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1" r:id="rId5"/>
    <p:sldId id="259" r:id="rId6"/>
    <p:sldId id="262" r:id="rId7"/>
    <p:sldId id="264" r:id="rId8"/>
    <p:sldId id="263" r:id="rId9"/>
    <p:sldId id="266" r:id="rId10"/>
    <p:sldId id="265" r:id="rId11"/>
    <p:sldId id="267" r:id="rId12"/>
    <p:sldId id="268" r:id="rId13"/>
    <p:sldId id="269" r:id="rId14"/>
    <p:sldId id="270" r:id="rId15"/>
    <p:sldId id="271" r:id="rId16"/>
    <p:sldId id="272" r:id="rId17"/>
    <p:sldId id="274" r:id="rId18"/>
    <p:sldId id="275" r:id="rId19"/>
    <p:sldId id="278" r:id="rId20"/>
    <p:sldId id="279" r:id="rId21"/>
    <p:sldId id="280" r:id="rId22"/>
    <p:sldId id="281" r:id="rId23"/>
    <p:sldId id="282" r:id="rId24"/>
    <p:sldId id="277" r:id="rId25"/>
    <p:sldId id="283" r:id="rId26"/>
    <p:sldId id="284" r:id="rId27"/>
    <p:sldId id="285" r:id="rId28"/>
    <p:sldId id="286" r:id="rId29"/>
    <p:sldId id="288" r:id="rId30"/>
    <p:sldId id="289" r:id="rId31"/>
    <p:sldId id="290" r:id="rId32"/>
    <p:sldId id="291" r:id="rId33"/>
    <p:sldId id="292" r:id="rId34"/>
    <p:sldId id="293" r:id="rId35"/>
    <p:sldId id="294" r:id="rId36"/>
    <p:sldId id="295" r:id="rId37"/>
    <p:sldId id="296" r:id="rId38"/>
    <p:sldId id="297" r:id="rId39"/>
    <p:sldId id="298" r:id="rId40"/>
    <p:sldId id="276" r:id="rId4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ECF7AFC-3DC6-44E4-8CF3-124C1882DBFA}" type="datetimeFigureOut">
              <a:rPr lang="ru-RU" smtClean="0"/>
              <a:t>24.01.2024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BA4F8FF-69DB-4768-8345-F114E5E43747}" type="slidenum">
              <a:rPr lang="ru-RU" smtClean="0"/>
              <a:t>‹#›</a:t>
            </a:fld>
            <a:endParaRPr lang="ru-RU"/>
          </a:p>
        </p:txBody>
      </p:sp>
    </p:spTree>
    <p:extLst>
      <p:ext uri="{BB962C8B-B14F-4D97-AF65-F5344CB8AC3E}">
        <p14:creationId xmlns:p14="http://schemas.microsoft.com/office/powerpoint/2010/main" val="1910690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ECF7AFC-3DC6-44E4-8CF3-124C1882DBFA}" type="datetimeFigureOut">
              <a:rPr lang="ru-RU" smtClean="0"/>
              <a:t>24.01.2024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BA4F8FF-69DB-4768-8345-F114E5E43747}" type="slidenum">
              <a:rPr lang="ru-RU" smtClean="0"/>
              <a:t>‹#›</a:t>
            </a:fld>
            <a:endParaRPr lang="ru-RU"/>
          </a:p>
        </p:txBody>
      </p:sp>
    </p:spTree>
    <p:extLst>
      <p:ext uri="{BB962C8B-B14F-4D97-AF65-F5344CB8AC3E}">
        <p14:creationId xmlns:p14="http://schemas.microsoft.com/office/powerpoint/2010/main" val="1786875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ECF7AFC-3DC6-44E4-8CF3-124C1882DBFA}" type="datetimeFigureOut">
              <a:rPr lang="ru-RU" smtClean="0"/>
              <a:t>24.01.2024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BA4F8FF-69DB-4768-8345-F114E5E43747}"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3515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ECF7AFC-3DC6-44E4-8CF3-124C1882DBFA}" type="datetimeFigureOut">
              <a:rPr lang="ru-RU" smtClean="0"/>
              <a:t>24.01.2024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A4F8FF-69DB-4768-8345-F114E5E43747}" type="slidenum">
              <a:rPr lang="ru-RU" smtClean="0"/>
              <a:t>‹#›</a:t>
            </a:fld>
            <a:endParaRPr lang="ru-RU"/>
          </a:p>
        </p:txBody>
      </p:sp>
    </p:spTree>
    <p:extLst>
      <p:ext uri="{BB962C8B-B14F-4D97-AF65-F5344CB8AC3E}">
        <p14:creationId xmlns:p14="http://schemas.microsoft.com/office/powerpoint/2010/main" val="1568244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ECF7AFC-3DC6-44E4-8CF3-124C1882DBFA}" type="datetimeFigureOut">
              <a:rPr lang="ru-RU" smtClean="0"/>
              <a:t>24.01.2024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A4F8FF-69DB-4768-8345-F114E5E43747}"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15681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ECF7AFC-3DC6-44E4-8CF3-124C1882DBFA}" type="datetimeFigureOut">
              <a:rPr lang="ru-RU" smtClean="0"/>
              <a:t>24.01.2024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A4F8FF-69DB-4768-8345-F114E5E43747}" type="slidenum">
              <a:rPr lang="ru-RU" smtClean="0"/>
              <a:t>‹#›</a:t>
            </a:fld>
            <a:endParaRPr lang="ru-RU"/>
          </a:p>
        </p:txBody>
      </p:sp>
    </p:spTree>
    <p:extLst>
      <p:ext uri="{BB962C8B-B14F-4D97-AF65-F5344CB8AC3E}">
        <p14:creationId xmlns:p14="http://schemas.microsoft.com/office/powerpoint/2010/main" val="498395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ECF7AFC-3DC6-44E4-8CF3-124C1882DBFA}" type="datetimeFigureOut">
              <a:rPr lang="ru-RU" smtClean="0"/>
              <a:t>24.01.2024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BA4F8FF-69DB-4768-8345-F114E5E43747}" type="slidenum">
              <a:rPr lang="ru-RU" smtClean="0"/>
              <a:t>‹#›</a:t>
            </a:fld>
            <a:endParaRPr lang="ru-RU"/>
          </a:p>
        </p:txBody>
      </p:sp>
    </p:spTree>
    <p:extLst>
      <p:ext uri="{BB962C8B-B14F-4D97-AF65-F5344CB8AC3E}">
        <p14:creationId xmlns:p14="http://schemas.microsoft.com/office/powerpoint/2010/main" val="8086356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ECF7AFC-3DC6-44E4-8CF3-124C1882DBFA}" type="datetimeFigureOut">
              <a:rPr lang="ru-RU" smtClean="0"/>
              <a:t>24.01.2024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BA4F8FF-69DB-4768-8345-F114E5E43747}" type="slidenum">
              <a:rPr lang="ru-RU" smtClean="0"/>
              <a:t>‹#›</a:t>
            </a:fld>
            <a:endParaRPr lang="ru-RU"/>
          </a:p>
        </p:txBody>
      </p:sp>
    </p:spTree>
    <p:extLst>
      <p:ext uri="{BB962C8B-B14F-4D97-AF65-F5344CB8AC3E}">
        <p14:creationId xmlns:p14="http://schemas.microsoft.com/office/powerpoint/2010/main" val="42692391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bwMode="white"/>
        <p:txBody>
          <a:bodyPr/>
          <a:lstStyle/>
          <a:p>
            <a:r>
              <a:rPr lang="ru-RU" noProof="0"/>
              <a:t>Образец заголовка</a:t>
            </a:r>
          </a:p>
        </p:txBody>
      </p:sp>
      <p:sp>
        <p:nvSpPr>
          <p:cNvPr id="6" name="Текст 5"/>
          <p:cNvSpPr>
            <a:spLocks noGrp="1"/>
          </p:cNvSpPr>
          <p:nvPr>
            <p:ph type="body" sz="quarter" idx="10"/>
          </p:nvPr>
        </p:nvSpPr>
        <p:spPr bwMode="white">
          <a:xfrm>
            <a:off x="508000" y="1411553"/>
            <a:ext cx="11176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Tree>
    <p:extLst>
      <p:ext uri="{BB962C8B-B14F-4D97-AF65-F5344CB8AC3E}">
        <p14:creationId xmlns:p14="http://schemas.microsoft.com/office/powerpoint/2010/main" val="182011125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ECF7AFC-3DC6-44E4-8CF3-124C1882DBFA}" type="datetimeFigureOut">
              <a:rPr lang="ru-RU" smtClean="0"/>
              <a:t>24.01.2024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BA4F8FF-69DB-4768-8345-F114E5E43747}" type="slidenum">
              <a:rPr lang="ru-RU" smtClean="0"/>
              <a:t>‹#›</a:t>
            </a:fld>
            <a:endParaRPr lang="ru-RU"/>
          </a:p>
        </p:txBody>
      </p:sp>
    </p:spTree>
    <p:extLst>
      <p:ext uri="{BB962C8B-B14F-4D97-AF65-F5344CB8AC3E}">
        <p14:creationId xmlns:p14="http://schemas.microsoft.com/office/powerpoint/2010/main" val="1957950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ECF7AFC-3DC6-44E4-8CF3-124C1882DBFA}" type="datetimeFigureOut">
              <a:rPr lang="ru-RU" smtClean="0"/>
              <a:t>24.01.2024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BA4F8FF-69DB-4768-8345-F114E5E43747}" type="slidenum">
              <a:rPr lang="ru-RU" smtClean="0"/>
              <a:t>‹#›</a:t>
            </a:fld>
            <a:endParaRPr lang="ru-RU"/>
          </a:p>
        </p:txBody>
      </p:sp>
    </p:spTree>
    <p:extLst>
      <p:ext uri="{BB962C8B-B14F-4D97-AF65-F5344CB8AC3E}">
        <p14:creationId xmlns:p14="http://schemas.microsoft.com/office/powerpoint/2010/main" val="487852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ECF7AFC-3DC6-44E4-8CF3-124C1882DBFA}" type="datetimeFigureOut">
              <a:rPr lang="ru-RU" smtClean="0"/>
              <a:t>24.01.2024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BA4F8FF-69DB-4768-8345-F114E5E43747}" type="slidenum">
              <a:rPr lang="ru-RU" smtClean="0"/>
              <a:t>‹#›</a:t>
            </a:fld>
            <a:endParaRPr lang="ru-RU"/>
          </a:p>
        </p:txBody>
      </p:sp>
    </p:spTree>
    <p:extLst>
      <p:ext uri="{BB962C8B-B14F-4D97-AF65-F5344CB8AC3E}">
        <p14:creationId xmlns:p14="http://schemas.microsoft.com/office/powerpoint/2010/main" val="6838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ECF7AFC-3DC6-44E4-8CF3-124C1882DBFA}" type="datetimeFigureOut">
              <a:rPr lang="ru-RU" smtClean="0"/>
              <a:t>24.01.2024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BA4F8FF-69DB-4768-8345-F114E5E43747}" type="slidenum">
              <a:rPr lang="ru-RU" smtClean="0"/>
              <a:t>‹#›</a:t>
            </a:fld>
            <a:endParaRPr lang="ru-RU"/>
          </a:p>
        </p:txBody>
      </p:sp>
    </p:spTree>
    <p:extLst>
      <p:ext uri="{BB962C8B-B14F-4D97-AF65-F5344CB8AC3E}">
        <p14:creationId xmlns:p14="http://schemas.microsoft.com/office/powerpoint/2010/main" val="2937138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ECF7AFC-3DC6-44E4-8CF3-124C1882DBFA}" type="datetimeFigureOut">
              <a:rPr lang="ru-RU" smtClean="0"/>
              <a:t>24.01.2024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BA4F8FF-69DB-4768-8345-F114E5E43747}" type="slidenum">
              <a:rPr lang="ru-RU" smtClean="0"/>
              <a:t>‹#›</a:t>
            </a:fld>
            <a:endParaRPr lang="ru-RU"/>
          </a:p>
        </p:txBody>
      </p:sp>
    </p:spTree>
    <p:extLst>
      <p:ext uri="{BB962C8B-B14F-4D97-AF65-F5344CB8AC3E}">
        <p14:creationId xmlns:p14="http://schemas.microsoft.com/office/powerpoint/2010/main" val="1875686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CF7AFC-3DC6-44E4-8CF3-124C1882DBFA}" type="datetimeFigureOut">
              <a:rPr lang="ru-RU" smtClean="0"/>
              <a:t>24.01.2024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BA4F8FF-69DB-4768-8345-F114E5E43747}" type="slidenum">
              <a:rPr lang="ru-RU" smtClean="0"/>
              <a:t>‹#›</a:t>
            </a:fld>
            <a:endParaRPr lang="ru-RU"/>
          </a:p>
        </p:txBody>
      </p:sp>
    </p:spTree>
    <p:extLst>
      <p:ext uri="{BB962C8B-B14F-4D97-AF65-F5344CB8AC3E}">
        <p14:creationId xmlns:p14="http://schemas.microsoft.com/office/powerpoint/2010/main" val="1053090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ECF7AFC-3DC6-44E4-8CF3-124C1882DBFA}" type="datetimeFigureOut">
              <a:rPr lang="ru-RU" smtClean="0"/>
              <a:t>24.01.2024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BA4F8FF-69DB-4768-8345-F114E5E43747}" type="slidenum">
              <a:rPr lang="ru-RU" smtClean="0"/>
              <a:t>‹#›</a:t>
            </a:fld>
            <a:endParaRPr lang="ru-RU"/>
          </a:p>
        </p:txBody>
      </p:sp>
    </p:spTree>
    <p:extLst>
      <p:ext uri="{BB962C8B-B14F-4D97-AF65-F5344CB8AC3E}">
        <p14:creationId xmlns:p14="http://schemas.microsoft.com/office/powerpoint/2010/main" val="3101859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ECF7AFC-3DC6-44E4-8CF3-124C1882DBFA}" type="datetimeFigureOut">
              <a:rPr lang="ru-RU" smtClean="0"/>
              <a:t>24.01.2024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A4F8FF-69DB-4768-8345-F114E5E43747}" type="slidenum">
              <a:rPr lang="ru-RU" smtClean="0"/>
              <a:t>‹#›</a:t>
            </a:fld>
            <a:endParaRPr lang="ru-RU"/>
          </a:p>
        </p:txBody>
      </p:sp>
    </p:spTree>
    <p:extLst>
      <p:ext uri="{BB962C8B-B14F-4D97-AF65-F5344CB8AC3E}">
        <p14:creationId xmlns:p14="http://schemas.microsoft.com/office/powerpoint/2010/main" val="216905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ECF7AFC-3DC6-44E4-8CF3-124C1882DBFA}" type="datetimeFigureOut">
              <a:rPr lang="ru-RU" smtClean="0"/>
              <a:t>24.01.2024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BA4F8FF-69DB-4768-8345-F114E5E43747}" type="slidenum">
              <a:rPr lang="ru-RU" smtClean="0"/>
              <a:t>‹#›</a:t>
            </a:fld>
            <a:endParaRPr lang="ru-RU"/>
          </a:p>
        </p:txBody>
      </p:sp>
    </p:spTree>
    <p:extLst>
      <p:ext uri="{BB962C8B-B14F-4D97-AF65-F5344CB8AC3E}">
        <p14:creationId xmlns:p14="http://schemas.microsoft.com/office/powerpoint/2010/main" val="10510768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roookks.ru/" TargetMode="External"/><Relationship Id="rId2" Type="http://schemas.openxmlformats.org/officeDocument/2006/relationships/hyperlink" Target="mailto:uroookks@yandex.r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3" Type="http://schemas.openxmlformats.org/officeDocument/2006/relationships/hyperlink" Target="http://www.uroookks.ru/" TargetMode="External"/><Relationship Id="rId2" Type="http://schemas.openxmlformats.org/officeDocument/2006/relationships/hyperlink" Target="mailto:uroookks@yandex.ru"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432694" y="199767"/>
            <a:ext cx="8915399" cy="1414849"/>
          </a:xfrm>
        </p:spPr>
        <p:txBody>
          <a:bodyPr>
            <a:normAutofit fontScale="90000"/>
          </a:bodyPr>
          <a:lstStyle/>
          <a:p>
            <a:pPr algn="ctr">
              <a:defRPr/>
            </a:pP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dirty="0"/>
              <a:t/>
            </a:r>
            <a:br>
              <a:rPr lang="ru-RU" sz="2000" dirty="0"/>
            </a:br>
            <a:r>
              <a:rPr lang="ru-RU" sz="2000" b="1" dirty="0" smtClean="0"/>
              <a:t> </a:t>
            </a:r>
            <a:r>
              <a:rPr lang="ru-RU" sz="2000" b="1" dirty="0" smtClean="0">
                <a:solidFill>
                  <a:srgbClr val="C00000"/>
                </a:solidFill>
              </a:rPr>
              <a:t>УЛЬЯНОВСКАЯ РЕГИОНАЛЬНАЯ ОБЩЕСТВЕННАЯ ОРГАНИЗАЦИЯ </a:t>
            </a:r>
            <a:r>
              <a:rPr lang="ru-RU" sz="2000" b="1" dirty="0">
                <a:solidFill>
                  <a:srgbClr val="C00000"/>
                </a:solidFill>
              </a:rPr>
              <a:t/>
            </a:r>
            <a:br>
              <a:rPr lang="ru-RU" sz="2000" b="1" dirty="0">
                <a:solidFill>
                  <a:srgbClr val="C00000"/>
                </a:solidFill>
              </a:rPr>
            </a:br>
            <a:r>
              <a:rPr lang="ru-RU" sz="2000" b="1" dirty="0">
                <a:solidFill>
                  <a:srgbClr val="C00000"/>
                </a:solidFill>
              </a:rPr>
              <a:t>«ОБЩЕСТВЕННЫЙ КОНТРОЛЬ КОНТРАКТНОЙ СИСТЕМЫ»</a:t>
            </a:r>
            <a:br>
              <a:rPr lang="ru-RU" sz="2000" b="1" dirty="0">
                <a:solidFill>
                  <a:srgbClr val="C00000"/>
                </a:solidFill>
              </a:rPr>
            </a:br>
            <a:r>
              <a:rPr lang="ru-RU" sz="2000" b="1" dirty="0">
                <a:solidFill>
                  <a:srgbClr val="C00000"/>
                </a:solidFill>
              </a:rPr>
              <a:t>(УРОО «ОККС</a:t>
            </a:r>
            <a:r>
              <a:rPr lang="ru-RU" sz="2000" b="1" dirty="0" smtClean="0">
                <a:solidFill>
                  <a:srgbClr val="C00000"/>
                </a:solidFill>
              </a:rPr>
              <a:t>»)</a:t>
            </a:r>
            <a:br>
              <a:rPr lang="ru-RU" sz="2000" b="1" dirty="0" smtClean="0">
                <a:solidFill>
                  <a:srgbClr val="C00000"/>
                </a:solidFill>
              </a:rPr>
            </a:br>
            <a:r>
              <a:rPr lang="ru-RU" sz="2000" i="1" dirty="0">
                <a:latin typeface="Times New Roman" pitchFamily="18" charset="0"/>
                <a:cs typeface="Times New Roman" pitchFamily="18" charset="0"/>
              </a:rPr>
              <a:t>(</a:t>
            </a:r>
            <a:r>
              <a:rPr lang="ru-RU" sz="2000" i="1" dirty="0" smtClean="0">
                <a:latin typeface="Times New Roman" pitchFamily="18" charset="0"/>
                <a:cs typeface="Times New Roman" pitchFamily="18" charset="0"/>
              </a:rPr>
              <a:t>Лицензия </a:t>
            </a:r>
            <a:r>
              <a:rPr lang="ru-RU" sz="2000" i="1" dirty="0">
                <a:latin typeface="Times New Roman" pitchFamily="18" charset="0"/>
                <a:cs typeface="Times New Roman" pitchFamily="18" charset="0"/>
              </a:rPr>
              <a:t>от "25" декабря 2020 г. N 3436, выдана Министерством просвещения и воспитания Ульяновской </a:t>
            </a:r>
            <a:r>
              <a:rPr lang="ru-RU" sz="2000" i="1" dirty="0" smtClean="0">
                <a:latin typeface="Times New Roman" pitchFamily="18" charset="0"/>
                <a:cs typeface="Times New Roman" pitchFamily="18" charset="0"/>
              </a:rPr>
              <a:t>области</a:t>
            </a:r>
            <a:r>
              <a:rPr lang="ru-RU" sz="2000" i="1" dirty="0">
                <a:latin typeface="Times New Roman" pitchFamily="18" charset="0"/>
                <a:cs typeface="Times New Roman" pitchFamily="18" charset="0"/>
              </a:rPr>
              <a:t>)</a:t>
            </a:r>
            <a:endParaRPr lang="ru-RU" sz="2000" b="1" dirty="0">
              <a:solidFill>
                <a:schemeClr val="bg2">
                  <a:lumMod val="25000"/>
                </a:schemeClr>
              </a:solidFill>
            </a:endParaRPr>
          </a:p>
        </p:txBody>
      </p:sp>
      <p:sp>
        <p:nvSpPr>
          <p:cNvPr id="9219" name="Rectangle 3"/>
          <p:cNvSpPr>
            <a:spLocks noGrp="1" noChangeArrowheads="1"/>
          </p:cNvSpPr>
          <p:nvPr>
            <p:ph type="subTitle" idx="1"/>
          </p:nvPr>
        </p:nvSpPr>
        <p:spPr>
          <a:xfrm>
            <a:off x="2163141" y="1733499"/>
            <a:ext cx="8620190" cy="4444879"/>
          </a:xfrm>
        </p:spPr>
        <p:txBody>
          <a:bodyPr>
            <a:normAutofit fontScale="25000" lnSpcReduction="20000"/>
          </a:bodyPr>
          <a:lstStyle/>
          <a:p>
            <a:pPr algn="just">
              <a:lnSpc>
                <a:spcPct val="120000"/>
              </a:lnSpc>
              <a:defRPr/>
            </a:pPr>
            <a:r>
              <a:rPr lang="ru-RU" sz="8000" dirty="0" smtClean="0">
                <a:effectLst>
                  <a:outerShdw blurRad="38100" dist="38100" dir="2700000" algn="tl">
                    <a:srgbClr val="000000">
                      <a:alpha val="43137"/>
                    </a:srgbClr>
                  </a:outerShdw>
                </a:effectLst>
                <a:latin typeface="Times New Roman" pitchFamily="18" charset="0"/>
                <a:cs typeface="Times New Roman" pitchFamily="18" charset="0"/>
              </a:rPr>
              <a:t>Обучение</a:t>
            </a:r>
            <a:r>
              <a:rPr lang="ru-RU" sz="8000" dirty="0" smtClean="0">
                <a:latin typeface="Times New Roman" pitchFamily="18" charset="0"/>
                <a:cs typeface="Times New Roman" pitchFamily="18" charset="0"/>
              </a:rPr>
              <a:t> </a:t>
            </a:r>
            <a:r>
              <a:rPr lang="ru-RU" sz="8000" dirty="0">
                <a:latin typeface="Times New Roman" pitchFamily="18" charset="0"/>
                <a:cs typeface="Times New Roman" pitchFamily="18" charset="0"/>
              </a:rPr>
              <a:t>по программам дополнительного профессионального образования </a:t>
            </a:r>
            <a:r>
              <a:rPr lang="ru-RU" sz="8000" dirty="0">
                <a:effectLst>
                  <a:outerShdw blurRad="38100" dist="38100" dir="2700000" algn="tl">
                    <a:srgbClr val="000000">
                      <a:alpha val="43137"/>
                    </a:srgbClr>
                  </a:outerShdw>
                </a:effectLst>
                <a:latin typeface="Times New Roman" pitchFamily="18" charset="0"/>
                <a:cs typeface="Times New Roman" pitchFamily="18" charset="0"/>
              </a:rPr>
              <a:t>в сфере </a:t>
            </a:r>
            <a:r>
              <a:rPr lang="ru-RU" sz="8000" dirty="0" smtClean="0">
                <a:effectLst>
                  <a:outerShdw blurRad="38100" dist="38100" dir="2700000" algn="tl">
                    <a:srgbClr val="000000">
                      <a:alpha val="43137"/>
                    </a:srgbClr>
                  </a:outerShdw>
                </a:effectLst>
                <a:latin typeface="Times New Roman" pitchFamily="18" charset="0"/>
                <a:cs typeface="Times New Roman" pitchFamily="18" charset="0"/>
              </a:rPr>
              <a:t>закупок</a:t>
            </a:r>
          </a:p>
          <a:p>
            <a:pPr marL="1143000" indent="-1143000" algn="just">
              <a:lnSpc>
                <a:spcPct val="120000"/>
              </a:lnSpc>
              <a:buFont typeface="Wingdings" panose="05000000000000000000" pitchFamily="2" charset="2"/>
              <a:buChar char="Ø"/>
              <a:defRPr/>
            </a:pPr>
            <a:r>
              <a:rPr lang="ru-RU" sz="8000" dirty="0" smtClean="0">
                <a:latin typeface="Times New Roman" pitchFamily="18" charset="0"/>
                <a:cs typeface="Times New Roman" pitchFamily="18" charset="0"/>
              </a:rPr>
              <a:t>повышение </a:t>
            </a:r>
            <a:r>
              <a:rPr lang="ru-RU" sz="8000" dirty="0">
                <a:latin typeface="Times New Roman" pitchFamily="18" charset="0"/>
                <a:cs typeface="Times New Roman" pitchFamily="18" charset="0"/>
              </a:rPr>
              <a:t>квалификации (с выдачей удостоверения о повышении квалификации), </a:t>
            </a:r>
            <a:endParaRPr lang="ru-RU" sz="8000" dirty="0" smtClean="0">
              <a:latin typeface="Times New Roman" pitchFamily="18" charset="0"/>
              <a:cs typeface="Times New Roman" pitchFamily="18" charset="0"/>
            </a:endParaRPr>
          </a:p>
          <a:p>
            <a:pPr marL="1143000" indent="-1143000" algn="just">
              <a:lnSpc>
                <a:spcPct val="120000"/>
              </a:lnSpc>
              <a:buFont typeface="Wingdings" panose="05000000000000000000" pitchFamily="2" charset="2"/>
              <a:buChar char="Ø"/>
              <a:defRPr/>
            </a:pPr>
            <a:r>
              <a:rPr lang="ru-RU" sz="8000" dirty="0" smtClean="0">
                <a:latin typeface="Times New Roman" pitchFamily="18" charset="0"/>
                <a:cs typeface="Times New Roman" pitchFamily="18" charset="0"/>
              </a:rPr>
              <a:t>профессиональная </a:t>
            </a:r>
            <a:r>
              <a:rPr lang="ru-RU" sz="8000" dirty="0">
                <a:latin typeface="Times New Roman" pitchFamily="18" charset="0"/>
                <a:cs typeface="Times New Roman" pitchFamily="18" charset="0"/>
              </a:rPr>
              <a:t>переподготовка (с выдачей диплома о профессиональной переподготовке).</a:t>
            </a:r>
          </a:p>
          <a:p>
            <a:pPr algn="just">
              <a:lnSpc>
                <a:spcPct val="120000"/>
              </a:lnSpc>
              <a:spcBef>
                <a:spcPts val="0"/>
              </a:spcBef>
              <a:defRPr/>
            </a:pPr>
            <a:endParaRPr lang="ru-RU" sz="6200" dirty="0" smtClean="0">
              <a:latin typeface="Times New Roman" pitchFamily="18" charset="0"/>
              <a:cs typeface="Times New Roman" pitchFamily="18" charset="0"/>
            </a:endParaRPr>
          </a:p>
          <a:p>
            <a:pPr algn="just">
              <a:lnSpc>
                <a:spcPct val="120000"/>
              </a:lnSpc>
              <a:spcBef>
                <a:spcPts val="0"/>
              </a:spcBef>
              <a:defRPr/>
            </a:pPr>
            <a:r>
              <a:rPr lang="ru-RU" sz="6200" dirty="0" smtClean="0">
                <a:latin typeface="Times New Roman" pitchFamily="18" charset="0"/>
                <a:cs typeface="Times New Roman" pitchFamily="18" charset="0"/>
              </a:rPr>
              <a:t>Контакты:</a:t>
            </a:r>
          </a:p>
          <a:p>
            <a:pPr algn="just">
              <a:lnSpc>
                <a:spcPct val="120000"/>
              </a:lnSpc>
              <a:spcBef>
                <a:spcPts val="0"/>
              </a:spcBef>
              <a:defRPr/>
            </a:pPr>
            <a:r>
              <a:rPr lang="ru-RU" sz="6200" dirty="0" smtClean="0">
                <a:latin typeface="Times New Roman" pitchFamily="18" charset="0"/>
                <a:cs typeface="Times New Roman" pitchFamily="18" charset="0"/>
              </a:rPr>
              <a:t>заместитель директора </a:t>
            </a:r>
          </a:p>
          <a:p>
            <a:pPr algn="just">
              <a:lnSpc>
                <a:spcPct val="120000"/>
              </a:lnSpc>
              <a:spcBef>
                <a:spcPts val="0"/>
              </a:spcBef>
              <a:defRPr/>
            </a:pPr>
            <a:r>
              <a:rPr lang="ru-RU" sz="6200" dirty="0" smtClean="0">
                <a:latin typeface="Times New Roman" pitchFamily="18" charset="0"/>
                <a:cs typeface="Times New Roman" pitchFamily="18" charset="0"/>
              </a:rPr>
              <a:t>Тимонина </a:t>
            </a:r>
            <a:r>
              <a:rPr lang="ru-RU" sz="6200" dirty="0">
                <a:latin typeface="Times New Roman" pitchFamily="18" charset="0"/>
                <a:cs typeface="Times New Roman" pitchFamily="18" charset="0"/>
              </a:rPr>
              <a:t>Елена Николаевна   +</a:t>
            </a:r>
            <a:r>
              <a:rPr lang="ru-RU" sz="6200" dirty="0" smtClean="0">
                <a:latin typeface="Times New Roman" pitchFamily="18" charset="0"/>
                <a:cs typeface="Times New Roman" pitchFamily="18" charset="0"/>
              </a:rPr>
              <a:t>7-937-757-52-09</a:t>
            </a:r>
          </a:p>
          <a:p>
            <a:pPr algn="just">
              <a:lnSpc>
                <a:spcPct val="120000"/>
              </a:lnSpc>
              <a:spcBef>
                <a:spcPts val="0"/>
              </a:spcBef>
              <a:defRPr/>
            </a:pPr>
            <a:r>
              <a:rPr lang="ru-RU" sz="6200" dirty="0" smtClean="0">
                <a:latin typeface="Times New Roman" pitchFamily="18" charset="0"/>
                <a:cs typeface="Times New Roman" pitchFamily="18" charset="0"/>
              </a:rPr>
              <a:t>методист учебного отдела </a:t>
            </a:r>
          </a:p>
          <a:p>
            <a:pPr algn="just">
              <a:lnSpc>
                <a:spcPct val="120000"/>
              </a:lnSpc>
              <a:spcBef>
                <a:spcPts val="0"/>
              </a:spcBef>
              <a:defRPr/>
            </a:pPr>
            <a:r>
              <a:rPr lang="ru-RU" sz="6200" dirty="0" smtClean="0">
                <a:latin typeface="Times New Roman" pitchFamily="18" charset="0"/>
                <a:cs typeface="Times New Roman" pitchFamily="18" charset="0"/>
              </a:rPr>
              <a:t>Малкова Наталья Валерьевна +7-937-757-52-05</a:t>
            </a:r>
          </a:p>
          <a:p>
            <a:pPr algn="just">
              <a:lnSpc>
                <a:spcPct val="120000"/>
              </a:lnSpc>
              <a:defRPr/>
            </a:pPr>
            <a:r>
              <a:rPr lang="en-US" sz="8000" dirty="0" smtClean="0">
                <a:latin typeface="Times New Roman" pitchFamily="18" charset="0"/>
                <a:cs typeface="Times New Roman" pitchFamily="18" charset="0"/>
              </a:rPr>
              <a:t>E-mail</a:t>
            </a:r>
            <a:r>
              <a:rPr lang="ru-RU" sz="8000" dirty="0">
                <a:latin typeface="Times New Roman" pitchFamily="18" charset="0"/>
                <a:cs typeface="Times New Roman" pitchFamily="18" charset="0"/>
              </a:rPr>
              <a:t>:</a:t>
            </a:r>
            <a:r>
              <a:rPr lang="en-US" sz="8000" dirty="0">
                <a:latin typeface="Times New Roman" pitchFamily="18" charset="0"/>
                <a:cs typeface="Times New Roman" pitchFamily="18" charset="0"/>
              </a:rPr>
              <a:t> </a:t>
            </a:r>
            <a:r>
              <a:rPr lang="en-US" sz="8000" dirty="0" smtClean="0">
                <a:solidFill>
                  <a:srgbClr val="C00000"/>
                </a:solidFill>
                <a:latin typeface="Times New Roman" pitchFamily="18" charset="0"/>
                <a:cs typeface="Times New Roman" pitchFamily="18" charset="0"/>
                <a:hlinkClick r:id="rId2"/>
              </a:rPr>
              <a:t>uroookks@yandex.ru</a:t>
            </a:r>
            <a:r>
              <a:rPr lang="ru-RU" sz="8000" dirty="0" smtClean="0">
                <a:solidFill>
                  <a:srgbClr val="C00000"/>
                </a:solidFill>
                <a:latin typeface="Times New Roman" pitchFamily="18" charset="0"/>
                <a:cs typeface="Times New Roman" pitchFamily="18" charset="0"/>
              </a:rPr>
              <a:t>      </a:t>
            </a:r>
            <a:r>
              <a:rPr lang="ru-RU" sz="8000" dirty="0" smtClean="0">
                <a:latin typeface="Times New Roman" pitchFamily="18" charset="0"/>
                <a:cs typeface="Times New Roman" pitchFamily="18" charset="0"/>
              </a:rPr>
              <a:t>сайт:</a:t>
            </a:r>
            <a:r>
              <a:rPr lang="ru-RU" sz="8000" dirty="0" smtClean="0">
                <a:solidFill>
                  <a:srgbClr val="C00000"/>
                </a:solidFill>
                <a:latin typeface="Times New Roman" pitchFamily="18" charset="0"/>
                <a:cs typeface="Times New Roman" pitchFamily="18" charset="0"/>
              </a:rPr>
              <a:t> </a:t>
            </a:r>
            <a:r>
              <a:rPr lang="en-US" sz="8000" dirty="0" smtClean="0">
                <a:solidFill>
                  <a:srgbClr val="C00000"/>
                </a:solidFill>
                <a:latin typeface="Times New Roman" pitchFamily="18" charset="0"/>
                <a:cs typeface="Times New Roman" pitchFamily="18" charset="0"/>
                <a:hlinkClick r:id="rId3"/>
              </a:rPr>
              <a:t>www.uroookks.ru</a:t>
            </a:r>
            <a:endParaRPr lang="en-US" sz="80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09289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82097" y="761633"/>
            <a:ext cx="8303741" cy="5509200"/>
          </a:xfrm>
          <a:prstGeom prst="rect">
            <a:avLst/>
          </a:prstGeom>
        </p:spPr>
        <p:txBody>
          <a:bodyPr wrap="square">
            <a:spAutoFit/>
          </a:bodyPr>
          <a:lstStyle/>
          <a:p>
            <a:pPr algn="just"/>
            <a:r>
              <a:rPr lang="ru-RU" sz="1600" b="1" dirty="0" smtClean="0">
                <a:solidFill>
                  <a:srgbClr val="22272F"/>
                </a:solidFill>
                <a:latin typeface="Times New Roman" panose="02020603050405020304" pitchFamily="18" charset="0"/>
                <a:ea typeface="Times New Roman" panose="02020603050405020304" pitchFamily="18" charset="0"/>
              </a:rPr>
              <a:t>Статья 105 </a:t>
            </a:r>
          </a:p>
          <a:p>
            <a:pPr algn="just"/>
            <a:r>
              <a:rPr lang="ru-RU" sz="1600" b="1" dirty="0" smtClean="0">
                <a:solidFill>
                  <a:srgbClr val="22272F"/>
                </a:solidFill>
                <a:latin typeface="Times New Roman" panose="02020603050405020304" pitchFamily="18" charset="0"/>
                <a:ea typeface="Times New Roman" panose="02020603050405020304" pitchFamily="18" charset="0"/>
              </a:rPr>
              <a:t>часть </a:t>
            </a:r>
            <a:r>
              <a:rPr lang="ru-RU" sz="1600" b="1" dirty="0">
                <a:solidFill>
                  <a:srgbClr val="22272F"/>
                </a:solidFill>
                <a:latin typeface="Times New Roman" panose="02020603050405020304" pitchFamily="18" charset="0"/>
                <a:ea typeface="Times New Roman" panose="02020603050405020304" pitchFamily="18" charset="0"/>
              </a:rPr>
              <a:t>10.</a:t>
            </a:r>
            <a:r>
              <a:rPr lang="ru-RU" sz="1600" dirty="0">
                <a:solidFill>
                  <a:srgbClr val="22272F"/>
                </a:solidFill>
                <a:latin typeface="Times New Roman" panose="02020603050405020304" pitchFamily="18" charset="0"/>
                <a:ea typeface="Times New Roman" panose="02020603050405020304" pitchFamily="18" charset="0"/>
              </a:rPr>
              <a:t> При проведении </a:t>
            </a:r>
            <a:r>
              <a:rPr lang="ru-RU" sz="1600" b="1" dirty="0">
                <a:solidFill>
                  <a:srgbClr val="C00000"/>
                </a:solidFill>
                <a:latin typeface="Times New Roman" panose="02020603050405020304" pitchFamily="18" charset="0"/>
                <a:ea typeface="Times New Roman" panose="02020603050405020304" pitchFamily="18" charset="0"/>
              </a:rPr>
              <a:t>закрытого конкурса, закрытого </a:t>
            </a:r>
            <a:r>
              <a:rPr lang="ru-RU" sz="1600" b="1" dirty="0" smtClean="0">
                <a:solidFill>
                  <a:srgbClr val="C00000"/>
                </a:solidFill>
                <a:latin typeface="Times New Roman" panose="02020603050405020304" pitchFamily="18" charset="0"/>
                <a:ea typeface="Times New Roman" panose="02020603050405020304" pitchFamily="18" charset="0"/>
              </a:rPr>
              <a:t>аукциона </a:t>
            </a:r>
            <a:r>
              <a:rPr lang="ru-RU" sz="1600" i="1" dirty="0" smtClean="0">
                <a:solidFill>
                  <a:srgbClr val="C00000"/>
                </a:solidFill>
                <a:latin typeface="Times New Roman" panose="02020603050405020304" pitchFamily="18" charset="0"/>
                <a:ea typeface="Times New Roman" panose="02020603050405020304" pitchFamily="18" charset="0"/>
              </a:rPr>
              <a:t>(было – закрытых конкурентных процедур)</a:t>
            </a:r>
            <a:r>
              <a:rPr lang="ru-RU" sz="1600" dirty="0" smtClean="0">
                <a:solidFill>
                  <a:srgbClr val="22272F"/>
                </a:solidFill>
                <a:latin typeface="Times New Roman" panose="02020603050405020304" pitchFamily="18" charset="0"/>
                <a:ea typeface="Times New Roman" panose="02020603050405020304" pitchFamily="18" charset="0"/>
              </a:rPr>
              <a:t>, </a:t>
            </a:r>
            <a:r>
              <a:rPr lang="ru-RU" sz="1600" dirty="0">
                <a:solidFill>
                  <a:srgbClr val="22272F"/>
                </a:solidFill>
                <a:latin typeface="Times New Roman" panose="02020603050405020304" pitchFamily="18" charset="0"/>
                <a:ea typeface="Times New Roman" panose="02020603050405020304" pitchFamily="18" charset="0"/>
              </a:rPr>
              <a:t>при осуществлении закупок, предусмотренных статьей 111 (в случае определения в соответствии с частью 1 статьи 111 настоящего Федерального закона особенностей, предусматривающих </a:t>
            </a:r>
            <a:r>
              <a:rPr lang="ru-RU" sz="1600" dirty="0" err="1">
                <a:solidFill>
                  <a:srgbClr val="22272F"/>
                </a:solidFill>
                <a:latin typeface="Times New Roman" panose="02020603050405020304" pitchFamily="18" charset="0"/>
                <a:ea typeface="Times New Roman" panose="02020603050405020304" pitchFamily="18" charset="0"/>
              </a:rPr>
              <a:t>неразмещение</a:t>
            </a:r>
            <a:r>
              <a:rPr lang="ru-RU" sz="1600" dirty="0">
                <a:solidFill>
                  <a:srgbClr val="22272F"/>
                </a:solidFill>
                <a:latin typeface="Times New Roman" panose="02020603050405020304" pitchFamily="18" charset="0"/>
                <a:ea typeface="Times New Roman" panose="02020603050405020304" pitchFamily="18" charset="0"/>
              </a:rPr>
              <a:t> информации и документов в единой информационной системе, на официальном сайте при определении поставщика (подрядчика, исполнителя) и статьей 111.1 настоящего Федерального закона</a:t>
            </a:r>
            <a:r>
              <a:rPr lang="ru-RU" sz="1600" dirty="0" smtClean="0">
                <a:solidFill>
                  <a:srgbClr val="22272F"/>
                </a:solidFill>
                <a:latin typeface="Times New Roman" panose="02020603050405020304" pitchFamily="18" charset="0"/>
                <a:ea typeface="Times New Roman" panose="02020603050405020304" pitchFamily="18" charset="0"/>
              </a:rPr>
              <a:t>:</a:t>
            </a:r>
          </a:p>
          <a:p>
            <a:pPr algn="just"/>
            <a:r>
              <a:rPr lang="ru-RU" sz="1600" b="1" dirty="0" smtClean="0">
                <a:solidFill>
                  <a:srgbClr val="C00000"/>
                </a:solidFill>
                <a:latin typeface="Times New Roman" panose="02020603050405020304" pitchFamily="18" charset="0"/>
                <a:ea typeface="Times New Roman" panose="02020603050405020304" pitchFamily="18" charset="0"/>
              </a:rPr>
              <a:t>дополнена </a:t>
            </a:r>
            <a:r>
              <a:rPr lang="ru-RU" sz="1600" b="1" dirty="0">
                <a:solidFill>
                  <a:srgbClr val="C00000"/>
                </a:solidFill>
                <a:latin typeface="Times New Roman" panose="02020603050405020304" pitchFamily="18" charset="0"/>
                <a:ea typeface="Times New Roman" panose="02020603050405020304" pitchFamily="18" charset="0"/>
              </a:rPr>
              <a:t>новым пунктом</a:t>
            </a:r>
            <a:endParaRPr lang="ru-RU" sz="1600" b="1" dirty="0">
              <a:solidFill>
                <a:srgbClr val="C00000"/>
              </a:solidFill>
              <a:latin typeface="Times New Roman" panose="02020603050405020304" pitchFamily="18" charset="0"/>
              <a:ea typeface="Times New Roman" panose="02020603050405020304" pitchFamily="18" charset="0"/>
            </a:endParaRPr>
          </a:p>
          <a:p>
            <a:pPr algn="just"/>
            <a:r>
              <a:rPr lang="ru-RU" sz="1600" dirty="0">
                <a:solidFill>
                  <a:schemeClr val="accent1">
                    <a:lumMod val="60000"/>
                    <a:lumOff val="40000"/>
                  </a:schemeClr>
                </a:solidFill>
                <a:latin typeface="Times New Roman" panose="02020603050405020304" pitchFamily="18" charset="0"/>
                <a:ea typeface="Times New Roman" panose="02020603050405020304" pitchFamily="18" charset="0"/>
              </a:rPr>
              <a:t>4</a:t>
            </a:r>
            <a:r>
              <a:rPr lang="ru-RU" sz="1600" dirty="0">
                <a:solidFill>
                  <a:schemeClr val="accent1">
                    <a:lumMod val="60000"/>
                    <a:lumOff val="40000"/>
                  </a:schemeClr>
                </a:solidFill>
                <a:latin typeface="Times New Roman" panose="02020603050405020304" pitchFamily="18" charset="0"/>
                <a:ea typeface="Times New Roman" panose="02020603050405020304" pitchFamily="18" charset="0"/>
              </a:rPr>
              <a:t>)</a:t>
            </a:r>
            <a:r>
              <a:rPr lang="ru-RU" sz="1600" b="1" dirty="0">
                <a:solidFill>
                  <a:schemeClr val="accent1">
                    <a:lumMod val="60000"/>
                    <a:lumOff val="40000"/>
                  </a:schemeClr>
                </a:solidFill>
              </a:rPr>
              <a:t> </a:t>
            </a:r>
            <a:r>
              <a:rPr lang="ru-RU" sz="1600" dirty="0">
                <a:solidFill>
                  <a:schemeClr val="accent1">
                    <a:lumMod val="60000"/>
                    <a:lumOff val="40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участник закупки вправе отозвать</a:t>
            </a:r>
            <a:r>
              <a:rPr lang="ru-RU" sz="1600" dirty="0">
                <a:solidFill>
                  <a:schemeClr val="accent1">
                    <a:lumMod val="60000"/>
                    <a:lumOff val="40000"/>
                  </a:schemeClr>
                </a:solidFill>
                <a:latin typeface="Times New Roman" panose="02020603050405020304" pitchFamily="18" charset="0"/>
                <a:ea typeface="Times New Roman" panose="02020603050405020304" pitchFamily="18" charset="0"/>
              </a:rPr>
              <a:t> поданную им </a:t>
            </a:r>
            <a:r>
              <a:rPr lang="ru-RU" sz="1600" dirty="0">
                <a:solidFill>
                  <a:schemeClr val="accent1">
                    <a:lumMod val="60000"/>
                    <a:lumOff val="40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жалобу до даты ее рассмотрения </a:t>
            </a:r>
            <a:r>
              <a:rPr lang="ru-RU" sz="1600" dirty="0">
                <a:solidFill>
                  <a:schemeClr val="accent1">
                    <a:lumMod val="60000"/>
                    <a:lumOff val="40000"/>
                  </a:schemeClr>
                </a:solidFill>
                <a:latin typeface="Times New Roman" panose="02020603050405020304" pitchFamily="18" charset="0"/>
                <a:ea typeface="Times New Roman" panose="02020603050405020304" pitchFamily="18" charset="0"/>
              </a:rPr>
              <a:t>по существу контрольным органом в сфере закупок </a:t>
            </a:r>
            <a:r>
              <a:rPr lang="ru-RU" sz="1600" dirty="0">
                <a:solidFill>
                  <a:schemeClr val="accent1">
                    <a:lumMod val="60000"/>
                    <a:lumOff val="40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путем направления </a:t>
            </a:r>
            <a:r>
              <a:rPr lang="ru-RU" sz="1600" dirty="0">
                <a:solidFill>
                  <a:schemeClr val="accent1">
                    <a:lumMod val="60000"/>
                    <a:lumOff val="40000"/>
                  </a:schemeClr>
                </a:solidFill>
                <a:latin typeface="Times New Roman" panose="02020603050405020304" pitchFamily="18" charset="0"/>
                <a:ea typeface="Times New Roman" panose="02020603050405020304" pitchFamily="18" charset="0"/>
              </a:rPr>
              <a:t>в указанный орган в письменной форме </a:t>
            </a:r>
            <a:r>
              <a:rPr lang="ru-RU" sz="1600" dirty="0">
                <a:solidFill>
                  <a:schemeClr val="accent1">
                    <a:lumMod val="60000"/>
                    <a:lumOff val="40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без использования единой информационной системы заявления об отзыве жалобы</a:t>
            </a:r>
            <a:r>
              <a:rPr lang="ru-RU" sz="1600" dirty="0">
                <a:solidFill>
                  <a:schemeClr val="accent1">
                    <a:lumMod val="60000"/>
                    <a:lumOff val="40000"/>
                  </a:schemeClr>
                </a:solidFill>
                <a:latin typeface="Times New Roman" panose="02020603050405020304" pitchFamily="18" charset="0"/>
                <a:ea typeface="Times New Roman" panose="02020603050405020304" pitchFamily="18" charset="0"/>
              </a:rPr>
              <a:t>. </a:t>
            </a:r>
            <a:r>
              <a:rPr lang="ru-RU" sz="1600" dirty="0">
                <a:solidFill>
                  <a:schemeClr val="accent1">
                    <a:lumMod val="60000"/>
                    <a:lumOff val="40000"/>
                  </a:schemeClr>
                </a:solidFill>
                <a:latin typeface="Times New Roman" panose="02020603050405020304" pitchFamily="18" charset="0"/>
                <a:ea typeface="Times New Roman" panose="02020603050405020304" pitchFamily="18" charset="0"/>
              </a:rPr>
              <a:t>Направление заявления об отзыве жалобы </a:t>
            </a:r>
            <a:r>
              <a:rPr lang="ru-RU" sz="1600" dirty="0">
                <a:solidFill>
                  <a:schemeClr val="accent1">
                    <a:lumMod val="60000"/>
                    <a:lumOff val="40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с использованием факсимильной связи, электронной почты не допускается</a:t>
            </a:r>
            <a:r>
              <a:rPr lang="ru-RU" sz="1600" dirty="0">
                <a:solidFill>
                  <a:schemeClr val="accent1">
                    <a:lumMod val="60000"/>
                    <a:lumOff val="40000"/>
                  </a:schemeClr>
                </a:solidFill>
                <a:latin typeface="Times New Roman" panose="02020603050405020304" pitchFamily="18" charset="0"/>
                <a:ea typeface="Times New Roman" panose="02020603050405020304" pitchFamily="18" charset="0"/>
              </a:rPr>
              <a:t>. Заявление об отзыве жалобы должно быть подписано лицом, имеющим право действовать от имени участника закупки. К заявлению об отзыве жалобы должны быть приложены доверенность или иной подтверждающий полномочия на подписание заявления об отзыве жалобы документ (в случае подачи заявления об отзыве жалобы представителем участника закупки). В случае поступления заявления об отзыве жалобы в контрольный орган в сфере закупок до рассмотрения жалобы по существу такая жалоба контрольным органом в сфере закупок по существу не рассматривается. Участник закупки не вправе повторно подать жалобу на те же действия (бездействие) субъекта (субъектов) контроля, совершенные при осуществлении закупки, в отношении которой поданная жалоба отозвана</a:t>
            </a:r>
            <a:r>
              <a:rPr lang="ru-RU" sz="1600" dirty="0">
                <a:solidFill>
                  <a:schemeClr val="accent1">
                    <a:lumMod val="60000"/>
                    <a:lumOff val="40000"/>
                  </a:schemeClr>
                </a:solidFill>
              </a:rPr>
              <a:t>.</a:t>
            </a:r>
            <a:endParaRPr lang="ru-RU" sz="1600" dirty="0">
              <a:solidFill>
                <a:schemeClr val="accent1">
                  <a:lumMod val="60000"/>
                  <a:lumOff val="40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045982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589212" y="1738184"/>
            <a:ext cx="8915399" cy="1789366"/>
          </a:xfrm>
        </p:spPr>
        <p:txBody>
          <a:bodyPr>
            <a:noAutofit/>
          </a:bodyPr>
          <a:lstStyle/>
          <a:p>
            <a:pPr algn="ctr"/>
            <a:r>
              <a:rPr lang="ru-RU" sz="5400" dirty="0">
                <a:solidFill>
                  <a:srgbClr val="C00000"/>
                </a:solidFill>
                <a:effectLst>
                  <a:outerShdw blurRad="38100" dist="38100" dir="2700000" algn="tl">
                    <a:srgbClr val="000000">
                      <a:alpha val="43137"/>
                    </a:srgbClr>
                  </a:outerShdw>
                </a:effectLst>
              </a:rPr>
              <a:t>Продление временных мер</a:t>
            </a:r>
            <a:endParaRPr lang="ru-RU" sz="5400" dirty="0">
              <a:solidFill>
                <a:srgbClr val="C00000"/>
              </a:solidFill>
              <a:effectLst>
                <a:outerShdw blurRad="38100" dist="38100" dir="2700000" algn="tl">
                  <a:srgbClr val="000000">
                    <a:alpha val="43137"/>
                  </a:srgbClr>
                </a:outerShdw>
              </a:effectLst>
            </a:endParaRPr>
          </a:p>
        </p:txBody>
      </p:sp>
      <p:sp>
        <p:nvSpPr>
          <p:cNvPr id="4" name="Текст 3"/>
          <p:cNvSpPr>
            <a:spLocks noGrp="1"/>
          </p:cNvSpPr>
          <p:nvPr>
            <p:ph type="body" idx="1"/>
          </p:nvPr>
        </p:nvSpPr>
        <p:spPr/>
        <p:txBody>
          <a:bodyPr>
            <a:noAutofit/>
          </a:bodyPr>
          <a:lstStyle/>
          <a:p>
            <a:pPr algn="ctr"/>
            <a:r>
              <a:rPr lang="ru-RU" sz="5400" b="1" dirty="0" smtClean="0">
                <a:solidFill>
                  <a:srgbClr val="C00000"/>
                </a:solidFill>
                <a:latin typeface="+mj-lt"/>
                <a:ea typeface="+mj-ea"/>
                <a:cs typeface="+mj-cs"/>
              </a:rPr>
              <a:t>статья </a:t>
            </a:r>
            <a:r>
              <a:rPr lang="ru-RU" sz="5400" b="1" dirty="0">
                <a:solidFill>
                  <a:srgbClr val="C00000"/>
                </a:solidFill>
                <a:latin typeface="+mj-lt"/>
                <a:ea typeface="+mj-ea"/>
                <a:cs typeface="+mj-cs"/>
              </a:rPr>
              <a:t>112</a:t>
            </a:r>
            <a:endParaRPr lang="ru-RU" sz="5400" b="1" dirty="0">
              <a:solidFill>
                <a:srgbClr val="C00000"/>
              </a:solidFill>
              <a:latin typeface="+mj-lt"/>
              <a:ea typeface="+mj-ea"/>
              <a:cs typeface="+mj-cs"/>
            </a:endParaRPr>
          </a:p>
        </p:txBody>
      </p:sp>
    </p:spTree>
    <p:extLst>
      <p:ext uri="{BB962C8B-B14F-4D97-AF65-F5344CB8AC3E}">
        <p14:creationId xmlns:p14="http://schemas.microsoft.com/office/powerpoint/2010/main" val="1351733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04304" y="598951"/>
            <a:ext cx="9267566" cy="5509200"/>
          </a:xfrm>
          <a:prstGeom prst="rect">
            <a:avLst/>
          </a:prstGeom>
        </p:spPr>
        <p:txBody>
          <a:bodyPr wrap="square">
            <a:spAutoFit/>
          </a:bodyPr>
          <a:lstStyle/>
          <a:p>
            <a:pPr algn="ctr">
              <a:spcAft>
                <a:spcPts val="0"/>
              </a:spcAft>
            </a:pPr>
            <a:r>
              <a:rPr lang="ru-RU" b="1" dirty="0" smtClean="0">
                <a:solidFill>
                  <a:srgbClr val="C00000"/>
                </a:solidFill>
                <a:latin typeface="Times New Roman" panose="02020603050405020304" pitchFamily="18" charset="0"/>
                <a:ea typeface="Times New Roman" panose="02020603050405020304" pitchFamily="18" charset="0"/>
              </a:rPr>
              <a:t>Изменения вступили в силу с </a:t>
            </a:r>
            <a:r>
              <a:rPr lang="ru-RU" b="1" dirty="0">
                <a:solidFill>
                  <a:srgbClr val="C00000"/>
                </a:solidFill>
                <a:latin typeface="Times New Roman" panose="02020603050405020304" pitchFamily="18" charset="0"/>
                <a:ea typeface="Times New Roman" panose="02020603050405020304" pitchFamily="18" charset="0"/>
              </a:rPr>
              <a:t>25 декабря 2023 г.</a:t>
            </a:r>
            <a:endParaRPr lang="ru-RU" sz="1100" dirty="0">
              <a:solidFill>
                <a:srgbClr val="C00000"/>
              </a:solidFill>
              <a:latin typeface="Times New Roman" panose="02020603050405020304" pitchFamily="18" charset="0"/>
              <a:ea typeface="Times New Roman" panose="02020603050405020304" pitchFamily="18" charset="0"/>
            </a:endParaRPr>
          </a:p>
          <a:p>
            <a:pPr algn="just"/>
            <a:r>
              <a:rPr lang="ru-RU" b="1" dirty="0">
                <a:solidFill>
                  <a:schemeClr val="tx1">
                    <a:lumMod val="75000"/>
                    <a:lumOff val="25000"/>
                  </a:schemeClr>
                </a:solidFill>
              </a:rPr>
              <a:t>64.1.</a:t>
            </a:r>
            <a:r>
              <a:rPr lang="ru-RU" dirty="0">
                <a:solidFill>
                  <a:schemeClr val="tx1">
                    <a:lumMod val="75000"/>
                    <a:lumOff val="25000"/>
                  </a:schemeClr>
                </a:solidFill>
              </a:rPr>
              <a:t> </a:t>
            </a:r>
            <a:r>
              <a:rPr lang="ru-RU" dirty="0">
                <a:solidFill>
                  <a:schemeClr val="tx1">
                    <a:lumMod val="75000"/>
                    <a:lumOff val="25000"/>
                  </a:schemeClr>
                </a:solidFill>
                <a:effectLst>
                  <a:outerShdw blurRad="38100" dist="38100" dir="2700000" algn="tl">
                    <a:srgbClr val="000000">
                      <a:alpha val="43137"/>
                    </a:srgbClr>
                  </a:outerShdw>
                </a:effectLst>
              </a:rPr>
              <a:t>До 31 декабря 2024 года заказчик вправе не устанавливать требование обеспечения исполнения контракта, обеспечения гарантийных обязательств </a:t>
            </a:r>
            <a:r>
              <a:rPr lang="ru-RU" dirty="0">
                <a:solidFill>
                  <a:schemeClr val="tx1">
                    <a:lumMod val="75000"/>
                    <a:lumOff val="25000"/>
                  </a:schemeClr>
                </a:solidFill>
              </a:rPr>
              <a:t>в извещении об осуществлении закупки, приглашении, документации о закупке (в случае, если настоящим Федеральным законом предусмотрена документация о закупке), проекте контракта. </a:t>
            </a:r>
            <a:r>
              <a:rPr lang="ru-RU" dirty="0">
                <a:solidFill>
                  <a:schemeClr val="tx1">
                    <a:lumMod val="75000"/>
                    <a:lumOff val="25000"/>
                  </a:schemeClr>
                </a:solidFill>
                <a:effectLst>
                  <a:outerShdw blurRad="38100" dist="38100" dir="2700000" algn="tl">
                    <a:srgbClr val="000000">
                      <a:alpha val="43137"/>
                    </a:srgbClr>
                  </a:outerShdw>
                </a:effectLst>
              </a:rPr>
              <a:t>Положения </a:t>
            </a:r>
            <a:r>
              <a:rPr lang="ru-RU" dirty="0">
                <a:solidFill>
                  <a:schemeClr val="tx1">
                    <a:lumMod val="75000"/>
                    <a:lumOff val="25000"/>
                  </a:schemeClr>
                </a:solidFill>
              </a:rPr>
              <a:t>настоящей части </a:t>
            </a:r>
            <a:r>
              <a:rPr lang="ru-RU" dirty="0">
                <a:solidFill>
                  <a:schemeClr val="tx1">
                    <a:lumMod val="75000"/>
                    <a:lumOff val="25000"/>
                  </a:schemeClr>
                </a:solidFill>
                <a:effectLst>
                  <a:outerShdw blurRad="38100" dist="38100" dir="2700000" algn="tl">
                    <a:srgbClr val="000000">
                      <a:alpha val="43137"/>
                    </a:srgbClr>
                  </a:outerShdw>
                </a:effectLst>
              </a:rPr>
              <a:t>не применяются</a:t>
            </a:r>
            <a:r>
              <a:rPr lang="ru-RU" dirty="0">
                <a:solidFill>
                  <a:schemeClr val="tx1">
                    <a:lumMod val="75000"/>
                    <a:lumOff val="25000"/>
                  </a:schemeClr>
                </a:solidFill>
              </a:rPr>
              <a:t>, </a:t>
            </a:r>
            <a:r>
              <a:rPr lang="ru-RU" dirty="0">
                <a:solidFill>
                  <a:schemeClr val="tx1">
                    <a:lumMod val="75000"/>
                    <a:lumOff val="25000"/>
                  </a:schemeClr>
                </a:solidFill>
                <a:effectLst>
                  <a:outerShdw blurRad="38100" dist="38100" dir="2700000" algn="tl">
                    <a:srgbClr val="000000">
                      <a:alpha val="43137"/>
                    </a:srgbClr>
                  </a:outerShdw>
                </a:effectLst>
              </a:rPr>
              <a:t>если</a:t>
            </a:r>
            <a:r>
              <a:rPr lang="ru-RU" dirty="0">
                <a:solidFill>
                  <a:schemeClr val="tx1">
                    <a:lumMod val="75000"/>
                    <a:lumOff val="25000"/>
                  </a:schemeClr>
                </a:solidFill>
              </a:rPr>
              <a:t> контрактом </a:t>
            </a:r>
            <a:r>
              <a:rPr lang="ru-RU" dirty="0">
                <a:solidFill>
                  <a:schemeClr val="tx1">
                    <a:lumMod val="75000"/>
                    <a:lumOff val="25000"/>
                  </a:schemeClr>
                </a:solidFill>
                <a:effectLst>
                  <a:outerShdw blurRad="38100" dist="38100" dir="2700000" algn="tl">
                    <a:srgbClr val="000000">
                      <a:alpha val="43137"/>
                    </a:srgbClr>
                  </a:outerShdw>
                </a:effectLst>
              </a:rPr>
              <a:t>предусмотрена выплата аванса </a:t>
            </a:r>
            <a:r>
              <a:rPr lang="ru-RU" dirty="0">
                <a:solidFill>
                  <a:schemeClr val="tx1">
                    <a:lumMod val="75000"/>
                    <a:lumOff val="25000"/>
                  </a:schemeClr>
                </a:solidFill>
              </a:rPr>
              <a:t>и при этом </a:t>
            </a:r>
            <a:r>
              <a:rPr lang="ru-RU" dirty="0">
                <a:solidFill>
                  <a:schemeClr val="tx1">
                    <a:lumMod val="75000"/>
                    <a:lumOff val="25000"/>
                  </a:schemeClr>
                </a:solidFill>
                <a:effectLst>
                  <a:outerShdw blurRad="38100" dist="38100" dir="2700000" algn="tl">
                    <a:srgbClr val="000000">
                      <a:alpha val="43137"/>
                    </a:srgbClr>
                  </a:outerShdw>
                </a:effectLst>
              </a:rPr>
              <a:t>расчеты в части аванса не подлежат казначейскому сопровождению</a:t>
            </a:r>
            <a:r>
              <a:rPr lang="ru-RU" dirty="0">
                <a:solidFill>
                  <a:schemeClr val="tx1">
                    <a:lumMod val="75000"/>
                    <a:lumOff val="25000"/>
                  </a:schemeClr>
                </a:solidFill>
              </a:rPr>
              <a:t>.</a:t>
            </a:r>
            <a:endParaRPr lang="ru-RU" dirty="0">
              <a:solidFill>
                <a:schemeClr val="tx1">
                  <a:lumMod val="75000"/>
                  <a:lumOff val="25000"/>
                </a:schemeClr>
              </a:solidFill>
            </a:endParaRPr>
          </a:p>
          <a:p>
            <a:pPr algn="just">
              <a:spcBef>
                <a:spcPts val="1200"/>
              </a:spcBef>
            </a:pPr>
            <a:r>
              <a:rPr lang="ru-RU" b="1" dirty="0">
                <a:solidFill>
                  <a:schemeClr val="tx1">
                    <a:lumMod val="75000"/>
                    <a:lumOff val="25000"/>
                  </a:schemeClr>
                </a:solidFill>
              </a:rPr>
              <a:t>65.1.</a:t>
            </a:r>
            <a:r>
              <a:rPr lang="ru-RU" dirty="0">
                <a:solidFill>
                  <a:schemeClr val="tx1">
                    <a:lumMod val="75000"/>
                    <a:lumOff val="25000"/>
                  </a:schemeClr>
                </a:solidFill>
              </a:rPr>
              <a:t> </a:t>
            </a:r>
            <a:r>
              <a:rPr lang="ru-RU" dirty="0">
                <a:solidFill>
                  <a:schemeClr val="tx1">
                    <a:lumMod val="75000"/>
                    <a:lumOff val="25000"/>
                  </a:schemeClr>
                </a:solidFill>
                <a:effectLst>
                  <a:outerShdw blurRad="38100" dist="38100" dir="2700000" algn="tl">
                    <a:srgbClr val="000000">
                      <a:alpha val="43137"/>
                    </a:srgbClr>
                  </a:outerShdw>
                </a:effectLst>
              </a:rPr>
              <a:t>По соглашению сторон допускается изменение существенных условий контракта, заключенного до 1 января 2025 года</a:t>
            </a:r>
            <a:r>
              <a:rPr lang="ru-RU" dirty="0">
                <a:solidFill>
                  <a:schemeClr val="tx1">
                    <a:lumMod val="75000"/>
                    <a:lumOff val="25000"/>
                  </a:schemeClr>
                </a:solidFill>
              </a:rPr>
              <a:t>, если при исполнении такого контракта возникли независящие от сторон контракта обстоятельства, влекущие невозможность его исполнения. Предусмотренное настоящей частью изменение осуществляется с соблюдением положений частей 1.3 - 1.6 статьи 95 настоящего Федерального закона </a:t>
            </a:r>
            <a:r>
              <a:rPr lang="ru-RU" dirty="0">
                <a:solidFill>
                  <a:schemeClr val="tx1">
                    <a:lumMod val="75000"/>
                    <a:lumOff val="25000"/>
                  </a:schemeClr>
                </a:solidFill>
                <a:effectLst>
                  <a:outerShdw blurRad="38100" dist="38100" dir="2700000" algn="tl">
                    <a:srgbClr val="000000">
                      <a:alpha val="43137"/>
                    </a:srgbClr>
                  </a:outerShdw>
                </a:effectLst>
              </a:rPr>
              <a:t>на основании решения Правительства </a:t>
            </a:r>
            <a:r>
              <a:rPr lang="ru-RU" dirty="0">
                <a:solidFill>
                  <a:schemeClr val="tx1">
                    <a:lumMod val="75000"/>
                    <a:lumOff val="25000"/>
                  </a:schemeClr>
                </a:solidFill>
              </a:rPr>
              <a:t>Российской Федерации, высшего исполнительного органа государственной власти субъекта Российской Федерации, местной администрации при осуществлении закупки для федеральных нужд, нужд субъекта Российской Федерации, муниципальных нужд соответственно.</a:t>
            </a:r>
          </a:p>
        </p:txBody>
      </p:sp>
    </p:spTree>
    <p:extLst>
      <p:ext uri="{BB962C8B-B14F-4D97-AF65-F5344CB8AC3E}">
        <p14:creationId xmlns:p14="http://schemas.microsoft.com/office/powerpoint/2010/main" val="29319395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71353" y="1233264"/>
            <a:ext cx="9267566" cy="4139595"/>
          </a:xfrm>
          <a:prstGeom prst="rect">
            <a:avLst/>
          </a:prstGeom>
        </p:spPr>
        <p:txBody>
          <a:bodyPr wrap="square">
            <a:spAutoFit/>
          </a:bodyPr>
          <a:lstStyle/>
          <a:p>
            <a:pPr algn="ctr">
              <a:spcAft>
                <a:spcPts val="0"/>
              </a:spcAft>
            </a:pPr>
            <a:r>
              <a:rPr lang="ru-RU" b="1" dirty="0" smtClean="0">
                <a:solidFill>
                  <a:srgbClr val="C00000"/>
                </a:solidFill>
                <a:latin typeface="Times New Roman" panose="02020603050405020304" pitchFamily="18" charset="0"/>
                <a:ea typeface="Times New Roman" panose="02020603050405020304" pitchFamily="18" charset="0"/>
              </a:rPr>
              <a:t>Изменения вступили в силу с </a:t>
            </a:r>
            <a:r>
              <a:rPr lang="ru-RU" b="1" dirty="0">
                <a:solidFill>
                  <a:srgbClr val="C00000"/>
                </a:solidFill>
                <a:latin typeface="Times New Roman" panose="02020603050405020304" pitchFamily="18" charset="0"/>
                <a:ea typeface="Times New Roman" panose="02020603050405020304" pitchFamily="18" charset="0"/>
              </a:rPr>
              <a:t>25 декабря 2023 г</a:t>
            </a:r>
            <a:r>
              <a:rPr lang="ru-RU" b="1" dirty="0" smtClean="0">
                <a:solidFill>
                  <a:srgbClr val="C00000"/>
                </a:solidFill>
                <a:latin typeface="Times New Roman" panose="02020603050405020304" pitchFamily="18" charset="0"/>
                <a:ea typeface="Times New Roman" panose="02020603050405020304" pitchFamily="18" charset="0"/>
              </a:rPr>
              <a:t>.</a:t>
            </a:r>
          </a:p>
          <a:p>
            <a:pPr algn="ctr">
              <a:spcAft>
                <a:spcPts val="0"/>
              </a:spcAft>
            </a:pPr>
            <a:endParaRPr lang="ru-RU" sz="1100" dirty="0">
              <a:solidFill>
                <a:srgbClr val="C00000"/>
              </a:solidFill>
              <a:latin typeface="Times New Roman" panose="02020603050405020304" pitchFamily="18" charset="0"/>
              <a:ea typeface="Times New Roman" panose="02020603050405020304" pitchFamily="18" charset="0"/>
            </a:endParaRPr>
          </a:p>
          <a:p>
            <a:r>
              <a:rPr lang="ru-RU" b="1" dirty="0">
                <a:solidFill>
                  <a:schemeClr val="tx1">
                    <a:lumMod val="75000"/>
                    <a:lumOff val="25000"/>
                  </a:schemeClr>
                </a:solidFill>
              </a:rPr>
              <a:t>65.2. </a:t>
            </a:r>
            <a:r>
              <a:rPr lang="ru-RU" dirty="0">
                <a:solidFill>
                  <a:schemeClr val="tx1">
                    <a:lumMod val="75000"/>
                    <a:lumOff val="25000"/>
                  </a:schemeClr>
                </a:solidFill>
                <a:effectLst>
                  <a:outerShdw blurRad="38100" dist="38100" dir="2700000" algn="tl">
                    <a:srgbClr val="000000">
                      <a:alpha val="43137"/>
                    </a:srgbClr>
                  </a:outerShdw>
                </a:effectLst>
              </a:rPr>
              <a:t>До 31 декабря 2024 года </a:t>
            </a:r>
            <a:r>
              <a:rPr lang="ru-RU" dirty="0">
                <a:solidFill>
                  <a:schemeClr val="tx1">
                    <a:lumMod val="75000"/>
                    <a:lumOff val="25000"/>
                  </a:schemeClr>
                </a:solidFill>
              </a:rPr>
              <a:t>по соглашению сторон </a:t>
            </a:r>
            <a:r>
              <a:rPr lang="ru-RU" dirty="0">
                <a:solidFill>
                  <a:schemeClr val="tx1">
                    <a:lumMod val="75000"/>
                    <a:lumOff val="25000"/>
                  </a:schemeClr>
                </a:solidFill>
                <a:effectLst>
                  <a:outerShdw blurRad="38100" dist="38100" dir="2700000" algn="tl">
                    <a:srgbClr val="000000">
                      <a:alpha val="43137"/>
                    </a:srgbClr>
                  </a:outerShdw>
                </a:effectLst>
              </a:rPr>
              <a:t>допускается изменение существенных условий контракта, предметом которого является поставка лекарственных препаратов, медицинских изделий, расходных материалов</a:t>
            </a:r>
            <a:r>
              <a:rPr lang="ru-RU" dirty="0">
                <a:solidFill>
                  <a:schemeClr val="tx1">
                    <a:lumMod val="75000"/>
                    <a:lumOff val="25000"/>
                  </a:schemeClr>
                </a:solidFill>
              </a:rPr>
              <a:t>, если по предложению заказчика увеличивается предусмотренное контрактом количество таких препаратов, изделий, материалов не более чем на тридцать процентов или уменьшается предусмотренное контрактом количество таких препаратов, изделий, материалов </a:t>
            </a:r>
            <a:r>
              <a:rPr lang="ru-RU" dirty="0">
                <a:solidFill>
                  <a:schemeClr val="tx1">
                    <a:lumMod val="75000"/>
                    <a:lumOff val="25000"/>
                  </a:schemeClr>
                </a:solidFill>
                <a:effectLst>
                  <a:outerShdw blurRad="38100" dist="38100" dir="2700000" algn="tl">
                    <a:srgbClr val="000000">
                      <a:alpha val="43137"/>
                    </a:srgbClr>
                  </a:outerShdw>
                </a:effectLst>
              </a:rPr>
              <a:t>не более чем на тридцать процентов</a:t>
            </a:r>
            <a:r>
              <a:rPr lang="ru-RU" dirty="0">
                <a:solidFill>
                  <a:schemeClr val="tx1">
                    <a:lumMod val="75000"/>
                    <a:lumOff val="25000"/>
                  </a:schemeClr>
                </a:solidFill>
              </a:rPr>
              <a:t>. </a:t>
            </a:r>
            <a:endParaRPr lang="ru-RU" dirty="0" smtClean="0">
              <a:solidFill>
                <a:schemeClr val="tx1">
                  <a:lumMod val="75000"/>
                  <a:lumOff val="25000"/>
                </a:schemeClr>
              </a:solidFill>
            </a:endParaRPr>
          </a:p>
          <a:p>
            <a:endParaRPr lang="ru-RU" dirty="0">
              <a:solidFill>
                <a:schemeClr val="tx1">
                  <a:lumMod val="75000"/>
                  <a:lumOff val="25000"/>
                </a:schemeClr>
              </a:solidFill>
            </a:endParaRPr>
          </a:p>
          <a:p>
            <a:r>
              <a:rPr lang="ru-RU" b="1" dirty="0" smtClean="0">
                <a:solidFill>
                  <a:schemeClr val="tx1">
                    <a:lumMod val="75000"/>
                    <a:lumOff val="25000"/>
                  </a:schemeClr>
                </a:solidFill>
              </a:rPr>
              <a:t>65.3</a:t>
            </a:r>
            <a:r>
              <a:rPr lang="ru-RU" b="1" dirty="0">
                <a:solidFill>
                  <a:schemeClr val="tx1">
                    <a:lumMod val="75000"/>
                    <a:lumOff val="25000"/>
                  </a:schemeClr>
                </a:solidFill>
              </a:rPr>
              <a:t>.</a:t>
            </a:r>
            <a:r>
              <a:rPr lang="ru-RU" dirty="0">
                <a:solidFill>
                  <a:schemeClr val="tx1">
                    <a:lumMod val="75000"/>
                    <a:lumOff val="25000"/>
                  </a:schemeClr>
                </a:solidFill>
              </a:rPr>
              <a:t> </a:t>
            </a:r>
            <a:r>
              <a:rPr lang="ru-RU" dirty="0">
                <a:solidFill>
                  <a:schemeClr val="tx1">
                    <a:lumMod val="75000"/>
                    <a:lumOff val="25000"/>
                  </a:schemeClr>
                </a:solidFill>
                <a:effectLst>
                  <a:outerShdw blurRad="38100" dist="38100" dir="2700000" algn="tl">
                    <a:srgbClr val="000000">
                      <a:alpha val="43137"/>
                    </a:srgbClr>
                  </a:outerShdw>
                </a:effectLst>
              </a:rPr>
              <a:t>До 31 декабря 2024 года </a:t>
            </a:r>
            <a:r>
              <a:rPr lang="ru-RU" dirty="0">
                <a:solidFill>
                  <a:schemeClr val="tx1">
                    <a:lumMod val="75000"/>
                    <a:lumOff val="25000"/>
                  </a:schemeClr>
                </a:solidFill>
              </a:rPr>
              <a:t>по соглашению сторон допускается изменение существенных условий контракта, заключенного с единственным поставщиком (подрядчиком, исполнителем) в соответствии с пунктами 3, 40, 41, 46, 52, 56, 59 и 62 части 1 статьи 93 настоящего Федерального закона.</a:t>
            </a:r>
          </a:p>
        </p:txBody>
      </p:sp>
    </p:spTree>
    <p:extLst>
      <p:ext uri="{BB962C8B-B14F-4D97-AF65-F5344CB8AC3E}">
        <p14:creationId xmlns:p14="http://schemas.microsoft.com/office/powerpoint/2010/main" val="35902912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7957" y="1679836"/>
            <a:ext cx="8221362" cy="2862322"/>
          </a:xfrm>
          <a:prstGeom prst="rect">
            <a:avLst/>
          </a:prstGeom>
        </p:spPr>
        <p:txBody>
          <a:bodyPr wrap="square">
            <a:spAutoFit/>
          </a:bodyPr>
          <a:lstStyle/>
          <a:p>
            <a:pPr algn="ctr"/>
            <a:r>
              <a:rPr lang="ru-RU" b="1" dirty="0">
                <a:solidFill>
                  <a:srgbClr val="C00000"/>
                </a:solidFill>
                <a:latin typeface="Times New Roman" panose="02020603050405020304" pitchFamily="18" charset="0"/>
                <a:ea typeface="Times New Roman" panose="02020603050405020304" pitchFamily="18" charset="0"/>
              </a:rPr>
              <a:t>Изменения вступили в силу с 25 декабря 2023 г.</a:t>
            </a:r>
          </a:p>
          <a:p>
            <a:pPr algn="ctr"/>
            <a:endParaRPr lang="ru-RU" b="1" dirty="0" smtClean="0">
              <a:solidFill>
                <a:srgbClr val="22272F"/>
              </a:solidFill>
              <a:latin typeface="Times New Roman" panose="02020603050405020304" pitchFamily="18" charset="0"/>
              <a:ea typeface="Times New Roman" panose="02020603050405020304" pitchFamily="18" charset="0"/>
            </a:endParaRPr>
          </a:p>
          <a:p>
            <a:pPr algn="just"/>
            <a:r>
              <a:rPr lang="ru-RU" b="1" dirty="0" smtClean="0">
                <a:solidFill>
                  <a:srgbClr val="22272F"/>
                </a:solidFill>
                <a:latin typeface="Times New Roman" panose="02020603050405020304" pitchFamily="18" charset="0"/>
                <a:ea typeface="Times New Roman" panose="02020603050405020304" pitchFamily="18" charset="0"/>
              </a:rPr>
              <a:t>71</a:t>
            </a:r>
            <a:r>
              <a:rPr lang="ru-RU" b="1" dirty="0">
                <a:solidFill>
                  <a:srgbClr val="22272F"/>
                </a:solidFill>
                <a:latin typeface="Times New Roman" panose="02020603050405020304" pitchFamily="18" charset="0"/>
                <a:ea typeface="Times New Roman" panose="02020603050405020304" pitchFamily="18" charset="0"/>
              </a:rPr>
              <a:t>.</a:t>
            </a:r>
            <a:r>
              <a:rPr lang="ru-RU" dirty="0">
                <a:solidFill>
                  <a:srgbClr val="22272F"/>
                </a:solidFill>
                <a:latin typeface="Times New Roman" panose="02020603050405020304" pitchFamily="18" charset="0"/>
                <a:ea typeface="Times New Roman" panose="02020603050405020304" pitchFamily="18" charset="0"/>
              </a:rPr>
              <a:t> Установить, что в 2022, 2023 </a:t>
            </a:r>
            <a:r>
              <a:rPr lang="ru-RU" b="1" dirty="0">
                <a:solidFill>
                  <a:srgbClr val="C00000"/>
                </a:solidFill>
                <a:latin typeface="Times New Roman" panose="02020603050405020304" pitchFamily="18" charset="0"/>
                <a:ea typeface="Times New Roman" panose="02020603050405020304" pitchFamily="18" charset="0"/>
              </a:rPr>
              <a:t>и 2024 годах</a:t>
            </a:r>
            <a:r>
              <a:rPr lang="ru-RU" dirty="0">
                <a:solidFill>
                  <a:srgbClr val="C00000"/>
                </a:solidFill>
                <a:latin typeface="Times New Roman" panose="02020603050405020304" pitchFamily="18" charset="0"/>
                <a:ea typeface="Times New Roman" panose="02020603050405020304" pitchFamily="18" charset="0"/>
              </a:rPr>
              <a:t> </a:t>
            </a:r>
            <a:r>
              <a:rPr lang="ru-RU"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при определении заказчиками из числа</a:t>
            </a:r>
            <a:r>
              <a:rPr lang="ru-RU" dirty="0">
                <a:solidFill>
                  <a:srgbClr val="22272F"/>
                </a:solidFill>
                <a:latin typeface="Times New Roman" panose="02020603050405020304" pitchFamily="18" charset="0"/>
                <a:ea typeface="Times New Roman" panose="02020603050405020304" pitchFamily="18" charset="0"/>
              </a:rPr>
              <a:t> федеральных органов исполнительной власти или органов исполнительной власти субъектов Российской Федерации, подведомственных им государственных учреждений или государственных унитарных предприятий, а также муниципальных </a:t>
            </a:r>
            <a:r>
              <a:rPr lang="ru-RU"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медицинских организаций объема закупок</a:t>
            </a:r>
            <a:r>
              <a:rPr lang="ru-RU" dirty="0">
                <a:solidFill>
                  <a:srgbClr val="22272F"/>
                </a:solidFill>
                <a:latin typeface="Times New Roman" panose="02020603050405020304" pitchFamily="18" charset="0"/>
                <a:ea typeface="Times New Roman" panose="02020603050405020304" pitchFamily="18" charset="0"/>
              </a:rPr>
              <a:t>, предусмотренного </a:t>
            </a:r>
            <a:r>
              <a:rPr lang="ru-RU" dirty="0">
                <a:solidFill>
                  <a:srgbClr val="22272F"/>
                </a:solidFill>
                <a:latin typeface="Times New Roman" panose="02020603050405020304" pitchFamily="18" charset="0"/>
                <a:ea typeface="Times New Roman" panose="02020603050405020304" pitchFamily="18" charset="0"/>
              </a:rPr>
              <a:t>частью 1 статьи 30 настоящего </a:t>
            </a:r>
            <a:r>
              <a:rPr lang="ru-RU" dirty="0">
                <a:solidFill>
                  <a:srgbClr val="22272F"/>
                </a:solidFill>
                <a:latin typeface="Times New Roman" panose="02020603050405020304" pitchFamily="18" charset="0"/>
                <a:ea typeface="Times New Roman" panose="02020603050405020304" pitchFamily="18" charset="0"/>
              </a:rPr>
              <a:t>Федерального закона, </a:t>
            </a:r>
            <a:r>
              <a:rPr lang="ru-RU"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 расчет совокупного годового объема закупок не включаются закупки лекарственных препаратов для медицинского применения и медицинских изделий</a:t>
            </a:r>
            <a:r>
              <a:rPr lang="ru-RU" dirty="0" smtClean="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endParaRPr lang="ru-RU" sz="11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79595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7957" y="608917"/>
            <a:ext cx="8583827" cy="5570756"/>
          </a:xfrm>
          <a:prstGeom prst="rect">
            <a:avLst/>
          </a:prstGeom>
        </p:spPr>
        <p:txBody>
          <a:bodyPr wrap="square">
            <a:spAutoFit/>
          </a:bodyPr>
          <a:lstStyle/>
          <a:p>
            <a:pPr algn="ctr"/>
            <a:r>
              <a:rPr lang="ru-RU" b="1" dirty="0">
                <a:solidFill>
                  <a:srgbClr val="C00000"/>
                </a:solidFill>
                <a:latin typeface="Times New Roman" panose="02020603050405020304" pitchFamily="18" charset="0"/>
                <a:ea typeface="Times New Roman" panose="02020603050405020304" pitchFamily="18" charset="0"/>
              </a:rPr>
              <a:t>Изменения вступили в силу с 25 декабря 2023 г.</a:t>
            </a:r>
          </a:p>
          <a:p>
            <a:pPr algn="ctr"/>
            <a:endParaRPr lang="ru-RU" b="1" dirty="0" smtClean="0">
              <a:solidFill>
                <a:srgbClr val="22272F"/>
              </a:solidFill>
              <a:latin typeface="Times New Roman" panose="02020603050405020304" pitchFamily="18" charset="0"/>
              <a:ea typeface="Times New Roman" panose="02020603050405020304" pitchFamily="18" charset="0"/>
            </a:endParaRPr>
          </a:p>
          <a:p>
            <a:pPr algn="just"/>
            <a:r>
              <a:rPr lang="ru-RU" b="1" dirty="0" smtClean="0">
                <a:solidFill>
                  <a:srgbClr val="22272F"/>
                </a:solidFill>
                <a:latin typeface="Times New Roman" panose="02020603050405020304" pitchFamily="18" charset="0"/>
                <a:ea typeface="Times New Roman" panose="02020603050405020304" pitchFamily="18" charset="0"/>
              </a:rPr>
              <a:t>72</a:t>
            </a:r>
            <a:r>
              <a:rPr lang="ru-RU" b="1" dirty="0">
                <a:solidFill>
                  <a:srgbClr val="22272F"/>
                </a:solidFill>
                <a:latin typeface="Times New Roman" panose="02020603050405020304" pitchFamily="18" charset="0"/>
                <a:ea typeface="Times New Roman" panose="02020603050405020304" pitchFamily="18" charset="0"/>
              </a:rPr>
              <a:t>. </a:t>
            </a:r>
            <a:r>
              <a:rPr lang="ru-RU" dirty="0">
                <a:solidFill>
                  <a:srgbClr val="22272F"/>
                </a:solidFill>
                <a:latin typeface="Times New Roman" panose="02020603050405020304" pitchFamily="18" charset="0"/>
                <a:ea typeface="Times New Roman" panose="02020603050405020304" pitchFamily="18" charset="0"/>
              </a:rPr>
              <a:t>Установить, что </a:t>
            </a:r>
            <a:r>
              <a:rPr lang="ru-RU" b="1" dirty="0">
                <a:solidFill>
                  <a:srgbClr val="C00000"/>
                </a:solidFill>
                <a:latin typeface="Times New Roman" panose="02020603050405020304" pitchFamily="18" charset="0"/>
                <a:ea typeface="Times New Roman" panose="02020603050405020304" pitchFamily="18" charset="0"/>
              </a:rPr>
              <a:t>до 31 декабря 2024 года</a:t>
            </a:r>
            <a:r>
              <a:rPr lang="ru-RU" dirty="0">
                <a:solidFill>
                  <a:srgbClr val="C00000"/>
                </a:solidFill>
                <a:latin typeface="Times New Roman" panose="02020603050405020304" pitchFamily="18" charset="0"/>
                <a:ea typeface="Times New Roman" panose="02020603050405020304" pitchFamily="18" charset="0"/>
              </a:rPr>
              <a:t> </a:t>
            </a:r>
            <a:r>
              <a:rPr lang="ru-RU"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на предусмотренные </a:t>
            </a:r>
            <a:r>
              <a:rPr lang="ru-RU"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пунктом 56 </a:t>
            </a:r>
            <a:r>
              <a:rPr lang="ru-RU" dirty="0">
                <a:solidFill>
                  <a:srgbClr val="22272F"/>
                </a:solidFill>
                <a:latin typeface="Times New Roman" panose="02020603050405020304" pitchFamily="18" charset="0"/>
                <a:ea typeface="Times New Roman" panose="02020603050405020304" pitchFamily="18" charset="0"/>
              </a:rPr>
              <a:t>части 1 статьи 93 </a:t>
            </a:r>
            <a:r>
              <a:rPr lang="ru-RU" dirty="0">
                <a:solidFill>
                  <a:srgbClr val="22272F"/>
                </a:solidFill>
                <a:latin typeface="Times New Roman" panose="02020603050405020304" pitchFamily="18" charset="0"/>
                <a:ea typeface="Times New Roman" panose="02020603050405020304" pitchFamily="18" charset="0"/>
              </a:rPr>
              <a:t>настоящего Федерального закона</a:t>
            </a:r>
            <a:r>
              <a:rPr lang="ru-RU" sz="900" dirty="0">
                <a:solidFill>
                  <a:srgbClr val="22272F"/>
                </a:solidFill>
                <a:latin typeface="Times New Roman" panose="02020603050405020304" pitchFamily="18" charset="0"/>
                <a:ea typeface="Times New Roman" panose="02020603050405020304" pitchFamily="18" charset="0"/>
              </a:rPr>
              <a:t> </a:t>
            </a:r>
            <a:r>
              <a:rPr lang="ru-RU" dirty="0" smtClean="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федеральные </a:t>
            </a:r>
            <a:r>
              <a:rPr lang="ru-RU"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органы исполнительной власти</a:t>
            </a:r>
            <a:r>
              <a:rPr lang="ru-RU" dirty="0">
                <a:solidFill>
                  <a:srgbClr val="22272F"/>
                </a:solidFill>
                <a:latin typeface="Times New Roman" panose="02020603050405020304" pitchFamily="18" charset="0"/>
                <a:ea typeface="Times New Roman" panose="02020603050405020304" pitchFamily="18" charset="0"/>
              </a:rPr>
              <a:t>, </a:t>
            </a:r>
            <a:r>
              <a:rPr lang="ru-RU"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подведомственные им государственные учреждения и государственные унитарные предприятия</a:t>
            </a:r>
            <a:r>
              <a:rPr lang="ru-RU" dirty="0">
                <a:solidFill>
                  <a:srgbClr val="22272F"/>
                </a:solidFill>
                <a:latin typeface="Times New Roman" panose="02020603050405020304" pitchFamily="18" charset="0"/>
                <a:ea typeface="Times New Roman" panose="02020603050405020304" pitchFamily="18" charset="0"/>
              </a:rPr>
              <a:t>, на </a:t>
            </a:r>
            <a:r>
              <a:rPr lang="ru-RU"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федеральный орган исполнительной власти, осуществляющий закупки для обеспечения федеральных нужд государственных органов</a:t>
            </a:r>
            <a:r>
              <a:rPr lang="ru-RU" dirty="0">
                <a:solidFill>
                  <a:srgbClr val="22272F"/>
                </a:solidFill>
                <a:latin typeface="Times New Roman" panose="02020603050405020304" pitchFamily="18" charset="0"/>
                <a:ea typeface="Times New Roman" panose="02020603050405020304" pitchFamily="18" charset="0"/>
              </a:rPr>
              <a:t>, образованных </a:t>
            </a:r>
            <a:r>
              <a:rPr lang="ru-RU"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для обеспечения деятельности Президента</a:t>
            </a:r>
            <a:r>
              <a:rPr lang="ru-RU" dirty="0">
                <a:solidFill>
                  <a:srgbClr val="22272F"/>
                </a:solidFill>
                <a:latin typeface="Times New Roman" panose="02020603050405020304" pitchFamily="18" charset="0"/>
                <a:ea typeface="Times New Roman" panose="02020603050405020304" pitchFamily="18" charset="0"/>
              </a:rPr>
              <a:t> Российской Федерации, </a:t>
            </a:r>
            <a:r>
              <a:rPr lang="ru-RU"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Правительства</a:t>
            </a:r>
            <a:r>
              <a:rPr lang="ru-RU" dirty="0">
                <a:solidFill>
                  <a:srgbClr val="22272F"/>
                </a:solidFill>
                <a:latin typeface="Times New Roman" panose="02020603050405020304" pitchFamily="18" charset="0"/>
                <a:ea typeface="Times New Roman" panose="02020603050405020304" pitchFamily="18" charset="0"/>
              </a:rPr>
              <a:t> Российской Федерации, </a:t>
            </a:r>
            <a:r>
              <a:rPr lang="ru-RU"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при осуществлении закупок в соответствии с </a:t>
            </a:r>
            <a:r>
              <a:rPr lang="ru-RU"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пунктом 4 части 1 статьи 93</a:t>
            </a:r>
            <a:r>
              <a:rPr lang="ru-RU" dirty="0">
                <a:solidFill>
                  <a:srgbClr val="22272F"/>
                </a:solidFill>
                <a:latin typeface="Times New Roman" panose="02020603050405020304" pitchFamily="18" charset="0"/>
                <a:ea typeface="Times New Roman" panose="02020603050405020304" pitchFamily="18" charset="0"/>
              </a:rPr>
              <a:t> настоящего Федерального закона </a:t>
            </a:r>
            <a:r>
              <a:rPr lang="ru-RU"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не распространяются ограничения </a:t>
            </a:r>
            <a:r>
              <a:rPr lang="ru-RU"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 части предельного размера годового объема таких закупок, составляющего пятьдесят миллионов рублей</a:t>
            </a:r>
            <a:r>
              <a:rPr lang="ru-RU" dirty="0" smtClean="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p>
            <a:pPr algn="just"/>
            <a:r>
              <a:rPr lang="ru-RU" sz="1400" i="1" dirty="0" smtClean="0">
                <a:solidFill>
                  <a:srgbClr val="22272F"/>
                </a:solidFill>
                <a:latin typeface="Times New Roman" panose="02020603050405020304" pitchFamily="18" charset="0"/>
                <a:ea typeface="Times New Roman" panose="02020603050405020304" pitchFamily="18" charset="0"/>
              </a:rPr>
              <a:t>(пункт 56 осуществление </a:t>
            </a:r>
            <a:r>
              <a:rPr lang="ru-RU" sz="1400" i="1" dirty="0">
                <a:solidFill>
                  <a:srgbClr val="22272F"/>
                </a:solidFill>
                <a:latin typeface="Times New Roman" panose="02020603050405020304" pitchFamily="18" charset="0"/>
                <a:ea typeface="Times New Roman" panose="02020603050405020304" pitchFamily="18" charset="0"/>
              </a:rPr>
              <a:t>федеральным органом исполнительной власти, осуществляющим функции по выработке и реализации государственной политики в области обороны, подведомственными ему государственными учреждениями и государственными унитарными предприятиями, иными федеральными органами исполнительной власти, перечень которых утверждается Правительством Российской Федерации, подведомственными им государственными учреждениями и государственными унитарными предприятиями закупок товаров, работ, услуг в целях проведения специальной военной операции, а также в целях выполнения специальных задач по обеспечению обороны и безопасности государства, в том числе противодействия терроризму. Перечни товаров, работ, услуг, закупки которых могут осуществляться в соответствии с настоящим пунктом, утверждаются руководителями таких федеральных органов исполнительной власти)</a:t>
            </a:r>
            <a:endParaRPr lang="ru-RU" sz="1400" i="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88724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1838" y="218219"/>
            <a:ext cx="9547654" cy="6093976"/>
          </a:xfrm>
          <a:prstGeom prst="rect">
            <a:avLst/>
          </a:prstGeom>
        </p:spPr>
        <p:txBody>
          <a:bodyPr wrap="square">
            <a:spAutoFit/>
          </a:bodyPr>
          <a:lstStyle/>
          <a:p>
            <a:pPr algn="ctr">
              <a:spcAft>
                <a:spcPts val="0"/>
              </a:spcAft>
            </a:pPr>
            <a:r>
              <a:rPr lang="ru-RU" sz="1600" b="1" dirty="0">
                <a:solidFill>
                  <a:srgbClr val="C00000"/>
                </a:solidFill>
                <a:latin typeface="Times New Roman" panose="02020603050405020304" pitchFamily="18" charset="0"/>
                <a:ea typeface="Times New Roman" panose="02020603050405020304" pitchFamily="18" charset="0"/>
              </a:rPr>
              <a:t>Статья 112 дополнена частью 77 с 1 января 2024 г.</a:t>
            </a:r>
            <a:endParaRPr lang="ru-RU" sz="1100" dirty="0">
              <a:solidFill>
                <a:srgbClr val="C00000"/>
              </a:solidFill>
              <a:latin typeface="Times New Roman" panose="02020603050405020304" pitchFamily="18" charset="0"/>
              <a:ea typeface="Times New Roman" panose="02020603050405020304" pitchFamily="18" charset="0"/>
            </a:endParaRPr>
          </a:p>
          <a:p>
            <a:pPr algn="just"/>
            <a:r>
              <a:rPr lang="ru-RU" dirty="0">
                <a:solidFill>
                  <a:srgbClr val="22272F"/>
                </a:solidFill>
                <a:latin typeface="Times New Roman" panose="02020603050405020304" pitchFamily="18" charset="0"/>
                <a:ea typeface="Times New Roman" panose="02020603050405020304" pitchFamily="18" charset="0"/>
              </a:rPr>
              <a:t>77. До признания в соответствии с </a:t>
            </a:r>
            <a:r>
              <a:rPr lang="ru-RU" dirty="0">
                <a:solidFill>
                  <a:srgbClr val="22272F"/>
                </a:solidFill>
                <a:latin typeface="Times New Roman" panose="02020603050405020304" pitchFamily="18" charset="0"/>
                <a:ea typeface="Times New Roman" panose="02020603050405020304" pitchFamily="18" charset="0"/>
              </a:rPr>
              <a:t>Федеральным законом </a:t>
            </a:r>
            <a:r>
              <a:rPr lang="ru-RU" dirty="0">
                <a:solidFill>
                  <a:srgbClr val="22272F"/>
                </a:solidFill>
                <a:latin typeface="Times New Roman" panose="02020603050405020304" pitchFamily="18" charset="0"/>
                <a:ea typeface="Times New Roman" panose="02020603050405020304" pitchFamily="18" charset="0"/>
              </a:rPr>
              <a:t>от 6 апреля 2011 года N 63-ФЗ "Об электронной подписи" электронных подписей, созданных в соответствии с нормами права иностранного государства, международными стандартами, соответствующими признакам усиленной электронной подписи в случае отсутствия у участника закупки, являющегося иностранным лицом, зарегистрированным на территории такого иностранного государства, квалифицированного сертификата ключа проверки электронной подписи, полученного в аккредитованном удостоверяющем центре:</a:t>
            </a:r>
            <a:endParaRPr lang="ru-RU" sz="1100" dirty="0">
              <a:latin typeface="Times New Roman" panose="02020603050405020304" pitchFamily="18" charset="0"/>
              <a:ea typeface="Times New Roman" panose="02020603050405020304" pitchFamily="18" charset="0"/>
            </a:endParaRPr>
          </a:p>
          <a:p>
            <a:pPr algn="just">
              <a:spcAft>
                <a:spcPts val="0"/>
              </a:spcAft>
            </a:pPr>
            <a:r>
              <a:rPr lang="ru-RU" sz="1600" i="1" dirty="0">
                <a:solidFill>
                  <a:srgbClr val="464C55"/>
                </a:solidFill>
                <a:latin typeface="Times New Roman" panose="02020603050405020304" pitchFamily="18" charset="0"/>
                <a:ea typeface="Times New Roman" panose="02020603050405020304" pitchFamily="18" charset="0"/>
              </a:rPr>
              <a:t>Положения пункта 1 в части, касающейся соглашения об изменении условий контракта и соглашения о расторжении контракта, </a:t>
            </a:r>
            <a:r>
              <a:rPr lang="ru-RU" sz="1600" i="1" dirty="0">
                <a:solidFill>
                  <a:srgbClr val="464C55"/>
                </a:solidFill>
                <a:latin typeface="Times New Roman" panose="02020603050405020304" pitchFamily="18" charset="0"/>
                <a:ea typeface="Times New Roman" panose="02020603050405020304" pitchFamily="18" charset="0"/>
              </a:rPr>
              <a:t>применяются </a:t>
            </a:r>
            <a:r>
              <a:rPr lang="ru-RU" sz="1600" i="1" dirty="0">
                <a:solidFill>
                  <a:srgbClr val="464C55"/>
                </a:solidFill>
                <a:latin typeface="Times New Roman" panose="02020603050405020304" pitchFamily="18" charset="0"/>
                <a:ea typeface="Times New Roman" panose="02020603050405020304" pitchFamily="18" charset="0"/>
              </a:rPr>
              <a:t>с 1 января 2025 г.</a:t>
            </a:r>
            <a:endParaRPr lang="ru-RU" sz="1100" i="1" dirty="0">
              <a:latin typeface="Times New Roman" panose="02020603050405020304" pitchFamily="18" charset="0"/>
              <a:ea typeface="Times New Roman" panose="02020603050405020304" pitchFamily="18" charset="0"/>
            </a:endParaRPr>
          </a:p>
          <a:p>
            <a:pPr algn="just"/>
            <a:r>
              <a:rPr lang="ru-RU" dirty="0">
                <a:solidFill>
                  <a:srgbClr val="22272F"/>
                </a:solidFill>
                <a:latin typeface="Times New Roman" panose="02020603050405020304" pitchFamily="18" charset="0"/>
                <a:ea typeface="Times New Roman" panose="02020603050405020304" pitchFamily="18" charset="0"/>
              </a:rPr>
              <a:t>1) при исполнении контракта, заключенного с таким участником закупки, применяются положения настоящего Федерального закона, касающиеся составления, подписания и направления документа о приемке, мотивированного отказа от подписания документа о приемке, документов при применении мер ответственности и совершении иных действий в связи с нарушением поставщиком (подрядчиком, исполнителем) или заказчиком условий контракта, соглашения об изменении условий контракта, соглашения о расторжении контракта, решения об одностороннем отказе от исполнения контракта, извещения об отмене такого решения без использования усиленных электронных подписей и единой информационной системы;</a:t>
            </a:r>
            <a:endParaRPr lang="ru-RU" sz="1100" dirty="0">
              <a:latin typeface="Times New Roman" panose="02020603050405020304" pitchFamily="18" charset="0"/>
              <a:ea typeface="Times New Roman" panose="02020603050405020304" pitchFamily="18" charset="0"/>
            </a:endParaRPr>
          </a:p>
          <a:p>
            <a:pPr algn="just"/>
            <a:r>
              <a:rPr lang="ru-RU" dirty="0">
                <a:solidFill>
                  <a:srgbClr val="22272F"/>
                </a:solidFill>
                <a:latin typeface="Times New Roman" panose="02020603050405020304" pitchFamily="18" charset="0"/>
                <a:ea typeface="Times New Roman" panose="02020603050405020304" pitchFamily="18" charset="0"/>
              </a:rPr>
              <a:t>2) при подаче жалобы, отзыве жалобы, рассмотрении жалобы применяются положения </a:t>
            </a:r>
            <a:r>
              <a:rPr lang="ru-RU" dirty="0">
                <a:solidFill>
                  <a:srgbClr val="22272F"/>
                </a:solidFill>
                <a:latin typeface="Times New Roman" panose="02020603050405020304" pitchFamily="18" charset="0"/>
                <a:ea typeface="Times New Roman" panose="02020603050405020304" pitchFamily="18" charset="0"/>
              </a:rPr>
              <a:t>части 10 статьи 105 (за исключением положения пункта 2 указанной части, касающегося приложения </a:t>
            </a:r>
            <a:r>
              <a:rPr lang="ru-RU" dirty="0">
                <a:solidFill>
                  <a:srgbClr val="22272F"/>
                </a:solidFill>
                <a:latin typeface="Times New Roman" panose="02020603050405020304" pitchFamily="18" charset="0"/>
                <a:ea typeface="Times New Roman" panose="02020603050405020304" pitchFamily="18" charset="0"/>
              </a:rPr>
              <a:t>к жалобе приглашения) и </a:t>
            </a:r>
            <a:r>
              <a:rPr lang="ru-RU" dirty="0">
                <a:solidFill>
                  <a:srgbClr val="22272F"/>
                </a:solidFill>
                <a:latin typeface="Times New Roman" panose="02020603050405020304" pitchFamily="18" charset="0"/>
                <a:ea typeface="Times New Roman" panose="02020603050405020304" pitchFamily="18" charset="0"/>
              </a:rPr>
              <a:t>пункта 2 части 8 статьи 106</a:t>
            </a:r>
            <a:r>
              <a:rPr lang="ru-RU" dirty="0">
                <a:solidFill>
                  <a:srgbClr val="22272F"/>
                </a:solidFill>
                <a:latin typeface="Times New Roman" panose="02020603050405020304" pitchFamily="18" charset="0"/>
                <a:ea typeface="Times New Roman" panose="02020603050405020304" pitchFamily="18" charset="0"/>
              </a:rPr>
              <a:t> настоящего Федерального закона</a:t>
            </a:r>
            <a:r>
              <a:rPr lang="ru-RU" dirty="0" smtClean="0">
                <a:solidFill>
                  <a:srgbClr val="22272F"/>
                </a:solidFill>
                <a:latin typeface="Times New Roman" panose="02020603050405020304" pitchFamily="18" charset="0"/>
                <a:ea typeface="Times New Roman" panose="02020603050405020304" pitchFamily="18" charset="0"/>
              </a:rPr>
              <a:t>.</a:t>
            </a:r>
            <a:endParaRPr lang="ru-RU" sz="11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7399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37253" y="759596"/>
            <a:ext cx="9267569" cy="5451733"/>
          </a:xfrm>
        </p:spPr>
        <p:txBody>
          <a:bodyPr>
            <a:normAutofit/>
          </a:bodyPr>
          <a:lstStyle/>
          <a:p>
            <a:pPr marL="0" indent="0" algn="ctr" fontAlgn="base">
              <a:buNone/>
            </a:pPr>
            <a:r>
              <a:rPr lang="ru-RU" sz="3200" dirty="0">
                <a:solidFill>
                  <a:srgbClr val="C00000"/>
                </a:solidFill>
                <a:effectLst>
                  <a:outerShdw blurRad="38100" dist="38100" dir="2700000" algn="tl">
                    <a:srgbClr val="000000">
                      <a:alpha val="43137"/>
                    </a:srgbClr>
                  </a:outerShdw>
                </a:effectLst>
              </a:rPr>
              <a:t>ЦИФРОВОЙ КОНТРАКТ </a:t>
            </a:r>
            <a:endParaRPr lang="ru-RU" sz="3200" dirty="0" smtClean="0">
              <a:solidFill>
                <a:srgbClr val="C00000"/>
              </a:solidFill>
              <a:effectLst>
                <a:outerShdw blurRad="38100" dist="38100" dir="2700000" algn="tl">
                  <a:srgbClr val="000000">
                    <a:alpha val="43137"/>
                  </a:srgbClr>
                </a:outerShdw>
              </a:effectLst>
            </a:endParaRPr>
          </a:p>
          <a:p>
            <a:pPr marL="0" indent="0" algn="just" fontAlgn="base">
              <a:buNone/>
            </a:pPr>
            <a:r>
              <a:rPr lang="ru-RU" dirty="0" smtClean="0"/>
              <a:t>С </a:t>
            </a:r>
            <a:r>
              <a:rPr lang="ru-RU" dirty="0"/>
              <a:t>1 октября 2023 года пользователям </a:t>
            </a:r>
            <a:r>
              <a:rPr lang="ru-RU" dirty="0" smtClean="0"/>
              <a:t>ГИС </a:t>
            </a:r>
            <a:r>
              <a:rPr lang="ru-RU" dirty="0"/>
              <a:t>ЕИС </a:t>
            </a:r>
            <a:r>
              <a:rPr lang="ru-RU" dirty="0" smtClean="0"/>
              <a:t>ЗАКУПКИ </a:t>
            </a:r>
            <a:r>
              <a:rPr lang="ru-RU" dirty="0"/>
              <a:t>стал доступен функционал ЦИФРОВОГО КОНТРАКТА – формирование и подписание контракта в структурированном виде.</a:t>
            </a:r>
          </a:p>
          <a:p>
            <a:pPr marL="0" indent="0" algn="just" fontAlgn="base">
              <a:buNone/>
            </a:pPr>
            <a:r>
              <a:rPr lang="ru-RU" b="1" dirty="0" smtClean="0"/>
              <a:t>ЦИФРОВОЙ </a:t>
            </a:r>
            <a:r>
              <a:rPr lang="ru-RU" b="1" dirty="0"/>
              <a:t>КОНТРАКТ – ЭТО:</a:t>
            </a:r>
            <a:endParaRPr lang="ru-RU" dirty="0"/>
          </a:p>
          <a:p>
            <a:pPr algn="just" fontAlgn="base">
              <a:buFont typeface="Wingdings" panose="05000000000000000000" pitchFamily="2" charset="2"/>
              <a:buChar char="Ø"/>
            </a:pPr>
            <a:r>
              <a:rPr lang="ru-RU" dirty="0" err="1"/>
              <a:t>автозаполнение</a:t>
            </a:r>
            <a:r>
              <a:rPr lang="ru-RU" dirty="0"/>
              <a:t> структурированных сведений;</a:t>
            </a:r>
          </a:p>
          <a:p>
            <a:pPr algn="just" fontAlgn="base">
              <a:buFont typeface="Wingdings" panose="05000000000000000000" pitchFamily="2" charset="2"/>
              <a:buChar char="Ø"/>
            </a:pPr>
            <a:r>
              <a:rPr lang="ru-RU" dirty="0"/>
              <a:t>проверка редакции контракта с использованием QR-кода;</a:t>
            </a:r>
          </a:p>
          <a:p>
            <a:pPr algn="just" fontAlgn="base">
              <a:buFont typeface="Wingdings" panose="05000000000000000000" pitchFamily="2" charset="2"/>
              <a:buChar char="Ø"/>
            </a:pPr>
            <a:r>
              <a:rPr lang="ru-RU" dirty="0" err="1"/>
              <a:t>автоформирование</a:t>
            </a:r>
            <a:r>
              <a:rPr lang="ru-RU" dirty="0"/>
              <a:t> сведений в реестре контрактов;</a:t>
            </a:r>
          </a:p>
          <a:p>
            <a:pPr algn="just" fontAlgn="base">
              <a:buFont typeface="Wingdings" panose="05000000000000000000" pitchFamily="2" charset="2"/>
              <a:buChar char="Ø"/>
            </a:pPr>
            <a:r>
              <a:rPr lang="ru-RU" dirty="0"/>
              <a:t>отсутствие «глазных» проверок со стороны органа контроля.</a:t>
            </a:r>
          </a:p>
          <a:p>
            <a:pPr marL="0" indent="0" algn="just" fontAlgn="base">
              <a:buNone/>
            </a:pPr>
            <a:r>
              <a:rPr lang="ru-RU" dirty="0">
                <a:effectLst>
                  <a:outerShdw blurRad="38100" dist="38100" dir="2700000" algn="tl">
                    <a:srgbClr val="000000">
                      <a:alpha val="43137"/>
                    </a:srgbClr>
                  </a:outerShdw>
                </a:effectLst>
              </a:rPr>
              <a:t>Функционал</a:t>
            </a:r>
            <a:r>
              <a:rPr lang="ru-RU" dirty="0"/>
              <a:t> ЦИФРОВОГО КОНТРАКТА </a:t>
            </a:r>
            <a:r>
              <a:rPr lang="ru-RU" dirty="0">
                <a:effectLst>
                  <a:outerShdw blurRad="38100" dist="38100" dir="2700000" algn="tl">
                    <a:srgbClr val="000000">
                      <a:alpha val="43137"/>
                    </a:srgbClr>
                  </a:outerShdw>
                </a:effectLst>
              </a:rPr>
              <a:t>предусмотрен</a:t>
            </a:r>
            <a:r>
              <a:rPr lang="ru-RU" dirty="0"/>
              <a:t> для извещений (приглашений), размещенных в ГИС ЕИС ЗАКУПКИ </a:t>
            </a:r>
            <a:r>
              <a:rPr lang="ru-RU" dirty="0">
                <a:effectLst>
                  <a:outerShdw blurRad="38100" dist="38100" dir="2700000" algn="tl">
                    <a:srgbClr val="000000">
                      <a:alpha val="43137"/>
                    </a:srgbClr>
                  </a:outerShdw>
                </a:effectLst>
              </a:rPr>
              <a:t>после 1 октября 2023 года</a:t>
            </a:r>
            <a:r>
              <a:rPr lang="ru-RU" dirty="0" smtClean="0"/>
              <a:t>.</a:t>
            </a:r>
            <a:endParaRPr lang="ru-RU" dirty="0" smtClean="0"/>
          </a:p>
        </p:txBody>
      </p:sp>
    </p:spTree>
    <p:extLst>
      <p:ext uri="{BB962C8B-B14F-4D97-AF65-F5344CB8AC3E}">
        <p14:creationId xmlns:p14="http://schemas.microsoft.com/office/powerpoint/2010/main" val="1402976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320675"/>
            <a:ext cx="7239000" cy="804863"/>
          </a:xfrm>
        </p:spPr>
        <p:txBody>
          <a:bodyPr>
            <a:normAutofit/>
          </a:bodyPr>
          <a:lstStyle/>
          <a:p>
            <a:pPr algn="ctr"/>
            <a:r>
              <a:rPr lang="ru-RU" b="0" dirty="0"/>
              <a:t> </a:t>
            </a:r>
            <a:endParaRPr lang="ru-RU" dirty="0"/>
          </a:p>
        </p:txBody>
      </p:sp>
      <p:sp>
        <p:nvSpPr>
          <p:cNvPr id="3" name="Объект 2"/>
          <p:cNvSpPr>
            <a:spLocks noGrp="1"/>
          </p:cNvSpPr>
          <p:nvPr>
            <p:ph idx="4294967295"/>
          </p:nvPr>
        </p:nvSpPr>
        <p:spPr>
          <a:xfrm>
            <a:off x="2430162" y="403654"/>
            <a:ext cx="9193427" cy="6186616"/>
          </a:xfrm>
        </p:spPr>
        <p:txBody>
          <a:bodyPr>
            <a:normAutofit/>
          </a:bodyPr>
          <a:lstStyle/>
          <a:p>
            <a:pPr algn="just">
              <a:buFont typeface="Wingdings" panose="05000000000000000000" pitchFamily="2" charset="2"/>
              <a:buChar char="Ø"/>
            </a:pPr>
            <a:r>
              <a:rPr lang="ru-RU" sz="2000" dirty="0" smtClean="0">
                <a:solidFill>
                  <a:schemeClr val="tx1"/>
                </a:solidFill>
              </a:rPr>
              <a:t>1-й </a:t>
            </a:r>
            <a:r>
              <a:rPr lang="ru-RU" sz="2000" dirty="0">
                <a:solidFill>
                  <a:schemeClr val="tx1"/>
                </a:solidFill>
              </a:rPr>
              <a:t>этап: </a:t>
            </a:r>
            <a:r>
              <a:rPr lang="ru-RU" sz="2000" dirty="0">
                <a:solidFill>
                  <a:schemeClr val="tx1"/>
                </a:solidFill>
                <a:effectLst>
                  <a:outerShdw blurRad="38100" dist="38100" dir="2700000" algn="tl">
                    <a:srgbClr val="000000">
                      <a:alpha val="43137"/>
                    </a:srgbClr>
                  </a:outerShdw>
                </a:effectLst>
              </a:rPr>
              <a:t>тестовый — с 1 октября 2023 г. до 1 апреля 2024 г. </a:t>
            </a:r>
            <a:r>
              <a:rPr lang="ru-RU" sz="2000" i="1" dirty="0">
                <a:solidFill>
                  <a:schemeClr val="tx1"/>
                </a:solidFill>
              </a:rPr>
              <a:t>В этот период заказчик еще может выбрать способ заключения договора между цифровым (или структурированным) и электронным или бумажным вариантом (путем прикрепления файла с текстом договора</a:t>
            </a:r>
            <a:r>
              <a:rPr lang="ru-RU" sz="2000" i="1" dirty="0" smtClean="0">
                <a:solidFill>
                  <a:schemeClr val="tx1"/>
                </a:solidFill>
              </a:rPr>
              <a:t>).</a:t>
            </a:r>
            <a:r>
              <a:rPr lang="ru-RU" sz="2000" b="1" dirty="0">
                <a:solidFill>
                  <a:schemeClr val="tx1"/>
                </a:solidFill>
              </a:rPr>
              <a:t> </a:t>
            </a:r>
            <a:endParaRPr lang="ru-RU" sz="2000" b="1" dirty="0" smtClean="0">
              <a:solidFill>
                <a:schemeClr val="tx1"/>
              </a:solidFill>
            </a:endParaRPr>
          </a:p>
          <a:p>
            <a:pPr marL="0" indent="0" algn="ctr">
              <a:buNone/>
            </a:pPr>
            <a:r>
              <a:rPr lang="ru-RU" sz="2000" dirty="0" smtClean="0">
                <a:solidFill>
                  <a:schemeClr val="tx1"/>
                </a:solidFill>
              </a:rPr>
              <a:t>Статья </a:t>
            </a:r>
            <a:r>
              <a:rPr lang="ru-RU" sz="2000" dirty="0">
                <a:solidFill>
                  <a:schemeClr val="tx1"/>
                </a:solidFill>
              </a:rPr>
              <a:t>8 часть 8 Федерального закона от 2 июля 2021 г. N </a:t>
            </a:r>
            <a:r>
              <a:rPr lang="ru-RU" sz="2000" dirty="0" smtClean="0">
                <a:solidFill>
                  <a:schemeClr val="tx1"/>
                </a:solidFill>
              </a:rPr>
              <a:t>360-ФЗ</a:t>
            </a:r>
            <a:endParaRPr lang="ru-RU" sz="2000" dirty="0">
              <a:solidFill>
                <a:schemeClr val="tx1"/>
              </a:solidFill>
            </a:endParaRPr>
          </a:p>
          <a:p>
            <a:pPr>
              <a:buFont typeface="Wingdings" panose="05000000000000000000" pitchFamily="2" charset="2"/>
              <a:buChar char="§"/>
            </a:pPr>
            <a:r>
              <a:rPr lang="ru-RU" sz="2000" i="1" dirty="0">
                <a:solidFill>
                  <a:schemeClr val="tx1"/>
                </a:solidFill>
              </a:rPr>
              <a:t>В отношении закупок, извещения об осуществлении которых размещены в единой информационной системе в сфере закупок, приглашения принять участие в которых направлены с </a:t>
            </a:r>
            <a:r>
              <a:rPr lang="ru-RU" sz="2000" i="1" dirty="0">
                <a:solidFill>
                  <a:schemeClr val="tx1"/>
                </a:solidFill>
                <a:effectLst>
                  <a:outerShdw blurRad="38100" dist="38100" dir="2700000" algn="tl">
                    <a:srgbClr val="000000">
                      <a:alpha val="43137"/>
                    </a:srgbClr>
                  </a:outerShdw>
                </a:effectLst>
              </a:rPr>
              <a:t>1 октября 2023 года до 1 апреля 2024 года</a:t>
            </a:r>
            <a:r>
              <a:rPr lang="ru-RU" sz="2000" i="1" dirty="0">
                <a:solidFill>
                  <a:schemeClr val="tx1"/>
                </a:solidFill>
              </a:rPr>
              <a:t>, заказчики вправе осуществлять предусмотренное пунктом 1 части 2 статьи 51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(в редакции настоящего Федерального закона) формирование проекта контракта </a:t>
            </a:r>
            <a:r>
              <a:rPr lang="ru-RU" sz="2000" i="1" dirty="0">
                <a:solidFill>
                  <a:schemeClr val="tx1"/>
                </a:solidFill>
                <a:effectLst>
                  <a:outerShdw blurRad="38100" dist="38100" dir="2700000" algn="tl">
                    <a:srgbClr val="000000">
                      <a:alpha val="43137"/>
                    </a:srgbClr>
                  </a:outerShdw>
                </a:effectLst>
              </a:rPr>
              <a:t>без использования единой информационной системы </a:t>
            </a:r>
            <a:r>
              <a:rPr lang="ru-RU" sz="2000" i="1" dirty="0">
                <a:solidFill>
                  <a:schemeClr val="tx1"/>
                </a:solidFill>
              </a:rPr>
              <a:t>в сфере закупок</a:t>
            </a:r>
            <a:r>
              <a:rPr lang="ru-RU" sz="2000" i="1" dirty="0" smtClean="0">
                <a:solidFill>
                  <a:schemeClr val="tx1"/>
                </a:solidFill>
              </a:rPr>
              <a:t>.</a:t>
            </a:r>
            <a:endParaRPr lang="ru-RU" sz="2000" i="1" dirty="0">
              <a:solidFill>
                <a:schemeClr val="tx1"/>
              </a:solidFill>
            </a:endParaRPr>
          </a:p>
        </p:txBody>
      </p:sp>
    </p:spTree>
    <p:extLst>
      <p:ext uri="{BB962C8B-B14F-4D97-AF65-F5344CB8AC3E}">
        <p14:creationId xmlns:p14="http://schemas.microsoft.com/office/powerpoint/2010/main" val="3880041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320675"/>
            <a:ext cx="7239000" cy="804863"/>
          </a:xfrm>
        </p:spPr>
        <p:txBody>
          <a:bodyPr>
            <a:normAutofit/>
          </a:bodyPr>
          <a:lstStyle/>
          <a:p>
            <a:pPr algn="ctr"/>
            <a:r>
              <a:rPr lang="ru-RU" b="0" dirty="0"/>
              <a:t> </a:t>
            </a:r>
            <a:endParaRPr lang="ru-RU" dirty="0"/>
          </a:p>
        </p:txBody>
      </p:sp>
      <p:sp>
        <p:nvSpPr>
          <p:cNvPr id="3" name="Объект 2"/>
          <p:cNvSpPr>
            <a:spLocks noGrp="1"/>
          </p:cNvSpPr>
          <p:nvPr>
            <p:ph idx="4294967295"/>
          </p:nvPr>
        </p:nvSpPr>
        <p:spPr>
          <a:xfrm>
            <a:off x="2430162" y="403654"/>
            <a:ext cx="9193427" cy="6186616"/>
          </a:xfrm>
        </p:spPr>
        <p:txBody>
          <a:bodyPr>
            <a:normAutofit fontScale="70000" lnSpcReduction="20000"/>
          </a:bodyPr>
          <a:lstStyle/>
          <a:p>
            <a:pPr algn="just">
              <a:buFont typeface="Wingdings" panose="05000000000000000000" pitchFamily="2" charset="2"/>
              <a:buChar char="Ø"/>
            </a:pPr>
            <a:r>
              <a:rPr lang="ru-RU" sz="2000" dirty="0" smtClean="0">
                <a:solidFill>
                  <a:schemeClr val="tx1"/>
                </a:solidFill>
              </a:rPr>
              <a:t>2-й </a:t>
            </a:r>
            <a:r>
              <a:rPr lang="ru-RU" sz="2000" dirty="0">
                <a:solidFill>
                  <a:schemeClr val="tx1"/>
                </a:solidFill>
              </a:rPr>
              <a:t>этап: </a:t>
            </a:r>
            <a:r>
              <a:rPr lang="ru-RU" sz="2000" dirty="0">
                <a:solidFill>
                  <a:schemeClr val="tx1"/>
                </a:solidFill>
                <a:effectLst>
                  <a:outerShdw blurRad="38100" dist="38100" dir="2700000" algn="tl">
                    <a:srgbClr val="000000">
                      <a:alpha val="43137"/>
                    </a:srgbClr>
                  </a:outerShdw>
                </a:effectLst>
              </a:rPr>
              <a:t>с 1 апреля 2024 года до 1 июля 2024 г. </a:t>
            </a:r>
            <a:r>
              <a:rPr lang="ru-RU" sz="2000" dirty="0">
                <a:solidFill>
                  <a:schemeClr val="tx1"/>
                </a:solidFill>
              </a:rPr>
              <a:t>— </a:t>
            </a:r>
            <a:r>
              <a:rPr lang="ru-RU" sz="2000" i="1" dirty="0">
                <a:solidFill>
                  <a:schemeClr val="tx1"/>
                </a:solidFill>
              </a:rPr>
              <a:t>все заказчики обязаны использовать структурированную форму контракта по конкурентным закрытым или открытым электронным закупкам, кроме сделок с единственным поставщиком. </a:t>
            </a:r>
          </a:p>
          <a:p>
            <a:pPr marL="0" indent="0" algn="ctr">
              <a:buNone/>
            </a:pPr>
            <a:r>
              <a:rPr lang="ru-RU" dirty="0"/>
              <a:t>Статья 8 часть 11 Федерального закона от 2 июля 2021 г. N 360-ФЗ "О внесении изменений в отдельные законодательные акты Российской Федерации" </a:t>
            </a:r>
          </a:p>
          <a:p>
            <a:pPr>
              <a:buFont typeface="Wingdings" panose="05000000000000000000" pitchFamily="2" charset="2"/>
              <a:buChar char="§"/>
            </a:pPr>
            <a:r>
              <a:rPr lang="ru-RU" dirty="0" smtClean="0"/>
              <a:t>11</a:t>
            </a:r>
            <a:r>
              <a:rPr lang="ru-RU" dirty="0"/>
              <a:t>. </a:t>
            </a:r>
            <a:r>
              <a:rPr lang="ru-RU" dirty="0">
                <a:effectLst>
                  <a:outerShdw blurRad="38100" dist="38100" dir="2700000" algn="tl">
                    <a:srgbClr val="000000">
                      <a:alpha val="43137"/>
                    </a:srgbClr>
                  </a:outerShdw>
                </a:effectLst>
              </a:rPr>
              <a:t>В отношении закупок, извещения </a:t>
            </a:r>
            <a:r>
              <a:rPr lang="ru-RU" dirty="0"/>
              <a:t>об осуществлении </a:t>
            </a:r>
            <a:r>
              <a:rPr lang="ru-RU" dirty="0">
                <a:effectLst>
                  <a:outerShdw blurRad="38100" dist="38100" dir="2700000" algn="tl">
                    <a:srgbClr val="000000">
                      <a:alpha val="43137"/>
                    </a:srgbClr>
                  </a:outerShdw>
                </a:effectLst>
              </a:rPr>
              <a:t>которых размещены </a:t>
            </a:r>
            <a:r>
              <a:rPr lang="ru-RU" dirty="0"/>
              <a:t>в единой информационной системе в сфере закупок, приглашения принять участие в которых направлены с 1 января 2022 года </a:t>
            </a:r>
            <a:r>
              <a:rPr lang="ru-RU" b="1" dirty="0">
                <a:solidFill>
                  <a:srgbClr val="FF0000"/>
                </a:solidFill>
              </a:rPr>
              <a:t>до 1 апреля 2024 года</a:t>
            </a:r>
            <a:r>
              <a:rPr lang="ru-RU" dirty="0"/>
              <a:t>, положения частей 2 и 4 статьи 51, касающиеся </a:t>
            </a:r>
            <a:r>
              <a:rPr lang="ru-RU" dirty="0" err="1">
                <a:effectLst>
                  <a:outerShdw blurRad="38100" dist="38100" dir="2700000" algn="tl">
                    <a:srgbClr val="000000">
                      <a:alpha val="43137"/>
                    </a:srgbClr>
                  </a:outerShdw>
                </a:effectLst>
              </a:rPr>
              <a:t>неразмещения</a:t>
            </a:r>
            <a:r>
              <a:rPr lang="ru-RU" dirty="0">
                <a:effectLst>
                  <a:outerShdw blurRad="38100" dist="38100" dir="2700000" algn="tl">
                    <a:srgbClr val="000000">
                      <a:alpha val="43137"/>
                    </a:srgbClr>
                  </a:outerShdw>
                </a:effectLst>
              </a:rPr>
              <a:t> информации </a:t>
            </a:r>
            <a:r>
              <a:rPr lang="ru-RU" dirty="0"/>
              <a:t>и документов на официальном сайте, положения части 3 статьи 103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(в редакции настоящего Федерального закона), </a:t>
            </a:r>
            <a:r>
              <a:rPr lang="ru-RU" dirty="0">
                <a:effectLst>
                  <a:outerShdw blurRad="38100" dist="38100" dir="2700000" algn="tl">
                    <a:srgbClr val="000000">
                      <a:alpha val="43137"/>
                    </a:srgbClr>
                  </a:outerShdw>
                </a:effectLst>
              </a:rPr>
              <a:t>касающиеся направления контракта с использованием единой информационной системы в сфере закупок, не применяются</a:t>
            </a:r>
            <a:r>
              <a:rPr lang="ru-RU" dirty="0"/>
              <a:t>.</a:t>
            </a:r>
          </a:p>
          <a:p>
            <a:pPr marL="0" indent="0">
              <a:buNone/>
            </a:pPr>
            <a:r>
              <a:rPr lang="ru-RU" sz="2400" i="1" u="sng" dirty="0" smtClean="0">
                <a:solidFill>
                  <a:srgbClr val="7030A0"/>
                </a:solidFill>
              </a:rPr>
              <a:t> </a:t>
            </a:r>
            <a:endParaRPr lang="ru-RU" sz="2400" i="1" u="sng" dirty="0">
              <a:solidFill>
                <a:srgbClr val="7030A0"/>
              </a:solidFill>
            </a:endParaRPr>
          </a:p>
          <a:p>
            <a:pPr>
              <a:buFont typeface="Wingdings" panose="05000000000000000000" pitchFamily="2" charset="2"/>
              <a:buChar char="§"/>
            </a:pPr>
            <a:r>
              <a:rPr lang="ru-RU" sz="2400" i="1" dirty="0">
                <a:solidFill>
                  <a:srgbClr val="7030A0"/>
                </a:solidFill>
              </a:rPr>
              <a:t>Контракт, подписанный с использованием ЕИС, направляется в реестр контрактов с использованием ЕИС не позднее 3 рабочих дней со дня, следующего за днем его подписания (с 1 апреля 2024 года).</a:t>
            </a:r>
          </a:p>
          <a:p>
            <a:pPr>
              <a:buFont typeface="Wingdings" panose="05000000000000000000" pitchFamily="2" charset="2"/>
              <a:buChar char="§"/>
            </a:pPr>
            <a:r>
              <a:rPr lang="ru-RU" sz="2400" i="1" dirty="0">
                <a:solidFill>
                  <a:srgbClr val="7030A0"/>
                </a:solidFill>
              </a:rPr>
              <a:t>Данное положение содержится в ч. 3 ст. 103 Закона N 44-ФЗ с 1 января 2022 года. Однако в силу ч. 11 ст. 8 Федерального закона от 02.07.2021 N 360-ФЗ оно не применяется в отношении закупок, извещения об осуществлении которых размещены в ЕИС, приглашения принять участие в которых направлены с 1 января 2022 года до 1 апреля 2024 года. Соответственно, до 1 апреля 2024 года в силу той же ч. 3 ст. 103 Закона N 44-ФЗ указанная информация направляется в реестр контрактов заказчиком в течение 5 рабочих дней с даты заключения контракта.</a:t>
            </a:r>
            <a:endParaRPr lang="ru-RU" sz="2000" i="1" dirty="0">
              <a:solidFill>
                <a:schemeClr val="tx1"/>
              </a:solidFill>
            </a:endParaRPr>
          </a:p>
        </p:txBody>
      </p:sp>
    </p:spTree>
    <p:extLst>
      <p:ext uri="{BB962C8B-B14F-4D97-AF65-F5344CB8AC3E}">
        <p14:creationId xmlns:p14="http://schemas.microsoft.com/office/powerpoint/2010/main" val="3395696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2660941" y="2180736"/>
            <a:ext cx="8583707" cy="2597212"/>
          </a:xfrm>
        </p:spPr>
        <p:txBody>
          <a:bodyPr>
            <a:normAutofit fontScale="90000"/>
          </a:bodyPr>
          <a:lstStyle/>
          <a:p>
            <a:pPr algn="ctr"/>
            <a:r>
              <a:rPr lang="ru-RU" b="1" dirty="0">
                <a:solidFill>
                  <a:srgbClr val="C00000"/>
                </a:solidFill>
                <a:effectLst>
                  <a:outerShdw blurRad="38100" dist="38100" dir="2700000" algn="tl">
                    <a:srgbClr val="000000">
                      <a:alpha val="43137"/>
                    </a:srgbClr>
                  </a:outerShdw>
                </a:effectLst>
              </a:rPr>
              <a:t>Актуальные изменения Закона № 44-ФЗ </a:t>
            </a:r>
            <a:br>
              <a:rPr lang="ru-RU" b="1" dirty="0">
                <a:solidFill>
                  <a:srgbClr val="C00000"/>
                </a:solidFill>
                <a:effectLst>
                  <a:outerShdw blurRad="38100" dist="38100" dir="2700000" algn="tl">
                    <a:srgbClr val="000000">
                      <a:alpha val="43137"/>
                    </a:srgbClr>
                  </a:outerShdw>
                </a:effectLst>
              </a:rPr>
            </a:br>
            <a:r>
              <a:rPr lang="ru-RU" b="1" dirty="0">
                <a:solidFill>
                  <a:srgbClr val="C00000"/>
                </a:solidFill>
                <a:effectLst>
                  <a:outerShdw blurRad="38100" dist="38100" dir="2700000" algn="tl">
                    <a:srgbClr val="000000">
                      <a:alpha val="43137"/>
                    </a:srgbClr>
                  </a:outerShdw>
                </a:effectLst>
              </a:rPr>
              <a:t>«О контрактной системе в сфере закупок товаров, работ, услуг для обеспечения государственных и муниципальных нужд</a:t>
            </a:r>
            <a:r>
              <a:rPr lang="ru-RU" b="1" dirty="0" smtClean="0">
                <a:solidFill>
                  <a:srgbClr val="C00000"/>
                </a:solidFill>
                <a:effectLst>
                  <a:outerShdw blurRad="38100" dist="38100" dir="2700000" algn="tl">
                    <a:srgbClr val="000000">
                      <a:alpha val="43137"/>
                    </a:srgbClr>
                  </a:outerShdw>
                </a:effectLst>
              </a:rPr>
              <a:t>»</a:t>
            </a:r>
            <a:endParaRPr lang="ru-RU"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27887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12757" y="1484525"/>
            <a:ext cx="7175158" cy="4278094"/>
          </a:xfrm>
          <a:prstGeom prst="rect">
            <a:avLst/>
          </a:prstGeom>
        </p:spPr>
        <p:txBody>
          <a:bodyPr wrap="square">
            <a:spAutoFit/>
          </a:bodyPr>
          <a:lstStyle/>
          <a:p>
            <a:pPr algn="ctr"/>
            <a:r>
              <a:rPr lang="ru-RU" sz="3600" b="1" dirty="0">
                <a:solidFill>
                  <a:srgbClr val="C00000"/>
                </a:solidFill>
                <a:effectLst>
                  <a:outerShdw blurRad="38100" dist="38100" dir="2700000" algn="tl">
                    <a:srgbClr val="000000">
                      <a:alpha val="43137"/>
                    </a:srgbClr>
                  </a:outerShdw>
                </a:effectLst>
              </a:rPr>
              <a:t>Изменения, внесенные в Федеральный закон от 8 марта 2022 г. </a:t>
            </a:r>
            <a:r>
              <a:rPr lang="ru-RU" sz="3600" b="1" dirty="0">
                <a:solidFill>
                  <a:srgbClr val="C00000"/>
                </a:solidFill>
                <a:effectLst>
                  <a:outerShdw blurRad="38100" dist="38100" dir="2700000" algn="tl">
                    <a:srgbClr val="000000">
                      <a:alpha val="43137"/>
                    </a:srgbClr>
                  </a:outerShdw>
                </a:effectLst>
              </a:rPr>
              <a:t>N 46-ФЗ "О внесении изменений в отдельные законодательные акты Российской </a:t>
            </a:r>
            <a:r>
              <a:rPr lang="ru-RU" sz="3600" b="1" dirty="0" smtClean="0">
                <a:solidFill>
                  <a:srgbClr val="C00000"/>
                </a:solidFill>
                <a:effectLst>
                  <a:outerShdw blurRad="38100" dist="38100" dir="2700000" algn="tl">
                    <a:srgbClr val="000000">
                      <a:alpha val="43137"/>
                    </a:srgbClr>
                  </a:outerShdw>
                </a:effectLst>
              </a:rPr>
              <a:t>Федерации</a:t>
            </a:r>
          </a:p>
          <a:p>
            <a:pPr algn="ctr"/>
            <a:r>
              <a:rPr lang="ru-RU" sz="2800" i="1" dirty="0">
                <a:solidFill>
                  <a:srgbClr val="C00000"/>
                </a:solidFill>
                <a:effectLst>
                  <a:outerShdw blurRad="38100" dist="38100" dir="2700000" algn="tl">
                    <a:srgbClr val="000000">
                      <a:alpha val="43137"/>
                    </a:srgbClr>
                  </a:outerShdw>
                </a:effectLst>
              </a:rPr>
              <a:t>Федеральный закон от 25 декабря 2023 г. N 625-ФЗ – с 25.12.2023</a:t>
            </a:r>
            <a:endParaRPr lang="ru-RU" sz="2800" i="1" strike="sngStrike" dirty="0" smtClean="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64005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54659" y="257086"/>
            <a:ext cx="9770076" cy="5632311"/>
          </a:xfrm>
          <a:prstGeom prst="rect">
            <a:avLst/>
          </a:prstGeom>
        </p:spPr>
        <p:txBody>
          <a:bodyPr wrap="square">
            <a:spAutoFit/>
          </a:bodyPr>
          <a:lstStyle/>
          <a:p>
            <a:r>
              <a:rPr lang="ru-RU" dirty="0" smtClean="0">
                <a:solidFill>
                  <a:srgbClr val="FF0000"/>
                </a:solidFill>
              </a:rPr>
              <a:t>Статья </a:t>
            </a:r>
            <a:r>
              <a:rPr lang="ru-RU" dirty="0">
                <a:solidFill>
                  <a:srgbClr val="FF0000"/>
                </a:solidFill>
              </a:rPr>
              <a:t>15 – ч.1. и 2 признать утратившими силу</a:t>
            </a:r>
          </a:p>
          <a:p>
            <a:r>
              <a:rPr lang="ru-RU" strike="sngStrike" dirty="0"/>
              <a:t>1. Установить, что в период до 31 декабря 2023 года включительно Правительство Российской Федерации в дополнение к случаям, предусмотренным частью 1 статьи 93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вправе устанавливать иные случаи осуществления закупок товаров, работ, услуг для государственных и (или) муниципальных нужд у единственного поставщика (подрядчика, исполнителя), а также определять порядок осуществления закупок в таких случаях.</a:t>
            </a:r>
          </a:p>
          <a:p>
            <a:r>
              <a:rPr lang="ru-RU" strike="sngStrike" dirty="0"/>
              <a:t>2. Установить, что в период до 31 декабря 2023 года включительно решением высшего исполнительного органа субъекта Российской Федерации в дополнение к случаям, предусмотренным частью 1 статьи 93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могут быть установлены иные случаи осуществления закупок товаров, работ, услуг для государственных и (или) муниципальных нужд у единственного поставщика (подрядчика, исполнителя) в целях обеспечения нужд соответствующего субъекта Российской Федерации и муниципальных нужд муниципальных образований, находящихся на его территории, а также определен порядок осуществления закупок в таких случаях</a:t>
            </a:r>
            <a:r>
              <a:rPr lang="ru-RU" strike="sngStrike" dirty="0" smtClean="0"/>
              <a:t>.</a:t>
            </a:r>
            <a:endParaRPr lang="ru-RU" strike="sngStrike" dirty="0"/>
          </a:p>
        </p:txBody>
      </p:sp>
    </p:spTree>
    <p:extLst>
      <p:ext uri="{BB962C8B-B14F-4D97-AF65-F5344CB8AC3E}">
        <p14:creationId xmlns:p14="http://schemas.microsoft.com/office/powerpoint/2010/main" val="2221590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85536" y="1440235"/>
            <a:ext cx="8336691" cy="3416320"/>
          </a:xfrm>
          <a:prstGeom prst="rect">
            <a:avLst/>
          </a:prstGeom>
        </p:spPr>
        <p:txBody>
          <a:bodyPr wrap="square">
            <a:spAutoFit/>
          </a:bodyPr>
          <a:lstStyle/>
          <a:p>
            <a:r>
              <a:rPr lang="ru-RU" dirty="0">
                <a:solidFill>
                  <a:srgbClr val="FF0000"/>
                </a:solidFill>
              </a:rPr>
              <a:t>б) дополнить частями 2¹ - 2.3 следующего содержания:</a:t>
            </a:r>
          </a:p>
          <a:p>
            <a:pPr algn="just"/>
            <a:r>
              <a:rPr lang="ru-RU" dirty="0"/>
              <a:t>«2.1. Установить, что </a:t>
            </a:r>
            <a:r>
              <a:rPr lang="ru-RU" dirty="0">
                <a:effectLst>
                  <a:outerShdw blurRad="38100" dist="38100" dir="2700000" algn="tl">
                    <a:srgbClr val="000000">
                      <a:alpha val="43137"/>
                    </a:srgbClr>
                  </a:outerShdw>
                </a:effectLst>
              </a:rPr>
              <a:t>в 2024 году </a:t>
            </a:r>
            <a:r>
              <a:rPr lang="ru-RU" dirty="0"/>
              <a:t>в дополнение к случаям, предусмотренным частью 1 статьи 93 Федерального закона от 5 апреля 2013 года № 44-ФЗ «О контрактной системе в сфере закупок товаров, работ, услуг для обеспечения государственных и муниципальных нужд», </a:t>
            </a:r>
            <a:r>
              <a:rPr lang="ru-RU" dirty="0">
                <a:effectLst>
                  <a:outerShdw blurRad="38100" dist="38100" dir="2700000" algn="tl">
                    <a:srgbClr val="000000">
                      <a:alpha val="43137"/>
                    </a:srgbClr>
                  </a:outerShdw>
                </a:effectLst>
              </a:rPr>
              <a:t>Правительство Российской Федерации вправе предусматривать иные случаи осуществления закупок </a:t>
            </a:r>
            <a:r>
              <a:rPr lang="ru-RU" dirty="0"/>
              <a:t>товаров, работ, услуг для государственных и (или) муниципальных нужд </a:t>
            </a:r>
            <a:r>
              <a:rPr lang="ru-RU" dirty="0">
                <a:effectLst>
                  <a:outerShdw blurRad="38100" dist="38100" dir="2700000" algn="tl">
                    <a:srgbClr val="000000">
                      <a:alpha val="43137"/>
                    </a:srgbClr>
                  </a:outerShdw>
                </a:effectLst>
              </a:rPr>
              <a:t>у единственного</a:t>
            </a:r>
            <a:r>
              <a:rPr lang="ru-RU" dirty="0"/>
              <a:t> поставщика (подрядчика, исполнителя), а также </a:t>
            </a:r>
            <a:r>
              <a:rPr lang="ru-RU" dirty="0">
                <a:effectLst>
                  <a:outerShdw blurRad="38100" dist="38100" dir="2700000" algn="tl">
                    <a:srgbClr val="000000">
                      <a:alpha val="43137"/>
                    </a:srgbClr>
                  </a:outerShdw>
                </a:effectLst>
              </a:rPr>
              <a:t>определять порядок осуществления закупок в указанных случаях</a:t>
            </a:r>
            <a:r>
              <a:rPr lang="ru-RU" dirty="0"/>
              <a:t>. </a:t>
            </a:r>
            <a:r>
              <a:rPr lang="ru-RU" dirty="0">
                <a:effectLst>
                  <a:outerShdw blurRad="38100" dist="38100" dir="2700000" algn="tl">
                    <a:srgbClr val="000000">
                      <a:alpha val="43137"/>
                    </a:srgbClr>
                  </a:outerShdw>
                </a:effectLst>
              </a:rPr>
              <a:t>Заказчик заключает контракт </a:t>
            </a:r>
            <a:r>
              <a:rPr lang="ru-RU" dirty="0"/>
              <a:t>с таким поставщиком (подрядчиком, исполнителем) </a:t>
            </a:r>
            <a:r>
              <a:rPr lang="ru-RU" dirty="0">
                <a:effectLst>
                  <a:outerShdw blurRad="38100" dist="38100" dir="2700000" algn="tl">
                    <a:srgbClr val="000000">
                      <a:alpha val="43137"/>
                    </a:srgbClr>
                  </a:outerShdw>
                </a:effectLst>
              </a:rPr>
              <a:t>не позднее 31 декабря 2024 года. </a:t>
            </a:r>
            <a:endParaRPr lang="ru-RU"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69138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44347" y="435219"/>
            <a:ext cx="9341708" cy="5078313"/>
          </a:xfrm>
          <a:prstGeom prst="rect">
            <a:avLst/>
          </a:prstGeom>
        </p:spPr>
        <p:txBody>
          <a:bodyPr wrap="square">
            <a:spAutoFit/>
          </a:bodyPr>
          <a:lstStyle/>
          <a:p>
            <a:r>
              <a:rPr lang="ru-RU" dirty="0">
                <a:solidFill>
                  <a:srgbClr val="FF0000"/>
                </a:solidFill>
              </a:rPr>
              <a:t>б) дополнить частями 2¹ - 2.3 следующего содержания:</a:t>
            </a:r>
          </a:p>
          <a:p>
            <a:pPr algn="just"/>
            <a:r>
              <a:rPr lang="ru-RU" dirty="0" smtClean="0"/>
              <a:t>«</a:t>
            </a:r>
            <a:r>
              <a:rPr lang="ru-RU" dirty="0"/>
              <a:t>2.2. Установить, что </a:t>
            </a:r>
            <a:r>
              <a:rPr lang="ru-RU" dirty="0">
                <a:effectLst>
                  <a:outerShdw blurRad="38100" dist="38100" dir="2700000" algn="tl">
                    <a:srgbClr val="000000">
                      <a:alpha val="43137"/>
                    </a:srgbClr>
                  </a:outerShdw>
                </a:effectLst>
              </a:rPr>
              <a:t>в 2024 году в дополнение к случаям</a:t>
            </a:r>
            <a:r>
              <a:rPr lang="ru-RU" dirty="0"/>
              <a:t>, предусмотренным частью 1 статьи 93 Федерального закона от 5 апреля 2013 года № 44-ФЗ «О контрактной системе в сфере закупок товаров, работ, услуг для обеспечения государственных и муниципальных нужд» и </a:t>
            </a:r>
            <a:r>
              <a:rPr lang="ru-RU" dirty="0">
                <a:effectLst>
                  <a:outerShdw blurRad="38100" dist="38100" dir="2700000" algn="tl">
                    <a:srgbClr val="000000">
                      <a:alpha val="43137"/>
                    </a:srgbClr>
                  </a:outerShdw>
                </a:effectLst>
              </a:rPr>
              <a:t>установленным в соответствии с частью </a:t>
            </a:r>
            <a:r>
              <a:rPr lang="ru-RU" dirty="0" smtClean="0">
                <a:effectLst>
                  <a:outerShdw blurRad="38100" dist="38100" dir="2700000" algn="tl">
                    <a:srgbClr val="000000">
                      <a:alpha val="43137"/>
                    </a:srgbClr>
                  </a:outerShdw>
                </a:effectLst>
              </a:rPr>
              <a:t>2.1 </a:t>
            </a:r>
            <a:r>
              <a:rPr lang="ru-RU" dirty="0"/>
              <a:t>настоящей статьи, </a:t>
            </a:r>
            <a:r>
              <a:rPr lang="ru-RU" dirty="0">
                <a:effectLst>
                  <a:outerShdw blurRad="38100" dist="38100" dir="2700000" algn="tl">
                    <a:srgbClr val="000000">
                      <a:alpha val="43137"/>
                    </a:srgbClr>
                  </a:outerShdw>
                </a:effectLst>
              </a:rPr>
              <a:t>Правительство</a:t>
            </a:r>
            <a:r>
              <a:rPr lang="ru-RU" dirty="0"/>
              <a:t> Российской Федерации </a:t>
            </a:r>
            <a:r>
              <a:rPr lang="ru-RU" dirty="0">
                <a:effectLst>
                  <a:outerShdw blurRad="38100" dist="38100" dir="2700000" algn="tl">
                    <a:srgbClr val="000000">
                      <a:alpha val="43137"/>
                    </a:srgbClr>
                  </a:outerShdw>
                </a:effectLst>
              </a:rPr>
              <a:t>вправе утвердить:</a:t>
            </a:r>
          </a:p>
          <a:p>
            <a:pPr algn="just"/>
            <a:r>
              <a:rPr lang="ru-RU" dirty="0"/>
              <a:t>1) </a:t>
            </a:r>
            <a:r>
              <a:rPr lang="ru-RU" dirty="0">
                <a:effectLst>
                  <a:outerShdw blurRad="38100" dist="38100" dir="2700000" algn="tl">
                    <a:srgbClr val="000000">
                      <a:alpha val="43137"/>
                    </a:srgbClr>
                  </a:outerShdw>
                </a:effectLst>
              </a:rPr>
              <a:t>перечень</a:t>
            </a:r>
            <a:r>
              <a:rPr lang="ru-RU" dirty="0"/>
              <a:t> товаров, работ, услуг, </a:t>
            </a:r>
            <a:r>
              <a:rPr lang="ru-RU" dirty="0">
                <a:effectLst>
                  <a:outerShdw blurRad="38100" dist="38100" dir="2700000" algn="tl">
                    <a:srgbClr val="000000">
                      <a:alpha val="43137"/>
                    </a:srgbClr>
                  </a:outerShdw>
                </a:effectLst>
              </a:rPr>
              <a:t>в отношении которых высший исполнительный орган субъекта</a:t>
            </a:r>
            <a:r>
              <a:rPr lang="ru-RU" dirty="0"/>
              <a:t> Российской Федерации </a:t>
            </a:r>
            <a:r>
              <a:rPr lang="ru-RU" dirty="0">
                <a:effectLst>
                  <a:outerShdw blurRad="38100" dist="38100" dir="2700000" algn="tl">
                    <a:srgbClr val="000000">
                      <a:alpha val="43137"/>
                    </a:srgbClr>
                  </a:outerShdw>
                </a:effectLst>
              </a:rPr>
              <a:t>может определить случаи осуществления закупок</a:t>
            </a:r>
            <a:r>
              <a:rPr lang="ru-RU" dirty="0"/>
              <a:t> этих товаров, работ, услуг </a:t>
            </a:r>
            <a:r>
              <a:rPr lang="ru-RU" dirty="0">
                <a:effectLst>
                  <a:outerShdw blurRad="38100" dist="38100" dir="2700000" algn="tl">
                    <a:srgbClr val="000000">
                      <a:alpha val="43137"/>
                    </a:srgbClr>
                  </a:outerShdw>
                </a:effectLst>
              </a:rPr>
              <a:t>для нужд соответствующего субъекта</a:t>
            </a:r>
            <a:r>
              <a:rPr lang="ru-RU" dirty="0"/>
              <a:t> Российской Федерации </a:t>
            </a:r>
            <a:r>
              <a:rPr lang="ru-RU" dirty="0">
                <a:effectLst>
                  <a:outerShdw blurRad="38100" dist="38100" dir="2700000" algn="tl">
                    <a:srgbClr val="000000">
                      <a:alpha val="43137"/>
                    </a:srgbClr>
                  </a:outerShdw>
                </a:effectLst>
              </a:rPr>
              <a:t>и (или) муниципальных нужд муниципальных образований</a:t>
            </a:r>
            <a:r>
              <a:rPr lang="ru-RU" dirty="0"/>
              <a:t>, находящихся на его территории, </a:t>
            </a:r>
            <a:r>
              <a:rPr lang="ru-RU" dirty="0">
                <a:effectLst>
                  <a:outerShdw blurRad="38100" dist="38100" dir="2700000" algn="tl">
                    <a:srgbClr val="000000">
                      <a:alpha val="43137"/>
                    </a:srgbClr>
                  </a:outerShdw>
                </a:effectLst>
              </a:rPr>
              <a:t>у единственного</a:t>
            </a:r>
            <a:r>
              <a:rPr lang="ru-RU" dirty="0"/>
              <a:t> поставщика (подрядчика, исполнителя). </a:t>
            </a:r>
            <a:r>
              <a:rPr lang="ru-RU" dirty="0">
                <a:effectLst>
                  <a:outerShdw blurRad="38100" dist="38100" dir="2700000" algn="tl">
                    <a:srgbClr val="000000">
                      <a:alpha val="43137"/>
                    </a:srgbClr>
                  </a:outerShdw>
                </a:effectLst>
              </a:rPr>
              <a:t>Заказчик заключает контракт</a:t>
            </a:r>
            <a:r>
              <a:rPr lang="ru-RU" dirty="0"/>
              <a:t> с таким поставщиком (подрядчиком, исполнителем) </a:t>
            </a:r>
            <a:r>
              <a:rPr lang="ru-RU" dirty="0">
                <a:effectLst>
                  <a:outerShdw blurRad="38100" dist="38100" dir="2700000" algn="tl">
                    <a:srgbClr val="000000">
                      <a:alpha val="43137"/>
                    </a:srgbClr>
                  </a:outerShdw>
                </a:effectLst>
              </a:rPr>
              <a:t>не позднее 31 декабря 2024 года;</a:t>
            </a:r>
          </a:p>
          <a:p>
            <a:pPr algn="just"/>
            <a:r>
              <a:rPr lang="ru-RU" dirty="0"/>
              <a:t>2) </a:t>
            </a:r>
            <a:r>
              <a:rPr lang="ru-RU" dirty="0">
                <a:effectLst>
                  <a:outerShdw blurRad="38100" dist="38100" dir="2700000" algn="tl">
                    <a:srgbClr val="000000">
                      <a:alpha val="43137"/>
                    </a:srgbClr>
                  </a:outerShdw>
                </a:effectLst>
              </a:rPr>
              <a:t>порядок осуществления закупок </a:t>
            </a:r>
            <a:r>
              <a:rPr lang="ru-RU" dirty="0"/>
              <a:t>товаров, работ, услуг, </a:t>
            </a:r>
            <a:r>
              <a:rPr lang="ru-RU" dirty="0">
                <a:effectLst>
                  <a:outerShdw blurRad="38100" dist="38100" dir="2700000" algn="tl">
                    <a:srgbClr val="000000">
                      <a:alpha val="43137"/>
                    </a:srgbClr>
                  </a:outerShdw>
                </a:effectLst>
              </a:rPr>
              <a:t>включенных в перечень</a:t>
            </a:r>
            <a:r>
              <a:rPr lang="ru-RU" dirty="0"/>
              <a:t>, указанный в пункте 1 настоящей части. </a:t>
            </a:r>
          </a:p>
          <a:p>
            <a:pPr algn="just"/>
            <a:endParaRPr lang="ru-RU" b="1" dirty="0"/>
          </a:p>
        </p:txBody>
      </p:sp>
    </p:spTree>
    <p:extLst>
      <p:ext uri="{BB962C8B-B14F-4D97-AF65-F5344CB8AC3E}">
        <p14:creationId xmlns:p14="http://schemas.microsoft.com/office/powerpoint/2010/main" val="5630879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80735" y="1078794"/>
            <a:ext cx="9399373" cy="4247317"/>
          </a:xfrm>
          <a:prstGeom prst="rect">
            <a:avLst/>
          </a:prstGeom>
        </p:spPr>
        <p:txBody>
          <a:bodyPr wrap="square">
            <a:spAutoFit/>
          </a:bodyPr>
          <a:lstStyle/>
          <a:p>
            <a:r>
              <a:rPr lang="ru-RU" dirty="0">
                <a:solidFill>
                  <a:srgbClr val="FF0000"/>
                </a:solidFill>
              </a:rPr>
              <a:t>б) дополнить частями 2¹ - 2.3 следующего содержания:</a:t>
            </a:r>
          </a:p>
          <a:p>
            <a:pPr algn="just"/>
            <a:r>
              <a:rPr lang="ru-RU" dirty="0" smtClean="0"/>
              <a:t>«</a:t>
            </a:r>
            <a:r>
              <a:rPr lang="ru-RU" dirty="0"/>
              <a:t>2.3. Установить, что </a:t>
            </a:r>
            <a:r>
              <a:rPr lang="ru-RU" dirty="0">
                <a:effectLst>
                  <a:outerShdw blurRad="38100" dist="38100" dir="2700000" algn="tl">
                    <a:srgbClr val="000000">
                      <a:alpha val="43137"/>
                    </a:srgbClr>
                  </a:outerShdw>
                </a:effectLst>
              </a:rPr>
              <a:t>в 2024 году в дополнение к случаям</a:t>
            </a:r>
            <a:r>
              <a:rPr lang="ru-RU" dirty="0"/>
              <a:t>, предусмотренным частью 1 статьи 93 Федерального закона от 5 апреля 2013 года № 44-ФЗ «О контрактной системе в сфере закупок товаров, работ, услуг для обеспечения государственных и муниципальных нужд» </a:t>
            </a:r>
            <a:r>
              <a:rPr lang="ru-RU" dirty="0">
                <a:effectLst>
                  <a:outerShdw blurRad="38100" dist="38100" dir="2700000" algn="tl">
                    <a:srgbClr val="000000">
                      <a:alpha val="43137"/>
                    </a:srgbClr>
                  </a:outerShdw>
                </a:effectLst>
              </a:rPr>
              <a:t>и установленным в соответствии с частями 2.1 и 2.2 настоящей статьи</a:t>
            </a:r>
            <a:r>
              <a:rPr lang="ru-RU" dirty="0"/>
              <a:t>, высший исполнительный орган субъекта Российской Федерации - </a:t>
            </a:r>
            <a:r>
              <a:rPr lang="ru-RU" dirty="0">
                <a:effectLst>
                  <a:outerShdw blurRad="38100" dist="38100" dir="2700000" algn="tl">
                    <a:srgbClr val="000000">
                      <a:alpha val="43137"/>
                    </a:srgbClr>
                  </a:outerShdw>
                </a:effectLst>
              </a:rPr>
              <a:t>города федерального значения Москвы вправе предусматривать иные случаи осуществления закупок </a:t>
            </a:r>
            <a:r>
              <a:rPr lang="ru-RU" dirty="0"/>
              <a:t>товаров, работ, услуг для обеспечения нужд субъекта Российской Федерации - города федерального значения Москвы и муниципальных нужд внутригородских муниципальных образований субъекта Российской Федерации - города федерального значения Москвы </a:t>
            </a:r>
            <a:r>
              <a:rPr lang="ru-RU" dirty="0">
                <a:effectLst>
                  <a:outerShdw blurRad="38100" dist="38100" dir="2700000" algn="tl">
                    <a:srgbClr val="000000">
                      <a:alpha val="43137"/>
                    </a:srgbClr>
                  </a:outerShdw>
                </a:effectLst>
              </a:rPr>
              <a:t>у единственного поставщика </a:t>
            </a:r>
            <a:r>
              <a:rPr lang="ru-RU" dirty="0"/>
              <a:t>(подрядчика, исполнителя), а также определять порядок осуществления закупок в указанных случаях. </a:t>
            </a:r>
            <a:r>
              <a:rPr lang="ru-RU" dirty="0">
                <a:effectLst>
                  <a:outerShdw blurRad="38100" dist="38100" dir="2700000" algn="tl">
                    <a:srgbClr val="000000">
                      <a:alpha val="43137"/>
                    </a:srgbClr>
                  </a:outerShdw>
                </a:effectLst>
              </a:rPr>
              <a:t>Заказчик заключает контракт </a:t>
            </a:r>
            <a:r>
              <a:rPr lang="ru-RU" dirty="0"/>
              <a:t>с таким поставщиком (подрядчиком, исполнителем) </a:t>
            </a:r>
            <a:r>
              <a:rPr lang="ru-RU" dirty="0">
                <a:effectLst>
                  <a:outerShdw blurRad="38100" dist="38100" dir="2700000" algn="tl">
                    <a:srgbClr val="000000">
                      <a:alpha val="43137"/>
                    </a:srgbClr>
                  </a:outerShdw>
                </a:effectLst>
              </a:rPr>
              <a:t>не позднее 31 декабря 2024 года</a:t>
            </a:r>
            <a:r>
              <a:rPr lang="ru-RU" dirty="0" smtClean="0"/>
              <a:t>.»</a:t>
            </a:r>
            <a:endParaRPr lang="ru-RU" dirty="0"/>
          </a:p>
        </p:txBody>
      </p:sp>
    </p:spTree>
    <p:extLst>
      <p:ext uri="{BB962C8B-B14F-4D97-AF65-F5344CB8AC3E}">
        <p14:creationId xmlns:p14="http://schemas.microsoft.com/office/powerpoint/2010/main" val="17890880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61967" y="850716"/>
            <a:ext cx="9069860" cy="5262979"/>
          </a:xfrm>
          <a:prstGeom prst="rect">
            <a:avLst/>
          </a:prstGeom>
        </p:spPr>
        <p:txBody>
          <a:bodyPr wrap="square">
            <a:spAutoFit/>
          </a:bodyPr>
          <a:lstStyle/>
          <a:p>
            <a:pPr algn="just"/>
            <a:r>
              <a:rPr lang="ru-RU" sz="1600" dirty="0"/>
              <a:t>3. </a:t>
            </a:r>
            <a:r>
              <a:rPr lang="ru-RU" sz="1600" dirty="0">
                <a:effectLst>
                  <a:outerShdw blurRad="38100" dist="38100" dir="2700000" algn="tl">
                    <a:srgbClr val="000000">
                      <a:alpha val="43137"/>
                    </a:srgbClr>
                  </a:outerShdw>
                </a:effectLst>
              </a:rPr>
              <a:t>При планировании закупок </a:t>
            </a:r>
            <a:r>
              <a:rPr lang="ru-RU" sz="1600" dirty="0"/>
              <a:t>у единственного поставщика (подрядчика, исполнителя) в случаях, </a:t>
            </a:r>
            <a:r>
              <a:rPr lang="ru-RU" sz="1600" strike="sngStrike" dirty="0"/>
              <a:t>установленных в соответствии с частями 1 и 2 настоящей статьи</a:t>
            </a:r>
            <a:r>
              <a:rPr lang="ru-RU" sz="1600" dirty="0"/>
              <a:t>, </a:t>
            </a:r>
            <a:r>
              <a:rPr lang="ru-RU" sz="1600" dirty="0">
                <a:solidFill>
                  <a:srgbClr val="FF0000"/>
                </a:solidFill>
              </a:rPr>
              <a:t>предусмотренных частями 2.1 – 2.3 </a:t>
            </a:r>
            <a:r>
              <a:rPr lang="ru-RU" sz="1600" dirty="0">
                <a:effectLst>
                  <a:outerShdw blurRad="38100" dist="38100" dir="2700000" algn="tl">
                    <a:srgbClr val="000000">
                      <a:alpha val="43137"/>
                    </a:srgbClr>
                  </a:outerShdw>
                </a:effectLst>
              </a:rPr>
              <a:t>и при исполнении контрактов</a:t>
            </a:r>
            <a:r>
              <a:rPr lang="ru-RU" sz="1600" dirty="0"/>
              <a:t>, заключенных при осуществлении таких закупок, применяются положения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касающиеся закупок, осуществляемых в соответствии с пунктом 2 части 1 статьи 93 указанного Федерального закона, с учетом положений частей 4 и 5 настоящей статьи</a:t>
            </a:r>
            <a:r>
              <a:rPr lang="ru-RU" sz="1600" dirty="0" smtClean="0"/>
              <a:t>.</a:t>
            </a:r>
          </a:p>
          <a:p>
            <a:pPr algn="just"/>
            <a:r>
              <a:rPr lang="ru-RU" sz="1600" dirty="0"/>
              <a:t>4. </a:t>
            </a:r>
            <a:r>
              <a:rPr lang="ru-RU" sz="1600" dirty="0">
                <a:effectLst>
                  <a:outerShdw blurRad="38100" dist="38100" dir="2700000" algn="tl">
                    <a:srgbClr val="000000">
                      <a:alpha val="43137"/>
                    </a:srgbClr>
                  </a:outerShdw>
                </a:effectLst>
              </a:rPr>
              <a:t>Информация о контрактах</a:t>
            </a:r>
            <a:r>
              <a:rPr lang="ru-RU" sz="1600" dirty="0"/>
              <a:t>, заключенных при осуществлении закупок у единственного поставщика (подрядчика, исполнителя) в случаях, </a:t>
            </a:r>
            <a:r>
              <a:rPr lang="ru-RU" sz="1600" strike="sngStrike" dirty="0"/>
              <a:t>установленных в соответствии с частями 1 и 2 настоящей статьи</a:t>
            </a:r>
            <a:r>
              <a:rPr lang="ru-RU" sz="1600" dirty="0"/>
              <a:t>,</a:t>
            </a:r>
            <a:r>
              <a:rPr lang="ru-RU" sz="1600" dirty="0">
                <a:solidFill>
                  <a:srgbClr val="FF0000"/>
                </a:solidFill>
              </a:rPr>
              <a:t> предусмотренных частями 2.1 – 2.3 </a:t>
            </a:r>
            <a:r>
              <a:rPr lang="ru-RU" sz="1600" dirty="0">
                <a:effectLst>
                  <a:outerShdw blurRad="38100" dist="38100" dir="2700000" algn="tl">
                    <a:srgbClr val="000000">
                      <a:alpha val="43137"/>
                    </a:srgbClr>
                  </a:outerShdw>
                </a:effectLst>
              </a:rPr>
              <a:t>включается в соответствующий реестр контрактов</a:t>
            </a:r>
            <a:r>
              <a:rPr lang="ru-RU" sz="1600" dirty="0"/>
              <a:t>, заключенных заказчиками, предусмотренный статьей 103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Информация и документы, включенные в реестр контрактов, заключенных заказчиками, при осуществлении закупок у единственного поставщика (подрядчика, исполнителя) в случаях, установленных в соответствии с частями 1 и 2 настоящей статьи, не размещаются на официальном сайте единой информационной системы в сфере закупок в информационно-телекоммуникационной сети "Интернет" (далее в настоящей статье - официальный сайт</a:t>
            </a:r>
            <a:r>
              <a:rPr lang="ru-RU" sz="1600" dirty="0" smtClean="0"/>
              <a:t>).</a:t>
            </a:r>
            <a:endParaRPr lang="ru-RU" sz="1600" i="1" dirty="0">
              <a:solidFill>
                <a:srgbClr val="7030A0"/>
              </a:solidFill>
            </a:endParaRPr>
          </a:p>
        </p:txBody>
      </p:sp>
    </p:spTree>
    <p:extLst>
      <p:ext uri="{BB962C8B-B14F-4D97-AF65-F5344CB8AC3E}">
        <p14:creationId xmlns:p14="http://schemas.microsoft.com/office/powerpoint/2010/main" val="20728374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71351" y="425438"/>
            <a:ext cx="9135763" cy="6093976"/>
          </a:xfrm>
          <a:prstGeom prst="rect">
            <a:avLst/>
          </a:prstGeom>
        </p:spPr>
        <p:txBody>
          <a:bodyPr wrap="square">
            <a:spAutoFit/>
          </a:bodyPr>
          <a:lstStyle/>
          <a:p>
            <a:pPr algn="just"/>
            <a:r>
              <a:rPr lang="ru-RU" dirty="0"/>
              <a:t>5</a:t>
            </a:r>
            <a:r>
              <a:rPr lang="ru-RU" dirty="0">
                <a:effectLst>
                  <a:outerShdw blurRad="38100" dist="38100" dir="2700000" algn="tl">
                    <a:srgbClr val="000000">
                      <a:alpha val="43137"/>
                    </a:srgbClr>
                  </a:outerShdw>
                </a:effectLst>
              </a:rPr>
              <a:t>. При исполнении контрактов</a:t>
            </a:r>
            <a:r>
              <a:rPr lang="ru-RU" dirty="0"/>
              <a:t>, заключенных при осуществлении закупок у единственного поставщика (подрядчика, исполнителя) в случаях, </a:t>
            </a:r>
            <a:r>
              <a:rPr lang="ru-RU" strike="sngStrike" dirty="0"/>
              <a:t>установленных в соответствии с частями 1 и 2 настоящей статьи, </a:t>
            </a:r>
            <a:r>
              <a:rPr lang="ru-RU" dirty="0">
                <a:solidFill>
                  <a:srgbClr val="FF0000"/>
                </a:solidFill>
              </a:rPr>
              <a:t>предусмотренных частями 2.1 – 2.3, </a:t>
            </a:r>
            <a:r>
              <a:rPr lang="ru-RU" dirty="0">
                <a:effectLst>
                  <a:outerShdw blurRad="38100" dist="38100" dir="2700000" algn="tl">
                    <a:srgbClr val="000000">
                      <a:alpha val="43137"/>
                    </a:srgbClr>
                  </a:outerShdw>
                </a:effectLst>
              </a:rPr>
              <a:t>применяются положения частей 13 и 14 статьи 94</a:t>
            </a:r>
            <a:r>
              <a:rPr lang="ru-RU" dirty="0"/>
              <a:t>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a:t>
            </a:r>
            <a:r>
              <a:rPr lang="ru-RU" dirty="0">
                <a:effectLst>
                  <a:outerShdw blurRad="38100" dist="38100" dir="2700000" algn="tl">
                    <a:srgbClr val="000000">
                      <a:alpha val="43137"/>
                    </a:srgbClr>
                  </a:outerShdw>
                </a:effectLst>
              </a:rPr>
              <a:t>Документы, предусмотренные частями 13 и 14 </a:t>
            </a:r>
            <a:r>
              <a:rPr lang="ru-RU" dirty="0"/>
              <a:t>статьи 94 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a:t>
            </a:r>
            <a:r>
              <a:rPr lang="ru-RU" dirty="0">
                <a:effectLst>
                  <a:outerShdw blurRad="38100" dist="38100" dir="2700000" algn="tl">
                    <a:srgbClr val="000000">
                      <a:alpha val="43137"/>
                    </a:srgbClr>
                  </a:outerShdw>
                </a:effectLst>
              </a:rPr>
              <a:t>не размещаются на официальном сайте</a:t>
            </a:r>
            <a:r>
              <a:rPr lang="ru-RU" dirty="0" smtClean="0">
                <a:effectLst>
                  <a:outerShdw blurRad="38100" dist="38100" dir="2700000" algn="tl">
                    <a:srgbClr val="000000">
                      <a:alpha val="43137"/>
                    </a:srgbClr>
                  </a:outerShdw>
                </a:effectLst>
              </a:rPr>
              <a:t>.</a:t>
            </a:r>
          </a:p>
          <a:p>
            <a:pPr algn="just"/>
            <a:endParaRPr lang="ru-RU" dirty="0" smtClean="0">
              <a:effectLst>
                <a:outerShdw blurRad="38100" dist="38100" dir="2700000" algn="tl">
                  <a:srgbClr val="000000">
                    <a:alpha val="43137"/>
                  </a:srgbClr>
                </a:outerShdw>
              </a:effectLst>
            </a:endParaRPr>
          </a:p>
          <a:p>
            <a:pPr algn="just"/>
            <a:r>
              <a:rPr lang="ru-RU" dirty="0"/>
              <a:t>6</a:t>
            </a:r>
            <a:r>
              <a:rPr lang="ru-RU" dirty="0">
                <a:effectLst>
                  <a:outerShdw blurRad="38100" dist="38100" dir="2700000" algn="tl">
                    <a:srgbClr val="000000">
                      <a:alpha val="43137"/>
                    </a:srgbClr>
                  </a:outerShdw>
                </a:effectLst>
              </a:rPr>
              <a:t>. Запреты, установленные статьями 15, 16 и 17 </a:t>
            </a:r>
            <a:r>
              <a:rPr lang="ru-RU" dirty="0"/>
              <a:t>Федерального закона от 26 июля 2006 года </a:t>
            </a:r>
            <a:r>
              <a:rPr lang="ru-RU" dirty="0">
                <a:effectLst>
                  <a:outerShdw blurRad="38100" dist="38100" dir="2700000" algn="tl">
                    <a:srgbClr val="000000">
                      <a:alpha val="43137"/>
                    </a:srgbClr>
                  </a:outerShdw>
                </a:effectLst>
              </a:rPr>
              <a:t>N 135-ФЗ </a:t>
            </a:r>
            <a:r>
              <a:rPr lang="ru-RU" dirty="0"/>
              <a:t>"О защите конкуренции", </a:t>
            </a:r>
            <a:r>
              <a:rPr lang="ru-RU" dirty="0">
                <a:effectLst>
                  <a:outerShdw blurRad="38100" dist="38100" dir="2700000" algn="tl">
                    <a:srgbClr val="000000">
                      <a:alpha val="43137"/>
                    </a:srgbClr>
                  </a:outerShdw>
                </a:effectLst>
              </a:rPr>
              <a:t>не распространяются </a:t>
            </a:r>
            <a:r>
              <a:rPr lang="ru-RU" dirty="0"/>
              <a:t>на отношения, связанные с принятием в соответствии с </a:t>
            </a:r>
            <a:r>
              <a:rPr lang="ru-RU" strike="sngStrike" dirty="0"/>
              <a:t>частями 1 и 2 </a:t>
            </a:r>
            <a:r>
              <a:rPr lang="ru-RU" dirty="0">
                <a:solidFill>
                  <a:srgbClr val="FF0000"/>
                </a:solidFill>
              </a:rPr>
              <a:t>частями 2.1 – 2.3 </a:t>
            </a:r>
            <a:r>
              <a:rPr lang="ru-RU" dirty="0"/>
              <a:t>настоящей статьи актов Правительства Российской Федерации и актов высшего исполнительного органа субъекта Российской Федерации, а также на отношения, связанные с осуществлением заказчиками закупок товаров, работ, услуг для обеспечения государственных и муниципальных нужд у единственного поставщика (подрядчика, исполнителя) в соответствии с такими актами</a:t>
            </a:r>
            <a:r>
              <a:rPr lang="ru-RU" dirty="0" smtClean="0"/>
              <a:t>.</a:t>
            </a:r>
            <a:endParaRPr lang="ru-RU" dirty="0" smtClean="0">
              <a:effectLst>
                <a:outerShdw blurRad="38100" dist="38100" dir="2700000" algn="tl">
                  <a:srgbClr val="000000">
                    <a:alpha val="43137"/>
                  </a:srgbClr>
                </a:outerShdw>
              </a:effectLst>
            </a:endParaRPr>
          </a:p>
          <a:p>
            <a:endParaRPr lang="ru-RU" sz="1200" i="1" dirty="0">
              <a:solidFill>
                <a:srgbClr val="7030A0"/>
              </a:solidFill>
            </a:endParaRPr>
          </a:p>
        </p:txBody>
      </p:sp>
    </p:spTree>
    <p:extLst>
      <p:ext uri="{BB962C8B-B14F-4D97-AF65-F5344CB8AC3E}">
        <p14:creationId xmlns:p14="http://schemas.microsoft.com/office/powerpoint/2010/main" val="28811234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93556" y="881087"/>
            <a:ext cx="9976021" cy="4247317"/>
          </a:xfrm>
          <a:prstGeom prst="rect">
            <a:avLst/>
          </a:prstGeom>
        </p:spPr>
        <p:txBody>
          <a:bodyPr wrap="square">
            <a:spAutoFit/>
          </a:bodyPr>
          <a:lstStyle/>
          <a:p>
            <a:r>
              <a:rPr lang="ru-RU" dirty="0"/>
              <a:t>7. Установить, что до 31 декабря </a:t>
            </a:r>
            <a:r>
              <a:rPr lang="ru-RU" strike="sngStrike" dirty="0"/>
              <a:t>2023</a:t>
            </a:r>
            <a:r>
              <a:rPr lang="ru-RU" dirty="0"/>
              <a:t>  </a:t>
            </a:r>
            <a:r>
              <a:rPr lang="ru-RU" dirty="0">
                <a:solidFill>
                  <a:srgbClr val="FF0000"/>
                </a:solidFill>
                <a:effectLst>
                  <a:outerShdw blurRad="38100" dist="38100" dir="2700000" algn="tl">
                    <a:srgbClr val="000000">
                      <a:alpha val="43137"/>
                    </a:srgbClr>
                  </a:outerShdw>
                </a:effectLst>
              </a:rPr>
              <a:t>2024</a:t>
            </a:r>
            <a:r>
              <a:rPr lang="ru-RU" dirty="0">
                <a:effectLst>
                  <a:outerShdw blurRad="38100" dist="38100" dir="2700000" algn="tl">
                    <a:srgbClr val="000000">
                      <a:alpha val="43137"/>
                    </a:srgbClr>
                  </a:outerShdw>
                </a:effectLst>
              </a:rPr>
              <a:t> </a:t>
            </a:r>
            <a:r>
              <a:rPr lang="ru-RU" dirty="0"/>
              <a:t>года Правительство Российской Федерации вправе:</a:t>
            </a:r>
          </a:p>
          <a:p>
            <a:endParaRPr lang="ru-RU" dirty="0"/>
          </a:p>
          <a:p>
            <a:r>
              <a:rPr lang="ru-RU" dirty="0"/>
              <a:t>1) </a:t>
            </a:r>
            <a:r>
              <a:rPr lang="ru-RU" dirty="0">
                <a:effectLst>
                  <a:outerShdw blurRad="38100" dist="38100" dir="2700000" algn="tl">
                    <a:srgbClr val="000000">
                      <a:alpha val="43137"/>
                    </a:srgbClr>
                  </a:outerShdw>
                </a:effectLst>
              </a:rPr>
              <a:t>в дополнение к случаям, предусмотренным частью 11 статьи 24 </a:t>
            </a:r>
            <a:r>
              <a:rPr lang="ru-RU" dirty="0"/>
              <a:t>Федерального закона от 5 апреля 2013 года N 44-ФЗ "О контрактной системе в сфере закупок товаров, работ, услуг для обеспечения государственных и муниципальных нужд", </a:t>
            </a:r>
            <a:r>
              <a:rPr lang="ru-RU" dirty="0">
                <a:effectLst>
                  <a:outerShdw blurRad="38100" dist="38100" dir="2700000" algn="tl">
                    <a:srgbClr val="000000">
                      <a:alpha val="43137"/>
                    </a:srgbClr>
                  </a:outerShdw>
                </a:effectLst>
              </a:rPr>
              <a:t>устанавливать иные случаи применения закрытых конкурентных способов </a:t>
            </a:r>
            <a:r>
              <a:rPr lang="ru-RU" dirty="0"/>
              <a:t>определения поставщиков (подрядчиков, исполнителей), при которых </a:t>
            </a:r>
            <a:r>
              <a:rPr lang="ru-RU" strike="sngStrike" dirty="0"/>
              <a:t>приглашение принять участие в определении поставщика (подрядчика, исполнителя) может быть направлено до 31 декабря 2023 года включительно </a:t>
            </a:r>
            <a:r>
              <a:rPr lang="ru-RU" dirty="0">
                <a:solidFill>
                  <a:srgbClr val="FF0000"/>
                </a:solidFill>
              </a:rPr>
              <a:t>проводятся предусмотренные указанным Федеральным законом закрытые электронные процедуры, приглашение принять участие в которых может быть направлено до 31 декабря 2024 года включительно и при проведении которых информация и документы, содержащиеся в реестре контрактов, заключенных заказчиками, не размещаются на официальном сайте;</a:t>
            </a:r>
            <a:endParaRPr lang="ru-RU" dirty="0">
              <a:solidFill>
                <a:srgbClr val="FF0000"/>
              </a:solidFill>
            </a:endParaRPr>
          </a:p>
        </p:txBody>
      </p:sp>
    </p:spTree>
    <p:extLst>
      <p:ext uri="{BB962C8B-B14F-4D97-AF65-F5344CB8AC3E}">
        <p14:creationId xmlns:p14="http://schemas.microsoft.com/office/powerpoint/2010/main" val="9616984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45493" y="648114"/>
            <a:ext cx="9242854" cy="5537285"/>
          </a:xfrm>
          <a:prstGeom prst="rect">
            <a:avLst/>
          </a:prstGeom>
        </p:spPr>
        <p:txBody>
          <a:bodyPr wrap="square">
            <a:spAutoFit/>
          </a:bodyPr>
          <a:lstStyle/>
          <a:p>
            <a:pPr>
              <a:lnSpc>
                <a:spcPct val="107000"/>
              </a:lnSpc>
              <a:spcAft>
                <a:spcPts val="800"/>
              </a:spcAft>
            </a:pPr>
            <a:r>
              <a:rPr lang="ru-RU" sz="3200" b="1"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rPr>
              <a:t>Изменения, вступающие в силу с </a:t>
            </a:r>
            <a:r>
              <a:rPr lang="ru-RU" sz="32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08.03.2024 года</a:t>
            </a:r>
            <a:endParaRPr lang="ru-RU" sz="32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400" b="1" strike="sngStrike" dirty="0">
                <a:latin typeface="Calibri" panose="020F0502020204030204" pitchFamily="34" charset="0"/>
                <a:ea typeface="Calibri" panose="020F0502020204030204" pitchFamily="34" charset="0"/>
                <a:cs typeface="Times New Roman" panose="02020603050405020304" pitchFamily="18" charset="0"/>
              </a:rPr>
              <a:t>5.1)</a:t>
            </a:r>
            <a:r>
              <a:rPr lang="ru-RU" sz="1400" strike="sngStrike" dirty="0">
                <a:latin typeface="Calibri" panose="020F0502020204030204" pitchFamily="34" charset="0"/>
                <a:ea typeface="Calibri" panose="020F0502020204030204" pitchFamily="34" charset="0"/>
                <a:cs typeface="Times New Roman" panose="02020603050405020304" pitchFamily="18" charset="0"/>
              </a:rPr>
              <a:t> осуществление закупки медицинских изделий и расходных материалов, если такая закупка осуществляется в электронной форме в отношении медицинских изделий и расходных материалов, произведенных единственным на территории Российской Федерации или территориях иностранных государств, не вводивших в отношении Российской Федерации ограничительных мер экономического характера, производителем. При этом годовой объем закупок, которые заказчик вправе осуществить на основании настоящего пункта, не должен превышать в отношении расходных материалов пятьдесят миллионов рублей, а в отношении медицинских изделий - двести пятьдесят миллионов рублей. Осуществленные в соответствии с частью 12 настоящей статьи в электронной форме закупки товара не учитываются в составе годового объема закупок, которые заказчик вправе осуществить на основании настоящего пункта; </a:t>
            </a:r>
            <a:endParaRPr lang="ru-RU" sz="1400" strike="sngStrike"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400" b="1" strike="sngStrike" dirty="0" smtClean="0">
                <a:latin typeface="Calibri" panose="020F0502020204030204" pitchFamily="34" charset="0"/>
                <a:ea typeface="Calibri" panose="020F0502020204030204" pitchFamily="34" charset="0"/>
                <a:cs typeface="Times New Roman" panose="02020603050405020304" pitchFamily="18" charset="0"/>
              </a:rPr>
              <a:t>5.2</a:t>
            </a:r>
            <a:r>
              <a:rPr lang="ru-RU" sz="1400" b="1" strike="sngStrike" dirty="0">
                <a:latin typeface="Calibri" panose="020F0502020204030204" pitchFamily="34" charset="0"/>
                <a:ea typeface="Calibri" panose="020F0502020204030204" pitchFamily="34" charset="0"/>
                <a:cs typeface="Times New Roman" panose="02020603050405020304" pitchFamily="18" charset="0"/>
              </a:rPr>
              <a:t>) </a:t>
            </a:r>
            <a:r>
              <a:rPr lang="ru-RU" sz="1400" strike="sngStrike" dirty="0">
                <a:latin typeface="Calibri" panose="020F0502020204030204" pitchFamily="34" charset="0"/>
                <a:ea typeface="Calibri" panose="020F0502020204030204" pitchFamily="34" charset="0"/>
                <a:cs typeface="Times New Roman" panose="02020603050405020304" pitchFamily="18" charset="0"/>
              </a:rPr>
              <a:t>осуществление закупки технических средств реабилитации и услуг Фондом пенсионного и социального страхования Российской Федерации, если такая закупка осуществляется в электронной форме в отношении технических средств реабилитации и услуг, произведенных (оказанных) на территории Российской Федерации или произведенных на территориях иностранных государств, не вводивших в отношении Российской Федерации ограничительных мер экономического характера;</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400" b="1" strike="sngStrike" dirty="0">
                <a:latin typeface="Calibri" panose="020F0502020204030204" pitchFamily="34" charset="0"/>
                <a:ea typeface="Calibri" panose="020F0502020204030204" pitchFamily="34" charset="0"/>
                <a:cs typeface="Times New Roman" panose="02020603050405020304" pitchFamily="18" charset="0"/>
              </a:rPr>
              <a:t>28.1) </a:t>
            </a:r>
            <a:r>
              <a:rPr lang="ru-RU" sz="1400" strike="sngStrike" dirty="0">
                <a:latin typeface="Calibri" panose="020F0502020204030204" pitchFamily="34" charset="0"/>
                <a:ea typeface="Calibri" panose="020F0502020204030204" pitchFamily="34" charset="0"/>
                <a:cs typeface="Times New Roman" panose="02020603050405020304" pitchFamily="18" charset="0"/>
              </a:rPr>
              <a:t>заключение контракта на поставку лекарственных препаратов или медицинских изделий, которые не имеют российских аналогов и производство которых осуществляется единственным производителем, происходящим из иностранного государства, не вводившего в отношении Российской Федерации ограничительных мер экономического характера, с поставщиком таких лекарственных препаратов или медицинских изделий, включенным в реестр единственных поставщиков таких лекарственных препаратов и медицинских изделий. Порядок ведения указанного реестра устанавливается Правительством Российской Федерации;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13788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0" y="243630"/>
            <a:ext cx="10363200" cy="5984843"/>
          </a:xfrm>
          <a:prstGeom prst="rect">
            <a:avLst/>
          </a:prstGeom>
        </p:spPr>
        <p:txBody>
          <a:bodyPr wrap="square">
            <a:spAutoFit/>
          </a:bodyPr>
          <a:lstStyle/>
          <a:p>
            <a:pPr>
              <a:lnSpc>
                <a:spcPct val="107000"/>
              </a:lnSpc>
              <a:spcAft>
                <a:spcPts val="800"/>
              </a:spcAft>
            </a:pPr>
            <a:r>
              <a:rPr lang="ru-RU" sz="32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Изменения, вступающие в силу с 25.03.2024 года</a:t>
            </a:r>
          </a:p>
          <a:p>
            <a:pPr algn="just"/>
            <a:r>
              <a:rPr lang="ru-RU" b="1" dirty="0"/>
              <a:t>Статья 3. Основные </a:t>
            </a:r>
            <a:r>
              <a:rPr lang="ru-RU" b="1" dirty="0" smtClean="0"/>
              <a:t>понятия</a:t>
            </a:r>
            <a:endParaRPr lang="ru-RU" dirty="0"/>
          </a:p>
          <a:p>
            <a:pPr algn="just"/>
            <a:r>
              <a:rPr lang="ru-RU" dirty="0"/>
              <a:t>17) электронная площадка - сайт в информационно-телекоммуникационной </a:t>
            </a:r>
            <a:r>
              <a:rPr lang="ru-RU" dirty="0" smtClean="0"/>
              <a:t>сети </a:t>
            </a:r>
            <a:r>
              <a:rPr lang="ru-RU" dirty="0"/>
              <a:t>"Интернет", соответствующий установленным в соответствии с </a:t>
            </a:r>
            <a:r>
              <a:rPr lang="ru-RU" dirty="0" smtClean="0"/>
              <a:t>пунктами 1 </a:t>
            </a:r>
            <a:r>
              <a:rPr lang="ru-RU" dirty="0"/>
              <a:t>и 2 части 2 статьи 24.1 настоящего Федерального закона требованиям, </a:t>
            </a:r>
            <a:r>
              <a:rPr lang="ru-RU" dirty="0" smtClean="0"/>
              <a:t>на </a:t>
            </a:r>
            <a:r>
              <a:rPr lang="ru-RU" dirty="0"/>
              <a:t>котором проводятся конкурентные способы определения </a:t>
            </a:r>
            <a:r>
              <a:rPr lang="ru-RU" dirty="0" smtClean="0"/>
              <a:t>поставщиков (</a:t>
            </a:r>
            <a:r>
              <a:rPr lang="ru-RU" dirty="0"/>
              <a:t>подрядчиков, исполнителей) в электронной </a:t>
            </a:r>
            <a:r>
              <a:rPr lang="ru-RU" dirty="0" smtClean="0"/>
              <a:t>форме (за </a:t>
            </a:r>
            <a:r>
              <a:rPr lang="ru-RU" dirty="0"/>
              <a:t>исключением закрытых способов определения поставщиков </a:t>
            </a:r>
          </a:p>
          <a:p>
            <a:pPr algn="just"/>
            <a:r>
              <a:rPr lang="ru-RU" dirty="0"/>
              <a:t>(подрядчиков, исполнителей) в электронной форме), </a:t>
            </a:r>
            <a:r>
              <a:rPr lang="ru-RU" dirty="0" smtClean="0"/>
              <a:t>а </a:t>
            </a:r>
            <a:r>
              <a:rPr lang="ru-RU" dirty="0"/>
              <a:t>также </a:t>
            </a:r>
            <a:r>
              <a:rPr lang="ru-RU" dirty="0">
                <a:effectLst>
                  <a:outerShdw blurRad="38100" dist="38100" dir="2700000" algn="tl">
                    <a:srgbClr val="000000">
                      <a:alpha val="43137"/>
                    </a:srgbClr>
                  </a:outerShdw>
                </a:effectLst>
              </a:rPr>
              <a:t>закупки</a:t>
            </a:r>
            <a:r>
              <a:rPr lang="ru-RU" dirty="0"/>
              <a:t> </a:t>
            </a:r>
            <a:r>
              <a:rPr lang="ru-RU" strike="sngStrike" dirty="0"/>
              <a:t>товара у единственного поставщика в электронной форме </a:t>
            </a:r>
            <a:r>
              <a:rPr lang="ru-RU" strike="sngStrike" dirty="0" smtClean="0"/>
              <a:t>на </a:t>
            </a:r>
            <a:r>
              <a:rPr lang="ru-RU" strike="sngStrike" dirty="0"/>
              <a:t>сумму предусмотренную </a:t>
            </a:r>
            <a:r>
              <a:rPr lang="ru-RU" dirty="0"/>
              <a:t>, </a:t>
            </a:r>
            <a:r>
              <a:rPr lang="ru-RU" dirty="0">
                <a:effectLst>
                  <a:outerShdw blurRad="38100" dist="38100" dir="2700000" algn="tl">
                    <a:srgbClr val="000000">
                      <a:alpha val="43137"/>
                    </a:srgbClr>
                  </a:outerShdw>
                </a:effectLst>
              </a:rPr>
              <a:t>осуществляемые в соответствии с частью 12 </a:t>
            </a:r>
            <a:r>
              <a:rPr lang="ru-RU" dirty="0" smtClean="0">
                <a:effectLst>
                  <a:outerShdw blurRad="38100" dist="38100" dir="2700000" algn="tl">
                    <a:srgbClr val="000000">
                      <a:alpha val="43137"/>
                    </a:srgbClr>
                  </a:outerShdw>
                </a:effectLst>
              </a:rPr>
              <a:t>статьи </a:t>
            </a:r>
            <a:r>
              <a:rPr lang="ru-RU" dirty="0">
                <a:effectLst>
                  <a:outerShdw blurRad="38100" dist="38100" dir="2700000" algn="tl">
                    <a:srgbClr val="000000">
                      <a:alpha val="43137"/>
                    </a:srgbClr>
                  </a:outerShdw>
                </a:effectLst>
              </a:rPr>
              <a:t>93 настоящего Федерального закона;</a:t>
            </a:r>
          </a:p>
          <a:p>
            <a:pPr algn="just"/>
            <a:r>
              <a:rPr lang="ru-RU" b="1" dirty="0"/>
              <a:t>Статья 5. Организация документооборота в контрактной системе в сфере закупок</a:t>
            </a:r>
          </a:p>
          <a:p>
            <a:pPr algn="just"/>
            <a:r>
              <a:rPr lang="ru-RU" dirty="0"/>
              <a:t>7. Оператор электронной площадки, оператор специализированной </a:t>
            </a:r>
            <a:r>
              <a:rPr lang="ru-RU" dirty="0" smtClean="0"/>
              <a:t>электронной  </a:t>
            </a:r>
            <a:r>
              <a:rPr lang="ru-RU" dirty="0"/>
              <a:t>площадки обязаны обеспечить конфиденциальность информации об </a:t>
            </a:r>
            <a:r>
              <a:rPr lang="ru-RU" dirty="0" smtClean="0"/>
              <a:t>участнике закупки </a:t>
            </a:r>
            <a:r>
              <a:rPr lang="ru-RU" dirty="0"/>
              <a:t>(за исключением </a:t>
            </a:r>
            <a:r>
              <a:rPr lang="ru-RU" dirty="0">
                <a:effectLst>
                  <a:outerShdw blurRad="38100" dist="38100" dir="2700000" algn="tl">
                    <a:srgbClr val="000000">
                      <a:alpha val="43137"/>
                    </a:srgbClr>
                  </a:outerShdw>
                </a:effectLst>
              </a:rPr>
              <a:t>закупк</a:t>
            </a:r>
            <a:r>
              <a:rPr lang="ru-RU" dirty="0"/>
              <a:t>и </a:t>
            </a:r>
            <a:r>
              <a:rPr lang="ru-RU" strike="sngStrike" dirty="0"/>
              <a:t>товара у единственного поставщика </a:t>
            </a:r>
            <a:r>
              <a:rPr lang="ru-RU" strike="sngStrike" dirty="0" smtClean="0"/>
              <a:t>в </a:t>
            </a:r>
            <a:r>
              <a:rPr lang="ru-RU" strike="sngStrike" dirty="0"/>
              <a:t>электронной форме на сумму, </a:t>
            </a:r>
            <a:r>
              <a:rPr lang="ru-RU" strike="sngStrike" dirty="0" smtClean="0"/>
              <a:t>предусмотренную,</a:t>
            </a:r>
            <a:r>
              <a:rPr lang="ru-RU" dirty="0" smtClean="0"/>
              <a:t> </a:t>
            </a:r>
            <a:r>
              <a:rPr lang="ru-RU" dirty="0" smtClean="0">
                <a:effectLst>
                  <a:outerShdw blurRad="38100" dist="38100" dir="2700000" algn="tl">
                    <a:srgbClr val="000000">
                      <a:alpha val="43137"/>
                    </a:srgbClr>
                  </a:outerShdw>
                </a:effectLst>
              </a:rPr>
              <a:t>осуществляемой </a:t>
            </a:r>
            <a:r>
              <a:rPr lang="ru-RU" dirty="0">
                <a:effectLst>
                  <a:outerShdw blurRad="38100" dist="38100" dir="2700000" algn="tl">
                    <a:srgbClr val="000000">
                      <a:alpha val="43137"/>
                    </a:srgbClr>
                  </a:outerShdw>
                </a:effectLst>
              </a:rPr>
              <a:t>в соответствии с частью 12 статьи 93 </a:t>
            </a:r>
            <a:r>
              <a:rPr lang="ru-RU" dirty="0" smtClean="0">
                <a:effectLst>
                  <a:outerShdw blurRad="38100" dist="38100" dir="2700000" algn="tl">
                    <a:srgbClr val="000000">
                      <a:alpha val="43137"/>
                    </a:srgbClr>
                  </a:outerShdw>
                </a:effectLst>
              </a:rPr>
              <a:t>настоящего </a:t>
            </a:r>
            <a:r>
              <a:rPr lang="ru-RU" dirty="0">
                <a:effectLst>
                  <a:outerShdw blurRad="38100" dist="38100" dir="2700000" algn="tl">
                    <a:srgbClr val="000000">
                      <a:alpha val="43137"/>
                    </a:srgbClr>
                  </a:outerShdw>
                </a:effectLst>
              </a:rPr>
              <a:t>Федерального закона</a:t>
            </a:r>
            <a:r>
              <a:rPr lang="ru-RU" dirty="0"/>
              <a:t>), направившем информацию и документы, </a:t>
            </a:r>
            <a:r>
              <a:rPr lang="ru-RU" dirty="0" smtClean="0"/>
              <a:t>и </a:t>
            </a:r>
            <a:r>
              <a:rPr lang="ru-RU" dirty="0"/>
              <a:t>их содержания до направления в соответствии с настоящим Федеральным </a:t>
            </a:r>
            <a:r>
              <a:rPr lang="ru-RU" dirty="0" smtClean="0"/>
              <a:t>законом таких </a:t>
            </a:r>
            <a:r>
              <a:rPr lang="ru-RU" dirty="0"/>
              <a:t>информации и документов заказчику, если иное не предусмотрено настоящим Федеральным законом</a:t>
            </a:r>
            <a:r>
              <a:rPr lang="ru-RU" dirty="0" smtClean="0"/>
              <a:t>.</a:t>
            </a:r>
            <a:endParaRPr lang="ru-RU" dirty="0"/>
          </a:p>
        </p:txBody>
      </p:sp>
    </p:spTree>
    <p:extLst>
      <p:ext uri="{BB962C8B-B14F-4D97-AF65-F5344CB8AC3E}">
        <p14:creationId xmlns:p14="http://schemas.microsoft.com/office/powerpoint/2010/main" val="1294987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576448" y="1826834"/>
            <a:ext cx="8911687" cy="1280890"/>
          </a:xfrm>
        </p:spPr>
        <p:txBody>
          <a:bodyPr>
            <a:normAutofit/>
          </a:bodyPr>
          <a:lstStyle/>
          <a:p>
            <a:pPr algn="ctr"/>
            <a:r>
              <a:rPr lang="ru-RU" dirty="0" smtClean="0">
                <a:solidFill>
                  <a:srgbClr val="C00000"/>
                </a:solidFill>
                <a:effectLst>
                  <a:outerShdw blurRad="38100" dist="38100" dir="2700000" algn="tl">
                    <a:srgbClr val="000000">
                      <a:alpha val="43137"/>
                    </a:srgbClr>
                  </a:outerShdw>
                </a:effectLst>
              </a:rPr>
              <a:t>Изменения, вступившие в силу </a:t>
            </a:r>
            <a:br>
              <a:rPr lang="ru-RU" dirty="0" smtClean="0">
                <a:solidFill>
                  <a:srgbClr val="C00000"/>
                </a:solidFill>
                <a:effectLst>
                  <a:outerShdw blurRad="38100" dist="38100" dir="2700000" algn="tl">
                    <a:srgbClr val="000000">
                      <a:alpha val="43137"/>
                    </a:srgbClr>
                  </a:outerShdw>
                </a:effectLst>
              </a:rPr>
            </a:br>
            <a:r>
              <a:rPr lang="ru-RU" dirty="0" smtClean="0">
                <a:solidFill>
                  <a:srgbClr val="C00000"/>
                </a:solidFill>
                <a:effectLst>
                  <a:outerShdw blurRad="38100" dist="38100" dir="2700000" algn="tl">
                    <a:srgbClr val="000000">
                      <a:alpha val="43137"/>
                    </a:srgbClr>
                  </a:outerShdw>
                </a:effectLst>
              </a:rPr>
              <a:t>с 01 января 2024 года</a:t>
            </a:r>
            <a:endParaRPr lang="ru-RU"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365579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10031" y="605681"/>
            <a:ext cx="9811265" cy="5632055"/>
          </a:xfrm>
          <a:prstGeom prst="rect">
            <a:avLst/>
          </a:prstGeom>
        </p:spPr>
        <p:txBody>
          <a:bodyPr wrap="square">
            <a:spAutoFit/>
          </a:bodyPr>
          <a:lstStyle/>
          <a:p>
            <a:pPr>
              <a:lnSpc>
                <a:spcPct val="107000"/>
              </a:lnSpc>
              <a:spcAft>
                <a:spcPts val="800"/>
              </a:spcAft>
            </a:pPr>
            <a:r>
              <a:rPr lang="ru-RU" b="1" dirty="0">
                <a:latin typeface="Century Gothic" panose="020B0502020202020204" pitchFamily="34" charset="0"/>
                <a:ea typeface="Calibri" panose="020F0502020204030204" pitchFamily="34" charset="0"/>
                <a:cs typeface="Times New Roman" panose="02020603050405020304" pitchFamily="18" charset="0"/>
              </a:rPr>
              <a:t>Статья 24. Способы определения поставщиков (подрядчиков, исполнителей)</a:t>
            </a:r>
            <a:endParaRPr lang="ru-RU" dirty="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a:latin typeface="Century Gothic" panose="020B0502020202020204" pitchFamily="34" charset="0"/>
                <a:ea typeface="Calibri" panose="020F0502020204030204" pitchFamily="34" charset="0"/>
                <a:cs typeface="Times New Roman" panose="02020603050405020304" pitchFamily="18" charset="0"/>
              </a:rPr>
              <a:t>3. Для целей настоящего Федерального закона, электронный конкурс, электронный аукцион, электронный запрос котировок,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закупка</a:t>
            </a:r>
            <a:r>
              <a:rPr lang="ru-RU" dirty="0">
                <a:latin typeface="Century Gothic" panose="020B0502020202020204" pitchFamily="34" charset="0"/>
                <a:ea typeface="Calibri" panose="020F0502020204030204" pitchFamily="34" charset="0"/>
                <a:cs typeface="Times New Roman" panose="02020603050405020304" pitchFamily="18" charset="0"/>
              </a:rPr>
              <a:t> </a:t>
            </a:r>
            <a:r>
              <a:rPr lang="ru-RU" strike="sngStrike" dirty="0">
                <a:latin typeface="Century Gothic" panose="020B0502020202020204" pitchFamily="34" charset="0"/>
                <a:ea typeface="Calibri" panose="020F0502020204030204" pitchFamily="34" charset="0"/>
                <a:cs typeface="Times New Roman" panose="02020603050405020304" pitchFamily="18" charset="0"/>
              </a:rPr>
              <a:t>товара </a:t>
            </a:r>
            <a:r>
              <a:rPr lang="ru-RU" strike="sngStrike" dirty="0">
                <a:latin typeface="Century Gothic" panose="020B0502020202020204" pitchFamily="34" charset="0"/>
                <a:ea typeface="Calibri" panose="020F0502020204030204" pitchFamily="34" charset="0"/>
                <a:cs typeface="Times New Roman" panose="02020603050405020304" pitchFamily="18" charset="0"/>
              </a:rPr>
              <a:t>у единственного поставщика на сумму, предусмотренную ,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осуществляемая в соответствии с частью 12 статьи 93 </a:t>
            </a:r>
            <a:r>
              <a:rPr lang="ru-RU" dirty="0">
                <a:latin typeface="Century Gothic" panose="020B0502020202020204" pitchFamily="34" charset="0"/>
                <a:ea typeface="Calibri" panose="020F0502020204030204" pitchFamily="34" charset="0"/>
                <a:cs typeface="Times New Roman" panose="02020603050405020304" pitchFamily="18" charset="0"/>
              </a:rPr>
              <a:t>настоящего Федерального закона, считаются </a:t>
            </a:r>
            <a:r>
              <a:rPr lang="ru-RU" dirty="0">
                <a:latin typeface="Century Gothic" panose="020B0502020202020204" pitchFamily="34" charset="0"/>
                <a:ea typeface="Calibri" panose="020F0502020204030204" pitchFamily="34" charset="0"/>
                <a:cs typeface="Times New Roman" panose="02020603050405020304" pitchFamily="18" charset="0"/>
              </a:rPr>
              <a:t>также электронными процедурами, а закрытый электронный конкурс, закрытый электронный аукцион - закрытыми электронными процедурами.</a:t>
            </a:r>
          </a:p>
          <a:p>
            <a:pPr algn="just">
              <a:lnSpc>
                <a:spcPct val="107000"/>
              </a:lnSpc>
              <a:spcAft>
                <a:spcPts val="800"/>
              </a:spcAft>
            </a:pPr>
            <a:r>
              <a:rPr lang="ru-RU" b="1" dirty="0">
                <a:latin typeface="Century Gothic" panose="020B0502020202020204" pitchFamily="34" charset="0"/>
                <a:ea typeface="Calibri" panose="020F0502020204030204" pitchFamily="34" charset="0"/>
                <a:cs typeface="Times New Roman" panose="02020603050405020304" pitchFamily="18" charset="0"/>
              </a:rPr>
              <a:t>Статья 93 часть 1 пункт 35)</a:t>
            </a:r>
            <a:r>
              <a:rPr lang="ru-RU" dirty="0">
                <a:latin typeface="Century Gothic" panose="020B0502020202020204" pitchFamily="34" charset="0"/>
                <a:ea typeface="Calibri" panose="020F0502020204030204" pitchFamily="34" charset="0"/>
                <a:cs typeface="Times New Roman" panose="02020603050405020304" pitchFamily="18" charset="0"/>
              </a:rPr>
              <a:t> заключение организациями, осуществляющими образовательную деятельность и признанными в соответствии с законодательством об образовании федеральными или региональными инновационными площадками, контрактов на поставки оборудования (в том числе его техническую эксплуатацию), </a:t>
            </a:r>
            <a:r>
              <a:rPr lang="ru-RU" strike="sngStrike" dirty="0" smtClean="0">
                <a:latin typeface="Century Gothic" panose="020B0502020202020204" pitchFamily="34" charset="0"/>
                <a:ea typeface="Calibri" panose="020F0502020204030204" pitchFamily="34" charset="0"/>
                <a:cs typeface="Times New Roman" panose="02020603050405020304" pitchFamily="18" charset="0"/>
              </a:rPr>
              <a:t>программного обеспечения </a:t>
            </a:r>
            <a:r>
              <a:rPr lang="ru-RU" dirty="0" smtClean="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программы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для электронной вычислительной машины</a:t>
            </a:r>
            <a:r>
              <a:rPr lang="ru-RU" dirty="0">
                <a:latin typeface="Century Gothic" panose="020B0502020202020204" pitchFamily="34" charset="0"/>
                <a:ea typeface="Calibri" panose="020F0502020204030204" pitchFamily="34" charset="0"/>
                <a:cs typeface="Times New Roman" panose="02020603050405020304" pitchFamily="18" charset="0"/>
              </a:rPr>
              <a:t>, необходимых </a:t>
            </a:r>
            <a:r>
              <a:rPr lang="ru-RU" dirty="0">
                <a:latin typeface="Century Gothic" panose="020B0502020202020204" pitchFamily="34" charset="0"/>
                <a:ea typeface="Calibri" panose="020F0502020204030204" pitchFamily="34" charset="0"/>
                <a:cs typeface="Times New Roman" panose="02020603050405020304" pitchFamily="18" charset="0"/>
              </a:rPr>
              <a:t>для </a:t>
            </a:r>
            <a:r>
              <a:rPr lang="ru-RU" dirty="0" smtClean="0">
                <a:latin typeface="Century Gothic" panose="020B0502020202020204" pitchFamily="34" charset="0"/>
                <a:ea typeface="Calibri" panose="020F0502020204030204" pitchFamily="34" charset="0"/>
                <a:cs typeface="Times New Roman" panose="02020603050405020304" pitchFamily="18" charset="0"/>
              </a:rPr>
              <a:t>внедрения </a:t>
            </a:r>
            <a:r>
              <a:rPr lang="ru-RU" dirty="0">
                <a:latin typeface="Century Gothic" panose="020B0502020202020204" pitchFamily="34" charset="0"/>
                <a:ea typeface="Calibri" panose="020F0502020204030204" pitchFamily="34" charset="0"/>
                <a:cs typeface="Times New Roman" panose="02020603050405020304" pitchFamily="18" charset="0"/>
              </a:rPr>
              <a:t>научно-технических результатов и результатов интеллектуальной деятельности, с обладателем исключительных прав на такие оборудование и </a:t>
            </a:r>
            <a:r>
              <a:rPr lang="ru-RU" strike="sngStrike" dirty="0">
                <a:latin typeface="Century Gothic" panose="020B0502020202020204" pitchFamily="34" charset="0"/>
                <a:ea typeface="Calibri" panose="020F0502020204030204" pitchFamily="34" charset="0"/>
                <a:cs typeface="Times New Roman" panose="02020603050405020304" pitchFamily="18" charset="0"/>
              </a:rPr>
              <a:t>программное обеспечение</a:t>
            </a:r>
            <a:r>
              <a:rPr lang="ru-RU" dirty="0">
                <a:latin typeface="Century Gothic" panose="020B0502020202020204" pitchFamily="34" charset="0"/>
                <a:ea typeface="Calibri" panose="020F0502020204030204" pitchFamily="34" charset="0"/>
                <a:cs typeface="Times New Roman" panose="02020603050405020304" pitchFamily="18" charset="0"/>
              </a:rPr>
              <a:t>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программу для электронной вычислительной машины</a:t>
            </a:r>
            <a:r>
              <a:rPr lang="ru-RU" dirty="0">
                <a:latin typeface="Century Gothic" panose="020B0502020202020204" pitchFamily="34" charset="0"/>
                <a:ea typeface="Calibri" panose="020F0502020204030204" pitchFamily="34" charset="0"/>
                <a:cs typeface="Times New Roman" panose="02020603050405020304" pitchFamily="18" charset="0"/>
              </a:rPr>
              <a:t> за счет средств, выделенных на развитие инновационной инфраструктуры в системе образования</a:t>
            </a:r>
            <a:r>
              <a:rPr lang="ru-RU" dirty="0" smtClean="0">
                <a:latin typeface="Century Gothic" panose="020B0502020202020204" pitchFamily="34" charset="0"/>
                <a:ea typeface="Calibri" panose="020F0502020204030204" pitchFamily="34" charset="0"/>
                <a:cs typeface="Times New Roman" panose="02020603050405020304" pitchFamily="18" charset="0"/>
              </a:rPr>
              <a:t>;</a:t>
            </a:r>
            <a:endParaRPr lang="ru-RU" dirty="0">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5819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53730" y="515064"/>
            <a:ext cx="9012194" cy="6201954"/>
          </a:xfrm>
          <a:prstGeom prst="rect">
            <a:avLst/>
          </a:prstGeom>
        </p:spPr>
        <p:txBody>
          <a:bodyPr wrap="square">
            <a:spAutoFit/>
          </a:bodyPr>
          <a:lstStyle/>
          <a:p>
            <a:pPr algn="just">
              <a:lnSpc>
                <a:spcPct val="107000"/>
              </a:lnSpc>
              <a:spcAft>
                <a:spcPts val="800"/>
              </a:spcAft>
            </a:pPr>
            <a:r>
              <a:rPr lang="ru-RU" b="1" dirty="0" smtClean="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Статья 93 </a:t>
            </a:r>
            <a:r>
              <a:rPr lang="ru-RU" b="1"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часть12</a:t>
            </a:r>
            <a:r>
              <a:rPr lang="ru-RU" dirty="0">
                <a:latin typeface="Century Gothic" panose="020B0502020202020204" pitchFamily="34" charset="0"/>
                <a:ea typeface="Calibri" panose="020F0502020204030204" pitchFamily="34" charset="0"/>
                <a:cs typeface="Times New Roman" panose="02020603050405020304" pitchFamily="18" charset="0"/>
              </a:rPr>
              <a:t>. </a:t>
            </a:r>
            <a:endParaRPr lang="ru-RU"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trike="sngStrike" dirty="0" smtClean="0">
                <a:latin typeface="Century Gothic" panose="020B0502020202020204" pitchFamily="34" charset="0"/>
                <a:ea typeface="Calibri" panose="020F0502020204030204" pitchFamily="34" charset="0"/>
                <a:cs typeface="Times New Roman" panose="02020603050405020304" pitchFamily="18" charset="0"/>
              </a:rPr>
              <a:t>В </a:t>
            </a:r>
            <a:r>
              <a:rPr lang="ru-RU" strike="sngStrike" dirty="0">
                <a:latin typeface="Century Gothic" panose="020B0502020202020204" pitchFamily="34" charset="0"/>
                <a:ea typeface="Calibri" panose="020F0502020204030204" pitchFamily="34" charset="0"/>
                <a:cs typeface="Times New Roman" panose="02020603050405020304" pitchFamily="18" charset="0"/>
              </a:rPr>
              <a:t>случаях, предусмотренных пунктами 4 - 5.2 части 1 настоящей статьи, закупка товара на сумму, не превышающую пяти миллионов рублей, может осуществляться в электронной форме с использованием электронной площадки.</a:t>
            </a:r>
            <a:r>
              <a:rPr lang="ru-RU" dirty="0">
                <a:latin typeface="Century Gothic" panose="020B0502020202020204" pitchFamily="34" charset="0"/>
                <a:ea typeface="Calibri" panose="020F0502020204030204" pitchFamily="34" charset="0"/>
                <a:cs typeface="Times New Roman" panose="02020603050405020304" pitchFamily="18" charset="0"/>
              </a:rPr>
              <a:t> </a:t>
            </a:r>
            <a:endParaRPr lang="ru-RU" dirty="0" smtClean="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smtClean="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В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случаях, предусмотренных пунктами 4 </a:t>
            </a:r>
            <a:r>
              <a:rPr lang="ru-RU" dirty="0">
                <a:latin typeface="Century Gothic" panose="020B0502020202020204" pitchFamily="34" charset="0"/>
                <a:ea typeface="Calibri" panose="020F0502020204030204" pitchFamily="34" charset="0"/>
                <a:cs typeface="Times New Roman" panose="02020603050405020304" pitchFamily="18" charset="0"/>
              </a:rPr>
              <a:t>- 5.2 части 1 настоящей статьи,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в электронной форме с использованием электронной площадки </a:t>
            </a:r>
            <a:r>
              <a:rPr lang="ru-RU" dirty="0">
                <a:latin typeface="Century Gothic" panose="020B0502020202020204" pitchFamily="34" charset="0"/>
                <a:ea typeface="Calibri" panose="020F0502020204030204" pitchFamily="34" charset="0"/>
                <a:cs typeface="Times New Roman" panose="02020603050405020304" pitchFamily="18" charset="0"/>
              </a:rPr>
              <a:t>может осуществляться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на сумму, не превышающую пяти миллионов рублей</a:t>
            </a:r>
            <a:r>
              <a:rPr lang="ru-RU" dirty="0">
                <a:latin typeface="Century Gothic" panose="020B0502020202020204" pitchFamily="34" charset="0"/>
                <a:ea typeface="Calibri" panose="020F0502020204030204" pitchFamily="34" charset="0"/>
                <a:cs typeface="Times New Roman" panose="02020603050405020304" pitchFamily="18" charset="0"/>
              </a:rPr>
              <a:t>, закупка,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по результатам которой заключается контракт на поставку товара </a:t>
            </a:r>
            <a:r>
              <a:rPr lang="ru-RU" u="sng" dirty="0">
                <a:latin typeface="Century Gothic" panose="020B0502020202020204" pitchFamily="34" charset="0"/>
                <a:ea typeface="Calibri" panose="020F0502020204030204" pitchFamily="34" charset="0"/>
                <a:cs typeface="Times New Roman" panose="02020603050405020304" pitchFamily="18" charset="0"/>
              </a:rPr>
              <a:t>или контракт, предметом которого является предоставление права на использование программы для электронной вычислительной машины и (или) базы данных (включая обновления к ним и дополнительные функциональные возможности), в том числе путем предоставления удаленного доступа к ним через информационно-телекоммуникационные сети, в том числе через </a:t>
            </a:r>
            <a:r>
              <a:rPr lang="ru-RU" u="sng" dirty="0" err="1">
                <a:latin typeface="Century Gothic" panose="020B0502020202020204" pitchFamily="34" charset="0"/>
                <a:ea typeface="Calibri" panose="020F0502020204030204" pitchFamily="34" charset="0"/>
                <a:cs typeface="Times New Roman" panose="02020603050405020304" pitchFamily="18" charset="0"/>
              </a:rPr>
              <a:t>информационнотелекоммуникационную</a:t>
            </a:r>
            <a:r>
              <a:rPr lang="ru-RU" u="sng" dirty="0">
                <a:latin typeface="Century Gothic" panose="020B0502020202020204" pitchFamily="34" charset="0"/>
                <a:ea typeface="Calibri" panose="020F0502020204030204" pitchFamily="34" charset="0"/>
                <a:cs typeface="Times New Roman" panose="02020603050405020304" pitchFamily="18" charset="0"/>
              </a:rPr>
              <a:t> сеть "Интернет" </a:t>
            </a:r>
            <a:r>
              <a:rPr lang="ru-RU" dirty="0">
                <a:latin typeface="Century Gothic" panose="020B0502020202020204" pitchFamily="34" charset="0"/>
                <a:ea typeface="Calibri" panose="020F0502020204030204" pitchFamily="34" charset="0"/>
                <a:cs typeface="Times New Roman" panose="02020603050405020304" pitchFamily="18" charset="0"/>
              </a:rPr>
              <a:t>(далее в настоящей части также - товар).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Годовой объем </a:t>
            </a:r>
            <a:r>
              <a:rPr lang="ru-RU" dirty="0">
                <a:latin typeface="Century Gothic" panose="020B0502020202020204" pitchFamily="34" charset="0"/>
                <a:ea typeface="Calibri" panose="020F0502020204030204" pitchFamily="34" charset="0"/>
                <a:cs typeface="Times New Roman" panose="02020603050405020304" pitchFamily="18" charset="0"/>
              </a:rPr>
              <a:t>закупок, осуществляемых в таком порядке,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не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должен превышать сто миллионов рублей</a:t>
            </a:r>
            <a:r>
              <a:rPr lang="ru-RU" dirty="0">
                <a:latin typeface="Century Gothic" panose="020B0502020202020204" pitchFamily="34" charset="0"/>
                <a:ea typeface="Calibri" panose="020F0502020204030204" pitchFamily="34" charset="0"/>
                <a:cs typeface="Times New Roman" panose="02020603050405020304" pitchFamily="18" charset="0"/>
              </a:rPr>
              <a:t>. Закупка товара в соответствии с настоящей частью осуществляется в следующем порядке</a:t>
            </a:r>
            <a:r>
              <a:rPr lang="ru-RU" dirty="0" smtClean="0">
                <a:latin typeface="Century Gothic" panose="020B0502020202020204" pitchFamily="34" charset="0"/>
                <a:ea typeface="Calibri" panose="020F0502020204030204" pitchFamily="34" charset="0"/>
                <a:cs typeface="Times New Roman" panose="02020603050405020304" pitchFamily="18" charset="0"/>
              </a:rPr>
              <a:t>:</a:t>
            </a:r>
            <a:endParaRPr lang="ru-RU" dirty="0">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34989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54658" y="152600"/>
            <a:ext cx="10091351" cy="6118085"/>
          </a:xfrm>
          <a:prstGeom prst="rect">
            <a:avLst/>
          </a:prstGeom>
        </p:spPr>
        <p:txBody>
          <a:bodyPr wrap="square">
            <a:spAutoFit/>
          </a:bodyPr>
          <a:lstStyle/>
          <a:p>
            <a:pPr algn="just">
              <a:lnSpc>
                <a:spcPct val="107000"/>
              </a:lnSpc>
              <a:spcAft>
                <a:spcPts val="800"/>
              </a:spcAft>
            </a:pPr>
            <a:r>
              <a:rPr lang="ru-RU" b="1" dirty="0" smtClean="0">
                <a:latin typeface="Century Gothic" panose="020B0502020202020204" pitchFamily="34" charset="0"/>
                <a:ea typeface="Calibri" panose="020F0502020204030204" pitchFamily="34" charset="0"/>
                <a:cs typeface="Times New Roman" panose="02020603050405020304" pitchFamily="18" charset="0"/>
              </a:rPr>
              <a:t>Статья 95 </a:t>
            </a:r>
          </a:p>
          <a:p>
            <a:pPr algn="just">
              <a:lnSpc>
                <a:spcPct val="107000"/>
              </a:lnSpc>
              <a:spcAft>
                <a:spcPts val="800"/>
              </a:spcAft>
            </a:pPr>
            <a:r>
              <a:rPr lang="ru-RU" sz="1700" b="1" dirty="0" smtClean="0">
                <a:latin typeface="Century Gothic" panose="020B0502020202020204" pitchFamily="34" charset="0"/>
                <a:ea typeface="Calibri" panose="020F0502020204030204" pitchFamily="34" charset="0"/>
                <a:cs typeface="Times New Roman" panose="02020603050405020304" pitchFamily="18" charset="0"/>
              </a:rPr>
              <a:t>12.2</a:t>
            </a:r>
            <a:r>
              <a:rPr lang="ru-RU" sz="1700" b="1" dirty="0">
                <a:latin typeface="Century Gothic" panose="020B0502020202020204" pitchFamily="34" charset="0"/>
                <a:ea typeface="Calibri" panose="020F0502020204030204" pitchFamily="34" charset="0"/>
                <a:cs typeface="Times New Roman" panose="02020603050405020304" pitchFamily="18" charset="0"/>
              </a:rPr>
              <a:t>.</a:t>
            </a:r>
            <a:r>
              <a:rPr lang="ru-RU" sz="1700" dirty="0">
                <a:latin typeface="Century Gothic" panose="020B0502020202020204" pitchFamily="34" charset="0"/>
                <a:ea typeface="Calibri" panose="020F0502020204030204" pitchFamily="34" charset="0"/>
                <a:cs typeface="Times New Roman" panose="02020603050405020304" pitchFamily="18" charset="0"/>
              </a:rPr>
              <a:t> В случае принятия заказчиком предусмотренного частью 9 настоящей статьи решения об одностороннем отказе от исполнения контракта, заключенного по результатам проведения закрытого конкурса, закрытого аукциона, при осуществлении закупок, предусмотренных статьей 93 </a:t>
            </a:r>
            <a:r>
              <a:rPr lang="ru-RU" sz="1700" dirty="0">
                <a:latin typeface="Century Gothic" panose="020B0502020202020204" pitchFamily="34" charset="0"/>
                <a:ea typeface="Calibri" panose="020F0502020204030204" pitchFamily="34" charset="0"/>
                <a:cs typeface="Times New Roman" panose="02020603050405020304" pitchFamily="18" charset="0"/>
              </a:rPr>
              <a:t>(за исключением </a:t>
            </a:r>
            <a:r>
              <a:rPr lang="ru-RU" sz="1700"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закупки</a:t>
            </a:r>
            <a:r>
              <a:rPr lang="ru-RU" sz="1700" dirty="0">
                <a:latin typeface="Century Gothic" panose="020B0502020202020204" pitchFamily="34" charset="0"/>
                <a:ea typeface="Calibri" panose="020F0502020204030204" pitchFamily="34" charset="0"/>
                <a:cs typeface="Times New Roman" panose="02020603050405020304" pitchFamily="18" charset="0"/>
              </a:rPr>
              <a:t> </a:t>
            </a:r>
            <a:r>
              <a:rPr lang="ru-RU" sz="1700" strike="sngStrike" dirty="0">
                <a:latin typeface="Century Gothic" panose="020B0502020202020204" pitchFamily="34" charset="0"/>
                <a:ea typeface="Calibri" panose="020F0502020204030204" pitchFamily="34" charset="0"/>
                <a:cs typeface="Times New Roman" panose="02020603050405020304" pitchFamily="18" charset="0"/>
              </a:rPr>
              <a:t>товара у единственного поставщика на сумму, предусмотренную </a:t>
            </a:r>
            <a:r>
              <a:rPr lang="ru-RU" sz="1700" dirty="0">
                <a:latin typeface="Century Gothic" panose="020B0502020202020204" pitchFamily="34" charset="0"/>
                <a:ea typeface="Calibri" panose="020F0502020204030204" pitchFamily="34" charset="0"/>
                <a:cs typeface="Times New Roman" panose="02020603050405020304" pitchFamily="18" charset="0"/>
              </a:rPr>
              <a:t>, </a:t>
            </a:r>
            <a:r>
              <a:rPr lang="ru-RU" sz="1700"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осуществляемой в соответствии </a:t>
            </a:r>
            <a:r>
              <a:rPr lang="ru-RU" sz="1700"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с частью 12 </a:t>
            </a:r>
            <a:r>
              <a:rPr lang="ru-RU" sz="1700" dirty="0">
                <a:latin typeface="Century Gothic" panose="020B0502020202020204" pitchFamily="34" charset="0"/>
                <a:ea typeface="Calibri" panose="020F0502020204030204" pitchFamily="34" charset="0"/>
                <a:cs typeface="Times New Roman" panose="02020603050405020304" pitchFamily="18" charset="0"/>
              </a:rPr>
              <a:t>статьи 93 настоящего Федерального закона),…</a:t>
            </a:r>
          </a:p>
          <a:p>
            <a:pPr algn="just">
              <a:lnSpc>
                <a:spcPct val="107000"/>
              </a:lnSpc>
              <a:spcAft>
                <a:spcPts val="800"/>
              </a:spcAft>
            </a:pPr>
            <a:r>
              <a:rPr lang="ru-RU" sz="1700" b="1" dirty="0">
                <a:latin typeface="Century Gothic" panose="020B0502020202020204" pitchFamily="34" charset="0"/>
                <a:ea typeface="Calibri" panose="020F0502020204030204" pitchFamily="34" charset="0"/>
                <a:cs typeface="Times New Roman" panose="02020603050405020304" pitchFamily="18" charset="0"/>
              </a:rPr>
              <a:t>14.2.</a:t>
            </a:r>
            <a:r>
              <a:rPr lang="ru-RU" sz="1700" dirty="0">
                <a:latin typeface="Century Gothic" panose="020B0502020202020204" pitchFamily="34" charset="0"/>
                <a:ea typeface="Calibri" panose="020F0502020204030204" pitchFamily="34" charset="0"/>
                <a:cs typeface="Times New Roman" panose="02020603050405020304" pitchFamily="18" charset="0"/>
              </a:rPr>
              <a:t> В случае отмены заказчиком в соответствии с настоящим Федеральным законом не вступившего в силу решения об одностороннем отказе от исполнения контракта, заключенного по результатам проведения закрытого конкурса, закрытого аукциона, при осуществлении закупок, предусмотренных статьей 93 (</a:t>
            </a:r>
            <a:r>
              <a:rPr lang="ru-RU" sz="1700" dirty="0">
                <a:latin typeface="Century Gothic" panose="020B0502020202020204" pitchFamily="34" charset="0"/>
                <a:ea typeface="Calibri" panose="020F0502020204030204" pitchFamily="34" charset="0"/>
                <a:cs typeface="Times New Roman" panose="02020603050405020304" pitchFamily="18" charset="0"/>
              </a:rPr>
              <a:t>за исключением </a:t>
            </a:r>
            <a:r>
              <a:rPr lang="ru-RU" sz="1700"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закупки </a:t>
            </a:r>
            <a:r>
              <a:rPr lang="ru-RU" sz="1700" strike="sngStrike" dirty="0">
                <a:latin typeface="Century Gothic" panose="020B0502020202020204" pitchFamily="34" charset="0"/>
                <a:ea typeface="Calibri" panose="020F0502020204030204" pitchFamily="34" charset="0"/>
                <a:cs typeface="Times New Roman" panose="02020603050405020304" pitchFamily="18" charset="0"/>
              </a:rPr>
              <a:t>товара у единственного поставщика на сумму, предусмотренную , </a:t>
            </a:r>
            <a:r>
              <a:rPr lang="ru-RU" sz="1700"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осуществляемой в соответствии с частью 12 статьи 93 настоящего Федерального закона), …</a:t>
            </a:r>
          </a:p>
          <a:p>
            <a:pPr algn="just">
              <a:lnSpc>
                <a:spcPct val="107000"/>
              </a:lnSpc>
              <a:spcAft>
                <a:spcPts val="800"/>
              </a:spcAft>
            </a:pPr>
            <a:r>
              <a:rPr lang="ru-RU" sz="1700" b="1" dirty="0">
                <a:latin typeface="Century Gothic" panose="020B0502020202020204" pitchFamily="34" charset="0"/>
                <a:ea typeface="Calibri" panose="020F0502020204030204" pitchFamily="34" charset="0"/>
                <a:cs typeface="Times New Roman" panose="02020603050405020304" pitchFamily="18" charset="0"/>
              </a:rPr>
              <a:t>17.2. </a:t>
            </a:r>
            <a:r>
              <a:rPr lang="ru-RU" sz="1700" dirty="0">
                <a:latin typeface="Century Gothic" panose="020B0502020202020204" pitchFamily="34" charset="0"/>
                <a:ea typeface="Calibri" panose="020F0502020204030204" pitchFamily="34" charset="0"/>
                <a:cs typeface="Times New Roman" panose="02020603050405020304" pitchFamily="18" charset="0"/>
              </a:rPr>
              <a:t>Контракт в случае, предусмотренном </a:t>
            </a:r>
            <a:r>
              <a:rPr lang="ru-RU" sz="1700" dirty="0" smtClean="0">
                <a:latin typeface="Century Gothic" panose="020B0502020202020204" pitchFamily="34" charset="0"/>
                <a:ea typeface="Calibri" panose="020F0502020204030204" pitchFamily="34" charset="0"/>
                <a:cs typeface="Times New Roman" panose="02020603050405020304" pitchFamily="18" charset="0"/>
              </a:rPr>
              <a:t>ч.17.1 </a:t>
            </a:r>
            <a:r>
              <a:rPr lang="ru-RU" sz="1700" dirty="0">
                <a:latin typeface="Century Gothic" panose="020B0502020202020204" pitchFamily="34" charset="0"/>
                <a:ea typeface="Calibri" panose="020F0502020204030204" pitchFamily="34" charset="0"/>
                <a:cs typeface="Times New Roman" panose="02020603050405020304" pitchFamily="18" charset="0"/>
              </a:rPr>
              <a:t>настоящей статьи, заключается в той же форме и в том же порядке, что и расторгнутый контракт. При этом:</a:t>
            </a:r>
          </a:p>
          <a:p>
            <a:pPr algn="just">
              <a:lnSpc>
                <a:spcPct val="107000"/>
              </a:lnSpc>
              <a:spcAft>
                <a:spcPts val="800"/>
              </a:spcAft>
            </a:pPr>
            <a:r>
              <a:rPr lang="ru-RU" sz="1700" dirty="0">
                <a:latin typeface="Century Gothic" panose="020B0502020202020204" pitchFamily="34" charset="0"/>
                <a:ea typeface="Calibri" panose="020F0502020204030204" pitchFamily="34" charset="0"/>
                <a:cs typeface="Times New Roman" panose="02020603050405020304" pitchFamily="18" charset="0"/>
              </a:rPr>
              <a:t>2) в случае расторжения контракта, заключенного по результатам проведения закрытого конкурса, закрытого аукциона, при осуществлении закупок, предусмотренных статьей 93 (</a:t>
            </a:r>
            <a:r>
              <a:rPr lang="ru-RU" sz="1700" dirty="0">
                <a:latin typeface="Century Gothic" panose="020B0502020202020204" pitchFamily="34" charset="0"/>
                <a:ea typeface="Calibri" panose="020F0502020204030204" pitchFamily="34" charset="0"/>
                <a:cs typeface="Times New Roman" panose="02020603050405020304" pitchFamily="18" charset="0"/>
              </a:rPr>
              <a:t>за исключением </a:t>
            </a:r>
            <a:r>
              <a:rPr lang="ru-RU" sz="1700"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закупки</a:t>
            </a:r>
            <a:r>
              <a:rPr lang="ru-RU" sz="1700" dirty="0">
                <a:latin typeface="Century Gothic" panose="020B0502020202020204" pitchFamily="34" charset="0"/>
                <a:ea typeface="Calibri" panose="020F0502020204030204" pitchFamily="34" charset="0"/>
                <a:cs typeface="Times New Roman" panose="02020603050405020304" pitchFamily="18" charset="0"/>
              </a:rPr>
              <a:t> </a:t>
            </a:r>
            <a:r>
              <a:rPr lang="ru-RU" sz="1700" strike="sngStrike" dirty="0">
                <a:latin typeface="Century Gothic" panose="020B0502020202020204" pitchFamily="34" charset="0"/>
                <a:ea typeface="Calibri" panose="020F0502020204030204" pitchFamily="34" charset="0"/>
                <a:cs typeface="Times New Roman" panose="02020603050405020304" pitchFamily="18" charset="0"/>
              </a:rPr>
              <a:t>товара у единственного поставщика на сумму, предусмотренную , </a:t>
            </a:r>
            <a:r>
              <a:rPr lang="ru-RU" sz="1700"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осуществляемой в соответствии с</a:t>
            </a:r>
            <a:r>
              <a:rPr lang="ru-RU" sz="1700" dirty="0">
                <a:effectLst>
                  <a:outerShdw blurRad="38100" dist="38100" dir="2700000" algn="tl">
                    <a:srgbClr val="000000">
                      <a:alpha val="43137"/>
                    </a:srgbClr>
                  </a:outerShdw>
                </a:effectLst>
                <a:highlight>
                  <a:srgbClr val="FFFF00"/>
                </a:highlight>
                <a:latin typeface="Century Gothic" panose="020B0502020202020204" pitchFamily="34" charset="0"/>
                <a:ea typeface="Calibri" panose="020F0502020204030204" pitchFamily="34" charset="0"/>
                <a:cs typeface="Times New Roman" panose="02020603050405020304" pitchFamily="18" charset="0"/>
              </a:rPr>
              <a:t> </a:t>
            </a:r>
            <a:r>
              <a:rPr lang="ru-RU" sz="1700"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частью 12 статьи 93 настоящего Федерального закона</a:t>
            </a:r>
            <a:r>
              <a:rPr lang="ru-RU" sz="1700" dirty="0">
                <a:latin typeface="Century Gothic" panose="020B0502020202020204" pitchFamily="34" charset="0"/>
                <a:ea typeface="Calibri" panose="020F0502020204030204" pitchFamily="34" charset="0"/>
                <a:cs typeface="Times New Roman" panose="02020603050405020304" pitchFamily="18" charset="0"/>
              </a:rPr>
              <a:t>), </a:t>
            </a:r>
            <a:r>
              <a:rPr lang="ru-RU" sz="1700" dirty="0">
                <a:latin typeface="Century Gothic" panose="020B0502020202020204" pitchFamily="34" charset="0"/>
                <a:ea typeface="Calibri" panose="020F0502020204030204" pitchFamily="34" charset="0"/>
                <a:cs typeface="Times New Roman" panose="02020603050405020304" pitchFamily="18" charset="0"/>
              </a:rPr>
              <a:t>…</a:t>
            </a:r>
            <a:endParaRPr lang="ru-RU" sz="1700" dirty="0">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89795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37254" y="1017574"/>
            <a:ext cx="9135763" cy="4822730"/>
          </a:xfrm>
          <a:prstGeom prst="rect">
            <a:avLst/>
          </a:prstGeom>
        </p:spPr>
        <p:txBody>
          <a:bodyPr wrap="square">
            <a:spAutoFit/>
          </a:bodyPr>
          <a:lstStyle/>
          <a:p>
            <a:pPr algn="just">
              <a:lnSpc>
                <a:spcPct val="107000"/>
              </a:lnSpc>
              <a:spcAft>
                <a:spcPts val="800"/>
              </a:spcAft>
            </a:pPr>
            <a:r>
              <a:rPr lang="ru-RU" b="1" dirty="0" smtClean="0">
                <a:latin typeface="Century Gothic" panose="020B0502020202020204" pitchFamily="34" charset="0"/>
                <a:ea typeface="Calibri" panose="020F0502020204030204" pitchFamily="34" charset="0"/>
                <a:cs typeface="Times New Roman" panose="02020603050405020304" pitchFamily="18" charset="0"/>
              </a:rPr>
              <a:t>Статья 95 </a:t>
            </a:r>
          </a:p>
          <a:p>
            <a:pPr algn="just">
              <a:lnSpc>
                <a:spcPct val="107000"/>
              </a:lnSpc>
              <a:spcAft>
                <a:spcPts val="800"/>
              </a:spcAft>
            </a:pPr>
            <a:r>
              <a:rPr lang="ru-RU" b="1" dirty="0" smtClean="0">
                <a:latin typeface="Century Gothic" panose="020B0502020202020204" pitchFamily="34" charset="0"/>
                <a:ea typeface="Calibri" panose="020F0502020204030204" pitchFamily="34" charset="0"/>
                <a:cs typeface="Times New Roman" panose="02020603050405020304" pitchFamily="18" charset="0"/>
              </a:rPr>
              <a:t>20.2</a:t>
            </a:r>
            <a:r>
              <a:rPr lang="ru-RU" b="1" dirty="0">
                <a:latin typeface="Century Gothic" panose="020B0502020202020204" pitchFamily="34" charset="0"/>
                <a:ea typeface="Calibri" panose="020F0502020204030204" pitchFamily="34" charset="0"/>
                <a:cs typeface="Times New Roman" panose="02020603050405020304" pitchFamily="18" charset="0"/>
              </a:rPr>
              <a:t>. </a:t>
            </a:r>
            <a:r>
              <a:rPr lang="ru-RU" dirty="0">
                <a:latin typeface="Century Gothic" panose="020B0502020202020204" pitchFamily="34" charset="0"/>
                <a:ea typeface="Calibri" panose="020F0502020204030204" pitchFamily="34" charset="0"/>
                <a:cs typeface="Times New Roman" panose="02020603050405020304" pitchFamily="18" charset="0"/>
              </a:rPr>
              <a:t>В случае принятия поставщиком (подрядчиком, исполнителем) предусмотренного частью 19 настоящей статьи решения об одностороннем отказе от исполнения контракта, заключенного по результатам проведения закрытого конкурса, закрытого аукциона, при осуществлении закупок, предусмотренных статьей 93 </a:t>
            </a:r>
            <a:r>
              <a:rPr lang="ru-RU" dirty="0">
                <a:latin typeface="Century Gothic" panose="020B0502020202020204" pitchFamily="34" charset="0"/>
                <a:ea typeface="Calibri" panose="020F0502020204030204" pitchFamily="34" charset="0"/>
                <a:cs typeface="Times New Roman" panose="02020603050405020304" pitchFamily="18" charset="0"/>
              </a:rPr>
              <a:t>(за исключением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закупки</a:t>
            </a:r>
            <a:r>
              <a:rPr lang="ru-RU" dirty="0">
                <a:latin typeface="Century Gothic" panose="020B0502020202020204" pitchFamily="34" charset="0"/>
                <a:ea typeface="Calibri" panose="020F0502020204030204" pitchFamily="34" charset="0"/>
                <a:cs typeface="Times New Roman" panose="02020603050405020304" pitchFamily="18" charset="0"/>
              </a:rPr>
              <a:t> </a:t>
            </a:r>
            <a:r>
              <a:rPr lang="ru-RU" strike="sngStrike" dirty="0">
                <a:latin typeface="Century Gothic" panose="020B0502020202020204" pitchFamily="34" charset="0"/>
                <a:ea typeface="Calibri" panose="020F0502020204030204" pitchFamily="34" charset="0"/>
                <a:cs typeface="Times New Roman" panose="02020603050405020304" pitchFamily="18" charset="0"/>
              </a:rPr>
              <a:t>товара у единственного поставщика на сумму, предусмотренную </a:t>
            </a:r>
            <a:r>
              <a:rPr lang="ru-RU" dirty="0">
                <a:latin typeface="Century Gothic" panose="020B0502020202020204" pitchFamily="34" charset="0"/>
                <a:ea typeface="Calibri" panose="020F0502020204030204" pitchFamily="34" charset="0"/>
                <a:cs typeface="Times New Roman" panose="02020603050405020304" pitchFamily="18" charset="0"/>
              </a:rPr>
              <a:t>,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осуществляемой в соответствии с частью 12 статьи 93 настоящего Федерального закона</a:t>
            </a:r>
            <a:r>
              <a:rPr lang="ru-RU" dirty="0">
                <a:latin typeface="Century Gothic" panose="020B050202020202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ru-RU" b="1" dirty="0">
                <a:latin typeface="Century Gothic" panose="020B0502020202020204" pitchFamily="34" charset="0"/>
                <a:ea typeface="Calibri" panose="020F0502020204030204" pitchFamily="34" charset="0"/>
                <a:cs typeface="Times New Roman" panose="02020603050405020304" pitchFamily="18" charset="0"/>
              </a:rPr>
              <a:t>Статья 105. Порядок подачи жалобы на действия (бездействие) субъектов контроля </a:t>
            </a:r>
            <a:endParaRPr lang="ru-RU" dirty="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a:latin typeface="Century Gothic" panose="020B0502020202020204" pitchFamily="34" charset="0"/>
                <a:ea typeface="Calibri" panose="020F0502020204030204" pitchFamily="34" charset="0"/>
                <a:cs typeface="Times New Roman" panose="02020603050405020304" pitchFamily="18" charset="0"/>
              </a:rPr>
              <a:t>1. При проведении конкурентных способов, при осуществлении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закупки </a:t>
            </a:r>
            <a:r>
              <a:rPr lang="ru-RU" strike="sngStrike" dirty="0">
                <a:latin typeface="Century Gothic" panose="020B0502020202020204" pitchFamily="34" charset="0"/>
                <a:ea typeface="Calibri" panose="020F0502020204030204" pitchFamily="34" charset="0"/>
                <a:cs typeface="Times New Roman" panose="02020603050405020304" pitchFamily="18" charset="0"/>
              </a:rPr>
              <a:t>товара у единственного поставщика в электронной форме на сумму, предусмотренную </a:t>
            </a:r>
            <a:r>
              <a:rPr lang="ru-RU" dirty="0">
                <a:latin typeface="Century Gothic" panose="020B0502020202020204" pitchFamily="34" charset="0"/>
                <a:ea typeface="Calibri" panose="020F0502020204030204" pitchFamily="34" charset="0"/>
                <a:cs typeface="Times New Roman" panose="02020603050405020304" pitchFamily="18" charset="0"/>
              </a:rPr>
              <a:t>,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осуществляемой в соответствии с частью 12 статьи 93 настоящего Федерального закона,</a:t>
            </a:r>
          </a:p>
        </p:txBody>
      </p:sp>
    </p:spTree>
    <p:extLst>
      <p:ext uri="{BB962C8B-B14F-4D97-AF65-F5344CB8AC3E}">
        <p14:creationId xmlns:p14="http://schemas.microsoft.com/office/powerpoint/2010/main" val="12642093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0" y="243630"/>
            <a:ext cx="10363200" cy="6477286"/>
          </a:xfrm>
          <a:prstGeom prst="rect">
            <a:avLst/>
          </a:prstGeom>
        </p:spPr>
        <p:txBody>
          <a:bodyPr wrap="square">
            <a:spAutoFit/>
          </a:bodyPr>
          <a:lstStyle/>
          <a:p>
            <a:pPr>
              <a:lnSpc>
                <a:spcPct val="107000"/>
              </a:lnSpc>
              <a:spcAft>
                <a:spcPts val="800"/>
              </a:spcAft>
            </a:pPr>
            <a:r>
              <a:rPr lang="ru-RU" sz="32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Изменения, вступающие в силу с </a:t>
            </a:r>
            <a:r>
              <a:rPr lang="ru-RU" sz="3200" b="1"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rPr>
              <a:t>01.07.2024 </a:t>
            </a:r>
            <a:r>
              <a:rPr lang="ru-RU" sz="32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года</a:t>
            </a:r>
          </a:p>
          <a:p>
            <a:pPr algn="just"/>
            <a:r>
              <a:rPr lang="ru-RU" sz="1700" b="1" dirty="0"/>
              <a:t>Статья 93 </a:t>
            </a:r>
          </a:p>
          <a:p>
            <a:pPr algn="just"/>
            <a:r>
              <a:rPr lang="ru-RU" sz="1700" b="1" dirty="0"/>
              <a:t>часть 1  добавлен пункт 6.1)</a:t>
            </a:r>
            <a:r>
              <a:rPr lang="ru-RU" sz="1700" dirty="0"/>
              <a:t> </a:t>
            </a:r>
            <a:r>
              <a:rPr lang="ru-RU" sz="1700" dirty="0">
                <a:effectLst>
                  <a:outerShdw blurRad="38100" dist="38100" dir="2700000" algn="tl">
                    <a:srgbClr val="000000">
                      <a:alpha val="43137"/>
                    </a:srgbClr>
                  </a:outerShdw>
                </a:effectLst>
              </a:rPr>
              <a:t>осуществление органами исполнительной власти субъекта </a:t>
            </a:r>
            <a:r>
              <a:rPr lang="ru-RU" sz="1700" dirty="0"/>
              <a:t>Российской Федерации, </a:t>
            </a:r>
            <a:r>
              <a:rPr lang="ru-RU" sz="1700" dirty="0">
                <a:effectLst>
                  <a:outerShdw blurRad="38100" dist="38100" dir="2700000" algn="tl">
                    <a:srgbClr val="000000">
                      <a:alpha val="43137"/>
                    </a:srgbClr>
                  </a:outerShdw>
                </a:effectLst>
              </a:rPr>
              <a:t>государственными учреждениями </a:t>
            </a:r>
            <a:r>
              <a:rPr lang="ru-RU" sz="1700" dirty="0"/>
              <a:t>субъекта Российской Федерации (</a:t>
            </a:r>
            <a:r>
              <a:rPr lang="ru-RU" sz="1700" dirty="0">
                <a:effectLst>
                  <a:outerShdw blurRad="38100" dist="38100" dir="2700000" algn="tl">
                    <a:srgbClr val="000000">
                      <a:alpha val="43137"/>
                    </a:srgbClr>
                  </a:outerShdw>
                </a:effectLst>
              </a:rPr>
              <a:t>муниципальными учреждениями </a:t>
            </a:r>
            <a:r>
              <a:rPr lang="ru-RU" sz="1700" dirty="0"/>
              <a:t>муниципальных образований, входящих в состав субъекта Российской Федерации) </a:t>
            </a:r>
            <a:r>
              <a:rPr lang="ru-RU" sz="1700" dirty="0">
                <a:effectLst>
                  <a:outerShdw blurRad="38100" dist="38100" dir="2700000" algn="tl">
                    <a:srgbClr val="000000">
                      <a:alpha val="43137"/>
                    </a:srgbClr>
                  </a:outerShdw>
                </a:effectLst>
              </a:rPr>
              <a:t>закупки лекарственных средств, специализированных продуктов лечебного питания, медицинских изделий, расходных материалов, средств для дезинфекции, а также услуг по хранению и доставке соответствующих товаров, работ по ремонту и техническому обслуживанию медицинских изделий у государственного унитарного предприятия </a:t>
            </a:r>
            <a:r>
              <a:rPr lang="ru-RU" sz="1700" dirty="0"/>
              <a:t>соответствующего субъекта Российской Федерации </a:t>
            </a:r>
            <a:r>
              <a:rPr lang="ru-RU" sz="1700" dirty="0">
                <a:effectLst>
                  <a:outerShdw blurRad="38100" dist="38100" dir="2700000" algn="tl">
                    <a:srgbClr val="000000">
                      <a:alpha val="43137"/>
                    </a:srgbClr>
                  </a:outerShdw>
                </a:effectLst>
              </a:rPr>
              <a:t>либо у акционерного общества, сто процентов акций которого принадлежит соответствующему субъекту </a:t>
            </a:r>
            <a:r>
              <a:rPr lang="ru-RU" sz="1700" dirty="0"/>
              <a:t>Российской Федерации;</a:t>
            </a:r>
          </a:p>
          <a:p>
            <a:pPr algn="just"/>
            <a:r>
              <a:rPr lang="ru-RU" sz="1700" b="1" dirty="0"/>
              <a:t>часть 2.</a:t>
            </a:r>
            <a:r>
              <a:rPr lang="ru-RU" sz="1700" dirty="0"/>
              <a:t> При осуществлении закупки у единственного поставщика (подрядчика, исполнителя) в случаях, предусмотренных пунктами 6, </a:t>
            </a:r>
            <a:r>
              <a:rPr lang="ru-RU" sz="1700" dirty="0">
                <a:solidFill>
                  <a:srgbClr val="C00000"/>
                </a:solidFill>
              </a:rPr>
              <a:t>6.1</a:t>
            </a:r>
            <a:r>
              <a:rPr lang="ru-RU" sz="1700" dirty="0"/>
              <a:t>, 9, 34 и 50 части 1 настоящей статьи, заказчик обязан направить в срок не позднее одного рабочего дня с даты заключения контракта </a:t>
            </a:r>
            <a:r>
              <a:rPr lang="ru-RU" sz="1700" dirty="0">
                <a:effectLst>
                  <a:outerShdw blurRad="38100" dist="38100" dir="2700000" algn="tl">
                    <a:srgbClr val="000000">
                      <a:alpha val="43137"/>
                    </a:srgbClr>
                  </a:outerShdw>
                </a:effectLst>
              </a:rPr>
              <a:t>в контрольный орган </a:t>
            </a:r>
            <a:r>
              <a:rPr lang="ru-RU" sz="1700" dirty="0"/>
              <a:t>в сфере закупок </a:t>
            </a:r>
            <a:r>
              <a:rPr lang="ru-RU" sz="1700" dirty="0">
                <a:effectLst>
                  <a:outerShdw blurRad="38100" dist="38100" dir="2700000" algn="tl">
                    <a:srgbClr val="000000">
                      <a:alpha val="43137"/>
                    </a:srgbClr>
                  </a:outerShdw>
                </a:effectLst>
              </a:rPr>
              <a:t>уведомление</a:t>
            </a:r>
            <a:r>
              <a:rPr lang="ru-RU" sz="1700" dirty="0"/>
              <a:t> о такой закупке. …..</a:t>
            </a:r>
          </a:p>
          <a:p>
            <a:pPr algn="just"/>
            <a:r>
              <a:rPr lang="ru-RU" sz="1700" b="1" dirty="0"/>
              <a:t>часть 4. </a:t>
            </a:r>
            <a:r>
              <a:rPr lang="ru-RU" sz="1700" dirty="0"/>
              <a:t>При осуществлении закупки у единственного поставщика (подрядчика, исполнителя) </a:t>
            </a:r>
            <a:r>
              <a:rPr lang="ru-RU" sz="1700" dirty="0">
                <a:effectLst>
                  <a:outerShdw blurRad="38100" dist="38100" dir="2700000" algn="tl">
                    <a:srgbClr val="000000">
                      <a:alpha val="43137"/>
                    </a:srgbClr>
                  </a:outerShdw>
                </a:effectLst>
              </a:rPr>
              <a:t>заказчик определяет цену контракта</a:t>
            </a:r>
            <a:r>
              <a:rPr lang="ru-RU" sz="1700" dirty="0"/>
              <a:t>, заключаемого с единственным поставщиком (подрядчиком, исполнителем), в соответствии с настоящим Федеральным законом. При этом в случаях, предусмотренных пунктами 3, 6, </a:t>
            </a:r>
            <a:r>
              <a:rPr lang="ru-RU" sz="1700" dirty="0">
                <a:solidFill>
                  <a:srgbClr val="C00000"/>
                </a:solidFill>
              </a:rPr>
              <a:t>6.1</a:t>
            </a:r>
            <a:r>
              <a:rPr lang="ru-RU" sz="1700" dirty="0"/>
              <a:t>, 11, 12, 16, 18, 19, 22, 23, 30 - 35, 37 - 41, 46 и 49 части 1 настоящей статьи, заказчик обосновывает такую цену в соответствии с настоящим Федеральным законом </a:t>
            </a:r>
            <a:r>
              <a:rPr lang="ru-RU" sz="1700" dirty="0">
                <a:effectLst>
                  <a:outerShdw blurRad="38100" dist="38100" dir="2700000" algn="tl">
                    <a:srgbClr val="000000">
                      <a:alpha val="43137"/>
                    </a:srgbClr>
                  </a:outerShdw>
                </a:effectLst>
              </a:rPr>
              <a:t>и включает в контракт обоснование цены </a:t>
            </a:r>
            <a:r>
              <a:rPr lang="ru-RU" sz="1700" dirty="0"/>
              <a:t>контракта</a:t>
            </a:r>
            <a:r>
              <a:rPr lang="ru-RU" sz="1700" dirty="0" smtClean="0"/>
              <a:t>.</a:t>
            </a:r>
            <a:endParaRPr lang="ru-RU" sz="1700" dirty="0"/>
          </a:p>
        </p:txBody>
      </p:sp>
    </p:spTree>
    <p:extLst>
      <p:ext uri="{BB962C8B-B14F-4D97-AF65-F5344CB8AC3E}">
        <p14:creationId xmlns:p14="http://schemas.microsoft.com/office/powerpoint/2010/main" val="448498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04087" y="669366"/>
            <a:ext cx="9901879" cy="5438284"/>
          </a:xfrm>
          <a:prstGeom prst="rect">
            <a:avLst/>
          </a:prstGeom>
        </p:spPr>
        <p:txBody>
          <a:bodyPr wrap="square">
            <a:spAutoFit/>
          </a:bodyPr>
          <a:lstStyle/>
          <a:p>
            <a:pPr algn="just">
              <a:lnSpc>
                <a:spcPct val="107000"/>
              </a:lnSpc>
              <a:spcAft>
                <a:spcPts val="800"/>
              </a:spcAft>
            </a:pPr>
            <a:r>
              <a:rPr lang="ru-RU" b="1" dirty="0">
                <a:latin typeface="Century Gothic" panose="020B0502020202020204" pitchFamily="34" charset="0"/>
                <a:ea typeface="Calibri" panose="020F0502020204030204" pitchFamily="34" charset="0"/>
                <a:cs typeface="Times New Roman" panose="02020603050405020304" pitchFamily="18" charset="0"/>
              </a:rPr>
              <a:t>Статья 15. </a:t>
            </a:r>
            <a:r>
              <a:rPr lang="ru-RU" dirty="0">
                <a:latin typeface="Century Gothic" panose="020B0502020202020204" pitchFamily="34" charset="0"/>
                <a:ea typeface="Calibri" panose="020F0502020204030204" pitchFamily="34" charset="0"/>
                <a:cs typeface="Times New Roman" panose="02020603050405020304" pitchFamily="18" charset="0"/>
              </a:rPr>
              <a:t>Особенности закупок, осуществляемых бюджетным, автономным учреждениями, государственным, муниципальным унитарными предприятиями и иными юридическими лицами</a:t>
            </a:r>
          </a:p>
          <a:p>
            <a:pPr algn="just">
              <a:lnSpc>
                <a:spcPct val="107000"/>
              </a:lnSpc>
              <a:spcAft>
                <a:spcPts val="800"/>
              </a:spcAft>
            </a:pPr>
            <a:r>
              <a:rPr lang="ru-RU" b="1" dirty="0">
                <a:latin typeface="Century Gothic" panose="020B0502020202020204" pitchFamily="34" charset="0"/>
                <a:ea typeface="Calibri" panose="020F0502020204030204" pitchFamily="34" charset="0"/>
                <a:cs typeface="Times New Roman" panose="02020603050405020304" pitchFamily="18" charset="0"/>
              </a:rPr>
              <a:t>2.1.</a:t>
            </a:r>
            <a:r>
              <a:rPr lang="ru-RU" dirty="0">
                <a:latin typeface="Century Gothic" panose="020B0502020202020204" pitchFamily="34" charset="0"/>
                <a:ea typeface="Calibri" panose="020F0502020204030204" pitchFamily="34" charset="0"/>
                <a:cs typeface="Times New Roman" panose="02020603050405020304" pitchFamily="18" charset="0"/>
              </a:rPr>
              <a:t> Государственные, муниципальные унитарные предприятия осуществляют закупки в соответствии с требованиями настоящего Федерального закона,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за исключением:</a:t>
            </a:r>
          </a:p>
          <a:p>
            <a:pPr algn="just">
              <a:lnSpc>
                <a:spcPct val="107000"/>
              </a:lnSpc>
              <a:spcAft>
                <a:spcPts val="800"/>
              </a:spcAft>
            </a:pPr>
            <a:r>
              <a:rPr lang="ru-RU" dirty="0">
                <a:latin typeface="Century Gothic" panose="020B0502020202020204" pitchFamily="34" charset="0"/>
                <a:ea typeface="Calibri" panose="020F0502020204030204" pitchFamily="34" charset="0"/>
                <a:cs typeface="Times New Roman" panose="02020603050405020304" pitchFamily="18" charset="0"/>
              </a:rPr>
              <a:t>2)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закупок, осуществляемых в соответствии </a:t>
            </a:r>
            <a:r>
              <a:rPr lang="ru-RU" dirty="0">
                <a:latin typeface="Century Gothic" panose="020B0502020202020204" pitchFamily="34" charset="0"/>
                <a:ea typeface="Calibri" panose="020F0502020204030204" pitchFamily="34" charset="0"/>
                <a:cs typeface="Times New Roman" panose="02020603050405020304" pitchFamily="18" charset="0"/>
              </a:rPr>
              <a:t>с правовым актом, предусмотренным частью 3 статьи 2 Федерального закона от 18 июля 2011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года № 223-ФЗ </a:t>
            </a:r>
            <a:r>
              <a:rPr lang="ru-RU" dirty="0">
                <a:latin typeface="Century Gothic" panose="020B0502020202020204" pitchFamily="34" charset="0"/>
                <a:ea typeface="Calibri" panose="020F0502020204030204" pitchFamily="34" charset="0"/>
                <a:cs typeface="Times New Roman" panose="02020603050405020304" pitchFamily="18" charset="0"/>
              </a:rPr>
              <a:t>"О закупках товаров, работ, услуг отдельными видами юридических лиц", принятым государственным, муниципальным унитарными предприятиями и размещенным до начала года в единой информационной системе:</a:t>
            </a:r>
          </a:p>
          <a:p>
            <a:pPr algn="just">
              <a:lnSpc>
                <a:spcPct val="107000"/>
              </a:lnSpc>
              <a:spcAft>
                <a:spcPts val="800"/>
              </a:spcAft>
            </a:pPr>
            <a:r>
              <a:rPr lang="ru-RU" dirty="0">
                <a:latin typeface="Century Gothic" panose="020B0502020202020204" pitchFamily="34" charset="0"/>
                <a:ea typeface="Calibri" panose="020F0502020204030204" pitchFamily="34" charset="0"/>
                <a:cs typeface="Times New Roman" panose="02020603050405020304" pitchFamily="18" charset="0"/>
              </a:rPr>
              <a:t>б)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в качестве исполнителя по контракту </a:t>
            </a:r>
            <a:r>
              <a:rPr lang="ru-RU" dirty="0">
                <a:latin typeface="Century Gothic" panose="020B0502020202020204" pitchFamily="34" charset="0"/>
                <a:ea typeface="Calibri" panose="020F0502020204030204" pitchFamily="34" charset="0"/>
                <a:cs typeface="Times New Roman" panose="02020603050405020304" pitchFamily="18" charset="0"/>
              </a:rPr>
              <a:t>в случае привлечения на основании договора в ходе исполнения данного контракта иных лиц для поставки товара, выполнения работы или оказания услуги, необходимых для исполнения предусмотренных контрактом обязательств данного предприятия, за исключением случаев исполнения предприятием контракта, заключенного в соответствии с </a:t>
            </a:r>
            <a:r>
              <a:rPr lang="ru-RU" strike="sngStrike" dirty="0">
                <a:latin typeface="Century Gothic" panose="020B0502020202020204" pitchFamily="34" charset="0"/>
                <a:ea typeface="Calibri" panose="020F0502020204030204" pitchFamily="34" charset="0"/>
                <a:cs typeface="Times New Roman" panose="02020603050405020304" pitchFamily="18" charset="0"/>
              </a:rPr>
              <a:t>пунктом </a:t>
            </a:r>
            <a:r>
              <a:rPr lang="ru-RU" dirty="0">
                <a:latin typeface="Century Gothic" panose="020B0502020202020204" pitchFamily="34" charset="0"/>
                <a:ea typeface="Calibri" panose="020F0502020204030204" pitchFamily="34" charset="0"/>
                <a:cs typeface="Times New Roman" panose="02020603050405020304" pitchFamily="18" charset="0"/>
              </a:rPr>
              <a:t> </a:t>
            </a:r>
            <a:r>
              <a:rPr lang="ru-RU" u="sng" dirty="0">
                <a:latin typeface="Century Gothic" panose="020B0502020202020204" pitchFamily="34" charset="0"/>
                <a:ea typeface="Calibri" panose="020F0502020204030204" pitchFamily="34" charset="0"/>
                <a:cs typeface="Times New Roman" panose="02020603050405020304" pitchFamily="18" charset="0"/>
              </a:rPr>
              <a:t>пунктами</a:t>
            </a:r>
            <a:r>
              <a:rPr lang="ru-RU" dirty="0">
                <a:latin typeface="Century Gothic" panose="020B0502020202020204" pitchFamily="34" charset="0"/>
                <a:ea typeface="Calibri" panose="020F0502020204030204" pitchFamily="34" charset="0"/>
                <a:cs typeface="Times New Roman" panose="02020603050405020304" pitchFamily="18" charset="0"/>
              </a:rPr>
              <a:t> 2 и </a:t>
            </a:r>
            <a:r>
              <a:rPr lang="ru-RU" u="sng" dirty="0">
                <a:solidFill>
                  <a:srgbClr val="C00000"/>
                </a:solidFill>
                <a:highlight>
                  <a:srgbClr val="D3D3D3"/>
                </a:highlight>
                <a:latin typeface="Century Gothic" panose="020B0502020202020204" pitchFamily="34" charset="0"/>
                <a:ea typeface="Calibri" panose="020F0502020204030204" pitchFamily="34" charset="0"/>
                <a:cs typeface="Times New Roman" panose="02020603050405020304" pitchFamily="18" charset="0"/>
              </a:rPr>
              <a:t>6.1.</a:t>
            </a:r>
            <a:r>
              <a:rPr lang="ru-RU" u="sng" dirty="0">
                <a:latin typeface="Century Gothic" panose="020B0502020202020204" pitchFamily="34" charset="0"/>
                <a:ea typeface="Calibri" panose="020F0502020204030204" pitchFamily="34" charset="0"/>
                <a:cs typeface="Times New Roman" panose="02020603050405020304" pitchFamily="18" charset="0"/>
              </a:rPr>
              <a:t> </a:t>
            </a:r>
            <a:r>
              <a:rPr lang="ru-RU" dirty="0">
                <a:latin typeface="Century Gothic" panose="020B0502020202020204" pitchFamily="34" charset="0"/>
                <a:ea typeface="Calibri" panose="020F0502020204030204" pitchFamily="34" charset="0"/>
                <a:cs typeface="Times New Roman" panose="02020603050405020304" pitchFamily="18" charset="0"/>
              </a:rPr>
              <a:t>части 1 статьи 93 настоящего Федерального закона;</a:t>
            </a:r>
            <a:endParaRPr lang="ru-RU"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49861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04087" y="669366"/>
            <a:ext cx="9901879" cy="2144048"/>
          </a:xfrm>
          <a:prstGeom prst="rect">
            <a:avLst/>
          </a:prstGeom>
        </p:spPr>
        <p:txBody>
          <a:bodyPr wrap="square">
            <a:spAutoFit/>
          </a:bodyPr>
          <a:lstStyle/>
          <a:p>
            <a:pPr algn="just">
              <a:lnSpc>
                <a:spcPct val="107000"/>
              </a:lnSpc>
              <a:spcAft>
                <a:spcPts val="800"/>
              </a:spcAft>
            </a:pPr>
            <a:r>
              <a:rPr lang="ru-RU" b="1" dirty="0"/>
              <a:t>Часть 4.1. дополнена</a:t>
            </a:r>
            <a:r>
              <a:rPr lang="ru-RU" dirty="0"/>
              <a:t>: </a:t>
            </a:r>
            <a:r>
              <a:rPr lang="ru-RU" dirty="0">
                <a:effectLst>
                  <a:outerShdw blurRad="38100" dist="38100" dir="2700000" algn="tl">
                    <a:srgbClr val="000000">
                      <a:alpha val="43137"/>
                    </a:srgbClr>
                  </a:outerShdw>
                </a:effectLst>
              </a:rPr>
              <a:t>При осуществлении акционерными обществами, сто процентов акций которых принадлежит субъекту </a:t>
            </a:r>
            <a:r>
              <a:rPr lang="ru-RU" dirty="0"/>
              <a:t>Российской Федерации, </a:t>
            </a:r>
            <a:r>
              <a:rPr lang="ru-RU" dirty="0">
                <a:effectLst>
                  <a:outerShdw blurRad="38100" dist="38100" dir="2700000" algn="tl">
                    <a:srgbClr val="000000">
                      <a:alpha val="43137"/>
                    </a:srgbClr>
                  </a:outerShdw>
                </a:effectLst>
              </a:rPr>
              <a:t>закупок</a:t>
            </a:r>
            <a:r>
              <a:rPr lang="ru-RU" dirty="0"/>
              <a:t> </a:t>
            </a:r>
            <a:r>
              <a:rPr lang="ru-RU" dirty="0">
                <a:effectLst>
                  <a:outerShdw blurRad="38100" dist="38100" dir="2700000" algn="tl">
                    <a:srgbClr val="000000">
                      <a:alpha val="43137"/>
                    </a:srgbClr>
                  </a:outerShdw>
                </a:effectLst>
              </a:rPr>
              <a:t>для целей исполнения обязательств по контрактам</a:t>
            </a:r>
            <a:r>
              <a:rPr lang="ru-RU" dirty="0"/>
              <a:t>, заключенным </a:t>
            </a:r>
            <a:r>
              <a:rPr lang="ru-RU" dirty="0">
                <a:solidFill>
                  <a:srgbClr val="C00000"/>
                </a:solidFill>
              </a:rPr>
              <a:t>на основании пункта 6.1 </a:t>
            </a:r>
            <a:r>
              <a:rPr lang="ru-RU" dirty="0"/>
              <a:t>части 1 статьи 93 настоящего Федерального закона, </a:t>
            </a:r>
            <a:r>
              <a:rPr lang="ru-RU" dirty="0">
                <a:effectLst>
                  <a:outerShdw blurRad="38100" dist="38100" dir="2700000" algn="tl">
                    <a:srgbClr val="000000">
                      <a:alpha val="43137"/>
                    </a:srgbClr>
                  </a:outerShdw>
                </a:effectLst>
              </a:rPr>
              <a:t>на такие акционерные общества распространяются положения настоящего Федерального закона, регулирующие отношения, указанные в пунктах 2, 3 и 4 части 1 статьи 1 настоящего Федерального закона</a:t>
            </a:r>
            <a:r>
              <a:rPr lang="ru-RU" dirty="0" smtClean="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742778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10032" y="564244"/>
            <a:ext cx="9844215" cy="5609228"/>
          </a:xfrm>
          <a:prstGeom prst="rect">
            <a:avLst/>
          </a:prstGeom>
        </p:spPr>
        <p:txBody>
          <a:bodyPr wrap="square">
            <a:spAutoFit/>
          </a:bodyPr>
          <a:lstStyle/>
          <a:p>
            <a:pPr algn="just">
              <a:lnSpc>
                <a:spcPct val="107000"/>
              </a:lnSpc>
              <a:spcAft>
                <a:spcPts val="800"/>
              </a:spcAft>
            </a:pPr>
            <a:r>
              <a:rPr lang="ru-RU" b="1" dirty="0">
                <a:latin typeface="Century Gothic" panose="020B0502020202020204" pitchFamily="34" charset="0"/>
                <a:ea typeface="Calibri" panose="020F0502020204030204" pitchFamily="34" charset="0"/>
                <a:cs typeface="Times New Roman" panose="02020603050405020304" pitchFamily="18" charset="0"/>
              </a:rPr>
              <a:t>Статья 93. Осуществление закупки у единственного поставщика (подрядчика, исполнителя) </a:t>
            </a:r>
            <a:endParaRPr lang="ru-RU" dirty="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dirty="0">
                <a:latin typeface="Century Gothic" panose="020B0502020202020204" pitchFamily="34" charset="0"/>
                <a:ea typeface="Calibri" panose="020F0502020204030204" pitchFamily="34" charset="0"/>
                <a:cs typeface="Times New Roman" panose="02020603050405020304" pitchFamily="18" charset="0"/>
              </a:rPr>
              <a:t>1. Закупка у единственного поставщика (подрядчика, исполнителя) может осуществляться заказчиком в следующих случаях:</a:t>
            </a:r>
          </a:p>
          <a:p>
            <a:pPr algn="just">
              <a:lnSpc>
                <a:spcPct val="107000"/>
              </a:lnSpc>
              <a:spcAft>
                <a:spcPts val="800"/>
              </a:spcAft>
            </a:pPr>
            <a:r>
              <a:rPr lang="ru-RU" dirty="0">
                <a:latin typeface="Century Gothic" panose="020B0502020202020204" pitchFamily="34" charset="0"/>
                <a:ea typeface="Calibri" panose="020F0502020204030204" pitchFamily="34" charset="0"/>
                <a:cs typeface="Times New Roman" panose="02020603050405020304" pitchFamily="18" charset="0"/>
              </a:rPr>
              <a:t>2) осуществление закупки товаров, работ, услуг у единственного поставщика (подрядчика, исполнителя), определенного указом или распоряжением Президента Российской Федерации, либо в случаях, установленных поручениями Президента Российской Федерации, у поставщика (подрядчика, исполнителя), определенного постановлением или распоряжением Правительства Российской Федерации. В таких правовых актах указываются предмет контракта, предельный срок, на который заключается контракт, обязанность единственного поставщика (подрядчика, исполнителя) исполнить свои обязательства по контракту лично или возможность привлечь к исполнению контракта субподрядчиков, соисполнителей и требование к объему исполнения единственным поставщиком (подрядчиком, исполнителем) своих обязательств по контракту лично</a:t>
            </a:r>
            <a:r>
              <a:rPr lang="ru-RU" dirty="0">
                <a:latin typeface="Century Gothic" panose="020B0502020202020204" pitchFamily="34" charset="0"/>
                <a:ea typeface="Calibri" panose="020F0502020204030204" pitchFamily="34" charset="0"/>
                <a:cs typeface="Times New Roman" panose="02020603050405020304" pitchFamily="18" charset="0"/>
              </a:rPr>
              <a:t>, а также </a:t>
            </a:r>
            <a:r>
              <a:rPr lang="ru-RU" strike="sngStrike" dirty="0">
                <a:latin typeface="Century Gothic" panose="020B0502020202020204" pitchFamily="34" charset="0"/>
                <a:ea typeface="Calibri" panose="020F0502020204030204" pitchFamily="34" charset="0"/>
                <a:cs typeface="Times New Roman" panose="02020603050405020304" pitchFamily="18" charset="0"/>
              </a:rPr>
              <a:t>может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могут быть </a:t>
            </a:r>
            <a:r>
              <a:rPr lang="ru-RU" strike="sngStrike" dirty="0">
                <a:latin typeface="Century Gothic" panose="020B0502020202020204" pitchFamily="34" charset="0"/>
                <a:ea typeface="Calibri" panose="020F0502020204030204" pitchFamily="34" charset="0"/>
                <a:cs typeface="Times New Roman" panose="02020603050405020304" pitchFamily="18" charset="0"/>
              </a:rPr>
              <a:t>определена</a:t>
            </a:r>
            <a:r>
              <a:rPr lang="ru-RU" dirty="0">
                <a:latin typeface="Century Gothic" panose="020B0502020202020204" pitchFamily="34" charset="0"/>
                <a:ea typeface="Calibri" panose="020F0502020204030204" pitchFamily="34" charset="0"/>
                <a:cs typeface="Times New Roman" panose="02020603050405020304" pitchFamily="18" charset="0"/>
              </a:rPr>
              <a:t>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определены</a:t>
            </a:r>
            <a:r>
              <a:rPr lang="ru-RU" dirty="0">
                <a:latin typeface="Century Gothic" panose="020B0502020202020204" pitchFamily="34" charset="0"/>
                <a:ea typeface="Calibri" panose="020F0502020204030204" pitchFamily="34" charset="0"/>
                <a:cs typeface="Times New Roman" panose="02020603050405020304" pitchFamily="18" charset="0"/>
              </a:rPr>
              <a:t> обязанность заказчика установить требование обеспечения исполнения контракта, </a:t>
            </a:r>
            <a:r>
              <a:rPr lang="ru-RU"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условие о заключении контракта без использования единой информационной системы.</a:t>
            </a:r>
          </a:p>
        </p:txBody>
      </p:sp>
    </p:spTree>
    <p:extLst>
      <p:ext uri="{BB962C8B-B14F-4D97-AF65-F5344CB8AC3E}">
        <p14:creationId xmlns:p14="http://schemas.microsoft.com/office/powerpoint/2010/main" val="2424742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67697" y="661447"/>
            <a:ext cx="10000735" cy="5830379"/>
          </a:xfrm>
          <a:prstGeom prst="rect">
            <a:avLst/>
          </a:prstGeom>
        </p:spPr>
        <p:txBody>
          <a:bodyPr wrap="square">
            <a:spAutoFit/>
          </a:bodyPr>
          <a:lstStyle/>
          <a:p>
            <a:pPr>
              <a:lnSpc>
                <a:spcPct val="107000"/>
              </a:lnSpc>
              <a:spcAft>
                <a:spcPts val="800"/>
              </a:spcAft>
            </a:pPr>
            <a:r>
              <a:rPr lang="ru-RU" sz="1600" b="1" dirty="0">
                <a:solidFill>
                  <a:srgbClr val="C00000"/>
                </a:solidFill>
                <a:latin typeface="Century Gothic" panose="020B0502020202020204" pitchFamily="34" charset="0"/>
                <a:ea typeface="Calibri" panose="020F0502020204030204" pitchFamily="34" charset="0"/>
                <a:cs typeface="Times New Roman" panose="02020603050405020304" pitchFamily="18" charset="0"/>
              </a:rPr>
              <a:t>Изменения с 01.01.2025 года</a:t>
            </a:r>
            <a:endParaRPr lang="ru-RU" sz="1600" dirty="0">
              <a:solidFill>
                <a:srgbClr val="C00000"/>
              </a:solidFill>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600" b="1" dirty="0" smtClean="0">
                <a:latin typeface="Century Gothic" panose="020B0502020202020204" pitchFamily="34" charset="0"/>
                <a:ea typeface="Calibri" panose="020F0502020204030204" pitchFamily="34" charset="0"/>
                <a:cs typeface="Times New Roman" panose="02020603050405020304" pitchFamily="18" charset="0"/>
              </a:rPr>
              <a:t>Статья 93</a:t>
            </a:r>
          </a:p>
          <a:p>
            <a:pPr algn="just">
              <a:lnSpc>
                <a:spcPct val="107000"/>
              </a:lnSpc>
              <a:spcAft>
                <a:spcPts val="800"/>
              </a:spcAft>
            </a:pPr>
            <a:r>
              <a:rPr lang="ru-RU" sz="1600" b="1" dirty="0" smtClean="0">
                <a:latin typeface="Century Gothic" panose="020B0502020202020204" pitchFamily="34" charset="0"/>
                <a:ea typeface="Calibri" panose="020F0502020204030204" pitchFamily="34" charset="0"/>
                <a:cs typeface="Times New Roman" panose="02020603050405020304" pitchFamily="18" charset="0"/>
              </a:rPr>
              <a:t>Добавлена часть14</a:t>
            </a:r>
            <a:r>
              <a:rPr lang="ru-RU" sz="1600" b="1" dirty="0">
                <a:latin typeface="Century Gothic" panose="020B0502020202020204" pitchFamily="34" charset="0"/>
                <a:ea typeface="Calibri" panose="020F0502020204030204" pitchFamily="34" charset="0"/>
                <a:cs typeface="Times New Roman" panose="02020603050405020304" pitchFamily="18" charset="0"/>
              </a:rPr>
              <a:t>. </a:t>
            </a:r>
            <a:r>
              <a:rPr lang="ru-RU" sz="1600" dirty="0">
                <a:latin typeface="Century Gothic" panose="020B0502020202020204" pitchFamily="34" charset="0"/>
                <a:ea typeface="Calibri" panose="020F0502020204030204" pitchFamily="34" charset="0"/>
                <a:cs typeface="Times New Roman" panose="02020603050405020304" pitchFamily="18" charset="0"/>
              </a:rPr>
              <a:t>В случаях, предусмотренных пунктами 1, 10, 13 - 21, 26, 28, 30, 33, 35 - 37, 40, 41, 46 (за исключением контрактов, заключаемых с физическими лицами), 47, 48, 52, 56 и 60 части 1 настоящей статьи, </a:t>
            </a:r>
            <a:r>
              <a:rPr lang="ru-RU" sz="1600"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допускается заключение контракта с использованием единой информационной системы</a:t>
            </a:r>
            <a:r>
              <a:rPr lang="ru-RU" sz="1600" dirty="0">
                <a:latin typeface="Century Gothic" panose="020B0502020202020204" pitchFamily="34" charset="0"/>
                <a:ea typeface="Calibri" panose="020F0502020204030204" pitchFamily="34" charset="0"/>
                <a:cs typeface="Times New Roman" panose="02020603050405020304" pitchFamily="18" charset="0"/>
              </a:rPr>
              <a:t> в порядке, установленном пунктом 3 части 5 настоящей статьи. В случаях, предусмотренных пунктами 2 (за исключением случая, если в предусмотренных пунктом 2 части 1 настоящей статьи указе или распоряжении Президента Российской Федерации, постановлении или распоряжении Правительства Российской Федерации установлено условие о заключении контракта без использования единой информационной системы), 6, 6.1, 11, 12, 28.1, 54 и 55 части 1 настоящей статьи, заключение контракта осуществляется в порядке, установленном пунктом 3 части 5 настоящей статьи. При заключении в соответствии с настоящей частью контракта в порядке, установленном пунктом 3 части 5 настоящей статьи, заказчик вправе осуществлять предусмотренное пунктом 1 части 2 статьи 51 настоящего Федерального закона формирование содержащихся в проекте контракта информации и документов без использования единой информационной системы, за исключением формирования цены контракта и идентификационного кода закупки. При включении информации и документов о контракте, заключенном в порядке, установленном пунктом 3 части 5 настоящей статьи, в реестр контрактов, заключенных заказчиками, и при исполнении такого контракта применяются положения настоящего Федерального закона, касающиеся контракта, заключенного по результатам проведения электронной процедуры</a:t>
            </a:r>
            <a:r>
              <a:rPr lang="ru-RU" sz="1600" dirty="0" smtClean="0">
                <a:latin typeface="Century Gothic" panose="020B0502020202020204" pitchFamily="34" charset="0"/>
                <a:ea typeface="Calibri" panose="020F0502020204030204" pitchFamily="34" charset="0"/>
                <a:cs typeface="Times New Roman" panose="02020603050405020304" pitchFamily="18" charset="0"/>
              </a:rPr>
              <a:t>.</a:t>
            </a:r>
            <a:endParaRPr lang="ru-RU" sz="1600" dirty="0">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50673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32670" y="1509944"/>
            <a:ext cx="8707396" cy="3195683"/>
          </a:xfrm>
          <a:prstGeom prst="rect">
            <a:avLst/>
          </a:prstGeom>
        </p:spPr>
        <p:txBody>
          <a:bodyPr wrap="square">
            <a:spAutoFit/>
          </a:bodyPr>
          <a:lstStyle/>
          <a:p>
            <a:pPr>
              <a:lnSpc>
                <a:spcPct val="107000"/>
              </a:lnSpc>
              <a:spcAft>
                <a:spcPts val="800"/>
              </a:spcAft>
            </a:pPr>
            <a:r>
              <a:rPr lang="ru-RU" sz="1600" b="1" dirty="0" smtClean="0">
                <a:latin typeface="Century Gothic" panose="020B0502020202020204" pitchFamily="34" charset="0"/>
                <a:ea typeface="Calibri" panose="020F0502020204030204" pitchFamily="34" charset="0"/>
                <a:cs typeface="Times New Roman" panose="02020603050405020304" pitchFamily="18" charset="0"/>
              </a:rPr>
              <a:t>Статья </a:t>
            </a:r>
            <a:r>
              <a:rPr lang="ru-RU" sz="1600" b="1" dirty="0">
                <a:latin typeface="Century Gothic" panose="020B0502020202020204" pitchFamily="34" charset="0"/>
                <a:ea typeface="Calibri" panose="020F0502020204030204" pitchFamily="34" charset="0"/>
                <a:cs typeface="Times New Roman" panose="02020603050405020304" pitchFamily="18" charset="0"/>
              </a:rPr>
              <a:t>95. Изменение, расторжение контракта</a:t>
            </a:r>
            <a:endParaRPr lang="ru-RU" sz="1600" dirty="0">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600" dirty="0">
                <a:latin typeface="Century Gothic" panose="020B0502020202020204" pitchFamily="34" charset="0"/>
                <a:ea typeface="Calibri" panose="020F0502020204030204" pitchFamily="34" charset="0"/>
                <a:cs typeface="Times New Roman" panose="02020603050405020304" pitchFamily="18" charset="0"/>
              </a:rPr>
              <a:t>1.7. </a:t>
            </a:r>
            <a:r>
              <a:rPr lang="ru-RU" sz="1600"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Соглашение об изменении условий контракта</a:t>
            </a:r>
            <a:r>
              <a:rPr lang="ru-RU" sz="1600" dirty="0">
                <a:latin typeface="Century Gothic" panose="020B0502020202020204" pitchFamily="34" charset="0"/>
                <a:ea typeface="Calibri" panose="020F0502020204030204" pitchFamily="34" charset="0"/>
                <a:cs typeface="Times New Roman" panose="02020603050405020304" pitchFamily="18" charset="0"/>
              </a:rPr>
              <a:t>, заключенного по результатам электронных процедур, закрытых электронных процедур, </a:t>
            </a:r>
            <a:r>
              <a:rPr lang="ru-RU" sz="1600"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заключается с использованием единой информационной системы</a:t>
            </a:r>
            <a:r>
              <a:rPr lang="ru-RU" sz="1600" dirty="0">
                <a:latin typeface="Century Gothic" panose="020B0502020202020204" pitchFamily="34" charset="0"/>
                <a:ea typeface="Calibri" panose="020F0502020204030204" pitchFamily="34" charset="0"/>
                <a:cs typeface="Times New Roman" panose="02020603050405020304" pitchFamily="18" charset="0"/>
              </a:rPr>
              <a:t>. В случаях, предусмотренных частью 5 статьи 103 настоящего Федерального закона, такое соглашение не размещается на официальном сайте.</a:t>
            </a:r>
          </a:p>
          <a:p>
            <a:pPr>
              <a:lnSpc>
                <a:spcPct val="107000"/>
              </a:lnSpc>
              <a:spcAft>
                <a:spcPts val="800"/>
              </a:spcAft>
            </a:pPr>
            <a:r>
              <a:rPr lang="ru-RU" sz="1600" dirty="0">
                <a:latin typeface="Century Gothic" panose="020B0502020202020204" pitchFamily="34" charset="0"/>
                <a:ea typeface="Calibri" panose="020F0502020204030204" pitchFamily="34" charset="0"/>
                <a:cs typeface="Times New Roman" panose="02020603050405020304" pitchFamily="18" charset="0"/>
              </a:rPr>
              <a:t>8.1. </a:t>
            </a:r>
            <a:r>
              <a:rPr lang="ru-RU" sz="1600"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Соглашение о расторжении контракта</a:t>
            </a:r>
            <a:r>
              <a:rPr lang="ru-RU" sz="1600" dirty="0">
                <a:latin typeface="Century Gothic" panose="020B0502020202020204" pitchFamily="34" charset="0"/>
                <a:ea typeface="Calibri" panose="020F0502020204030204" pitchFamily="34" charset="0"/>
                <a:cs typeface="Times New Roman" panose="02020603050405020304" pitchFamily="18" charset="0"/>
              </a:rPr>
              <a:t>, заключенного по результатам электронных процедур, закрытых электронных процедур, з</a:t>
            </a:r>
            <a:r>
              <a:rPr lang="ru-RU" sz="1600" dirty="0">
                <a:effectLst>
                  <a:outerShdw blurRad="38100" dist="38100" dir="2700000" algn="tl">
                    <a:srgbClr val="000000">
                      <a:alpha val="43137"/>
                    </a:srgbClr>
                  </a:outerShdw>
                </a:effectLst>
                <a:latin typeface="Century Gothic" panose="020B0502020202020204" pitchFamily="34" charset="0"/>
                <a:ea typeface="Calibri" panose="020F0502020204030204" pitchFamily="34" charset="0"/>
                <a:cs typeface="Times New Roman" panose="02020603050405020304" pitchFamily="18" charset="0"/>
              </a:rPr>
              <a:t>аключается с использованием единой информационной системы</a:t>
            </a:r>
            <a:r>
              <a:rPr lang="ru-RU" sz="1600" dirty="0">
                <a:latin typeface="Century Gothic" panose="020B0502020202020204" pitchFamily="34" charset="0"/>
                <a:ea typeface="Calibri" panose="020F0502020204030204" pitchFamily="34" charset="0"/>
                <a:cs typeface="Times New Roman" panose="02020603050405020304" pitchFamily="18" charset="0"/>
              </a:rPr>
              <a:t>. В случаях, предусмотренных частью 5 статьи 103 настоящего Федерального закона, такое соглашение не размещается на официальном сайте.</a:t>
            </a:r>
            <a:endParaRPr lang="ru-RU" sz="16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7013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AFCC409-9793-4A02-AA8D-3F87CB61516D}"/>
              </a:ext>
            </a:extLst>
          </p:cNvPr>
          <p:cNvSpPr>
            <a:spLocks noGrp="1"/>
          </p:cNvSpPr>
          <p:nvPr>
            <p:ph type="title"/>
          </p:nvPr>
        </p:nvSpPr>
        <p:spPr>
          <a:xfrm>
            <a:off x="2743320" y="429377"/>
            <a:ext cx="8382000" cy="387798"/>
          </a:xfrm>
        </p:spPr>
        <p:txBody>
          <a:bodyPr>
            <a:normAutofit fontScale="90000"/>
          </a:bodyPr>
          <a:lstStyle/>
          <a:p>
            <a:pPr algn="ctr"/>
            <a:r>
              <a:rPr lang="ru-RU" sz="2500" dirty="0" smtClean="0">
                <a:solidFill>
                  <a:srgbClr val="C00000"/>
                </a:solidFill>
                <a:effectLst>
                  <a:outerShdw blurRad="38100" dist="38100" dir="2700000" algn="tl">
                    <a:srgbClr val="000000">
                      <a:alpha val="43137"/>
                    </a:srgbClr>
                  </a:outerShdw>
                </a:effectLst>
              </a:rPr>
              <a:t>Снята приостановка действия </a:t>
            </a:r>
            <a:r>
              <a:rPr lang="ru-RU" sz="2500" dirty="0">
                <a:solidFill>
                  <a:srgbClr val="C00000"/>
                </a:solidFill>
                <a:effectLst>
                  <a:outerShdw blurRad="38100" dist="38100" dir="2700000" algn="tl">
                    <a:srgbClr val="000000">
                      <a:alpha val="43137"/>
                    </a:srgbClr>
                  </a:outerShdw>
                </a:effectLst>
              </a:rPr>
              <a:t>части 5 статьи </a:t>
            </a:r>
            <a:r>
              <a:rPr lang="ru-RU" sz="2500" dirty="0" smtClean="0">
                <a:solidFill>
                  <a:srgbClr val="C00000"/>
                </a:solidFill>
                <a:effectLst>
                  <a:outerShdw blurRad="38100" dist="38100" dir="2700000" algn="tl">
                    <a:srgbClr val="000000">
                      <a:alpha val="43137"/>
                    </a:srgbClr>
                  </a:outerShdw>
                </a:effectLst>
              </a:rPr>
              <a:t>2</a:t>
            </a:r>
            <a:endParaRPr lang="ru-RU" sz="2500" b="1" dirty="0">
              <a:solidFill>
                <a:srgbClr val="C00000"/>
              </a:solidFill>
              <a:effectLst>
                <a:outerShdw blurRad="38100" dist="38100" dir="2700000" algn="tl">
                  <a:srgbClr val="000000">
                    <a:alpha val="43137"/>
                  </a:srgbClr>
                </a:outerShdw>
              </a:effectLst>
            </a:endParaRPr>
          </a:p>
        </p:txBody>
      </p:sp>
      <p:sp>
        <p:nvSpPr>
          <p:cNvPr id="3" name="Текст 2">
            <a:extLst>
              <a:ext uri="{FF2B5EF4-FFF2-40B4-BE49-F238E27FC236}">
                <a16:creationId xmlns="" xmlns:a16="http://schemas.microsoft.com/office/drawing/2014/main" id="{10318C54-CACA-4AA7-B638-8459E351F9BF}"/>
              </a:ext>
            </a:extLst>
          </p:cNvPr>
          <p:cNvSpPr>
            <a:spLocks noGrp="1"/>
          </p:cNvSpPr>
          <p:nvPr>
            <p:ph type="body" sz="quarter" idx="10"/>
          </p:nvPr>
        </p:nvSpPr>
        <p:spPr>
          <a:xfrm>
            <a:off x="2743320" y="922638"/>
            <a:ext cx="8382000" cy="5486400"/>
          </a:xfrm>
          <a:noFill/>
        </p:spPr>
        <p:txBody>
          <a:bodyPr anchor="ctr">
            <a:normAutofit/>
          </a:bodyPr>
          <a:lstStyle/>
          <a:p>
            <a:pPr marL="180000" indent="0" algn="just">
              <a:lnSpc>
                <a:spcPct val="120000"/>
              </a:lnSpc>
              <a:spcBef>
                <a:spcPts val="0"/>
              </a:spcBef>
              <a:spcAft>
                <a:spcPts val="600"/>
              </a:spcAft>
              <a:buNone/>
            </a:pPr>
            <a:r>
              <a:rPr lang="ru-RU" dirty="0"/>
              <a:t>Федеральные законы, вносящие изменения в положения настоящего Федерального закона, касающиеся </a:t>
            </a:r>
          </a:p>
          <a:p>
            <a:pPr marL="1323000" indent="-1143000" algn="just">
              <a:lnSpc>
                <a:spcPct val="120000"/>
              </a:lnSpc>
              <a:spcBef>
                <a:spcPts val="0"/>
              </a:spcBef>
              <a:spcAft>
                <a:spcPts val="600"/>
              </a:spcAft>
              <a:buFont typeface="Wingdings" panose="05000000000000000000" pitchFamily="2" charset="2"/>
              <a:buChar char="Ø"/>
            </a:pPr>
            <a:r>
              <a:rPr lang="ru-RU" i="1" dirty="0">
                <a:effectLst>
                  <a:outerShdw blurRad="38100" dist="38100" dir="2700000" algn="tl">
                    <a:srgbClr val="000000">
                      <a:alpha val="43137"/>
                    </a:srgbClr>
                  </a:outerShdw>
                </a:effectLst>
              </a:rPr>
              <a:t>планирования закупок </a:t>
            </a:r>
            <a:r>
              <a:rPr lang="ru-RU" i="1" dirty="0"/>
              <a:t>товаров, работ, услуг, </a:t>
            </a:r>
          </a:p>
          <a:p>
            <a:pPr marL="1323000" indent="-1143000" algn="just">
              <a:lnSpc>
                <a:spcPct val="120000"/>
              </a:lnSpc>
              <a:spcBef>
                <a:spcPts val="0"/>
              </a:spcBef>
              <a:spcAft>
                <a:spcPts val="600"/>
              </a:spcAft>
              <a:buFont typeface="Wingdings" panose="05000000000000000000" pitchFamily="2" charset="2"/>
              <a:buChar char="Ø"/>
            </a:pPr>
            <a:r>
              <a:rPr lang="ru-RU" i="1" dirty="0">
                <a:effectLst>
                  <a:outerShdw blurRad="38100" dist="38100" dir="2700000" algn="tl">
                    <a:srgbClr val="000000">
                      <a:alpha val="43137"/>
                    </a:srgbClr>
                  </a:outerShdw>
                </a:effectLst>
              </a:rPr>
              <a:t>определения поставщиков </a:t>
            </a:r>
            <a:r>
              <a:rPr lang="ru-RU" i="1" dirty="0"/>
              <a:t>(подрядчиков, исполнителей), в том числе установления новых способов определения поставщиков (подрядчиков, исполнителей), </a:t>
            </a:r>
          </a:p>
          <a:p>
            <a:pPr marL="1323000" indent="-1143000" algn="just">
              <a:lnSpc>
                <a:spcPct val="120000"/>
              </a:lnSpc>
              <a:spcBef>
                <a:spcPts val="0"/>
              </a:spcBef>
              <a:spcAft>
                <a:spcPts val="600"/>
              </a:spcAft>
              <a:buFont typeface="Wingdings" panose="05000000000000000000" pitchFamily="2" charset="2"/>
              <a:buChar char="Ø"/>
            </a:pPr>
            <a:r>
              <a:rPr lang="ru-RU" i="1" dirty="0">
                <a:effectLst>
                  <a:outerShdw blurRad="38100" dist="38100" dir="2700000" algn="tl">
                    <a:srgbClr val="000000">
                      <a:alpha val="43137"/>
                    </a:srgbClr>
                  </a:outerShdw>
                </a:effectLst>
              </a:rPr>
              <a:t>контроля </a:t>
            </a:r>
            <a:r>
              <a:rPr lang="ru-RU" i="1" dirty="0"/>
              <a:t>в сфере закупок, </a:t>
            </a:r>
          </a:p>
          <a:p>
            <a:pPr marL="1323000" indent="-1143000" algn="just">
              <a:lnSpc>
                <a:spcPct val="120000"/>
              </a:lnSpc>
              <a:spcBef>
                <a:spcPts val="0"/>
              </a:spcBef>
              <a:spcAft>
                <a:spcPts val="600"/>
              </a:spcAft>
              <a:buFont typeface="Wingdings" panose="05000000000000000000" pitchFamily="2" charset="2"/>
              <a:buChar char="Ø"/>
            </a:pPr>
            <a:r>
              <a:rPr lang="ru-RU" i="1" dirty="0">
                <a:effectLst>
                  <a:outerShdw blurRad="38100" dist="38100" dir="2700000" algn="tl">
                    <a:srgbClr val="000000">
                      <a:alpha val="43137"/>
                    </a:srgbClr>
                  </a:outerShdw>
                </a:effectLst>
              </a:rPr>
              <a:t>мониторинга</a:t>
            </a:r>
            <a:r>
              <a:rPr lang="ru-RU" i="1" dirty="0"/>
              <a:t> закупок товаров, работ, услуг, </a:t>
            </a:r>
          </a:p>
          <a:p>
            <a:pPr marL="1323000" indent="-1143000" algn="just">
              <a:lnSpc>
                <a:spcPct val="120000"/>
              </a:lnSpc>
              <a:spcBef>
                <a:spcPts val="0"/>
              </a:spcBef>
              <a:spcAft>
                <a:spcPts val="600"/>
              </a:spcAft>
              <a:buFont typeface="Wingdings" panose="05000000000000000000" pitchFamily="2" charset="2"/>
              <a:buChar char="Ø"/>
            </a:pPr>
            <a:r>
              <a:rPr lang="ru-RU" i="1" dirty="0">
                <a:effectLst>
                  <a:outerShdw blurRad="38100" dist="38100" dir="2700000" algn="tl">
                    <a:srgbClr val="000000">
                      <a:alpha val="43137"/>
                    </a:srgbClr>
                  </a:outerShdw>
                </a:effectLst>
              </a:rPr>
              <a:t>аудита </a:t>
            </a:r>
            <a:r>
              <a:rPr lang="ru-RU" i="1" dirty="0"/>
              <a:t>в сфере закупок товаров, работ, услуг, </a:t>
            </a:r>
          </a:p>
          <a:p>
            <a:pPr marL="180000" indent="0" algn="just">
              <a:lnSpc>
                <a:spcPct val="120000"/>
              </a:lnSpc>
              <a:spcBef>
                <a:spcPts val="0"/>
              </a:spcBef>
              <a:spcAft>
                <a:spcPts val="600"/>
              </a:spcAft>
              <a:buNone/>
            </a:pPr>
            <a:r>
              <a:rPr lang="ru-RU" dirty="0"/>
              <a:t>вступают в силу </a:t>
            </a:r>
            <a:r>
              <a:rPr lang="ru-RU" dirty="0">
                <a:solidFill>
                  <a:srgbClr val="7030A0"/>
                </a:solidFill>
                <a:effectLst>
                  <a:outerShdw blurRad="38100" dist="38100" dir="2700000" algn="tl">
                    <a:srgbClr val="000000">
                      <a:alpha val="43137"/>
                    </a:srgbClr>
                  </a:outerShdw>
                </a:effectLst>
              </a:rPr>
              <a:t>не ранее 1 января очередного календарного года, следующего за годом их принятия</a:t>
            </a:r>
            <a:r>
              <a:rPr lang="ru-RU" dirty="0">
                <a:solidFill>
                  <a:srgbClr val="7030A0"/>
                </a:solidFill>
              </a:rPr>
              <a:t>, </a:t>
            </a:r>
            <a:r>
              <a:rPr lang="ru-RU" dirty="0"/>
              <a:t>за исключением случаев их принятия </a:t>
            </a:r>
            <a:r>
              <a:rPr lang="ru-RU" dirty="0">
                <a:solidFill>
                  <a:srgbClr val="C00000"/>
                </a:solidFill>
                <a:effectLst>
                  <a:outerShdw blurRad="38100" dist="38100" dir="2700000" algn="tl">
                    <a:srgbClr val="000000">
                      <a:alpha val="43137"/>
                    </a:srgbClr>
                  </a:outerShdw>
                </a:effectLst>
              </a:rPr>
              <a:t>после 1 октября </a:t>
            </a:r>
            <a:r>
              <a:rPr lang="ru-RU" dirty="0"/>
              <a:t>текущего календарного года, при которых такие федеральные законы вступают в силу</a:t>
            </a:r>
            <a:r>
              <a:rPr lang="ru-RU" dirty="0">
                <a:effectLst>
                  <a:outerShdw blurRad="38100" dist="38100" dir="2700000" algn="tl">
                    <a:srgbClr val="000000">
                      <a:alpha val="43137"/>
                    </a:srgbClr>
                  </a:outerShdw>
                </a:effectLst>
              </a:rPr>
              <a:t> </a:t>
            </a:r>
            <a:r>
              <a:rPr lang="ru-RU" dirty="0">
                <a:solidFill>
                  <a:srgbClr val="C00000"/>
                </a:solidFill>
                <a:effectLst>
                  <a:outerShdw blurRad="38100" dist="38100" dir="2700000" algn="tl">
                    <a:srgbClr val="000000">
                      <a:alpha val="43137"/>
                    </a:srgbClr>
                  </a:outerShdw>
                </a:effectLst>
              </a:rPr>
              <a:t>не ранее 1 января года, следующего за очередным календарным годом.</a:t>
            </a:r>
            <a:endParaRPr lang="ru-RU" i="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12592270"/>
      </p:ext>
    </p:extLst>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quarter" idx="4294967295"/>
          </p:nvPr>
        </p:nvSpPr>
        <p:spPr>
          <a:xfrm>
            <a:off x="862082" y="1046206"/>
            <a:ext cx="10399041" cy="4827372"/>
          </a:xfrm>
        </p:spPr>
        <p:txBody>
          <a:bodyPr>
            <a:normAutofit/>
          </a:bodyPr>
          <a:lstStyle/>
          <a:p>
            <a:pPr marL="0" indent="0" algn="ctr">
              <a:buNone/>
            </a:pPr>
            <a:r>
              <a:rPr lang="ru-RU" sz="7700" b="1" dirty="0">
                <a:solidFill>
                  <a:srgbClr val="C00000"/>
                </a:solidFill>
                <a:effectLst>
                  <a:outerShdw blurRad="38100" dist="38100" dir="2700000" algn="tl">
                    <a:srgbClr val="000000">
                      <a:alpha val="43137"/>
                    </a:srgbClr>
                  </a:outerShdw>
                </a:effectLst>
              </a:rPr>
              <a:t>СПАСИБО ЗА ВНИМАНИЕ </a:t>
            </a:r>
            <a:r>
              <a:rPr lang="ru-RU" sz="7700" b="1" dirty="0" smtClean="0">
                <a:solidFill>
                  <a:srgbClr val="C00000"/>
                </a:solidFill>
                <a:effectLst>
                  <a:outerShdw blurRad="38100" dist="38100" dir="2700000" algn="tl">
                    <a:srgbClr val="000000">
                      <a:alpha val="43137"/>
                    </a:srgbClr>
                  </a:outerShdw>
                </a:effectLst>
              </a:rPr>
              <a:t>!</a:t>
            </a:r>
          </a:p>
          <a:p>
            <a:pPr marL="0" indent="0" algn="just">
              <a:lnSpc>
                <a:spcPct val="120000"/>
              </a:lnSpc>
              <a:buNone/>
              <a:defRPr/>
            </a:pP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pPr marL="0" indent="0">
              <a:lnSpc>
                <a:spcPct val="120000"/>
              </a:lnSpc>
              <a:buNone/>
              <a:defRPr/>
            </a:pP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Тимонина </a:t>
            </a:r>
            <a:r>
              <a:rPr lang="ru-RU" sz="2000" dirty="0">
                <a:effectLst>
                  <a:outerShdw blurRad="38100" dist="38100" dir="2700000" algn="tl">
                    <a:srgbClr val="000000">
                      <a:alpha val="43137"/>
                    </a:srgbClr>
                  </a:outerShdw>
                </a:effectLst>
                <a:latin typeface="Times New Roman" pitchFamily="18" charset="0"/>
                <a:cs typeface="Times New Roman" pitchFamily="18" charset="0"/>
              </a:rPr>
              <a:t>Елена Николаевна</a:t>
            </a:r>
            <a:r>
              <a:rPr lang="ru-RU" sz="2000" dirty="0">
                <a:latin typeface="Times New Roman" pitchFamily="18" charset="0"/>
                <a:cs typeface="Times New Roman" pitchFamily="18" charset="0"/>
              </a:rPr>
              <a:t>   +7-937-757-52-09</a:t>
            </a:r>
          </a:p>
          <a:p>
            <a:pPr marL="0" indent="0" algn="just">
              <a:lnSpc>
                <a:spcPct val="120000"/>
              </a:lnSpc>
              <a:buNone/>
              <a:defRPr/>
            </a:pPr>
            <a:r>
              <a:rPr lang="en-US" sz="2000" dirty="0">
                <a:latin typeface="Times New Roman" pitchFamily="18" charset="0"/>
                <a:cs typeface="Times New Roman" pitchFamily="18" charset="0"/>
              </a:rPr>
              <a:t>E-mail</a:t>
            </a:r>
            <a:r>
              <a:rPr lang="ru-RU" sz="2000" dirty="0">
                <a:latin typeface="Times New Roman" pitchFamily="18" charset="0"/>
                <a:cs typeface="Times New Roman" pitchFamily="18" charset="0"/>
              </a:rPr>
              <a:t>:</a:t>
            </a:r>
            <a:r>
              <a:rPr lang="en-US" sz="2000" dirty="0">
                <a:latin typeface="Times New Roman" pitchFamily="18" charset="0"/>
                <a:cs typeface="Times New Roman" pitchFamily="18" charset="0"/>
              </a:rPr>
              <a:t> </a:t>
            </a:r>
            <a:r>
              <a:rPr lang="en-US" sz="2000" dirty="0">
                <a:solidFill>
                  <a:srgbClr val="C00000"/>
                </a:solidFill>
                <a:latin typeface="Times New Roman" pitchFamily="18" charset="0"/>
                <a:cs typeface="Times New Roman" pitchFamily="18" charset="0"/>
                <a:hlinkClick r:id="rId2"/>
              </a:rPr>
              <a:t>uroookks@yandex.ru</a:t>
            </a:r>
            <a:endParaRPr lang="ru-RU" sz="2000" dirty="0">
              <a:solidFill>
                <a:srgbClr val="C00000"/>
              </a:solidFill>
              <a:latin typeface="Times New Roman" pitchFamily="18" charset="0"/>
              <a:cs typeface="Times New Roman" pitchFamily="18" charset="0"/>
            </a:endParaRPr>
          </a:p>
          <a:p>
            <a:pPr marL="0" indent="0" algn="just">
              <a:lnSpc>
                <a:spcPct val="120000"/>
              </a:lnSpc>
              <a:buNone/>
              <a:defRPr/>
            </a:pPr>
            <a:r>
              <a:rPr lang="en-US" sz="2000" dirty="0" smtClean="0">
                <a:solidFill>
                  <a:srgbClr val="C00000"/>
                </a:solidFill>
                <a:latin typeface="Times New Roman" pitchFamily="18" charset="0"/>
                <a:cs typeface="Times New Roman" pitchFamily="18" charset="0"/>
                <a:hlinkClick r:id="rId3"/>
              </a:rPr>
              <a:t>www.uroookks.ru</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2876604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397211" y="271848"/>
            <a:ext cx="9209902" cy="6432530"/>
          </a:xfrm>
          <a:prstGeom prst="rect">
            <a:avLst/>
          </a:prstGeom>
        </p:spPr>
        <p:txBody>
          <a:bodyPr wrap="square">
            <a:spAutoFit/>
          </a:bodyPr>
          <a:lstStyle/>
          <a:p>
            <a:pPr algn="just"/>
            <a:r>
              <a:rPr lang="ru-RU" sz="1600" b="1" dirty="0">
                <a:solidFill>
                  <a:srgbClr val="22272F"/>
                </a:solidFill>
                <a:latin typeface="Times New Roman" panose="02020603050405020304" pitchFamily="18" charset="0"/>
                <a:ea typeface="Times New Roman" panose="02020603050405020304" pitchFamily="18" charset="0"/>
              </a:rPr>
              <a:t>Статья 4. Информационное обеспечение контрактной системы в сфере закупок</a:t>
            </a:r>
            <a:endParaRPr lang="ru-RU" sz="1600" dirty="0">
              <a:latin typeface="Times New Roman" panose="02020603050405020304" pitchFamily="18" charset="0"/>
              <a:ea typeface="Times New Roman" panose="02020603050405020304" pitchFamily="18" charset="0"/>
            </a:endParaRPr>
          </a:p>
          <a:p>
            <a:pPr algn="just"/>
            <a:r>
              <a:rPr lang="ru-RU" sz="1500" dirty="0">
                <a:solidFill>
                  <a:srgbClr val="22272F"/>
                </a:solidFill>
                <a:latin typeface="Times New Roman" panose="02020603050405020304" pitchFamily="18" charset="0"/>
                <a:ea typeface="Times New Roman" panose="02020603050405020304" pitchFamily="18" charset="0"/>
              </a:rPr>
              <a:t>13. </a:t>
            </a:r>
            <a:r>
              <a:rPr lang="ru-RU" sz="1500"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 целях мониторинга и фиксации действий, бездействия участников </a:t>
            </a:r>
            <a:r>
              <a:rPr lang="ru-RU" sz="1500" dirty="0">
                <a:solidFill>
                  <a:srgbClr val="22272F"/>
                </a:solidFill>
                <a:latin typeface="Times New Roman" panose="02020603050405020304" pitchFamily="18" charset="0"/>
                <a:ea typeface="Times New Roman" panose="02020603050405020304" pitchFamily="18" charset="0"/>
              </a:rPr>
              <a:t>контрактной системы в сфере закупок в единой информационной системе, на электронной площадке, </a:t>
            </a:r>
            <a:r>
              <a:rPr lang="ru-RU" sz="1500" dirty="0">
                <a:solidFill>
                  <a:srgbClr val="C45911"/>
                </a:solidFill>
                <a:latin typeface="Times New Roman" panose="02020603050405020304" pitchFamily="18" charset="0"/>
                <a:ea typeface="Times New Roman" panose="02020603050405020304" pitchFamily="18" charset="0"/>
              </a:rPr>
              <a:t>специализированной электронной площадке </a:t>
            </a:r>
            <a:r>
              <a:rPr lang="ru-RU" sz="1500" dirty="0">
                <a:solidFill>
                  <a:srgbClr val="22272F"/>
                </a:solidFill>
                <a:latin typeface="Times New Roman" panose="02020603050405020304" pitchFamily="18" charset="0"/>
                <a:ea typeface="Times New Roman" panose="02020603050405020304" pitchFamily="18" charset="0"/>
              </a:rPr>
              <a:t>создается государственная информационная система, которая должна обеспечивать в том числе:</a:t>
            </a:r>
            <a:endParaRPr lang="ru-RU" sz="1500" dirty="0">
              <a:latin typeface="Times New Roman" panose="02020603050405020304" pitchFamily="18" charset="0"/>
              <a:ea typeface="Times New Roman" panose="02020603050405020304" pitchFamily="18" charset="0"/>
            </a:endParaRPr>
          </a:p>
          <a:p>
            <a:pPr algn="just"/>
            <a:r>
              <a:rPr lang="ru-RU" sz="1500" dirty="0">
                <a:solidFill>
                  <a:srgbClr val="22272F"/>
                </a:solidFill>
                <a:latin typeface="Times New Roman" panose="02020603050405020304" pitchFamily="18" charset="0"/>
                <a:ea typeface="Times New Roman" panose="02020603050405020304" pitchFamily="18" charset="0"/>
              </a:rPr>
              <a:t>1) </a:t>
            </a:r>
            <a:r>
              <a:rPr lang="ru-RU" sz="1500"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мониторинг доступности </a:t>
            </a:r>
            <a:r>
              <a:rPr lang="ru-RU" sz="1500" dirty="0">
                <a:solidFill>
                  <a:srgbClr val="22272F"/>
                </a:solidFill>
                <a:latin typeface="Times New Roman" panose="02020603050405020304" pitchFamily="18" charset="0"/>
                <a:ea typeface="Times New Roman" panose="02020603050405020304" pitchFamily="18" charset="0"/>
              </a:rPr>
              <a:t>(работоспособности) единой информационной системы, электронной площадки, </a:t>
            </a:r>
            <a:r>
              <a:rPr lang="ru-RU" sz="1500" dirty="0">
                <a:solidFill>
                  <a:srgbClr val="C45911"/>
                </a:solidFill>
                <a:latin typeface="Times New Roman" panose="02020603050405020304" pitchFamily="18" charset="0"/>
                <a:ea typeface="Times New Roman" panose="02020603050405020304" pitchFamily="18" charset="0"/>
              </a:rPr>
              <a:t>специализированной электронной площадки</a:t>
            </a:r>
            <a:r>
              <a:rPr lang="ru-RU" sz="1500" dirty="0">
                <a:solidFill>
                  <a:srgbClr val="22272F"/>
                </a:solidFill>
                <a:latin typeface="Times New Roman" panose="02020603050405020304" pitchFamily="18" charset="0"/>
                <a:ea typeface="Times New Roman" panose="02020603050405020304" pitchFamily="18" charset="0"/>
              </a:rPr>
              <a:t> и хранение информации о такой доступности (работоспособности);</a:t>
            </a:r>
            <a:endParaRPr lang="ru-RU" sz="1500" dirty="0">
              <a:latin typeface="Times New Roman" panose="02020603050405020304" pitchFamily="18" charset="0"/>
              <a:ea typeface="Times New Roman" panose="02020603050405020304" pitchFamily="18" charset="0"/>
            </a:endParaRPr>
          </a:p>
          <a:p>
            <a:pPr algn="just"/>
            <a:r>
              <a:rPr lang="ru-RU" sz="1500" dirty="0">
                <a:solidFill>
                  <a:srgbClr val="22272F"/>
                </a:solidFill>
                <a:latin typeface="Times New Roman" panose="02020603050405020304" pitchFamily="18" charset="0"/>
                <a:ea typeface="Times New Roman" panose="02020603050405020304" pitchFamily="18" charset="0"/>
              </a:rPr>
              <a:t>2) </a:t>
            </a:r>
            <a:r>
              <a:rPr lang="ru-RU" sz="1500"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фиксацию, включая </a:t>
            </a:r>
            <a:r>
              <a:rPr lang="ru-RU" sz="1500" dirty="0" err="1">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видеофиксацию</a:t>
            </a:r>
            <a:r>
              <a:rPr lang="ru-RU" sz="1500" dirty="0">
                <a:solidFill>
                  <a:srgbClr val="22272F"/>
                </a:solidFill>
                <a:latin typeface="Times New Roman" panose="02020603050405020304" pitchFamily="18" charset="0"/>
                <a:ea typeface="Times New Roman" panose="02020603050405020304" pitchFamily="18" charset="0"/>
              </a:rPr>
              <a:t>, в режиме реального времени действий, бездействия участников контрактной системы в сфере закупок в единой информационной системе, на электронной площадке, </a:t>
            </a:r>
            <a:r>
              <a:rPr lang="ru-RU" sz="1500" dirty="0">
                <a:solidFill>
                  <a:srgbClr val="C45911"/>
                </a:solidFill>
                <a:latin typeface="Times New Roman" panose="02020603050405020304" pitchFamily="18" charset="0"/>
                <a:ea typeface="Times New Roman" panose="02020603050405020304" pitchFamily="18" charset="0"/>
              </a:rPr>
              <a:t>специализированной электронной площадке</a:t>
            </a:r>
            <a:r>
              <a:rPr lang="ru-RU" sz="1500" dirty="0">
                <a:solidFill>
                  <a:srgbClr val="22272F"/>
                </a:solidFill>
                <a:latin typeface="Times New Roman" panose="02020603050405020304" pitchFamily="18" charset="0"/>
                <a:ea typeface="Times New Roman" panose="02020603050405020304" pitchFamily="18" charset="0"/>
              </a:rPr>
              <a:t>;</a:t>
            </a:r>
            <a:endParaRPr lang="ru-RU" sz="1500" dirty="0">
              <a:latin typeface="Times New Roman" panose="02020603050405020304" pitchFamily="18" charset="0"/>
              <a:ea typeface="Times New Roman" panose="02020603050405020304" pitchFamily="18" charset="0"/>
            </a:endParaRPr>
          </a:p>
          <a:p>
            <a:pPr algn="just"/>
            <a:r>
              <a:rPr lang="ru-RU" sz="1500" dirty="0">
                <a:solidFill>
                  <a:srgbClr val="22272F"/>
                </a:solidFill>
                <a:latin typeface="Times New Roman" panose="02020603050405020304" pitchFamily="18" charset="0"/>
                <a:ea typeface="Times New Roman" panose="02020603050405020304" pitchFamily="18" charset="0"/>
              </a:rPr>
              <a:t>3) </a:t>
            </a:r>
            <a:r>
              <a:rPr lang="ru-RU" sz="1500"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хранение информации о действиях</a:t>
            </a:r>
            <a:r>
              <a:rPr lang="ru-RU" sz="1500" dirty="0">
                <a:solidFill>
                  <a:srgbClr val="22272F"/>
                </a:solidFill>
                <a:latin typeface="Times New Roman" panose="02020603050405020304" pitchFamily="18" charset="0"/>
                <a:ea typeface="Times New Roman" panose="02020603050405020304" pitchFamily="18" charset="0"/>
              </a:rPr>
              <a:t>, бездействии участников контрактной системы в сфере закупок в единой информационной системе, на электронной площадке, </a:t>
            </a:r>
            <a:r>
              <a:rPr lang="ru-RU" sz="1500" dirty="0">
                <a:solidFill>
                  <a:srgbClr val="C45911"/>
                </a:solidFill>
                <a:latin typeface="Times New Roman" panose="02020603050405020304" pitchFamily="18" charset="0"/>
                <a:ea typeface="Times New Roman" panose="02020603050405020304" pitchFamily="18" charset="0"/>
              </a:rPr>
              <a:t>специализированной электронной площадке</a:t>
            </a:r>
            <a:r>
              <a:rPr lang="ru-RU" sz="1500" dirty="0">
                <a:solidFill>
                  <a:srgbClr val="22272F"/>
                </a:solidFill>
                <a:latin typeface="Times New Roman" panose="02020603050405020304" pitchFamily="18" charset="0"/>
                <a:ea typeface="Times New Roman" panose="02020603050405020304" pitchFamily="18" charset="0"/>
              </a:rPr>
              <a:t>, в том числе информации об электронных документах, формируемых участниками контрактной системы в сфере закупок и подписанных усиленной электронной подписью, если иное не предусмотрено настоящим Федеральным законом.</a:t>
            </a:r>
            <a:endParaRPr lang="ru-RU" sz="1500" dirty="0">
              <a:latin typeface="Times New Roman" panose="02020603050405020304" pitchFamily="18" charset="0"/>
              <a:ea typeface="Times New Roman" panose="02020603050405020304" pitchFamily="18" charset="0"/>
            </a:endParaRPr>
          </a:p>
          <a:p>
            <a:pPr algn="just"/>
            <a:r>
              <a:rPr lang="ru-RU" sz="1500" dirty="0">
                <a:solidFill>
                  <a:srgbClr val="22272F"/>
                </a:solidFill>
                <a:latin typeface="Times New Roman" panose="02020603050405020304" pitchFamily="18" charset="0"/>
                <a:ea typeface="Times New Roman" panose="02020603050405020304" pitchFamily="18" charset="0"/>
              </a:rPr>
              <a:t>14. </a:t>
            </a:r>
            <a:r>
              <a:rPr lang="ru-RU" sz="1500"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Правительством</a:t>
            </a:r>
            <a:r>
              <a:rPr lang="ru-RU" sz="1500" dirty="0">
                <a:solidFill>
                  <a:srgbClr val="22272F"/>
                </a:solidFill>
                <a:latin typeface="Times New Roman" panose="02020603050405020304" pitchFamily="18" charset="0"/>
                <a:ea typeface="Times New Roman" panose="02020603050405020304" pitchFamily="18" charset="0"/>
              </a:rPr>
              <a:t> Российской Федерации в целях эксплуатации указанной в </a:t>
            </a:r>
            <a:r>
              <a:rPr lang="ru-RU" sz="1500" dirty="0">
                <a:latin typeface="Times New Roman" panose="02020603050405020304" pitchFamily="18" charset="0"/>
                <a:ea typeface="Times New Roman" panose="02020603050405020304" pitchFamily="18" charset="0"/>
              </a:rPr>
              <a:t>части 13</a:t>
            </a:r>
            <a:r>
              <a:rPr lang="ru-RU" sz="1500" dirty="0">
                <a:solidFill>
                  <a:srgbClr val="22272F"/>
                </a:solidFill>
                <a:latin typeface="Times New Roman" panose="02020603050405020304" pitchFamily="18" charset="0"/>
                <a:ea typeface="Times New Roman" panose="02020603050405020304" pitchFamily="18" charset="0"/>
              </a:rPr>
              <a:t> настоящей статьи государственной информационной системы:</a:t>
            </a:r>
            <a:endParaRPr lang="ru-RU" sz="1500" dirty="0">
              <a:latin typeface="Times New Roman" panose="02020603050405020304" pitchFamily="18" charset="0"/>
              <a:ea typeface="Times New Roman" panose="02020603050405020304" pitchFamily="18" charset="0"/>
            </a:endParaRPr>
          </a:p>
          <a:p>
            <a:pPr algn="just"/>
            <a:r>
              <a:rPr lang="ru-RU" sz="1500" dirty="0">
                <a:solidFill>
                  <a:srgbClr val="22272F"/>
                </a:solidFill>
                <a:latin typeface="Times New Roman" panose="02020603050405020304" pitchFamily="18" charset="0"/>
                <a:ea typeface="Times New Roman" panose="02020603050405020304" pitchFamily="18" charset="0"/>
              </a:rPr>
              <a:t>2) </a:t>
            </a:r>
            <a:r>
              <a:rPr lang="ru-RU" sz="1500"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устанавливается порядок мониторинга доступности </a:t>
            </a:r>
            <a:r>
              <a:rPr lang="ru-RU" sz="1500" dirty="0">
                <a:solidFill>
                  <a:srgbClr val="22272F"/>
                </a:solidFill>
                <a:latin typeface="Times New Roman" panose="02020603050405020304" pitchFamily="18" charset="0"/>
                <a:ea typeface="Times New Roman" panose="02020603050405020304" pitchFamily="18" charset="0"/>
              </a:rPr>
              <a:t>(работоспособности) единой информационной системы, электронной площадки, </a:t>
            </a:r>
            <a:r>
              <a:rPr lang="ru-RU" sz="1500" dirty="0">
                <a:solidFill>
                  <a:srgbClr val="C45911"/>
                </a:solidFill>
                <a:latin typeface="Times New Roman" panose="02020603050405020304" pitchFamily="18" charset="0"/>
                <a:ea typeface="Times New Roman" panose="02020603050405020304" pitchFamily="18" charset="0"/>
              </a:rPr>
              <a:t>специализированной электронной площадки</a:t>
            </a:r>
            <a:r>
              <a:rPr lang="ru-RU" sz="1500" dirty="0">
                <a:solidFill>
                  <a:srgbClr val="22272F"/>
                </a:solidFill>
                <a:latin typeface="Times New Roman" panose="02020603050405020304" pitchFamily="18" charset="0"/>
                <a:ea typeface="Times New Roman" panose="02020603050405020304" pitchFamily="18" charset="0"/>
              </a:rPr>
              <a:t>;</a:t>
            </a:r>
            <a:endParaRPr lang="ru-RU" sz="1500" dirty="0">
              <a:latin typeface="Times New Roman" panose="02020603050405020304" pitchFamily="18" charset="0"/>
              <a:ea typeface="Times New Roman" panose="02020603050405020304" pitchFamily="18" charset="0"/>
            </a:endParaRPr>
          </a:p>
          <a:p>
            <a:pPr algn="just"/>
            <a:r>
              <a:rPr lang="ru-RU" sz="1500" dirty="0">
                <a:solidFill>
                  <a:srgbClr val="22272F"/>
                </a:solidFill>
                <a:latin typeface="Times New Roman" panose="02020603050405020304" pitchFamily="18" charset="0"/>
                <a:ea typeface="Times New Roman" panose="02020603050405020304" pitchFamily="18" charset="0"/>
              </a:rPr>
              <a:t>3) </a:t>
            </a:r>
            <a:r>
              <a:rPr lang="ru-RU" sz="1500"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устанавливается порядок фиксации</a:t>
            </a:r>
            <a:r>
              <a:rPr lang="ru-RU" sz="1500" dirty="0">
                <a:solidFill>
                  <a:srgbClr val="22272F"/>
                </a:solidFill>
                <a:latin typeface="Times New Roman" panose="02020603050405020304" pitchFamily="18" charset="0"/>
                <a:ea typeface="Times New Roman" panose="02020603050405020304" pitchFamily="18" charset="0"/>
              </a:rPr>
              <a:t>, включая </a:t>
            </a:r>
            <a:r>
              <a:rPr lang="ru-RU" sz="1500" dirty="0" err="1">
                <a:solidFill>
                  <a:srgbClr val="22272F"/>
                </a:solidFill>
                <a:latin typeface="Times New Roman" panose="02020603050405020304" pitchFamily="18" charset="0"/>
                <a:ea typeface="Times New Roman" panose="02020603050405020304" pitchFamily="18" charset="0"/>
              </a:rPr>
              <a:t>видеофиксацию</a:t>
            </a:r>
            <a:r>
              <a:rPr lang="ru-RU" sz="1500" dirty="0">
                <a:solidFill>
                  <a:srgbClr val="22272F"/>
                </a:solidFill>
                <a:latin typeface="Times New Roman" panose="02020603050405020304" pitchFamily="18" charset="0"/>
                <a:ea typeface="Times New Roman" panose="02020603050405020304" pitchFamily="18" charset="0"/>
              </a:rPr>
              <a:t>, в режиме реального времени </a:t>
            </a:r>
            <a:r>
              <a:rPr lang="ru-RU" sz="1500"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действий, бездействия участников </a:t>
            </a:r>
            <a:r>
              <a:rPr lang="ru-RU" sz="1500" dirty="0">
                <a:solidFill>
                  <a:srgbClr val="22272F"/>
                </a:solidFill>
                <a:latin typeface="Times New Roman" panose="02020603050405020304" pitchFamily="18" charset="0"/>
                <a:ea typeface="Times New Roman" panose="02020603050405020304" pitchFamily="18" charset="0"/>
              </a:rPr>
              <a:t>контрактной системы в сфере закупок в единой информационной системе, на электронной площадке, </a:t>
            </a:r>
            <a:r>
              <a:rPr lang="ru-RU" sz="1500" dirty="0">
                <a:solidFill>
                  <a:srgbClr val="C45911"/>
                </a:solidFill>
                <a:latin typeface="Times New Roman" panose="02020603050405020304" pitchFamily="18" charset="0"/>
                <a:ea typeface="Times New Roman" panose="02020603050405020304" pitchFamily="18" charset="0"/>
              </a:rPr>
              <a:t>специализированной электронной площадке</a:t>
            </a:r>
            <a:r>
              <a:rPr lang="ru-RU" sz="1500" dirty="0" smtClean="0">
                <a:solidFill>
                  <a:srgbClr val="C45911"/>
                </a:solidFill>
                <a:latin typeface="Times New Roman" panose="02020603050405020304" pitchFamily="18" charset="0"/>
                <a:ea typeface="Times New Roman" panose="02020603050405020304" pitchFamily="18" charset="0"/>
              </a:rPr>
              <a:t>;</a:t>
            </a:r>
          </a:p>
          <a:p>
            <a:pPr algn="just"/>
            <a:r>
              <a:rPr lang="ru-RU" sz="1600" dirty="0"/>
              <a:t>4</a:t>
            </a:r>
            <a:r>
              <a:rPr lang="ru-RU" sz="1500" dirty="0">
                <a:solidFill>
                  <a:srgbClr val="22272F"/>
                </a:solidFill>
                <a:latin typeface="Times New Roman" panose="02020603050405020304" pitchFamily="18" charset="0"/>
                <a:ea typeface="Times New Roman" panose="02020603050405020304" pitchFamily="18" charset="0"/>
              </a:rPr>
              <a:t>) </a:t>
            </a:r>
            <a:r>
              <a:rPr lang="ru-RU" sz="1500"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устанавливаются требования</a:t>
            </a:r>
            <a:r>
              <a:rPr lang="ru-RU" sz="1500" dirty="0">
                <a:solidFill>
                  <a:srgbClr val="22272F"/>
                </a:solidFill>
                <a:latin typeface="Times New Roman" panose="02020603050405020304" pitchFamily="18" charset="0"/>
                <a:ea typeface="Times New Roman" panose="02020603050405020304" pitchFamily="18" charset="0"/>
              </a:rPr>
              <a:t> к ее эксплуатации, порядку формирования, хранения и использования содержащейся в ней информации, </a:t>
            </a:r>
            <a:r>
              <a:rPr lang="ru-RU" sz="1500" dirty="0">
                <a:solidFill>
                  <a:srgbClr val="22272F"/>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включая</a:t>
            </a:r>
            <a:r>
              <a:rPr lang="ru-RU" sz="1500" dirty="0">
                <a:solidFill>
                  <a:srgbClr val="22272F"/>
                </a:solidFill>
                <a:latin typeface="Times New Roman" panose="02020603050405020304" pitchFamily="18" charset="0"/>
                <a:ea typeface="Times New Roman" panose="02020603050405020304" pitchFamily="18" charset="0"/>
              </a:rPr>
              <a:t>:</a:t>
            </a:r>
          </a:p>
          <a:p>
            <a:r>
              <a:rPr lang="ru-RU" sz="1500" dirty="0">
                <a:solidFill>
                  <a:srgbClr val="22272F"/>
                </a:solidFill>
                <a:latin typeface="Times New Roman" panose="02020603050405020304" pitchFamily="18" charset="0"/>
                <a:ea typeface="Times New Roman" panose="02020603050405020304" pitchFamily="18" charset="0"/>
              </a:rPr>
              <a:t>4б) требования к информационно-технологическому взаимодействию указанной системы </a:t>
            </a:r>
            <a:r>
              <a:rPr lang="ru-RU" sz="1500" dirty="0">
                <a:solidFill>
                  <a:srgbClr val="C45911"/>
                </a:solidFill>
                <a:latin typeface="Times New Roman" panose="02020603050405020304" pitchFamily="18" charset="0"/>
                <a:ea typeface="Times New Roman" panose="02020603050405020304" pitchFamily="18" charset="0"/>
              </a:rPr>
              <a:t>с иными информационными системами</a:t>
            </a:r>
            <a:r>
              <a:rPr lang="ru-RU" sz="1500" dirty="0">
                <a:solidFill>
                  <a:srgbClr val="22272F"/>
                </a:solidFill>
                <a:latin typeface="Times New Roman" panose="02020603050405020304" pitchFamily="18" charset="0"/>
                <a:ea typeface="Times New Roman" panose="02020603050405020304" pitchFamily="18" charset="0"/>
              </a:rPr>
              <a:t>, в том числе с единой информационной системой, электронной площадкой</a:t>
            </a:r>
            <a:r>
              <a:rPr lang="ru-RU" sz="1500" dirty="0">
                <a:solidFill>
                  <a:srgbClr val="22272F"/>
                </a:solidFill>
                <a:latin typeface="Calibri" panose="020F0502020204030204" pitchFamily="34" charset="0"/>
                <a:ea typeface="Calibri" panose="020F0502020204030204" pitchFamily="34" charset="0"/>
                <a:cs typeface="Times New Roman" panose="02020603050405020304" pitchFamily="18" charset="0"/>
              </a:rPr>
              <a:t>, </a:t>
            </a:r>
            <a:r>
              <a:rPr lang="ru-RU" sz="1500" dirty="0">
                <a:solidFill>
                  <a:srgbClr val="C45911"/>
                </a:solidFill>
                <a:latin typeface="Times New Roman" panose="02020603050405020304" pitchFamily="18" charset="0"/>
                <a:ea typeface="Times New Roman" panose="02020603050405020304" pitchFamily="18" charset="0"/>
              </a:rPr>
              <a:t>специализированной электронной площадкой;</a:t>
            </a:r>
          </a:p>
        </p:txBody>
      </p:sp>
    </p:spTree>
    <p:extLst>
      <p:ext uri="{BB962C8B-B14F-4D97-AF65-F5344CB8AC3E}">
        <p14:creationId xmlns:p14="http://schemas.microsoft.com/office/powerpoint/2010/main" val="12845537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48917" y="625155"/>
            <a:ext cx="8388991" cy="5632311"/>
          </a:xfrm>
          <a:prstGeom prst="rect">
            <a:avLst/>
          </a:prstGeom>
        </p:spPr>
        <p:txBody>
          <a:bodyPr wrap="square">
            <a:spAutoFit/>
          </a:bodyPr>
          <a:lstStyle/>
          <a:p>
            <a:pPr algn="ctr"/>
            <a:r>
              <a:rPr lang="ru-RU" b="1" dirty="0" smtClean="0">
                <a:solidFill>
                  <a:schemeClr val="tx1">
                    <a:lumMod val="75000"/>
                    <a:lumOff val="25000"/>
                  </a:schemeClr>
                </a:solidFill>
              </a:rPr>
              <a:t>часть </a:t>
            </a:r>
            <a:r>
              <a:rPr lang="ru-RU" b="1" dirty="0">
                <a:solidFill>
                  <a:schemeClr val="tx1">
                    <a:lumMod val="75000"/>
                    <a:lumOff val="25000"/>
                  </a:schemeClr>
                </a:solidFill>
              </a:rPr>
              <a:t>1 статьи 42 дополнена пунктом </a:t>
            </a:r>
            <a:r>
              <a:rPr lang="ru-RU" b="1" dirty="0" smtClean="0">
                <a:solidFill>
                  <a:schemeClr val="tx1">
                    <a:lumMod val="75000"/>
                    <a:lumOff val="25000"/>
                  </a:schemeClr>
                </a:solidFill>
              </a:rPr>
              <a:t>24</a:t>
            </a:r>
          </a:p>
          <a:p>
            <a:pPr algn="just"/>
            <a:r>
              <a:rPr lang="ru-RU" dirty="0"/>
              <a:t>1. При осуществлении закупки путем проведения открытых конкурентных способов </a:t>
            </a:r>
            <a:r>
              <a:rPr lang="ru-RU" dirty="0">
                <a:effectLst>
                  <a:outerShdw blurRad="38100" dist="38100" dir="2700000" algn="tl">
                    <a:srgbClr val="000000">
                      <a:alpha val="43137"/>
                    </a:srgbClr>
                  </a:outerShdw>
                </a:effectLst>
              </a:rPr>
              <a:t>заказчик формирует с использованием единой информационной системы</a:t>
            </a:r>
            <a:r>
              <a:rPr lang="ru-RU" dirty="0"/>
              <a:t>, подписывает усиленной электронной подписью лица, имеющего право действовать от имени заказчика, и размещает в единой информационной системе </a:t>
            </a:r>
            <a:r>
              <a:rPr lang="ru-RU" dirty="0">
                <a:effectLst>
                  <a:outerShdw blurRad="38100" dist="38100" dir="2700000" algn="tl">
                    <a:srgbClr val="000000">
                      <a:alpha val="43137"/>
                    </a:srgbClr>
                  </a:outerShdw>
                </a:effectLst>
              </a:rPr>
              <a:t>извещение об осуществлении закупки, содержащее следующую информацию</a:t>
            </a:r>
            <a:r>
              <a:rPr lang="ru-RU" dirty="0"/>
              <a:t>:</a:t>
            </a:r>
            <a:endParaRPr lang="ru-RU" dirty="0">
              <a:solidFill>
                <a:schemeClr val="tx1">
                  <a:lumMod val="75000"/>
                  <a:lumOff val="25000"/>
                </a:schemeClr>
              </a:solidFill>
              <a:effectLst>
                <a:outerShdw blurRad="38100" dist="38100" dir="2700000" algn="tl">
                  <a:srgbClr val="000000">
                    <a:alpha val="43137"/>
                  </a:srgbClr>
                </a:outerShdw>
              </a:effectLst>
            </a:endParaRPr>
          </a:p>
          <a:p>
            <a:pPr algn="just"/>
            <a:r>
              <a:rPr lang="ru-RU" dirty="0">
                <a:solidFill>
                  <a:schemeClr val="tx1">
                    <a:lumMod val="75000"/>
                    <a:lumOff val="25000"/>
                  </a:schemeClr>
                </a:solidFill>
              </a:rPr>
              <a:t>24) предупреждение об </a:t>
            </a:r>
            <a:r>
              <a:rPr lang="ru-RU" dirty="0" smtClean="0">
                <a:solidFill>
                  <a:schemeClr val="tx1">
                    <a:lumMod val="75000"/>
                    <a:lumOff val="25000"/>
                  </a:schemeClr>
                </a:solidFill>
              </a:rPr>
              <a:t>административной  </a:t>
            </a:r>
            <a:r>
              <a:rPr lang="ru-RU" dirty="0">
                <a:solidFill>
                  <a:schemeClr val="tx1">
                    <a:lumMod val="75000"/>
                    <a:lumOff val="25000"/>
                  </a:schemeClr>
                </a:solidFill>
              </a:rPr>
              <a:t>и уголовной ответственности за нарушение </a:t>
            </a:r>
            <a:r>
              <a:rPr lang="ru-RU" dirty="0" smtClean="0">
                <a:solidFill>
                  <a:schemeClr val="tx1">
                    <a:lumMod val="75000"/>
                    <a:lumOff val="25000"/>
                  </a:schemeClr>
                </a:solidFill>
              </a:rPr>
              <a:t>требований </a:t>
            </a:r>
            <a:r>
              <a:rPr lang="ru-RU" dirty="0">
                <a:solidFill>
                  <a:schemeClr val="tx1">
                    <a:lumMod val="75000"/>
                    <a:lumOff val="25000"/>
                  </a:schemeClr>
                </a:solidFill>
              </a:rPr>
              <a:t> антимонопольного законодательства Российской </a:t>
            </a:r>
            <a:r>
              <a:rPr lang="ru-RU" dirty="0" smtClean="0">
                <a:solidFill>
                  <a:schemeClr val="tx1">
                    <a:lumMod val="75000"/>
                    <a:lumOff val="25000"/>
                  </a:schemeClr>
                </a:solidFill>
              </a:rPr>
              <a:t>Федерации  </a:t>
            </a:r>
            <a:r>
              <a:rPr lang="ru-RU" dirty="0">
                <a:solidFill>
                  <a:schemeClr val="tx1">
                    <a:lumMod val="75000"/>
                    <a:lumOff val="25000"/>
                  </a:schemeClr>
                </a:solidFill>
              </a:rPr>
              <a:t>о запрете участия в ограничивающих конкуренцию соглашениях, </a:t>
            </a:r>
            <a:r>
              <a:rPr lang="ru-RU" dirty="0" smtClean="0">
                <a:solidFill>
                  <a:schemeClr val="tx1">
                    <a:lumMod val="75000"/>
                    <a:lumOff val="25000"/>
                  </a:schemeClr>
                </a:solidFill>
              </a:rPr>
              <a:t>осуществления </a:t>
            </a:r>
            <a:r>
              <a:rPr lang="ru-RU" dirty="0">
                <a:solidFill>
                  <a:schemeClr val="tx1">
                    <a:lumMod val="75000"/>
                    <a:lumOff val="25000"/>
                  </a:schemeClr>
                </a:solidFill>
              </a:rPr>
              <a:t>ограничивающих конкуренцию согласованных действий.</a:t>
            </a:r>
            <a:r>
              <a:rPr lang="ru-RU" dirty="0">
                <a:solidFill>
                  <a:schemeClr val="tx1">
                    <a:lumMod val="75000"/>
                    <a:lumOff val="25000"/>
                  </a:schemeClr>
                </a:solidFill>
              </a:rPr>
              <a:t> </a:t>
            </a:r>
            <a:endParaRPr lang="ru-RU" dirty="0" smtClean="0">
              <a:solidFill>
                <a:schemeClr val="tx1">
                  <a:lumMod val="75000"/>
                  <a:lumOff val="25000"/>
                </a:schemeClr>
              </a:solidFill>
            </a:endParaRPr>
          </a:p>
          <a:p>
            <a:pPr algn="just"/>
            <a:endParaRPr lang="ru-RU" dirty="0" smtClean="0">
              <a:solidFill>
                <a:schemeClr val="tx1">
                  <a:lumMod val="75000"/>
                  <a:lumOff val="25000"/>
                </a:schemeClr>
              </a:solidFill>
            </a:endParaRPr>
          </a:p>
          <a:p>
            <a:pPr algn="just"/>
            <a:r>
              <a:rPr lang="ru-RU" dirty="0" smtClean="0">
                <a:solidFill>
                  <a:schemeClr val="accent1">
                    <a:lumMod val="60000"/>
                    <a:lumOff val="40000"/>
                  </a:schemeClr>
                </a:solidFill>
                <a:effectLst>
                  <a:outerShdw blurRad="38100" dist="38100" dir="2700000" algn="tl">
                    <a:srgbClr val="000000">
                      <a:alpha val="43137"/>
                    </a:srgbClr>
                  </a:outerShdw>
                </a:effectLst>
              </a:rPr>
              <a:t>«Внимание</a:t>
            </a:r>
            <a:r>
              <a:rPr lang="ru-RU" dirty="0">
                <a:solidFill>
                  <a:schemeClr val="accent1">
                    <a:lumMod val="60000"/>
                    <a:lumOff val="40000"/>
                  </a:schemeClr>
                </a:solidFill>
                <a:effectLst>
                  <a:outerShdw blurRad="38100" dist="38100" dir="2700000" algn="tl">
                    <a:srgbClr val="000000">
                      <a:alpha val="43137"/>
                    </a:srgbClr>
                  </a:outerShdw>
                </a:effectLst>
              </a:rPr>
              <a:t>! За нарушение требований антимонопольного законодательства Российской Федерации о запрете участия в ограничивающих конкуренцию соглашениях, осуществления ограничивающих конкуренцию согласованных действий предусмотрена ответственность в соответствии со ст. 14.32 КоАП РФ и ст. 178 УК </a:t>
            </a:r>
            <a:r>
              <a:rPr lang="ru-RU" dirty="0" smtClean="0">
                <a:solidFill>
                  <a:schemeClr val="accent1">
                    <a:lumMod val="60000"/>
                    <a:lumOff val="40000"/>
                  </a:schemeClr>
                </a:solidFill>
                <a:effectLst>
                  <a:outerShdw blurRad="38100" dist="38100" dir="2700000" algn="tl">
                    <a:srgbClr val="000000">
                      <a:alpha val="43137"/>
                    </a:srgbClr>
                  </a:outerShdw>
                </a:effectLst>
              </a:rPr>
              <a:t>РФ»</a:t>
            </a:r>
            <a:endParaRPr lang="ru-RU" dirty="0">
              <a:solidFill>
                <a:schemeClr val="accent1">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54954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09318" y="1187962"/>
            <a:ext cx="7381104" cy="4708981"/>
          </a:xfrm>
          <a:prstGeom prst="rect">
            <a:avLst/>
          </a:prstGeom>
        </p:spPr>
        <p:txBody>
          <a:bodyPr wrap="square">
            <a:spAutoFit/>
          </a:bodyPr>
          <a:lstStyle/>
          <a:p>
            <a:pPr algn="just"/>
            <a:r>
              <a:rPr lang="ru-RU" b="1" dirty="0" smtClean="0">
                <a:solidFill>
                  <a:srgbClr val="22272F"/>
                </a:solidFill>
                <a:latin typeface="Times New Roman" panose="02020603050405020304" pitchFamily="18" charset="0"/>
                <a:ea typeface="Times New Roman" panose="02020603050405020304" pitchFamily="18" charset="0"/>
              </a:rPr>
              <a:t>Статья 93 часть 12 («Закупка с полки»)</a:t>
            </a:r>
          </a:p>
          <a:p>
            <a:pPr algn="just">
              <a:spcBef>
                <a:spcPts val="1200"/>
              </a:spcBef>
            </a:pPr>
            <a:r>
              <a:rPr lang="ru-RU" dirty="0" smtClean="0">
                <a:solidFill>
                  <a:schemeClr val="tx1">
                    <a:lumMod val="75000"/>
                    <a:lumOff val="25000"/>
                  </a:schemeClr>
                </a:solidFill>
              </a:rPr>
              <a:t>Пункт 3</a:t>
            </a:r>
            <a:r>
              <a:rPr lang="ru-RU" dirty="0">
                <a:solidFill>
                  <a:schemeClr val="tx1">
                    <a:lumMod val="75000"/>
                    <a:lumOff val="25000"/>
                  </a:schemeClr>
                </a:solidFill>
              </a:rPr>
              <a:t>) </a:t>
            </a:r>
            <a:r>
              <a:rPr lang="ru-RU" dirty="0">
                <a:solidFill>
                  <a:schemeClr val="tx1">
                    <a:lumMod val="75000"/>
                    <a:lumOff val="25000"/>
                  </a:schemeClr>
                </a:solidFill>
                <a:effectLst>
                  <a:outerShdw blurRad="38100" dist="38100" dir="2700000" algn="tl">
                    <a:srgbClr val="000000">
                      <a:alpha val="43137"/>
                    </a:srgbClr>
                  </a:outerShdw>
                </a:effectLst>
              </a:rPr>
              <a:t>заказчик формирует с использованием единой информационной системы</a:t>
            </a:r>
            <a:r>
              <a:rPr lang="ru-RU" dirty="0">
                <a:solidFill>
                  <a:schemeClr val="tx1">
                    <a:lumMod val="75000"/>
                    <a:lumOff val="25000"/>
                  </a:schemeClr>
                </a:solidFill>
              </a:rPr>
              <a:t>, подписывает усиленной электронной подписью и размещает в единой информационной системе </a:t>
            </a:r>
            <a:r>
              <a:rPr lang="ru-RU" dirty="0">
                <a:solidFill>
                  <a:schemeClr val="tx1">
                    <a:lumMod val="75000"/>
                    <a:lumOff val="25000"/>
                  </a:schemeClr>
                </a:solidFill>
                <a:effectLst>
                  <a:outerShdw blurRad="38100" dist="38100" dir="2700000" algn="tl">
                    <a:srgbClr val="000000">
                      <a:alpha val="43137"/>
                    </a:srgbClr>
                  </a:outerShdw>
                </a:effectLst>
              </a:rPr>
              <a:t>извещение</a:t>
            </a:r>
            <a:r>
              <a:rPr lang="ru-RU" dirty="0">
                <a:solidFill>
                  <a:schemeClr val="tx1">
                    <a:lumMod val="75000"/>
                    <a:lumOff val="25000"/>
                  </a:schemeClr>
                </a:solidFill>
              </a:rPr>
              <a:t> об осуществлении закупки, </a:t>
            </a:r>
            <a:r>
              <a:rPr lang="ru-RU" dirty="0">
                <a:solidFill>
                  <a:schemeClr val="tx1">
                    <a:lumMod val="75000"/>
                    <a:lumOff val="25000"/>
                  </a:schemeClr>
                </a:solidFill>
                <a:effectLst>
                  <a:outerShdw blurRad="38100" dist="38100" dir="2700000" algn="tl">
                    <a:srgbClr val="000000">
                      <a:alpha val="43137"/>
                    </a:srgbClr>
                  </a:outerShdw>
                </a:effectLst>
              </a:rPr>
              <a:t>содержащее</a:t>
            </a:r>
            <a:r>
              <a:rPr lang="ru-RU" dirty="0" smtClean="0">
                <a:solidFill>
                  <a:schemeClr val="tx1">
                    <a:lumMod val="75000"/>
                    <a:lumOff val="25000"/>
                  </a:schemeClr>
                </a:solidFill>
              </a:rPr>
              <a:t>:</a:t>
            </a:r>
          </a:p>
          <a:p>
            <a:pPr algn="just">
              <a:spcBef>
                <a:spcPts val="1200"/>
              </a:spcBef>
            </a:pPr>
            <a:r>
              <a:rPr lang="ru-RU" dirty="0" smtClean="0">
                <a:solidFill>
                  <a:schemeClr val="tx1">
                    <a:lumMod val="75000"/>
                    <a:lumOff val="25000"/>
                  </a:schemeClr>
                </a:solidFill>
              </a:rPr>
              <a:t>б) информацию</a:t>
            </a:r>
            <a:r>
              <a:rPr lang="ru-RU" dirty="0">
                <a:solidFill>
                  <a:schemeClr val="tx1">
                    <a:lumMod val="75000"/>
                    <a:lumOff val="25000"/>
                  </a:schemeClr>
                </a:solidFill>
              </a:rPr>
              <a:t>, указанную в пунктах 1 - 3, 9, 10, 13, 15, 17, 18 и </a:t>
            </a:r>
            <a:r>
              <a:rPr lang="ru-RU" dirty="0">
                <a:solidFill>
                  <a:schemeClr val="accent1">
                    <a:lumMod val="60000"/>
                    <a:lumOff val="40000"/>
                  </a:schemeClr>
                </a:solidFill>
                <a:effectLst>
                  <a:outerShdw blurRad="38100" dist="38100" dir="2700000" algn="tl">
                    <a:srgbClr val="000000">
                      <a:alpha val="43137"/>
                    </a:srgbClr>
                  </a:outerShdw>
                </a:effectLst>
              </a:rPr>
              <a:t>24</a:t>
            </a:r>
            <a:r>
              <a:rPr lang="ru-RU" dirty="0">
                <a:solidFill>
                  <a:schemeClr val="tx1">
                    <a:lumMod val="75000"/>
                    <a:lumOff val="25000"/>
                  </a:schemeClr>
                </a:solidFill>
                <a:effectLst>
                  <a:outerShdw blurRad="38100" dist="38100" dir="2700000" algn="tl">
                    <a:srgbClr val="000000">
                      <a:alpha val="43137"/>
                    </a:srgbClr>
                  </a:outerShdw>
                </a:effectLst>
              </a:rPr>
              <a:t> части 1 статьи 42</a:t>
            </a:r>
            <a:r>
              <a:rPr lang="ru-RU" dirty="0">
                <a:solidFill>
                  <a:schemeClr val="tx1">
                    <a:lumMod val="75000"/>
                    <a:lumOff val="25000"/>
                  </a:schemeClr>
                </a:solidFill>
              </a:rPr>
              <a:t> настоящего Федерального закона</a:t>
            </a:r>
            <a:r>
              <a:rPr lang="ru-RU" dirty="0" smtClean="0">
                <a:solidFill>
                  <a:schemeClr val="tx1">
                    <a:lumMod val="75000"/>
                    <a:lumOff val="25000"/>
                  </a:schemeClr>
                </a:solidFill>
              </a:rPr>
              <a:t>;</a:t>
            </a:r>
          </a:p>
          <a:p>
            <a:pPr algn="just">
              <a:spcBef>
                <a:spcPts val="1200"/>
              </a:spcBef>
            </a:pPr>
            <a:r>
              <a:rPr lang="ru-RU" dirty="0">
                <a:solidFill>
                  <a:schemeClr val="accent1">
                    <a:lumMod val="60000"/>
                    <a:lumOff val="40000"/>
                  </a:schemeClr>
                </a:solidFill>
                <a:effectLst>
                  <a:outerShdw blurRad="38100" dist="38100" dir="2700000" algn="tl">
                    <a:srgbClr val="000000">
                      <a:alpha val="43137"/>
                    </a:srgbClr>
                  </a:outerShdw>
                </a:effectLst>
              </a:rPr>
              <a:t>«Внимание! За нарушение требований антимонопольного законодательства Российской Федерации о запрете участия в ограничивающих конкуренцию соглашениях, осуществления ограничивающих конкуренцию согласованных действий предусмотрена ответственность в соответствии со ст. 14.32 КоАП РФ и ст. 178 УК РФ</a:t>
            </a:r>
            <a:r>
              <a:rPr lang="ru-RU" dirty="0" smtClean="0">
                <a:solidFill>
                  <a:schemeClr val="accent1">
                    <a:lumMod val="60000"/>
                    <a:lumOff val="40000"/>
                  </a:schemeClr>
                </a:solidFill>
                <a:effectLst>
                  <a:outerShdw blurRad="38100" dist="38100" dir="2700000" algn="tl">
                    <a:srgbClr val="000000">
                      <a:alpha val="43137"/>
                    </a:srgbClr>
                  </a:outerShdw>
                </a:effectLst>
              </a:rPr>
              <a:t>»</a:t>
            </a:r>
            <a:endParaRPr lang="ru-RU" dirty="0">
              <a:solidFill>
                <a:schemeClr val="accent1">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37883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7999" y="1859340"/>
            <a:ext cx="7694141" cy="2585323"/>
          </a:xfrm>
          <a:prstGeom prst="rect">
            <a:avLst/>
          </a:prstGeom>
        </p:spPr>
        <p:txBody>
          <a:bodyPr wrap="square">
            <a:spAutoFit/>
          </a:bodyPr>
          <a:lstStyle/>
          <a:p>
            <a:pPr algn="just"/>
            <a:r>
              <a:rPr lang="ru-RU" b="1" dirty="0" smtClean="0">
                <a:solidFill>
                  <a:srgbClr val="22272F"/>
                </a:solidFill>
                <a:latin typeface="Times New Roman" panose="02020603050405020304" pitchFamily="18" charset="0"/>
                <a:ea typeface="Times New Roman" panose="02020603050405020304" pitchFamily="18" charset="0"/>
              </a:rPr>
              <a:t>Статья 93 часть </a:t>
            </a:r>
            <a:r>
              <a:rPr lang="ru-RU" b="1" dirty="0">
                <a:solidFill>
                  <a:srgbClr val="22272F"/>
                </a:solidFill>
                <a:latin typeface="Times New Roman" panose="02020603050405020304" pitchFamily="18" charset="0"/>
                <a:ea typeface="Times New Roman" panose="02020603050405020304" pitchFamily="18" charset="0"/>
              </a:rPr>
              <a:t>1 </a:t>
            </a:r>
            <a:endParaRPr lang="ru-RU" b="1" dirty="0" smtClean="0">
              <a:solidFill>
                <a:srgbClr val="22272F"/>
              </a:solidFill>
              <a:latin typeface="Times New Roman" panose="02020603050405020304" pitchFamily="18" charset="0"/>
              <a:ea typeface="Times New Roman" panose="02020603050405020304" pitchFamily="18" charset="0"/>
            </a:endParaRPr>
          </a:p>
          <a:p>
            <a:pPr algn="just"/>
            <a:r>
              <a:rPr lang="ru-RU" b="1" dirty="0" smtClean="0">
                <a:solidFill>
                  <a:srgbClr val="22272F"/>
                </a:solidFill>
                <a:latin typeface="Times New Roman" panose="02020603050405020304" pitchFamily="18" charset="0"/>
                <a:ea typeface="Times New Roman" panose="02020603050405020304" pitchFamily="18" charset="0"/>
              </a:rPr>
              <a:t>пункт </a:t>
            </a:r>
            <a:r>
              <a:rPr lang="ru-RU" b="1" dirty="0">
                <a:solidFill>
                  <a:srgbClr val="22272F"/>
                </a:solidFill>
                <a:latin typeface="Times New Roman" panose="02020603050405020304" pitchFamily="18" charset="0"/>
                <a:ea typeface="Times New Roman" panose="02020603050405020304" pitchFamily="18" charset="0"/>
              </a:rPr>
              <a:t>59)</a:t>
            </a:r>
            <a:r>
              <a:rPr lang="ru-RU" dirty="0">
                <a:solidFill>
                  <a:srgbClr val="22272F"/>
                </a:solidFill>
                <a:latin typeface="Times New Roman" panose="02020603050405020304" pitchFamily="18" charset="0"/>
                <a:ea typeface="Times New Roman" panose="02020603050405020304" pitchFamily="18" charset="0"/>
              </a:rPr>
              <a:t> осуществление закупок товаров, работ, услуг </a:t>
            </a:r>
            <a:r>
              <a:rPr lang="ru-RU" u="sng" dirty="0">
                <a:solidFill>
                  <a:srgbClr val="FFC000"/>
                </a:solidFill>
                <a:latin typeface="Times New Roman" panose="02020603050405020304" pitchFamily="18" charset="0"/>
                <a:ea typeface="Times New Roman" panose="02020603050405020304" pitchFamily="18" charset="0"/>
              </a:rPr>
              <a:t>для обеспечения деятельности</a:t>
            </a:r>
            <a:r>
              <a:rPr lang="ru-RU" dirty="0">
                <a:solidFill>
                  <a:srgbClr val="22272F"/>
                </a:solidFill>
                <a:latin typeface="Times New Roman" panose="02020603050405020304" pitchFamily="18" charset="0"/>
                <a:ea typeface="Times New Roman" panose="02020603050405020304" pitchFamily="18" charset="0"/>
              </a:rPr>
              <a:t> дипломатического представительства, консульского учреждения Российской Федерации, торгового представительства Российской Федерации, представительства Российской Федерации при международных (межгосударственных, межправительственных) организациях, представительства и (или) представителя федерального органа исполнительной власти, осуществляющих функции, связанные с деятельностью этого органа за пределами Российской Федерации;</a:t>
            </a:r>
            <a:endParaRPr lang="ru-RU"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15859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16194" y="646304"/>
            <a:ext cx="8155459" cy="5509200"/>
          </a:xfrm>
          <a:prstGeom prst="rect">
            <a:avLst/>
          </a:prstGeom>
        </p:spPr>
        <p:txBody>
          <a:bodyPr wrap="square">
            <a:spAutoFit/>
          </a:bodyPr>
          <a:lstStyle/>
          <a:p>
            <a:pPr algn="just"/>
            <a:r>
              <a:rPr lang="ru-RU" sz="1600" b="1" dirty="0" smtClean="0">
                <a:solidFill>
                  <a:srgbClr val="22272F"/>
                </a:solidFill>
                <a:latin typeface="Times New Roman" panose="02020603050405020304" pitchFamily="18" charset="0"/>
                <a:ea typeface="Times New Roman" panose="02020603050405020304" pitchFamily="18" charset="0"/>
              </a:rPr>
              <a:t>Статья 105 </a:t>
            </a:r>
          </a:p>
          <a:p>
            <a:pPr algn="just"/>
            <a:r>
              <a:rPr lang="ru-RU" sz="1600" b="1" dirty="0" smtClean="0">
                <a:solidFill>
                  <a:srgbClr val="22272F"/>
                </a:solidFill>
                <a:latin typeface="Times New Roman" panose="02020603050405020304" pitchFamily="18" charset="0"/>
                <a:ea typeface="Times New Roman" panose="02020603050405020304" pitchFamily="18" charset="0"/>
              </a:rPr>
              <a:t>часть </a:t>
            </a:r>
            <a:r>
              <a:rPr lang="ru-RU" sz="1600" b="1" dirty="0">
                <a:solidFill>
                  <a:srgbClr val="22272F"/>
                </a:solidFill>
                <a:latin typeface="Times New Roman" panose="02020603050405020304" pitchFamily="18" charset="0"/>
                <a:ea typeface="Times New Roman" panose="02020603050405020304" pitchFamily="18" charset="0"/>
              </a:rPr>
              <a:t>4.</a:t>
            </a:r>
            <a:r>
              <a:rPr lang="ru-RU" sz="1600" dirty="0">
                <a:solidFill>
                  <a:srgbClr val="22272F"/>
                </a:solidFill>
                <a:latin typeface="Times New Roman" panose="02020603050405020304" pitchFamily="18" charset="0"/>
                <a:ea typeface="Times New Roman" panose="02020603050405020304" pitchFamily="18" charset="0"/>
              </a:rPr>
              <a:t> При проведении электронных процедур, </a:t>
            </a:r>
            <a:r>
              <a:rPr lang="ru-RU" sz="1600" b="1" dirty="0">
                <a:solidFill>
                  <a:srgbClr val="C00000"/>
                </a:solidFill>
                <a:latin typeface="Times New Roman" panose="02020603050405020304" pitchFamily="18" charset="0"/>
                <a:ea typeface="Times New Roman" panose="02020603050405020304" pitchFamily="18" charset="0"/>
              </a:rPr>
              <a:t>закрытых электронных процедур</a:t>
            </a:r>
            <a:r>
              <a:rPr lang="ru-RU" sz="1600" dirty="0">
                <a:solidFill>
                  <a:srgbClr val="22272F"/>
                </a:solidFill>
                <a:latin typeface="Times New Roman" panose="02020603050405020304" pitchFamily="18" charset="0"/>
                <a:ea typeface="Times New Roman" panose="02020603050405020304" pitchFamily="18" charset="0"/>
              </a:rPr>
              <a:t> жалоба может быть подана в контрольные органы в сфере закупок, предусмотренные</a:t>
            </a:r>
            <a:r>
              <a:rPr lang="ru-RU" sz="1600" dirty="0">
                <a:solidFill>
                  <a:srgbClr val="22272F"/>
                </a:solidFill>
                <a:latin typeface="Times New Roman" panose="02020603050405020304" pitchFamily="18" charset="0"/>
                <a:ea typeface="Times New Roman" panose="02020603050405020304" pitchFamily="18" charset="0"/>
              </a:rPr>
              <a:t> частью 3 настоящей </a:t>
            </a:r>
            <a:r>
              <a:rPr lang="ru-RU" sz="1600" dirty="0">
                <a:solidFill>
                  <a:srgbClr val="22272F"/>
                </a:solidFill>
                <a:latin typeface="Times New Roman" panose="02020603050405020304" pitchFamily="18" charset="0"/>
                <a:ea typeface="Times New Roman" panose="02020603050405020304" pitchFamily="18" charset="0"/>
              </a:rPr>
              <a:t>статьи, исключительно с использованием единой информационной системы путем формирования и размещения в этой системе следующей информации:</a:t>
            </a:r>
            <a:endParaRPr lang="ru-RU" sz="1600" dirty="0">
              <a:latin typeface="Times New Roman" panose="02020603050405020304" pitchFamily="18" charset="0"/>
              <a:ea typeface="Times New Roman" panose="02020603050405020304" pitchFamily="18" charset="0"/>
            </a:endParaRPr>
          </a:p>
          <a:p>
            <a:pPr algn="just"/>
            <a:r>
              <a:rPr lang="ru-RU" sz="1600" b="1" dirty="0" smtClean="0">
                <a:solidFill>
                  <a:srgbClr val="22272F"/>
                </a:solidFill>
                <a:latin typeface="Times New Roman" panose="02020603050405020304" pitchFamily="18" charset="0"/>
                <a:ea typeface="Times New Roman" panose="02020603050405020304" pitchFamily="18" charset="0"/>
              </a:rPr>
              <a:t>часть </a:t>
            </a:r>
            <a:r>
              <a:rPr lang="ru-RU" sz="1600" b="1" dirty="0">
                <a:solidFill>
                  <a:srgbClr val="22272F"/>
                </a:solidFill>
                <a:latin typeface="Times New Roman" panose="02020603050405020304" pitchFamily="18" charset="0"/>
                <a:ea typeface="Times New Roman" panose="02020603050405020304" pitchFamily="18" charset="0"/>
              </a:rPr>
              <a:t>10.</a:t>
            </a:r>
            <a:r>
              <a:rPr lang="ru-RU" sz="1600" dirty="0">
                <a:solidFill>
                  <a:srgbClr val="22272F"/>
                </a:solidFill>
                <a:latin typeface="Times New Roman" panose="02020603050405020304" pitchFamily="18" charset="0"/>
                <a:ea typeface="Times New Roman" panose="02020603050405020304" pitchFamily="18" charset="0"/>
              </a:rPr>
              <a:t> При проведении </a:t>
            </a:r>
            <a:r>
              <a:rPr lang="ru-RU" sz="1600" b="1" dirty="0">
                <a:solidFill>
                  <a:srgbClr val="C00000"/>
                </a:solidFill>
                <a:latin typeface="Times New Roman" panose="02020603050405020304" pitchFamily="18" charset="0"/>
                <a:ea typeface="Times New Roman" panose="02020603050405020304" pitchFamily="18" charset="0"/>
              </a:rPr>
              <a:t>закрытого конкурса, закрытого </a:t>
            </a:r>
            <a:r>
              <a:rPr lang="ru-RU" sz="1600" b="1" dirty="0" smtClean="0">
                <a:solidFill>
                  <a:srgbClr val="C00000"/>
                </a:solidFill>
                <a:latin typeface="Times New Roman" panose="02020603050405020304" pitchFamily="18" charset="0"/>
                <a:ea typeface="Times New Roman" panose="02020603050405020304" pitchFamily="18" charset="0"/>
              </a:rPr>
              <a:t>аукциона </a:t>
            </a:r>
            <a:r>
              <a:rPr lang="ru-RU" sz="1600" i="1" dirty="0" smtClean="0">
                <a:solidFill>
                  <a:srgbClr val="C00000"/>
                </a:solidFill>
                <a:latin typeface="Times New Roman" panose="02020603050405020304" pitchFamily="18" charset="0"/>
                <a:ea typeface="Times New Roman" panose="02020603050405020304" pitchFamily="18" charset="0"/>
              </a:rPr>
              <a:t>(было – закрытых конкурентных процедур)</a:t>
            </a:r>
            <a:r>
              <a:rPr lang="ru-RU" sz="1600" dirty="0" smtClean="0">
                <a:solidFill>
                  <a:srgbClr val="22272F"/>
                </a:solidFill>
                <a:latin typeface="Times New Roman" panose="02020603050405020304" pitchFamily="18" charset="0"/>
                <a:ea typeface="Times New Roman" panose="02020603050405020304" pitchFamily="18" charset="0"/>
              </a:rPr>
              <a:t>, </a:t>
            </a:r>
            <a:r>
              <a:rPr lang="ru-RU" sz="1600" dirty="0">
                <a:solidFill>
                  <a:srgbClr val="22272F"/>
                </a:solidFill>
                <a:latin typeface="Times New Roman" panose="02020603050405020304" pitchFamily="18" charset="0"/>
                <a:ea typeface="Times New Roman" panose="02020603050405020304" pitchFamily="18" charset="0"/>
              </a:rPr>
              <a:t>при осуществлении закупок, предусмотренных статьей 111 (в случае определения в соответствии с частью 1 статьи 111 настоящего Федерального закона особенностей, предусматривающих </a:t>
            </a:r>
            <a:r>
              <a:rPr lang="ru-RU" sz="1600" dirty="0" err="1">
                <a:solidFill>
                  <a:srgbClr val="22272F"/>
                </a:solidFill>
                <a:latin typeface="Times New Roman" panose="02020603050405020304" pitchFamily="18" charset="0"/>
                <a:ea typeface="Times New Roman" panose="02020603050405020304" pitchFamily="18" charset="0"/>
              </a:rPr>
              <a:t>неразмещение</a:t>
            </a:r>
            <a:r>
              <a:rPr lang="ru-RU" sz="1600" dirty="0">
                <a:solidFill>
                  <a:srgbClr val="22272F"/>
                </a:solidFill>
                <a:latin typeface="Times New Roman" panose="02020603050405020304" pitchFamily="18" charset="0"/>
                <a:ea typeface="Times New Roman" panose="02020603050405020304" pitchFamily="18" charset="0"/>
              </a:rPr>
              <a:t> информации и документов в единой информационной системе, на официальном сайте при определении поставщика (подрядчика, исполнителя) и статьей 111.1 настоящего Федерального закона:</a:t>
            </a:r>
            <a:endParaRPr lang="ru-RU" sz="1600" dirty="0">
              <a:latin typeface="Times New Roman" panose="02020603050405020304" pitchFamily="18" charset="0"/>
              <a:ea typeface="Times New Roman" panose="02020603050405020304" pitchFamily="18" charset="0"/>
            </a:endParaRPr>
          </a:p>
          <a:p>
            <a:pPr algn="just"/>
            <a:r>
              <a:rPr lang="ru-RU" sz="1600" b="1" dirty="0">
                <a:solidFill>
                  <a:srgbClr val="22272F"/>
                </a:solidFill>
                <a:latin typeface="Times New Roman" panose="02020603050405020304" pitchFamily="18" charset="0"/>
                <a:ea typeface="Times New Roman" panose="02020603050405020304" pitchFamily="18" charset="0"/>
              </a:rPr>
              <a:t>2) </a:t>
            </a:r>
            <a:r>
              <a:rPr lang="ru-RU" sz="1600" dirty="0">
                <a:solidFill>
                  <a:srgbClr val="22272F"/>
                </a:solidFill>
                <a:latin typeface="Times New Roman" panose="02020603050405020304" pitchFamily="18" charset="0"/>
                <a:ea typeface="Times New Roman" panose="02020603050405020304" pitchFamily="18" charset="0"/>
              </a:rPr>
              <a:t>жалоба должна содержать информацию, предусмотренную </a:t>
            </a:r>
            <a:r>
              <a:rPr lang="ru-RU" sz="1600" dirty="0">
                <a:solidFill>
                  <a:srgbClr val="22272F"/>
                </a:solidFill>
                <a:latin typeface="Times New Roman" panose="02020603050405020304" pitchFamily="18" charset="0"/>
                <a:ea typeface="Times New Roman" panose="02020603050405020304" pitchFamily="18" charset="0"/>
              </a:rPr>
              <a:t>частью 4 настоящей </a:t>
            </a:r>
            <a:r>
              <a:rPr lang="ru-RU" sz="1600" dirty="0">
                <a:solidFill>
                  <a:srgbClr val="22272F"/>
                </a:solidFill>
                <a:latin typeface="Times New Roman" panose="02020603050405020304" pitchFamily="18" charset="0"/>
                <a:ea typeface="Times New Roman" panose="02020603050405020304" pitchFamily="18" charset="0"/>
              </a:rPr>
              <a:t>статьи, </a:t>
            </a:r>
            <a:r>
              <a:rPr lang="ru-RU" sz="1600" b="1" i="1" dirty="0">
                <a:solidFill>
                  <a:srgbClr val="C00000"/>
                </a:solidFill>
                <a:latin typeface="Times New Roman" panose="02020603050405020304" pitchFamily="18" charset="0"/>
                <a:ea typeface="Times New Roman" panose="02020603050405020304" pitchFamily="18" charset="0"/>
              </a:rPr>
              <a:t>информацию о подающем жалобу участнике</a:t>
            </a:r>
            <a:r>
              <a:rPr lang="ru-RU" sz="1600" dirty="0">
                <a:solidFill>
                  <a:srgbClr val="22272F"/>
                </a:solidFill>
                <a:latin typeface="Times New Roman" panose="02020603050405020304" pitchFamily="18" charset="0"/>
                <a:ea typeface="Times New Roman" panose="02020603050405020304" pitchFamily="18" charset="0"/>
              </a:rPr>
              <a:t> закупки, </a:t>
            </a:r>
            <a:r>
              <a:rPr lang="ru-RU" sz="1600" b="1" i="1" dirty="0">
                <a:solidFill>
                  <a:srgbClr val="C00000"/>
                </a:solidFill>
                <a:latin typeface="Times New Roman" panose="02020603050405020304" pitchFamily="18" charset="0"/>
                <a:ea typeface="Times New Roman" panose="02020603050405020304" pitchFamily="18" charset="0"/>
              </a:rPr>
              <a:t>предусмотренную </a:t>
            </a:r>
            <a:r>
              <a:rPr lang="ru-RU" sz="1600" b="1" i="1" dirty="0">
                <a:solidFill>
                  <a:srgbClr val="C00000"/>
                </a:solidFill>
                <a:latin typeface="Times New Roman" panose="02020603050405020304" pitchFamily="18" charset="0"/>
                <a:ea typeface="Times New Roman" panose="02020603050405020304" pitchFamily="18" charset="0"/>
              </a:rPr>
              <a:t>подпунктами "</a:t>
            </a:r>
            <a:r>
              <a:rPr lang="ru-RU" sz="1600" i="1" dirty="0" smtClean="0">
                <a:solidFill>
                  <a:srgbClr val="C00000"/>
                </a:solidFill>
                <a:latin typeface="Times New Roman" panose="02020603050405020304" pitchFamily="18" charset="0"/>
                <a:ea typeface="Times New Roman" panose="02020603050405020304" pitchFamily="18" charset="0"/>
              </a:rPr>
              <a:t>г</a:t>
            </a:r>
            <a:r>
              <a:rPr lang="ru-RU" sz="1600" b="1" i="1" dirty="0" smtClean="0">
                <a:solidFill>
                  <a:srgbClr val="C00000"/>
                </a:solidFill>
                <a:latin typeface="Times New Roman" panose="02020603050405020304" pitchFamily="18" charset="0"/>
                <a:ea typeface="Times New Roman" panose="02020603050405020304" pitchFamily="18" charset="0"/>
              </a:rPr>
              <a:t>"</a:t>
            </a:r>
            <a:r>
              <a:rPr lang="ru-RU" sz="1600" i="1" dirty="0" smtClean="0">
                <a:solidFill>
                  <a:srgbClr val="C00000"/>
                </a:solidFill>
                <a:latin typeface="Times New Roman" panose="02020603050405020304" pitchFamily="18" charset="0"/>
                <a:ea typeface="Times New Roman" panose="02020603050405020304" pitchFamily="18" charset="0"/>
              </a:rPr>
              <a:t> (адрес </a:t>
            </a:r>
            <a:r>
              <a:rPr lang="ru-RU" sz="1600" i="1" dirty="0">
                <a:solidFill>
                  <a:srgbClr val="C00000"/>
                </a:solidFill>
                <a:latin typeface="Times New Roman" panose="02020603050405020304" pitchFamily="18" charset="0"/>
                <a:ea typeface="Times New Roman" panose="02020603050405020304" pitchFamily="18" charset="0"/>
              </a:rPr>
              <a:t>юридического </a:t>
            </a:r>
            <a:r>
              <a:rPr lang="ru-RU" sz="1600" i="1" dirty="0" smtClean="0">
                <a:solidFill>
                  <a:srgbClr val="C00000"/>
                </a:solidFill>
                <a:latin typeface="Times New Roman" panose="02020603050405020304" pitchFamily="18" charset="0"/>
                <a:ea typeface="Times New Roman" panose="02020603050405020304" pitchFamily="18" charset="0"/>
              </a:rPr>
              <a:t>лица…)</a:t>
            </a:r>
            <a:r>
              <a:rPr lang="ru-RU" sz="1600" b="1" i="1" dirty="0">
                <a:solidFill>
                  <a:srgbClr val="C00000"/>
                </a:solidFill>
                <a:latin typeface="Times New Roman" panose="02020603050405020304" pitchFamily="18" charset="0"/>
                <a:ea typeface="Times New Roman" panose="02020603050405020304" pitchFamily="18" charset="0"/>
              </a:rPr>
              <a:t> и </a:t>
            </a:r>
            <a:r>
              <a:rPr lang="ru-RU" sz="1600" b="1" i="1" dirty="0">
                <a:solidFill>
                  <a:srgbClr val="C00000"/>
                </a:solidFill>
                <a:latin typeface="Times New Roman" panose="02020603050405020304" pitchFamily="18" charset="0"/>
                <a:ea typeface="Times New Roman" panose="02020603050405020304" pitchFamily="18" charset="0"/>
              </a:rPr>
              <a:t> </a:t>
            </a:r>
            <a:r>
              <a:rPr lang="ru-RU" sz="1600" b="1" i="1" dirty="0" smtClean="0">
                <a:solidFill>
                  <a:srgbClr val="C00000"/>
                </a:solidFill>
                <a:latin typeface="Times New Roman" panose="02020603050405020304" pitchFamily="18" charset="0"/>
                <a:ea typeface="Times New Roman" panose="02020603050405020304" pitchFamily="18" charset="0"/>
              </a:rPr>
              <a:t>"е" </a:t>
            </a:r>
            <a:r>
              <a:rPr lang="ru-RU" sz="1600" i="1" dirty="0">
                <a:solidFill>
                  <a:srgbClr val="C00000"/>
                </a:solidFill>
                <a:latin typeface="Times New Roman" panose="02020603050405020304" pitchFamily="18" charset="0"/>
                <a:ea typeface="Times New Roman" panose="02020603050405020304" pitchFamily="18" charset="0"/>
              </a:rPr>
              <a:t>(ИНН …) </a:t>
            </a:r>
            <a:r>
              <a:rPr lang="ru-RU" sz="1600" b="1" i="1" dirty="0">
                <a:solidFill>
                  <a:srgbClr val="C00000"/>
                </a:solidFill>
                <a:latin typeface="Times New Roman" panose="02020603050405020304" pitchFamily="18" charset="0"/>
                <a:ea typeface="Times New Roman" panose="02020603050405020304" pitchFamily="18" charset="0"/>
              </a:rPr>
              <a:t>пункта 1 части 1 статьи 43 </a:t>
            </a:r>
            <a:r>
              <a:rPr lang="ru-RU" sz="1600" b="1" i="1" dirty="0">
                <a:solidFill>
                  <a:srgbClr val="C00000"/>
                </a:solidFill>
                <a:latin typeface="Times New Roman" panose="02020603050405020304" pitchFamily="18" charset="0"/>
                <a:ea typeface="Times New Roman" panose="02020603050405020304" pitchFamily="18" charset="0"/>
              </a:rPr>
              <a:t>настоящего Федерального закона</a:t>
            </a:r>
            <a:r>
              <a:rPr lang="ru-RU" sz="1600" dirty="0">
                <a:solidFill>
                  <a:srgbClr val="22272F"/>
                </a:solidFill>
                <a:latin typeface="Times New Roman" panose="02020603050405020304" pitchFamily="18" charset="0"/>
                <a:ea typeface="Times New Roman" panose="02020603050405020304" pitchFamily="18" charset="0"/>
              </a:rPr>
              <a:t>, </a:t>
            </a:r>
            <a:r>
              <a:rPr lang="ru-RU" sz="1600" b="1" i="1" dirty="0">
                <a:solidFill>
                  <a:srgbClr val="C00000"/>
                </a:solidFill>
                <a:latin typeface="Times New Roman" panose="02020603050405020304" pitchFamily="18" charset="0"/>
                <a:ea typeface="Times New Roman" panose="02020603050405020304" pitchFamily="18" charset="0"/>
              </a:rPr>
              <a:t>почтовый адрес</a:t>
            </a:r>
            <a:r>
              <a:rPr lang="ru-RU" sz="1600" dirty="0">
                <a:solidFill>
                  <a:srgbClr val="22272F"/>
                </a:solidFill>
                <a:latin typeface="Times New Roman" panose="02020603050405020304" pitchFamily="18" charset="0"/>
                <a:ea typeface="Times New Roman" panose="02020603050405020304" pitchFamily="18" charset="0"/>
              </a:rPr>
              <a:t> субъекта (</a:t>
            </a:r>
            <a:r>
              <a:rPr lang="ru-RU" sz="1600" b="1" i="1" dirty="0">
                <a:solidFill>
                  <a:srgbClr val="C00000"/>
                </a:solidFill>
                <a:latin typeface="Times New Roman" panose="02020603050405020304" pitchFamily="18" charset="0"/>
                <a:ea typeface="Times New Roman" panose="02020603050405020304" pitchFamily="18" charset="0"/>
              </a:rPr>
              <a:t>почтовые адреса</a:t>
            </a:r>
            <a:r>
              <a:rPr lang="ru-RU" sz="1600" dirty="0">
                <a:solidFill>
                  <a:srgbClr val="C00000"/>
                </a:solidFill>
                <a:latin typeface="Times New Roman" panose="02020603050405020304" pitchFamily="18" charset="0"/>
                <a:ea typeface="Times New Roman" panose="02020603050405020304" pitchFamily="18" charset="0"/>
              </a:rPr>
              <a:t> </a:t>
            </a:r>
            <a:r>
              <a:rPr lang="ru-RU" sz="1600" dirty="0">
                <a:solidFill>
                  <a:srgbClr val="22272F"/>
                </a:solidFill>
                <a:latin typeface="Times New Roman" panose="02020603050405020304" pitchFamily="18" charset="0"/>
                <a:ea typeface="Times New Roman" panose="02020603050405020304" pitchFamily="18" charset="0"/>
              </a:rPr>
              <a:t>субъектов) контроля</a:t>
            </a:r>
            <a:r>
              <a:rPr lang="ru-RU" sz="1600" i="1" dirty="0">
                <a:solidFill>
                  <a:srgbClr val="22272F"/>
                </a:solidFill>
                <a:latin typeface="Times New Roman" panose="02020603050405020304" pitchFamily="18" charset="0"/>
                <a:ea typeface="Times New Roman" panose="02020603050405020304" pitchFamily="18" charset="0"/>
              </a:rPr>
              <a:t>, </a:t>
            </a:r>
            <a:r>
              <a:rPr lang="ru-RU" sz="1600" b="1" i="1" dirty="0">
                <a:solidFill>
                  <a:srgbClr val="C00000"/>
                </a:solidFill>
                <a:latin typeface="Times New Roman" panose="02020603050405020304" pitchFamily="18" charset="0"/>
                <a:ea typeface="Times New Roman" panose="02020603050405020304" pitchFamily="18" charset="0"/>
              </a:rPr>
              <a:t>действия которого (которых) обжалуются</a:t>
            </a:r>
            <a:r>
              <a:rPr lang="ru-RU" sz="1600" i="1" dirty="0">
                <a:solidFill>
                  <a:srgbClr val="22272F"/>
                </a:solidFill>
                <a:latin typeface="Times New Roman" panose="02020603050405020304" pitchFamily="18" charset="0"/>
                <a:ea typeface="Times New Roman" panose="02020603050405020304" pitchFamily="18" charset="0"/>
              </a:rPr>
              <a:t>,</a:t>
            </a:r>
            <a:r>
              <a:rPr lang="ru-RU" sz="1600" dirty="0">
                <a:solidFill>
                  <a:srgbClr val="22272F"/>
                </a:solidFill>
                <a:latin typeface="Times New Roman" panose="02020603050405020304" pitchFamily="18" charset="0"/>
                <a:ea typeface="Times New Roman" panose="02020603050405020304" pitchFamily="18" charset="0"/>
              </a:rPr>
              <a:t> и должна быть подписана лицом, имеющим право действовать от имени участника закупки. К жалобе должны быть приложены приглашение </a:t>
            </a:r>
            <a:r>
              <a:rPr lang="ru-RU" sz="1600" i="1" dirty="0">
                <a:solidFill>
                  <a:srgbClr val="22272F"/>
                </a:solidFill>
                <a:latin typeface="Times New Roman" panose="02020603050405020304" pitchFamily="18" charset="0"/>
                <a:ea typeface="Times New Roman" panose="02020603050405020304" pitchFamily="18" charset="0"/>
              </a:rPr>
              <a:t>(</a:t>
            </a:r>
            <a:r>
              <a:rPr lang="ru-RU" sz="1600" b="1" i="1" dirty="0">
                <a:solidFill>
                  <a:srgbClr val="C00000"/>
                </a:solidFill>
                <a:latin typeface="Times New Roman" panose="02020603050405020304" pitchFamily="18" charset="0"/>
                <a:ea typeface="Times New Roman" panose="02020603050405020304" pitchFamily="18" charset="0"/>
              </a:rPr>
              <a:t>в случае подачи жалобы при проведении закрытого конкурса, закрытого аукциона</a:t>
            </a:r>
            <a:r>
              <a:rPr lang="ru-RU" sz="1600" i="1" dirty="0">
                <a:solidFill>
                  <a:srgbClr val="22272F"/>
                </a:solidFill>
                <a:latin typeface="Times New Roman" panose="02020603050405020304" pitchFamily="18" charset="0"/>
                <a:ea typeface="Times New Roman" panose="02020603050405020304" pitchFamily="18" charset="0"/>
              </a:rPr>
              <a:t>)</a:t>
            </a:r>
            <a:r>
              <a:rPr lang="ru-RU" sz="1600" dirty="0">
                <a:solidFill>
                  <a:srgbClr val="22272F"/>
                </a:solidFill>
                <a:latin typeface="Times New Roman" panose="02020603050405020304" pitchFamily="18" charset="0"/>
                <a:ea typeface="Times New Roman" panose="02020603050405020304" pitchFamily="18" charset="0"/>
              </a:rPr>
              <a:t>, а также доверенность или иной подтверждающий полномочия на подписание жалобы документ (в случае подачи жалобы представителем участника закупки</a:t>
            </a:r>
            <a:r>
              <a:rPr lang="ru-RU" sz="1600" dirty="0" smtClean="0">
                <a:solidFill>
                  <a:srgbClr val="22272F"/>
                </a:solidFill>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691969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227</TotalTime>
  <Words>4368</Words>
  <Application>Microsoft Office PowerPoint</Application>
  <PresentationFormat>Широкоэкранный</PresentationFormat>
  <Paragraphs>161</Paragraphs>
  <Slides>40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40</vt:i4>
      </vt:variant>
    </vt:vector>
  </HeadingPairs>
  <TitlesOfParts>
    <vt:vector size="47" baseType="lpstr">
      <vt:lpstr>Arial</vt:lpstr>
      <vt:lpstr>Calibri</vt:lpstr>
      <vt:lpstr>Century Gothic</vt:lpstr>
      <vt:lpstr>Times New Roman</vt:lpstr>
      <vt:lpstr>Wingdings</vt:lpstr>
      <vt:lpstr>Wingdings 3</vt:lpstr>
      <vt:lpstr>Легкий дым</vt:lpstr>
      <vt:lpstr>                   УЛЬЯНОВСКАЯ РЕГИОНАЛЬНАЯ ОБЩЕСТВЕННАЯ ОРГАНИЗАЦИЯ  «ОБЩЕСТВЕННЫЙ КОНТРОЛЬ КОНТРАКТНОЙ СИСТЕМЫ» (УРОО «ОККС») (Лицензия от "25" декабря 2020 г. N 3436, выдана Министерством просвещения и воспитания Ульяновской области)</vt:lpstr>
      <vt:lpstr>Актуальные изменения Закона № 44-ФЗ  «О контрактной системе в сфере закупок товаров, работ, услуг для обеспечения государственных и муниципальных нужд»</vt:lpstr>
      <vt:lpstr>Изменения, вступившие в силу  с 01 января 2024 года</vt:lpstr>
      <vt:lpstr>Снята приостановка действия части 5 статьи 2</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Продление временных мер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Krokoz™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38</cp:revision>
  <dcterms:created xsi:type="dcterms:W3CDTF">2024-01-22T07:36:51Z</dcterms:created>
  <dcterms:modified xsi:type="dcterms:W3CDTF">2024-01-24T13:57:39Z</dcterms:modified>
</cp:coreProperties>
</file>