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5" r:id="rId2"/>
    <p:sldId id="283" r:id="rId3"/>
    <p:sldId id="278" r:id="rId4"/>
    <p:sldId id="268" r:id="rId5"/>
    <p:sldId id="290" r:id="rId6"/>
    <p:sldId id="274" r:id="rId7"/>
    <p:sldId id="273" r:id="rId8"/>
    <p:sldId id="275" r:id="rId9"/>
    <p:sldId id="282" r:id="rId10"/>
    <p:sldId id="280" r:id="rId11"/>
    <p:sldId id="288" r:id="rId12"/>
    <p:sldId id="289" r:id="rId13"/>
    <p:sldId id="291" r:id="rId14"/>
  </p:sldIdLst>
  <p:sldSz cx="12192000" cy="6858000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FF2B2B"/>
    <a:srgbClr val="024C96"/>
    <a:srgbClr val="B7AE79"/>
    <a:srgbClr val="EA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50" y="174"/>
      </p:cViewPr>
      <p:guideLst>
        <p:guide orient="horz" pos="2160"/>
        <p:guide pos="3840"/>
        <p:guide pos="3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738872403560832E-2"/>
          <c:y val="0.11442786069651742"/>
          <c:w val="0.91284064269414389"/>
          <c:h val="0.78581266893877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'[график встреч обн. 21.08.23.xls]сравнение по годам'!$B$3</c:f>
              <c:strCache>
                <c:ptCount val="1"/>
                <c:pt idx="0">
                  <c:v>количество контрактов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'[график встреч обн. 21.08.23.xls]сравнение по годам'!$C$2:$E$2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'[график встреч обн. 21.08.23.xls]сравнение по годам'!$C$3:$E$3</c:f>
              <c:numCache>
                <c:formatCode>General</c:formatCode>
                <c:ptCount val="3"/>
                <c:pt idx="0">
                  <c:v>37</c:v>
                </c:pt>
                <c:pt idx="1">
                  <c:v>29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6F-4175-866C-3D6136CFEFD2}"/>
            </c:ext>
          </c:extLst>
        </c:ser>
        <c:ser>
          <c:idx val="1"/>
          <c:order val="1"/>
          <c:tx>
            <c:strRef>
              <c:f>'[график встреч обн. 21.08.23.xls]сравнение по годам'!$B$4</c:f>
              <c:strCache>
                <c:ptCount val="1"/>
                <c:pt idx="0">
                  <c:v>сумма, млн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82591493570722E-2"/>
                  <c:y val="5.6980056980056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6F-4175-866C-3D6136CFEFD2}"/>
                </c:ext>
              </c:extLst>
            </c:dLbl>
            <c:dLbl>
              <c:idx val="1"/>
              <c:layout>
                <c:manualLayout>
                  <c:x val="1.1869436201780416E-2"/>
                  <c:y val="2.279202279202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6F-4175-866C-3D6136CFEFD2}"/>
                </c:ext>
              </c:extLst>
            </c:dLbl>
            <c:dLbl>
              <c:idx val="2"/>
              <c:layout>
                <c:manualLayout>
                  <c:x val="1.5825914935707147E-2"/>
                  <c:y val="-5.6980056980056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6F-4175-866C-3D6136CFEFD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'[график встреч обн. 21.08.23.xls]сравнение по годам'!$C$2:$E$2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'[график встреч обн. 21.08.23.xls]сравнение по годам'!$C$4:$E$4</c:f>
              <c:numCache>
                <c:formatCode>General</c:formatCode>
                <c:ptCount val="3"/>
                <c:pt idx="0">
                  <c:v>16.600000000000001</c:v>
                </c:pt>
                <c:pt idx="1">
                  <c:v>21.6</c:v>
                </c:pt>
                <c:pt idx="2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6F-4175-866C-3D6136CFEF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219480"/>
        <c:axId val="206220656"/>
      </c:barChart>
      <c:catAx>
        <c:axId val="206219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6220656"/>
        <c:crosses val="autoZero"/>
        <c:auto val="1"/>
        <c:lblAlgn val="ctr"/>
        <c:lblOffset val="100"/>
        <c:noMultiLvlLbl val="0"/>
      </c:catAx>
      <c:valAx>
        <c:axId val="206220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6219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176250223914889"/>
          <c:y val="1.4979825283033651E-2"/>
          <c:w val="0.71623947600021809"/>
          <c:h val="0.1760807918351714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3CD83E-8EC9-47F1-BD7D-E76CA2C8929F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903660-CE35-466B-A9C9-88BB4DC078C7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50000"/>
            </a:lnSpc>
          </a:pPr>
          <a:r>
            <a:rPr lang="ru-RU" sz="1200" dirty="0"/>
            <a:t>Меры поддержки учреждений и предприятий УИС при участии в закупках в соответствии с Федеральным законом от 05.04.2013 № 44-ФЗ </a:t>
          </a:r>
          <a:endParaRPr lang="ru-RU" sz="1200" b="1" dirty="0"/>
        </a:p>
      </dgm:t>
    </dgm:pt>
    <dgm:pt modelId="{51FD1590-986F-40FD-A772-3FC8178ED8E5}" type="parTrans" cxnId="{B61A5E75-6F94-4259-A469-C63CE4E3824B}">
      <dgm:prSet/>
      <dgm:spPr/>
      <dgm:t>
        <a:bodyPr/>
        <a:lstStyle/>
        <a:p>
          <a:endParaRPr lang="ru-RU" sz="1200"/>
        </a:p>
      </dgm:t>
    </dgm:pt>
    <dgm:pt modelId="{C19F734D-7E7F-4946-8109-07C2FDE9D034}" type="sibTrans" cxnId="{B61A5E75-6F94-4259-A469-C63CE4E3824B}">
      <dgm:prSet/>
      <dgm:spPr/>
      <dgm:t>
        <a:bodyPr/>
        <a:lstStyle/>
        <a:p>
          <a:endParaRPr lang="ru-RU" sz="1200"/>
        </a:p>
      </dgm:t>
    </dgm:pt>
    <dgm:pt modelId="{F450284F-B68A-4C11-90FE-62C822E315C8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50000"/>
            </a:lnSpc>
          </a:pPr>
          <a:r>
            <a:rPr lang="ru-RU" sz="1200" dirty="0"/>
            <a:t>Преференции по статьей 28 З</a:t>
          </a:r>
          <a:br>
            <a:rPr lang="ru-RU" sz="1200" dirty="0"/>
          </a:br>
          <a:r>
            <a:rPr lang="ru-RU" sz="1200" dirty="0"/>
            <a:t>акона № 44-ФЗ </a:t>
          </a:r>
          <a:endParaRPr lang="ru-RU" sz="1200" b="1" dirty="0"/>
        </a:p>
      </dgm:t>
    </dgm:pt>
    <dgm:pt modelId="{FBFA078E-5725-442C-910B-B177D71F8852}" type="parTrans" cxnId="{B89982FD-CE12-49E1-9DD0-966DC1FE3545}">
      <dgm:prSet/>
      <dgm:spPr/>
      <dgm:t>
        <a:bodyPr/>
        <a:lstStyle/>
        <a:p>
          <a:endParaRPr lang="ru-RU" sz="1200"/>
        </a:p>
      </dgm:t>
    </dgm:pt>
    <dgm:pt modelId="{CF77F906-E21D-4843-998A-3BC5ED5F862C}" type="sibTrans" cxnId="{B89982FD-CE12-49E1-9DD0-966DC1FE3545}">
      <dgm:prSet/>
      <dgm:spPr/>
      <dgm:t>
        <a:bodyPr/>
        <a:lstStyle/>
        <a:p>
          <a:endParaRPr lang="ru-RU" sz="1200"/>
        </a:p>
      </dgm:t>
    </dgm:pt>
    <dgm:pt modelId="{9E608817-D32D-4E61-9611-FF0586D8E84C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50000"/>
            </a:lnSpc>
          </a:pPr>
          <a:r>
            <a:rPr lang="ru-RU" sz="1200" dirty="0"/>
            <a:t>распоряжение Правительства Российской Федерации </a:t>
          </a:r>
          <a:br>
            <a:rPr lang="ru-RU" sz="1200" dirty="0"/>
          </a:br>
          <a:r>
            <a:rPr lang="ru-RU" sz="1200" dirty="0"/>
            <a:t>от 08.12.2021 № 3500-р</a:t>
          </a:r>
          <a:endParaRPr lang="ru-RU" sz="1200" b="1" dirty="0"/>
        </a:p>
      </dgm:t>
    </dgm:pt>
    <dgm:pt modelId="{01F6C97D-8EE8-489F-9B53-121CED413477}" type="parTrans" cxnId="{9B129F14-3EF2-4BE1-9E64-D98AD6C142F4}">
      <dgm:prSet/>
      <dgm:spPr/>
      <dgm:t>
        <a:bodyPr/>
        <a:lstStyle/>
        <a:p>
          <a:endParaRPr lang="ru-RU" sz="1200"/>
        </a:p>
      </dgm:t>
    </dgm:pt>
    <dgm:pt modelId="{169F5B2B-1828-4C06-9205-72D9A1A0FF1B}" type="sibTrans" cxnId="{9B129F14-3EF2-4BE1-9E64-D98AD6C142F4}">
      <dgm:prSet/>
      <dgm:spPr/>
      <dgm:t>
        <a:bodyPr/>
        <a:lstStyle/>
        <a:p>
          <a:endParaRPr lang="ru-RU" sz="1200"/>
        </a:p>
      </dgm:t>
    </dgm:pt>
    <dgm:pt modelId="{893F7B5F-623E-469A-9DFC-EDA32D856D4A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50000"/>
            </a:lnSpc>
          </a:pPr>
          <a:r>
            <a:rPr lang="ru-RU" sz="1200" dirty="0" err="1"/>
            <a:t>Ед.поставщик</a:t>
          </a:r>
          <a:r>
            <a:rPr lang="ru-RU" sz="1200" dirty="0"/>
            <a:t> по пункту 11 части 1 статьи 93 Закона № 44-ФЗ</a:t>
          </a:r>
          <a:endParaRPr lang="ru-RU" sz="1200" b="1" dirty="0"/>
        </a:p>
      </dgm:t>
    </dgm:pt>
    <dgm:pt modelId="{653AFBED-8612-4198-9774-31957C00D7F8}" type="parTrans" cxnId="{3D16890A-E6A6-4288-856A-8D2C40262B65}">
      <dgm:prSet/>
      <dgm:spPr/>
      <dgm:t>
        <a:bodyPr/>
        <a:lstStyle/>
        <a:p>
          <a:endParaRPr lang="ru-RU" sz="1200"/>
        </a:p>
      </dgm:t>
    </dgm:pt>
    <dgm:pt modelId="{2EBA4BD6-5095-4342-BF51-3B42BB85E8D8}" type="sibTrans" cxnId="{3D16890A-E6A6-4288-856A-8D2C40262B65}">
      <dgm:prSet/>
      <dgm:spPr/>
      <dgm:t>
        <a:bodyPr/>
        <a:lstStyle/>
        <a:p>
          <a:endParaRPr lang="ru-RU" sz="1200"/>
        </a:p>
      </dgm:t>
    </dgm:pt>
    <dgm:pt modelId="{CA5B50F0-E142-4E18-A057-7AF6CB25024F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50000"/>
            </a:lnSpc>
          </a:pPr>
          <a:r>
            <a:rPr lang="ru-RU" sz="1200" dirty="0"/>
            <a:t>постановление Правительства Российской Федерации </a:t>
          </a:r>
          <a:br>
            <a:rPr lang="ru-RU" sz="1200" dirty="0"/>
          </a:br>
          <a:r>
            <a:rPr lang="ru-RU" sz="1200" dirty="0"/>
            <a:t>от 26.12.2013 № 1292 </a:t>
          </a:r>
          <a:endParaRPr lang="ru-RU" sz="1200" b="1" i="0" dirty="0"/>
        </a:p>
      </dgm:t>
    </dgm:pt>
    <dgm:pt modelId="{3DC5CADA-DECF-44C0-9E8C-CD2BD6E806D4}" type="parTrans" cxnId="{EF40CC8A-DCB6-448C-B564-48C76D460CF8}">
      <dgm:prSet/>
      <dgm:spPr/>
      <dgm:t>
        <a:bodyPr/>
        <a:lstStyle/>
        <a:p>
          <a:endParaRPr lang="ru-RU" sz="1200"/>
        </a:p>
      </dgm:t>
    </dgm:pt>
    <dgm:pt modelId="{28A7CFC3-8068-41FB-9E8C-AE185ED4A096}" type="sibTrans" cxnId="{EF40CC8A-DCB6-448C-B564-48C76D460CF8}">
      <dgm:prSet/>
      <dgm:spPr/>
      <dgm:t>
        <a:bodyPr/>
        <a:lstStyle/>
        <a:p>
          <a:endParaRPr lang="ru-RU" sz="1200"/>
        </a:p>
      </dgm:t>
    </dgm:pt>
    <dgm:pt modelId="{58D27C46-DC9C-493E-90F2-7A806C7FE23C}" type="pres">
      <dgm:prSet presAssocID="{FA3CD83E-8EC9-47F1-BD7D-E76CA2C8929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B51C3BF-56BA-4489-A525-18856F5EE995}" type="pres">
      <dgm:prSet presAssocID="{FA3CD83E-8EC9-47F1-BD7D-E76CA2C8929F}" presName="hierFlow" presStyleCnt="0"/>
      <dgm:spPr/>
    </dgm:pt>
    <dgm:pt modelId="{DB99B4DA-6067-4419-BD1E-A158EBF9BE30}" type="pres">
      <dgm:prSet presAssocID="{FA3CD83E-8EC9-47F1-BD7D-E76CA2C8929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3D437B3-1872-40CD-88DD-550906E3CD75}" type="pres">
      <dgm:prSet presAssocID="{E8903660-CE35-466B-A9C9-88BB4DC078C7}" presName="Name14" presStyleCnt="0"/>
      <dgm:spPr/>
    </dgm:pt>
    <dgm:pt modelId="{E2529B36-66BD-46A8-951D-5E2118AFF797}" type="pres">
      <dgm:prSet presAssocID="{E8903660-CE35-466B-A9C9-88BB4DC078C7}" presName="level1Shape" presStyleLbl="node0" presStyleIdx="0" presStyleCnt="1" custScaleX="147896">
        <dgm:presLayoutVars>
          <dgm:chPref val="3"/>
        </dgm:presLayoutVars>
      </dgm:prSet>
      <dgm:spPr/>
    </dgm:pt>
    <dgm:pt modelId="{DFB726B2-E052-46F5-BDA7-00725515B087}" type="pres">
      <dgm:prSet presAssocID="{E8903660-CE35-466B-A9C9-88BB4DC078C7}" presName="hierChild2" presStyleCnt="0"/>
      <dgm:spPr/>
    </dgm:pt>
    <dgm:pt modelId="{B875937C-AFF7-4982-AFB9-6EC8AEC6B16D}" type="pres">
      <dgm:prSet presAssocID="{FBFA078E-5725-442C-910B-B177D71F8852}" presName="Name19" presStyleLbl="parChTrans1D2" presStyleIdx="0" presStyleCnt="2"/>
      <dgm:spPr/>
    </dgm:pt>
    <dgm:pt modelId="{F7885997-105F-428C-AF09-79A00D4E20D2}" type="pres">
      <dgm:prSet presAssocID="{F450284F-B68A-4C11-90FE-62C822E315C8}" presName="Name21" presStyleCnt="0"/>
      <dgm:spPr/>
    </dgm:pt>
    <dgm:pt modelId="{AD2E0AD9-7B9C-4FA2-94F9-DD24499D4386}" type="pres">
      <dgm:prSet presAssocID="{F450284F-B68A-4C11-90FE-62C822E315C8}" presName="level2Shape" presStyleLbl="node2" presStyleIdx="0" presStyleCnt="2" custScaleX="143622"/>
      <dgm:spPr/>
    </dgm:pt>
    <dgm:pt modelId="{8F989F55-00BB-4FB3-B146-59E5CD388A50}" type="pres">
      <dgm:prSet presAssocID="{F450284F-B68A-4C11-90FE-62C822E315C8}" presName="hierChild3" presStyleCnt="0"/>
      <dgm:spPr/>
    </dgm:pt>
    <dgm:pt modelId="{0E725C2C-7E2C-4ABF-89E5-7464DA1BA45B}" type="pres">
      <dgm:prSet presAssocID="{01F6C97D-8EE8-489F-9B53-121CED413477}" presName="Name19" presStyleLbl="parChTrans1D3" presStyleIdx="0" presStyleCnt="2"/>
      <dgm:spPr/>
    </dgm:pt>
    <dgm:pt modelId="{7B3E417A-E6D4-4EFC-B2E2-122B24C65720}" type="pres">
      <dgm:prSet presAssocID="{9E608817-D32D-4E61-9611-FF0586D8E84C}" presName="Name21" presStyleCnt="0"/>
      <dgm:spPr/>
    </dgm:pt>
    <dgm:pt modelId="{DC6A872F-FBB9-4573-A5EE-E72B3F789A1B}" type="pres">
      <dgm:prSet presAssocID="{9E608817-D32D-4E61-9611-FF0586D8E84C}" presName="level2Shape" presStyleLbl="node3" presStyleIdx="0" presStyleCnt="2" custScaleX="143763"/>
      <dgm:spPr/>
    </dgm:pt>
    <dgm:pt modelId="{6C3E363B-CB81-4CF0-B36B-87D8A6E799B3}" type="pres">
      <dgm:prSet presAssocID="{9E608817-D32D-4E61-9611-FF0586D8E84C}" presName="hierChild3" presStyleCnt="0"/>
      <dgm:spPr/>
    </dgm:pt>
    <dgm:pt modelId="{37F81A3B-0CD2-4517-8E14-3B98329D4CF1}" type="pres">
      <dgm:prSet presAssocID="{653AFBED-8612-4198-9774-31957C00D7F8}" presName="Name19" presStyleLbl="parChTrans1D2" presStyleIdx="1" presStyleCnt="2"/>
      <dgm:spPr/>
    </dgm:pt>
    <dgm:pt modelId="{516B29BC-6222-4D14-8DA0-3147105AFF00}" type="pres">
      <dgm:prSet presAssocID="{893F7B5F-623E-469A-9DFC-EDA32D856D4A}" presName="Name21" presStyleCnt="0"/>
      <dgm:spPr/>
    </dgm:pt>
    <dgm:pt modelId="{EA2FF421-A526-4DC9-BCCC-A9797CFFC8E2}" type="pres">
      <dgm:prSet presAssocID="{893F7B5F-623E-469A-9DFC-EDA32D856D4A}" presName="level2Shape" presStyleLbl="node2" presStyleIdx="1" presStyleCnt="2" custScaleX="141398"/>
      <dgm:spPr/>
    </dgm:pt>
    <dgm:pt modelId="{5E065364-51B8-4E51-B22E-56E3C16DA935}" type="pres">
      <dgm:prSet presAssocID="{893F7B5F-623E-469A-9DFC-EDA32D856D4A}" presName="hierChild3" presStyleCnt="0"/>
      <dgm:spPr/>
    </dgm:pt>
    <dgm:pt modelId="{AB67FC0D-2909-4743-ABA9-977C392DD191}" type="pres">
      <dgm:prSet presAssocID="{3DC5CADA-DECF-44C0-9E8C-CD2BD6E806D4}" presName="Name19" presStyleLbl="parChTrans1D3" presStyleIdx="1" presStyleCnt="2"/>
      <dgm:spPr/>
    </dgm:pt>
    <dgm:pt modelId="{62DAD36F-9C20-4AE6-B877-115F604BE13D}" type="pres">
      <dgm:prSet presAssocID="{CA5B50F0-E142-4E18-A057-7AF6CB25024F}" presName="Name21" presStyleCnt="0"/>
      <dgm:spPr/>
    </dgm:pt>
    <dgm:pt modelId="{16B651EC-05DE-49E2-AE01-5D7E344730FC}" type="pres">
      <dgm:prSet presAssocID="{CA5B50F0-E142-4E18-A057-7AF6CB25024F}" presName="level2Shape" presStyleLbl="node3" presStyleIdx="1" presStyleCnt="2" custScaleX="138192"/>
      <dgm:spPr/>
    </dgm:pt>
    <dgm:pt modelId="{691FB9C7-26C9-439C-9A19-95D4216F60F6}" type="pres">
      <dgm:prSet presAssocID="{CA5B50F0-E142-4E18-A057-7AF6CB25024F}" presName="hierChild3" presStyleCnt="0"/>
      <dgm:spPr/>
    </dgm:pt>
    <dgm:pt modelId="{99176C67-A310-4048-BBF8-80728495E542}" type="pres">
      <dgm:prSet presAssocID="{FA3CD83E-8EC9-47F1-BD7D-E76CA2C8929F}" presName="bgShapesFlow" presStyleCnt="0"/>
      <dgm:spPr/>
    </dgm:pt>
  </dgm:ptLst>
  <dgm:cxnLst>
    <dgm:cxn modelId="{17102103-52DC-460A-8BF9-AF05F8CA5F5C}" type="presOf" srcId="{3DC5CADA-DECF-44C0-9E8C-CD2BD6E806D4}" destId="{AB67FC0D-2909-4743-ABA9-977C392DD191}" srcOrd="0" destOrd="0" presId="urn:microsoft.com/office/officeart/2005/8/layout/hierarchy6"/>
    <dgm:cxn modelId="{3D16890A-E6A6-4288-856A-8D2C40262B65}" srcId="{E8903660-CE35-466B-A9C9-88BB4DC078C7}" destId="{893F7B5F-623E-469A-9DFC-EDA32D856D4A}" srcOrd="1" destOrd="0" parTransId="{653AFBED-8612-4198-9774-31957C00D7F8}" sibTransId="{2EBA4BD6-5095-4342-BF51-3B42BB85E8D8}"/>
    <dgm:cxn modelId="{0066600E-3063-445F-93CB-C62E3BEF3605}" type="presOf" srcId="{9E608817-D32D-4E61-9611-FF0586D8E84C}" destId="{DC6A872F-FBB9-4573-A5EE-E72B3F789A1B}" srcOrd="0" destOrd="0" presId="urn:microsoft.com/office/officeart/2005/8/layout/hierarchy6"/>
    <dgm:cxn modelId="{9B129F14-3EF2-4BE1-9E64-D98AD6C142F4}" srcId="{F450284F-B68A-4C11-90FE-62C822E315C8}" destId="{9E608817-D32D-4E61-9611-FF0586D8E84C}" srcOrd="0" destOrd="0" parTransId="{01F6C97D-8EE8-489F-9B53-121CED413477}" sibTransId="{169F5B2B-1828-4C06-9205-72D9A1A0FF1B}"/>
    <dgm:cxn modelId="{75409839-E44C-471B-A088-BD9049B88409}" type="presOf" srcId="{F450284F-B68A-4C11-90FE-62C822E315C8}" destId="{AD2E0AD9-7B9C-4FA2-94F9-DD24499D4386}" srcOrd="0" destOrd="0" presId="urn:microsoft.com/office/officeart/2005/8/layout/hierarchy6"/>
    <dgm:cxn modelId="{E2009170-171A-43C2-A54F-2A1E29A407C3}" type="presOf" srcId="{893F7B5F-623E-469A-9DFC-EDA32D856D4A}" destId="{EA2FF421-A526-4DC9-BCCC-A9797CFFC8E2}" srcOrd="0" destOrd="0" presId="urn:microsoft.com/office/officeart/2005/8/layout/hierarchy6"/>
    <dgm:cxn modelId="{B61A5E75-6F94-4259-A469-C63CE4E3824B}" srcId="{FA3CD83E-8EC9-47F1-BD7D-E76CA2C8929F}" destId="{E8903660-CE35-466B-A9C9-88BB4DC078C7}" srcOrd="0" destOrd="0" parTransId="{51FD1590-986F-40FD-A772-3FC8178ED8E5}" sibTransId="{C19F734D-7E7F-4946-8109-07C2FDE9D034}"/>
    <dgm:cxn modelId="{3F408B56-3974-4333-B203-EC349B86BF28}" type="presOf" srcId="{653AFBED-8612-4198-9774-31957C00D7F8}" destId="{37F81A3B-0CD2-4517-8E14-3B98329D4CF1}" srcOrd="0" destOrd="0" presId="urn:microsoft.com/office/officeart/2005/8/layout/hierarchy6"/>
    <dgm:cxn modelId="{9A4A5A79-3BFF-4EC2-84C7-B62611574627}" type="presOf" srcId="{01F6C97D-8EE8-489F-9B53-121CED413477}" destId="{0E725C2C-7E2C-4ABF-89E5-7464DA1BA45B}" srcOrd="0" destOrd="0" presId="urn:microsoft.com/office/officeart/2005/8/layout/hierarchy6"/>
    <dgm:cxn modelId="{7366AE7C-B3EF-4759-AEC2-F95853A03224}" type="presOf" srcId="{FBFA078E-5725-442C-910B-B177D71F8852}" destId="{B875937C-AFF7-4982-AFB9-6EC8AEC6B16D}" srcOrd="0" destOrd="0" presId="urn:microsoft.com/office/officeart/2005/8/layout/hierarchy6"/>
    <dgm:cxn modelId="{066B1582-AB9C-494E-9769-17C9A23AF910}" type="presOf" srcId="{E8903660-CE35-466B-A9C9-88BB4DC078C7}" destId="{E2529B36-66BD-46A8-951D-5E2118AFF797}" srcOrd="0" destOrd="0" presId="urn:microsoft.com/office/officeart/2005/8/layout/hierarchy6"/>
    <dgm:cxn modelId="{EF40CC8A-DCB6-448C-B564-48C76D460CF8}" srcId="{893F7B5F-623E-469A-9DFC-EDA32D856D4A}" destId="{CA5B50F0-E142-4E18-A057-7AF6CB25024F}" srcOrd="0" destOrd="0" parTransId="{3DC5CADA-DECF-44C0-9E8C-CD2BD6E806D4}" sibTransId="{28A7CFC3-8068-41FB-9E8C-AE185ED4A096}"/>
    <dgm:cxn modelId="{EDEDE496-A2E0-4A64-B4A0-A605317B83B9}" type="presOf" srcId="{FA3CD83E-8EC9-47F1-BD7D-E76CA2C8929F}" destId="{58D27C46-DC9C-493E-90F2-7A806C7FE23C}" srcOrd="0" destOrd="0" presId="urn:microsoft.com/office/officeart/2005/8/layout/hierarchy6"/>
    <dgm:cxn modelId="{A7948AF8-D525-4690-80D2-CA450F8F36CD}" type="presOf" srcId="{CA5B50F0-E142-4E18-A057-7AF6CB25024F}" destId="{16B651EC-05DE-49E2-AE01-5D7E344730FC}" srcOrd="0" destOrd="0" presId="urn:microsoft.com/office/officeart/2005/8/layout/hierarchy6"/>
    <dgm:cxn modelId="{B89982FD-CE12-49E1-9DD0-966DC1FE3545}" srcId="{E8903660-CE35-466B-A9C9-88BB4DC078C7}" destId="{F450284F-B68A-4C11-90FE-62C822E315C8}" srcOrd="0" destOrd="0" parTransId="{FBFA078E-5725-442C-910B-B177D71F8852}" sibTransId="{CF77F906-E21D-4843-998A-3BC5ED5F862C}"/>
    <dgm:cxn modelId="{9BBA0593-45FA-467C-856B-782E81C58BC0}" type="presParOf" srcId="{58D27C46-DC9C-493E-90F2-7A806C7FE23C}" destId="{6B51C3BF-56BA-4489-A525-18856F5EE995}" srcOrd="0" destOrd="0" presId="urn:microsoft.com/office/officeart/2005/8/layout/hierarchy6"/>
    <dgm:cxn modelId="{F6C53257-81D1-4B93-AD45-BC202E94C9ED}" type="presParOf" srcId="{6B51C3BF-56BA-4489-A525-18856F5EE995}" destId="{DB99B4DA-6067-4419-BD1E-A158EBF9BE30}" srcOrd="0" destOrd="0" presId="urn:microsoft.com/office/officeart/2005/8/layout/hierarchy6"/>
    <dgm:cxn modelId="{343930AF-0F89-498B-A038-D8D3C1999C80}" type="presParOf" srcId="{DB99B4DA-6067-4419-BD1E-A158EBF9BE30}" destId="{23D437B3-1872-40CD-88DD-550906E3CD75}" srcOrd="0" destOrd="0" presId="urn:microsoft.com/office/officeart/2005/8/layout/hierarchy6"/>
    <dgm:cxn modelId="{D22C437A-E9B9-4781-9BD1-BC3F9C320513}" type="presParOf" srcId="{23D437B3-1872-40CD-88DD-550906E3CD75}" destId="{E2529B36-66BD-46A8-951D-5E2118AFF797}" srcOrd="0" destOrd="0" presId="urn:microsoft.com/office/officeart/2005/8/layout/hierarchy6"/>
    <dgm:cxn modelId="{51035DAE-2674-4E7A-BA83-87A60C540881}" type="presParOf" srcId="{23D437B3-1872-40CD-88DD-550906E3CD75}" destId="{DFB726B2-E052-46F5-BDA7-00725515B087}" srcOrd="1" destOrd="0" presId="urn:microsoft.com/office/officeart/2005/8/layout/hierarchy6"/>
    <dgm:cxn modelId="{649BEB11-1B6A-42B9-B434-819E459E9372}" type="presParOf" srcId="{DFB726B2-E052-46F5-BDA7-00725515B087}" destId="{B875937C-AFF7-4982-AFB9-6EC8AEC6B16D}" srcOrd="0" destOrd="0" presId="urn:microsoft.com/office/officeart/2005/8/layout/hierarchy6"/>
    <dgm:cxn modelId="{3F818B7E-191D-4C55-A534-CF0801E843A6}" type="presParOf" srcId="{DFB726B2-E052-46F5-BDA7-00725515B087}" destId="{F7885997-105F-428C-AF09-79A00D4E20D2}" srcOrd="1" destOrd="0" presId="urn:microsoft.com/office/officeart/2005/8/layout/hierarchy6"/>
    <dgm:cxn modelId="{6D3CCFB8-171A-49DD-803B-BB53BE9513D6}" type="presParOf" srcId="{F7885997-105F-428C-AF09-79A00D4E20D2}" destId="{AD2E0AD9-7B9C-4FA2-94F9-DD24499D4386}" srcOrd="0" destOrd="0" presId="urn:microsoft.com/office/officeart/2005/8/layout/hierarchy6"/>
    <dgm:cxn modelId="{18F84AD8-8ED0-49D9-B42C-AB3607A8EDA5}" type="presParOf" srcId="{F7885997-105F-428C-AF09-79A00D4E20D2}" destId="{8F989F55-00BB-4FB3-B146-59E5CD388A50}" srcOrd="1" destOrd="0" presId="urn:microsoft.com/office/officeart/2005/8/layout/hierarchy6"/>
    <dgm:cxn modelId="{072C2E08-7A98-4D77-9F7C-DF736ED26C8A}" type="presParOf" srcId="{8F989F55-00BB-4FB3-B146-59E5CD388A50}" destId="{0E725C2C-7E2C-4ABF-89E5-7464DA1BA45B}" srcOrd="0" destOrd="0" presId="urn:microsoft.com/office/officeart/2005/8/layout/hierarchy6"/>
    <dgm:cxn modelId="{A6C82533-5F5A-4E4C-A24B-9ACE91BFF44B}" type="presParOf" srcId="{8F989F55-00BB-4FB3-B146-59E5CD388A50}" destId="{7B3E417A-E6D4-4EFC-B2E2-122B24C65720}" srcOrd="1" destOrd="0" presId="urn:microsoft.com/office/officeart/2005/8/layout/hierarchy6"/>
    <dgm:cxn modelId="{5ED0A576-552F-436A-AE13-85B0AE37F81A}" type="presParOf" srcId="{7B3E417A-E6D4-4EFC-B2E2-122B24C65720}" destId="{DC6A872F-FBB9-4573-A5EE-E72B3F789A1B}" srcOrd="0" destOrd="0" presId="urn:microsoft.com/office/officeart/2005/8/layout/hierarchy6"/>
    <dgm:cxn modelId="{1D6A7EF2-E9D0-4E55-90B3-D0B377989CB1}" type="presParOf" srcId="{7B3E417A-E6D4-4EFC-B2E2-122B24C65720}" destId="{6C3E363B-CB81-4CF0-B36B-87D8A6E799B3}" srcOrd="1" destOrd="0" presId="urn:microsoft.com/office/officeart/2005/8/layout/hierarchy6"/>
    <dgm:cxn modelId="{58321E3F-6C40-4E32-92DB-9B38C4CE4424}" type="presParOf" srcId="{DFB726B2-E052-46F5-BDA7-00725515B087}" destId="{37F81A3B-0CD2-4517-8E14-3B98329D4CF1}" srcOrd="2" destOrd="0" presId="urn:microsoft.com/office/officeart/2005/8/layout/hierarchy6"/>
    <dgm:cxn modelId="{A4328495-8DCB-48A4-9F01-AB5DFF758A68}" type="presParOf" srcId="{DFB726B2-E052-46F5-BDA7-00725515B087}" destId="{516B29BC-6222-4D14-8DA0-3147105AFF00}" srcOrd="3" destOrd="0" presId="urn:microsoft.com/office/officeart/2005/8/layout/hierarchy6"/>
    <dgm:cxn modelId="{F0D2C1D7-E928-4314-97BC-96B5A3E43EB9}" type="presParOf" srcId="{516B29BC-6222-4D14-8DA0-3147105AFF00}" destId="{EA2FF421-A526-4DC9-BCCC-A9797CFFC8E2}" srcOrd="0" destOrd="0" presId="urn:microsoft.com/office/officeart/2005/8/layout/hierarchy6"/>
    <dgm:cxn modelId="{5DC65986-A7CE-4C65-A49E-6E30F82C1854}" type="presParOf" srcId="{516B29BC-6222-4D14-8DA0-3147105AFF00}" destId="{5E065364-51B8-4E51-B22E-56E3C16DA935}" srcOrd="1" destOrd="0" presId="urn:microsoft.com/office/officeart/2005/8/layout/hierarchy6"/>
    <dgm:cxn modelId="{2D6AE455-B52E-468E-85EA-10B495DA4481}" type="presParOf" srcId="{5E065364-51B8-4E51-B22E-56E3C16DA935}" destId="{AB67FC0D-2909-4743-ABA9-977C392DD191}" srcOrd="0" destOrd="0" presId="urn:microsoft.com/office/officeart/2005/8/layout/hierarchy6"/>
    <dgm:cxn modelId="{ABBEB24F-4C46-4601-B5A0-52BA21BD3883}" type="presParOf" srcId="{5E065364-51B8-4E51-B22E-56E3C16DA935}" destId="{62DAD36F-9C20-4AE6-B877-115F604BE13D}" srcOrd="1" destOrd="0" presId="urn:microsoft.com/office/officeart/2005/8/layout/hierarchy6"/>
    <dgm:cxn modelId="{EEFF994E-BFA3-42E7-A372-3F022A572D30}" type="presParOf" srcId="{62DAD36F-9C20-4AE6-B877-115F604BE13D}" destId="{16B651EC-05DE-49E2-AE01-5D7E344730FC}" srcOrd="0" destOrd="0" presId="urn:microsoft.com/office/officeart/2005/8/layout/hierarchy6"/>
    <dgm:cxn modelId="{4B9F0D55-6008-43F1-B08F-3DFC99E56779}" type="presParOf" srcId="{62DAD36F-9C20-4AE6-B877-115F604BE13D}" destId="{691FB9C7-26C9-439C-9A19-95D4216F60F6}" srcOrd="1" destOrd="0" presId="urn:microsoft.com/office/officeart/2005/8/layout/hierarchy6"/>
    <dgm:cxn modelId="{E0D0630F-A047-495E-9232-AF55ABF6A5CB}" type="presParOf" srcId="{58D27C46-DC9C-493E-90F2-7A806C7FE23C}" destId="{99176C67-A310-4048-BBF8-80728495E542}" srcOrd="1" destOrd="0" presId="urn:microsoft.com/office/officeart/2005/8/layout/hierarchy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29B36-66BD-46A8-951D-5E2118AFF797}">
      <dsp:nvSpPr>
        <dsp:cNvPr id="0" name=""/>
        <dsp:cNvSpPr/>
      </dsp:nvSpPr>
      <dsp:spPr>
        <a:xfrm>
          <a:off x="1718648" y="3206"/>
          <a:ext cx="2876351" cy="129656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Меры поддержки учреждений и предприятий УИС при участии в закупках в соответствии с Федеральным законом от 05.04.2013 № 44-ФЗ </a:t>
          </a:r>
          <a:endParaRPr lang="ru-RU" sz="1200" b="1" kern="1200" dirty="0"/>
        </a:p>
      </dsp:txBody>
      <dsp:txXfrm>
        <a:off x="1756623" y="41181"/>
        <a:ext cx="2800401" cy="1220614"/>
      </dsp:txXfrm>
    </dsp:sp>
    <dsp:sp modelId="{B875937C-AFF7-4982-AFB9-6EC8AEC6B16D}">
      <dsp:nvSpPr>
        <dsp:cNvPr id="0" name=""/>
        <dsp:cNvSpPr/>
      </dsp:nvSpPr>
      <dsp:spPr>
        <a:xfrm>
          <a:off x="1490109" y="1299771"/>
          <a:ext cx="1666714" cy="518625"/>
        </a:xfrm>
        <a:custGeom>
          <a:avLst/>
          <a:gdLst/>
          <a:ahLst/>
          <a:cxnLst/>
          <a:rect l="0" t="0" r="0" b="0"/>
          <a:pathLst>
            <a:path>
              <a:moveTo>
                <a:pt x="1666714" y="0"/>
              </a:moveTo>
              <a:lnTo>
                <a:pt x="1666714" y="259312"/>
              </a:lnTo>
              <a:lnTo>
                <a:pt x="0" y="259312"/>
              </a:lnTo>
              <a:lnTo>
                <a:pt x="0" y="5186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2E0AD9-7B9C-4FA2-94F9-DD24499D4386}">
      <dsp:nvSpPr>
        <dsp:cNvPr id="0" name=""/>
        <dsp:cNvSpPr/>
      </dsp:nvSpPr>
      <dsp:spPr>
        <a:xfrm>
          <a:off x="93495" y="1818397"/>
          <a:ext cx="2793228" cy="129656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Преференции по статьей 28 З</a:t>
          </a:r>
          <a:br>
            <a:rPr lang="ru-RU" sz="1200" kern="1200" dirty="0"/>
          </a:br>
          <a:r>
            <a:rPr lang="ru-RU" sz="1200" kern="1200" dirty="0"/>
            <a:t>акона № 44-ФЗ </a:t>
          </a:r>
          <a:endParaRPr lang="ru-RU" sz="1200" b="1" kern="1200" dirty="0"/>
        </a:p>
      </dsp:txBody>
      <dsp:txXfrm>
        <a:off x="131470" y="1856372"/>
        <a:ext cx="2717278" cy="1220614"/>
      </dsp:txXfrm>
    </dsp:sp>
    <dsp:sp modelId="{0E725C2C-7E2C-4ABF-89E5-7464DA1BA45B}">
      <dsp:nvSpPr>
        <dsp:cNvPr id="0" name=""/>
        <dsp:cNvSpPr/>
      </dsp:nvSpPr>
      <dsp:spPr>
        <a:xfrm>
          <a:off x="1444389" y="3114962"/>
          <a:ext cx="91440" cy="5186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86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A872F-FBB9-4573-A5EE-E72B3F789A1B}">
      <dsp:nvSpPr>
        <dsp:cNvPr id="0" name=""/>
        <dsp:cNvSpPr/>
      </dsp:nvSpPr>
      <dsp:spPr>
        <a:xfrm>
          <a:off x="92124" y="3633588"/>
          <a:ext cx="2795970" cy="129656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распоряжение Правительства Российской Федерации </a:t>
          </a:r>
          <a:br>
            <a:rPr lang="ru-RU" sz="1200" kern="1200" dirty="0"/>
          </a:br>
          <a:r>
            <a:rPr lang="ru-RU" sz="1200" kern="1200" dirty="0"/>
            <a:t>от 08.12.2021 № 3500-р</a:t>
          </a:r>
          <a:endParaRPr lang="ru-RU" sz="1200" b="1" kern="1200" dirty="0"/>
        </a:p>
      </dsp:txBody>
      <dsp:txXfrm>
        <a:off x="130099" y="3671563"/>
        <a:ext cx="2720020" cy="1220614"/>
      </dsp:txXfrm>
    </dsp:sp>
    <dsp:sp modelId="{37F81A3B-0CD2-4517-8E14-3B98329D4CF1}">
      <dsp:nvSpPr>
        <dsp:cNvPr id="0" name=""/>
        <dsp:cNvSpPr/>
      </dsp:nvSpPr>
      <dsp:spPr>
        <a:xfrm>
          <a:off x="3156824" y="1299771"/>
          <a:ext cx="1688341" cy="518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2"/>
              </a:lnTo>
              <a:lnTo>
                <a:pt x="1688341" y="259312"/>
              </a:lnTo>
              <a:lnTo>
                <a:pt x="1688341" y="5186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FF421-A526-4DC9-BCCC-A9797CFFC8E2}">
      <dsp:nvSpPr>
        <dsp:cNvPr id="0" name=""/>
        <dsp:cNvSpPr/>
      </dsp:nvSpPr>
      <dsp:spPr>
        <a:xfrm>
          <a:off x="3470178" y="1818397"/>
          <a:ext cx="2749975" cy="129656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err="1"/>
            <a:t>Ед.поставщик</a:t>
          </a:r>
          <a:r>
            <a:rPr lang="ru-RU" sz="1200" kern="1200" dirty="0"/>
            <a:t> по пункту 11 части 1 статьи 93 Закона № 44-ФЗ</a:t>
          </a:r>
          <a:endParaRPr lang="ru-RU" sz="1200" b="1" kern="1200" dirty="0"/>
        </a:p>
      </dsp:txBody>
      <dsp:txXfrm>
        <a:off x="3508153" y="1856372"/>
        <a:ext cx="2674025" cy="1220614"/>
      </dsp:txXfrm>
    </dsp:sp>
    <dsp:sp modelId="{AB67FC0D-2909-4743-ABA9-977C392DD191}">
      <dsp:nvSpPr>
        <dsp:cNvPr id="0" name=""/>
        <dsp:cNvSpPr/>
      </dsp:nvSpPr>
      <dsp:spPr>
        <a:xfrm>
          <a:off x="4799446" y="3114962"/>
          <a:ext cx="91440" cy="5186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86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651EC-05DE-49E2-AE01-5D7E344730FC}">
      <dsp:nvSpPr>
        <dsp:cNvPr id="0" name=""/>
        <dsp:cNvSpPr/>
      </dsp:nvSpPr>
      <dsp:spPr>
        <a:xfrm>
          <a:off x="3501354" y="3633588"/>
          <a:ext cx="2687623" cy="129656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постановление Правительства Российской Федерации </a:t>
          </a:r>
          <a:br>
            <a:rPr lang="ru-RU" sz="1200" kern="1200" dirty="0"/>
          </a:br>
          <a:r>
            <a:rPr lang="ru-RU" sz="1200" kern="1200" dirty="0"/>
            <a:t>от 26.12.2013 № 1292 </a:t>
          </a:r>
          <a:endParaRPr lang="ru-RU" sz="1200" b="1" i="0" kern="1200" dirty="0"/>
        </a:p>
      </dsp:txBody>
      <dsp:txXfrm>
        <a:off x="3539329" y="3671563"/>
        <a:ext cx="2611673" cy="1220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B9E60-7785-4C37-BBBC-99466D7442A6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759DF-4700-4831-8D1C-766FD1564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51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841" cy="497047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3" y="1"/>
            <a:ext cx="2949841" cy="497047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r">
              <a:defRPr sz="1200"/>
            </a:lvl1pPr>
          </a:lstStyle>
          <a:p>
            <a:fld id="{63BB6905-5DF7-4C0D-BF5F-186B69A20D4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7813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2" tIns="45921" rIns="91842" bIns="4592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21146"/>
            <a:ext cx="5445126" cy="4473422"/>
          </a:xfrm>
          <a:prstGeom prst="rect">
            <a:avLst/>
          </a:prstGeom>
        </p:spPr>
        <p:txBody>
          <a:bodyPr vert="horz" lIns="91842" tIns="45921" rIns="91842" bIns="4592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93"/>
            <a:ext cx="2949841" cy="497046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3" y="9440693"/>
            <a:ext cx="2949841" cy="497046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r">
              <a:defRPr sz="1200"/>
            </a:lvl1pPr>
          </a:lstStyle>
          <a:p>
            <a:fld id="{581E5700-CFC4-4D66-A574-3FDF0F166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9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E5700-CFC4-4D66-A574-3FDF0F1660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36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DFDF-0360-4F1B-A9A9-FF587ADFE6A6}" type="datetime1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44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F6A9-F19F-4BA1-A28B-3233932EDF05}" type="datetime1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5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8DA5-D884-40FD-B48D-968EF9274C4E}" type="datetime1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89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151F-5ABC-4F66-9204-89CDFEAF1A31}" type="datetime1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62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B0E4-E721-45A1-B8AA-6AD2C68F9325}" type="datetime1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85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5DFC-3D8E-46BA-A5DD-76C4B558BD4A}" type="datetime1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10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2B3D-368B-49F4-B5F7-FECE23640F0C}" type="datetime1">
              <a:rPr lang="ru-RU" smtClean="0"/>
              <a:t>24.01.2024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7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E98D7-F0CD-4D22-9C51-8AC032898B7F}" type="datetime1">
              <a:rPr lang="ru-RU" smtClean="0"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304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E5E7-C3DA-48F2-9000-A487BB261E44}" type="datetime1">
              <a:rPr lang="ru-RU" smtClean="0"/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72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1EAF-F3D4-4957-AA9B-8DDBEAD37C26}" type="datetime1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52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B198-6766-43E2-953B-14BFAF475676}" type="datetime1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1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3C1D5-EBA0-4A3F-A3D3-DD666990A2D2}" type="datetime1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23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niver.sberbank-ast.ru/mkc-sber/#&amp;step=1&amp;s=ISrIuATs9dQkrL0W0G6a&amp;stype=nps&amp;name=%D0%93%D0%BB%D0%B0%D0%B2%D0%BD%D0%B0%D1%8F+%D1%81%D1%82%D1%80%D0%B0%D0%BD%D0%B8%D1%86%D0%B0&amp;doaction=Go&amp;id=0&amp;type=Guestnotree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ebtorgi.samregion.ru/site/Show/Category/1173?ItemId=573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consultantplus://offline/ref=2BE52825342D4FD8D042DBFE77F440EC000902C83F6FC354736EAED0DA6A4F23A2AA7B9DCB9D6208E2ACEC487D4CF22BF2D22530CA17F9F0h7c9H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408864" y="6257315"/>
            <a:ext cx="1420337" cy="43088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202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год</a:t>
            </a:r>
          </a:p>
        </p:txBody>
      </p:sp>
      <p:sp>
        <p:nvSpPr>
          <p:cNvPr id="3" name="Параллелограмм 2"/>
          <p:cNvSpPr/>
          <p:nvPr/>
        </p:nvSpPr>
        <p:spPr>
          <a:xfrm>
            <a:off x="-659" y="2314698"/>
            <a:ext cx="9361021" cy="2698479"/>
          </a:xfrm>
          <a:custGeom>
            <a:avLst/>
            <a:gdLst>
              <a:gd name="connsiteX0" fmla="*/ 0 w 7020272"/>
              <a:gd name="connsiteY0" fmla="*/ 2664296 h 2664296"/>
              <a:gd name="connsiteX1" fmla="*/ 982273 w 7020272"/>
              <a:gd name="connsiteY1" fmla="*/ 0 h 2664296"/>
              <a:gd name="connsiteX2" fmla="*/ 7020272 w 7020272"/>
              <a:gd name="connsiteY2" fmla="*/ 0 h 2664296"/>
              <a:gd name="connsiteX3" fmla="*/ 6037999 w 7020272"/>
              <a:gd name="connsiteY3" fmla="*/ 2664296 h 2664296"/>
              <a:gd name="connsiteX4" fmla="*/ 0 w 7020272"/>
              <a:gd name="connsiteY4" fmla="*/ 2664296 h 2664296"/>
              <a:gd name="connsiteX0" fmla="*/ 494 w 7020766"/>
              <a:gd name="connsiteY0" fmla="*/ 2698479 h 2698479"/>
              <a:gd name="connsiteX1" fmla="*/ 0 w 7020766"/>
              <a:gd name="connsiteY1" fmla="*/ 0 h 2698479"/>
              <a:gd name="connsiteX2" fmla="*/ 7020766 w 7020766"/>
              <a:gd name="connsiteY2" fmla="*/ 34183 h 2698479"/>
              <a:gd name="connsiteX3" fmla="*/ 6038493 w 7020766"/>
              <a:gd name="connsiteY3" fmla="*/ 2698479 h 2698479"/>
              <a:gd name="connsiteX4" fmla="*/ 494 w 7020766"/>
              <a:gd name="connsiteY4" fmla="*/ 2698479 h 269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0766" h="2698479">
                <a:moveTo>
                  <a:pt x="494" y="2698479"/>
                </a:moveTo>
                <a:cubicBezTo>
                  <a:pt x="329" y="1798986"/>
                  <a:pt x="165" y="899493"/>
                  <a:pt x="0" y="0"/>
                </a:cubicBezTo>
                <a:lnTo>
                  <a:pt x="7020766" y="34183"/>
                </a:lnTo>
                <a:lnTo>
                  <a:pt x="6038493" y="2698479"/>
                </a:lnTo>
                <a:lnTo>
                  <a:pt x="494" y="2698479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4" name="Параллелограмм 3"/>
          <p:cNvSpPr/>
          <p:nvPr/>
        </p:nvSpPr>
        <p:spPr>
          <a:xfrm>
            <a:off x="8496269" y="2348880"/>
            <a:ext cx="3702033" cy="2664296"/>
          </a:xfrm>
          <a:custGeom>
            <a:avLst/>
            <a:gdLst>
              <a:gd name="connsiteX0" fmla="*/ 0 w 2339752"/>
              <a:gd name="connsiteY0" fmla="*/ 2664296 h 2664296"/>
              <a:gd name="connsiteX1" fmla="*/ 1012224 w 2339752"/>
              <a:gd name="connsiteY1" fmla="*/ 0 h 2664296"/>
              <a:gd name="connsiteX2" fmla="*/ 2339752 w 2339752"/>
              <a:gd name="connsiteY2" fmla="*/ 0 h 2664296"/>
              <a:gd name="connsiteX3" fmla="*/ 1327528 w 2339752"/>
              <a:gd name="connsiteY3" fmla="*/ 2664296 h 2664296"/>
              <a:gd name="connsiteX4" fmla="*/ 0 w 2339752"/>
              <a:gd name="connsiteY4" fmla="*/ 2664296 h 2664296"/>
              <a:gd name="connsiteX0" fmla="*/ 0 w 2344477"/>
              <a:gd name="connsiteY0" fmla="*/ 2664296 h 2664296"/>
              <a:gd name="connsiteX1" fmla="*/ 1012224 w 2344477"/>
              <a:gd name="connsiteY1" fmla="*/ 0 h 2664296"/>
              <a:gd name="connsiteX2" fmla="*/ 2339752 w 2344477"/>
              <a:gd name="connsiteY2" fmla="*/ 0 h 2664296"/>
              <a:gd name="connsiteX3" fmla="*/ 2344477 w 2344477"/>
              <a:gd name="connsiteY3" fmla="*/ 2664296 h 2664296"/>
              <a:gd name="connsiteX4" fmla="*/ 0 w 2344477"/>
              <a:gd name="connsiteY4" fmla="*/ 2664296 h 2664296"/>
              <a:gd name="connsiteX0" fmla="*/ 0 w 2344477"/>
              <a:gd name="connsiteY0" fmla="*/ 2664296 h 2664296"/>
              <a:gd name="connsiteX1" fmla="*/ 867904 w 2344477"/>
              <a:gd name="connsiteY1" fmla="*/ 0 h 2664296"/>
              <a:gd name="connsiteX2" fmla="*/ 2339752 w 2344477"/>
              <a:gd name="connsiteY2" fmla="*/ 0 h 2664296"/>
              <a:gd name="connsiteX3" fmla="*/ 2344477 w 2344477"/>
              <a:gd name="connsiteY3" fmla="*/ 2664296 h 2664296"/>
              <a:gd name="connsiteX4" fmla="*/ 0 w 2344477"/>
              <a:gd name="connsiteY4" fmla="*/ 2664296 h 26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477" h="2664296">
                <a:moveTo>
                  <a:pt x="0" y="2664296"/>
                </a:moveTo>
                <a:lnTo>
                  <a:pt x="867904" y="0"/>
                </a:lnTo>
                <a:lnTo>
                  <a:pt x="2339752" y="0"/>
                </a:lnTo>
                <a:lnTo>
                  <a:pt x="2344477" y="2664296"/>
                </a:lnTo>
                <a:lnTo>
                  <a:pt x="0" y="2664296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>
            <a:off x="8496267" y="1368240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7" name="Параллелограмм 4"/>
          <p:cNvSpPr/>
          <p:nvPr/>
        </p:nvSpPr>
        <p:spPr>
          <a:xfrm>
            <a:off x="7177689" y="1368240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4"/>
          <p:cNvSpPr/>
          <p:nvPr/>
        </p:nvSpPr>
        <p:spPr>
          <a:xfrm rot="10800000">
            <a:off x="-659" y="5532687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3730940" y="5532688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63752" y="1015365"/>
            <a:ext cx="5276280" cy="123110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Контрактная система в сфере государственных закупок. </a:t>
            </a: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Новеллы 2024</a:t>
            </a:r>
          </a:p>
        </p:txBody>
      </p:sp>
      <p:sp>
        <p:nvSpPr>
          <p:cNvPr id="22" name="Параллелограмм 4"/>
          <p:cNvSpPr/>
          <p:nvPr/>
        </p:nvSpPr>
        <p:spPr>
          <a:xfrm>
            <a:off x="8483189" y="1368240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4"/>
          <p:cNvSpPr/>
          <p:nvPr/>
        </p:nvSpPr>
        <p:spPr>
          <a:xfrm>
            <a:off x="7164612" y="1368240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158995" y="361469"/>
            <a:ext cx="4728851" cy="67710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Главное управление организации торгов Самарской области</a:t>
            </a:r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798" y="211721"/>
            <a:ext cx="89192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1</a:t>
            </a:fld>
            <a:endParaRPr lang="ru-RU"/>
          </a:p>
        </p:txBody>
      </p:sp>
      <p:pic>
        <p:nvPicPr>
          <p:cNvPr id="1027" name="Picture 3" descr="https://univer.sberbank-ast.ru/mkc-sber/files/16866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79" y="198656"/>
            <a:ext cx="2091399" cy="63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997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араллелограмм 4"/>
          <p:cNvSpPr/>
          <p:nvPr/>
        </p:nvSpPr>
        <p:spPr>
          <a:xfrm rot="10800000">
            <a:off x="-4" y="6186987"/>
            <a:ext cx="3708813" cy="584609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3640443" y="6186985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2" name="Параллелограмм 4"/>
          <p:cNvSpPr/>
          <p:nvPr/>
        </p:nvSpPr>
        <p:spPr>
          <a:xfrm>
            <a:off x="8489711" y="26124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4"/>
          <p:cNvSpPr/>
          <p:nvPr/>
        </p:nvSpPr>
        <p:spPr>
          <a:xfrm>
            <a:off x="7257116" y="26123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9" name="Параллелограмм 4"/>
          <p:cNvSpPr/>
          <p:nvPr/>
        </p:nvSpPr>
        <p:spPr>
          <a:xfrm>
            <a:off x="-8613" y="47475"/>
            <a:ext cx="4678012" cy="563259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Итоги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10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0620" y="814125"/>
            <a:ext cx="981809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AutoNum type="arabicPeriod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данные для формирование аналитических данных по закупкам в рамках национальных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 формируются из ГИС «Госзаказ»</a:t>
            </a:r>
          </a:p>
          <a:p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Исключение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закупки муниципальных образований у единственного поставщика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Ответственные специалисты от ГРБС обладают информацией о результатах и мероприятиях региональных составляющих национальных проектов в целях консультирования заказчиков по выбору необходимого кода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Добавление мероприятий в справочник  происходит в «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НП_мониторинг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Справочная информация размещена на сайте ГУОТ и доступна 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разделе «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Региональные составляющие национальных проектов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1600" dirty="0">
              <a:latin typeface="Roboto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83840"/>
              </p:ext>
            </p:extLst>
          </p:nvPr>
        </p:nvGraphicFramePr>
        <p:xfrm>
          <a:off x="514628" y="4589035"/>
          <a:ext cx="9461476" cy="1382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7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3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Ф.И.О.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Контактный</a:t>
                      </a:r>
                      <a:r>
                        <a:rPr lang="ru-RU" sz="1400" b="1" u="none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телефон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E-mail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916">
                <a:tc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Никулина</a:t>
                      </a:r>
                      <a:r>
                        <a:rPr lang="ru-RU" sz="1400" b="1" i="0" u="none" strike="noStrik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Светлана Сергеевна </a:t>
                      </a:r>
                      <a:endParaRPr lang="ru-RU" sz="14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8-846-334-03-69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84138" indent="0"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en-US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Hi-com </a:t>
                      </a:r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54-55)</a:t>
                      </a: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1338" lvl="1" indent="0" algn="l" fontAlgn="ctr"/>
                      <a:r>
                        <a:rPr lang="en-US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NikulinaSS@samregion.ru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398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Половинкин</a:t>
                      </a:r>
                      <a:r>
                        <a:rPr lang="ru-RU" sz="1400" b="1" i="0" u="none" strike="noStrik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Александр Андреевич</a:t>
                      </a:r>
                      <a:endParaRPr lang="ru-RU" sz="14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8-846-335-12-56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84138" indent="0"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Hi-com </a:t>
                      </a:r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54-45)</a:t>
                      </a: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1338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PolovinkinAA@samregion.ru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948987" y="4050721"/>
            <a:ext cx="247557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КОНТАКТНЫЕ ДАННЫЕ</a:t>
            </a:r>
            <a:endParaRPr lang="ru-RU" sz="1600" dirty="0">
              <a:latin typeface="Roboto"/>
            </a:endParaRPr>
          </a:p>
        </p:txBody>
      </p:sp>
      <p:pic>
        <p:nvPicPr>
          <p:cNvPr id="4" name="Picture 2" descr="C:\Users\sharapovir\Desktop\Samarskaya oblast.723b5d68.png">
            <a:extLst>
              <a:ext uri="{FF2B5EF4-FFF2-40B4-BE49-F238E27FC236}">
                <a16:creationId xmlns:a16="http://schemas.microsoft.com/office/drawing/2014/main" id="{6AABE508-004B-2093-DA80-0EEEEB8EC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798" y="211721"/>
            <a:ext cx="89192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57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араллелограмм 4"/>
          <p:cNvSpPr/>
          <p:nvPr/>
        </p:nvSpPr>
        <p:spPr>
          <a:xfrm rot="10800000">
            <a:off x="-21171" y="6273391"/>
            <a:ext cx="3708813" cy="584609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3567291" y="6282027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9" name="Параллелограмм 4"/>
          <p:cNvSpPr/>
          <p:nvPr/>
        </p:nvSpPr>
        <p:spPr>
          <a:xfrm>
            <a:off x="0" y="0"/>
            <a:ext cx="4678012" cy="563259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Закупки у ФСИН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11</a:t>
            </a:fld>
            <a:endParaRPr lang="ru-RU"/>
          </a:p>
        </p:txBody>
      </p:sp>
      <p:sp>
        <p:nvSpPr>
          <p:cNvPr id="12" name="Google Shape;101;p20"/>
          <p:cNvSpPr txBox="1">
            <a:spLocks noChangeArrowheads="1"/>
          </p:cNvSpPr>
          <p:nvPr/>
        </p:nvSpPr>
        <p:spPr bwMode="auto">
          <a:xfrm>
            <a:off x="442687" y="1182709"/>
            <a:ext cx="5318033" cy="500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67" tIns="49900" rIns="99767" bIns="49900"/>
          <a:lstStyle>
            <a:lvl1pPr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Социальная важность обеспечения учреждений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 предприятий УИС государственными и муниципальными заказами: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380990" indent="-380990">
              <a:spcBef>
                <a:spcPts val="1600"/>
              </a:spcBef>
              <a:buClr>
                <a:srgbClr val="024C96"/>
              </a:buClr>
              <a:buFont typeface="Arial" panose="020B0604020202020204" pitchFamily="34" charset="0"/>
              <a:buChar char="♯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возмещение ущерба по исполнительным листам;</a:t>
            </a:r>
          </a:p>
          <a:p>
            <a:pPr marL="380990" indent="-380990">
              <a:spcBef>
                <a:spcPts val="1600"/>
              </a:spcBef>
              <a:buClr>
                <a:srgbClr val="024C96"/>
              </a:buClr>
              <a:buFont typeface="Arial" panose="020B0604020202020204" pitchFamily="34" charset="0"/>
              <a:buChar char="♯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компенсация затрат государства на содержание осужденного;</a:t>
            </a:r>
          </a:p>
          <a:p>
            <a:pPr marL="380990" indent="-380990">
              <a:spcBef>
                <a:spcPts val="1600"/>
              </a:spcBef>
              <a:buClr>
                <a:srgbClr val="024C96"/>
              </a:buClr>
              <a:buFont typeface="Arial" panose="020B0604020202020204" pitchFamily="34" charset="0"/>
              <a:buChar char="♯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восстановление, закрепление, приобретение профессиональных  и трудовых навыков;</a:t>
            </a:r>
          </a:p>
          <a:p>
            <a:pPr marL="380990" indent="-380990">
              <a:spcBef>
                <a:spcPts val="1600"/>
              </a:spcBef>
              <a:buClr>
                <a:srgbClr val="024C96"/>
              </a:buClr>
              <a:buFont typeface="Arial" panose="020B0604020202020204" pitchFamily="34" charset="0"/>
              <a:buChar char="♯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социальная адаптация лиц, которые отбывают наказание в местах лишения свободы.</a:t>
            </a: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990096667"/>
              </p:ext>
            </p:extLst>
          </p:nvPr>
        </p:nvGraphicFramePr>
        <p:xfrm>
          <a:off x="5486401" y="1014985"/>
          <a:ext cx="6312278" cy="493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C:\Users\sharapovir\Desktop\Samarskaya oblast.723b5d68.png">
            <a:extLst>
              <a:ext uri="{FF2B5EF4-FFF2-40B4-BE49-F238E27FC236}">
                <a16:creationId xmlns:a16="http://schemas.microsoft.com/office/drawing/2014/main" id="{AAF99BAF-2FAA-C17D-C5F1-ED564D386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798" y="211721"/>
            <a:ext cx="89192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262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араллелограмм 4"/>
          <p:cNvSpPr/>
          <p:nvPr/>
        </p:nvSpPr>
        <p:spPr>
          <a:xfrm rot="10800000">
            <a:off x="-44771" y="6136866"/>
            <a:ext cx="3708813" cy="584609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3640443" y="6186985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9" name="Параллелограмм 4"/>
          <p:cNvSpPr/>
          <p:nvPr/>
        </p:nvSpPr>
        <p:spPr>
          <a:xfrm>
            <a:off x="0" y="0"/>
            <a:ext cx="4678012" cy="563259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Закупки у ФСИН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12</a:t>
            </a:fld>
            <a:endParaRPr lang="ru-RU"/>
          </a:p>
        </p:txBody>
      </p:sp>
      <p:sp>
        <p:nvSpPr>
          <p:cNvPr id="12" name="Google Shape;101;p20"/>
          <p:cNvSpPr txBox="1">
            <a:spLocks noChangeArrowheads="1"/>
          </p:cNvSpPr>
          <p:nvPr/>
        </p:nvSpPr>
        <p:spPr bwMode="auto">
          <a:xfrm>
            <a:off x="462384" y="784249"/>
            <a:ext cx="8523120" cy="500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67" tIns="49900" rIns="99767" bIns="49900"/>
          <a:lstStyle>
            <a:lvl1pPr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fontAlgn="base">
              <a:spcBef>
                <a:spcPct val="0"/>
              </a:spcBef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Результативность работы  в 2023 году:</a:t>
            </a:r>
          </a:p>
          <a:p>
            <a:pPr fontAlgn="base">
              <a:spcBef>
                <a:spcPct val="0"/>
              </a:spcBef>
            </a:pP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  <a:p>
            <a:pPr fontAlgn="base">
              <a:spcBef>
                <a:spcPct val="0"/>
              </a:spcBef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1. Заключено контрактов с учреждениями УИС Самарской области на общую сумму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27,9 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млн.рублей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а с учетом исправительных учреждений Республики Карелия и Республики Удмуртия – на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30,5 млн. рублей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 fontAlgn="base">
              <a:spcBef>
                <a:spcPct val="0"/>
              </a:spcBef>
            </a:pPr>
            <a:endParaRPr lang="ru-RU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just" fontAlgn="base">
              <a:spcBef>
                <a:spcPct val="0"/>
              </a:spcBef>
            </a:pP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just" fontAlgn="base">
              <a:spcBef>
                <a:spcPct val="0"/>
              </a:spcBef>
            </a:pP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just" fontAlgn="base">
              <a:spcBef>
                <a:spcPct val="0"/>
              </a:spcBef>
            </a:pP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just" fontAlgn="base">
              <a:spcBef>
                <a:spcPct val="0"/>
              </a:spcBef>
            </a:pP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just" fontAlgn="base">
              <a:spcBef>
                <a:spcPct val="0"/>
              </a:spcBef>
              <a:spcAft>
                <a:spcPts val="1600"/>
              </a:spcAft>
            </a:pPr>
            <a:endParaRPr lang="ru-RU" sz="1050" dirty="0">
              <a:solidFill>
                <a:schemeClr val="accent1">
                  <a:lumMod val="75000"/>
                </a:schemeClr>
              </a:solidFill>
            </a:endParaRPr>
          </a:p>
          <a:p>
            <a:pPr algn="just" fontAlgn="base">
              <a:spcBef>
                <a:spcPct val="0"/>
              </a:spcBef>
              <a:spcAft>
                <a:spcPts val="1600"/>
              </a:spcAft>
            </a:pPr>
            <a:endParaRPr lang="ru-RU" sz="1050" dirty="0">
              <a:solidFill>
                <a:schemeClr val="accent1">
                  <a:lumMod val="75000"/>
                </a:schemeClr>
              </a:solidFill>
            </a:endParaRPr>
          </a:p>
          <a:p>
            <a:pPr algn="just" fontAlgn="base">
              <a:spcBef>
                <a:spcPct val="0"/>
              </a:spcBef>
              <a:spcAft>
                <a:spcPts val="1600"/>
              </a:spcAft>
            </a:pPr>
            <a:endParaRPr lang="ru-RU" sz="1050" dirty="0">
              <a:solidFill>
                <a:schemeClr val="accent1">
                  <a:lumMod val="75000"/>
                </a:schemeClr>
              </a:solidFill>
            </a:endParaRPr>
          </a:p>
          <a:p>
            <a:pPr algn="just" fontAlgn="base">
              <a:spcBef>
                <a:spcPct val="0"/>
              </a:spcBef>
              <a:spcAft>
                <a:spcPts val="1600"/>
              </a:spcAft>
            </a:pPr>
            <a:endParaRPr lang="ru-RU" sz="1050" dirty="0">
              <a:solidFill>
                <a:schemeClr val="accent1">
                  <a:lumMod val="75000"/>
                </a:schemeClr>
              </a:solidFill>
            </a:endParaRPr>
          </a:p>
          <a:p>
            <a:pPr algn="just" fontAlgn="base">
              <a:spcBef>
                <a:spcPct val="0"/>
              </a:spcBef>
              <a:spcAft>
                <a:spcPts val="1600"/>
              </a:spcAft>
            </a:pPr>
            <a:endParaRPr lang="ru-RU" sz="1050" dirty="0">
              <a:solidFill>
                <a:schemeClr val="accent1">
                  <a:lumMod val="75000"/>
                </a:schemeClr>
              </a:solidFill>
            </a:endParaRPr>
          </a:p>
          <a:p>
            <a:pPr fontAlgn="base">
              <a:spcBef>
                <a:spcPct val="0"/>
              </a:spcBef>
              <a:spcAft>
                <a:spcPts val="160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2. Заключение контракта в электронной форме в модуле «Малые закупки» ГИС «Госзаказ».</a:t>
            </a:r>
          </a:p>
          <a:p>
            <a:pPr fontAlgn="base">
              <a:spcBef>
                <a:spcPct val="0"/>
              </a:spcBef>
              <a:spcAft>
                <a:spcPts val="160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3. Обмен сообщениями с учреждениями УФСИН по Самарской области в системе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Багтрекинг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13" name="Google Shape;101;p20"/>
          <p:cNvSpPr txBox="1">
            <a:spLocks noChangeArrowheads="1"/>
          </p:cNvSpPr>
          <p:nvPr/>
        </p:nvSpPr>
        <p:spPr bwMode="auto">
          <a:xfrm>
            <a:off x="8901642" y="1261975"/>
            <a:ext cx="3024717" cy="5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67" tIns="49900" rIns="99767" bIns="49900"/>
          <a:lstStyle>
            <a:lvl1pPr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867" b="1" dirty="0">
                <a:solidFill>
                  <a:schemeClr val="accent1">
                    <a:lumMod val="75000"/>
                  </a:schemeClr>
                </a:solidFill>
              </a:rPr>
              <a:t>Динамика за 3 года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790815"/>
              </p:ext>
            </p:extLst>
          </p:nvPr>
        </p:nvGraphicFramePr>
        <p:xfrm>
          <a:off x="8513064" y="1697203"/>
          <a:ext cx="3600620" cy="3773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 flipV="1">
            <a:off x="9342060" y="3033445"/>
            <a:ext cx="895351" cy="5058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219559"/>
              </p:ext>
            </p:extLst>
          </p:nvPr>
        </p:nvGraphicFramePr>
        <p:xfrm>
          <a:off x="544681" y="2056011"/>
          <a:ext cx="7561700" cy="2484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8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Лидеры</a:t>
                      </a:r>
                      <a:r>
                        <a:rPr lang="ru-RU" sz="1600" baseline="0" dirty="0"/>
                        <a:t> по взаимодействию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Закупки</a:t>
                      </a:r>
                      <a:r>
                        <a:rPr lang="ru-RU" sz="1600" baseline="0" dirty="0"/>
                        <a:t> у УИС не осуществлялись</a:t>
                      </a:r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 fontAlgn="base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Департамент по вопросам </a:t>
                      </a:r>
                    </a:p>
                    <a:p>
                      <a:pPr algn="just" fontAlgn="base">
                        <a:spcBef>
                          <a:spcPct val="0"/>
                        </a:spcBef>
                      </a:pP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общественной безопасности Самарской области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Министерство образования и науки Самарской области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 fontAlgn="base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Министерство труда, занятости и миграционной политики Самарской области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Департамент управления делами Губернатора Самарской</a:t>
                      </a:r>
                      <a:r>
                        <a:rPr lang="ru-RU" sz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области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 fontAlgn="base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Департамент ветеринарии Самарской области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г.о. Октябрьск, г.о. Новокуйбышевск, г.о.</a:t>
                      </a:r>
                      <a:r>
                        <a:rPr lang="ru-RU" sz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Чапаевск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г.о. Отрадный, г.о. Тольятти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м.р. Приволжский, м.р. </a:t>
                      </a:r>
                      <a:r>
                        <a:rPr lang="ru-RU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Похвистневский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                          м.р. </a:t>
                      </a:r>
                      <a:r>
                        <a:rPr lang="ru-RU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Сызранский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м.р.Шигонский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м.р. </a:t>
                      </a:r>
                      <a:r>
                        <a:rPr lang="ru-RU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Кошкинский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 fontAlgn="base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ru-RU" sz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м.р.Алексеевский,м.р.Кинельский</a:t>
                      </a: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м.р.Исаклинский</a:t>
                      </a: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м.р.Красноярский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2" descr="C:\Users\sharapovir\Desktop\Samarskaya oblast.723b5d68.png">
            <a:extLst>
              <a:ext uri="{FF2B5EF4-FFF2-40B4-BE49-F238E27FC236}">
                <a16:creationId xmlns:a16="http://schemas.microsoft.com/office/drawing/2014/main" id="{7DA6A0DD-3906-D7D1-A5D0-E2A555340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798" y="211721"/>
            <a:ext cx="89192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903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 flipH="1">
            <a:off x="1133630" y="940332"/>
            <a:ext cx="971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51533" y="6488040"/>
            <a:ext cx="1764196" cy="27699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webtorgi.samregion.ru</a:t>
            </a:r>
            <a:endParaRPr lang="ru-RU" sz="1467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14371" y="316680"/>
            <a:ext cx="2688297" cy="58477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33634" y="1741140"/>
            <a:ext cx="5322421" cy="296555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ru-RU" sz="1867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Главное управление организации торгов</a:t>
            </a:r>
          </a:p>
          <a:p>
            <a:r>
              <a:rPr lang="ru-RU" sz="1867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Самарской области</a:t>
            </a:r>
          </a:p>
          <a:p>
            <a:endParaRPr lang="ru-RU" sz="1867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ru-RU" sz="1867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443068 г. Самара, ул. Скляренко 20,</a:t>
            </a:r>
          </a:p>
          <a:p>
            <a:r>
              <a:rPr lang="ru-RU" sz="1867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тел.: </a:t>
            </a:r>
            <a:r>
              <a:rPr lang="ru-RU" sz="1867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(846)335-16-61</a:t>
            </a:r>
          </a:p>
          <a:p>
            <a:br>
              <a:rPr lang="ru-RU" sz="1867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n-US" sz="1867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E-mail</a:t>
            </a:r>
            <a:r>
              <a:rPr lang="en-US" sz="1867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r>
              <a:rPr lang="en-US" sz="1867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torgi@samregion.ru</a:t>
            </a:r>
          </a:p>
          <a:p>
            <a:br>
              <a:rPr lang="ru-RU" sz="1867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n-US" sz="1867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VK</a:t>
            </a:r>
            <a:r>
              <a:rPr lang="en-US" sz="1867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: https://vk.com/guot_so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949" y="5553075"/>
            <a:ext cx="13430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11692" y="5371770"/>
            <a:ext cx="4793497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852" y="940332"/>
            <a:ext cx="5077741" cy="5077741"/>
          </a:xfrm>
          <a:prstGeom prst="rect">
            <a:avLst/>
          </a:prstGeom>
        </p:spPr>
      </p:pic>
      <p:sp>
        <p:nvSpPr>
          <p:cNvPr id="18" name="Параллелограмм 4"/>
          <p:cNvSpPr/>
          <p:nvPr/>
        </p:nvSpPr>
        <p:spPr>
          <a:xfrm rot="10800000">
            <a:off x="-6143" y="6273389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0" name="Параллелограмм 4"/>
          <p:cNvSpPr/>
          <p:nvPr/>
        </p:nvSpPr>
        <p:spPr>
          <a:xfrm rot="10800000">
            <a:off x="3503712" y="6273389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4" name="Picture 2" descr="C:\Users\sharapovir\Desktop\Samarskaya oblast.723b5d68.png">
            <a:extLst>
              <a:ext uri="{FF2B5EF4-FFF2-40B4-BE49-F238E27FC236}">
                <a16:creationId xmlns:a16="http://schemas.microsoft.com/office/drawing/2014/main" id="{B92AC926-6206-BB19-E656-89D14132A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798" y="211721"/>
            <a:ext cx="89192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9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7745925" y="6241160"/>
            <a:ext cx="4446075" cy="582979"/>
            <a:chOff x="2314043" y="9186108"/>
            <a:chExt cx="4788024" cy="584612"/>
          </a:xfrm>
        </p:grpSpPr>
        <p:sp>
          <p:nvSpPr>
            <p:cNvPr id="7" name="Параллелограмм 4"/>
            <p:cNvSpPr/>
            <p:nvPr/>
          </p:nvSpPr>
          <p:spPr>
            <a:xfrm>
              <a:off x="3393256" y="9186109"/>
              <a:ext cx="3708811" cy="584611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608" h="584610">
                  <a:moveTo>
                    <a:pt x="0" y="576064"/>
                  </a:moveTo>
                  <a:lnTo>
                    <a:pt x="212383" y="0"/>
                  </a:lnTo>
                  <a:lnTo>
                    <a:pt x="2771800" y="0"/>
                  </a:lnTo>
                  <a:lnTo>
                    <a:pt x="2781608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" name="Параллелограмм 4"/>
            <p:cNvSpPr/>
            <p:nvPr/>
          </p:nvSpPr>
          <p:spPr>
            <a:xfrm>
              <a:off x="2314043" y="9186108"/>
              <a:ext cx="1308544" cy="584611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  <a:gd name="connsiteX0" fmla="*/ 0 w 2771800"/>
                <a:gd name="connsiteY0" fmla="*/ 576064 h 584610"/>
                <a:gd name="connsiteX1" fmla="*/ 212383 w 2771800"/>
                <a:gd name="connsiteY1" fmla="*/ 0 h 584610"/>
                <a:gd name="connsiteX2" fmla="*/ 2771800 w 2771800"/>
                <a:gd name="connsiteY2" fmla="*/ 0 h 584610"/>
                <a:gd name="connsiteX3" fmla="*/ 2602146 w 2771800"/>
                <a:gd name="connsiteY3" fmla="*/ 584610 h 584610"/>
                <a:gd name="connsiteX4" fmla="*/ 0 w 2771800"/>
                <a:gd name="connsiteY4" fmla="*/ 576064 h 584610"/>
                <a:gd name="connsiteX0" fmla="*/ 0 w 3286998"/>
                <a:gd name="connsiteY0" fmla="*/ 576064 h 584610"/>
                <a:gd name="connsiteX1" fmla="*/ 212383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  <a:gd name="connsiteX0" fmla="*/ 0 w 3286998"/>
                <a:gd name="connsiteY0" fmla="*/ 576064 h 584610"/>
                <a:gd name="connsiteX1" fmla="*/ 756204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998" h="584610">
                  <a:moveTo>
                    <a:pt x="0" y="576064"/>
                  </a:moveTo>
                  <a:lnTo>
                    <a:pt x="756204" y="0"/>
                  </a:lnTo>
                  <a:lnTo>
                    <a:pt x="3286998" y="8546"/>
                  </a:lnTo>
                  <a:lnTo>
                    <a:pt x="2602146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549345" y="1476172"/>
            <a:ext cx="481968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3713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араллелограмм 4"/>
          <p:cNvSpPr/>
          <p:nvPr/>
        </p:nvSpPr>
        <p:spPr>
          <a:xfrm>
            <a:off x="1524000" y="-28073"/>
            <a:ext cx="6927870" cy="67624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144051"/>
              </p:ext>
            </p:extLst>
          </p:nvPr>
        </p:nvGraphicFramePr>
        <p:xfrm>
          <a:off x="491863" y="1344168"/>
          <a:ext cx="11038721" cy="46928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6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4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6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Время</a:t>
                      </a: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Тема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Спикер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77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10:40 – 11:40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Контрактная система в сфере закупок, последние изменения в 44-ФЗ.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Тимонина Елена Николаевна </a:t>
                      </a: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эксперт, практик в системе государственного заказа. Старший преподаватель кафедры экономического анализа и государственного управления Ульяновского государственного университета; преподаватель Центра повышения квалификации государственных и муниципальных служащих </a:t>
                      </a:r>
                      <a:r>
                        <a:rPr lang="ru-RU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УлГУ</a:t>
                      </a: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; заместитель директора УРОО "Общественный контроль контрактной системы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6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11:40 – 12:30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Формирование структурированных характеристик объекта закупки в извещении об осуществлении закупки (приглашении)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Гадалина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Анна Дмитриевна </a:t>
                      </a: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заместитель руководителя Дирекции конкурентных торгов АО «Сбербанк-АСТ», квалифицированный эксперт в сфере закупок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7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12:30 –  12.50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Проведение закупок малого объема заказчиками Самарской области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Мытарев А.Г. </a:t>
                      </a: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консультант управления аналитического и методологического обеспечения Главного управления организации торов Самарской области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12:50 –  13:00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Ответы на вопросы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3678" y="369676"/>
            <a:ext cx="3602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Программа мероприятия</a:t>
            </a:r>
          </a:p>
        </p:txBody>
      </p:sp>
      <p:pic>
        <p:nvPicPr>
          <p:cNvPr id="3" name="Picture 2" descr="C:\Users\sharapovir\Desktop\Samarskaya oblast.723b5d68.png">
            <a:extLst>
              <a:ext uri="{FF2B5EF4-FFF2-40B4-BE49-F238E27FC236}">
                <a16:creationId xmlns:a16="http://schemas.microsoft.com/office/drawing/2014/main" id="{5D50AA9A-BFFF-7B9E-D18F-F15638B9F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798" y="211721"/>
            <a:ext cx="89192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699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араллелограмм 4"/>
          <p:cNvSpPr/>
          <p:nvPr/>
        </p:nvSpPr>
        <p:spPr>
          <a:xfrm rot="10800000">
            <a:off x="0" y="6186991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9099079" y="6109097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2" name="Параллелограмм 4"/>
          <p:cNvSpPr/>
          <p:nvPr/>
        </p:nvSpPr>
        <p:spPr>
          <a:xfrm>
            <a:off x="8489711" y="26124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4"/>
          <p:cNvSpPr/>
          <p:nvPr/>
        </p:nvSpPr>
        <p:spPr>
          <a:xfrm>
            <a:off x="7257116" y="26123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71" name="Параллелограмм 4"/>
          <p:cNvSpPr/>
          <p:nvPr/>
        </p:nvSpPr>
        <p:spPr>
          <a:xfrm>
            <a:off x="0" y="0"/>
            <a:ext cx="5034098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Детализация КБК </a:t>
            </a:r>
            <a:r>
              <a:rPr lang="ru-RU" sz="2000" b="1">
                <a:solidFill>
                  <a:schemeClr val="accent1">
                    <a:lumMod val="75000"/>
                  </a:schemeClr>
                </a:solidFill>
              </a:rPr>
              <a:t>по закупкам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 рамках национальных проектов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26" y="2745276"/>
            <a:ext cx="7415727" cy="334697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871" y="4023688"/>
            <a:ext cx="4383679" cy="26914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2" name="Прямоугольник 31"/>
          <p:cNvSpPr/>
          <p:nvPr/>
        </p:nvSpPr>
        <p:spPr>
          <a:xfrm>
            <a:off x="2615172" y="5525356"/>
            <a:ext cx="701040" cy="129540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064111" y="5525356"/>
            <a:ext cx="1432560" cy="175260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930076" y="4997673"/>
            <a:ext cx="654079" cy="129540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930076" y="5700616"/>
            <a:ext cx="1053194" cy="209549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489710" y="2807671"/>
            <a:ext cx="3625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Заполнение БК </a:t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в ГИС «Госзаказ»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40586" y="1730251"/>
            <a:ext cx="4864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Формирование план-графика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Постановление Правительства Российской Федерации от 30.09.2019 № 1279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546577" y="1729613"/>
            <a:ext cx="44945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Формирование реестра контрактов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Приказ Минфина России от 19.07.2019 № 113н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82175" y="913922"/>
            <a:ext cx="10660646" cy="753296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 В случае осуществления закупок </a:t>
            </a:r>
            <a:r>
              <a:rPr lang="ru-RU" sz="1400" b="1" dirty="0">
                <a:solidFill>
                  <a:srgbClr val="FF0000"/>
                </a:solidFill>
              </a:rPr>
              <a:t>в рамках национальных проектов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заказчиками, в том числе бюджетными и автономными учреждениями, унитарными предприятиями уровня субъекта и муниципального уровня, </a:t>
            </a:r>
            <a:b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объем финансового обеспечения </a:t>
            </a:r>
            <a:r>
              <a:rPr lang="ru-RU" sz="1400" b="1" dirty="0">
                <a:solidFill>
                  <a:srgbClr val="FF2B2B"/>
                </a:solidFill>
              </a:rPr>
              <a:t>детализируется по каждому коду бюджетной классификации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(указывается код целевой статьи)</a:t>
            </a:r>
          </a:p>
        </p:txBody>
      </p:sp>
      <p:pic>
        <p:nvPicPr>
          <p:cNvPr id="5" name="Picture 2" descr="C:\Users\sharapovir\Desktop\Samarskaya oblast.723b5d68.png">
            <a:extLst>
              <a:ext uri="{FF2B5EF4-FFF2-40B4-BE49-F238E27FC236}">
                <a16:creationId xmlns:a16="http://schemas.microsoft.com/office/drawing/2014/main" id="{3C3F2F77-DDF2-43B7-4FAA-68AE4DB6A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798" y="211721"/>
            <a:ext cx="89192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33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араллелограмм 4"/>
          <p:cNvSpPr/>
          <p:nvPr/>
        </p:nvSpPr>
        <p:spPr>
          <a:xfrm rot="10800000">
            <a:off x="0" y="6273389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3708811" y="6273389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2" name="Параллелограмм 4"/>
          <p:cNvSpPr/>
          <p:nvPr/>
        </p:nvSpPr>
        <p:spPr>
          <a:xfrm>
            <a:off x="8489711" y="26124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4"/>
          <p:cNvSpPr/>
          <p:nvPr/>
        </p:nvSpPr>
        <p:spPr>
          <a:xfrm>
            <a:off x="7257116" y="26123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71" name="Параллелограмм 4"/>
          <p:cNvSpPr/>
          <p:nvPr/>
        </p:nvSpPr>
        <p:spPr>
          <a:xfrm>
            <a:off x="0" y="0"/>
            <a:ext cx="7526867" cy="132517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ПРИКАЗ Минфина России от 24 мая 2022 г. N 82н «О Порядке       формирования и применения кодов бюджетной классификации Российской Федерации, их структуре и принципах назначения»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172928"/>
              </p:ext>
            </p:extLst>
          </p:nvPr>
        </p:nvGraphicFramePr>
        <p:xfrm>
          <a:off x="838200" y="1490732"/>
          <a:ext cx="10174360" cy="1189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8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7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7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7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7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7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7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7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7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87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871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871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0871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0871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0871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0871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0871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50871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190122">
                <a:tc gridSpan="2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Структура кода классификации расходов бюджетов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943"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 главного распорядителя бюджетных средств</a:t>
                      </a: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Код раздела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Код подраздела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Код целевой статьи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>
                          <a:effectLst/>
                        </a:rPr>
                        <a:t>Код вида расходов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88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>
                          <a:effectLst/>
                        </a:rPr>
                        <a:t>Программная (непрограммная) статья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Направление расходов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>
                          <a:effectLst/>
                        </a:rPr>
                        <a:t>группа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>
                          <a:effectLst/>
                        </a:rPr>
                        <a:t>подгруппа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>
                          <a:effectLst/>
                        </a:rPr>
                        <a:t>элемент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94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12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13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14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15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16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17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18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19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6403156" y="5190706"/>
            <a:ext cx="4671346" cy="938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latin typeface="Roboto"/>
              </a:rPr>
              <a:t>Код направления расходов (</a:t>
            </a:r>
            <a:r>
              <a:rPr lang="ru-RU" sz="1100" b="1" dirty="0">
                <a:solidFill>
                  <a:srgbClr val="FF0000"/>
                </a:solidFill>
                <a:latin typeface="Roboto"/>
              </a:rPr>
              <a:t>13 - 17 разряды кода классификации расходов бюджетов</a:t>
            </a:r>
            <a:r>
              <a:rPr lang="ru-RU" sz="1100" b="1" dirty="0">
                <a:latin typeface="Roboto"/>
              </a:rPr>
              <a:t>), </a:t>
            </a:r>
            <a:r>
              <a:rPr lang="ru-RU" sz="1100" dirty="0">
                <a:latin typeface="Roboto"/>
              </a:rPr>
              <a:t>предназначенный для кодирования бюджетных ассигнований по соответствующему направлению (цели) расходования средств</a:t>
            </a:r>
            <a:r>
              <a:rPr lang="ru-RU" sz="1100" dirty="0">
                <a:solidFill>
                  <a:srgbClr val="FF0000"/>
                </a:solidFill>
                <a:latin typeface="Roboto"/>
              </a:rPr>
              <a:t>, </a:t>
            </a:r>
            <a:r>
              <a:rPr lang="ru-RU" sz="1100" b="1" dirty="0">
                <a:solidFill>
                  <a:srgbClr val="FF0000"/>
                </a:solidFill>
                <a:latin typeface="Roboto"/>
              </a:rPr>
              <a:t>а также по соответствующему результату реализации федерального проекта</a:t>
            </a:r>
            <a:r>
              <a:rPr lang="ru-RU" sz="1100" b="1" dirty="0">
                <a:latin typeface="Roboto"/>
              </a:rPr>
              <a:t>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403156" y="2901487"/>
            <a:ext cx="4671346" cy="19543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latin typeface="Roboto"/>
              </a:rPr>
              <a:t>Код основного мероприятия (</a:t>
            </a:r>
            <a:r>
              <a:rPr lang="ru-RU" sz="1100" b="1" dirty="0">
                <a:solidFill>
                  <a:srgbClr val="FF0000"/>
                </a:solidFill>
                <a:latin typeface="Roboto"/>
              </a:rPr>
              <a:t>11 - 12 разряды</a:t>
            </a:r>
            <a:r>
              <a:rPr lang="ru-RU" sz="1100" b="1" dirty="0">
                <a:latin typeface="Roboto"/>
              </a:rPr>
              <a:t> </a:t>
            </a:r>
            <a:r>
              <a:rPr lang="ru-RU" sz="1100" b="1" dirty="0">
                <a:solidFill>
                  <a:srgbClr val="FF0000"/>
                </a:solidFill>
                <a:latin typeface="Roboto"/>
              </a:rPr>
              <a:t>кода классификации расходов бюджетов</a:t>
            </a:r>
            <a:r>
              <a:rPr lang="ru-RU" sz="1100" dirty="0">
                <a:latin typeface="Roboto"/>
              </a:rPr>
              <a:t>), предназначенный для кодирования бюджетных ассигнований по основным мероприятиям, национальным проектам (программам), комплексному плану модернизации и расширения магистральной инфраструктуры (далее - Комплексный план), федеральным проектам, ведомственным проектам (программам), ведомственным целевым программам в рамках подпрограмм государственных программ Российской Федерации, федеральным проектам в рамках федеральных целевых программ, подпрограммам федеральных целевых программ;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32936" y="2866261"/>
            <a:ext cx="49406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 классификации расходов бюджетов состоит из двадцати знаков. Структура двадцатизначного кода классификации расходов бюджетов является единой для бюджетов бюджетной системы Российской Федерации и включает следующие составные части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</a:t>
            </a: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код главного распорядителя бюджетных средств (1 - 3 разряды);</a:t>
            </a: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код раздела (4 - 5 разряды);</a:t>
            </a: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код подраздела (6 - 7 разряды);</a:t>
            </a:r>
          </a:p>
          <a:p>
            <a:pPr algn="just"/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код целевой статьи (8 - 17 разряды);</a:t>
            </a: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код программного (непрограммного) направления расходов (8 - 9 разряды кода классификации расходов бюджетов);</a:t>
            </a: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код подпрограммы (10 разряд кода классификации расходов бюджетов);</a:t>
            </a:r>
            <a:endParaRPr lang="ru-RU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код вида расходов (18 - 20 разряды).</a:t>
            </a:r>
          </a:p>
          <a:p>
            <a:pPr algn="just"/>
            <a:endParaRPr lang="ru-RU" sz="1200" dirty="0">
              <a:latin typeface="Roboto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4</a:t>
            </a:fld>
            <a:endParaRPr lang="ru-RU"/>
          </a:p>
        </p:txBody>
      </p:sp>
      <p:pic>
        <p:nvPicPr>
          <p:cNvPr id="3" name="Picture 2" descr="C:\Users\sharapovir\Desktop\Samarskaya oblast.723b5d68.png">
            <a:extLst>
              <a:ext uri="{FF2B5EF4-FFF2-40B4-BE49-F238E27FC236}">
                <a16:creationId xmlns:a16="http://schemas.microsoft.com/office/drawing/2014/main" id="{D7888EAF-6F6F-F41B-F6E0-A8EEE6580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798" y="211721"/>
            <a:ext cx="89192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534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Культу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03" y="515556"/>
            <a:ext cx="1680000" cy="136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Безопасные и качественные автомобильные доро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521" y="1776099"/>
            <a:ext cx="1680000" cy="136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Комплексный план модернизации и разширения магистральной инфраструкту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889" y="4133871"/>
            <a:ext cx="1680000" cy="136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Малое и среднее предпринимательство и поддержка индивидуальной предпринимательской инициатив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11" y="1822895"/>
            <a:ext cx="1680000" cy="136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Международная кооперация и экспор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876" y="1785181"/>
            <a:ext cx="1846557" cy="165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Образова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99" y="487362"/>
            <a:ext cx="1680000" cy="136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араллелограмм 4"/>
          <p:cNvSpPr/>
          <p:nvPr/>
        </p:nvSpPr>
        <p:spPr>
          <a:xfrm rot="10800000">
            <a:off x="1" y="6186992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ru-RU" dirty="0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3708811" y="6186992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ru-RU"/>
          </a:p>
        </p:txBody>
      </p:sp>
      <p:sp>
        <p:nvSpPr>
          <p:cNvPr id="22" name="Параллелограмм 4"/>
          <p:cNvSpPr/>
          <p:nvPr/>
        </p:nvSpPr>
        <p:spPr>
          <a:xfrm>
            <a:off x="8489712" y="26125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4"/>
          <p:cNvSpPr/>
          <p:nvPr/>
        </p:nvSpPr>
        <p:spPr>
          <a:xfrm>
            <a:off x="7257116" y="26124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ru-RU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20272" y="3003458"/>
            <a:ext cx="2290829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9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z="1200" dirty="0"/>
              <a:t>Малое и среднее </a:t>
            </a:r>
          </a:p>
          <a:p>
            <a:r>
              <a:rPr lang="ru-RU" sz="1200" dirty="0"/>
              <a:t>предпринимательство и </a:t>
            </a:r>
          </a:p>
          <a:p>
            <a:r>
              <a:rPr lang="ru-RU" sz="1200" dirty="0"/>
              <a:t>поддержка индивидуальной </a:t>
            </a:r>
          </a:p>
          <a:p>
            <a:r>
              <a:rPr lang="ru-RU" sz="1200" dirty="0"/>
              <a:t>предпринимательской </a:t>
            </a:r>
          </a:p>
          <a:p>
            <a:r>
              <a:rPr lang="ru-RU" sz="1200" dirty="0"/>
              <a:t>инициативы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FF0000"/>
                </a:solidFill>
              </a:rPr>
              <a:t>(I)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225636" y="3199463"/>
            <a:ext cx="203452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9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z="1200" dirty="0"/>
              <a:t>Международная кооперация </a:t>
            </a:r>
          </a:p>
          <a:p>
            <a:r>
              <a:rPr lang="ru-RU" sz="1200" dirty="0"/>
              <a:t>и экспорт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FF0000"/>
                </a:solidFill>
              </a:rPr>
              <a:t>(T)</a:t>
            </a:r>
            <a:endParaRPr lang="ru-RU" sz="1200" dirty="0">
              <a:solidFill>
                <a:srgbClr val="FF0000"/>
              </a:solidFill>
            </a:endParaRPr>
          </a:p>
          <a:p>
            <a:endParaRPr lang="ru-RU" sz="1200" dirty="0"/>
          </a:p>
        </p:txBody>
      </p:sp>
      <p:sp>
        <p:nvSpPr>
          <p:cNvPr id="29" name="Параллелограмм 4"/>
          <p:cNvSpPr/>
          <p:nvPr/>
        </p:nvSpPr>
        <p:spPr>
          <a:xfrm>
            <a:off x="429280" y="28014"/>
            <a:ext cx="7990530" cy="1894115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КОДЫ ОСНОВНЫХ МЕРОПРИЯТИЙ ЦЕЛЕВЫХ СТАТЕЙ РАСХОДОВ, ИХ НАИМЕНОВАНИЯ И СООТВЕТСТВУЮЩИЕ ИМ ПОЛНЫЕ НАИМЕНОВАНИЯ ФЕДЕРАЛЬНЫХ ПРОЕКТОВ В СОСТАВЕ НАЦИОНАЛЬНЫХ ПРОЕКТОВ (ПРОГРАММЫ) И КОМПЛЕКСНОГО ПЛАНА МОДЕРНИЗАЦИИ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 РАСШИРЕНИЯ МАГИСТРАЛЬНОЙ ИНФРАСТРУКТУРЫ </a:t>
            </a:r>
          </a:p>
        </p:txBody>
      </p:sp>
      <p:sp>
        <p:nvSpPr>
          <p:cNvPr id="34" name="AutoShape 2" descr="http://budget.gov.ru/epbs/reporting/customResources?uuid=a4cc8de8-cf8b-45fc-aff8-ff5cdac0ea43&amp;version=18.11.2019%2011.41.08.127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AutoShape 4" descr="http://budget.gov.ru/epbs/reporting/customResources?uuid=a4cc8de8-cf8b-45fc-aff8-ff5cdac0ea43&amp;version=18.11.2019%2011.41.08.127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5</a:t>
            </a:fld>
            <a:endParaRPr lang="ru-RU"/>
          </a:p>
        </p:txBody>
      </p:sp>
      <p:pic>
        <p:nvPicPr>
          <p:cNvPr id="3" name="Picture 2" descr="Демографи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424" y="1875140"/>
            <a:ext cx="1680000" cy="136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8188" y="3241749"/>
            <a:ext cx="1920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Демография</a:t>
            </a:r>
            <a:r>
              <a:rPr lang="en-US" sz="1200" b="1" dirty="0">
                <a:solidFill>
                  <a:srgbClr val="FF0000"/>
                </a:solidFill>
              </a:rPr>
              <a:t> (P)</a:t>
            </a:r>
            <a:endParaRPr lang="ru-RU" sz="1200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Здравоохранени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955" y="1962364"/>
            <a:ext cx="1680000" cy="136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0179531" y="3368913"/>
            <a:ext cx="1920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Здравоохранение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(N)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06254" y="1677827"/>
            <a:ext cx="1920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Образование </a:t>
            </a:r>
            <a:r>
              <a:rPr lang="ru-RU" sz="1200" b="1" dirty="0">
                <a:solidFill>
                  <a:srgbClr val="FF0000"/>
                </a:solidFill>
              </a:rPr>
              <a:t>(</a:t>
            </a:r>
            <a:r>
              <a:rPr lang="en-US" sz="1200" b="1" dirty="0">
                <a:solidFill>
                  <a:srgbClr val="FF0000"/>
                </a:solidFill>
              </a:rPr>
              <a:t>E</a:t>
            </a:r>
            <a:r>
              <a:rPr lang="ru-RU" sz="1200" b="1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034" name="Picture 10" descr="Жильё и городская сред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901" y="1932695"/>
            <a:ext cx="1680000" cy="136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464700" y="3230992"/>
            <a:ext cx="1486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Жилье и 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городская среда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>
                <a:solidFill>
                  <a:srgbClr val="FF0000"/>
                </a:solidFill>
              </a:rPr>
              <a:t>(</a:t>
            </a:r>
            <a:r>
              <a:rPr lang="en-US" sz="1200" b="1" dirty="0">
                <a:solidFill>
                  <a:srgbClr val="FF0000"/>
                </a:solidFill>
              </a:rPr>
              <a:t>F</a:t>
            </a:r>
            <a:r>
              <a:rPr lang="ru-RU" sz="1200" b="1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038" name="Picture 14" descr="Экология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978" y="4041039"/>
            <a:ext cx="1757897" cy="142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29187" y="5587857"/>
            <a:ext cx="10306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Экология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(G)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62294" y="3302634"/>
            <a:ext cx="2618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Безопасные и качественные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автомобильные дороги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(R)</a:t>
            </a:r>
            <a:endParaRPr lang="ru-RU" sz="1200" b="1" dirty="0">
              <a:solidFill>
                <a:srgbClr val="FF0000"/>
              </a:solidFill>
            </a:endParaRPr>
          </a:p>
        </p:txBody>
      </p:sp>
      <p:pic>
        <p:nvPicPr>
          <p:cNvPr id="1044" name="Picture 20" descr="Производительность труда и поддержка занятости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939" y="4068895"/>
            <a:ext cx="1759981" cy="142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83839" y="5510285"/>
            <a:ext cx="2504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Производительность труда 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и поддержка занятости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(L)</a:t>
            </a:r>
            <a:endParaRPr lang="ru-RU" sz="1200" b="1" dirty="0">
              <a:solidFill>
                <a:srgbClr val="FF0000"/>
              </a:solidFill>
            </a:endParaRPr>
          </a:p>
        </p:txBody>
      </p:sp>
      <p:pic>
        <p:nvPicPr>
          <p:cNvPr id="1048" name="Picture 24" descr="Наука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993" y="4153961"/>
            <a:ext cx="1680000" cy="136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763070" y="5608449"/>
            <a:ext cx="7805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Наука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(S)</a:t>
            </a:r>
            <a:endParaRPr lang="ru-RU" sz="1200" b="1" dirty="0">
              <a:solidFill>
                <a:srgbClr val="FF0000"/>
              </a:solidFill>
            </a:endParaRPr>
          </a:p>
        </p:txBody>
      </p:sp>
      <p:pic>
        <p:nvPicPr>
          <p:cNvPr id="1050" name="Picture 26" descr="Цифровая экономика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141" y="4184841"/>
            <a:ext cx="1680000" cy="136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540123" y="5510285"/>
            <a:ext cx="1146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Цифровая 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экономика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>
                <a:solidFill>
                  <a:srgbClr val="FF0000"/>
                </a:solidFill>
              </a:rPr>
              <a:t>(</a:t>
            </a:r>
            <a:r>
              <a:rPr lang="en-US" sz="1200" b="1" dirty="0">
                <a:solidFill>
                  <a:srgbClr val="FF0000"/>
                </a:solidFill>
              </a:rPr>
              <a:t>D</a:t>
            </a:r>
            <a:r>
              <a:rPr lang="ru-RU" sz="12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844590" y="1683299"/>
            <a:ext cx="9990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Культура </a:t>
            </a:r>
            <a:r>
              <a:rPr lang="ru-RU" sz="1200" b="1" dirty="0">
                <a:solidFill>
                  <a:srgbClr val="FF0000"/>
                </a:solidFill>
              </a:rPr>
              <a:t>(</a:t>
            </a:r>
            <a:r>
              <a:rPr lang="en-US" sz="1200" b="1" dirty="0">
                <a:solidFill>
                  <a:srgbClr val="FF0000"/>
                </a:solidFill>
              </a:rPr>
              <a:t>A</a:t>
            </a:r>
            <a:r>
              <a:rPr lang="ru-RU" sz="1200" b="1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056" name="Picture 32" descr="Туризм и индустрия гостеприимства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84" y="4061237"/>
            <a:ext cx="1680000" cy="136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375427" y="5504585"/>
            <a:ext cx="1556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Туризм и индустрия 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гостеприимства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(J)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005664" y="5417230"/>
            <a:ext cx="22774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Комплексный план 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модернизации и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расширения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магистральной 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инфраструктуры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(V)</a:t>
            </a:r>
            <a:r>
              <a:rPr lang="ru-RU" sz="12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2" name="Picture 2" descr="C:\Users\sharapovir\Desktop\Samarskaya oblast.723b5d68.png">
            <a:extLst>
              <a:ext uri="{FF2B5EF4-FFF2-40B4-BE49-F238E27FC236}">
                <a16:creationId xmlns:a16="http://schemas.microsoft.com/office/drawing/2014/main" id="{9872A0FE-B868-205E-8DA7-82756DE1D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798" y="211721"/>
            <a:ext cx="89192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909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араллелограмм 4"/>
          <p:cNvSpPr/>
          <p:nvPr/>
        </p:nvSpPr>
        <p:spPr>
          <a:xfrm rot="10800000">
            <a:off x="-3" y="6186989"/>
            <a:ext cx="3777244" cy="584609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3708811" y="6186991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2" name="Параллелограмм 4"/>
          <p:cNvSpPr/>
          <p:nvPr/>
        </p:nvSpPr>
        <p:spPr>
          <a:xfrm>
            <a:off x="8489711" y="26124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4"/>
          <p:cNvSpPr/>
          <p:nvPr/>
        </p:nvSpPr>
        <p:spPr>
          <a:xfrm>
            <a:off x="7257116" y="26123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9" name="Параллелограмм 4"/>
          <p:cNvSpPr/>
          <p:nvPr/>
        </p:nvSpPr>
        <p:spPr>
          <a:xfrm>
            <a:off x="-4535" y="-16328"/>
            <a:ext cx="4678012" cy="1027634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Перечень мероприятий региональных проектов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554116"/>
              </p:ext>
            </p:extLst>
          </p:nvPr>
        </p:nvGraphicFramePr>
        <p:xfrm>
          <a:off x="1054507" y="1432223"/>
          <a:ext cx="10457554" cy="2143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6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7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132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71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Код ЦСР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Номер результата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Наименование результата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Номер мероприятия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Наименование</a:t>
                      </a:r>
                      <a:r>
                        <a:rPr lang="ru-RU" sz="1400" b="1" u="none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мероприятия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33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018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N7</a:t>
                      </a:r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51140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Не менее 90% медицинских организаций, подведомственных министерству здравоохранения Самарской области, обеспечивают межведомственное электронное взаимодействие, в том числе с учреждениями медико-социальной экспертизы.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1.1.1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Создание, развитие, внедрение, модернизация  медицинских информационных систем, государственных медицинских организаций Самарской области для обеспечения межведомственного информационного взаимодействия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7" name="Прямая со стрелкой 26"/>
          <p:cNvCxnSpPr>
            <a:endCxn id="24" idx="0"/>
          </p:cNvCxnSpPr>
          <p:nvPr/>
        </p:nvCxnSpPr>
        <p:spPr>
          <a:xfrm>
            <a:off x="1589908" y="3582375"/>
            <a:ext cx="736929" cy="724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33" idx="0"/>
          </p:cNvCxnSpPr>
          <p:nvPr/>
        </p:nvCxnSpPr>
        <p:spPr>
          <a:xfrm>
            <a:off x="2639792" y="3582375"/>
            <a:ext cx="1063128" cy="724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6" idx="2"/>
            <a:endCxn id="34" idx="0"/>
          </p:cNvCxnSpPr>
          <p:nvPr/>
        </p:nvCxnSpPr>
        <p:spPr>
          <a:xfrm flipH="1">
            <a:off x="4890593" y="3575369"/>
            <a:ext cx="1392691" cy="720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6630773" y="4007860"/>
            <a:ext cx="4551010" cy="17871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Перечень мероприятий региональных проектов формируется на основе паспортов региональной составляющей национального или федерального проекта и доступен для ознакомления  в системе НП_Мониторинг</a:t>
            </a:r>
            <a:r>
              <a:rPr lang="ru-RU" dirty="0"/>
              <a:t>.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408601" y="4306963"/>
            <a:ext cx="1836471" cy="5221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018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N7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51140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375649" y="4306964"/>
            <a:ext cx="654541" cy="5221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02</a:t>
            </a:r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187431" y="4295389"/>
            <a:ext cx="1406324" cy="5336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010101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3207816" y="4524825"/>
            <a:ext cx="335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97022" y="4524825"/>
            <a:ext cx="335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6</a:t>
            </a:fld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408601" y="4955307"/>
            <a:ext cx="4185154" cy="53223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Код в справочнике объектов национальных проектов в ГИС «Госзаказ»</a:t>
            </a:r>
            <a:endParaRPr lang="ru-RU" sz="1600" b="1" dirty="0"/>
          </a:p>
        </p:txBody>
      </p:sp>
      <p:pic>
        <p:nvPicPr>
          <p:cNvPr id="3" name="Picture 2" descr="C:\Users\sharapovir\Desktop\Samarskaya oblast.723b5d68.png">
            <a:extLst>
              <a:ext uri="{FF2B5EF4-FFF2-40B4-BE49-F238E27FC236}">
                <a16:creationId xmlns:a16="http://schemas.microsoft.com/office/drawing/2014/main" id="{F2C14C67-C3D5-4D32-5C80-BF8CCE5D1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798" y="211721"/>
            <a:ext cx="89192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930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араллелограмм 4"/>
          <p:cNvSpPr/>
          <p:nvPr/>
        </p:nvSpPr>
        <p:spPr>
          <a:xfrm rot="10800000">
            <a:off x="0" y="6186991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3708811" y="6186991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2" name="Параллелограмм 4"/>
          <p:cNvSpPr/>
          <p:nvPr/>
        </p:nvSpPr>
        <p:spPr>
          <a:xfrm>
            <a:off x="8489711" y="26124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4"/>
          <p:cNvSpPr/>
          <p:nvPr/>
        </p:nvSpPr>
        <p:spPr>
          <a:xfrm>
            <a:off x="7257116" y="26123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9" name="Параллелограмм 4"/>
          <p:cNvSpPr/>
          <p:nvPr/>
        </p:nvSpPr>
        <p:spPr>
          <a:xfrm>
            <a:off x="-4537" y="-16328"/>
            <a:ext cx="4777703" cy="1027634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Перечень мероприятий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региональных проектов</a:t>
            </a:r>
          </a:p>
        </p:txBody>
      </p:sp>
      <p:pic>
        <p:nvPicPr>
          <p:cNvPr id="33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312" y="1618487"/>
            <a:ext cx="7142818" cy="38197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4229" y="1123983"/>
            <a:ext cx="431893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 региональной составляющей национального проекта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включает в себя: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региональной составляющей национального проекта;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ее цели и показатели;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методики расчета показателей;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задачи и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контрольные точки и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перечень и общие сведения о региональных составляющих федеральных проектов, обеспечивающих достижение целей и показателей;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выполнение задач региональной составляющей национального проекта;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сроки реализации и объемы финансового обеспечения региональной составляющей национального проекта;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информацию о кураторе, руководителе, администраторе и участниках региональной составляющей национального проекта;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 также иные сведения.</a:t>
            </a:r>
          </a:p>
          <a:p>
            <a:pPr marL="285750" indent="-285750" algn="just">
              <a:buFontTx/>
              <a:buChar char="-"/>
            </a:pPr>
            <a:endParaRPr lang="ru-RU" sz="1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7</a:t>
            </a:fld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8362950" y="1701520"/>
            <a:ext cx="790575" cy="3654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:\Users\sharapovir\Desktop\Samarskaya oblast.723b5d68.png">
            <a:extLst>
              <a:ext uri="{FF2B5EF4-FFF2-40B4-BE49-F238E27FC236}">
                <a16:creationId xmlns:a16="http://schemas.microsoft.com/office/drawing/2014/main" id="{12B0255D-8E75-B4DF-4900-A89D14790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798" y="211721"/>
            <a:ext cx="89192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83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араллелограмм 4"/>
          <p:cNvSpPr/>
          <p:nvPr/>
        </p:nvSpPr>
        <p:spPr>
          <a:xfrm>
            <a:off x="0" y="-16328"/>
            <a:ext cx="5881816" cy="1027634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     Порядок действий при отсутствии 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     кода мероприятия в ГИС «Госзаказ»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56060" y="1217404"/>
            <a:ext cx="2637064" cy="14532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Добавление сведений или внесение изменений в НП_Мониторинг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54945" y="3032240"/>
            <a:ext cx="2637064" cy="14532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Добавление в справочник объектов национальных проектов в </a:t>
            </a:r>
          </a:p>
          <a:p>
            <a:pPr algn="ctr"/>
            <a:r>
              <a:rPr lang="ru-RU" sz="1600" dirty="0"/>
              <a:t>ГИС «Госзаказ»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317353" y="4811591"/>
            <a:ext cx="2637064" cy="14532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Выбор классификации при заполнении документации в ГИС «Госзаказ»</a:t>
            </a:r>
          </a:p>
        </p:txBody>
      </p:sp>
      <p:cxnSp>
        <p:nvCxnSpPr>
          <p:cNvPr id="5" name="Прямая со стрелкой 4"/>
          <p:cNvCxnSpPr>
            <a:stCxn id="3" idx="3"/>
            <a:endCxn id="35" idx="1"/>
          </p:cNvCxnSpPr>
          <p:nvPr/>
        </p:nvCxnSpPr>
        <p:spPr>
          <a:xfrm flipV="1">
            <a:off x="3793124" y="1921420"/>
            <a:ext cx="4336463" cy="22606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1" idx="3"/>
            <a:endCxn id="37" idx="1"/>
          </p:cNvCxnSpPr>
          <p:nvPr/>
        </p:nvCxnSpPr>
        <p:spPr>
          <a:xfrm>
            <a:off x="5992009" y="3758862"/>
            <a:ext cx="2788730" cy="14990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38" idx="1"/>
          </p:cNvCxnSpPr>
          <p:nvPr/>
        </p:nvCxnSpPr>
        <p:spPr>
          <a:xfrm>
            <a:off x="7009039" y="5502729"/>
            <a:ext cx="2241097" cy="1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8129587" y="1194798"/>
            <a:ext cx="2637064" cy="145324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Руководство пользователя и контакты технической поддержки </a:t>
            </a:r>
            <a:r>
              <a:rPr lang="ru-RU" sz="1600" dirty="0" err="1">
                <a:solidFill>
                  <a:srgbClr val="FF0000"/>
                </a:solidFill>
              </a:rPr>
              <a:t>НП_Мониторинг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доступны в личном кабинете ЕИСУБП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780739" y="3047230"/>
            <a:ext cx="2637064" cy="145324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Необходимо завести обращение в </a:t>
            </a:r>
            <a:r>
              <a:rPr lang="ru-RU" sz="1600" dirty="0">
                <a:solidFill>
                  <a:srgbClr val="FF0000"/>
                </a:solidFill>
              </a:rPr>
              <a:t>Багтрекинг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для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подгрузки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новых данных в справочник мероприятия НП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9250136" y="4776108"/>
            <a:ext cx="2637064" cy="145324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В 2021 году контроль будет работать </a:t>
            </a:r>
            <a:r>
              <a:rPr lang="ru-RU" sz="1400" dirty="0">
                <a:solidFill>
                  <a:srgbClr val="FF0000"/>
                </a:solidFill>
              </a:rPr>
              <a:t>блокирующий контроль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на соответствие основному коду мероприятия и направления расходов целевой статьи и кода мероприятия</a:t>
            </a:r>
          </a:p>
        </p:txBody>
      </p:sp>
      <p:cxnSp>
        <p:nvCxnSpPr>
          <p:cNvPr id="9" name="Соединительная линия уступом 8"/>
          <p:cNvCxnSpPr>
            <a:stCxn id="3" idx="2"/>
            <a:endCxn id="21" idx="0"/>
          </p:cNvCxnSpPr>
          <p:nvPr/>
        </p:nvCxnSpPr>
        <p:spPr>
          <a:xfrm rot="16200000" flipH="1">
            <a:off x="3393238" y="1752000"/>
            <a:ext cx="361593" cy="2198885"/>
          </a:xfrm>
          <a:prstGeom prst="bent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>
            <a:stCxn id="21" idx="2"/>
            <a:endCxn id="25" idx="0"/>
          </p:cNvCxnSpPr>
          <p:nvPr/>
        </p:nvCxnSpPr>
        <p:spPr>
          <a:xfrm rot="16200000" flipH="1">
            <a:off x="5491627" y="3667333"/>
            <a:ext cx="326108" cy="1962408"/>
          </a:xfrm>
          <a:prstGeom prst="bent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75587" y="4847076"/>
            <a:ext cx="4255407" cy="1382275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Добавление сведений в </a:t>
            </a:r>
            <a:r>
              <a:rPr lang="ru-RU" sz="1400" dirty="0">
                <a:solidFill>
                  <a:srgbClr val="FF0000"/>
                </a:solidFill>
              </a:rPr>
              <a:t>НП_Мониторинг</a:t>
            </a:r>
            <a:r>
              <a:rPr lang="ru-RU" sz="1400" dirty="0">
                <a:solidFill>
                  <a:schemeClr val="tx1"/>
                </a:solidFill>
              </a:rPr>
              <a:t>, проверка актуальности сведений о мероприятии, изменение существующих сведений осуществляется при взаимодействии </a:t>
            </a:r>
            <a:r>
              <a:rPr lang="ru-RU" sz="1400" dirty="0">
                <a:solidFill>
                  <a:srgbClr val="FF0000"/>
                </a:solidFill>
              </a:rPr>
              <a:t>МЭР СО </a:t>
            </a:r>
            <a:r>
              <a:rPr lang="ru-RU" sz="1400" dirty="0">
                <a:solidFill>
                  <a:schemeClr val="tx1"/>
                </a:solidFill>
              </a:rPr>
              <a:t>посредством заполнения </a:t>
            </a:r>
            <a:r>
              <a:rPr lang="ru-RU" sz="1400" dirty="0">
                <a:solidFill>
                  <a:srgbClr val="FF0000"/>
                </a:solidFill>
              </a:rPr>
              <a:t>паспорта региональной составляющей национального проекта</a:t>
            </a:r>
          </a:p>
        </p:txBody>
      </p:sp>
      <p:cxnSp>
        <p:nvCxnSpPr>
          <p:cNvPr id="42" name="Соединительная линия уступом 41"/>
          <p:cNvCxnSpPr>
            <a:stCxn id="3" idx="1"/>
            <a:endCxn id="40" idx="0"/>
          </p:cNvCxnSpPr>
          <p:nvPr/>
        </p:nvCxnSpPr>
        <p:spPr>
          <a:xfrm rot="10800000" flipH="1" flipV="1">
            <a:off x="1156059" y="1944026"/>
            <a:ext cx="1247231" cy="2903050"/>
          </a:xfrm>
          <a:prstGeom prst="bentConnector4">
            <a:avLst>
              <a:gd name="adj1" fmla="val -36026"/>
              <a:gd name="adj2" fmla="val 82608"/>
            </a:avLst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127550" y="1113395"/>
            <a:ext cx="30322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Постановление Правительства</a:t>
            </a:r>
          </a:p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Самарской области от 18 августа</a:t>
            </a:r>
          </a:p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2017 г. №542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943660" y="2837669"/>
            <a:ext cx="2918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 правилами формирования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обращений можно ознакомиться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на сайте ГУОТ СО 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после авторизации</a:t>
            </a:r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996042" y="3132576"/>
            <a:ext cx="1863498" cy="963386"/>
          </a:xfrm>
          <a:prstGeom prst="wedgeRectCallout">
            <a:avLst>
              <a:gd name="adj1" fmla="val 75078"/>
              <a:gd name="adj2" fmla="val 8602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</a:rPr>
              <a:t>Перед заведением обращения в </a:t>
            </a:r>
            <a:r>
              <a:rPr lang="ru-RU" sz="1050" b="1" dirty="0">
                <a:solidFill>
                  <a:srgbClr val="FF0000"/>
                </a:solidFill>
              </a:rPr>
              <a:t>Багтрекинг </a:t>
            </a:r>
            <a:r>
              <a:rPr lang="ru-RU" sz="1050" b="1" dirty="0">
                <a:solidFill>
                  <a:schemeClr val="tx1"/>
                </a:solidFill>
              </a:rPr>
              <a:t>необходимо проверить наличие данного мероприятия в перечне </a:t>
            </a:r>
            <a:r>
              <a:rPr lang="ru-RU" sz="1050" b="1" dirty="0">
                <a:solidFill>
                  <a:srgbClr val="FF0000"/>
                </a:solidFill>
              </a:rPr>
              <a:t>НП_Мониторинг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8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0486" y="1972005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ГРБС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08697" y="3800552"/>
            <a:ext cx="1188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Заказчик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2" descr="C:\Users\sharapovir\Desktop\Samarskaya oblast.723b5d68.png">
            <a:extLst>
              <a:ext uri="{FF2B5EF4-FFF2-40B4-BE49-F238E27FC236}">
                <a16:creationId xmlns:a16="http://schemas.microsoft.com/office/drawing/2014/main" id="{F41B2AC1-994A-2513-21EA-1C069D26E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798" y="211721"/>
            <a:ext cx="89192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777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араллелограмм 4"/>
          <p:cNvSpPr/>
          <p:nvPr/>
        </p:nvSpPr>
        <p:spPr>
          <a:xfrm>
            <a:off x="8489711" y="26124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4"/>
          <p:cNvSpPr/>
          <p:nvPr/>
        </p:nvSpPr>
        <p:spPr>
          <a:xfrm>
            <a:off x="7257116" y="26123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9" name="Параллелограмм 4"/>
          <p:cNvSpPr/>
          <p:nvPr/>
        </p:nvSpPr>
        <p:spPr>
          <a:xfrm>
            <a:off x="-4535" y="-16328"/>
            <a:ext cx="4678012" cy="627063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Материалы по закупкам в рамках НП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9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511" y="658111"/>
            <a:ext cx="9149467" cy="5785299"/>
          </a:xfrm>
          <a:prstGeom prst="rect">
            <a:avLst/>
          </a:prstGeom>
        </p:spPr>
      </p:pic>
      <p:sp>
        <p:nvSpPr>
          <p:cNvPr id="18" name="Параллелограмм 4"/>
          <p:cNvSpPr/>
          <p:nvPr/>
        </p:nvSpPr>
        <p:spPr>
          <a:xfrm rot="10800000">
            <a:off x="0" y="6273389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3708811" y="6273389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sharapovir\Desktop\Samarskaya oblast.723b5d68.png">
            <a:extLst>
              <a:ext uri="{FF2B5EF4-FFF2-40B4-BE49-F238E27FC236}">
                <a16:creationId xmlns:a16="http://schemas.microsoft.com/office/drawing/2014/main" id="{D8F5C5F7-0B1D-8008-C6A2-E475D24F2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798" y="211721"/>
            <a:ext cx="89192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8440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7771</TotalTime>
  <Words>1512</Words>
  <Application>Microsoft Office PowerPoint</Application>
  <PresentationFormat>Широкоэкранный</PresentationFormat>
  <Paragraphs>236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Необходимость заполнения</dc:title>
  <dc:creator>kcht</dc:creator>
  <cp:lastModifiedBy>Best Alfa</cp:lastModifiedBy>
  <cp:revision>186</cp:revision>
  <cp:lastPrinted>2020-12-01T06:04:06Z</cp:lastPrinted>
  <dcterms:created xsi:type="dcterms:W3CDTF">2020-10-10T08:15:03Z</dcterms:created>
  <dcterms:modified xsi:type="dcterms:W3CDTF">2024-01-24T19:19:10Z</dcterms:modified>
</cp:coreProperties>
</file>