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8"/>
  </p:notesMasterIdLst>
  <p:sldIdLst>
    <p:sldId id="897" r:id="rId2"/>
    <p:sldId id="898" r:id="rId3"/>
    <p:sldId id="1230" r:id="rId4"/>
    <p:sldId id="1228" r:id="rId5"/>
    <p:sldId id="1229" r:id="rId6"/>
    <p:sldId id="1306" r:id="rId7"/>
    <p:sldId id="1307" r:id="rId8"/>
    <p:sldId id="1347" r:id="rId9"/>
    <p:sldId id="1308" r:id="rId10"/>
    <p:sldId id="1340" r:id="rId11"/>
    <p:sldId id="1309" r:id="rId12"/>
    <p:sldId id="1310" r:id="rId13"/>
    <p:sldId id="1311" r:id="rId14"/>
    <p:sldId id="1231" r:id="rId15"/>
    <p:sldId id="1296" r:id="rId16"/>
    <p:sldId id="1297" r:id="rId17"/>
    <p:sldId id="1299" r:id="rId18"/>
    <p:sldId id="1298" r:id="rId19"/>
    <p:sldId id="1300" r:id="rId20"/>
    <p:sldId id="1301" r:id="rId21"/>
    <p:sldId id="1341" r:id="rId22"/>
    <p:sldId id="1302" r:id="rId23"/>
    <p:sldId id="1303" r:id="rId24"/>
    <p:sldId id="1304" r:id="rId25"/>
    <p:sldId id="1305" r:id="rId26"/>
    <p:sldId id="1345" r:id="rId27"/>
    <p:sldId id="1250" r:id="rId28"/>
    <p:sldId id="1343" r:id="rId29"/>
    <p:sldId id="1346" r:id="rId30"/>
    <p:sldId id="1344" r:id="rId31"/>
    <p:sldId id="1312" r:id="rId32"/>
    <p:sldId id="1251" r:id="rId33"/>
    <p:sldId id="1323" r:id="rId34"/>
    <p:sldId id="1324" r:id="rId35"/>
    <p:sldId id="1325" r:id="rId36"/>
    <p:sldId id="1326" r:id="rId37"/>
    <p:sldId id="1327" r:id="rId38"/>
    <p:sldId id="1328" r:id="rId39"/>
    <p:sldId id="1329" r:id="rId40"/>
    <p:sldId id="1330" r:id="rId41"/>
    <p:sldId id="1331" r:id="rId42"/>
    <p:sldId id="1332" r:id="rId43"/>
    <p:sldId id="1333" r:id="rId44"/>
    <p:sldId id="1335" r:id="rId45"/>
    <p:sldId id="1252" r:id="rId46"/>
    <p:sldId id="1253" r:id="rId47"/>
    <p:sldId id="1254" r:id="rId48"/>
    <p:sldId id="1255" r:id="rId49"/>
    <p:sldId id="1256" r:id="rId50"/>
    <p:sldId id="1258" r:id="rId51"/>
    <p:sldId id="1313" r:id="rId52"/>
    <p:sldId id="1314" r:id="rId53"/>
    <p:sldId id="1315" r:id="rId54"/>
    <p:sldId id="1316" r:id="rId55"/>
    <p:sldId id="1318" r:id="rId56"/>
    <p:sldId id="1319" r:id="rId57"/>
    <p:sldId id="1320" r:id="rId58"/>
    <p:sldId id="1257" r:id="rId59"/>
    <p:sldId id="1237" r:id="rId60"/>
    <p:sldId id="1336" r:id="rId61"/>
    <p:sldId id="1337" r:id="rId62"/>
    <p:sldId id="1338" r:id="rId63"/>
    <p:sldId id="1339" r:id="rId64"/>
    <p:sldId id="1238" r:id="rId65"/>
    <p:sldId id="1239" r:id="rId66"/>
    <p:sldId id="1240" r:id="rId67"/>
    <p:sldId id="1241" r:id="rId68"/>
    <p:sldId id="1242" r:id="rId69"/>
    <p:sldId id="1243" r:id="rId70"/>
    <p:sldId id="1244" r:id="rId71"/>
    <p:sldId id="1245" r:id="rId72"/>
    <p:sldId id="1246" r:id="rId73"/>
    <p:sldId id="1247" r:id="rId74"/>
    <p:sldId id="1248" r:id="rId75"/>
    <p:sldId id="1249" r:id="rId76"/>
    <p:sldId id="1260" r:id="rId7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27" userDrawn="1">
          <p15:clr>
            <a:srgbClr val="A4A3A4"/>
          </p15:clr>
        </p15:guide>
        <p15:guide id="2" pos="7469" userDrawn="1">
          <p15:clr>
            <a:srgbClr val="A4A3A4"/>
          </p15:clr>
        </p15:guide>
        <p15:guide id="3" orient="horz" pos="3657" userDrawn="1">
          <p15:clr>
            <a:srgbClr val="A4A3A4"/>
          </p15:clr>
        </p15:guide>
        <p15:guide id="4" orient="horz" pos="1003" userDrawn="1">
          <p15:clr>
            <a:srgbClr val="A4A3A4"/>
          </p15:clr>
        </p15:guide>
        <p15:guide id="5" pos="189" userDrawn="1">
          <p15:clr>
            <a:srgbClr val="A4A3A4"/>
          </p15:clr>
        </p15:guide>
        <p15:guide id="6" pos="574" userDrawn="1">
          <p15:clr>
            <a:srgbClr val="A4A3A4"/>
          </p15:clr>
        </p15:guide>
        <p15:guide id="7" pos="3205" userDrawn="1">
          <p15:clr>
            <a:srgbClr val="A4A3A4"/>
          </p15:clr>
        </p15:guide>
        <p15:guide id="8" orient="horz" pos="39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 Л" initials="АЛ" lastIdx="2" clrIdx="0">
    <p:extLst>
      <p:ext uri="{19B8F6BF-5375-455C-9EA6-DF929625EA0E}">
        <p15:presenceInfo xmlns:p15="http://schemas.microsoft.com/office/powerpoint/2012/main" userId="1880660c258d82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65"/>
    <a:srgbClr val="009DDB"/>
    <a:srgbClr val="0A5CAC"/>
    <a:srgbClr val="FF7000"/>
    <a:srgbClr val="D7E0E8"/>
    <a:srgbClr val="D9D9D9"/>
    <a:srgbClr val="7E99AA"/>
    <a:srgbClr val="212121"/>
    <a:srgbClr val="5DA1B3"/>
    <a:srgbClr val="BBD8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9" autoAdjust="0"/>
    <p:restoredTop sz="94595" autoAdjust="0"/>
  </p:normalViewPr>
  <p:slideViewPr>
    <p:cSldViewPr snapToGrid="0">
      <p:cViewPr varScale="1">
        <p:scale>
          <a:sx n="88" d="100"/>
          <a:sy n="88" d="100"/>
        </p:scale>
        <p:origin x="355" y="62"/>
      </p:cViewPr>
      <p:guideLst>
        <p:guide orient="horz" pos="2727"/>
        <p:guide pos="7469"/>
        <p:guide orient="horz" pos="3657"/>
        <p:guide orient="horz" pos="1003"/>
        <p:guide pos="189"/>
        <p:guide pos="574"/>
        <p:guide pos="3205"/>
        <p:guide orient="horz" pos="395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9597E-BC11-4544-B52C-AF8A8A443758}" type="datetimeFigureOut">
              <a:rPr lang="ru-RU" smtClean="0"/>
              <a:pPr/>
              <a:t>23.11.2023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7DFB2-9CFE-4C5C-9003-562C29B55EB7}" type="slidenum">
              <a:rPr lang="ru-RU" smtClean="0"/>
              <a:pPr/>
              <a:t>‹#›</a:t>
            </a:fld>
            <a:endParaRPr lang="ru-RU"/>
          </a:p>
        </p:txBody>
      </p:sp>
    </p:spTree>
    <p:extLst>
      <p:ext uri="{BB962C8B-B14F-4D97-AF65-F5344CB8AC3E}">
        <p14:creationId xmlns:p14="http://schemas.microsoft.com/office/powerpoint/2010/main" val="3017306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2921405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3826140" y="1580541"/>
            <a:ext cx="7766936" cy="1646302"/>
          </a:xfrm>
        </p:spPr>
        <p:txBody>
          <a:bodyPr anchor="b">
            <a:noAutofit/>
          </a:bodyPr>
          <a:lstStyle>
            <a:lvl1pPr algn="r">
              <a:defRPr sz="40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3777634" y="322684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362D8DD6-D947-4328-B735-3BA501193FA3}" type="datetime1">
              <a:rPr lang="ru-RU" smtClean="0"/>
              <a:pPr/>
              <a:t>23.11.2023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a:xfrm>
            <a:off x="11333863" y="6346162"/>
            <a:ext cx="683339" cy="365125"/>
          </a:xfrm>
        </p:spPr>
        <p:txBody>
          <a:bodyPr/>
          <a:lstStyle>
            <a:lvl1pPr>
              <a:defRPr sz="1400">
                <a:latin typeface="Segoe UI" panose="020B0502040204020203" pitchFamily="34" charset="0"/>
                <a:cs typeface="Segoe UI" panose="020B0502040204020203" pitchFamily="34" charset="0"/>
              </a:defRPr>
            </a:lvl1pPr>
          </a:lstStyle>
          <a:p>
            <a:fld id="{C9E0671E-2E04-4425-8F08-FC6BC8ED3F11}" type="slidenum">
              <a:rPr lang="ru-RU" smtClean="0"/>
              <a:pPr/>
              <a:t>‹#›</a:t>
            </a:fld>
            <a:endParaRPr lang="ru-RU" dirty="0"/>
          </a:p>
        </p:txBody>
      </p:sp>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l="19645" t="6059" r="12902" b="24"/>
          <a:stretch/>
        </p:blipFill>
        <p:spPr>
          <a:xfrm>
            <a:off x="-91279" y="-33655"/>
            <a:ext cx="6195550" cy="6900954"/>
          </a:xfrm>
          <a:prstGeom prst="rect">
            <a:avLst/>
          </a:prstGeom>
        </p:spPr>
      </p:pic>
      <p:sp>
        <p:nvSpPr>
          <p:cNvPr id="20" name="TextBox 19"/>
          <p:cNvSpPr txBox="1"/>
          <p:nvPr userDrawn="1"/>
        </p:nvSpPr>
        <p:spPr>
          <a:xfrm>
            <a:off x="2474582" y="2995584"/>
            <a:ext cx="2669142" cy="923330"/>
          </a:xfrm>
          <a:prstGeom prst="rect">
            <a:avLst/>
          </a:prstGeom>
          <a:noFill/>
        </p:spPr>
        <p:txBody>
          <a:bodyPr wrap="square" rtlCol="0">
            <a:spAutoFit/>
          </a:bodyPr>
          <a:lstStyle/>
          <a:p>
            <a:r>
              <a:rPr lang="ru-RU" sz="1800" b="1" spc="100" baseline="0" dirty="0">
                <a:solidFill>
                  <a:schemeClr val="bg1"/>
                </a:solidFill>
                <a:latin typeface="Calibri (Основной текст)"/>
                <a:cs typeface="Arial" panose="020B0604020202020204" pitchFamily="34" charset="0"/>
              </a:rPr>
              <a:t>НАЦИОНАЛЬНАЯ</a:t>
            </a:r>
          </a:p>
          <a:p>
            <a:r>
              <a:rPr lang="ru-RU" sz="1800" b="1" spc="100" baseline="0" dirty="0">
                <a:solidFill>
                  <a:schemeClr val="bg1"/>
                </a:solidFill>
                <a:latin typeface="Calibri (Основной текст)"/>
                <a:cs typeface="Arial" panose="020B0604020202020204" pitchFamily="34" charset="0"/>
              </a:rPr>
              <a:t>ЭЛЕКТРОННАЯ</a:t>
            </a:r>
          </a:p>
          <a:p>
            <a:r>
              <a:rPr lang="ru-RU" sz="1800" b="1" spc="100" baseline="0" dirty="0">
                <a:solidFill>
                  <a:schemeClr val="bg1"/>
                </a:solidFill>
                <a:latin typeface="Calibri (Основной текст)"/>
                <a:cs typeface="Arial" panose="020B0604020202020204" pitchFamily="34" charset="0"/>
              </a:rPr>
              <a:t>ПЛОЩАДКА</a:t>
            </a:r>
          </a:p>
        </p:txBody>
      </p:sp>
      <p:pic>
        <p:nvPicPr>
          <p:cNvPr id="22" name="Рисунок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5707" y="2941056"/>
            <a:ext cx="909550" cy="894392"/>
          </a:xfrm>
          <a:prstGeom prst="rect">
            <a:avLst/>
          </a:prstGeom>
        </p:spPr>
      </p:pic>
      <p:sp>
        <p:nvSpPr>
          <p:cNvPr id="23" name="Шестиугольник 22"/>
          <p:cNvSpPr/>
          <p:nvPr userDrawn="1"/>
        </p:nvSpPr>
        <p:spPr>
          <a:xfrm rot="5400000">
            <a:off x="737236" y="1349788"/>
            <a:ext cx="4729238" cy="4076929"/>
          </a:xfrm>
          <a:prstGeom prst="hexagon">
            <a:avLst/>
          </a:prstGeom>
          <a:noFill/>
          <a:ln w="133350">
            <a:solidFill>
              <a:srgbClr val="BDD4ED">
                <a:alpha val="1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rial" panose="020B0604020202020204" pitchFamily="34" charset="0"/>
            </a:endParaRPr>
          </a:p>
        </p:txBody>
      </p:sp>
    </p:spTree>
    <p:extLst>
      <p:ext uri="{BB962C8B-B14F-4D97-AF65-F5344CB8AC3E}">
        <p14:creationId xmlns:p14="http://schemas.microsoft.com/office/powerpoint/2010/main" val="36258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5F965DB-81F6-4F78-B445-8C759B16F311}" type="datetime1">
              <a:rPr lang="ru-RU" smtClean="0"/>
              <a:pPr/>
              <a:t>23.11.2023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E0671E-2E04-4425-8F08-FC6BC8ED3F11}" type="slidenum">
              <a:rPr lang="ru-RU" smtClean="0"/>
              <a:pPr/>
              <a:t>‹#›</a:t>
            </a:fld>
            <a:endParaRPr lang="ru-RU"/>
          </a:p>
        </p:txBody>
      </p:sp>
    </p:spTree>
    <p:extLst>
      <p:ext uri="{BB962C8B-B14F-4D97-AF65-F5344CB8AC3E}">
        <p14:creationId xmlns:p14="http://schemas.microsoft.com/office/powerpoint/2010/main" val="370321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210FE26-C685-4055-B81B-4299BE3A1353}" type="datetime1">
              <a:rPr lang="ru-RU" smtClean="0"/>
              <a:pPr/>
              <a:t>23.11.2023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E0671E-2E04-4425-8F08-FC6BC8ED3F11}" type="slidenum">
              <a:rPr lang="ru-RU" smtClean="0"/>
              <a:pPr/>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6484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2699B49-1618-4461-80BD-878C807678E5}" type="datetime1">
              <a:rPr lang="ru-RU" smtClean="0"/>
              <a:pPr/>
              <a:t>23.11.2023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E0671E-2E04-4425-8F08-FC6BC8ED3F11}" type="slidenum">
              <a:rPr lang="ru-RU" smtClean="0"/>
              <a:pPr/>
              <a:t>‹#›</a:t>
            </a:fld>
            <a:endParaRPr lang="ru-RU"/>
          </a:p>
        </p:txBody>
      </p:sp>
    </p:spTree>
    <p:extLst>
      <p:ext uri="{BB962C8B-B14F-4D97-AF65-F5344CB8AC3E}">
        <p14:creationId xmlns:p14="http://schemas.microsoft.com/office/powerpoint/2010/main" val="185900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4C32C45-15CA-40FF-AC17-855458652CDD}" type="datetime1">
              <a:rPr lang="ru-RU" smtClean="0"/>
              <a:pPr/>
              <a:t>23.11.2023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E0671E-2E04-4425-8F08-FC6BC8ED3F11}" type="slidenum">
              <a:rPr lang="ru-RU" smtClean="0"/>
              <a:pPr/>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3777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AFD7D9F-1EF2-4814-ADB5-CDA1737A8823}" type="datetime1">
              <a:rPr lang="ru-RU" smtClean="0"/>
              <a:pPr/>
              <a:t>23.11.2023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E0671E-2E04-4425-8F08-FC6BC8ED3F11}" type="slidenum">
              <a:rPr lang="ru-RU" smtClean="0"/>
              <a:pPr/>
              <a:t>‹#›</a:t>
            </a:fld>
            <a:endParaRPr lang="ru-RU"/>
          </a:p>
        </p:txBody>
      </p:sp>
    </p:spTree>
    <p:extLst>
      <p:ext uri="{BB962C8B-B14F-4D97-AF65-F5344CB8AC3E}">
        <p14:creationId xmlns:p14="http://schemas.microsoft.com/office/powerpoint/2010/main" val="148250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DFF13CB-CE1C-41B9-82E3-6A0B624F7453}" type="datetime1">
              <a:rPr lang="ru-RU" smtClean="0"/>
              <a:pPr/>
              <a:t>23.11.2023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E0671E-2E04-4425-8F08-FC6BC8ED3F11}" type="slidenum">
              <a:rPr lang="ru-RU" smtClean="0"/>
              <a:pPr/>
              <a:t>‹#›</a:t>
            </a:fld>
            <a:endParaRPr lang="ru-RU"/>
          </a:p>
        </p:txBody>
      </p:sp>
    </p:spTree>
    <p:extLst>
      <p:ext uri="{BB962C8B-B14F-4D97-AF65-F5344CB8AC3E}">
        <p14:creationId xmlns:p14="http://schemas.microsoft.com/office/powerpoint/2010/main" val="72414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54AD6C-29D5-4080-A238-1E153D83F4BD}" type="datetime1">
              <a:rPr lang="ru-RU" smtClean="0"/>
              <a:pPr/>
              <a:t>23.11.2023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E0671E-2E04-4425-8F08-FC6BC8ED3F11}" type="slidenum">
              <a:rPr lang="ru-RU" smtClean="0"/>
              <a:pPr/>
              <a:t>‹#›</a:t>
            </a:fld>
            <a:endParaRPr lang="ru-RU"/>
          </a:p>
        </p:txBody>
      </p:sp>
    </p:spTree>
    <p:extLst>
      <p:ext uri="{BB962C8B-B14F-4D97-AF65-F5344CB8AC3E}">
        <p14:creationId xmlns:p14="http://schemas.microsoft.com/office/powerpoint/2010/main" val="317044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1" y="6377948"/>
            <a:ext cx="3901440" cy="585417"/>
          </a:xfrm>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3" name="Holder 3"/>
          <p:cNvSpPr>
            <a:spLocks noGrp="1"/>
          </p:cNvSpPr>
          <p:nvPr>
            <p:ph type="dt" sz="half" idx="6"/>
          </p:nvPr>
        </p:nvSpPr>
        <p:spPr>
          <a:xfrm>
            <a:off x="609604" y="6377945"/>
            <a:ext cx="2804161" cy="585417"/>
          </a:xfrm>
        </p:spPr>
        <p:txBody>
          <a:bodyPr lIns="0" tIns="0" rIns="0" bIns="0"/>
          <a:lstStyle>
            <a:lvl1pPr algn="l">
              <a:defRPr>
                <a:solidFill>
                  <a:schemeClr val="tx1">
                    <a:tint val="75000"/>
                  </a:schemeClr>
                </a:solidFill>
              </a:defRPr>
            </a:lvl1pPr>
          </a:lstStyle>
          <a:p>
            <a:fld id="{0F0B3269-B80F-4081-944E-899691369D95}" type="datetime1">
              <a:rPr lang="en-US" smtClean="0">
                <a:solidFill>
                  <a:prstClr val="black">
                    <a:tint val="75000"/>
                  </a:prstClr>
                </a:solidFill>
              </a:rPr>
              <a:pPr/>
              <a:t>11/23/2023</a:t>
            </a:fld>
            <a:endParaRPr lang="en-US" dirty="0">
              <a:solidFill>
                <a:prstClr val="black">
                  <a:tint val="75000"/>
                </a:prstClr>
              </a:solidFill>
            </a:endParaRPr>
          </a:p>
        </p:txBody>
      </p:sp>
      <p:sp>
        <p:nvSpPr>
          <p:cNvPr id="6" name="Holder 2">
            <a:extLst>
              <a:ext uri="{FF2B5EF4-FFF2-40B4-BE49-F238E27FC236}">
                <a16:creationId xmlns:a16="http://schemas.microsoft.com/office/drawing/2014/main" id="{E801F513-37A4-4436-BBD3-3D2847934C8A}"/>
              </a:ext>
            </a:extLst>
          </p:cNvPr>
          <p:cNvSpPr>
            <a:spLocks noGrp="1"/>
          </p:cNvSpPr>
          <p:nvPr>
            <p:ph type="title"/>
          </p:nvPr>
        </p:nvSpPr>
        <p:spPr>
          <a:xfrm>
            <a:off x="1752600" y="152401"/>
            <a:ext cx="10305133" cy="307777"/>
          </a:xfrm>
          <a:prstGeom prst="rect">
            <a:avLst/>
          </a:prstGeom>
        </p:spPr>
        <p:txBody>
          <a:bodyPr lIns="0" tIns="0" rIns="0" bIns="0"/>
          <a:lstStyle>
            <a:lvl1pPr algn="r">
              <a:defRPr sz="2000" b="1" i="0">
                <a:solidFill>
                  <a:schemeClr val="tx2"/>
                </a:solidFill>
                <a:latin typeface="Arial"/>
                <a:cs typeface="Arial"/>
              </a:defRPr>
            </a:lvl1pPr>
          </a:lstStyle>
          <a:p>
            <a:endParaRPr dirty="0"/>
          </a:p>
        </p:txBody>
      </p:sp>
      <p:sp>
        <p:nvSpPr>
          <p:cNvPr id="14" name="Holder 6">
            <a:extLst>
              <a:ext uri="{FF2B5EF4-FFF2-40B4-BE49-F238E27FC236}">
                <a16:creationId xmlns:a16="http://schemas.microsoft.com/office/drawing/2014/main" id="{72B907B9-426E-4B38-8F01-4BD15A5C52DA}"/>
              </a:ext>
            </a:extLst>
          </p:cNvPr>
          <p:cNvSpPr>
            <a:spLocks noGrp="1"/>
          </p:cNvSpPr>
          <p:nvPr>
            <p:ph type="sldNum" sz="quarter" idx="7"/>
          </p:nvPr>
        </p:nvSpPr>
        <p:spPr>
          <a:xfrm>
            <a:off x="9253570" y="6555596"/>
            <a:ext cx="2804161" cy="255776"/>
          </a:xfrm>
          <a:prstGeom prst="rect">
            <a:avLst/>
          </a:prstGeom>
        </p:spPr>
        <p:txBody>
          <a:bodyPr wrap="square" lIns="0" tIns="0" rIns="0" bIns="0">
            <a:spAutoFit/>
          </a:bodyPr>
          <a:lstStyle>
            <a:lvl1pPr algn="r">
              <a:defRPr sz="1662" b="1">
                <a:solidFill>
                  <a:schemeClr val="tx2"/>
                </a:solidFill>
              </a:defRPr>
            </a:lvl1pPr>
          </a:lstStyle>
          <a:p>
            <a:fld id="{B6F15528-21DE-4FAA-801E-634DDDAF4B2B}" type="slidenum">
              <a:rPr lang="ru-RU" smtClean="0">
                <a:solidFill>
                  <a:srgbClr val="1F497D"/>
                </a:solidFill>
              </a:rPr>
              <a:pPr/>
              <a:t>‹#›</a:t>
            </a:fld>
            <a:endParaRPr lang="ru-RU" dirty="0">
              <a:solidFill>
                <a:srgbClr val="1F497D"/>
              </a:solidFill>
            </a:endParaRPr>
          </a:p>
        </p:txBody>
      </p:sp>
    </p:spTree>
    <p:extLst>
      <p:ext uri="{BB962C8B-B14F-4D97-AF65-F5344CB8AC3E}">
        <p14:creationId xmlns:p14="http://schemas.microsoft.com/office/powerpoint/2010/main" val="3354489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10"/>
          </p:nvPr>
        </p:nvSpPr>
        <p:spPr/>
        <p:txBody>
          <a:bodyPr/>
          <a:lstStyle/>
          <a:p>
            <a:fld id="{ACDAB497-422C-4923-9B08-00DB4CE88C66}" type="datetime1">
              <a:rPr lang="ru-RU" smtClean="0"/>
              <a:pPr/>
              <a:t>23.11.2023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a:xfrm>
            <a:off x="11257663" y="6295362"/>
            <a:ext cx="683339" cy="365125"/>
          </a:xfrm>
        </p:spPr>
        <p:txBody>
          <a:bodyPr/>
          <a:lstStyle>
            <a:lvl1pPr>
              <a:defRPr sz="1400">
                <a:solidFill>
                  <a:schemeClr val="bg1"/>
                </a:solidFill>
                <a:latin typeface="Segoe UI" panose="020B0502040204020203" pitchFamily="34" charset="0"/>
                <a:cs typeface="Segoe UI" panose="020B0502040204020203" pitchFamily="34" charset="0"/>
              </a:defRPr>
            </a:lvl1pPr>
          </a:lstStyle>
          <a:p>
            <a:fld id="{C9E0671E-2E04-4425-8F08-FC6BC8ED3F11}" type="slidenum">
              <a:rPr lang="ru-RU" smtClean="0"/>
              <a:pPr/>
              <a:t>‹#›</a:t>
            </a:fld>
            <a:endParaRPr lang="ru-RU" dirty="0"/>
          </a:p>
        </p:txBody>
      </p:sp>
    </p:spTree>
    <p:extLst>
      <p:ext uri="{BB962C8B-B14F-4D97-AF65-F5344CB8AC3E}">
        <p14:creationId xmlns:p14="http://schemas.microsoft.com/office/powerpoint/2010/main" val="274758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E0671E-2E04-4425-8F08-FC6BC8ED3F11}" type="slidenum">
              <a:rPr lang="ru-RU" smtClean="0"/>
              <a:pPr/>
              <a:t>‹#›</a:t>
            </a:fld>
            <a:endParaRPr lang="ru-RU"/>
          </a:p>
        </p:txBody>
      </p:sp>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23832" y="1122138"/>
            <a:ext cx="3968168" cy="5735862"/>
          </a:xfrm>
          <a:prstGeom prst="rect">
            <a:avLst/>
          </a:prstGeom>
        </p:spPr>
      </p:pic>
    </p:spTree>
    <p:extLst>
      <p:ext uri="{BB962C8B-B14F-4D97-AF65-F5344CB8AC3E}">
        <p14:creationId xmlns:p14="http://schemas.microsoft.com/office/powerpoint/2010/main" val="317429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D0367E14-29C9-4542-A62E-6929AFAD5587}" type="datetime1">
              <a:rPr lang="ru-RU" smtClean="0"/>
              <a:pPr/>
              <a:t>23.11.2023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9E0671E-2E04-4425-8F08-FC6BC8ED3F11}" type="slidenum">
              <a:rPr lang="ru-RU" smtClean="0"/>
              <a:pPr/>
              <a:t>‹#›</a:t>
            </a:fld>
            <a:endParaRPr lang="ru-RU"/>
          </a:p>
        </p:txBody>
      </p:sp>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8081" b="39141"/>
          <a:stretch/>
        </p:blipFill>
        <p:spPr>
          <a:xfrm>
            <a:off x="0" y="1536700"/>
            <a:ext cx="12192000" cy="2933700"/>
          </a:xfrm>
          <a:prstGeom prst="rect">
            <a:avLst/>
          </a:prstGeom>
        </p:spPr>
      </p:pic>
    </p:spTree>
    <p:extLst>
      <p:ext uri="{BB962C8B-B14F-4D97-AF65-F5344CB8AC3E}">
        <p14:creationId xmlns:p14="http://schemas.microsoft.com/office/powerpoint/2010/main" val="154847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735DB2D-C0CE-43AC-B5CA-6B07D3E3C29A}" type="datetime1">
              <a:rPr lang="ru-RU" smtClean="0"/>
              <a:pPr/>
              <a:t>23.11.2023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9E0671E-2E04-4425-8F08-FC6BC8ED3F11}" type="slidenum">
              <a:rPr lang="ru-RU" smtClean="0"/>
              <a:pPr/>
              <a:t>‹#›</a:t>
            </a:fld>
            <a:endParaRPr lang="ru-RU"/>
          </a:p>
        </p:txBody>
      </p:sp>
    </p:spTree>
    <p:extLst>
      <p:ext uri="{BB962C8B-B14F-4D97-AF65-F5344CB8AC3E}">
        <p14:creationId xmlns:p14="http://schemas.microsoft.com/office/powerpoint/2010/main" val="412882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0EDB9198-AB7F-4B81-BFC4-8A202941DF7A}" type="datetime1">
              <a:rPr lang="ru-RU" smtClean="0"/>
              <a:pPr/>
              <a:t>23.11.2023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a:xfrm>
            <a:off x="11206863" y="6223924"/>
            <a:ext cx="683339" cy="365125"/>
          </a:xfrm>
        </p:spPr>
        <p:txBody>
          <a:bodyPr/>
          <a:lstStyle>
            <a:lvl1pPr>
              <a:defRPr sz="1400">
                <a:latin typeface="Segoe UI" panose="020B0502040204020203" pitchFamily="34" charset="0"/>
                <a:cs typeface="Segoe UI" panose="020B0502040204020203" pitchFamily="34" charset="0"/>
              </a:defRPr>
            </a:lvl1pPr>
          </a:lstStyle>
          <a:p>
            <a:fld id="{C9E0671E-2E04-4425-8F08-FC6BC8ED3F11}" type="slidenum">
              <a:rPr lang="ru-RU" smtClean="0"/>
              <a:pPr/>
              <a:t>‹#›</a:t>
            </a:fld>
            <a:endParaRPr lang="ru-RU" dirty="0"/>
          </a:p>
        </p:txBody>
      </p:sp>
    </p:spTree>
    <p:extLst>
      <p:ext uri="{BB962C8B-B14F-4D97-AF65-F5344CB8AC3E}">
        <p14:creationId xmlns:p14="http://schemas.microsoft.com/office/powerpoint/2010/main" val="293317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8A279-1574-45C5-9292-680E51A6A4F6}" type="datetime1">
              <a:rPr lang="ru-RU" smtClean="0"/>
              <a:pPr/>
              <a:t>23.11.2023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a:xfrm>
            <a:off x="11244963" y="6223924"/>
            <a:ext cx="683339" cy="365125"/>
          </a:xfrm>
        </p:spPr>
        <p:txBody>
          <a:bodyPr/>
          <a:lstStyle>
            <a:lvl1pPr>
              <a:defRPr sz="1400">
                <a:solidFill>
                  <a:srgbClr val="0A5CAC"/>
                </a:solidFill>
                <a:latin typeface="Segoe UI" panose="020B0502040204020203" pitchFamily="34" charset="0"/>
                <a:cs typeface="Segoe UI" panose="020B0502040204020203" pitchFamily="34" charset="0"/>
              </a:defRPr>
            </a:lvl1pPr>
          </a:lstStyle>
          <a:p>
            <a:fld id="{C9E0671E-2E04-4425-8F08-FC6BC8ED3F11}" type="slidenum">
              <a:rPr lang="ru-RU" smtClean="0"/>
              <a:pPr/>
              <a:t>‹#›</a:t>
            </a:fld>
            <a:endParaRPr lang="ru-RU"/>
          </a:p>
        </p:txBody>
      </p:sp>
    </p:spTree>
    <p:extLst>
      <p:ext uri="{BB962C8B-B14F-4D97-AF65-F5344CB8AC3E}">
        <p14:creationId xmlns:p14="http://schemas.microsoft.com/office/powerpoint/2010/main" val="316201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367EE426-D783-4BE4-BEAA-1AA25B39984B}" type="datetime1">
              <a:rPr lang="ru-RU" smtClean="0"/>
              <a:pPr/>
              <a:t>23.11.2023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9E0671E-2E04-4425-8F08-FC6BC8ED3F11}" type="slidenum">
              <a:rPr lang="ru-RU" smtClean="0"/>
              <a:pPr/>
              <a:t>‹#›</a:t>
            </a:fld>
            <a:endParaRPr lang="ru-RU"/>
          </a:p>
        </p:txBody>
      </p:sp>
    </p:spTree>
    <p:extLst>
      <p:ext uri="{BB962C8B-B14F-4D97-AF65-F5344CB8AC3E}">
        <p14:creationId xmlns:p14="http://schemas.microsoft.com/office/powerpoint/2010/main" val="368558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76C7E80-F11D-43C2-84DC-DE68F215A23E}" type="datetime1">
              <a:rPr lang="ru-RU" smtClean="0"/>
              <a:pPr/>
              <a:t>23.11.2023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9E0671E-2E04-4425-8F08-FC6BC8ED3F11}" type="slidenum">
              <a:rPr lang="ru-RU" smtClean="0"/>
              <a:pPr/>
              <a:t>‹#›</a:t>
            </a:fld>
            <a:endParaRPr lang="ru-RU"/>
          </a:p>
        </p:txBody>
      </p:sp>
    </p:spTree>
    <p:extLst>
      <p:ext uri="{BB962C8B-B14F-4D97-AF65-F5344CB8AC3E}">
        <p14:creationId xmlns:p14="http://schemas.microsoft.com/office/powerpoint/2010/main" val="2618344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dirty="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defRPr>
            </a:lvl1pPr>
          </a:lstStyle>
          <a:p>
            <a:fld id="{FE416DAB-2C76-43E6-8312-F01E7E90CC07}" type="datetime1">
              <a:rPr lang="ru-RU" smtClean="0"/>
              <a:pPr/>
              <a:t>23.11.2023</a:t>
            </a:fld>
            <a:endParaRPr lang="ru-RU"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endParaRPr lang="ru-RU"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latin typeface="Arial" panose="020B0604020202020204" pitchFamily="34" charset="0"/>
              </a:defRPr>
            </a:lvl1pPr>
          </a:lstStyle>
          <a:p>
            <a:fld id="{C9E0671E-2E04-4425-8F08-FC6BC8ED3F11}" type="slidenum">
              <a:rPr lang="ru-RU" smtClean="0"/>
              <a:pPr/>
              <a:t>‹#›</a:t>
            </a:fld>
            <a:endParaRPr lang="ru-RU" dirty="0"/>
          </a:p>
        </p:txBody>
      </p:sp>
    </p:spTree>
    <p:extLst>
      <p:ext uri="{BB962C8B-B14F-4D97-AF65-F5344CB8AC3E}">
        <p14:creationId xmlns:p14="http://schemas.microsoft.com/office/powerpoint/2010/main" val="1888300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3600" kern="1200">
          <a:solidFill>
            <a:schemeClr val="accent1"/>
          </a:solidFill>
          <a:latin typeface="Arial" panose="020B0604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Arial" panose="020B0604020202020204" pitchFamily="34" charset="0"/>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Arial" panose="020B0604020202020204" pitchFamily="34" charset="0"/>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Arial" panose="020B0604020202020204" pitchFamily="34" charset="0"/>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Arial" panose="020B0604020202020204" pitchFamily="34" charset="0"/>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Arial" panose="020B060402020202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hyperlink" Target="https://www.youtube.com/user/FabrikantInfo" TargetMode="External"/><Relationship Id="rId5" Type="http://schemas.openxmlformats.org/officeDocument/2006/relationships/image" Target="../media/image8.png"/><Relationship Id="rId10" Type="http://schemas.openxmlformats.org/officeDocument/2006/relationships/hyperlink" Target="https://vk.com/fabrikant_info" TargetMode="External"/><Relationship Id="rId4" Type="http://schemas.openxmlformats.org/officeDocument/2006/relationships/hyperlink" Target="https://t.me/vergunova_o_zakupkah" TargetMode="External"/><Relationship Id="rId9" Type="http://schemas.openxmlformats.org/officeDocument/2006/relationships/hyperlink" Target="https://t.me/ETPFabrikan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0" name="Рисунок 19"/>
          <p:cNvPicPr>
            <a:picLocks noChangeAspect="1"/>
          </p:cNvPicPr>
          <p:nvPr/>
        </p:nvPicPr>
        <p:blipFill rotWithShape="1">
          <a:blip r:embed="rId2">
            <a:extLst>
              <a:ext uri="{28A0092B-C50C-407E-A947-70E740481C1C}">
                <a14:useLocalDpi xmlns:a14="http://schemas.microsoft.com/office/drawing/2010/main" val="0"/>
              </a:ext>
            </a:extLst>
          </a:blip>
          <a:srcRect l="23945" b="13783"/>
          <a:stretch/>
        </p:blipFill>
        <p:spPr>
          <a:xfrm flipH="1">
            <a:off x="6173738" y="830511"/>
            <a:ext cx="5800545" cy="4935656"/>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547" y="645121"/>
            <a:ext cx="2544024" cy="327002"/>
          </a:xfrm>
          <a:prstGeom prst="rect">
            <a:avLst/>
          </a:prstGeom>
        </p:spPr>
      </p:pic>
      <p:sp>
        <p:nvSpPr>
          <p:cNvPr id="12" name="TextBox 11"/>
          <p:cNvSpPr txBox="1"/>
          <p:nvPr/>
        </p:nvSpPr>
        <p:spPr>
          <a:xfrm>
            <a:off x="5333738" y="661234"/>
            <a:ext cx="6210678" cy="338554"/>
          </a:xfrm>
          <a:prstGeom prst="rect">
            <a:avLst/>
          </a:prstGeom>
          <a:noFill/>
        </p:spPr>
        <p:txBody>
          <a:bodyPr wrap="square" rtlCol="0">
            <a:spAutoFit/>
          </a:bodyPr>
          <a:lstStyle/>
          <a:p>
            <a:pPr algn="r"/>
            <a:r>
              <a:rPr lang="ru-RU" sz="1600" b="1" dirty="0">
                <a:solidFill>
                  <a:schemeClr val="bg1"/>
                </a:solidFill>
                <a:latin typeface="Arial" panose="020B0604020202020204" pitchFamily="34" charset="0"/>
                <a:cs typeface="Arial" panose="020B0604020202020204" pitchFamily="34" charset="0"/>
              </a:rPr>
              <a:t>ЭЛЕКТРОННАЯ ТОРГОВАЯ ПЛОЩАДКА</a:t>
            </a:r>
          </a:p>
        </p:txBody>
      </p:sp>
      <p:sp>
        <p:nvSpPr>
          <p:cNvPr id="2" name="TextBox 1"/>
          <p:cNvSpPr txBox="1"/>
          <p:nvPr/>
        </p:nvSpPr>
        <p:spPr>
          <a:xfrm>
            <a:off x="445000" y="2722309"/>
            <a:ext cx="6143978" cy="1569660"/>
          </a:xfrm>
          <a:prstGeom prst="rect">
            <a:avLst/>
          </a:prstGeom>
          <a:noFill/>
        </p:spPr>
        <p:txBody>
          <a:bodyPr wrap="square" rtlCol="0">
            <a:spAutoFit/>
          </a:bodyPr>
          <a:lstStyle/>
          <a:p>
            <a:r>
              <a:rPr lang="ru-RU" sz="2400" b="1" dirty="0">
                <a:solidFill>
                  <a:schemeClr val="bg1"/>
                </a:solidFill>
                <a:latin typeface="Arial" panose="020B0604020202020204" pitchFamily="34" charset="0"/>
                <a:cs typeface="Arial" panose="020B0604020202020204" pitchFamily="34" charset="0"/>
              </a:rPr>
              <a:t>Особенности </a:t>
            </a:r>
            <a:r>
              <a:rPr lang="ru-RU" sz="2400" b="1" dirty="0" smtClean="0">
                <a:solidFill>
                  <a:schemeClr val="bg1"/>
                </a:solidFill>
                <a:latin typeface="Arial" panose="020B0604020202020204" pitchFamily="34" charset="0"/>
                <a:cs typeface="Arial" panose="020B0604020202020204" pitchFamily="34" charset="0"/>
              </a:rPr>
              <a:t>описания объекта закупки в соответствии с требованиями статьи 33 Федерального закона №44-ФЗ</a:t>
            </a:r>
            <a:endParaRPr lang="ru-RU" sz="24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87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670560" y="2194702"/>
            <a:ext cx="4328160" cy="52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Письмо Казначейства от 26.10.2023 г. №14-00-04/31290</a:t>
            </a:r>
            <a:endParaRPr lang="ru-RU" dirty="0"/>
          </a:p>
        </p:txBody>
      </p:sp>
      <p:sp>
        <p:nvSpPr>
          <p:cNvPr id="2" name="TextBox 1"/>
          <p:cNvSpPr txBox="1"/>
          <p:nvPr/>
        </p:nvSpPr>
        <p:spPr>
          <a:xfrm>
            <a:off x="548640" y="3579509"/>
            <a:ext cx="10850880" cy="923330"/>
          </a:xfrm>
          <a:prstGeom prst="rect">
            <a:avLst/>
          </a:prstGeom>
          <a:noFill/>
        </p:spPr>
        <p:txBody>
          <a:bodyPr wrap="square" rtlCol="0">
            <a:spAutoFit/>
          </a:bodyPr>
          <a:lstStyle/>
          <a:p>
            <a:r>
              <a:rPr lang="ru-RU" dirty="0" smtClean="0"/>
              <a:t>В отношении закупок работ и услуг указание характеристик при подаче заявки на участие в такой закупке не требуется, так как факт подачи заявки является согласием на их выполнение и оказание соответственно</a:t>
            </a:r>
            <a:endParaRPr lang="ru-RU" dirty="0"/>
          </a:p>
        </p:txBody>
      </p:sp>
    </p:spTree>
    <p:extLst>
      <p:ext uri="{BB962C8B-B14F-4D97-AF65-F5344CB8AC3E}">
        <p14:creationId xmlns:p14="http://schemas.microsoft.com/office/powerpoint/2010/main" val="314299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670560" y="966651"/>
            <a:ext cx="4328160" cy="52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КТРУ </a:t>
            </a:r>
            <a:r>
              <a:rPr lang="ru-RU" dirty="0" smtClean="0"/>
              <a:t>81.21.10.000-00000006 (уборка)</a:t>
            </a:r>
            <a:endParaRPr lang="ru-RU" dirty="0"/>
          </a:p>
        </p:txBody>
      </p:sp>
      <p:pic>
        <p:nvPicPr>
          <p:cNvPr id="6" name="Рисунок 5"/>
          <p:cNvPicPr>
            <a:picLocks noChangeAspect="1"/>
          </p:cNvPicPr>
          <p:nvPr/>
        </p:nvPicPr>
        <p:blipFill>
          <a:blip r:embed="rId3"/>
          <a:stretch>
            <a:fillRect/>
          </a:stretch>
        </p:blipFill>
        <p:spPr>
          <a:xfrm>
            <a:off x="670560" y="1793965"/>
            <a:ext cx="10808363" cy="4711337"/>
          </a:xfrm>
          <a:prstGeom prst="rect">
            <a:avLst/>
          </a:prstGeom>
        </p:spPr>
      </p:pic>
      <p:sp>
        <p:nvSpPr>
          <p:cNvPr id="8" name="Прямоугольник 7"/>
          <p:cNvSpPr/>
          <p:nvPr/>
        </p:nvSpPr>
        <p:spPr>
          <a:xfrm>
            <a:off x="9370423" y="662056"/>
            <a:ext cx="2151017" cy="827315"/>
          </a:xfrm>
          <a:prstGeom prst="rect">
            <a:avLst/>
          </a:prstGeom>
          <a:solidFill>
            <a:srgbClr val="FF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Работы, услуги - есть КТРУ</a:t>
            </a:r>
            <a:endParaRPr lang="ru-RU" dirty="0"/>
          </a:p>
        </p:txBody>
      </p:sp>
    </p:spTree>
    <p:extLst>
      <p:ext uri="{BB962C8B-B14F-4D97-AF65-F5344CB8AC3E}">
        <p14:creationId xmlns:p14="http://schemas.microsoft.com/office/powerpoint/2010/main" val="15124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670560" y="966651"/>
            <a:ext cx="4328160" cy="52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ОКПД2 43.29.18.190</a:t>
            </a:r>
            <a:endParaRPr lang="ru-RU" dirty="0"/>
          </a:p>
        </p:txBody>
      </p:sp>
      <p:pic>
        <p:nvPicPr>
          <p:cNvPr id="2" name="Рисунок 1"/>
          <p:cNvPicPr>
            <a:picLocks noChangeAspect="1"/>
          </p:cNvPicPr>
          <p:nvPr/>
        </p:nvPicPr>
        <p:blipFill>
          <a:blip r:embed="rId3"/>
          <a:stretch>
            <a:fillRect/>
          </a:stretch>
        </p:blipFill>
        <p:spPr>
          <a:xfrm>
            <a:off x="3046372" y="1793966"/>
            <a:ext cx="7986984" cy="4878959"/>
          </a:xfrm>
          <a:prstGeom prst="rect">
            <a:avLst/>
          </a:prstGeom>
        </p:spPr>
      </p:pic>
      <p:sp>
        <p:nvSpPr>
          <p:cNvPr id="7" name="Прямоугольник 6"/>
          <p:cNvSpPr/>
          <p:nvPr/>
        </p:nvSpPr>
        <p:spPr>
          <a:xfrm>
            <a:off x="9370423" y="662056"/>
            <a:ext cx="2151017" cy="827315"/>
          </a:xfrm>
          <a:prstGeom prst="rect">
            <a:avLst/>
          </a:prstGeom>
          <a:solidFill>
            <a:srgbClr val="FF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Работы, услуги - </a:t>
            </a:r>
            <a:r>
              <a:rPr lang="ru-RU" dirty="0" smtClean="0"/>
              <a:t>нет </a:t>
            </a:r>
            <a:r>
              <a:rPr lang="ru-RU" dirty="0"/>
              <a:t>КТРУ</a:t>
            </a:r>
          </a:p>
        </p:txBody>
      </p:sp>
      <p:cxnSp>
        <p:nvCxnSpPr>
          <p:cNvPr id="5" name="Прямая соединительная линия 4"/>
          <p:cNvCxnSpPr/>
          <p:nvPr/>
        </p:nvCxnSpPr>
        <p:spPr>
          <a:xfrm>
            <a:off x="3457303" y="4066903"/>
            <a:ext cx="1837508" cy="442239"/>
          </a:xfrm>
          <a:prstGeom prst="line">
            <a:avLst/>
          </a:prstGeom>
          <a:ln w="38100">
            <a:solidFill>
              <a:srgbClr val="FF7000"/>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flipV="1">
            <a:off x="3457303" y="4066903"/>
            <a:ext cx="1837508" cy="442239"/>
          </a:xfrm>
          <a:prstGeom prst="line">
            <a:avLst/>
          </a:prstGeom>
          <a:ln w="38100">
            <a:solidFill>
              <a:srgbClr val="FF7000"/>
            </a:solidFill>
          </a:ln>
        </p:spPr>
        <p:style>
          <a:lnRef idx="1">
            <a:schemeClr val="accent1"/>
          </a:lnRef>
          <a:fillRef idx="0">
            <a:schemeClr val="accent1"/>
          </a:fillRef>
          <a:effectRef idx="0">
            <a:schemeClr val="accent1"/>
          </a:effectRef>
          <a:fontRef idx="minor">
            <a:schemeClr val="tx1"/>
          </a:fontRef>
        </p:style>
      </p:cxnSp>
      <p:pic>
        <p:nvPicPr>
          <p:cNvPr id="14" name="Рисунок 13"/>
          <p:cNvPicPr>
            <a:picLocks noChangeAspect="1"/>
          </p:cNvPicPr>
          <p:nvPr/>
        </p:nvPicPr>
        <p:blipFill>
          <a:blip r:embed="rId4"/>
          <a:stretch>
            <a:fillRect/>
          </a:stretch>
        </p:blipFill>
        <p:spPr>
          <a:xfrm>
            <a:off x="836414" y="2175466"/>
            <a:ext cx="1420491" cy="1426588"/>
          </a:xfrm>
          <a:prstGeom prst="rect">
            <a:avLst/>
          </a:prstGeom>
        </p:spPr>
      </p:pic>
      <p:sp>
        <p:nvSpPr>
          <p:cNvPr id="12" name="Прямоугольник 11"/>
          <p:cNvSpPr/>
          <p:nvPr/>
        </p:nvSpPr>
        <p:spPr>
          <a:xfrm>
            <a:off x="543338" y="3616360"/>
            <a:ext cx="2006645" cy="2116183"/>
          </a:xfrm>
          <a:prstGeom prst="rect">
            <a:avLst/>
          </a:prstGeom>
          <a:solidFill>
            <a:srgbClr val="00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latin typeface="Arial" panose="020B0604020202020204" pitchFamily="34" charset="0"/>
                <a:cs typeface="Arial" panose="020B0604020202020204" pitchFamily="34" charset="0"/>
              </a:rPr>
              <a:t>Верно ли не вносить характеристики в структурированной форме?</a:t>
            </a: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409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670560" y="966651"/>
            <a:ext cx="4328160" cy="52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ОКПД2 43.29.18.190</a:t>
            </a:r>
            <a:endParaRPr lang="ru-RU" dirty="0"/>
          </a:p>
        </p:txBody>
      </p:sp>
      <p:sp>
        <p:nvSpPr>
          <p:cNvPr id="7" name="Прямоугольник 6"/>
          <p:cNvSpPr/>
          <p:nvPr/>
        </p:nvSpPr>
        <p:spPr>
          <a:xfrm>
            <a:off x="9370423" y="662056"/>
            <a:ext cx="2151017" cy="827315"/>
          </a:xfrm>
          <a:prstGeom prst="rect">
            <a:avLst/>
          </a:prstGeom>
          <a:solidFill>
            <a:srgbClr val="FF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Работы, услуги - нет КТРУ</a:t>
            </a:r>
          </a:p>
        </p:txBody>
      </p:sp>
      <p:pic>
        <p:nvPicPr>
          <p:cNvPr id="3" name="Рисунок 2"/>
          <p:cNvPicPr>
            <a:picLocks noChangeAspect="1"/>
          </p:cNvPicPr>
          <p:nvPr/>
        </p:nvPicPr>
        <p:blipFill>
          <a:blip r:embed="rId3"/>
          <a:stretch>
            <a:fillRect/>
          </a:stretch>
        </p:blipFill>
        <p:spPr>
          <a:xfrm>
            <a:off x="896982" y="1709748"/>
            <a:ext cx="10180320" cy="4937813"/>
          </a:xfrm>
          <a:prstGeom prst="rect">
            <a:avLst/>
          </a:prstGeom>
        </p:spPr>
      </p:pic>
    </p:spTree>
    <p:extLst>
      <p:ext uri="{BB962C8B-B14F-4D97-AF65-F5344CB8AC3E}">
        <p14:creationId xmlns:p14="http://schemas.microsoft.com/office/powerpoint/2010/main" val="343510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3" name="Прямоугольник 2"/>
          <p:cNvSpPr/>
          <p:nvPr/>
        </p:nvSpPr>
        <p:spPr>
          <a:xfrm rot="16200000">
            <a:off x="-952907" y="3187440"/>
            <a:ext cx="3138758" cy="391782"/>
          </a:xfrm>
          <a:prstGeom prst="rect">
            <a:avLst/>
          </a:prstGeom>
          <a:solidFill>
            <a:srgbClr val="FF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Публикация извещения</a:t>
            </a:r>
            <a:endParaRPr lang="ru-RU" dirty="0">
              <a:latin typeface="Arial" panose="020B0604020202020204" pitchFamily="34" charset="0"/>
            </a:endParaRPr>
          </a:p>
        </p:txBody>
      </p:sp>
      <p:pic>
        <p:nvPicPr>
          <p:cNvPr id="2" name="Рисунок 1"/>
          <p:cNvPicPr>
            <a:picLocks noChangeAspect="1"/>
          </p:cNvPicPr>
          <p:nvPr/>
        </p:nvPicPr>
        <p:blipFill>
          <a:blip r:embed="rId3"/>
          <a:stretch>
            <a:fillRect/>
          </a:stretch>
        </p:blipFill>
        <p:spPr>
          <a:xfrm>
            <a:off x="2211976" y="446099"/>
            <a:ext cx="8621487" cy="6397307"/>
          </a:xfrm>
          <a:prstGeom prst="rect">
            <a:avLst/>
          </a:prstGeom>
        </p:spPr>
      </p:pic>
      <p:sp>
        <p:nvSpPr>
          <p:cNvPr id="4" name="Прямоугольник 3"/>
          <p:cNvSpPr/>
          <p:nvPr/>
        </p:nvSpPr>
        <p:spPr>
          <a:xfrm>
            <a:off x="4946469" y="2133599"/>
            <a:ext cx="3779519" cy="539932"/>
          </a:xfrm>
          <a:prstGeom prst="rect">
            <a:avLst/>
          </a:prstGeom>
          <a:noFill/>
          <a:ln w="38100">
            <a:solidFill>
              <a:srgbClr val="FF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rial" panose="020B0604020202020204" pitchFamily="34" charset="0"/>
            </a:endParaRPr>
          </a:p>
        </p:txBody>
      </p:sp>
      <p:sp>
        <p:nvSpPr>
          <p:cNvPr id="7" name="Прямоугольник 6"/>
          <p:cNvSpPr/>
          <p:nvPr/>
        </p:nvSpPr>
        <p:spPr>
          <a:xfrm>
            <a:off x="9257211" y="313713"/>
            <a:ext cx="2151017" cy="827315"/>
          </a:xfrm>
          <a:prstGeom prst="rect">
            <a:avLst/>
          </a:prstGeom>
          <a:solidFill>
            <a:srgbClr val="FF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Товары, только КТРУ</a:t>
            </a:r>
            <a:endParaRPr lang="ru-RU" dirty="0"/>
          </a:p>
        </p:txBody>
      </p:sp>
    </p:spTree>
    <p:extLst>
      <p:ext uri="{BB962C8B-B14F-4D97-AF65-F5344CB8AC3E}">
        <p14:creationId xmlns:p14="http://schemas.microsoft.com/office/powerpoint/2010/main" val="41198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3" name="Прямоугольник 2"/>
          <p:cNvSpPr/>
          <p:nvPr/>
        </p:nvSpPr>
        <p:spPr>
          <a:xfrm rot="16200000">
            <a:off x="-952907" y="3187440"/>
            <a:ext cx="3138758" cy="391782"/>
          </a:xfrm>
          <a:prstGeom prst="rect">
            <a:avLst/>
          </a:prstGeom>
          <a:solidFill>
            <a:srgbClr val="FF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Публикация извещения</a:t>
            </a:r>
            <a:endParaRPr lang="ru-RU" dirty="0">
              <a:latin typeface="Arial" panose="020B0604020202020204" pitchFamily="34" charset="0"/>
            </a:endParaRPr>
          </a:p>
        </p:txBody>
      </p:sp>
      <p:pic>
        <p:nvPicPr>
          <p:cNvPr id="5" name="Рисунок 4"/>
          <p:cNvPicPr>
            <a:picLocks noChangeAspect="1"/>
          </p:cNvPicPr>
          <p:nvPr/>
        </p:nvPicPr>
        <p:blipFill>
          <a:blip r:embed="rId3"/>
          <a:stretch>
            <a:fillRect/>
          </a:stretch>
        </p:blipFill>
        <p:spPr>
          <a:xfrm>
            <a:off x="1117577" y="3899174"/>
            <a:ext cx="11128467" cy="1856157"/>
          </a:xfrm>
          <a:prstGeom prst="rect">
            <a:avLst/>
          </a:prstGeom>
        </p:spPr>
      </p:pic>
      <p:pic>
        <p:nvPicPr>
          <p:cNvPr id="9" name="Рисунок 8"/>
          <p:cNvPicPr>
            <a:picLocks noChangeAspect="1"/>
          </p:cNvPicPr>
          <p:nvPr/>
        </p:nvPicPr>
        <p:blipFill>
          <a:blip r:embed="rId4"/>
          <a:stretch>
            <a:fillRect/>
          </a:stretch>
        </p:blipFill>
        <p:spPr>
          <a:xfrm>
            <a:off x="1172759" y="940839"/>
            <a:ext cx="10604016" cy="1581150"/>
          </a:xfrm>
          <a:prstGeom prst="rect">
            <a:avLst/>
          </a:prstGeom>
        </p:spPr>
      </p:pic>
      <p:pic>
        <p:nvPicPr>
          <p:cNvPr id="10" name="Рисунок 9"/>
          <p:cNvPicPr>
            <a:picLocks noChangeAspect="1"/>
          </p:cNvPicPr>
          <p:nvPr/>
        </p:nvPicPr>
        <p:blipFill>
          <a:blip r:embed="rId5"/>
          <a:stretch>
            <a:fillRect/>
          </a:stretch>
        </p:blipFill>
        <p:spPr>
          <a:xfrm>
            <a:off x="1172759" y="2518213"/>
            <a:ext cx="11038451" cy="1614964"/>
          </a:xfrm>
          <a:prstGeom prst="rect">
            <a:avLst/>
          </a:prstGeom>
        </p:spPr>
      </p:pic>
      <p:sp>
        <p:nvSpPr>
          <p:cNvPr id="6" name="Стрелка вниз 5"/>
          <p:cNvSpPr/>
          <p:nvPr/>
        </p:nvSpPr>
        <p:spPr>
          <a:xfrm>
            <a:off x="3729574" y="3561887"/>
            <a:ext cx="574766" cy="6745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9257211" y="313713"/>
            <a:ext cx="2151017" cy="827315"/>
          </a:xfrm>
          <a:prstGeom prst="rect">
            <a:avLst/>
          </a:prstGeom>
          <a:solidFill>
            <a:srgbClr val="FF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Товары, только КТРУ</a:t>
            </a:r>
          </a:p>
        </p:txBody>
      </p:sp>
      <p:sp>
        <p:nvSpPr>
          <p:cNvPr id="11" name="Прямоугольник 10"/>
          <p:cNvSpPr/>
          <p:nvPr/>
        </p:nvSpPr>
        <p:spPr>
          <a:xfrm>
            <a:off x="420580" y="5613646"/>
            <a:ext cx="4064334" cy="1089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Arial" panose="020B0604020202020204" pitchFamily="34" charset="0"/>
                <a:cs typeface="Arial" panose="020B0604020202020204" pitchFamily="34" charset="0"/>
              </a:rPr>
              <a:t>NB #1</a:t>
            </a:r>
            <a:r>
              <a:rPr lang="ru-RU" sz="1400" dirty="0" smtClean="0">
                <a:latin typeface="Arial" panose="020B0604020202020204" pitchFamily="34" charset="0"/>
                <a:cs typeface="Arial" panose="020B0604020202020204" pitchFamily="34" charset="0"/>
              </a:rPr>
              <a:t>: нельзя уже как прежде потребовать указать точное значение, но сделать приписку, что если по данным производителя показатель диапазонный, то можно указать диапазон</a:t>
            </a:r>
            <a:endParaRPr lang="ru-RU" sz="1400" dirty="0">
              <a:latin typeface="Arial" panose="020B0604020202020204" pitchFamily="34" charset="0"/>
              <a:cs typeface="Arial" panose="020B0604020202020204" pitchFamily="34" charset="0"/>
            </a:endParaRPr>
          </a:p>
        </p:txBody>
      </p:sp>
      <p:sp>
        <p:nvSpPr>
          <p:cNvPr id="14" name="Прямоугольник 13"/>
          <p:cNvSpPr/>
          <p:nvPr/>
        </p:nvSpPr>
        <p:spPr>
          <a:xfrm>
            <a:off x="4743842" y="5755331"/>
            <a:ext cx="3572844" cy="939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NB #</a:t>
            </a:r>
            <a:r>
              <a:rPr lang="ru-RU" sz="1400" dirty="0">
                <a:latin typeface="Arial" panose="020B0604020202020204" pitchFamily="34" charset="0"/>
                <a:cs typeface="Arial" panose="020B0604020202020204" pitchFamily="34" charset="0"/>
              </a:rPr>
              <a:t>2: </a:t>
            </a:r>
            <a:r>
              <a:rPr lang="ru-RU" sz="1400" dirty="0" smtClean="0">
                <a:latin typeface="Arial" panose="020B0604020202020204" pitchFamily="34" charset="0"/>
                <a:cs typeface="Arial" panose="020B0604020202020204" pitchFamily="34" charset="0"/>
              </a:rPr>
              <a:t>На </a:t>
            </a:r>
            <a:r>
              <a:rPr lang="ru-RU" sz="1400" dirty="0">
                <a:latin typeface="Arial" panose="020B0604020202020204" pitchFamily="34" charset="0"/>
                <a:cs typeface="Arial" panose="020B0604020202020204" pitchFamily="34" charset="0"/>
              </a:rPr>
              <a:t>площадке настроены контроли в отношении количественных характеристик, в том числе диапазон/конкретное </a:t>
            </a:r>
            <a:r>
              <a:rPr lang="ru-RU" sz="1400" dirty="0" smtClean="0">
                <a:latin typeface="Arial" panose="020B0604020202020204" pitchFamily="34" charset="0"/>
                <a:cs typeface="Arial" panose="020B0604020202020204" pitchFamily="34" charset="0"/>
              </a:rPr>
              <a:t>значение</a:t>
            </a:r>
            <a:endParaRPr lang="ru-RU" sz="1400" dirty="0">
              <a:latin typeface="Arial" panose="020B0604020202020204" pitchFamily="34" charset="0"/>
              <a:cs typeface="Arial" panose="020B0604020202020204" pitchFamily="34" charset="0"/>
            </a:endParaRPr>
          </a:p>
        </p:txBody>
      </p:sp>
      <p:sp>
        <p:nvSpPr>
          <p:cNvPr id="15" name="Прямоугольник 14"/>
          <p:cNvSpPr/>
          <p:nvPr/>
        </p:nvSpPr>
        <p:spPr>
          <a:xfrm>
            <a:off x="8665029" y="5943628"/>
            <a:ext cx="3395797" cy="759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Arial" panose="020B0604020202020204" pitchFamily="34" charset="0"/>
                <a:cs typeface="Arial" panose="020B0604020202020204" pitchFamily="34" charset="0"/>
              </a:rPr>
              <a:t>NB #</a:t>
            </a:r>
            <a:r>
              <a:rPr lang="ru-RU" sz="1400" dirty="0" smtClean="0">
                <a:latin typeface="Arial" panose="020B0604020202020204" pitchFamily="34" charset="0"/>
                <a:cs typeface="Arial" panose="020B0604020202020204" pitchFamily="34" charset="0"/>
              </a:rPr>
              <a:t>3: Нужно </a:t>
            </a:r>
            <a:r>
              <a:rPr lang="ru-RU" sz="1400" dirty="0">
                <a:latin typeface="Arial" panose="020B0604020202020204" pitchFamily="34" charset="0"/>
                <a:cs typeface="Arial" panose="020B0604020202020204" pitchFamily="34" charset="0"/>
              </a:rPr>
              <a:t>четко прописывать, что значит «конкретное значение характеристики</a:t>
            </a:r>
            <a:r>
              <a:rPr lang="ru-RU" sz="1400" dirty="0" smtClean="0">
                <a:latin typeface="Arial" panose="020B0604020202020204" pitchFamily="34" charset="0"/>
                <a:cs typeface="Arial" panose="020B0604020202020204" pitchFamily="34" charset="0"/>
              </a:rPr>
              <a:t>»</a:t>
            </a:r>
            <a:endParaRPr lang="ru-R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262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3" name="Прямоугольник 2"/>
          <p:cNvSpPr/>
          <p:nvPr/>
        </p:nvSpPr>
        <p:spPr>
          <a:xfrm rot="16200000">
            <a:off x="-952907" y="3187440"/>
            <a:ext cx="3138758" cy="3917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Публикация извещения</a:t>
            </a:r>
            <a:endParaRPr lang="ru-RU" dirty="0">
              <a:latin typeface="Arial" panose="020B0604020202020204" pitchFamily="34" charset="0"/>
            </a:endParaRPr>
          </a:p>
        </p:txBody>
      </p:sp>
      <p:pic>
        <p:nvPicPr>
          <p:cNvPr id="4" name="Рисунок 3"/>
          <p:cNvPicPr>
            <a:picLocks noChangeAspect="1"/>
          </p:cNvPicPr>
          <p:nvPr/>
        </p:nvPicPr>
        <p:blipFill>
          <a:blip r:embed="rId3"/>
          <a:stretch>
            <a:fillRect/>
          </a:stretch>
        </p:blipFill>
        <p:spPr>
          <a:xfrm>
            <a:off x="1358538" y="816311"/>
            <a:ext cx="10217467" cy="5946165"/>
          </a:xfrm>
          <a:prstGeom prst="rect">
            <a:avLst/>
          </a:prstGeom>
        </p:spPr>
      </p:pic>
      <p:sp>
        <p:nvSpPr>
          <p:cNvPr id="11" name="Прямоугольник 10"/>
          <p:cNvSpPr/>
          <p:nvPr/>
        </p:nvSpPr>
        <p:spPr>
          <a:xfrm>
            <a:off x="9257211" y="313713"/>
            <a:ext cx="2151017" cy="827315"/>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Товары, не только КТРУ</a:t>
            </a:r>
            <a:endParaRPr lang="ru-RU" dirty="0"/>
          </a:p>
        </p:txBody>
      </p:sp>
    </p:spTree>
    <p:extLst>
      <p:ext uri="{BB962C8B-B14F-4D97-AF65-F5344CB8AC3E}">
        <p14:creationId xmlns:p14="http://schemas.microsoft.com/office/powerpoint/2010/main" val="386456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3" name="Прямоугольник 2"/>
          <p:cNvSpPr/>
          <p:nvPr/>
        </p:nvSpPr>
        <p:spPr>
          <a:xfrm rot="16200000">
            <a:off x="-952907" y="3187440"/>
            <a:ext cx="3138758" cy="3917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Публикация извещения</a:t>
            </a:r>
            <a:endParaRPr lang="ru-RU" dirty="0">
              <a:latin typeface="Arial" panose="020B0604020202020204" pitchFamily="34" charset="0"/>
            </a:endParaRPr>
          </a:p>
        </p:txBody>
      </p:sp>
      <p:pic>
        <p:nvPicPr>
          <p:cNvPr id="5" name="Рисунок 4"/>
          <p:cNvPicPr>
            <a:picLocks noChangeAspect="1"/>
          </p:cNvPicPr>
          <p:nvPr/>
        </p:nvPicPr>
        <p:blipFill>
          <a:blip r:embed="rId3"/>
          <a:stretch>
            <a:fillRect/>
          </a:stretch>
        </p:blipFill>
        <p:spPr>
          <a:xfrm>
            <a:off x="1036320" y="753557"/>
            <a:ext cx="7438208" cy="4481654"/>
          </a:xfrm>
          <a:prstGeom prst="rect">
            <a:avLst/>
          </a:prstGeom>
          <a:ln>
            <a:solidFill>
              <a:schemeClr val="accent1"/>
            </a:solidFill>
          </a:ln>
        </p:spPr>
      </p:pic>
      <p:pic>
        <p:nvPicPr>
          <p:cNvPr id="6" name="Рисунок 5"/>
          <p:cNvPicPr>
            <a:picLocks noChangeAspect="1"/>
          </p:cNvPicPr>
          <p:nvPr/>
        </p:nvPicPr>
        <p:blipFill>
          <a:blip r:embed="rId4"/>
          <a:stretch>
            <a:fillRect/>
          </a:stretch>
        </p:blipFill>
        <p:spPr>
          <a:xfrm>
            <a:off x="5520355" y="2629988"/>
            <a:ext cx="6545234" cy="3952194"/>
          </a:xfrm>
          <a:prstGeom prst="rect">
            <a:avLst/>
          </a:prstGeom>
          <a:ln>
            <a:solidFill>
              <a:schemeClr val="accent1"/>
            </a:solidFill>
          </a:ln>
        </p:spPr>
      </p:pic>
      <p:sp>
        <p:nvSpPr>
          <p:cNvPr id="2" name="Прямоугольник 1"/>
          <p:cNvSpPr/>
          <p:nvPr/>
        </p:nvSpPr>
        <p:spPr>
          <a:xfrm>
            <a:off x="1123406" y="4606834"/>
            <a:ext cx="1811383" cy="278675"/>
          </a:xfrm>
          <a:prstGeom prst="rect">
            <a:avLst/>
          </a:prstGeom>
          <a:noFill/>
          <a:ln w="38100">
            <a:solidFill>
              <a:srgbClr val="0A5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9257211" y="313713"/>
            <a:ext cx="2151017" cy="827315"/>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Товары, не только КТРУ</a:t>
            </a:r>
          </a:p>
        </p:txBody>
      </p:sp>
    </p:spTree>
    <p:extLst>
      <p:ext uri="{BB962C8B-B14F-4D97-AF65-F5344CB8AC3E}">
        <p14:creationId xmlns:p14="http://schemas.microsoft.com/office/powerpoint/2010/main" val="334251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3" name="Прямоугольник 2"/>
          <p:cNvSpPr/>
          <p:nvPr/>
        </p:nvSpPr>
        <p:spPr>
          <a:xfrm rot="16200000">
            <a:off x="-952907" y="3187440"/>
            <a:ext cx="3138758" cy="3917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Публикация извещения</a:t>
            </a:r>
            <a:endParaRPr lang="ru-RU" dirty="0">
              <a:latin typeface="Arial" panose="020B0604020202020204" pitchFamily="34" charset="0"/>
            </a:endParaRPr>
          </a:p>
        </p:txBody>
      </p:sp>
      <p:pic>
        <p:nvPicPr>
          <p:cNvPr id="7" name="Рисунок 6"/>
          <p:cNvPicPr>
            <a:picLocks noChangeAspect="1"/>
          </p:cNvPicPr>
          <p:nvPr/>
        </p:nvPicPr>
        <p:blipFill>
          <a:blip r:embed="rId3"/>
          <a:stretch>
            <a:fillRect/>
          </a:stretch>
        </p:blipFill>
        <p:spPr>
          <a:xfrm>
            <a:off x="1093607" y="900249"/>
            <a:ext cx="10144125" cy="3124200"/>
          </a:xfrm>
          <a:prstGeom prst="rect">
            <a:avLst/>
          </a:prstGeom>
          <a:ln w="38100">
            <a:solidFill>
              <a:srgbClr val="0A5CAC"/>
            </a:solidFill>
          </a:ln>
        </p:spPr>
      </p:pic>
      <p:pic>
        <p:nvPicPr>
          <p:cNvPr id="9" name="Рисунок 8"/>
          <p:cNvPicPr>
            <a:picLocks noChangeAspect="1"/>
          </p:cNvPicPr>
          <p:nvPr/>
        </p:nvPicPr>
        <p:blipFill>
          <a:blip r:embed="rId4"/>
          <a:stretch>
            <a:fillRect/>
          </a:stretch>
        </p:blipFill>
        <p:spPr>
          <a:xfrm>
            <a:off x="1726474" y="3383331"/>
            <a:ext cx="9906000" cy="2914650"/>
          </a:xfrm>
          <a:prstGeom prst="rect">
            <a:avLst/>
          </a:prstGeom>
          <a:ln w="38100">
            <a:solidFill>
              <a:srgbClr val="0A5CAC"/>
            </a:solidFill>
          </a:ln>
        </p:spPr>
      </p:pic>
      <p:sp>
        <p:nvSpPr>
          <p:cNvPr id="11" name="Прямоугольник 10"/>
          <p:cNvSpPr/>
          <p:nvPr/>
        </p:nvSpPr>
        <p:spPr>
          <a:xfrm>
            <a:off x="9257211" y="313713"/>
            <a:ext cx="2151017" cy="827315"/>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Товары, не только КТРУ</a:t>
            </a:r>
          </a:p>
        </p:txBody>
      </p:sp>
    </p:spTree>
    <p:extLst>
      <p:ext uri="{BB962C8B-B14F-4D97-AF65-F5344CB8AC3E}">
        <p14:creationId xmlns:p14="http://schemas.microsoft.com/office/powerpoint/2010/main" val="328566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3" name="Прямоугольник 2"/>
          <p:cNvSpPr/>
          <p:nvPr/>
        </p:nvSpPr>
        <p:spPr>
          <a:xfrm rot="16200000">
            <a:off x="-952907" y="3187440"/>
            <a:ext cx="3138758" cy="3917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Публикация извещения</a:t>
            </a:r>
            <a:endParaRPr lang="ru-RU" dirty="0">
              <a:latin typeface="Arial" panose="020B0604020202020204" pitchFamily="34" charset="0"/>
            </a:endParaRPr>
          </a:p>
        </p:txBody>
      </p:sp>
      <p:pic>
        <p:nvPicPr>
          <p:cNvPr id="8" name="Рисунок 7"/>
          <p:cNvPicPr>
            <a:picLocks noChangeAspect="1"/>
          </p:cNvPicPr>
          <p:nvPr/>
        </p:nvPicPr>
        <p:blipFill>
          <a:blip r:embed="rId3"/>
          <a:stretch>
            <a:fillRect/>
          </a:stretch>
        </p:blipFill>
        <p:spPr>
          <a:xfrm>
            <a:off x="2838994" y="4018802"/>
            <a:ext cx="8673198" cy="2688042"/>
          </a:xfrm>
          <a:prstGeom prst="rect">
            <a:avLst/>
          </a:prstGeom>
          <a:ln w="38100">
            <a:solidFill>
              <a:srgbClr val="0A5CAC"/>
            </a:solidFill>
          </a:ln>
        </p:spPr>
      </p:pic>
      <p:pic>
        <p:nvPicPr>
          <p:cNvPr id="2" name="Рисунок 1"/>
          <p:cNvPicPr>
            <a:picLocks noChangeAspect="1"/>
          </p:cNvPicPr>
          <p:nvPr/>
        </p:nvPicPr>
        <p:blipFill>
          <a:blip r:embed="rId4"/>
          <a:stretch>
            <a:fillRect/>
          </a:stretch>
        </p:blipFill>
        <p:spPr>
          <a:xfrm>
            <a:off x="1177361" y="797379"/>
            <a:ext cx="9972675" cy="3086100"/>
          </a:xfrm>
          <a:prstGeom prst="rect">
            <a:avLst/>
          </a:prstGeom>
          <a:ln w="38100">
            <a:solidFill>
              <a:srgbClr val="0A5CAC"/>
            </a:solidFill>
          </a:ln>
        </p:spPr>
      </p:pic>
      <p:sp>
        <p:nvSpPr>
          <p:cNvPr id="4" name="Прямоугольник 3"/>
          <p:cNvSpPr/>
          <p:nvPr/>
        </p:nvSpPr>
        <p:spPr>
          <a:xfrm>
            <a:off x="4249783" y="1637211"/>
            <a:ext cx="3326674" cy="418012"/>
          </a:xfrm>
          <a:prstGeom prst="rect">
            <a:avLst/>
          </a:prstGeom>
          <a:noFill/>
          <a:ln w="38100">
            <a:solidFill>
              <a:srgbClr val="0A5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2899954" y="5595256"/>
            <a:ext cx="4380412" cy="418012"/>
          </a:xfrm>
          <a:prstGeom prst="rect">
            <a:avLst/>
          </a:prstGeom>
          <a:noFill/>
          <a:ln w="38100">
            <a:solidFill>
              <a:srgbClr val="0A5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9257211" y="313713"/>
            <a:ext cx="2151017" cy="827315"/>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Товары, не только КТРУ</a:t>
            </a:r>
          </a:p>
        </p:txBody>
      </p:sp>
    </p:spTree>
    <p:extLst>
      <p:ext uri="{BB962C8B-B14F-4D97-AF65-F5344CB8AC3E}">
        <p14:creationId xmlns:p14="http://schemas.microsoft.com/office/powerpoint/2010/main" val="145962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547" y="409861"/>
            <a:ext cx="1822136" cy="234325"/>
          </a:xfrm>
          <a:prstGeom prst="rect">
            <a:avLst/>
          </a:prstGeom>
        </p:spPr>
      </p:pic>
      <p:sp>
        <p:nvSpPr>
          <p:cNvPr id="6" name="TextBox 5"/>
          <p:cNvSpPr txBox="1"/>
          <p:nvPr/>
        </p:nvSpPr>
        <p:spPr>
          <a:xfrm>
            <a:off x="11696700" y="391212"/>
            <a:ext cx="255198" cy="246221"/>
          </a:xfrm>
          <a:prstGeom prst="rect">
            <a:avLst/>
          </a:prstGeom>
          <a:noFill/>
        </p:spPr>
        <p:txBody>
          <a:bodyPr wrap="none" rtlCol="0">
            <a:spAutoFit/>
          </a:bodyPr>
          <a:lstStyle/>
          <a:p>
            <a:r>
              <a:rPr lang="ru-RU" sz="1000" dirty="0">
                <a:solidFill>
                  <a:srgbClr val="212121"/>
                </a:solidFill>
                <a:latin typeface="Arial" panose="020B0604020202020204" pitchFamily="34" charset="0"/>
                <a:cs typeface="Arial" panose="020B0604020202020204" pitchFamily="34" charset="0"/>
              </a:rPr>
              <a:t>2</a:t>
            </a:r>
          </a:p>
        </p:txBody>
      </p:sp>
      <p:sp>
        <p:nvSpPr>
          <p:cNvPr id="22" name="Заголовок 1"/>
          <p:cNvSpPr txBox="1">
            <a:spLocks/>
          </p:cNvSpPr>
          <p:nvPr/>
        </p:nvSpPr>
        <p:spPr>
          <a:xfrm>
            <a:off x="641461" y="5108890"/>
            <a:ext cx="4380481" cy="167654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1400" dirty="0">
                <a:solidFill>
                  <a:srgbClr val="212121"/>
                </a:solidFill>
                <a:latin typeface="Arial" panose="020B0604020202020204" pitchFamily="34" charset="0"/>
                <a:cs typeface="Arial" panose="020B0604020202020204" pitchFamily="34" charset="0"/>
              </a:rPr>
              <a:t>Руководитель </a:t>
            </a:r>
            <a:r>
              <a:rPr lang="ru-RU" sz="1400" dirty="0" smtClean="0">
                <a:solidFill>
                  <a:srgbClr val="212121"/>
                </a:solidFill>
                <a:latin typeface="Arial" panose="020B0604020202020204" pitchFamily="34" charset="0"/>
                <a:cs typeface="Arial" panose="020B0604020202020204" pitchFamily="34" charset="0"/>
              </a:rPr>
              <a:t>Департамента </a:t>
            </a:r>
            <a:r>
              <a:rPr lang="ru-RU" sz="1400" dirty="0">
                <a:solidFill>
                  <a:srgbClr val="212121"/>
                </a:solidFill>
                <a:latin typeface="Arial" panose="020B0604020202020204" pitchFamily="34" charset="0"/>
                <a:cs typeface="Arial" panose="020B0604020202020204" pitchFamily="34" charset="0"/>
              </a:rPr>
              <a:t>методологии и обучения ЭТП «Фабрикант».</a:t>
            </a:r>
            <a:br>
              <a:rPr lang="ru-RU" sz="1400" dirty="0">
                <a:solidFill>
                  <a:srgbClr val="212121"/>
                </a:solidFill>
                <a:latin typeface="Arial" panose="020B0604020202020204" pitchFamily="34" charset="0"/>
                <a:cs typeface="Arial" panose="020B0604020202020204" pitchFamily="34" charset="0"/>
              </a:rPr>
            </a:br>
            <a:endParaRPr lang="ru-RU" sz="1400" dirty="0">
              <a:solidFill>
                <a:srgbClr val="212121"/>
              </a:solidFill>
              <a:latin typeface="Arial" panose="020B0604020202020204" pitchFamily="34" charset="0"/>
              <a:cs typeface="Arial" panose="020B0604020202020204" pitchFamily="34" charset="0"/>
            </a:endParaRPr>
          </a:p>
          <a:p>
            <a:r>
              <a:rPr lang="ru-RU" sz="1400" dirty="0">
                <a:solidFill>
                  <a:srgbClr val="212121"/>
                </a:solidFill>
                <a:latin typeface="Arial" panose="020B0604020202020204" pitchFamily="34" charset="0"/>
                <a:cs typeface="Arial" panose="020B0604020202020204" pitchFamily="34" charset="0"/>
              </a:rPr>
              <a:t>Эксперт, консультант с непрерывной практикой </a:t>
            </a:r>
            <a:br>
              <a:rPr lang="ru-RU" sz="1400" dirty="0">
                <a:solidFill>
                  <a:srgbClr val="212121"/>
                </a:solidFill>
                <a:latin typeface="Arial" panose="020B0604020202020204" pitchFamily="34" charset="0"/>
                <a:cs typeface="Arial" panose="020B0604020202020204" pitchFamily="34" charset="0"/>
              </a:rPr>
            </a:br>
            <a:r>
              <a:rPr lang="ru-RU" sz="1400" dirty="0">
                <a:solidFill>
                  <a:srgbClr val="212121"/>
                </a:solidFill>
                <a:latin typeface="Arial" panose="020B0604020202020204" pitchFamily="34" charset="0"/>
                <a:cs typeface="Arial" panose="020B0604020202020204" pitchFamily="34" charset="0"/>
              </a:rPr>
              <a:t>в регламентированных закупках с 2003 года.</a:t>
            </a:r>
            <a:br>
              <a:rPr lang="ru-RU" sz="1400" dirty="0">
                <a:solidFill>
                  <a:srgbClr val="212121"/>
                </a:solidFill>
                <a:latin typeface="Arial" panose="020B0604020202020204" pitchFamily="34" charset="0"/>
                <a:cs typeface="Arial" panose="020B0604020202020204" pitchFamily="34" charset="0"/>
              </a:rPr>
            </a:br>
            <a:endParaRPr lang="ru-RU" sz="1400" dirty="0">
              <a:solidFill>
                <a:srgbClr val="212121"/>
              </a:solidFill>
              <a:latin typeface="Arial" panose="020B0604020202020204" pitchFamily="34" charset="0"/>
              <a:cs typeface="Arial" panose="020B0604020202020204" pitchFamily="34" charset="0"/>
            </a:endParaRPr>
          </a:p>
          <a:p>
            <a:r>
              <a:rPr lang="ru-RU" sz="1400" dirty="0">
                <a:solidFill>
                  <a:srgbClr val="212121"/>
                </a:solidFill>
                <a:latin typeface="Arial" panose="020B0604020202020204" pitchFamily="34" charset="0"/>
                <a:cs typeface="Arial" panose="020B0604020202020204" pitchFamily="34" charset="0"/>
              </a:rPr>
              <a:t>Преподаватель с опытом работы более 15-ти лет.</a:t>
            </a:r>
          </a:p>
        </p:txBody>
      </p:sp>
      <p:sp>
        <p:nvSpPr>
          <p:cNvPr id="23" name="Заголовок 1"/>
          <p:cNvSpPr txBox="1">
            <a:spLocks/>
          </p:cNvSpPr>
          <p:nvPr/>
        </p:nvSpPr>
        <p:spPr>
          <a:xfrm>
            <a:off x="626948" y="4009380"/>
            <a:ext cx="5115668" cy="1061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b="1" dirty="0">
                <a:solidFill>
                  <a:srgbClr val="212121"/>
                </a:solidFill>
                <a:latin typeface="Arial" panose="020B0604020202020204" pitchFamily="34" charset="0"/>
                <a:cs typeface="Arial" panose="020B0604020202020204" pitchFamily="34" charset="0"/>
              </a:rPr>
              <a:t>Вергунова </a:t>
            </a:r>
          </a:p>
          <a:p>
            <a:r>
              <a:rPr lang="ru-RU" sz="2400" b="1" dirty="0">
                <a:solidFill>
                  <a:srgbClr val="212121"/>
                </a:solidFill>
                <a:latin typeface="Arial" panose="020B0604020202020204" pitchFamily="34" charset="0"/>
                <a:cs typeface="Arial" panose="020B0604020202020204" pitchFamily="34" charset="0"/>
              </a:rPr>
              <a:t>Ольга Викторовна</a:t>
            </a:r>
          </a:p>
        </p:txBody>
      </p:sp>
      <p:sp>
        <p:nvSpPr>
          <p:cNvPr id="24" name="Подзаголовок 2"/>
          <p:cNvSpPr txBox="1">
            <a:spLocks/>
          </p:cNvSpPr>
          <p:nvPr/>
        </p:nvSpPr>
        <p:spPr>
          <a:xfrm>
            <a:off x="6978617" y="2126436"/>
            <a:ext cx="4217703" cy="39627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12121"/>
              </a:buClr>
              <a:buSzPct val="120000"/>
              <a:buNone/>
            </a:pPr>
            <a:r>
              <a:rPr lang="ru-RU" sz="1800" dirty="0">
                <a:solidFill>
                  <a:srgbClr val="212121"/>
                </a:solidFill>
                <a:latin typeface="Arial" panose="020B0604020202020204" pitchFamily="34" charset="0"/>
                <a:cs typeface="Arial" panose="020B0604020202020204" pitchFamily="34" charset="0"/>
                <a:hlinkClick r:id="rId4"/>
              </a:rPr>
              <a:t>https://t.me/vergunova_o_zakupkah</a:t>
            </a:r>
            <a:endParaRPr lang="ru-RU" sz="1800" dirty="0">
              <a:solidFill>
                <a:srgbClr val="212121"/>
              </a:solidFill>
              <a:latin typeface="Arial" panose="020B0604020202020204" pitchFamily="34" charset="0"/>
              <a:cs typeface="Arial" panose="020B0604020202020204" pitchFamily="34" charset="0"/>
            </a:endParaRPr>
          </a:p>
        </p:txBody>
      </p:sp>
      <p:pic>
        <p:nvPicPr>
          <p:cNvPr id="10" name="Рисунок 9"/>
          <p:cNvPicPr>
            <a:picLocks noChangeAspect="1"/>
          </p:cNvPicPr>
          <p:nvPr/>
        </p:nvPicPr>
        <p:blipFill rotWithShape="1">
          <a:blip r:embed="rId5"/>
          <a:srcRect l="18273" t="6384" r="17440" b="3246"/>
          <a:stretch/>
        </p:blipFill>
        <p:spPr>
          <a:xfrm>
            <a:off x="778493" y="1200949"/>
            <a:ext cx="2701404" cy="2598057"/>
          </a:xfrm>
          <a:prstGeom prst="ellipse">
            <a:avLst/>
          </a:prstGeom>
          <a:ln w="63500" cap="rnd">
            <a:solidFill>
              <a:srgbClr val="009DDB"/>
            </a:solidFill>
          </a:ln>
          <a:effectLst>
            <a:outerShdw blurRad="139700" dist="50800" dir="5400000" algn="tl" rotWithShape="0">
              <a:prstClr val="black">
                <a:alpha val="30000"/>
              </a:prstClr>
            </a:outerShdw>
          </a:effectLst>
          <a:scene3d>
            <a:camera prst="orthographicFront"/>
            <a:lightRig rig="contrasting" dir="t">
              <a:rot lat="0" lon="0" rev="3000000"/>
            </a:lightRig>
          </a:scene3d>
          <a:sp3d contourW="7620">
            <a:bevelT w="95250" h="31750"/>
            <a:contourClr>
              <a:srgbClr val="333333"/>
            </a:contourClr>
          </a:sp3d>
        </p:spPr>
      </p:pic>
      <p:sp>
        <p:nvSpPr>
          <p:cNvPr id="12" name="Подзаголовок 2"/>
          <p:cNvSpPr txBox="1">
            <a:spLocks/>
          </p:cNvSpPr>
          <p:nvPr/>
        </p:nvSpPr>
        <p:spPr>
          <a:xfrm>
            <a:off x="5487418" y="1386416"/>
            <a:ext cx="6209282" cy="37436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12121"/>
              </a:buClr>
              <a:buSzPct val="120000"/>
              <a:buNone/>
            </a:pPr>
            <a:r>
              <a:rPr lang="ru-RU" sz="2400" b="1" dirty="0">
                <a:solidFill>
                  <a:srgbClr val="009DDB"/>
                </a:solidFill>
                <a:latin typeface="Arial" panose="020B0604020202020204" pitchFamily="34" charset="0"/>
                <a:cs typeface="Arial" panose="020B0604020202020204" pitchFamily="34" charset="0"/>
              </a:rPr>
              <a:t>Телеграм-канал «Вергунова о закупках»:</a:t>
            </a:r>
          </a:p>
        </p:txBody>
      </p:sp>
      <p:sp>
        <p:nvSpPr>
          <p:cNvPr id="13" name="Подзаголовок 2"/>
          <p:cNvSpPr txBox="1">
            <a:spLocks/>
          </p:cNvSpPr>
          <p:nvPr/>
        </p:nvSpPr>
        <p:spPr>
          <a:xfrm>
            <a:off x="5487418" y="3300310"/>
            <a:ext cx="6209282" cy="4067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12121"/>
              </a:buClr>
              <a:buSzPct val="120000"/>
              <a:buNone/>
            </a:pPr>
            <a:r>
              <a:rPr lang="ru-RU" sz="2400" b="1" dirty="0">
                <a:solidFill>
                  <a:srgbClr val="009DDB"/>
                </a:solidFill>
                <a:latin typeface="Arial" panose="020B0604020202020204" pitchFamily="34" charset="0"/>
                <a:cs typeface="Arial" panose="020B0604020202020204" pitchFamily="34" charset="0"/>
              </a:rPr>
              <a:t>Социальные сети ЭТП Фабрикант:</a:t>
            </a: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5193" y="3597973"/>
            <a:ext cx="1326427" cy="1326427"/>
          </a:xfrm>
          <a:prstGeom prst="rect">
            <a:avLst/>
          </a:prstGeom>
        </p:spPr>
      </p:pic>
      <p:pic>
        <p:nvPicPr>
          <p:cNvPr id="5" name="Рисунок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4057" y="5437867"/>
            <a:ext cx="1347563" cy="1347563"/>
          </a:xfrm>
          <a:prstGeom prst="rect">
            <a:avLst/>
          </a:prstGeom>
        </p:spPr>
      </p:pic>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23429" y="4584784"/>
            <a:ext cx="1289954" cy="1290708"/>
          </a:xfrm>
          <a:prstGeom prst="rect">
            <a:avLst/>
          </a:prstGeom>
        </p:spPr>
      </p:pic>
      <p:pic>
        <p:nvPicPr>
          <p:cNvPr id="16" name="Рисунок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5193" y="1661361"/>
            <a:ext cx="1326427" cy="1326427"/>
          </a:xfrm>
          <a:prstGeom prst="rect">
            <a:avLst/>
          </a:prstGeom>
        </p:spPr>
      </p:pic>
      <p:sp>
        <p:nvSpPr>
          <p:cNvPr id="17" name="Подзаголовок 2"/>
          <p:cNvSpPr txBox="1">
            <a:spLocks/>
          </p:cNvSpPr>
          <p:nvPr/>
        </p:nvSpPr>
        <p:spPr>
          <a:xfrm>
            <a:off x="6978616" y="4063048"/>
            <a:ext cx="4217703" cy="39627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12121"/>
              </a:buClr>
              <a:buSzPct val="120000"/>
              <a:buNone/>
            </a:pPr>
            <a:r>
              <a:rPr lang="en-US" sz="1800" dirty="0">
                <a:solidFill>
                  <a:srgbClr val="212121"/>
                </a:solidFill>
                <a:latin typeface="Arial" panose="020B0604020202020204" pitchFamily="34" charset="0"/>
                <a:cs typeface="Arial" panose="020B0604020202020204" pitchFamily="34" charset="0"/>
                <a:hlinkClick r:id="rId9"/>
              </a:rPr>
              <a:t>https://t.me/ETPFabrikant</a:t>
            </a:r>
            <a:endParaRPr lang="en-US" sz="1800" dirty="0">
              <a:solidFill>
                <a:srgbClr val="212121"/>
              </a:solidFill>
              <a:latin typeface="Arial" panose="020B0604020202020204" pitchFamily="34" charset="0"/>
              <a:cs typeface="Arial" panose="020B0604020202020204" pitchFamily="34" charset="0"/>
            </a:endParaRPr>
          </a:p>
        </p:txBody>
      </p:sp>
      <p:sp>
        <p:nvSpPr>
          <p:cNvPr id="18" name="Подзаголовок 2"/>
          <p:cNvSpPr txBox="1">
            <a:spLocks/>
          </p:cNvSpPr>
          <p:nvPr/>
        </p:nvSpPr>
        <p:spPr>
          <a:xfrm>
            <a:off x="6978616" y="5032000"/>
            <a:ext cx="4217703" cy="39627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12121"/>
              </a:buClr>
              <a:buSzPct val="120000"/>
              <a:buNone/>
            </a:pPr>
            <a:r>
              <a:rPr lang="en-US" sz="1800" dirty="0">
                <a:solidFill>
                  <a:srgbClr val="212121"/>
                </a:solidFill>
                <a:latin typeface="Arial" panose="020B0604020202020204" pitchFamily="34" charset="0"/>
                <a:cs typeface="Arial" panose="020B0604020202020204" pitchFamily="34" charset="0"/>
                <a:hlinkClick r:id="rId10"/>
              </a:rPr>
              <a:t>https://vk.com/fabrikant_info</a:t>
            </a:r>
            <a:endParaRPr lang="en-US" sz="1800" dirty="0">
              <a:solidFill>
                <a:srgbClr val="212121"/>
              </a:solidFill>
              <a:latin typeface="Arial" panose="020B0604020202020204" pitchFamily="34" charset="0"/>
              <a:cs typeface="Arial" panose="020B0604020202020204" pitchFamily="34" charset="0"/>
            </a:endParaRPr>
          </a:p>
        </p:txBody>
      </p:sp>
      <p:sp>
        <p:nvSpPr>
          <p:cNvPr id="19" name="Подзаголовок 2"/>
          <p:cNvSpPr txBox="1">
            <a:spLocks/>
          </p:cNvSpPr>
          <p:nvPr/>
        </p:nvSpPr>
        <p:spPr>
          <a:xfrm>
            <a:off x="6978615" y="5910081"/>
            <a:ext cx="4718085" cy="39627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12121"/>
              </a:buClr>
              <a:buSzPct val="120000"/>
              <a:buNone/>
            </a:pPr>
            <a:r>
              <a:rPr lang="en-US" sz="1800" dirty="0">
                <a:solidFill>
                  <a:srgbClr val="212121"/>
                </a:solidFill>
                <a:latin typeface="Arial" panose="020B0604020202020204" pitchFamily="34" charset="0"/>
                <a:cs typeface="Arial" panose="020B0604020202020204" pitchFamily="34" charset="0"/>
                <a:hlinkClick r:id="rId11"/>
              </a:rPr>
              <a:t>https://www.youtube.com/user/FabrikantInfo</a:t>
            </a:r>
            <a:endParaRPr lang="en-US" sz="1800" dirty="0">
              <a:solidFill>
                <a:srgbClr val="2121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055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3" name="Прямоугольник 2"/>
          <p:cNvSpPr/>
          <p:nvPr/>
        </p:nvSpPr>
        <p:spPr>
          <a:xfrm rot="16200000">
            <a:off x="-952907" y="3187440"/>
            <a:ext cx="3138758" cy="3917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Публикация извещения</a:t>
            </a:r>
            <a:endParaRPr lang="ru-RU" dirty="0">
              <a:latin typeface="Arial" panose="020B0604020202020204" pitchFamily="34" charset="0"/>
            </a:endParaRPr>
          </a:p>
        </p:txBody>
      </p:sp>
      <p:pic>
        <p:nvPicPr>
          <p:cNvPr id="4" name="Рисунок 3"/>
          <p:cNvPicPr>
            <a:picLocks noChangeAspect="1"/>
          </p:cNvPicPr>
          <p:nvPr/>
        </p:nvPicPr>
        <p:blipFill>
          <a:blip r:embed="rId3"/>
          <a:stretch>
            <a:fillRect/>
          </a:stretch>
        </p:blipFill>
        <p:spPr>
          <a:xfrm>
            <a:off x="1879359" y="844731"/>
            <a:ext cx="8658282" cy="5819094"/>
          </a:xfrm>
          <a:prstGeom prst="rect">
            <a:avLst/>
          </a:prstGeom>
          <a:ln w="38100">
            <a:solidFill>
              <a:srgbClr val="0A5CAC"/>
            </a:solidFill>
          </a:ln>
        </p:spPr>
      </p:pic>
      <p:sp>
        <p:nvSpPr>
          <p:cNvPr id="9" name="Прямоугольник 8"/>
          <p:cNvSpPr/>
          <p:nvPr/>
        </p:nvSpPr>
        <p:spPr>
          <a:xfrm>
            <a:off x="9257211" y="313713"/>
            <a:ext cx="2151017" cy="827315"/>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Товары, не только КТРУ</a:t>
            </a:r>
          </a:p>
        </p:txBody>
      </p:sp>
    </p:spTree>
    <p:extLst>
      <p:ext uri="{BB962C8B-B14F-4D97-AF65-F5344CB8AC3E}">
        <p14:creationId xmlns:p14="http://schemas.microsoft.com/office/powerpoint/2010/main" val="209787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3" name="Прямоугольник 2"/>
          <p:cNvSpPr/>
          <p:nvPr/>
        </p:nvSpPr>
        <p:spPr>
          <a:xfrm rot="16200000">
            <a:off x="-952907" y="3187440"/>
            <a:ext cx="3138758" cy="3917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Публикация извещения</a:t>
            </a:r>
            <a:endParaRPr lang="ru-RU" dirty="0">
              <a:latin typeface="Arial" panose="020B0604020202020204" pitchFamily="34" charset="0"/>
            </a:endParaRPr>
          </a:p>
        </p:txBody>
      </p:sp>
      <p:sp>
        <p:nvSpPr>
          <p:cNvPr id="9" name="Прямоугольник 8"/>
          <p:cNvSpPr/>
          <p:nvPr/>
        </p:nvSpPr>
        <p:spPr>
          <a:xfrm>
            <a:off x="9257211" y="313713"/>
            <a:ext cx="2151017" cy="827315"/>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Товары, не только КТРУ</a:t>
            </a:r>
          </a:p>
        </p:txBody>
      </p:sp>
      <p:pic>
        <p:nvPicPr>
          <p:cNvPr id="6" name="Рисунок 5"/>
          <p:cNvPicPr/>
          <p:nvPr/>
        </p:nvPicPr>
        <p:blipFill>
          <a:blip r:embed="rId3">
            <a:extLst>
              <a:ext uri="{28A0092B-C50C-407E-A947-70E740481C1C}">
                <a14:useLocalDpi xmlns:a14="http://schemas.microsoft.com/office/drawing/2010/main" val="0"/>
              </a:ext>
            </a:extLst>
          </a:blip>
          <a:srcRect/>
          <a:stretch>
            <a:fillRect/>
          </a:stretch>
        </p:blipFill>
        <p:spPr bwMode="auto">
          <a:xfrm>
            <a:off x="1282110" y="924061"/>
            <a:ext cx="5935345" cy="4173855"/>
          </a:xfrm>
          <a:prstGeom prst="rect">
            <a:avLst/>
          </a:prstGeom>
          <a:noFill/>
          <a:ln w="38100">
            <a:solidFill>
              <a:schemeClr val="accent1"/>
            </a:solidFill>
          </a:ln>
        </p:spPr>
      </p:pic>
      <p:pic>
        <p:nvPicPr>
          <p:cNvPr id="7" name="Рисунок 6"/>
          <p:cNvPicPr/>
          <p:nvPr/>
        </p:nvPicPr>
        <p:blipFill>
          <a:blip r:embed="rId4">
            <a:extLst>
              <a:ext uri="{28A0092B-C50C-407E-A947-70E740481C1C}">
                <a14:useLocalDpi xmlns:a14="http://schemas.microsoft.com/office/drawing/2010/main" val="0"/>
              </a:ext>
            </a:extLst>
          </a:blip>
          <a:srcRect/>
          <a:stretch>
            <a:fillRect/>
          </a:stretch>
        </p:blipFill>
        <p:spPr bwMode="auto">
          <a:xfrm>
            <a:off x="4397374" y="3934460"/>
            <a:ext cx="5935345" cy="1549400"/>
          </a:xfrm>
          <a:prstGeom prst="rect">
            <a:avLst/>
          </a:prstGeom>
          <a:noFill/>
          <a:ln w="38100">
            <a:solidFill>
              <a:schemeClr val="accent1"/>
            </a:solidFill>
          </a:ln>
        </p:spPr>
      </p:pic>
      <p:sp>
        <p:nvSpPr>
          <p:cNvPr id="2" name="Стрелка вниз 1"/>
          <p:cNvSpPr/>
          <p:nvPr/>
        </p:nvSpPr>
        <p:spPr>
          <a:xfrm>
            <a:off x="10058400" y="5289505"/>
            <a:ext cx="687977" cy="6061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7794" y="6026332"/>
            <a:ext cx="7437120" cy="696686"/>
          </a:xfrm>
          <a:prstGeom prst="rect">
            <a:avLst/>
          </a:prstGeom>
          <a:noFill/>
          <a:ln w="38100">
            <a:solidFill>
              <a:schemeClr val="accent1"/>
            </a:solidFill>
          </a:ln>
        </p:spPr>
      </p:pic>
      <p:sp>
        <p:nvSpPr>
          <p:cNvPr id="5" name="Прямоугольник 4"/>
          <p:cNvSpPr/>
          <p:nvPr/>
        </p:nvSpPr>
        <p:spPr>
          <a:xfrm>
            <a:off x="10641875" y="4952710"/>
            <a:ext cx="1358537" cy="522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Отображение на площадке:</a:t>
            </a:r>
            <a:endParaRPr lang="ru-RU" sz="1400" dirty="0"/>
          </a:p>
        </p:txBody>
      </p:sp>
    </p:spTree>
    <p:extLst>
      <p:ext uri="{BB962C8B-B14F-4D97-AF65-F5344CB8AC3E}">
        <p14:creationId xmlns:p14="http://schemas.microsoft.com/office/powerpoint/2010/main" val="24809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3" name="Прямоугольник 2"/>
          <p:cNvSpPr/>
          <p:nvPr/>
        </p:nvSpPr>
        <p:spPr>
          <a:xfrm rot="16200000">
            <a:off x="-952907" y="3187440"/>
            <a:ext cx="3138758" cy="3917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Публикация извещения</a:t>
            </a:r>
            <a:endParaRPr lang="ru-RU" dirty="0">
              <a:latin typeface="Arial" panose="020B0604020202020204" pitchFamily="34" charset="0"/>
            </a:endParaRPr>
          </a:p>
        </p:txBody>
      </p:sp>
      <p:pic>
        <p:nvPicPr>
          <p:cNvPr id="2" name="Рисунок 1"/>
          <p:cNvPicPr>
            <a:picLocks noChangeAspect="1"/>
          </p:cNvPicPr>
          <p:nvPr/>
        </p:nvPicPr>
        <p:blipFill>
          <a:blip r:embed="rId3"/>
          <a:stretch>
            <a:fillRect/>
          </a:stretch>
        </p:blipFill>
        <p:spPr>
          <a:xfrm>
            <a:off x="1341121" y="1331093"/>
            <a:ext cx="10490154" cy="2506122"/>
          </a:xfrm>
          <a:prstGeom prst="rect">
            <a:avLst/>
          </a:prstGeom>
          <a:ln w="38100">
            <a:solidFill>
              <a:srgbClr val="0A5CAC"/>
            </a:solidFill>
          </a:ln>
        </p:spPr>
      </p:pic>
      <p:pic>
        <p:nvPicPr>
          <p:cNvPr id="6" name="Рисунок 5"/>
          <p:cNvPicPr>
            <a:picLocks noChangeAspect="1"/>
          </p:cNvPicPr>
          <p:nvPr/>
        </p:nvPicPr>
        <p:blipFill>
          <a:blip r:embed="rId4"/>
          <a:stretch>
            <a:fillRect/>
          </a:stretch>
        </p:blipFill>
        <p:spPr>
          <a:xfrm>
            <a:off x="1177361" y="4123075"/>
            <a:ext cx="1420491" cy="1426588"/>
          </a:xfrm>
          <a:prstGeom prst="rect">
            <a:avLst/>
          </a:prstGeom>
        </p:spPr>
      </p:pic>
      <p:sp>
        <p:nvSpPr>
          <p:cNvPr id="7" name="Прямоугольник 6"/>
          <p:cNvSpPr/>
          <p:nvPr/>
        </p:nvSpPr>
        <p:spPr>
          <a:xfrm>
            <a:off x="2690949" y="4123075"/>
            <a:ext cx="9140326" cy="1528788"/>
          </a:xfrm>
          <a:prstGeom prst="rect">
            <a:avLst/>
          </a:prstGeom>
          <a:solidFill>
            <a:srgbClr val="00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Если заказчик выберет вариант «Участник указывает конкретное значение характеристики» и участник укажет значение 22 и 24 (в приложенном файле) – следует ли его отклонить?</a:t>
            </a:r>
            <a:endParaRPr lang="ru-RU" dirty="0"/>
          </a:p>
        </p:txBody>
      </p:sp>
      <p:sp>
        <p:nvSpPr>
          <p:cNvPr id="9" name="Прямоугольник 8"/>
          <p:cNvSpPr/>
          <p:nvPr/>
        </p:nvSpPr>
        <p:spPr>
          <a:xfrm>
            <a:off x="9257211" y="313713"/>
            <a:ext cx="2151017" cy="827315"/>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Товары, не только КТРУ</a:t>
            </a:r>
          </a:p>
        </p:txBody>
      </p:sp>
    </p:spTree>
    <p:extLst>
      <p:ext uri="{BB962C8B-B14F-4D97-AF65-F5344CB8AC3E}">
        <p14:creationId xmlns:p14="http://schemas.microsoft.com/office/powerpoint/2010/main" val="240371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3" name="Прямоугольник 2"/>
          <p:cNvSpPr/>
          <p:nvPr/>
        </p:nvSpPr>
        <p:spPr>
          <a:xfrm rot="16200000">
            <a:off x="-952907" y="3187440"/>
            <a:ext cx="3138758" cy="3917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Публикация извещения</a:t>
            </a:r>
            <a:endParaRPr lang="ru-RU" dirty="0">
              <a:latin typeface="Arial" panose="020B0604020202020204" pitchFamily="34" charset="0"/>
            </a:endParaRPr>
          </a:p>
        </p:txBody>
      </p:sp>
      <p:pic>
        <p:nvPicPr>
          <p:cNvPr id="6" name="Рисунок 5"/>
          <p:cNvPicPr>
            <a:picLocks noChangeAspect="1"/>
          </p:cNvPicPr>
          <p:nvPr/>
        </p:nvPicPr>
        <p:blipFill>
          <a:blip r:embed="rId3"/>
          <a:stretch>
            <a:fillRect/>
          </a:stretch>
        </p:blipFill>
        <p:spPr>
          <a:xfrm>
            <a:off x="1177361" y="4123075"/>
            <a:ext cx="1420491" cy="1426588"/>
          </a:xfrm>
          <a:prstGeom prst="rect">
            <a:avLst/>
          </a:prstGeom>
        </p:spPr>
      </p:pic>
      <p:sp>
        <p:nvSpPr>
          <p:cNvPr id="7" name="Прямоугольник 6"/>
          <p:cNvSpPr/>
          <p:nvPr/>
        </p:nvSpPr>
        <p:spPr>
          <a:xfrm>
            <a:off x="2597852" y="3639035"/>
            <a:ext cx="9140326" cy="2627349"/>
          </a:xfrm>
          <a:prstGeom prst="rect">
            <a:avLst/>
          </a:prstGeom>
          <a:solidFill>
            <a:srgbClr val="00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Если заказчик выберет вариант «Участник указывает конкретное значение характеристики» и участник укажет металл, дерево – заявка подлежит отклонению?</a:t>
            </a:r>
          </a:p>
          <a:p>
            <a:pPr algn="ctr"/>
            <a:r>
              <a:rPr lang="ru-RU" dirty="0" smtClean="0"/>
              <a:t>Если заказчик выберет вариант «Участник указывает только одно значение характеристики» – участник сможет выбрать только металл или только дерево?</a:t>
            </a:r>
          </a:p>
        </p:txBody>
      </p:sp>
      <p:pic>
        <p:nvPicPr>
          <p:cNvPr id="4" name="Рисунок 3"/>
          <p:cNvPicPr>
            <a:picLocks noChangeAspect="1"/>
          </p:cNvPicPr>
          <p:nvPr/>
        </p:nvPicPr>
        <p:blipFill>
          <a:blip r:embed="rId4"/>
          <a:stretch>
            <a:fillRect/>
          </a:stretch>
        </p:blipFill>
        <p:spPr>
          <a:xfrm>
            <a:off x="1272989" y="1286402"/>
            <a:ext cx="10617344" cy="1931927"/>
          </a:xfrm>
          <a:prstGeom prst="rect">
            <a:avLst/>
          </a:prstGeom>
        </p:spPr>
      </p:pic>
      <p:sp>
        <p:nvSpPr>
          <p:cNvPr id="8" name="Прямоугольник 7"/>
          <p:cNvSpPr/>
          <p:nvPr/>
        </p:nvSpPr>
        <p:spPr>
          <a:xfrm>
            <a:off x="8978537" y="338318"/>
            <a:ext cx="2151017" cy="827315"/>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Товары, не только КТРУ</a:t>
            </a:r>
          </a:p>
        </p:txBody>
      </p:sp>
    </p:spTree>
    <p:extLst>
      <p:ext uri="{BB962C8B-B14F-4D97-AF65-F5344CB8AC3E}">
        <p14:creationId xmlns:p14="http://schemas.microsoft.com/office/powerpoint/2010/main" val="286801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3" name="Прямоугольник 2"/>
          <p:cNvSpPr/>
          <p:nvPr/>
        </p:nvSpPr>
        <p:spPr>
          <a:xfrm rot="16200000">
            <a:off x="-952907" y="3187440"/>
            <a:ext cx="3138758" cy="3917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Публикация извещения</a:t>
            </a:r>
            <a:endParaRPr lang="ru-RU" dirty="0">
              <a:latin typeface="Arial" panose="020B0604020202020204" pitchFamily="34" charset="0"/>
            </a:endParaRPr>
          </a:p>
        </p:txBody>
      </p:sp>
      <p:pic>
        <p:nvPicPr>
          <p:cNvPr id="6" name="Рисунок 5"/>
          <p:cNvPicPr>
            <a:picLocks noChangeAspect="1"/>
          </p:cNvPicPr>
          <p:nvPr/>
        </p:nvPicPr>
        <p:blipFill>
          <a:blip r:embed="rId3"/>
          <a:stretch>
            <a:fillRect/>
          </a:stretch>
        </p:blipFill>
        <p:spPr>
          <a:xfrm>
            <a:off x="1177361" y="4123075"/>
            <a:ext cx="1420491" cy="1426588"/>
          </a:xfrm>
          <a:prstGeom prst="rect">
            <a:avLst/>
          </a:prstGeom>
        </p:spPr>
      </p:pic>
      <p:sp>
        <p:nvSpPr>
          <p:cNvPr id="7" name="Прямоугольник 6"/>
          <p:cNvSpPr/>
          <p:nvPr/>
        </p:nvSpPr>
        <p:spPr>
          <a:xfrm>
            <a:off x="2597852" y="3639035"/>
            <a:ext cx="9140326" cy="2627349"/>
          </a:xfrm>
          <a:prstGeom prst="rect">
            <a:avLst/>
          </a:prstGeom>
          <a:solidFill>
            <a:srgbClr val="00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Если заказчик выберет вариант «Участник указывает в заявке диапазон значений характеристики» – участник может указать диапазон «≥</a:t>
            </a:r>
            <a:r>
              <a:rPr lang="en-US" dirty="0" smtClean="0"/>
              <a:t>-6</a:t>
            </a:r>
            <a:r>
              <a:rPr lang="ru-RU" dirty="0" smtClean="0"/>
              <a:t> и</a:t>
            </a:r>
            <a:r>
              <a:rPr lang="en-US" dirty="0" smtClean="0"/>
              <a:t> </a:t>
            </a:r>
            <a:r>
              <a:rPr lang="ru-RU" dirty="0" smtClean="0"/>
              <a:t>≤</a:t>
            </a:r>
            <a:r>
              <a:rPr lang="en-US" dirty="0" smtClean="0"/>
              <a:t>-5</a:t>
            </a:r>
            <a:r>
              <a:rPr lang="ru-RU" dirty="0" smtClean="0"/>
              <a:t>»?</a:t>
            </a:r>
          </a:p>
          <a:p>
            <a:pPr algn="ctr"/>
            <a:endParaRPr lang="ru-RU" dirty="0"/>
          </a:p>
          <a:p>
            <a:pPr algn="ctr"/>
            <a:r>
              <a:rPr lang="ru-RU" dirty="0" smtClean="0"/>
              <a:t>Если заказчик выберет «Участник указывает в заявке конкретное значение характеристики» – участник может указать -10 и -7?</a:t>
            </a:r>
          </a:p>
        </p:txBody>
      </p:sp>
      <p:pic>
        <p:nvPicPr>
          <p:cNvPr id="2" name="Рисунок 1"/>
          <p:cNvPicPr>
            <a:picLocks noChangeAspect="1"/>
          </p:cNvPicPr>
          <p:nvPr/>
        </p:nvPicPr>
        <p:blipFill>
          <a:blip r:embed="rId4"/>
          <a:stretch>
            <a:fillRect/>
          </a:stretch>
        </p:blipFill>
        <p:spPr>
          <a:xfrm>
            <a:off x="1177361" y="1400539"/>
            <a:ext cx="10942544" cy="1965408"/>
          </a:xfrm>
          <a:prstGeom prst="rect">
            <a:avLst/>
          </a:prstGeom>
        </p:spPr>
      </p:pic>
      <p:sp>
        <p:nvSpPr>
          <p:cNvPr id="8" name="Прямоугольник 7"/>
          <p:cNvSpPr/>
          <p:nvPr/>
        </p:nvSpPr>
        <p:spPr>
          <a:xfrm>
            <a:off x="9231085" y="300137"/>
            <a:ext cx="2151017" cy="827315"/>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Товары, не только КТРУ</a:t>
            </a:r>
          </a:p>
        </p:txBody>
      </p:sp>
    </p:spTree>
    <p:extLst>
      <p:ext uri="{BB962C8B-B14F-4D97-AF65-F5344CB8AC3E}">
        <p14:creationId xmlns:p14="http://schemas.microsoft.com/office/powerpoint/2010/main" val="6982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3" name="Прямоугольник 2"/>
          <p:cNvSpPr/>
          <p:nvPr/>
        </p:nvSpPr>
        <p:spPr>
          <a:xfrm rot="16200000">
            <a:off x="-952907" y="3187440"/>
            <a:ext cx="3138758" cy="3917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Публикация извещения</a:t>
            </a:r>
            <a:endParaRPr lang="ru-RU" dirty="0">
              <a:latin typeface="Arial" panose="020B0604020202020204" pitchFamily="34" charset="0"/>
            </a:endParaRPr>
          </a:p>
        </p:txBody>
      </p:sp>
      <p:pic>
        <p:nvPicPr>
          <p:cNvPr id="6" name="Рисунок 5"/>
          <p:cNvPicPr>
            <a:picLocks noChangeAspect="1"/>
          </p:cNvPicPr>
          <p:nvPr/>
        </p:nvPicPr>
        <p:blipFill>
          <a:blip r:embed="rId3"/>
          <a:stretch>
            <a:fillRect/>
          </a:stretch>
        </p:blipFill>
        <p:spPr>
          <a:xfrm>
            <a:off x="1177361" y="4123075"/>
            <a:ext cx="1420491" cy="1426588"/>
          </a:xfrm>
          <a:prstGeom prst="rect">
            <a:avLst/>
          </a:prstGeom>
        </p:spPr>
      </p:pic>
      <p:sp>
        <p:nvSpPr>
          <p:cNvPr id="7" name="Прямоугольник 6"/>
          <p:cNvSpPr/>
          <p:nvPr/>
        </p:nvSpPr>
        <p:spPr>
          <a:xfrm>
            <a:off x="2597852" y="3892731"/>
            <a:ext cx="9140326" cy="2373653"/>
          </a:xfrm>
          <a:prstGeom prst="rect">
            <a:avLst/>
          </a:prstGeom>
          <a:solidFill>
            <a:srgbClr val="00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Учесть, что в площадку «зашита» математическая логика, то есть удовлетворять требованию «≥ -10» будут значения -9, -8 и т.д. </a:t>
            </a:r>
          </a:p>
        </p:txBody>
      </p:sp>
      <p:pic>
        <p:nvPicPr>
          <p:cNvPr id="4" name="Рисунок 3"/>
          <p:cNvPicPr>
            <a:picLocks noChangeAspect="1"/>
          </p:cNvPicPr>
          <p:nvPr/>
        </p:nvPicPr>
        <p:blipFill>
          <a:blip r:embed="rId4"/>
          <a:stretch>
            <a:fillRect/>
          </a:stretch>
        </p:blipFill>
        <p:spPr>
          <a:xfrm>
            <a:off x="1177361" y="1371372"/>
            <a:ext cx="10795564" cy="2230850"/>
          </a:xfrm>
          <a:prstGeom prst="rect">
            <a:avLst/>
          </a:prstGeom>
        </p:spPr>
      </p:pic>
      <p:sp>
        <p:nvSpPr>
          <p:cNvPr id="8" name="Прямоугольник 7"/>
          <p:cNvSpPr/>
          <p:nvPr/>
        </p:nvSpPr>
        <p:spPr>
          <a:xfrm>
            <a:off x="9257211" y="313713"/>
            <a:ext cx="2151017" cy="827315"/>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Товары, не только КТРУ</a:t>
            </a:r>
          </a:p>
        </p:txBody>
      </p:sp>
    </p:spTree>
    <p:extLst>
      <p:ext uri="{BB962C8B-B14F-4D97-AF65-F5344CB8AC3E}">
        <p14:creationId xmlns:p14="http://schemas.microsoft.com/office/powerpoint/2010/main" val="25672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8" name="Прямоугольник 7"/>
          <p:cNvSpPr/>
          <p:nvPr/>
        </p:nvSpPr>
        <p:spPr>
          <a:xfrm>
            <a:off x="9257211" y="313713"/>
            <a:ext cx="2151017" cy="827315"/>
          </a:xfrm>
          <a:prstGeom prst="rect">
            <a:avLst/>
          </a:prstGeom>
          <a:solidFill>
            <a:srgbClr val="00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Указание товарного знака</a:t>
            </a:r>
            <a:endParaRPr lang="ru-RU" dirty="0"/>
          </a:p>
        </p:txBody>
      </p:sp>
      <p:pic>
        <p:nvPicPr>
          <p:cNvPr id="2" name="Рисунок 1"/>
          <p:cNvPicPr>
            <a:picLocks noChangeAspect="1"/>
          </p:cNvPicPr>
          <p:nvPr/>
        </p:nvPicPr>
        <p:blipFill>
          <a:blip r:embed="rId3"/>
          <a:stretch>
            <a:fillRect/>
          </a:stretch>
        </p:blipFill>
        <p:spPr>
          <a:xfrm>
            <a:off x="801188" y="1300933"/>
            <a:ext cx="11302111" cy="5557067"/>
          </a:xfrm>
          <a:prstGeom prst="rect">
            <a:avLst/>
          </a:prstGeom>
        </p:spPr>
      </p:pic>
    </p:spTree>
    <p:extLst>
      <p:ext uri="{BB962C8B-B14F-4D97-AF65-F5344CB8AC3E}">
        <p14:creationId xmlns:p14="http://schemas.microsoft.com/office/powerpoint/2010/main" val="12241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2" name="Прямоугольник 1"/>
          <p:cNvSpPr/>
          <p:nvPr/>
        </p:nvSpPr>
        <p:spPr>
          <a:xfrm>
            <a:off x="836022" y="1408505"/>
            <a:ext cx="4458788" cy="775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Возможности инструкции, если задано </a:t>
            </a:r>
            <a:r>
              <a:rPr lang="ru-RU" u="sng" dirty="0" smtClean="0">
                <a:latin typeface="Arial" panose="020B0604020202020204" pitchFamily="34" charset="0"/>
              </a:rPr>
              <a:t>качественное</a:t>
            </a:r>
            <a:r>
              <a:rPr lang="ru-RU" dirty="0" smtClean="0">
                <a:latin typeface="Arial" panose="020B0604020202020204" pitchFamily="34" charset="0"/>
              </a:rPr>
              <a:t> значение характеристики</a:t>
            </a:r>
            <a:endParaRPr lang="ru-RU" dirty="0">
              <a:latin typeface="Arial" panose="020B0604020202020204" pitchFamily="34" charset="0"/>
            </a:endParaRPr>
          </a:p>
        </p:txBody>
      </p:sp>
      <p:pic>
        <p:nvPicPr>
          <p:cNvPr id="6" name="Рисунок 5"/>
          <p:cNvPicPr/>
          <p:nvPr/>
        </p:nvPicPr>
        <p:blipFill>
          <a:blip r:embed="rId3">
            <a:extLst>
              <a:ext uri="{28A0092B-C50C-407E-A947-70E740481C1C}">
                <a14:useLocalDpi xmlns:a14="http://schemas.microsoft.com/office/drawing/2010/main" val="0"/>
              </a:ext>
            </a:extLst>
          </a:blip>
          <a:srcRect/>
          <a:stretch>
            <a:fillRect/>
          </a:stretch>
        </p:blipFill>
        <p:spPr bwMode="auto">
          <a:xfrm>
            <a:off x="595085" y="2776512"/>
            <a:ext cx="5080000" cy="998855"/>
          </a:xfrm>
          <a:prstGeom prst="rect">
            <a:avLst/>
          </a:prstGeom>
          <a:noFill/>
          <a:ln w="12700">
            <a:solidFill>
              <a:schemeClr val="tx1"/>
            </a:solidFill>
          </a:ln>
        </p:spPr>
      </p:pic>
      <p:sp>
        <p:nvSpPr>
          <p:cNvPr id="3" name="Стрелка вниз 2"/>
          <p:cNvSpPr/>
          <p:nvPr/>
        </p:nvSpPr>
        <p:spPr>
          <a:xfrm>
            <a:off x="2812868" y="2183568"/>
            <a:ext cx="505097" cy="566058"/>
          </a:xfrm>
          <a:prstGeom prst="downArrow">
            <a:avLst/>
          </a:prstGeom>
          <a:solidFill>
            <a:srgbClr val="FF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rial" panose="020B0604020202020204" pitchFamily="34" charset="0"/>
            </a:endParaRPr>
          </a:p>
        </p:txBody>
      </p:sp>
      <p:sp>
        <p:nvSpPr>
          <p:cNvPr id="8" name="Прямоугольник 7"/>
          <p:cNvSpPr/>
          <p:nvPr/>
        </p:nvSpPr>
        <p:spPr>
          <a:xfrm>
            <a:off x="6845789" y="1393577"/>
            <a:ext cx="4913086" cy="775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Возможности инструкции, если задано </a:t>
            </a:r>
            <a:r>
              <a:rPr lang="ru-RU" u="sng" dirty="0" smtClean="0">
                <a:latin typeface="Arial" panose="020B0604020202020204" pitchFamily="34" charset="0"/>
              </a:rPr>
              <a:t>количественное</a:t>
            </a:r>
            <a:r>
              <a:rPr lang="ru-RU" dirty="0" smtClean="0">
                <a:latin typeface="Arial" panose="020B0604020202020204" pitchFamily="34" charset="0"/>
              </a:rPr>
              <a:t> значение характеристики</a:t>
            </a:r>
            <a:endParaRPr lang="ru-RU" dirty="0">
              <a:latin typeface="Arial" panose="020B0604020202020204" pitchFamily="34" charset="0"/>
            </a:endParaRPr>
          </a:p>
        </p:txBody>
      </p:sp>
      <p:sp>
        <p:nvSpPr>
          <p:cNvPr id="9" name="Стрелка вниз 8"/>
          <p:cNvSpPr/>
          <p:nvPr/>
        </p:nvSpPr>
        <p:spPr>
          <a:xfrm>
            <a:off x="9075722" y="2183568"/>
            <a:ext cx="505097" cy="566058"/>
          </a:xfrm>
          <a:prstGeom prst="downArrow">
            <a:avLst/>
          </a:prstGeom>
          <a:solidFill>
            <a:srgbClr val="FF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rial" panose="020B0604020202020204" pitchFamily="34" charset="0"/>
            </a:endParaRPr>
          </a:p>
        </p:txBody>
      </p:sp>
      <p:pic>
        <p:nvPicPr>
          <p:cNvPr id="10" name="Рисунок 9"/>
          <p:cNvPicPr/>
          <p:nvPr/>
        </p:nvPicPr>
        <p:blipFill>
          <a:blip r:embed="rId4">
            <a:extLst>
              <a:ext uri="{28A0092B-C50C-407E-A947-70E740481C1C}">
                <a14:useLocalDpi xmlns:a14="http://schemas.microsoft.com/office/drawing/2010/main" val="0"/>
              </a:ext>
            </a:extLst>
          </a:blip>
          <a:srcRect/>
          <a:stretch>
            <a:fillRect/>
          </a:stretch>
        </p:blipFill>
        <p:spPr bwMode="auto">
          <a:xfrm>
            <a:off x="6845789" y="2776512"/>
            <a:ext cx="4964964" cy="766562"/>
          </a:xfrm>
          <a:prstGeom prst="rect">
            <a:avLst/>
          </a:prstGeom>
          <a:noFill/>
          <a:ln>
            <a:solidFill>
              <a:srgbClr val="212121"/>
            </a:solidFill>
          </a:ln>
        </p:spPr>
      </p:pic>
      <p:sp>
        <p:nvSpPr>
          <p:cNvPr id="5" name="Прямоугольник 4"/>
          <p:cNvSpPr/>
          <p:nvPr/>
        </p:nvSpPr>
        <p:spPr>
          <a:xfrm>
            <a:off x="595085" y="4265574"/>
            <a:ext cx="11215667" cy="2170059"/>
          </a:xfrm>
          <a:prstGeom prst="rect">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latin typeface="Arial" panose="020B0604020202020204" pitchFamily="34" charset="0"/>
                <a:cs typeface="Arial" panose="020B0604020202020204" pitchFamily="34" charset="0"/>
              </a:rPr>
              <a:t>Часть 2 статьи 43</a:t>
            </a:r>
          </a:p>
          <a:p>
            <a:pPr algn="ctr"/>
            <a:endParaRPr lang="ru-RU" sz="1600" dirty="0">
              <a:latin typeface="Arial" panose="020B0604020202020204" pitchFamily="34" charset="0"/>
              <a:cs typeface="Arial" panose="020B0604020202020204" pitchFamily="34" charset="0"/>
            </a:endParaRPr>
          </a:p>
          <a:p>
            <a:pPr algn="ctr"/>
            <a:r>
              <a:rPr lang="ru-RU" sz="1600" dirty="0" smtClean="0">
                <a:latin typeface="Arial" panose="020B0604020202020204" pitchFamily="34" charset="0"/>
                <a:cs typeface="Arial" panose="020B0604020202020204" pitchFamily="34" charset="0"/>
              </a:rPr>
              <a:t>Извещение </a:t>
            </a:r>
            <a:r>
              <a:rPr lang="ru-RU" sz="1600" dirty="0">
                <a:latin typeface="Arial" panose="020B0604020202020204" pitchFamily="34" charset="0"/>
                <a:cs typeface="Arial" panose="020B0604020202020204" pitchFamily="34" charset="0"/>
              </a:rPr>
              <a:t>об осуществлении закупки, если иное не предусмотрено настоящим Федеральным законом, должно содержать следующие электронные документы:</a:t>
            </a:r>
          </a:p>
          <a:p>
            <a:pPr algn="ctr"/>
            <a:r>
              <a:rPr lang="ru-RU" sz="1600" dirty="0">
                <a:latin typeface="Arial" panose="020B0604020202020204" pitchFamily="34" charset="0"/>
                <a:cs typeface="Arial" panose="020B0604020202020204" pitchFamily="34" charset="0"/>
              </a:rPr>
              <a:t>1) описание объекта закупки в соответствии со статьей 33 настоящего Федерального закона;</a:t>
            </a:r>
          </a:p>
          <a:p>
            <a:pPr algn="ctr"/>
            <a:r>
              <a:rPr lang="ru-RU" sz="1600" dirty="0" smtClean="0">
                <a:latin typeface="Arial" panose="020B0604020202020204" pitchFamily="34" charset="0"/>
                <a:cs typeface="Arial" panose="020B0604020202020204" pitchFamily="34" charset="0"/>
              </a:rPr>
              <a:t>…</a:t>
            </a:r>
            <a:endParaRPr lang="ru-RU" sz="1600" dirty="0">
              <a:latin typeface="Arial" panose="020B0604020202020204" pitchFamily="34" charset="0"/>
              <a:cs typeface="Arial" panose="020B0604020202020204" pitchFamily="34" charset="0"/>
            </a:endParaRPr>
          </a:p>
          <a:p>
            <a:pPr algn="ctr"/>
            <a:r>
              <a:rPr lang="ru-RU" sz="1600" dirty="0">
                <a:latin typeface="Arial" panose="020B0604020202020204" pitchFamily="34" charset="0"/>
                <a:cs typeface="Arial" panose="020B0604020202020204" pitchFamily="34" charset="0"/>
              </a:rPr>
              <a:t>3) требования к содержанию, составу заявки на участие в закупке в соответствии с настоящим Федеральным законом и </a:t>
            </a:r>
            <a:r>
              <a:rPr lang="ru-RU" sz="1600" u="sng" dirty="0">
                <a:latin typeface="Arial" panose="020B0604020202020204" pitchFamily="34" charset="0"/>
                <a:cs typeface="Arial" panose="020B0604020202020204" pitchFamily="34" charset="0"/>
              </a:rPr>
              <a:t>инструкция по ее заполнению</a:t>
            </a:r>
            <a:r>
              <a:rPr lang="ru-RU" sz="1600" dirty="0">
                <a:latin typeface="Arial" panose="020B0604020202020204" pitchFamily="34" charset="0"/>
                <a:cs typeface="Arial" panose="020B0604020202020204" pitchFamily="34" charset="0"/>
              </a:rPr>
              <a:t>. </a:t>
            </a:r>
            <a:endParaRPr lang="ru-RU" dirty="0"/>
          </a:p>
        </p:txBody>
      </p:sp>
    </p:spTree>
    <p:extLst>
      <p:ext uri="{BB962C8B-B14F-4D97-AF65-F5344CB8AC3E}">
        <p14:creationId xmlns:p14="http://schemas.microsoft.com/office/powerpoint/2010/main" val="290122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2" name="Прямоугольник 1"/>
          <p:cNvSpPr/>
          <p:nvPr/>
        </p:nvSpPr>
        <p:spPr>
          <a:xfrm>
            <a:off x="1685789" y="833740"/>
            <a:ext cx="8577944" cy="498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Какие положения стоит внести в инструкцию по подготовке заявок?</a:t>
            </a:r>
            <a:endParaRPr lang="ru-RU" dirty="0">
              <a:latin typeface="Arial" panose="020B0604020202020204" pitchFamily="34" charset="0"/>
            </a:endParaRPr>
          </a:p>
        </p:txBody>
      </p:sp>
      <p:sp>
        <p:nvSpPr>
          <p:cNvPr id="4" name="TextBox 3"/>
          <p:cNvSpPr txBox="1"/>
          <p:nvPr/>
        </p:nvSpPr>
        <p:spPr>
          <a:xfrm>
            <a:off x="266293" y="1504096"/>
            <a:ext cx="11416937" cy="3785652"/>
          </a:xfrm>
          <a:prstGeom prst="rect">
            <a:avLst/>
          </a:prstGeom>
          <a:noFill/>
        </p:spPr>
        <p:txBody>
          <a:bodyPr wrap="square" rtlCol="0">
            <a:spAutoFit/>
          </a:bodyPr>
          <a:lstStyle/>
          <a:p>
            <a:pPr marL="342900" indent="-342900" algn="ctr">
              <a:buFont typeface="+mj-lt"/>
              <a:buAutoNum type="arabicPeriod"/>
            </a:pPr>
            <a:r>
              <a:rPr lang="ru-RU" sz="1600" b="1" dirty="0" smtClean="0"/>
              <a:t>Положение о том, что заявка подается в структурированной форме. Например:</a:t>
            </a:r>
            <a:br>
              <a:rPr lang="ru-RU" sz="1600" b="1" dirty="0" smtClean="0"/>
            </a:br>
            <a:r>
              <a:rPr lang="ru-RU" sz="1600" dirty="0" smtClean="0"/>
              <a:t/>
            </a:r>
            <a:br>
              <a:rPr lang="ru-RU" sz="1600" dirty="0" smtClean="0"/>
            </a:br>
            <a:r>
              <a:rPr lang="ru-RU" sz="1600" dirty="0" smtClean="0"/>
              <a:t>В </a:t>
            </a:r>
            <a:r>
              <a:rPr lang="ru-RU" sz="1600" dirty="0"/>
              <a:t>соответствии с п. 31 Дополнительных требований к операторам электронных площадок, операторам специализированных электронных площадок и функционированию электронных площадок, специализированных электронных площадок (утв. Постановлением Правительства РФ от 08.06.2018 N 656) при формировании предложения участника закупки в отношении объекта закупки, предусмотренного пунктом 2 части 1 статьи 43 Федерального закона №44-ФЗ, с использованием электронной площадки, формируются наименование страны происхождения товара, товарный знак (при наличии у товара товарного знака), а также характеристики предлагаемого участником закупки товара в части характеристик, содержащихся в извещении об осуществлении закупки в соответствии с пунктом 5 части 1 статьи 42 Федерального закона №44-ФЗ.</a:t>
            </a:r>
            <a:br>
              <a:rPr lang="ru-RU" sz="1600" dirty="0"/>
            </a:br>
            <a:endParaRPr lang="ru-RU" sz="1600" dirty="0" smtClean="0"/>
          </a:p>
          <a:p>
            <a:pPr marL="342900" indent="-342900" algn="ctr">
              <a:buFont typeface="+mj-lt"/>
              <a:buAutoNum type="arabicPeriod"/>
            </a:pPr>
            <a:r>
              <a:rPr lang="ru-RU" sz="1600" b="1" dirty="0" smtClean="0"/>
              <a:t>Что будет с заявкой, если информация не будет предоставлена в структурированной форме. Например:</a:t>
            </a:r>
            <a:br>
              <a:rPr lang="ru-RU" sz="1600" b="1" dirty="0" smtClean="0"/>
            </a:br>
            <a:r>
              <a:rPr lang="ru-RU" sz="1600" b="1" dirty="0" smtClean="0"/>
              <a:t/>
            </a:r>
            <a:br>
              <a:rPr lang="ru-RU" sz="1600" b="1" dirty="0" smtClean="0"/>
            </a:br>
            <a:r>
              <a:rPr lang="ru-RU" sz="1600" dirty="0" smtClean="0"/>
              <a:t>В </a:t>
            </a:r>
            <a:r>
              <a:rPr lang="ru-RU" sz="1600" dirty="0"/>
              <a:t>случае, если данная информация и сведения не будут сформированы с использованием электронной площадки, заявка участника будет отклонена на основании п. 1 ч. 12 ст. 48 Федерального закона №44-ФЗ.</a:t>
            </a:r>
          </a:p>
        </p:txBody>
      </p:sp>
      <p:sp>
        <p:nvSpPr>
          <p:cNvPr id="3" name="Стрелка вправо 2"/>
          <p:cNvSpPr/>
          <p:nvPr/>
        </p:nvSpPr>
        <p:spPr>
          <a:xfrm rot="16200000">
            <a:off x="5908764" y="5314050"/>
            <a:ext cx="322218" cy="426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552994" y="5904411"/>
            <a:ext cx="11033759" cy="670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Соответствует административной </a:t>
            </a:r>
            <a:r>
              <a:rPr lang="ru-RU" sz="1600" dirty="0"/>
              <a:t>практике. Решение Калмыцкого УФАС России от 27.10.2023 г., закупка №0105500000223001485. УФАС по Пермскому краю от 02.11.2023, закупка №0356500001423005048; УФАС по Рязанской области от 08.11.2023, закупка №0859200001123012112</a:t>
            </a:r>
          </a:p>
        </p:txBody>
      </p:sp>
    </p:spTree>
    <p:extLst>
      <p:ext uri="{BB962C8B-B14F-4D97-AF65-F5344CB8AC3E}">
        <p14:creationId xmlns:p14="http://schemas.microsoft.com/office/powerpoint/2010/main" val="3348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2" name="Прямоугольник 1"/>
          <p:cNvSpPr/>
          <p:nvPr/>
        </p:nvSpPr>
        <p:spPr>
          <a:xfrm>
            <a:off x="1685789" y="833740"/>
            <a:ext cx="8577944" cy="498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Какие положения стоит внести в инструкцию по подготовке заявок?</a:t>
            </a:r>
            <a:endParaRPr lang="ru-RU" dirty="0">
              <a:latin typeface="Arial" panose="020B0604020202020204" pitchFamily="34" charset="0"/>
            </a:endParaRPr>
          </a:p>
        </p:txBody>
      </p:sp>
      <p:sp>
        <p:nvSpPr>
          <p:cNvPr id="4" name="TextBox 3"/>
          <p:cNvSpPr txBox="1"/>
          <p:nvPr/>
        </p:nvSpPr>
        <p:spPr>
          <a:xfrm>
            <a:off x="266293" y="2017902"/>
            <a:ext cx="11416937" cy="3539430"/>
          </a:xfrm>
          <a:prstGeom prst="rect">
            <a:avLst/>
          </a:prstGeom>
          <a:noFill/>
        </p:spPr>
        <p:txBody>
          <a:bodyPr wrap="square" rtlCol="0">
            <a:spAutoFit/>
          </a:bodyPr>
          <a:lstStyle/>
          <a:p>
            <a:pPr marL="342900" indent="-342900" algn="ctr">
              <a:buFont typeface="+mj-lt"/>
              <a:buAutoNum type="arabicPeriod" startAt="3"/>
            </a:pPr>
            <a:r>
              <a:rPr lang="ru-RU" sz="1600" b="1" dirty="0" smtClean="0"/>
              <a:t>Что будет с заявкой, если бумажная (приложенная) информация будет противоречить информации, указанной в структурированной форме. Например:</a:t>
            </a:r>
            <a:br>
              <a:rPr lang="ru-RU" sz="1600" b="1" dirty="0" smtClean="0"/>
            </a:br>
            <a:r>
              <a:rPr lang="ru-RU" sz="1600" dirty="0"/>
              <a:t/>
            </a:r>
            <a:br>
              <a:rPr lang="ru-RU" sz="1600" dirty="0"/>
            </a:br>
            <a:endParaRPr lang="ru-RU" sz="1600" dirty="0" smtClean="0"/>
          </a:p>
          <a:p>
            <a:pPr algn="ctr"/>
            <a:r>
              <a:rPr lang="ru-RU" sz="1600" dirty="0" smtClean="0"/>
              <a:t>В </a:t>
            </a:r>
            <a:r>
              <a:rPr lang="ru-RU" sz="1600" dirty="0"/>
              <a:t>случае наличия противоречий между данными из электронного документа и информацией, сформированной с использованием электронной площадки, заявка участника будет отклонена на основании п. 8 ч. 12 ст. 48 Федерального закона №44-ФЗ.</a:t>
            </a:r>
          </a:p>
          <a:p>
            <a:pPr algn="ctr"/>
            <a:endParaRPr lang="ru-RU" sz="1600" dirty="0" smtClean="0"/>
          </a:p>
          <a:p>
            <a:pPr algn="ctr"/>
            <a:r>
              <a:rPr lang="ru-RU" sz="1600" dirty="0" smtClean="0"/>
              <a:t>ИЛИ</a:t>
            </a:r>
          </a:p>
          <a:p>
            <a:pPr algn="ctr"/>
            <a:endParaRPr lang="ru-RU" sz="1600" dirty="0"/>
          </a:p>
          <a:p>
            <a:pPr algn="ctr"/>
            <a:r>
              <a:rPr lang="ru-RU" sz="1600" dirty="0"/>
              <a:t>Приоритетной является информация, сформированная с использованием электронной </a:t>
            </a:r>
            <a:r>
              <a:rPr lang="ru-RU" sz="1600" dirty="0" smtClean="0"/>
              <a:t>площадки. </a:t>
            </a:r>
            <a:r>
              <a:rPr lang="ru-RU" sz="1600" dirty="0"/>
              <a:t>В случае наличия противоречий между данными из электронного документа и информацией, сформированной с использованием электронной площадки, в качестве предложения участника рассматривается информация, сформированная с использованием электронной площадки</a:t>
            </a:r>
          </a:p>
        </p:txBody>
      </p:sp>
    </p:spTree>
    <p:extLst>
      <p:ext uri="{BB962C8B-B14F-4D97-AF65-F5344CB8AC3E}">
        <p14:creationId xmlns:p14="http://schemas.microsoft.com/office/powerpoint/2010/main" val="274443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Группа 68">
            <a:extLst>
              <a:ext uri="{FF2B5EF4-FFF2-40B4-BE49-F238E27FC236}">
                <a16:creationId xmlns:a16="http://schemas.microsoft.com/office/drawing/2014/main" id="{8579C8DD-A524-49C6-8D5E-CD7718E43B1D}"/>
              </a:ext>
            </a:extLst>
          </p:cNvPr>
          <p:cNvGrpSpPr/>
          <p:nvPr/>
        </p:nvGrpSpPr>
        <p:grpSpPr>
          <a:xfrm>
            <a:off x="587556" y="3330953"/>
            <a:ext cx="10867845" cy="776314"/>
            <a:chOff x="583617" y="1442206"/>
            <a:chExt cx="10998782" cy="776314"/>
          </a:xfrm>
        </p:grpSpPr>
        <p:sp>
          <p:nvSpPr>
            <p:cNvPr id="78" name="Google Shape;416;p21">
              <a:extLst>
                <a:ext uri="{FF2B5EF4-FFF2-40B4-BE49-F238E27FC236}">
                  <a16:creationId xmlns:a16="http://schemas.microsoft.com/office/drawing/2014/main" id="{524C8E7C-1278-4EA5-A27E-C37AF9012DBB}"/>
                </a:ext>
              </a:extLst>
            </p:cNvPr>
            <p:cNvSpPr/>
            <p:nvPr/>
          </p:nvSpPr>
          <p:spPr>
            <a:xfrm flipH="1">
              <a:off x="2819400" y="1442206"/>
              <a:ext cx="8762999" cy="776314"/>
            </a:xfrm>
            <a:prstGeom prst="round2SameRect">
              <a:avLst>
                <a:gd name="adj1" fmla="val 0"/>
                <a:gd name="adj2" fmla="val 25576"/>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463550" indent="-285750">
                <a:buFont typeface="Arial" panose="020B0604020202020204" pitchFamily="34" charset="0"/>
                <a:buChar char="•"/>
                <a:tabLst>
                  <a:tab pos="88900" algn="l"/>
                </a:tabLst>
              </a:pPr>
              <a:r>
                <a:rPr lang="ru-RU" sz="1400" dirty="0">
                  <a:solidFill>
                    <a:schemeClr val="tx2"/>
                  </a:solidFill>
                  <a:latin typeface="Arial" panose="020B0604020202020204" pitchFamily="34" charset="0"/>
                  <a:cs typeface="Arial" panose="020B0604020202020204" pitchFamily="34" charset="0"/>
                </a:rPr>
                <a:t>контракты по результатам </a:t>
              </a:r>
              <a:r>
                <a:rPr lang="ru-RU" sz="1400" b="1" dirty="0">
                  <a:solidFill>
                    <a:schemeClr val="tx2"/>
                  </a:solidFill>
                  <a:latin typeface="Arial" panose="020B0604020202020204" pitchFamily="34" charset="0"/>
                  <a:cs typeface="Arial" panose="020B0604020202020204" pitchFamily="34" charset="0"/>
                </a:rPr>
                <a:t>несостоявшихся</a:t>
              </a:r>
              <a:r>
                <a:rPr lang="ru-RU" sz="1400" dirty="0">
                  <a:solidFill>
                    <a:schemeClr val="tx2"/>
                  </a:solidFill>
                  <a:latin typeface="Arial" panose="020B0604020202020204" pitchFamily="34" charset="0"/>
                  <a:cs typeface="Arial" panose="020B0604020202020204" pitchFamily="34" charset="0"/>
                </a:rPr>
                <a:t> электронных процедур (0 заявок)</a:t>
              </a:r>
            </a:p>
            <a:p>
              <a:pPr marL="463550" indent="-285750">
                <a:buFont typeface="Arial" panose="020B0604020202020204" pitchFamily="34" charset="0"/>
                <a:buChar char="•"/>
                <a:tabLst>
                  <a:tab pos="88900" algn="l"/>
                </a:tabLst>
              </a:pPr>
              <a:r>
                <a:rPr lang="ru-RU" sz="1400" dirty="0">
                  <a:solidFill>
                    <a:schemeClr val="tx2"/>
                  </a:solidFill>
                  <a:latin typeface="Arial" panose="020B0604020202020204" pitchFamily="34" charset="0"/>
                  <a:cs typeface="Arial" panose="020B0604020202020204" pitchFamily="34" charset="0"/>
                </a:rPr>
                <a:t>контракты </a:t>
              </a:r>
              <a:r>
                <a:rPr lang="ru-RU" sz="1400" b="1" dirty="0">
                  <a:solidFill>
                    <a:schemeClr val="tx2"/>
                  </a:solidFill>
                  <a:latin typeface="Arial" panose="020B0604020202020204" pitchFamily="34" charset="0"/>
                  <a:cs typeface="Arial" panose="020B0604020202020204" pitchFamily="34" charset="0"/>
                </a:rPr>
                <a:t>с прямыми </a:t>
              </a:r>
              <a:r>
                <a:rPr lang="ru-RU" sz="1400" dirty="0">
                  <a:solidFill>
                    <a:schemeClr val="tx2"/>
                  </a:solidFill>
                  <a:latin typeface="Arial" panose="020B0604020202020204" pitchFamily="34" charset="0"/>
                  <a:cs typeface="Arial" panose="020B0604020202020204" pitchFamily="34" charset="0"/>
                </a:rPr>
                <a:t>ед. исполнителями </a:t>
              </a:r>
              <a:r>
                <a:rPr lang="ru-RU" sz="1400" b="1" dirty="0">
                  <a:solidFill>
                    <a:schemeClr val="tx2"/>
                  </a:solidFill>
                  <a:latin typeface="Arial" panose="020B0604020202020204" pitchFamily="34" charset="0"/>
                  <a:cs typeface="Arial" panose="020B0604020202020204" pitchFamily="34" charset="0"/>
                </a:rPr>
                <a:t>как право </a:t>
              </a:r>
              <a:r>
                <a:rPr lang="ru-RU" sz="1400" dirty="0">
                  <a:solidFill>
                    <a:schemeClr val="tx2"/>
                  </a:solidFill>
                  <a:latin typeface="Arial" panose="020B0604020202020204" pitchFamily="34" charset="0"/>
                  <a:cs typeface="Arial" panose="020B0604020202020204" pitchFamily="34" charset="0"/>
                </a:rPr>
                <a:t>заказчика (</a:t>
              </a:r>
              <a:r>
                <a:rPr lang="ru-RU" sz="1400" b="1" dirty="0">
                  <a:solidFill>
                    <a:schemeClr val="tx2"/>
                  </a:solidFill>
                  <a:latin typeface="Arial" panose="020B0604020202020204" pitchFamily="34" charset="0"/>
                  <a:cs typeface="Arial" panose="020B0604020202020204" pitchFamily="34" charset="0"/>
                </a:rPr>
                <a:t>в ряде случаев как обязанность</a:t>
              </a:r>
              <a:r>
                <a:rPr lang="ru-RU" sz="1400" dirty="0">
                  <a:solidFill>
                    <a:schemeClr val="tx2"/>
                  </a:solidFill>
                  <a:latin typeface="Arial" panose="020B0604020202020204" pitchFamily="34" charset="0"/>
                  <a:cs typeface="Arial" panose="020B0604020202020204" pitchFamily="34" charset="0"/>
                </a:rPr>
                <a:t>)*</a:t>
              </a:r>
            </a:p>
          </p:txBody>
        </p:sp>
        <p:sp>
          <p:nvSpPr>
            <p:cNvPr id="71" name="Google Shape;416;p21">
              <a:extLst>
                <a:ext uri="{FF2B5EF4-FFF2-40B4-BE49-F238E27FC236}">
                  <a16:creationId xmlns:a16="http://schemas.microsoft.com/office/drawing/2014/main" id="{9398AB3D-5C29-4834-A7D4-A5345C6B82AB}"/>
                </a:ext>
              </a:extLst>
            </p:cNvPr>
            <p:cNvSpPr/>
            <p:nvPr/>
          </p:nvSpPr>
          <p:spPr>
            <a:xfrm rot="5400000" flipH="1">
              <a:off x="1614680" y="601863"/>
              <a:ext cx="585594" cy="2647719"/>
            </a:xfrm>
            <a:prstGeom prst="round2DiagRect">
              <a:avLst>
                <a:gd name="adj1" fmla="val 50000"/>
                <a:gd name="adj2" fmla="val 5785"/>
              </a:avLst>
            </a:prstGeom>
            <a:noFill/>
            <a:ln w="9525" cap="flat" cmpd="sng">
              <a:noFill/>
              <a:prstDash val="solid"/>
              <a:round/>
              <a:headEnd type="none" w="sm" len="sm"/>
              <a:tailEnd type="none" w="sm" len="sm"/>
            </a:ln>
          </p:spPr>
          <p:txBody>
            <a:bodyPr spcFirstLastPara="1" vert="vert270" wrap="square" lIns="91425" tIns="91425" rIns="91425" bIns="91425" anchor="ctr" anchorCtr="0">
              <a:noAutofit/>
            </a:bodyPr>
            <a:lstStyle/>
            <a:p>
              <a:pPr marL="0" lvl="0" indent="0" algn="ctr" rtl="0">
                <a:spcBef>
                  <a:spcPts val="0"/>
                </a:spcBef>
                <a:spcAft>
                  <a:spcPts val="0"/>
                </a:spcAft>
                <a:buNone/>
              </a:pPr>
              <a:r>
                <a:rPr lang="en" sz="1600" b="1" dirty="0" smtClean="0">
                  <a:solidFill>
                    <a:schemeClr val="tx2"/>
                  </a:solidFill>
                  <a:latin typeface="Arial" panose="020B0604020202020204" pitchFamily="34" charset="0"/>
                  <a:ea typeface="Fira Sans Extra Condensed Medium"/>
                  <a:cs typeface="Arial" panose="020B0604020202020204" pitchFamily="34" charset="0"/>
                  <a:sym typeface="Fira Sans Extra Condensed Medium"/>
                </a:rPr>
                <a:t>01.07.2024</a:t>
              </a:r>
              <a:endParaRPr lang="ru-RU" sz="1600" b="1" dirty="0" smtClean="0">
                <a:solidFill>
                  <a:schemeClr val="tx2"/>
                </a:solidFill>
                <a:latin typeface="Arial" panose="020B0604020202020204" pitchFamily="34" charset="0"/>
                <a:ea typeface="Fira Sans Extra Condensed Medium"/>
                <a:cs typeface="Arial" panose="020B0604020202020204" pitchFamily="34" charset="0"/>
                <a:sym typeface="Fira Sans Extra Condensed Medium"/>
              </a:endParaRPr>
            </a:p>
            <a:p>
              <a:pPr algn="ctr"/>
              <a:r>
                <a:rPr lang="ru-RU" sz="1400" dirty="0">
                  <a:solidFill>
                    <a:schemeClr val="tx2">
                      <a:lumMod val="75000"/>
                    </a:schemeClr>
                  </a:solidFill>
                  <a:latin typeface="Arial" panose="020B0604020202020204" pitchFamily="34" charset="0"/>
                  <a:cs typeface="Arial" panose="020B0604020202020204" pitchFamily="34" charset="0"/>
                  <a:sym typeface="Fira Sans Extra Condensed Medium"/>
                </a:rPr>
                <a:t>(обязательность</a:t>
              </a:r>
              <a:r>
                <a:rPr lang="ru-RU" sz="1600" dirty="0">
                  <a:solidFill>
                    <a:schemeClr val="tx2">
                      <a:lumMod val="75000"/>
                    </a:schemeClr>
                  </a:solidFill>
                  <a:latin typeface="Arial" panose="020B0604020202020204" pitchFamily="34" charset="0"/>
                  <a:cs typeface="Arial" panose="020B0604020202020204" pitchFamily="34" charset="0"/>
                  <a:sym typeface="Fira Sans Extra Condensed Medium"/>
                </a:rPr>
                <a:t>)</a:t>
              </a:r>
              <a:endParaRPr lang="ru-RU" sz="1200" dirty="0">
                <a:solidFill>
                  <a:schemeClr val="tx2">
                    <a:lumMod val="75000"/>
                  </a:schemeClr>
                </a:solidFill>
                <a:latin typeface="Arial" panose="020B0604020202020204" pitchFamily="34" charset="0"/>
                <a:cs typeface="Arial" panose="020B0604020202020204" pitchFamily="34" charset="0"/>
              </a:endParaRPr>
            </a:p>
            <a:p>
              <a:pPr marL="0" lvl="0" indent="0" algn="ctr" rtl="0">
                <a:spcBef>
                  <a:spcPts val="0"/>
                </a:spcBef>
                <a:spcAft>
                  <a:spcPts val="0"/>
                </a:spcAft>
                <a:buNone/>
              </a:pPr>
              <a:endParaRPr lang="en" sz="1600" b="1" dirty="0">
                <a:solidFill>
                  <a:schemeClr val="tx2"/>
                </a:solidFill>
                <a:latin typeface="Arial" panose="020B0604020202020204" pitchFamily="34" charset="0"/>
                <a:ea typeface="Fira Sans Extra Condensed Medium"/>
                <a:cs typeface="Arial" panose="020B0604020202020204" pitchFamily="34" charset="0"/>
                <a:sym typeface="Fira Sans Extra Condensed Medium"/>
              </a:endParaRPr>
            </a:p>
          </p:txBody>
        </p:sp>
      </p:grpSp>
      <p:grpSp>
        <p:nvGrpSpPr>
          <p:cNvPr id="86" name="Группа 85">
            <a:extLst>
              <a:ext uri="{FF2B5EF4-FFF2-40B4-BE49-F238E27FC236}">
                <a16:creationId xmlns:a16="http://schemas.microsoft.com/office/drawing/2014/main" id="{3EDF381C-95A4-445B-BB08-12CF89C52475}"/>
              </a:ext>
            </a:extLst>
          </p:cNvPr>
          <p:cNvGrpSpPr/>
          <p:nvPr/>
        </p:nvGrpSpPr>
        <p:grpSpPr>
          <a:xfrm>
            <a:off x="1000308" y="1897525"/>
            <a:ext cx="10582077" cy="827085"/>
            <a:chOff x="1000316" y="1490670"/>
            <a:chExt cx="10582077" cy="827085"/>
          </a:xfrm>
        </p:grpSpPr>
        <p:sp>
          <p:nvSpPr>
            <p:cNvPr id="89" name="Google Shape;416;p21">
              <a:extLst>
                <a:ext uri="{FF2B5EF4-FFF2-40B4-BE49-F238E27FC236}">
                  <a16:creationId xmlns:a16="http://schemas.microsoft.com/office/drawing/2014/main" id="{A724F618-E229-4CA8-86DB-F36A5CB0F2F0}"/>
                </a:ext>
              </a:extLst>
            </p:cNvPr>
            <p:cNvSpPr/>
            <p:nvPr/>
          </p:nvSpPr>
          <p:spPr>
            <a:xfrm flipH="1">
              <a:off x="4724412" y="1490670"/>
              <a:ext cx="6857981" cy="776314"/>
            </a:xfrm>
            <a:prstGeom prst="round2SameRect">
              <a:avLst>
                <a:gd name="adj1" fmla="val 0"/>
                <a:gd name="adj2" fmla="val 25576"/>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463550" indent="-285750">
                <a:buFont typeface="Arial" pitchFamily="34" charset="0"/>
                <a:buChar char="•"/>
                <a:tabLst>
                  <a:tab pos="88900" algn="l"/>
                </a:tabLst>
              </a:pPr>
              <a:r>
                <a:rPr lang="ru-RU" sz="1400" dirty="0" smtClean="0">
                  <a:solidFill>
                    <a:schemeClr val="tx2"/>
                  </a:solidFill>
                  <a:latin typeface="Arial" panose="020B0604020202020204" pitchFamily="34" charset="0"/>
                  <a:cs typeface="Arial" panose="020B0604020202020204" pitchFamily="34" charset="0"/>
                </a:rPr>
                <a:t>заказчики </a:t>
              </a:r>
              <a:r>
                <a:rPr lang="ru-RU" sz="1400" dirty="0">
                  <a:solidFill>
                    <a:schemeClr val="tx2"/>
                  </a:solidFill>
                  <a:latin typeface="Arial" panose="020B0604020202020204" pitchFamily="34" charset="0"/>
                  <a:cs typeface="Arial" panose="020B0604020202020204" pitchFamily="34" charset="0"/>
                </a:rPr>
                <a:t>формируют </a:t>
              </a:r>
              <a:r>
                <a:rPr lang="ru-RU" sz="1400" b="1" dirty="0">
                  <a:solidFill>
                    <a:schemeClr val="tx2"/>
                  </a:solidFill>
                  <a:latin typeface="Arial" panose="020B0604020202020204" pitchFamily="34" charset="0"/>
                  <a:cs typeface="Arial" panose="020B0604020202020204" pitchFamily="34" charset="0"/>
                </a:rPr>
                <a:t>проект контракта </a:t>
              </a:r>
              <a:r>
                <a:rPr lang="ru-RU" sz="1400" dirty="0">
                  <a:solidFill>
                    <a:schemeClr val="tx2"/>
                  </a:solidFill>
                  <a:latin typeface="Arial" panose="020B0604020202020204" pitchFamily="34" charset="0"/>
                  <a:cs typeface="Arial" panose="020B0604020202020204" pitchFamily="34" charset="0"/>
                </a:rPr>
                <a:t>для направления поставщику </a:t>
              </a:r>
              <a:br>
                <a:rPr lang="ru-RU" sz="1400" dirty="0">
                  <a:solidFill>
                    <a:schemeClr val="tx2"/>
                  </a:solidFill>
                  <a:latin typeface="Arial" panose="020B0604020202020204" pitchFamily="34" charset="0"/>
                  <a:cs typeface="Arial" panose="020B0604020202020204" pitchFamily="34" charset="0"/>
                </a:rPr>
              </a:br>
              <a:r>
                <a:rPr lang="ru-RU" sz="1400" dirty="0">
                  <a:solidFill>
                    <a:schemeClr val="tx2"/>
                  </a:solidFill>
                  <a:latin typeface="Arial" panose="020B0604020202020204" pitchFamily="34" charset="0"/>
                  <a:cs typeface="Arial" panose="020B0604020202020204" pitchFamily="34" charset="0"/>
                </a:rPr>
                <a:t>с использованием ГИС ЕИС </a:t>
              </a:r>
              <a:r>
                <a:rPr lang="ru-RU" sz="1400" b="1" dirty="0">
                  <a:solidFill>
                    <a:schemeClr val="tx2"/>
                  </a:solidFill>
                  <a:latin typeface="Arial" panose="020B0604020202020204" pitchFamily="34" charset="0"/>
                  <a:cs typeface="Arial" panose="020B0604020202020204" pitchFamily="34" charset="0"/>
                </a:rPr>
                <a:t>в структурированном виде</a:t>
              </a:r>
            </a:p>
          </p:txBody>
        </p:sp>
        <p:sp>
          <p:nvSpPr>
            <p:cNvPr id="88" name="Google Shape;416;p21">
              <a:extLst>
                <a:ext uri="{FF2B5EF4-FFF2-40B4-BE49-F238E27FC236}">
                  <a16:creationId xmlns:a16="http://schemas.microsoft.com/office/drawing/2014/main" id="{2E5FE335-9239-4B74-BF1A-DC4A78238A1E}"/>
                </a:ext>
              </a:extLst>
            </p:cNvPr>
            <p:cNvSpPr/>
            <p:nvPr/>
          </p:nvSpPr>
          <p:spPr>
            <a:xfrm rot="5400000" flipH="1">
              <a:off x="1491415" y="1018155"/>
              <a:ext cx="808501" cy="1790700"/>
            </a:xfrm>
            <a:prstGeom prst="round2DiagRect">
              <a:avLst>
                <a:gd name="adj1" fmla="val 50000"/>
                <a:gd name="adj2" fmla="val 5785"/>
              </a:avLst>
            </a:prstGeom>
            <a:noFill/>
            <a:ln w="9525" cap="flat" cmpd="sng">
              <a:noFill/>
              <a:prstDash val="solid"/>
              <a:round/>
              <a:headEnd type="none" w="sm" len="sm"/>
              <a:tailEnd type="none" w="sm" len="sm"/>
            </a:ln>
          </p:spPr>
          <p:txBody>
            <a:bodyPr spcFirstLastPara="1" vert="vert270" wrap="square" lIns="91425" tIns="91425" rIns="91425" bIns="91425" anchor="ctr" anchorCtr="0">
              <a:noAutofit/>
            </a:bodyPr>
            <a:lstStyle/>
            <a:p>
              <a:pPr algn="ctr">
                <a:buClr>
                  <a:srgbClr val="000000"/>
                </a:buClr>
                <a:buSzPts val="1400"/>
              </a:pPr>
              <a:r>
                <a:rPr lang="en" sz="1600" b="1" dirty="0">
                  <a:solidFill>
                    <a:schemeClr val="tx2"/>
                  </a:solidFill>
                  <a:latin typeface="Arial" panose="020B0604020202020204" pitchFamily="34" charset="0"/>
                  <a:ea typeface="Fira Sans Extra Condensed Medium"/>
                  <a:cs typeface="Arial" panose="020B0604020202020204" pitchFamily="34" charset="0"/>
                  <a:sym typeface="Fira Sans Extra Condensed Medium"/>
                </a:rPr>
                <a:t>01.10.2023</a:t>
              </a:r>
              <a:r>
                <a:rPr lang="ru-RU" sz="1600" b="1" dirty="0">
                  <a:solidFill>
                    <a:srgbClr val="17375E"/>
                  </a:solidFill>
                  <a:latin typeface="Arial Black" panose="020B0A04020102020204" pitchFamily="34" charset="0"/>
                  <a:ea typeface="Fira Sans Extra Condensed Medium"/>
                  <a:cs typeface="Arial" panose="020B0604020202020204" pitchFamily="34" charset="0"/>
                  <a:sym typeface="Fira Sans Extra Condensed Medium"/>
                </a:rPr>
                <a:t> </a:t>
              </a:r>
              <a:br>
                <a:rPr lang="ru-RU" sz="1600" b="1" dirty="0">
                  <a:solidFill>
                    <a:srgbClr val="17375E"/>
                  </a:solidFill>
                  <a:latin typeface="Arial Black" panose="020B0A04020102020204" pitchFamily="34" charset="0"/>
                  <a:ea typeface="Fira Sans Extra Condensed Medium"/>
                  <a:cs typeface="Arial" panose="020B0604020202020204" pitchFamily="34" charset="0"/>
                  <a:sym typeface="Fira Sans Extra Condensed Medium"/>
                </a:rPr>
              </a:br>
              <a:r>
                <a:rPr lang="ru-RU" sz="1400" dirty="0">
                  <a:solidFill>
                    <a:schemeClr val="tx2">
                      <a:lumMod val="75000"/>
                    </a:schemeClr>
                  </a:solidFill>
                  <a:latin typeface="Arial" panose="020B0604020202020204" pitchFamily="34" charset="0"/>
                  <a:ea typeface="Fira Sans Extra Condensed Medium"/>
                  <a:cs typeface="Arial" panose="020B0604020202020204" pitchFamily="34" charset="0"/>
                  <a:sym typeface="Fira Sans Extra Condensed Medium"/>
                </a:rPr>
                <a:t>(право)</a:t>
              </a:r>
              <a:endParaRPr kumimoji="0" lang="ru-RU" sz="1600" i="0" u="none" strike="noStrike" kern="0" cap="none" spc="0" normalizeH="0" baseline="0" noProof="0" dirty="0">
                <a:ln>
                  <a:noFill/>
                </a:ln>
                <a:solidFill>
                  <a:schemeClr val="tx2">
                    <a:lumMod val="75000"/>
                  </a:schemeClr>
                </a:solidFill>
                <a:effectLst/>
                <a:uLnTx/>
                <a:uFillTx/>
                <a:latin typeface="Arial" panose="020B0604020202020204" pitchFamily="34" charset="0"/>
                <a:cs typeface="Arial" panose="020B0604020202020204" pitchFamily="34" charset="0"/>
              </a:endParaRPr>
            </a:p>
          </p:txBody>
        </p:sp>
      </p:grpSp>
      <p:sp>
        <p:nvSpPr>
          <p:cNvPr id="96" name="Google Shape;416;p21">
            <a:extLst>
              <a:ext uri="{FF2B5EF4-FFF2-40B4-BE49-F238E27FC236}">
                <a16:creationId xmlns:a16="http://schemas.microsoft.com/office/drawing/2014/main" id="{46D96C7C-E927-49A1-AA50-66A482D86F44}"/>
              </a:ext>
            </a:extLst>
          </p:cNvPr>
          <p:cNvSpPr/>
          <p:nvPr/>
        </p:nvSpPr>
        <p:spPr>
          <a:xfrm rot="5400000" flipH="1">
            <a:off x="3443848" y="1254985"/>
            <a:ext cx="808501" cy="2057402"/>
          </a:xfrm>
          <a:prstGeom prst="round2DiagRect">
            <a:avLst>
              <a:gd name="adj1" fmla="val 0"/>
              <a:gd name="adj2" fmla="val 5785"/>
            </a:avLst>
          </a:prstGeom>
          <a:noFill/>
          <a:ln w="9525" cap="flat" cmpd="sng">
            <a:noFill/>
            <a:prstDash val="solid"/>
            <a:round/>
            <a:headEnd type="none" w="sm" len="sm"/>
            <a:tailEnd type="none" w="sm" len="sm"/>
          </a:ln>
        </p:spPr>
        <p:txBody>
          <a:bodyPr spcFirstLastPara="1" vert="vert270" wrap="square" lIns="91425" tIns="91425" rIns="91425" bIns="91425" anchor="ctr" anchorCtr="0">
            <a:noAutofit/>
          </a:bodyPr>
          <a:lstStyle/>
          <a:p>
            <a:pPr algn="ctr">
              <a:buClr>
                <a:srgbClr val="000000"/>
              </a:buClr>
              <a:buSzPts val="1400"/>
            </a:pPr>
            <a:r>
              <a:rPr lang="ru-RU" sz="1600" b="1" dirty="0">
                <a:solidFill>
                  <a:schemeClr val="tx2"/>
                </a:solidFill>
                <a:latin typeface="Arial" panose="020B0604020202020204" pitchFamily="34" charset="0"/>
                <a:ea typeface="Fira Sans Extra Condensed Medium"/>
                <a:cs typeface="Arial" panose="020B0604020202020204" pitchFamily="34" charset="0"/>
                <a:sym typeface="Fira Sans Extra Condensed Medium"/>
              </a:rPr>
              <a:t>01.04.2024</a:t>
            </a:r>
            <a:r>
              <a:rPr lang="ru-RU" sz="1600" b="1" dirty="0">
                <a:solidFill>
                  <a:srgbClr val="17375E"/>
                </a:solidFill>
                <a:latin typeface="Arial" panose="020B0604020202020204" pitchFamily="34" charset="0"/>
                <a:ea typeface="Fira Sans Extra Condensed Medium"/>
                <a:cs typeface="Arial" panose="020B0604020202020204" pitchFamily="34" charset="0"/>
                <a:sym typeface="Fira Sans Extra Condensed Medium"/>
              </a:rPr>
              <a:t> </a:t>
            </a:r>
            <a:r>
              <a:rPr lang="ru-RU" sz="1400" dirty="0">
                <a:solidFill>
                  <a:schemeClr val="tx2">
                    <a:lumMod val="75000"/>
                  </a:schemeClr>
                </a:solidFill>
                <a:latin typeface="Arial" panose="020B0604020202020204" pitchFamily="34" charset="0"/>
                <a:cs typeface="Arial" panose="020B0604020202020204" pitchFamily="34" charset="0"/>
                <a:sym typeface="Fira Sans Extra Condensed Medium"/>
              </a:rPr>
              <a:t>(обязательность)</a:t>
            </a:r>
            <a:endParaRPr lang="ru-RU" sz="1100" dirty="0">
              <a:solidFill>
                <a:schemeClr val="tx2">
                  <a:lumMod val="75000"/>
                </a:schemeClr>
              </a:solidFill>
              <a:latin typeface="Arial" panose="020B0604020202020204" pitchFamily="34" charset="0"/>
              <a:cs typeface="Arial" panose="020B0604020202020204" pitchFamily="34" charset="0"/>
            </a:endParaRPr>
          </a:p>
        </p:txBody>
      </p:sp>
      <p:sp>
        <p:nvSpPr>
          <p:cNvPr id="119" name="Google Shape;416;p21">
            <a:extLst>
              <a:ext uri="{FF2B5EF4-FFF2-40B4-BE49-F238E27FC236}">
                <a16:creationId xmlns:a16="http://schemas.microsoft.com/office/drawing/2014/main" id="{A7F02587-AE4D-4A6B-8BC9-DCC4DC4FF16B}"/>
              </a:ext>
            </a:extLst>
          </p:cNvPr>
          <p:cNvSpPr/>
          <p:nvPr/>
        </p:nvSpPr>
        <p:spPr>
          <a:xfrm flipH="1">
            <a:off x="2810922" y="4754308"/>
            <a:ext cx="8762999" cy="776314"/>
          </a:xfrm>
          <a:prstGeom prst="round2SameRect">
            <a:avLst>
              <a:gd name="adj1" fmla="val 0"/>
              <a:gd name="adj2" fmla="val 25576"/>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463550" indent="-285750">
              <a:buFont typeface="Arial" pitchFamily="34" charset="0"/>
              <a:buChar char="•"/>
              <a:tabLst>
                <a:tab pos="88900" algn="l"/>
              </a:tabLst>
            </a:pPr>
            <a:r>
              <a:rPr lang="ru-RU" sz="1400" b="1" dirty="0">
                <a:solidFill>
                  <a:schemeClr val="tx2"/>
                </a:solidFill>
                <a:latin typeface="Arial" panose="020B0604020202020204" pitchFamily="34" charset="0"/>
                <a:cs typeface="Arial" panose="020B0604020202020204" pitchFamily="34" charset="0"/>
              </a:rPr>
              <a:t>соглашения</a:t>
            </a:r>
            <a:r>
              <a:rPr lang="ru-RU" sz="1400" b="0" dirty="0">
                <a:solidFill>
                  <a:schemeClr val="tx2"/>
                </a:solidFill>
                <a:latin typeface="Arial" panose="020B0604020202020204" pitchFamily="34" charset="0"/>
                <a:cs typeface="Arial" panose="020B0604020202020204" pitchFamily="34" charset="0"/>
              </a:rPr>
              <a:t> об изменении / расторжении ко всем электронным контрактам подписываются </a:t>
            </a:r>
            <a:br>
              <a:rPr lang="ru-RU" sz="1400" b="0" dirty="0">
                <a:solidFill>
                  <a:schemeClr val="tx2"/>
                </a:solidFill>
                <a:latin typeface="Arial" panose="020B0604020202020204" pitchFamily="34" charset="0"/>
                <a:cs typeface="Arial" panose="020B0604020202020204" pitchFamily="34" charset="0"/>
              </a:rPr>
            </a:br>
            <a:r>
              <a:rPr lang="ru-RU" sz="1400" b="1" dirty="0">
                <a:solidFill>
                  <a:schemeClr val="tx2"/>
                </a:solidFill>
                <a:latin typeface="Arial" panose="020B0604020202020204" pitchFamily="34" charset="0"/>
                <a:cs typeface="Arial" panose="020B0604020202020204" pitchFamily="34" charset="0"/>
              </a:rPr>
              <a:t>в электронной форме </a:t>
            </a:r>
            <a:r>
              <a:rPr lang="ru-RU" sz="1400" b="0" dirty="0">
                <a:solidFill>
                  <a:schemeClr val="tx2"/>
                </a:solidFill>
                <a:latin typeface="Arial" panose="020B0604020202020204" pitchFamily="34" charset="0"/>
                <a:cs typeface="Arial" panose="020B0604020202020204" pitchFamily="34" charset="0"/>
              </a:rPr>
              <a:t>в ГИС ЕИС</a:t>
            </a:r>
            <a:endParaRPr lang="ru-RU" sz="1400" dirty="0">
              <a:solidFill>
                <a:schemeClr val="tx2"/>
              </a:solidFill>
              <a:latin typeface="Arial" panose="020B0604020202020204" pitchFamily="34" charset="0"/>
              <a:cs typeface="Arial" panose="020B0604020202020204" pitchFamily="34" charset="0"/>
            </a:endParaRPr>
          </a:p>
        </p:txBody>
      </p:sp>
      <p:sp>
        <p:nvSpPr>
          <p:cNvPr id="21" name="Прямоугольник 20">
            <a:extLst>
              <a:ext uri="{FF2B5EF4-FFF2-40B4-BE49-F238E27FC236}">
                <a16:creationId xmlns:a16="http://schemas.microsoft.com/office/drawing/2014/main" id="{75CDE875-EB4B-7E8C-A94A-446A5CA5D9C3}"/>
              </a:ext>
            </a:extLst>
          </p:cNvPr>
          <p:cNvSpPr/>
          <p:nvPr/>
        </p:nvSpPr>
        <p:spPr>
          <a:xfrm>
            <a:off x="1058324" y="866996"/>
            <a:ext cx="10828874" cy="338554"/>
          </a:xfrm>
          <a:prstGeom prst="rect">
            <a:avLst/>
          </a:prstGeom>
        </p:spPr>
        <p:txBody>
          <a:bodyPr wrap="square">
            <a:spAutoFit/>
          </a:bodyPr>
          <a:lstStyle/>
          <a:p>
            <a:r>
              <a:rPr lang="ru-RU" sz="1600" b="1" dirty="0">
                <a:solidFill>
                  <a:schemeClr val="tx2"/>
                </a:solidFill>
                <a:latin typeface="Arial" panose="020B0604020202020204" pitchFamily="34" charset="0"/>
                <a:ea typeface="Verdana" panose="020B0604030504040204" pitchFamily="34" charset="0"/>
                <a:cs typeface="Arial" panose="020B0604020202020204" pitchFamily="34" charset="0"/>
              </a:rPr>
              <a:t>Федеральный закон от 02.07.2021 № 360-ФЗ (в ред. Федерального закона от 04.11.2022 № 420-ФЗ)</a:t>
            </a:r>
          </a:p>
        </p:txBody>
      </p:sp>
      <p:sp>
        <p:nvSpPr>
          <p:cNvPr id="22" name="Google Shape;419;p21">
            <a:extLst>
              <a:ext uri="{FF2B5EF4-FFF2-40B4-BE49-F238E27FC236}">
                <a16:creationId xmlns:a16="http://schemas.microsoft.com/office/drawing/2014/main" id="{58F2AF13-5D47-4084-8353-82980ADB21DD}"/>
              </a:ext>
            </a:extLst>
          </p:cNvPr>
          <p:cNvSpPr/>
          <p:nvPr/>
        </p:nvSpPr>
        <p:spPr>
          <a:xfrm>
            <a:off x="914394" y="1323422"/>
            <a:ext cx="10667994" cy="486794"/>
          </a:xfrm>
          <a:prstGeom prst="round2SameRect">
            <a:avLst>
              <a:gd name="adj1" fmla="val 34488"/>
              <a:gd name="adj2" fmla="val 0"/>
            </a:avLst>
          </a:prstGeom>
          <a:solidFill>
            <a:srgbClr val="1F4174"/>
          </a:solidFill>
          <a:ln>
            <a:noFill/>
          </a:ln>
        </p:spPr>
        <p:txBody>
          <a:bodyPr spcFirstLastPara="1" wrap="square" lIns="91425" tIns="91425" rIns="91425" bIns="91425" anchor="ctr" anchorCtr="0">
            <a:noAutofit/>
          </a:bodyPr>
          <a:lstStyle/>
          <a:p>
            <a:pPr algn="ctr">
              <a:buClr>
                <a:prstClr val="black"/>
              </a:buClr>
              <a:buSzPts val="1100"/>
              <a:buFont typeface="Arial"/>
              <a:buNone/>
            </a:pPr>
            <a:r>
              <a:rPr lang="ru-RU" sz="1700" dirty="0">
                <a:solidFill>
                  <a:schemeClr val="bg1"/>
                </a:solidFill>
                <a:latin typeface="Arial Black" panose="020B0A04020102020204" pitchFamily="34" charset="0"/>
                <a:ea typeface="Fira Sans Extra Condensed Medium"/>
                <a:cs typeface="Fira Sans Extra Condensed Medium"/>
                <a:sym typeface="Fira Sans Extra Condensed Medium"/>
              </a:rPr>
              <a:t>Цифровая контрактация по конкурентным процедурам</a:t>
            </a:r>
          </a:p>
        </p:txBody>
      </p:sp>
      <p:sp>
        <p:nvSpPr>
          <p:cNvPr id="23" name="Google Shape;416;p21">
            <a:extLst>
              <a:ext uri="{FF2B5EF4-FFF2-40B4-BE49-F238E27FC236}">
                <a16:creationId xmlns:a16="http://schemas.microsoft.com/office/drawing/2014/main" id="{13362656-D4C4-4CE6-8FB5-1E8C25A3C00F}"/>
              </a:ext>
            </a:extLst>
          </p:cNvPr>
          <p:cNvSpPr/>
          <p:nvPr/>
        </p:nvSpPr>
        <p:spPr>
          <a:xfrm flipH="1">
            <a:off x="914390" y="1858360"/>
            <a:ext cx="10667995" cy="829574"/>
          </a:xfrm>
          <a:prstGeom prst="round2SameRect">
            <a:avLst>
              <a:gd name="adj1" fmla="val 1457"/>
              <a:gd name="adj2" fmla="val 651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400"/>
              <a:buFont typeface="Arial"/>
              <a:buNone/>
            </a:pPr>
            <a:endParaRPr sz="1400" dirty="0">
              <a:solidFill>
                <a:srgbClr val="000000"/>
              </a:solidFill>
              <a:latin typeface="Arial" panose="020B0604020202020204" pitchFamily="34" charset="0"/>
              <a:ea typeface="Arial"/>
              <a:cs typeface="Arial"/>
              <a:sym typeface="Arial"/>
            </a:endParaRPr>
          </a:p>
        </p:txBody>
      </p:sp>
      <p:sp>
        <p:nvSpPr>
          <p:cNvPr id="24" name="Google Shape;419;p21">
            <a:extLst>
              <a:ext uri="{FF2B5EF4-FFF2-40B4-BE49-F238E27FC236}">
                <a16:creationId xmlns:a16="http://schemas.microsoft.com/office/drawing/2014/main" id="{58F2AF13-5D47-4084-8353-82980ADB21DD}"/>
              </a:ext>
            </a:extLst>
          </p:cNvPr>
          <p:cNvSpPr/>
          <p:nvPr/>
        </p:nvSpPr>
        <p:spPr>
          <a:xfrm>
            <a:off x="905927" y="2756061"/>
            <a:ext cx="10667994" cy="486794"/>
          </a:xfrm>
          <a:prstGeom prst="round2SameRect">
            <a:avLst>
              <a:gd name="adj1" fmla="val 34488"/>
              <a:gd name="adj2" fmla="val 0"/>
            </a:avLst>
          </a:prstGeom>
          <a:solidFill>
            <a:srgbClr val="1F4174"/>
          </a:solidFill>
          <a:ln>
            <a:noFill/>
          </a:ln>
        </p:spPr>
        <p:txBody>
          <a:bodyPr spcFirstLastPara="1" wrap="square" lIns="91425" tIns="91425" rIns="91425" bIns="91425" anchor="ctr" anchorCtr="0">
            <a:noAutofit/>
          </a:bodyPr>
          <a:lstStyle/>
          <a:p>
            <a:pPr algn="ctr">
              <a:buClr>
                <a:prstClr val="black"/>
              </a:buClr>
              <a:buSzPts val="1100"/>
              <a:buFont typeface="Arial"/>
              <a:buNone/>
            </a:pPr>
            <a:r>
              <a:rPr lang="ru-RU" sz="1700" dirty="0">
                <a:solidFill>
                  <a:schemeClr val="bg1"/>
                </a:solidFill>
                <a:latin typeface="Arial Black" panose="020B0A04020102020204" pitchFamily="34" charset="0"/>
                <a:ea typeface="Fira Sans Extra Condensed Medium"/>
                <a:cs typeface="Fira Sans Extra Condensed Medium"/>
                <a:sym typeface="Fira Sans Extra Condensed Medium"/>
              </a:rPr>
              <a:t>Цифровая контрактация с ед. исполнителем</a:t>
            </a:r>
          </a:p>
        </p:txBody>
      </p:sp>
      <p:sp>
        <p:nvSpPr>
          <p:cNvPr id="25" name="Google Shape;419;p21">
            <a:extLst>
              <a:ext uri="{FF2B5EF4-FFF2-40B4-BE49-F238E27FC236}">
                <a16:creationId xmlns:a16="http://schemas.microsoft.com/office/drawing/2014/main" id="{58F2AF13-5D47-4084-8353-82980ADB21DD}"/>
              </a:ext>
            </a:extLst>
          </p:cNvPr>
          <p:cNvSpPr/>
          <p:nvPr/>
        </p:nvSpPr>
        <p:spPr>
          <a:xfrm>
            <a:off x="914391" y="4205478"/>
            <a:ext cx="10667994" cy="486794"/>
          </a:xfrm>
          <a:prstGeom prst="round2SameRect">
            <a:avLst>
              <a:gd name="adj1" fmla="val 34488"/>
              <a:gd name="adj2" fmla="val 0"/>
            </a:avLst>
          </a:prstGeom>
          <a:solidFill>
            <a:srgbClr val="1F4174"/>
          </a:solidFill>
          <a:ln>
            <a:noFill/>
          </a:ln>
        </p:spPr>
        <p:txBody>
          <a:bodyPr spcFirstLastPara="1" wrap="square" lIns="91425" tIns="91425" rIns="91425" bIns="91425" anchor="ctr" anchorCtr="0">
            <a:noAutofit/>
          </a:bodyPr>
          <a:lstStyle/>
          <a:p>
            <a:pPr algn="ctr">
              <a:buClr>
                <a:prstClr val="black"/>
              </a:buClr>
              <a:buSzPts val="1100"/>
              <a:buFont typeface="Arial"/>
              <a:buNone/>
            </a:pPr>
            <a:r>
              <a:rPr lang="ru-RU" sz="1700" dirty="0">
                <a:solidFill>
                  <a:schemeClr val="bg1"/>
                </a:solidFill>
                <a:latin typeface="Arial Black" panose="020B0A04020102020204" pitchFamily="34" charset="0"/>
                <a:ea typeface="Fira Sans Extra Condensed Medium"/>
                <a:cs typeface="Fira Sans Extra Condensed Medium"/>
                <a:sym typeface="Fira Sans Extra Condensed Medium"/>
              </a:rPr>
              <a:t>Цифровые дополнительные соглашения</a:t>
            </a:r>
          </a:p>
        </p:txBody>
      </p:sp>
      <p:sp>
        <p:nvSpPr>
          <p:cNvPr id="27" name="Google Shape;416;p21">
            <a:extLst>
              <a:ext uri="{FF2B5EF4-FFF2-40B4-BE49-F238E27FC236}">
                <a16:creationId xmlns:a16="http://schemas.microsoft.com/office/drawing/2014/main" id="{13362656-D4C4-4CE6-8FB5-1E8C25A3C00F}"/>
              </a:ext>
            </a:extLst>
          </p:cNvPr>
          <p:cNvSpPr/>
          <p:nvPr/>
        </p:nvSpPr>
        <p:spPr>
          <a:xfrm flipH="1">
            <a:off x="920887" y="3309900"/>
            <a:ext cx="10667995" cy="829574"/>
          </a:xfrm>
          <a:prstGeom prst="round2SameRect">
            <a:avLst>
              <a:gd name="adj1" fmla="val 1457"/>
              <a:gd name="adj2" fmla="val 651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400"/>
              <a:buFont typeface="Arial"/>
              <a:buNone/>
            </a:pPr>
            <a:endParaRPr sz="1400" dirty="0">
              <a:solidFill>
                <a:srgbClr val="000000"/>
              </a:solidFill>
              <a:latin typeface="Arial" panose="020B0604020202020204" pitchFamily="34" charset="0"/>
              <a:ea typeface="Arial"/>
              <a:cs typeface="Arial"/>
              <a:sym typeface="Arial"/>
            </a:endParaRPr>
          </a:p>
        </p:txBody>
      </p:sp>
      <p:sp>
        <p:nvSpPr>
          <p:cNvPr id="28" name="Google Shape;416;p21">
            <a:extLst>
              <a:ext uri="{FF2B5EF4-FFF2-40B4-BE49-F238E27FC236}">
                <a16:creationId xmlns:a16="http://schemas.microsoft.com/office/drawing/2014/main" id="{13362656-D4C4-4CE6-8FB5-1E8C25A3C00F}"/>
              </a:ext>
            </a:extLst>
          </p:cNvPr>
          <p:cNvSpPr/>
          <p:nvPr/>
        </p:nvSpPr>
        <p:spPr>
          <a:xfrm flipH="1">
            <a:off x="920887" y="4759442"/>
            <a:ext cx="10667995" cy="829574"/>
          </a:xfrm>
          <a:prstGeom prst="round2SameRect">
            <a:avLst>
              <a:gd name="adj1" fmla="val 1457"/>
              <a:gd name="adj2" fmla="val 651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400"/>
              <a:buFont typeface="Arial"/>
              <a:buNone/>
            </a:pPr>
            <a:endParaRPr sz="1400" dirty="0">
              <a:solidFill>
                <a:srgbClr val="000000"/>
              </a:solidFill>
              <a:latin typeface="Arial" panose="020B0604020202020204" pitchFamily="34" charset="0"/>
              <a:ea typeface="Arial"/>
              <a:cs typeface="Arial"/>
              <a:sym typeface="Arial"/>
            </a:endParaRPr>
          </a:p>
        </p:txBody>
      </p:sp>
      <p:sp>
        <p:nvSpPr>
          <p:cNvPr id="26" name="Google Shape;416;p21">
            <a:extLst>
              <a:ext uri="{FF2B5EF4-FFF2-40B4-BE49-F238E27FC236}">
                <a16:creationId xmlns:a16="http://schemas.microsoft.com/office/drawing/2014/main" id="{9398AB3D-5C29-4834-A7D4-A5345C6B82AB}"/>
              </a:ext>
            </a:extLst>
          </p:cNvPr>
          <p:cNvSpPr/>
          <p:nvPr/>
        </p:nvSpPr>
        <p:spPr>
          <a:xfrm rot="5400000" flipH="1">
            <a:off x="1602859" y="3945483"/>
            <a:ext cx="585594" cy="2616199"/>
          </a:xfrm>
          <a:prstGeom prst="round2DiagRect">
            <a:avLst>
              <a:gd name="adj1" fmla="val 50000"/>
              <a:gd name="adj2" fmla="val 5785"/>
            </a:avLst>
          </a:prstGeom>
          <a:noFill/>
          <a:ln w="9525" cap="flat" cmpd="sng">
            <a:noFill/>
            <a:prstDash val="solid"/>
            <a:round/>
            <a:headEnd type="none" w="sm" len="sm"/>
            <a:tailEnd type="none" w="sm" len="sm"/>
          </a:ln>
        </p:spPr>
        <p:txBody>
          <a:bodyPr spcFirstLastPara="1" vert="vert270" wrap="square" lIns="91425" tIns="91425" rIns="91425" bIns="91425" anchor="ctr" anchorCtr="0">
            <a:noAutofit/>
          </a:bodyPr>
          <a:lstStyle/>
          <a:p>
            <a:pPr marL="0" lvl="0" indent="0" algn="ctr" rtl="0">
              <a:spcBef>
                <a:spcPts val="0"/>
              </a:spcBef>
              <a:spcAft>
                <a:spcPts val="0"/>
              </a:spcAft>
              <a:buNone/>
            </a:pPr>
            <a:r>
              <a:rPr lang="en" sz="1600" b="1" dirty="0" smtClean="0">
                <a:solidFill>
                  <a:schemeClr val="tx2"/>
                </a:solidFill>
                <a:latin typeface="Arial" panose="020B0604020202020204" pitchFamily="34" charset="0"/>
                <a:ea typeface="Fira Sans Extra Condensed Medium"/>
                <a:cs typeface="Arial" panose="020B0604020202020204" pitchFamily="34" charset="0"/>
                <a:sym typeface="Fira Sans Extra Condensed Medium"/>
              </a:rPr>
              <a:t>01.07.2024</a:t>
            </a:r>
            <a:endParaRPr lang="ru-RU" sz="1600" b="1" dirty="0" smtClean="0">
              <a:solidFill>
                <a:schemeClr val="tx2"/>
              </a:solidFill>
              <a:latin typeface="Arial" panose="020B0604020202020204" pitchFamily="34" charset="0"/>
              <a:ea typeface="Fira Sans Extra Condensed Medium"/>
              <a:cs typeface="Arial" panose="020B0604020202020204" pitchFamily="34" charset="0"/>
              <a:sym typeface="Fira Sans Extra Condensed Medium"/>
            </a:endParaRPr>
          </a:p>
          <a:p>
            <a:pPr algn="ctr"/>
            <a:r>
              <a:rPr lang="ru-RU" sz="1400" dirty="0">
                <a:solidFill>
                  <a:schemeClr val="tx2">
                    <a:lumMod val="75000"/>
                  </a:schemeClr>
                </a:solidFill>
                <a:latin typeface="Arial" panose="020B0604020202020204" pitchFamily="34" charset="0"/>
                <a:cs typeface="Arial" panose="020B0604020202020204" pitchFamily="34" charset="0"/>
                <a:sym typeface="Fira Sans Extra Condensed Medium"/>
              </a:rPr>
              <a:t>(обязательность</a:t>
            </a:r>
            <a:r>
              <a:rPr lang="ru-RU" sz="1600" dirty="0">
                <a:solidFill>
                  <a:schemeClr val="tx2">
                    <a:lumMod val="75000"/>
                  </a:schemeClr>
                </a:solidFill>
                <a:latin typeface="Arial" panose="020B0604020202020204" pitchFamily="34" charset="0"/>
                <a:cs typeface="Arial" panose="020B0604020202020204" pitchFamily="34" charset="0"/>
                <a:sym typeface="Fira Sans Extra Condensed Medium"/>
              </a:rPr>
              <a:t>)</a:t>
            </a:r>
            <a:endParaRPr lang="ru-RU" sz="1200" dirty="0">
              <a:solidFill>
                <a:schemeClr val="tx2">
                  <a:lumMod val="75000"/>
                </a:schemeClr>
              </a:solidFill>
              <a:latin typeface="Arial" panose="020B0604020202020204" pitchFamily="34" charset="0"/>
              <a:cs typeface="Arial" panose="020B0604020202020204" pitchFamily="34" charset="0"/>
            </a:endParaRPr>
          </a:p>
          <a:p>
            <a:pPr marL="0" lvl="0" indent="0" algn="ctr" rtl="0">
              <a:spcBef>
                <a:spcPts val="0"/>
              </a:spcBef>
              <a:spcAft>
                <a:spcPts val="0"/>
              </a:spcAft>
              <a:buNone/>
            </a:pPr>
            <a:endParaRPr lang="en" sz="1600" b="1" dirty="0">
              <a:solidFill>
                <a:schemeClr val="tx2"/>
              </a:solidFill>
              <a:latin typeface="Arial" panose="020B0604020202020204" pitchFamily="34" charset="0"/>
              <a:ea typeface="Fira Sans Extra Condensed Medium"/>
              <a:cs typeface="Arial" panose="020B0604020202020204" pitchFamily="34" charset="0"/>
              <a:sym typeface="Fira Sans Extra Condensed Medium"/>
            </a:endParaRPr>
          </a:p>
        </p:txBody>
      </p:sp>
      <p:sp>
        <p:nvSpPr>
          <p:cNvPr id="31" name="Прямоугольник 30"/>
          <p:cNvSpPr/>
          <p:nvPr/>
        </p:nvSpPr>
        <p:spPr>
          <a:xfrm>
            <a:off x="920887" y="5546380"/>
            <a:ext cx="8505327" cy="892552"/>
          </a:xfrm>
          <a:prstGeom prst="rect">
            <a:avLst/>
          </a:prstGeom>
        </p:spPr>
        <p:txBody>
          <a:bodyPr wrap="square">
            <a:spAutoFit/>
          </a:bodyPr>
          <a:lstStyle/>
          <a:p>
            <a:pPr algn="just" defTabSz="1371783">
              <a:defRPr/>
            </a:pPr>
            <a:endParaRPr lang="ru-RU" sz="1300" dirty="0" smtClean="0">
              <a:solidFill>
                <a:srgbClr val="00B050"/>
              </a:solidFill>
              <a:latin typeface="Arial" panose="020B0604020202020204" pitchFamily="34" charset="0"/>
              <a:cs typeface="Arial" panose="020B0604020202020204" pitchFamily="34" charset="0"/>
            </a:endParaRPr>
          </a:p>
          <a:p>
            <a:pPr algn="just" defTabSz="1371783">
              <a:defRPr/>
            </a:pPr>
            <a:r>
              <a:rPr lang="ru-RU" sz="1300" dirty="0" smtClean="0">
                <a:solidFill>
                  <a:schemeClr val="tx2">
                    <a:lumMod val="75000"/>
                  </a:schemeClr>
                </a:solidFill>
                <a:latin typeface="Arial" panose="020B0604020202020204" pitchFamily="34" charset="0"/>
                <a:cs typeface="Arial" panose="020B0604020202020204" pitchFamily="34" charset="0"/>
              </a:rPr>
              <a:t>* как </a:t>
            </a:r>
            <a:r>
              <a:rPr lang="ru-RU" sz="1300" dirty="0" smtClean="0">
                <a:solidFill>
                  <a:srgbClr val="339966"/>
                </a:solidFill>
                <a:latin typeface="Arial" panose="020B0604020202020204" pitchFamily="34" charset="0"/>
                <a:cs typeface="Arial" panose="020B0604020202020204" pitchFamily="34" charset="0"/>
              </a:rPr>
              <a:t>право</a:t>
            </a:r>
            <a:r>
              <a:rPr lang="ru-RU" sz="1300" dirty="0" smtClean="0">
                <a:solidFill>
                  <a:schemeClr val="tx2">
                    <a:lumMod val="75000"/>
                  </a:schemeClr>
                </a:solidFill>
                <a:latin typeface="Arial" panose="020B0604020202020204" pitchFamily="34" charset="0"/>
                <a:cs typeface="Arial" panose="020B0604020202020204" pitchFamily="34" charset="0"/>
              </a:rPr>
              <a:t> заказчика по пунктам: 1</a:t>
            </a:r>
            <a:r>
              <a:rPr lang="ru-RU" sz="1300" dirty="0">
                <a:solidFill>
                  <a:schemeClr val="tx2">
                    <a:lumMod val="75000"/>
                  </a:schemeClr>
                </a:solidFill>
                <a:latin typeface="Arial" panose="020B0604020202020204" pitchFamily="34" charset="0"/>
                <a:cs typeface="Arial" panose="020B0604020202020204" pitchFamily="34" charset="0"/>
              </a:rPr>
              <a:t>, 10, 13 – 17, 18 – 21, 26, 28, 30, 33, 35 - 37, 40, 41, 46 </a:t>
            </a:r>
            <a:r>
              <a:rPr lang="ru-RU" sz="1300" dirty="0" smtClean="0">
                <a:solidFill>
                  <a:schemeClr val="tx2">
                    <a:lumMod val="75000"/>
                  </a:schemeClr>
                </a:solidFill>
                <a:latin typeface="Arial" panose="020B0604020202020204" pitchFamily="34" charset="0"/>
                <a:cs typeface="Arial" panose="020B0604020202020204" pitchFamily="34" charset="0"/>
              </a:rPr>
              <a:t>(</a:t>
            </a:r>
            <a:r>
              <a:rPr lang="ru-RU" sz="1300" dirty="0">
                <a:solidFill>
                  <a:schemeClr val="tx2">
                    <a:lumMod val="75000"/>
                  </a:schemeClr>
                </a:solidFill>
                <a:latin typeface="Arial" panose="020B0604020202020204" pitchFamily="34" charset="0"/>
                <a:cs typeface="Arial" panose="020B0604020202020204" pitchFamily="34" charset="0"/>
              </a:rPr>
              <a:t>за исключением </a:t>
            </a:r>
            <a:r>
              <a:rPr lang="ru-RU" sz="1300" dirty="0" smtClean="0">
                <a:solidFill>
                  <a:schemeClr val="tx2">
                    <a:lumMod val="75000"/>
                  </a:schemeClr>
                </a:solidFill>
                <a:latin typeface="Arial" panose="020B0604020202020204" pitchFamily="34" charset="0"/>
                <a:cs typeface="Arial" panose="020B0604020202020204" pitchFamily="34" charset="0"/>
              </a:rPr>
              <a:t>контрактов,</a:t>
            </a:r>
            <a:r>
              <a:rPr lang="en-US" sz="1300" dirty="0" smtClean="0">
                <a:solidFill>
                  <a:schemeClr val="tx2">
                    <a:lumMod val="75000"/>
                  </a:schemeClr>
                </a:solidFill>
                <a:latin typeface="Arial" panose="020B0604020202020204" pitchFamily="34" charset="0"/>
                <a:cs typeface="Arial" panose="020B0604020202020204" pitchFamily="34" charset="0"/>
              </a:rPr>
              <a:t> </a:t>
            </a:r>
            <a:r>
              <a:rPr lang="ru-RU" sz="1300" dirty="0" smtClean="0">
                <a:solidFill>
                  <a:schemeClr val="tx2">
                    <a:lumMod val="75000"/>
                  </a:schemeClr>
                </a:solidFill>
                <a:latin typeface="Arial" panose="020B0604020202020204" pitchFamily="34" charset="0"/>
                <a:cs typeface="Arial" panose="020B0604020202020204" pitchFamily="34" charset="0"/>
              </a:rPr>
              <a:t>заключаемых</a:t>
            </a:r>
            <a:r>
              <a:rPr lang="en-US" sz="1300" dirty="0" smtClean="0">
                <a:solidFill>
                  <a:schemeClr val="tx2">
                    <a:lumMod val="75000"/>
                  </a:schemeClr>
                </a:solidFill>
                <a:latin typeface="Arial" panose="020B0604020202020204" pitchFamily="34" charset="0"/>
                <a:cs typeface="Arial" panose="020B0604020202020204" pitchFamily="34" charset="0"/>
              </a:rPr>
              <a:t> </a:t>
            </a:r>
            <a:r>
              <a:rPr lang="ru-RU" sz="1300" dirty="0" smtClean="0">
                <a:solidFill>
                  <a:schemeClr val="tx2">
                    <a:lumMod val="75000"/>
                  </a:schemeClr>
                </a:solidFill>
                <a:latin typeface="Arial" panose="020B0604020202020204" pitchFamily="34" charset="0"/>
                <a:cs typeface="Arial" panose="020B0604020202020204" pitchFamily="34" charset="0"/>
              </a:rPr>
              <a:t>с </a:t>
            </a:r>
            <a:r>
              <a:rPr lang="ru-RU" sz="1300" dirty="0">
                <a:solidFill>
                  <a:schemeClr val="tx2">
                    <a:lumMod val="75000"/>
                  </a:schemeClr>
                </a:solidFill>
                <a:latin typeface="Arial" panose="020B0604020202020204" pitchFamily="34" charset="0"/>
                <a:cs typeface="Arial" panose="020B0604020202020204" pitchFamily="34" charset="0"/>
              </a:rPr>
              <a:t>физическими лицами</a:t>
            </a:r>
            <a:r>
              <a:rPr lang="ru-RU" sz="1300" dirty="0" smtClean="0">
                <a:solidFill>
                  <a:schemeClr val="tx2">
                    <a:lumMod val="75000"/>
                  </a:schemeClr>
                </a:solidFill>
                <a:latin typeface="Arial" panose="020B0604020202020204" pitchFamily="34" charset="0"/>
                <a:cs typeface="Arial" panose="020B0604020202020204" pitchFamily="34" charset="0"/>
              </a:rPr>
              <a:t>),</a:t>
            </a:r>
            <a:r>
              <a:rPr lang="en-US" sz="1300" dirty="0" smtClean="0">
                <a:solidFill>
                  <a:schemeClr val="tx2">
                    <a:lumMod val="75000"/>
                  </a:schemeClr>
                </a:solidFill>
                <a:latin typeface="Arial" panose="020B0604020202020204" pitchFamily="34" charset="0"/>
                <a:cs typeface="Arial" panose="020B0604020202020204" pitchFamily="34" charset="0"/>
              </a:rPr>
              <a:t> </a:t>
            </a:r>
            <a:r>
              <a:rPr lang="ru-RU" sz="1300" dirty="0" smtClean="0">
                <a:solidFill>
                  <a:schemeClr val="tx2">
                    <a:lumMod val="75000"/>
                  </a:schemeClr>
                </a:solidFill>
                <a:latin typeface="Arial" panose="020B0604020202020204" pitchFamily="34" charset="0"/>
                <a:cs typeface="Arial" panose="020B0604020202020204" pitchFamily="34" charset="0"/>
              </a:rPr>
              <a:t>47</a:t>
            </a:r>
            <a:r>
              <a:rPr lang="ru-RU" sz="1300" dirty="0">
                <a:solidFill>
                  <a:schemeClr val="tx2">
                    <a:lumMod val="75000"/>
                  </a:schemeClr>
                </a:solidFill>
                <a:latin typeface="Arial" panose="020B0604020202020204" pitchFamily="34" charset="0"/>
                <a:cs typeface="Arial" panose="020B0604020202020204" pitchFamily="34" charset="0"/>
              </a:rPr>
              <a:t>, </a:t>
            </a:r>
            <a:r>
              <a:rPr lang="ru-RU" sz="1300" dirty="0" smtClean="0">
                <a:solidFill>
                  <a:schemeClr val="tx2">
                    <a:lumMod val="75000"/>
                  </a:schemeClr>
                </a:solidFill>
                <a:latin typeface="Arial" panose="020B0604020202020204" pitchFamily="34" charset="0"/>
                <a:cs typeface="Arial" panose="020B0604020202020204" pitchFamily="34" charset="0"/>
              </a:rPr>
              <a:t>48,</a:t>
            </a:r>
            <a:r>
              <a:rPr lang="en-US" sz="1300" dirty="0" smtClean="0">
                <a:solidFill>
                  <a:schemeClr val="tx2">
                    <a:lumMod val="75000"/>
                  </a:schemeClr>
                </a:solidFill>
                <a:latin typeface="Arial" panose="020B0604020202020204" pitchFamily="34" charset="0"/>
                <a:cs typeface="Arial" panose="020B0604020202020204" pitchFamily="34" charset="0"/>
              </a:rPr>
              <a:t> </a:t>
            </a:r>
            <a:r>
              <a:rPr lang="ru-RU" sz="1300" dirty="0" smtClean="0">
                <a:solidFill>
                  <a:schemeClr val="tx2">
                    <a:lumMod val="75000"/>
                  </a:schemeClr>
                </a:solidFill>
                <a:latin typeface="Arial" panose="020B0604020202020204" pitchFamily="34" charset="0"/>
                <a:cs typeface="Arial" panose="020B0604020202020204" pitchFamily="34" charset="0"/>
              </a:rPr>
              <a:t>52</a:t>
            </a:r>
            <a:r>
              <a:rPr lang="ru-RU" sz="1300" dirty="0">
                <a:solidFill>
                  <a:schemeClr val="tx2">
                    <a:lumMod val="75000"/>
                  </a:schemeClr>
                </a:solidFill>
                <a:latin typeface="Arial" panose="020B0604020202020204" pitchFamily="34" charset="0"/>
                <a:cs typeface="Arial" panose="020B0604020202020204" pitchFamily="34" charset="0"/>
              </a:rPr>
              <a:t>, 56, 60 части 1 статьи </a:t>
            </a:r>
            <a:r>
              <a:rPr lang="ru-RU" sz="1300" dirty="0" smtClean="0">
                <a:solidFill>
                  <a:schemeClr val="tx2">
                    <a:lumMod val="75000"/>
                  </a:schemeClr>
                </a:solidFill>
                <a:latin typeface="Arial" panose="020B0604020202020204" pitchFamily="34" charset="0"/>
                <a:cs typeface="Arial" panose="020B0604020202020204" pitchFamily="34" charset="0"/>
              </a:rPr>
              <a:t>93.</a:t>
            </a:r>
          </a:p>
          <a:p>
            <a:pPr algn="just" defTabSz="1371783">
              <a:defRPr/>
            </a:pPr>
            <a:r>
              <a:rPr lang="ru-RU" sz="1300" dirty="0" smtClean="0">
                <a:solidFill>
                  <a:schemeClr val="tx2">
                    <a:lumMod val="75000"/>
                  </a:schemeClr>
                </a:solidFill>
                <a:latin typeface="Arial" panose="020B0604020202020204" pitchFamily="34" charset="0"/>
                <a:cs typeface="Arial" panose="020B0604020202020204" pitchFamily="34" charset="0"/>
              </a:rPr>
              <a:t>* как </a:t>
            </a:r>
            <a:r>
              <a:rPr lang="ru-RU" sz="1300" dirty="0" smtClean="0">
                <a:solidFill>
                  <a:srgbClr val="C00000"/>
                </a:solidFill>
                <a:latin typeface="Arial" panose="020B0604020202020204" pitchFamily="34" charset="0"/>
                <a:cs typeface="Arial" panose="020B0604020202020204" pitchFamily="34" charset="0"/>
              </a:rPr>
              <a:t>обязанность</a:t>
            </a:r>
            <a:r>
              <a:rPr lang="ru-RU" sz="1300" dirty="0" smtClean="0">
                <a:solidFill>
                  <a:schemeClr val="tx2">
                    <a:lumMod val="75000"/>
                  </a:schemeClr>
                </a:solidFill>
                <a:latin typeface="Arial" panose="020B0604020202020204" pitchFamily="34" charset="0"/>
                <a:cs typeface="Arial" panose="020B0604020202020204" pitchFamily="34" charset="0"/>
              </a:rPr>
              <a:t> заказчика </a:t>
            </a:r>
            <a:r>
              <a:rPr lang="ru-RU" sz="1300" dirty="0">
                <a:solidFill>
                  <a:schemeClr val="tx2">
                    <a:lumMod val="75000"/>
                  </a:schemeClr>
                </a:solidFill>
                <a:latin typeface="Arial" panose="020B0604020202020204" pitchFamily="34" charset="0"/>
                <a:cs typeface="Arial" panose="020B0604020202020204" pitchFamily="34" charset="0"/>
              </a:rPr>
              <a:t>по пунктам: </a:t>
            </a:r>
            <a:r>
              <a:rPr lang="ru-RU" sz="1300" dirty="0" smtClean="0">
                <a:solidFill>
                  <a:schemeClr val="tx2">
                    <a:lumMod val="75000"/>
                  </a:schemeClr>
                </a:solidFill>
                <a:latin typeface="Arial" panose="020B0604020202020204" pitchFamily="34" charset="0"/>
                <a:cs typeface="Arial" panose="020B0604020202020204" pitchFamily="34" charset="0"/>
              </a:rPr>
              <a:t>2, </a:t>
            </a:r>
            <a:r>
              <a:rPr lang="ru-RU" sz="1300" dirty="0">
                <a:solidFill>
                  <a:schemeClr val="tx2">
                    <a:lumMod val="75000"/>
                  </a:schemeClr>
                </a:solidFill>
                <a:latin typeface="Arial" panose="020B0604020202020204" pitchFamily="34" charset="0"/>
                <a:cs typeface="Arial" panose="020B0604020202020204" pitchFamily="34" charset="0"/>
              </a:rPr>
              <a:t> 6, 11, 12, 28.1, 54, 55 части 1 статьи </a:t>
            </a:r>
            <a:r>
              <a:rPr lang="ru-RU" sz="1300" dirty="0" smtClean="0">
                <a:solidFill>
                  <a:schemeClr val="tx2">
                    <a:lumMod val="75000"/>
                  </a:schemeClr>
                </a:solidFill>
                <a:latin typeface="Arial" panose="020B0604020202020204" pitchFamily="34" charset="0"/>
                <a:cs typeface="Arial" panose="020B0604020202020204" pitchFamily="34" charset="0"/>
              </a:rPr>
              <a:t>93</a:t>
            </a:r>
          </a:p>
        </p:txBody>
      </p:sp>
      <p:sp>
        <p:nvSpPr>
          <p:cNvPr id="30" name="Номер слайда 1">
            <a:extLst>
              <a:ext uri="{FF2B5EF4-FFF2-40B4-BE49-F238E27FC236}">
                <a16:creationId xmlns:a16="http://schemas.microsoft.com/office/drawing/2014/main" id="{D910A7E7-6335-4FF2-8AC7-F516A54D37AA}"/>
              </a:ext>
            </a:extLst>
          </p:cNvPr>
          <p:cNvSpPr>
            <a:spLocks noGrp="1"/>
          </p:cNvSpPr>
          <p:nvPr>
            <p:ph type="sldNum" sz="quarter" idx="7"/>
          </p:nvPr>
        </p:nvSpPr>
        <p:spPr>
          <a:xfrm>
            <a:off x="11695504" y="6394480"/>
            <a:ext cx="362225" cy="307777"/>
          </a:xfrm>
        </p:spPr>
        <p:txBody>
          <a:bodyPr/>
          <a:lstStyle/>
          <a:p>
            <a:r>
              <a:rPr lang="ru-RU" sz="2000" dirty="0" smtClean="0"/>
              <a:t>9</a:t>
            </a:r>
            <a:endParaRPr lang="ru-RU" sz="2000" dirty="0"/>
          </a:p>
        </p:txBody>
      </p:sp>
      <p:pic>
        <p:nvPicPr>
          <p:cNvPr id="29" name="Рисунок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547" y="409861"/>
            <a:ext cx="1822136" cy="234325"/>
          </a:xfrm>
          <a:prstGeom prst="rect">
            <a:avLst/>
          </a:prstGeom>
        </p:spPr>
      </p:pic>
      <p:sp>
        <p:nvSpPr>
          <p:cNvPr id="32" name="Прямоугольник 31"/>
          <p:cNvSpPr/>
          <p:nvPr/>
        </p:nvSpPr>
        <p:spPr>
          <a:xfrm>
            <a:off x="5519013" y="301953"/>
            <a:ext cx="6054908" cy="342233"/>
          </a:xfrm>
          <a:prstGeom prst="rect">
            <a:avLst/>
          </a:prstGeom>
          <a:solidFill>
            <a:srgbClr val="FF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Изменения законодательства о КС</a:t>
            </a:r>
            <a:endParaRPr lang="ru-RU" dirty="0">
              <a:latin typeface="Arial" panose="020B0604020202020204" pitchFamily="34" charset="0"/>
            </a:endParaRPr>
          </a:p>
        </p:txBody>
      </p:sp>
    </p:spTree>
    <p:extLst>
      <p:ext uri="{BB962C8B-B14F-4D97-AF65-F5344CB8AC3E}">
        <p14:creationId xmlns:p14="http://schemas.microsoft.com/office/powerpoint/2010/main" val="4760785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2" name="Прямоугольник 1"/>
          <p:cNvSpPr/>
          <p:nvPr/>
        </p:nvSpPr>
        <p:spPr>
          <a:xfrm>
            <a:off x="1685789" y="833740"/>
            <a:ext cx="8577944" cy="498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Какие положения стоит внести в инструкцию по подготовке заявок?</a:t>
            </a:r>
            <a:endParaRPr lang="ru-RU" dirty="0">
              <a:latin typeface="Arial" panose="020B0604020202020204" pitchFamily="34" charset="0"/>
            </a:endParaRPr>
          </a:p>
        </p:txBody>
      </p:sp>
      <p:sp>
        <p:nvSpPr>
          <p:cNvPr id="4" name="TextBox 3"/>
          <p:cNvSpPr txBox="1"/>
          <p:nvPr/>
        </p:nvSpPr>
        <p:spPr>
          <a:xfrm>
            <a:off x="266293" y="1446536"/>
            <a:ext cx="11416937" cy="1077218"/>
          </a:xfrm>
          <a:prstGeom prst="rect">
            <a:avLst/>
          </a:prstGeom>
          <a:noFill/>
        </p:spPr>
        <p:txBody>
          <a:bodyPr wrap="square" rtlCol="0">
            <a:spAutoFit/>
          </a:bodyPr>
          <a:lstStyle/>
          <a:p>
            <a:pPr marL="342900" indent="-342900" algn="ctr">
              <a:buFont typeface="+mj-lt"/>
              <a:buAutoNum type="arabicPeriod" startAt="4"/>
            </a:pPr>
            <a:r>
              <a:rPr lang="ru-RU" sz="1600" b="1" dirty="0" smtClean="0"/>
              <a:t>Как трактуются слова и символы, применяемые при описании объекта закупки и какие из них участник вправе использовать при подготовке заявки. Например:</a:t>
            </a:r>
          </a:p>
          <a:p>
            <a:pPr marL="342900" indent="-342900" algn="ctr">
              <a:buFont typeface="+mj-lt"/>
              <a:buAutoNum type="arabicPeriod" startAt="4"/>
            </a:pPr>
            <a:endParaRPr lang="ru-RU" sz="1600" b="1" dirty="0"/>
          </a:p>
          <a:p>
            <a:pPr algn="ctr"/>
            <a:endParaRPr lang="ru-RU" sz="1600" b="1" dirty="0"/>
          </a:p>
        </p:txBody>
      </p:sp>
      <p:graphicFrame>
        <p:nvGraphicFramePr>
          <p:cNvPr id="6" name="Таблица 5"/>
          <p:cNvGraphicFramePr>
            <a:graphicFrameLocks noGrp="1"/>
          </p:cNvGraphicFramePr>
          <p:nvPr>
            <p:extLst>
              <p:ext uri="{D42A27DB-BD31-4B8C-83A1-F6EECF244321}">
                <p14:modId xmlns:p14="http://schemas.microsoft.com/office/powerpoint/2010/main" val="3603686145"/>
              </p:ext>
            </p:extLst>
          </p:nvPr>
        </p:nvGraphicFramePr>
        <p:xfrm>
          <a:off x="379015" y="2095960"/>
          <a:ext cx="11304215" cy="2607208"/>
        </p:xfrm>
        <a:graphic>
          <a:graphicData uri="http://schemas.openxmlformats.org/drawingml/2006/table">
            <a:tbl>
              <a:tblPr firstRow="1" firstCol="1" bandRow="1">
                <a:tableStyleId>{5C22544A-7EE6-4342-B048-85BDC9FD1C3A}</a:tableStyleId>
              </a:tblPr>
              <a:tblGrid>
                <a:gridCol w="1489655">
                  <a:extLst>
                    <a:ext uri="{9D8B030D-6E8A-4147-A177-3AD203B41FA5}">
                      <a16:colId xmlns:a16="http://schemas.microsoft.com/office/drawing/2014/main" val="1110491871"/>
                    </a:ext>
                  </a:extLst>
                </a:gridCol>
                <a:gridCol w="9814560">
                  <a:extLst>
                    <a:ext uri="{9D8B030D-6E8A-4147-A177-3AD203B41FA5}">
                      <a16:colId xmlns:a16="http://schemas.microsoft.com/office/drawing/2014/main" val="1558229015"/>
                    </a:ext>
                  </a:extLst>
                </a:gridCol>
              </a:tblGrid>
              <a:tr h="172399">
                <a:tc>
                  <a:txBody>
                    <a:bodyPr/>
                    <a:lstStyle/>
                    <a:p>
                      <a:pPr algn="ctr">
                        <a:lnSpc>
                          <a:spcPct val="107000"/>
                        </a:lnSpc>
                        <a:spcAft>
                          <a:spcPts val="0"/>
                        </a:spcAft>
                      </a:pPr>
                      <a:r>
                        <a:rPr lang="ru-RU" sz="1200" kern="100" dirty="0">
                          <a:effectLst/>
                          <a:latin typeface="Arial" panose="020B0604020202020204" pitchFamily="34" charset="0"/>
                          <a:cs typeface="Arial" panose="020B0604020202020204" pitchFamily="34" charset="0"/>
                        </a:rPr>
                        <a:t>Слова/символы</a:t>
                      </a:r>
                      <a:endParaRPr lang="ru-RU" sz="1200" kern="100" dirty="0">
                        <a:effectLst/>
                        <a:latin typeface="Arial" panose="020B0604020202020204" pitchFamily="34" charset="0"/>
                        <a:ea typeface="Calibri" panose="020F0502020204030204" pitchFamily="34" charset="0"/>
                        <a:cs typeface="Arial" panose="020B0604020202020204" pitchFamily="34" charset="0"/>
                      </a:endParaRPr>
                    </a:p>
                  </a:txBody>
                  <a:tcPr marL="52996" marR="52996" marT="0" marB="0"/>
                </a:tc>
                <a:tc>
                  <a:txBody>
                    <a:bodyPr/>
                    <a:lstStyle/>
                    <a:p>
                      <a:pPr algn="just">
                        <a:lnSpc>
                          <a:spcPct val="107000"/>
                        </a:lnSpc>
                        <a:spcAft>
                          <a:spcPts val="0"/>
                        </a:spcAft>
                      </a:pPr>
                      <a:r>
                        <a:rPr lang="ru-RU" sz="1200" kern="100" dirty="0">
                          <a:effectLst/>
                          <a:latin typeface="Arial" panose="020B0604020202020204" pitchFamily="34" charset="0"/>
                          <a:cs typeface="Arial" panose="020B0604020202020204" pitchFamily="34" charset="0"/>
                        </a:rPr>
                        <a:t>Пояснения</a:t>
                      </a:r>
                      <a:endParaRPr lang="ru-RU" sz="1200" kern="100" dirty="0">
                        <a:effectLst/>
                        <a:latin typeface="Arial" panose="020B0604020202020204" pitchFamily="34" charset="0"/>
                        <a:ea typeface="Calibri" panose="020F0502020204030204" pitchFamily="34" charset="0"/>
                        <a:cs typeface="Arial" panose="020B0604020202020204" pitchFamily="34" charset="0"/>
                      </a:endParaRPr>
                    </a:p>
                  </a:txBody>
                  <a:tcPr marL="52996" marR="52996" marT="0" marB="0"/>
                </a:tc>
                <a:extLst>
                  <a:ext uri="{0D108BD9-81ED-4DB2-BD59-A6C34878D82A}">
                    <a16:rowId xmlns:a16="http://schemas.microsoft.com/office/drawing/2014/main" val="1941272842"/>
                  </a:ext>
                </a:extLst>
              </a:tr>
              <a:tr h="504722">
                <a:tc>
                  <a:txBody>
                    <a:bodyPr/>
                    <a:lstStyle/>
                    <a:p>
                      <a:pPr algn="ctr">
                        <a:lnSpc>
                          <a:spcPct val="107000"/>
                        </a:lnSpc>
                        <a:spcAft>
                          <a:spcPts val="0"/>
                        </a:spcAft>
                      </a:pPr>
                      <a:r>
                        <a:rPr lang="ru-RU" sz="1200" kern="100">
                          <a:effectLst/>
                          <a:latin typeface="Arial" panose="020B0604020202020204" pitchFamily="34" charset="0"/>
                          <a:cs typeface="Arial" panose="020B0604020202020204" pitchFamily="34" charset="0"/>
                        </a:rPr>
                        <a:t>≥</a:t>
                      </a:r>
                      <a:endParaRPr lang="ru-RU" sz="1200" kern="100">
                        <a:effectLst/>
                        <a:latin typeface="Arial" panose="020B0604020202020204" pitchFamily="34" charset="0"/>
                        <a:ea typeface="Calibri" panose="020F0502020204030204" pitchFamily="34" charset="0"/>
                        <a:cs typeface="Arial" panose="020B0604020202020204" pitchFamily="34" charset="0"/>
                      </a:endParaRPr>
                    </a:p>
                  </a:txBody>
                  <a:tcPr marL="52996" marR="52996" marT="0" marB="0"/>
                </a:tc>
                <a:tc>
                  <a:txBody>
                    <a:bodyPr/>
                    <a:lstStyle/>
                    <a:p>
                      <a:pPr algn="just">
                        <a:lnSpc>
                          <a:spcPct val="107000"/>
                        </a:lnSpc>
                        <a:spcAft>
                          <a:spcPts val="0"/>
                        </a:spcAft>
                      </a:pPr>
                      <a:r>
                        <a:rPr lang="ru-RU" sz="1200" kern="100" dirty="0">
                          <a:effectLst/>
                          <a:latin typeface="Arial" panose="020B0604020202020204" pitchFamily="34" charset="0"/>
                          <a:cs typeface="Arial" panose="020B0604020202020204" pitchFamily="34" charset="0"/>
                        </a:rPr>
                        <a:t>В случае, если требуется указать конкретное значение характеристики, участник указывает конкретное значение характеристики более или равное установленному. </a:t>
                      </a:r>
                      <a:r>
                        <a:rPr lang="ru-RU" sz="1200" kern="100" dirty="0" smtClean="0">
                          <a:effectLst/>
                          <a:latin typeface="Arial" panose="020B0604020202020204" pitchFamily="34" charset="0"/>
                          <a:cs typeface="Arial" panose="020B0604020202020204" pitchFamily="34" charset="0"/>
                        </a:rPr>
                        <a:t>В </a:t>
                      </a:r>
                      <a:r>
                        <a:rPr lang="ru-RU" sz="1200" kern="100" dirty="0">
                          <a:effectLst/>
                          <a:latin typeface="Arial" panose="020B0604020202020204" pitchFamily="34" charset="0"/>
                          <a:cs typeface="Arial" panose="020B0604020202020204" pitchFamily="34" charset="0"/>
                        </a:rPr>
                        <a:t>случае, если требуется указать диапазонное значение характеристики, крайнее значение предлагаемого участником диапазона должно быть более или равное установленному.  </a:t>
                      </a:r>
                      <a:endParaRPr lang="ru-RU" sz="1200" kern="100" dirty="0">
                        <a:effectLst/>
                        <a:latin typeface="Arial" panose="020B0604020202020204" pitchFamily="34" charset="0"/>
                        <a:ea typeface="Calibri" panose="020F0502020204030204" pitchFamily="34" charset="0"/>
                        <a:cs typeface="Arial" panose="020B0604020202020204" pitchFamily="34" charset="0"/>
                      </a:endParaRPr>
                    </a:p>
                  </a:txBody>
                  <a:tcPr marL="52996" marR="52996" marT="0" marB="0"/>
                </a:tc>
                <a:extLst>
                  <a:ext uri="{0D108BD9-81ED-4DB2-BD59-A6C34878D82A}">
                    <a16:rowId xmlns:a16="http://schemas.microsoft.com/office/drawing/2014/main" val="2363287503"/>
                  </a:ext>
                </a:extLst>
              </a:tr>
              <a:tr h="504722">
                <a:tc>
                  <a:txBody>
                    <a:bodyPr/>
                    <a:lstStyle/>
                    <a:p>
                      <a:pPr algn="ctr">
                        <a:lnSpc>
                          <a:spcPct val="107000"/>
                        </a:lnSpc>
                        <a:spcAft>
                          <a:spcPts val="0"/>
                        </a:spcAft>
                      </a:pPr>
                      <a:r>
                        <a:rPr lang="en-US" sz="1200" kern="100" dirty="0">
                          <a:effectLst/>
                          <a:latin typeface="Arial" panose="020B0604020202020204" pitchFamily="34" charset="0"/>
                          <a:cs typeface="Arial" panose="020B0604020202020204" pitchFamily="34" charset="0"/>
                        </a:rPr>
                        <a:t>&gt; </a:t>
                      </a:r>
                      <a:endParaRPr lang="ru-RU" sz="1200" kern="100" dirty="0">
                        <a:effectLst/>
                        <a:latin typeface="Arial" panose="020B0604020202020204" pitchFamily="34" charset="0"/>
                        <a:ea typeface="Calibri" panose="020F0502020204030204" pitchFamily="34" charset="0"/>
                        <a:cs typeface="Arial" panose="020B0604020202020204" pitchFamily="34" charset="0"/>
                      </a:endParaRPr>
                    </a:p>
                  </a:txBody>
                  <a:tcPr marL="52996" marR="52996" marT="0" marB="0"/>
                </a:tc>
                <a:tc>
                  <a:txBody>
                    <a:bodyPr/>
                    <a:lstStyle/>
                    <a:p>
                      <a:pPr algn="just">
                        <a:lnSpc>
                          <a:spcPct val="107000"/>
                        </a:lnSpc>
                        <a:spcAft>
                          <a:spcPts val="0"/>
                        </a:spcAft>
                      </a:pPr>
                      <a:r>
                        <a:rPr lang="ru-RU" sz="1200" kern="100" dirty="0">
                          <a:effectLst/>
                          <a:latin typeface="Arial" panose="020B0604020202020204" pitchFamily="34" charset="0"/>
                          <a:cs typeface="Arial" panose="020B0604020202020204" pitchFamily="34" charset="0"/>
                        </a:rPr>
                        <a:t>В случае, если требуется указать конкретное значение характеристики, участник указывает конкретное значение характеристики более установленного. </a:t>
                      </a:r>
                      <a:r>
                        <a:rPr lang="ru-RU" sz="1200" kern="100" dirty="0" smtClean="0">
                          <a:effectLst/>
                          <a:latin typeface="Arial" panose="020B0604020202020204" pitchFamily="34" charset="0"/>
                          <a:cs typeface="Arial" panose="020B0604020202020204" pitchFamily="34" charset="0"/>
                        </a:rPr>
                        <a:t>В </a:t>
                      </a:r>
                      <a:r>
                        <a:rPr lang="ru-RU" sz="1200" kern="100" dirty="0">
                          <a:effectLst/>
                          <a:latin typeface="Arial" panose="020B0604020202020204" pitchFamily="34" charset="0"/>
                          <a:cs typeface="Arial" panose="020B0604020202020204" pitchFamily="34" charset="0"/>
                        </a:rPr>
                        <a:t>случае, если требуется указать диапазонное значение характеристики, крайнее значение предлагаемого участником диапазона должно быть более установленного.  </a:t>
                      </a:r>
                      <a:endParaRPr lang="ru-RU" sz="1200" kern="100" dirty="0">
                        <a:effectLst/>
                        <a:latin typeface="Arial" panose="020B0604020202020204" pitchFamily="34" charset="0"/>
                        <a:ea typeface="Calibri" panose="020F0502020204030204" pitchFamily="34" charset="0"/>
                        <a:cs typeface="Arial" panose="020B0604020202020204" pitchFamily="34" charset="0"/>
                      </a:endParaRPr>
                    </a:p>
                  </a:txBody>
                  <a:tcPr marL="52996" marR="52996" marT="0" marB="0"/>
                </a:tc>
                <a:extLst>
                  <a:ext uri="{0D108BD9-81ED-4DB2-BD59-A6C34878D82A}">
                    <a16:rowId xmlns:a16="http://schemas.microsoft.com/office/drawing/2014/main" val="1263153015"/>
                  </a:ext>
                </a:extLst>
              </a:tr>
              <a:tr h="504722">
                <a:tc>
                  <a:txBody>
                    <a:bodyPr/>
                    <a:lstStyle/>
                    <a:p>
                      <a:pPr algn="ctr">
                        <a:lnSpc>
                          <a:spcPct val="107000"/>
                        </a:lnSpc>
                        <a:spcAft>
                          <a:spcPts val="0"/>
                        </a:spcAft>
                      </a:pPr>
                      <a:r>
                        <a:rPr lang="ru-RU" sz="1200" kern="100">
                          <a:effectLst/>
                          <a:latin typeface="Arial" panose="020B0604020202020204" pitchFamily="34" charset="0"/>
                          <a:cs typeface="Arial" panose="020B0604020202020204" pitchFamily="34" charset="0"/>
                        </a:rPr>
                        <a:t>≤</a:t>
                      </a:r>
                      <a:endParaRPr lang="ru-RU" sz="1200" kern="100">
                        <a:effectLst/>
                        <a:latin typeface="Arial" panose="020B0604020202020204" pitchFamily="34" charset="0"/>
                        <a:ea typeface="Calibri" panose="020F0502020204030204" pitchFamily="34" charset="0"/>
                        <a:cs typeface="Arial" panose="020B0604020202020204" pitchFamily="34" charset="0"/>
                      </a:endParaRPr>
                    </a:p>
                  </a:txBody>
                  <a:tcPr marL="52996" marR="52996" marT="0" marB="0"/>
                </a:tc>
                <a:tc>
                  <a:txBody>
                    <a:bodyPr/>
                    <a:lstStyle/>
                    <a:p>
                      <a:pPr algn="just">
                        <a:lnSpc>
                          <a:spcPct val="107000"/>
                        </a:lnSpc>
                        <a:spcAft>
                          <a:spcPts val="0"/>
                        </a:spcAft>
                      </a:pPr>
                      <a:r>
                        <a:rPr lang="ru-RU" sz="1200" kern="100" dirty="0">
                          <a:effectLst/>
                          <a:latin typeface="Arial" panose="020B0604020202020204" pitchFamily="34" charset="0"/>
                          <a:cs typeface="Arial" panose="020B0604020202020204" pitchFamily="34" charset="0"/>
                        </a:rPr>
                        <a:t>В случае, если требуется указать конкретное значение характеристики, участник указывает конкретное значение характеристики менее или равное установленному. </a:t>
                      </a:r>
                      <a:r>
                        <a:rPr lang="ru-RU" sz="1200" kern="100" dirty="0" smtClean="0">
                          <a:effectLst/>
                          <a:latin typeface="Arial" panose="020B0604020202020204" pitchFamily="34" charset="0"/>
                          <a:cs typeface="Arial" panose="020B0604020202020204" pitchFamily="34" charset="0"/>
                        </a:rPr>
                        <a:t>В </a:t>
                      </a:r>
                      <a:r>
                        <a:rPr lang="ru-RU" sz="1200" kern="100" dirty="0">
                          <a:effectLst/>
                          <a:latin typeface="Arial" panose="020B0604020202020204" pitchFamily="34" charset="0"/>
                          <a:cs typeface="Arial" panose="020B0604020202020204" pitchFamily="34" charset="0"/>
                        </a:rPr>
                        <a:t>случае, если требуется указать диапазонное значение характеристики, крайнее значение предлагаемого участником диапазона должно быть менее или равное установленному.  </a:t>
                      </a:r>
                      <a:endParaRPr lang="ru-RU" sz="1200" kern="100" dirty="0">
                        <a:effectLst/>
                        <a:latin typeface="Arial" panose="020B0604020202020204" pitchFamily="34" charset="0"/>
                        <a:ea typeface="Calibri" panose="020F0502020204030204" pitchFamily="34" charset="0"/>
                        <a:cs typeface="Arial" panose="020B0604020202020204" pitchFamily="34" charset="0"/>
                      </a:endParaRPr>
                    </a:p>
                  </a:txBody>
                  <a:tcPr marL="52996" marR="52996" marT="0" marB="0"/>
                </a:tc>
                <a:extLst>
                  <a:ext uri="{0D108BD9-81ED-4DB2-BD59-A6C34878D82A}">
                    <a16:rowId xmlns:a16="http://schemas.microsoft.com/office/drawing/2014/main" val="479869891"/>
                  </a:ext>
                </a:extLst>
              </a:tr>
              <a:tr h="650138">
                <a:tc>
                  <a:txBody>
                    <a:bodyPr/>
                    <a:lstStyle/>
                    <a:p>
                      <a:pPr algn="ctr">
                        <a:lnSpc>
                          <a:spcPct val="107000"/>
                        </a:lnSpc>
                        <a:spcAft>
                          <a:spcPts val="0"/>
                        </a:spcAft>
                      </a:pPr>
                      <a:r>
                        <a:rPr lang="en-US" sz="1200" kern="100">
                          <a:effectLst/>
                          <a:latin typeface="Arial" panose="020B0604020202020204" pitchFamily="34" charset="0"/>
                          <a:cs typeface="Arial" panose="020B0604020202020204" pitchFamily="34" charset="0"/>
                        </a:rPr>
                        <a:t>&lt; </a:t>
                      </a:r>
                      <a:endParaRPr lang="ru-RU" sz="1200" kern="100">
                        <a:effectLst/>
                        <a:latin typeface="Arial" panose="020B0604020202020204" pitchFamily="34" charset="0"/>
                        <a:ea typeface="Calibri" panose="020F0502020204030204" pitchFamily="34" charset="0"/>
                        <a:cs typeface="Arial" panose="020B0604020202020204" pitchFamily="34" charset="0"/>
                      </a:endParaRPr>
                    </a:p>
                  </a:txBody>
                  <a:tcPr marL="52996" marR="52996" marT="0" marB="0"/>
                </a:tc>
                <a:tc>
                  <a:txBody>
                    <a:bodyPr/>
                    <a:lstStyle/>
                    <a:p>
                      <a:pPr algn="just">
                        <a:lnSpc>
                          <a:spcPct val="107000"/>
                        </a:lnSpc>
                        <a:spcAft>
                          <a:spcPts val="0"/>
                        </a:spcAft>
                      </a:pPr>
                      <a:r>
                        <a:rPr lang="ru-RU" sz="1200" kern="100" dirty="0">
                          <a:effectLst/>
                          <a:latin typeface="Arial" panose="020B0604020202020204" pitchFamily="34" charset="0"/>
                          <a:cs typeface="Arial" panose="020B0604020202020204" pitchFamily="34" charset="0"/>
                        </a:rPr>
                        <a:t>В случае, если требуется указать конкретное значение характеристики, участник указывает конкретное значение характеристики менее установленного. </a:t>
                      </a:r>
                      <a:r>
                        <a:rPr lang="ru-RU" sz="1200" kern="100" dirty="0" smtClean="0">
                          <a:effectLst/>
                          <a:latin typeface="Arial" panose="020B0604020202020204" pitchFamily="34" charset="0"/>
                          <a:cs typeface="Arial" panose="020B0604020202020204" pitchFamily="34" charset="0"/>
                        </a:rPr>
                        <a:t>В </a:t>
                      </a:r>
                      <a:r>
                        <a:rPr lang="ru-RU" sz="1200" kern="100" dirty="0">
                          <a:effectLst/>
                          <a:latin typeface="Arial" panose="020B0604020202020204" pitchFamily="34" charset="0"/>
                          <a:cs typeface="Arial" panose="020B0604020202020204" pitchFamily="34" charset="0"/>
                        </a:rPr>
                        <a:t>случае, если требуется указать диапазонное значение характеристики, крайнее значение предлагаемого участником диапазона должно быть менее установленного.  </a:t>
                      </a:r>
                      <a:endParaRPr lang="ru-RU" sz="1200" kern="100" dirty="0">
                        <a:effectLst/>
                        <a:latin typeface="Arial" panose="020B0604020202020204" pitchFamily="34" charset="0"/>
                        <a:ea typeface="Calibri" panose="020F0502020204030204" pitchFamily="34" charset="0"/>
                        <a:cs typeface="Arial" panose="020B0604020202020204" pitchFamily="34" charset="0"/>
                      </a:endParaRPr>
                    </a:p>
                  </a:txBody>
                  <a:tcPr marL="52996" marR="52996" marT="0" marB="0"/>
                </a:tc>
                <a:extLst>
                  <a:ext uri="{0D108BD9-81ED-4DB2-BD59-A6C34878D82A}">
                    <a16:rowId xmlns:a16="http://schemas.microsoft.com/office/drawing/2014/main" val="4113790250"/>
                  </a:ext>
                </a:extLst>
              </a:tr>
            </a:tbl>
          </a:graphicData>
        </a:graphic>
      </p:graphicFrame>
      <p:sp>
        <p:nvSpPr>
          <p:cNvPr id="7" name="TextBox 6"/>
          <p:cNvSpPr txBox="1"/>
          <p:nvPr/>
        </p:nvSpPr>
        <p:spPr>
          <a:xfrm>
            <a:off x="266293" y="4757343"/>
            <a:ext cx="11416937" cy="2031325"/>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Предоставление конкретных характеристик с использованием слов или символов, указанных в настоящем разделе инструкции, не допускается.</a:t>
            </a:r>
          </a:p>
          <a:p>
            <a:r>
              <a:rPr lang="ru-RU" sz="1400" dirty="0">
                <a:latin typeface="Arial" panose="020B0604020202020204" pitchFamily="34" charset="0"/>
                <a:cs typeface="Arial" panose="020B0604020202020204" pitchFamily="34" charset="0"/>
              </a:rPr>
              <a:t>В случае, если требование к значению характеристики установлено одновременно с применением нескольких слов/символов из данного раздела, в том числе с использованием союза «и» (например: ≥Х &lt;Y, &gt;Х и ≤ Y и т.д.) и от участника в соответствии с положениями инструкции требуется предоставить конкретное значение или диапазон значений, участник в заявке указывает одно конкретное значение характеристики из данного диапазона или одно значение диапазона соответствующее установленным  требованиям.</a:t>
            </a:r>
          </a:p>
          <a:p>
            <a:r>
              <a:rPr lang="ru-RU" sz="1400" dirty="0">
                <a:latin typeface="Arial" panose="020B0604020202020204" pitchFamily="34" charset="0"/>
                <a:cs typeface="Arial" panose="020B0604020202020204" pitchFamily="34" charset="0"/>
              </a:rPr>
              <a:t>При указании диапазонных значений характеристики могут быть использованы символы, предусмотренные настоящим разделом, а также иные слова или символы, если это допускается функционалом торговой площадки.</a:t>
            </a:r>
          </a:p>
        </p:txBody>
      </p:sp>
    </p:spTree>
    <p:extLst>
      <p:ext uri="{BB962C8B-B14F-4D97-AF65-F5344CB8AC3E}">
        <p14:creationId xmlns:p14="http://schemas.microsoft.com/office/powerpoint/2010/main" val="426175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2" name="Прямоугольник 1"/>
          <p:cNvSpPr/>
          <p:nvPr/>
        </p:nvSpPr>
        <p:spPr>
          <a:xfrm>
            <a:off x="836022" y="1408505"/>
            <a:ext cx="4458788" cy="775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Ограничение по количеству символов</a:t>
            </a:r>
            <a:endParaRPr lang="ru-RU" dirty="0">
              <a:latin typeface="Arial" panose="020B0604020202020204" pitchFamily="34" charset="0"/>
            </a:endParaRPr>
          </a:p>
        </p:txBody>
      </p:sp>
      <p:sp>
        <p:nvSpPr>
          <p:cNvPr id="5" name="Прямоугольник 4"/>
          <p:cNvSpPr/>
          <p:nvPr/>
        </p:nvSpPr>
        <p:spPr>
          <a:xfrm>
            <a:off x="836022" y="2994122"/>
            <a:ext cx="10467704" cy="2170059"/>
          </a:xfrm>
          <a:prstGeom prst="rect">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latin typeface="Arial" panose="020B0604020202020204" pitchFamily="34" charset="0"/>
                <a:cs typeface="Arial" panose="020B0604020202020204" pitchFamily="34" charset="0"/>
              </a:rPr>
              <a:t>В ЕИС: по 2000 символов в полях «Наименование характеристики» и «Значение характеристики»</a:t>
            </a:r>
          </a:p>
          <a:p>
            <a:endParaRPr lang="ru-RU" dirty="0">
              <a:latin typeface="Arial" panose="020B0604020202020204" pitchFamily="34" charset="0"/>
              <a:cs typeface="Arial" panose="020B0604020202020204" pitchFamily="34" charset="0"/>
            </a:endParaRPr>
          </a:p>
          <a:p>
            <a:r>
              <a:rPr lang="ru-RU" dirty="0" smtClean="0">
                <a:latin typeface="Arial" panose="020B0604020202020204" pitchFamily="34" charset="0"/>
                <a:cs typeface="Arial" panose="020B0604020202020204" pitchFamily="34" charset="0"/>
              </a:rPr>
              <a:t>На ЭТП «Фабрикант»: по 2000 символо</a:t>
            </a:r>
            <a:r>
              <a:rPr lang="ru-RU" dirty="0">
                <a:latin typeface="Arial" panose="020B0604020202020204" pitchFamily="34" charset="0"/>
                <a:cs typeface="Arial" panose="020B0604020202020204" pitchFamily="34" charset="0"/>
              </a:rPr>
              <a:t>в</a:t>
            </a:r>
            <a:r>
              <a:rPr lang="ru-RU" dirty="0" smtClean="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в полях «Наименование характеристики» и «Значение характеристики</a:t>
            </a:r>
            <a:r>
              <a:rPr lang="ru-RU" dirty="0" smtClean="0">
                <a:latin typeface="Arial" panose="020B0604020202020204" pitchFamily="34" charset="0"/>
                <a:cs typeface="Arial" panose="020B0604020202020204" pitchFamily="34" charset="0"/>
              </a:rPr>
              <a:t>»</a:t>
            </a:r>
            <a:endParaRPr lang="ru-RU" dirty="0"/>
          </a:p>
        </p:txBody>
      </p:sp>
    </p:spTree>
    <p:extLst>
      <p:ext uri="{BB962C8B-B14F-4D97-AF65-F5344CB8AC3E}">
        <p14:creationId xmlns:p14="http://schemas.microsoft.com/office/powerpoint/2010/main" val="108302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pic>
        <p:nvPicPr>
          <p:cNvPr id="11" name="Рисунок 10"/>
          <p:cNvPicPr/>
          <p:nvPr/>
        </p:nvPicPr>
        <p:blipFill>
          <a:blip r:embed="rId3"/>
          <a:stretch>
            <a:fillRect/>
          </a:stretch>
        </p:blipFill>
        <p:spPr>
          <a:xfrm>
            <a:off x="2615130" y="296698"/>
            <a:ext cx="9036938" cy="6561302"/>
          </a:xfrm>
          <a:prstGeom prst="rect">
            <a:avLst/>
          </a:prstGeom>
        </p:spPr>
      </p:pic>
      <p:sp>
        <p:nvSpPr>
          <p:cNvPr id="4" name="Прямоугольник 3"/>
          <p:cNvSpPr/>
          <p:nvPr/>
        </p:nvSpPr>
        <p:spPr>
          <a:xfrm rot="16200000">
            <a:off x="-1605012" y="3502845"/>
            <a:ext cx="5817325" cy="513806"/>
          </a:xfrm>
          <a:prstGeom prst="rect">
            <a:avLst/>
          </a:prstGeom>
          <a:solidFill>
            <a:srgbClr val="009D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Как выглядит структурированное извещение - ИТОГ</a:t>
            </a:r>
            <a:endParaRPr lang="ru-RU"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96998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5787527" y="544893"/>
            <a:ext cx="5817325" cy="513806"/>
          </a:xfrm>
          <a:prstGeom prst="rect">
            <a:avLst/>
          </a:prstGeom>
          <a:solidFill>
            <a:srgbClr val="009D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Выполнение работ/оказание услуг с поставкой товара</a:t>
            </a:r>
            <a:endParaRPr lang="ru-RU" b="1" dirty="0">
              <a:solidFill>
                <a:schemeClr val="bg1"/>
              </a:solidFill>
              <a:latin typeface="Arial" panose="020B0604020202020204" pitchFamily="34" charset="0"/>
            </a:endParaRPr>
          </a:p>
        </p:txBody>
      </p:sp>
      <p:pic>
        <p:nvPicPr>
          <p:cNvPr id="5" name="Рисунок 4"/>
          <p:cNvPicPr/>
          <p:nvPr/>
        </p:nvPicPr>
        <p:blipFill>
          <a:blip r:embed="rId3">
            <a:extLst>
              <a:ext uri="{28A0092B-C50C-407E-A947-70E740481C1C}">
                <a14:useLocalDpi xmlns:a14="http://schemas.microsoft.com/office/drawing/2010/main" val="0"/>
              </a:ext>
            </a:extLst>
          </a:blip>
          <a:srcRect/>
          <a:stretch>
            <a:fillRect/>
          </a:stretch>
        </p:blipFill>
        <p:spPr bwMode="auto">
          <a:xfrm>
            <a:off x="771388" y="1176199"/>
            <a:ext cx="9748566" cy="5529401"/>
          </a:xfrm>
          <a:prstGeom prst="rect">
            <a:avLst/>
          </a:prstGeom>
          <a:noFill/>
          <a:ln>
            <a:noFill/>
          </a:ln>
        </p:spPr>
      </p:pic>
    </p:spTree>
    <p:extLst>
      <p:ext uri="{BB962C8B-B14F-4D97-AF65-F5344CB8AC3E}">
        <p14:creationId xmlns:p14="http://schemas.microsoft.com/office/powerpoint/2010/main" val="271166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5787527" y="544893"/>
            <a:ext cx="5817325" cy="513806"/>
          </a:xfrm>
          <a:prstGeom prst="rect">
            <a:avLst/>
          </a:prstGeom>
          <a:solidFill>
            <a:srgbClr val="009D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Выполнение работ/оказание услуг с поставкой товара</a:t>
            </a:r>
            <a:endParaRPr lang="ru-RU" b="1" dirty="0">
              <a:solidFill>
                <a:schemeClr val="bg1"/>
              </a:solidFill>
              <a:latin typeface="Arial" panose="020B0604020202020204" pitchFamily="34" charset="0"/>
            </a:endParaRPr>
          </a:p>
        </p:txBody>
      </p:sp>
      <p:pic>
        <p:nvPicPr>
          <p:cNvPr id="6" name="Рисунок 5"/>
          <p:cNvPicPr/>
          <p:nvPr/>
        </p:nvPicPr>
        <p:blipFill>
          <a:blip r:embed="rId3">
            <a:extLst>
              <a:ext uri="{28A0092B-C50C-407E-A947-70E740481C1C}">
                <a14:useLocalDpi xmlns:a14="http://schemas.microsoft.com/office/drawing/2010/main" val="0"/>
              </a:ext>
            </a:extLst>
          </a:blip>
          <a:srcRect/>
          <a:stretch>
            <a:fillRect/>
          </a:stretch>
        </p:blipFill>
        <p:spPr bwMode="auto">
          <a:xfrm>
            <a:off x="1282406" y="1197973"/>
            <a:ext cx="9010242" cy="5581650"/>
          </a:xfrm>
          <a:prstGeom prst="rect">
            <a:avLst/>
          </a:prstGeom>
          <a:noFill/>
          <a:ln>
            <a:noFill/>
          </a:ln>
        </p:spPr>
      </p:pic>
    </p:spTree>
    <p:extLst>
      <p:ext uri="{BB962C8B-B14F-4D97-AF65-F5344CB8AC3E}">
        <p14:creationId xmlns:p14="http://schemas.microsoft.com/office/powerpoint/2010/main" val="2253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5787527" y="544893"/>
            <a:ext cx="5817325" cy="513806"/>
          </a:xfrm>
          <a:prstGeom prst="rect">
            <a:avLst/>
          </a:prstGeom>
          <a:solidFill>
            <a:srgbClr val="009D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Выполнение работ/оказание услуг с поставкой товара</a:t>
            </a:r>
            <a:endParaRPr lang="ru-RU" b="1" dirty="0">
              <a:solidFill>
                <a:schemeClr val="bg1"/>
              </a:solidFill>
              <a:latin typeface="Arial" panose="020B0604020202020204" pitchFamily="34" charset="0"/>
            </a:endParaRPr>
          </a:p>
        </p:txBody>
      </p:sp>
      <p:pic>
        <p:nvPicPr>
          <p:cNvPr id="5" name="Рисунок 4"/>
          <p:cNvPicPr/>
          <p:nvPr/>
        </p:nvPicPr>
        <p:blipFill>
          <a:blip r:embed="rId3">
            <a:extLst>
              <a:ext uri="{28A0092B-C50C-407E-A947-70E740481C1C}">
                <a14:useLocalDpi xmlns:a14="http://schemas.microsoft.com/office/drawing/2010/main" val="0"/>
              </a:ext>
            </a:extLst>
          </a:blip>
          <a:srcRect/>
          <a:stretch>
            <a:fillRect/>
          </a:stretch>
        </p:blipFill>
        <p:spPr bwMode="auto">
          <a:xfrm>
            <a:off x="1366701" y="1058699"/>
            <a:ext cx="8987790" cy="5457009"/>
          </a:xfrm>
          <a:prstGeom prst="rect">
            <a:avLst/>
          </a:prstGeom>
          <a:noFill/>
          <a:ln>
            <a:noFill/>
          </a:ln>
        </p:spPr>
      </p:pic>
    </p:spTree>
    <p:extLst>
      <p:ext uri="{BB962C8B-B14F-4D97-AF65-F5344CB8AC3E}">
        <p14:creationId xmlns:p14="http://schemas.microsoft.com/office/powerpoint/2010/main" val="124083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5787527" y="544893"/>
            <a:ext cx="5817325" cy="513806"/>
          </a:xfrm>
          <a:prstGeom prst="rect">
            <a:avLst/>
          </a:prstGeom>
          <a:solidFill>
            <a:srgbClr val="009D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Выполнение работ/оказание услуг с поставкой товара</a:t>
            </a:r>
            <a:endParaRPr lang="ru-RU" b="1" dirty="0">
              <a:solidFill>
                <a:schemeClr val="bg1"/>
              </a:solidFill>
              <a:latin typeface="Arial" panose="020B0604020202020204" pitchFamily="34" charset="0"/>
            </a:endParaRPr>
          </a:p>
        </p:txBody>
      </p:sp>
      <p:pic>
        <p:nvPicPr>
          <p:cNvPr id="6" name="Рисунок 5"/>
          <p:cNvPicPr/>
          <p:nvPr/>
        </p:nvPicPr>
        <p:blipFill>
          <a:blip r:embed="rId3">
            <a:extLst>
              <a:ext uri="{28A0092B-C50C-407E-A947-70E740481C1C}">
                <a14:useLocalDpi xmlns:a14="http://schemas.microsoft.com/office/drawing/2010/main" val="0"/>
              </a:ext>
            </a:extLst>
          </a:blip>
          <a:srcRect/>
          <a:stretch>
            <a:fillRect/>
          </a:stretch>
        </p:blipFill>
        <p:spPr bwMode="auto">
          <a:xfrm>
            <a:off x="933521" y="1540328"/>
            <a:ext cx="9960902" cy="4599214"/>
          </a:xfrm>
          <a:prstGeom prst="rect">
            <a:avLst/>
          </a:prstGeom>
          <a:noFill/>
          <a:ln>
            <a:noFill/>
          </a:ln>
        </p:spPr>
      </p:pic>
    </p:spTree>
    <p:extLst>
      <p:ext uri="{BB962C8B-B14F-4D97-AF65-F5344CB8AC3E}">
        <p14:creationId xmlns:p14="http://schemas.microsoft.com/office/powerpoint/2010/main" val="72853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5787527" y="544893"/>
            <a:ext cx="5817325" cy="513806"/>
          </a:xfrm>
          <a:prstGeom prst="rect">
            <a:avLst/>
          </a:prstGeom>
          <a:solidFill>
            <a:srgbClr val="009D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Выполнение работ/оказание услуг с поставкой товара</a:t>
            </a:r>
            <a:endParaRPr lang="ru-RU" b="1" dirty="0">
              <a:solidFill>
                <a:schemeClr val="bg1"/>
              </a:solidFill>
              <a:latin typeface="Arial" panose="020B0604020202020204" pitchFamily="34" charset="0"/>
            </a:endParaRPr>
          </a:p>
        </p:txBody>
      </p:sp>
      <p:pic>
        <p:nvPicPr>
          <p:cNvPr id="5" name="Рисунок 4"/>
          <p:cNvPicPr/>
          <p:nvPr/>
        </p:nvPicPr>
        <p:blipFill>
          <a:blip r:embed="rId3">
            <a:extLst>
              <a:ext uri="{28A0092B-C50C-407E-A947-70E740481C1C}">
                <a14:useLocalDpi xmlns:a14="http://schemas.microsoft.com/office/drawing/2010/main" val="0"/>
              </a:ext>
            </a:extLst>
          </a:blip>
          <a:srcRect/>
          <a:stretch>
            <a:fillRect/>
          </a:stretch>
        </p:blipFill>
        <p:spPr bwMode="auto">
          <a:xfrm>
            <a:off x="1444262" y="1206545"/>
            <a:ext cx="8431258" cy="5568724"/>
          </a:xfrm>
          <a:prstGeom prst="rect">
            <a:avLst/>
          </a:prstGeom>
          <a:noFill/>
          <a:ln>
            <a:noFill/>
          </a:ln>
        </p:spPr>
      </p:pic>
    </p:spTree>
    <p:extLst>
      <p:ext uri="{BB962C8B-B14F-4D97-AF65-F5344CB8AC3E}">
        <p14:creationId xmlns:p14="http://schemas.microsoft.com/office/powerpoint/2010/main" val="126445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5787527" y="544893"/>
            <a:ext cx="5817325" cy="513806"/>
          </a:xfrm>
          <a:prstGeom prst="rect">
            <a:avLst/>
          </a:prstGeom>
          <a:solidFill>
            <a:srgbClr val="009D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Выполнение работ/оказание услуг с поставкой товара</a:t>
            </a:r>
            <a:endParaRPr lang="ru-RU" b="1" dirty="0">
              <a:solidFill>
                <a:schemeClr val="bg1"/>
              </a:solidFill>
              <a:latin typeface="Arial" panose="020B0604020202020204" pitchFamily="34" charset="0"/>
            </a:endParaRPr>
          </a:p>
        </p:txBody>
      </p:sp>
      <p:pic>
        <p:nvPicPr>
          <p:cNvPr id="6" name="Рисунок 5"/>
          <p:cNvPicPr/>
          <p:nvPr/>
        </p:nvPicPr>
        <p:blipFill>
          <a:blip r:embed="rId3">
            <a:extLst>
              <a:ext uri="{28A0092B-C50C-407E-A947-70E740481C1C}">
                <a14:useLocalDpi xmlns:a14="http://schemas.microsoft.com/office/drawing/2010/main" val="0"/>
              </a:ext>
            </a:extLst>
          </a:blip>
          <a:srcRect/>
          <a:stretch>
            <a:fillRect/>
          </a:stretch>
        </p:blipFill>
        <p:spPr bwMode="auto">
          <a:xfrm>
            <a:off x="159544" y="1058699"/>
            <a:ext cx="7051153" cy="3937091"/>
          </a:xfrm>
          <a:prstGeom prst="rect">
            <a:avLst/>
          </a:prstGeom>
          <a:noFill/>
          <a:ln>
            <a:solidFill>
              <a:srgbClr val="0A5CAC"/>
            </a:solidFill>
          </a:ln>
        </p:spPr>
      </p:pic>
      <p:pic>
        <p:nvPicPr>
          <p:cNvPr id="7" name="Рисунок 6"/>
          <p:cNvPicPr/>
          <p:nvPr/>
        </p:nvPicPr>
        <p:blipFill>
          <a:blip r:embed="rId4">
            <a:extLst>
              <a:ext uri="{28A0092B-C50C-407E-A947-70E740481C1C}">
                <a14:useLocalDpi xmlns:a14="http://schemas.microsoft.com/office/drawing/2010/main" val="0"/>
              </a:ext>
            </a:extLst>
          </a:blip>
          <a:srcRect/>
          <a:stretch>
            <a:fillRect/>
          </a:stretch>
        </p:blipFill>
        <p:spPr bwMode="auto">
          <a:xfrm>
            <a:off x="4870676" y="3486150"/>
            <a:ext cx="7153275" cy="3371850"/>
          </a:xfrm>
          <a:prstGeom prst="rect">
            <a:avLst/>
          </a:prstGeom>
          <a:noFill/>
          <a:ln>
            <a:solidFill>
              <a:srgbClr val="0A5CAC"/>
            </a:solidFill>
          </a:ln>
        </p:spPr>
      </p:pic>
    </p:spTree>
    <p:extLst>
      <p:ext uri="{BB962C8B-B14F-4D97-AF65-F5344CB8AC3E}">
        <p14:creationId xmlns:p14="http://schemas.microsoft.com/office/powerpoint/2010/main" val="385106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pic>
        <p:nvPicPr>
          <p:cNvPr id="6" name="Рисунок 5"/>
          <p:cNvPicPr/>
          <p:nvPr/>
        </p:nvPicPr>
        <p:blipFill>
          <a:blip r:embed="rId3">
            <a:extLst>
              <a:ext uri="{28A0092B-C50C-407E-A947-70E740481C1C}">
                <a14:useLocalDpi xmlns:a14="http://schemas.microsoft.com/office/drawing/2010/main" val="0"/>
              </a:ext>
            </a:extLst>
          </a:blip>
          <a:srcRect/>
          <a:stretch>
            <a:fillRect/>
          </a:stretch>
        </p:blipFill>
        <p:spPr bwMode="auto">
          <a:xfrm>
            <a:off x="1307919" y="801796"/>
            <a:ext cx="6667500" cy="5934075"/>
          </a:xfrm>
          <a:prstGeom prst="rect">
            <a:avLst/>
          </a:prstGeom>
          <a:noFill/>
          <a:ln>
            <a:noFill/>
          </a:ln>
        </p:spPr>
      </p:pic>
      <p:sp>
        <p:nvSpPr>
          <p:cNvPr id="4" name="Прямоугольник 3"/>
          <p:cNvSpPr/>
          <p:nvPr/>
        </p:nvSpPr>
        <p:spPr>
          <a:xfrm>
            <a:off x="5787527" y="544893"/>
            <a:ext cx="5817325" cy="513806"/>
          </a:xfrm>
          <a:prstGeom prst="rect">
            <a:avLst/>
          </a:prstGeom>
          <a:solidFill>
            <a:srgbClr val="009D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Выполнение работ/оказание услуг с поставкой товара</a:t>
            </a:r>
            <a:endParaRPr lang="ru-RU" b="1" dirty="0">
              <a:solidFill>
                <a:schemeClr val="bg1"/>
              </a:solidFill>
              <a:latin typeface="Arial" panose="020B0604020202020204" pitchFamily="34" charset="0"/>
            </a:endParaRPr>
          </a:p>
        </p:txBody>
      </p:sp>
    </p:spTree>
    <p:extLst>
      <p:ext uri="{BB962C8B-B14F-4D97-AF65-F5344CB8AC3E}">
        <p14:creationId xmlns:p14="http://schemas.microsoft.com/office/powerpoint/2010/main" val="396864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2" name="Прямоугольник 1"/>
          <p:cNvSpPr/>
          <p:nvPr/>
        </p:nvSpPr>
        <p:spPr>
          <a:xfrm>
            <a:off x="492717" y="2116184"/>
            <a:ext cx="2651078" cy="2272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Пункт </a:t>
            </a:r>
            <a:r>
              <a:rPr lang="ru-RU" dirty="0">
                <a:latin typeface="Arial" panose="020B0604020202020204" pitchFamily="34" charset="0"/>
              </a:rPr>
              <a:t>7 Правил использования КТРУ, утв. Постановлением Правительства №145</a:t>
            </a:r>
          </a:p>
        </p:txBody>
      </p:sp>
      <p:sp>
        <p:nvSpPr>
          <p:cNvPr id="11" name="Прямоугольник 10"/>
          <p:cNvSpPr/>
          <p:nvPr/>
        </p:nvSpPr>
        <p:spPr>
          <a:xfrm>
            <a:off x="3605348" y="2116184"/>
            <a:ext cx="7624355" cy="4267200"/>
          </a:xfrm>
          <a:prstGeom prst="rect">
            <a:avLst/>
          </a:prstGeom>
          <a:solidFill>
            <a:srgbClr val="D9D9D9"/>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Arial" panose="020B0604020202020204" pitchFamily="34" charset="0"/>
              </a:rPr>
              <a:t>При </a:t>
            </a:r>
            <a:r>
              <a:rPr lang="ru-RU" dirty="0">
                <a:solidFill>
                  <a:schemeClr val="tx1"/>
                </a:solidFill>
                <a:latin typeface="Arial" panose="020B0604020202020204" pitchFamily="34" charset="0"/>
              </a:rPr>
              <a:t>проведении предусмотренных Федеральным законом электронных процедур, закрытых электронных процедур характеристики объекта закупки, предусмотренные пунктом 1 части 1 статьи 33 Федерального закона, указываются с использованием единой информационной системы при формировании извещения об осуществлении закупки, приглашения принять участие в определении поставщика (подрядчика, исполнителя) в соответствии с частью 1 статьи 42, пунктом 1 части 1 статьи 75 Федерального закона №44-ФЗ соответственно.</a:t>
            </a:r>
          </a:p>
        </p:txBody>
      </p:sp>
      <p:sp>
        <p:nvSpPr>
          <p:cNvPr id="3" name="Прямоугольник 2"/>
          <p:cNvSpPr/>
          <p:nvPr/>
        </p:nvSpPr>
        <p:spPr>
          <a:xfrm>
            <a:off x="492717" y="1036423"/>
            <a:ext cx="7118576" cy="705394"/>
          </a:xfrm>
          <a:prstGeom prst="rect">
            <a:avLst/>
          </a:prstGeom>
          <a:solidFill>
            <a:srgbClr val="FF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Как изменилась жизнь заказчиков и уполномоченных органов </a:t>
            </a:r>
          </a:p>
          <a:p>
            <a:pPr algn="ctr"/>
            <a:r>
              <a:rPr lang="ru-RU" dirty="0" smtClean="0">
                <a:latin typeface="Arial" panose="020B0604020202020204" pitchFamily="34" charset="0"/>
              </a:rPr>
              <a:t>с 01 октября 2023 года?</a:t>
            </a:r>
            <a:endParaRPr lang="ru-RU" dirty="0">
              <a:latin typeface="Arial" panose="020B0604020202020204" pitchFamily="34" charset="0"/>
            </a:endParaRPr>
          </a:p>
        </p:txBody>
      </p:sp>
    </p:spTree>
    <p:extLst>
      <p:ext uri="{BB962C8B-B14F-4D97-AF65-F5344CB8AC3E}">
        <p14:creationId xmlns:p14="http://schemas.microsoft.com/office/powerpoint/2010/main" val="390724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5787527" y="544893"/>
            <a:ext cx="5817325" cy="513806"/>
          </a:xfrm>
          <a:prstGeom prst="rect">
            <a:avLst/>
          </a:prstGeom>
          <a:solidFill>
            <a:srgbClr val="009D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Выполнение работ/оказание услуг с поставкой товара</a:t>
            </a:r>
            <a:endParaRPr lang="ru-RU" b="1" dirty="0">
              <a:solidFill>
                <a:schemeClr val="bg1"/>
              </a:solidFill>
              <a:latin typeface="Arial" panose="020B0604020202020204" pitchFamily="34" charset="0"/>
            </a:endParaRPr>
          </a:p>
        </p:txBody>
      </p:sp>
      <p:pic>
        <p:nvPicPr>
          <p:cNvPr id="5" name="Рисунок 4"/>
          <p:cNvPicPr/>
          <p:nvPr/>
        </p:nvPicPr>
        <p:blipFill>
          <a:blip r:embed="rId3">
            <a:extLst>
              <a:ext uri="{28A0092B-C50C-407E-A947-70E740481C1C}">
                <a14:useLocalDpi xmlns:a14="http://schemas.microsoft.com/office/drawing/2010/main" val="0"/>
              </a:ext>
            </a:extLst>
          </a:blip>
          <a:srcRect/>
          <a:stretch>
            <a:fillRect/>
          </a:stretch>
        </p:blipFill>
        <p:spPr bwMode="auto">
          <a:xfrm>
            <a:off x="1263832" y="1211306"/>
            <a:ext cx="9047390" cy="5476875"/>
          </a:xfrm>
          <a:prstGeom prst="rect">
            <a:avLst/>
          </a:prstGeom>
          <a:noFill/>
          <a:ln>
            <a:noFill/>
          </a:ln>
        </p:spPr>
      </p:pic>
      <p:sp>
        <p:nvSpPr>
          <p:cNvPr id="2" name="Прямоугольник 1"/>
          <p:cNvSpPr/>
          <p:nvPr/>
        </p:nvSpPr>
        <p:spPr>
          <a:xfrm>
            <a:off x="3997234" y="2072640"/>
            <a:ext cx="4249783" cy="4615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6186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5787527" y="544893"/>
            <a:ext cx="5817325" cy="513806"/>
          </a:xfrm>
          <a:prstGeom prst="rect">
            <a:avLst/>
          </a:prstGeom>
          <a:solidFill>
            <a:srgbClr val="009D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Выполнение работ/оказание услуг с поставкой товара</a:t>
            </a:r>
            <a:endParaRPr lang="ru-RU" b="1" dirty="0">
              <a:solidFill>
                <a:schemeClr val="bg1"/>
              </a:solidFill>
              <a:latin typeface="Arial" panose="020B0604020202020204" pitchFamily="34" charset="0"/>
            </a:endParaRPr>
          </a:p>
        </p:txBody>
      </p:sp>
      <p:pic>
        <p:nvPicPr>
          <p:cNvPr id="6" name="Рисунок 5"/>
          <p:cNvPicPr/>
          <p:nvPr/>
        </p:nvPicPr>
        <p:blipFill>
          <a:blip r:embed="rId3">
            <a:extLst>
              <a:ext uri="{28A0092B-C50C-407E-A947-70E740481C1C}">
                <a14:useLocalDpi xmlns:a14="http://schemas.microsoft.com/office/drawing/2010/main" val="0"/>
              </a:ext>
            </a:extLst>
          </a:blip>
          <a:srcRect/>
          <a:stretch>
            <a:fillRect/>
          </a:stretch>
        </p:blipFill>
        <p:spPr bwMode="auto">
          <a:xfrm>
            <a:off x="0" y="912496"/>
            <a:ext cx="7038975" cy="5276850"/>
          </a:xfrm>
          <a:prstGeom prst="rect">
            <a:avLst/>
          </a:prstGeom>
          <a:noFill/>
          <a:ln>
            <a:solidFill>
              <a:srgbClr val="004065"/>
            </a:solidFill>
          </a:ln>
        </p:spPr>
      </p:pic>
      <p:pic>
        <p:nvPicPr>
          <p:cNvPr id="7" name="Рисунок 6"/>
          <p:cNvPicPr/>
          <p:nvPr/>
        </p:nvPicPr>
        <p:blipFill>
          <a:blip r:embed="rId4">
            <a:extLst>
              <a:ext uri="{28A0092B-C50C-407E-A947-70E740481C1C}">
                <a14:useLocalDpi xmlns:a14="http://schemas.microsoft.com/office/drawing/2010/main" val="0"/>
              </a:ext>
            </a:extLst>
          </a:blip>
          <a:srcRect/>
          <a:stretch>
            <a:fillRect/>
          </a:stretch>
        </p:blipFill>
        <p:spPr bwMode="auto">
          <a:xfrm>
            <a:off x="5191125" y="2133600"/>
            <a:ext cx="7000875" cy="4724400"/>
          </a:xfrm>
          <a:prstGeom prst="rect">
            <a:avLst/>
          </a:prstGeom>
          <a:noFill/>
          <a:ln>
            <a:solidFill>
              <a:srgbClr val="004065"/>
            </a:solidFill>
          </a:ln>
        </p:spPr>
      </p:pic>
    </p:spTree>
    <p:extLst>
      <p:ext uri="{BB962C8B-B14F-4D97-AF65-F5344CB8AC3E}">
        <p14:creationId xmlns:p14="http://schemas.microsoft.com/office/powerpoint/2010/main" val="312006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pic>
        <p:nvPicPr>
          <p:cNvPr id="8" name="Рисунок 7"/>
          <p:cNvPicPr/>
          <p:nvPr/>
        </p:nvPicPr>
        <p:blipFill>
          <a:blip r:embed="rId3">
            <a:extLst>
              <a:ext uri="{28A0092B-C50C-407E-A947-70E740481C1C}">
                <a14:useLocalDpi xmlns:a14="http://schemas.microsoft.com/office/drawing/2010/main" val="0"/>
              </a:ext>
            </a:extLst>
          </a:blip>
          <a:srcRect/>
          <a:stretch>
            <a:fillRect/>
          </a:stretch>
        </p:blipFill>
        <p:spPr bwMode="auto">
          <a:xfrm>
            <a:off x="1554615" y="801796"/>
            <a:ext cx="6605316" cy="5990890"/>
          </a:xfrm>
          <a:prstGeom prst="rect">
            <a:avLst/>
          </a:prstGeom>
          <a:noFill/>
          <a:ln>
            <a:solidFill>
              <a:srgbClr val="004065"/>
            </a:solidFill>
          </a:ln>
        </p:spPr>
      </p:pic>
      <p:sp>
        <p:nvSpPr>
          <p:cNvPr id="4" name="Прямоугольник 3"/>
          <p:cNvSpPr/>
          <p:nvPr/>
        </p:nvSpPr>
        <p:spPr>
          <a:xfrm>
            <a:off x="5787527" y="544893"/>
            <a:ext cx="5817325" cy="513806"/>
          </a:xfrm>
          <a:prstGeom prst="rect">
            <a:avLst/>
          </a:prstGeom>
          <a:solidFill>
            <a:srgbClr val="009D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Выполнение работ/оказание услуг с поставкой товара</a:t>
            </a:r>
            <a:endParaRPr lang="ru-RU"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25586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pic>
        <p:nvPicPr>
          <p:cNvPr id="5" name="Рисунок 4"/>
          <p:cNvPicPr/>
          <p:nvPr/>
        </p:nvPicPr>
        <p:blipFill>
          <a:blip r:embed="rId3">
            <a:extLst>
              <a:ext uri="{28A0092B-C50C-407E-A947-70E740481C1C}">
                <a14:useLocalDpi xmlns:a14="http://schemas.microsoft.com/office/drawing/2010/main" val="0"/>
              </a:ext>
            </a:extLst>
          </a:blip>
          <a:srcRect/>
          <a:stretch>
            <a:fillRect/>
          </a:stretch>
        </p:blipFill>
        <p:spPr bwMode="auto">
          <a:xfrm>
            <a:off x="1663473" y="889698"/>
            <a:ext cx="6600825" cy="5934075"/>
          </a:xfrm>
          <a:prstGeom prst="rect">
            <a:avLst/>
          </a:prstGeom>
          <a:noFill/>
          <a:ln>
            <a:solidFill>
              <a:srgbClr val="004065"/>
            </a:solidFill>
          </a:ln>
        </p:spPr>
      </p:pic>
      <p:sp>
        <p:nvSpPr>
          <p:cNvPr id="4" name="Прямоугольник 3"/>
          <p:cNvSpPr/>
          <p:nvPr/>
        </p:nvSpPr>
        <p:spPr>
          <a:xfrm>
            <a:off x="5787527" y="544893"/>
            <a:ext cx="5817325" cy="513806"/>
          </a:xfrm>
          <a:prstGeom prst="rect">
            <a:avLst/>
          </a:prstGeom>
          <a:solidFill>
            <a:srgbClr val="009D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Выполнение работ/оказание услуг с поставкой товара</a:t>
            </a:r>
            <a:endParaRPr lang="ru-RU"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25085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5770110" y="662055"/>
            <a:ext cx="5817325" cy="940321"/>
          </a:xfrm>
          <a:prstGeom prst="rect">
            <a:avLst/>
          </a:prstGeom>
          <a:solidFill>
            <a:srgbClr val="009D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Как выглядит на ЭТП «Фабрикант» подача заявки на работы, предполагающие поставку товаров? </a:t>
            </a:r>
            <a:endParaRPr lang="ru-RU" b="1" dirty="0">
              <a:solidFill>
                <a:schemeClr val="bg1"/>
              </a:solidFill>
              <a:latin typeface="Arial" panose="020B0604020202020204" pitchFamily="34" charset="0"/>
            </a:endParaRPr>
          </a:p>
        </p:txBody>
      </p:sp>
      <p:pic>
        <p:nvPicPr>
          <p:cNvPr id="2" name="Рисунок 1"/>
          <p:cNvPicPr>
            <a:picLocks noChangeAspect="1"/>
          </p:cNvPicPr>
          <p:nvPr/>
        </p:nvPicPr>
        <p:blipFill>
          <a:blip r:embed="rId3"/>
          <a:stretch>
            <a:fillRect/>
          </a:stretch>
        </p:blipFill>
        <p:spPr>
          <a:xfrm>
            <a:off x="430305" y="1735188"/>
            <a:ext cx="11200281" cy="4386938"/>
          </a:xfrm>
          <a:prstGeom prst="rect">
            <a:avLst/>
          </a:prstGeom>
        </p:spPr>
      </p:pic>
    </p:spTree>
    <p:extLst>
      <p:ext uri="{BB962C8B-B14F-4D97-AF65-F5344CB8AC3E}">
        <p14:creationId xmlns:p14="http://schemas.microsoft.com/office/powerpoint/2010/main" val="182136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6080887" y="340372"/>
            <a:ext cx="5817325" cy="513806"/>
          </a:xfrm>
          <a:prstGeom prst="rect">
            <a:avLst/>
          </a:prstGeom>
          <a:solidFill>
            <a:srgbClr val="009D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Отображение структурированных сведений на ЭТП «Фабрикант»</a:t>
            </a:r>
            <a:endParaRPr lang="ru-RU" b="1" dirty="0">
              <a:solidFill>
                <a:schemeClr val="bg1"/>
              </a:solidFill>
              <a:latin typeface="Arial" panose="020B0604020202020204" pitchFamily="34" charset="0"/>
            </a:endParaRPr>
          </a:p>
        </p:txBody>
      </p:sp>
      <p:pic>
        <p:nvPicPr>
          <p:cNvPr id="5" name="Рисунок 4"/>
          <p:cNvPicPr/>
          <p:nvPr/>
        </p:nvPicPr>
        <p:blipFill>
          <a:blip r:embed="rId3"/>
          <a:stretch>
            <a:fillRect/>
          </a:stretch>
        </p:blipFill>
        <p:spPr>
          <a:xfrm>
            <a:off x="266293" y="1046300"/>
            <a:ext cx="9251950" cy="1948180"/>
          </a:xfrm>
          <a:prstGeom prst="rect">
            <a:avLst/>
          </a:prstGeom>
          <a:ln>
            <a:solidFill>
              <a:srgbClr val="212121"/>
            </a:solidFill>
          </a:ln>
        </p:spPr>
      </p:pic>
      <p:sp>
        <p:nvSpPr>
          <p:cNvPr id="2" name="Прямоугольник 1"/>
          <p:cNvSpPr/>
          <p:nvPr/>
        </p:nvSpPr>
        <p:spPr>
          <a:xfrm>
            <a:off x="1249679" y="1854926"/>
            <a:ext cx="1384663" cy="243840"/>
          </a:xfrm>
          <a:prstGeom prst="rect">
            <a:avLst/>
          </a:prstGeom>
          <a:noFill/>
          <a:ln w="38100">
            <a:solidFill>
              <a:srgbClr val="FF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rial" panose="020B0604020202020204" pitchFamily="34" charset="0"/>
            </a:endParaRPr>
          </a:p>
        </p:txBody>
      </p:sp>
      <p:pic>
        <p:nvPicPr>
          <p:cNvPr id="8" name="Рисунок 7"/>
          <p:cNvPicPr/>
          <p:nvPr/>
        </p:nvPicPr>
        <p:blipFill>
          <a:blip r:embed="rId4"/>
          <a:stretch>
            <a:fillRect/>
          </a:stretch>
        </p:blipFill>
        <p:spPr>
          <a:xfrm>
            <a:off x="2403565" y="3089411"/>
            <a:ext cx="9251950" cy="3706495"/>
          </a:xfrm>
          <a:prstGeom prst="rect">
            <a:avLst/>
          </a:prstGeom>
          <a:ln>
            <a:solidFill>
              <a:srgbClr val="212121"/>
            </a:solidFill>
          </a:ln>
        </p:spPr>
      </p:pic>
      <p:sp>
        <p:nvSpPr>
          <p:cNvPr id="3" name="Стрелка вниз 2"/>
          <p:cNvSpPr/>
          <p:nvPr/>
        </p:nvSpPr>
        <p:spPr>
          <a:xfrm>
            <a:off x="7907383" y="2707097"/>
            <a:ext cx="644434" cy="574765"/>
          </a:xfrm>
          <a:prstGeom prst="downArrow">
            <a:avLst/>
          </a:prstGeom>
          <a:solidFill>
            <a:srgbClr val="FF7000"/>
          </a:solidFill>
          <a:ln>
            <a:solidFill>
              <a:srgbClr val="FF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rial" panose="020B0604020202020204" pitchFamily="34" charset="0"/>
            </a:endParaRPr>
          </a:p>
        </p:txBody>
      </p:sp>
    </p:spTree>
    <p:extLst>
      <p:ext uri="{BB962C8B-B14F-4D97-AF65-F5344CB8AC3E}">
        <p14:creationId xmlns:p14="http://schemas.microsoft.com/office/powerpoint/2010/main" val="385789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6080887" y="340372"/>
            <a:ext cx="5817325" cy="513806"/>
          </a:xfrm>
          <a:prstGeom prst="rect">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Подача заявки на ЭТП «Фабрикант»</a:t>
            </a:r>
            <a:endParaRPr lang="ru-RU" b="1" dirty="0">
              <a:solidFill>
                <a:schemeClr val="bg1"/>
              </a:solidFill>
              <a:latin typeface="Arial" panose="020B0604020202020204" pitchFamily="34" charset="0"/>
            </a:endParaRPr>
          </a:p>
        </p:txBody>
      </p:sp>
      <p:pic>
        <p:nvPicPr>
          <p:cNvPr id="9" name="Рисунок 8"/>
          <p:cNvPicPr/>
          <p:nvPr/>
        </p:nvPicPr>
        <p:blipFill>
          <a:blip r:embed="rId3"/>
          <a:stretch>
            <a:fillRect/>
          </a:stretch>
        </p:blipFill>
        <p:spPr>
          <a:xfrm>
            <a:off x="651419" y="1472021"/>
            <a:ext cx="10922272" cy="4972322"/>
          </a:xfrm>
          <a:prstGeom prst="rect">
            <a:avLst/>
          </a:prstGeom>
        </p:spPr>
      </p:pic>
      <p:sp>
        <p:nvSpPr>
          <p:cNvPr id="6" name="Прямоугольник 5"/>
          <p:cNvSpPr/>
          <p:nvPr/>
        </p:nvSpPr>
        <p:spPr>
          <a:xfrm>
            <a:off x="10650582" y="4180113"/>
            <a:ext cx="853440" cy="278675"/>
          </a:xfrm>
          <a:prstGeom prst="rect">
            <a:avLst/>
          </a:prstGeom>
          <a:noFill/>
          <a:ln w="38100">
            <a:solidFill>
              <a:srgbClr val="FF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rial" panose="020B0604020202020204" pitchFamily="34" charset="0"/>
            </a:endParaRPr>
          </a:p>
        </p:txBody>
      </p:sp>
    </p:spTree>
    <p:extLst>
      <p:ext uri="{BB962C8B-B14F-4D97-AF65-F5344CB8AC3E}">
        <p14:creationId xmlns:p14="http://schemas.microsoft.com/office/powerpoint/2010/main" val="414636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6080887" y="340372"/>
            <a:ext cx="5817325" cy="513806"/>
          </a:xfrm>
          <a:prstGeom prst="rect">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Подача заявки на ЭТП «Фабрикант»</a:t>
            </a:r>
            <a:endParaRPr lang="ru-RU" b="1" dirty="0">
              <a:solidFill>
                <a:schemeClr val="bg1"/>
              </a:solidFill>
              <a:latin typeface="Arial" panose="020B0604020202020204" pitchFamily="34" charset="0"/>
            </a:endParaRPr>
          </a:p>
        </p:txBody>
      </p:sp>
      <p:pic>
        <p:nvPicPr>
          <p:cNvPr id="7" name="Рисунок 6"/>
          <p:cNvPicPr/>
          <p:nvPr/>
        </p:nvPicPr>
        <p:blipFill>
          <a:blip r:embed="rId3"/>
          <a:stretch>
            <a:fillRect/>
          </a:stretch>
        </p:blipFill>
        <p:spPr>
          <a:xfrm>
            <a:off x="480413" y="1327239"/>
            <a:ext cx="11200948" cy="4942931"/>
          </a:xfrm>
          <a:prstGeom prst="rect">
            <a:avLst/>
          </a:prstGeom>
        </p:spPr>
      </p:pic>
      <p:sp>
        <p:nvSpPr>
          <p:cNvPr id="6" name="Прямоугольник 5"/>
          <p:cNvSpPr/>
          <p:nvPr/>
        </p:nvSpPr>
        <p:spPr>
          <a:xfrm>
            <a:off x="1593667" y="2389764"/>
            <a:ext cx="2046515" cy="278675"/>
          </a:xfrm>
          <a:prstGeom prst="rect">
            <a:avLst/>
          </a:prstGeom>
          <a:noFill/>
          <a:ln w="38100">
            <a:solidFill>
              <a:srgbClr val="FF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rial" panose="020B0604020202020204" pitchFamily="34" charset="0"/>
            </a:endParaRPr>
          </a:p>
        </p:txBody>
      </p:sp>
    </p:spTree>
    <p:extLst>
      <p:ext uri="{BB962C8B-B14F-4D97-AF65-F5344CB8AC3E}">
        <p14:creationId xmlns:p14="http://schemas.microsoft.com/office/powerpoint/2010/main" val="160025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6080887" y="340372"/>
            <a:ext cx="5817325" cy="513806"/>
          </a:xfrm>
          <a:prstGeom prst="rect">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Подача заявки на ЭТП «Фабрикант»</a:t>
            </a:r>
            <a:endParaRPr lang="ru-RU" b="1" dirty="0">
              <a:solidFill>
                <a:schemeClr val="bg1"/>
              </a:solidFill>
              <a:latin typeface="Arial" panose="020B0604020202020204" pitchFamily="34" charset="0"/>
            </a:endParaRPr>
          </a:p>
        </p:txBody>
      </p:sp>
      <p:pic>
        <p:nvPicPr>
          <p:cNvPr id="7" name="Рисунок 6"/>
          <p:cNvPicPr/>
          <p:nvPr/>
        </p:nvPicPr>
        <p:blipFill>
          <a:blip r:embed="rId3">
            <a:extLst>
              <a:ext uri="{28A0092B-C50C-407E-A947-70E740481C1C}">
                <a14:useLocalDpi xmlns:a14="http://schemas.microsoft.com/office/drawing/2010/main" val="0"/>
              </a:ext>
            </a:extLst>
          </a:blip>
          <a:srcRect/>
          <a:stretch>
            <a:fillRect/>
          </a:stretch>
        </p:blipFill>
        <p:spPr bwMode="auto">
          <a:xfrm>
            <a:off x="453027" y="2157571"/>
            <a:ext cx="10075636" cy="2806519"/>
          </a:xfrm>
          <a:prstGeom prst="rect">
            <a:avLst/>
          </a:prstGeom>
          <a:noFill/>
          <a:ln>
            <a:noFill/>
          </a:ln>
        </p:spPr>
      </p:pic>
      <p:sp>
        <p:nvSpPr>
          <p:cNvPr id="6" name="Прямоугольник 5"/>
          <p:cNvSpPr/>
          <p:nvPr/>
        </p:nvSpPr>
        <p:spPr>
          <a:xfrm>
            <a:off x="8989549" y="3675017"/>
            <a:ext cx="1234314" cy="478972"/>
          </a:xfrm>
          <a:prstGeom prst="rect">
            <a:avLst/>
          </a:prstGeom>
          <a:noFill/>
          <a:ln w="38100">
            <a:solidFill>
              <a:srgbClr val="FF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rial" panose="020B0604020202020204" pitchFamily="34" charset="0"/>
            </a:endParaRPr>
          </a:p>
        </p:txBody>
      </p:sp>
    </p:spTree>
    <p:extLst>
      <p:ext uri="{BB962C8B-B14F-4D97-AF65-F5344CB8AC3E}">
        <p14:creationId xmlns:p14="http://schemas.microsoft.com/office/powerpoint/2010/main" val="296714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6080887" y="340372"/>
            <a:ext cx="5817325" cy="513806"/>
          </a:xfrm>
          <a:prstGeom prst="rect">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Подача заявки на ЭТП «Фабрикант»</a:t>
            </a:r>
            <a:endParaRPr lang="ru-RU" b="1" dirty="0">
              <a:solidFill>
                <a:schemeClr val="bg1"/>
              </a:solidFill>
              <a:latin typeface="Arial" panose="020B0604020202020204" pitchFamily="34" charset="0"/>
            </a:endParaRPr>
          </a:p>
        </p:txBody>
      </p:sp>
      <p:pic>
        <p:nvPicPr>
          <p:cNvPr id="8" name="Рисунок 7"/>
          <p:cNvPicPr/>
          <p:nvPr/>
        </p:nvPicPr>
        <p:blipFill>
          <a:blip r:embed="rId3">
            <a:extLst>
              <a:ext uri="{28A0092B-C50C-407E-A947-70E740481C1C}">
                <a14:useLocalDpi xmlns:a14="http://schemas.microsoft.com/office/drawing/2010/main" val="0"/>
              </a:ext>
            </a:extLst>
          </a:blip>
          <a:srcRect/>
          <a:stretch>
            <a:fillRect/>
          </a:stretch>
        </p:blipFill>
        <p:spPr bwMode="auto">
          <a:xfrm>
            <a:off x="297463" y="1262333"/>
            <a:ext cx="11459108" cy="5425849"/>
          </a:xfrm>
          <a:prstGeom prst="rect">
            <a:avLst/>
          </a:prstGeom>
          <a:noFill/>
          <a:ln>
            <a:noFill/>
          </a:ln>
        </p:spPr>
      </p:pic>
      <p:sp>
        <p:nvSpPr>
          <p:cNvPr id="6" name="Прямоугольник 5"/>
          <p:cNvSpPr/>
          <p:nvPr/>
        </p:nvSpPr>
        <p:spPr>
          <a:xfrm>
            <a:off x="200298" y="1572124"/>
            <a:ext cx="11485454" cy="1118825"/>
          </a:xfrm>
          <a:prstGeom prst="rect">
            <a:avLst/>
          </a:prstGeom>
          <a:noFill/>
          <a:ln w="38100">
            <a:solidFill>
              <a:srgbClr val="FF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rial" panose="020B0604020202020204" pitchFamily="34" charset="0"/>
            </a:endParaRPr>
          </a:p>
        </p:txBody>
      </p:sp>
      <p:sp>
        <p:nvSpPr>
          <p:cNvPr id="9" name="Прямоугольник 8"/>
          <p:cNvSpPr/>
          <p:nvPr/>
        </p:nvSpPr>
        <p:spPr>
          <a:xfrm>
            <a:off x="266294" y="3418361"/>
            <a:ext cx="11490278" cy="3269821"/>
          </a:xfrm>
          <a:prstGeom prst="rect">
            <a:avLst/>
          </a:prstGeom>
          <a:noFill/>
          <a:ln w="38100">
            <a:solidFill>
              <a:srgbClr val="FF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rial" panose="020B0604020202020204" pitchFamily="34" charset="0"/>
            </a:endParaRPr>
          </a:p>
        </p:txBody>
      </p:sp>
    </p:spTree>
    <p:extLst>
      <p:ext uri="{BB962C8B-B14F-4D97-AF65-F5344CB8AC3E}">
        <p14:creationId xmlns:p14="http://schemas.microsoft.com/office/powerpoint/2010/main" val="362792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2" name="Прямоугольник 1"/>
          <p:cNvSpPr/>
          <p:nvPr/>
        </p:nvSpPr>
        <p:spPr>
          <a:xfrm>
            <a:off x="492717" y="2116184"/>
            <a:ext cx="2651078" cy="2272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Пункт </a:t>
            </a:r>
            <a:r>
              <a:rPr lang="ru-RU" dirty="0">
                <a:latin typeface="Arial" panose="020B0604020202020204" pitchFamily="34" charset="0"/>
              </a:rPr>
              <a:t>31 Дополнительных требований к операторам ЭТП, утв. Постановлением Правительства №656</a:t>
            </a:r>
          </a:p>
        </p:txBody>
      </p:sp>
      <p:sp>
        <p:nvSpPr>
          <p:cNvPr id="11" name="Прямоугольник 10"/>
          <p:cNvSpPr/>
          <p:nvPr/>
        </p:nvSpPr>
        <p:spPr>
          <a:xfrm>
            <a:off x="3605348" y="2116184"/>
            <a:ext cx="8159932" cy="4580707"/>
          </a:xfrm>
          <a:prstGeom prst="rect">
            <a:avLst/>
          </a:prstGeom>
          <a:solidFill>
            <a:srgbClr val="D9D9D9"/>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Arial" panose="020B0604020202020204" pitchFamily="34" charset="0"/>
              </a:rPr>
              <a:t>При формировании предложения участника закупки в отношении объекта закупки, предусмотренного пунктом 2 части 1 статьи 43 Федерального закона, с использованием электронной площадки, специализированной электронной площадки формируются </a:t>
            </a:r>
            <a:r>
              <a:rPr lang="ru-RU" b="1" dirty="0">
                <a:solidFill>
                  <a:schemeClr val="tx1"/>
                </a:solidFill>
                <a:latin typeface="Arial" panose="020B0604020202020204" pitchFamily="34" charset="0"/>
              </a:rPr>
              <a:t>наименование страны происхождения товара, товарный знак</a:t>
            </a:r>
            <a:r>
              <a:rPr lang="ru-RU" dirty="0">
                <a:solidFill>
                  <a:schemeClr val="tx1"/>
                </a:solidFill>
                <a:latin typeface="Arial" panose="020B0604020202020204" pitchFamily="34" charset="0"/>
              </a:rPr>
              <a:t> (при наличии у товара товарного знака), а также </a:t>
            </a:r>
            <a:r>
              <a:rPr lang="ru-RU" b="1" dirty="0">
                <a:solidFill>
                  <a:schemeClr val="tx1"/>
                </a:solidFill>
                <a:latin typeface="Arial" panose="020B0604020202020204" pitchFamily="34" charset="0"/>
              </a:rPr>
              <a:t>характеристики предлагаемого участником закупки товара в части характеристик, содержащихся в извещении об осуществлении закупки в соответствии с пунктом 5 части 1 статьи 42 </a:t>
            </a:r>
            <a:r>
              <a:rPr lang="ru-RU" dirty="0">
                <a:solidFill>
                  <a:schemeClr val="tx1"/>
                </a:solidFill>
                <a:latin typeface="Arial" panose="020B0604020202020204" pitchFamily="34" charset="0"/>
              </a:rPr>
              <a:t>Федерального закона, в приглашении принять участие в определении поставщика (подрядчика, исполнителя) в соответствии с пунктом 1 части 1 статьи 75 Федерального закона соответственно. Такие характеристики размещаются оператором электронной площадки, оператором специализированной электронной площадки в единой информационной системе (без размещения на официальном сайте единой информационной системы) одновременно с размещением протокола подведения итогов определения поставщика (подрядчика, исполнителя). </a:t>
            </a:r>
          </a:p>
        </p:txBody>
      </p:sp>
      <p:sp>
        <p:nvSpPr>
          <p:cNvPr id="3" name="Прямоугольник 2"/>
          <p:cNvSpPr/>
          <p:nvPr/>
        </p:nvSpPr>
        <p:spPr>
          <a:xfrm>
            <a:off x="492717" y="1036423"/>
            <a:ext cx="7118576" cy="705394"/>
          </a:xfrm>
          <a:prstGeom prst="rect">
            <a:avLst/>
          </a:prstGeom>
          <a:solidFill>
            <a:srgbClr val="FF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Как изменилась жизнь заказчиков и уполномоченных органов </a:t>
            </a:r>
          </a:p>
          <a:p>
            <a:pPr algn="ctr"/>
            <a:r>
              <a:rPr lang="ru-RU" dirty="0" smtClean="0">
                <a:latin typeface="Arial" panose="020B0604020202020204" pitchFamily="34" charset="0"/>
              </a:rPr>
              <a:t>с 01 октября 2023 года?</a:t>
            </a:r>
            <a:endParaRPr lang="ru-RU" dirty="0">
              <a:latin typeface="Arial" panose="020B0604020202020204" pitchFamily="34" charset="0"/>
            </a:endParaRPr>
          </a:p>
        </p:txBody>
      </p:sp>
    </p:spTree>
    <p:extLst>
      <p:ext uri="{BB962C8B-B14F-4D97-AF65-F5344CB8AC3E}">
        <p14:creationId xmlns:p14="http://schemas.microsoft.com/office/powerpoint/2010/main" val="33603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6080887" y="340372"/>
            <a:ext cx="5817325" cy="513806"/>
          </a:xfrm>
          <a:prstGeom prst="rect">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Подача заявки на ЭТП «Фабрикант»</a:t>
            </a:r>
            <a:endParaRPr lang="ru-RU" b="1" dirty="0">
              <a:solidFill>
                <a:schemeClr val="bg1"/>
              </a:solidFill>
              <a:latin typeface="Arial" panose="020B0604020202020204" pitchFamily="34" charset="0"/>
            </a:endParaRPr>
          </a:p>
        </p:txBody>
      </p:sp>
      <p:sp>
        <p:nvSpPr>
          <p:cNvPr id="9" name="Прямоугольник 8"/>
          <p:cNvSpPr/>
          <p:nvPr/>
        </p:nvSpPr>
        <p:spPr>
          <a:xfrm>
            <a:off x="581176" y="3048000"/>
            <a:ext cx="11317035" cy="1175657"/>
          </a:xfrm>
          <a:prstGeom prst="rect">
            <a:avLst/>
          </a:prstGeom>
          <a:noFill/>
          <a:ln w="38100">
            <a:solidFill>
              <a:srgbClr val="FF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rial" panose="020B0604020202020204" pitchFamily="34" charset="0"/>
            </a:endParaRPr>
          </a:p>
        </p:txBody>
      </p:sp>
      <p:pic>
        <p:nvPicPr>
          <p:cNvPr id="7" name="Рисунок 6"/>
          <p:cNvPicPr/>
          <p:nvPr/>
        </p:nvPicPr>
        <p:blipFill>
          <a:blip r:embed="rId3">
            <a:extLst>
              <a:ext uri="{28A0092B-C50C-407E-A947-70E740481C1C}">
                <a14:useLocalDpi xmlns:a14="http://schemas.microsoft.com/office/drawing/2010/main" val="0"/>
              </a:ext>
            </a:extLst>
          </a:blip>
          <a:srcRect/>
          <a:stretch>
            <a:fillRect/>
          </a:stretch>
        </p:blipFill>
        <p:spPr bwMode="auto">
          <a:xfrm>
            <a:off x="807382" y="3311745"/>
            <a:ext cx="10864624" cy="789992"/>
          </a:xfrm>
          <a:prstGeom prst="rect">
            <a:avLst/>
          </a:prstGeom>
          <a:noFill/>
          <a:ln>
            <a:noFill/>
          </a:ln>
        </p:spPr>
      </p:pic>
      <p:pic>
        <p:nvPicPr>
          <p:cNvPr id="10" name="Рисунок 9"/>
          <p:cNvPicPr/>
          <p:nvPr/>
        </p:nvPicPr>
        <p:blipFill>
          <a:blip r:embed="rId4">
            <a:extLst>
              <a:ext uri="{28A0092B-C50C-407E-A947-70E740481C1C}">
                <a14:useLocalDpi xmlns:a14="http://schemas.microsoft.com/office/drawing/2010/main" val="0"/>
              </a:ext>
            </a:extLst>
          </a:blip>
          <a:srcRect/>
          <a:stretch>
            <a:fillRect/>
          </a:stretch>
        </p:blipFill>
        <p:spPr bwMode="auto">
          <a:xfrm>
            <a:off x="581176" y="4750299"/>
            <a:ext cx="11090829" cy="570638"/>
          </a:xfrm>
          <a:prstGeom prst="rect">
            <a:avLst/>
          </a:prstGeom>
          <a:noFill/>
          <a:ln>
            <a:noFill/>
          </a:ln>
        </p:spPr>
      </p:pic>
      <p:sp>
        <p:nvSpPr>
          <p:cNvPr id="11" name="Прямоугольник 10"/>
          <p:cNvSpPr/>
          <p:nvPr/>
        </p:nvSpPr>
        <p:spPr>
          <a:xfrm>
            <a:off x="581175" y="4447789"/>
            <a:ext cx="11317035" cy="1175657"/>
          </a:xfrm>
          <a:prstGeom prst="rect">
            <a:avLst/>
          </a:prstGeom>
          <a:noFill/>
          <a:ln w="38100">
            <a:solidFill>
              <a:srgbClr val="FF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rial" panose="020B0604020202020204" pitchFamily="34" charset="0"/>
            </a:endParaRPr>
          </a:p>
        </p:txBody>
      </p:sp>
      <p:sp>
        <p:nvSpPr>
          <p:cNvPr id="2" name="Прямоугольник 1"/>
          <p:cNvSpPr/>
          <p:nvPr/>
        </p:nvSpPr>
        <p:spPr>
          <a:xfrm>
            <a:off x="581175" y="1812267"/>
            <a:ext cx="7907383" cy="6590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Arial" panose="020B0604020202020204" pitchFamily="34" charset="0"/>
              </a:rPr>
              <a:t>Есть блокирующий контроль и в отношении значений, не попадающих в назначенный диапазон и «пустых» значений</a:t>
            </a:r>
            <a:endParaRPr lang="ru-RU" dirty="0">
              <a:solidFill>
                <a:schemeClr val="tx1"/>
              </a:solidFill>
              <a:latin typeface="Arial" panose="020B0604020202020204" pitchFamily="34" charset="0"/>
            </a:endParaRPr>
          </a:p>
        </p:txBody>
      </p:sp>
    </p:spTree>
    <p:extLst>
      <p:ext uri="{BB962C8B-B14F-4D97-AF65-F5344CB8AC3E}">
        <p14:creationId xmlns:p14="http://schemas.microsoft.com/office/powerpoint/2010/main" val="308713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6080887" y="340372"/>
            <a:ext cx="5817325" cy="513806"/>
          </a:xfrm>
          <a:prstGeom prst="rect">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Подача заявки на ЭТП «Фабрикант»</a:t>
            </a:r>
            <a:endParaRPr lang="ru-RU" b="1" dirty="0">
              <a:solidFill>
                <a:schemeClr val="bg1"/>
              </a:solidFill>
              <a:latin typeface="Arial" panose="020B0604020202020204" pitchFamily="34" charset="0"/>
            </a:endParaRPr>
          </a:p>
        </p:txBody>
      </p:sp>
      <p:pic>
        <p:nvPicPr>
          <p:cNvPr id="5" name="Рисунок 4"/>
          <p:cNvPicPr>
            <a:picLocks noChangeAspect="1"/>
          </p:cNvPicPr>
          <p:nvPr/>
        </p:nvPicPr>
        <p:blipFill>
          <a:blip r:embed="rId3"/>
          <a:stretch>
            <a:fillRect/>
          </a:stretch>
        </p:blipFill>
        <p:spPr>
          <a:xfrm>
            <a:off x="109467" y="2568152"/>
            <a:ext cx="12126076" cy="3780397"/>
          </a:xfrm>
          <a:prstGeom prst="rect">
            <a:avLst/>
          </a:prstGeom>
        </p:spPr>
      </p:pic>
      <p:sp>
        <p:nvSpPr>
          <p:cNvPr id="6" name="Прямоугольник 5"/>
          <p:cNvSpPr/>
          <p:nvPr/>
        </p:nvSpPr>
        <p:spPr>
          <a:xfrm>
            <a:off x="139336" y="1314658"/>
            <a:ext cx="4415246" cy="600892"/>
          </a:xfrm>
          <a:prstGeom prst="rect">
            <a:avLst/>
          </a:prstGeom>
          <a:solidFill>
            <a:srgbClr val="00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Внесение разных типов характеристик</a:t>
            </a:r>
            <a:endParaRPr lang="ru-RU" dirty="0"/>
          </a:p>
        </p:txBody>
      </p:sp>
      <p:sp>
        <p:nvSpPr>
          <p:cNvPr id="8" name="Прямоугольник 7"/>
          <p:cNvSpPr/>
          <p:nvPr/>
        </p:nvSpPr>
        <p:spPr>
          <a:xfrm>
            <a:off x="168555" y="3160942"/>
            <a:ext cx="12038990" cy="687977"/>
          </a:xfrm>
          <a:prstGeom prst="rect">
            <a:avLst/>
          </a:prstGeom>
          <a:noFill/>
          <a:ln w="38100">
            <a:solidFill>
              <a:srgbClr val="FF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153010" y="4519208"/>
            <a:ext cx="12038990" cy="687977"/>
          </a:xfrm>
          <a:prstGeom prst="rect">
            <a:avLst/>
          </a:prstGeom>
          <a:noFill/>
          <a:ln w="38100">
            <a:solidFill>
              <a:srgbClr val="FF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8948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6080887" y="340372"/>
            <a:ext cx="5817325" cy="513806"/>
          </a:xfrm>
          <a:prstGeom prst="rect">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Подача заявки на ЭТП «Фабрикант»</a:t>
            </a:r>
            <a:endParaRPr lang="ru-RU" b="1" dirty="0">
              <a:solidFill>
                <a:schemeClr val="bg1"/>
              </a:solidFill>
              <a:latin typeface="Arial" panose="020B0604020202020204" pitchFamily="34" charset="0"/>
            </a:endParaRPr>
          </a:p>
        </p:txBody>
      </p:sp>
      <p:sp>
        <p:nvSpPr>
          <p:cNvPr id="6" name="Прямоугольник 5"/>
          <p:cNvSpPr/>
          <p:nvPr/>
        </p:nvSpPr>
        <p:spPr>
          <a:xfrm>
            <a:off x="139336" y="1314658"/>
            <a:ext cx="4415246" cy="600892"/>
          </a:xfrm>
          <a:prstGeom prst="rect">
            <a:avLst/>
          </a:prstGeom>
          <a:solidFill>
            <a:srgbClr val="00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Внесение разных типов характеристик</a:t>
            </a:r>
            <a:endParaRPr lang="ru-RU" dirty="0"/>
          </a:p>
        </p:txBody>
      </p:sp>
      <p:pic>
        <p:nvPicPr>
          <p:cNvPr id="2" name="Рисунок 1"/>
          <p:cNvPicPr>
            <a:picLocks noChangeAspect="1"/>
          </p:cNvPicPr>
          <p:nvPr/>
        </p:nvPicPr>
        <p:blipFill>
          <a:blip r:embed="rId3"/>
          <a:stretch>
            <a:fillRect/>
          </a:stretch>
        </p:blipFill>
        <p:spPr>
          <a:xfrm>
            <a:off x="180830" y="2366945"/>
            <a:ext cx="11800114" cy="3682305"/>
          </a:xfrm>
          <a:prstGeom prst="rect">
            <a:avLst/>
          </a:prstGeom>
        </p:spPr>
      </p:pic>
      <p:sp>
        <p:nvSpPr>
          <p:cNvPr id="7" name="Прямоугольник 6"/>
          <p:cNvSpPr/>
          <p:nvPr/>
        </p:nvSpPr>
        <p:spPr>
          <a:xfrm>
            <a:off x="180830" y="2366946"/>
            <a:ext cx="11800114" cy="480758"/>
          </a:xfrm>
          <a:prstGeom prst="rect">
            <a:avLst/>
          </a:prstGeom>
          <a:noFill/>
          <a:ln w="38100">
            <a:solidFill>
              <a:srgbClr val="FF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80830" y="2847704"/>
            <a:ext cx="11800114" cy="426719"/>
          </a:xfrm>
          <a:prstGeom prst="rect">
            <a:avLst/>
          </a:prstGeom>
          <a:noFill/>
          <a:ln w="38100">
            <a:solidFill>
              <a:srgbClr val="FF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9512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6080887" y="340372"/>
            <a:ext cx="5817325" cy="513806"/>
          </a:xfrm>
          <a:prstGeom prst="rect">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Подача заявки на ЭТП «Фабрикант»</a:t>
            </a:r>
            <a:endParaRPr lang="ru-RU" b="1" dirty="0">
              <a:solidFill>
                <a:schemeClr val="bg1"/>
              </a:solidFill>
              <a:latin typeface="Arial" panose="020B0604020202020204" pitchFamily="34" charset="0"/>
            </a:endParaRPr>
          </a:p>
        </p:txBody>
      </p:sp>
      <p:sp>
        <p:nvSpPr>
          <p:cNvPr id="6" name="Прямоугольник 5"/>
          <p:cNvSpPr/>
          <p:nvPr/>
        </p:nvSpPr>
        <p:spPr>
          <a:xfrm>
            <a:off x="139336" y="1314658"/>
            <a:ext cx="4415246" cy="600892"/>
          </a:xfrm>
          <a:prstGeom prst="rect">
            <a:avLst/>
          </a:prstGeom>
          <a:solidFill>
            <a:srgbClr val="00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Внесение разных типов характеристик</a:t>
            </a:r>
            <a:endParaRPr lang="ru-RU" dirty="0"/>
          </a:p>
        </p:txBody>
      </p:sp>
      <p:pic>
        <p:nvPicPr>
          <p:cNvPr id="2" name="Рисунок 1"/>
          <p:cNvPicPr>
            <a:picLocks noChangeAspect="1"/>
          </p:cNvPicPr>
          <p:nvPr/>
        </p:nvPicPr>
        <p:blipFill>
          <a:blip r:embed="rId3"/>
          <a:stretch>
            <a:fillRect/>
          </a:stretch>
        </p:blipFill>
        <p:spPr>
          <a:xfrm>
            <a:off x="180830" y="2366945"/>
            <a:ext cx="11800114" cy="3682305"/>
          </a:xfrm>
          <a:prstGeom prst="rect">
            <a:avLst/>
          </a:prstGeom>
        </p:spPr>
      </p:pic>
      <p:sp>
        <p:nvSpPr>
          <p:cNvPr id="7" name="Прямоугольник 6"/>
          <p:cNvSpPr/>
          <p:nvPr/>
        </p:nvSpPr>
        <p:spPr>
          <a:xfrm>
            <a:off x="180830" y="2366946"/>
            <a:ext cx="11800114" cy="480758"/>
          </a:xfrm>
          <a:prstGeom prst="rect">
            <a:avLst/>
          </a:prstGeom>
          <a:noFill/>
          <a:ln w="38100">
            <a:solidFill>
              <a:srgbClr val="FF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80830" y="2847704"/>
            <a:ext cx="11800114" cy="426719"/>
          </a:xfrm>
          <a:prstGeom prst="rect">
            <a:avLst/>
          </a:prstGeom>
          <a:noFill/>
          <a:ln w="38100">
            <a:solidFill>
              <a:srgbClr val="FF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8773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6080887" y="340372"/>
            <a:ext cx="5817325" cy="513806"/>
          </a:xfrm>
          <a:prstGeom prst="rect">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Подача заявки на ЭТП «Фабрикант»</a:t>
            </a:r>
            <a:endParaRPr lang="ru-RU" b="1" dirty="0">
              <a:solidFill>
                <a:schemeClr val="bg1"/>
              </a:solidFill>
              <a:latin typeface="Arial" panose="020B0604020202020204" pitchFamily="34" charset="0"/>
            </a:endParaRPr>
          </a:p>
        </p:txBody>
      </p:sp>
      <p:sp>
        <p:nvSpPr>
          <p:cNvPr id="6" name="Прямоугольник 5"/>
          <p:cNvSpPr/>
          <p:nvPr/>
        </p:nvSpPr>
        <p:spPr>
          <a:xfrm>
            <a:off x="139336" y="1314658"/>
            <a:ext cx="4415246" cy="600892"/>
          </a:xfrm>
          <a:prstGeom prst="rect">
            <a:avLst/>
          </a:prstGeom>
          <a:solidFill>
            <a:srgbClr val="00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Внесение разных типов характеристик</a:t>
            </a:r>
            <a:endParaRPr lang="ru-RU" dirty="0"/>
          </a:p>
        </p:txBody>
      </p:sp>
      <p:pic>
        <p:nvPicPr>
          <p:cNvPr id="3" name="Рисунок 2"/>
          <p:cNvPicPr>
            <a:picLocks noChangeAspect="1"/>
          </p:cNvPicPr>
          <p:nvPr/>
        </p:nvPicPr>
        <p:blipFill>
          <a:blip r:embed="rId3"/>
          <a:stretch>
            <a:fillRect/>
          </a:stretch>
        </p:blipFill>
        <p:spPr>
          <a:xfrm>
            <a:off x="266293" y="2873831"/>
            <a:ext cx="11901550" cy="1866493"/>
          </a:xfrm>
          <a:prstGeom prst="rect">
            <a:avLst/>
          </a:prstGeom>
        </p:spPr>
      </p:pic>
      <p:sp>
        <p:nvSpPr>
          <p:cNvPr id="8" name="Прямоугольник 7"/>
          <p:cNvSpPr/>
          <p:nvPr/>
        </p:nvSpPr>
        <p:spPr>
          <a:xfrm>
            <a:off x="266293" y="4197533"/>
            <a:ext cx="11800114" cy="426719"/>
          </a:xfrm>
          <a:prstGeom prst="rect">
            <a:avLst/>
          </a:prstGeom>
          <a:noFill/>
          <a:ln w="38100">
            <a:solidFill>
              <a:srgbClr val="FF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трелка вниз 4"/>
          <p:cNvSpPr/>
          <p:nvPr/>
        </p:nvSpPr>
        <p:spPr>
          <a:xfrm rot="10800000">
            <a:off x="4685211" y="4740324"/>
            <a:ext cx="418012" cy="580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rot="10800000">
            <a:off x="10367554" y="4740324"/>
            <a:ext cx="418012" cy="580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4685210" y="5477691"/>
            <a:ext cx="6261464" cy="966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Фактически участник может вписать любое «свое» значение. Хотя фактически это показатель, который не может изменяться</a:t>
            </a:r>
            <a:endParaRPr lang="ru-RU" dirty="0"/>
          </a:p>
        </p:txBody>
      </p:sp>
    </p:spTree>
    <p:extLst>
      <p:ext uri="{BB962C8B-B14F-4D97-AF65-F5344CB8AC3E}">
        <p14:creationId xmlns:p14="http://schemas.microsoft.com/office/powerpoint/2010/main" val="133765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6080887" y="340372"/>
            <a:ext cx="5817325" cy="513806"/>
          </a:xfrm>
          <a:prstGeom prst="rect">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Подача заявки на ЭТП «Фабрикант»</a:t>
            </a:r>
            <a:endParaRPr lang="ru-RU" b="1" dirty="0">
              <a:solidFill>
                <a:schemeClr val="bg1"/>
              </a:solidFill>
              <a:latin typeface="Arial" panose="020B0604020202020204" pitchFamily="34" charset="0"/>
            </a:endParaRPr>
          </a:p>
        </p:txBody>
      </p:sp>
      <p:sp>
        <p:nvSpPr>
          <p:cNvPr id="6" name="Прямоугольник 5"/>
          <p:cNvSpPr/>
          <p:nvPr/>
        </p:nvSpPr>
        <p:spPr>
          <a:xfrm>
            <a:off x="139336" y="1314658"/>
            <a:ext cx="4415246" cy="600892"/>
          </a:xfrm>
          <a:prstGeom prst="rect">
            <a:avLst/>
          </a:prstGeom>
          <a:solidFill>
            <a:srgbClr val="00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Внесение разных типов характеристик</a:t>
            </a:r>
            <a:endParaRPr lang="ru-RU" dirty="0"/>
          </a:p>
        </p:txBody>
      </p:sp>
      <p:pic>
        <p:nvPicPr>
          <p:cNvPr id="2" name="Рисунок 1"/>
          <p:cNvPicPr>
            <a:picLocks noChangeAspect="1"/>
          </p:cNvPicPr>
          <p:nvPr/>
        </p:nvPicPr>
        <p:blipFill>
          <a:blip r:embed="rId3"/>
          <a:stretch>
            <a:fillRect/>
          </a:stretch>
        </p:blipFill>
        <p:spPr>
          <a:xfrm>
            <a:off x="139336" y="2072303"/>
            <a:ext cx="11743511" cy="1996816"/>
          </a:xfrm>
          <a:prstGeom prst="rect">
            <a:avLst/>
          </a:prstGeom>
          <a:ln>
            <a:solidFill>
              <a:srgbClr val="004065"/>
            </a:solidFill>
          </a:ln>
        </p:spPr>
      </p:pic>
      <p:pic>
        <p:nvPicPr>
          <p:cNvPr id="3" name="Рисунок 2"/>
          <p:cNvPicPr>
            <a:picLocks noChangeAspect="1"/>
          </p:cNvPicPr>
          <p:nvPr/>
        </p:nvPicPr>
        <p:blipFill>
          <a:blip r:embed="rId4"/>
          <a:stretch>
            <a:fillRect/>
          </a:stretch>
        </p:blipFill>
        <p:spPr>
          <a:xfrm>
            <a:off x="139336" y="4523059"/>
            <a:ext cx="11743511" cy="2046325"/>
          </a:xfrm>
          <a:prstGeom prst="rect">
            <a:avLst/>
          </a:prstGeom>
          <a:ln>
            <a:solidFill>
              <a:srgbClr val="004065"/>
            </a:solidFill>
          </a:ln>
        </p:spPr>
      </p:pic>
      <p:sp>
        <p:nvSpPr>
          <p:cNvPr id="9" name="Прямоугольник 8"/>
          <p:cNvSpPr/>
          <p:nvPr/>
        </p:nvSpPr>
        <p:spPr>
          <a:xfrm>
            <a:off x="1715589" y="3928684"/>
            <a:ext cx="9109164" cy="59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Обязательно использование символов для задания диапазона</a:t>
            </a:r>
            <a:endParaRPr lang="ru-RU" dirty="0"/>
          </a:p>
        </p:txBody>
      </p:sp>
    </p:spTree>
    <p:extLst>
      <p:ext uri="{BB962C8B-B14F-4D97-AF65-F5344CB8AC3E}">
        <p14:creationId xmlns:p14="http://schemas.microsoft.com/office/powerpoint/2010/main" val="282358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6080887" y="340372"/>
            <a:ext cx="5817325" cy="513806"/>
          </a:xfrm>
          <a:prstGeom prst="rect">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Подача заявки на ЭТП «Фабрикант»</a:t>
            </a:r>
            <a:endParaRPr lang="ru-RU" b="1" dirty="0">
              <a:solidFill>
                <a:schemeClr val="bg1"/>
              </a:solidFill>
              <a:latin typeface="Arial" panose="020B0604020202020204" pitchFamily="34" charset="0"/>
            </a:endParaRPr>
          </a:p>
        </p:txBody>
      </p:sp>
      <p:sp>
        <p:nvSpPr>
          <p:cNvPr id="6" name="Прямоугольник 5"/>
          <p:cNvSpPr/>
          <p:nvPr/>
        </p:nvSpPr>
        <p:spPr>
          <a:xfrm>
            <a:off x="139336" y="1314658"/>
            <a:ext cx="4415246" cy="600892"/>
          </a:xfrm>
          <a:prstGeom prst="rect">
            <a:avLst/>
          </a:prstGeom>
          <a:solidFill>
            <a:srgbClr val="00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Внесение разных типов характеристик</a:t>
            </a:r>
            <a:endParaRPr lang="ru-RU" dirty="0"/>
          </a:p>
        </p:txBody>
      </p:sp>
      <p:pic>
        <p:nvPicPr>
          <p:cNvPr id="5" name="Рисунок 4"/>
          <p:cNvPicPr>
            <a:picLocks noChangeAspect="1"/>
          </p:cNvPicPr>
          <p:nvPr/>
        </p:nvPicPr>
        <p:blipFill>
          <a:blip r:embed="rId3"/>
          <a:stretch>
            <a:fillRect/>
          </a:stretch>
        </p:blipFill>
        <p:spPr>
          <a:xfrm>
            <a:off x="139335" y="2405446"/>
            <a:ext cx="11490057" cy="2462645"/>
          </a:xfrm>
          <a:prstGeom prst="rect">
            <a:avLst/>
          </a:prstGeom>
        </p:spPr>
      </p:pic>
      <p:sp>
        <p:nvSpPr>
          <p:cNvPr id="7" name="Прямоугольник 6"/>
          <p:cNvSpPr/>
          <p:nvPr/>
        </p:nvSpPr>
        <p:spPr>
          <a:xfrm>
            <a:off x="139336" y="3378926"/>
            <a:ext cx="11477898" cy="470263"/>
          </a:xfrm>
          <a:prstGeom prst="rect">
            <a:avLst/>
          </a:prstGeom>
          <a:noFill/>
          <a:ln w="38100">
            <a:solidFill>
              <a:srgbClr val="FF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2508070" y="5357987"/>
            <a:ext cx="9109164" cy="59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Как отображается заявка, если количественную характеристику внести как качественную. Контроли не срабатывают</a:t>
            </a:r>
            <a:endParaRPr lang="ru-RU" dirty="0"/>
          </a:p>
        </p:txBody>
      </p:sp>
    </p:spTree>
    <p:extLst>
      <p:ext uri="{BB962C8B-B14F-4D97-AF65-F5344CB8AC3E}">
        <p14:creationId xmlns:p14="http://schemas.microsoft.com/office/powerpoint/2010/main" val="274936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6080887" y="340372"/>
            <a:ext cx="5817325" cy="513806"/>
          </a:xfrm>
          <a:prstGeom prst="rect">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Подача заявки на ЭТП «Фабрикант»</a:t>
            </a:r>
            <a:endParaRPr lang="ru-RU" b="1" dirty="0">
              <a:solidFill>
                <a:schemeClr val="bg1"/>
              </a:solidFill>
              <a:latin typeface="Arial" panose="020B0604020202020204" pitchFamily="34" charset="0"/>
            </a:endParaRPr>
          </a:p>
        </p:txBody>
      </p:sp>
      <p:sp>
        <p:nvSpPr>
          <p:cNvPr id="6" name="Прямоугольник 5"/>
          <p:cNvSpPr/>
          <p:nvPr/>
        </p:nvSpPr>
        <p:spPr>
          <a:xfrm>
            <a:off x="139336" y="1314658"/>
            <a:ext cx="4415246" cy="600892"/>
          </a:xfrm>
          <a:prstGeom prst="rect">
            <a:avLst/>
          </a:prstGeom>
          <a:solidFill>
            <a:srgbClr val="00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Примеры внесения сведений о бензине – разные практики</a:t>
            </a:r>
            <a:endParaRPr lang="ru-RU" dirty="0"/>
          </a:p>
        </p:txBody>
      </p:sp>
      <p:pic>
        <p:nvPicPr>
          <p:cNvPr id="2" name="Рисунок 1"/>
          <p:cNvPicPr>
            <a:picLocks noChangeAspect="1"/>
          </p:cNvPicPr>
          <p:nvPr/>
        </p:nvPicPr>
        <p:blipFill>
          <a:blip r:embed="rId3"/>
          <a:stretch>
            <a:fillRect/>
          </a:stretch>
        </p:blipFill>
        <p:spPr>
          <a:xfrm>
            <a:off x="71130" y="2426814"/>
            <a:ext cx="12019513" cy="1904224"/>
          </a:xfrm>
          <a:prstGeom prst="rect">
            <a:avLst/>
          </a:prstGeom>
          <a:ln>
            <a:solidFill>
              <a:srgbClr val="0A5CAC"/>
            </a:solidFill>
          </a:ln>
        </p:spPr>
      </p:pic>
      <p:sp>
        <p:nvSpPr>
          <p:cNvPr id="9" name="Прямоугольник 8"/>
          <p:cNvSpPr/>
          <p:nvPr/>
        </p:nvSpPr>
        <p:spPr>
          <a:xfrm>
            <a:off x="139336" y="1988773"/>
            <a:ext cx="1693818" cy="364817"/>
          </a:xfrm>
          <a:prstGeom prst="rect">
            <a:avLst/>
          </a:prstGeom>
          <a:solidFill>
            <a:srgbClr val="00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Вариант №1</a:t>
            </a:r>
            <a:endParaRPr lang="ru-RU" dirty="0"/>
          </a:p>
        </p:txBody>
      </p:sp>
      <p:pic>
        <p:nvPicPr>
          <p:cNvPr id="3" name="Рисунок 2"/>
          <p:cNvPicPr>
            <a:picLocks noChangeAspect="1"/>
          </p:cNvPicPr>
          <p:nvPr/>
        </p:nvPicPr>
        <p:blipFill>
          <a:blip r:embed="rId4"/>
          <a:stretch>
            <a:fillRect/>
          </a:stretch>
        </p:blipFill>
        <p:spPr>
          <a:xfrm>
            <a:off x="71130" y="4842302"/>
            <a:ext cx="12031736" cy="1940602"/>
          </a:xfrm>
          <a:prstGeom prst="rect">
            <a:avLst/>
          </a:prstGeom>
          <a:ln>
            <a:solidFill>
              <a:srgbClr val="0A5CAC"/>
            </a:solidFill>
          </a:ln>
        </p:spPr>
      </p:pic>
      <p:sp>
        <p:nvSpPr>
          <p:cNvPr id="11" name="Прямоугольник 10"/>
          <p:cNvSpPr/>
          <p:nvPr/>
        </p:nvSpPr>
        <p:spPr>
          <a:xfrm>
            <a:off x="71130" y="4477485"/>
            <a:ext cx="1693818" cy="364817"/>
          </a:xfrm>
          <a:prstGeom prst="rect">
            <a:avLst/>
          </a:prstGeom>
          <a:solidFill>
            <a:srgbClr val="00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Вариант №2</a:t>
            </a:r>
            <a:endParaRPr lang="ru-RU" dirty="0"/>
          </a:p>
        </p:txBody>
      </p:sp>
    </p:spTree>
    <p:extLst>
      <p:ext uri="{BB962C8B-B14F-4D97-AF65-F5344CB8AC3E}">
        <p14:creationId xmlns:p14="http://schemas.microsoft.com/office/powerpoint/2010/main" val="84821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6080887" y="340372"/>
            <a:ext cx="5817325" cy="513806"/>
          </a:xfrm>
          <a:prstGeom prst="rect">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Подача заявки на ЭТП «Фабрикант»</a:t>
            </a:r>
            <a:endParaRPr lang="ru-RU" b="1" dirty="0">
              <a:solidFill>
                <a:schemeClr val="bg1"/>
              </a:solidFill>
              <a:latin typeface="Arial" panose="020B0604020202020204" pitchFamily="34" charset="0"/>
            </a:endParaRPr>
          </a:p>
        </p:txBody>
      </p:sp>
      <p:pic>
        <p:nvPicPr>
          <p:cNvPr id="8" name="Рисунок 7"/>
          <p:cNvPicPr/>
          <p:nvPr/>
        </p:nvPicPr>
        <p:blipFill>
          <a:blip r:embed="rId3">
            <a:extLst>
              <a:ext uri="{28A0092B-C50C-407E-A947-70E740481C1C}">
                <a14:useLocalDpi xmlns:a14="http://schemas.microsoft.com/office/drawing/2010/main" val="0"/>
              </a:ext>
            </a:extLst>
          </a:blip>
          <a:srcRect/>
          <a:stretch>
            <a:fillRect/>
          </a:stretch>
        </p:blipFill>
        <p:spPr bwMode="auto">
          <a:xfrm>
            <a:off x="516979" y="1473925"/>
            <a:ext cx="11135090" cy="3881846"/>
          </a:xfrm>
          <a:prstGeom prst="rect">
            <a:avLst/>
          </a:prstGeom>
          <a:noFill/>
          <a:ln>
            <a:noFill/>
          </a:ln>
        </p:spPr>
      </p:pic>
      <p:sp>
        <p:nvSpPr>
          <p:cNvPr id="9" name="Прямоугольник 8"/>
          <p:cNvSpPr/>
          <p:nvPr/>
        </p:nvSpPr>
        <p:spPr>
          <a:xfrm>
            <a:off x="10223861" y="3857898"/>
            <a:ext cx="949237" cy="441129"/>
          </a:xfrm>
          <a:prstGeom prst="rect">
            <a:avLst/>
          </a:prstGeom>
          <a:noFill/>
          <a:ln w="38100">
            <a:solidFill>
              <a:srgbClr val="FF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rial" panose="020B0604020202020204" pitchFamily="34" charset="0"/>
            </a:endParaRPr>
          </a:p>
        </p:txBody>
      </p:sp>
      <p:sp>
        <p:nvSpPr>
          <p:cNvPr id="10" name="Прямоугольник 9"/>
          <p:cNvSpPr/>
          <p:nvPr/>
        </p:nvSpPr>
        <p:spPr>
          <a:xfrm>
            <a:off x="1319347" y="4914642"/>
            <a:ext cx="1362893" cy="371461"/>
          </a:xfrm>
          <a:prstGeom prst="rect">
            <a:avLst/>
          </a:prstGeom>
          <a:noFill/>
          <a:ln w="38100">
            <a:solidFill>
              <a:srgbClr val="FF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rial" panose="020B0604020202020204" pitchFamily="34" charset="0"/>
            </a:endParaRPr>
          </a:p>
        </p:txBody>
      </p:sp>
    </p:spTree>
    <p:extLst>
      <p:ext uri="{BB962C8B-B14F-4D97-AF65-F5344CB8AC3E}">
        <p14:creationId xmlns:p14="http://schemas.microsoft.com/office/powerpoint/2010/main" val="287780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580710" y="711006"/>
            <a:ext cx="7024643" cy="1025525"/>
          </a:xfrm>
        </p:spPr>
        <p:txBody>
          <a:bodyPr>
            <a:normAutofit/>
          </a:bodyPr>
          <a:lstStyle/>
          <a:p>
            <a:pPr algn="r"/>
            <a:r>
              <a:rPr lang="ru-RU" sz="2800" b="1" dirty="0" smtClean="0">
                <a:solidFill>
                  <a:schemeClr val="tx1"/>
                </a:solidFill>
              </a:rPr>
              <a:t>Сложные вопросы по структурированному извещению</a:t>
            </a:r>
            <a:endParaRPr lang="ru-RU" sz="2800" b="1" dirty="0">
              <a:solidFill>
                <a:schemeClr val="tx1"/>
              </a:solidFill>
            </a:endParaRP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547" y="409861"/>
            <a:ext cx="1822136" cy="234325"/>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67" y="1402292"/>
            <a:ext cx="1424147" cy="1424147"/>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338" y="2279086"/>
            <a:ext cx="1424147" cy="1424147"/>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68" y="3155880"/>
            <a:ext cx="1424147" cy="1424147"/>
          </a:xfrm>
          <a:prstGeom prst="rect">
            <a:avLst/>
          </a:prstGeom>
        </p:spPr>
      </p:pic>
      <p:sp>
        <p:nvSpPr>
          <p:cNvPr id="3" name="TextBox 2"/>
          <p:cNvSpPr txBox="1"/>
          <p:nvPr/>
        </p:nvSpPr>
        <p:spPr>
          <a:xfrm>
            <a:off x="1836579" y="1955569"/>
            <a:ext cx="8072846" cy="369332"/>
          </a:xfrm>
          <a:prstGeom prst="rect">
            <a:avLst/>
          </a:prstGeom>
          <a:noFill/>
        </p:spPr>
        <p:txBody>
          <a:bodyPr wrap="square" rtlCol="0">
            <a:spAutoFit/>
          </a:bodyPr>
          <a:lstStyle/>
          <a:p>
            <a:r>
              <a:rPr lang="ru-RU" dirty="0">
                <a:latin typeface="Arial" panose="020B0604020202020204" pitchFamily="34" charset="0"/>
              </a:rPr>
              <a:t>Что, если Заказчики будут указывать только ссылку на файл ООЗ?</a:t>
            </a:r>
          </a:p>
        </p:txBody>
      </p:sp>
      <p:sp>
        <p:nvSpPr>
          <p:cNvPr id="12" name="TextBox 11"/>
          <p:cNvSpPr txBox="1"/>
          <p:nvPr/>
        </p:nvSpPr>
        <p:spPr>
          <a:xfrm>
            <a:off x="1836579" y="3538451"/>
            <a:ext cx="8072846" cy="646331"/>
          </a:xfrm>
          <a:prstGeom prst="rect">
            <a:avLst/>
          </a:prstGeom>
          <a:noFill/>
        </p:spPr>
        <p:txBody>
          <a:bodyPr wrap="square" rtlCol="0">
            <a:spAutoFit/>
          </a:bodyPr>
          <a:lstStyle/>
          <a:p>
            <a:r>
              <a:rPr lang="ru-RU" dirty="0" smtClean="0">
                <a:latin typeface="Arial" panose="020B0604020202020204" pitchFamily="34" charset="0"/>
              </a:rPr>
              <a:t>Может ли участник прикрепить помимо структурированных сведений еще и текстовый файл?</a:t>
            </a:r>
            <a:endParaRPr lang="ru-RU" dirty="0">
              <a:latin typeface="Arial" panose="020B0604020202020204" pitchFamily="34" charset="0"/>
            </a:endParaRPr>
          </a:p>
        </p:txBody>
      </p:sp>
      <p:sp>
        <p:nvSpPr>
          <p:cNvPr id="13" name="TextBox 12"/>
          <p:cNvSpPr txBox="1"/>
          <p:nvPr/>
        </p:nvSpPr>
        <p:spPr>
          <a:xfrm>
            <a:off x="1836579" y="2690901"/>
            <a:ext cx="8072846" cy="646331"/>
          </a:xfrm>
          <a:prstGeom prst="rect">
            <a:avLst/>
          </a:prstGeom>
          <a:noFill/>
        </p:spPr>
        <p:txBody>
          <a:bodyPr wrap="square" rtlCol="0">
            <a:spAutoFit/>
          </a:bodyPr>
          <a:lstStyle/>
          <a:p>
            <a:r>
              <a:rPr lang="ru-RU" dirty="0">
                <a:latin typeface="Arial" panose="020B0604020202020204" pitchFamily="34" charset="0"/>
              </a:rPr>
              <a:t>Какие штрафы предусмотрены за не заполнение извещения в структурированном виде? </a:t>
            </a:r>
          </a:p>
        </p:txBody>
      </p:sp>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598" y="4032674"/>
            <a:ext cx="1424147" cy="1424147"/>
          </a:xfrm>
          <a:prstGeom prst="rect">
            <a:avLst/>
          </a:prstGeom>
        </p:spPr>
      </p:pic>
      <p:sp>
        <p:nvSpPr>
          <p:cNvPr id="4" name="TextBox 3"/>
          <p:cNvSpPr txBox="1"/>
          <p:nvPr/>
        </p:nvSpPr>
        <p:spPr>
          <a:xfrm>
            <a:off x="1836579" y="5298375"/>
            <a:ext cx="9179763" cy="646331"/>
          </a:xfrm>
          <a:prstGeom prst="rect">
            <a:avLst/>
          </a:prstGeom>
          <a:noFill/>
        </p:spPr>
        <p:txBody>
          <a:bodyPr wrap="square" rtlCol="0">
            <a:spAutoFit/>
          </a:bodyPr>
          <a:lstStyle/>
          <a:p>
            <a:r>
              <a:rPr lang="ru-RU" dirty="0">
                <a:latin typeface="Arial" panose="020B0604020202020204" pitchFamily="34" charset="0"/>
              </a:rPr>
              <a:t>Что делать комиссии, если есть только файл и нет структурированного заполнения?</a:t>
            </a:r>
          </a:p>
        </p:txBody>
      </p:sp>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66" y="4909468"/>
            <a:ext cx="1424147" cy="1424147"/>
          </a:xfrm>
          <a:prstGeom prst="rect">
            <a:avLst/>
          </a:prstGeom>
        </p:spPr>
      </p:pic>
      <p:sp>
        <p:nvSpPr>
          <p:cNvPr id="16" name="TextBox 15"/>
          <p:cNvSpPr txBox="1"/>
          <p:nvPr/>
        </p:nvSpPr>
        <p:spPr>
          <a:xfrm>
            <a:off x="1836579" y="4435741"/>
            <a:ext cx="9179763" cy="646331"/>
          </a:xfrm>
          <a:prstGeom prst="rect">
            <a:avLst/>
          </a:prstGeom>
          <a:noFill/>
        </p:spPr>
        <p:txBody>
          <a:bodyPr wrap="square" rtlCol="0">
            <a:spAutoFit/>
          </a:bodyPr>
          <a:lstStyle/>
          <a:p>
            <a:r>
              <a:rPr lang="ru-RU" dirty="0" smtClean="0">
                <a:latin typeface="Arial" panose="020B0604020202020204" pitchFamily="34" charset="0"/>
              </a:rPr>
              <a:t>Должна </a:t>
            </a:r>
            <a:r>
              <a:rPr lang="ru-RU" dirty="0">
                <a:latin typeface="Arial" panose="020B0604020202020204" pitchFamily="34" charset="0"/>
              </a:rPr>
              <a:t>ли комиссии проверять соответствие между структурированной формой заявки и прикрепленным (в случае его наличия) файлом? </a:t>
            </a:r>
          </a:p>
        </p:txBody>
      </p:sp>
    </p:spTree>
    <p:extLst>
      <p:ext uri="{BB962C8B-B14F-4D97-AF65-F5344CB8AC3E}">
        <p14:creationId xmlns:p14="http://schemas.microsoft.com/office/powerpoint/2010/main" val="167619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11" name="Прямоугольник 10"/>
          <p:cNvSpPr/>
          <p:nvPr/>
        </p:nvSpPr>
        <p:spPr>
          <a:xfrm>
            <a:off x="670560" y="1271451"/>
            <a:ext cx="3857897" cy="5503817"/>
          </a:xfrm>
          <a:prstGeom prst="rect">
            <a:avLst/>
          </a:prstGeom>
          <a:solidFill>
            <a:srgbClr val="D7E0E8"/>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solidFill>
                <a:schemeClr val="tx1"/>
              </a:solidFill>
              <a:latin typeface="Arial" panose="020B0604020202020204" pitchFamily="34" charset="0"/>
            </a:endParaRPr>
          </a:p>
          <a:p>
            <a:pPr algn="ctr"/>
            <a:r>
              <a:rPr lang="ru-RU" dirty="0" smtClean="0">
                <a:solidFill>
                  <a:schemeClr val="tx1"/>
                </a:solidFill>
                <a:latin typeface="Arial" panose="020B0604020202020204" pitchFamily="34" charset="0"/>
              </a:rPr>
              <a:t>характеристики </a:t>
            </a:r>
            <a:r>
              <a:rPr lang="ru-RU" b="1" dirty="0">
                <a:solidFill>
                  <a:schemeClr val="tx1"/>
                </a:solidFill>
                <a:latin typeface="Arial" panose="020B0604020202020204" pitchFamily="34" charset="0"/>
              </a:rPr>
              <a:t>объекта закупки</a:t>
            </a:r>
            <a:r>
              <a:rPr lang="ru-RU" dirty="0">
                <a:solidFill>
                  <a:schemeClr val="tx1"/>
                </a:solidFill>
                <a:latin typeface="Arial" panose="020B0604020202020204" pitchFamily="34" charset="0"/>
              </a:rPr>
              <a:t>, предусмотренные пунктом 1 части 1 статьи </a:t>
            </a:r>
            <a:r>
              <a:rPr lang="ru-RU" dirty="0" smtClean="0">
                <a:solidFill>
                  <a:schemeClr val="tx1"/>
                </a:solidFill>
                <a:latin typeface="Arial" panose="020B0604020202020204" pitchFamily="34" charset="0"/>
              </a:rPr>
              <a:t>33, указываются </a:t>
            </a:r>
            <a:r>
              <a:rPr lang="ru-RU" dirty="0">
                <a:solidFill>
                  <a:schemeClr val="tx1"/>
                </a:solidFill>
                <a:latin typeface="Arial" panose="020B0604020202020204" pitchFamily="34" charset="0"/>
              </a:rPr>
              <a:t>с использованием единой информационной системы при формировании извещения об осуществлении </a:t>
            </a:r>
            <a:r>
              <a:rPr lang="ru-RU" dirty="0" smtClean="0">
                <a:solidFill>
                  <a:schemeClr val="tx1"/>
                </a:solidFill>
                <a:latin typeface="Arial" panose="020B0604020202020204" pitchFamily="34" charset="0"/>
              </a:rPr>
              <a:t>закупки</a:t>
            </a:r>
            <a:endParaRPr lang="ru-RU" dirty="0">
              <a:solidFill>
                <a:schemeClr val="tx1"/>
              </a:solidFill>
              <a:latin typeface="Arial" panose="020B0604020202020204" pitchFamily="34" charset="0"/>
            </a:endParaRPr>
          </a:p>
          <a:p>
            <a:pPr algn="ctr"/>
            <a:endParaRPr lang="ru-RU" dirty="0" smtClean="0">
              <a:solidFill>
                <a:schemeClr val="tx1"/>
              </a:solidFill>
              <a:latin typeface="Arial" panose="020B0604020202020204" pitchFamily="34" charset="0"/>
            </a:endParaRPr>
          </a:p>
          <a:p>
            <a:pPr marL="285750" indent="-285750" algn="ctr">
              <a:buFontTx/>
              <a:buChar char="-"/>
            </a:pPr>
            <a:endParaRPr lang="ru-RU" dirty="0" smtClean="0">
              <a:solidFill>
                <a:schemeClr val="tx1"/>
              </a:solidFill>
              <a:latin typeface="Arial" panose="020B0604020202020204" pitchFamily="34" charset="0"/>
            </a:endParaRPr>
          </a:p>
          <a:p>
            <a:pPr marL="285750" indent="-285750" algn="ctr">
              <a:buFontTx/>
              <a:buChar char="-"/>
            </a:pPr>
            <a:endParaRPr lang="ru-RU" dirty="0">
              <a:solidFill>
                <a:schemeClr val="tx1"/>
              </a:solidFill>
              <a:latin typeface="Arial" panose="020B0604020202020204" pitchFamily="34" charset="0"/>
            </a:endParaRPr>
          </a:p>
          <a:p>
            <a:pPr marL="285750" indent="-285750" algn="ctr">
              <a:buFontTx/>
              <a:buChar char="-"/>
            </a:pPr>
            <a:r>
              <a:rPr lang="ru-RU" dirty="0" smtClean="0">
                <a:solidFill>
                  <a:schemeClr val="tx1"/>
                </a:solidFill>
                <a:latin typeface="Arial" panose="020B0604020202020204" pitchFamily="34" charset="0"/>
              </a:rPr>
              <a:t>функциональные </a:t>
            </a:r>
            <a:r>
              <a:rPr lang="ru-RU" dirty="0">
                <a:solidFill>
                  <a:schemeClr val="tx1"/>
                </a:solidFill>
                <a:latin typeface="Arial" panose="020B0604020202020204" pitchFamily="34" charset="0"/>
              </a:rPr>
              <a:t>характеристики</a:t>
            </a:r>
            <a:r>
              <a:rPr lang="ru-RU" dirty="0" smtClean="0">
                <a:solidFill>
                  <a:schemeClr val="tx1"/>
                </a:solidFill>
                <a:latin typeface="Arial" panose="020B0604020202020204" pitchFamily="34" charset="0"/>
              </a:rPr>
              <a:t>, </a:t>
            </a:r>
          </a:p>
          <a:p>
            <a:pPr marL="285750" indent="-285750" algn="ctr">
              <a:buFontTx/>
              <a:buChar char="-"/>
            </a:pPr>
            <a:r>
              <a:rPr lang="ru-RU" dirty="0" smtClean="0">
                <a:solidFill>
                  <a:schemeClr val="tx1"/>
                </a:solidFill>
                <a:latin typeface="Arial" panose="020B0604020202020204" pitchFamily="34" charset="0"/>
              </a:rPr>
              <a:t>технические </a:t>
            </a:r>
            <a:r>
              <a:rPr lang="ru-RU" dirty="0">
                <a:solidFill>
                  <a:schemeClr val="tx1"/>
                </a:solidFill>
                <a:latin typeface="Arial" panose="020B0604020202020204" pitchFamily="34" charset="0"/>
              </a:rPr>
              <a:t>характеристики</a:t>
            </a:r>
            <a:endParaRPr lang="ru-RU" dirty="0" smtClean="0">
              <a:solidFill>
                <a:schemeClr val="tx1"/>
              </a:solidFill>
              <a:latin typeface="Arial" panose="020B0604020202020204" pitchFamily="34" charset="0"/>
            </a:endParaRPr>
          </a:p>
          <a:p>
            <a:pPr marL="285750" indent="-285750" algn="ctr">
              <a:buFontTx/>
              <a:buChar char="-"/>
            </a:pPr>
            <a:r>
              <a:rPr lang="ru-RU" dirty="0" smtClean="0">
                <a:solidFill>
                  <a:schemeClr val="tx1"/>
                </a:solidFill>
                <a:latin typeface="Arial" panose="020B0604020202020204" pitchFamily="34" charset="0"/>
              </a:rPr>
              <a:t>качественные </a:t>
            </a:r>
            <a:r>
              <a:rPr lang="ru-RU" dirty="0">
                <a:solidFill>
                  <a:schemeClr val="tx1"/>
                </a:solidFill>
                <a:latin typeface="Arial" panose="020B0604020202020204" pitchFamily="34" charset="0"/>
              </a:rPr>
              <a:t>характеристики</a:t>
            </a:r>
            <a:r>
              <a:rPr lang="ru-RU" dirty="0" smtClean="0">
                <a:solidFill>
                  <a:schemeClr val="tx1"/>
                </a:solidFill>
                <a:latin typeface="Arial" panose="020B0604020202020204" pitchFamily="34" charset="0"/>
              </a:rPr>
              <a:t>,</a:t>
            </a:r>
          </a:p>
          <a:p>
            <a:pPr marL="285750" indent="-285750" algn="ctr">
              <a:buFontTx/>
              <a:buChar char="-"/>
            </a:pPr>
            <a:r>
              <a:rPr lang="ru-RU" dirty="0" smtClean="0">
                <a:solidFill>
                  <a:schemeClr val="tx1"/>
                </a:solidFill>
                <a:latin typeface="Arial" panose="020B0604020202020204" pitchFamily="34" charset="0"/>
              </a:rPr>
              <a:t>эксплуатационные </a:t>
            </a:r>
            <a:r>
              <a:rPr lang="ru-RU" dirty="0">
                <a:solidFill>
                  <a:schemeClr val="tx1"/>
                </a:solidFill>
                <a:latin typeface="Arial" panose="020B0604020202020204" pitchFamily="34" charset="0"/>
              </a:rPr>
              <a:t>характеристики объекта закупки (при необходимости).</a:t>
            </a:r>
          </a:p>
          <a:p>
            <a:pPr algn="ctr"/>
            <a:endParaRPr lang="ru-RU" dirty="0">
              <a:solidFill>
                <a:schemeClr val="tx1"/>
              </a:solidFill>
              <a:latin typeface="Arial" panose="020B0604020202020204" pitchFamily="34" charset="0"/>
            </a:endParaRPr>
          </a:p>
        </p:txBody>
      </p:sp>
      <p:sp>
        <p:nvSpPr>
          <p:cNvPr id="6" name="Прямоугольник 5"/>
          <p:cNvSpPr/>
          <p:nvPr/>
        </p:nvSpPr>
        <p:spPr>
          <a:xfrm>
            <a:off x="4815840" y="1271453"/>
            <a:ext cx="7267303" cy="5503816"/>
          </a:xfrm>
          <a:prstGeom prst="rect">
            <a:avLst/>
          </a:prstGeom>
          <a:solidFill>
            <a:srgbClr val="D7E0E8"/>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500" dirty="0">
                <a:solidFill>
                  <a:schemeClr val="tx1"/>
                </a:solidFill>
                <a:latin typeface="Arial" panose="020B0604020202020204" pitchFamily="34" charset="0"/>
              </a:rPr>
              <a:t>При формировании предложения участника закупки в отношении объекта закупки, предусмотренного </a:t>
            </a:r>
            <a:r>
              <a:rPr lang="ru-RU" sz="1500" b="1" dirty="0">
                <a:solidFill>
                  <a:schemeClr val="tx1"/>
                </a:solidFill>
                <a:latin typeface="Arial" panose="020B0604020202020204" pitchFamily="34" charset="0"/>
              </a:rPr>
              <a:t>пунктом 2 части 1 статьи </a:t>
            </a:r>
            <a:r>
              <a:rPr lang="ru-RU" sz="1500" b="1" dirty="0" smtClean="0">
                <a:solidFill>
                  <a:schemeClr val="tx1"/>
                </a:solidFill>
                <a:latin typeface="Arial" panose="020B0604020202020204" pitchFamily="34" charset="0"/>
              </a:rPr>
              <a:t>43</a:t>
            </a:r>
            <a:r>
              <a:rPr lang="ru-RU" sz="1500" dirty="0" smtClean="0">
                <a:solidFill>
                  <a:schemeClr val="tx1"/>
                </a:solidFill>
                <a:latin typeface="Arial" panose="020B0604020202020204" pitchFamily="34" charset="0"/>
              </a:rPr>
              <a:t>, </a:t>
            </a:r>
            <a:r>
              <a:rPr lang="ru-RU" sz="1500" dirty="0">
                <a:solidFill>
                  <a:schemeClr val="tx1"/>
                </a:solidFill>
                <a:latin typeface="Arial" panose="020B0604020202020204" pitchFamily="34" charset="0"/>
              </a:rPr>
              <a:t>с использованием электронной площадки, специализированной электронной площадки формируются наименование страны происхождения товара, товарный знак (при наличии у товара товарного знака), а также характеристики предлагаемого участником закупки товара в части характеристик, содержащихся в извещении об осуществлении закупки в соответствии </a:t>
            </a:r>
            <a:r>
              <a:rPr lang="ru-RU" sz="1500" b="1" dirty="0">
                <a:solidFill>
                  <a:schemeClr val="tx1"/>
                </a:solidFill>
                <a:latin typeface="Arial" panose="020B0604020202020204" pitchFamily="34" charset="0"/>
              </a:rPr>
              <a:t>с пунктом 5 части 1 статьи </a:t>
            </a:r>
            <a:r>
              <a:rPr lang="ru-RU" sz="1500" b="1" dirty="0" smtClean="0">
                <a:solidFill>
                  <a:schemeClr val="tx1"/>
                </a:solidFill>
                <a:latin typeface="Arial" panose="020B0604020202020204" pitchFamily="34" charset="0"/>
              </a:rPr>
              <a:t>42</a:t>
            </a:r>
          </a:p>
          <a:p>
            <a:pPr algn="ctr"/>
            <a:endParaRPr lang="ru-RU" sz="1500" b="1" dirty="0" smtClean="0">
              <a:solidFill>
                <a:schemeClr val="tx1"/>
              </a:solidFill>
              <a:latin typeface="Arial" panose="020B0604020202020204" pitchFamily="34" charset="0"/>
            </a:endParaRPr>
          </a:p>
          <a:p>
            <a:pPr algn="ctr"/>
            <a:endParaRPr lang="ru-RU" sz="1500" b="1" dirty="0" smtClean="0">
              <a:solidFill>
                <a:schemeClr val="tx1"/>
              </a:solidFill>
              <a:latin typeface="Arial" panose="020B0604020202020204" pitchFamily="34" charset="0"/>
            </a:endParaRPr>
          </a:p>
          <a:p>
            <a:pPr algn="ctr"/>
            <a:r>
              <a:rPr lang="ru-RU" sz="1500" b="1" dirty="0" smtClean="0">
                <a:solidFill>
                  <a:schemeClr val="tx1"/>
                </a:solidFill>
                <a:latin typeface="Arial" panose="020B0604020202020204" pitchFamily="34" charset="0"/>
              </a:rPr>
              <a:t>П. 2 ч.1 ст. 42: </a:t>
            </a:r>
            <a:r>
              <a:rPr lang="ru-RU" sz="1500" dirty="0" smtClean="0">
                <a:solidFill>
                  <a:schemeClr val="tx1"/>
                </a:solidFill>
                <a:latin typeface="Arial" panose="020B0604020202020204" pitchFamily="34" charset="0"/>
              </a:rPr>
              <a:t>характеристики </a:t>
            </a:r>
            <a:r>
              <a:rPr lang="ru-RU" sz="1500" dirty="0">
                <a:solidFill>
                  <a:schemeClr val="tx1"/>
                </a:solidFill>
                <a:latin typeface="Arial" panose="020B0604020202020204" pitchFamily="34" charset="0"/>
              </a:rPr>
              <a:t>предлагаемого участником закупки </a:t>
            </a:r>
            <a:r>
              <a:rPr lang="ru-RU" sz="1500" b="1" dirty="0">
                <a:solidFill>
                  <a:schemeClr val="tx1"/>
                </a:solidFill>
                <a:latin typeface="Arial" panose="020B0604020202020204" pitchFamily="34" charset="0"/>
              </a:rPr>
              <a:t>товара</a:t>
            </a:r>
            <a:r>
              <a:rPr lang="ru-RU" sz="1500" dirty="0">
                <a:solidFill>
                  <a:schemeClr val="tx1"/>
                </a:solidFill>
                <a:latin typeface="Arial" panose="020B0604020202020204" pitchFamily="34" charset="0"/>
              </a:rPr>
              <a:t>, соответствующие показателям, установленным в описании объекта закупки в соответствии с частью 2 статьи 33 настоящего Федерального закона, товарный знак (при наличии у товара товарного знака</a:t>
            </a:r>
            <a:r>
              <a:rPr lang="ru-RU" sz="1500" dirty="0" smtClean="0">
                <a:solidFill>
                  <a:schemeClr val="tx1"/>
                </a:solidFill>
                <a:latin typeface="Arial" panose="020B0604020202020204" pitchFamily="34" charset="0"/>
              </a:rPr>
              <a:t>);</a:t>
            </a:r>
          </a:p>
          <a:p>
            <a:pPr algn="ctr"/>
            <a:r>
              <a:rPr lang="ru-RU" sz="1500" b="1" dirty="0">
                <a:solidFill>
                  <a:schemeClr val="tx1"/>
                </a:solidFill>
                <a:latin typeface="Arial" panose="020B0604020202020204" pitchFamily="34" charset="0"/>
              </a:rPr>
              <a:t>П. </a:t>
            </a:r>
            <a:r>
              <a:rPr lang="ru-RU" sz="1500" b="1" dirty="0" smtClean="0">
                <a:solidFill>
                  <a:schemeClr val="tx1"/>
                </a:solidFill>
                <a:latin typeface="Arial" panose="020B0604020202020204" pitchFamily="34" charset="0"/>
              </a:rPr>
              <a:t>5 </a:t>
            </a:r>
            <a:r>
              <a:rPr lang="ru-RU" sz="1500" b="1" dirty="0">
                <a:solidFill>
                  <a:schemeClr val="tx1"/>
                </a:solidFill>
                <a:latin typeface="Arial" panose="020B0604020202020204" pitchFamily="34" charset="0"/>
              </a:rPr>
              <a:t>ч.1 ст. 42: </a:t>
            </a:r>
            <a:r>
              <a:rPr lang="ru-RU" sz="1500" dirty="0" smtClean="0">
                <a:solidFill>
                  <a:schemeClr val="tx1"/>
                </a:solidFill>
                <a:latin typeface="Arial" panose="020B0604020202020204" pitchFamily="34" charset="0"/>
              </a:rPr>
              <a:t>наименование </a:t>
            </a:r>
            <a:r>
              <a:rPr lang="ru-RU" sz="1500" dirty="0">
                <a:solidFill>
                  <a:schemeClr val="tx1"/>
                </a:solidFill>
                <a:latin typeface="Arial" panose="020B0604020202020204" pitchFamily="34" charset="0"/>
              </a:rPr>
              <a:t>объекта закупки, информация (при наличии), предусмотренная правилами использования каталога товаров, работ, услуг для обеспечения государственных и муниципальных нужд, установленными в соответствии с частью 6 статьи 23 настоящего Федерального закона, указание (в случае осуществления закупки лекарственных средств) на международные непатентованные наименования лекарственных средств или при отсутствии таких наименований химические, </a:t>
            </a:r>
            <a:r>
              <a:rPr lang="ru-RU" sz="1500" dirty="0" err="1">
                <a:solidFill>
                  <a:schemeClr val="tx1"/>
                </a:solidFill>
                <a:latin typeface="Arial" panose="020B0604020202020204" pitchFamily="34" charset="0"/>
              </a:rPr>
              <a:t>группировочные</a:t>
            </a:r>
            <a:r>
              <a:rPr lang="ru-RU" sz="1500" dirty="0">
                <a:solidFill>
                  <a:schemeClr val="tx1"/>
                </a:solidFill>
                <a:latin typeface="Arial" panose="020B0604020202020204" pitchFamily="34" charset="0"/>
              </a:rPr>
              <a:t> </a:t>
            </a:r>
            <a:r>
              <a:rPr lang="ru-RU" sz="1500" dirty="0" smtClean="0">
                <a:solidFill>
                  <a:schemeClr val="tx1"/>
                </a:solidFill>
                <a:latin typeface="Arial" panose="020B0604020202020204" pitchFamily="34" charset="0"/>
              </a:rPr>
              <a:t>наименования</a:t>
            </a:r>
            <a:endParaRPr lang="ru-RU" sz="1500" dirty="0">
              <a:solidFill>
                <a:schemeClr val="tx1"/>
              </a:solidFill>
              <a:latin typeface="Arial" panose="020B0604020202020204" pitchFamily="34" charset="0"/>
            </a:endParaRPr>
          </a:p>
        </p:txBody>
      </p:sp>
      <p:sp>
        <p:nvSpPr>
          <p:cNvPr id="4" name="Прямоугольник 3"/>
          <p:cNvSpPr/>
          <p:nvPr/>
        </p:nvSpPr>
        <p:spPr>
          <a:xfrm>
            <a:off x="670560" y="966651"/>
            <a:ext cx="3857897" cy="52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Извещение</a:t>
            </a:r>
            <a:endParaRPr lang="ru-RU" dirty="0"/>
          </a:p>
        </p:txBody>
      </p:sp>
      <p:sp>
        <p:nvSpPr>
          <p:cNvPr id="5" name="Стрелка вниз 4"/>
          <p:cNvSpPr/>
          <p:nvPr/>
        </p:nvSpPr>
        <p:spPr>
          <a:xfrm>
            <a:off x="2342606" y="3905896"/>
            <a:ext cx="583474" cy="4528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6520542" y="966651"/>
            <a:ext cx="3857897" cy="52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Заявка</a:t>
            </a:r>
            <a:endParaRPr lang="ru-RU" dirty="0"/>
          </a:p>
        </p:txBody>
      </p:sp>
      <p:sp>
        <p:nvSpPr>
          <p:cNvPr id="10" name="Стрелка вниз 9"/>
          <p:cNvSpPr/>
          <p:nvPr/>
        </p:nvSpPr>
        <p:spPr>
          <a:xfrm>
            <a:off x="8157753" y="3453050"/>
            <a:ext cx="583474" cy="4528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8160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547" y="409861"/>
            <a:ext cx="1822136" cy="234325"/>
          </a:xfrm>
          <a:prstGeom prst="rect">
            <a:avLst/>
          </a:prstGeom>
        </p:spPr>
      </p:pic>
      <p:sp>
        <p:nvSpPr>
          <p:cNvPr id="5" name="Прямоугольник 4"/>
          <p:cNvSpPr/>
          <p:nvPr/>
        </p:nvSpPr>
        <p:spPr>
          <a:xfrm>
            <a:off x="6026331" y="644186"/>
            <a:ext cx="5660572" cy="487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Просмотр сведений о структурированной заявке</a:t>
            </a:r>
            <a:endParaRPr lang="ru-RU" dirty="0"/>
          </a:p>
        </p:txBody>
      </p:sp>
      <p:pic>
        <p:nvPicPr>
          <p:cNvPr id="8" name="Рисунок 7"/>
          <p:cNvPicPr/>
          <p:nvPr/>
        </p:nvPicPr>
        <p:blipFill>
          <a:blip r:embed="rId3"/>
          <a:stretch>
            <a:fillRect/>
          </a:stretch>
        </p:blipFill>
        <p:spPr>
          <a:xfrm>
            <a:off x="1355770" y="3274833"/>
            <a:ext cx="9042264" cy="3471772"/>
          </a:xfrm>
          <a:prstGeom prst="rect">
            <a:avLst/>
          </a:prstGeom>
          <a:ln>
            <a:solidFill>
              <a:srgbClr val="004065"/>
            </a:solidFill>
          </a:ln>
        </p:spPr>
      </p:pic>
      <p:sp>
        <p:nvSpPr>
          <p:cNvPr id="6" name="Прямоугольник 5"/>
          <p:cNvSpPr/>
          <p:nvPr/>
        </p:nvSpPr>
        <p:spPr>
          <a:xfrm>
            <a:off x="312125" y="1243508"/>
            <a:ext cx="11129554" cy="2031325"/>
          </a:xfrm>
          <a:prstGeom prst="rect">
            <a:avLst/>
          </a:prstGeom>
        </p:spPr>
        <p:txBody>
          <a:bodyPr wrap="square">
            <a:spAutoFit/>
          </a:bodyPr>
          <a:lstStyle/>
          <a:p>
            <a:r>
              <a:rPr lang="ru-RU" dirty="0"/>
              <a:t>Процесс публикации протокола стандартный, отличие заключается только в возможности ознакомится со сведениями о характеристиках объекта закупки, предоставленных участником.</a:t>
            </a:r>
          </a:p>
          <a:p>
            <a:r>
              <a:rPr lang="ru-RU" dirty="0"/>
              <a:t>Для ознакомления с характеристиками заходим в реестр опубликованных закупок, через колонку «Действия» открываем соответствующий протокол.</a:t>
            </a:r>
          </a:p>
          <a:p>
            <a:r>
              <a:rPr lang="ru-RU" dirty="0"/>
              <a:t>При проведении аукциона и запроса котировок доступ к характеристикам открывается на этапе подведения итогов, при проведении «классического» конкурса – на этапе рассмотрения первых частей заявок, при проведении «короткого» конкурса – на этапе рассмотрения вторых частей заявок</a:t>
            </a:r>
          </a:p>
        </p:txBody>
      </p:sp>
    </p:spTree>
    <p:extLst>
      <p:ext uri="{BB962C8B-B14F-4D97-AF65-F5344CB8AC3E}">
        <p14:creationId xmlns:p14="http://schemas.microsoft.com/office/powerpoint/2010/main" val="312005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547" y="409861"/>
            <a:ext cx="1822136" cy="234325"/>
          </a:xfrm>
          <a:prstGeom prst="rect">
            <a:avLst/>
          </a:prstGeom>
        </p:spPr>
      </p:pic>
      <p:pic>
        <p:nvPicPr>
          <p:cNvPr id="7" name="Рисунок 6"/>
          <p:cNvPicPr/>
          <p:nvPr/>
        </p:nvPicPr>
        <p:blipFill>
          <a:blip r:embed="rId3"/>
          <a:stretch>
            <a:fillRect/>
          </a:stretch>
        </p:blipFill>
        <p:spPr>
          <a:xfrm>
            <a:off x="558755" y="888150"/>
            <a:ext cx="9524365" cy="2733675"/>
          </a:xfrm>
          <a:prstGeom prst="rect">
            <a:avLst/>
          </a:prstGeom>
          <a:ln>
            <a:solidFill>
              <a:srgbClr val="004065"/>
            </a:solidFill>
          </a:ln>
        </p:spPr>
      </p:pic>
      <p:pic>
        <p:nvPicPr>
          <p:cNvPr id="3" name="Рисунок 2"/>
          <p:cNvPicPr>
            <a:picLocks noChangeAspect="1"/>
          </p:cNvPicPr>
          <p:nvPr/>
        </p:nvPicPr>
        <p:blipFill>
          <a:blip r:embed="rId4"/>
          <a:stretch>
            <a:fillRect/>
          </a:stretch>
        </p:blipFill>
        <p:spPr>
          <a:xfrm>
            <a:off x="1921163" y="3396343"/>
            <a:ext cx="9443522" cy="3225064"/>
          </a:xfrm>
          <a:prstGeom prst="rect">
            <a:avLst/>
          </a:prstGeom>
          <a:ln>
            <a:solidFill>
              <a:srgbClr val="004065"/>
            </a:solidFill>
          </a:ln>
        </p:spPr>
      </p:pic>
      <p:sp>
        <p:nvSpPr>
          <p:cNvPr id="5" name="Прямоугольник 4"/>
          <p:cNvSpPr/>
          <p:nvPr/>
        </p:nvSpPr>
        <p:spPr>
          <a:xfrm>
            <a:off x="6026331" y="644186"/>
            <a:ext cx="5660572" cy="487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Просмотр сведений о структурированной заявке</a:t>
            </a:r>
            <a:endParaRPr lang="ru-RU" dirty="0"/>
          </a:p>
        </p:txBody>
      </p:sp>
      <p:sp>
        <p:nvSpPr>
          <p:cNvPr id="2" name="Стрелка вниз 1"/>
          <p:cNvSpPr/>
          <p:nvPr/>
        </p:nvSpPr>
        <p:spPr>
          <a:xfrm>
            <a:off x="6705600" y="2794511"/>
            <a:ext cx="931817" cy="10101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992777" y="1811383"/>
            <a:ext cx="1210492" cy="2893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2961617" y="3565219"/>
            <a:ext cx="1862932" cy="2893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752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547" y="409861"/>
            <a:ext cx="1822136" cy="234325"/>
          </a:xfrm>
          <a:prstGeom prst="rect">
            <a:avLst/>
          </a:prstGeom>
        </p:spPr>
      </p:pic>
      <p:sp>
        <p:nvSpPr>
          <p:cNvPr id="5" name="Прямоугольник 4"/>
          <p:cNvSpPr/>
          <p:nvPr/>
        </p:nvSpPr>
        <p:spPr>
          <a:xfrm>
            <a:off x="6026331" y="827066"/>
            <a:ext cx="5660572" cy="487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Просмотр сведений о структурированной заявке</a:t>
            </a:r>
            <a:endParaRPr lang="ru-RU" dirty="0"/>
          </a:p>
        </p:txBody>
      </p:sp>
      <p:pic>
        <p:nvPicPr>
          <p:cNvPr id="11" name="Рисунок 10"/>
          <p:cNvPicPr/>
          <p:nvPr/>
        </p:nvPicPr>
        <p:blipFill>
          <a:blip r:embed="rId3">
            <a:extLst>
              <a:ext uri="{28A0092B-C50C-407E-A947-70E740481C1C}">
                <a14:useLocalDpi xmlns:a14="http://schemas.microsoft.com/office/drawing/2010/main" val="0"/>
              </a:ext>
            </a:extLst>
          </a:blip>
          <a:srcRect/>
          <a:stretch>
            <a:fillRect/>
          </a:stretch>
        </p:blipFill>
        <p:spPr bwMode="auto">
          <a:xfrm>
            <a:off x="474209" y="1681297"/>
            <a:ext cx="11212694" cy="4649833"/>
          </a:xfrm>
          <a:prstGeom prst="rect">
            <a:avLst/>
          </a:prstGeom>
          <a:noFill/>
          <a:ln>
            <a:solidFill>
              <a:srgbClr val="0A5CAC"/>
            </a:solidFill>
          </a:ln>
        </p:spPr>
      </p:pic>
    </p:spTree>
    <p:extLst>
      <p:ext uri="{BB962C8B-B14F-4D97-AF65-F5344CB8AC3E}">
        <p14:creationId xmlns:p14="http://schemas.microsoft.com/office/powerpoint/2010/main" val="301059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547" y="409861"/>
            <a:ext cx="1822136" cy="234325"/>
          </a:xfrm>
          <a:prstGeom prst="rect">
            <a:avLst/>
          </a:prstGeom>
        </p:spPr>
      </p:pic>
      <p:pic>
        <p:nvPicPr>
          <p:cNvPr id="7" name="Рисунок 6"/>
          <p:cNvPicPr/>
          <p:nvPr/>
        </p:nvPicPr>
        <p:blipFill>
          <a:blip r:embed="rId3"/>
          <a:stretch>
            <a:fillRect/>
          </a:stretch>
        </p:blipFill>
        <p:spPr>
          <a:xfrm>
            <a:off x="567464" y="885775"/>
            <a:ext cx="9524365" cy="2733675"/>
          </a:xfrm>
          <a:prstGeom prst="rect">
            <a:avLst/>
          </a:prstGeom>
          <a:ln>
            <a:solidFill>
              <a:srgbClr val="004065"/>
            </a:solidFill>
          </a:ln>
        </p:spPr>
      </p:pic>
      <p:sp>
        <p:nvSpPr>
          <p:cNvPr id="5" name="Прямоугольник 4"/>
          <p:cNvSpPr/>
          <p:nvPr/>
        </p:nvSpPr>
        <p:spPr>
          <a:xfrm>
            <a:off x="6026331" y="644186"/>
            <a:ext cx="5660572" cy="487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Просмотр сведений о структурированной заявке</a:t>
            </a:r>
            <a:endParaRPr lang="ru-RU" dirty="0"/>
          </a:p>
        </p:txBody>
      </p:sp>
      <p:sp>
        <p:nvSpPr>
          <p:cNvPr id="2" name="Стрелка вниз 1"/>
          <p:cNvSpPr/>
          <p:nvPr/>
        </p:nvSpPr>
        <p:spPr>
          <a:xfrm>
            <a:off x="6688183" y="3233100"/>
            <a:ext cx="931817" cy="10101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637211" y="1811383"/>
            <a:ext cx="191589" cy="2893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p:nvPr/>
        </p:nvPicPr>
        <p:blipFill>
          <a:blip r:embed="rId4"/>
          <a:stretch>
            <a:fillRect/>
          </a:stretch>
        </p:blipFill>
        <p:spPr>
          <a:xfrm>
            <a:off x="1828800" y="4420144"/>
            <a:ext cx="9187815" cy="1135380"/>
          </a:xfrm>
          <a:prstGeom prst="rect">
            <a:avLst/>
          </a:prstGeom>
        </p:spPr>
      </p:pic>
      <p:sp>
        <p:nvSpPr>
          <p:cNvPr id="10" name="Прямоугольник 9"/>
          <p:cNvSpPr/>
          <p:nvPr/>
        </p:nvSpPr>
        <p:spPr>
          <a:xfrm>
            <a:off x="1828799" y="5138056"/>
            <a:ext cx="2386149" cy="1741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993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4591721" y="700947"/>
            <a:ext cx="5817325" cy="5138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Arial" panose="020B0604020202020204" pitchFamily="34" charset="0"/>
              </a:rPr>
              <a:t>Как выглядит электронный контракт?</a:t>
            </a:r>
            <a:endParaRPr lang="ru-RU" b="1" dirty="0">
              <a:solidFill>
                <a:schemeClr val="tx1"/>
              </a:solidFill>
              <a:latin typeface="Arial" panose="020B0604020202020204" pitchFamily="34" charset="0"/>
            </a:endParaRPr>
          </a:p>
        </p:txBody>
      </p:sp>
      <p:pic>
        <p:nvPicPr>
          <p:cNvPr id="6" name="Рисунок 5"/>
          <p:cNvPicPr>
            <a:picLocks noChangeAspect="1"/>
          </p:cNvPicPr>
          <p:nvPr/>
        </p:nvPicPr>
        <p:blipFill>
          <a:blip r:embed="rId3"/>
          <a:stretch>
            <a:fillRect/>
          </a:stretch>
        </p:blipFill>
        <p:spPr>
          <a:xfrm>
            <a:off x="359355" y="1601577"/>
            <a:ext cx="11670930" cy="4842765"/>
          </a:xfrm>
          <a:prstGeom prst="rect">
            <a:avLst/>
          </a:prstGeom>
        </p:spPr>
      </p:pic>
      <p:sp>
        <p:nvSpPr>
          <p:cNvPr id="7" name="Прямоугольник 6"/>
          <p:cNvSpPr/>
          <p:nvPr/>
        </p:nvSpPr>
        <p:spPr>
          <a:xfrm>
            <a:off x="9860407" y="929287"/>
            <a:ext cx="1729074" cy="478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Страница 1</a:t>
            </a:r>
            <a:endParaRPr lang="ru-RU" dirty="0">
              <a:latin typeface="Arial" panose="020B0604020202020204" pitchFamily="34" charset="0"/>
            </a:endParaRPr>
          </a:p>
        </p:txBody>
      </p:sp>
    </p:spTree>
    <p:extLst>
      <p:ext uri="{BB962C8B-B14F-4D97-AF65-F5344CB8AC3E}">
        <p14:creationId xmlns:p14="http://schemas.microsoft.com/office/powerpoint/2010/main" val="105960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5016137" y="827037"/>
            <a:ext cx="5817325" cy="5138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Arial" panose="020B0604020202020204" pitchFamily="34" charset="0"/>
              </a:rPr>
              <a:t>Как выглядит электронный контракт?</a:t>
            </a:r>
            <a:endParaRPr lang="ru-RU" b="1" dirty="0">
              <a:solidFill>
                <a:schemeClr val="tx1"/>
              </a:solidFill>
              <a:latin typeface="Arial" panose="020B0604020202020204" pitchFamily="34" charset="0"/>
            </a:endParaRPr>
          </a:p>
        </p:txBody>
      </p:sp>
      <p:pic>
        <p:nvPicPr>
          <p:cNvPr id="2" name="Рисунок 1"/>
          <p:cNvPicPr>
            <a:picLocks noChangeAspect="1"/>
          </p:cNvPicPr>
          <p:nvPr/>
        </p:nvPicPr>
        <p:blipFill>
          <a:blip r:embed="rId3"/>
          <a:stretch>
            <a:fillRect/>
          </a:stretch>
        </p:blipFill>
        <p:spPr>
          <a:xfrm>
            <a:off x="179207" y="1482970"/>
            <a:ext cx="11771769" cy="4569486"/>
          </a:xfrm>
          <a:prstGeom prst="rect">
            <a:avLst/>
          </a:prstGeom>
        </p:spPr>
      </p:pic>
      <p:sp>
        <p:nvSpPr>
          <p:cNvPr id="7" name="Прямоугольник 6"/>
          <p:cNvSpPr/>
          <p:nvPr/>
        </p:nvSpPr>
        <p:spPr>
          <a:xfrm>
            <a:off x="10221902" y="1043440"/>
            <a:ext cx="1729074" cy="478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Страница 2</a:t>
            </a:r>
            <a:endParaRPr lang="ru-RU" dirty="0">
              <a:latin typeface="Arial" panose="020B0604020202020204" pitchFamily="34" charset="0"/>
            </a:endParaRPr>
          </a:p>
        </p:txBody>
      </p:sp>
    </p:spTree>
    <p:extLst>
      <p:ext uri="{BB962C8B-B14F-4D97-AF65-F5344CB8AC3E}">
        <p14:creationId xmlns:p14="http://schemas.microsoft.com/office/powerpoint/2010/main" val="373847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5024846" y="405153"/>
            <a:ext cx="5817325" cy="5138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Arial" panose="020B0604020202020204" pitchFamily="34" charset="0"/>
              </a:rPr>
              <a:t>Как выглядит электронный контракт?</a:t>
            </a:r>
            <a:endParaRPr lang="ru-RU" b="1" dirty="0">
              <a:solidFill>
                <a:schemeClr val="tx1"/>
              </a:solidFill>
              <a:latin typeface="Arial" panose="020B0604020202020204" pitchFamily="34" charset="0"/>
            </a:endParaRPr>
          </a:p>
        </p:txBody>
      </p:sp>
      <p:sp>
        <p:nvSpPr>
          <p:cNvPr id="5" name="Прямоугольник 4"/>
          <p:cNvSpPr/>
          <p:nvPr/>
        </p:nvSpPr>
        <p:spPr>
          <a:xfrm>
            <a:off x="10195776" y="687876"/>
            <a:ext cx="1729074" cy="478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Страница 3</a:t>
            </a:r>
            <a:endParaRPr lang="ru-RU" dirty="0">
              <a:latin typeface="Arial" panose="020B0604020202020204" pitchFamily="34" charset="0"/>
            </a:endParaRPr>
          </a:p>
        </p:txBody>
      </p:sp>
      <p:pic>
        <p:nvPicPr>
          <p:cNvPr id="7" name="Рисунок 6"/>
          <p:cNvPicPr>
            <a:picLocks noChangeAspect="1"/>
          </p:cNvPicPr>
          <p:nvPr/>
        </p:nvPicPr>
        <p:blipFill>
          <a:blip r:embed="rId3"/>
          <a:stretch>
            <a:fillRect/>
          </a:stretch>
        </p:blipFill>
        <p:spPr>
          <a:xfrm>
            <a:off x="266293" y="1201682"/>
            <a:ext cx="11573607" cy="4963987"/>
          </a:xfrm>
          <a:prstGeom prst="rect">
            <a:avLst/>
          </a:prstGeom>
        </p:spPr>
      </p:pic>
      <p:sp>
        <p:nvSpPr>
          <p:cNvPr id="8" name="Прямоугольник 7"/>
          <p:cNvSpPr/>
          <p:nvPr/>
        </p:nvSpPr>
        <p:spPr>
          <a:xfrm>
            <a:off x="6540137" y="4127863"/>
            <a:ext cx="1158240" cy="156754"/>
          </a:xfrm>
          <a:prstGeom prst="rect">
            <a:avLst/>
          </a:prstGeom>
          <a:noFill/>
          <a:ln w="38100">
            <a:solidFill>
              <a:srgbClr val="FF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rial" panose="020B0604020202020204" pitchFamily="34" charset="0"/>
            </a:endParaRPr>
          </a:p>
        </p:txBody>
      </p:sp>
    </p:spTree>
    <p:extLst>
      <p:ext uri="{BB962C8B-B14F-4D97-AF65-F5344CB8AC3E}">
        <p14:creationId xmlns:p14="http://schemas.microsoft.com/office/powerpoint/2010/main" val="354064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5024846" y="405153"/>
            <a:ext cx="5817325" cy="513806"/>
          </a:xfrm>
          <a:prstGeom prst="rect">
            <a:avLst/>
          </a:prstGeom>
          <a:solidFill>
            <a:srgbClr val="0A5C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Arial" panose="020B0604020202020204" pitchFamily="34" charset="0"/>
              </a:rPr>
              <a:t>А как выглядело извещение к данной закупке?</a:t>
            </a:r>
            <a:endParaRPr lang="ru-RU" b="1" dirty="0">
              <a:solidFill>
                <a:schemeClr val="bg1"/>
              </a:solidFill>
              <a:latin typeface="Arial" panose="020B0604020202020204" pitchFamily="34" charset="0"/>
            </a:endParaRPr>
          </a:p>
        </p:txBody>
      </p:sp>
      <p:pic>
        <p:nvPicPr>
          <p:cNvPr id="2" name="Рисунок 1"/>
          <p:cNvPicPr>
            <a:picLocks noChangeAspect="1"/>
          </p:cNvPicPr>
          <p:nvPr/>
        </p:nvPicPr>
        <p:blipFill>
          <a:blip r:embed="rId3"/>
          <a:stretch>
            <a:fillRect/>
          </a:stretch>
        </p:blipFill>
        <p:spPr>
          <a:xfrm>
            <a:off x="922700" y="894534"/>
            <a:ext cx="10067925" cy="5819775"/>
          </a:xfrm>
          <a:prstGeom prst="rect">
            <a:avLst/>
          </a:prstGeom>
        </p:spPr>
      </p:pic>
      <p:sp>
        <p:nvSpPr>
          <p:cNvPr id="8" name="Прямоугольник 7"/>
          <p:cNvSpPr/>
          <p:nvPr/>
        </p:nvSpPr>
        <p:spPr>
          <a:xfrm>
            <a:off x="1654626" y="5364480"/>
            <a:ext cx="9039499" cy="705393"/>
          </a:xfrm>
          <a:prstGeom prst="rect">
            <a:avLst/>
          </a:prstGeom>
          <a:noFill/>
          <a:ln w="38100">
            <a:solidFill>
              <a:srgbClr val="FF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rial" panose="020B0604020202020204" pitchFamily="34" charset="0"/>
            </a:endParaRPr>
          </a:p>
        </p:txBody>
      </p:sp>
    </p:spTree>
    <p:extLst>
      <p:ext uri="{BB962C8B-B14F-4D97-AF65-F5344CB8AC3E}">
        <p14:creationId xmlns:p14="http://schemas.microsoft.com/office/powerpoint/2010/main" val="256225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4963886" y="1115646"/>
            <a:ext cx="5817325" cy="5138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Arial" panose="020B0604020202020204" pitchFamily="34" charset="0"/>
              </a:rPr>
              <a:t>Как выглядит электронный контракт?</a:t>
            </a:r>
            <a:endParaRPr lang="ru-RU" b="1" dirty="0">
              <a:solidFill>
                <a:schemeClr val="tx1"/>
              </a:solidFill>
              <a:latin typeface="Arial" panose="020B0604020202020204" pitchFamily="34" charset="0"/>
            </a:endParaRPr>
          </a:p>
        </p:txBody>
      </p:sp>
      <p:sp>
        <p:nvSpPr>
          <p:cNvPr id="5" name="Прямоугольник 4"/>
          <p:cNvSpPr/>
          <p:nvPr/>
        </p:nvSpPr>
        <p:spPr>
          <a:xfrm>
            <a:off x="10221902" y="1390013"/>
            <a:ext cx="1729074" cy="478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Страница 4</a:t>
            </a:r>
            <a:endParaRPr lang="ru-RU" dirty="0">
              <a:latin typeface="Arial" panose="020B0604020202020204" pitchFamily="34" charset="0"/>
            </a:endParaRPr>
          </a:p>
        </p:txBody>
      </p:sp>
      <p:pic>
        <p:nvPicPr>
          <p:cNvPr id="2" name="Рисунок 1"/>
          <p:cNvPicPr>
            <a:picLocks noChangeAspect="1"/>
          </p:cNvPicPr>
          <p:nvPr/>
        </p:nvPicPr>
        <p:blipFill>
          <a:blip r:embed="rId3"/>
          <a:stretch>
            <a:fillRect/>
          </a:stretch>
        </p:blipFill>
        <p:spPr>
          <a:xfrm>
            <a:off x="177078" y="2143258"/>
            <a:ext cx="11683742" cy="3801311"/>
          </a:xfrm>
          <a:prstGeom prst="rect">
            <a:avLst/>
          </a:prstGeom>
        </p:spPr>
      </p:pic>
    </p:spTree>
    <p:extLst>
      <p:ext uri="{BB962C8B-B14F-4D97-AF65-F5344CB8AC3E}">
        <p14:creationId xmlns:p14="http://schemas.microsoft.com/office/powerpoint/2010/main" val="78426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4963886" y="1115646"/>
            <a:ext cx="5817325" cy="5138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Arial" panose="020B0604020202020204" pitchFamily="34" charset="0"/>
              </a:rPr>
              <a:t>Как выглядит электронный контракт?</a:t>
            </a:r>
            <a:endParaRPr lang="ru-RU" b="1" dirty="0">
              <a:solidFill>
                <a:schemeClr val="tx1"/>
              </a:solidFill>
              <a:latin typeface="Arial" panose="020B0604020202020204" pitchFamily="34" charset="0"/>
            </a:endParaRPr>
          </a:p>
        </p:txBody>
      </p:sp>
      <p:sp>
        <p:nvSpPr>
          <p:cNvPr id="5" name="Прямоугольник 4"/>
          <p:cNvSpPr/>
          <p:nvPr/>
        </p:nvSpPr>
        <p:spPr>
          <a:xfrm>
            <a:off x="10221902" y="1390013"/>
            <a:ext cx="1729074" cy="478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Страница 5</a:t>
            </a:r>
            <a:endParaRPr lang="ru-RU" dirty="0">
              <a:latin typeface="Arial" panose="020B0604020202020204" pitchFamily="34" charset="0"/>
            </a:endParaRPr>
          </a:p>
        </p:txBody>
      </p:sp>
      <p:pic>
        <p:nvPicPr>
          <p:cNvPr id="3" name="Рисунок 2"/>
          <p:cNvPicPr>
            <a:picLocks noChangeAspect="1"/>
          </p:cNvPicPr>
          <p:nvPr/>
        </p:nvPicPr>
        <p:blipFill>
          <a:blip r:embed="rId3"/>
          <a:stretch>
            <a:fillRect/>
          </a:stretch>
        </p:blipFill>
        <p:spPr>
          <a:xfrm>
            <a:off x="266292" y="2143258"/>
            <a:ext cx="11878983" cy="3839531"/>
          </a:xfrm>
          <a:prstGeom prst="rect">
            <a:avLst/>
          </a:prstGeom>
        </p:spPr>
      </p:pic>
    </p:spTree>
    <p:extLst>
      <p:ext uri="{BB962C8B-B14F-4D97-AF65-F5344CB8AC3E}">
        <p14:creationId xmlns:p14="http://schemas.microsoft.com/office/powerpoint/2010/main" val="113768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670560" y="966651"/>
            <a:ext cx="3857897" cy="52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Какие могут быть объекты закупки?</a:t>
            </a:r>
            <a:endParaRPr lang="ru-RU" dirty="0"/>
          </a:p>
        </p:txBody>
      </p:sp>
      <p:sp>
        <p:nvSpPr>
          <p:cNvPr id="2" name="TextBox 1"/>
          <p:cNvSpPr txBox="1"/>
          <p:nvPr/>
        </p:nvSpPr>
        <p:spPr>
          <a:xfrm>
            <a:off x="670560" y="2264228"/>
            <a:ext cx="11086011" cy="3785652"/>
          </a:xfrm>
          <a:prstGeom prst="rect">
            <a:avLst/>
          </a:prstGeom>
          <a:noFill/>
        </p:spPr>
        <p:txBody>
          <a:bodyPr wrap="square" rtlCol="0">
            <a:spAutoFit/>
          </a:bodyPr>
          <a:lstStyle/>
          <a:p>
            <a:pPr marL="285750" indent="-285750">
              <a:buFont typeface="Wingdings" panose="05000000000000000000" pitchFamily="2" charset="2"/>
              <a:buChar char="ü"/>
            </a:pPr>
            <a:r>
              <a:rPr lang="ru-RU" sz="2000" dirty="0">
                <a:latin typeface="Arial" panose="020B0604020202020204" pitchFamily="34" charset="0"/>
                <a:cs typeface="Arial" panose="020B0604020202020204" pitchFamily="34" charset="0"/>
              </a:rPr>
              <a:t>Работы по строительству, реконструкции, капремонту, </a:t>
            </a:r>
            <a:r>
              <a:rPr lang="ru-RU" sz="2000" dirty="0" smtClean="0">
                <a:latin typeface="Arial" panose="020B0604020202020204" pitchFamily="34" charset="0"/>
                <a:cs typeface="Arial" panose="020B0604020202020204" pitchFamily="34" charset="0"/>
              </a:rPr>
              <a:t>сносу (без поставляемых товаров)</a:t>
            </a:r>
            <a:endParaRPr lang="ru-RU"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endParaRPr lang="ru-RU" sz="2000"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ru-RU" sz="2000" dirty="0" smtClean="0">
                <a:latin typeface="Arial" panose="020B0604020202020204" pitchFamily="34" charset="0"/>
                <a:cs typeface="Arial" panose="020B0604020202020204" pitchFamily="34" charset="0"/>
              </a:rPr>
              <a:t>«Чистые» работы, услуги с КТРУ</a:t>
            </a:r>
          </a:p>
          <a:p>
            <a:pPr marL="285750" indent="-285750">
              <a:buFont typeface="Wingdings" panose="05000000000000000000" pitchFamily="2" charset="2"/>
              <a:buChar char="ü"/>
            </a:pPr>
            <a:endParaRPr lang="ru-RU" sz="2000"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ru-RU" sz="2000" dirty="0" smtClean="0">
                <a:latin typeface="Arial" panose="020B0604020202020204" pitchFamily="34" charset="0"/>
                <a:cs typeface="Arial" panose="020B0604020202020204" pitchFamily="34" charset="0"/>
              </a:rPr>
              <a:t>«Чистые» работы, услуги без КТРУ</a:t>
            </a:r>
          </a:p>
          <a:p>
            <a:pPr marL="285750" indent="-285750">
              <a:buFont typeface="Wingdings" panose="05000000000000000000" pitchFamily="2" charset="2"/>
              <a:buChar char="ü"/>
            </a:pPr>
            <a:endParaRPr lang="ru-RU" sz="2000"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ru-RU" sz="2000" dirty="0" smtClean="0">
                <a:latin typeface="Arial" panose="020B0604020202020204" pitchFamily="34" charset="0"/>
                <a:cs typeface="Arial" panose="020B0604020202020204" pitchFamily="34" charset="0"/>
              </a:rPr>
              <a:t>Товары с КТРУ</a:t>
            </a:r>
          </a:p>
          <a:p>
            <a:pPr marL="285750" indent="-285750">
              <a:buFont typeface="Wingdings" panose="05000000000000000000" pitchFamily="2" charset="2"/>
              <a:buChar char="ü"/>
            </a:pPr>
            <a:endParaRPr lang="ru-RU"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ru-RU" sz="2000" dirty="0" smtClean="0">
                <a:latin typeface="Arial" panose="020B0604020202020204" pitchFamily="34" charset="0"/>
                <a:cs typeface="Arial" panose="020B0604020202020204" pitchFamily="34" charset="0"/>
              </a:rPr>
              <a:t>Товары без КТРУ</a:t>
            </a:r>
          </a:p>
          <a:p>
            <a:pPr marL="285750" indent="-285750">
              <a:buFont typeface="Wingdings" panose="05000000000000000000" pitchFamily="2" charset="2"/>
              <a:buChar char="ü"/>
            </a:pPr>
            <a:endParaRPr lang="ru-RU" sz="2000"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ru-RU" sz="2000" dirty="0" smtClean="0">
                <a:latin typeface="Arial" panose="020B0604020202020204" pitchFamily="34" charset="0"/>
                <a:cs typeface="Arial" panose="020B0604020202020204" pitchFamily="34" charset="0"/>
              </a:rPr>
              <a:t>Работы, услуги с поставляемыми товарами (с/без КТРУ)</a:t>
            </a:r>
          </a:p>
          <a:p>
            <a:endParaRPr lang="ru-RU"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241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4963886" y="1115646"/>
            <a:ext cx="5817325" cy="5138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Arial" panose="020B0604020202020204" pitchFamily="34" charset="0"/>
              </a:rPr>
              <a:t>Как выглядит электронный контракт?</a:t>
            </a:r>
            <a:endParaRPr lang="ru-RU" b="1" dirty="0">
              <a:solidFill>
                <a:schemeClr val="tx1"/>
              </a:solidFill>
              <a:latin typeface="Arial" panose="020B0604020202020204" pitchFamily="34" charset="0"/>
            </a:endParaRPr>
          </a:p>
        </p:txBody>
      </p:sp>
      <p:sp>
        <p:nvSpPr>
          <p:cNvPr id="5" name="Прямоугольник 4"/>
          <p:cNvSpPr/>
          <p:nvPr/>
        </p:nvSpPr>
        <p:spPr>
          <a:xfrm>
            <a:off x="10221902" y="1390013"/>
            <a:ext cx="1729074" cy="478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Страница 6</a:t>
            </a:r>
            <a:endParaRPr lang="ru-RU" dirty="0">
              <a:latin typeface="Arial" panose="020B0604020202020204" pitchFamily="34" charset="0"/>
            </a:endParaRPr>
          </a:p>
        </p:txBody>
      </p:sp>
      <p:pic>
        <p:nvPicPr>
          <p:cNvPr id="2" name="Рисунок 1"/>
          <p:cNvPicPr>
            <a:picLocks noChangeAspect="1"/>
          </p:cNvPicPr>
          <p:nvPr/>
        </p:nvPicPr>
        <p:blipFill>
          <a:blip r:embed="rId3"/>
          <a:stretch>
            <a:fillRect/>
          </a:stretch>
        </p:blipFill>
        <p:spPr>
          <a:xfrm>
            <a:off x="77204" y="2047553"/>
            <a:ext cx="12114796" cy="4631921"/>
          </a:xfrm>
          <a:prstGeom prst="rect">
            <a:avLst/>
          </a:prstGeom>
        </p:spPr>
      </p:pic>
    </p:spTree>
    <p:extLst>
      <p:ext uri="{BB962C8B-B14F-4D97-AF65-F5344CB8AC3E}">
        <p14:creationId xmlns:p14="http://schemas.microsoft.com/office/powerpoint/2010/main" val="258191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4963886" y="1115646"/>
            <a:ext cx="5817325" cy="5138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Arial" panose="020B0604020202020204" pitchFamily="34" charset="0"/>
              </a:rPr>
              <a:t>Как выглядит электронный контракт?</a:t>
            </a:r>
            <a:endParaRPr lang="ru-RU" b="1" dirty="0">
              <a:solidFill>
                <a:schemeClr val="tx1"/>
              </a:solidFill>
              <a:latin typeface="Arial" panose="020B0604020202020204" pitchFamily="34" charset="0"/>
            </a:endParaRPr>
          </a:p>
        </p:txBody>
      </p:sp>
      <p:sp>
        <p:nvSpPr>
          <p:cNvPr id="5" name="Прямоугольник 4"/>
          <p:cNvSpPr/>
          <p:nvPr/>
        </p:nvSpPr>
        <p:spPr>
          <a:xfrm>
            <a:off x="10221902" y="1390013"/>
            <a:ext cx="1729074" cy="478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Страница 7</a:t>
            </a:r>
            <a:endParaRPr lang="ru-RU" dirty="0">
              <a:latin typeface="Arial" panose="020B0604020202020204" pitchFamily="34" charset="0"/>
            </a:endParaRPr>
          </a:p>
        </p:txBody>
      </p:sp>
      <p:pic>
        <p:nvPicPr>
          <p:cNvPr id="3" name="Рисунок 2"/>
          <p:cNvPicPr>
            <a:picLocks noChangeAspect="1"/>
          </p:cNvPicPr>
          <p:nvPr/>
        </p:nvPicPr>
        <p:blipFill>
          <a:blip r:embed="rId3"/>
          <a:stretch>
            <a:fillRect/>
          </a:stretch>
        </p:blipFill>
        <p:spPr>
          <a:xfrm>
            <a:off x="336639" y="1903819"/>
            <a:ext cx="11614337" cy="4899163"/>
          </a:xfrm>
          <a:prstGeom prst="rect">
            <a:avLst/>
          </a:prstGeom>
        </p:spPr>
      </p:pic>
    </p:spTree>
    <p:extLst>
      <p:ext uri="{BB962C8B-B14F-4D97-AF65-F5344CB8AC3E}">
        <p14:creationId xmlns:p14="http://schemas.microsoft.com/office/powerpoint/2010/main" val="416744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4963886" y="1115646"/>
            <a:ext cx="5817325" cy="5138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Arial" panose="020B0604020202020204" pitchFamily="34" charset="0"/>
              </a:rPr>
              <a:t>Как выглядит электронный контракт?</a:t>
            </a:r>
            <a:endParaRPr lang="ru-RU" b="1" dirty="0">
              <a:solidFill>
                <a:schemeClr val="tx1"/>
              </a:solidFill>
              <a:latin typeface="Arial" panose="020B0604020202020204" pitchFamily="34" charset="0"/>
            </a:endParaRPr>
          </a:p>
        </p:txBody>
      </p:sp>
      <p:sp>
        <p:nvSpPr>
          <p:cNvPr id="5" name="Прямоугольник 4"/>
          <p:cNvSpPr/>
          <p:nvPr/>
        </p:nvSpPr>
        <p:spPr>
          <a:xfrm>
            <a:off x="10221902" y="1390013"/>
            <a:ext cx="1729074" cy="478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anose="020B0604020202020204" pitchFamily="34" charset="0"/>
              </a:rPr>
              <a:t>Страница 8</a:t>
            </a:r>
            <a:endParaRPr lang="ru-RU" dirty="0">
              <a:latin typeface="Arial" panose="020B0604020202020204" pitchFamily="34" charset="0"/>
            </a:endParaRPr>
          </a:p>
        </p:txBody>
      </p:sp>
      <p:pic>
        <p:nvPicPr>
          <p:cNvPr id="2" name="Рисунок 1"/>
          <p:cNvPicPr>
            <a:picLocks noChangeAspect="1"/>
          </p:cNvPicPr>
          <p:nvPr/>
        </p:nvPicPr>
        <p:blipFill>
          <a:blip r:embed="rId3"/>
          <a:stretch>
            <a:fillRect/>
          </a:stretch>
        </p:blipFill>
        <p:spPr>
          <a:xfrm>
            <a:off x="499039" y="2143258"/>
            <a:ext cx="11692961" cy="3913507"/>
          </a:xfrm>
          <a:prstGeom prst="rect">
            <a:avLst/>
          </a:prstGeom>
        </p:spPr>
      </p:pic>
    </p:spTree>
    <p:extLst>
      <p:ext uri="{BB962C8B-B14F-4D97-AF65-F5344CB8AC3E}">
        <p14:creationId xmlns:p14="http://schemas.microsoft.com/office/powerpoint/2010/main" val="84829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0609" y="926820"/>
            <a:ext cx="9324477" cy="400110"/>
          </a:xfrm>
          <a:prstGeom prst="rect">
            <a:avLst/>
          </a:prstGeom>
          <a:solidFill>
            <a:srgbClr val="009DDB"/>
          </a:solidFill>
          <a:effectLst/>
        </p:spPr>
        <p:txBody>
          <a:bodyPr wrap="square" rtlCol="0">
            <a:spAutoFit/>
          </a:bodyPr>
          <a:lstStyle/>
          <a:p>
            <a:pPr algn="ctr"/>
            <a:r>
              <a:rPr lang="ru-RU" sz="2000" dirty="0" smtClean="0">
                <a:solidFill>
                  <a:schemeClr val="bg2"/>
                </a:solidFill>
                <a:latin typeface="Arial" panose="020B0604020202020204" pitchFamily="34" charset="0"/>
                <a:cs typeface="Arial" panose="020B0604020202020204" pitchFamily="34" charset="0"/>
              </a:rPr>
              <a:t>Требования к содержанию контракта</a:t>
            </a:r>
            <a:endParaRPr lang="ru-RU" sz="2000" dirty="0">
              <a:solidFill>
                <a:schemeClr val="bg2"/>
              </a:solidFill>
              <a:latin typeface="Arial" panose="020B0604020202020204" pitchFamily="34" charset="0"/>
              <a:cs typeface="Arial" panose="020B0604020202020204" pitchFamily="34" charset="0"/>
            </a:endParaRPr>
          </a:p>
        </p:txBody>
      </p:sp>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547" y="409861"/>
            <a:ext cx="1822136" cy="234325"/>
          </a:xfrm>
          <a:prstGeom prst="rect">
            <a:avLst/>
          </a:prstGeom>
        </p:spPr>
      </p:pic>
      <p:sp>
        <p:nvSpPr>
          <p:cNvPr id="3" name="TextBox 2"/>
          <p:cNvSpPr txBox="1"/>
          <p:nvPr/>
        </p:nvSpPr>
        <p:spPr>
          <a:xfrm>
            <a:off x="166664" y="1462707"/>
            <a:ext cx="11852366" cy="5478423"/>
          </a:xfrm>
          <a:prstGeom prst="rect">
            <a:avLst/>
          </a:prstGeom>
          <a:noFill/>
        </p:spPr>
        <p:txBody>
          <a:bodyPr wrap="square" rtlCol="0">
            <a:spAutoFit/>
          </a:bodyPr>
          <a:lstStyle/>
          <a:p>
            <a:pPr marL="457200" indent="-457200">
              <a:buFont typeface="+mj-lt"/>
              <a:buAutoNum type="arabicPeriod"/>
            </a:pPr>
            <a:r>
              <a:rPr lang="ru-RU" sz="1400" dirty="0">
                <a:latin typeface="Arial" panose="020B0604020202020204" pitchFamily="34" charset="0"/>
                <a:cs typeface="Arial" panose="020B0604020202020204" pitchFamily="34" charset="0"/>
              </a:rPr>
              <a:t>наименование, место нахождения, почтовый адрес, адрес электронной почты, номер контактного телефона, ответственное должностное лицо заказчика, специализированной организации (в случае ее привлечения заказчиком)</a:t>
            </a:r>
          </a:p>
          <a:p>
            <a:pPr marL="457200" indent="-457200">
              <a:buFont typeface="+mj-lt"/>
              <a:buAutoNum type="arabicPeriod"/>
            </a:pPr>
            <a:r>
              <a:rPr lang="ru-RU" sz="1400" dirty="0">
                <a:latin typeface="Arial" panose="020B0604020202020204" pitchFamily="34" charset="0"/>
                <a:cs typeface="Arial" panose="020B0604020202020204" pitchFamily="34" charset="0"/>
              </a:rPr>
              <a:t>ИКЗ</a:t>
            </a:r>
          </a:p>
          <a:p>
            <a:pPr marL="457200" indent="-457200">
              <a:buFont typeface="+mj-lt"/>
              <a:buAutoNum type="arabicPeriod"/>
            </a:pPr>
            <a:r>
              <a:rPr lang="ru-RU" sz="1400" dirty="0">
                <a:latin typeface="Arial" panose="020B0604020202020204" pitchFamily="34" charset="0"/>
                <a:cs typeface="Arial" panose="020B0604020202020204" pitchFamily="34" charset="0"/>
              </a:rPr>
              <a:t>указание на соответствующую часть статьи 15 44-ФЗ, в соответствии с которой осуществляется закупка (при осуществлении закупки в соответствии с частями 4 - 6 статьи 15 44-ФЗ)</a:t>
            </a:r>
          </a:p>
          <a:p>
            <a:pPr marL="457200" indent="-457200">
              <a:buFont typeface="+mj-lt"/>
              <a:buAutoNum type="arabicPeriod"/>
            </a:pPr>
            <a:r>
              <a:rPr lang="ru-RU" sz="1400" dirty="0">
                <a:latin typeface="Arial" panose="020B0604020202020204" pitchFamily="34" charset="0"/>
                <a:cs typeface="Arial" panose="020B0604020202020204" pitchFamily="34" charset="0"/>
              </a:rPr>
              <a:t>указание на осуществление закупки в соответствии с Федеральным законом от 29 декабря 2012 года N 275-ФЗ «О государственном оборонном заказе»</a:t>
            </a:r>
          </a:p>
          <a:p>
            <a:pPr marL="457200" indent="-457200">
              <a:buFont typeface="+mj-lt"/>
              <a:buAutoNum type="arabicPeriod"/>
            </a:pPr>
            <a:r>
              <a:rPr lang="ru-RU" sz="1400" dirty="0">
                <a:latin typeface="Arial" panose="020B0604020202020204" pitchFamily="34" charset="0"/>
                <a:cs typeface="Arial" panose="020B0604020202020204" pitchFamily="34" charset="0"/>
              </a:rPr>
              <a:t>наименование объекта закупки</a:t>
            </a:r>
          </a:p>
          <a:p>
            <a:pPr marL="457200" indent="-457200">
              <a:buFont typeface="+mj-lt"/>
              <a:buAutoNum type="arabicPeriod"/>
            </a:pPr>
            <a:r>
              <a:rPr lang="ru-RU" sz="1400" dirty="0">
                <a:latin typeface="Arial" panose="020B0604020202020204" pitchFamily="34" charset="0"/>
                <a:cs typeface="Arial" panose="020B0604020202020204" pitchFamily="34" charset="0"/>
              </a:rPr>
              <a:t>информация (при наличии), предусмотренная правилами использования КТРУ</a:t>
            </a:r>
          </a:p>
          <a:p>
            <a:pPr marL="457200" indent="-457200">
              <a:buFont typeface="+mj-lt"/>
              <a:buAutoNum type="arabicPeriod"/>
            </a:pPr>
            <a:r>
              <a:rPr lang="ru-RU" sz="1400" dirty="0">
                <a:latin typeface="Arial" panose="020B0604020202020204" pitchFamily="34" charset="0"/>
                <a:cs typeface="Arial" panose="020B0604020202020204" pitchFamily="34" charset="0"/>
              </a:rPr>
              <a:t>указание (в случае осуществления закупки лекарственных средств) на международные непатентованные наименования лекарственных средств или при отсутствии таких наименований химические, </a:t>
            </a:r>
            <a:r>
              <a:rPr lang="ru-RU" sz="1400" dirty="0" err="1">
                <a:latin typeface="Arial" panose="020B0604020202020204" pitchFamily="34" charset="0"/>
                <a:cs typeface="Arial" panose="020B0604020202020204" pitchFamily="34" charset="0"/>
              </a:rPr>
              <a:t>группировочные</a:t>
            </a:r>
            <a:r>
              <a:rPr lang="ru-RU" sz="1400" dirty="0">
                <a:latin typeface="Arial" panose="020B0604020202020204" pitchFamily="34" charset="0"/>
                <a:cs typeface="Arial" panose="020B0604020202020204" pitchFamily="34" charset="0"/>
              </a:rPr>
              <a:t> </a:t>
            </a:r>
            <a:r>
              <a:rPr lang="ru-RU" sz="1400" dirty="0" smtClean="0">
                <a:latin typeface="Arial" panose="020B0604020202020204" pitchFamily="34" charset="0"/>
                <a:cs typeface="Arial" panose="020B0604020202020204" pitchFamily="34" charset="0"/>
              </a:rPr>
              <a:t>наименования</a:t>
            </a:r>
          </a:p>
          <a:p>
            <a:pPr marL="457200" indent="-457200">
              <a:buFont typeface="+mj-lt"/>
              <a:buAutoNum type="arabicPeriod"/>
            </a:pPr>
            <a:r>
              <a:rPr lang="ru-RU" sz="1400" dirty="0">
                <a:latin typeface="Arial" panose="020B0604020202020204" pitchFamily="34" charset="0"/>
                <a:cs typeface="Arial" panose="020B0604020202020204" pitchFamily="34" charset="0"/>
              </a:rPr>
              <a:t>информация о количестве товара (за исключением случая, предусмотренного частью 24 статьи 22 44-ФЗ),</a:t>
            </a:r>
          </a:p>
          <a:p>
            <a:pPr marL="457200" indent="-457200">
              <a:buFont typeface="+mj-lt"/>
              <a:buAutoNum type="arabicPeriod"/>
            </a:pPr>
            <a:r>
              <a:rPr lang="ru-RU" sz="1400" b="1" dirty="0">
                <a:latin typeface="Arial" panose="020B0604020202020204" pitchFamily="34" charset="0"/>
                <a:cs typeface="Arial" panose="020B0604020202020204" pitchFamily="34" charset="0"/>
              </a:rPr>
              <a:t>информация о единице измерения (при осуществлении закупки товара, в том числе поставляемого заказчику при выполнении закупаемых работ, оказании закупаемых услуг)</a:t>
            </a:r>
          </a:p>
          <a:p>
            <a:pPr marL="457200" indent="-457200">
              <a:buFont typeface="+mj-lt"/>
              <a:buAutoNum type="arabicPeriod"/>
            </a:pPr>
            <a:r>
              <a:rPr lang="ru-RU" sz="1400" b="1" dirty="0">
                <a:latin typeface="Arial" panose="020B0604020202020204" pitchFamily="34" charset="0"/>
                <a:cs typeface="Arial" panose="020B0604020202020204" pitchFamily="34" charset="0"/>
              </a:rPr>
              <a:t>информация о месте поставки товара (при осуществлении закупки товара, в том числе поставляемого заказчику при выполнении закупаемых работ, оказании закупаемых услуг)</a:t>
            </a:r>
          </a:p>
          <a:p>
            <a:pPr marL="457200" indent="-457200">
              <a:buFont typeface="+mj-lt"/>
              <a:buAutoNum type="arabicPeriod"/>
            </a:pPr>
            <a:r>
              <a:rPr lang="ru-RU" sz="1400" dirty="0">
                <a:latin typeface="Arial" panose="020B0604020202020204" pitchFamily="34" charset="0"/>
                <a:cs typeface="Arial" panose="020B0604020202020204" pitchFamily="34" charset="0"/>
              </a:rPr>
              <a:t>информация об объеме выполнения работы или оказания услуги (за исключением случая, предусмотренного частью 24 статьи 22 44-ФЗ)</a:t>
            </a:r>
          </a:p>
          <a:p>
            <a:pPr marL="457200" indent="-457200">
              <a:buFont typeface="+mj-lt"/>
              <a:buAutoNum type="arabicPeriod"/>
            </a:pPr>
            <a:r>
              <a:rPr lang="ru-RU" sz="1400" dirty="0">
                <a:latin typeface="Arial" panose="020B0604020202020204" pitchFamily="34" charset="0"/>
                <a:cs typeface="Arial" panose="020B0604020202020204" pitchFamily="34" charset="0"/>
              </a:rPr>
              <a:t>информация о единице измерения (при наличии) выполнения работы или оказания услуги </a:t>
            </a:r>
          </a:p>
          <a:p>
            <a:pPr marL="457200" indent="-457200">
              <a:buFont typeface="+mj-lt"/>
              <a:buAutoNum type="arabicPeriod"/>
            </a:pPr>
            <a:r>
              <a:rPr lang="ru-RU" sz="1400" dirty="0">
                <a:latin typeface="Arial" panose="020B0604020202020204" pitchFamily="34" charset="0"/>
                <a:cs typeface="Arial" panose="020B0604020202020204" pitchFamily="34" charset="0"/>
              </a:rPr>
              <a:t>информация о месте выполнения работы или оказания услуги</a:t>
            </a:r>
          </a:p>
          <a:p>
            <a:pPr marL="457200" indent="-457200">
              <a:buFont typeface="+mj-lt"/>
              <a:buAutoNum type="arabicPeriod"/>
            </a:pPr>
            <a:r>
              <a:rPr lang="ru-RU" sz="1400" b="1" dirty="0">
                <a:latin typeface="Arial" panose="020B0604020202020204" pitchFamily="34" charset="0"/>
                <a:cs typeface="Arial" panose="020B0604020202020204" pitchFamily="34" charset="0"/>
              </a:rPr>
              <a:t>срок исполнения контракта (отдельных этапов исполнения контракта, если проектом контракта предусмотрены такие этапы)</a:t>
            </a:r>
          </a:p>
          <a:p>
            <a:pPr marL="457200" indent="-457200">
              <a:buFont typeface="+mj-lt"/>
              <a:buAutoNum type="arabicPeriod"/>
            </a:pPr>
            <a:r>
              <a:rPr lang="ru-RU" sz="1400" dirty="0">
                <a:latin typeface="Arial" panose="020B0604020202020204" pitchFamily="34" charset="0"/>
                <a:cs typeface="Arial" panose="020B0604020202020204" pitchFamily="34" charset="0"/>
              </a:rPr>
              <a:t>размер аванса (если предусмотрена выплата аванса)</a:t>
            </a:r>
          </a:p>
          <a:p>
            <a:pPr marL="457200" indent="-457200">
              <a:buFont typeface="+mj-lt"/>
              <a:buAutoNum type="arabicPeriod"/>
            </a:pPr>
            <a:r>
              <a:rPr lang="ru-RU" sz="1400" dirty="0">
                <a:latin typeface="Arial" panose="020B0604020202020204" pitchFamily="34" charset="0"/>
                <a:cs typeface="Arial" panose="020B0604020202020204" pitchFamily="34" charset="0"/>
              </a:rPr>
              <a:t>условие о привлечении к исполнению контрактов субподрядчиков, соисполнителей из числа субъектов малого предпринимательства, социально ориентированных некоммерческих организаций в случае, предусмотренном частью 5 статьи </a:t>
            </a:r>
            <a:r>
              <a:rPr lang="ru-RU" sz="1400" dirty="0" smtClean="0">
                <a:latin typeface="Arial" panose="020B0604020202020204" pitchFamily="34" charset="0"/>
                <a:cs typeface="Arial" panose="020B0604020202020204" pitchFamily="34" charset="0"/>
              </a:rPr>
              <a:t>30 44-ФЗ, </a:t>
            </a:r>
            <a:r>
              <a:rPr lang="ru-RU" sz="1400" dirty="0">
                <a:latin typeface="Arial" panose="020B0604020202020204" pitchFamily="34" charset="0"/>
                <a:cs typeface="Arial" panose="020B0604020202020204" pitchFamily="34" charset="0"/>
              </a:rPr>
              <a:t>с указанием объема такого привлечения, установленного в виде процента от цены контракта. </a:t>
            </a:r>
          </a:p>
        </p:txBody>
      </p:sp>
    </p:spTree>
    <p:extLst>
      <p:ext uri="{BB962C8B-B14F-4D97-AF65-F5344CB8AC3E}">
        <p14:creationId xmlns:p14="http://schemas.microsoft.com/office/powerpoint/2010/main" val="10159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0609" y="926820"/>
            <a:ext cx="9324477" cy="400110"/>
          </a:xfrm>
          <a:prstGeom prst="rect">
            <a:avLst/>
          </a:prstGeom>
          <a:solidFill>
            <a:srgbClr val="009DDB"/>
          </a:solidFill>
          <a:effectLst/>
        </p:spPr>
        <p:txBody>
          <a:bodyPr wrap="square" rtlCol="0">
            <a:spAutoFit/>
          </a:bodyPr>
          <a:lstStyle/>
          <a:p>
            <a:pPr algn="ctr"/>
            <a:r>
              <a:rPr lang="ru-RU" sz="2000" dirty="0" smtClean="0">
                <a:solidFill>
                  <a:schemeClr val="bg2"/>
                </a:solidFill>
                <a:latin typeface="Arial" panose="020B0604020202020204" pitchFamily="34" charset="0"/>
                <a:cs typeface="Arial" panose="020B0604020202020204" pitchFamily="34" charset="0"/>
              </a:rPr>
              <a:t>Требования к содержанию контракта</a:t>
            </a:r>
            <a:endParaRPr lang="ru-RU" sz="2000" dirty="0">
              <a:solidFill>
                <a:schemeClr val="bg2"/>
              </a:solidFill>
              <a:latin typeface="Arial" panose="020B0604020202020204" pitchFamily="34" charset="0"/>
              <a:cs typeface="Arial" panose="020B0604020202020204" pitchFamily="34" charset="0"/>
            </a:endParaRPr>
          </a:p>
        </p:txBody>
      </p:sp>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547" y="409861"/>
            <a:ext cx="1822136" cy="234325"/>
          </a:xfrm>
          <a:prstGeom prst="rect">
            <a:avLst/>
          </a:prstGeom>
        </p:spPr>
      </p:pic>
      <p:sp>
        <p:nvSpPr>
          <p:cNvPr id="3" name="TextBox 2"/>
          <p:cNvSpPr txBox="1"/>
          <p:nvPr/>
        </p:nvSpPr>
        <p:spPr>
          <a:xfrm>
            <a:off x="339634" y="1609564"/>
            <a:ext cx="11669485" cy="5232202"/>
          </a:xfrm>
          <a:prstGeom prst="rect">
            <a:avLst/>
          </a:prstGeom>
          <a:noFill/>
        </p:spPr>
        <p:txBody>
          <a:bodyPr wrap="square" rtlCol="0">
            <a:spAutoFit/>
          </a:bodyPr>
          <a:lstStyle/>
          <a:p>
            <a:pPr marL="457200" indent="-457200">
              <a:buFont typeface="+mj-lt"/>
              <a:buAutoNum type="arabicPeriod" startAt="17"/>
            </a:pPr>
            <a:r>
              <a:rPr lang="ru-RU" sz="1400" b="1" dirty="0">
                <a:latin typeface="Arial" panose="020B0604020202020204" pitchFamily="34" charset="0"/>
                <a:cs typeface="Arial" panose="020B0604020202020204" pitchFamily="34" charset="0"/>
              </a:rPr>
              <a:t>размер обеспечения исполнения контракта, порядок предоставления такого обеспечения, требования к такому обеспечению (если требование обеспечения исполнения контракта установлено в соответствии со статьей 96 44-ФЗ)</a:t>
            </a:r>
          </a:p>
          <a:p>
            <a:pPr marL="457200" indent="-457200">
              <a:buFont typeface="+mj-lt"/>
              <a:buAutoNum type="arabicPeriod" startAt="17"/>
            </a:pPr>
            <a:r>
              <a:rPr lang="ru-RU" sz="1400" b="1" dirty="0">
                <a:latin typeface="Arial" panose="020B0604020202020204" pitchFamily="34" charset="0"/>
                <a:cs typeface="Arial" panose="020B0604020202020204" pitchFamily="34" charset="0"/>
              </a:rPr>
              <a:t>размер обеспечения гарантийных обязательств, порядок предоставления такого обеспечения, требования к такому обеспечению (если требование обеспечения гарантийных обязательств установлено в соответствии со статьей 96 44-ФЗ)</a:t>
            </a:r>
          </a:p>
          <a:p>
            <a:pPr marL="457200" indent="-457200">
              <a:buFont typeface="+mj-lt"/>
              <a:buAutoNum type="arabicPeriod" startAt="19"/>
            </a:pPr>
            <a:r>
              <a:rPr lang="ru-RU" sz="1400" dirty="0" smtClean="0">
                <a:latin typeface="Arial" panose="020B0604020202020204" pitchFamily="34" charset="0"/>
                <a:cs typeface="Arial" panose="020B0604020202020204" pitchFamily="34" charset="0"/>
              </a:rPr>
              <a:t>информация </a:t>
            </a:r>
            <a:r>
              <a:rPr lang="ru-RU" sz="1400" dirty="0">
                <a:latin typeface="Arial" panose="020B0604020202020204" pitchFamily="34" charset="0"/>
                <a:cs typeface="Arial" panose="020B0604020202020204" pitchFamily="34" charset="0"/>
              </a:rPr>
              <a:t>о банковском сопровождении контракта в соответствии со статьей 35 44-ФЗ</a:t>
            </a:r>
          </a:p>
          <a:p>
            <a:pPr marL="457200" indent="-457200">
              <a:buFont typeface="+mj-lt"/>
              <a:buAutoNum type="arabicPeriod" startAt="19"/>
            </a:pPr>
            <a:r>
              <a:rPr lang="ru-RU" sz="1400" dirty="0">
                <a:latin typeface="Arial" panose="020B0604020202020204" pitchFamily="34" charset="0"/>
                <a:cs typeface="Arial" panose="020B0604020202020204" pitchFamily="34" charset="0"/>
              </a:rPr>
              <a:t>информация о возможности одностороннего отказа от исполнения контракта в соответствии со статьей 95 44-ФЗ</a:t>
            </a:r>
          </a:p>
          <a:p>
            <a:pPr marL="457200" indent="-457200">
              <a:buFont typeface="+mj-lt"/>
              <a:buAutoNum type="arabicPeriod" startAt="19"/>
            </a:pPr>
            <a:r>
              <a:rPr lang="ru-RU" sz="1400" dirty="0" smtClean="0">
                <a:latin typeface="Arial" panose="020B0604020202020204" pitchFamily="34" charset="0"/>
                <a:cs typeface="Arial" panose="020B0604020202020204" pitchFamily="34" charset="0"/>
              </a:rPr>
              <a:t>цена </a:t>
            </a:r>
            <a:r>
              <a:rPr lang="ru-RU" sz="1400" dirty="0">
                <a:latin typeface="Arial" panose="020B0604020202020204" pitchFamily="34" charset="0"/>
                <a:cs typeface="Arial" panose="020B0604020202020204" pitchFamily="34" charset="0"/>
              </a:rPr>
              <a:t>контракта, соответствующая цене контракта, предложенной в соответствии с 44-ФЗ участником закупки, с которым заключается контракт, с учетом положений НПА, принятых в соответствии со статьей 14 44-ФЗ (запреты/ограничения/условия допуска), положений статей 28 и </a:t>
            </a:r>
            <a:r>
              <a:rPr lang="ru-RU" sz="1400" dirty="0" smtClean="0">
                <a:latin typeface="Arial" panose="020B0604020202020204" pitchFamily="34" charset="0"/>
                <a:cs typeface="Arial" panose="020B0604020202020204" pitchFamily="34" charset="0"/>
              </a:rPr>
              <a:t>44-ФЗ </a:t>
            </a:r>
            <a:r>
              <a:rPr lang="ru-RU" sz="1400" dirty="0">
                <a:latin typeface="Arial" panose="020B0604020202020204" pitchFamily="34" charset="0"/>
                <a:cs typeface="Arial" panose="020B0604020202020204" pitchFamily="34" charset="0"/>
              </a:rPr>
              <a:t>(преференции «уголовникам»/ «инвалидам</a:t>
            </a:r>
            <a:r>
              <a:rPr lang="ru-RU" sz="1400" dirty="0" smtClean="0">
                <a:latin typeface="Arial" panose="020B0604020202020204" pitchFamily="34" charset="0"/>
                <a:cs typeface="Arial" panose="020B0604020202020204" pitchFamily="34" charset="0"/>
              </a:rPr>
              <a:t>»),</a:t>
            </a:r>
          </a:p>
          <a:p>
            <a:pPr marL="457200" indent="-457200">
              <a:buFont typeface="+mj-lt"/>
              <a:buAutoNum type="arabicPeriod" startAt="19"/>
            </a:pPr>
            <a:r>
              <a:rPr lang="ru-RU" sz="1400" dirty="0">
                <a:latin typeface="Arial" panose="020B0604020202020204" pitchFamily="34" charset="0"/>
                <a:cs typeface="Arial" panose="020B0604020202020204" pitchFamily="34" charset="0"/>
              </a:rPr>
              <a:t>если проектом контракта предусмотрены отдельные этапы его исполнения - цена каждого отдельного этапа исполнения контракта, определенная в соответствии с частью 2 статьи 34 44-ФЗ (*цена каждого этапа устанавливается в размере, сниженном пропорционально снижению НМЦК участником закупки, с которым заключается контракт). Данная информация включается в проект контракта, за исключением случаев включения в него информации, предусмотренной подпунктами "в" или "г" настоящего пункта (*закупка по единичным расценкам и «минусовая» цена);</a:t>
            </a:r>
          </a:p>
          <a:p>
            <a:pPr marL="457200" indent="-457200">
              <a:buFont typeface="+mj-lt"/>
              <a:buAutoNum type="arabicPeriod" startAt="19"/>
            </a:pPr>
            <a:r>
              <a:rPr lang="ru-RU" sz="1400" dirty="0">
                <a:latin typeface="Arial" panose="020B0604020202020204" pitchFamily="34" charset="0"/>
                <a:cs typeface="Arial" panose="020B0604020202020204" pitchFamily="34" charset="0"/>
              </a:rPr>
              <a:t>максимальное значение цены контракта и </a:t>
            </a:r>
            <a:r>
              <a:rPr lang="ru-RU" sz="1400" dirty="0" smtClean="0">
                <a:latin typeface="Arial" panose="020B0604020202020204" pitchFamily="34" charset="0"/>
                <a:cs typeface="Arial" panose="020B0604020202020204" pitchFamily="34" charset="0"/>
              </a:rPr>
              <a:t>цена </a:t>
            </a:r>
            <a:r>
              <a:rPr lang="ru-RU" sz="1400" dirty="0">
                <a:latin typeface="Arial" panose="020B0604020202020204" pitchFamily="34" charset="0"/>
                <a:cs typeface="Arial" panose="020B0604020202020204" pitchFamily="34" charset="0"/>
              </a:rPr>
              <a:t>единицы товара, работы, услуги, соответствующие максимальному значению цены контракта, указанному в извещении об осуществлении закупки, с учетом положений НПА, принятых в соответствии со статьей 14 44-ФЗ, положений статей 28 и 29 44-ФЗ (в случае, предусмотренном частью 24 статьи 22 44-ФЗ). При этом цена единицы товара, работы, услуги определяется путем уменьшения начальной цены такой единицы, указанной в извещении об осуществлении закупки, пропорционально снижению начальной суммы цен единиц товаров, работ, услуг, предложенному участником закупки, с которым заключается контракт;</a:t>
            </a:r>
          </a:p>
          <a:p>
            <a:pPr marL="457200" indent="-457200">
              <a:buFont typeface="+mj-lt"/>
              <a:buAutoNum type="arabicPeriod" startAt="19"/>
            </a:pPr>
            <a:r>
              <a:rPr lang="ru-RU" sz="1400" dirty="0">
                <a:latin typeface="Arial" panose="020B0604020202020204" pitchFamily="34" charset="0"/>
                <a:cs typeface="Arial" panose="020B0604020202020204" pitchFamily="34" charset="0"/>
              </a:rPr>
              <a:t>размер платы, подлежащей внесению в соответствии с 44-ФЗ участником закупки, с которым заключается контракт, за заключение контракта на счет, на котором в соответствии с законодательством Российской Федерации учитываются операции со средствами, поступающими заказчику (в случаях, предусмотренных 44-ФЗ</a:t>
            </a:r>
            <a:r>
              <a:rPr lang="ru-RU" sz="1400" dirty="0" smtClean="0">
                <a:latin typeface="Arial" panose="020B0604020202020204" pitchFamily="34" charset="0"/>
                <a:cs typeface="Arial" panose="020B0604020202020204" pitchFamily="34" charset="0"/>
              </a:rPr>
              <a:t>);</a:t>
            </a:r>
            <a:endParaRPr lang="ru-RU"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703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0609" y="926820"/>
            <a:ext cx="9324477" cy="400110"/>
          </a:xfrm>
          <a:prstGeom prst="rect">
            <a:avLst/>
          </a:prstGeom>
          <a:solidFill>
            <a:srgbClr val="009DDB"/>
          </a:solidFill>
          <a:effectLst/>
        </p:spPr>
        <p:txBody>
          <a:bodyPr wrap="square" rtlCol="0">
            <a:spAutoFit/>
          </a:bodyPr>
          <a:lstStyle/>
          <a:p>
            <a:pPr algn="ctr"/>
            <a:r>
              <a:rPr lang="ru-RU" sz="2000" dirty="0" smtClean="0">
                <a:solidFill>
                  <a:schemeClr val="bg2"/>
                </a:solidFill>
                <a:latin typeface="Arial" panose="020B0604020202020204" pitchFamily="34" charset="0"/>
                <a:cs typeface="Arial" panose="020B0604020202020204" pitchFamily="34" charset="0"/>
              </a:rPr>
              <a:t>Требования к содержанию контракта</a:t>
            </a:r>
            <a:endParaRPr lang="ru-RU" sz="2000" dirty="0">
              <a:solidFill>
                <a:schemeClr val="bg2"/>
              </a:solidFill>
              <a:latin typeface="Arial" panose="020B0604020202020204" pitchFamily="34" charset="0"/>
              <a:cs typeface="Arial" panose="020B0604020202020204" pitchFamily="34" charset="0"/>
            </a:endParaRPr>
          </a:p>
        </p:txBody>
      </p:sp>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547" y="409861"/>
            <a:ext cx="1822136" cy="234325"/>
          </a:xfrm>
          <a:prstGeom prst="rect">
            <a:avLst/>
          </a:prstGeom>
        </p:spPr>
      </p:pic>
      <p:sp>
        <p:nvSpPr>
          <p:cNvPr id="3" name="TextBox 2"/>
          <p:cNvSpPr txBox="1"/>
          <p:nvPr/>
        </p:nvSpPr>
        <p:spPr>
          <a:xfrm>
            <a:off x="339634" y="1523667"/>
            <a:ext cx="11669485" cy="5078313"/>
          </a:xfrm>
          <a:prstGeom prst="rect">
            <a:avLst/>
          </a:prstGeom>
          <a:noFill/>
        </p:spPr>
        <p:txBody>
          <a:bodyPr wrap="square" rtlCol="0">
            <a:spAutoFit/>
          </a:bodyPr>
          <a:lstStyle/>
          <a:p>
            <a:pPr marL="228600" indent="-228600">
              <a:buFont typeface="+mj-lt"/>
              <a:buAutoNum type="arabicPeriod" startAt="25"/>
            </a:pPr>
            <a:r>
              <a:rPr lang="ru-RU" sz="1400" dirty="0" smtClean="0">
                <a:latin typeface="Arial" panose="020B0604020202020204" pitchFamily="34" charset="0"/>
                <a:cs typeface="Arial" panose="020B0604020202020204" pitchFamily="34" charset="0"/>
              </a:rPr>
              <a:t>Сведения </a:t>
            </a:r>
            <a:r>
              <a:rPr lang="ru-RU" sz="1400" dirty="0">
                <a:latin typeface="Arial" panose="020B0604020202020204" pitchFamily="34" charset="0"/>
                <a:cs typeface="Arial" panose="020B0604020202020204" pitchFamily="34" charset="0"/>
              </a:rPr>
              <a:t>об участнике</a:t>
            </a:r>
            <a:r>
              <a:rPr lang="ru-RU" sz="1400" dirty="0" smtClean="0">
                <a:latin typeface="Arial" panose="020B0604020202020204" pitchFamily="34" charset="0"/>
                <a:cs typeface="Arial" panose="020B0604020202020204" pitchFamily="34" charset="0"/>
              </a:rPr>
              <a:t>:</a:t>
            </a:r>
          </a:p>
          <a:p>
            <a:pPr marL="228600" indent="-228600">
              <a:buFont typeface="+mj-lt"/>
              <a:buAutoNum type="arabicPeriod" startAt="25"/>
            </a:pPr>
            <a:endParaRPr lang="ru-RU" sz="120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ü"/>
            </a:pPr>
            <a:r>
              <a:rPr lang="ru-RU" sz="1200" dirty="0">
                <a:latin typeface="Arial" panose="020B0604020202020204" pitchFamily="34" charset="0"/>
                <a:cs typeface="Arial" panose="020B0604020202020204" pitchFamily="34" charset="0"/>
              </a:rPr>
              <a:t>полное и сокращенное (при наличии) наименование юридического лица, в том числе иностранного юридического лица (если участником закупки является юридическое лицо), аккредитованного филиала или представительства иностранного юридического лица (если от имени иностранного юридического лица выступает аккредитованный филиал или представительство), наименование обособленного подразделения юридического лица (если от имени участника закупки выступает обособленное подразделение юридического лица), фамилия, имя, отчество (при наличии) (если участником закупки является физическое лицо, в том числе зарегистрированное в качестве индивидуального предпринимателя);</a:t>
            </a:r>
          </a:p>
          <a:p>
            <a:pPr marL="171450" indent="-171450">
              <a:buFont typeface="Wingdings" panose="05000000000000000000" pitchFamily="2" charset="2"/>
              <a:buChar char="ü"/>
            </a:pPr>
            <a:r>
              <a:rPr lang="ru-RU" sz="1200" b="1" dirty="0">
                <a:latin typeface="Arial" panose="020B0604020202020204" pitchFamily="34" charset="0"/>
                <a:cs typeface="Arial" panose="020B0604020202020204" pitchFamily="34" charset="0"/>
              </a:rPr>
              <a:t>фамилия, имя, отчество (при наличии), идентификационный номер налогоплательщика (при наличии) и должность лица, имеющего право без доверенности действовать от имени юридического лица</a:t>
            </a:r>
            <a:r>
              <a:rPr lang="ru-RU" sz="1200" dirty="0">
                <a:latin typeface="Arial" panose="020B0604020202020204" pitchFamily="34" charset="0"/>
                <a:cs typeface="Arial" panose="020B0604020202020204" pitchFamily="34" charset="0"/>
              </a:rPr>
              <a:t>, либо действующего в качестве руководителя юридического лица, аккредитованного филиала или представительства иностранного юридического лица, либо исполняющего функции единоличного исполнительного органа юридического лица;</a:t>
            </a:r>
          </a:p>
          <a:p>
            <a:pPr marL="171450" indent="-171450">
              <a:buFont typeface="Wingdings" panose="05000000000000000000" pitchFamily="2" charset="2"/>
              <a:buChar char="ü"/>
            </a:pPr>
            <a:r>
              <a:rPr lang="ru-RU" sz="1200" dirty="0">
                <a:latin typeface="Arial" panose="020B0604020202020204" pitchFamily="34" charset="0"/>
                <a:cs typeface="Arial" panose="020B0604020202020204" pitchFamily="34" charset="0"/>
              </a:rPr>
              <a:t>адрес юридического лица, в том числе иностранного юридического лица (если участником закупки является юридическое лицо) в пределах места нахождения юридического лица, адрес (место нахождения) аккредитованного филиала или представительства на территории Российской Федерации (если от имени иностранного юридического лица выступает аккредитованный филиал или представительство), адрес (место нахождения) обособленного подразделения юридического лица (если от имени участника закупки выступает обособленное подразделение юридического лица), место жительства физического лица, в том числе зарегистрированного в качестве индивидуального предпринимателя (если участник закупки является физическим лицом, в том числе зарегистрированным в качестве индивидуального предпринимателя), адрес электронной почты, номер контактного телефона;</a:t>
            </a:r>
          </a:p>
          <a:p>
            <a:pPr marL="171450" indent="-171450">
              <a:buFont typeface="Wingdings" panose="05000000000000000000" pitchFamily="2" charset="2"/>
              <a:buChar char="ü"/>
            </a:pPr>
            <a:r>
              <a:rPr lang="ru-RU" sz="1200" dirty="0">
                <a:latin typeface="Arial" panose="020B0604020202020204" pitchFamily="34" charset="0"/>
                <a:cs typeface="Arial" panose="020B0604020202020204" pitchFamily="34" charset="0"/>
              </a:rPr>
              <a:t>идентификационный номер налогоплательщика юридического лица (если участником закупки является юридическое лицо), аккредитованного филиала или представительства иностранного юридического лица (если от имени иностранного юридического лица выступает аккредитованный филиал или представительство), физического лица, в том числе зарегистрированного в качестве индивидуального предпринимателя (если участником закупки является физическое лицо, в том числе зарегистрированное в качестве индивидуального предпринимателя), аналог идентификационного номера налогоплательщика в соответствии с законодательством соответствующего иностранного государства (если участником закупки является иностранное лицо), код причины постановки на учет юридического лица (если участником закупки является юридическое лицо), аккредитованного филиала или представительства иностранного юридического лица (если от имени иностранного юридического лица выступает аккредитованный филиал или представительство), обособленного подразделения юридического лица (если от имени участника закупки выступает обособленное подразделение юридического лица);</a:t>
            </a:r>
          </a:p>
          <a:p>
            <a:pPr marL="171450" indent="-171450">
              <a:buFont typeface="Wingdings" panose="05000000000000000000" pitchFamily="2" charset="2"/>
              <a:buChar char="ü"/>
            </a:pPr>
            <a:r>
              <a:rPr lang="ru-RU" sz="1200" dirty="0">
                <a:latin typeface="Arial" panose="020B0604020202020204" pitchFamily="34" charset="0"/>
                <a:cs typeface="Arial" panose="020B0604020202020204" pitchFamily="34" charset="0"/>
              </a:rPr>
              <a:t>реквизиты счета участника закупки, на который в соответствии с законодательством Российской Федерации осуществляется перечисление денежных средств в качестве оплаты поставленного товара, выполненной работы (ее результатов), оказанной услуги, а также отдельных этапов исполнения контракта, за исключением случаев, если в соответствии с законодательством Российской Федерации такой счет открывается после заключения </a:t>
            </a:r>
            <a:r>
              <a:rPr lang="ru-RU" sz="1200" dirty="0" smtClean="0">
                <a:latin typeface="Arial" panose="020B0604020202020204" pitchFamily="34" charset="0"/>
                <a:cs typeface="Arial" panose="020B0604020202020204" pitchFamily="34" charset="0"/>
              </a:rPr>
              <a:t>контракта</a:t>
            </a:r>
            <a:endParaRPr lang="ru-RU"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839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692324" y="2875002"/>
            <a:ext cx="4110556" cy="1446550"/>
          </a:xfrm>
          <a:prstGeom prst="rect">
            <a:avLst/>
          </a:prstGeom>
          <a:noFill/>
        </p:spPr>
        <p:txBody>
          <a:bodyPr wrap="square" rtlCol="0">
            <a:spAutoFit/>
          </a:bodyPr>
          <a:lstStyle/>
          <a:p>
            <a:r>
              <a:rPr lang="ru-RU" sz="2200" dirty="0">
                <a:latin typeface="Arial" panose="020B0604020202020204" pitchFamily="34" charset="0"/>
                <a:cs typeface="Arial" panose="020B0604020202020204" pitchFamily="34" charset="0"/>
              </a:rPr>
              <a:t>Спасибо за внимание!</a:t>
            </a:r>
          </a:p>
          <a:p>
            <a:endParaRPr lang="ru-RU" sz="2200" dirty="0">
              <a:latin typeface="Arial" panose="020B0604020202020204" pitchFamily="34" charset="0"/>
              <a:cs typeface="Arial" panose="020B0604020202020204" pitchFamily="34" charset="0"/>
            </a:endParaRPr>
          </a:p>
          <a:p>
            <a:endParaRPr lang="ru-RU" sz="2200" dirty="0">
              <a:latin typeface="Arial" panose="020B0604020202020204" pitchFamily="34" charset="0"/>
            </a:endParaRPr>
          </a:p>
          <a:p>
            <a:endParaRPr lang="ru-RU" sz="2200" dirty="0">
              <a:latin typeface="Arial" panose="020B0604020202020204" pitchFamily="34" charset="0"/>
            </a:endParaRPr>
          </a:p>
        </p:txBody>
      </p:sp>
      <p:pic>
        <p:nvPicPr>
          <p:cNvPr id="6" name="Рисунок 5"/>
          <p:cNvPicPr>
            <a:picLocks noChangeAspect="1"/>
          </p:cNvPicPr>
          <p:nvPr/>
        </p:nvPicPr>
        <p:blipFill>
          <a:blip r:embed="rId2"/>
          <a:stretch>
            <a:fillRect/>
          </a:stretch>
        </p:blipFill>
        <p:spPr>
          <a:xfrm>
            <a:off x="406610" y="376654"/>
            <a:ext cx="1816765" cy="237765"/>
          </a:xfrm>
          <a:prstGeom prst="rect">
            <a:avLst/>
          </a:prstGeom>
        </p:spPr>
      </p:pic>
    </p:spTree>
    <p:extLst>
      <p:ext uri="{BB962C8B-B14F-4D97-AF65-F5344CB8AC3E}">
        <p14:creationId xmlns:p14="http://schemas.microsoft.com/office/powerpoint/2010/main" val="186462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957942" y="957942"/>
            <a:ext cx="10441577" cy="748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dirty="0">
                <a:latin typeface="Arial" panose="020B0604020202020204" pitchFamily="34" charset="0"/>
                <a:cs typeface="Arial" panose="020B0604020202020204" pitchFamily="34" charset="0"/>
              </a:rPr>
              <a:t>Работы по строительству, реконструкции, капремонту, сносу (без поставляемых товаров)</a:t>
            </a:r>
            <a:endParaRPr lang="ru-RU" sz="2400" dirty="0">
              <a:latin typeface="Arial" panose="020B0604020202020204" pitchFamily="34" charset="0"/>
              <a:cs typeface="Arial" panose="020B0604020202020204" pitchFamily="34" charset="0"/>
            </a:endParaRPr>
          </a:p>
        </p:txBody>
      </p:sp>
      <p:sp>
        <p:nvSpPr>
          <p:cNvPr id="2" name="TextBox 1"/>
          <p:cNvSpPr txBox="1"/>
          <p:nvPr/>
        </p:nvSpPr>
        <p:spPr>
          <a:xfrm>
            <a:off x="670560" y="2264228"/>
            <a:ext cx="11086011" cy="4401205"/>
          </a:xfrm>
          <a:prstGeom prst="rect">
            <a:avLst/>
          </a:prstGeom>
          <a:noFill/>
        </p:spPr>
        <p:txBody>
          <a:bodyPr wrap="square" rtlCol="0">
            <a:spAutoFit/>
          </a:bodyPr>
          <a:lstStyle/>
          <a:p>
            <a:pPr marL="285750" indent="-285750">
              <a:buFont typeface="Wingdings" panose="05000000000000000000" pitchFamily="2" charset="2"/>
              <a:buChar char="ü"/>
            </a:pPr>
            <a:r>
              <a:rPr lang="ru-RU" sz="2000" dirty="0">
                <a:latin typeface="Arial" panose="020B0604020202020204" pitchFamily="34" charset="0"/>
                <a:cs typeface="Arial" panose="020B0604020202020204" pitchFamily="34" charset="0"/>
              </a:rPr>
              <a:t>описание объекта закупки при осуществлении закупки работ по строительству, реконструкции, капитальному ремонту, сносу объекта капитального строительства должно содержать проектную документацию, утвержденную в порядке, установленном законодательством о градостроительной деятельности, или типовую проектную документацию, или смету на капитальный ремонт объекта капитального строительства, за исключением случая, если подготовка таких проектных документаций, сметы в соответствии с указанным законодательством не требуется, а также случаев осуществления закупки в соответствии с частями 16 и 16.1 статьи 34 настоящего Федерального закона, при которых предметом контракта является в том числе проектирование объекта капитального строительства. </a:t>
            </a:r>
            <a:r>
              <a:rPr lang="ru-RU" sz="2000" b="1" dirty="0">
                <a:latin typeface="Arial" panose="020B0604020202020204" pitchFamily="34" charset="0"/>
                <a:cs typeface="Arial" panose="020B0604020202020204" pitchFamily="34" charset="0"/>
              </a:rPr>
              <a:t>Включение проектной документации в описание объекта закупки в соответствии с настоящим пунктом является надлежащим исполнением требований пунктов 1 - 3 настоящей части, части 2 настоящей статьи.</a:t>
            </a:r>
          </a:p>
          <a:p>
            <a:endParaRPr lang="ru-RU" sz="2000" dirty="0" smtClean="0">
              <a:latin typeface="Arial" panose="020B0604020202020204" pitchFamily="34" charset="0"/>
              <a:cs typeface="Arial" panose="020B0604020202020204" pitchFamily="34" charset="0"/>
            </a:endParaRPr>
          </a:p>
        </p:txBody>
      </p:sp>
      <p:sp>
        <p:nvSpPr>
          <p:cNvPr id="3" name="Прямоугольник 2"/>
          <p:cNvSpPr/>
          <p:nvPr/>
        </p:nvSpPr>
        <p:spPr>
          <a:xfrm>
            <a:off x="7907381" y="1558835"/>
            <a:ext cx="3492138" cy="522514"/>
          </a:xfrm>
          <a:prstGeom prst="rect">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Пункт 8 части 1 статьи 33</a:t>
            </a:r>
            <a:endParaRPr lang="ru-RU" dirty="0"/>
          </a:p>
        </p:txBody>
      </p:sp>
    </p:spTree>
    <p:extLst>
      <p:ext uri="{BB962C8B-B14F-4D97-AF65-F5344CB8AC3E}">
        <p14:creationId xmlns:p14="http://schemas.microsoft.com/office/powerpoint/2010/main" val="65693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BCE3359-397A-4844-8D30-33EE4B305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93" y="427731"/>
            <a:ext cx="1822136" cy="234325"/>
          </a:xfrm>
          <a:prstGeom prst="rect">
            <a:avLst/>
          </a:prstGeom>
        </p:spPr>
      </p:pic>
      <p:sp>
        <p:nvSpPr>
          <p:cNvPr id="4" name="Прямоугольник 3"/>
          <p:cNvSpPr/>
          <p:nvPr/>
        </p:nvSpPr>
        <p:spPr>
          <a:xfrm>
            <a:off x="670560" y="966651"/>
            <a:ext cx="4328160" cy="52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КТРУ </a:t>
            </a:r>
            <a:r>
              <a:rPr lang="ru-RU" dirty="0" smtClean="0"/>
              <a:t>81.21.10.000-00000006 (уборка)</a:t>
            </a:r>
            <a:endParaRPr lang="ru-RU" dirty="0"/>
          </a:p>
        </p:txBody>
      </p:sp>
      <p:pic>
        <p:nvPicPr>
          <p:cNvPr id="3" name="Рисунок 2"/>
          <p:cNvPicPr>
            <a:picLocks noChangeAspect="1"/>
          </p:cNvPicPr>
          <p:nvPr/>
        </p:nvPicPr>
        <p:blipFill>
          <a:blip r:embed="rId3"/>
          <a:stretch>
            <a:fillRect/>
          </a:stretch>
        </p:blipFill>
        <p:spPr>
          <a:xfrm>
            <a:off x="670560" y="1872343"/>
            <a:ext cx="10449022" cy="4241074"/>
          </a:xfrm>
          <a:prstGeom prst="rect">
            <a:avLst/>
          </a:prstGeom>
        </p:spPr>
      </p:pic>
      <p:sp>
        <p:nvSpPr>
          <p:cNvPr id="5" name="Прямоугольник 4"/>
          <p:cNvSpPr/>
          <p:nvPr/>
        </p:nvSpPr>
        <p:spPr>
          <a:xfrm>
            <a:off x="9370423" y="662056"/>
            <a:ext cx="2151017" cy="827315"/>
          </a:xfrm>
          <a:prstGeom prst="rect">
            <a:avLst/>
          </a:prstGeom>
          <a:solidFill>
            <a:srgbClr val="FF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Работы, услуги - есть КТРУ</a:t>
            </a:r>
          </a:p>
        </p:txBody>
      </p:sp>
    </p:spTree>
    <p:extLst>
      <p:ext uri="{BB962C8B-B14F-4D97-AF65-F5344CB8AC3E}">
        <p14:creationId xmlns:p14="http://schemas.microsoft.com/office/powerpoint/2010/main" val="174056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Грань">
  <a:themeElements>
    <a:clrScheme name="Другая 13">
      <a:dk1>
        <a:sysClr val="windowText" lastClr="000000"/>
      </a:dk1>
      <a:lt1>
        <a:sysClr val="window" lastClr="FFFFFF"/>
      </a:lt1>
      <a:dk2>
        <a:srgbClr val="1F497D"/>
      </a:dk2>
      <a:lt2>
        <a:srgbClr val="FFFFFF"/>
      </a:lt2>
      <a:accent1>
        <a:srgbClr val="0070C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Грань">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48811</TotalTime>
  <Words>3444</Words>
  <Application>Microsoft Office PowerPoint</Application>
  <PresentationFormat>Широкоэкранный</PresentationFormat>
  <Paragraphs>263</Paragraphs>
  <Slides>76</Slides>
  <Notes>1</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76</vt:i4>
      </vt:variant>
    </vt:vector>
  </HeadingPairs>
  <TitlesOfParts>
    <vt:vector size="87" baseType="lpstr">
      <vt:lpstr>Arial</vt:lpstr>
      <vt:lpstr>Arial Black</vt:lpstr>
      <vt:lpstr>Calibri</vt:lpstr>
      <vt:lpstr>Calibri (Основной текст)</vt:lpstr>
      <vt:lpstr>Fira Sans Extra Condensed Medium</vt:lpstr>
      <vt:lpstr>Segoe UI</vt:lpstr>
      <vt:lpstr>Trebuchet MS</vt:lpstr>
      <vt:lpstr>Verdana</vt:lpstr>
      <vt:lpstr>Wingdings</vt:lpstr>
      <vt:lpstr>Wingdings 3</vt:lpstr>
      <vt:lpstr>Грань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Сложные вопросы по структурированному извещению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Электронные процедуры по 223-ФЗ</dc:title>
  <dc:creator>Плотникова Ольга</dc:creator>
  <cp:lastModifiedBy>А Л</cp:lastModifiedBy>
  <cp:revision>1526</cp:revision>
  <dcterms:created xsi:type="dcterms:W3CDTF">2017-12-15T07:32:58Z</dcterms:created>
  <dcterms:modified xsi:type="dcterms:W3CDTF">2023-11-23T04:16:40Z</dcterms:modified>
</cp:coreProperties>
</file>