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700" r:id="rId2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62" r:id="rId7"/>
    <p:sldId id="259" r:id="rId8"/>
    <p:sldId id="263" r:id="rId9"/>
    <p:sldId id="264" r:id="rId10"/>
    <p:sldId id="265" r:id="rId11"/>
    <p:sldId id="261" r:id="rId12"/>
  </p:sldIdLst>
  <p:sldSz cx="9144000" cy="5143500" type="screen16x9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934" y="-141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51.5\i$\&#1054;&#1073;&#1097;&#1080;&#1077;%20&#1088;&#1072;&#1073;&#1086;&#1095;&#1080;&#1077;%20&#1076;&#1086;&#1082;&#1091;&#1084;&#1077;&#1085;&#1090;&#1099;\&#1052;&#1045;&#1058;&#1054;&#1044;&#1054;&#1051;&#1054;&#1043;&#1048;&#1071;\&#1050;&#1086;&#1083;&#1077;&#1089;&#1085;&#1080;&#1082;&#1086;&#1074;&#1072;%20&#1048;.&#1040;\&#1059;&#1060;&#1057;&#1048;&#1053;\2023\&#1075;&#1088;&#1072;&#1092;&#1080;&#1082;%20&#1074;&#1089;&#1090;&#1088;&#1077;&#1095;%20&#1086;&#1073;&#1085;.%2021.08.2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738872403560832E-2"/>
          <c:y val="0.11442786069651742"/>
          <c:w val="0.91284064269414389"/>
          <c:h val="0.78581266893877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'[график встреч обн. 21.08.23.xls]сравнение по годам'!$B$3</c:f>
              <c:strCache>
                <c:ptCount val="1"/>
                <c:pt idx="0">
                  <c:v>количество контрактов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'[график встреч обн. 21.08.23.xls]сравнение по годам'!$C$2:$E$2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'[график встреч обн. 21.08.23.xls]сравнение по годам'!$C$3:$E$3</c:f>
              <c:numCache>
                <c:formatCode>General</c:formatCode>
                <c:ptCount val="3"/>
                <c:pt idx="0">
                  <c:v>37</c:v>
                </c:pt>
                <c:pt idx="1">
                  <c:v>29</c:v>
                </c:pt>
                <c:pt idx="2">
                  <c:v>63</c:v>
                </c:pt>
              </c:numCache>
            </c:numRef>
          </c:val>
        </c:ser>
        <c:ser>
          <c:idx val="1"/>
          <c:order val="1"/>
          <c:tx>
            <c:strRef>
              <c:f>'[график встреч обн. 21.08.23.xls]сравнение по годам'!$B$4</c:f>
              <c:strCache>
                <c:ptCount val="1"/>
                <c:pt idx="0">
                  <c:v>сумма, млн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82591493570722E-2"/>
                  <c:y val="5.698005698005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69436201780416E-2"/>
                  <c:y val="2.2792022792022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825914935707147E-2"/>
                  <c:y val="-5.69800569800569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'[график встреч обн. 21.08.23.xls]сравнение по годам'!$C$2:$E$2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'[график встреч обн. 21.08.23.xls]сравнение по годам'!$C$4:$E$4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21.6</c:v>
                </c:pt>
                <c:pt idx="2">
                  <c:v>27.9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92992"/>
        <c:axId val="117894528"/>
      </c:barChart>
      <c:catAx>
        <c:axId val="117892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7894528"/>
        <c:crosses val="autoZero"/>
        <c:auto val="1"/>
        <c:lblAlgn val="ctr"/>
        <c:lblOffset val="100"/>
        <c:noMultiLvlLbl val="0"/>
      </c:catAx>
      <c:valAx>
        <c:axId val="1178945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789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76250223914889"/>
          <c:y val="1.4979825283033651E-2"/>
          <c:w val="0.71623947600021809"/>
          <c:h val="0.176080791835171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CD83E-8EC9-47F1-BD7D-E76CA2C8929F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03660-CE35-466B-A9C9-88BB4DC078C7}">
      <dgm:prSet phldrT="[Текст]" custT="1"/>
      <dgm:spPr/>
      <dgm:t>
        <a:bodyPr/>
        <a:lstStyle/>
        <a:p>
          <a:r>
            <a:rPr lang="ru-RU" sz="800" dirty="0" smtClean="0"/>
            <a:t>Меры поддержки учреждений и предприятий УИС при участии в закупках в соответствии с Федеральным законом от 05.04.2013 № 44-ФЗ </a:t>
          </a:r>
          <a:endParaRPr lang="ru-RU" sz="800" b="1" dirty="0"/>
        </a:p>
      </dgm:t>
    </dgm:pt>
    <dgm:pt modelId="{51FD1590-986F-40FD-A772-3FC8178ED8E5}" type="parTrans" cxnId="{B61A5E75-6F94-4259-A469-C63CE4E3824B}">
      <dgm:prSet/>
      <dgm:spPr/>
      <dgm:t>
        <a:bodyPr/>
        <a:lstStyle/>
        <a:p>
          <a:endParaRPr lang="ru-RU"/>
        </a:p>
      </dgm:t>
    </dgm:pt>
    <dgm:pt modelId="{C19F734D-7E7F-4946-8109-07C2FDE9D034}" type="sibTrans" cxnId="{B61A5E75-6F94-4259-A469-C63CE4E3824B}">
      <dgm:prSet/>
      <dgm:spPr/>
      <dgm:t>
        <a:bodyPr/>
        <a:lstStyle/>
        <a:p>
          <a:endParaRPr lang="ru-RU"/>
        </a:p>
      </dgm:t>
    </dgm:pt>
    <dgm:pt modelId="{F450284F-B68A-4C11-90FE-62C822E315C8}">
      <dgm:prSet phldrT="[Текст]" custT="1"/>
      <dgm:spPr/>
      <dgm:t>
        <a:bodyPr/>
        <a:lstStyle/>
        <a:p>
          <a:r>
            <a:rPr lang="ru-RU" sz="1050" dirty="0" smtClean="0"/>
            <a:t>Преференции по статьей 28 Закона № 44-ФЗ </a:t>
          </a:r>
          <a:endParaRPr lang="ru-RU" sz="1050" b="1" dirty="0"/>
        </a:p>
      </dgm:t>
    </dgm:pt>
    <dgm:pt modelId="{FBFA078E-5725-442C-910B-B177D71F8852}" type="parTrans" cxnId="{B89982FD-CE12-49E1-9DD0-966DC1FE3545}">
      <dgm:prSet/>
      <dgm:spPr/>
      <dgm:t>
        <a:bodyPr/>
        <a:lstStyle/>
        <a:p>
          <a:endParaRPr lang="ru-RU"/>
        </a:p>
      </dgm:t>
    </dgm:pt>
    <dgm:pt modelId="{CF77F906-E21D-4843-998A-3BC5ED5F862C}" type="sibTrans" cxnId="{B89982FD-CE12-49E1-9DD0-966DC1FE3545}">
      <dgm:prSet/>
      <dgm:spPr/>
      <dgm:t>
        <a:bodyPr/>
        <a:lstStyle/>
        <a:p>
          <a:endParaRPr lang="ru-RU"/>
        </a:p>
      </dgm:t>
    </dgm:pt>
    <dgm:pt modelId="{9E608817-D32D-4E61-9611-FF0586D8E84C}">
      <dgm:prSet phldrT="[Текст]"/>
      <dgm:spPr/>
      <dgm:t>
        <a:bodyPr/>
        <a:lstStyle/>
        <a:p>
          <a:r>
            <a:rPr lang="ru-RU" smtClean="0"/>
            <a:t>распоряжение Правительства Российской Федерации от 08.12.2021 № 3500-р</a:t>
          </a:r>
          <a:endParaRPr lang="ru-RU" b="1" dirty="0"/>
        </a:p>
      </dgm:t>
    </dgm:pt>
    <dgm:pt modelId="{01F6C97D-8EE8-489F-9B53-121CED413477}" type="parTrans" cxnId="{9B129F14-3EF2-4BE1-9E64-D98AD6C142F4}">
      <dgm:prSet/>
      <dgm:spPr/>
      <dgm:t>
        <a:bodyPr/>
        <a:lstStyle/>
        <a:p>
          <a:endParaRPr lang="ru-RU"/>
        </a:p>
      </dgm:t>
    </dgm:pt>
    <dgm:pt modelId="{169F5B2B-1828-4C06-9205-72D9A1A0FF1B}" type="sibTrans" cxnId="{9B129F14-3EF2-4BE1-9E64-D98AD6C142F4}">
      <dgm:prSet/>
      <dgm:spPr/>
      <dgm:t>
        <a:bodyPr/>
        <a:lstStyle/>
        <a:p>
          <a:endParaRPr lang="ru-RU"/>
        </a:p>
      </dgm:t>
    </dgm:pt>
    <dgm:pt modelId="{893F7B5F-623E-469A-9DFC-EDA32D856D4A}">
      <dgm:prSet phldrT="[Текст]" custT="1"/>
      <dgm:spPr/>
      <dgm:t>
        <a:bodyPr/>
        <a:lstStyle/>
        <a:p>
          <a:r>
            <a:rPr lang="ru-RU" sz="1050" dirty="0" err="1" smtClean="0"/>
            <a:t>Ед.поставщик</a:t>
          </a:r>
          <a:r>
            <a:rPr lang="ru-RU" sz="1050" dirty="0" smtClean="0"/>
            <a:t> по пункту 11 части 1 статьи 93 Закона № 44-ФЗ</a:t>
          </a:r>
          <a:endParaRPr lang="ru-RU" sz="1050" b="1" dirty="0"/>
        </a:p>
      </dgm:t>
    </dgm:pt>
    <dgm:pt modelId="{653AFBED-8612-4198-9774-31957C00D7F8}" type="parTrans" cxnId="{3D16890A-E6A6-4288-856A-8D2C40262B65}">
      <dgm:prSet/>
      <dgm:spPr/>
      <dgm:t>
        <a:bodyPr/>
        <a:lstStyle/>
        <a:p>
          <a:endParaRPr lang="ru-RU"/>
        </a:p>
      </dgm:t>
    </dgm:pt>
    <dgm:pt modelId="{2EBA4BD6-5095-4342-BF51-3B42BB85E8D8}" type="sibTrans" cxnId="{3D16890A-E6A6-4288-856A-8D2C40262B65}">
      <dgm:prSet/>
      <dgm:spPr/>
      <dgm:t>
        <a:bodyPr/>
        <a:lstStyle/>
        <a:p>
          <a:endParaRPr lang="ru-RU"/>
        </a:p>
      </dgm:t>
    </dgm:pt>
    <dgm:pt modelId="{CA5B50F0-E142-4E18-A057-7AF6CB25024F}">
      <dgm:prSet phldrT="[Текст]"/>
      <dgm:spPr/>
      <dgm:t>
        <a:bodyPr/>
        <a:lstStyle/>
        <a:p>
          <a:r>
            <a:rPr lang="ru-RU" dirty="0" smtClean="0"/>
            <a:t>постановление Правительства Российской Федерации от 26.12.2013 № 1292 </a:t>
          </a:r>
          <a:endParaRPr lang="ru-RU" b="1" i="0" dirty="0"/>
        </a:p>
      </dgm:t>
    </dgm:pt>
    <dgm:pt modelId="{3DC5CADA-DECF-44C0-9E8C-CD2BD6E806D4}" type="parTrans" cxnId="{EF40CC8A-DCB6-448C-B564-48C76D460CF8}">
      <dgm:prSet/>
      <dgm:spPr/>
      <dgm:t>
        <a:bodyPr/>
        <a:lstStyle/>
        <a:p>
          <a:endParaRPr lang="ru-RU"/>
        </a:p>
      </dgm:t>
    </dgm:pt>
    <dgm:pt modelId="{28A7CFC3-8068-41FB-9E8C-AE185ED4A096}" type="sibTrans" cxnId="{EF40CC8A-DCB6-448C-B564-48C76D460CF8}">
      <dgm:prSet/>
      <dgm:spPr/>
      <dgm:t>
        <a:bodyPr/>
        <a:lstStyle/>
        <a:p>
          <a:endParaRPr lang="ru-RU"/>
        </a:p>
      </dgm:t>
    </dgm:pt>
    <dgm:pt modelId="{58D27C46-DC9C-493E-90F2-7A806C7FE23C}" type="pres">
      <dgm:prSet presAssocID="{FA3CD83E-8EC9-47F1-BD7D-E76CA2C8929F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51C3BF-56BA-4489-A525-18856F5EE995}" type="pres">
      <dgm:prSet presAssocID="{FA3CD83E-8EC9-47F1-BD7D-E76CA2C8929F}" presName="hierFlow" presStyleCnt="0"/>
      <dgm:spPr/>
      <dgm:t>
        <a:bodyPr/>
        <a:lstStyle/>
        <a:p>
          <a:endParaRPr lang="ru-RU"/>
        </a:p>
      </dgm:t>
    </dgm:pt>
    <dgm:pt modelId="{DB99B4DA-6067-4419-BD1E-A158EBF9BE30}" type="pres">
      <dgm:prSet presAssocID="{FA3CD83E-8EC9-47F1-BD7D-E76CA2C8929F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3D437B3-1872-40CD-88DD-550906E3CD75}" type="pres">
      <dgm:prSet presAssocID="{E8903660-CE35-466B-A9C9-88BB4DC078C7}" presName="Name14" presStyleCnt="0"/>
      <dgm:spPr/>
      <dgm:t>
        <a:bodyPr/>
        <a:lstStyle/>
        <a:p>
          <a:endParaRPr lang="ru-RU"/>
        </a:p>
      </dgm:t>
    </dgm:pt>
    <dgm:pt modelId="{E2529B36-66BD-46A8-951D-5E2118AFF797}" type="pres">
      <dgm:prSet presAssocID="{E8903660-CE35-466B-A9C9-88BB4DC078C7}" presName="level1Shape" presStyleLbl="node0" presStyleIdx="0" presStyleCnt="1" custScaleX="147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B726B2-E052-46F5-BDA7-00725515B087}" type="pres">
      <dgm:prSet presAssocID="{E8903660-CE35-466B-A9C9-88BB4DC078C7}" presName="hierChild2" presStyleCnt="0"/>
      <dgm:spPr/>
      <dgm:t>
        <a:bodyPr/>
        <a:lstStyle/>
        <a:p>
          <a:endParaRPr lang="ru-RU"/>
        </a:p>
      </dgm:t>
    </dgm:pt>
    <dgm:pt modelId="{B875937C-AFF7-4982-AFB9-6EC8AEC6B16D}" type="pres">
      <dgm:prSet presAssocID="{FBFA078E-5725-442C-910B-B177D71F8852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7885997-105F-428C-AF09-79A00D4E20D2}" type="pres">
      <dgm:prSet presAssocID="{F450284F-B68A-4C11-90FE-62C822E315C8}" presName="Name21" presStyleCnt="0"/>
      <dgm:spPr/>
      <dgm:t>
        <a:bodyPr/>
        <a:lstStyle/>
        <a:p>
          <a:endParaRPr lang="ru-RU"/>
        </a:p>
      </dgm:t>
    </dgm:pt>
    <dgm:pt modelId="{AD2E0AD9-7B9C-4FA2-94F9-DD24499D4386}" type="pres">
      <dgm:prSet presAssocID="{F450284F-B68A-4C11-90FE-62C822E315C8}" presName="level2Shape" presStyleLbl="node2" presStyleIdx="0" presStyleCnt="2" custScaleX="143622"/>
      <dgm:spPr/>
      <dgm:t>
        <a:bodyPr/>
        <a:lstStyle/>
        <a:p>
          <a:endParaRPr lang="ru-RU"/>
        </a:p>
      </dgm:t>
    </dgm:pt>
    <dgm:pt modelId="{8F989F55-00BB-4FB3-B146-59E5CD388A50}" type="pres">
      <dgm:prSet presAssocID="{F450284F-B68A-4C11-90FE-62C822E315C8}" presName="hierChild3" presStyleCnt="0"/>
      <dgm:spPr/>
      <dgm:t>
        <a:bodyPr/>
        <a:lstStyle/>
        <a:p>
          <a:endParaRPr lang="ru-RU"/>
        </a:p>
      </dgm:t>
    </dgm:pt>
    <dgm:pt modelId="{0E725C2C-7E2C-4ABF-89E5-7464DA1BA45B}" type="pres">
      <dgm:prSet presAssocID="{01F6C97D-8EE8-489F-9B53-121CED413477}" presName="Name19" presStyleLbl="parChTrans1D3" presStyleIdx="0" presStyleCnt="2"/>
      <dgm:spPr/>
      <dgm:t>
        <a:bodyPr/>
        <a:lstStyle/>
        <a:p>
          <a:endParaRPr lang="ru-RU"/>
        </a:p>
      </dgm:t>
    </dgm:pt>
    <dgm:pt modelId="{7B3E417A-E6D4-4EFC-B2E2-122B24C65720}" type="pres">
      <dgm:prSet presAssocID="{9E608817-D32D-4E61-9611-FF0586D8E84C}" presName="Name21" presStyleCnt="0"/>
      <dgm:spPr/>
      <dgm:t>
        <a:bodyPr/>
        <a:lstStyle/>
        <a:p>
          <a:endParaRPr lang="ru-RU"/>
        </a:p>
      </dgm:t>
    </dgm:pt>
    <dgm:pt modelId="{DC6A872F-FBB9-4573-A5EE-E72B3F789A1B}" type="pres">
      <dgm:prSet presAssocID="{9E608817-D32D-4E61-9611-FF0586D8E84C}" presName="level2Shape" presStyleLbl="node3" presStyleIdx="0" presStyleCnt="2"/>
      <dgm:spPr/>
      <dgm:t>
        <a:bodyPr/>
        <a:lstStyle/>
        <a:p>
          <a:endParaRPr lang="ru-RU"/>
        </a:p>
      </dgm:t>
    </dgm:pt>
    <dgm:pt modelId="{6C3E363B-CB81-4CF0-B36B-87D8A6E799B3}" type="pres">
      <dgm:prSet presAssocID="{9E608817-D32D-4E61-9611-FF0586D8E84C}" presName="hierChild3" presStyleCnt="0"/>
      <dgm:spPr/>
      <dgm:t>
        <a:bodyPr/>
        <a:lstStyle/>
        <a:p>
          <a:endParaRPr lang="ru-RU"/>
        </a:p>
      </dgm:t>
    </dgm:pt>
    <dgm:pt modelId="{37F81A3B-0CD2-4517-8E14-3B98329D4CF1}" type="pres">
      <dgm:prSet presAssocID="{653AFBED-8612-4198-9774-31957C00D7F8}" presName="Name19" presStyleLbl="parChTrans1D2" presStyleIdx="1" presStyleCnt="2"/>
      <dgm:spPr/>
      <dgm:t>
        <a:bodyPr/>
        <a:lstStyle/>
        <a:p>
          <a:endParaRPr lang="ru-RU"/>
        </a:p>
      </dgm:t>
    </dgm:pt>
    <dgm:pt modelId="{516B29BC-6222-4D14-8DA0-3147105AFF00}" type="pres">
      <dgm:prSet presAssocID="{893F7B5F-623E-469A-9DFC-EDA32D856D4A}" presName="Name21" presStyleCnt="0"/>
      <dgm:spPr/>
      <dgm:t>
        <a:bodyPr/>
        <a:lstStyle/>
        <a:p>
          <a:endParaRPr lang="ru-RU"/>
        </a:p>
      </dgm:t>
    </dgm:pt>
    <dgm:pt modelId="{EA2FF421-A526-4DC9-BCCC-A9797CFFC8E2}" type="pres">
      <dgm:prSet presAssocID="{893F7B5F-623E-469A-9DFC-EDA32D856D4A}" presName="level2Shape" presStyleLbl="node2" presStyleIdx="1" presStyleCnt="2" custScaleX="141398"/>
      <dgm:spPr/>
      <dgm:t>
        <a:bodyPr/>
        <a:lstStyle/>
        <a:p>
          <a:endParaRPr lang="ru-RU"/>
        </a:p>
      </dgm:t>
    </dgm:pt>
    <dgm:pt modelId="{5E065364-51B8-4E51-B22E-56E3C16DA935}" type="pres">
      <dgm:prSet presAssocID="{893F7B5F-623E-469A-9DFC-EDA32D856D4A}" presName="hierChild3" presStyleCnt="0"/>
      <dgm:spPr/>
      <dgm:t>
        <a:bodyPr/>
        <a:lstStyle/>
        <a:p>
          <a:endParaRPr lang="ru-RU"/>
        </a:p>
      </dgm:t>
    </dgm:pt>
    <dgm:pt modelId="{AB67FC0D-2909-4743-ABA9-977C392DD191}" type="pres">
      <dgm:prSet presAssocID="{3DC5CADA-DECF-44C0-9E8C-CD2BD6E806D4}" presName="Name19" presStyleLbl="parChTrans1D3" presStyleIdx="1" presStyleCnt="2"/>
      <dgm:spPr/>
      <dgm:t>
        <a:bodyPr/>
        <a:lstStyle/>
        <a:p>
          <a:endParaRPr lang="ru-RU"/>
        </a:p>
      </dgm:t>
    </dgm:pt>
    <dgm:pt modelId="{62DAD36F-9C20-4AE6-B877-115F604BE13D}" type="pres">
      <dgm:prSet presAssocID="{CA5B50F0-E142-4E18-A057-7AF6CB25024F}" presName="Name21" presStyleCnt="0"/>
      <dgm:spPr/>
      <dgm:t>
        <a:bodyPr/>
        <a:lstStyle/>
        <a:p>
          <a:endParaRPr lang="ru-RU"/>
        </a:p>
      </dgm:t>
    </dgm:pt>
    <dgm:pt modelId="{16B651EC-05DE-49E2-AE01-5D7E344730FC}" type="pres">
      <dgm:prSet presAssocID="{CA5B50F0-E142-4E18-A057-7AF6CB25024F}" presName="level2Shape" presStyleLbl="node3" presStyleIdx="1" presStyleCnt="2" custScaleX="138192"/>
      <dgm:spPr/>
      <dgm:t>
        <a:bodyPr/>
        <a:lstStyle/>
        <a:p>
          <a:endParaRPr lang="ru-RU"/>
        </a:p>
      </dgm:t>
    </dgm:pt>
    <dgm:pt modelId="{691FB9C7-26C9-439C-9A19-95D4216F60F6}" type="pres">
      <dgm:prSet presAssocID="{CA5B50F0-E142-4E18-A057-7AF6CB25024F}" presName="hierChild3" presStyleCnt="0"/>
      <dgm:spPr/>
      <dgm:t>
        <a:bodyPr/>
        <a:lstStyle/>
        <a:p>
          <a:endParaRPr lang="ru-RU"/>
        </a:p>
      </dgm:t>
    </dgm:pt>
    <dgm:pt modelId="{99176C67-A310-4048-BBF8-80728495E542}" type="pres">
      <dgm:prSet presAssocID="{FA3CD83E-8EC9-47F1-BD7D-E76CA2C8929F}" presName="bgShapesFlow" presStyleCnt="0"/>
      <dgm:spPr/>
      <dgm:t>
        <a:bodyPr/>
        <a:lstStyle/>
        <a:p>
          <a:endParaRPr lang="ru-RU"/>
        </a:p>
      </dgm:t>
    </dgm:pt>
  </dgm:ptLst>
  <dgm:cxnLst>
    <dgm:cxn modelId="{4C5F00BE-2113-43F7-809B-B5C0C00DDCCE}" type="presOf" srcId="{F450284F-B68A-4C11-90FE-62C822E315C8}" destId="{AD2E0AD9-7B9C-4FA2-94F9-DD24499D4386}" srcOrd="0" destOrd="0" presId="urn:microsoft.com/office/officeart/2005/8/layout/hierarchy6"/>
    <dgm:cxn modelId="{EF40CC8A-DCB6-448C-B564-48C76D460CF8}" srcId="{893F7B5F-623E-469A-9DFC-EDA32D856D4A}" destId="{CA5B50F0-E142-4E18-A057-7AF6CB25024F}" srcOrd="0" destOrd="0" parTransId="{3DC5CADA-DECF-44C0-9E8C-CD2BD6E806D4}" sibTransId="{28A7CFC3-8068-41FB-9E8C-AE185ED4A096}"/>
    <dgm:cxn modelId="{DF16AA1A-7F5C-4300-BAFE-D51E11BFA22C}" type="presOf" srcId="{01F6C97D-8EE8-489F-9B53-121CED413477}" destId="{0E725C2C-7E2C-4ABF-89E5-7464DA1BA45B}" srcOrd="0" destOrd="0" presId="urn:microsoft.com/office/officeart/2005/8/layout/hierarchy6"/>
    <dgm:cxn modelId="{283EE00F-9930-4A1C-952E-FDBFF697E585}" type="presOf" srcId="{653AFBED-8612-4198-9774-31957C00D7F8}" destId="{37F81A3B-0CD2-4517-8E14-3B98329D4CF1}" srcOrd="0" destOrd="0" presId="urn:microsoft.com/office/officeart/2005/8/layout/hierarchy6"/>
    <dgm:cxn modelId="{C7608D2B-4DEF-47B1-B115-BE80D09B2846}" type="presOf" srcId="{CA5B50F0-E142-4E18-A057-7AF6CB25024F}" destId="{16B651EC-05DE-49E2-AE01-5D7E344730FC}" srcOrd="0" destOrd="0" presId="urn:microsoft.com/office/officeart/2005/8/layout/hierarchy6"/>
    <dgm:cxn modelId="{3D16890A-E6A6-4288-856A-8D2C40262B65}" srcId="{E8903660-CE35-466B-A9C9-88BB4DC078C7}" destId="{893F7B5F-623E-469A-9DFC-EDA32D856D4A}" srcOrd="1" destOrd="0" parTransId="{653AFBED-8612-4198-9774-31957C00D7F8}" sibTransId="{2EBA4BD6-5095-4342-BF51-3B42BB85E8D8}"/>
    <dgm:cxn modelId="{24CB97BE-11D6-448B-A79C-3816B13971E4}" type="presOf" srcId="{FBFA078E-5725-442C-910B-B177D71F8852}" destId="{B875937C-AFF7-4982-AFB9-6EC8AEC6B16D}" srcOrd="0" destOrd="0" presId="urn:microsoft.com/office/officeart/2005/8/layout/hierarchy6"/>
    <dgm:cxn modelId="{08D54B4C-E114-4C40-90A3-44389E5736C7}" type="presOf" srcId="{3DC5CADA-DECF-44C0-9E8C-CD2BD6E806D4}" destId="{AB67FC0D-2909-4743-ABA9-977C392DD191}" srcOrd="0" destOrd="0" presId="urn:microsoft.com/office/officeart/2005/8/layout/hierarchy6"/>
    <dgm:cxn modelId="{DA9FBBB1-28FE-4B1E-96CC-A2573294BEBC}" type="presOf" srcId="{FA3CD83E-8EC9-47F1-BD7D-E76CA2C8929F}" destId="{58D27C46-DC9C-493E-90F2-7A806C7FE23C}" srcOrd="0" destOrd="0" presId="urn:microsoft.com/office/officeart/2005/8/layout/hierarchy6"/>
    <dgm:cxn modelId="{30BF5D08-D57B-454F-91E6-218E6C41B072}" type="presOf" srcId="{893F7B5F-623E-469A-9DFC-EDA32D856D4A}" destId="{EA2FF421-A526-4DC9-BCCC-A9797CFFC8E2}" srcOrd="0" destOrd="0" presId="urn:microsoft.com/office/officeart/2005/8/layout/hierarchy6"/>
    <dgm:cxn modelId="{B89982FD-CE12-49E1-9DD0-966DC1FE3545}" srcId="{E8903660-CE35-466B-A9C9-88BB4DC078C7}" destId="{F450284F-B68A-4C11-90FE-62C822E315C8}" srcOrd="0" destOrd="0" parTransId="{FBFA078E-5725-442C-910B-B177D71F8852}" sibTransId="{CF77F906-E21D-4843-998A-3BC5ED5F862C}"/>
    <dgm:cxn modelId="{B142E6E5-B09E-4D40-854A-9ADACEC23E02}" type="presOf" srcId="{9E608817-D32D-4E61-9611-FF0586D8E84C}" destId="{DC6A872F-FBB9-4573-A5EE-E72B3F789A1B}" srcOrd="0" destOrd="0" presId="urn:microsoft.com/office/officeart/2005/8/layout/hierarchy6"/>
    <dgm:cxn modelId="{6A8766A3-5527-4E89-B2A9-5D63A2931857}" type="presOf" srcId="{E8903660-CE35-466B-A9C9-88BB4DC078C7}" destId="{E2529B36-66BD-46A8-951D-5E2118AFF797}" srcOrd="0" destOrd="0" presId="urn:microsoft.com/office/officeart/2005/8/layout/hierarchy6"/>
    <dgm:cxn modelId="{9B129F14-3EF2-4BE1-9E64-D98AD6C142F4}" srcId="{F450284F-B68A-4C11-90FE-62C822E315C8}" destId="{9E608817-D32D-4E61-9611-FF0586D8E84C}" srcOrd="0" destOrd="0" parTransId="{01F6C97D-8EE8-489F-9B53-121CED413477}" sibTransId="{169F5B2B-1828-4C06-9205-72D9A1A0FF1B}"/>
    <dgm:cxn modelId="{B61A5E75-6F94-4259-A469-C63CE4E3824B}" srcId="{FA3CD83E-8EC9-47F1-BD7D-E76CA2C8929F}" destId="{E8903660-CE35-466B-A9C9-88BB4DC078C7}" srcOrd="0" destOrd="0" parTransId="{51FD1590-986F-40FD-A772-3FC8178ED8E5}" sibTransId="{C19F734D-7E7F-4946-8109-07C2FDE9D034}"/>
    <dgm:cxn modelId="{6226C865-CA32-48B5-ABA0-813A2A02D611}" type="presParOf" srcId="{58D27C46-DC9C-493E-90F2-7A806C7FE23C}" destId="{6B51C3BF-56BA-4489-A525-18856F5EE995}" srcOrd="0" destOrd="0" presId="urn:microsoft.com/office/officeart/2005/8/layout/hierarchy6"/>
    <dgm:cxn modelId="{62C4DFC3-F55D-4F33-AEC2-A28CB1B4EBC7}" type="presParOf" srcId="{6B51C3BF-56BA-4489-A525-18856F5EE995}" destId="{DB99B4DA-6067-4419-BD1E-A158EBF9BE30}" srcOrd="0" destOrd="0" presId="urn:microsoft.com/office/officeart/2005/8/layout/hierarchy6"/>
    <dgm:cxn modelId="{DCBB1E55-909D-418E-AACC-DC280091839D}" type="presParOf" srcId="{DB99B4DA-6067-4419-BD1E-A158EBF9BE30}" destId="{23D437B3-1872-40CD-88DD-550906E3CD75}" srcOrd="0" destOrd="0" presId="urn:microsoft.com/office/officeart/2005/8/layout/hierarchy6"/>
    <dgm:cxn modelId="{63A0E03A-D3A3-45E9-9C17-813A299AAE56}" type="presParOf" srcId="{23D437B3-1872-40CD-88DD-550906E3CD75}" destId="{E2529B36-66BD-46A8-951D-5E2118AFF797}" srcOrd="0" destOrd="0" presId="urn:microsoft.com/office/officeart/2005/8/layout/hierarchy6"/>
    <dgm:cxn modelId="{03A2D8F0-5366-4CE9-876E-CE7D4EAE0438}" type="presParOf" srcId="{23D437B3-1872-40CD-88DD-550906E3CD75}" destId="{DFB726B2-E052-46F5-BDA7-00725515B087}" srcOrd="1" destOrd="0" presId="urn:microsoft.com/office/officeart/2005/8/layout/hierarchy6"/>
    <dgm:cxn modelId="{339F3498-7225-40E9-BEA2-A96069F8E8E4}" type="presParOf" srcId="{DFB726B2-E052-46F5-BDA7-00725515B087}" destId="{B875937C-AFF7-4982-AFB9-6EC8AEC6B16D}" srcOrd="0" destOrd="0" presId="urn:microsoft.com/office/officeart/2005/8/layout/hierarchy6"/>
    <dgm:cxn modelId="{CFAEE9D7-0D49-4AA3-8473-CA39369BA32E}" type="presParOf" srcId="{DFB726B2-E052-46F5-BDA7-00725515B087}" destId="{F7885997-105F-428C-AF09-79A00D4E20D2}" srcOrd="1" destOrd="0" presId="urn:microsoft.com/office/officeart/2005/8/layout/hierarchy6"/>
    <dgm:cxn modelId="{78426F5C-F57C-4D69-95E6-5F79F71F3304}" type="presParOf" srcId="{F7885997-105F-428C-AF09-79A00D4E20D2}" destId="{AD2E0AD9-7B9C-4FA2-94F9-DD24499D4386}" srcOrd="0" destOrd="0" presId="urn:microsoft.com/office/officeart/2005/8/layout/hierarchy6"/>
    <dgm:cxn modelId="{2A539AF5-F2F6-4409-A094-BF68440AF919}" type="presParOf" srcId="{F7885997-105F-428C-AF09-79A00D4E20D2}" destId="{8F989F55-00BB-4FB3-B146-59E5CD388A50}" srcOrd="1" destOrd="0" presId="urn:microsoft.com/office/officeart/2005/8/layout/hierarchy6"/>
    <dgm:cxn modelId="{DD2D69FF-F2CB-4A81-B527-1EB356C82CF7}" type="presParOf" srcId="{8F989F55-00BB-4FB3-B146-59E5CD388A50}" destId="{0E725C2C-7E2C-4ABF-89E5-7464DA1BA45B}" srcOrd="0" destOrd="0" presId="urn:microsoft.com/office/officeart/2005/8/layout/hierarchy6"/>
    <dgm:cxn modelId="{24DBE796-7947-44E6-9D11-39341F0CAA19}" type="presParOf" srcId="{8F989F55-00BB-4FB3-B146-59E5CD388A50}" destId="{7B3E417A-E6D4-4EFC-B2E2-122B24C65720}" srcOrd="1" destOrd="0" presId="urn:microsoft.com/office/officeart/2005/8/layout/hierarchy6"/>
    <dgm:cxn modelId="{E0A05F42-FEF6-4393-99B3-E24BA752279E}" type="presParOf" srcId="{7B3E417A-E6D4-4EFC-B2E2-122B24C65720}" destId="{DC6A872F-FBB9-4573-A5EE-E72B3F789A1B}" srcOrd="0" destOrd="0" presId="urn:microsoft.com/office/officeart/2005/8/layout/hierarchy6"/>
    <dgm:cxn modelId="{D988CC98-B7D8-403A-8EA8-B54188370B58}" type="presParOf" srcId="{7B3E417A-E6D4-4EFC-B2E2-122B24C65720}" destId="{6C3E363B-CB81-4CF0-B36B-87D8A6E799B3}" srcOrd="1" destOrd="0" presId="urn:microsoft.com/office/officeart/2005/8/layout/hierarchy6"/>
    <dgm:cxn modelId="{A64A78F6-FD0A-49F7-92B4-2E7D405C8507}" type="presParOf" srcId="{DFB726B2-E052-46F5-BDA7-00725515B087}" destId="{37F81A3B-0CD2-4517-8E14-3B98329D4CF1}" srcOrd="2" destOrd="0" presId="urn:microsoft.com/office/officeart/2005/8/layout/hierarchy6"/>
    <dgm:cxn modelId="{9DEE50E3-E0FB-46B6-B798-F1576AC2482F}" type="presParOf" srcId="{DFB726B2-E052-46F5-BDA7-00725515B087}" destId="{516B29BC-6222-4D14-8DA0-3147105AFF00}" srcOrd="3" destOrd="0" presId="urn:microsoft.com/office/officeart/2005/8/layout/hierarchy6"/>
    <dgm:cxn modelId="{6A3ED055-E48D-42F9-A08C-D9BCE4A8D598}" type="presParOf" srcId="{516B29BC-6222-4D14-8DA0-3147105AFF00}" destId="{EA2FF421-A526-4DC9-BCCC-A9797CFFC8E2}" srcOrd="0" destOrd="0" presId="urn:microsoft.com/office/officeart/2005/8/layout/hierarchy6"/>
    <dgm:cxn modelId="{6FD47FF7-0AB3-4BB3-873B-D2051069FECE}" type="presParOf" srcId="{516B29BC-6222-4D14-8DA0-3147105AFF00}" destId="{5E065364-51B8-4E51-B22E-56E3C16DA935}" srcOrd="1" destOrd="0" presId="urn:microsoft.com/office/officeart/2005/8/layout/hierarchy6"/>
    <dgm:cxn modelId="{AFA6BF26-738D-43BA-A607-970FB04C228A}" type="presParOf" srcId="{5E065364-51B8-4E51-B22E-56E3C16DA935}" destId="{AB67FC0D-2909-4743-ABA9-977C392DD191}" srcOrd="0" destOrd="0" presId="urn:microsoft.com/office/officeart/2005/8/layout/hierarchy6"/>
    <dgm:cxn modelId="{BB2512C4-894F-4815-AA17-A668B5474875}" type="presParOf" srcId="{5E065364-51B8-4E51-B22E-56E3C16DA935}" destId="{62DAD36F-9C20-4AE6-B877-115F604BE13D}" srcOrd="1" destOrd="0" presId="urn:microsoft.com/office/officeart/2005/8/layout/hierarchy6"/>
    <dgm:cxn modelId="{280B957D-6692-4E18-942B-AB9A7D16938B}" type="presParOf" srcId="{62DAD36F-9C20-4AE6-B877-115F604BE13D}" destId="{16B651EC-05DE-49E2-AE01-5D7E344730FC}" srcOrd="0" destOrd="0" presId="urn:microsoft.com/office/officeart/2005/8/layout/hierarchy6"/>
    <dgm:cxn modelId="{2BAB38E4-A956-40D0-AEE8-71CDA1ED141F}" type="presParOf" srcId="{62DAD36F-9C20-4AE6-B877-115F604BE13D}" destId="{691FB9C7-26C9-439C-9A19-95D4216F60F6}" srcOrd="1" destOrd="0" presId="urn:microsoft.com/office/officeart/2005/8/layout/hierarchy6"/>
    <dgm:cxn modelId="{832E9DA8-8AC2-4D11-B30F-6B1333D627CB}" type="presParOf" srcId="{58D27C46-DC9C-493E-90F2-7A806C7FE23C}" destId="{99176C67-A310-4048-BBF8-80728495E542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29B36-66BD-46A8-951D-5E2118AFF797}">
      <dsp:nvSpPr>
        <dsp:cNvPr id="0" name=""/>
        <dsp:cNvSpPr/>
      </dsp:nvSpPr>
      <dsp:spPr>
        <a:xfrm>
          <a:off x="846662" y="372029"/>
          <a:ext cx="1497992" cy="67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Меры поддержки учреждений и предприятий УИС при участии в закупках в соответствии с Федеральным законом от 05.04.2013 № 44-ФЗ </a:t>
          </a:r>
          <a:endParaRPr lang="ru-RU" sz="800" b="1" kern="1200" dirty="0"/>
        </a:p>
      </dsp:txBody>
      <dsp:txXfrm>
        <a:off x="866439" y="391806"/>
        <a:ext cx="1458438" cy="635692"/>
      </dsp:txXfrm>
    </dsp:sp>
    <dsp:sp modelId="{B875937C-AFF7-4982-AFB9-6EC8AEC6B16D}">
      <dsp:nvSpPr>
        <dsp:cNvPr id="0" name=""/>
        <dsp:cNvSpPr/>
      </dsp:nvSpPr>
      <dsp:spPr>
        <a:xfrm>
          <a:off x="727639" y="1047275"/>
          <a:ext cx="868018" cy="270098"/>
        </a:xfrm>
        <a:custGeom>
          <a:avLst/>
          <a:gdLst/>
          <a:ahLst/>
          <a:cxnLst/>
          <a:rect l="0" t="0" r="0" b="0"/>
          <a:pathLst>
            <a:path>
              <a:moveTo>
                <a:pt x="868018" y="0"/>
              </a:moveTo>
              <a:lnTo>
                <a:pt x="868018" y="135049"/>
              </a:lnTo>
              <a:lnTo>
                <a:pt x="0" y="135049"/>
              </a:lnTo>
              <a:lnTo>
                <a:pt x="0" y="270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E0AD9-7B9C-4FA2-94F9-DD24499D4386}">
      <dsp:nvSpPr>
        <dsp:cNvPr id="0" name=""/>
        <dsp:cNvSpPr/>
      </dsp:nvSpPr>
      <dsp:spPr>
        <a:xfrm>
          <a:off x="288" y="1317373"/>
          <a:ext cx="1454702" cy="67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/>
            <a:t>Преференции по статьей 28 Закона № 44-ФЗ </a:t>
          </a:r>
          <a:endParaRPr lang="ru-RU" sz="1050" b="1" kern="1200" dirty="0"/>
        </a:p>
      </dsp:txBody>
      <dsp:txXfrm>
        <a:off x="20065" y="1337150"/>
        <a:ext cx="1415148" cy="635692"/>
      </dsp:txXfrm>
    </dsp:sp>
    <dsp:sp modelId="{0E725C2C-7E2C-4ABF-89E5-7464DA1BA45B}">
      <dsp:nvSpPr>
        <dsp:cNvPr id="0" name=""/>
        <dsp:cNvSpPr/>
      </dsp:nvSpPr>
      <dsp:spPr>
        <a:xfrm>
          <a:off x="681919" y="1992620"/>
          <a:ext cx="91440" cy="270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A872F-FBB9-4573-A5EE-E72B3F789A1B}">
      <dsp:nvSpPr>
        <dsp:cNvPr id="0" name=""/>
        <dsp:cNvSpPr/>
      </dsp:nvSpPr>
      <dsp:spPr>
        <a:xfrm>
          <a:off x="221205" y="2262718"/>
          <a:ext cx="1012869" cy="67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/>
            <a:t>распоряжение Правительства Российской Федерации от 08.12.2021 № 3500-р</a:t>
          </a:r>
          <a:endParaRPr lang="ru-RU" sz="800" b="1" kern="1200" dirty="0"/>
        </a:p>
      </dsp:txBody>
      <dsp:txXfrm>
        <a:off x="240982" y="2282495"/>
        <a:ext cx="973315" cy="635692"/>
      </dsp:txXfrm>
    </dsp:sp>
    <dsp:sp modelId="{37F81A3B-0CD2-4517-8E14-3B98329D4CF1}">
      <dsp:nvSpPr>
        <dsp:cNvPr id="0" name=""/>
        <dsp:cNvSpPr/>
      </dsp:nvSpPr>
      <dsp:spPr>
        <a:xfrm>
          <a:off x="1595658" y="1047275"/>
          <a:ext cx="879281" cy="270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49"/>
              </a:lnTo>
              <a:lnTo>
                <a:pt x="879281" y="135049"/>
              </a:lnTo>
              <a:lnTo>
                <a:pt x="879281" y="270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FF421-A526-4DC9-BCCC-A9797CFFC8E2}">
      <dsp:nvSpPr>
        <dsp:cNvPr id="0" name=""/>
        <dsp:cNvSpPr/>
      </dsp:nvSpPr>
      <dsp:spPr>
        <a:xfrm>
          <a:off x="1758851" y="1317373"/>
          <a:ext cx="1432176" cy="67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err="1" smtClean="0"/>
            <a:t>Ед.поставщик</a:t>
          </a:r>
          <a:r>
            <a:rPr lang="ru-RU" sz="1050" kern="1200" dirty="0" smtClean="0"/>
            <a:t> по пункту 11 части 1 статьи 93 Закона № 44-ФЗ</a:t>
          </a:r>
          <a:endParaRPr lang="ru-RU" sz="1050" b="1" kern="1200" dirty="0"/>
        </a:p>
      </dsp:txBody>
      <dsp:txXfrm>
        <a:off x="1778628" y="1337150"/>
        <a:ext cx="1392622" cy="635692"/>
      </dsp:txXfrm>
    </dsp:sp>
    <dsp:sp modelId="{AB67FC0D-2909-4743-ABA9-977C392DD191}">
      <dsp:nvSpPr>
        <dsp:cNvPr id="0" name=""/>
        <dsp:cNvSpPr/>
      </dsp:nvSpPr>
      <dsp:spPr>
        <a:xfrm>
          <a:off x="2429220" y="1992620"/>
          <a:ext cx="91440" cy="2700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0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651EC-05DE-49E2-AE01-5D7E344730FC}">
      <dsp:nvSpPr>
        <dsp:cNvPr id="0" name=""/>
        <dsp:cNvSpPr/>
      </dsp:nvSpPr>
      <dsp:spPr>
        <a:xfrm>
          <a:off x="1775088" y="2262718"/>
          <a:ext cx="1399704" cy="6752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постановление Правительства Российской Федерации от 26.12.2013 № 1292 </a:t>
          </a:r>
          <a:endParaRPr lang="ru-RU" sz="800" b="1" i="0" kern="1200" dirty="0"/>
        </a:p>
      </dsp:txBody>
      <dsp:txXfrm>
        <a:off x="1794865" y="2282495"/>
        <a:ext cx="1360150" cy="63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1600" y="735013"/>
            <a:ext cx="6532563" cy="3675062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73577" y="4654828"/>
            <a:ext cx="5388610" cy="44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82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71;g100f7fd0b87_0_2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15363" name="Google Shape;72;g100f7fd0b87_0_21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8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13;g100f7fd0b87_1_6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1600" y="744538"/>
            <a:ext cx="6527800" cy="3671887"/>
          </a:xfrm>
          <a:custGeom>
            <a:avLst/>
            <a:gdLst>
              <a:gd name="T0" fmla="*/ 0 w 120000"/>
              <a:gd name="T1" fmla="*/ 0 h 120000"/>
              <a:gd name="T2" fmla="*/ 6091238 w 120000"/>
              <a:gd name="T3" fmla="*/ 0 h 120000"/>
              <a:gd name="T4" fmla="*/ 6091238 w 120000"/>
              <a:gd name="T5" fmla="*/ 3425825 h 120000"/>
              <a:gd name="T6" fmla="*/ 0 w 120000"/>
              <a:gd name="T7" fmla="*/ 342582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1507" name="Google Shape;114;g100f7fd0b87_1_61:notes"/>
          <p:cNvSpPr txBox="1">
            <a:spLocks noGrp="1"/>
          </p:cNvSpPr>
          <p:nvPr>
            <p:ph type="body" idx="1"/>
          </p:nvPr>
        </p:nvSpPr>
        <p:spPr>
          <a:xfrm>
            <a:off x="673577" y="4654829"/>
            <a:ext cx="5385492" cy="4406434"/>
          </a:xfrm>
          <a:noFill/>
        </p:spPr>
        <p:txBody>
          <a:bodyPr lIns="0" tIns="0" rIns="0" bIns="0" anchor="ctr"/>
          <a:lstStyle/>
          <a:p>
            <a:pPr marL="0" indent="0" eaLnBrk="1" hangingPunct="1">
              <a:buSzPts val="11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6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77;g100f7fd0b87_0_3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16387" name="Google Shape;78;g100f7fd0b87_0_38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36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04;g100f7fd0b87_1_1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18435" name="Google Shape;105;g100f7fd0b87_1_18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86;g100f7fd0b87_1_2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17411" name="Google Shape;87;g100f7fd0b87_1_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4;g100f7fd0b87_1_18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19459" name="Google Shape;105;g100f7fd0b87_1_18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2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95;g100f7fd0b87_1_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0483" name="Google Shape;96;g100f7fd0b87_1_1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0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95;g100f7fd0b87_1_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0483" name="Google Shape;96;g100f7fd0b87_1_1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33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95;g100f7fd0b87_1_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0483" name="Google Shape;96;g100f7fd0b87_1_1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20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95;g100f7fd0b87_1_1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3188" y="744538"/>
            <a:ext cx="6527800" cy="3673475"/>
          </a:xfrm>
          <a:custGeom>
            <a:avLst/>
            <a:gdLst>
              <a:gd name="T0" fmla="*/ 0 w 120000"/>
              <a:gd name="T1" fmla="*/ 0 h 120000"/>
              <a:gd name="T2" fmla="*/ 6094413 w 120000"/>
              <a:gd name="T3" fmla="*/ 0 h 120000"/>
              <a:gd name="T4" fmla="*/ 6094413 w 120000"/>
              <a:gd name="T5" fmla="*/ 3427413 h 120000"/>
              <a:gd name="T6" fmla="*/ 0 w 120000"/>
              <a:gd name="T7" fmla="*/ 34274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miter lim="800000"/>
            <a:headEnd/>
            <a:tailEnd/>
          </a:ln>
        </p:spPr>
      </p:sp>
      <p:sp>
        <p:nvSpPr>
          <p:cNvPr id="20483" name="Google Shape;96;g100f7fd0b87_1_10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0" tIns="0" rIns="0" bIns="0" anchor="ctr"/>
          <a:lstStyle/>
          <a:p>
            <a:pPr marL="0" indent="0" eaLnBrk="1" hangingPunct="1">
              <a:buSzPts val="1200"/>
            </a:pPr>
            <a:endParaRPr lang="ru-RU" altLang="ru-RU" sz="12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8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37858-B7D0-4629-B347-E3148D6C19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08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3F44-3E2B-4F85-A335-2BD0B1A6B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363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F8AF-BE32-4226-9CB9-CBFDF0E5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96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100378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08214229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637774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96134917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76354475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34313948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2303388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6291755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4BA2-BDF7-48B5-A9F5-6AAFB4C105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316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03516096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64177536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F3939-CF90-481C-AEB1-68A0F5A85313}" type="slidenum">
              <a:rPr lang="ru-RU" altLang="ru-RU" smtClean="0"/>
              <a:pPr>
                <a:defRPr/>
              </a:pPr>
              <a:t>‹#›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475033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Ваш макет 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449450" y="2378450"/>
            <a:ext cx="6245100" cy="1614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700"/>
              <a:buFont typeface="Montserrat"/>
              <a:buNone/>
              <a:defRPr sz="3200" b="1">
                <a:solidFill>
                  <a:srgbClr val="0000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Font typeface="Montserrat Medium"/>
              <a:buNone/>
              <a:defRPr sz="3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2001450" y="3772400"/>
            <a:ext cx="5141100" cy="57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Montserrat Medium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9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7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7052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14"/>
          <p:cNvSpPr txBox="1">
            <a:spLocks noGrp="1"/>
          </p:cNvSpPr>
          <p:nvPr>
            <p:ph type="sldNum" idx="10"/>
          </p:nvPr>
        </p:nvSpPr>
        <p:spPr>
          <a:xfrm>
            <a:off x="8851900" y="4872039"/>
            <a:ext cx="209550" cy="2238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67D0A3-2AC6-4E77-8499-AA4E442D6F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640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2">
  <p:cSld name="Ваш макет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936975" y="2118875"/>
            <a:ext cx="5367600" cy="847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None/>
              <a:defRPr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68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867B0-81E5-425E-961E-014AA05D23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85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60A08-66B1-4F33-B16D-B6346C10C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23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6216-1CAF-4D9B-BB6B-9E12662DAE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590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A92A-653B-4BFB-9DBA-36DE84606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480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78565-79AE-46D9-8AE1-31612FB62D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99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" name="Google Shape;40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0510EA-5229-4726-8F27-8C1D13B28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96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C1D04-8E6F-440C-937F-E5789EEACA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0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44501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6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90" y="4662489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itchFamily="34" charset="0"/>
              <a:buNone/>
              <a:defRPr sz="1000" smtClean="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48197726-C8B9-494D-8032-F3D969554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6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22054-F1A3-40D2-8812-896E4D804C79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197726-C8B9-494D-8032-F3D96955447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50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4;p17"/>
          <p:cNvSpPr txBox="1">
            <a:spLocks noGrp="1"/>
          </p:cNvSpPr>
          <p:nvPr>
            <p:ph type="title"/>
          </p:nvPr>
        </p:nvSpPr>
        <p:spPr>
          <a:xfrm>
            <a:off x="200367" y="1253016"/>
            <a:ext cx="5779921" cy="2012864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>Закупки товаров, работ,  услуг  </a:t>
            </a:r>
            <a:br>
              <a:rPr lang="ru-RU" b="0" dirty="0" smtClean="0"/>
            </a:br>
            <a:r>
              <a:rPr lang="ru-RU" b="0" dirty="0" smtClean="0"/>
              <a:t>у учреждений ФСИН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7171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241602" y="3365110"/>
            <a:ext cx="5140325" cy="1410704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altLang="ru-RU" dirty="0" smtClean="0">
                <a:solidFill>
                  <a:srgbClr val="002060"/>
                </a:solidFill>
              </a:rPr>
              <a:t>Колесникова Ирина Александровна – </a:t>
            </a:r>
          </a:p>
          <a:p>
            <a:pPr marL="0" indent="0" algn="l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altLang="ru-RU" sz="1200" dirty="0" smtClean="0">
                <a:solidFill>
                  <a:srgbClr val="002060"/>
                </a:solidFill>
              </a:rPr>
              <a:t>главный консультант управления аналитического </a:t>
            </a:r>
            <a:r>
              <a:rPr lang="en-US" altLang="ru-RU" sz="1200" dirty="0" smtClean="0">
                <a:solidFill>
                  <a:srgbClr val="002060"/>
                </a:solidFill>
              </a:rPr>
              <a:t/>
            </a:r>
            <a:br>
              <a:rPr lang="en-US" altLang="ru-RU" sz="1200" dirty="0" smtClean="0">
                <a:solidFill>
                  <a:srgbClr val="002060"/>
                </a:solidFill>
              </a:rPr>
            </a:br>
            <a:r>
              <a:rPr lang="ru-RU" altLang="ru-RU" sz="1200" dirty="0" smtClean="0">
                <a:solidFill>
                  <a:srgbClr val="002060"/>
                </a:solidFill>
              </a:rPr>
              <a:t>и</a:t>
            </a:r>
            <a:r>
              <a:rPr lang="en-US" altLang="ru-RU" sz="1200" dirty="0" smtClean="0">
                <a:solidFill>
                  <a:srgbClr val="002060"/>
                </a:solidFill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</a:rPr>
              <a:t>методологического обеспечения Главного управления организации торгов Самарской области</a:t>
            </a:r>
          </a:p>
        </p:txBody>
      </p:sp>
      <p:sp>
        <p:nvSpPr>
          <p:cNvPr id="5" name="Google Shape;75;p17"/>
          <p:cNvSpPr txBox="1">
            <a:spLocks/>
          </p:cNvSpPr>
          <p:nvPr/>
        </p:nvSpPr>
        <p:spPr>
          <a:xfrm>
            <a:off x="1966089" y="4356813"/>
            <a:ext cx="5140325" cy="579437"/>
          </a:xfrm>
          <a:prstGeom prst="rect">
            <a:avLst/>
          </a:prstGeom>
        </p:spPr>
        <p:txBody>
          <a:bodyPr spcFirstLastPara="1" vert="horz" lIns="91440" tIns="45720" rIns="91440" bIns="45720" rtlCol="0">
            <a:noAutofit/>
          </a:bodyPr>
          <a:lstStyle>
            <a:lvl1pPr marL="342900" lvl="0" indent="-3429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"/>
              <a:buFont typeface="Montserrat Medium"/>
              <a:buNone/>
              <a:defRPr sz="1600" kern="12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742950" lvl="1" indent="-285750" algn="l" defTabSz="914400" rtl="0" eaLnBrk="1" latinLnBrk="0" hangingPunct="1">
              <a:spcBef>
                <a:spcPts val="12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ts val="9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ts val="7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ts val="4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ts val="2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ts val="2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ts val="200"/>
              </a:spcBef>
              <a:spcAft>
                <a:spcPts val="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ts val="200"/>
              </a:spcBef>
              <a:spcAft>
                <a:spcPts val="200"/>
              </a:spcAft>
              <a:buSzPts val="12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ru-RU" altLang="ru-RU" sz="1200" dirty="0" smtClean="0">
              <a:solidFill>
                <a:srgbClr val="002060"/>
              </a:solidFill>
            </a:endParaRPr>
          </a:p>
          <a:p>
            <a:pPr fontAlgn="auto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endParaRPr lang="ru-RU" altLang="ru-RU" sz="1200" dirty="0">
              <a:solidFill>
                <a:srgbClr val="002060"/>
              </a:solidFill>
            </a:endParaRPr>
          </a:p>
          <a:p>
            <a:pPr fontAlgn="auto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ru-RU" altLang="ru-RU" sz="1200" dirty="0" smtClean="0">
                <a:solidFill>
                  <a:srgbClr val="002060"/>
                </a:solidFill>
              </a:rPr>
              <a:t>Самара, 2023</a:t>
            </a:r>
          </a:p>
        </p:txBody>
      </p:sp>
      <p:pic>
        <p:nvPicPr>
          <p:cNvPr id="7" name="Рисунок 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>
            <a:off x="6922575" y="256875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13901" r="34345" b="63349"/>
          <a:stretch>
            <a:fillRect/>
          </a:stretch>
        </p:blipFill>
        <p:spPr bwMode="auto">
          <a:xfrm>
            <a:off x="9494119" y="329408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25651" r="48512" b="51599"/>
          <a:stretch>
            <a:fillRect/>
          </a:stretch>
        </p:blipFill>
        <p:spPr bwMode="auto">
          <a:xfrm>
            <a:off x="8184437" y="1016384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25671" r="77380" b="51579"/>
          <a:stretch>
            <a:fillRect/>
          </a:stretch>
        </p:blipFill>
        <p:spPr bwMode="auto">
          <a:xfrm>
            <a:off x="5645492" y="1046715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37026" r="62918" b="40224"/>
          <a:stretch>
            <a:fillRect/>
          </a:stretch>
        </p:blipFill>
        <p:spPr bwMode="auto">
          <a:xfrm>
            <a:off x="6938719" y="1744497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37401" r="34345" b="39849"/>
          <a:stretch>
            <a:fillRect/>
          </a:stretch>
        </p:blipFill>
        <p:spPr bwMode="auto">
          <a:xfrm>
            <a:off x="9441814" y="1780771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48764" r="77681" b="28486"/>
          <a:stretch>
            <a:fillRect/>
          </a:stretch>
        </p:blipFill>
        <p:spPr bwMode="auto">
          <a:xfrm>
            <a:off x="5726822" y="2554720"/>
            <a:ext cx="1384362" cy="1193417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49389" r="48938" b="27861"/>
          <a:stretch>
            <a:fillRect/>
          </a:stretch>
        </p:blipFill>
        <p:spPr bwMode="auto">
          <a:xfrm>
            <a:off x="8190267" y="2429270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60151" r="63400" b="17099"/>
          <a:stretch>
            <a:fillRect/>
          </a:stretch>
        </p:blipFill>
        <p:spPr bwMode="auto">
          <a:xfrm>
            <a:off x="6853411" y="3149350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60889" r="34475" b="16361"/>
          <a:stretch>
            <a:fillRect/>
          </a:stretch>
        </p:blipFill>
        <p:spPr bwMode="auto">
          <a:xfrm>
            <a:off x="9484523" y="3217615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72264" r="77681" b="4986"/>
          <a:stretch>
            <a:fillRect/>
          </a:stretch>
        </p:blipFill>
        <p:spPr bwMode="auto">
          <a:xfrm>
            <a:off x="5550903" y="3844496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998536 w 2010918"/>
              <a:gd name="connsiteY3" fmla="*/ 891539 h 1733550"/>
              <a:gd name="connsiteX4" fmla="*/ 1995730 w 2010918"/>
              <a:gd name="connsiteY4" fmla="*/ 891539 h 1733550"/>
              <a:gd name="connsiteX5" fmla="*/ 1574724 w 2010918"/>
              <a:gd name="connsiteY5" fmla="*/ 1733550 h 1733550"/>
              <a:gd name="connsiteX6" fmla="*/ 433388 w 2010918"/>
              <a:gd name="connsiteY6" fmla="*/ 1733550 h 1733550"/>
              <a:gd name="connsiteX7" fmla="*/ 0 w 2010918"/>
              <a:gd name="connsiteY7" fmla="*/ 866775 h 1733550"/>
              <a:gd name="connsiteX8" fmla="*/ 433388 w 2010918"/>
              <a:gd name="connsiteY8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998536" y="891539"/>
                </a:lnTo>
                <a:lnTo>
                  <a:pt x="1995730" y="891539"/>
                </a:lnTo>
                <a:lnTo>
                  <a:pt x="1574724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4" t="73106" r="49103" b="4144"/>
          <a:stretch>
            <a:fillRect/>
          </a:stretch>
        </p:blipFill>
        <p:spPr bwMode="auto">
          <a:xfrm>
            <a:off x="8131243" y="3880634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83964" r="64013"/>
          <a:stretch>
            <a:fillRect/>
          </a:stretch>
        </p:blipFill>
        <p:spPr bwMode="auto">
          <a:xfrm>
            <a:off x="6788826" y="4557209"/>
            <a:ext cx="1521339" cy="924456"/>
          </a:xfrm>
          <a:custGeom>
            <a:avLst/>
            <a:gdLst>
              <a:gd name="connsiteX0" fmla="*/ 436194 w 2010918"/>
              <a:gd name="connsiteY0" fmla="*/ 0 h 1221952"/>
              <a:gd name="connsiteX1" fmla="*/ 1577531 w 2010918"/>
              <a:gd name="connsiteY1" fmla="*/ 0 h 1221952"/>
              <a:gd name="connsiteX2" fmla="*/ 2010918 w 2010918"/>
              <a:gd name="connsiteY2" fmla="*/ 866775 h 1221952"/>
              <a:gd name="connsiteX3" fmla="*/ 1833330 w 2010918"/>
              <a:gd name="connsiteY3" fmla="*/ 1221952 h 1221952"/>
              <a:gd name="connsiteX4" fmla="*/ 177589 w 2010918"/>
              <a:gd name="connsiteY4" fmla="*/ 1221952 h 1221952"/>
              <a:gd name="connsiteX5" fmla="*/ 0 w 2010918"/>
              <a:gd name="connsiteY5" fmla="*/ 866775 h 1221952"/>
              <a:gd name="connsiteX6" fmla="*/ 12382 w 2010918"/>
              <a:gd name="connsiteY6" fmla="*/ 842011 h 1221952"/>
              <a:gd name="connsiteX7" fmla="*/ 15189 w 2010918"/>
              <a:gd name="connsiteY7" fmla="*/ 842011 h 1221952"/>
              <a:gd name="connsiteX8" fmla="*/ 436194 w 2010918"/>
              <a:gd name="connsiteY8" fmla="*/ 0 h 122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221952">
                <a:moveTo>
                  <a:pt x="436194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3330" y="1221952"/>
                </a:lnTo>
                <a:lnTo>
                  <a:pt x="177589" y="1221952"/>
                </a:lnTo>
                <a:lnTo>
                  <a:pt x="0" y="866775"/>
                </a:lnTo>
                <a:lnTo>
                  <a:pt x="12382" y="842011"/>
                </a:lnTo>
                <a:lnTo>
                  <a:pt x="15189" y="842011"/>
                </a:lnTo>
                <a:lnTo>
                  <a:pt x="436194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84014" r="34958"/>
          <a:stretch>
            <a:fillRect/>
          </a:stretch>
        </p:blipFill>
        <p:spPr bwMode="auto">
          <a:xfrm>
            <a:off x="9403575" y="4646789"/>
            <a:ext cx="1521339" cy="921579"/>
          </a:xfrm>
          <a:custGeom>
            <a:avLst/>
            <a:gdLst>
              <a:gd name="connsiteX0" fmla="*/ 433388 w 2010918"/>
              <a:gd name="connsiteY0" fmla="*/ 0 h 1218149"/>
              <a:gd name="connsiteX1" fmla="*/ 1577531 w 2010918"/>
              <a:gd name="connsiteY1" fmla="*/ 0 h 1218149"/>
              <a:gd name="connsiteX2" fmla="*/ 2010918 w 2010918"/>
              <a:gd name="connsiteY2" fmla="*/ 866775 h 1218149"/>
              <a:gd name="connsiteX3" fmla="*/ 1835231 w 2010918"/>
              <a:gd name="connsiteY3" fmla="*/ 1218149 h 1218149"/>
              <a:gd name="connsiteX4" fmla="*/ 175687 w 2010918"/>
              <a:gd name="connsiteY4" fmla="*/ 1218149 h 1218149"/>
              <a:gd name="connsiteX5" fmla="*/ 0 w 2010918"/>
              <a:gd name="connsiteY5" fmla="*/ 866775 h 1218149"/>
              <a:gd name="connsiteX6" fmla="*/ 433388 w 2010918"/>
              <a:gd name="connsiteY6" fmla="*/ 0 h 12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218149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5231" y="1218149"/>
                </a:lnTo>
                <a:lnTo>
                  <a:pt x="175687" y="1218149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100000" r="65566" b="-6714"/>
          <a:stretch>
            <a:fillRect/>
          </a:stretch>
        </p:blipFill>
        <p:spPr bwMode="auto">
          <a:xfrm>
            <a:off x="6978398" y="5374846"/>
            <a:ext cx="1252633" cy="387044"/>
          </a:xfrm>
          <a:custGeom>
            <a:avLst/>
            <a:gdLst>
              <a:gd name="connsiteX0" fmla="*/ 0 w 1655741"/>
              <a:gd name="connsiteY0" fmla="*/ 0 h 511598"/>
              <a:gd name="connsiteX1" fmla="*/ 1655741 w 1655741"/>
              <a:gd name="connsiteY1" fmla="*/ 0 h 511598"/>
              <a:gd name="connsiteX2" fmla="*/ 1399942 w 1655741"/>
              <a:gd name="connsiteY2" fmla="*/ 511598 h 511598"/>
              <a:gd name="connsiteX3" fmla="*/ 255799 w 1655741"/>
              <a:gd name="connsiteY3" fmla="*/ 511598 h 511598"/>
              <a:gd name="connsiteX4" fmla="*/ 0 w 1655741"/>
              <a:gd name="connsiteY4" fmla="*/ 0 h 5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741" h="511598">
                <a:moveTo>
                  <a:pt x="0" y="0"/>
                </a:moveTo>
                <a:lnTo>
                  <a:pt x="1655741" y="0"/>
                </a:lnTo>
                <a:lnTo>
                  <a:pt x="1399942" y="511598"/>
                </a:lnTo>
                <a:lnTo>
                  <a:pt x="255799" y="511598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6" t="100000" r="36495" b="-6764"/>
          <a:stretch>
            <a:fillRect/>
          </a:stretch>
        </p:blipFill>
        <p:spPr bwMode="auto">
          <a:xfrm>
            <a:off x="9489420" y="5374847"/>
            <a:ext cx="1255510" cy="389922"/>
          </a:xfrm>
          <a:custGeom>
            <a:avLst/>
            <a:gdLst>
              <a:gd name="connsiteX0" fmla="*/ 0 w 1659544"/>
              <a:gd name="connsiteY0" fmla="*/ 0 h 515401"/>
              <a:gd name="connsiteX1" fmla="*/ 1659544 w 1659544"/>
              <a:gd name="connsiteY1" fmla="*/ 0 h 515401"/>
              <a:gd name="connsiteX2" fmla="*/ 1401844 w 1659544"/>
              <a:gd name="connsiteY2" fmla="*/ 515401 h 515401"/>
              <a:gd name="connsiteX3" fmla="*/ 257701 w 1659544"/>
              <a:gd name="connsiteY3" fmla="*/ 515401 h 515401"/>
              <a:gd name="connsiteX4" fmla="*/ 0 w 1659544"/>
              <a:gd name="connsiteY4" fmla="*/ 0 h 5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544" h="515401">
                <a:moveTo>
                  <a:pt x="0" y="0"/>
                </a:moveTo>
                <a:lnTo>
                  <a:pt x="1659544" y="0"/>
                </a:lnTo>
                <a:lnTo>
                  <a:pt x="1401844" y="515401"/>
                </a:lnTo>
                <a:lnTo>
                  <a:pt x="257701" y="51540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 rot="10800000">
            <a:off x="8231031" y="-495235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Шестиугольник 23"/>
          <p:cNvSpPr>
            <a:spLocks noChangeAspect="1"/>
          </p:cNvSpPr>
          <p:nvPr/>
        </p:nvSpPr>
        <p:spPr>
          <a:xfrm>
            <a:off x="8213782" y="-497083"/>
            <a:ext cx="1542757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>
            <a:spLocks noChangeAspect="1"/>
          </p:cNvSpPr>
          <p:nvPr/>
        </p:nvSpPr>
        <p:spPr>
          <a:xfrm>
            <a:off x="6915281" y="249603"/>
            <a:ext cx="1527780" cy="1317053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>
            <a:spLocks noChangeAspect="1"/>
          </p:cNvSpPr>
          <p:nvPr/>
        </p:nvSpPr>
        <p:spPr>
          <a:xfrm>
            <a:off x="5635595" y="1047102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>
            <a:spLocks noChangeAspect="1"/>
          </p:cNvSpPr>
          <p:nvPr/>
        </p:nvSpPr>
        <p:spPr>
          <a:xfrm>
            <a:off x="6928010" y="1733563"/>
            <a:ext cx="1542757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>
            <a:spLocks noChangeAspect="1"/>
          </p:cNvSpPr>
          <p:nvPr/>
        </p:nvSpPr>
        <p:spPr>
          <a:xfrm>
            <a:off x="8187281" y="2393004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>
            <a:spLocks noChangeAspect="1"/>
          </p:cNvSpPr>
          <p:nvPr/>
        </p:nvSpPr>
        <p:spPr>
          <a:xfrm>
            <a:off x="5678645" y="2492881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>
            <a:spLocks noChangeAspect="1"/>
          </p:cNvSpPr>
          <p:nvPr/>
        </p:nvSpPr>
        <p:spPr>
          <a:xfrm>
            <a:off x="5543458" y="3846131"/>
            <a:ext cx="1535318" cy="1323552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>
            <a:spLocks noChangeAspect="1"/>
          </p:cNvSpPr>
          <p:nvPr/>
        </p:nvSpPr>
        <p:spPr>
          <a:xfrm>
            <a:off x="6803458" y="4538878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>
            <a:spLocks noChangeAspect="1"/>
          </p:cNvSpPr>
          <p:nvPr/>
        </p:nvSpPr>
        <p:spPr>
          <a:xfrm>
            <a:off x="8179672" y="1018678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>
            <a:spLocks noChangeAspect="1"/>
          </p:cNvSpPr>
          <p:nvPr/>
        </p:nvSpPr>
        <p:spPr>
          <a:xfrm>
            <a:off x="7573055" y="293319"/>
            <a:ext cx="606617" cy="522947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>
            <a:spLocks noChangeAspect="1"/>
          </p:cNvSpPr>
          <p:nvPr/>
        </p:nvSpPr>
        <p:spPr>
          <a:xfrm>
            <a:off x="6871766" y="3120853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>
            <a:spLocks noChangeAspect="1"/>
          </p:cNvSpPr>
          <p:nvPr/>
        </p:nvSpPr>
        <p:spPr>
          <a:xfrm>
            <a:off x="8124708" y="3888423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16;p22"/>
          <p:cNvSpPr txBox="1">
            <a:spLocks noGrp="1"/>
          </p:cNvSpPr>
          <p:nvPr>
            <p:ph type="title"/>
          </p:nvPr>
        </p:nvSpPr>
        <p:spPr>
          <a:xfrm>
            <a:off x="-845668" y="484266"/>
            <a:ext cx="5368925" cy="847725"/>
          </a:xfrm>
        </p:spPr>
        <p:txBody>
          <a:bodyPr/>
          <a:lstStyle/>
          <a:p>
            <a:pPr algn="ctr" eaLnBrk="1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3700" dirty="0" smtClean="0">
                <a:solidFill>
                  <a:srgbClr val="000066"/>
                </a:solidFill>
              </a:rPr>
              <a:t>Спасибо за внимание!</a:t>
            </a:r>
          </a:p>
        </p:txBody>
      </p:sp>
      <p:pic>
        <p:nvPicPr>
          <p:cNvPr id="3" name="Рисунок 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>
            <a:off x="5321645" y="198818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13901" r="34345" b="63349"/>
          <a:stretch>
            <a:fillRect/>
          </a:stretch>
        </p:blipFill>
        <p:spPr bwMode="auto">
          <a:xfrm>
            <a:off x="7893189" y="271351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5" t="25651" r="48512" b="51599"/>
          <a:stretch>
            <a:fillRect/>
          </a:stretch>
        </p:blipFill>
        <p:spPr bwMode="auto">
          <a:xfrm>
            <a:off x="6583507" y="958327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t="25671" r="77380" b="51579"/>
          <a:stretch>
            <a:fillRect/>
          </a:stretch>
        </p:blipFill>
        <p:spPr bwMode="auto">
          <a:xfrm>
            <a:off x="4044562" y="988658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9" t="37026" r="62918" b="40224"/>
          <a:stretch>
            <a:fillRect/>
          </a:stretch>
        </p:blipFill>
        <p:spPr bwMode="auto">
          <a:xfrm>
            <a:off x="5337789" y="1686440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2" t="37401" r="34345" b="39849"/>
          <a:stretch>
            <a:fillRect/>
          </a:stretch>
        </p:blipFill>
        <p:spPr bwMode="auto">
          <a:xfrm>
            <a:off x="7840884" y="1722714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48764" r="77681" b="28486"/>
          <a:stretch>
            <a:fillRect/>
          </a:stretch>
        </p:blipFill>
        <p:spPr bwMode="auto">
          <a:xfrm>
            <a:off x="4125892" y="2496663"/>
            <a:ext cx="1384362" cy="1193417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49389" r="48938" b="27861"/>
          <a:stretch>
            <a:fillRect/>
          </a:stretch>
        </p:blipFill>
        <p:spPr bwMode="auto">
          <a:xfrm>
            <a:off x="6589337" y="2371213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7" t="60151" r="63400" b="17099"/>
          <a:stretch>
            <a:fillRect/>
          </a:stretch>
        </p:blipFill>
        <p:spPr bwMode="auto">
          <a:xfrm>
            <a:off x="5252481" y="3091293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 t="60889" r="34475" b="16361"/>
          <a:stretch>
            <a:fillRect/>
          </a:stretch>
        </p:blipFill>
        <p:spPr bwMode="auto">
          <a:xfrm>
            <a:off x="7883593" y="3159558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72264" r="77681" b="4986"/>
          <a:stretch>
            <a:fillRect/>
          </a:stretch>
        </p:blipFill>
        <p:spPr bwMode="auto">
          <a:xfrm>
            <a:off x="3949973" y="3786439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998536 w 2010918"/>
              <a:gd name="connsiteY3" fmla="*/ 891539 h 1733550"/>
              <a:gd name="connsiteX4" fmla="*/ 1995730 w 2010918"/>
              <a:gd name="connsiteY4" fmla="*/ 891539 h 1733550"/>
              <a:gd name="connsiteX5" fmla="*/ 1574724 w 2010918"/>
              <a:gd name="connsiteY5" fmla="*/ 1733550 h 1733550"/>
              <a:gd name="connsiteX6" fmla="*/ 433388 w 2010918"/>
              <a:gd name="connsiteY6" fmla="*/ 1733550 h 1733550"/>
              <a:gd name="connsiteX7" fmla="*/ 0 w 2010918"/>
              <a:gd name="connsiteY7" fmla="*/ 866775 h 1733550"/>
              <a:gd name="connsiteX8" fmla="*/ 433388 w 2010918"/>
              <a:gd name="connsiteY8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998536" y="891539"/>
                </a:lnTo>
                <a:lnTo>
                  <a:pt x="1995730" y="891539"/>
                </a:lnTo>
                <a:lnTo>
                  <a:pt x="1574724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4" t="73106" r="49103" b="4144"/>
          <a:stretch>
            <a:fillRect/>
          </a:stretch>
        </p:blipFill>
        <p:spPr bwMode="auto">
          <a:xfrm>
            <a:off x="6530313" y="3822577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83964" r="64013"/>
          <a:stretch>
            <a:fillRect/>
          </a:stretch>
        </p:blipFill>
        <p:spPr bwMode="auto">
          <a:xfrm>
            <a:off x="5187896" y="4499152"/>
            <a:ext cx="1521339" cy="924456"/>
          </a:xfrm>
          <a:custGeom>
            <a:avLst/>
            <a:gdLst>
              <a:gd name="connsiteX0" fmla="*/ 436194 w 2010918"/>
              <a:gd name="connsiteY0" fmla="*/ 0 h 1221952"/>
              <a:gd name="connsiteX1" fmla="*/ 1577531 w 2010918"/>
              <a:gd name="connsiteY1" fmla="*/ 0 h 1221952"/>
              <a:gd name="connsiteX2" fmla="*/ 2010918 w 2010918"/>
              <a:gd name="connsiteY2" fmla="*/ 866775 h 1221952"/>
              <a:gd name="connsiteX3" fmla="*/ 1833330 w 2010918"/>
              <a:gd name="connsiteY3" fmla="*/ 1221952 h 1221952"/>
              <a:gd name="connsiteX4" fmla="*/ 177589 w 2010918"/>
              <a:gd name="connsiteY4" fmla="*/ 1221952 h 1221952"/>
              <a:gd name="connsiteX5" fmla="*/ 0 w 2010918"/>
              <a:gd name="connsiteY5" fmla="*/ 866775 h 1221952"/>
              <a:gd name="connsiteX6" fmla="*/ 12382 w 2010918"/>
              <a:gd name="connsiteY6" fmla="*/ 842011 h 1221952"/>
              <a:gd name="connsiteX7" fmla="*/ 15189 w 2010918"/>
              <a:gd name="connsiteY7" fmla="*/ 842011 h 1221952"/>
              <a:gd name="connsiteX8" fmla="*/ 436194 w 2010918"/>
              <a:gd name="connsiteY8" fmla="*/ 0 h 1221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0918" h="1221952">
                <a:moveTo>
                  <a:pt x="436194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3330" y="1221952"/>
                </a:lnTo>
                <a:lnTo>
                  <a:pt x="177589" y="1221952"/>
                </a:lnTo>
                <a:lnTo>
                  <a:pt x="0" y="866775"/>
                </a:lnTo>
                <a:lnTo>
                  <a:pt x="12382" y="842011"/>
                </a:lnTo>
                <a:lnTo>
                  <a:pt x="15189" y="842011"/>
                </a:lnTo>
                <a:lnTo>
                  <a:pt x="436194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9" t="84014" r="34958"/>
          <a:stretch>
            <a:fillRect/>
          </a:stretch>
        </p:blipFill>
        <p:spPr bwMode="auto">
          <a:xfrm>
            <a:off x="7802645" y="4588732"/>
            <a:ext cx="1521339" cy="921579"/>
          </a:xfrm>
          <a:custGeom>
            <a:avLst/>
            <a:gdLst>
              <a:gd name="connsiteX0" fmla="*/ 433388 w 2010918"/>
              <a:gd name="connsiteY0" fmla="*/ 0 h 1218149"/>
              <a:gd name="connsiteX1" fmla="*/ 1577531 w 2010918"/>
              <a:gd name="connsiteY1" fmla="*/ 0 h 1218149"/>
              <a:gd name="connsiteX2" fmla="*/ 2010918 w 2010918"/>
              <a:gd name="connsiteY2" fmla="*/ 866775 h 1218149"/>
              <a:gd name="connsiteX3" fmla="*/ 1835231 w 2010918"/>
              <a:gd name="connsiteY3" fmla="*/ 1218149 h 1218149"/>
              <a:gd name="connsiteX4" fmla="*/ 175687 w 2010918"/>
              <a:gd name="connsiteY4" fmla="*/ 1218149 h 1218149"/>
              <a:gd name="connsiteX5" fmla="*/ 0 w 2010918"/>
              <a:gd name="connsiteY5" fmla="*/ 866775 h 1218149"/>
              <a:gd name="connsiteX6" fmla="*/ 433388 w 2010918"/>
              <a:gd name="connsiteY6" fmla="*/ 0 h 121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218149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835231" y="1218149"/>
                </a:lnTo>
                <a:lnTo>
                  <a:pt x="175687" y="1218149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t="100000" r="65566" b="-6714"/>
          <a:stretch>
            <a:fillRect/>
          </a:stretch>
        </p:blipFill>
        <p:spPr bwMode="auto">
          <a:xfrm>
            <a:off x="5377468" y="5316789"/>
            <a:ext cx="1252633" cy="387044"/>
          </a:xfrm>
          <a:custGeom>
            <a:avLst/>
            <a:gdLst>
              <a:gd name="connsiteX0" fmla="*/ 0 w 1655741"/>
              <a:gd name="connsiteY0" fmla="*/ 0 h 511598"/>
              <a:gd name="connsiteX1" fmla="*/ 1655741 w 1655741"/>
              <a:gd name="connsiteY1" fmla="*/ 0 h 511598"/>
              <a:gd name="connsiteX2" fmla="*/ 1399942 w 1655741"/>
              <a:gd name="connsiteY2" fmla="*/ 511598 h 511598"/>
              <a:gd name="connsiteX3" fmla="*/ 255799 w 1655741"/>
              <a:gd name="connsiteY3" fmla="*/ 511598 h 511598"/>
              <a:gd name="connsiteX4" fmla="*/ 0 w 1655741"/>
              <a:gd name="connsiteY4" fmla="*/ 0 h 5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741" h="511598">
                <a:moveTo>
                  <a:pt x="0" y="0"/>
                </a:moveTo>
                <a:lnTo>
                  <a:pt x="1655741" y="0"/>
                </a:lnTo>
                <a:lnTo>
                  <a:pt x="1399942" y="511598"/>
                </a:lnTo>
                <a:lnTo>
                  <a:pt x="255799" y="511598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6" t="100000" r="36495" b="-6764"/>
          <a:stretch>
            <a:fillRect/>
          </a:stretch>
        </p:blipFill>
        <p:spPr bwMode="auto">
          <a:xfrm>
            <a:off x="7888490" y="5316790"/>
            <a:ext cx="1255510" cy="389922"/>
          </a:xfrm>
          <a:custGeom>
            <a:avLst/>
            <a:gdLst>
              <a:gd name="connsiteX0" fmla="*/ 0 w 1659544"/>
              <a:gd name="connsiteY0" fmla="*/ 0 h 515401"/>
              <a:gd name="connsiteX1" fmla="*/ 1659544 w 1659544"/>
              <a:gd name="connsiteY1" fmla="*/ 0 h 515401"/>
              <a:gd name="connsiteX2" fmla="*/ 1401844 w 1659544"/>
              <a:gd name="connsiteY2" fmla="*/ 515401 h 515401"/>
              <a:gd name="connsiteX3" fmla="*/ 257701 w 1659544"/>
              <a:gd name="connsiteY3" fmla="*/ 515401 h 515401"/>
              <a:gd name="connsiteX4" fmla="*/ 0 w 1659544"/>
              <a:gd name="connsiteY4" fmla="*/ 0 h 5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544" h="515401">
                <a:moveTo>
                  <a:pt x="0" y="0"/>
                </a:moveTo>
                <a:lnTo>
                  <a:pt x="1659544" y="0"/>
                </a:lnTo>
                <a:lnTo>
                  <a:pt x="1401844" y="515401"/>
                </a:lnTo>
                <a:lnTo>
                  <a:pt x="257701" y="515401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https://cdn.sozvezdie-tour.ru/images/uploadedfiles/f4d7b0c8-56a6-4cfc-aac3-5c33505587d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0" t="13684" r="62787" b="63566"/>
          <a:stretch>
            <a:fillRect/>
          </a:stretch>
        </p:blipFill>
        <p:spPr bwMode="auto">
          <a:xfrm rot="10800000">
            <a:off x="6630101" y="-553292"/>
            <a:ext cx="1521339" cy="1311500"/>
          </a:xfrm>
          <a:custGeom>
            <a:avLst/>
            <a:gdLst>
              <a:gd name="connsiteX0" fmla="*/ 433388 w 2010918"/>
              <a:gd name="connsiteY0" fmla="*/ 0 h 1733550"/>
              <a:gd name="connsiteX1" fmla="*/ 1577531 w 2010918"/>
              <a:gd name="connsiteY1" fmla="*/ 0 h 1733550"/>
              <a:gd name="connsiteX2" fmla="*/ 2010918 w 2010918"/>
              <a:gd name="connsiteY2" fmla="*/ 866775 h 1733550"/>
              <a:gd name="connsiteX3" fmla="*/ 1577531 w 2010918"/>
              <a:gd name="connsiteY3" fmla="*/ 1733550 h 1733550"/>
              <a:gd name="connsiteX4" fmla="*/ 433388 w 2010918"/>
              <a:gd name="connsiteY4" fmla="*/ 1733550 h 1733550"/>
              <a:gd name="connsiteX5" fmla="*/ 0 w 2010918"/>
              <a:gd name="connsiteY5" fmla="*/ 866775 h 1733550"/>
              <a:gd name="connsiteX6" fmla="*/ 433388 w 2010918"/>
              <a:gd name="connsiteY6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0918" h="1733550">
                <a:moveTo>
                  <a:pt x="433388" y="0"/>
                </a:moveTo>
                <a:lnTo>
                  <a:pt x="1577531" y="0"/>
                </a:lnTo>
                <a:lnTo>
                  <a:pt x="2010918" y="866775"/>
                </a:lnTo>
                <a:lnTo>
                  <a:pt x="1577531" y="1733550"/>
                </a:lnTo>
                <a:lnTo>
                  <a:pt x="433388" y="1733550"/>
                </a:lnTo>
                <a:lnTo>
                  <a:pt x="0" y="866775"/>
                </a:lnTo>
                <a:lnTo>
                  <a:pt x="433388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Шестиугольник 19"/>
          <p:cNvSpPr>
            <a:spLocks noChangeAspect="1"/>
          </p:cNvSpPr>
          <p:nvPr/>
        </p:nvSpPr>
        <p:spPr>
          <a:xfrm>
            <a:off x="6612852" y="-555140"/>
            <a:ext cx="1542757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>
            <a:spLocks noChangeAspect="1"/>
          </p:cNvSpPr>
          <p:nvPr/>
        </p:nvSpPr>
        <p:spPr>
          <a:xfrm>
            <a:off x="5314351" y="191546"/>
            <a:ext cx="1527780" cy="1317053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>
            <a:spLocks noChangeAspect="1"/>
          </p:cNvSpPr>
          <p:nvPr/>
        </p:nvSpPr>
        <p:spPr>
          <a:xfrm>
            <a:off x="4034665" y="989045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>
            <a:spLocks noChangeAspect="1"/>
          </p:cNvSpPr>
          <p:nvPr/>
        </p:nvSpPr>
        <p:spPr>
          <a:xfrm>
            <a:off x="5327080" y="1675506"/>
            <a:ext cx="1542757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72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естиугольник 23"/>
          <p:cNvSpPr>
            <a:spLocks noChangeAspect="1"/>
          </p:cNvSpPr>
          <p:nvPr/>
        </p:nvSpPr>
        <p:spPr>
          <a:xfrm>
            <a:off x="6586351" y="2334947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>
            <a:spLocks noChangeAspect="1"/>
          </p:cNvSpPr>
          <p:nvPr/>
        </p:nvSpPr>
        <p:spPr>
          <a:xfrm>
            <a:off x="4077715" y="2434824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0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>
            <a:spLocks noChangeAspect="1"/>
          </p:cNvSpPr>
          <p:nvPr/>
        </p:nvSpPr>
        <p:spPr>
          <a:xfrm>
            <a:off x="3942528" y="3788074"/>
            <a:ext cx="1535318" cy="1323552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4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>
            <a:spLocks noChangeAspect="1"/>
          </p:cNvSpPr>
          <p:nvPr/>
        </p:nvSpPr>
        <p:spPr>
          <a:xfrm>
            <a:off x="5202528" y="4480821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Шестиугольник 27"/>
          <p:cNvSpPr>
            <a:spLocks noChangeAspect="1"/>
          </p:cNvSpPr>
          <p:nvPr/>
        </p:nvSpPr>
        <p:spPr>
          <a:xfrm>
            <a:off x="6578742" y="960621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>
            <a:spLocks noChangeAspect="1"/>
          </p:cNvSpPr>
          <p:nvPr/>
        </p:nvSpPr>
        <p:spPr>
          <a:xfrm>
            <a:off x="5972125" y="235262"/>
            <a:ext cx="606617" cy="522947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Шестиугольник 29"/>
          <p:cNvSpPr>
            <a:spLocks noChangeAspect="1"/>
          </p:cNvSpPr>
          <p:nvPr/>
        </p:nvSpPr>
        <p:spPr>
          <a:xfrm>
            <a:off x="5270836" y="3062796"/>
            <a:ext cx="1497823" cy="1291229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Шестиугольник 30"/>
          <p:cNvSpPr>
            <a:spLocks noChangeAspect="1"/>
          </p:cNvSpPr>
          <p:nvPr/>
        </p:nvSpPr>
        <p:spPr>
          <a:xfrm>
            <a:off x="6523778" y="3830366"/>
            <a:ext cx="1542758" cy="1329966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>
            <a:spLocks noChangeAspect="1"/>
          </p:cNvSpPr>
          <p:nvPr/>
        </p:nvSpPr>
        <p:spPr>
          <a:xfrm>
            <a:off x="1117096" y="2505223"/>
            <a:ext cx="1147133" cy="988910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Шестиугольник 32"/>
          <p:cNvSpPr>
            <a:spLocks noChangeAspect="1"/>
          </p:cNvSpPr>
          <p:nvPr/>
        </p:nvSpPr>
        <p:spPr>
          <a:xfrm>
            <a:off x="1628680" y="2979616"/>
            <a:ext cx="1147133" cy="988910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>
            <a:spLocks noChangeAspect="1"/>
          </p:cNvSpPr>
          <p:nvPr/>
        </p:nvSpPr>
        <p:spPr>
          <a:xfrm>
            <a:off x="2897430" y="-230701"/>
            <a:ext cx="919828" cy="792957"/>
          </a:xfrm>
          <a:prstGeom prst="hexagon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1000"/>
                </a:schemeClr>
              </a:gs>
              <a:gs pos="100000">
                <a:schemeClr val="accent1">
                  <a:lumMod val="30000"/>
                  <a:lumOff val="70000"/>
                  <a:alpha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flipH="1">
            <a:off x="-364354" y="-1136729"/>
            <a:ext cx="10656477" cy="6803861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5" name="Google Shape;81;p18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2</a:t>
            </a:r>
            <a:endParaRPr lang="ru-RU" altLang="ru-RU" sz="1200"/>
          </a:p>
        </p:txBody>
      </p:sp>
      <p:sp>
        <p:nvSpPr>
          <p:cNvPr id="8197" name="Google Shape;83;p18"/>
          <p:cNvSpPr txBox="1">
            <a:spLocks noChangeArrowheads="1"/>
          </p:cNvSpPr>
          <p:nvPr/>
        </p:nvSpPr>
        <p:spPr bwMode="auto">
          <a:xfrm>
            <a:off x="303213" y="844618"/>
            <a:ext cx="4841875" cy="34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>
              <a:buSzPts val="1100"/>
            </a:pPr>
            <a:endParaRPr lang="ru-RU" altLang="ru-RU" sz="1000" dirty="0"/>
          </a:p>
          <a:p>
            <a:r>
              <a:rPr lang="ru-RU" b="1" dirty="0"/>
              <a:t>Социальная важность обеспечения учреждений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предприятий УИС государственными и муниципальными заказами:</a:t>
            </a:r>
          </a:p>
          <a:p>
            <a:endParaRPr lang="ru-RU" dirty="0"/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возмещение ущерба по исполнительным листам;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компенсация затрат государства на содержание осужденного;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восстановление, закрепление, приобретение профессиональных  и трудовых навыков;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dirty="0"/>
              <a:t>социальная адаптация лиц, которые отбывают наказание в местах лишения свободы.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58272514"/>
              </p:ext>
            </p:extLst>
          </p:nvPr>
        </p:nvGraphicFramePr>
        <p:xfrm>
          <a:off x="5504569" y="1181100"/>
          <a:ext cx="3191317" cy="330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303212" y="2003945"/>
            <a:ext cx="261258" cy="1778180"/>
            <a:chOff x="303212" y="2003945"/>
            <a:chExt cx="261258" cy="1778180"/>
          </a:xfrm>
        </p:grpSpPr>
        <p:sp>
          <p:nvSpPr>
            <p:cNvPr id="11" name="Овал 10"/>
            <p:cNvSpPr/>
            <p:nvPr/>
          </p:nvSpPr>
          <p:spPr>
            <a:xfrm rot="10800000">
              <a:off x="303212" y="3520868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0800000">
              <a:off x="303212" y="298039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0800000">
              <a:off x="303213" y="2431205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 rot="10800000">
              <a:off x="303212" y="2003945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1188518" y="-697944"/>
            <a:ext cx="8803525" cy="6539388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3" name="Google Shape;108;p21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lang="ru-RU" altLang="ru-RU" sz="1200" dirty="0"/>
          </a:p>
        </p:txBody>
      </p:sp>
      <p:sp>
        <p:nvSpPr>
          <p:cNvPr id="11269" name="Google Shape;110;p21"/>
          <p:cNvSpPr txBox="1">
            <a:spLocks noChangeArrowheads="1"/>
          </p:cNvSpPr>
          <p:nvPr/>
        </p:nvSpPr>
        <p:spPr bwMode="auto">
          <a:xfrm>
            <a:off x="344490" y="1015630"/>
            <a:ext cx="4841875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b="1" dirty="0"/>
              <a:t>Основные проблемы, с которыми сталкиваются заказчики Самарской области при взаимодействии с УФСИН России по Самарской области:</a:t>
            </a:r>
          </a:p>
          <a:p>
            <a:pPr algn="just">
              <a:spcAft>
                <a:spcPts val="1200"/>
              </a:spcAft>
              <a:defRPr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1200" dirty="0" smtClean="0"/>
              <a:t>1</a:t>
            </a:r>
            <a:r>
              <a:rPr lang="ru-RU" sz="1200" dirty="0"/>
              <a:t>. Учреждения и предприятия УИС не выходят на конкурентные закупки по причине коротких сроков поставок товара:</a:t>
            </a:r>
          </a:p>
          <a:p>
            <a:pPr>
              <a:spcAft>
                <a:spcPts val="1200"/>
              </a:spcAft>
            </a:pPr>
            <a:r>
              <a:rPr lang="ru-RU" sz="1200" dirty="0" smtClean="0"/>
              <a:t>- отсутствие </a:t>
            </a:r>
            <a:r>
              <a:rPr lang="ru-RU" sz="1200" dirty="0"/>
              <a:t>в силу законодательства складов с товарами, изготовление продукции осуществляется только под конкретный заказ;</a:t>
            </a:r>
          </a:p>
          <a:p>
            <a:pPr>
              <a:spcAft>
                <a:spcPts val="1200"/>
              </a:spcAft>
            </a:pPr>
            <a:r>
              <a:rPr lang="ru-RU" sz="1200" dirty="0" smtClean="0"/>
              <a:t>- запуск </a:t>
            </a:r>
            <a:r>
              <a:rPr lang="ru-RU" sz="1200" dirty="0"/>
              <a:t>производства нового изделия по времени занимает не менее месяца;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2. Стоимость товаров превышает среднерыночную;</a:t>
            </a:r>
          </a:p>
          <a:p>
            <a:pPr>
              <a:spcAft>
                <a:spcPts val="1200"/>
              </a:spcAft>
            </a:pPr>
            <a:r>
              <a:rPr lang="ru-RU" sz="1200" dirty="0"/>
              <a:t>3. Отсутствие оперативности взаимодействия, затягивание сроков ответов на запросы о получении коммерческих предложений и </a:t>
            </a:r>
            <a:r>
              <a:rPr lang="ru-RU" sz="1200" dirty="0" err="1"/>
              <a:t>пересогласование</a:t>
            </a:r>
            <a:r>
              <a:rPr lang="ru-RU" sz="1200" dirty="0"/>
              <a:t> условий контрактов;</a:t>
            </a:r>
          </a:p>
        </p:txBody>
      </p:sp>
      <p:sp>
        <p:nvSpPr>
          <p:cNvPr id="10247" name="AutoShape 8" descr="Фонд развития и поддержки малого бизнеса | До 23 января проходит обсуждение  о закреплении понятия «семейное предприятие»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8" name="AutoShape 10" descr="Фонд развития и поддержки малого бизнеса | До 23 января проходит обсуждение  о закреплении понятия «семейное предприятие»"/>
          <p:cNvSpPr>
            <a:spLocks noChangeAspect="1" noChangeArrowheads="1"/>
          </p:cNvSpPr>
          <p:nvPr/>
        </p:nvSpPr>
        <p:spPr bwMode="auto">
          <a:xfrm>
            <a:off x="293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3197" y="1015630"/>
            <a:ext cx="3428066" cy="3185123"/>
          </a:xfrm>
          <a:prstGeom prst="roundRect">
            <a:avLst>
              <a:gd name="adj" fmla="val 937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994196" y="4387171"/>
            <a:ext cx="2283823" cy="261257"/>
            <a:chOff x="5994196" y="4387171"/>
            <a:chExt cx="2283823" cy="261257"/>
          </a:xfrm>
        </p:grpSpPr>
        <p:sp>
          <p:nvSpPr>
            <p:cNvPr id="9" name="Овал 8"/>
            <p:cNvSpPr/>
            <p:nvPr/>
          </p:nvSpPr>
          <p:spPr>
            <a:xfrm rot="5400000">
              <a:off x="8016762" y="438717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 rot="5400000">
              <a:off x="7511119" y="438717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 rot="5400000">
              <a:off x="7005478" y="438717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5400000">
              <a:off x="6499837" y="438717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5400000">
              <a:off x="5994196" y="4387171"/>
              <a:ext cx="261257" cy="261257"/>
            </a:xfrm>
            <a:prstGeom prst="ellipse">
              <a:avLst/>
            </a:prstGeom>
            <a:gradFill>
              <a:gsLst>
                <a:gs pos="0">
                  <a:schemeClr val="accent1">
                    <a:hueOff val="0"/>
                    <a:satOff val="0"/>
                    <a:lumOff val="0"/>
                    <a:alphaOff val="0"/>
                    <a:tint val="50000"/>
                    <a:satMod val="300000"/>
                  </a:schemeClr>
                </a:gs>
                <a:gs pos="35000">
                  <a:schemeClr val="accent1">
                    <a:hueOff val="0"/>
                    <a:satOff val="0"/>
                    <a:lumOff val="0"/>
                    <a:tint val="37000"/>
                    <a:satMod val="300000"/>
                    <a:alpha val="84000"/>
                  </a:schemeClr>
                </a:gs>
                <a:gs pos="100000">
                  <a:schemeClr val="accent1">
                    <a:hueOff val="0"/>
                    <a:satOff val="0"/>
                    <a:lumOff val="0"/>
                    <a:alphaOff val="0"/>
                    <a:tint val="15000"/>
                    <a:satMod val="35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 flipH="1" flipV="1">
            <a:off x="-1239741" y="-752429"/>
            <a:ext cx="10848198" cy="6979057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97779" y="1242640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7778" y="1951209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7779" y="2605577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7779" y="3023815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7779" y="3810037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9" name="Google Shape;90;p19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lang="ru-RU" altLang="ru-RU" sz="1200" dirty="0"/>
          </a:p>
        </p:txBody>
      </p:sp>
      <p:sp>
        <p:nvSpPr>
          <p:cNvPr id="9221" name="Google Shape;92;p19"/>
          <p:cNvSpPr txBox="1">
            <a:spLocks noChangeArrowheads="1"/>
          </p:cNvSpPr>
          <p:nvPr/>
        </p:nvSpPr>
        <p:spPr bwMode="auto">
          <a:xfrm>
            <a:off x="528406" y="547506"/>
            <a:ext cx="5434875" cy="386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just"/>
            <a:endParaRPr lang="ru-RU" altLang="ru-RU" dirty="0"/>
          </a:p>
          <a:p>
            <a:pPr algn="ctr"/>
            <a:r>
              <a:rPr lang="ru-RU" altLang="ru-RU" b="1" dirty="0" smtClean="0"/>
              <a:t>Цели, </a:t>
            </a:r>
            <a:r>
              <a:rPr lang="ru-RU" altLang="ru-RU" b="1" dirty="0"/>
              <a:t>задачи </a:t>
            </a:r>
            <a:r>
              <a:rPr lang="ru-RU" altLang="ru-RU" b="1" dirty="0" smtClean="0"/>
              <a:t>проводимых мероприятий:</a:t>
            </a:r>
            <a:endParaRPr lang="ru-RU" altLang="ru-RU" b="1" dirty="0"/>
          </a:p>
          <a:p>
            <a:pPr algn="just"/>
            <a:endParaRPr lang="ru-RU" altLang="ru-RU" dirty="0"/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200" dirty="0"/>
              <a:t>собрать, обобщить и структурировать потребности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товарах, производимых учреждениями УИС;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200" dirty="0"/>
              <a:t>установить контрольные точки уровня вовлеченности заказчиков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во </a:t>
            </a:r>
            <a:r>
              <a:rPr lang="ru-RU" sz="1200" dirty="0"/>
              <a:t>взаимодействие с учреждениями УИС;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200" dirty="0"/>
              <a:t>разработать, согласовать и утвердить типовую форму контракта;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200" dirty="0"/>
              <a:t>провести обучающие мероприятия для сотрудников учреждений УИС и заказчиков;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ru-RU" sz="1200" dirty="0"/>
              <a:t>организовать проведение выездных совещаний на базе исправительных учреждений с целью знакомства с продукцией, обмена контактными данными.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3281" y="1218747"/>
            <a:ext cx="2805102" cy="3096896"/>
          </a:xfrm>
          <a:prstGeom prst="roundRect">
            <a:avLst>
              <a:gd name="adj" fmla="val 1097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/>
        </p:nvSpPr>
        <p:spPr>
          <a:xfrm flipH="1">
            <a:off x="-957944" y="-1272552"/>
            <a:ext cx="11668045" cy="6933124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7" name="Google Shape;108;p21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       </a:t>
            </a: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lang="ru-RU" altLang="ru-RU" sz="1200" dirty="0"/>
          </a:p>
        </p:txBody>
      </p:sp>
      <p:sp>
        <p:nvSpPr>
          <p:cNvPr id="11269" name="Google Shape;110;p21"/>
          <p:cNvSpPr txBox="1">
            <a:spLocks noChangeArrowheads="1"/>
          </p:cNvSpPr>
          <p:nvPr/>
        </p:nvSpPr>
        <p:spPr bwMode="auto">
          <a:xfrm>
            <a:off x="344490" y="1181101"/>
            <a:ext cx="4993831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1600" b="1" dirty="0"/>
              <a:t>П</a:t>
            </a:r>
            <a:r>
              <a:rPr lang="ru-RU" sz="1600" b="1" dirty="0" smtClean="0"/>
              <a:t>риоритетные </a:t>
            </a:r>
            <a:r>
              <a:rPr lang="ru-RU" sz="1600" b="1" dirty="0"/>
              <a:t>направления закупок: </a:t>
            </a:r>
            <a:endParaRPr lang="ru-RU" sz="1600" b="1" dirty="0" smtClean="0"/>
          </a:p>
          <a:p>
            <a:pPr algn="ctr"/>
            <a:endParaRPr lang="ru-RU" sz="1600" b="1" dirty="0"/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продукция </a:t>
            </a:r>
            <a:r>
              <a:rPr lang="ru-RU" sz="1600" dirty="0"/>
              <a:t>металлообработки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урны металлические, контейнеры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для </a:t>
            </a:r>
            <a:r>
              <a:rPr lang="ru-RU" sz="1600" dirty="0"/>
              <a:t>твердых коммунальных отходов, ограждения, остановочные павильоны</a:t>
            </a:r>
            <a:r>
              <a:rPr lang="ru-RU" sz="1600" dirty="0" smtClean="0"/>
              <a:t>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мебель </a:t>
            </a:r>
            <a:r>
              <a:rPr lang="ru-RU" sz="1600" dirty="0"/>
              <a:t>деревянная (столы, шкафы</a:t>
            </a:r>
            <a:r>
              <a:rPr lang="ru-RU" sz="1600" dirty="0" smtClean="0"/>
              <a:t>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600" dirty="0" smtClean="0"/>
              <a:t>чистящие </a:t>
            </a:r>
            <a:r>
              <a:rPr lang="ru-RU" sz="1600" dirty="0"/>
              <a:t>и моющие средства </a:t>
            </a:r>
            <a:r>
              <a:rPr lang="ru-RU" sz="1600" dirty="0" smtClean="0"/>
              <a:t>(</a:t>
            </a:r>
            <a:r>
              <a:rPr lang="ru-RU" sz="1600" dirty="0"/>
              <a:t>мыло, порошки), постельные принадлежности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специальная </a:t>
            </a:r>
            <a:r>
              <a:rPr lang="ru-RU" sz="1600" dirty="0" smtClean="0"/>
              <a:t>одежда</a:t>
            </a:r>
            <a:endParaRPr lang="ru-RU" sz="1600" dirty="0"/>
          </a:p>
        </p:txBody>
      </p:sp>
      <p:sp>
        <p:nvSpPr>
          <p:cNvPr id="2" name="AutoShape 2" descr="blob:https://web.telegram.org/8ed00006-dca3-4593-81e5-025514e79e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blob:https://web.telegram.org/52e5e2da-f6a5-41ed-8393-0ab32f43d6f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9" descr="blob:https://web.telegram.org/52e5e2da-f6a5-41ed-8393-0ab32f43d6f4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9746" y="1680322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9746" y="2809942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9746" y="3217862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78" y="1048403"/>
            <a:ext cx="1265763" cy="2078219"/>
          </a:xfrm>
          <a:prstGeom prst="roundRect">
            <a:avLst>
              <a:gd name="adj" fmla="val 99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33" y="1048403"/>
            <a:ext cx="1288208" cy="2087905"/>
          </a:xfrm>
          <a:prstGeom prst="roundRect">
            <a:avLst>
              <a:gd name="adj" fmla="val 990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533" y="3216598"/>
            <a:ext cx="2672508" cy="1499139"/>
          </a:xfrm>
          <a:prstGeom prst="roundRect">
            <a:avLst>
              <a:gd name="adj" fmla="val 989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170237" y="-697944"/>
            <a:ext cx="9423706" cy="6539388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Google Shape;99;p20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ru-RU" altLang="ru-RU" sz="1200" dirty="0"/>
          </a:p>
        </p:txBody>
      </p:sp>
      <p:sp>
        <p:nvSpPr>
          <p:cNvPr id="12293" name="Google Shape;101;p20"/>
          <p:cNvSpPr txBox="1">
            <a:spLocks noChangeArrowheads="1"/>
          </p:cNvSpPr>
          <p:nvPr/>
        </p:nvSpPr>
        <p:spPr bwMode="auto">
          <a:xfrm>
            <a:off x="344490" y="1181101"/>
            <a:ext cx="4841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endParaRPr lang="ru-RU" altLang="ru-RU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46" y="1477085"/>
            <a:ext cx="1566370" cy="2792413"/>
          </a:xfrm>
          <a:prstGeom prst="roundRect">
            <a:avLst>
              <a:gd name="adj" fmla="val 92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490" y="111228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Clr>
                <a:srgbClr val="000000"/>
              </a:buClr>
              <a:buFont typeface="Arial" pitchFamily="34" charset="0"/>
            </a:pPr>
            <a:r>
              <a:rPr lang="ru-RU" sz="1600" b="1" dirty="0"/>
              <a:t>В 2023 году были проведены</a:t>
            </a:r>
            <a:r>
              <a:rPr lang="ru-RU" sz="1600" b="1" dirty="0" smtClean="0"/>
              <a:t>:</a:t>
            </a:r>
          </a:p>
          <a:p>
            <a:pPr algn="ctr" eaLnBrk="0" hangingPunct="0">
              <a:spcAft>
                <a:spcPts val="1200"/>
              </a:spcAft>
              <a:buClr>
                <a:srgbClr val="000000"/>
              </a:buClr>
              <a:buFont typeface="Arial" pitchFamily="34" charset="0"/>
            </a:pPr>
            <a:endParaRPr lang="ru-RU" sz="1200" b="1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2 </a:t>
            </a:r>
            <a:r>
              <a:rPr lang="ru-RU" sz="1200" dirty="0"/>
              <a:t>выездных совещания на базе исправительных колоний Самарской области с участием представителей заказчиков региона, органов исполнительной власти Самарской области и органов местного </a:t>
            </a:r>
            <a:r>
              <a:rPr lang="ru-RU" sz="1200" dirty="0" smtClean="0"/>
              <a:t>самоуправления;</a:t>
            </a:r>
            <a:endParaRPr lang="ru-RU" sz="1200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1200" dirty="0" smtClean="0"/>
              <a:t>6 </a:t>
            </a:r>
            <a:r>
              <a:rPr lang="ru-RU" sz="1200" dirty="0"/>
              <a:t>выездных совещаний с представителями органов местного самоуправления, Главного управления и заместителем начальника УФСИН России по Самарской области </a:t>
            </a:r>
            <a:r>
              <a:rPr lang="ru-RU" sz="1200" dirty="0" err="1"/>
              <a:t>Лепилиным</a:t>
            </a:r>
            <a:r>
              <a:rPr lang="ru-RU" sz="1200" dirty="0"/>
              <a:t> А.А.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630" y="1477085"/>
            <a:ext cx="1566370" cy="2792413"/>
          </a:xfrm>
          <a:prstGeom prst="roundRect">
            <a:avLst>
              <a:gd name="adj" fmla="val 925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344490" y="1780269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4490" y="2969771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 flipH="1">
            <a:off x="-395595" y="-1169477"/>
            <a:ext cx="11803823" cy="6771991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27037" y="3492285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7038" y="1323703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Google Shape;99;p20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ru-RU" altLang="ru-RU" sz="1200" dirty="0"/>
          </a:p>
        </p:txBody>
      </p:sp>
      <p:sp>
        <p:nvSpPr>
          <p:cNvPr id="12293" name="Google Shape;101;p20"/>
          <p:cNvSpPr txBox="1">
            <a:spLocks noChangeArrowheads="1"/>
          </p:cNvSpPr>
          <p:nvPr/>
        </p:nvSpPr>
        <p:spPr bwMode="auto">
          <a:xfrm>
            <a:off x="427038" y="965994"/>
            <a:ext cx="4841875" cy="39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1600" b="1" dirty="0"/>
              <a:t>Результативность </a:t>
            </a:r>
            <a:r>
              <a:rPr lang="ru-RU" sz="1600" b="1" dirty="0" smtClean="0"/>
              <a:t>работы</a:t>
            </a:r>
            <a:r>
              <a:rPr lang="ru-RU" sz="1600" b="1" dirty="0"/>
              <a:t>:</a:t>
            </a:r>
          </a:p>
          <a:p>
            <a:endParaRPr lang="ru-RU" sz="1000" dirty="0" smtClean="0"/>
          </a:p>
          <a:p>
            <a:pPr algn="just">
              <a:spcAft>
                <a:spcPts val="1200"/>
              </a:spcAft>
            </a:pPr>
            <a:r>
              <a:rPr lang="ru-RU" dirty="0" smtClean="0"/>
              <a:t>1. </a:t>
            </a:r>
            <a:r>
              <a:rPr lang="ru-RU" sz="1200" dirty="0" smtClean="0"/>
              <a:t>Заключено </a:t>
            </a:r>
            <a:r>
              <a:rPr lang="ru-RU" sz="1200" dirty="0"/>
              <a:t>контрактов с учреждениями УИС Самарской области на общую сумму 27,9  </a:t>
            </a:r>
            <a:r>
              <a:rPr lang="ru-RU" sz="1200" dirty="0" err="1"/>
              <a:t>млн.рублей</a:t>
            </a:r>
            <a:r>
              <a:rPr lang="ru-RU" sz="1200" dirty="0"/>
              <a:t>, а с учетом исправительных учреждений Республики Карелия и Республики Удмуртии – на 30,5 </a:t>
            </a:r>
            <a:r>
              <a:rPr lang="ru-RU" sz="1200" dirty="0" err="1" smtClean="0"/>
              <a:t>млн.рублей</a:t>
            </a:r>
            <a:r>
              <a:rPr lang="ru-RU" sz="12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1200" u="sng" dirty="0" smtClean="0"/>
              <a:t>Лидеры </a:t>
            </a:r>
            <a:r>
              <a:rPr lang="ru-RU" sz="1200" u="sng" dirty="0"/>
              <a:t>по взаимодействию: </a:t>
            </a:r>
            <a:r>
              <a:rPr lang="ru-RU" sz="1000" dirty="0"/>
              <a:t>Департамент по вопросам общественной безопасности Самарской области, Департамент ветеринарии Самарской области, Министерство труда, занятости и миграционной политики Самарской области, </a:t>
            </a:r>
            <a:r>
              <a:rPr lang="ru-RU" sz="1000" dirty="0" err="1" smtClean="0"/>
              <a:t>г.о</a:t>
            </a:r>
            <a:r>
              <a:rPr lang="ru-RU" sz="1000" dirty="0" smtClean="0"/>
              <a:t>. Отрадный, </a:t>
            </a:r>
            <a:r>
              <a:rPr lang="ru-RU" sz="1000" dirty="0" err="1" smtClean="0"/>
              <a:t>г.о</a:t>
            </a:r>
            <a:r>
              <a:rPr lang="ru-RU" sz="1000" dirty="0" smtClean="0"/>
              <a:t>. Тольятти, </a:t>
            </a:r>
            <a:r>
              <a:rPr lang="ru-RU" sz="1000" dirty="0" err="1" smtClean="0"/>
              <a:t>м.р.Алексеевский</a:t>
            </a:r>
            <a:r>
              <a:rPr lang="ru-RU" sz="1000" dirty="0" smtClean="0"/>
              <a:t>, </a:t>
            </a:r>
            <a:r>
              <a:rPr lang="ru-RU" sz="1000" dirty="0" err="1" smtClean="0"/>
              <a:t>м.р.Кинельский</a:t>
            </a:r>
            <a:r>
              <a:rPr lang="ru-RU" sz="1000" dirty="0" smtClean="0"/>
              <a:t>, </a:t>
            </a:r>
            <a:r>
              <a:rPr lang="ru-RU" sz="1000" dirty="0" err="1" smtClean="0"/>
              <a:t>м.р.Исаклниский</a:t>
            </a:r>
            <a:r>
              <a:rPr lang="ru-RU" sz="1000" dirty="0" smtClean="0"/>
              <a:t>, </a:t>
            </a:r>
            <a:r>
              <a:rPr lang="ru-RU" sz="1000" dirty="0" err="1" smtClean="0"/>
              <a:t>м.р.Красноярский</a:t>
            </a:r>
            <a:endParaRPr lang="ru-RU" sz="1000" dirty="0" smtClean="0"/>
          </a:p>
          <a:p>
            <a:pPr algn="just">
              <a:spcAft>
                <a:spcPts val="1200"/>
              </a:spcAft>
            </a:pPr>
            <a:endParaRPr lang="ru-RU" sz="1000" dirty="0" smtClean="0"/>
          </a:p>
          <a:p>
            <a:pPr algn="just">
              <a:spcAft>
                <a:spcPts val="1200"/>
              </a:spcAft>
            </a:pPr>
            <a:r>
              <a:rPr lang="ru-RU" sz="1200" dirty="0" smtClean="0"/>
              <a:t>2. </a:t>
            </a:r>
            <a:r>
              <a:rPr lang="ru-RU" sz="1200" dirty="0"/>
              <a:t>Заключение контракта в электронной форме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в </a:t>
            </a:r>
            <a:r>
              <a:rPr lang="ru-RU" sz="1200" dirty="0"/>
              <a:t>модуле «Малые закупки</a:t>
            </a:r>
            <a:r>
              <a:rPr lang="ru-RU" dirty="0"/>
              <a:t>» ГИС «Госзаказ</a:t>
            </a:r>
            <a:r>
              <a:rPr lang="ru-RU" dirty="0" smtClean="0"/>
              <a:t>»;</a:t>
            </a:r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170767"/>
              </p:ext>
            </p:extLst>
          </p:nvPr>
        </p:nvGraphicFramePr>
        <p:xfrm>
          <a:off x="5747657" y="1323703"/>
          <a:ext cx="2969305" cy="283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Google Shape;101;p20"/>
          <p:cNvSpPr txBox="1">
            <a:spLocks noChangeArrowheads="1"/>
          </p:cNvSpPr>
          <p:nvPr/>
        </p:nvSpPr>
        <p:spPr bwMode="auto">
          <a:xfrm>
            <a:off x="6009481" y="989393"/>
            <a:ext cx="22685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dirty="0" smtClean="0"/>
              <a:t>Динамика за 3 года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6504894" y="2400300"/>
            <a:ext cx="671513" cy="3794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/>
          <p:cNvSpPr/>
          <p:nvPr/>
        </p:nvSpPr>
        <p:spPr>
          <a:xfrm>
            <a:off x="245157" y="3071371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5156" y="1772368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-1210713" y="-711787"/>
            <a:ext cx="10935284" cy="6539388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03525" h="6539388">
                <a:moveTo>
                  <a:pt x="8628582" y="6539388"/>
                </a:moveTo>
                <a:cubicBezTo>
                  <a:pt x="7807073" y="6364249"/>
                  <a:pt x="968425" y="6132505"/>
                  <a:pt x="129016" y="5938497"/>
                </a:cubicBezTo>
                <a:cubicBezTo>
                  <a:pt x="-710393" y="5744490"/>
                  <a:pt x="2790454" y="6120893"/>
                  <a:pt x="3592126" y="5375343"/>
                </a:cubicBezTo>
                <a:cubicBezTo>
                  <a:pt x="4393798" y="4629793"/>
                  <a:pt x="4386056" y="2339439"/>
                  <a:pt x="4939050" y="1465196"/>
                </a:cubicBezTo>
                <a:cubicBezTo>
                  <a:pt x="5492044" y="590953"/>
                  <a:pt x="6327584" y="449195"/>
                  <a:pt x="6910091" y="304052"/>
                </a:cubicBezTo>
                <a:cubicBezTo>
                  <a:pt x="7492598" y="158909"/>
                  <a:pt x="8140419" y="-439564"/>
                  <a:pt x="8434091" y="594337"/>
                </a:cubicBezTo>
                <a:cubicBezTo>
                  <a:pt x="8727763" y="1628238"/>
                  <a:pt x="8959508" y="5546611"/>
                  <a:pt x="8672125" y="6507457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Google Shape;99;p20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ru-RU" altLang="ru-RU" sz="1200" dirty="0"/>
          </a:p>
        </p:txBody>
      </p:sp>
      <p:sp>
        <p:nvSpPr>
          <p:cNvPr id="12293" name="Google Shape;101;p20"/>
          <p:cNvSpPr txBox="1">
            <a:spLocks noChangeArrowheads="1"/>
          </p:cNvSpPr>
          <p:nvPr/>
        </p:nvSpPr>
        <p:spPr bwMode="auto">
          <a:xfrm>
            <a:off x="303213" y="944697"/>
            <a:ext cx="3825598" cy="304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1600" b="1" dirty="0" smtClean="0"/>
              <a:t>Результативность </a:t>
            </a:r>
            <a:r>
              <a:rPr lang="ru-RU" sz="1600" b="1" dirty="0" smtClean="0"/>
              <a:t>работы</a:t>
            </a:r>
            <a:r>
              <a:rPr lang="ru-RU" sz="1600" b="1" dirty="0" smtClean="0"/>
              <a:t>:</a:t>
            </a:r>
          </a:p>
          <a:p>
            <a:endParaRPr lang="ru-RU" sz="1600" b="1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1600" dirty="0"/>
              <a:t>3</a:t>
            </a:r>
            <a:r>
              <a:rPr lang="ru-RU" sz="1200" dirty="0"/>
              <a:t>. Взаимодействие между заказчиками и учреждениями УИС в электронном формате с использованием </a:t>
            </a:r>
            <a:r>
              <a:rPr lang="ru-RU" sz="1200" dirty="0" err="1"/>
              <a:t>багтрекинга</a:t>
            </a:r>
            <a:r>
              <a:rPr lang="ru-RU" sz="1200" dirty="0"/>
              <a:t> – функционала ГИС «Госзаказ»;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ru-RU" sz="1200" dirty="0"/>
              <a:t>4. Проведение обучающих мероприятий для сотрудников учреждений УИС Самарской области и заказчиков</a:t>
            </a:r>
          </a:p>
          <a:p>
            <a:endParaRPr lang="ru-RU" sz="1600" b="1" dirty="0" smtClean="0"/>
          </a:p>
          <a:p>
            <a:r>
              <a:rPr lang="ru-RU" dirty="0" smtClean="0"/>
              <a:t> 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44" y="2557907"/>
            <a:ext cx="4007130" cy="194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Google Shape;101;p20"/>
          <p:cNvSpPr txBox="1">
            <a:spLocks noChangeArrowheads="1"/>
          </p:cNvSpPr>
          <p:nvPr/>
        </p:nvSpPr>
        <p:spPr bwMode="auto">
          <a:xfrm>
            <a:off x="4925233" y="1818519"/>
            <a:ext cx="255349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en-US" dirty="0"/>
              <a:t>https://</a:t>
            </a:r>
            <a:r>
              <a:rPr lang="en-US" dirty="0" smtClean="0"/>
              <a:t>webtorgi.samregion.ru</a:t>
            </a:r>
            <a:endParaRPr lang="ru-RU" dirty="0"/>
          </a:p>
        </p:txBody>
      </p:sp>
      <p:pic>
        <p:nvPicPr>
          <p:cNvPr id="1026" name="Picture 2" descr="https://web.archive.org/web/20190406164246im_/https:/try.alexa.com/wp-content/uploads/2018/10/laptop-mockup_transparent_high-res-01.png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14" y="2231744"/>
            <a:ext cx="5570736" cy="27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 flipH="1">
            <a:off x="-1767698" y="-1098353"/>
            <a:ext cx="12949015" cy="6787952"/>
          </a:xfrm>
          <a:custGeom>
            <a:avLst/>
            <a:gdLst>
              <a:gd name="connsiteX0" fmla="*/ 0 w 9771541"/>
              <a:gd name="connsiteY0" fmla="*/ 5118709 h 5433078"/>
              <a:gd name="connsiteX1" fmla="*/ 4746172 w 9771541"/>
              <a:gd name="connsiteY1" fmla="*/ 5144835 h 5433078"/>
              <a:gd name="connsiteX2" fmla="*/ 6252754 w 9771541"/>
              <a:gd name="connsiteY2" fmla="*/ 2062001 h 5433078"/>
              <a:gd name="connsiteX3" fmla="*/ 7628709 w 9771541"/>
              <a:gd name="connsiteY3" fmla="*/ 581544 h 5433078"/>
              <a:gd name="connsiteX4" fmla="*/ 9588137 w 9771541"/>
              <a:gd name="connsiteY4" fmla="*/ 363829 h 5433078"/>
              <a:gd name="connsiteX5" fmla="*/ 9492343 w 9771541"/>
              <a:gd name="connsiteY5" fmla="*/ 5406092 h 5433078"/>
              <a:gd name="connsiteX0" fmla="*/ 0 w 9682139"/>
              <a:gd name="connsiteY0" fmla="*/ 5175691 h 6232331"/>
              <a:gd name="connsiteX1" fmla="*/ 4746172 w 9682139"/>
              <a:gd name="connsiteY1" fmla="*/ 5201817 h 6232331"/>
              <a:gd name="connsiteX2" fmla="*/ 6252754 w 9682139"/>
              <a:gd name="connsiteY2" fmla="*/ 2118983 h 6232331"/>
              <a:gd name="connsiteX3" fmla="*/ 7628709 w 9682139"/>
              <a:gd name="connsiteY3" fmla="*/ 638526 h 6232331"/>
              <a:gd name="connsiteX4" fmla="*/ 9588137 w 9682139"/>
              <a:gd name="connsiteY4" fmla="*/ 420811 h 6232331"/>
              <a:gd name="connsiteX5" fmla="*/ 9216571 w 9682139"/>
              <a:gd name="connsiteY5" fmla="*/ 6232331 h 6232331"/>
              <a:gd name="connsiteX0" fmla="*/ 0 w 9974117"/>
              <a:gd name="connsiteY0" fmla="*/ 5183216 h 6341456"/>
              <a:gd name="connsiteX1" fmla="*/ 4746172 w 9974117"/>
              <a:gd name="connsiteY1" fmla="*/ 5209342 h 6341456"/>
              <a:gd name="connsiteX2" fmla="*/ 6252754 w 9974117"/>
              <a:gd name="connsiteY2" fmla="*/ 2126508 h 6341456"/>
              <a:gd name="connsiteX3" fmla="*/ 7628709 w 9974117"/>
              <a:gd name="connsiteY3" fmla="*/ 646051 h 6341456"/>
              <a:gd name="connsiteX4" fmla="*/ 9588137 w 9974117"/>
              <a:gd name="connsiteY4" fmla="*/ 428336 h 6341456"/>
              <a:gd name="connsiteX5" fmla="*/ 9826171 w 9974117"/>
              <a:gd name="connsiteY5" fmla="*/ 6341456 h 6341456"/>
              <a:gd name="connsiteX0" fmla="*/ 5163774 w 5503336"/>
              <a:gd name="connsiteY0" fmla="*/ 6373387 h 6430391"/>
              <a:gd name="connsiteX1" fmla="*/ 127318 w 5503336"/>
              <a:gd name="connsiteY1" fmla="*/ 5209342 h 6430391"/>
              <a:gd name="connsiteX2" fmla="*/ 1633900 w 5503336"/>
              <a:gd name="connsiteY2" fmla="*/ 2126508 h 6430391"/>
              <a:gd name="connsiteX3" fmla="*/ 3009855 w 5503336"/>
              <a:gd name="connsiteY3" fmla="*/ 646051 h 6430391"/>
              <a:gd name="connsiteX4" fmla="*/ 4969283 w 5503336"/>
              <a:gd name="connsiteY4" fmla="*/ 428336 h 6430391"/>
              <a:gd name="connsiteX5" fmla="*/ 5207317 w 5503336"/>
              <a:gd name="connsiteY5" fmla="*/ 6341456 h 6430391"/>
              <a:gd name="connsiteX0" fmla="*/ 6088012 w 6279501"/>
              <a:gd name="connsiteY0" fmla="*/ 6373387 h 6373387"/>
              <a:gd name="connsiteX1" fmla="*/ 288103 w 6279501"/>
              <a:gd name="connsiteY1" fmla="*/ 5830553 h 6373387"/>
              <a:gd name="connsiteX2" fmla="*/ 1051556 w 6279501"/>
              <a:gd name="connsiteY2" fmla="*/ 5209342 h 6373387"/>
              <a:gd name="connsiteX3" fmla="*/ 2558138 w 6279501"/>
              <a:gd name="connsiteY3" fmla="*/ 2126508 h 6373387"/>
              <a:gd name="connsiteX4" fmla="*/ 3934093 w 6279501"/>
              <a:gd name="connsiteY4" fmla="*/ 646051 h 6373387"/>
              <a:gd name="connsiteX5" fmla="*/ 5893521 w 6279501"/>
              <a:gd name="connsiteY5" fmla="*/ 428336 h 6373387"/>
              <a:gd name="connsiteX6" fmla="*/ 6131555 w 6279501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9384 w 8820873"/>
              <a:gd name="connsiteY0" fmla="*/ 6373387 h 6373387"/>
              <a:gd name="connsiteX1" fmla="*/ 129818 w 8820873"/>
              <a:gd name="connsiteY1" fmla="*/ 5772496 h 6373387"/>
              <a:gd name="connsiteX2" fmla="*/ 3592928 w 8820873"/>
              <a:gd name="connsiteY2" fmla="*/ 5209342 h 6373387"/>
              <a:gd name="connsiteX3" fmla="*/ 5099510 w 8820873"/>
              <a:gd name="connsiteY3" fmla="*/ 2126508 h 6373387"/>
              <a:gd name="connsiteX4" fmla="*/ 6475465 w 8820873"/>
              <a:gd name="connsiteY4" fmla="*/ 646051 h 6373387"/>
              <a:gd name="connsiteX5" fmla="*/ 8434893 w 8820873"/>
              <a:gd name="connsiteY5" fmla="*/ 428336 h 6373387"/>
              <a:gd name="connsiteX6" fmla="*/ 8672927 w 8820873"/>
              <a:gd name="connsiteY6" fmla="*/ 6341456 h 6373387"/>
              <a:gd name="connsiteX0" fmla="*/ 8628582 w 8820071"/>
              <a:gd name="connsiteY0" fmla="*/ 6350768 h 6350768"/>
              <a:gd name="connsiteX1" fmla="*/ 129016 w 8820071"/>
              <a:gd name="connsiteY1" fmla="*/ 5749877 h 6350768"/>
              <a:gd name="connsiteX2" fmla="*/ 3592126 w 8820071"/>
              <a:gd name="connsiteY2" fmla="*/ 5186723 h 6350768"/>
              <a:gd name="connsiteX3" fmla="*/ 4939050 w 8820071"/>
              <a:gd name="connsiteY3" fmla="*/ 1465261 h 6350768"/>
              <a:gd name="connsiteX4" fmla="*/ 6474663 w 8820071"/>
              <a:gd name="connsiteY4" fmla="*/ 623432 h 6350768"/>
              <a:gd name="connsiteX5" fmla="*/ 8434091 w 8820071"/>
              <a:gd name="connsiteY5" fmla="*/ 405717 h 6350768"/>
              <a:gd name="connsiteX6" fmla="*/ 8672125 w 8820071"/>
              <a:gd name="connsiteY6" fmla="*/ 6318837 h 6350768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461573 h 6461573"/>
              <a:gd name="connsiteX1" fmla="*/ 129016 w 8803525"/>
              <a:gd name="connsiteY1" fmla="*/ 5860682 h 6461573"/>
              <a:gd name="connsiteX2" fmla="*/ 3592126 w 8803525"/>
              <a:gd name="connsiteY2" fmla="*/ 5297528 h 6461573"/>
              <a:gd name="connsiteX3" fmla="*/ 4939050 w 8803525"/>
              <a:gd name="connsiteY3" fmla="*/ 1576066 h 6461573"/>
              <a:gd name="connsiteX4" fmla="*/ 6910091 w 8803525"/>
              <a:gd name="connsiteY4" fmla="*/ 226237 h 6461573"/>
              <a:gd name="connsiteX5" fmla="*/ 8434091 w 8803525"/>
              <a:gd name="connsiteY5" fmla="*/ 516522 h 6461573"/>
              <a:gd name="connsiteX6" fmla="*/ 8672125 w 8803525"/>
              <a:gd name="connsiteY6" fmla="*/ 6429642 h 6461573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49731 h 6549731"/>
              <a:gd name="connsiteX1" fmla="*/ 129016 w 8803525"/>
              <a:gd name="connsiteY1" fmla="*/ 5948840 h 6549731"/>
              <a:gd name="connsiteX2" fmla="*/ 3592126 w 8803525"/>
              <a:gd name="connsiteY2" fmla="*/ 5385686 h 6549731"/>
              <a:gd name="connsiteX3" fmla="*/ 4939050 w 8803525"/>
              <a:gd name="connsiteY3" fmla="*/ 1664224 h 6549731"/>
              <a:gd name="connsiteX4" fmla="*/ 6910091 w 8803525"/>
              <a:gd name="connsiteY4" fmla="*/ 314395 h 6549731"/>
              <a:gd name="connsiteX5" fmla="*/ 8434091 w 8803525"/>
              <a:gd name="connsiteY5" fmla="*/ 604680 h 6549731"/>
              <a:gd name="connsiteX6" fmla="*/ 8672125 w 8803525"/>
              <a:gd name="connsiteY6" fmla="*/ 6517800 h 6549731"/>
              <a:gd name="connsiteX0" fmla="*/ 8628582 w 8803525"/>
              <a:gd name="connsiteY0" fmla="*/ 6539388 h 6539388"/>
              <a:gd name="connsiteX1" fmla="*/ 129016 w 8803525"/>
              <a:gd name="connsiteY1" fmla="*/ 5938497 h 6539388"/>
              <a:gd name="connsiteX2" fmla="*/ 3592126 w 8803525"/>
              <a:gd name="connsiteY2" fmla="*/ 5375343 h 6539388"/>
              <a:gd name="connsiteX3" fmla="*/ 4939050 w 8803525"/>
              <a:gd name="connsiteY3" fmla="*/ 1465196 h 6539388"/>
              <a:gd name="connsiteX4" fmla="*/ 6910091 w 8803525"/>
              <a:gd name="connsiteY4" fmla="*/ 304052 h 6539388"/>
              <a:gd name="connsiteX5" fmla="*/ 8434091 w 8803525"/>
              <a:gd name="connsiteY5" fmla="*/ 594337 h 6539388"/>
              <a:gd name="connsiteX6" fmla="*/ 8672125 w 8803525"/>
              <a:gd name="connsiteY6" fmla="*/ 6507457 h 6539388"/>
              <a:gd name="connsiteX0" fmla="*/ 8628582 w 8783041"/>
              <a:gd name="connsiteY0" fmla="*/ 6607768 h 6607768"/>
              <a:gd name="connsiteX1" fmla="*/ 129016 w 8783041"/>
              <a:gd name="connsiteY1" fmla="*/ 6006877 h 6607768"/>
              <a:gd name="connsiteX2" fmla="*/ 3592126 w 8783041"/>
              <a:gd name="connsiteY2" fmla="*/ 5443723 h 6607768"/>
              <a:gd name="connsiteX3" fmla="*/ 4939050 w 8783041"/>
              <a:gd name="connsiteY3" fmla="*/ 1533576 h 6607768"/>
              <a:gd name="connsiteX4" fmla="*/ 7563341 w 8783041"/>
              <a:gd name="connsiteY4" fmla="*/ 238877 h 6607768"/>
              <a:gd name="connsiteX5" fmla="*/ 8434091 w 8783041"/>
              <a:gd name="connsiteY5" fmla="*/ 662717 h 6607768"/>
              <a:gd name="connsiteX6" fmla="*/ 8672125 w 8783041"/>
              <a:gd name="connsiteY6" fmla="*/ 6575837 h 6607768"/>
              <a:gd name="connsiteX0" fmla="*/ 8630795 w 8785254"/>
              <a:gd name="connsiteY0" fmla="*/ 6601295 h 6601295"/>
              <a:gd name="connsiteX1" fmla="*/ 131229 w 8785254"/>
              <a:gd name="connsiteY1" fmla="*/ 6000404 h 6601295"/>
              <a:gd name="connsiteX2" fmla="*/ 3594339 w 8785254"/>
              <a:gd name="connsiteY2" fmla="*/ 5437250 h 6601295"/>
              <a:gd name="connsiteX3" fmla="*/ 5376763 w 8785254"/>
              <a:gd name="connsiteY3" fmla="*/ 1420260 h 6601295"/>
              <a:gd name="connsiteX4" fmla="*/ 7565554 w 8785254"/>
              <a:gd name="connsiteY4" fmla="*/ 232404 h 6601295"/>
              <a:gd name="connsiteX5" fmla="*/ 8436304 w 8785254"/>
              <a:gd name="connsiteY5" fmla="*/ 656244 h 6601295"/>
              <a:gd name="connsiteX6" fmla="*/ 8674338 w 8785254"/>
              <a:gd name="connsiteY6" fmla="*/ 6569364 h 6601295"/>
              <a:gd name="connsiteX0" fmla="*/ 8630795 w 9726412"/>
              <a:gd name="connsiteY0" fmla="*/ 6239112 h 6239112"/>
              <a:gd name="connsiteX1" fmla="*/ 131229 w 9726412"/>
              <a:gd name="connsiteY1" fmla="*/ 5638221 h 6239112"/>
              <a:gd name="connsiteX2" fmla="*/ 3594339 w 9726412"/>
              <a:gd name="connsiteY2" fmla="*/ 5075067 h 6239112"/>
              <a:gd name="connsiteX3" fmla="*/ 5376763 w 9726412"/>
              <a:gd name="connsiteY3" fmla="*/ 1058077 h 6239112"/>
              <a:gd name="connsiteX4" fmla="*/ 9623291 w 9726412"/>
              <a:gd name="connsiteY4" fmla="*/ 911945 h 6239112"/>
              <a:gd name="connsiteX5" fmla="*/ 8436304 w 9726412"/>
              <a:gd name="connsiteY5" fmla="*/ 294061 h 6239112"/>
              <a:gd name="connsiteX6" fmla="*/ 8674338 w 9726412"/>
              <a:gd name="connsiteY6" fmla="*/ 6207181 h 6239112"/>
              <a:gd name="connsiteX0" fmla="*/ 8632330 w 9712941"/>
              <a:gd name="connsiteY0" fmla="*/ 6243870 h 6243870"/>
              <a:gd name="connsiteX1" fmla="*/ 132764 w 9712941"/>
              <a:gd name="connsiteY1" fmla="*/ 5642979 h 6243870"/>
              <a:gd name="connsiteX2" fmla="*/ 3595874 w 9712941"/>
              <a:gd name="connsiteY2" fmla="*/ 5079825 h 6243870"/>
              <a:gd name="connsiteX3" fmla="*/ 5672261 w 9712941"/>
              <a:gd name="connsiteY3" fmla="*/ 1276521 h 6243870"/>
              <a:gd name="connsiteX4" fmla="*/ 9624826 w 9712941"/>
              <a:gd name="connsiteY4" fmla="*/ 916703 h 6243870"/>
              <a:gd name="connsiteX5" fmla="*/ 8437839 w 9712941"/>
              <a:gd name="connsiteY5" fmla="*/ 298819 h 6243870"/>
              <a:gd name="connsiteX6" fmla="*/ 8675873 w 9712941"/>
              <a:gd name="connsiteY6" fmla="*/ 6211939 h 6243870"/>
              <a:gd name="connsiteX0" fmla="*/ 8631191 w 9722861"/>
              <a:gd name="connsiteY0" fmla="*/ 6245993 h 6245993"/>
              <a:gd name="connsiteX1" fmla="*/ 131625 w 9722861"/>
              <a:gd name="connsiteY1" fmla="*/ 5645102 h 6245993"/>
              <a:gd name="connsiteX2" fmla="*/ 3594735 w 9722861"/>
              <a:gd name="connsiteY2" fmla="*/ 5081948 h 6245993"/>
              <a:gd name="connsiteX3" fmla="*/ 5453372 w 9722861"/>
              <a:gd name="connsiteY3" fmla="*/ 1372133 h 6245993"/>
              <a:gd name="connsiteX4" fmla="*/ 9623687 w 9722861"/>
              <a:gd name="connsiteY4" fmla="*/ 918826 h 6245993"/>
              <a:gd name="connsiteX5" fmla="*/ 8436700 w 9722861"/>
              <a:gd name="connsiteY5" fmla="*/ 300942 h 6245993"/>
              <a:gd name="connsiteX6" fmla="*/ 8674734 w 9722861"/>
              <a:gd name="connsiteY6" fmla="*/ 6214062 h 6245993"/>
              <a:gd name="connsiteX0" fmla="*/ 8621683 w 9713352"/>
              <a:gd name="connsiteY0" fmla="*/ 6245993 h 6245993"/>
              <a:gd name="connsiteX1" fmla="*/ 122117 w 9713352"/>
              <a:gd name="connsiteY1" fmla="*/ 5645102 h 6245993"/>
              <a:gd name="connsiteX2" fmla="*/ 3900964 w 9713352"/>
              <a:gd name="connsiteY2" fmla="*/ 4788129 h 6245993"/>
              <a:gd name="connsiteX3" fmla="*/ 5443864 w 9713352"/>
              <a:gd name="connsiteY3" fmla="*/ 1372133 h 6245993"/>
              <a:gd name="connsiteX4" fmla="*/ 9614179 w 9713352"/>
              <a:gd name="connsiteY4" fmla="*/ 918826 h 6245993"/>
              <a:gd name="connsiteX5" fmla="*/ 8427192 w 9713352"/>
              <a:gd name="connsiteY5" fmla="*/ 300942 h 6245993"/>
              <a:gd name="connsiteX6" fmla="*/ 8665226 w 9713352"/>
              <a:gd name="connsiteY6" fmla="*/ 6214062 h 624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3352" h="6245993">
                <a:moveTo>
                  <a:pt x="8621683" y="6245993"/>
                </a:moveTo>
                <a:cubicBezTo>
                  <a:pt x="7800174" y="6070854"/>
                  <a:pt x="961526" y="5839110"/>
                  <a:pt x="122117" y="5645102"/>
                </a:cubicBezTo>
                <a:cubicBezTo>
                  <a:pt x="-717292" y="5451095"/>
                  <a:pt x="3014006" y="5500290"/>
                  <a:pt x="3900964" y="4788129"/>
                </a:cubicBezTo>
                <a:cubicBezTo>
                  <a:pt x="4787922" y="4075968"/>
                  <a:pt x="4491662" y="2017017"/>
                  <a:pt x="5443864" y="1372133"/>
                </a:cubicBezTo>
                <a:cubicBezTo>
                  <a:pt x="6396067" y="727249"/>
                  <a:pt x="9116958" y="1097358"/>
                  <a:pt x="9614179" y="918826"/>
                </a:cubicBezTo>
                <a:cubicBezTo>
                  <a:pt x="10111400" y="740294"/>
                  <a:pt x="8585351" y="-581597"/>
                  <a:pt x="8427192" y="300942"/>
                </a:cubicBezTo>
                <a:cubicBezTo>
                  <a:pt x="8269033" y="1183481"/>
                  <a:pt x="8952609" y="5253216"/>
                  <a:pt x="8665226" y="6214062"/>
                </a:cubicBezTo>
              </a:path>
            </a:pathLst>
          </a:cu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  <a:alpha val="84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3213" y="2754618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3212" y="1654412"/>
            <a:ext cx="261257" cy="261257"/>
          </a:xfrm>
          <a:prstGeom prst="ellipse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tint val="50000"/>
                  <a:satMod val="300000"/>
                </a:schemeClr>
              </a:gs>
              <a:gs pos="35000">
                <a:schemeClr val="accent1">
                  <a:hueOff val="0"/>
                  <a:satOff val="0"/>
                  <a:lumOff val="0"/>
                  <a:tint val="37000"/>
                  <a:satMod val="3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91" name="Google Shape;99;p20"/>
          <p:cNvSpPr txBox="1">
            <a:spLocks noChangeArrowheads="1"/>
          </p:cNvSpPr>
          <p:nvPr/>
        </p:nvSpPr>
        <p:spPr bwMode="auto">
          <a:xfrm>
            <a:off x="7902575" y="4899026"/>
            <a:ext cx="750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3350" rIns="0" bIns="0"/>
          <a:lstStyle>
            <a:lvl1pPr indent="254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r" eaLnBrk="1" hangingPunct="1">
              <a:buClr>
                <a:srgbClr val="FFFFFF"/>
              </a:buClr>
              <a:buSzPts val="1000"/>
              <a:buFont typeface="Montserrat"/>
              <a:buNone/>
            </a:pPr>
            <a:r>
              <a:rPr lang="ru-RU" altLang="ru-RU" sz="1000" b="1" dirty="0" smtClean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lang="ru-RU" altLang="ru-RU" sz="1200" dirty="0"/>
          </a:p>
        </p:txBody>
      </p:sp>
      <p:sp>
        <p:nvSpPr>
          <p:cNvPr id="12293" name="Google Shape;101;p20"/>
          <p:cNvSpPr txBox="1">
            <a:spLocks noChangeArrowheads="1"/>
          </p:cNvSpPr>
          <p:nvPr/>
        </p:nvSpPr>
        <p:spPr bwMode="auto">
          <a:xfrm>
            <a:off x="344490" y="1181101"/>
            <a:ext cx="4841875" cy="34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825" tIns="37425" rIns="74825" bIns="37425"/>
          <a:lstStyle>
            <a:lvl1pPr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 eaLnBrk="0" hangingPunct="0"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1600" b="1" dirty="0"/>
              <a:t>Прогноз </a:t>
            </a:r>
            <a:r>
              <a:rPr lang="ru-RU" sz="1600" b="1" dirty="0" smtClean="0"/>
              <a:t>развития:</a:t>
            </a:r>
            <a:endParaRPr lang="ru-RU" sz="1600" b="1" dirty="0"/>
          </a:p>
          <a:p>
            <a:r>
              <a:rPr lang="ru-RU" dirty="0"/>
              <a:t> </a:t>
            </a: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dirty="0" smtClean="0"/>
              <a:t>1. Заключенные </a:t>
            </a:r>
            <a:r>
              <a:rPr lang="ru-RU" sz="1200" dirty="0"/>
              <a:t>к настоящему времени контракты позволили загрузить производственные мощности учреждений УИС до конца 2023 </a:t>
            </a:r>
            <a:r>
              <a:rPr lang="ru-RU" sz="1200" dirty="0" smtClean="0"/>
              <a:t>года;</a:t>
            </a:r>
          </a:p>
          <a:p>
            <a:pPr>
              <a:lnSpc>
                <a:spcPct val="150000"/>
              </a:lnSpc>
            </a:pPr>
            <a:endParaRPr lang="ru-RU" sz="1200" dirty="0"/>
          </a:p>
          <a:p>
            <a:pPr>
              <a:lnSpc>
                <a:spcPct val="150000"/>
              </a:lnSpc>
            </a:pPr>
            <a:r>
              <a:rPr lang="ru-RU" sz="1200" dirty="0"/>
              <a:t>2. Имеющаяся сводная информация о потребностях заказчиков позволит учреждениям УИС запланировать производство товаров в необходимом количестве, заранее закупить сырье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на </a:t>
            </a:r>
            <a:r>
              <a:rPr lang="ru-RU" sz="1200" dirty="0"/>
              <a:t>конкурентной основе, что позволит снизить его стоимость, </a:t>
            </a:r>
            <a:r>
              <a:rPr lang="ru-RU" sz="1200" dirty="0" smtClean="0"/>
              <a:t>своевременно получить </a:t>
            </a:r>
            <a:r>
              <a:rPr lang="ru-RU" sz="1200" dirty="0"/>
              <a:t>необходимые сертификаты на товары. </a:t>
            </a:r>
            <a:endParaRPr lang="ru-RU" sz="1200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68" y="975690"/>
            <a:ext cx="2200746" cy="3923336"/>
          </a:xfrm>
          <a:prstGeom prst="roundRect">
            <a:avLst>
              <a:gd name="adj" fmla="val 841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3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377</Words>
  <Application>Microsoft Office PowerPoint</Application>
  <PresentationFormat>Экран (16:9)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Simple Light</vt:lpstr>
      <vt:lpstr>Тема Office</vt:lpstr>
      <vt:lpstr> Закупки товаров, работ,  услуг   у учреждений ФСИН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Колесникова Ирина Александровна</dc:creator>
  <cp:lastModifiedBy>Колесникова Ирина Александровна</cp:lastModifiedBy>
  <cp:revision>47</cp:revision>
  <cp:lastPrinted>2021-11-16T05:33:32Z</cp:lastPrinted>
  <dcterms:modified xsi:type="dcterms:W3CDTF">2023-11-22T07:26:41Z</dcterms:modified>
</cp:coreProperties>
</file>