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264" r:id="rId3"/>
    <p:sldId id="275" r:id="rId4"/>
    <p:sldId id="278" r:id="rId5"/>
    <p:sldId id="289" r:id="rId6"/>
    <p:sldId id="276" r:id="rId7"/>
    <p:sldId id="290" r:id="rId8"/>
    <p:sldId id="277" r:id="rId9"/>
    <p:sldId id="285" r:id="rId10"/>
    <p:sldId id="291" r:id="rId11"/>
    <p:sldId id="284" r:id="rId12"/>
  </p:sldIdLst>
  <p:sldSz cx="12192000" cy="6858000"/>
  <p:notesSz cx="6669088" cy="9926638"/>
  <p:embeddedFontLst>
    <p:embeddedFont>
      <p:font typeface="Impact" panose="020B080603090205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9" pos="7106" userDrawn="1">
          <p15:clr>
            <a:srgbClr val="A4A3A4"/>
          </p15:clr>
        </p15:guide>
        <p15:guide id="10" pos="574" userDrawn="1">
          <p15:clr>
            <a:srgbClr val="A4A3A4"/>
          </p15:clr>
        </p15:guide>
        <p15:guide id="11" orient="horz" pos="572" userDrawn="1">
          <p15:clr>
            <a:srgbClr val="A4A3A4"/>
          </p15:clr>
        </p15:guide>
        <p15:guide id="12" orient="horz" pos="3702" userDrawn="1">
          <p15:clr>
            <a:srgbClr val="A4A3A4"/>
          </p15:clr>
        </p15:guide>
        <p15:guide id="13" pos="2207" userDrawn="1">
          <p15:clr>
            <a:srgbClr val="A4A3A4"/>
          </p15:clr>
        </p15:guide>
        <p15:guide id="14" pos="54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7EC"/>
    <a:srgbClr val="FDF3ED"/>
    <a:srgbClr val="F2F8EE"/>
    <a:srgbClr val="FDF2EA"/>
    <a:srgbClr val="C4C4C4"/>
    <a:srgbClr val="FFD700"/>
    <a:srgbClr val="D59657"/>
    <a:srgbClr val="304455"/>
    <a:srgbClr val="0B1E55"/>
    <a:srgbClr val="0D1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20" y="222"/>
      </p:cViewPr>
      <p:guideLst>
        <p:guide orient="horz" pos="2160"/>
        <p:guide pos="3772"/>
        <p:guide pos="347"/>
        <p:guide pos="7333"/>
        <p:guide orient="horz" pos="3974"/>
        <p:guide orient="horz" pos="368"/>
        <p:guide pos="7106"/>
        <p:guide pos="574"/>
        <p:guide orient="horz" pos="572"/>
        <p:guide orient="horz" pos="3702"/>
        <p:guide pos="2207"/>
        <p:guide pos="54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FB595-45E8-4C03-9C1F-E3B078E69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8A389-263B-4855-A440-E932136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7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123F7-4B1A-4F80-8A95-D5B3EB77D32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ED18C-4A1D-4F75-97E2-197FAC2FA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3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7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7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2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8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7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6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86157" y="-2015135"/>
            <a:ext cx="12868393" cy="3749525"/>
            <a:chOff x="286157" y="-1681313"/>
            <a:chExt cx="12868393" cy="3749525"/>
          </a:xfrm>
        </p:grpSpPr>
        <p:sp>
          <p:nvSpPr>
            <p:cNvPr id="6" name="Полилиния 5"/>
            <p:cNvSpPr/>
            <p:nvPr/>
          </p:nvSpPr>
          <p:spPr>
            <a:xfrm rot="17940000">
              <a:off x="1358624" y="-2753780"/>
              <a:ext cx="3749525" cy="5894459"/>
            </a:xfrm>
            <a:custGeom>
              <a:avLst/>
              <a:gdLst>
                <a:gd name="connsiteX0" fmla="*/ 473689 w 3749525"/>
                <a:gd name="connsiteY0" fmla="*/ 0 h 5985098"/>
                <a:gd name="connsiteX1" fmla="*/ 3749525 w 3749525"/>
                <a:gd name="connsiteY1" fmla="*/ 5985098 h 5985098"/>
                <a:gd name="connsiteX2" fmla="*/ 3133932 w 3749525"/>
                <a:gd name="connsiteY2" fmla="*/ 5985098 h 5985098"/>
                <a:gd name="connsiteX3" fmla="*/ 0 w 3749525"/>
                <a:gd name="connsiteY3" fmla="*/ 259266 h 5985098"/>
                <a:gd name="connsiteX4" fmla="*/ 473689 w 3749525"/>
                <a:gd name="connsiteY4" fmla="*/ 0 h 598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9525" h="5985098">
                  <a:moveTo>
                    <a:pt x="473689" y="0"/>
                  </a:moveTo>
                  <a:lnTo>
                    <a:pt x="3749525" y="5985098"/>
                  </a:lnTo>
                  <a:lnTo>
                    <a:pt x="3133932" y="5985098"/>
                  </a:lnTo>
                  <a:lnTo>
                    <a:pt x="0" y="259266"/>
                  </a:lnTo>
                  <a:lnTo>
                    <a:pt x="473689" y="0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17940000">
              <a:off x="8647704" y="-1077901"/>
              <a:ext cx="2097874" cy="2667180"/>
            </a:xfrm>
            <a:custGeom>
              <a:avLst/>
              <a:gdLst>
                <a:gd name="connsiteX0" fmla="*/ 615593 w 2097874"/>
                <a:gd name="connsiteY0" fmla="*/ 0 h 2708193"/>
                <a:gd name="connsiteX1" fmla="*/ 2097874 w 2097874"/>
                <a:gd name="connsiteY1" fmla="*/ 2708192 h 2708193"/>
                <a:gd name="connsiteX2" fmla="*/ 1482281 w 2097874"/>
                <a:gd name="connsiteY2" fmla="*/ 2708193 h 2708193"/>
                <a:gd name="connsiteX3" fmla="*/ 0 w 2097874"/>
                <a:gd name="connsiteY3" fmla="*/ 0 h 2708193"/>
                <a:gd name="connsiteX4" fmla="*/ 615593 w 2097874"/>
                <a:gd name="connsiteY4" fmla="*/ 0 h 270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874" h="2708193">
                  <a:moveTo>
                    <a:pt x="615593" y="0"/>
                  </a:moveTo>
                  <a:lnTo>
                    <a:pt x="2097874" y="2708192"/>
                  </a:lnTo>
                  <a:lnTo>
                    <a:pt x="1482281" y="2708193"/>
                  </a:lnTo>
                  <a:lnTo>
                    <a:pt x="0" y="0"/>
                  </a:lnTo>
                  <a:lnTo>
                    <a:pt x="615593" y="0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rot="17940000">
              <a:off x="12072346" y="-225450"/>
              <a:ext cx="1077652" cy="1086756"/>
            </a:xfrm>
            <a:custGeom>
              <a:avLst/>
              <a:gdLst>
                <a:gd name="connsiteX0" fmla="*/ 615593 w 1077652"/>
                <a:gd name="connsiteY0" fmla="*/ 0 h 1103467"/>
                <a:gd name="connsiteX1" fmla="*/ 1077652 w 1077652"/>
                <a:gd name="connsiteY1" fmla="*/ 844202 h 1103467"/>
                <a:gd name="connsiteX2" fmla="*/ 603963 w 1077652"/>
                <a:gd name="connsiteY2" fmla="*/ 1103467 h 1103467"/>
                <a:gd name="connsiteX3" fmla="*/ 0 w 1077652"/>
                <a:gd name="connsiteY3" fmla="*/ 0 h 1103467"/>
                <a:gd name="connsiteX4" fmla="*/ 615593 w 1077652"/>
                <a:gd name="connsiteY4" fmla="*/ 0 h 110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652" h="1103467">
                  <a:moveTo>
                    <a:pt x="615593" y="0"/>
                  </a:moveTo>
                  <a:lnTo>
                    <a:pt x="1077652" y="844202"/>
                  </a:lnTo>
                  <a:lnTo>
                    <a:pt x="603963" y="1103467"/>
                  </a:lnTo>
                  <a:lnTo>
                    <a:pt x="0" y="0"/>
                  </a:lnTo>
                  <a:lnTo>
                    <a:pt x="615593" y="0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75461" y="5802137"/>
            <a:ext cx="12683779" cy="2448697"/>
            <a:chOff x="104489" y="5453783"/>
            <a:chExt cx="12683779" cy="2448697"/>
          </a:xfrm>
        </p:grpSpPr>
        <p:sp>
          <p:nvSpPr>
            <p:cNvPr id="10" name="Полилиния 9"/>
            <p:cNvSpPr/>
            <p:nvPr/>
          </p:nvSpPr>
          <p:spPr>
            <a:xfrm rot="17921598">
              <a:off x="573223" y="4994940"/>
              <a:ext cx="2179957" cy="3117426"/>
            </a:xfrm>
            <a:custGeom>
              <a:avLst/>
              <a:gdLst>
                <a:gd name="connsiteX0" fmla="*/ 473689 w 2179957"/>
                <a:gd name="connsiteY0" fmla="*/ 0 h 3117426"/>
                <a:gd name="connsiteX1" fmla="*/ 2179957 w 2179957"/>
                <a:gd name="connsiteY1" fmla="*/ 3117426 h 3117426"/>
                <a:gd name="connsiteX2" fmla="*/ 1564363 w 2179957"/>
                <a:gd name="connsiteY2" fmla="*/ 3117426 h 3117426"/>
                <a:gd name="connsiteX3" fmla="*/ 0 w 2179957"/>
                <a:gd name="connsiteY3" fmla="*/ 259265 h 3117426"/>
                <a:gd name="connsiteX4" fmla="*/ 473689 w 2179957"/>
                <a:gd name="connsiteY4" fmla="*/ 0 h 311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957" h="3117426">
                  <a:moveTo>
                    <a:pt x="473689" y="0"/>
                  </a:moveTo>
                  <a:lnTo>
                    <a:pt x="2179957" y="3117426"/>
                  </a:lnTo>
                  <a:lnTo>
                    <a:pt x="1564363" y="3117426"/>
                  </a:lnTo>
                  <a:lnTo>
                    <a:pt x="0" y="259265"/>
                  </a:lnTo>
                  <a:lnTo>
                    <a:pt x="473689" y="0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17921598">
              <a:off x="5542347" y="5261797"/>
              <a:ext cx="2097874" cy="2708193"/>
            </a:xfrm>
            <a:custGeom>
              <a:avLst/>
              <a:gdLst>
                <a:gd name="connsiteX0" fmla="*/ 615594 w 2097874"/>
                <a:gd name="connsiteY0" fmla="*/ 0 h 2708193"/>
                <a:gd name="connsiteX1" fmla="*/ 2097874 w 2097874"/>
                <a:gd name="connsiteY1" fmla="*/ 2708193 h 2708193"/>
                <a:gd name="connsiteX2" fmla="*/ 1482281 w 2097874"/>
                <a:gd name="connsiteY2" fmla="*/ 2708193 h 2708193"/>
                <a:gd name="connsiteX3" fmla="*/ 0 w 2097874"/>
                <a:gd name="connsiteY3" fmla="*/ 0 h 2708193"/>
                <a:gd name="connsiteX4" fmla="*/ 615594 w 2097874"/>
                <a:gd name="connsiteY4" fmla="*/ 0 h 270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874" h="2708193">
                  <a:moveTo>
                    <a:pt x="615594" y="0"/>
                  </a:moveTo>
                  <a:lnTo>
                    <a:pt x="2097874" y="2708193"/>
                  </a:lnTo>
                  <a:lnTo>
                    <a:pt x="1482281" y="2708193"/>
                  </a:lnTo>
                  <a:lnTo>
                    <a:pt x="0" y="0"/>
                  </a:lnTo>
                  <a:lnTo>
                    <a:pt x="615594" y="0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921598">
              <a:off x="9759706" y="4873919"/>
              <a:ext cx="2448697" cy="3608426"/>
            </a:xfrm>
            <a:custGeom>
              <a:avLst/>
              <a:gdLst>
                <a:gd name="connsiteX0" fmla="*/ 2448697 w 2448697"/>
                <a:gd name="connsiteY0" fmla="*/ 3349160 h 3608426"/>
                <a:gd name="connsiteX1" fmla="*/ 1975008 w 2448697"/>
                <a:gd name="connsiteY1" fmla="*/ 3608426 h 3608426"/>
                <a:gd name="connsiteX2" fmla="*/ 1029937 w 2448697"/>
                <a:gd name="connsiteY2" fmla="*/ 1881740 h 3608426"/>
                <a:gd name="connsiteX3" fmla="*/ 1029936 w 2448697"/>
                <a:gd name="connsiteY3" fmla="*/ 1881739 h 3608426"/>
                <a:gd name="connsiteX4" fmla="*/ 0 w 2448697"/>
                <a:gd name="connsiteY4" fmla="*/ 0 h 3608426"/>
                <a:gd name="connsiteX5" fmla="*/ 615593 w 2448697"/>
                <a:gd name="connsiteY5" fmla="*/ 0 h 3608426"/>
                <a:gd name="connsiteX6" fmla="*/ 1644045 w 2448697"/>
                <a:gd name="connsiteY6" fmla="*/ 1879027 h 3608426"/>
                <a:gd name="connsiteX7" fmla="*/ 1644045 w 2448697"/>
                <a:gd name="connsiteY7" fmla="*/ 1879026 h 360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8697" h="3608426">
                  <a:moveTo>
                    <a:pt x="2448697" y="3349160"/>
                  </a:moveTo>
                  <a:lnTo>
                    <a:pt x="1975008" y="3608426"/>
                  </a:lnTo>
                  <a:lnTo>
                    <a:pt x="1029937" y="1881740"/>
                  </a:lnTo>
                  <a:lnTo>
                    <a:pt x="1029936" y="1881739"/>
                  </a:lnTo>
                  <a:lnTo>
                    <a:pt x="0" y="0"/>
                  </a:lnTo>
                  <a:lnTo>
                    <a:pt x="615593" y="0"/>
                  </a:lnTo>
                  <a:lnTo>
                    <a:pt x="1644045" y="1879027"/>
                  </a:lnTo>
                  <a:lnTo>
                    <a:pt x="1644045" y="1879026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3541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6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1B8F5-1AC5-41BB-9654-CDD03C5F9D4C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24D1-E7F2-4364-BA75-3408B9C2397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86157" y="-2015135"/>
            <a:ext cx="12868393" cy="3749525"/>
            <a:chOff x="286157" y="-1681313"/>
            <a:chExt cx="12868393" cy="3749525"/>
          </a:xfrm>
        </p:grpSpPr>
        <p:sp>
          <p:nvSpPr>
            <p:cNvPr id="8" name="Полилиния 7"/>
            <p:cNvSpPr/>
            <p:nvPr/>
          </p:nvSpPr>
          <p:spPr>
            <a:xfrm rot="17940000">
              <a:off x="1358624" y="-2753780"/>
              <a:ext cx="3749525" cy="5894459"/>
            </a:xfrm>
            <a:custGeom>
              <a:avLst/>
              <a:gdLst>
                <a:gd name="connsiteX0" fmla="*/ 473689 w 3749525"/>
                <a:gd name="connsiteY0" fmla="*/ 0 h 5985098"/>
                <a:gd name="connsiteX1" fmla="*/ 3749525 w 3749525"/>
                <a:gd name="connsiteY1" fmla="*/ 5985098 h 5985098"/>
                <a:gd name="connsiteX2" fmla="*/ 3133932 w 3749525"/>
                <a:gd name="connsiteY2" fmla="*/ 5985098 h 5985098"/>
                <a:gd name="connsiteX3" fmla="*/ 0 w 3749525"/>
                <a:gd name="connsiteY3" fmla="*/ 259266 h 5985098"/>
                <a:gd name="connsiteX4" fmla="*/ 473689 w 3749525"/>
                <a:gd name="connsiteY4" fmla="*/ 0 h 598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9525" h="5985098">
                  <a:moveTo>
                    <a:pt x="473689" y="0"/>
                  </a:moveTo>
                  <a:lnTo>
                    <a:pt x="3749525" y="5985098"/>
                  </a:lnTo>
                  <a:lnTo>
                    <a:pt x="3133932" y="5985098"/>
                  </a:lnTo>
                  <a:lnTo>
                    <a:pt x="0" y="259266"/>
                  </a:lnTo>
                  <a:lnTo>
                    <a:pt x="473689" y="0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7940000">
              <a:off x="8647704" y="-1077901"/>
              <a:ext cx="2097874" cy="2667180"/>
            </a:xfrm>
            <a:custGeom>
              <a:avLst/>
              <a:gdLst>
                <a:gd name="connsiteX0" fmla="*/ 615593 w 2097874"/>
                <a:gd name="connsiteY0" fmla="*/ 0 h 2708193"/>
                <a:gd name="connsiteX1" fmla="*/ 2097874 w 2097874"/>
                <a:gd name="connsiteY1" fmla="*/ 2708192 h 2708193"/>
                <a:gd name="connsiteX2" fmla="*/ 1482281 w 2097874"/>
                <a:gd name="connsiteY2" fmla="*/ 2708193 h 2708193"/>
                <a:gd name="connsiteX3" fmla="*/ 0 w 2097874"/>
                <a:gd name="connsiteY3" fmla="*/ 0 h 2708193"/>
                <a:gd name="connsiteX4" fmla="*/ 615593 w 2097874"/>
                <a:gd name="connsiteY4" fmla="*/ 0 h 270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874" h="2708193">
                  <a:moveTo>
                    <a:pt x="615593" y="0"/>
                  </a:moveTo>
                  <a:lnTo>
                    <a:pt x="2097874" y="2708192"/>
                  </a:lnTo>
                  <a:lnTo>
                    <a:pt x="1482281" y="2708193"/>
                  </a:lnTo>
                  <a:lnTo>
                    <a:pt x="0" y="0"/>
                  </a:lnTo>
                  <a:lnTo>
                    <a:pt x="615593" y="0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7940000">
              <a:off x="12072346" y="-225450"/>
              <a:ext cx="1077652" cy="1086756"/>
            </a:xfrm>
            <a:custGeom>
              <a:avLst/>
              <a:gdLst>
                <a:gd name="connsiteX0" fmla="*/ 615593 w 1077652"/>
                <a:gd name="connsiteY0" fmla="*/ 0 h 1103467"/>
                <a:gd name="connsiteX1" fmla="*/ 1077652 w 1077652"/>
                <a:gd name="connsiteY1" fmla="*/ 844202 h 1103467"/>
                <a:gd name="connsiteX2" fmla="*/ 603963 w 1077652"/>
                <a:gd name="connsiteY2" fmla="*/ 1103467 h 1103467"/>
                <a:gd name="connsiteX3" fmla="*/ 0 w 1077652"/>
                <a:gd name="connsiteY3" fmla="*/ 0 h 1103467"/>
                <a:gd name="connsiteX4" fmla="*/ 615593 w 1077652"/>
                <a:gd name="connsiteY4" fmla="*/ 0 h 110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652" h="1103467">
                  <a:moveTo>
                    <a:pt x="615593" y="0"/>
                  </a:moveTo>
                  <a:lnTo>
                    <a:pt x="1077652" y="844202"/>
                  </a:lnTo>
                  <a:lnTo>
                    <a:pt x="603963" y="1103467"/>
                  </a:lnTo>
                  <a:lnTo>
                    <a:pt x="0" y="0"/>
                  </a:lnTo>
                  <a:lnTo>
                    <a:pt x="615593" y="0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75461" y="5802137"/>
            <a:ext cx="12683779" cy="2448697"/>
            <a:chOff x="104489" y="5453783"/>
            <a:chExt cx="12683779" cy="2448697"/>
          </a:xfrm>
        </p:grpSpPr>
        <p:sp>
          <p:nvSpPr>
            <p:cNvPr id="12" name="Полилиния 11"/>
            <p:cNvSpPr/>
            <p:nvPr/>
          </p:nvSpPr>
          <p:spPr>
            <a:xfrm rot="17921598">
              <a:off x="573223" y="4994940"/>
              <a:ext cx="2179957" cy="3117426"/>
            </a:xfrm>
            <a:custGeom>
              <a:avLst/>
              <a:gdLst>
                <a:gd name="connsiteX0" fmla="*/ 473689 w 2179957"/>
                <a:gd name="connsiteY0" fmla="*/ 0 h 3117426"/>
                <a:gd name="connsiteX1" fmla="*/ 2179957 w 2179957"/>
                <a:gd name="connsiteY1" fmla="*/ 3117426 h 3117426"/>
                <a:gd name="connsiteX2" fmla="*/ 1564363 w 2179957"/>
                <a:gd name="connsiteY2" fmla="*/ 3117426 h 3117426"/>
                <a:gd name="connsiteX3" fmla="*/ 0 w 2179957"/>
                <a:gd name="connsiteY3" fmla="*/ 259265 h 3117426"/>
                <a:gd name="connsiteX4" fmla="*/ 473689 w 2179957"/>
                <a:gd name="connsiteY4" fmla="*/ 0 h 311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957" h="3117426">
                  <a:moveTo>
                    <a:pt x="473689" y="0"/>
                  </a:moveTo>
                  <a:lnTo>
                    <a:pt x="2179957" y="3117426"/>
                  </a:lnTo>
                  <a:lnTo>
                    <a:pt x="1564363" y="3117426"/>
                  </a:lnTo>
                  <a:lnTo>
                    <a:pt x="0" y="259265"/>
                  </a:lnTo>
                  <a:lnTo>
                    <a:pt x="473689" y="0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7921598">
              <a:off x="5542347" y="5261797"/>
              <a:ext cx="2097874" cy="2708193"/>
            </a:xfrm>
            <a:custGeom>
              <a:avLst/>
              <a:gdLst>
                <a:gd name="connsiteX0" fmla="*/ 615594 w 2097874"/>
                <a:gd name="connsiteY0" fmla="*/ 0 h 2708193"/>
                <a:gd name="connsiteX1" fmla="*/ 2097874 w 2097874"/>
                <a:gd name="connsiteY1" fmla="*/ 2708193 h 2708193"/>
                <a:gd name="connsiteX2" fmla="*/ 1482281 w 2097874"/>
                <a:gd name="connsiteY2" fmla="*/ 2708193 h 2708193"/>
                <a:gd name="connsiteX3" fmla="*/ 0 w 2097874"/>
                <a:gd name="connsiteY3" fmla="*/ 0 h 2708193"/>
                <a:gd name="connsiteX4" fmla="*/ 615594 w 2097874"/>
                <a:gd name="connsiteY4" fmla="*/ 0 h 270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874" h="2708193">
                  <a:moveTo>
                    <a:pt x="615594" y="0"/>
                  </a:moveTo>
                  <a:lnTo>
                    <a:pt x="2097874" y="2708193"/>
                  </a:lnTo>
                  <a:lnTo>
                    <a:pt x="1482281" y="2708193"/>
                  </a:lnTo>
                  <a:lnTo>
                    <a:pt x="0" y="0"/>
                  </a:lnTo>
                  <a:lnTo>
                    <a:pt x="615594" y="0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17921598">
              <a:off x="9759706" y="4873919"/>
              <a:ext cx="2448697" cy="3608426"/>
            </a:xfrm>
            <a:custGeom>
              <a:avLst/>
              <a:gdLst>
                <a:gd name="connsiteX0" fmla="*/ 2448697 w 2448697"/>
                <a:gd name="connsiteY0" fmla="*/ 3349160 h 3608426"/>
                <a:gd name="connsiteX1" fmla="*/ 1975008 w 2448697"/>
                <a:gd name="connsiteY1" fmla="*/ 3608426 h 3608426"/>
                <a:gd name="connsiteX2" fmla="*/ 1029937 w 2448697"/>
                <a:gd name="connsiteY2" fmla="*/ 1881740 h 3608426"/>
                <a:gd name="connsiteX3" fmla="*/ 1029936 w 2448697"/>
                <a:gd name="connsiteY3" fmla="*/ 1881739 h 3608426"/>
                <a:gd name="connsiteX4" fmla="*/ 0 w 2448697"/>
                <a:gd name="connsiteY4" fmla="*/ 0 h 3608426"/>
                <a:gd name="connsiteX5" fmla="*/ 615593 w 2448697"/>
                <a:gd name="connsiteY5" fmla="*/ 0 h 3608426"/>
                <a:gd name="connsiteX6" fmla="*/ 1644045 w 2448697"/>
                <a:gd name="connsiteY6" fmla="*/ 1879027 h 3608426"/>
                <a:gd name="connsiteX7" fmla="*/ 1644045 w 2448697"/>
                <a:gd name="connsiteY7" fmla="*/ 1879026 h 360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8697" h="3608426">
                  <a:moveTo>
                    <a:pt x="2448697" y="3349160"/>
                  </a:moveTo>
                  <a:lnTo>
                    <a:pt x="1975008" y="3608426"/>
                  </a:lnTo>
                  <a:lnTo>
                    <a:pt x="1029937" y="1881740"/>
                  </a:lnTo>
                  <a:lnTo>
                    <a:pt x="1029936" y="1881739"/>
                  </a:lnTo>
                  <a:lnTo>
                    <a:pt x="0" y="0"/>
                  </a:lnTo>
                  <a:lnTo>
                    <a:pt x="615593" y="0"/>
                  </a:lnTo>
                  <a:lnTo>
                    <a:pt x="1644045" y="1879027"/>
                  </a:lnTo>
                  <a:lnTo>
                    <a:pt x="1644045" y="1879026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000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9303F862-8293-8AC5-1D5F-5E66F35D3BEF}"/>
              </a:ext>
            </a:extLst>
          </p:cNvPr>
          <p:cNvSpPr/>
          <p:nvPr/>
        </p:nvSpPr>
        <p:spPr>
          <a:xfrm>
            <a:off x="797183" y="361952"/>
            <a:ext cx="6531150" cy="291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Реализация </a:t>
            </a:r>
            <a:b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действующего законодательства </a:t>
            </a:r>
            <a:b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контрактной </a:t>
            </a:r>
            <a:b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системе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553B81C-B5BC-D64A-50B7-1ABE3185546E}"/>
              </a:ext>
            </a:extLst>
          </p:cNvPr>
          <p:cNvSpPr txBox="1"/>
          <p:nvPr/>
        </p:nvSpPr>
        <p:spPr>
          <a:xfrm>
            <a:off x="794391" y="3536337"/>
            <a:ext cx="5265326" cy="12618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0">
                <a:ln>
                  <a:solidFill>
                    <a:srgbClr val="5F5F5F">
                      <a:alpha val="40000"/>
                    </a:srgbClr>
                  </a:solidFill>
                </a:ln>
                <a:gradFill>
                  <a:gsLst>
                    <a:gs pos="93000">
                      <a:srgbClr val="414D5B"/>
                    </a:gs>
                    <a:gs pos="0">
                      <a:srgbClr val="CE726C"/>
                    </a:gs>
                  </a:gsLst>
                  <a:lin ang="5400000" scaled="1"/>
                </a:gradFill>
                <a:latin typeface="Impact" panose="020B0806030902050204" pitchFamily="34" charset="0"/>
              </a:defRPr>
            </a:lvl1pPr>
          </a:lstStyle>
          <a:p>
            <a:r>
              <a:rPr lang="ru-RU" sz="7600" dirty="0">
                <a:gradFill>
                  <a:gsLst>
                    <a:gs pos="93000">
                      <a:srgbClr val="6B747C"/>
                    </a:gs>
                    <a:gs pos="0">
                      <a:srgbClr val="E5C9C0"/>
                    </a:gs>
                  </a:gsLst>
                  <a:lin ang="5400000" scaled="1"/>
                </a:gradFill>
              </a:rPr>
              <a:t>НОВЕЛЛЫ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BFAE4E3-3BDA-2F1F-6354-1F57DF79E84C}"/>
              </a:ext>
            </a:extLst>
          </p:cNvPr>
          <p:cNvSpPr txBox="1"/>
          <p:nvPr/>
        </p:nvSpPr>
        <p:spPr>
          <a:xfrm>
            <a:off x="779878" y="4388680"/>
            <a:ext cx="4362334" cy="24006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5000" dirty="0">
                <a:ln>
                  <a:solidFill>
                    <a:srgbClr val="5F5F5F">
                      <a:alpha val="40000"/>
                    </a:srgbClr>
                  </a:solidFill>
                </a:ln>
                <a:gradFill>
                  <a:gsLst>
                    <a:gs pos="93000">
                      <a:srgbClr val="1A1F1B"/>
                    </a:gs>
                    <a:gs pos="0">
                      <a:srgbClr val="6B747C">
                        <a:alpha val="61000"/>
                      </a:srgbClr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2023</a:t>
            </a:r>
          </a:p>
        </p:txBody>
      </p:sp>
      <p:pic>
        <p:nvPicPr>
          <p:cNvPr id="113" name="Рисунок 112" descr="https://grizly.club/uploads/posts/2022-12/1670827829_grizly-club-p-mazok-kisti-png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100000" r="5741" b="-27317"/>
          <a:stretch>
            <a:fillRect/>
          </a:stretch>
        </p:blipFill>
        <p:spPr bwMode="auto">
          <a:xfrm>
            <a:off x="468831" y="6652188"/>
            <a:ext cx="8547561" cy="1493502"/>
          </a:xfrm>
          <a:custGeom>
            <a:avLst/>
            <a:gdLst>
              <a:gd name="connsiteX0" fmla="*/ 0 w 8547561"/>
              <a:gd name="connsiteY0" fmla="*/ 0 h 1493502"/>
              <a:gd name="connsiteX1" fmla="*/ 8547561 w 8547561"/>
              <a:gd name="connsiteY1" fmla="*/ 0 h 1493502"/>
              <a:gd name="connsiteX2" fmla="*/ 8547561 w 8547561"/>
              <a:gd name="connsiteY2" fmla="*/ 1493502 h 1493502"/>
              <a:gd name="connsiteX3" fmla="*/ 0 w 8547561"/>
              <a:gd name="connsiteY3" fmla="*/ 1493502 h 1493502"/>
              <a:gd name="connsiteX4" fmla="*/ 0 w 8547561"/>
              <a:gd name="connsiteY4" fmla="*/ 0 h 149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7561" h="1493502">
                <a:moveTo>
                  <a:pt x="0" y="0"/>
                </a:moveTo>
                <a:lnTo>
                  <a:pt x="8547561" y="0"/>
                </a:lnTo>
                <a:lnTo>
                  <a:pt x="8547561" y="1493502"/>
                </a:lnTo>
                <a:lnTo>
                  <a:pt x="0" y="1493502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108" name="Рисунок 107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1934" r="76954" b="75316"/>
          <a:stretch>
            <a:fillRect/>
          </a:stretch>
        </p:blipFill>
        <p:spPr bwMode="auto">
          <a:xfrm>
            <a:off x="6153256" y="-252435"/>
            <a:ext cx="1299174" cy="1119978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13684" r="62787" b="63566"/>
          <a:stretch>
            <a:fillRect/>
          </a:stretch>
        </p:blipFill>
        <p:spPr bwMode="auto">
          <a:xfrm>
            <a:off x="7348452" y="24369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Рисунок 104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2" t="13901" r="34345" b="63349"/>
          <a:stretch>
            <a:fillRect/>
          </a:stretch>
        </p:blipFill>
        <p:spPr bwMode="auto">
          <a:xfrm>
            <a:off x="10747541" y="120243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Рисунок 103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5" t="25651" r="48512" b="51599"/>
          <a:stretch>
            <a:fillRect/>
          </a:stretch>
        </p:blipFill>
        <p:spPr bwMode="auto">
          <a:xfrm>
            <a:off x="9016392" y="1028293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Рисунок 102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25671" r="77380" b="51579"/>
          <a:stretch>
            <a:fillRect/>
          </a:stretch>
        </p:blipFill>
        <p:spPr bwMode="auto">
          <a:xfrm>
            <a:off x="5660393" y="1068385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Рисунок 100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9" t="37026" r="62918" b="40224"/>
          <a:stretch>
            <a:fillRect/>
          </a:stretch>
        </p:blipFill>
        <p:spPr bwMode="auto">
          <a:xfrm>
            <a:off x="7369792" y="1990717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Рисунок 99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2" t="37401" r="34345" b="39849"/>
          <a:stretch>
            <a:fillRect/>
          </a:stretch>
        </p:blipFill>
        <p:spPr bwMode="auto">
          <a:xfrm>
            <a:off x="10678403" y="2038665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48764" r="77681" b="28486"/>
          <a:stretch>
            <a:fillRect/>
          </a:stretch>
        </p:blipFill>
        <p:spPr bwMode="auto">
          <a:xfrm>
            <a:off x="5767896" y="3061676"/>
            <a:ext cx="1829861" cy="1577466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Рисунок 96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9" t="49389" r="48938" b="27861"/>
          <a:stretch>
            <a:fillRect/>
          </a:stretch>
        </p:blipFill>
        <p:spPr bwMode="auto">
          <a:xfrm>
            <a:off x="9024098" y="2895855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Рисунок 94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60151" r="63400" b="17099"/>
          <a:stretch>
            <a:fillRect/>
          </a:stretch>
        </p:blipFill>
        <p:spPr bwMode="auto">
          <a:xfrm>
            <a:off x="7257031" y="3847661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1" t="60889" r="34475" b="16361"/>
          <a:stretch>
            <a:fillRect/>
          </a:stretch>
        </p:blipFill>
        <p:spPr bwMode="auto">
          <a:xfrm>
            <a:off x="10734857" y="3937895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Рисунок 90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72264" r="77681" b="4986"/>
          <a:stretch>
            <a:fillRect/>
          </a:stretch>
        </p:blipFill>
        <p:spPr bwMode="auto">
          <a:xfrm>
            <a:off x="5535365" y="4766510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998536 w 2010918"/>
              <a:gd name="connsiteY3" fmla="*/ 891539 h 1733550"/>
              <a:gd name="connsiteX4" fmla="*/ 1995730 w 2010918"/>
              <a:gd name="connsiteY4" fmla="*/ 891539 h 1733550"/>
              <a:gd name="connsiteX5" fmla="*/ 1574724 w 2010918"/>
              <a:gd name="connsiteY5" fmla="*/ 1733550 h 1733550"/>
              <a:gd name="connsiteX6" fmla="*/ 433388 w 2010918"/>
              <a:gd name="connsiteY6" fmla="*/ 1733550 h 1733550"/>
              <a:gd name="connsiteX7" fmla="*/ 0 w 2010918"/>
              <a:gd name="connsiteY7" fmla="*/ 866775 h 1733550"/>
              <a:gd name="connsiteX8" fmla="*/ 433388 w 2010918"/>
              <a:gd name="connsiteY8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998536" y="891539"/>
                </a:lnTo>
                <a:lnTo>
                  <a:pt x="1995730" y="891539"/>
                </a:lnTo>
                <a:lnTo>
                  <a:pt x="1574724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Рисунок 89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4" t="73106" r="49103" b="4144"/>
          <a:stretch>
            <a:fillRect/>
          </a:stretch>
        </p:blipFill>
        <p:spPr bwMode="auto">
          <a:xfrm>
            <a:off x="8946080" y="4814277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Рисунок 87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t="83964" r="64013"/>
          <a:stretch>
            <a:fillRect/>
          </a:stretch>
        </p:blipFill>
        <p:spPr bwMode="auto">
          <a:xfrm>
            <a:off x="7171662" y="5708579"/>
            <a:ext cx="2010918" cy="1221952"/>
          </a:xfrm>
          <a:custGeom>
            <a:avLst/>
            <a:gdLst>
              <a:gd name="connsiteX0" fmla="*/ 436194 w 2010918"/>
              <a:gd name="connsiteY0" fmla="*/ 0 h 1221952"/>
              <a:gd name="connsiteX1" fmla="*/ 1577531 w 2010918"/>
              <a:gd name="connsiteY1" fmla="*/ 0 h 1221952"/>
              <a:gd name="connsiteX2" fmla="*/ 2010918 w 2010918"/>
              <a:gd name="connsiteY2" fmla="*/ 866775 h 1221952"/>
              <a:gd name="connsiteX3" fmla="*/ 1833330 w 2010918"/>
              <a:gd name="connsiteY3" fmla="*/ 1221952 h 1221952"/>
              <a:gd name="connsiteX4" fmla="*/ 177589 w 2010918"/>
              <a:gd name="connsiteY4" fmla="*/ 1221952 h 1221952"/>
              <a:gd name="connsiteX5" fmla="*/ 0 w 2010918"/>
              <a:gd name="connsiteY5" fmla="*/ 866775 h 1221952"/>
              <a:gd name="connsiteX6" fmla="*/ 12382 w 2010918"/>
              <a:gd name="connsiteY6" fmla="*/ 842011 h 1221952"/>
              <a:gd name="connsiteX7" fmla="*/ 15189 w 2010918"/>
              <a:gd name="connsiteY7" fmla="*/ 842011 h 1221952"/>
              <a:gd name="connsiteX8" fmla="*/ 436194 w 2010918"/>
              <a:gd name="connsiteY8" fmla="*/ 0 h 122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918" h="1221952">
                <a:moveTo>
                  <a:pt x="436194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833330" y="1221952"/>
                </a:lnTo>
                <a:lnTo>
                  <a:pt x="177589" y="1221952"/>
                </a:lnTo>
                <a:lnTo>
                  <a:pt x="0" y="866775"/>
                </a:lnTo>
                <a:lnTo>
                  <a:pt x="12382" y="842011"/>
                </a:lnTo>
                <a:lnTo>
                  <a:pt x="15189" y="842011"/>
                </a:lnTo>
                <a:lnTo>
                  <a:pt x="436194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Рисунок 86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9" t="84014" r="34958"/>
          <a:stretch>
            <a:fillRect/>
          </a:stretch>
        </p:blipFill>
        <p:spPr bwMode="auto">
          <a:xfrm>
            <a:off x="10627859" y="5826987"/>
            <a:ext cx="2010918" cy="1218149"/>
          </a:xfrm>
          <a:custGeom>
            <a:avLst/>
            <a:gdLst>
              <a:gd name="connsiteX0" fmla="*/ 433388 w 2010918"/>
              <a:gd name="connsiteY0" fmla="*/ 0 h 1218149"/>
              <a:gd name="connsiteX1" fmla="*/ 1577531 w 2010918"/>
              <a:gd name="connsiteY1" fmla="*/ 0 h 1218149"/>
              <a:gd name="connsiteX2" fmla="*/ 2010918 w 2010918"/>
              <a:gd name="connsiteY2" fmla="*/ 866775 h 1218149"/>
              <a:gd name="connsiteX3" fmla="*/ 1835231 w 2010918"/>
              <a:gd name="connsiteY3" fmla="*/ 1218149 h 1218149"/>
              <a:gd name="connsiteX4" fmla="*/ 175687 w 2010918"/>
              <a:gd name="connsiteY4" fmla="*/ 1218149 h 1218149"/>
              <a:gd name="connsiteX5" fmla="*/ 0 w 2010918"/>
              <a:gd name="connsiteY5" fmla="*/ 866775 h 1218149"/>
              <a:gd name="connsiteX6" fmla="*/ 433388 w 2010918"/>
              <a:gd name="connsiteY6" fmla="*/ 0 h 121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218149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835231" y="1218149"/>
                </a:lnTo>
                <a:lnTo>
                  <a:pt x="175687" y="1218149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Рисунок 83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53" t="13309" r="100000" b="63941"/>
          <a:stretch>
            <a:fillRect/>
          </a:stretch>
        </p:blipFill>
        <p:spPr bwMode="auto">
          <a:xfrm>
            <a:off x="4118836" y="183454"/>
            <a:ext cx="1023376" cy="1733550"/>
          </a:xfrm>
          <a:custGeom>
            <a:avLst/>
            <a:gdLst>
              <a:gd name="connsiteX0" fmla="*/ 433388 w 1023376"/>
              <a:gd name="connsiteY0" fmla="*/ 0 h 1733550"/>
              <a:gd name="connsiteX1" fmla="*/ 1023376 w 1023376"/>
              <a:gd name="connsiteY1" fmla="*/ 0 h 1733550"/>
              <a:gd name="connsiteX2" fmla="*/ 1023376 w 1023376"/>
              <a:gd name="connsiteY2" fmla="*/ 1733550 h 1733550"/>
              <a:gd name="connsiteX3" fmla="*/ 433388 w 1023376"/>
              <a:gd name="connsiteY3" fmla="*/ 1733550 h 1733550"/>
              <a:gd name="connsiteX4" fmla="*/ 0 w 1023376"/>
              <a:gd name="connsiteY4" fmla="*/ 866775 h 1733550"/>
              <a:gd name="connsiteX5" fmla="*/ 433388 w 1023376"/>
              <a:gd name="connsiteY5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376" h="1733550">
                <a:moveTo>
                  <a:pt x="433388" y="0"/>
                </a:moveTo>
                <a:lnTo>
                  <a:pt x="1023376" y="0"/>
                </a:lnTo>
                <a:lnTo>
                  <a:pt x="1023376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Рисунок 82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6" t="36434" r="100000" b="40816"/>
          <a:stretch>
            <a:fillRect/>
          </a:stretch>
        </p:blipFill>
        <p:spPr bwMode="auto">
          <a:xfrm>
            <a:off x="4063730" y="1945571"/>
            <a:ext cx="1078482" cy="1733550"/>
          </a:xfrm>
          <a:custGeom>
            <a:avLst/>
            <a:gdLst>
              <a:gd name="connsiteX0" fmla="*/ 433388 w 1078482"/>
              <a:gd name="connsiteY0" fmla="*/ 0 h 1733550"/>
              <a:gd name="connsiteX1" fmla="*/ 1078482 w 1078482"/>
              <a:gd name="connsiteY1" fmla="*/ 0 h 1733550"/>
              <a:gd name="connsiteX2" fmla="*/ 1078482 w 1078482"/>
              <a:gd name="connsiteY2" fmla="*/ 1733550 h 1733550"/>
              <a:gd name="connsiteX3" fmla="*/ 433388 w 1078482"/>
              <a:gd name="connsiteY3" fmla="*/ 1733550 h 1733550"/>
              <a:gd name="connsiteX4" fmla="*/ 0 w 1078482"/>
              <a:gd name="connsiteY4" fmla="*/ 866775 h 1733550"/>
              <a:gd name="connsiteX5" fmla="*/ 433388 w 1078482"/>
              <a:gd name="connsiteY5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482" h="1733550">
                <a:moveTo>
                  <a:pt x="433388" y="0"/>
                </a:moveTo>
                <a:lnTo>
                  <a:pt x="1078482" y="0"/>
                </a:lnTo>
                <a:lnTo>
                  <a:pt x="1078482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2" t="60514" r="100000" b="16736"/>
          <a:stretch>
            <a:fillRect/>
          </a:stretch>
        </p:blipFill>
        <p:spPr bwMode="auto">
          <a:xfrm>
            <a:off x="4063020" y="3780504"/>
            <a:ext cx="1079192" cy="1733550"/>
          </a:xfrm>
          <a:custGeom>
            <a:avLst/>
            <a:gdLst>
              <a:gd name="connsiteX0" fmla="*/ 433388 w 1079192"/>
              <a:gd name="connsiteY0" fmla="*/ 0 h 1733550"/>
              <a:gd name="connsiteX1" fmla="*/ 1079192 w 1079192"/>
              <a:gd name="connsiteY1" fmla="*/ 0 h 1733550"/>
              <a:gd name="connsiteX2" fmla="*/ 1079192 w 1079192"/>
              <a:gd name="connsiteY2" fmla="*/ 1733550 h 1733550"/>
              <a:gd name="connsiteX3" fmla="*/ 433388 w 1079192"/>
              <a:gd name="connsiteY3" fmla="*/ 1733550 h 1733550"/>
              <a:gd name="connsiteX4" fmla="*/ 0 w 1079192"/>
              <a:gd name="connsiteY4" fmla="*/ 866775 h 1733550"/>
              <a:gd name="connsiteX5" fmla="*/ 433388 w 1079192"/>
              <a:gd name="connsiteY5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192" h="1733550">
                <a:moveTo>
                  <a:pt x="433388" y="0"/>
                </a:moveTo>
                <a:lnTo>
                  <a:pt x="1079192" y="0"/>
                </a:lnTo>
                <a:lnTo>
                  <a:pt x="1079192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Рисунок 78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100000" r="65566" b="-6714"/>
          <a:stretch>
            <a:fillRect/>
          </a:stretch>
        </p:blipFill>
        <p:spPr bwMode="auto">
          <a:xfrm>
            <a:off x="7422239" y="6789337"/>
            <a:ext cx="1655741" cy="511598"/>
          </a:xfrm>
          <a:custGeom>
            <a:avLst/>
            <a:gdLst>
              <a:gd name="connsiteX0" fmla="*/ 0 w 1655741"/>
              <a:gd name="connsiteY0" fmla="*/ 0 h 511598"/>
              <a:gd name="connsiteX1" fmla="*/ 1655741 w 1655741"/>
              <a:gd name="connsiteY1" fmla="*/ 0 h 511598"/>
              <a:gd name="connsiteX2" fmla="*/ 1399942 w 1655741"/>
              <a:gd name="connsiteY2" fmla="*/ 511598 h 511598"/>
              <a:gd name="connsiteX3" fmla="*/ 255799 w 1655741"/>
              <a:gd name="connsiteY3" fmla="*/ 511598 h 511598"/>
              <a:gd name="connsiteX4" fmla="*/ 0 w 1655741"/>
              <a:gd name="connsiteY4" fmla="*/ 0 h 51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741" h="511598">
                <a:moveTo>
                  <a:pt x="0" y="0"/>
                </a:moveTo>
                <a:lnTo>
                  <a:pt x="1655741" y="0"/>
                </a:lnTo>
                <a:lnTo>
                  <a:pt x="1399942" y="511598"/>
                </a:lnTo>
                <a:lnTo>
                  <a:pt x="255799" y="511598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6" t="100000" r="36495" b="-6764"/>
          <a:stretch>
            <a:fillRect/>
          </a:stretch>
        </p:blipFill>
        <p:spPr bwMode="auto">
          <a:xfrm>
            <a:off x="10741329" y="6789338"/>
            <a:ext cx="1659544" cy="515401"/>
          </a:xfrm>
          <a:custGeom>
            <a:avLst/>
            <a:gdLst>
              <a:gd name="connsiteX0" fmla="*/ 0 w 1659544"/>
              <a:gd name="connsiteY0" fmla="*/ 0 h 515401"/>
              <a:gd name="connsiteX1" fmla="*/ 1659544 w 1659544"/>
              <a:gd name="connsiteY1" fmla="*/ 0 h 515401"/>
              <a:gd name="connsiteX2" fmla="*/ 1401844 w 1659544"/>
              <a:gd name="connsiteY2" fmla="*/ 515401 h 515401"/>
              <a:gd name="connsiteX3" fmla="*/ 257701 w 1659544"/>
              <a:gd name="connsiteY3" fmla="*/ 515401 h 515401"/>
              <a:gd name="connsiteX4" fmla="*/ 0 w 1659544"/>
              <a:gd name="connsiteY4" fmla="*/ 0 h 51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544" h="515401">
                <a:moveTo>
                  <a:pt x="0" y="0"/>
                </a:moveTo>
                <a:lnTo>
                  <a:pt x="1659544" y="0"/>
                </a:lnTo>
                <a:lnTo>
                  <a:pt x="1401844" y="515401"/>
                </a:lnTo>
                <a:lnTo>
                  <a:pt x="257701" y="51540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Рисунок 108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13684" r="62787" b="63566"/>
          <a:stretch>
            <a:fillRect/>
          </a:stretch>
        </p:blipFill>
        <p:spPr bwMode="auto">
          <a:xfrm rot="10800000">
            <a:off x="9077980" y="-969775"/>
            <a:ext cx="2010918" cy="173355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Шестиугольник 2"/>
          <p:cNvSpPr>
            <a:spLocks noChangeAspect="1"/>
          </p:cNvSpPr>
          <p:nvPr/>
        </p:nvSpPr>
        <p:spPr>
          <a:xfrm>
            <a:off x="9055181" y="-972218"/>
            <a:ext cx="2039229" cy="1757958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Шестиугольник 109"/>
          <p:cNvSpPr>
            <a:spLocks noChangeAspect="1"/>
          </p:cNvSpPr>
          <p:nvPr/>
        </p:nvSpPr>
        <p:spPr>
          <a:xfrm>
            <a:off x="7338811" y="14756"/>
            <a:ext cx="2019432" cy="1740890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Шестиугольник 110"/>
          <p:cNvSpPr>
            <a:spLocks noChangeAspect="1"/>
          </p:cNvSpPr>
          <p:nvPr/>
        </p:nvSpPr>
        <p:spPr>
          <a:xfrm>
            <a:off x="5647311" y="1068896"/>
            <a:ext cx="2039230" cy="1757958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Шестиугольник 111"/>
          <p:cNvSpPr>
            <a:spLocks noChangeAspect="1"/>
          </p:cNvSpPr>
          <p:nvPr/>
        </p:nvSpPr>
        <p:spPr>
          <a:xfrm>
            <a:off x="7355636" y="1976265"/>
            <a:ext cx="2039229" cy="1757958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2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Шестиугольник 114"/>
          <p:cNvSpPr>
            <a:spLocks noChangeAspect="1"/>
          </p:cNvSpPr>
          <p:nvPr/>
        </p:nvSpPr>
        <p:spPr>
          <a:xfrm>
            <a:off x="9020151" y="2847918"/>
            <a:ext cx="2039230" cy="1757958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Шестиугольник 115"/>
          <p:cNvSpPr>
            <a:spLocks noChangeAspect="1"/>
          </p:cNvSpPr>
          <p:nvPr/>
        </p:nvSpPr>
        <p:spPr>
          <a:xfrm>
            <a:off x="5704215" y="2979936"/>
            <a:ext cx="1979835" cy="1706755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Шестиугольник 116"/>
          <p:cNvSpPr>
            <a:spLocks noChangeAspect="1"/>
          </p:cNvSpPr>
          <p:nvPr/>
        </p:nvSpPr>
        <p:spPr>
          <a:xfrm>
            <a:off x="5525524" y="4768671"/>
            <a:ext cx="2029396" cy="1749480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4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Шестиугольник 117"/>
          <p:cNvSpPr>
            <a:spLocks noChangeAspect="1"/>
          </p:cNvSpPr>
          <p:nvPr/>
        </p:nvSpPr>
        <p:spPr>
          <a:xfrm>
            <a:off x="7191003" y="5684349"/>
            <a:ext cx="1979835" cy="1706755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Шестиугольник 118"/>
          <p:cNvSpPr>
            <a:spLocks noChangeAspect="1"/>
          </p:cNvSpPr>
          <p:nvPr/>
        </p:nvSpPr>
        <p:spPr>
          <a:xfrm>
            <a:off x="9010094" y="1031325"/>
            <a:ext cx="2039230" cy="1757958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Шестиугольник 119"/>
          <p:cNvSpPr>
            <a:spLocks noChangeAspect="1"/>
          </p:cNvSpPr>
          <p:nvPr/>
        </p:nvSpPr>
        <p:spPr>
          <a:xfrm>
            <a:off x="6530383" y="87525"/>
            <a:ext cx="801832" cy="691235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Шестиугольник 120"/>
          <p:cNvSpPr>
            <a:spLocks noChangeAspect="1"/>
          </p:cNvSpPr>
          <p:nvPr/>
        </p:nvSpPr>
        <p:spPr>
          <a:xfrm>
            <a:off x="7281292" y="3809994"/>
            <a:ext cx="1979835" cy="1706755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Шестиугольник 121"/>
          <p:cNvSpPr>
            <a:spLocks noChangeAspect="1"/>
          </p:cNvSpPr>
          <p:nvPr/>
        </p:nvSpPr>
        <p:spPr>
          <a:xfrm>
            <a:off x="8937442" y="4824573"/>
            <a:ext cx="2039230" cy="1757958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/>
          <p:cNvSpPr/>
          <p:nvPr/>
        </p:nvSpPr>
        <p:spPr>
          <a:xfrm>
            <a:off x="7845602" y="4255093"/>
            <a:ext cx="1009831" cy="1009831"/>
          </a:xfrm>
          <a:prstGeom prst="ellipse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394611" y="4419668"/>
            <a:ext cx="1009831" cy="1009831"/>
          </a:xfrm>
          <a:prstGeom prst="ellipse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0269483" y="4595148"/>
            <a:ext cx="1009831" cy="1009831"/>
          </a:xfrm>
          <a:prstGeom prst="ellipse">
            <a:avLst/>
          </a:prstGeom>
          <a:solidFill>
            <a:srgbClr val="D59657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210" t="17634" r="38144" b="15268"/>
          <a:stretch/>
        </p:blipFill>
        <p:spPr>
          <a:xfrm>
            <a:off x="9782338" y="1500379"/>
            <a:ext cx="1800000" cy="2556450"/>
          </a:xfrm>
          <a:prstGeom prst="roundRect">
            <a:avLst>
              <a:gd name="adj" fmla="val 8327"/>
            </a:avLst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954" t="24803" r="38789" b="11828"/>
          <a:stretch/>
        </p:blipFill>
        <p:spPr>
          <a:xfrm>
            <a:off x="7468284" y="1028189"/>
            <a:ext cx="1800000" cy="2671095"/>
          </a:xfrm>
          <a:prstGeom prst="roundRect">
            <a:avLst>
              <a:gd name="adj" fmla="val 8327"/>
            </a:avLst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0323" t="15340" r="33145"/>
          <a:stretch/>
        </p:blipFill>
        <p:spPr>
          <a:xfrm>
            <a:off x="4982101" y="1545454"/>
            <a:ext cx="1800000" cy="2346358"/>
          </a:xfrm>
          <a:prstGeom prst="roundRect">
            <a:avLst>
              <a:gd name="adj" fmla="val 8327"/>
            </a:avLst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BE1E96-0963-A7DD-39EE-81A13A129D4E}"/>
              </a:ext>
            </a:extLst>
          </p:cNvPr>
          <p:cNvSpPr txBox="1"/>
          <p:nvPr/>
        </p:nvSpPr>
        <p:spPr>
          <a:xfrm>
            <a:off x="380789" y="384214"/>
            <a:ext cx="1133316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rgbClr val="44546A"/>
                </a:solidFill>
              </a:rPr>
              <a:t> </a:t>
            </a:r>
            <a:r>
              <a:rPr lang="en-US" sz="2667" b="1" dirty="0" smtClean="0">
                <a:solidFill>
                  <a:srgbClr val="44546A"/>
                </a:solidFill>
              </a:rPr>
              <a:t>II</a:t>
            </a:r>
            <a:r>
              <a:rPr lang="ru-RU" sz="2667" b="1" dirty="0" smtClean="0">
                <a:solidFill>
                  <a:srgbClr val="44546A"/>
                </a:solidFill>
              </a:rPr>
              <a:t> </a:t>
            </a:r>
            <a:r>
              <a:rPr lang="ru-RU" sz="2667" b="1" dirty="0">
                <a:solidFill>
                  <a:srgbClr val="44546A"/>
                </a:solidFill>
              </a:rPr>
              <a:t>Е</a:t>
            </a:r>
            <a:r>
              <a:rPr lang="ru-RU" sz="2667" b="1" dirty="0" smtClean="0">
                <a:solidFill>
                  <a:srgbClr val="44546A"/>
                </a:solidFill>
              </a:rPr>
              <a:t>жегодный конкурс "Лучший </a:t>
            </a:r>
            <a:r>
              <a:rPr lang="ru-RU" sz="2667" b="1" dirty="0">
                <a:solidFill>
                  <a:srgbClr val="44546A"/>
                </a:solidFill>
              </a:rPr>
              <a:t>специалист по закупкам 2023</a:t>
            </a:r>
            <a:r>
              <a:rPr lang="ru-RU" sz="2667" b="1" dirty="0" smtClean="0">
                <a:solidFill>
                  <a:srgbClr val="44546A"/>
                </a:solidFill>
              </a:rPr>
              <a:t>"</a:t>
            </a:r>
            <a:endParaRPr lang="ru-RU" sz="2667" b="1" dirty="0">
              <a:solidFill>
                <a:srgbClr val="44546A"/>
              </a:solidFill>
            </a:endParaRPr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>
            <a:off x="-459850" y="5038233"/>
            <a:ext cx="1681278" cy="1449379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74885" y="3168869"/>
            <a:ext cx="1785119" cy="522289"/>
          </a:xfrm>
          <a:prstGeom prst="roundRect">
            <a:avLst/>
          </a:prstGeom>
          <a:solidFill>
            <a:srgbClr val="0B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 rot="1679274">
            <a:off x="10944373" y="-228326"/>
            <a:ext cx="2196920" cy="1893898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164938" y="3099797"/>
            <a:ext cx="2366011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58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+mn-lt"/>
              </a:rPr>
              <a:t>  </a:t>
            </a: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Петросова  Светлана </a:t>
            </a:r>
          </a:p>
          <a:p>
            <a:pPr marL="0" marR="0" lvl="0" indent="0" algn="ctr" defTabSz="1258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Евгеньевна</a:t>
            </a:r>
          </a:p>
          <a:p>
            <a:pPr marL="0" marR="0" lvl="0" indent="0" algn="ctr" defTabSz="1258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solidFill>
                  <a:srgbClr val="44546A"/>
                </a:solidFill>
                <a:latin typeface="+mn-lt"/>
              </a:rPr>
              <a:t>ГБУЗ </a:t>
            </a:r>
            <a:r>
              <a:rPr lang="ru-RU" altLang="ru-RU" sz="1400" dirty="0" smtClean="0">
                <a:solidFill>
                  <a:srgbClr val="44546A"/>
                </a:solidFill>
                <a:latin typeface="+mn-lt"/>
              </a:rPr>
              <a:t>СО </a:t>
            </a:r>
            <a:r>
              <a:rPr lang="ru-RU" altLang="ru-RU" sz="1400" dirty="0" smtClean="0">
                <a:solidFill>
                  <a:srgbClr val="44546A"/>
                </a:solidFill>
                <a:latin typeface="+mn-lt"/>
              </a:rPr>
              <a:t/>
            </a:r>
            <a:br>
              <a:rPr lang="ru-RU" altLang="ru-RU" sz="1400" dirty="0" smtClean="0">
                <a:solidFill>
                  <a:srgbClr val="44546A"/>
                </a:solidFill>
                <a:latin typeface="+mn-lt"/>
              </a:rPr>
            </a:br>
            <a:r>
              <a:rPr lang="ru-RU" altLang="ru-RU" sz="1400" dirty="0" smtClean="0">
                <a:solidFill>
                  <a:srgbClr val="44546A"/>
                </a:solidFill>
                <a:latin typeface="+mn-lt"/>
              </a:rPr>
              <a:t>СООКД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rgbClr val="44546A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+mn-lt"/>
              </a:rPr>
              <a:t>  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8455" y="6077463"/>
            <a:ext cx="4666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Ждем вас в следующем </a:t>
            </a:r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году!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80" name="Picture 8" descr="https://sun9-7.userapi.com/impg/XIjMCW-XEsV8qvAaocBWWzYQj_Qsv6DBBxK2ag/XnDTe_yD3zI.jpg?size=710x807&amp;quality=95&amp;sign=975d2194c98abaf52e832615e2f58181&amp;c_uniq_tag=PaYx2acjpGFdLqFRi91fnU7DvzVheMp_xUeE3ePWMgY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7964" r="26047" b="18396"/>
          <a:stretch/>
        </p:blipFill>
        <p:spPr bwMode="auto">
          <a:xfrm>
            <a:off x="550863" y="993749"/>
            <a:ext cx="3717863" cy="5272605"/>
          </a:xfrm>
          <a:prstGeom prst="roundRect">
            <a:avLst>
              <a:gd name="adj" fmla="val 832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18455" y="5543827"/>
            <a:ext cx="5512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Конкурс не только выявляет лучших</a:t>
            </a:r>
            <a:r>
              <a:rPr lang="ru-RU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и является </a:t>
            </a:r>
            <a:r>
              <a:rPr lang="ru-RU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площадкой для </a:t>
            </a:r>
            <a:r>
              <a:rPr lang="ru-RU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обмена опытом</a:t>
            </a:r>
            <a:r>
              <a:rPr lang="en-US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…”</a:t>
            </a:r>
            <a:endParaRPr lang="ru-RU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82101" y="3423898"/>
            <a:ext cx="1800000" cy="518650"/>
          </a:xfrm>
          <a:prstGeom prst="roundRect">
            <a:avLst/>
          </a:prstGeom>
          <a:solidFill>
            <a:srgbClr val="0D1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255" y="5525295"/>
            <a:ext cx="34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546A"/>
                </a:solidFill>
                <a:latin typeface="-apple-system"/>
              </a:rPr>
              <a:t>“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782339" y="3657600"/>
            <a:ext cx="1799999" cy="482740"/>
          </a:xfrm>
          <a:prstGeom prst="roundRect">
            <a:avLst/>
          </a:prstGeom>
          <a:solidFill>
            <a:srgbClr val="30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179467" y="3401318"/>
            <a:ext cx="1496345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169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Шабер Елена Алексеевна </a:t>
            </a:r>
          </a:p>
          <a:p>
            <a:pPr marL="0" marR="0" lvl="0" indent="0" algn="ctr" defTabSz="1169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solidFill>
                  <a:srgbClr val="44546A"/>
                </a:solidFill>
                <a:latin typeface="+mn-lt"/>
              </a:rPr>
              <a:t>Администрация </a:t>
            </a:r>
            <a:r>
              <a:rPr lang="ru-RU" altLang="ru-RU" sz="1400" dirty="0" err="1" smtClean="0">
                <a:solidFill>
                  <a:srgbClr val="44546A"/>
                </a:solidFill>
                <a:latin typeface="+mn-lt"/>
              </a:rPr>
              <a:t>г.о.Отрадный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rgbClr val="44546A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+mn-lt"/>
              </a:rPr>
              <a:t>   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9838837" y="3635294"/>
            <a:ext cx="1745802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Сачкин</a:t>
            </a: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Михаил Сергеевич 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solidFill>
                  <a:srgbClr val="44546A"/>
                </a:solidFill>
                <a:latin typeface="+mn-lt"/>
              </a:rPr>
              <a:t>ОСФР </a:t>
            </a:r>
            <a:r>
              <a:rPr lang="ru-RU" altLang="ru-RU" sz="1400" dirty="0" smtClean="0">
                <a:solidFill>
                  <a:srgbClr val="44546A"/>
                </a:solidFill>
                <a:latin typeface="+mn-lt"/>
              </a:rPr>
              <a:t>по Самарской области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rgbClr val="44546A"/>
              </a:solidFill>
              <a:effectLst/>
              <a:latin typeface="+mn-lt"/>
            </a:endParaRPr>
          </a:p>
        </p:txBody>
      </p:sp>
      <p:sp>
        <p:nvSpPr>
          <p:cNvPr id="25" name="Шестиугольник 24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>
            <a:off x="10984152" y="5931883"/>
            <a:ext cx="1840035" cy="1586239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518333" y="4219342"/>
            <a:ext cx="762388" cy="1121284"/>
            <a:chOff x="5546444" y="4281865"/>
            <a:chExt cx="762388" cy="11212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620503" y="4281865"/>
              <a:ext cx="61427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dirty="0" smtClean="0">
                  <a:solidFill>
                    <a:srgbClr val="44546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ru-RU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546444" y="5033817"/>
              <a:ext cx="7623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место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980717" y="4061181"/>
            <a:ext cx="762388" cy="1121284"/>
            <a:chOff x="5546444" y="4281865"/>
            <a:chExt cx="762388" cy="112128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620503" y="4281865"/>
              <a:ext cx="61427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dirty="0" smtClean="0">
                  <a:solidFill>
                    <a:srgbClr val="44546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ru-RU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546444" y="5033817"/>
              <a:ext cx="7623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место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0411932" y="4432054"/>
            <a:ext cx="762388" cy="1110774"/>
            <a:chOff x="5546444" y="4292375"/>
            <a:chExt cx="762388" cy="111077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620503" y="4292375"/>
              <a:ext cx="61427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dirty="0" smtClean="0">
                  <a:solidFill>
                    <a:srgbClr val="44546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ru-RU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46444" y="5033817"/>
              <a:ext cx="7623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место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3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6331" y="2951501"/>
            <a:ext cx="2190131" cy="557562"/>
          </a:xfrm>
          <a:prstGeom prst="roundRect">
            <a:avLst>
              <a:gd name="adj" fmla="val 50000"/>
            </a:avLst>
          </a:prstGeom>
          <a:solidFill>
            <a:srgbClr val="03A1EE"/>
          </a:solidFill>
          <a:ln w="28575">
            <a:noFill/>
          </a:ln>
          <a:effectLst>
            <a:outerShdw blurRad="114300" dist="25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9303F862-8293-8AC5-1D5F-5E66F35D3BEF}"/>
              </a:ext>
            </a:extLst>
          </p:cNvPr>
          <p:cNvSpPr/>
          <p:nvPr/>
        </p:nvSpPr>
        <p:spPr>
          <a:xfrm>
            <a:off x="439142" y="1195705"/>
            <a:ext cx="653115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Хотите узнавать новости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первыми?</a:t>
            </a:r>
          </a:p>
          <a:p>
            <a:pPr>
              <a:lnSpc>
                <a:spcPts val="4400"/>
              </a:lnSpc>
            </a:pP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44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 Подпишитесь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нас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соцсетях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4400"/>
              </a:lnSpc>
            </a:pP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9"/>
          <p:cNvSpPr txBox="1"/>
          <p:nvPr/>
        </p:nvSpPr>
        <p:spPr>
          <a:xfrm>
            <a:off x="2139100" y="5029879"/>
            <a:ext cx="359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44546A"/>
                </a:solidFill>
              </a:rPr>
              <a:t>Сайт:</a:t>
            </a:r>
            <a:r>
              <a:rPr lang="ru-RU" b="1" dirty="0">
                <a:solidFill>
                  <a:srgbClr val="44546A"/>
                </a:solidFill>
              </a:rPr>
              <a:t> </a:t>
            </a:r>
            <a:r>
              <a:rPr lang="en-US" dirty="0">
                <a:solidFill>
                  <a:srgbClr val="44546A"/>
                </a:solidFill>
              </a:rPr>
              <a:t>https://webtorgi.samregion.ru/</a:t>
            </a:r>
          </a:p>
          <a:p>
            <a:r>
              <a:rPr lang="en-US" dirty="0" smtClean="0">
                <a:solidFill>
                  <a:srgbClr val="44546A"/>
                </a:solidFill>
              </a:rPr>
              <a:t>E-mail</a:t>
            </a:r>
            <a:r>
              <a:rPr lang="en-US" dirty="0">
                <a:solidFill>
                  <a:srgbClr val="44546A"/>
                </a:solidFill>
              </a:rPr>
              <a:t>: torgi@samregion.ru</a:t>
            </a:r>
            <a:endParaRPr lang="ru-RU" dirty="0">
              <a:solidFill>
                <a:srgbClr val="44546A"/>
              </a:solidFill>
            </a:endParaRPr>
          </a:p>
          <a:p>
            <a:r>
              <a:rPr lang="ru-RU" dirty="0">
                <a:solidFill>
                  <a:srgbClr val="44546A"/>
                </a:solidFill>
              </a:rPr>
              <a:t>Телефон: </a:t>
            </a:r>
            <a:r>
              <a:rPr lang="en-US" dirty="0">
                <a:solidFill>
                  <a:srgbClr val="44546A"/>
                </a:solidFill>
              </a:rPr>
              <a:t>8(846)335-</a:t>
            </a:r>
            <a:r>
              <a:rPr lang="ru-RU" dirty="0">
                <a:solidFill>
                  <a:srgbClr val="44546A"/>
                </a:solidFill>
              </a:rPr>
              <a:t>16</a:t>
            </a:r>
            <a:r>
              <a:rPr lang="en-US" dirty="0">
                <a:solidFill>
                  <a:srgbClr val="44546A"/>
                </a:solidFill>
              </a:rPr>
              <a:t>-</a:t>
            </a:r>
            <a:r>
              <a:rPr lang="ru-RU" dirty="0">
                <a:solidFill>
                  <a:srgbClr val="44546A"/>
                </a:solidFill>
              </a:rPr>
              <a:t>61</a:t>
            </a:r>
          </a:p>
        </p:txBody>
      </p:sp>
      <p:pic>
        <p:nvPicPr>
          <p:cNvPr id="54" name="Picture 2" descr="F:\sharapovir\Downloads\qr-code (6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5045757"/>
            <a:ext cx="1292412" cy="12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541880" y="3509063"/>
            <a:ext cx="4454048" cy="923330"/>
            <a:chOff x="541880" y="3483663"/>
            <a:chExt cx="3220651" cy="92333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824343" y="3483663"/>
              <a:ext cx="29381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44546A"/>
                  </a:solidFill>
                  <a:cs typeface="Arial" panose="020B0604020202020204" pitchFamily="34" charset="0"/>
                </a:rPr>
                <a:t>https</a:t>
              </a:r>
              <a:r>
                <a:rPr lang="en-US" dirty="0">
                  <a:solidFill>
                    <a:srgbClr val="44546A"/>
                  </a:solidFill>
                  <a:cs typeface="Arial" panose="020B0604020202020204" pitchFamily="34" charset="0"/>
                </a:rPr>
                <a:t>://vk.com/guot_so</a:t>
              </a:r>
              <a:endParaRPr lang="ru-RU" dirty="0">
                <a:solidFill>
                  <a:srgbClr val="44546A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44546A"/>
                  </a:solidFill>
                  <a:cs typeface="Arial" panose="020B0604020202020204" pitchFamily="34" charset="0"/>
                </a:rPr>
                <a:t>t.me/</a:t>
              </a:r>
              <a:r>
                <a:rPr lang="en-US" dirty="0" err="1">
                  <a:solidFill>
                    <a:srgbClr val="44546A"/>
                  </a:solidFill>
                  <a:cs typeface="Arial" panose="020B0604020202020204" pitchFamily="34" charset="0"/>
                </a:rPr>
                <a:t>guot_so</a:t>
              </a:r>
              <a:endParaRPr lang="en-US" dirty="0">
                <a:solidFill>
                  <a:srgbClr val="44546A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880" y="4040381"/>
              <a:ext cx="208248" cy="288000"/>
            </a:xfrm>
            <a:prstGeom prst="rect">
              <a:avLst/>
            </a:prstGeom>
          </p:spPr>
        </p:pic>
        <p:pic>
          <p:nvPicPr>
            <p:cNvPr id="58" name="Рисунок 57"/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880" y="3654838"/>
              <a:ext cx="208248" cy="288000"/>
            </a:xfrm>
            <a:prstGeom prst="rect">
              <a:avLst/>
            </a:prstGeom>
          </p:spPr>
        </p:pic>
      </p:grpSp>
      <p:pic>
        <p:nvPicPr>
          <p:cNvPr id="59" name="Рисунок 58" descr="https://img-fotki.yandex.ru/get/483127/50052964.8a/0_e0213_9815ed49_XX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6839" r="72595" b="28330"/>
          <a:stretch>
            <a:fillRect/>
          </a:stretch>
        </p:blipFill>
        <p:spPr bwMode="auto">
          <a:xfrm>
            <a:off x="5247840" y="983925"/>
            <a:ext cx="2426031" cy="3790835"/>
          </a:xfrm>
          <a:custGeom>
            <a:avLst/>
            <a:gdLst>
              <a:gd name="connsiteX0" fmla="*/ 1957957 w 2426031"/>
              <a:gd name="connsiteY0" fmla="*/ 1267 h 3790835"/>
              <a:gd name="connsiteX1" fmla="*/ 2150735 w 2426031"/>
              <a:gd name="connsiteY1" fmla="*/ 55041 h 3790835"/>
              <a:gd name="connsiteX2" fmla="*/ 2370991 w 2426031"/>
              <a:gd name="connsiteY2" fmla="*/ 732920 h 3790835"/>
              <a:gd name="connsiteX3" fmla="*/ 953176 w 2426031"/>
              <a:gd name="connsiteY3" fmla="*/ 3515539 h 3790835"/>
              <a:gd name="connsiteX4" fmla="*/ 275298 w 2426031"/>
              <a:gd name="connsiteY4" fmla="*/ 3735795 h 3790835"/>
              <a:gd name="connsiteX5" fmla="*/ 55041 w 2426031"/>
              <a:gd name="connsiteY5" fmla="*/ 3057916 h 3790835"/>
              <a:gd name="connsiteX6" fmla="*/ 1472856 w 2426031"/>
              <a:gd name="connsiteY6" fmla="*/ 275297 h 3790835"/>
              <a:gd name="connsiteX7" fmla="*/ 1957957 w 2426031"/>
              <a:gd name="connsiteY7" fmla="*/ 1267 h 379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6031" h="3790835">
                <a:moveTo>
                  <a:pt x="1957957" y="1267"/>
                </a:moveTo>
                <a:cubicBezTo>
                  <a:pt x="2023261" y="5918"/>
                  <a:pt x="2088732" y="23449"/>
                  <a:pt x="2150735" y="55041"/>
                </a:cubicBezTo>
                <a:cubicBezTo>
                  <a:pt x="2398748" y="181411"/>
                  <a:pt x="2497360" y="484906"/>
                  <a:pt x="2370991" y="732920"/>
                </a:cubicBezTo>
                <a:lnTo>
                  <a:pt x="953176" y="3515539"/>
                </a:lnTo>
                <a:cubicBezTo>
                  <a:pt x="826807" y="3763552"/>
                  <a:pt x="523311" y="3862164"/>
                  <a:pt x="275298" y="3735795"/>
                </a:cubicBezTo>
                <a:cubicBezTo>
                  <a:pt x="27284" y="3609426"/>
                  <a:pt x="-71328" y="3305930"/>
                  <a:pt x="55041" y="3057916"/>
                </a:cubicBezTo>
                <a:lnTo>
                  <a:pt x="1472856" y="275297"/>
                </a:lnTo>
                <a:cubicBezTo>
                  <a:pt x="1567634" y="89287"/>
                  <a:pt x="1762045" y="-12684"/>
                  <a:pt x="1957957" y="12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59" descr="https://img-fotki.yandex.ru/get/483127/50052964.8a/0_e0213_9815ed49_XX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4" t="24687" r="40080" b="1705"/>
          <a:stretch>
            <a:fillRect/>
          </a:stretch>
        </p:blipFill>
        <p:spPr bwMode="auto">
          <a:xfrm>
            <a:off x="8054565" y="1526545"/>
            <a:ext cx="3087491" cy="5089023"/>
          </a:xfrm>
          <a:custGeom>
            <a:avLst/>
            <a:gdLst>
              <a:gd name="connsiteX0" fmla="*/ 2619416 w 3087491"/>
              <a:gd name="connsiteY0" fmla="*/ 1267 h 5089023"/>
              <a:gd name="connsiteX1" fmla="*/ 2812195 w 3087491"/>
              <a:gd name="connsiteY1" fmla="*/ 55041 h 5089023"/>
              <a:gd name="connsiteX2" fmla="*/ 3032451 w 3087491"/>
              <a:gd name="connsiteY2" fmla="*/ 732919 h 5089023"/>
              <a:gd name="connsiteX3" fmla="*/ 953176 w 3087491"/>
              <a:gd name="connsiteY3" fmla="*/ 4813727 h 5089023"/>
              <a:gd name="connsiteX4" fmla="*/ 275297 w 3087491"/>
              <a:gd name="connsiteY4" fmla="*/ 5033983 h 5089023"/>
              <a:gd name="connsiteX5" fmla="*/ 55041 w 3087491"/>
              <a:gd name="connsiteY5" fmla="*/ 4356104 h 5089023"/>
              <a:gd name="connsiteX6" fmla="*/ 2134316 w 3087491"/>
              <a:gd name="connsiteY6" fmla="*/ 275297 h 5089023"/>
              <a:gd name="connsiteX7" fmla="*/ 2619416 w 3087491"/>
              <a:gd name="connsiteY7" fmla="*/ 1267 h 50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7491" h="5089023">
                <a:moveTo>
                  <a:pt x="2619416" y="1267"/>
                </a:moveTo>
                <a:cubicBezTo>
                  <a:pt x="2684720" y="5918"/>
                  <a:pt x="2750191" y="23449"/>
                  <a:pt x="2812195" y="55041"/>
                </a:cubicBezTo>
                <a:cubicBezTo>
                  <a:pt x="3060208" y="181410"/>
                  <a:pt x="3158820" y="484906"/>
                  <a:pt x="3032451" y="732919"/>
                </a:cubicBezTo>
                <a:lnTo>
                  <a:pt x="953176" y="4813727"/>
                </a:lnTo>
                <a:cubicBezTo>
                  <a:pt x="826807" y="5061740"/>
                  <a:pt x="523311" y="5160352"/>
                  <a:pt x="275297" y="5033983"/>
                </a:cubicBezTo>
                <a:cubicBezTo>
                  <a:pt x="27284" y="4907613"/>
                  <a:pt x="-71328" y="4604118"/>
                  <a:pt x="55041" y="4356104"/>
                </a:cubicBezTo>
                <a:lnTo>
                  <a:pt x="2134316" y="275297"/>
                </a:lnTo>
                <a:cubicBezTo>
                  <a:pt x="2229093" y="89287"/>
                  <a:pt x="2423503" y="-12685"/>
                  <a:pt x="2619416" y="12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 descr="https://img-fotki.yandex.ru/get/483127/50052964.8a/0_e0213_9815ed49_XX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31198" r="53783" b="13504"/>
          <a:stretch>
            <a:fillRect/>
          </a:stretch>
        </p:blipFill>
        <p:spPr bwMode="auto">
          <a:xfrm>
            <a:off x="7224619" y="1976713"/>
            <a:ext cx="2442487" cy="3823132"/>
          </a:xfrm>
          <a:custGeom>
            <a:avLst/>
            <a:gdLst>
              <a:gd name="connsiteX0" fmla="*/ 1974413 w 2442487"/>
              <a:gd name="connsiteY0" fmla="*/ 1267 h 3823132"/>
              <a:gd name="connsiteX1" fmla="*/ 2167191 w 2442487"/>
              <a:gd name="connsiteY1" fmla="*/ 55041 h 3823132"/>
              <a:gd name="connsiteX2" fmla="*/ 2387447 w 2442487"/>
              <a:gd name="connsiteY2" fmla="*/ 732919 h 3823132"/>
              <a:gd name="connsiteX3" fmla="*/ 953175 w 2442487"/>
              <a:gd name="connsiteY3" fmla="*/ 3547836 h 3823132"/>
              <a:gd name="connsiteX4" fmla="*/ 275297 w 2442487"/>
              <a:gd name="connsiteY4" fmla="*/ 3768092 h 3823132"/>
              <a:gd name="connsiteX5" fmla="*/ 55041 w 2442487"/>
              <a:gd name="connsiteY5" fmla="*/ 3090214 h 3823132"/>
              <a:gd name="connsiteX6" fmla="*/ 1489313 w 2442487"/>
              <a:gd name="connsiteY6" fmla="*/ 275297 h 3823132"/>
              <a:gd name="connsiteX7" fmla="*/ 1974413 w 2442487"/>
              <a:gd name="connsiteY7" fmla="*/ 1267 h 382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2487" h="3823132">
                <a:moveTo>
                  <a:pt x="1974413" y="1267"/>
                </a:moveTo>
                <a:cubicBezTo>
                  <a:pt x="2039717" y="5918"/>
                  <a:pt x="2105188" y="23449"/>
                  <a:pt x="2167191" y="55041"/>
                </a:cubicBezTo>
                <a:cubicBezTo>
                  <a:pt x="2415205" y="181410"/>
                  <a:pt x="2513816" y="484906"/>
                  <a:pt x="2387447" y="732919"/>
                </a:cubicBezTo>
                <a:lnTo>
                  <a:pt x="953175" y="3547836"/>
                </a:lnTo>
                <a:cubicBezTo>
                  <a:pt x="826806" y="3795850"/>
                  <a:pt x="523311" y="3894462"/>
                  <a:pt x="275297" y="3768092"/>
                </a:cubicBezTo>
                <a:cubicBezTo>
                  <a:pt x="27284" y="3641723"/>
                  <a:pt x="-71328" y="3338227"/>
                  <a:pt x="55041" y="3090214"/>
                </a:cubicBezTo>
                <a:lnTo>
                  <a:pt x="1489313" y="275297"/>
                </a:lnTo>
                <a:cubicBezTo>
                  <a:pt x="1584090" y="89287"/>
                  <a:pt x="1778500" y="-12685"/>
                  <a:pt x="1974413" y="12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 descr="https://img-fotki.yandex.ru/get/483127/50052964.8a/0_e0213_9815ed49_XX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1" t="32670" r="30296" b="31029"/>
          <a:stretch>
            <a:fillRect/>
          </a:stretch>
        </p:blipFill>
        <p:spPr bwMode="auto">
          <a:xfrm>
            <a:off x="10344767" y="2078425"/>
            <a:ext cx="1773297" cy="2509773"/>
          </a:xfrm>
          <a:custGeom>
            <a:avLst/>
            <a:gdLst>
              <a:gd name="connsiteX0" fmla="*/ 1305223 w 1773297"/>
              <a:gd name="connsiteY0" fmla="*/ 1267 h 2509773"/>
              <a:gd name="connsiteX1" fmla="*/ 1498001 w 1773297"/>
              <a:gd name="connsiteY1" fmla="*/ 55041 h 2509773"/>
              <a:gd name="connsiteX2" fmla="*/ 1718257 w 1773297"/>
              <a:gd name="connsiteY2" fmla="*/ 732919 h 2509773"/>
              <a:gd name="connsiteX3" fmla="*/ 953175 w 1773297"/>
              <a:gd name="connsiteY3" fmla="*/ 2234477 h 2509773"/>
              <a:gd name="connsiteX4" fmla="*/ 275297 w 1773297"/>
              <a:gd name="connsiteY4" fmla="*/ 2454733 h 2509773"/>
              <a:gd name="connsiteX5" fmla="*/ 55041 w 1773297"/>
              <a:gd name="connsiteY5" fmla="*/ 1776854 h 2509773"/>
              <a:gd name="connsiteX6" fmla="*/ 820123 w 1773297"/>
              <a:gd name="connsiteY6" fmla="*/ 275297 h 2509773"/>
              <a:gd name="connsiteX7" fmla="*/ 1305223 w 1773297"/>
              <a:gd name="connsiteY7" fmla="*/ 1267 h 250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3297" h="2509773">
                <a:moveTo>
                  <a:pt x="1305223" y="1267"/>
                </a:moveTo>
                <a:cubicBezTo>
                  <a:pt x="1370527" y="5918"/>
                  <a:pt x="1435998" y="23449"/>
                  <a:pt x="1498001" y="55041"/>
                </a:cubicBezTo>
                <a:cubicBezTo>
                  <a:pt x="1746014" y="181410"/>
                  <a:pt x="1844626" y="484906"/>
                  <a:pt x="1718257" y="732919"/>
                </a:cubicBezTo>
                <a:lnTo>
                  <a:pt x="953175" y="2234477"/>
                </a:lnTo>
                <a:cubicBezTo>
                  <a:pt x="826806" y="2482490"/>
                  <a:pt x="523310" y="2581102"/>
                  <a:pt x="275297" y="2454733"/>
                </a:cubicBezTo>
                <a:cubicBezTo>
                  <a:pt x="27284" y="2328363"/>
                  <a:pt x="-71328" y="2024867"/>
                  <a:pt x="55041" y="1776854"/>
                </a:cubicBezTo>
                <a:lnTo>
                  <a:pt x="820123" y="275297"/>
                </a:lnTo>
                <a:cubicBezTo>
                  <a:pt x="914900" y="89287"/>
                  <a:pt x="1109310" y="-12685"/>
                  <a:pt x="1305223" y="12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 descr="https://img-fotki.yandex.ru/get/483127/50052964.8a/0_e0213_9815ed49_XX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35878" r="67349" b="8824"/>
          <a:stretch>
            <a:fillRect/>
          </a:stretch>
        </p:blipFill>
        <p:spPr bwMode="auto">
          <a:xfrm>
            <a:off x="5808854" y="2300231"/>
            <a:ext cx="2442487" cy="3823132"/>
          </a:xfrm>
          <a:custGeom>
            <a:avLst/>
            <a:gdLst>
              <a:gd name="connsiteX0" fmla="*/ 1974413 w 2442487"/>
              <a:gd name="connsiteY0" fmla="*/ 1267 h 3823132"/>
              <a:gd name="connsiteX1" fmla="*/ 2167191 w 2442487"/>
              <a:gd name="connsiteY1" fmla="*/ 55041 h 3823132"/>
              <a:gd name="connsiteX2" fmla="*/ 2387447 w 2442487"/>
              <a:gd name="connsiteY2" fmla="*/ 732919 h 3823132"/>
              <a:gd name="connsiteX3" fmla="*/ 953176 w 2442487"/>
              <a:gd name="connsiteY3" fmla="*/ 3547836 h 3823132"/>
              <a:gd name="connsiteX4" fmla="*/ 275297 w 2442487"/>
              <a:gd name="connsiteY4" fmla="*/ 3768092 h 3823132"/>
              <a:gd name="connsiteX5" fmla="*/ 55041 w 2442487"/>
              <a:gd name="connsiteY5" fmla="*/ 3090214 h 3823132"/>
              <a:gd name="connsiteX6" fmla="*/ 1489313 w 2442487"/>
              <a:gd name="connsiteY6" fmla="*/ 275297 h 3823132"/>
              <a:gd name="connsiteX7" fmla="*/ 1974413 w 2442487"/>
              <a:gd name="connsiteY7" fmla="*/ 1267 h 382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2487" h="3823132">
                <a:moveTo>
                  <a:pt x="1974413" y="1267"/>
                </a:moveTo>
                <a:cubicBezTo>
                  <a:pt x="2039717" y="5918"/>
                  <a:pt x="2105188" y="23449"/>
                  <a:pt x="2167191" y="55041"/>
                </a:cubicBezTo>
                <a:cubicBezTo>
                  <a:pt x="2415205" y="181410"/>
                  <a:pt x="2513816" y="484906"/>
                  <a:pt x="2387447" y="732919"/>
                </a:cubicBezTo>
                <a:lnTo>
                  <a:pt x="953176" y="3547836"/>
                </a:lnTo>
                <a:cubicBezTo>
                  <a:pt x="826806" y="3795850"/>
                  <a:pt x="523311" y="3894462"/>
                  <a:pt x="275297" y="3768092"/>
                </a:cubicBezTo>
                <a:cubicBezTo>
                  <a:pt x="27284" y="3641723"/>
                  <a:pt x="-71328" y="3338227"/>
                  <a:pt x="55041" y="3090214"/>
                </a:cubicBezTo>
                <a:lnTo>
                  <a:pt x="1489313" y="275297"/>
                </a:lnTo>
                <a:cubicBezTo>
                  <a:pt x="1584090" y="89287"/>
                  <a:pt x="1778501" y="-12684"/>
                  <a:pt x="1974413" y="12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 descr="https://img-fotki.yandex.ru/get/483127/50052964.8a/0_e0213_9815ed49_XX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9" t="68511" r="43633" b="10338"/>
          <a:stretch>
            <a:fillRect/>
          </a:stretch>
        </p:blipFill>
        <p:spPr bwMode="auto">
          <a:xfrm>
            <a:off x="9606634" y="4556375"/>
            <a:ext cx="1239597" cy="1462326"/>
          </a:xfrm>
          <a:custGeom>
            <a:avLst/>
            <a:gdLst>
              <a:gd name="connsiteX0" fmla="*/ 771522 w 1239597"/>
              <a:gd name="connsiteY0" fmla="*/ 1267 h 1462326"/>
              <a:gd name="connsiteX1" fmla="*/ 964301 w 1239597"/>
              <a:gd name="connsiteY1" fmla="*/ 55041 h 1462326"/>
              <a:gd name="connsiteX2" fmla="*/ 1184557 w 1239597"/>
              <a:gd name="connsiteY2" fmla="*/ 732919 h 1462326"/>
              <a:gd name="connsiteX3" fmla="*/ 953176 w 1239597"/>
              <a:gd name="connsiteY3" fmla="*/ 1187030 h 1462326"/>
              <a:gd name="connsiteX4" fmla="*/ 275297 w 1239597"/>
              <a:gd name="connsiteY4" fmla="*/ 1407286 h 1462326"/>
              <a:gd name="connsiteX5" fmla="*/ 55041 w 1239597"/>
              <a:gd name="connsiteY5" fmla="*/ 729407 h 1462326"/>
              <a:gd name="connsiteX6" fmla="*/ 286422 w 1239597"/>
              <a:gd name="connsiteY6" fmla="*/ 275297 h 1462326"/>
              <a:gd name="connsiteX7" fmla="*/ 771522 w 1239597"/>
              <a:gd name="connsiteY7" fmla="*/ 1267 h 146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597" h="1462326">
                <a:moveTo>
                  <a:pt x="771522" y="1267"/>
                </a:moveTo>
                <a:cubicBezTo>
                  <a:pt x="836826" y="5918"/>
                  <a:pt x="902298" y="23449"/>
                  <a:pt x="964301" y="55041"/>
                </a:cubicBezTo>
                <a:cubicBezTo>
                  <a:pt x="1212314" y="181410"/>
                  <a:pt x="1310926" y="484906"/>
                  <a:pt x="1184557" y="732919"/>
                </a:cubicBezTo>
                <a:lnTo>
                  <a:pt x="953176" y="1187030"/>
                </a:lnTo>
                <a:cubicBezTo>
                  <a:pt x="826807" y="1435043"/>
                  <a:pt x="523311" y="1533655"/>
                  <a:pt x="275297" y="1407286"/>
                </a:cubicBezTo>
                <a:cubicBezTo>
                  <a:pt x="27284" y="1280917"/>
                  <a:pt x="-71328" y="977421"/>
                  <a:pt x="55041" y="729407"/>
                </a:cubicBezTo>
                <a:lnTo>
                  <a:pt x="286422" y="275297"/>
                </a:lnTo>
                <a:cubicBezTo>
                  <a:pt x="381199" y="89287"/>
                  <a:pt x="575609" y="-12685"/>
                  <a:pt x="771522" y="12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Шестиугольник 60">
            <a:extLst>
              <a:ext uri="{FF2B5EF4-FFF2-40B4-BE49-F238E27FC236}">
                <a16:creationId xmlns="" xmlns:a16="http://schemas.microsoft.com/office/drawing/2014/main" id="{B245CCF0-26CC-0BD4-F44D-2BC947C38648}"/>
              </a:ext>
            </a:extLst>
          </p:cNvPr>
          <p:cNvSpPr>
            <a:spLocks noChangeAspect="1"/>
          </p:cNvSpPr>
          <p:nvPr/>
        </p:nvSpPr>
        <p:spPr>
          <a:xfrm rot="998521">
            <a:off x="6636732" y="-719324"/>
            <a:ext cx="2537468" cy="2187474"/>
          </a:xfrm>
          <a:prstGeom prst="hexagon">
            <a:avLst/>
          </a:prstGeom>
          <a:noFill/>
          <a:ln w="63500">
            <a:solidFill>
              <a:srgbClr val="C00000">
                <a:alpha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Шестиугольник 61">
            <a:extLst>
              <a:ext uri="{FF2B5EF4-FFF2-40B4-BE49-F238E27FC236}">
                <a16:creationId xmlns="" xmlns:a16="http://schemas.microsoft.com/office/drawing/2014/main" id="{2ED6222E-A8B2-D5C3-7692-7F4454C14FED}"/>
              </a:ext>
            </a:extLst>
          </p:cNvPr>
          <p:cNvSpPr/>
          <p:nvPr/>
        </p:nvSpPr>
        <p:spPr>
          <a:xfrm rot="19493859">
            <a:off x="10132374" y="4860008"/>
            <a:ext cx="2795747" cy="2410127"/>
          </a:xfrm>
          <a:prstGeom prst="hexagon">
            <a:avLst/>
          </a:prstGeom>
          <a:noFill/>
          <a:ln w="63500">
            <a:solidFill>
              <a:srgbClr val="C7DDF1">
                <a:alpha val="1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1" name="Шестиугольник 5120">
            <a:extLst>
              <a:ext uri="{FF2B5EF4-FFF2-40B4-BE49-F238E27FC236}">
                <a16:creationId xmlns="" xmlns:a16="http://schemas.microsoft.com/office/drawing/2014/main" id="{9C3B393A-918D-DA2C-D519-3529B7157747}"/>
              </a:ext>
            </a:extLst>
          </p:cNvPr>
          <p:cNvSpPr>
            <a:spLocks noChangeAspect="1"/>
          </p:cNvSpPr>
          <p:nvPr/>
        </p:nvSpPr>
        <p:spPr>
          <a:xfrm rot="2795207">
            <a:off x="3649836" y="6307291"/>
            <a:ext cx="1849856" cy="1594697"/>
          </a:xfrm>
          <a:prstGeom prst="hexagon">
            <a:avLst/>
          </a:prstGeom>
          <a:noFill/>
          <a:ln w="63500">
            <a:solidFill>
              <a:srgbClr val="C7DDF1">
                <a:alpha val="18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3" name="Шестиугольник 5122">
            <a:extLst>
              <a:ext uri="{FF2B5EF4-FFF2-40B4-BE49-F238E27FC236}">
                <a16:creationId xmlns="" xmlns:a16="http://schemas.microsoft.com/office/drawing/2014/main" id="{8CEE2235-21B0-FDFC-AAC3-D660977D4D59}"/>
              </a:ext>
            </a:extLst>
          </p:cNvPr>
          <p:cNvSpPr/>
          <p:nvPr/>
        </p:nvSpPr>
        <p:spPr>
          <a:xfrm>
            <a:off x="2217124" y="563369"/>
            <a:ext cx="2795747" cy="2410127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4" name="Шестиугольник 5123">
            <a:extLst>
              <a:ext uri="{FF2B5EF4-FFF2-40B4-BE49-F238E27FC236}">
                <a16:creationId xmlns="" xmlns:a16="http://schemas.microsoft.com/office/drawing/2014/main" id="{0CE3B037-E1E2-AD36-2355-24230E1AFF12}"/>
              </a:ext>
            </a:extLst>
          </p:cNvPr>
          <p:cNvSpPr/>
          <p:nvPr/>
        </p:nvSpPr>
        <p:spPr>
          <a:xfrm rot="1390192">
            <a:off x="-911341" y="4125760"/>
            <a:ext cx="2795747" cy="2410127"/>
          </a:xfrm>
          <a:prstGeom prst="hexagon">
            <a:avLst/>
          </a:prstGeom>
          <a:noFill/>
          <a:ln w="63500">
            <a:solidFill>
              <a:srgbClr val="DEEBF7">
                <a:alpha val="27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2583" y="176155"/>
            <a:ext cx="6498117" cy="5027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667" b="1">
                <a:solidFill>
                  <a:srgbClr val="44546A"/>
                </a:solidFill>
              </a:defRPr>
            </a:lvl1pPr>
          </a:lstStyle>
          <a:p>
            <a:pPr algn="l"/>
            <a:r>
              <a:rPr lang="ru-RU" dirty="0"/>
              <a:t>ПРОГРАММА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363" y="3436072"/>
            <a:ext cx="2308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Особенности организации закупочного процесса в Самарской области 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000000"/>
                </a:solidFill>
                <a:ea typeface="Times New Roman" panose="02020603050405020304" pitchFamily="18" charset="0"/>
              </a:rPr>
              <a:t>(СМП, формирование лотов, ведение каталога, </a:t>
            </a:r>
            <a:br>
              <a:rPr lang="ru-RU" sz="1200" i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000000"/>
                </a:solidFill>
                <a:ea typeface="Times New Roman" panose="02020603050405020304" pitchFamily="18" charset="0"/>
              </a:rPr>
              <a:t>права РИС)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41443" y="696087"/>
            <a:ext cx="2105822" cy="5429107"/>
            <a:chOff x="541443" y="696087"/>
            <a:chExt cx="2105822" cy="5429107"/>
          </a:xfrm>
        </p:grpSpPr>
        <p:sp>
          <p:nvSpPr>
            <p:cNvPr id="45" name="Прямоугольник с двумя усеченными противолежащими углами 44"/>
            <p:cNvSpPr>
              <a:spLocks/>
            </p:cNvSpPr>
            <p:nvPr/>
          </p:nvSpPr>
          <p:spPr>
            <a:xfrm flipH="1">
              <a:off x="559265" y="708115"/>
              <a:ext cx="2088000" cy="5417079"/>
            </a:xfrm>
            <a:prstGeom prst="snip2DiagRect">
              <a:avLst>
                <a:gd name="adj1" fmla="val 0"/>
                <a:gd name="adj2" fmla="val 3389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15000"/>
                  <a:alpha val="2000"/>
                </a:schemeClr>
              </a:solidFill>
            </a:ln>
            <a:effectLst>
              <a:glow rad="12700">
                <a:schemeClr val="accent1">
                  <a:alpha val="40000"/>
                </a:schemeClr>
              </a:glow>
              <a:outerShdw blurRad="1524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9740" y="696087"/>
              <a:ext cx="254057" cy="290059"/>
              <a:chOff x="7956645" y="-627797"/>
              <a:chExt cx="254057" cy="290059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7956645" y="-627797"/>
                <a:ext cx="216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44546A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 rot="2700000">
                <a:off x="8030702" y="-517738"/>
                <a:ext cx="180000" cy="180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541443" y="1294180"/>
              <a:ext cx="1824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11:00 -</a:t>
              </a:r>
              <a:r>
                <a:rPr lang="en-US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 </a:t>
              </a:r>
              <a:r>
                <a:rPr lang="ru-RU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11:20</a:t>
              </a:r>
              <a:endParaRPr lang="ru-RU" sz="2400" dirty="0">
                <a:solidFill>
                  <a:srgbClr val="44546A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5363" y="1834962"/>
              <a:ext cx="185469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Карелина М.Е. </a:t>
              </a:r>
              <a:r>
                <a:rPr lang="ru-RU" sz="1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–</a:t>
              </a:r>
              <a: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 руководитель Главного управления организации торгов Самарской области</a:t>
              </a:r>
              <a:r>
                <a:rPr lang="ru-RU" sz="1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(ГУОТ СО) </a:t>
              </a:r>
              <a:endParaRPr lang="ru-RU" sz="1400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07246" y="3436072"/>
            <a:ext cx="2434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Закупки товаров, работ,  услуг  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у учреждений 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ФСИН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873871" y="696491"/>
            <a:ext cx="2154727" cy="5428703"/>
            <a:chOff x="2873871" y="696491"/>
            <a:chExt cx="2154727" cy="5428703"/>
          </a:xfrm>
        </p:grpSpPr>
        <p:sp>
          <p:nvSpPr>
            <p:cNvPr id="51" name="Прямоугольник с двумя усеченными противолежащими углами 50"/>
            <p:cNvSpPr>
              <a:spLocks/>
            </p:cNvSpPr>
            <p:nvPr/>
          </p:nvSpPr>
          <p:spPr>
            <a:xfrm flipH="1">
              <a:off x="2906533" y="708115"/>
              <a:ext cx="2088000" cy="5417079"/>
            </a:xfrm>
            <a:prstGeom prst="snip2DiagRect">
              <a:avLst>
                <a:gd name="adj1" fmla="val 0"/>
                <a:gd name="adj2" fmla="val 3389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15000"/>
                  <a:alpha val="2000"/>
                </a:schemeClr>
              </a:solidFill>
            </a:ln>
            <a:effectLst>
              <a:glow rad="12700">
                <a:schemeClr val="accent1">
                  <a:alpha val="40000"/>
                </a:schemeClr>
              </a:glow>
              <a:outerShdw blurRad="1524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897721" y="696491"/>
              <a:ext cx="254057" cy="290059"/>
              <a:chOff x="7956645" y="-627797"/>
              <a:chExt cx="254057" cy="290059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7956645" y="-627797"/>
                <a:ext cx="216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44546A"/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 rot="2700000">
                <a:off x="8030702" y="-517738"/>
                <a:ext cx="180000" cy="180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2873871" y="1327367"/>
              <a:ext cx="1824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11:20 -</a:t>
              </a:r>
              <a:r>
                <a:rPr lang="en-US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 </a:t>
              </a:r>
              <a:r>
                <a:rPr lang="ru-RU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11:40</a:t>
              </a:r>
              <a:endParaRPr lang="ru-RU" sz="2400" dirty="0">
                <a:solidFill>
                  <a:srgbClr val="44546A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907246" y="1834962"/>
              <a:ext cx="2121352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Колесникова И.А.  </a:t>
              </a:r>
              <a: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–</a:t>
              </a:r>
              <a:r>
                <a:rPr lang="ru-RU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главный консультант управления аналитического и методологического обеспечения</a:t>
              </a:r>
              <a:r>
                <a:rPr lang="ru-RU" sz="1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ГУОТ СО</a:t>
              </a:r>
              <a:endParaRPr lang="ru-RU" sz="14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206299" y="694370"/>
            <a:ext cx="2426690" cy="5430824"/>
            <a:chOff x="5206299" y="694370"/>
            <a:chExt cx="2426690" cy="5430824"/>
          </a:xfrm>
        </p:grpSpPr>
        <p:sp>
          <p:nvSpPr>
            <p:cNvPr id="52" name="Прямоугольник с двумя усеченными противолежащими углами 51"/>
            <p:cNvSpPr>
              <a:spLocks/>
            </p:cNvSpPr>
            <p:nvPr/>
          </p:nvSpPr>
          <p:spPr>
            <a:xfrm flipH="1">
              <a:off x="5234751" y="708115"/>
              <a:ext cx="2088000" cy="5417079"/>
            </a:xfrm>
            <a:prstGeom prst="snip2DiagRect">
              <a:avLst>
                <a:gd name="adj1" fmla="val 0"/>
                <a:gd name="adj2" fmla="val 3389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15000"/>
                  <a:alpha val="2000"/>
                </a:schemeClr>
              </a:solidFill>
            </a:ln>
            <a:effectLst>
              <a:glow rad="12700">
                <a:schemeClr val="accent1">
                  <a:alpha val="40000"/>
                </a:schemeClr>
              </a:glow>
              <a:outerShdw blurRad="1524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5232400" y="694370"/>
              <a:ext cx="254057" cy="290059"/>
              <a:chOff x="7956645" y="-627797"/>
              <a:chExt cx="254057" cy="290059"/>
            </a:xfrm>
            <a:effectLst/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7956645" y="-627797"/>
                <a:ext cx="216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44546A"/>
                  </a:solidFill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2700000">
                <a:off x="8030702" y="-517738"/>
                <a:ext cx="180000" cy="180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44546A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5206299" y="1317926"/>
              <a:ext cx="1824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11:40 -</a:t>
              </a:r>
              <a:r>
                <a:rPr lang="en-US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 </a:t>
              </a:r>
              <a:r>
                <a:rPr lang="ru-RU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13:30</a:t>
              </a:r>
              <a:endParaRPr lang="ru-RU" sz="2400" dirty="0">
                <a:solidFill>
                  <a:srgbClr val="44546A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251021" y="1834962"/>
              <a:ext cx="2314202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err="1">
                  <a:solidFill>
                    <a:srgbClr val="C00000"/>
                  </a:solidFill>
                  <a:ea typeface="Times New Roman" panose="02020603050405020304" pitchFamily="18" charset="0"/>
                </a:rPr>
                <a:t>Вергунова</a:t>
              </a:r>
              <a:r>
                <a:rPr lang="ru-RU" b="1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 О.В. </a:t>
              </a:r>
              <a:br>
                <a:rPr lang="ru-RU" b="1" dirty="0">
                  <a:solidFill>
                    <a:srgbClr val="C00000"/>
                  </a:solidFill>
                  <a:ea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– </a:t>
              </a:r>
              <a: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руководитель отдела методологии </a:t>
              </a:r>
              <a:b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</a:br>
              <a: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и обучения </a:t>
              </a:r>
              <a:b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</a:br>
              <a: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ЭТП «Фабрикант»</a:t>
              </a:r>
              <a:endParaRPr lang="ru-RU" sz="1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251021" y="3436072"/>
              <a:ext cx="238196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Особенности описания объекта закупки </a:t>
              </a:r>
              <a:b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в соответствии </a:t>
              </a:r>
              <a:b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с требованиями </a:t>
              </a:r>
              <a:b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ст. 33 44-ФЗ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517063" y="699756"/>
            <a:ext cx="2500942" cy="5425438"/>
            <a:chOff x="9517063" y="699756"/>
            <a:chExt cx="2500942" cy="5425438"/>
          </a:xfrm>
        </p:grpSpPr>
        <p:sp>
          <p:nvSpPr>
            <p:cNvPr id="63" name="Шестиугольник 62">
              <a:extLst>
                <a:ext uri="{FF2B5EF4-FFF2-40B4-BE49-F238E27FC236}">
                  <a16:creationId xmlns="" xmlns:a16="http://schemas.microsoft.com/office/drawing/2014/main" id="{B1941B0E-3447-1C3E-A264-677F558C22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74626" y="1438777"/>
              <a:ext cx="1343379" cy="1158083"/>
            </a:xfrm>
            <a:prstGeom prst="hexagon">
              <a:avLst/>
            </a:prstGeom>
            <a:noFill/>
            <a:ln w="63500">
              <a:solidFill>
                <a:srgbClr val="5B9BD5">
                  <a:alpha val="1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Прямоугольник с двумя усеченными противолежащими углами 53"/>
            <p:cNvSpPr>
              <a:spLocks/>
            </p:cNvSpPr>
            <p:nvPr/>
          </p:nvSpPr>
          <p:spPr>
            <a:xfrm flipH="1">
              <a:off x="9525148" y="708115"/>
              <a:ext cx="2088000" cy="5417079"/>
            </a:xfrm>
            <a:prstGeom prst="snip2DiagRect">
              <a:avLst>
                <a:gd name="adj1" fmla="val 0"/>
                <a:gd name="adj2" fmla="val 3389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15000"/>
                  <a:alpha val="2000"/>
                </a:schemeClr>
              </a:solidFill>
            </a:ln>
            <a:effectLst>
              <a:glow rad="12700">
                <a:schemeClr val="accent1">
                  <a:alpha val="40000"/>
                </a:schemeClr>
              </a:glow>
              <a:outerShdw blurRad="1524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526812" y="1337791"/>
              <a:ext cx="1824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14:30 -</a:t>
              </a:r>
              <a:r>
                <a:rPr lang="en-US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 </a:t>
              </a:r>
              <a:r>
                <a:rPr lang="ru-RU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15:30</a:t>
              </a:r>
              <a:endParaRPr lang="ru-RU" sz="2400" dirty="0">
                <a:solidFill>
                  <a:srgbClr val="44546A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545823" y="1834962"/>
              <a:ext cx="2074538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Александров Г.А. </a:t>
              </a:r>
              <a: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–</a:t>
              </a:r>
              <a:r>
                <a:rPr lang="ru-RU" sz="1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эксперт по закупкам </a:t>
              </a:r>
              <a:b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</a:br>
              <a:r>
                <a:rPr lang="ru-RU" sz="1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в здравоохранении</a:t>
              </a:r>
              <a:endParaRPr lang="ru-RU" sz="1400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545823" y="3436072"/>
              <a:ext cx="221685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Особенности описания лекарственных препаратов </a:t>
              </a:r>
              <a:b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в соответствии </a:t>
              </a:r>
              <a:b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с требованиями </a:t>
              </a:r>
              <a:b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ст. 33 44-ФЗ</a:t>
              </a:r>
              <a:endParaRPr lang="ru-RU" dirty="0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9517063" y="699756"/>
              <a:ext cx="254057" cy="290059"/>
              <a:chOff x="7956645" y="-627797"/>
              <a:chExt cx="254057" cy="290059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7956645" y="-627797"/>
                <a:ext cx="216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44546A"/>
                  </a:solidFill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rot="2700000">
                <a:off x="8030702" y="-517738"/>
                <a:ext cx="180000" cy="180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44546A"/>
                  </a:solidFill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7532466" y="696831"/>
            <a:ext cx="1839391" cy="5428363"/>
            <a:chOff x="7532466" y="696831"/>
            <a:chExt cx="1839391" cy="5428363"/>
          </a:xfrm>
        </p:grpSpPr>
        <p:sp>
          <p:nvSpPr>
            <p:cNvPr id="53" name="Прямоугольник с двумя усеченными противолежащими углами 52"/>
            <p:cNvSpPr>
              <a:spLocks/>
            </p:cNvSpPr>
            <p:nvPr/>
          </p:nvSpPr>
          <p:spPr>
            <a:xfrm flipH="1">
              <a:off x="7543918" y="708115"/>
              <a:ext cx="1765021" cy="5417079"/>
            </a:xfrm>
            <a:prstGeom prst="snip2DiagRect">
              <a:avLst>
                <a:gd name="adj1" fmla="val 0"/>
                <a:gd name="adj2" fmla="val 38861"/>
              </a:avLst>
            </a:prstGeom>
            <a:solidFill>
              <a:srgbClr val="FDCFCF"/>
            </a:solidFill>
            <a:ln>
              <a:solidFill>
                <a:schemeClr val="accent1">
                  <a:shade val="15000"/>
                  <a:alpha val="2000"/>
                </a:schemeClr>
              </a:solidFill>
            </a:ln>
            <a:effectLst>
              <a:glow rad="12700">
                <a:schemeClr val="accent1">
                  <a:alpha val="40000"/>
                </a:schemeClr>
              </a:glow>
              <a:outerShdw blurRad="1524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547319" y="1327367"/>
              <a:ext cx="1824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13:30 -</a:t>
              </a:r>
              <a:r>
                <a:rPr lang="en-US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 </a:t>
              </a:r>
              <a:r>
                <a:rPr lang="ru-RU" sz="2400" dirty="0">
                  <a:solidFill>
                    <a:srgbClr val="44546A"/>
                  </a:solidFill>
                  <a:ea typeface="Times New Roman" panose="02020603050405020304" pitchFamily="18" charset="0"/>
                </a:rPr>
                <a:t>14:30</a:t>
              </a:r>
              <a:endParaRPr lang="ru-RU" sz="2400" dirty="0">
                <a:solidFill>
                  <a:srgbClr val="44546A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587186" y="1834962"/>
              <a:ext cx="1130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Перерыв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7532466" y="696831"/>
              <a:ext cx="254057" cy="290059"/>
              <a:chOff x="7956645" y="-627797"/>
              <a:chExt cx="254057" cy="290059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7956645" y="-627797"/>
                <a:ext cx="216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44546A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 rot="2700000">
                <a:off x="8030702" y="-517738"/>
                <a:ext cx="180000" cy="180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44546A"/>
                  </a:solidFill>
                </a:endParaRPr>
              </a:p>
            </p:txBody>
          </p:sp>
        </p:grpSp>
        <p:pic>
          <p:nvPicPr>
            <p:cNvPr id="5122" name="Picture 2" descr="Часы 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198" y="3534874"/>
              <a:ext cx="1219200" cy="121920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75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BE1E96-0963-A7DD-39EE-81A13A129D4E}"/>
              </a:ext>
            </a:extLst>
          </p:cNvPr>
          <p:cNvSpPr txBox="1"/>
          <p:nvPr/>
        </p:nvSpPr>
        <p:spPr>
          <a:xfrm>
            <a:off x="452438" y="405284"/>
            <a:ext cx="2609848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rgbClr val="44546A"/>
                </a:solidFill>
              </a:rPr>
              <a:t>Права РИС</a:t>
            </a:r>
          </a:p>
        </p:txBody>
      </p:sp>
      <p:sp>
        <p:nvSpPr>
          <p:cNvPr id="6" name="Шестиугольник 5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>
            <a:off x="2348707" y="4300588"/>
            <a:ext cx="2537468" cy="2187474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C12249-8870-A79A-8885-19AE4E63328D}"/>
              </a:ext>
            </a:extLst>
          </p:cNvPr>
          <p:cNvSpPr txBox="1"/>
          <p:nvPr/>
        </p:nvSpPr>
        <p:spPr>
          <a:xfrm>
            <a:off x="553244" y="960251"/>
            <a:ext cx="4275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В личном кабинете Руководителя в </a:t>
            </a:r>
            <a:r>
              <a:rPr lang="ru-RU" dirty="0" smtClean="0">
                <a:solidFill>
                  <a:srgbClr val="000000"/>
                </a:solidFill>
              </a:rPr>
              <a:t>ЕИС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DA5944-1E8F-3308-A1FB-034D3C513D60}"/>
              </a:ext>
            </a:extLst>
          </p:cNvPr>
          <p:cNvSpPr txBox="1"/>
          <p:nvPr/>
        </p:nvSpPr>
        <p:spPr>
          <a:xfrm>
            <a:off x="5476874" y="936589"/>
            <a:ext cx="616426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Что будет если этого не </a:t>
            </a:r>
            <a:r>
              <a:rPr lang="ru-RU" sz="2400" dirty="0" smtClean="0">
                <a:solidFill>
                  <a:srgbClr val="000000"/>
                </a:solidFill>
              </a:rPr>
              <a:t>сделать</a:t>
            </a:r>
          </a:p>
          <a:p>
            <a:r>
              <a:rPr lang="ru-RU" dirty="0" smtClean="0"/>
              <a:t>С апреля 2024 изменятся принципы взаимодействия между ЕИС и региональными системами такими как АИС Госзаказ. </a:t>
            </a:r>
            <a:br>
              <a:rPr lang="ru-RU" dirty="0" smtClean="0"/>
            </a:br>
            <a:r>
              <a:rPr lang="ru-RU" dirty="0" smtClean="0"/>
              <a:t>Если заранее не раздать права будет нарушен весь закупочный процесс.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60830D-6D60-B4E6-69F8-4DFE1E8D8A61}"/>
              </a:ext>
            </a:extLst>
          </p:cNvPr>
          <p:cNvSpPr txBox="1"/>
          <p:nvPr/>
        </p:nvSpPr>
        <p:spPr>
          <a:xfrm>
            <a:off x="5476875" y="4300588"/>
            <a:ext cx="5441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Руководство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можно найти здесь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38" y="3939095"/>
            <a:ext cx="3681412" cy="1699705"/>
          </a:xfrm>
          <a:prstGeom prst="rect">
            <a:avLst/>
          </a:prstGeom>
        </p:spPr>
      </p:pic>
      <p:pic>
        <p:nvPicPr>
          <p:cNvPr id="1026" name="Picture 2" descr="Заказчик меню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940" y="1333224"/>
            <a:ext cx="3665535" cy="209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5940" y="3565567"/>
            <a:ext cx="311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Раздать права пользователям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" t="1042" r="-512" b="-1042"/>
          <a:stretch/>
        </p:blipFill>
        <p:spPr>
          <a:xfrm>
            <a:off x="550862" y="5661025"/>
            <a:ext cx="3630613" cy="914400"/>
          </a:xfrm>
          <a:prstGeom prst="rect">
            <a:avLst/>
          </a:prstGeom>
        </p:spPr>
      </p:pic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 rot="19468638">
            <a:off x="7007110" y="-678130"/>
            <a:ext cx="1681278" cy="1449379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08140"/>
              </p:ext>
            </p:extLst>
          </p:nvPr>
        </p:nvGraphicFramePr>
        <p:xfrm>
          <a:off x="5604489" y="2543788"/>
          <a:ext cx="5441402" cy="1333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17452"/>
                <a:gridCol w="112395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ГРБС/ОМС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Права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не розданы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г.о. Самара</a:t>
                      </a:r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149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Министерство образования и </a:t>
                      </a:r>
                      <a:r>
                        <a:rPr lang="ru-RU" sz="1100" u="none" strike="noStrike" dirty="0" smtClean="0">
                          <a:effectLst/>
                        </a:rPr>
                        <a:t>науки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126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Министерство социально-демографической и семейной </a:t>
                      </a:r>
                      <a:r>
                        <a:rPr lang="ru-RU" sz="1100" u="none" strike="noStrike" dirty="0" smtClean="0">
                          <a:effectLst/>
                        </a:rPr>
                        <a:t>политики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49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г.о. Тольятти</a:t>
                      </a:r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46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м.р. Кинель-Черкасский</a:t>
                      </a:r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42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м.р. Ставропольский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40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489" y="4001560"/>
            <a:ext cx="5581042" cy="25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Шестиугольник 36">
            <a:extLst>
              <a:ext uri="{FF2B5EF4-FFF2-40B4-BE49-F238E27FC236}">
                <a16:creationId xmlns="" xmlns:a16="http://schemas.microsoft.com/office/drawing/2014/main" id="{A6220758-5FBC-A9DD-F558-9EA27E071712}"/>
              </a:ext>
            </a:extLst>
          </p:cNvPr>
          <p:cNvSpPr>
            <a:spLocks noChangeAspect="1"/>
          </p:cNvSpPr>
          <p:nvPr/>
        </p:nvSpPr>
        <p:spPr>
          <a:xfrm>
            <a:off x="9583127" y="4195569"/>
            <a:ext cx="2715399" cy="2340864"/>
          </a:xfrm>
          <a:prstGeom prst="hexagon">
            <a:avLst/>
          </a:prstGeom>
          <a:noFill/>
          <a:ln w="63500">
            <a:solidFill>
              <a:srgbClr val="476C8D">
                <a:alpha val="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Шестиугольник 34">
            <a:extLst>
              <a:ext uri="{FF2B5EF4-FFF2-40B4-BE49-F238E27FC236}">
                <a16:creationId xmlns="" xmlns:a16="http://schemas.microsoft.com/office/drawing/2014/main" id="{C806FF0B-8ABC-90BB-F105-F4E967C73C15}"/>
              </a:ext>
            </a:extLst>
          </p:cNvPr>
          <p:cNvSpPr>
            <a:spLocks noChangeAspect="1"/>
          </p:cNvSpPr>
          <p:nvPr/>
        </p:nvSpPr>
        <p:spPr>
          <a:xfrm rot="19890928">
            <a:off x="-552900" y="1522563"/>
            <a:ext cx="2537468" cy="2187474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B9D8BA2-7AFA-3C6D-FA62-761ACD0E5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1" t="-88" r="683" b="88"/>
          <a:stretch/>
        </p:blipFill>
        <p:spPr>
          <a:xfrm>
            <a:off x="640080" y="967173"/>
            <a:ext cx="6464697" cy="34224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89189CF-026A-6D95-238B-68165186F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17" y="4552882"/>
            <a:ext cx="6634903" cy="158882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447A2EE-718B-6F9C-703E-BA98CFB927E0}"/>
              </a:ext>
            </a:extLst>
          </p:cNvPr>
          <p:cNvSpPr/>
          <p:nvPr/>
        </p:nvSpPr>
        <p:spPr>
          <a:xfrm>
            <a:off x="3826122" y="4229068"/>
            <a:ext cx="345710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ниже среднего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2F93C3F-E5B5-2D73-9EBB-5E2D881CBDD8}"/>
              </a:ext>
            </a:extLst>
          </p:cNvPr>
          <p:cNvSpPr/>
          <p:nvPr/>
        </p:nvSpPr>
        <p:spPr>
          <a:xfrm>
            <a:off x="7904745" y="953998"/>
            <a:ext cx="3791423" cy="506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Как исправить ситуацию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D7E282F-C57A-BD26-9B0D-ECB7705F59AE}"/>
              </a:ext>
            </a:extLst>
          </p:cNvPr>
          <p:cNvSpPr/>
          <p:nvPr/>
        </p:nvSpPr>
        <p:spPr>
          <a:xfrm>
            <a:off x="7914577" y="1562645"/>
            <a:ext cx="3799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Осуществлять закупочные процедуры </a:t>
            </a:r>
            <a:b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преимуществом для СМП и СОНО </a:t>
            </a:r>
            <a:b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менее 80 % процедур</a:t>
            </a:r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233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5DCFA4A-B3DD-8D5D-BF08-B155B2CE72CD}"/>
              </a:ext>
            </a:extLst>
          </p:cNvPr>
          <p:cNvSpPr/>
          <p:nvPr/>
        </p:nvSpPr>
        <p:spPr>
          <a:xfrm>
            <a:off x="7887135" y="3542568"/>
            <a:ext cx="3826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Объем привлечения субподрядчиков </a:t>
            </a:r>
            <a:b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числа СМП в условиях контракта </a:t>
            </a:r>
            <a:b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менее 30%</a:t>
            </a:r>
            <a:endParaRPr lang="ru-RU" sz="1600" b="1" dirty="0">
              <a:solidFill>
                <a:srgbClr val="233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EEC2595-7054-4E25-B9AE-87B541937071}"/>
              </a:ext>
            </a:extLst>
          </p:cNvPr>
          <p:cNvSpPr/>
          <p:nvPr/>
        </p:nvSpPr>
        <p:spPr>
          <a:xfrm>
            <a:off x="7914577" y="2580435"/>
            <a:ext cx="389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Требование о субподрядчике из числа СМП при закупках, проводимых  </a:t>
            </a:r>
            <a:b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общих основаниях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B8FD699-86DA-84FE-2DA9-6DBABA5C0727}"/>
              </a:ext>
            </a:extLst>
          </p:cNvPr>
          <p:cNvSpPr>
            <a:spLocks noChangeAspect="1"/>
          </p:cNvSpPr>
          <p:nvPr/>
        </p:nvSpPr>
        <p:spPr>
          <a:xfrm rot="5400000">
            <a:off x="6312686" y="3318887"/>
            <a:ext cx="376144" cy="145158"/>
          </a:xfrm>
          <a:prstGeom prst="rect">
            <a:avLst/>
          </a:prstGeom>
          <a:solidFill>
            <a:srgbClr val="FFA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D41F9E84-66D0-D9E2-66D9-1D567254C583}"/>
              </a:ext>
            </a:extLst>
          </p:cNvPr>
          <p:cNvSpPr>
            <a:spLocks/>
          </p:cNvSpPr>
          <p:nvPr/>
        </p:nvSpPr>
        <p:spPr>
          <a:xfrm flipV="1">
            <a:off x="6430119" y="3342289"/>
            <a:ext cx="144000" cy="1440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BF6B50D-6FAC-9903-D052-359939277598}"/>
              </a:ext>
            </a:extLst>
          </p:cNvPr>
          <p:cNvSpPr/>
          <p:nvPr/>
        </p:nvSpPr>
        <p:spPr>
          <a:xfrm>
            <a:off x="7887135" y="4560358"/>
            <a:ext cx="382657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Закупки однотипных ТРУ, проводимые </a:t>
            </a:r>
            <a:b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ограничения для СМП и СОНО, осуществлять преимущественно </a:t>
            </a:r>
            <a:b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2335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путем совместных торгов</a:t>
            </a:r>
            <a:endParaRPr lang="ru-RU" sz="1600" dirty="0">
              <a:solidFill>
                <a:srgbClr val="233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Шестиугольник 37">
            <a:extLst>
              <a:ext uri="{FF2B5EF4-FFF2-40B4-BE49-F238E27FC236}">
                <a16:creationId xmlns="" xmlns:a16="http://schemas.microsoft.com/office/drawing/2014/main" id="{3B2C7170-F77A-AD10-2B89-EC971893F969}"/>
              </a:ext>
            </a:extLst>
          </p:cNvPr>
          <p:cNvSpPr>
            <a:spLocks noChangeAspect="1"/>
          </p:cNvSpPr>
          <p:nvPr/>
        </p:nvSpPr>
        <p:spPr>
          <a:xfrm rot="1742371">
            <a:off x="8262360" y="-332618"/>
            <a:ext cx="1814957" cy="1564621"/>
          </a:xfrm>
          <a:prstGeom prst="hexagon">
            <a:avLst/>
          </a:prstGeom>
          <a:noFill/>
          <a:ln w="63500">
            <a:solidFill>
              <a:srgbClr val="FF0000">
                <a:alpha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62B9782-5B95-E56A-9AC1-8F446AB2F03C}"/>
              </a:ext>
            </a:extLst>
          </p:cNvPr>
          <p:cNvSpPr/>
          <p:nvPr/>
        </p:nvSpPr>
        <p:spPr>
          <a:xfrm>
            <a:off x="7989242" y="5829409"/>
            <a:ext cx="3780000" cy="45719"/>
          </a:xfrm>
          <a:prstGeom prst="rect">
            <a:avLst/>
          </a:prstGeom>
          <a:solidFill>
            <a:srgbClr val="7483CB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0BE1E96-0963-A7DD-39EE-81A13A129D4E}"/>
              </a:ext>
            </a:extLst>
          </p:cNvPr>
          <p:cNvSpPr txBox="1"/>
          <p:nvPr/>
        </p:nvSpPr>
        <p:spPr>
          <a:xfrm>
            <a:off x="452438" y="386818"/>
            <a:ext cx="795496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67" b="1" dirty="0" smtClean="0">
                <a:solidFill>
                  <a:srgbClr val="44546A"/>
                </a:solidFill>
              </a:rPr>
              <a:t>Закупки у СМП, региональный показатель Г3.2</a:t>
            </a:r>
            <a:endParaRPr lang="ru-RU" sz="2667" b="1" dirty="0">
              <a:solidFill>
                <a:srgbClr val="44546A"/>
              </a:solidFill>
            </a:endParaRPr>
          </a:p>
        </p:txBody>
      </p:sp>
      <p:grpSp>
        <p:nvGrpSpPr>
          <p:cNvPr id="36" name="Группа 35"/>
          <p:cNvGrpSpPr>
            <a:grpSpLocks noChangeAspect="1"/>
          </p:cNvGrpSpPr>
          <p:nvPr/>
        </p:nvGrpSpPr>
        <p:grpSpPr>
          <a:xfrm>
            <a:off x="7684270" y="1675783"/>
            <a:ext cx="216000" cy="246610"/>
            <a:chOff x="7956645" y="-627797"/>
            <a:chExt cx="254057" cy="29005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956645" y="-627797"/>
              <a:ext cx="216000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44546A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 rot="2700000">
              <a:off x="8030702" y="-517738"/>
              <a:ext cx="180000" cy="18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44546A"/>
                </a:solidFill>
              </a:endParaRPr>
            </a:p>
          </p:txBody>
        </p:sp>
      </p:grpSp>
      <p:grpSp>
        <p:nvGrpSpPr>
          <p:cNvPr id="41" name="Группа 40"/>
          <p:cNvGrpSpPr>
            <a:grpSpLocks noChangeAspect="1"/>
          </p:cNvGrpSpPr>
          <p:nvPr/>
        </p:nvGrpSpPr>
        <p:grpSpPr>
          <a:xfrm>
            <a:off x="7684270" y="2678411"/>
            <a:ext cx="216000" cy="246610"/>
            <a:chOff x="7956645" y="-627797"/>
            <a:chExt cx="254057" cy="29005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956645" y="-627797"/>
              <a:ext cx="216000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44546A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 rot="2700000">
              <a:off x="8030702" y="-517738"/>
              <a:ext cx="180000" cy="18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44546A"/>
                </a:solidFill>
              </a:endParaRPr>
            </a:p>
          </p:txBody>
        </p:sp>
      </p:grpSp>
      <p:grpSp>
        <p:nvGrpSpPr>
          <p:cNvPr id="44" name="Группа 43"/>
          <p:cNvGrpSpPr>
            <a:grpSpLocks noChangeAspect="1"/>
          </p:cNvGrpSpPr>
          <p:nvPr/>
        </p:nvGrpSpPr>
        <p:grpSpPr>
          <a:xfrm>
            <a:off x="7684270" y="3658768"/>
            <a:ext cx="216000" cy="246610"/>
            <a:chOff x="7956645" y="-627797"/>
            <a:chExt cx="254057" cy="29005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7956645" y="-627797"/>
              <a:ext cx="216000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44546A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 rot="2700000">
              <a:off x="8030702" y="-517738"/>
              <a:ext cx="180000" cy="18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44546A"/>
                </a:solidFill>
              </a:endParaRPr>
            </a:p>
          </p:txBody>
        </p:sp>
      </p:grpSp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7684270" y="4658177"/>
            <a:ext cx="216000" cy="246610"/>
            <a:chOff x="7956645" y="-627797"/>
            <a:chExt cx="254057" cy="290059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956645" y="-627797"/>
              <a:ext cx="216000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44546A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 rot="2700000">
              <a:off x="8030702" y="-517738"/>
              <a:ext cx="180000" cy="18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4454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9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 rot="21600000">
            <a:off x="-2022896" y="1223005"/>
            <a:ext cx="5495968" cy="4737908"/>
          </a:xfrm>
          <a:prstGeom prst="hexagon">
            <a:avLst/>
          </a:prstGeom>
          <a:noFill/>
          <a:ln w="63500">
            <a:solidFill>
              <a:srgbClr val="F0F7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 rot="21600000">
            <a:off x="8688388" y="1254070"/>
            <a:ext cx="5495968" cy="4737908"/>
          </a:xfrm>
          <a:prstGeom prst="hexagon">
            <a:avLst/>
          </a:prstGeom>
          <a:noFill/>
          <a:ln w="63500">
            <a:solidFill>
              <a:srgbClr val="FDF2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BE1E96-0963-A7DD-39EE-81A13A129D4E}"/>
              </a:ext>
            </a:extLst>
          </p:cNvPr>
          <p:cNvSpPr txBox="1"/>
          <p:nvPr/>
        </p:nvSpPr>
        <p:spPr>
          <a:xfrm>
            <a:off x="414149" y="392365"/>
            <a:ext cx="1133316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67" b="1" dirty="0" smtClean="0">
                <a:solidFill>
                  <a:srgbClr val="44546A"/>
                </a:solidFill>
              </a:rPr>
              <a:t>Лидеры и отстающие по доле закупок у СМП</a:t>
            </a:r>
            <a:endParaRPr lang="ru-RU" sz="2667" b="1" dirty="0">
              <a:solidFill>
                <a:srgbClr val="44546A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81530"/>
              </p:ext>
            </p:extLst>
          </p:nvPr>
        </p:nvGraphicFramePr>
        <p:xfrm>
          <a:off x="569715" y="1945427"/>
          <a:ext cx="5437189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733"/>
                <a:gridCol w="903890"/>
                <a:gridCol w="693683"/>
                <a:gridCol w="620110"/>
                <a:gridCol w="793773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МО/ОИВ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контрактов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сумма,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млн.р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008001"/>
                          </a:solidFill>
                          <a:effectLst/>
                        </a:rPr>
                        <a:t>доля </a:t>
                      </a:r>
                      <a:r>
                        <a:rPr lang="ru-RU" sz="1400" u="none" strike="noStrike" dirty="0" smtClean="0">
                          <a:solidFill>
                            <a:srgbClr val="008001"/>
                          </a:solidFill>
                          <a:effectLst/>
                        </a:rPr>
                        <a:t>кол-во</a:t>
                      </a:r>
                      <a:endParaRPr lang="ru-RU" sz="1400" b="0" i="0" u="none" strike="noStrike" dirty="0">
                        <a:solidFill>
                          <a:srgbClr val="00800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доля </a:t>
                      </a:r>
                      <a:r>
                        <a:rPr lang="ru-RU" sz="1400" u="none" strike="noStrike" dirty="0" smtClean="0">
                          <a:effectLst/>
                        </a:rPr>
                        <a:t>сумм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м.р. Приволжский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123,6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008001"/>
                          </a:solidFill>
                          <a:effectLst/>
                        </a:rPr>
                        <a:t>95,2%</a:t>
                      </a:r>
                      <a:endParaRPr lang="ru-RU" sz="1400" b="0" i="0" u="none" strike="noStrike" dirty="0">
                        <a:solidFill>
                          <a:srgbClr val="00800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53,8%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96143"/>
              </p:ext>
            </p:extLst>
          </p:nvPr>
        </p:nvGraphicFramePr>
        <p:xfrm>
          <a:off x="6372520" y="1972477"/>
          <a:ext cx="5268618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9025"/>
                <a:gridCol w="861848"/>
                <a:gridCol w="798786"/>
                <a:gridCol w="683173"/>
                <a:gridCol w="615786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МО/ОИВ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контракты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сумма,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млн.р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доля </a:t>
                      </a:r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кол-во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доля </a:t>
                      </a:r>
                      <a:r>
                        <a:rPr lang="ru-RU" sz="1400" u="none" strike="noStrike" dirty="0" smtClean="0">
                          <a:effectLst/>
                        </a:rPr>
                        <a:t>сумм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м.р. </a:t>
                      </a:r>
                      <a:r>
                        <a:rPr lang="ru-RU" sz="1400" u="none" strike="noStrike" dirty="0" err="1">
                          <a:effectLst/>
                        </a:rPr>
                        <a:t>Камышлинский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35,3%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29,7%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80017"/>
              </p:ext>
            </p:extLst>
          </p:nvPr>
        </p:nvGraphicFramePr>
        <p:xfrm>
          <a:off x="6372520" y="4296199"/>
          <a:ext cx="5268618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0046"/>
                <a:gridCol w="914400"/>
                <a:gridCol w="819806"/>
                <a:gridCol w="630621"/>
                <a:gridCol w="573745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МО/ОИВ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контракты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сумма,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млн.р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доля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кол-во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доля </a:t>
                      </a:r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сумм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м.р. Нефтегорский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953,9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44,7%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2,5%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9631"/>
              </p:ext>
            </p:extLst>
          </p:nvPr>
        </p:nvGraphicFramePr>
        <p:xfrm>
          <a:off x="553644" y="4307570"/>
          <a:ext cx="5437188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0784"/>
                <a:gridCol w="851338"/>
                <a:gridCol w="798786"/>
                <a:gridCol w="651641"/>
                <a:gridCol w="714639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МО/ОИВ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контракты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сумма,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млн.р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доля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кол-во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008001"/>
                          </a:solidFill>
                          <a:effectLst/>
                        </a:rPr>
                        <a:t>доля </a:t>
                      </a:r>
                      <a:r>
                        <a:rPr lang="ru-RU" sz="1400" u="none" strike="noStrike" dirty="0" smtClean="0">
                          <a:solidFill>
                            <a:srgbClr val="008001"/>
                          </a:solidFill>
                          <a:effectLst/>
                        </a:rPr>
                        <a:t>сумм</a:t>
                      </a:r>
                      <a:endParaRPr lang="ru-RU" sz="1400" b="0" i="0" u="none" strike="noStrike" dirty="0">
                        <a:solidFill>
                          <a:srgbClr val="00800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м.р. </a:t>
                      </a:r>
                      <a:r>
                        <a:rPr lang="ru-RU" sz="1400" u="none" strike="noStrike" dirty="0" err="1">
                          <a:effectLst/>
                        </a:rPr>
                        <a:t>Пестравский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85,1%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008001"/>
                          </a:solidFill>
                          <a:effectLst/>
                        </a:rPr>
                        <a:t>88,7%</a:t>
                      </a:r>
                      <a:endParaRPr lang="ru-RU" sz="1400" b="0" i="0" u="none" strike="noStrike" dirty="0">
                        <a:solidFill>
                          <a:srgbClr val="00800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42502"/>
              </p:ext>
            </p:extLst>
          </p:nvPr>
        </p:nvGraphicFramePr>
        <p:xfrm>
          <a:off x="583615" y="2628795"/>
          <a:ext cx="5424975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9117"/>
                <a:gridCol w="924910"/>
                <a:gridCol w="693683"/>
                <a:gridCol w="620110"/>
                <a:gridCol w="777155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Министерство имущественных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отношений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008001"/>
                          </a:solidFill>
                          <a:effectLst/>
                        </a:rPr>
                        <a:t>90,9%</a:t>
                      </a:r>
                      <a:endParaRPr lang="ru-RU" sz="1400" b="0" i="0" u="none" strike="noStrike" dirty="0">
                        <a:solidFill>
                          <a:srgbClr val="00800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96,3%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03411"/>
              </p:ext>
            </p:extLst>
          </p:nvPr>
        </p:nvGraphicFramePr>
        <p:xfrm>
          <a:off x="6372521" y="2644030"/>
          <a:ext cx="5268617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9534"/>
                <a:gridCol w="861848"/>
                <a:gridCol w="777766"/>
                <a:gridCol w="704193"/>
                <a:gridCol w="605276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Министерство транспорта и </a:t>
                      </a:r>
                      <a:r>
                        <a:rPr lang="ru-RU" sz="1400" u="none" strike="noStrike" dirty="0" smtClean="0">
                          <a:effectLst/>
                        </a:rPr>
                        <a:t>автомобильных дорог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15 045,9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46,6%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2,2%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26718"/>
              </p:ext>
            </p:extLst>
          </p:nvPr>
        </p:nvGraphicFramePr>
        <p:xfrm>
          <a:off x="6372520" y="4983060"/>
          <a:ext cx="5268618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9535"/>
                <a:gridCol w="914400"/>
                <a:gridCol w="830317"/>
                <a:gridCol w="651642"/>
                <a:gridCol w="552724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Министерство транспорта и автомобильных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дорог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15 045,9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46,6%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2,2%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DF3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49672"/>
              </p:ext>
            </p:extLst>
          </p:nvPr>
        </p:nvGraphicFramePr>
        <p:xfrm>
          <a:off x="569719" y="4975923"/>
          <a:ext cx="5437185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4198"/>
                <a:gridCol w="882869"/>
                <a:gridCol w="767255"/>
                <a:gridCol w="672662"/>
                <a:gridCol w="720201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Управление записи актов гражданского </a:t>
                      </a:r>
                      <a:r>
                        <a:rPr lang="ru-RU" sz="1400" u="none" strike="noStrike" dirty="0" smtClean="0">
                          <a:effectLst/>
                        </a:rPr>
                        <a:t>состояния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008001"/>
                          </a:solidFill>
                          <a:effectLst/>
                        </a:rPr>
                        <a:t>97,6%</a:t>
                      </a:r>
                      <a:endParaRPr lang="ru-RU" sz="1400" b="0" i="0" u="none" strike="noStrike" dirty="0">
                        <a:solidFill>
                          <a:srgbClr val="00800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2F8EE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0BE1E96-0963-A7DD-39EE-81A13A129D4E}"/>
              </a:ext>
            </a:extLst>
          </p:cNvPr>
          <p:cNvSpPr txBox="1"/>
          <p:nvPr/>
        </p:nvSpPr>
        <p:spPr>
          <a:xfrm>
            <a:off x="465138" y="3340576"/>
            <a:ext cx="186239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67" b="1" dirty="0" smtClean="0">
                <a:solidFill>
                  <a:srgbClr val="008001"/>
                </a:solidFill>
              </a:rPr>
              <a:t>Лидеры</a:t>
            </a:r>
            <a:endParaRPr lang="ru-RU" sz="2667" b="1" dirty="0">
              <a:solidFill>
                <a:srgbClr val="00800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0BE1E96-0963-A7DD-39EE-81A13A129D4E}"/>
              </a:ext>
            </a:extLst>
          </p:cNvPr>
          <p:cNvSpPr txBox="1"/>
          <p:nvPr/>
        </p:nvSpPr>
        <p:spPr>
          <a:xfrm>
            <a:off x="9407952" y="3371641"/>
            <a:ext cx="223318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667" b="1" dirty="0" smtClean="0">
                <a:solidFill>
                  <a:srgbClr val="FF0000"/>
                </a:solidFill>
              </a:rPr>
              <a:t>Отстающие</a:t>
            </a:r>
            <a:endParaRPr lang="ru-RU" sz="2667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0BE1E96-0963-A7DD-39EE-81A13A129D4E}"/>
              </a:ext>
            </a:extLst>
          </p:cNvPr>
          <p:cNvSpPr txBox="1"/>
          <p:nvPr/>
        </p:nvSpPr>
        <p:spPr>
          <a:xfrm>
            <a:off x="4927031" y="1407223"/>
            <a:ext cx="230739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67" b="1" dirty="0" smtClean="0">
                <a:solidFill>
                  <a:srgbClr val="44546A"/>
                </a:solidFill>
              </a:rPr>
              <a:t>по </a:t>
            </a:r>
            <a:r>
              <a:rPr lang="ru-RU" sz="2667" b="1" dirty="0" smtClean="0">
                <a:solidFill>
                  <a:srgbClr val="44546A"/>
                </a:solidFill>
              </a:rPr>
              <a:t>количеству</a:t>
            </a:r>
            <a:endParaRPr lang="ru-RU" sz="2667" b="1" dirty="0">
              <a:solidFill>
                <a:srgbClr val="44546A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0BE1E96-0963-A7DD-39EE-81A13A129D4E}"/>
              </a:ext>
            </a:extLst>
          </p:cNvPr>
          <p:cNvSpPr txBox="1"/>
          <p:nvPr/>
        </p:nvSpPr>
        <p:spPr>
          <a:xfrm>
            <a:off x="5276190" y="3758824"/>
            <a:ext cx="171105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67" b="1" dirty="0" smtClean="0">
                <a:solidFill>
                  <a:srgbClr val="44546A"/>
                </a:solidFill>
              </a:rPr>
              <a:t>по </a:t>
            </a:r>
            <a:r>
              <a:rPr lang="ru-RU" sz="2667" b="1" dirty="0" smtClean="0">
                <a:solidFill>
                  <a:srgbClr val="44546A"/>
                </a:solidFill>
              </a:rPr>
              <a:t>сумме</a:t>
            </a:r>
            <a:endParaRPr lang="ru-RU" sz="2667" b="1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BE1E96-0963-A7DD-39EE-81A13A129D4E}"/>
              </a:ext>
            </a:extLst>
          </p:cNvPr>
          <p:cNvSpPr txBox="1"/>
          <p:nvPr/>
        </p:nvSpPr>
        <p:spPr>
          <a:xfrm>
            <a:off x="438603" y="404095"/>
            <a:ext cx="6581774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rgbClr val="44546A"/>
                </a:solidFill>
              </a:rPr>
              <a:t>Формирование лотов</a:t>
            </a:r>
          </a:p>
        </p:txBody>
      </p:sp>
      <p:sp>
        <p:nvSpPr>
          <p:cNvPr id="2" name="Шестиугольник 1">
            <a:extLst>
              <a:ext uri="{FF2B5EF4-FFF2-40B4-BE49-F238E27FC236}">
                <a16:creationId xmlns="" xmlns:a16="http://schemas.microsoft.com/office/drawing/2014/main" id="{480CF72C-D651-AD2F-2CE7-7F3F5FFE6CE0}"/>
              </a:ext>
            </a:extLst>
          </p:cNvPr>
          <p:cNvSpPr>
            <a:spLocks noChangeAspect="1"/>
          </p:cNvSpPr>
          <p:nvPr/>
        </p:nvSpPr>
        <p:spPr>
          <a:xfrm rot="19194779">
            <a:off x="9489956" y="366521"/>
            <a:ext cx="1761342" cy="1518400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BE47BF-A631-AF2E-5BA7-FC258D2931DF}"/>
              </a:ext>
            </a:extLst>
          </p:cNvPr>
          <p:cNvSpPr txBox="1"/>
          <p:nvPr/>
        </p:nvSpPr>
        <p:spPr>
          <a:xfrm>
            <a:off x="6196951" y="1258437"/>
            <a:ext cx="29324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25145"/>
                </a:solidFill>
              </a:rPr>
              <a:t>Малые закупки</a:t>
            </a:r>
            <a:br>
              <a:rPr lang="ru-RU" sz="2000" dirty="0">
                <a:solidFill>
                  <a:srgbClr val="D25145"/>
                </a:solidFill>
              </a:rPr>
            </a:br>
            <a:r>
              <a:rPr lang="ru-RU" sz="2000" dirty="0">
                <a:solidFill>
                  <a:srgbClr val="D25145"/>
                </a:solidFill>
              </a:rPr>
              <a:t>на большие </a:t>
            </a:r>
            <a:r>
              <a:rPr lang="ru-RU" sz="2000" dirty="0" smtClean="0">
                <a:solidFill>
                  <a:srgbClr val="D25145"/>
                </a:solidFill>
              </a:rPr>
              <a:t>суммы</a:t>
            </a:r>
          </a:p>
          <a:p>
            <a:endParaRPr lang="ru-RU" sz="2000" dirty="0">
              <a:solidFill>
                <a:srgbClr val="D25145"/>
              </a:solidFill>
            </a:endParaRPr>
          </a:p>
          <a:p>
            <a:r>
              <a:rPr lang="ru-RU" sz="2000" dirty="0" smtClean="0">
                <a:solidFill>
                  <a:srgbClr val="D25145"/>
                </a:solidFill>
              </a:rPr>
              <a:t>Руб.</a:t>
            </a:r>
            <a:endParaRPr lang="ru-RU" sz="2000" dirty="0">
              <a:solidFill>
                <a:srgbClr val="D2514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CD8D51-B88B-31AB-CA90-F0646771EA56}"/>
              </a:ext>
            </a:extLst>
          </p:cNvPr>
          <p:cNvSpPr txBox="1"/>
          <p:nvPr/>
        </p:nvSpPr>
        <p:spPr>
          <a:xfrm>
            <a:off x="2219073" y="1258437"/>
            <a:ext cx="36249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accent1"/>
                </a:solidFill>
              </a:rPr>
              <a:t>Конкурентные закупки </a:t>
            </a:r>
            <a:br>
              <a:rPr lang="ru-RU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на малые </a:t>
            </a:r>
            <a:r>
              <a:rPr lang="ru-RU" sz="2000" dirty="0" smtClean="0">
                <a:solidFill>
                  <a:schemeClr val="accent1"/>
                </a:solidFill>
              </a:rPr>
              <a:t>суммы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Руб.</a:t>
            </a:r>
            <a:endParaRPr lang="ru-RU" sz="2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59826"/>
              </p:ext>
            </p:extLst>
          </p:nvPr>
        </p:nvGraphicFramePr>
        <p:xfrm>
          <a:off x="550863" y="2424474"/>
          <a:ext cx="5290113" cy="35254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22048"/>
                <a:gridCol w="1068065"/>
              </a:tblGrid>
              <a:tr h="821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Поставка профессиональных моющих </a:t>
                      </a:r>
                      <a:r>
                        <a:rPr lang="ru-RU" sz="1400" u="none" strike="noStrike" dirty="0" smtClean="0">
                          <a:effectLst/>
                        </a:rPr>
                        <a:t>средств 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для нужд ***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5 004,00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3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Поставка предметов хозяйственного бытового назначения  для учреждений Самарской области (совместные торги)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6 730,00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34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Поставка предметов хозяйственного бытового назначения  для учреждений Самарской области (совместные торги)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7 559,05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35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Поставка строительного инструмента и материалов для нужд </a:t>
                      </a:r>
                      <a:r>
                        <a:rPr lang="ru-RU" sz="1400" u="none" strike="noStrike" dirty="0" smtClean="0">
                          <a:effectLst/>
                        </a:rPr>
                        <a:t>***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8 803,40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480CF72C-D651-AD2F-2CE7-7F3F5FFE6CE0}"/>
              </a:ext>
            </a:extLst>
          </p:cNvPr>
          <p:cNvSpPr>
            <a:spLocks noChangeAspect="1"/>
          </p:cNvSpPr>
          <p:nvPr/>
        </p:nvSpPr>
        <p:spPr>
          <a:xfrm rot="1894503">
            <a:off x="973523" y="1172702"/>
            <a:ext cx="1566111" cy="1350097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480CF72C-D651-AD2F-2CE7-7F3F5FFE6CE0}"/>
              </a:ext>
            </a:extLst>
          </p:cNvPr>
          <p:cNvSpPr>
            <a:spLocks noChangeAspect="1"/>
          </p:cNvSpPr>
          <p:nvPr/>
        </p:nvSpPr>
        <p:spPr>
          <a:xfrm rot="914525">
            <a:off x="-895045" y="5062250"/>
            <a:ext cx="2891816" cy="2492947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480CF72C-D651-AD2F-2CE7-7F3F5FFE6CE0}"/>
              </a:ext>
            </a:extLst>
          </p:cNvPr>
          <p:cNvSpPr>
            <a:spLocks noChangeAspect="1"/>
          </p:cNvSpPr>
          <p:nvPr/>
        </p:nvSpPr>
        <p:spPr>
          <a:xfrm rot="2370204">
            <a:off x="7584569" y="5286472"/>
            <a:ext cx="3645939" cy="3143054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19162"/>
              </p:ext>
            </p:extLst>
          </p:nvPr>
        </p:nvGraphicFramePr>
        <p:xfrm>
          <a:off x="5869230" y="2424473"/>
          <a:ext cx="6019802" cy="352547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98663"/>
                <a:gridCol w="4021139"/>
              </a:tblGrid>
              <a:tr h="8777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D25145"/>
                          </a:solidFill>
                          <a:effectLst/>
                        </a:rPr>
                        <a:t>598 500,00</a:t>
                      </a:r>
                      <a:endParaRPr lang="ru-RU" sz="2000" b="1" i="0" u="none" strike="noStrike" dirty="0" smtClean="0">
                        <a:solidFill>
                          <a:srgbClr val="D2514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Поставка лекарственного препарата для нужд </a:t>
                      </a:r>
                      <a:r>
                        <a:rPr lang="ru-RU" sz="1400" u="none" strike="noStrike" dirty="0" smtClean="0">
                          <a:effectLst/>
                        </a:rPr>
                        <a:t>***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777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D25145"/>
                          </a:solidFill>
                          <a:effectLst/>
                        </a:rPr>
                        <a:t>596 850,00</a:t>
                      </a:r>
                      <a:endParaRPr lang="ru-RU" sz="2000" b="1" i="0" u="none" strike="noStrike" dirty="0" smtClean="0">
                        <a:solidFill>
                          <a:srgbClr val="D2514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Поставка лекарственного препарата для нужд </a:t>
                      </a:r>
                      <a:r>
                        <a:rPr lang="ru-RU" sz="1400" u="none" strike="noStrike" dirty="0" smtClean="0">
                          <a:effectLst/>
                        </a:rPr>
                        <a:t>***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777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D25145"/>
                          </a:solidFill>
                          <a:effectLst/>
                        </a:rPr>
                        <a:t>513 000,00</a:t>
                      </a:r>
                      <a:endParaRPr lang="ru-RU" sz="2000" b="1" i="0" u="none" strike="noStrike" dirty="0" smtClean="0">
                        <a:solidFill>
                          <a:srgbClr val="D2514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Поставка лекарственного препарата для нужд </a:t>
                      </a:r>
                      <a:r>
                        <a:rPr lang="ru-RU" sz="1400" u="none" strike="noStrike" dirty="0" smtClean="0">
                          <a:effectLst/>
                        </a:rPr>
                        <a:t>***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923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D25145"/>
                          </a:solidFill>
                          <a:effectLst/>
                        </a:rPr>
                        <a:t>380 828,80</a:t>
                      </a:r>
                      <a:endParaRPr lang="ru-RU" sz="2000" b="1" i="0" u="none" strike="noStrike" dirty="0" smtClean="0">
                        <a:solidFill>
                          <a:srgbClr val="D2514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Поставка лекарственного препарата для нужд </a:t>
                      </a:r>
                      <a:r>
                        <a:rPr lang="ru-RU" sz="1400" u="none" strike="noStrike" dirty="0" smtClean="0">
                          <a:effectLst/>
                        </a:rPr>
                        <a:t>***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 flipH="1">
            <a:off x="5997893" y="1323975"/>
            <a:ext cx="45719" cy="5114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25145">
                  <a:alpha val="20000"/>
                </a:srgbClr>
              </a:gs>
              <a:gs pos="100000">
                <a:srgbClr val="44546A">
                  <a:alpha val="7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037697" y="-595086"/>
            <a:ext cx="4340452" cy="8142275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 rot="19468638">
            <a:off x="10158989" y="322874"/>
            <a:ext cx="1357606" cy="1170351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Шестиугольник 21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 rot="19468638">
            <a:off x="11826053" y="5744252"/>
            <a:ext cx="1681278" cy="1449379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3058" y="378573"/>
            <a:ext cx="8053102" cy="718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67" b="1" dirty="0">
                <a:solidFill>
                  <a:srgbClr val="44546A"/>
                </a:solidFill>
              </a:rPr>
              <a:t>«ЗАКУПКИ С ПОЛКИ»  </a:t>
            </a:r>
            <a:r>
              <a:rPr lang="ru-RU" dirty="0">
                <a:solidFill>
                  <a:srgbClr val="44546A"/>
                </a:solidFill>
              </a:rPr>
              <a:t>с 1 апреля 2021 года</a:t>
            </a:r>
          </a:p>
          <a:p>
            <a:r>
              <a:rPr lang="ru-RU" sz="1400" dirty="0">
                <a:solidFill>
                  <a:srgbClr val="44546A"/>
                </a:solidFill>
              </a:rPr>
              <a:t>Федеральный закон от 27.12.2019 №449-ФЗ (в редакции Федерального закона от 31.07.2020 №249-ФЗ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8730" y="1215862"/>
            <a:ext cx="82453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! </a:t>
            </a:r>
            <a:r>
              <a:rPr lang="ru-RU" sz="1600" dirty="0">
                <a:solidFill>
                  <a:srgbClr val="44546A"/>
                </a:solidFill>
              </a:rPr>
              <a:t>ч. 12 ст. 93 – </a:t>
            </a:r>
            <a:r>
              <a:rPr lang="ru-RU" sz="1600" dirty="0">
                <a:solidFill>
                  <a:srgbClr val="C00000"/>
                </a:solidFill>
              </a:rPr>
              <a:t>Закупка ТОВАРА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rgbClr val="44546A"/>
                </a:solidFill>
              </a:rPr>
              <a:t>в случаях, предусмотренных п.4. и п. 5 ч.1 </a:t>
            </a:r>
            <a:r>
              <a:rPr lang="ru-RU" sz="1600" dirty="0" smtClean="0">
                <a:solidFill>
                  <a:srgbClr val="44546A"/>
                </a:solidFill>
              </a:rPr>
              <a:t>ст. 93 ФЗ-44 </a:t>
            </a:r>
          </a:p>
          <a:p>
            <a:endParaRPr lang="ru-RU" sz="1600" dirty="0" smtClean="0">
              <a:solidFill>
                <a:srgbClr val="44546A"/>
              </a:solidFill>
            </a:endParaRPr>
          </a:p>
          <a:p>
            <a:r>
              <a:rPr lang="ru-RU" sz="1600" dirty="0" smtClean="0">
                <a:solidFill>
                  <a:srgbClr val="44546A"/>
                </a:solidFill>
              </a:rPr>
              <a:t>осуществляется </a:t>
            </a:r>
            <a:r>
              <a:rPr lang="ru-RU" sz="1600" dirty="0">
                <a:solidFill>
                  <a:srgbClr val="C00000"/>
                </a:solidFill>
              </a:rPr>
              <a:t>в электронной форме </a:t>
            </a:r>
            <a:r>
              <a:rPr lang="ru-RU" sz="1600" dirty="0" smtClean="0">
                <a:solidFill>
                  <a:srgbClr val="44546A"/>
                </a:solidFill>
              </a:rPr>
              <a:t/>
            </a:r>
            <a:br>
              <a:rPr lang="ru-RU" sz="1600" dirty="0" smtClean="0">
                <a:solidFill>
                  <a:srgbClr val="44546A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с использованием ЭЛЕКТРОННОЙ </a:t>
            </a:r>
            <a:r>
              <a:rPr lang="ru-RU" sz="1600" dirty="0">
                <a:solidFill>
                  <a:srgbClr val="C00000"/>
                </a:solidFill>
              </a:rPr>
              <a:t>ПЛОЩАДКИ </a:t>
            </a:r>
            <a:r>
              <a:rPr lang="ru-RU" sz="1400" dirty="0" smtClean="0">
                <a:solidFill>
                  <a:srgbClr val="44546A"/>
                </a:solidFill>
              </a:rPr>
              <a:t/>
            </a:r>
            <a:br>
              <a:rPr lang="ru-RU" sz="1400" dirty="0" smtClean="0">
                <a:solidFill>
                  <a:srgbClr val="44546A"/>
                </a:solidFill>
              </a:rPr>
            </a:br>
            <a:endParaRPr lang="ru-RU" sz="1400" dirty="0" smtClean="0">
              <a:solidFill>
                <a:srgbClr val="44546A"/>
              </a:solidFill>
            </a:endParaRPr>
          </a:p>
          <a:p>
            <a:endParaRPr lang="ru-RU" sz="1400" dirty="0">
              <a:solidFill>
                <a:srgbClr val="44546A"/>
              </a:solidFill>
            </a:endParaRPr>
          </a:p>
          <a:p>
            <a:endParaRPr lang="ru-RU" sz="1400" dirty="0" smtClean="0">
              <a:solidFill>
                <a:srgbClr val="44546A"/>
              </a:solidFill>
            </a:endParaRPr>
          </a:p>
          <a:p>
            <a:endParaRPr lang="ru-RU" sz="1400" dirty="0">
              <a:solidFill>
                <a:srgbClr val="44546A"/>
              </a:solidFill>
            </a:endParaRPr>
          </a:p>
          <a:p>
            <a:endParaRPr lang="ru-RU" sz="1400" dirty="0" smtClean="0">
              <a:solidFill>
                <a:srgbClr val="44546A"/>
              </a:solidFill>
            </a:endParaRPr>
          </a:p>
          <a:p>
            <a:endParaRPr lang="ru-RU" sz="1400" dirty="0">
              <a:solidFill>
                <a:srgbClr val="44546A"/>
              </a:solidFill>
            </a:endParaRPr>
          </a:p>
          <a:p>
            <a:endParaRPr lang="ru-RU" sz="1400" dirty="0" smtClean="0">
              <a:solidFill>
                <a:srgbClr val="44546A"/>
              </a:solidFill>
            </a:endParaRPr>
          </a:p>
          <a:p>
            <a:r>
              <a:rPr lang="ru-RU" sz="1600" dirty="0" smtClean="0">
                <a:solidFill>
                  <a:srgbClr val="44546A"/>
                </a:solidFill>
              </a:rPr>
              <a:t>СУММА закупки </a:t>
            </a:r>
            <a:r>
              <a:rPr lang="ru-RU" sz="1600" dirty="0" smtClean="0">
                <a:solidFill>
                  <a:srgbClr val="C00000"/>
                </a:solidFill>
              </a:rPr>
              <a:t>не более 5 </a:t>
            </a:r>
            <a:r>
              <a:rPr lang="ru-RU" sz="1600" dirty="0">
                <a:solidFill>
                  <a:srgbClr val="C00000"/>
                </a:solidFill>
              </a:rPr>
              <a:t>МЛН. РУБ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rgbClr val="44546A"/>
                </a:solidFill>
              </a:rPr>
              <a:t>Совокупный годовой объем закупок</a:t>
            </a:r>
            <a:r>
              <a:rPr lang="ru-RU" sz="1600" dirty="0" smtClean="0">
                <a:solidFill>
                  <a:srgbClr val="44546A"/>
                </a:solidFill>
              </a:rPr>
              <a:t> для одного заказчика  – </a:t>
            </a:r>
            <a:br>
              <a:rPr lang="ru-RU" sz="1600" dirty="0" smtClean="0">
                <a:solidFill>
                  <a:srgbClr val="44546A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не более 100 </a:t>
            </a:r>
            <a:r>
              <a:rPr lang="ru-RU" sz="1600" dirty="0" err="1" smtClean="0">
                <a:solidFill>
                  <a:srgbClr val="C00000"/>
                </a:solidFill>
              </a:rPr>
              <a:t>млн.рублей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u="sng" dirty="0" smtClean="0">
                <a:solidFill>
                  <a:srgbClr val="44546A"/>
                </a:solidFill>
              </a:rPr>
              <a:t>Особенности: </a:t>
            </a:r>
            <a:br>
              <a:rPr lang="ru-RU" sz="1600" u="sng" dirty="0" smtClean="0">
                <a:solidFill>
                  <a:srgbClr val="44546A"/>
                </a:solidFill>
              </a:rPr>
            </a:br>
            <a:r>
              <a:rPr lang="ru-RU" sz="1600" dirty="0" smtClean="0">
                <a:solidFill>
                  <a:srgbClr val="44546A"/>
                </a:solidFill>
              </a:rPr>
              <a:t>только товары, имеющие типовое описание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600" dirty="0" smtClean="0">
                <a:solidFill>
                  <a:srgbClr val="C00000"/>
                </a:solidFill>
              </a:rPr>
              <a:t>товары включенные в КТРУ ЕИС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ru-RU" sz="1600" dirty="0">
                <a:solidFill>
                  <a:srgbClr val="44546A"/>
                </a:solidFill>
              </a:rPr>
              <a:t>т</a:t>
            </a:r>
            <a:r>
              <a:rPr lang="ru-RU" sz="1600" dirty="0" smtClean="0">
                <a:solidFill>
                  <a:srgbClr val="44546A"/>
                </a:solidFill>
              </a:rPr>
              <a:t>олько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один товар в лоте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rgbClr val="44546A"/>
                </a:solidFill>
              </a:rPr>
              <a:t>Выбор победителя </a:t>
            </a:r>
            <a:r>
              <a:rPr lang="ru-RU" sz="1600" dirty="0" smtClean="0">
                <a:solidFill>
                  <a:srgbClr val="44546A"/>
                </a:solidFill>
              </a:rPr>
              <a:t>среди соответствующих извещению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по наименьшей предложенной цене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4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l="25000" t="41112" r="38333" b="44074"/>
          <a:stretch/>
        </p:blipFill>
        <p:spPr>
          <a:xfrm>
            <a:off x="278058" y="2219916"/>
            <a:ext cx="6451109" cy="1543844"/>
          </a:xfrm>
          <a:prstGeom prst="rect">
            <a:avLst/>
          </a:prstGeom>
          <a:effectLst>
            <a:softEdge rad="215900"/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8372909" y="1701852"/>
            <a:ext cx="4160313" cy="3688843"/>
            <a:chOff x="7737104" y="1260540"/>
            <a:chExt cx="4160313" cy="3688843"/>
          </a:xfrm>
        </p:grpSpPr>
        <p:sp>
          <p:nvSpPr>
            <p:cNvPr id="33" name="Шестиугольник 32">
              <a:extLst>
                <a:ext uri="{FF2B5EF4-FFF2-40B4-BE49-F238E27FC236}">
                  <a16:creationId xmlns="" xmlns:a16="http://schemas.microsoft.com/office/drawing/2014/main" id="{6907905A-50B5-6B43-5E76-B5037E7962B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64370" y="1333274"/>
              <a:ext cx="1054641" cy="909174"/>
            </a:xfrm>
            <a:prstGeom prst="hexagon">
              <a:avLst/>
            </a:prstGeom>
            <a:gradFill>
              <a:gsLst>
                <a:gs pos="0">
                  <a:srgbClr val="FEAAAA">
                    <a:alpha val="56000"/>
                  </a:srgbClr>
                </a:gs>
                <a:gs pos="100000">
                  <a:srgbClr val="9CC1E2">
                    <a:alpha val="64000"/>
                  </a:srgbClr>
                </a:gs>
              </a:gsLst>
              <a:lin ang="19200000" scaled="0"/>
            </a:gradFill>
            <a:ln w="635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Шестиугольник 33">
              <a:extLst>
                <a:ext uri="{FF2B5EF4-FFF2-40B4-BE49-F238E27FC236}">
                  <a16:creationId xmlns="" xmlns:a16="http://schemas.microsoft.com/office/drawing/2014/main" id="{6907905A-50B5-6B43-5E76-B5037E7962B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64370" y="2577531"/>
              <a:ext cx="1054641" cy="909174"/>
            </a:xfrm>
            <a:prstGeom prst="hexagon">
              <a:avLst/>
            </a:prstGeom>
            <a:gradFill>
              <a:gsLst>
                <a:gs pos="0">
                  <a:srgbClr val="FEAAAA">
                    <a:alpha val="56000"/>
                  </a:srgbClr>
                </a:gs>
                <a:gs pos="100000">
                  <a:srgbClr val="9CC1E2">
                    <a:alpha val="64000"/>
                  </a:srgbClr>
                </a:gs>
              </a:gsLst>
              <a:lin ang="19200000" scaled="0"/>
            </a:gradFill>
            <a:ln w="635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Шестиугольник 34">
              <a:extLst>
                <a:ext uri="{FF2B5EF4-FFF2-40B4-BE49-F238E27FC236}">
                  <a16:creationId xmlns="" xmlns:a16="http://schemas.microsoft.com/office/drawing/2014/main" id="{6907905A-50B5-6B43-5E76-B5037E7962B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64370" y="3821788"/>
              <a:ext cx="1054641" cy="909174"/>
            </a:xfrm>
            <a:prstGeom prst="hexagon">
              <a:avLst/>
            </a:prstGeom>
            <a:gradFill>
              <a:gsLst>
                <a:gs pos="0">
                  <a:srgbClr val="FEAAAA">
                    <a:alpha val="56000"/>
                  </a:srgbClr>
                </a:gs>
                <a:gs pos="100000">
                  <a:srgbClr val="9CC1E2">
                    <a:alpha val="64000"/>
                  </a:srgbClr>
                </a:gs>
              </a:gsLst>
              <a:lin ang="19200000" scaled="0"/>
            </a:gradFill>
            <a:ln w="635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62836" y="1603842"/>
              <a:ext cx="2878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C00000"/>
                  </a:solidFill>
                </a:rPr>
                <a:t>ПРАВО </a:t>
              </a:r>
              <a:r>
                <a:rPr lang="ru-RU" sz="1600" dirty="0">
                  <a:solidFill>
                    <a:srgbClr val="C00000"/>
                  </a:solidFill>
                </a:rPr>
                <a:t>заказчика</a:t>
              </a:r>
            </a:p>
            <a:p>
              <a:endParaRPr lang="ru-RU" sz="16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831955" y="2539675"/>
              <a:ext cx="1943353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C00000"/>
                  </a:solidFill>
                </a:rPr>
                <a:t>8 ЭТП </a:t>
              </a:r>
              <a:r>
                <a:rPr lang="ru-RU" sz="2000" dirty="0" smtClean="0">
                  <a:solidFill>
                    <a:srgbClr val="C00000"/>
                  </a:solidFill>
                </a:rPr>
                <a:t/>
              </a:r>
              <a:br>
                <a:rPr lang="ru-RU" sz="2000" dirty="0" smtClean="0">
                  <a:solidFill>
                    <a:srgbClr val="C00000"/>
                  </a:solidFill>
                </a:rPr>
              </a:br>
              <a:r>
                <a:rPr lang="ru-RU" sz="2000" dirty="0" smtClean="0">
                  <a:solidFill>
                    <a:srgbClr val="C00000"/>
                  </a:solidFill>
                </a:rPr>
                <a:t>из </a:t>
              </a:r>
              <a:r>
                <a:rPr lang="ru-RU" dirty="0">
                  <a:solidFill>
                    <a:srgbClr val="C00000"/>
                  </a:solidFill>
                </a:rPr>
                <a:t>федерального </a:t>
              </a:r>
              <a:r>
                <a:rPr lang="ru-RU" dirty="0" smtClean="0">
                  <a:solidFill>
                    <a:srgbClr val="C00000"/>
                  </a:solidFill>
                </a:rPr>
                <a:t/>
              </a:r>
              <a:br>
                <a:rPr lang="ru-RU" dirty="0" smtClean="0">
                  <a:solidFill>
                    <a:srgbClr val="C00000"/>
                  </a:solidFill>
                </a:rPr>
              </a:br>
              <a:r>
                <a:rPr lang="ru-RU" dirty="0" smtClean="0">
                  <a:solidFill>
                    <a:srgbClr val="C00000"/>
                  </a:solidFill>
                </a:rPr>
                <a:t>перечня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831955" y="3749054"/>
              <a:ext cx="306546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Не входят в  СГОЗ </a:t>
              </a:r>
              <a:br>
                <a:rPr lang="ru-RU" dirty="0">
                  <a:solidFill>
                    <a:srgbClr val="C00000"/>
                  </a:solidFill>
                </a:rPr>
              </a:br>
              <a:r>
                <a:rPr lang="ru-RU" dirty="0">
                  <a:solidFill>
                    <a:srgbClr val="C00000"/>
                  </a:solidFill>
                </a:rPr>
                <a:t>для закупок </a:t>
              </a:r>
            </a:p>
            <a:p>
              <a:r>
                <a:rPr lang="ru-RU" dirty="0">
                  <a:solidFill>
                    <a:srgbClr val="C00000"/>
                  </a:solidFill>
                </a:rPr>
                <a:t>малого объема </a:t>
              </a:r>
            </a:p>
            <a:p>
              <a:r>
                <a:rPr lang="ru-RU" dirty="0">
                  <a:solidFill>
                    <a:srgbClr val="C00000"/>
                  </a:solidFill>
                </a:rPr>
                <a:t>(п. 4, 5 ч. 1 ст.93 44-ФЗ)</a:t>
              </a:r>
            </a:p>
          </p:txBody>
        </p:sp>
        <p:pic>
          <p:nvPicPr>
            <p:cNvPr id="2052" name="Picture 4" descr="Закон 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90" y="2682758"/>
              <a:ext cx="648000" cy="6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Весы 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90" y="1431086"/>
              <a:ext cx="648000" cy="6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Кошелек с торчащей картой 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154" y="3952374"/>
              <a:ext cx="648000" cy="6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Шестиугольник 31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 rot="2815764">
            <a:off x="4574705" y="6274396"/>
            <a:ext cx="2826691" cy="2436805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0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939418" y="1097389"/>
            <a:ext cx="1206007" cy="285750"/>
          </a:xfrm>
          <a:prstGeom prst="rect">
            <a:avLst/>
          </a:prstGeom>
          <a:solidFill>
            <a:schemeClr val="accent4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959583" y="1616606"/>
            <a:ext cx="1728805" cy="285750"/>
          </a:xfrm>
          <a:prstGeom prst="rect">
            <a:avLst/>
          </a:prstGeom>
          <a:solidFill>
            <a:schemeClr val="accent4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151061" y="1354862"/>
            <a:ext cx="1649998" cy="285750"/>
          </a:xfrm>
          <a:prstGeom prst="rect">
            <a:avLst/>
          </a:prstGeom>
          <a:solidFill>
            <a:schemeClr val="accent4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50862" y="1938442"/>
            <a:ext cx="1887538" cy="285750"/>
          </a:xfrm>
          <a:prstGeom prst="rect">
            <a:avLst/>
          </a:prstGeom>
          <a:solidFill>
            <a:schemeClr val="accent4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50862" y="1088162"/>
            <a:ext cx="1219982" cy="285750"/>
          </a:xfrm>
          <a:prstGeom prst="rect">
            <a:avLst/>
          </a:prstGeom>
          <a:solidFill>
            <a:schemeClr val="accent4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BE1E96-0963-A7DD-39EE-81A13A129D4E}"/>
              </a:ext>
            </a:extLst>
          </p:cNvPr>
          <p:cNvSpPr txBox="1"/>
          <p:nvPr/>
        </p:nvSpPr>
        <p:spPr>
          <a:xfrm>
            <a:off x="466978" y="392245"/>
            <a:ext cx="10727531" cy="5027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667" b="1">
                <a:solidFill>
                  <a:srgbClr val="44546A"/>
                </a:solidFill>
              </a:defRPr>
            </a:lvl1pPr>
          </a:lstStyle>
          <a:p>
            <a:r>
              <a:rPr lang="ru-RU" dirty="0"/>
              <a:t>Добавление/изменение/ позиций каталога ТРУ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637E91-2EEB-F9CE-35B6-01D2D387F942}"/>
              </a:ext>
            </a:extLst>
          </p:cNvPr>
          <p:cNvSpPr txBox="1"/>
          <p:nvPr/>
        </p:nvSpPr>
        <p:spPr>
          <a:xfrm>
            <a:off x="484232" y="1040537"/>
            <a:ext cx="541152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>Добавление </a:t>
            </a:r>
            <a:r>
              <a:rPr lang="ru-RU" dirty="0">
                <a:solidFill>
                  <a:srgbClr val="44546A"/>
                </a:solidFill>
                <a:cs typeface="Times New Roman" panose="02020603050405020304" pitchFamily="18" charset="0"/>
              </a:rPr>
              <a:t>позиций в каталог </a:t>
            </a:r>
            <a: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>осуществляется самостоятельно </a:t>
            </a:r>
            <a:r>
              <a:rPr lang="ru-RU" dirty="0">
                <a:solidFill>
                  <a:srgbClr val="44546A"/>
                </a:solidFill>
                <a:cs typeface="Times New Roman" panose="02020603050405020304" pitchFamily="18" charset="0"/>
              </a:rPr>
              <a:t>через функционал «Заявка на добавление позиции каталога» </a:t>
            </a:r>
            <a: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44546A"/>
                </a:solidFill>
                <a:cs typeface="Times New Roman" panose="02020603050405020304" pitchFamily="18" charset="0"/>
              </a:rPr>
              <a:t>личном кабинете </a:t>
            </a:r>
            <a: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>АИС </a:t>
            </a:r>
            <a:r>
              <a:rPr lang="ru-RU" sz="2000" dirty="0">
                <a:solidFill>
                  <a:srgbClr val="44546A"/>
                </a:solidFill>
                <a:cs typeface="Times New Roman" panose="02020603050405020304" pitchFamily="18" charset="0"/>
              </a:rPr>
              <a:t>«Госзаказ»</a:t>
            </a:r>
            <a:r>
              <a:rPr lang="ru-RU" sz="1800" i="1" dirty="0">
                <a:solidFill>
                  <a:srgbClr val="44546A"/>
                </a:solidFill>
                <a:ea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44546A"/>
                </a:solidFill>
                <a:ea typeface="Times New Roman" panose="02020603050405020304" pitchFamily="18" charset="0"/>
              </a:rPr>
            </a:br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5BCB6E-3525-3FC5-294C-A04229AEE9EC}"/>
              </a:ext>
            </a:extLst>
          </p:cNvPr>
          <p:cNvSpPr txBox="1"/>
          <p:nvPr/>
        </p:nvSpPr>
        <p:spPr>
          <a:xfrm>
            <a:off x="6939419" y="1040537"/>
            <a:ext cx="53402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546A"/>
                </a:solidFill>
                <a:cs typeface="Times New Roman" panose="02020603050405020304" pitchFamily="18" charset="0"/>
              </a:rPr>
              <a:t>Изменение </a:t>
            </a:r>
            <a: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>позиций, </a:t>
            </a:r>
            <a:r>
              <a:rPr lang="ru-RU" dirty="0">
                <a:solidFill>
                  <a:srgbClr val="44546A"/>
                </a:solidFill>
                <a:cs typeface="Times New Roman" panose="02020603050405020304" pitchFamily="18" charset="0"/>
              </a:rPr>
              <a:t>имеющихся </a:t>
            </a:r>
            <a: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>в каталоге,</a:t>
            </a:r>
            <a:b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>осуществляется на </a:t>
            </a:r>
            <a:r>
              <a:rPr lang="ru-RU" dirty="0">
                <a:solidFill>
                  <a:srgbClr val="44546A"/>
                </a:solidFill>
                <a:cs typeface="Times New Roman" panose="02020603050405020304" pitchFamily="18" charset="0"/>
              </a:rPr>
              <a:t>основании </a:t>
            </a:r>
            <a: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>обращения</a:t>
            </a:r>
            <a:b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44546A"/>
                </a:solidFill>
                <a:cs typeface="Times New Roman" panose="02020603050405020304" pitchFamily="18" charset="0"/>
              </a:rPr>
              <a:t>БАГТРЕКИНГ</a:t>
            </a:r>
            <a:endParaRPr lang="ru-RU" dirty="0">
              <a:solidFill>
                <a:srgbClr val="44546A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 b="-1082"/>
          <a:stretch/>
        </p:blipFill>
        <p:spPr bwMode="auto">
          <a:xfrm>
            <a:off x="7076016" y="2000739"/>
            <a:ext cx="4565122" cy="465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5464" y="2252767"/>
            <a:ext cx="276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b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добавления позиции </a:t>
            </a:r>
            <a:b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каталог: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4550732" y="3157350"/>
            <a:ext cx="2612976" cy="584775"/>
            <a:chOff x="4326443" y="3157350"/>
            <a:chExt cx="2612976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4565710" y="3157350"/>
              <a:ext cx="2373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тсутствие </a:t>
              </a:r>
              <a:br>
                <a:rPr lang="ru-RU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каталоге</a:t>
              </a:r>
              <a:endPara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Группа 12"/>
            <p:cNvGrpSpPr>
              <a:grpSpLocks noChangeAspect="1"/>
            </p:cNvGrpSpPr>
            <p:nvPr/>
          </p:nvGrpSpPr>
          <p:grpSpPr>
            <a:xfrm>
              <a:off x="4326443" y="3289685"/>
              <a:ext cx="188002" cy="233365"/>
              <a:chOff x="7956645" y="-627797"/>
              <a:chExt cx="254057" cy="290059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7956645" y="-627797"/>
                <a:ext cx="216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 rot="2700000">
                <a:off x="8030702" y="-517738"/>
                <a:ext cx="180000" cy="180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4550732" y="4005831"/>
            <a:ext cx="1944696" cy="903476"/>
            <a:chOff x="4326443" y="3802595"/>
            <a:chExt cx="1944696" cy="903476"/>
          </a:xfrm>
        </p:grpSpPr>
        <p:sp>
          <p:nvSpPr>
            <p:cNvPr id="10" name="TextBox 9"/>
            <p:cNvSpPr txBox="1"/>
            <p:nvPr/>
          </p:nvSpPr>
          <p:spPr>
            <a:xfrm>
              <a:off x="4565710" y="3802595"/>
              <a:ext cx="1705429" cy="90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универсальность </a:t>
              </a:r>
              <a:br>
                <a:rPr lang="ru-RU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(для </a:t>
              </a:r>
              <a:r>
                <a:rPr lang="ru-RU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широкого </a:t>
              </a:r>
              <a:r>
                <a:rPr lang="ru-RU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круга лиц)</a:t>
              </a:r>
              <a:endPara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Группа 15"/>
            <p:cNvGrpSpPr>
              <a:grpSpLocks noChangeAspect="1"/>
            </p:cNvGrpSpPr>
            <p:nvPr/>
          </p:nvGrpSpPr>
          <p:grpSpPr>
            <a:xfrm>
              <a:off x="4326443" y="4081717"/>
              <a:ext cx="188002" cy="233365"/>
              <a:chOff x="7956645" y="-627797"/>
              <a:chExt cx="254057" cy="290059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7956645" y="-627797"/>
                <a:ext cx="216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2700000">
                <a:off x="8030702" y="-517738"/>
                <a:ext cx="180000" cy="180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4550732" y="5173013"/>
            <a:ext cx="1944696" cy="830997"/>
            <a:chOff x="4326443" y="4672680"/>
            <a:chExt cx="194469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4565710" y="4672680"/>
              <a:ext cx="17054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оответствие группе позиций каталога</a:t>
              </a:r>
              <a:endPara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Группа 19"/>
            <p:cNvGrpSpPr>
              <a:grpSpLocks noChangeAspect="1"/>
            </p:cNvGrpSpPr>
            <p:nvPr/>
          </p:nvGrpSpPr>
          <p:grpSpPr>
            <a:xfrm>
              <a:off x="4326443" y="4948218"/>
              <a:ext cx="188002" cy="233365"/>
              <a:chOff x="7956645" y="-627797"/>
              <a:chExt cx="254057" cy="290059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7956645" y="-627797"/>
                <a:ext cx="216000" cy="21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rot="2700000">
                <a:off x="8030702" y="-517738"/>
                <a:ext cx="180000" cy="180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550862" y="1973392"/>
            <a:ext cx="6152123" cy="4686588"/>
            <a:chOff x="550862" y="1887667"/>
            <a:chExt cx="6152123" cy="4686588"/>
          </a:xfrm>
        </p:grpSpPr>
        <p:sp>
          <p:nvSpPr>
            <p:cNvPr id="2" name="Шестиугольник 1">
              <a:extLst>
                <a:ext uri="{FF2B5EF4-FFF2-40B4-BE49-F238E27FC236}">
                  <a16:creationId xmlns="" xmlns:a16="http://schemas.microsoft.com/office/drawing/2014/main" id="{74CD6F5D-91E0-8EEA-C97B-8CC4007D62A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040931" y="2912200"/>
              <a:ext cx="4686588" cy="2637521"/>
            </a:xfrm>
            <a:prstGeom prst="hexagon">
              <a:avLst/>
            </a:prstGeom>
            <a:noFill/>
            <a:ln w="63500">
              <a:solidFill>
                <a:srgbClr val="C00000">
                  <a:alpha val="29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50862" y="2264810"/>
              <a:ext cx="3514602" cy="4154168"/>
              <a:chOff x="550862" y="2264810"/>
              <a:chExt cx="3514602" cy="4154168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50862" y="2264810"/>
                <a:ext cx="3250197" cy="4154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3634740" y="4294478"/>
                <a:ext cx="430724" cy="0"/>
              </a:xfrm>
              <a:prstGeom prst="line">
                <a:avLst/>
              </a:prstGeom>
              <a:ln w="34925" cap="rnd">
                <a:solidFill>
                  <a:srgbClr val="ED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2852962" y="4284953"/>
                <a:ext cx="781778" cy="818298"/>
              </a:xfrm>
              <a:prstGeom prst="line">
                <a:avLst/>
              </a:prstGeom>
              <a:ln w="31750">
                <a:gradFill flip="none" rotWithShape="1">
                  <a:gsLst>
                    <a:gs pos="0">
                      <a:srgbClr val="D25145"/>
                    </a:gs>
                    <a:gs pos="100000">
                      <a:srgbClr val="EDB5B5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Шестиугольник 37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>
            <a:off x="10115884" y="-665975"/>
            <a:ext cx="2537468" cy="2187474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0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BE1E96-0963-A7DD-39EE-81A13A129D4E}"/>
              </a:ext>
            </a:extLst>
          </p:cNvPr>
          <p:cNvSpPr txBox="1"/>
          <p:nvPr/>
        </p:nvSpPr>
        <p:spPr>
          <a:xfrm>
            <a:off x="465138" y="385722"/>
            <a:ext cx="1133316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67" b="1" dirty="0" smtClean="0">
                <a:solidFill>
                  <a:srgbClr val="44546A"/>
                </a:solidFill>
              </a:rPr>
              <a:t>Загрузка характеристик из </a:t>
            </a:r>
            <a:r>
              <a:rPr lang="en-US" sz="2667" b="1" dirty="0" smtClean="0">
                <a:solidFill>
                  <a:srgbClr val="44546A"/>
                </a:solidFill>
              </a:rPr>
              <a:t>Excel – </a:t>
            </a:r>
            <a:r>
              <a:rPr lang="ru-RU" sz="2667" b="1" dirty="0" smtClean="0">
                <a:solidFill>
                  <a:srgbClr val="44546A"/>
                </a:solidFill>
              </a:rPr>
              <a:t>упрощает рабочий процесс</a:t>
            </a:r>
            <a:endParaRPr lang="ru-RU" sz="2667" b="1" dirty="0">
              <a:solidFill>
                <a:srgbClr val="44546A"/>
              </a:solidFill>
            </a:endParaRPr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6907905A-50B5-6B43-5E76-B5037E7962BF}"/>
              </a:ext>
            </a:extLst>
          </p:cNvPr>
          <p:cNvSpPr>
            <a:spLocks noChangeAspect="1"/>
          </p:cNvSpPr>
          <p:nvPr/>
        </p:nvSpPr>
        <p:spPr>
          <a:xfrm rot="19468638">
            <a:off x="10957661" y="4774075"/>
            <a:ext cx="1681278" cy="1449379"/>
          </a:xfrm>
          <a:prstGeom prst="hexagon">
            <a:avLst/>
          </a:prstGeom>
          <a:noFill/>
          <a:ln w="63500">
            <a:solidFill>
              <a:schemeClr val="accent1">
                <a:shade val="15000"/>
                <a:alpha val="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7" y="1195387"/>
            <a:ext cx="9877425" cy="538162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533900" y="1429597"/>
            <a:ext cx="5637212" cy="1130300"/>
          </a:xfrm>
          <a:prstGeom prst="roundRect">
            <a:avLst/>
          </a:prstGeom>
          <a:noFill/>
          <a:ln w="19050">
            <a:solidFill>
              <a:srgbClr val="00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283200" y="2324100"/>
            <a:ext cx="4500000" cy="0"/>
          </a:xfrm>
          <a:prstGeom prst="straightConnector1">
            <a:avLst/>
          </a:prstGeom>
          <a:ln w="44450" cap="rnd">
            <a:gradFill flip="none" rotWithShape="1">
              <a:gsLst>
                <a:gs pos="0">
                  <a:srgbClr val="C00000"/>
                </a:gs>
                <a:gs pos="99278">
                  <a:srgbClr val="008001">
                    <a:alpha val="1000"/>
                  </a:srgbClr>
                </a:gs>
                <a:gs pos="49000">
                  <a:srgbClr val="008001">
                    <a:alpha val="97000"/>
                  </a:srgbClr>
                </a:gs>
              </a:gsLst>
              <a:lin ang="10800000" scaled="1"/>
              <a:tileRect/>
            </a:gra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f.nodacdn.net/2587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375" l="0" r="98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99" y="1429597"/>
            <a:ext cx="1229963" cy="11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568</Words>
  <Application>Microsoft Office PowerPoint</Application>
  <PresentationFormat>Широкоэкранный</PresentationFormat>
  <Paragraphs>190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Impact</vt:lpstr>
      <vt:lpstr>-apple-system</vt:lpstr>
      <vt:lpstr>Calibri</vt:lpstr>
      <vt:lpstr>Arial Black</vt:lpstr>
      <vt:lpstr>Times New Roman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Мытарев Александр Геннадьевич</dc:creator>
  <cp:lastModifiedBy>Мытарев Александр Геннадьевич</cp:lastModifiedBy>
  <cp:revision>107</cp:revision>
  <cp:lastPrinted>2023-11-20T11:53:20Z</cp:lastPrinted>
  <dcterms:created xsi:type="dcterms:W3CDTF">2023-11-02T06:37:58Z</dcterms:created>
  <dcterms:modified xsi:type="dcterms:W3CDTF">2023-11-22T13:19:43Z</dcterms:modified>
</cp:coreProperties>
</file>