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82" r:id="rId3"/>
    <p:sldId id="283" r:id="rId4"/>
    <p:sldId id="284" r:id="rId5"/>
    <p:sldId id="274" r:id="rId6"/>
    <p:sldId id="276" r:id="rId7"/>
    <p:sldId id="277" r:id="rId8"/>
    <p:sldId id="278" r:id="rId9"/>
    <p:sldId id="279" r:id="rId10"/>
    <p:sldId id="280" r:id="rId11"/>
    <p:sldId id="286" r:id="rId12"/>
    <p:sldId id="287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364" userDrawn="1">
          <p15:clr>
            <a:srgbClr val="A4A3A4"/>
          </p15:clr>
        </p15:guide>
        <p15:guide id="3" pos="4089" userDrawn="1">
          <p15:clr>
            <a:srgbClr val="A4A3A4"/>
          </p15:clr>
        </p15:guide>
        <p15:guide id="4" pos="393" userDrawn="1">
          <p15:clr>
            <a:srgbClr val="A4A3A4"/>
          </p15:clr>
        </p15:guide>
        <p15:guide id="5" orient="horz" pos="709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F2F2F2"/>
    <a:srgbClr val="FF282F"/>
    <a:srgbClr val="7483CB"/>
    <a:srgbClr val="F7B715"/>
    <a:srgbClr val="309F8A"/>
    <a:srgbClr val="002060"/>
    <a:srgbClr val="EE626B"/>
    <a:srgbClr val="FFA4BF"/>
    <a:srgbClr val="31B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6" autoAdjust="0"/>
    <p:restoredTop sz="94660"/>
  </p:normalViewPr>
  <p:slideViewPr>
    <p:cSldViewPr snapToGrid="0">
      <p:cViewPr>
        <p:scale>
          <a:sx n="90" d="100"/>
          <a:sy n="90" d="100"/>
        </p:scale>
        <p:origin x="-1260" y="-30"/>
      </p:cViewPr>
      <p:guideLst>
        <p:guide orient="horz" pos="1253"/>
        <p:guide pos="3364"/>
        <p:guide pos="4089"/>
        <p:guide pos="393"/>
        <p:guide orient="horz" pos="709"/>
        <p:guide orient="horz" pos="2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022AD-3833-4CB0-8B44-BA607425EC4A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92533-ED98-42A8-B6BF-50E8D3D74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5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0BF59-0F25-4E3B-8770-0CBD8A1EEB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2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F81F-48D5-4158-8A73-FBC37E00DF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9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6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3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5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6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2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2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4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CEDE-7FEB-40E2-99EA-89ABF95B331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26AF-11B7-4C12-B515-4E0E93D6A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7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272784"/>
            <a:ext cx="4812453" cy="585216"/>
          </a:xfrm>
          <a:custGeom>
            <a:avLst/>
            <a:gdLst/>
            <a:ahLst/>
            <a:cxnLst/>
            <a:rect l="l" t="t" r="r" b="b"/>
            <a:pathLst>
              <a:path w="3609340" h="487679">
                <a:moveTo>
                  <a:pt x="2779776" y="7124"/>
                </a:moveTo>
                <a:lnTo>
                  <a:pt x="0" y="0"/>
                </a:lnTo>
                <a:lnTo>
                  <a:pt x="3365" y="487680"/>
                </a:lnTo>
                <a:lnTo>
                  <a:pt x="2567559" y="487680"/>
                </a:lnTo>
                <a:lnTo>
                  <a:pt x="2779776" y="7124"/>
                </a:lnTo>
                <a:close/>
              </a:path>
              <a:path w="3609340" h="487679">
                <a:moveTo>
                  <a:pt x="3608832" y="7124"/>
                </a:moveTo>
                <a:lnTo>
                  <a:pt x="2831846" y="0"/>
                </a:lnTo>
                <a:lnTo>
                  <a:pt x="2627376" y="480555"/>
                </a:lnTo>
                <a:lnTo>
                  <a:pt x="3383026" y="487680"/>
                </a:lnTo>
                <a:lnTo>
                  <a:pt x="3608832" y="7124"/>
                </a:lnTo>
                <a:close/>
              </a:path>
            </a:pathLst>
          </a:custGeom>
          <a:gradFill>
            <a:gsLst>
              <a:gs pos="0">
                <a:srgbClr val="527192"/>
              </a:gs>
              <a:gs pos="48000">
                <a:srgbClr val="91C4E0"/>
              </a:gs>
              <a:gs pos="87000">
                <a:srgbClr val="7A9DB1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2421" y="0"/>
            <a:ext cx="4799753" cy="574548"/>
          </a:xfrm>
          <a:custGeom>
            <a:avLst/>
            <a:gdLst/>
            <a:ahLst/>
            <a:cxnLst/>
            <a:rect l="l" t="t" r="r" b="b"/>
            <a:pathLst>
              <a:path w="3599815" h="478790">
                <a:moveTo>
                  <a:pt x="981456" y="1016"/>
                </a:moveTo>
                <a:lnTo>
                  <a:pt x="873506" y="0"/>
                </a:lnTo>
                <a:lnTo>
                  <a:pt x="222923" y="0"/>
                </a:lnTo>
                <a:lnTo>
                  <a:pt x="0" y="471424"/>
                </a:lnTo>
                <a:lnTo>
                  <a:pt x="776986" y="478536"/>
                </a:lnTo>
                <a:lnTo>
                  <a:pt x="981456" y="1016"/>
                </a:lnTo>
                <a:close/>
              </a:path>
              <a:path w="3599815" h="478790">
                <a:moveTo>
                  <a:pt x="3599688" y="25374"/>
                </a:moveTo>
                <a:lnTo>
                  <a:pt x="3599167" y="0"/>
                </a:lnTo>
                <a:lnTo>
                  <a:pt x="1038555" y="0"/>
                </a:lnTo>
                <a:lnTo>
                  <a:pt x="829056" y="471424"/>
                </a:lnTo>
                <a:lnTo>
                  <a:pt x="3599688" y="478523"/>
                </a:lnTo>
                <a:lnTo>
                  <a:pt x="3599688" y="25374"/>
                </a:lnTo>
                <a:close/>
              </a:path>
            </a:pathLst>
          </a:custGeom>
          <a:gradFill>
            <a:gsLst>
              <a:gs pos="0">
                <a:srgbClr val="88C5E3"/>
              </a:gs>
              <a:gs pos="48000">
                <a:srgbClr val="91C4E0"/>
              </a:gs>
              <a:gs pos="90000">
                <a:srgbClr val="0D6CB2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Группа 24"/>
          <p:cNvGrpSpPr/>
          <p:nvPr/>
        </p:nvGrpSpPr>
        <p:grpSpPr>
          <a:xfrm>
            <a:off x="-121910" y="2389007"/>
            <a:ext cx="12306877" cy="2697393"/>
            <a:chOff x="-121910" y="2389007"/>
            <a:chExt cx="12306877" cy="269739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191"/>
                      </a14:imgEffect>
                      <a14:imgEffect>
                        <a14:saturation sat="66000"/>
                      </a14:imgEffect>
                      <a14:imgEffect>
                        <a14:brightnessContrast bright="27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6"/>
            <a:stretch/>
          </p:blipFill>
          <p:spPr>
            <a:xfrm>
              <a:off x="9222964" y="2389007"/>
              <a:ext cx="2962003" cy="2697393"/>
            </a:xfrm>
            <a:custGeom>
              <a:avLst/>
              <a:gdLst>
                <a:gd name="connsiteX0" fmla="*/ 1402067 w 2962003"/>
                <a:gd name="connsiteY0" fmla="*/ 0 h 2697393"/>
                <a:gd name="connsiteX1" fmla="*/ 2962003 w 2962003"/>
                <a:gd name="connsiteY1" fmla="*/ 0 h 2697393"/>
                <a:gd name="connsiteX2" fmla="*/ 2962003 w 2962003"/>
                <a:gd name="connsiteY2" fmla="*/ 2697393 h 2697393"/>
                <a:gd name="connsiteX3" fmla="*/ 0 w 2962003"/>
                <a:gd name="connsiteY3" fmla="*/ 2697393 h 26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003" h="2697393">
                  <a:moveTo>
                    <a:pt x="1402067" y="0"/>
                  </a:moveTo>
                  <a:lnTo>
                    <a:pt x="2962003" y="0"/>
                  </a:lnTo>
                  <a:lnTo>
                    <a:pt x="2962003" y="2697393"/>
                  </a:lnTo>
                  <a:lnTo>
                    <a:pt x="0" y="2697393"/>
                  </a:lnTo>
                  <a:close/>
                </a:path>
              </a:pathLst>
            </a:cu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"/>
            <a:stretch>
              <a:fillRect/>
            </a:stretch>
          </p:blipFill>
          <p:spPr>
            <a:xfrm>
              <a:off x="-121910" y="2554363"/>
              <a:ext cx="10044196" cy="2530415"/>
            </a:xfrm>
            <a:custGeom>
              <a:avLst/>
              <a:gdLst>
                <a:gd name="connsiteX0" fmla="*/ 0 w 10044196"/>
                <a:gd name="connsiteY0" fmla="*/ 0 h 2530415"/>
                <a:gd name="connsiteX1" fmla="*/ 10044196 w 10044196"/>
                <a:gd name="connsiteY1" fmla="*/ 0 h 2530415"/>
                <a:gd name="connsiteX2" fmla="*/ 8728922 w 10044196"/>
                <a:gd name="connsiteY2" fmla="*/ 2530415 h 2530415"/>
                <a:gd name="connsiteX3" fmla="*/ 0 w 10044196"/>
                <a:gd name="connsiteY3" fmla="*/ 2530415 h 253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196" h="2530415">
                  <a:moveTo>
                    <a:pt x="0" y="0"/>
                  </a:moveTo>
                  <a:lnTo>
                    <a:pt x="10044196" y="0"/>
                  </a:lnTo>
                  <a:lnTo>
                    <a:pt x="8728922" y="2530415"/>
                  </a:lnTo>
                  <a:lnTo>
                    <a:pt x="0" y="2530415"/>
                  </a:lnTo>
                  <a:close/>
                </a:path>
              </a:pathLst>
            </a:custGeom>
            <a:ln>
              <a:noFill/>
            </a:ln>
          </p:spPr>
        </p:pic>
      </p:grpSp>
      <p:pic>
        <p:nvPicPr>
          <p:cNvPr id="24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6" y="116632"/>
            <a:ext cx="1348406" cy="13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"/>
          <a:stretch>
            <a:fillRect/>
          </a:stretch>
        </p:blipFill>
        <p:spPr>
          <a:xfrm>
            <a:off x="-121909" y="2554363"/>
            <a:ext cx="10044196" cy="2530415"/>
          </a:xfrm>
          <a:custGeom>
            <a:avLst/>
            <a:gdLst>
              <a:gd name="connsiteX0" fmla="*/ 0 w 10044196"/>
              <a:gd name="connsiteY0" fmla="*/ 0 h 2530415"/>
              <a:gd name="connsiteX1" fmla="*/ 10044196 w 10044196"/>
              <a:gd name="connsiteY1" fmla="*/ 0 h 2530415"/>
              <a:gd name="connsiteX2" fmla="*/ 8728922 w 10044196"/>
              <a:gd name="connsiteY2" fmla="*/ 2530415 h 2530415"/>
              <a:gd name="connsiteX3" fmla="*/ 0 w 10044196"/>
              <a:gd name="connsiteY3" fmla="*/ 2530415 h 253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96" h="2530415">
                <a:moveTo>
                  <a:pt x="0" y="0"/>
                </a:moveTo>
                <a:lnTo>
                  <a:pt x="10044196" y="0"/>
                </a:lnTo>
                <a:lnTo>
                  <a:pt x="8728922" y="2530415"/>
                </a:lnTo>
                <a:lnTo>
                  <a:pt x="0" y="2530415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91"/>
                    </a14:imgEffect>
                    <a14:imgEffect>
                      <a14:saturation sat="66000"/>
                    </a14:imgEffect>
                    <a14:imgEffect>
                      <a14:brightnessContrast bright="2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6" t="12737"/>
          <a:stretch/>
        </p:blipFill>
        <p:spPr>
          <a:xfrm>
            <a:off x="9222965" y="2732567"/>
            <a:ext cx="2962003" cy="2353833"/>
          </a:xfrm>
          <a:custGeom>
            <a:avLst/>
            <a:gdLst>
              <a:gd name="connsiteX0" fmla="*/ 1402067 w 2962003"/>
              <a:gd name="connsiteY0" fmla="*/ 0 h 2697393"/>
              <a:gd name="connsiteX1" fmla="*/ 2962003 w 2962003"/>
              <a:gd name="connsiteY1" fmla="*/ 0 h 2697393"/>
              <a:gd name="connsiteX2" fmla="*/ 2962003 w 2962003"/>
              <a:gd name="connsiteY2" fmla="*/ 2697393 h 2697393"/>
              <a:gd name="connsiteX3" fmla="*/ 0 w 2962003"/>
              <a:gd name="connsiteY3" fmla="*/ 2697393 h 26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003" h="2697393">
                <a:moveTo>
                  <a:pt x="1402067" y="0"/>
                </a:moveTo>
                <a:lnTo>
                  <a:pt x="2962003" y="0"/>
                </a:lnTo>
                <a:lnTo>
                  <a:pt x="2962003" y="2697393"/>
                </a:lnTo>
                <a:lnTo>
                  <a:pt x="0" y="2697393"/>
                </a:lnTo>
                <a:close/>
              </a:path>
            </a:pathLst>
          </a:custGeom>
        </p:spPr>
      </p:pic>
      <p:sp>
        <p:nvSpPr>
          <p:cNvPr id="30" name="Прямоугольник 29"/>
          <p:cNvSpPr/>
          <p:nvPr/>
        </p:nvSpPr>
        <p:spPr>
          <a:xfrm rot="5400000">
            <a:off x="5797265" y="-3828443"/>
            <a:ext cx="399450" cy="12726820"/>
          </a:xfrm>
          <a:prstGeom prst="rect">
            <a:avLst/>
          </a:prstGeom>
          <a:gradFill flip="none" rotWithShape="1">
            <a:gsLst>
              <a:gs pos="89017">
                <a:srgbClr val="2C6FA5"/>
              </a:gs>
              <a:gs pos="79000">
                <a:srgbClr val="93C9E5"/>
              </a:gs>
              <a:gs pos="12500">
                <a:srgbClr val="84AFD3"/>
              </a:gs>
              <a:gs pos="4000">
                <a:srgbClr val="6D9ECF"/>
              </a:gs>
              <a:gs pos="25000">
                <a:srgbClr val="9BBFD7"/>
              </a:gs>
              <a:gs pos="50000">
                <a:srgbClr val="8BC4DF"/>
              </a:gs>
              <a:gs pos="100000">
                <a:srgbClr val="205083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91" l="24289" r="90635">
                        <a14:backgroundMark x1="35580" y1="74483" x2="52429" y2="75258"/>
                        <a14:backgroundMark x1="27352" y1="87293" x2="29059" y2="91477"/>
                        <a14:backgroundMark x1="75274" y1="76343" x2="76761" y2="75568"/>
                        <a14:backgroundMark x1="76455" y1="77686" x2="78643" y2="74793"/>
                        <a14:backgroundMark x1="69103" y1="75671" x2="70197" y2="72159"/>
                      </a14:backgroundRemoval>
                    </a14:imgEffect>
                    <a14:imgEffect>
                      <a14:colorTemperature colorTemp="7191"/>
                    </a14:imgEffect>
                    <a14:imgEffect>
                      <a14:saturation sat="66000"/>
                    </a14:imgEffect>
                    <a14:imgEffect>
                      <a14:brightnessContrast bright="2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>
          <a:xfrm>
            <a:off x="9222963" y="2381363"/>
            <a:ext cx="2962003" cy="2697393"/>
          </a:xfrm>
          <a:custGeom>
            <a:avLst/>
            <a:gdLst>
              <a:gd name="connsiteX0" fmla="*/ 1402067 w 2962003"/>
              <a:gd name="connsiteY0" fmla="*/ 0 h 2697393"/>
              <a:gd name="connsiteX1" fmla="*/ 2962003 w 2962003"/>
              <a:gd name="connsiteY1" fmla="*/ 0 h 2697393"/>
              <a:gd name="connsiteX2" fmla="*/ 2962003 w 2962003"/>
              <a:gd name="connsiteY2" fmla="*/ 2697393 h 2697393"/>
              <a:gd name="connsiteX3" fmla="*/ 0 w 2962003"/>
              <a:gd name="connsiteY3" fmla="*/ 2697393 h 26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003" h="2697393">
                <a:moveTo>
                  <a:pt x="1402067" y="0"/>
                </a:moveTo>
                <a:lnTo>
                  <a:pt x="2962003" y="0"/>
                </a:lnTo>
                <a:lnTo>
                  <a:pt x="2962003" y="2697393"/>
                </a:lnTo>
                <a:lnTo>
                  <a:pt x="0" y="2697393"/>
                </a:lnTo>
                <a:close/>
              </a:path>
            </a:pathLst>
          </a:cu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636471" y="581527"/>
            <a:ext cx="10255955" cy="1569660"/>
          </a:xfrm>
          <a:prstGeom prst="rect">
            <a:avLst/>
          </a:prstGeom>
          <a:noFill/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организации процесса </a:t>
            </a:r>
            <a:r>
              <a:rPr lang="ru-RU" sz="32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закупок в </a:t>
            </a:r>
            <a:r>
              <a:rPr lang="ru-RU" sz="320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области. </a:t>
            </a:r>
            <a:br>
              <a:rPr lang="ru-RU" sz="320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функционал ГИС "Госзаказ"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3952" y="5297877"/>
            <a:ext cx="5598476" cy="738664"/>
          </a:xfrm>
          <a:prstGeom prst="rect">
            <a:avLst/>
          </a:prstGeom>
          <a:noFill/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Карелина Мария Евгеньевна</a:t>
            </a:r>
            <a:br>
              <a:rPr lang="ru-RU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и.о</a:t>
            </a:r>
            <a:r>
              <a:rPr lang="ru-RU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руководителя Главного управления</a:t>
            </a:r>
            <a:br>
              <a:rPr lang="ru-RU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торгов Самарской области</a:t>
            </a:r>
            <a:endParaRPr lang="ru-RU" sz="1400" dirty="0">
              <a:solidFill>
                <a:srgbClr val="1F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524002" y="6501341"/>
            <a:ext cx="531724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19537" y="546590"/>
            <a:ext cx="7753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НЕИСПОЛЬЗОВАНИЕ КАТАЛОГА ЕИС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1595" y="2206970"/>
            <a:ext cx="10201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Несоблюдение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требований Закона о контрактной системе и постановления Правительства РФ от 08.02.2017 № 145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административную ответственность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предусмотренную частью 1.4 статьи 7.30 КоАП РФ и влечет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наложение административного штрафа на должностных лиц в размере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пятнадцати тысяч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лиц -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пятидесяти тысяч рублей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660472" y="-601578"/>
            <a:ext cx="0" cy="76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660472" y="1233136"/>
            <a:ext cx="0" cy="57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0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272784"/>
            <a:ext cx="4812453" cy="585216"/>
          </a:xfrm>
          <a:custGeom>
            <a:avLst/>
            <a:gdLst/>
            <a:ahLst/>
            <a:cxnLst/>
            <a:rect l="l" t="t" r="r" b="b"/>
            <a:pathLst>
              <a:path w="3609340" h="487679">
                <a:moveTo>
                  <a:pt x="2779776" y="7124"/>
                </a:moveTo>
                <a:lnTo>
                  <a:pt x="0" y="0"/>
                </a:lnTo>
                <a:lnTo>
                  <a:pt x="3365" y="487680"/>
                </a:lnTo>
                <a:lnTo>
                  <a:pt x="2567559" y="487680"/>
                </a:lnTo>
                <a:lnTo>
                  <a:pt x="2779776" y="7124"/>
                </a:lnTo>
                <a:close/>
              </a:path>
              <a:path w="3609340" h="487679">
                <a:moveTo>
                  <a:pt x="3608832" y="7124"/>
                </a:moveTo>
                <a:lnTo>
                  <a:pt x="2831846" y="0"/>
                </a:lnTo>
                <a:lnTo>
                  <a:pt x="2627376" y="480555"/>
                </a:lnTo>
                <a:lnTo>
                  <a:pt x="3383026" y="487680"/>
                </a:lnTo>
                <a:lnTo>
                  <a:pt x="3608832" y="7124"/>
                </a:lnTo>
                <a:close/>
              </a:path>
            </a:pathLst>
          </a:custGeom>
          <a:gradFill>
            <a:gsLst>
              <a:gs pos="0">
                <a:srgbClr val="527192"/>
              </a:gs>
              <a:gs pos="48000">
                <a:srgbClr val="91C4E0"/>
              </a:gs>
              <a:gs pos="87000">
                <a:srgbClr val="7A9DB1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2421" y="0"/>
            <a:ext cx="4799753" cy="574548"/>
          </a:xfrm>
          <a:custGeom>
            <a:avLst/>
            <a:gdLst/>
            <a:ahLst/>
            <a:cxnLst/>
            <a:rect l="l" t="t" r="r" b="b"/>
            <a:pathLst>
              <a:path w="3599815" h="478790">
                <a:moveTo>
                  <a:pt x="981456" y="1016"/>
                </a:moveTo>
                <a:lnTo>
                  <a:pt x="873506" y="0"/>
                </a:lnTo>
                <a:lnTo>
                  <a:pt x="222923" y="0"/>
                </a:lnTo>
                <a:lnTo>
                  <a:pt x="0" y="471424"/>
                </a:lnTo>
                <a:lnTo>
                  <a:pt x="776986" y="478536"/>
                </a:lnTo>
                <a:lnTo>
                  <a:pt x="981456" y="1016"/>
                </a:lnTo>
                <a:close/>
              </a:path>
              <a:path w="3599815" h="478790">
                <a:moveTo>
                  <a:pt x="3599688" y="25374"/>
                </a:moveTo>
                <a:lnTo>
                  <a:pt x="3599167" y="0"/>
                </a:lnTo>
                <a:lnTo>
                  <a:pt x="1038555" y="0"/>
                </a:lnTo>
                <a:lnTo>
                  <a:pt x="829056" y="471424"/>
                </a:lnTo>
                <a:lnTo>
                  <a:pt x="3599688" y="478523"/>
                </a:lnTo>
                <a:lnTo>
                  <a:pt x="3599688" y="25374"/>
                </a:lnTo>
                <a:close/>
              </a:path>
            </a:pathLst>
          </a:custGeom>
          <a:gradFill>
            <a:gsLst>
              <a:gs pos="0">
                <a:srgbClr val="88C5E3"/>
              </a:gs>
              <a:gs pos="48000">
                <a:srgbClr val="91C4E0"/>
              </a:gs>
              <a:gs pos="90000">
                <a:srgbClr val="0D6CB2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Группа 24"/>
          <p:cNvGrpSpPr/>
          <p:nvPr/>
        </p:nvGrpSpPr>
        <p:grpSpPr>
          <a:xfrm>
            <a:off x="-121910" y="2389007"/>
            <a:ext cx="12306877" cy="2697393"/>
            <a:chOff x="-121910" y="2389007"/>
            <a:chExt cx="12306877" cy="269739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191"/>
                      </a14:imgEffect>
                      <a14:imgEffect>
                        <a14:saturation sat="66000"/>
                      </a14:imgEffect>
                      <a14:imgEffect>
                        <a14:brightnessContrast bright="27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6"/>
            <a:stretch/>
          </p:blipFill>
          <p:spPr>
            <a:xfrm>
              <a:off x="9222964" y="2389007"/>
              <a:ext cx="2962003" cy="2697393"/>
            </a:xfrm>
            <a:custGeom>
              <a:avLst/>
              <a:gdLst>
                <a:gd name="connsiteX0" fmla="*/ 1402067 w 2962003"/>
                <a:gd name="connsiteY0" fmla="*/ 0 h 2697393"/>
                <a:gd name="connsiteX1" fmla="*/ 2962003 w 2962003"/>
                <a:gd name="connsiteY1" fmla="*/ 0 h 2697393"/>
                <a:gd name="connsiteX2" fmla="*/ 2962003 w 2962003"/>
                <a:gd name="connsiteY2" fmla="*/ 2697393 h 2697393"/>
                <a:gd name="connsiteX3" fmla="*/ 0 w 2962003"/>
                <a:gd name="connsiteY3" fmla="*/ 2697393 h 26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003" h="2697393">
                  <a:moveTo>
                    <a:pt x="1402067" y="0"/>
                  </a:moveTo>
                  <a:lnTo>
                    <a:pt x="2962003" y="0"/>
                  </a:lnTo>
                  <a:lnTo>
                    <a:pt x="2962003" y="2697393"/>
                  </a:lnTo>
                  <a:lnTo>
                    <a:pt x="0" y="2697393"/>
                  </a:lnTo>
                  <a:close/>
                </a:path>
              </a:pathLst>
            </a:cu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"/>
            <a:stretch>
              <a:fillRect/>
            </a:stretch>
          </p:blipFill>
          <p:spPr>
            <a:xfrm>
              <a:off x="-121910" y="2554363"/>
              <a:ext cx="10044196" cy="2530415"/>
            </a:xfrm>
            <a:custGeom>
              <a:avLst/>
              <a:gdLst>
                <a:gd name="connsiteX0" fmla="*/ 0 w 10044196"/>
                <a:gd name="connsiteY0" fmla="*/ 0 h 2530415"/>
                <a:gd name="connsiteX1" fmla="*/ 10044196 w 10044196"/>
                <a:gd name="connsiteY1" fmla="*/ 0 h 2530415"/>
                <a:gd name="connsiteX2" fmla="*/ 8728922 w 10044196"/>
                <a:gd name="connsiteY2" fmla="*/ 2530415 h 2530415"/>
                <a:gd name="connsiteX3" fmla="*/ 0 w 10044196"/>
                <a:gd name="connsiteY3" fmla="*/ 2530415 h 253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196" h="2530415">
                  <a:moveTo>
                    <a:pt x="0" y="0"/>
                  </a:moveTo>
                  <a:lnTo>
                    <a:pt x="10044196" y="0"/>
                  </a:lnTo>
                  <a:lnTo>
                    <a:pt x="8728922" y="2530415"/>
                  </a:lnTo>
                  <a:lnTo>
                    <a:pt x="0" y="2530415"/>
                  </a:lnTo>
                  <a:close/>
                </a:path>
              </a:pathLst>
            </a:custGeom>
            <a:ln>
              <a:noFill/>
            </a:ln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"/>
          <a:stretch>
            <a:fillRect/>
          </a:stretch>
        </p:blipFill>
        <p:spPr>
          <a:xfrm>
            <a:off x="-121909" y="2554363"/>
            <a:ext cx="10044196" cy="2530415"/>
          </a:xfrm>
          <a:custGeom>
            <a:avLst/>
            <a:gdLst>
              <a:gd name="connsiteX0" fmla="*/ 0 w 10044196"/>
              <a:gd name="connsiteY0" fmla="*/ 0 h 2530415"/>
              <a:gd name="connsiteX1" fmla="*/ 10044196 w 10044196"/>
              <a:gd name="connsiteY1" fmla="*/ 0 h 2530415"/>
              <a:gd name="connsiteX2" fmla="*/ 8728922 w 10044196"/>
              <a:gd name="connsiteY2" fmla="*/ 2530415 h 2530415"/>
              <a:gd name="connsiteX3" fmla="*/ 0 w 10044196"/>
              <a:gd name="connsiteY3" fmla="*/ 2530415 h 253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96" h="2530415">
                <a:moveTo>
                  <a:pt x="0" y="0"/>
                </a:moveTo>
                <a:lnTo>
                  <a:pt x="10044196" y="0"/>
                </a:lnTo>
                <a:lnTo>
                  <a:pt x="8728922" y="2530415"/>
                </a:lnTo>
                <a:lnTo>
                  <a:pt x="0" y="2530415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91"/>
                    </a14:imgEffect>
                    <a14:imgEffect>
                      <a14:saturation sat="66000"/>
                    </a14:imgEffect>
                    <a14:imgEffect>
                      <a14:brightnessContrast bright="2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6" t="12737"/>
          <a:stretch/>
        </p:blipFill>
        <p:spPr>
          <a:xfrm>
            <a:off x="9222965" y="2732567"/>
            <a:ext cx="2962003" cy="2353833"/>
          </a:xfrm>
          <a:custGeom>
            <a:avLst/>
            <a:gdLst>
              <a:gd name="connsiteX0" fmla="*/ 1402067 w 2962003"/>
              <a:gd name="connsiteY0" fmla="*/ 0 h 2697393"/>
              <a:gd name="connsiteX1" fmla="*/ 2962003 w 2962003"/>
              <a:gd name="connsiteY1" fmla="*/ 0 h 2697393"/>
              <a:gd name="connsiteX2" fmla="*/ 2962003 w 2962003"/>
              <a:gd name="connsiteY2" fmla="*/ 2697393 h 2697393"/>
              <a:gd name="connsiteX3" fmla="*/ 0 w 2962003"/>
              <a:gd name="connsiteY3" fmla="*/ 2697393 h 26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003" h="2697393">
                <a:moveTo>
                  <a:pt x="1402067" y="0"/>
                </a:moveTo>
                <a:lnTo>
                  <a:pt x="2962003" y="0"/>
                </a:lnTo>
                <a:lnTo>
                  <a:pt x="2962003" y="2697393"/>
                </a:lnTo>
                <a:lnTo>
                  <a:pt x="0" y="2697393"/>
                </a:lnTo>
                <a:close/>
              </a:path>
            </a:pathLst>
          </a:custGeom>
        </p:spPr>
      </p:pic>
      <p:sp>
        <p:nvSpPr>
          <p:cNvPr id="30" name="Прямоугольник 29"/>
          <p:cNvSpPr/>
          <p:nvPr/>
        </p:nvSpPr>
        <p:spPr>
          <a:xfrm rot="5400000">
            <a:off x="5797265" y="-3828443"/>
            <a:ext cx="399450" cy="12726820"/>
          </a:xfrm>
          <a:prstGeom prst="rect">
            <a:avLst/>
          </a:prstGeom>
          <a:gradFill flip="none" rotWithShape="1">
            <a:gsLst>
              <a:gs pos="89017">
                <a:srgbClr val="2C6FA5"/>
              </a:gs>
              <a:gs pos="79000">
                <a:srgbClr val="93C9E5"/>
              </a:gs>
              <a:gs pos="12500">
                <a:srgbClr val="84AFD3"/>
              </a:gs>
              <a:gs pos="4000">
                <a:srgbClr val="6D9ECF"/>
              </a:gs>
              <a:gs pos="25000">
                <a:srgbClr val="9BBFD7"/>
              </a:gs>
              <a:gs pos="50000">
                <a:srgbClr val="8BC4DF"/>
              </a:gs>
              <a:gs pos="100000">
                <a:srgbClr val="205083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91" l="24289" r="90635">
                        <a14:backgroundMark x1="35580" y1="74483" x2="52429" y2="75258"/>
                        <a14:backgroundMark x1="27352" y1="87293" x2="29059" y2="91477"/>
                        <a14:backgroundMark x1="75274" y1="76343" x2="76761" y2="75568"/>
                        <a14:backgroundMark x1="76455" y1="77686" x2="78643" y2="74793"/>
                        <a14:backgroundMark x1="69103" y1="75671" x2="70197" y2="72159"/>
                      </a14:backgroundRemoval>
                    </a14:imgEffect>
                    <a14:imgEffect>
                      <a14:colorTemperature colorTemp="7191"/>
                    </a14:imgEffect>
                    <a14:imgEffect>
                      <a14:saturation sat="66000"/>
                    </a14:imgEffect>
                    <a14:imgEffect>
                      <a14:brightnessContrast bright="2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>
          <a:xfrm>
            <a:off x="9222963" y="2381363"/>
            <a:ext cx="2962003" cy="2697393"/>
          </a:xfrm>
          <a:custGeom>
            <a:avLst/>
            <a:gdLst>
              <a:gd name="connsiteX0" fmla="*/ 1402067 w 2962003"/>
              <a:gd name="connsiteY0" fmla="*/ 0 h 2697393"/>
              <a:gd name="connsiteX1" fmla="*/ 2962003 w 2962003"/>
              <a:gd name="connsiteY1" fmla="*/ 0 h 2697393"/>
              <a:gd name="connsiteX2" fmla="*/ 2962003 w 2962003"/>
              <a:gd name="connsiteY2" fmla="*/ 2697393 h 2697393"/>
              <a:gd name="connsiteX3" fmla="*/ 0 w 2962003"/>
              <a:gd name="connsiteY3" fmla="*/ 2697393 h 26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003" h="2697393">
                <a:moveTo>
                  <a:pt x="1402067" y="0"/>
                </a:moveTo>
                <a:lnTo>
                  <a:pt x="2962003" y="0"/>
                </a:lnTo>
                <a:lnTo>
                  <a:pt x="2962003" y="2697393"/>
                </a:lnTo>
                <a:lnTo>
                  <a:pt x="0" y="2697393"/>
                </a:lnTo>
                <a:close/>
              </a:path>
            </a:pathLst>
          </a:cu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6137" y="1044925"/>
            <a:ext cx="8388090" cy="1569660"/>
          </a:xfrm>
          <a:prstGeom prst="rect">
            <a:avLst/>
          </a:prstGeom>
          <a:noFill/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учреждениями ФСИН посредством системы </a:t>
            </a:r>
            <a:r>
              <a:rPr lang="ru-RU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багтрекинг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7267" y="5297877"/>
            <a:ext cx="5598476" cy="738664"/>
          </a:xfrm>
          <a:prstGeom prst="rect">
            <a:avLst/>
          </a:prstGeom>
          <a:noFill/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Колесникова И.А.  </a:t>
            </a:r>
            <a:r>
              <a:rPr lang="ru-RU" sz="140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главный консультант </a:t>
            </a:r>
            <a:r>
              <a:rPr lang="en-US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sz="140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аналитического и методологического обеспечения Главного управления организации торов Самарской области</a:t>
            </a:r>
          </a:p>
        </p:txBody>
      </p:sp>
      <p:pic>
        <p:nvPicPr>
          <p:cNvPr id="2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6" y="116632"/>
            <a:ext cx="1348406" cy="13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0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120221"/>
            <a:ext cx="10516907" cy="6592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53" y="2381161"/>
            <a:ext cx="1949054" cy="160931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663687" y="2593194"/>
            <a:ext cx="2426866" cy="914598"/>
            <a:chOff x="2663687" y="2593194"/>
            <a:chExt cx="2426866" cy="914598"/>
          </a:xfrm>
        </p:grpSpPr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4766553" y="2593194"/>
              <a:ext cx="324000" cy="3240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663687" y="2765443"/>
              <a:ext cx="2102866" cy="2560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673877" y="3014601"/>
              <a:ext cx="0" cy="4931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8801839" y="3199068"/>
            <a:ext cx="420758" cy="2100390"/>
            <a:chOff x="8801839" y="3199068"/>
            <a:chExt cx="420758" cy="2100390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8801839" y="3199068"/>
              <a:ext cx="324000" cy="324000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8962323" y="3517458"/>
              <a:ext cx="0" cy="178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8952597" y="5291910"/>
              <a:ext cx="27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660472" y="-601578"/>
            <a:ext cx="0" cy="76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660472" y="1233136"/>
            <a:ext cx="0" cy="57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615" y="1612535"/>
            <a:ext cx="2880000" cy="41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272784"/>
            <a:ext cx="4812453" cy="585216"/>
          </a:xfrm>
          <a:custGeom>
            <a:avLst/>
            <a:gdLst/>
            <a:ahLst/>
            <a:cxnLst/>
            <a:rect l="l" t="t" r="r" b="b"/>
            <a:pathLst>
              <a:path w="3609340" h="487679">
                <a:moveTo>
                  <a:pt x="2779776" y="7124"/>
                </a:moveTo>
                <a:lnTo>
                  <a:pt x="0" y="0"/>
                </a:lnTo>
                <a:lnTo>
                  <a:pt x="3365" y="487680"/>
                </a:lnTo>
                <a:lnTo>
                  <a:pt x="2567559" y="487680"/>
                </a:lnTo>
                <a:lnTo>
                  <a:pt x="2779776" y="7124"/>
                </a:lnTo>
                <a:close/>
              </a:path>
              <a:path w="3609340" h="487679">
                <a:moveTo>
                  <a:pt x="3608832" y="7124"/>
                </a:moveTo>
                <a:lnTo>
                  <a:pt x="2831846" y="0"/>
                </a:lnTo>
                <a:lnTo>
                  <a:pt x="2627376" y="480555"/>
                </a:lnTo>
                <a:lnTo>
                  <a:pt x="3383026" y="487680"/>
                </a:lnTo>
                <a:lnTo>
                  <a:pt x="3608832" y="7124"/>
                </a:lnTo>
                <a:close/>
              </a:path>
            </a:pathLst>
          </a:custGeom>
          <a:gradFill>
            <a:gsLst>
              <a:gs pos="0">
                <a:srgbClr val="527192"/>
              </a:gs>
              <a:gs pos="48000">
                <a:srgbClr val="91C4E0"/>
              </a:gs>
              <a:gs pos="87000">
                <a:srgbClr val="7A9DB1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2422" y="1"/>
            <a:ext cx="4799753" cy="574548"/>
          </a:xfrm>
          <a:custGeom>
            <a:avLst/>
            <a:gdLst/>
            <a:ahLst/>
            <a:cxnLst/>
            <a:rect l="l" t="t" r="r" b="b"/>
            <a:pathLst>
              <a:path w="3599815" h="478790">
                <a:moveTo>
                  <a:pt x="981456" y="1016"/>
                </a:moveTo>
                <a:lnTo>
                  <a:pt x="873506" y="0"/>
                </a:lnTo>
                <a:lnTo>
                  <a:pt x="222923" y="0"/>
                </a:lnTo>
                <a:lnTo>
                  <a:pt x="0" y="471424"/>
                </a:lnTo>
                <a:lnTo>
                  <a:pt x="776986" y="478536"/>
                </a:lnTo>
                <a:lnTo>
                  <a:pt x="981456" y="1016"/>
                </a:lnTo>
                <a:close/>
              </a:path>
              <a:path w="3599815" h="478790">
                <a:moveTo>
                  <a:pt x="3599688" y="25374"/>
                </a:moveTo>
                <a:lnTo>
                  <a:pt x="3599167" y="0"/>
                </a:lnTo>
                <a:lnTo>
                  <a:pt x="1038555" y="0"/>
                </a:lnTo>
                <a:lnTo>
                  <a:pt x="829056" y="471424"/>
                </a:lnTo>
                <a:lnTo>
                  <a:pt x="3599688" y="478523"/>
                </a:lnTo>
                <a:lnTo>
                  <a:pt x="3599688" y="25374"/>
                </a:lnTo>
                <a:close/>
              </a:path>
            </a:pathLst>
          </a:custGeom>
          <a:gradFill>
            <a:gsLst>
              <a:gs pos="0">
                <a:srgbClr val="88C5E3"/>
              </a:gs>
              <a:gs pos="48000">
                <a:srgbClr val="91C4E0"/>
              </a:gs>
              <a:gs pos="90000">
                <a:srgbClr val="0D6CB2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09930" y="747250"/>
            <a:ext cx="10255955" cy="553998"/>
          </a:xfrm>
          <a:prstGeom prst="rect">
            <a:avLst/>
          </a:prstGeom>
          <a:noFill/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200" b="1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Удачной работы!</a:t>
            </a:r>
            <a:endParaRPr lang="ru-RU" sz="3200" b="1" dirty="0">
              <a:solidFill>
                <a:srgbClr val="1F4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"/>
          <a:stretch>
            <a:fillRect/>
          </a:stretch>
        </p:blipFill>
        <p:spPr>
          <a:xfrm>
            <a:off x="2328" y="2296017"/>
            <a:ext cx="10044196" cy="2530415"/>
          </a:xfrm>
          <a:custGeom>
            <a:avLst/>
            <a:gdLst>
              <a:gd name="connsiteX0" fmla="*/ 0 w 10044196"/>
              <a:gd name="connsiteY0" fmla="*/ 0 h 2530415"/>
              <a:gd name="connsiteX1" fmla="*/ 10044196 w 10044196"/>
              <a:gd name="connsiteY1" fmla="*/ 0 h 2530415"/>
              <a:gd name="connsiteX2" fmla="*/ 8728922 w 10044196"/>
              <a:gd name="connsiteY2" fmla="*/ 2530415 h 2530415"/>
              <a:gd name="connsiteX3" fmla="*/ 0 w 10044196"/>
              <a:gd name="connsiteY3" fmla="*/ 2530415 h 253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96" h="2530415">
                <a:moveTo>
                  <a:pt x="0" y="0"/>
                </a:moveTo>
                <a:lnTo>
                  <a:pt x="10044196" y="0"/>
                </a:lnTo>
                <a:lnTo>
                  <a:pt x="8728922" y="2530415"/>
                </a:lnTo>
                <a:lnTo>
                  <a:pt x="0" y="2530415"/>
                </a:lnTo>
                <a:close/>
              </a:path>
            </a:pathLst>
          </a:custGeom>
          <a:ln>
            <a:noFill/>
          </a:ln>
        </p:spPr>
      </p:pic>
      <p:sp>
        <p:nvSpPr>
          <p:cNvPr id="30" name="Прямоугольник 29"/>
          <p:cNvSpPr/>
          <p:nvPr/>
        </p:nvSpPr>
        <p:spPr>
          <a:xfrm rot="5400000">
            <a:off x="5875065" y="-3778776"/>
            <a:ext cx="399451" cy="12149585"/>
          </a:xfrm>
          <a:prstGeom prst="rect">
            <a:avLst/>
          </a:prstGeom>
          <a:gradFill flip="none" rotWithShape="1">
            <a:gsLst>
              <a:gs pos="0">
                <a:srgbClr val="709CCF"/>
              </a:gs>
              <a:gs pos="74000">
                <a:srgbClr val="85CDE8"/>
              </a:gs>
              <a:gs pos="57000">
                <a:srgbClr val="91C4E0"/>
              </a:gs>
              <a:gs pos="25000">
                <a:srgbClr val="87C4E0"/>
              </a:gs>
              <a:gs pos="91000">
                <a:srgbClr val="0D6CB2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9330917" y="1465200"/>
            <a:ext cx="2826727" cy="3350743"/>
            <a:chOff x="9469144" y="1729892"/>
            <a:chExt cx="2826727" cy="3350742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69144" y="2710481"/>
              <a:ext cx="2826727" cy="2370153"/>
            </a:xfrm>
            <a:custGeom>
              <a:avLst/>
              <a:gdLst>
                <a:gd name="connsiteX0" fmla="*/ 1219990 w 2826727"/>
                <a:gd name="connsiteY0" fmla="*/ 0 h 2370153"/>
                <a:gd name="connsiteX1" fmla="*/ 2826727 w 2826727"/>
                <a:gd name="connsiteY1" fmla="*/ 0 h 2370153"/>
                <a:gd name="connsiteX2" fmla="*/ 2826727 w 2826727"/>
                <a:gd name="connsiteY2" fmla="*/ 2370153 h 2370153"/>
                <a:gd name="connsiteX3" fmla="*/ 0 w 2826727"/>
                <a:gd name="connsiteY3" fmla="*/ 2370153 h 2370153"/>
                <a:gd name="connsiteX4" fmla="*/ 0 w 2826727"/>
                <a:gd name="connsiteY4" fmla="*/ 2352116 h 2370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727" h="2370153">
                  <a:moveTo>
                    <a:pt x="1219990" y="0"/>
                  </a:moveTo>
                  <a:lnTo>
                    <a:pt x="2826727" y="0"/>
                  </a:lnTo>
                  <a:lnTo>
                    <a:pt x="2826727" y="2370153"/>
                  </a:lnTo>
                  <a:lnTo>
                    <a:pt x="0" y="2370153"/>
                  </a:lnTo>
                  <a:lnTo>
                    <a:pt x="0" y="2352116"/>
                  </a:lnTo>
                  <a:close/>
                </a:path>
              </a:pathLst>
            </a:cu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616" b="85596" l="9926" r="89330">
                          <a14:foregroundMark x1="42184" y1="12086" x2="41935" y2="15397"/>
                          <a14:foregroundMark x1="43424" y1="15066" x2="42432" y2="14570"/>
                          <a14:foregroundMark x1="40943" y1="15397" x2="41191" y2="14735"/>
                          <a14:foregroundMark x1="44665" y1="10265" x2="44665" y2="14570"/>
                          <a14:foregroundMark x1="45409" y1="20695" x2="44665" y2="22185"/>
                          <a14:foregroundMark x1="47891" y1="56623" x2="50620" y2="68377"/>
                          <a14:foregroundMark x1="47643" y1="82616" x2="55335" y2="81788"/>
                          <a14:foregroundMark x1="45161" y1="18874" x2="44665" y2="14901"/>
                          <a14:backgroundMark x1="43176" y1="10927" x2="43424" y2="14073"/>
                          <a14:backgroundMark x1="43424" y1="14238" x2="43921" y2="15066"/>
                          <a14:backgroundMark x1="40943" y1="14404" x2="39950" y2="14073"/>
                          <a14:backgroundMark x1="32010" y1="69040" x2="26303" y2="77152"/>
                          <a14:backgroundMark x1="27047" y1="74172" x2="31017" y2="85762"/>
                          <a14:backgroundMark x1="54839" y1="64404" x2="54839" y2="64404"/>
                          <a14:backgroundMark x1="55831" y1="68543" x2="52357" y2="62914"/>
                          <a14:backgroundMark x1="50124" y1="57781" x2="52109" y2="61258"/>
                          <a14:backgroundMark x1="54591" y1="70364" x2="58809" y2="77980"/>
                          <a14:backgroundMark x1="61042" y1="70861" x2="72705" y2="79470"/>
                          <a14:backgroundMark x1="72705" y1="79470" x2="72705" y2="79470"/>
                          <a14:backgroundMark x1="72705" y1="79470" x2="82134" y2="83940"/>
                          <a14:backgroundMark x1="49876" y1="56954" x2="50620" y2="59106"/>
                          <a14:backgroundMark x1="43424" y1="16556" x2="43921" y2="15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11" t="9579" r="28510" b="11395"/>
            <a:stretch/>
          </p:blipFill>
          <p:spPr>
            <a:xfrm>
              <a:off x="10047767" y="1729892"/>
              <a:ext cx="1435396" cy="334800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599196" y="4999355"/>
            <a:ext cx="5553557" cy="123879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организации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</a:t>
            </a:r>
          </a:p>
          <a:p>
            <a:endParaRPr lang="en-US" sz="105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443068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Самара, ул. Скляренко 20,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(846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335-16-61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573" y="5003010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24261" y="4908653"/>
            <a:ext cx="24993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torgi@samregion.ru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https://vk.com/guot_so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guot_so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7750" y="5902825"/>
            <a:ext cx="288000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7750" y="5484292"/>
            <a:ext cx="288000" cy="28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7750" y="5078233"/>
            <a:ext cx="288000" cy="288000"/>
          </a:xfrm>
          <a:prstGeom prst="rect">
            <a:avLst/>
          </a:prstGeom>
        </p:spPr>
      </p:pic>
      <p:pic>
        <p:nvPicPr>
          <p:cNvPr id="18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6" y="116632"/>
            <a:ext cx="1348406" cy="13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49345" y="1476172"/>
            <a:ext cx="48196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3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араллелограмм 4"/>
          <p:cNvSpPr/>
          <p:nvPr/>
        </p:nvSpPr>
        <p:spPr>
          <a:xfrm>
            <a:off x="1524000" y="-28073"/>
            <a:ext cx="6927870" cy="67624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83821"/>
              </p:ext>
            </p:extLst>
          </p:nvPr>
        </p:nvGraphicFramePr>
        <p:xfrm>
          <a:off x="1337733" y="1503947"/>
          <a:ext cx="9490688" cy="4461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9762"/>
                <a:gridCol w="7570926"/>
              </a:tblGrid>
              <a:tr h="482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Время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Тема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73" marR="4773" marT="47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</a:tr>
              <a:tr h="92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10:40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10:50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Особенности формирования заявок на закупку ГСМ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10:50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11:00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Взаимодействие с учреждениями ФСИН посредством системы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багтрекинг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11:00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11:30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Формирование в ГИС «ГОСЗАКАЗ» заявки на включение позиции в региональный каталог товаров, работ, услуг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11:30 – 12:00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Формирования структурированного описания товара при осуществлении нетиповой закупки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12:00 – 12:30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Механизм осуществления «Закупки с полки» на ЭТП СБЕР 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12:30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13:00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Ответы на вопросы</a:t>
                      </a:r>
                      <a:endParaRPr lang="ru-RU" sz="16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2445" y="644473"/>
            <a:ext cx="4951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мероприятия</a:t>
            </a:r>
          </a:p>
        </p:txBody>
      </p:sp>
      <p:pic>
        <p:nvPicPr>
          <p:cNvPr id="1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660472" y="-601578"/>
            <a:ext cx="0" cy="76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660472" y="1233136"/>
            <a:ext cx="0" cy="57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" y="457557"/>
            <a:ext cx="6735097" cy="3422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1" y="4300702"/>
            <a:ext cx="6142520" cy="14709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63029" y="3651768"/>
            <a:ext cx="3457100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2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rgbClr val="FF2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FF2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dirty="0">
                <a:solidFill>
                  <a:srgbClr val="FF2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среднего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67914" y="710881"/>
            <a:ext cx="31894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исправить ситуацию?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67914" y="1570020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Осуществлять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закупочные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процедуры с преимуществом для СМП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СОНО (не менее 80 % процедур)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40472" y="4567733"/>
            <a:ext cx="43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Закупки однотипных ТРУ, проводимые без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ограничения для СМП и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СОНО, осуществлять преимущественно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путем совместных </a:t>
            </a:r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торгов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40472" y="3549943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Объем привлечения субподрядчиков из числа СМП в условиях контракта -                    </a:t>
            </a:r>
            <a:r>
              <a:rPr lang="ru-RU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менее 30%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67914" y="2587810"/>
            <a:ext cx="43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Требование о субподрядчике из числа СМП при закупках, проводимых  на общих основаниях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>
            <a:spLocks noChangeAspect="1"/>
          </p:cNvSpPr>
          <p:nvPr/>
        </p:nvSpPr>
        <p:spPr>
          <a:xfrm rot="2700000">
            <a:off x="7064823" y="1697268"/>
            <a:ext cx="144000" cy="144000"/>
          </a:xfrm>
          <a:prstGeom prst="rect">
            <a:avLst/>
          </a:prstGeom>
          <a:solidFill>
            <a:srgbClr val="74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>
            <a:spLocks noChangeAspect="1"/>
          </p:cNvSpPr>
          <p:nvPr/>
        </p:nvSpPr>
        <p:spPr>
          <a:xfrm rot="2700000">
            <a:off x="7064823" y="2710892"/>
            <a:ext cx="144000" cy="144000"/>
          </a:xfrm>
          <a:prstGeom prst="rect">
            <a:avLst/>
          </a:prstGeom>
          <a:solidFill>
            <a:srgbClr val="74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>
            <a:spLocks noChangeAspect="1"/>
          </p:cNvSpPr>
          <p:nvPr/>
        </p:nvSpPr>
        <p:spPr>
          <a:xfrm rot="2700000">
            <a:off x="7064824" y="3740248"/>
            <a:ext cx="144000" cy="144000"/>
          </a:xfrm>
          <a:prstGeom prst="rect">
            <a:avLst/>
          </a:prstGeom>
          <a:solidFill>
            <a:srgbClr val="74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 rot="2700000">
            <a:off x="7064822" y="4932519"/>
            <a:ext cx="144000" cy="144000"/>
          </a:xfrm>
          <a:prstGeom prst="rect">
            <a:avLst/>
          </a:prstGeom>
          <a:solidFill>
            <a:srgbClr val="74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1660472" y="-601578"/>
            <a:ext cx="0" cy="76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660472" y="1233136"/>
            <a:ext cx="0" cy="57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914" y="0"/>
            <a:ext cx="687995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47" y="2247888"/>
            <a:ext cx="2933712" cy="2933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3283"/>
          <a:stretch/>
        </p:blipFill>
        <p:spPr>
          <a:xfrm rot="10800000">
            <a:off x="11994791" y="0"/>
            <a:ext cx="46211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96907" y="746424"/>
            <a:ext cx="3948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Заявки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принимаются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до 22.09.2023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6272784"/>
            <a:ext cx="4812453" cy="585216"/>
          </a:xfrm>
          <a:custGeom>
            <a:avLst/>
            <a:gdLst/>
            <a:ahLst/>
            <a:cxnLst/>
            <a:rect l="l" t="t" r="r" b="b"/>
            <a:pathLst>
              <a:path w="3609340" h="487679">
                <a:moveTo>
                  <a:pt x="2779776" y="7124"/>
                </a:moveTo>
                <a:lnTo>
                  <a:pt x="0" y="0"/>
                </a:lnTo>
                <a:lnTo>
                  <a:pt x="3365" y="487680"/>
                </a:lnTo>
                <a:lnTo>
                  <a:pt x="2567559" y="487680"/>
                </a:lnTo>
                <a:lnTo>
                  <a:pt x="2779776" y="7124"/>
                </a:lnTo>
                <a:close/>
              </a:path>
              <a:path w="3609340" h="487679">
                <a:moveTo>
                  <a:pt x="3608832" y="7124"/>
                </a:moveTo>
                <a:lnTo>
                  <a:pt x="2831846" y="0"/>
                </a:lnTo>
                <a:lnTo>
                  <a:pt x="2627376" y="480555"/>
                </a:lnTo>
                <a:lnTo>
                  <a:pt x="3383026" y="487680"/>
                </a:lnTo>
                <a:lnTo>
                  <a:pt x="3608832" y="7124"/>
                </a:lnTo>
                <a:close/>
              </a:path>
            </a:pathLst>
          </a:custGeom>
          <a:gradFill>
            <a:gsLst>
              <a:gs pos="0">
                <a:srgbClr val="527192"/>
              </a:gs>
              <a:gs pos="48000">
                <a:srgbClr val="91C4E0"/>
              </a:gs>
              <a:gs pos="87000">
                <a:srgbClr val="7A9DB1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2421" y="0"/>
            <a:ext cx="4799753" cy="574548"/>
          </a:xfrm>
          <a:custGeom>
            <a:avLst/>
            <a:gdLst/>
            <a:ahLst/>
            <a:cxnLst/>
            <a:rect l="l" t="t" r="r" b="b"/>
            <a:pathLst>
              <a:path w="3599815" h="478790">
                <a:moveTo>
                  <a:pt x="981456" y="1016"/>
                </a:moveTo>
                <a:lnTo>
                  <a:pt x="873506" y="0"/>
                </a:lnTo>
                <a:lnTo>
                  <a:pt x="222923" y="0"/>
                </a:lnTo>
                <a:lnTo>
                  <a:pt x="0" y="471424"/>
                </a:lnTo>
                <a:lnTo>
                  <a:pt x="776986" y="478536"/>
                </a:lnTo>
                <a:lnTo>
                  <a:pt x="981456" y="1016"/>
                </a:lnTo>
                <a:close/>
              </a:path>
              <a:path w="3599815" h="478790">
                <a:moveTo>
                  <a:pt x="3599688" y="25374"/>
                </a:moveTo>
                <a:lnTo>
                  <a:pt x="3599167" y="0"/>
                </a:lnTo>
                <a:lnTo>
                  <a:pt x="1038555" y="0"/>
                </a:lnTo>
                <a:lnTo>
                  <a:pt x="829056" y="471424"/>
                </a:lnTo>
                <a:lnTo>
                  <a:pt x="3599688" y="478523"/>
                </a:lnTo>
                <a:lnTo>
                  <a:pt x="3599688" y="25374"/>
                </a:lnTo>
                <a:close/>
              </a:path>
            </a:pathLst>
          </a:custGeom>
          <a:gradFill>
            <a:gsLst>
              <a:gs pos="0">
                <a:srgbClr val="88C5E3"/>
              </a:gs>
              <a:gs pos="48000">
                <a:srgbClr val="91C4E0"/>
              </a:gs>
              <a:gs pos="90000">
                <a:srgbClr val="0D6CB2"/>
              </a:gs>
            </a:gsLst>
            <a:lin ang="210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Группа 24"/>
          <p:cNvGrpSpPr/>
          <p:nvPr/>
        </p:nvGrpSpPr>
        <p:grpSpPr>
          <a:xfrm>
            <a:off x="-121910" y="2389007"/>
            <a:ext cx="12306877" cy="2697393"/>
            <a:chOff x="-121910" y="2389007"/>
            <a:chExt cx="12306877" cy="269739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191"/>
                      </a14:imgEffect>
                      <a14:imgEffect>
                        <a14:saturation sat="66000"/>
                      </a14:imgEffect>
                      <a14:imgEffect>
                        <a14:brightnessContrast bright="27000" contras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6"/>
            <a:stretch/>
          </p:blipFill>
          <p:spPr>
            <a:xfrm>
              <a:off x="9222964" y="2389007"/>
              <a:ext cx="2962003" cy="2697393"/>
            </a:xfrm>
            <a:custGeom>
              <a:avLst/>
              <a:gdLst>
                <a:gd name="connsiteX0" fmla="*/ 1402067 w 2962003"/>
                <a:gd name="connsiteY0" fmla="*/ 0 h 2697393"/>
                <a:gd name="connsiteX1" fmla="*/ 2962003 w 2962003"/>
                <a:gd name="connsiteY1" fmla="*/ 0 h 2697393"/>
                <a:gd name="connsiteX2" fmla="*/ 2962003 w 2962003"/>
                <a:gd name="connsiteY2" fmla="*/ 2697393 h 2697393"/>
                <a:gd name="connsiteX3" fmla="*/ 0 w 2962003"/>
                <a:gd name="connsiteY3" fmla="*/ 2697393 h 2697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2003" h="2697393">
                  <a:moveTo>
                    <a:pt x="1402067" y="0"/>
                  </a:moveTo>
                  <a:lnTo>
                    <a:pt x="2962003" y="0"/>
                  </a:lnTo>
                  <a:lnTo>
                    <a:pt x="2962003" y="2697393"/>
                  </a:lnTo>
                  <a:lnTo>
                    <a:pt x="0" y="2697393"/>
                  </a:lnTo>
                  <a:close/>
                </a:path>
              </a:pathLst>
            </a:cu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"/>
            <a:stretch>
              <a:fillRect/>
            </a:stretch>
          </p:blipFill>
          <p:spPr>
            <a:xfrm>
              <a:off x="-121910" y="2554363"/>
              <a:ext cx="10044196" cy="2530415"/>
            </a:xfrm>
            <a:custGeom>
              <a:avLst/>
              <a:gdLst>
                <a:gd name="connsiteX0" fmla="*/ 0 w 10044196"/>
                <a:gd name="connsiteY0" fmla="*/ 0 h 2530415"/>
                <a:gd name="connsiteX1" fmla="*/ 10044196 w 10044196"/>
                <a:gd name="connsiteY1" fmla="*/ 0 h 2530415"/>
                <a:gd name="connsiteX2" fmla="*/ 8728922 w 10044196"/>
                <a:gd name="connsiteY2" fmla="*/ 2530415 h 2530415"/>
                <a:gd name="connsiteX3" fmla="*/ 0 w 10044196"/>
                <a:gd name="connsiteY3" fmla="*/ 2530415 h 2530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4196" h="2530415">
                  <a:moveTo>
                    <a:pt x="0" y="0"/>
                  </a:moveTo>
                  <a:lnTo>
                    <a:pt x="10044196" y="0"/>
                  </a:lnTo>
                  <a:lnTo>
                    <a:pt x="8728922" y="2530415"/>
                  </a:lnTo>
                  <a:lnTo>
                    <a:pt x="0" y="2530415"/>
                  </a:lnTo>
                  <a:close/>
                </a:path>
              </a:pathLst>
            </a:custGeom>
            <a:ln>
              <a:noFill/>
            </a:ln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"/>
          <a:stretch>
            <a:fillRect/>
          </a:stretch>
        </p:blipFill>
        <p:spPr>
          <a:xfrm>
            <a:off x="-121909" y="2554363"/>
            <a:ext cx="10044196" cy="2530415"/>
          </a:xfrm>
          <a:custGeom>
            <a:avLst/>
            <a:gdLst>
              <a:gd name="connsiteX0" fmla="*/ 0 w 10044196"/>
              <a:gd name="connsiteY0" fmla="*/ 0 h 2530415"/>
              <a:gd name="connsiteX1" fmla="*/ 10044196 w 10044196"/>
              <a:gd name="connsiteY1" fmla="*/ 0 h 2530415"/>
              <a:gd name="connsiteX2" fmla="*/ 8728922 w 10044196"/>
              <a:gd name="connsiteY2" fmla="*/ 2530415 h 2530415"/>
              <a:gd name="connsiteX3" fmla="*/ 0 w 10044196"/>
              <a:gd name="connsiteY3" fmla="*/ 2530415 h 253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4196" h="2530415">
                <a:moveTo>
                  <a:pt x="0" y="0"/>
                </a:moveTo>
                <a:lnTo>
                  <a:pt x="10044196" y="0"/>
                </a:lnTo>
                <a:lnTo>
                  <a:pt x="8728922" y="2530415"/>
                </a:lnTo>
                <a:lnTo>
                  <a:pt x="0" y="2530415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91"/>
                    </a14:imgEffect>
                    <a14:imgEffect>
                      <a14:saturation sat="66000"/>
                    </a14:imgEffect>
                    <a14:imgEffect>
                      <a14:brightnessContrast bright="2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6" t="12737"/>
          <a:stretch/>
        </p:blipFill>
        <p:spPr>
          <a:xfrm>
            <a:off x="9222965" y="2732567"/>
            <a:ext cx="2962003" cy="2353833"/>
          </a:xfrm>
          <a:custGeom>
            <a:avLst/>
            <a:gdLst>
              <a:gd name="connsiteX0" fmla="*/ 1402067 w 2962003"/>
              <a:gd name="connsiteY0" fmla="*/ 0 h 2697393"/>
              <a:gd name="connsiteX1" fmla="*/ 2962003 w 2962003"/>
              <a:gd name="connsiteY1" fmla="*/ 0 h 2697393"/>
              <a:gd name="connsiteX2" fmla="*/ 2962003 w 2962003"/>
              <a:gd name="connsiteY2" fmla="*/ 2697393 h 2697393"/>
              <a:gd name="connsiteX3" fmla="*/ 0 w 2962003"/>
              <a:gd name="connsiteY3" fmla="*/ 2697393 h 26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003" h="2697393">
                <a:moveTo>
                  <a:pt x="1402067" y="0"/>
                </a:moveTo>
                <a:lnTo>
                  <a:pt x="2962003" y="0"/>
                </a:lnTo>
                <a:lnTo>
                  <a:pt x="2962003" y="2697393"/>
                </a:lnTo>
                <a:lnTo>
                  <a:pt x="0" y="2697393"/>
                </a:lnTo>
                <a:close/>
              </a:path>
            </a:pathLst>
          </a:custGeom>
        </p:spPr>
      </p:pic>
      <p:sp>
        <p:nvSpPr>
          <p:cNvPr id="30" name="Прямоугольник 29"/>
          <p:cNvSpPr/>
          <p:nvPr/>
        </p:nvSpPr>
        <p:spPr>
          <a:xfrm rot="5400000">
            <a:off x="5797265" y="-3828443"/>
            <a:ext cx="399450" cy="12726820"/>
          </a:xfrm>
          <a:prstGeom prst="rect">
            <a:avLst/>
          </a:prstGeom>
          <a:gradFill flip="none" rotWithShape="1">
            <a:gsLst>
              <a:gs pos="89017">
                <a:srgbClr val="2C6FA5"/>
              </a:gs>
              <a:gs pos="79000">
                <a:srgbClr val="93C9E5"/>
              </a:gs>
              <a:gs pos="12500">
                <a:srgbClr val="84AFD3"/>
              </a:gs>
              <a:gs pos="4000">
                <a:srgbClr val="6D9ECF"/>
              </a:gs>
              <a:gs pos="25000">
                <a:srgbClr val="9BBFD7"/>
              </a:gs>
              <a:gs pos="50000">
                <a:srgbClr val="8BC4DF"/>
              </a:gs>
              <a:gs pos="100000">
                <a:srgbClr val="205083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91" l="24289" r="90635">
                        <a14:backgroundMark x1="35580" y1="74483" x2="52429" y2="75258"/>
                        <a14:backgroundMark x1="27352" y1="87293" x2="29059" y2="91477"/>
                        <a14:backgroundMark x1="75274" y1="76343" x2="76761" y2="75568"/>
                        <a14:backgroundMark x1="76455" y1="77686" x2="78643" y2="74793"/>
                        <a14:backgroundMark x1="69103" y1="75671" x2="70197" y2="72159"/>
                      </a14:backgroundRemoval>
                    </a14:imgEffect>
                    <a14:imgEffect>
                      <a14:colorTemperature colorTemp="7191"/>
                    </a14:imgEffect>
                    <a14:imgEffect>
                      <a14:saturation sat="66000"/>
                    </a14:imgEffect>
                    <a14:imgEffect>
                      <a14:brightnessContrast bright="2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/>
        </p:blipFill>
        <p:spPr>
          <a:xfrm>
            <a:off x="9222963" y="2381363"/>
            <a:ext cx="2962003" cy="2697393"/>
          </a:xfrm>
          <a:custGeom>
            <a:avLst/>
            <a:gdLst>
              <a:gd name="connsiteX0" fmla="*/ 1402067 w 2962003"/>
              <a:gd name="connsiteY0" fmla="*/ 0 h 2697393"/>
              <a:gd name="connsiteX1" fmla="*/ 2962003 w 2962003"/>
              <a:gd name="connsiteY1" fmla="*/ 0 h 2697393"/>
              <a:gd name="connsiteX2" fmla="*/ 2962003 w 2962003"/>
              <a:gd name="connsiteY2" fmla="*/ 2697393 h 2697393"/>
              <a:gd name="connsiteX3" fmla="*/ 0 w 2962003"/>
              <a:gd name="connsiteY3" fmla="*/ 2697393 h 269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003" h="2697393">
                <a:moveTo>
                  <a:pt x="1402067" y="0"/>
                </a:moveTo>
                <a:lnTo>
                  <a:pt x="2962003" y="0"/>
                </a:lnTo>
                <a:lnTo>
                  <a:pt x="2962003" y="2697393"/>
                </a:lnTo>
                <a:lnTo>
                  <a:pt x="0" y="2697393"/>
                </a:lnTo>
                <a:close/>
              </a:path>
            </a:pathLst>
          </a:cu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6137" y="1044925"/>
            <a:ext cx="7621170" cy="1077218"/>
          </a:xfrm>
          <a:prstGeom prst="rect">
            <a:avLst/>
          </a:prstGeom>
          <a:noFill/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формирования заявок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закупку ГСМ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7267" y="5297877"/>
            <a:ext cx="5598476" cy="738664"/>
          </a:xfrm>
          <a:prstGeom prst="rect">
            <a:avLst/>
          </a:prstGeom>
          <a:noFill/>
          <a:effectLst>
            <a:softEdge rad="1143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Алимирзоева</a:t>
            </a:r>
            <a:r>
              <a:rPr lang="ru-RU" sz="140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М.М.  – главный консультант </a:t>
            </a:r>
            <a:r>
              <a:rPr lang="en-US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sz="1400" dirty="0">
                <a:solidFill>
                  <a:srgbClr val="1F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аналитического и методологического обеспечения Главного управления организации торов Самарской области</a:t>
            </a:r>
          </a:p>
        </p:txBody>
      </p:sp>
      <p:pic>
        <p:nvPicPr>
          <p:cNvPr id="14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66" y="116632"/>
            <a:ext cx="1348406" cy="13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30479" y="397923"/>
            <a:ext cx="7253100" cy="10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регионального каталога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нефтепродуктам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9881"/>
              </p:ext>
            </p:extLst>
          </p:nvPr>
        </p:nvGraphicFramePr>
        <p:xfrm>
          <a:off x="1730478" y="1747541"/>
          <a:ext cx="8873353" cy="4065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327"/>
                <a:gridCol w="5240026"/>
              </a:tblGrid>
              <a:tr h="722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НЕФТЕПРОДУКТЫ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НЕФТЕПРОДУКТЫ </a:t>
                      </a:r>
                    </a:p>
                    <a:p>
                      <a:pPr algn="ctr"/>
                      <a:r>
                        <a:rPr lang="ru-RU" dirty="0" smtClean="0"/>
                        <a:t>(С ВЕРОЯТНОСТНЫМ ОБЪЕМОМ)</a:t>
                      </a:r>
                      <a:endParaRPr lang="ru-RU" dirty="0"/>
                    </a:p>
                  </a:txBody>
                  <a:tcPr/>
                </a:tc>
              </a:tr>
              <a:tr h="4151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Т081805 (бензин)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Т082694 (бензин)</a:t>
                      </a:r>
                      <a:endParaRPr lang="ru-RU" dirty="0"/>
                    </a:p>
                  </a:txBody>
                  <a:tcPr/>
                </a:tc>
              </a:tr>
              <a:tr h="4183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Т000789 (бензин)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Т082695 (бензин)</a:t>
                      </a:r>
                      <a:endParaRPr lang="ru-RU" dirty="0"/>
                    </a:p>
                  </a:txBody>
                  <a:tcPr/>
                </a:tc>
              </a:tr>
              <a:tr h="4183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Т000951 (бензин)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Т082696 (бензин)</a:t>
                      </a:r>
                      <a:endParaRPr lang="ru-RU" dirty="0"/>
                    </a:p>
                  </a:txBody>
                  <a:tcPr/>
                </a:tc>
              </a:tr>
              <a:tr h="4183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Т082738 (топливо)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Т034532 (топливо)</a:t>
                      </a:r>
                      <a:endParaRPr lang="ru-RU" dirty="0"/>
                    </a:p>
                  </a:txBody>
                  <a:tcPr/>
                </a:tc>
              </a:tr>
              <a:tr h="4183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Т082739 (топливо)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Т036918 (топливо)</a:t>
                      </a:r>
                      <a:endParaRPr lang="ru-RU" dirty="0"/>
                    </a:p>
                  </a:txBody>
                  <a:tcPr/>
                </a:tc>
              </a:tr>
              <a:tr h="41835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Т082740 (топливо)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Т025263 (топливо)</a:t>
                      </a:r>
                      <a:endParaRPr lang="ru-RU" dirty="0"/>
                    </a:p>
                  </a:txBody>
                  <a:tcPr/>
                </a:tc>
              </a:tr>
              <a:tr h="41835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Т082741 (топливо)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Т025263 (топливо)</a:t>
                      </a:r>
                      <a:endParaRPr lang="ru-RU" dirty="0"/>
                    </a:p>
                  </a:txBody>
                  <a:tcPr/>
                </a:tc>
              </a:tr>
              <a:tr h="418357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Т082742 (топливо)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Т052578 (топливо)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660472" y="-601578"/>
            <a:ext cx="0" cy="76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660472" y="1233136"/>
            <a:ext cx="0" cy="57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322437" y="332869"/>
            <a:ext cx="7577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формирования заявки на ГСМ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98914"/>
              </p:ext>
            </p:extLst>
          </p:nvPr>
        </p:nvGraphicFramePr>
        <p:xfrm>
          <a:off x="638666" y="1338034"/>
          <a:ext cx="5387483" cy="4676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043"/>
                <a:gridCol w="4053440"/>
              </a:tblGrid>
              <a:tr h="735856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закупка ГСМ запланирована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 квартал (январь-март)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73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т034532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Топливо дизельное зимнее экологического класса не ниже К5 (розничная поставка)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73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т052578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Топливо дизельное межсезонное экологического класса не ниже К5 (розничная поставка)</a:t>
                      </a:r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736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т082694</a:t>
                      </a:r>
                      <a:endParaRPr lang="ru-RU" sz="2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Бензин автомобильный (розничная реализация)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736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т082696</a:t>
                      </a:r>
                      <a:endParaRPr lang="ru-RU" sz="2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Бензин автомобильный (розничная реализация)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754722"/>
              </p:ext>
            </p:extLst>
          </p:nvPr>
        </p:nvGraphicFramePr>
        <p:xfrm>
          <a:off x="6481123" y="1338034"/>
          <a:ext cx="4798941" cy="374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974"/>
                <a:gridCol w="3643967"/>
              </a:tblGrid>
              <a:tr h="715867">
                <a:tc gridSpan="2"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закупка </a:t>
                      </a: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ГСМ запланирована 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3 квартал (июль-сентябрь)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87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т025263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Топливо дизельное летнее экологического класса не ниже К5 (розничная поставка)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87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т052944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 дизельное межсезонное экологического класса не ниже К5 (розничная поставка)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8764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т082694</a:t>
                      </a:r>
                      <a:endParaRPr lang="ru-RU" sz="2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Бензин автомобильный (розничная реализация) 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09291" y="5517673"/>
            <a:ext cx="5073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по бензину приведены в качестве примера. </a:t>
            </a:r>
            <a:r>
              <a:rPr lang="ru-RU" sz="15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660472" y="-601578"/>
            <a:ext cx="0" cy="76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660472" y="1233136"/>
            <a:ext cx="0" cy="57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23888" y="332656"/>
            <a:ext cx="9525128" cy="1080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каталога обеспечивает следующая нормативная база </a:t>
            </a:r>
            <a:endParaRPr lang="ru-RU" sz="3200" cap="all" dirty="0">
              <a:ln w="0"/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3"/>
          <p:cNvSpPr>
            <a:spLocks noGrp="1"/>
          </p:cNvSpPr>
          <p:nvPr>
            <p:ph idx="1"/>
          </p:nvPr>
        </p:nvSpPr>
        <p:spPr>
          <a:xfrm>
            <a:off x="436092" y="1412776"/>
            <a:ext cx="10653666" cy="5175021"/>
          </a:xfrm>
        </p:spPr>
        <p:txBody>
          <a:bodyPr>
            <a:noAutofit/>
          </a:bodyPr>
          <a:lstStyle/>
          <a:p>
            <a:pPr marL="162900" indent="0" algn="just">
              <a:buNone/>
            </a:pP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05.04.2013 № 44-ФЗ «О контрактной системе в сфере закупок товаров, работ, услуг для обеспечения государственных и муниципальных нужд»:</a:t>
            </a:r>
          </a:p>
          <a:p>
            <a:pPr lvl="1" indent="-180000" algn="just"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Порядок формирования и ведения в единой информационной системе каталога товаров, работ, услуг для обеспечения государственных и муниципальных нужд, а также правила использования указанного каталога устанавливаются Правительством Российской Федерации (статья 23);</a:t>
            </a:r>
          </a:p>
          <a:p>
            <a:pPr lvl="1" indent="-180000" algn="just"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Заказчик формирует и размещает в единой информационной системе извещение об осуществлении закупки, содержащее, в том числе наименование объекта закупки, информацию (при наличии), предусмотренную правилами использования каталога товаров, работ, услуг для обеспечения государственных и муниципальных нужд, установленными в соответствии с частью 6 статьи 23 настоящего Федерального закона (пункт 5 части 1 статьи 42).</a:t>
            </a:r>
          </a:p>
          <a:p>
            <a:pPr marL="562950" lvl="1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90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08.02.2017 № 145 «Об утверждении Правил формирования и ведения в единой информационной системе в сфере закупок каталога товаров, работ, услуг для обеспечения государственных и муниципальных нужд и Правил использования каталога товаров, работ, услуг для обеспечения государственных и муниципальных нужд»</a:t>
            </a:r>
          </a:p>
          <a:p>
            <a:pPr marL="848700" lvl="1" algn="just"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Настоящие Правила устанавливают порядок использования каталога товаров, работ, услуг для обеспечения государственных и муниципальных нужд (далее - каталог) участниками контрактной системы в сфере закупок в соответствии с Федеральным законом "О контрактной системе в сфере закупок товаров, работ, услуг для обеспечения государственных и муниципальных нужд" (далее - Федеральный закон).</a:t>
            </a:r>
          </a:p>
          <a:p>
            <a:pPr marL="848700" lvl="1" algn="just"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Заказчики обязаны применять информацию, включенную в позицию каталога в соответствии с подпунктами «б» - «г» и «е» - «з» пункта 10 Правил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660472" y="-601578"/>
            <a:ext cx="0" cy="76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660472" y="1233136"/>
            <a:ext cx="0" cy="57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6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7900"/>
              </p:ext>
            </p:extLst>
          </p:nvPr>
        </p:nvGraphicFramePr>
        <p:xfrm>
          <a:off x="676747" y="2282204"/>
          <a:ext cx="10264155" cy="383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608"/>
                <a:gridCol w="2308098"/>
                <a:gridCol w="6236449"/>
              </a:tblGrid>
              <a:tr h="639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дизельное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КТРУ ЕИС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позиции КТРУ ЕИС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9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Т034532, Т082738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19.20.21.325-00002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Топливо дизельное зимнее экологического класса не ниже К5 (розничная поставка)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9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Т036918, Т082739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19.20.21.315-00001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Топливо дизельное летнее экологического класса не ниже К5 (оптовая реализация)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9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Т025263, Т082740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19.20.21.315-00002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Топливо дизельное летнее экологического класса не ниже К5 (розничная поставка)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9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Т052578, Т082741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19.20.21.345-00002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Топливо дизельное межсезонное экологического класса не ниже К5 (розничная поставка)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3967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Т052944, Т082742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19.20.21.345-00002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 дизельное межсезонное экологического класса не ниже К5 (розничная поставка)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3888" y="449976"/>
            <a:ext cx="9785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позиций регионального каталога </a:t>
            </a:r>
          </a:p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каталога КТРУ ЕИС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топливу имеющему сезонность)</a:t>
            </a:r>
          </a:p>
        </p:txBody>
      </p:sp>
      <p:pic>
        <p:nvPicPr>
          <p:cNvPr id="1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64" y="279972"/>
            <a:ext cx="815700" cy="7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660472" y="-601578"/>
            <a:ext cx="0" cy="76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660472" y="1233136"/>
            <a:ext cx="0" cy="57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747</Words>
  <Application>Microsoft Office PowerPoint</Application>
  <PresentationFormat>Широкоэкранный</PresentationFormat>
  <Paragraphs>109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Ведение каталога обеспечивает следующая нормативная база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Мытарев Александр Геннадьевич</dc:creator>
  <cp:lastModifiedBy>Мытарев Александр Геннадьевич</cp:lastModifiedBy>
  <cp:revision>74</cp:revision>
  <dcterms:created xsi:type="dcterms:W3CDTF">2023-09-04T06:58:51Z</dcterms:created>
  <dcterms:modified xsi:type="dcterms:W3CDTF">2023-09-14T09:34:25Z</dcterms:modified>
</cp:coreProperties>
</file>