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4389" r:id="rId6"/>
    <p:sldId id="4426" r:id="rId7"/>
    <p:sldId id="4442" r:id="rId8"/>
    <p:sldId id="4441" r:id="rId9"/>
    <p:sldId id="4443" r:id="rId10"/>
    <p:sldId id="4444" r:id="rId11"/>
    <p:sldId id="4427" r:id="rId12"/>
    <p:sldId id="4428" r:id="rId13"/>
    <p:sldId id="4446" r:id="rId14"/>
    <p:sldId id="4429" r:id="rId15"/>
    <p:sldId id="557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рецкий Антон" initials="ГА" lastIdx="1" clrIdx="0">
    <p:extLst>
      <p:ext uri="{19B8F6BF-5375-455C-9EA6-DF929625EA0E}">
        <p15:presenceInfo xmlns:p15="http://schemas.microsoft.com/office/powerpoint/2012/main" userId="S::a.gretskiy@tektorg.ru::39e900af-171a-4f29-a20b-1be377717dd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A4"/>
    <a:srgbClr val="0E779D"/>
    <a:srgbClr val="29EEF7"/>
    <a:srgbClr val="0981CD"/>
    <a:srgbClr val="D9D9D9"/>
    <a:srgbClr val="E0EF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6" autoAdjust="0"/>
    <p:restoredTop sz="94245" autoAdjust="0"/>
  </p:normalViewPr>
  <p:slideViewPr>
    <p:cSldViewPr snapToGrid="0">
      <p:cViewPr varScale="1">
        <p:scale>
          <a:sx n="105" d="100"/>
          <a:sy n="105" d="100"/>
        </p:scale>
        <p:origin x="558" y="108"/>
      </p:cViewPr>
      <p:guideLst>
        <p:guide orient="horz" pos="2160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C3532-9C19-44F1-82AD-C13568992F35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13D51-448E-4F62-BD65-B266008F3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7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85847-B507-4813-8F39-234D10CE957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06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F4AF7-FBF6-41E2-90DD-BDDE67123879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301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65732-572F-4E6F-8F84-2211C912E4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23CA9A-17DB-4B7E-B9DC-EBF1E25EE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BE07E9-BCB7-491A-8ECA-76A7A808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DD9075-5501-40AA-8D04-994ABEC0A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2A99D2-2022-45A0-BFD4-48D729285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442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37187-9627-4BCF-BA19-8450576D1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2562E7-F14E-4091-B533-D37D1EA00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04CD9-43F4-4546-99D2-C88C8D66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AAE7F3-384C-4C70-A9BC-8F2F3ABDE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69FC7-C45D-417D-BC1E-772301E2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40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0F8FB20-04C1-444B-91A7-2301BB951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DE3E46-7F7E-4F0D-8499-EF3F5F750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ECB231-FB44-4DD4-BF47-D1A4181A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1102B6-4DE3-4316-B9CF-B98577F6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F863F7-C3DE-4A1F-A3BD-193BF8592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336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BE405CA-9A1A-4684-A504-4C78A0A59989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C54D96-3B10-466D-9284-E1F893ECA6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5554" y="358086"/>
            <a:ext cx="1863599" cy="4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9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54072" cy="6858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52011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0BD18-843D-46FB-979C-23CF8F1D6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0C2B8-1B6A-4731-900A-1B022B600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4935B3-A80B-4E59-A798-AE4471F8A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0077FD-23AA-4F4C-BACF-0F996743D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7C9961-B940-4263-B079-45A790742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F695F-ABDC-4A26-847E-BE4543E3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9A7C27-E44B-417E-B599-B92C1EBDB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E382A-6EF0-4C1C-B567-FB32F525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AFA75E-2809-4E1A-B5EA-DEEFDD93F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F4028D-9E2B-42E0-8D9B-5053C0FF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6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965FF-2C53-421C-8EEC-789BB1AEF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6DE2A-2D22-4FAC-8210-594B43387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6FF160-CA50-4490-BE39-E4FE6FC77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CCBE65-E632-4D4D-9811-966DC86D7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1F8DF5-8CC7-4358-9F56-71424177C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20D69F-169B-4F40-BB93-4AA75A20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3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6145D-CAD5-4CB8-BCCA-0E04CB27E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0781D7-87FC-4EDD-95D8-55A2B9D9F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C65D3E-1C9E-4F7A-891A-3D144F33E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3DA6EA-3B77-46EE-AB9A-06955CB360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34BACD-4DC2-422C-BE2E-28E81D228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183970-B796-41B1-A5E1-F7E55E8A1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BAD57CC-875B-4AA8-B79E-9BD2C030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5C2889D-2D9F-4BB9-93A2-00B8AEDF0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21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3639D-1727-426F-A9A1-23C318705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89CB2E-8830-4014-B866-7E230CF21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9BDE2A-B6CE-48E4-BCDF-D3235068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EB4DAF-1ADE-4F79-A84C-16497E04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08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1EC4932-3026-4332-AC35-BF2EC8A94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41B282-DFA7-400E-ABD2-1D7E193C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8A36E8-920F-4192-B2DA-DD0049AD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5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91652-82F1-46B5-AA8E-3520B8D23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2DA76-23A9-4993-943E-8F992D147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B5C191-A6C1-4ABE-A506-1C3451E9D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DA204A-68F9-4F0B-A214-26A47D0FC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CAFDC7-CC33-4EC1-A246-43C3B72B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A56436-0BA1-448C-BB13-BECCABE0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36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F3EB4-43E1-4F52-AC89-224C8FA61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A2F9AA-AEB6-47C3-B2EF-384849A05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0E4B5E-51D3-4382-8AA2-C1CCF085E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1E238A-F3AD-41F2-81E1-7170256EA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23A907-6755-4207-AF94-B67860404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6F36AF-5B4F-4CD6-A547-97BAC26B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42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D548EE-5856-4381-BEC3-4B3E1F0B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6E638A-3D0D-4264-ABE1-923404F10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E3F77C-F387-45FE-870B-04A3F2F1D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7F17A-C628-411B-9D72-A2D7A1B2047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3487B7-3D12-4A2C-8115-DF5EF8163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9C2875-F199-4EC9-AD71-94A218EB3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0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DAAB21-696D-7557-A7E1-DCDB0B87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b="770"/>
          <a:stretch/>
        </p:blipFill>
        <p:spPr>
          <a:xfrm>
            <a:off x="8965" y="0"/>
            <a:ext cx="12174070" cy="68356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2C6E15-E0D9-FA97-6CB1-1591A6735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42" y="4764934"/>
            <a:ext cx="5681404" cy="2093067"/>
          </a:xfrm>
          <a:prstGeom prst="rect">
            <a:avLst/>
          </a:prstGeom>
        </p:spPr>
      </p:pic>
      <p:sp>
        <p:nvSpPr>
          <p:cNvPr id="14" name="Footer Text">
            <a:extLst>
              <a:ext uri="{FF2B5EF4-FFF2-40B4-BE49-F238E27FC236}">
                <a16:creationId xmlns:a16="http://schemas.microsoft.com/office/drawing/2014/main" id="{3893DE59-DC8F-4EC1-A029-E945ACACB855}"/>
              </a:ext>
            </a:extLst>
          </p:cNvPr>
          <p:cNvSpPr txBox="1"/>
          <p:nvPr/>
        </p:nvSpPr>
        <p:spPr>
          <a:xfrm>
            <a:off x="6217920" y="4026270"/>
            <a:ext cx="596511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Порядок проведения запроса котировок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FD3EA-9BFD-0EAE-C64E-DED2F0A50DED}"/>
              </a:ext>
            </a:extLst>
          </p:cNvPr>
          <p:cNvSpPr txBox="1"/>
          <p:nvPr/>
        </p:nvSpPr>
        <p:spPr>
          <a:xfrm>
            <a:off x="2050906" y="5899658"/>
            <a:ext cx="6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Некрасов Василий Александрович</a:t>
            </a:r>
          </a:p>
          <a:p>
            <a:r>
              <a:rPr lang="ru-RU" dirty="0">
                <a:solidFill>
                  <a:schemeClr val="bg1"/>
                </a:solidFill>
              </a:rPr>
              <a:t>Руководитель Департамента методологии АО «ТЭК-Торг»</a:t>
            </a:r>
          </a:p>
        </p:txBody>
      </p:sp>
    </p:spTree>
    <p:extLst>
      <p:ext uri="{BB962C8B-B14F-4D97-AF65-F5344CB8AC3E}">
        <p14:creationId xmlns:p14="http://schemas.microsoft.com/office/powerpoint/2010/main" val="3564787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A98D84F-CAA0-E827-0224-8E903B7FB625}"/>
              </a:ext>
            </a:extLst>
          </p:cNvPr>
          <p:cNvSpPr txBox="1">
            <a:spLocks/>
          </p:cNvSpPr>
          <p:nvPr/>
        </p:nvSpPr>
        <p:spPr>
          <a:xfrm>
            <a:off x="828213" y="1101718"/>
            <a:ext cx="8520663" cy="1003199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55"/>
            <a:r>
              <a:rPr lang="en-US" sz="213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131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4288C7-1F81-8238-5597-111D297749CD}"/>
              </a:ext>
            </a:extLst>
          </p:cNvPr>
          <p:cNvSpPr/>
          <p:nvPr/>
        </p:nvSpPr>
        <p:spPr>
          <a:xfrm>
            <a:off x="581269" y="1248878"/>
            <a:ext cx="5037235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defTabSz="609555">
              <a:spcBef>
                <a:spcPct val="20000"/>
              </a:spcBef>
              <a:spcAft>
                <a:spcPts val="800"/>
              </a:spcAft>
            </a:pPr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</a:t>
            </a:r>
            <a:r>
              <a:rPr lang="ru-RU" sz="2000" b="1" dirty="0"/>
              <a:t> участник закупки для заключения контракта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6F2E09-482B-CBD7-4A84-249FD390C386}"/>
              </a:ext>
            </a:extLst>
          </p:cNvPr>
          <p:cNvSpPr/>
          <p:nvPr/>
        </p:nvSpPr>
        <p:spPr>
          <a:xfrm>
            <a:off x="579159" y="2342390"/>
            <a:ext cx="4846281" cy="16767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/>
              <a:t>Подана только </a:t>
            </a:r>
            <a:r>
              <a:rPr lang="ru-RU" b="1" dirty="0"/>
              <a:t>одна заявка на участие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/>
              <a:t>Только </a:t>
            </a:r>
            <a:r>
              <a:rPr lang="ru-RU" b="1" dirty="0"/>
              <a:t>одна заявка соответствует </a:t>
            </a:r>
            <a:r>
              <a:rPr lang="ru-RU" dirty="0"/>
              <a:t>требованиям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B50F454-198E-A74A-E17D-88D8883448D1}"/>
              </a:ext>
            </a:extLst>
          </p:cNvPr>
          <p:cNvCxnSpPr>
            <a:cxnSpLocks/>
          </p:cNvCxnSpPr>
          <p:nvPr/>
        </p:nvCxnSpPr>
        <p:spPr>
          <a:xfrm>
            <a:off x="5738598" y="1406828"/>
            <a:ext cx="0" cy="4396509"/>
          </a:xfrm>
          <a:prstGeom prst="line">
            <a:avLst/>
          </a:prstGeom>
          <a:ln>
            <a:solidFill>
              <a:srgbClr val="B6D6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63182D-1B69-397A-6ABE-446E47960362}"/>
              </a:ext>
            </a:extLst>
          </p:cNvPr>
          <p:cNvSpPr/>
          <p:nvPr/>
        </p:nvSpPr>
        <p:spPr>
          <a:xfrm>
            <a:off x="5951155" y="129565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</a:t>
            </a:r>
            <a:r>
              <a:rPr lang="ru-RU" sz="2000" b="1" dirty="0"/>
              <a:t> участника закупки для заключения контракта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5B992F-83FA-A9EA-DB58-14D4AEEEE0B6}"/>
              </a:ext>
            </a:extLst>
          </p:cNvPr>
          <p:cNvSpPr txBox="1"/>
          <p:nvPr/>
        </p:nvSpPr>
        <p:spPr>
          <a:xfrm>
            <a:off x="5738597" y="2212604"/>
            <a:ext cx="6308551" cy="2784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/>
              <a:t>Не подано </a:t>
            </a:r>
            <a:r>
              <a:rPr lang="ru-RU" b="1" dirty="0"/>
              <a:t>ни одной заявки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b="1" dirty="0"/>
              <a:t>Ни одна заявка не соответствует</a:t>
            </a:r>
            <a:r>
              <a:rPr lang="ru-RU" dirty="0"/>
              <a:t> требованиям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b="1" dirty="0"/>
              <a:t>Все участники уклонились</a:t>
            </a:r>
            <a:r>
              <a:rPr lang="ru-RU" dirty="0"/>
              <a:t> от заключения контракта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/>
              <a:t>Заказчик отказался заключать контракт с единственной оставшейся заявкой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5C6F7A-4A07-D8CF-3D7B-A496F5290DBC}"/>
              </a:ext>
            </a:extLst>
          </p:cNvPr>
          <p:cNvSpPr txBox="1"/>
          <p:nvPr/>
        </p:nvSpPr>
        <p:spPr>
          <a:xfrm>
            <a:off x="579159" y="5239790"/>
            <a:ext cx="484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Последствия: </a:t>
            </a:r>
            <a:r>
              <a:rPr lang="ru-RU" sz="2000" dirty="0"/>
              <a:t>Заключается контракт, как с ЕП по п. 25 ч. 1 ст. 93 Закона №44-ФЗ.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F4D006-3A98-25BB-1363-BD6CD48EDE0F}"/>
              </a:ext>
            </a:extLst>
          </p:cNvPr>
          <p:cNvSpPr txBox="1"/>
          <p:nvPr/>
        </p:nvSpPr>
        <p:spPr>
          <a:xfrm>
            <a:off x="5858692" y="5239790"/>
            <a:ext cx="5571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Последствия: </a:t>
            </a:r>
            <a:r>
              <a:rPr lang="ru-RU" sz="2000" dirty="0"/>
              <a:t>Проводим новую закупку или заключаем контракт с ЕП по п. 25 ч. 1 ст. 93 Закона №44-ФЗ.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F0B9DB7-42DC-4CC6-01A7-50361A1544E4}"/>
              </a:ext>
            </a:extLst>
          </p:cNvPr>
          <p:cNvCxnSpPr>
            <a:cxnSpLocks/>
          </p:cNvCxnSpPr>
          <p:nvPr/>
        </p:nvCxnSpPr>
        <p:spPr>
          <a:xfrm>
            <a:off x="2265680" y="1956764"/>
            <a:ext cx="7083196" cy="0"/>
          </a:xfrm>
          <a:prstGeom prst="line">
            <a:avLst/>
          </a:prstGeom>
          <a:ln>
            <a:solidFill>
              <a:srgbClr val="B6D6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77E11E7-FE28-0C47-D74B-2471983E38AF}"/>
              </a:ext>
            </a:extLst>
          </p:cNvPr>
          <p:cNvCxnSpPr>
            <a:cxnSpLocks/>
          </p:cNvCxnSpPr>
          <p:nvPr/>
        </p:nvCxnSpPr>
        <p:spPr>
          <a:xfrm>
            <a:off x="2265680" y="5126684"/>
            <a:ext cx="7083196" cy="0"/>
          </a:xfrm>
          <a:prstGeom prst="line">
            <a:avLst/>
          </a:prstGeom>
          <a:ln>
            <a:solidFill>
              <a:srgbClr val="B6D6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C040AC3-DABA-5F7F-6976-4ADF9FF0AE56}"/>
              </a:ext>
            </a:extLst>
          </p:cNvPr>
          <p:cNvSpPr txBox="1"/>
          <p:nvPr/>
        </p:nvSpPr>
        <p:spPr>
          <a:xfrm>
            <a:off x="579159" y="112477"/>
            <a:ext cx="6640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kern="1200" dirty="0">
                <a:solidFill>
                  <a:srgbClr val="0E77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Случаи и последствия признания электронной процедуры несостоявшейся (ст. 5</a:t>
            </a:r>
            <a:r>
              <a:rPr lang="en-US" sz="2000" b="1" kern="1200" dirty="0">
                <a:solidFill>
                  <a:srgbClr val="0E77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000" b="1" kern="1200" dirty="0">
                <a:solidFill>
                  <a:srgbClr val="0E77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Закона №44-ФЗ)</a:t>
            </a:r>
            <a:endParaRPr lang="ru-RU" sz="1200" dirty="0">
              <a:solidFill>
                <a:srgbClr val="0E77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173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FAA5DE-1D73-11F0-5FCD-DAA53565E4F9}"/>
              </a:ext>
            </a:extLst>
          </p:cNvPr>
          <p:cNvSpPr/>
          <p:nvPr/>
        </p:nvSpPr>
        <p:spPr>
          <a:xfrm>
            <a:off x="488878" y="86975"/>
            <a:ext cx="87087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Положительные стороны ЗК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7F6C44-65B9-A4C2-A67D-C0A7832FA463}"/>
              </a:ext>
            </a:extLst>
          </p:cNvPr>
          <p:cNvSpPr txBox="1"/>
          <p:nvPr/>
        </p:nvSpPr>
        <p:spPr>
          <a:xfrm>
            <a:off x="777240" y="1225296"/>
            <a:ext cx="10524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Можно закупать не только товары, но и работы и услуги.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Описание товара не ограничено КТРУ. (кроме радиоэлектронной продукции 😥)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Удобный механизм применения 126н.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Участник сам целенаправленно готовит заявку на участие.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Процедура проводится почти как аукцион (нет этапа подачи цен).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Закупку можно отменять и изменять.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dirty="0"/>
              <a:t>Можно закупаться на расторгнутые контракты без лимита по НМЦК и СГОЗ.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10033E6-8CF8-FD75-89B6-07FDA8C206AC}"/>
              </a:ext>
            </a:extLst>
          </p:cNvPr>
          <p:cNvSpPr/>
          <p:nvPr/>
        </p:nvSpPr>
        <p:spPr>
          <a:xfrm>
            <a:off x="586184" y="3471612"/>
            <a:ext cx="8514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Отрицательные стороны ЗК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3FDC1-7964-5D50-D44F-227A4C4B0507}"/>
              </a:ext>
            </a:extLst>
          </p:cNvPr>
          <p:cNvSpPr txBox="1"/>
          <p:nvPr/>
        </p:nvSpPr>
        <p:spPr>
          <a:xfrm>
            <a:off x="777240" y="4394942"/>
            <a:ext cx="10524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ru-RU" dirty="0"/>
              <a:t>Входит в объем закупок у СМП</a:t>
            </a:r>
          </a:p>
          <a:p>
            <a:pPr marL="285750" indent="-285750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ru-RU" dirty="0"/>
              <a:t>Участники подают неправильные цены</a:t>
            </a:r>
          </a:p>
          <a:p>
            <a:pPr marL="285750" indent="-285750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ru-RU" dirty="0"/>
              <a:t>Имеет срок подачи заявок – 4 </a:t>
            </a:r>
            <a:r>
              <a:rPr lang="ru-RU" dirty="0" err="1"/>
              <a:t>р.д</a:t>
            </a:r>
            <a:r>
              <a:rPr lang="ru-RU" dirty="0"/>
              <a:t>.</a:t>
            </a:r>
          </a:p>
          <a:p>
            <a:pPr marL="285750" indent="-285750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ru-RU" dirty="0"/>
              <a:t>Планирование объекта закупки отдельной позицией.</a:t>
            </a:r>
          </a:p>
        </p:txBody>
      </p:sp>
    </p:spTree>
    <p:extLst>
      <p:ext uri="{BB962C8B-B14F-4D97-AF65-F5344CB8AC3E}">
        <p14:creationId xmlns:p14="http://schemas.microsoft.com/office/powerpoint/2010/main" val="2955541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137160" y="0"/>
            <a:ext cx="5478639" cy="68580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629BF5-3517-4690-A028-3BDF8F544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745" y="2431790"/>
            <a:ext cx="2985792" cy="199441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76F4B0-95D3-4A33-8F48-9000A7EB6D54}"/>
              </a:ext>
            </a:extLst>
          </p:cNvPr>
          <p:cNvSpPr/>
          <p:nvPr/>
        </p:nvSpPr>
        <p:spPr>
          <a:xfrm>
            <a:off x="9379131" y="248194"/>
            <a:ext cx="2194560" cy="953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FF927F-65DE-2CE5-B2D6-0D6943FA4C9E}"/>
              </a:ext>
            </a:extLst>
          </p:cNvPr>
          <p:cNvSpPr txBox="1"/>
          <p:nvPr/>
        </p:nvSpPr>
        <p:spPr>
          <a:xfrm>
            <a:off x="984449" y="3832698"/>
            <a:ext cx="3784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Спасибо за внимание</a:t>
            </a:r>
          </a:p>
        </p:txBody>
      </p:sp>
      <p:pic>
        <p:nvPicPr>
          <p:cNvPr id="5" name="Рисунок 4" descr="Лектор со сплошной заливкой">
            <a:extLst>
              <a:ext uri="{FF2B5EF4-FFF2-40B4-BE49-F238E27FC236}">
                <a16:creationId xmlns:a16="http://schemas.microsoft.com/office/drawing/2014/main" id="{C2F2E729-018A-007E-D4F6-B081BF434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89463" y="2088205"/>
            <a:ext cx="1744493" cy="174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8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B162F8E-181B-4C43-BD68-50020317AF73}"/>
              </a:ext>
            </a:extLst>
          </p:cNvPr>
          <p:cNvSpPr/>
          <p:nvPr/>
        </p:nvSpPr>
        <p:spPr>
          <a:xfrm>
            <a:off x="0" y="0"/>
            <a:ext cx="5537195" cy="6858000"/>
          </a:xfrm>
          <a:prstGeom prst="rect">
            <a:avLst/>
          </a:prstGeom>
          <a:solidFill>
            <a:srgbClr val="0085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dirty="0"/>
              <a:t> </a:t>
            </a:r>
          </a:p>
        </p:txBody>
      </p:sp>
      <p:sp>
        <p:nvSpPr>
          <p:cNvPr id="22" name="Прямоугольник 48">
            <a:extLst>
              <a:ext uri="{FF2B5EF4-FFF2-40B4-BE49-F238E27FC236}">
                <a16:creationId xmlns:a16="http://schemas.microsoft.com/office/drawing/2014/main" id="{C5643E4E-7697-4297-8C87-BDD5CCF12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217" y="2931020"/>
            <a:ext cx="7109259" cy="1008444"/>
          </a:xfrm>
          <a:prstGeom prst="rect">
            <a:avLst/>
          </a:prstGeom>
          <a:solidFill>
            <a:schemeClr val="bg1"/>
          </a:solidFill>
          <a:ln w="158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9" tIns="35996" rIns="91429" bIns="35996" anchor="ctr"/>
          <a:lstStyle/>
          <a:p>
            <a:pPr algn="ctr" defTabSz="914100">
              <a:spcAft>
                <a:spcPts val="300"/>
              </a:spcAft>
              <a:defRPr/>
            </a:pPr>
            <a:endParaRPr lang="ru-RU" sz="1400" b="1" kern="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6391" name="TextBox 26">
            <a:extLst>
              <a:ext uri="{FF2B5EF4-FFF2-40B4-BE49-F238E27FC236}">
                <a16:creationId xmlns:a16="http://schemas.microsoft.com/office/drawing/2014/main" id="{A2B5054D-3C56-4AA8-9C3E-687B3601B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699" y="2931019"/>
            <a:ext cx="368524" cy="553998"/>
          </a:xfrm>
          <a:prstGeom prst="rect">
            <a:avLst/>
          </a:prstGeom>
          <a:solidFill>
            <a:srgbClr val="0085A4"/>
          </a:solidFill>
          <a:ln>
            <a:noFill/>
          </a:ln>
        </p:spPr>
        <p:txBody>
          <a:bodyPr wrap="square" anchor="ctr">
            <a:spAutoFit/>
          </a:bodyPr>
          <a:lstStyle>
            <a:lvl1pPr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sz="3000" b="1" dirty="0">
                <a:solidFill>
                  <a:srgbClr val="FFFFFF"/>
                </a:solidFill>
                <a:latin typeface="Poppins" charset="0"/>
              </a:rPr>
              <a:t>1</a:t>
            </a:r>
            <a:endParaRPr kumimoji="0" lang="en-US" altLang="ru-RU" sz="3000" b="1" dirty="0">
              <a:solidFill>
                <a:srgbClr val="FFFFFF"/>
              </a:solidFill>
              <a:latin typeface="Poppins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F65AB8-EC05-4C13-A1AF-66EDCEED737B}"/>
              </a:ext>
            </a:extLst>
          </p:cNvPr>
          <p:cNvSpPr txBox="1"/>
          <p:nvPr/>
        </p:nvSpPr>
        <p:spPr>
          <a:xfrm>
            <a:off x="5192223" y="2923806"/>
            <a:ext cx="6328843" cy="7078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Проведение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</a:rPr>
              <a:t>запроса котировок в электронной форме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Рисунок 2" descr="Школьный класс со сплошной заливкой">
            <a:extLst>
              <a:ext uri="{FF2B5EF4-FFF2-40B4-BE49-F238E27FC236}">
                <a16:creationId xmlns:a16="http://schemas.microsoft.com/office/drawing/2014/main" id="{A95F492B-F293-4641-BA6D-F88DB9AE7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1711" y="2185336"/>
            <a:ext cx="2514854" cy="2514854"/>
          </a:xfrm>
          <a:prstGeom prst="rect">
            <a:avLst/>
          </a:prstGeom>
        </p:spPr>
      </p:pic>
      <p:sp>
        <p:nvSpPr>
          <p:cNvPr id="13" name="TextBox 8">
            <a:extLst>
              <a:ext uri="{FF2B5EF4-FFF2-40B4-BE49-F238E27FC236}">
                <a16:creationId xmlns:a16="http://schemas.microsoft.com/office/drawing/2014/main" id="{982C0E3E-1653-47A2-8B22-3FE078AAF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471" y="5232167"/>
            <a:ext cx="184731" cy="553998"/>
          </a:xfrm>
          <a:prstGeom prst="rect">
            <a:avLst/>
          </a:prstGeom>
          <a:solidFill>
            <a:srgbClr val="0085A4"/>
          </a:solidFill>
          <a:ln>
            <a:noFill/>
          </a:ln>
        </p:spPr>
        <p:txBody>
          <a:bodyPr wrap="none" anchor="ctr">
            <a:spAutoFit/>
          </a:bodyPr>
          <a:lstStyle>
            <a:lvl1pPr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kumimoji="0" lang="en-US" altLang="ru-RU" sz="3000" b="1" dirty="0">
              <a:solidFill>
                <a:srgbClr val="FFFFFF"/>
              </a:solidFill>
              <a:latin typeface="Poppins" charset="0"/>
            </a:endParaRPr>
          </a:p>
        </p:txBody>
      </p:sp>
      <p:sp>
        <p:nvSpPr>
          <p:cNvPr id="16" name="TextBox 26">
            <a:extLst>
              <a:ext uri="{FF2B5EF4-FFF2-40B4-BE49-F238E27FC236}">
                <a16:creationId xmlns:a16="http://schemas.microsoft.com/office/drawing/2014/main" id="{293EDB18-E347-DC45-8933-C3464E6FF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423" y="1242908"/>
            <a:ext cx="368524" cy="553998"/>
          </a:xfrm>
          <a:prstGeom prst="rect">
            <a:avLst/>
          </a:prstGeom>
          <a:solidFill>
            <a:srgbClr val="0085A4"/>
          </a:solidFill>
          <a:ln>
            <a:noFill/>
          </a:ln>
        </p:spPr>
        <p:txBody>
          <a:bodyPr wrap="square" anchor="ctr">
            <a:spAutoFit/>
          </a:bodyPr>
          <a:lstStyle>
            <a:lvl1pPr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kumimoji="0" lang="en-US" altLang="ru-RU" sz="3000" b="1" dirty="0">
              <a:solidFill>
                <a:srgbClr val="FFFFFF"/>
              </a:solidFill>
              <a:latin typeface="Poppins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61BB61-CCE7-2A71-6EC5-7D22288F0D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858" y="172982"/>
            <a:ext cx="1300725" cy="34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38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7036AB-F393-F05F-BFDC-9499F9DE2938}"/>
              </a:ext>
            </a:extLst>
          </p:cNvPr>
          <p:cNvSpPr txBox="1"/>
          <p:nvPr/>
        </p:nvSpPr>
        <p:spPr>
          <a:xfrm>
            <a:off x="649224" y="751344"/>
            <a:ext cx="111831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Закупать можно ЛЮБЫЕ товары, работы или услуги.</a:t>
            </a:r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Каждый объект закупки планируется.</a:t>
            </a:r>
          </a:p>
          <a:p>
            <a:pPr>
              <a:spcAft>
                <a:spcPts val="1200"/>
              </a:spcAft>
              <a:buClr>
                <a:srgbClr val="0085A4"/>
              </a:buClr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Закупка начинается с извещения – </a:t>
            </a:r>
            <a:r>
              <a:rPr lang="ru-RU" b="1" dirty="0"/>
              <a:t>срок подачи заявок 4 </a:t>
            </a:r>
            <a:r>
              <a:rPr lang="ru-RU" b="1" dirty="0" err="1"/>
              <a:t>р.д</a:t>
            </a:r>
            <a:r>
              <a:rPr lang="ru-RU" b="1" dirty="0"/>
              <a:t>., </a:t>
            </a:r>
            <a:r>
              <a:rPr lang="ru-RU" dirty="0"/>
              <a:t>затем </a:t>
            </a:r>
            <a:r>
              <a:rPr lang="ru-RU" b="1" dirty="0"/>
              <a:t>подведение итогов </a:t>
            </a:r>
            <a:r>
              <a:rPr lang="ru-RU" dirty="0"/>
              <a:t>– 2 </a:t>
            </a:r>
            <a:r>
              <a:rPr lang="ru-RU" dirty="0" err="1"/>
              <a:t>р.д</a:t>
            </a:r>
            <a:r>
              <a:rPr lang="ru-RU" dirty="0"/>
              <a:t>.</a:t>
            </a:r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Срок заключения контракта – </a:t>
            </a:r>
            <a:r>
              <a:rPr lang="ru-RU" b="1" dirty="0"/>
              <a:t>через 2 </a:t>
            </a:r>
            <a:r>
              <a:rPr lang="ru-RU" b="1" dirty="0" err="1"/>
              <a:t>р.д</a:t>
            </a:r>
            <a:r>
              <a:rPr lang="ru-RU" b="1" dirty="0"/>
              <a:t>. после подведения итогов</a:t>
            </a:r>
            <a:r>
              <a:rPr lang="ru-RU" dirty="0"/>
              <a:t>.</a:t>
            </a:r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При заключении контракта – недопустим протокол разногласий</a:t>
            </a:r>
          </a:p>
          <a:p>
            <a:pPr>
              <a:spcAft>
                <a:spcPts val="1200"/>
              </a:spcAft>
              <a:buClr>
                <a:srgbClr val="0085A4"/>
              </a:buClr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Нет запросов на разъяснения положений извещения.</a:t>
            </a:r>
            <a:endParaRPr lang="en-US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Есть запрос на разъяснения результатов рассмотрения заявки. (ответ через ЭТП – 2 </a:t>
            </a:r>
            <a:r>
              <a:rPr lang="ru-RU" dirty="0" err="1"/>
              <a:t>р.д</a:t>
            </a:r>
            <a:r>
              <a:rPr lang="ru-RU" dirty="0"/>
              <a:t>.)</a:t>
            </a:r>
          </a:p>
          <a:p>
            <a:pPr>
              <a:spcAft>
                <a:spcPts val="1200"/>
              </a:spcAft>
              <a:buClr>
                <a:srgbClr val="0085A4"/>
              </a:buClr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Требования к составу и подаче заявки аналогичны аукциону, но заявки содержат цену контракта. </a:t>
            </a:r>
            <a:r>
              <a:rPr lang="ru-RU" sz="1600" i="1" dirty="0"/>
              <a:t>(Присутствуют дополнительные требования к участникам)</a:t>
            </a:r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Причины отстранения заявок аналогичны электронному аукциону </a:t>
            </a:r>
            <a:r>
              <a:rPr lang="ru-RU" sz="1600" i="1" dirty="0"/>
              <a:t>( </a:t>
            </a:r>
            <a:r>
              <a:rPr lang="ru-RU" sz="1600" i="1" dirty="0" err="1"/>
              <a:t>пп</a:t>
            </a:r>
            <a:r>
              <a:rPr lang="ru-RU" sz="1600" i="1" dirty="0"/>
              <a:t>. 1- 8 ч. 12 ст. 48 Закона №44-ФЗ)</a:t>
            </a:r>
            <a:endParaRPr lang="en-US" sz="16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C7E08C-5C56-58C3-81A0-B1AE7EC48DF8}"/>
              </a:ext>
            </a:extLst>
          </p:cNvPr>
          <p:cNvSpPr txBox="1"/>
          <p:nvPr/>
        </p:nvSpPr>
        <p:spPr>
          <a:xfrm>
            <a:off x="649224" y="11851"/>
            <a:ext cx="6614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8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Краткая справка:</a:t>
            </a:r>
          </a:p>
        </p:txBody>
      </p:sp>
    </p:spTree>
    <p:extLst>
      <p:ext uri="{BB962C8B-B14F-4D97-AF65-F5344CB8AC3E}">
        <p14:creationId xmlns:p14="http://schemas.microsoft.com/office/powerpoint/2010/main" val="485343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7036AB-F393-F05F-BFDC-9499F9DE2938}"/>
              </a:ext>
            </a:extLst>
          </p:cNvPr>
          <p:cNvSpPr txBox="1"/>
          <p:nvPr/>
        </p:nvSpPr>
        <p:spPr>
          <a:xfrm>
            <a:off x="649224" y="1656600"/>
            <a:ext cx="1018641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Осуществляются закупки  у СМП и СОНКО, ОИ, УИС.</a:t>
            </a:r>
          </a:p>
          <a:p>
            <a:pPr>
              <a:spcAft>
                <a:spcPts val="1200"/>
              </a:spcAft>
              <a:buClr>
                <a:srgbClr val="0085A4"/>
              </a:buClr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Национальный режим применяется  в полном объеме.</a:t>
            </a:r>
          </a:p>
          <a:p>
            <a:pPr>
              <a:spcAft>
                <a:spcPts val="1200"/>
              </a:spcAft>
              <a:buClr>
                <a:srgbClr val="0085A4"/>
              </a:buClr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Присутствует обеспечение заявки, контракта и гарантийных обязательств.</a:t>
            </a:r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Электронное актирование.</a:t>
            </a:r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spcAft>
                <a:spcPts val="1200"/>
              </a:spcAft>
              <a:buClr>
                <a:srgbClr val="0085A4"/>
              </a:buClr>
              <a:buFont typeface="Wingdings" panose="05000000000000000000" pitchFamily="2" charset="2"/>
              <a:buChar char="Ø"/>
            </a:pPr>
            <a:r>
              <a:rPr lang="ru-RU" dirty="0"/>
              <a:t>ОТСУТСВУЕТ СОГЛАСОВАНИЕ НЕСОСТОЯВШЕЙСЯ ЗАКУПКИ – МОЖНО ЗАКЛЮЧИТСЯ С ЕП.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C7E08C-5C56-58C3-81A0-B1AE7EC48DF8}"/>
              </a:ext>
            </a:extLst>
          </p:cNvPr>
          <p:cNvSpPr txBox="1"/>
          <p:nvPr/>
        </p:nvSpPr>
        <p:spPr>
          <a:xfrm>
            <a:off x="649224" y="11851"/>
            <a:ext cx="6614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8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Краткая справка:</a:t>
            </a:r>
          </a:p>
        </p:txBody>
      </p:sp>
    </p:spTree>
    <p:extLst>
      <p:ext uri="{BB962C8B-B14F-4D97-AF65-F5344CB8AC3E}">
        <p14:creationId xmlns:p14="http://schemas.microsoft.com/office/powerpoint/2010/main" val="29581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054CB9-40B4-1B91-805E-46B79FED200C}"/>
              </a:ext>
            </a:extLst>
          </p:cNvPr>
          <p:cNvSpPr/>
          <p:nvPr/>
        </p:nvSpPr>
        <p:spPr>
          <a:xfrm>
            <a:off x="504535" y="2224"/>
            <a:ext cx="91099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en-US" sz="3200" b="1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b="1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шагов </a:t>
            </a:r>
            <a:r>
              <a:rPr lang="ru-RU" sz="3200" b="0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«Проведения запроса котировок»</a:t>
            </a:r>
          </a:p>
        </p:txBody>
      </p:sp>
      <p:pic>
        <p:nvPicPr>
          <p:cNvPr id="4" name="Рисунок 3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F8679AB8-8E4C-C66E-4D2D-6E4455CFC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684" y="3610849"/>
            <a:ext cx="3080166" cy="3080166"/>
          </a:xfrm>
          <a:prstGeom prst="rect">
            <a:avLst/>
          </a:prstGeom>
        </p:spPr>
      </p:pic>
      <p:pic>
        <p:nvPicPr>
          <p:cNvPr id="5" name="Рисунок 4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A86C1FF2-E788-072A-319D-2730FE44E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8971" y="2667000"/>
            <a:ext cx="2550607" cy="2550607"/>
          </a:xfrm>
          <a:prstGeom prst="rect">
            <a:avLst/>
          </a:prstGeom>
        </p:spPr>
      </p:pic>
      <p:pic>
        <p:nvPicPr>
          <p:cNvPr id="6" name="Рисунок 5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75D0F9ED-F881-2321-DF40-D40FA1E9A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588" y="1922551"/>
            <a:ext cx="2046829" cy="20468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5EDC90-0451-41AB-1CDC-12D7E4E0A6A4}"/>
              </a:ext>
            </a:extLst>
          </p:cNvPr>
          <p:cNvSpPr txBox="1"/>
          <p:nvPr/>
        </p:nvSpPr>
        <p:spPr>
          <a:xfrm>
            <a:off x="3345180" y="5862013"/>
            <a:ext cx="680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779D"/>
                </a:solidFill>
              </a:rPr>
              <a:t>1</a:t>
            </a:r>
            <a:r>
              <a:rPr lang="ru-RU" sz="2800" b="1" dirty="0">
                <a:solidFill>
                  <a:srgbClr val="0E779D"/>
                </a:solidFill>
              </a:rPr>
              <a:t>.</a:t>
            </a:r>
            <a:r>
              <a:rPr lang="en-US" sz="2800" b="1" dirty="0">
                <a:solidFill>
                  <a:srgbClr val="0E779D"/>
                </a:solidFill>
              </a:rPr>
              <a:t> </a:t>
            </a:r>
            <a:r>
              <a:rPr lang="ru-RU" sz="2800" b="1" dirty="0">
                <a:solidFill>
                  <a:srgbClr val="0E779D"/>
                </a:solidFill>
              </a:rPr>
              <a:t>Извещение (срок подачи заявок 4р.д.)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431894-F4F9-558E-721A-08E1BF160FA5}"/>
              </a:ext>
            </a:extLst>
          </p:cNvPr>
          <p:cNvSpPr txBox="1"/>
          <p:nvPr/>
        </p:nvSpPr>
        <p:spPr>
          <a:xfrm>
            <a:off x="4790029" y="4516529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E779D"/>
                </a:solidFill>
              </a:rPr>
              <a:t>2.</a:t>
            </a:r>
            <a:r>
              <a:rPr lang="en-US" sz="2400" b="1" dirty="0">
                <a:solidFill>
                  <a:srgbClr val="0E779D"/>
                </a:solidFill>
              </a:rPr>
              <a:t> </a:t>
            </a:r>
            <a:r>
              <a:rPr lang="ru-RU" sz="2400" b="1" dirty="0">
                <a:solidFill>
                  <a:srgbClr val="0E779D"/>
                </a:solidFill>
              </a:rPr>
              <a:t>Подведение итогов (2р.д.)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F85781-4223-7920-B518-769C7D3F5733}"/>
              </a:ext>
            </a:extLst>
          </p:cNvPr>
          <p:cNvSpPr txBox="1"/>
          <p:nvPr/>
        </p:nvSpPr>
        <p:spPr>
          <a:xfrm>
            <a:off x="5855083" y="3268840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E779D"/>
                </a:solidFill>
              </a:rPr>
              <a:t>3.</a:t>
            </a:r>
            <a:r>
              <a:rPr lang="en-US" sz="2000" b="1" dirty="0">
                <a:solidFill>
                  <a:srgbClr val="0E779D"/>
                </a:solidFill>
              </a:rPr>
              <a:t> </a:t>
            </a:r>
            <a:r>
              <a:rPr lang="ru-RU" sz="2000" b="1" dirty="0">
                <a:solidFill>
                  <a:srgbClr val="0E779D"/>
                </a:solidFill>
              </a:rPr>
              <a:t>Направление проекта контракта победителю (1р.д.)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FE4AC0-8C84-C760-8A49-6248CF45FCB8}"/>
              </a:ext>
            </a:extLst>
          </p:cNvPr>
          <p:cNvSpPr txBox="1"/>
          <p:nvPr/>
        </p:nvSpPr>
        <p:spPr>
          <a:xfrm>
            <a:off x="6625602" y="2406201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E779D"/>
                </a:solidFill>
              </a:rPr>
              <a:t>4.</a:t>
            </a:r>
            <a:r>
              <a:rPr lang="en-US" b="1" dirty="0">
                <a:solidFill>
                  <a:srgbClr val="0E779D"/>
                </a:solidFill>
              </a:rPr>
              <a:t> </a:t>
            </a:r>
            <a:r>
              <a:rPr lang="ru-RU" b="1" dirty="0">
                <a:solidFill>
                  <a:srgbClr val="0E779D"/>
                </a:solidFill>
              </a:rPr>
              <a:t>Победитель подписывает контракт (1р.д.)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AA128-5B72-C59F-02F1-FCEEEE364721}"/>
              </a:ext>
            </a:extLst>
          </p:cNvPr>
          <p:cNvSpPr/>
          <p:nvPr/>
        </p:nvSpPr>
        <p:spPr>
          <a:xfrm>
            <a:off x="138836" y="1922551"/>
            <a:ext cx="2533650" cy="2504397"/>
          </a:xfrm>
          <a:prstGeom prst="rect">
            <a:avLst/>
          </a:prstGeom>
          <a:solidFill>
            <a:srgbClr val="E0EF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F78DBD0-0D70-3305-F23C-A17DA1F8C388}"/>
              </a:ext>
            </a:extLst>
          </p:cNvPr>
          <p:cNvSpPr/>
          <p:nvPr/>
        </p:nvSpPr>
        <p:spPr>
          <a:xfrm>
            <a:off x="138836" y="1844625"/>
            <a:ext cx="2533650" cy="4616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ЕИС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DBBE79-2C56-1517-1422-FEDEE7149084}"/>
              </a:ext>
            </a:extLst>
          </p:cNvPr>
          <p:cNvSpPr txBox="1"/>
          <p:nvPr/>
        </p:nvSpPr>
        <p:spPr>
          <a:xfrm>
            <a:off x="3095734" y="1547533"/>
            <a:ext cx="2098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ранее чем через 2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подведения итогов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74A97F-0A92-67A0-477B-6C3B63FF07F9}"/>
              </a:ext>
            </a:extLst>
          </p:cNvPr>
          <p:cNvSpPr txBox="1"/>
          <p:nvPr/>
        </p:nvSpPr>
        <p:spPr>
          <a:xfrm>
            <a:off x="175451" y="2476663"/>
            <a:ext cx="241360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0E779D"/>
              </a:buClr>
              <a:buFont typeface="Wingdings" panose="05000000000000000000" pitchFamily="2" charset="2"/>
              <a:buChar char="Ø"/>
            </a:pPr>
            <a:r>
              <a:rPr lang="ru-RU" sz="1200" b="1" dirty="0"/>
              <a:t>Внесение изменений</a:t>
            </a:r>
            <a:r>
              <a:rPr lang="ru-RU" sz="1200" dirty="0"/>
              <a:t> – за 1 </a:t>
            </a:r>
            <a:r>
              <a:rPr lang="ru-RU" sz="1200" dirty="0" err="1"/>
              <a:t>р.д</a:t>
            </a:r>
            <a:r>
              <a:rPr lang="ru-RU" sz="1200" dirty="0"/>
              <a:t>. до окончания срока подачи заявок.</a:t>
            </a:r>
          </a:p>
          <a:p>
            <a:pPr algn="ctr">
              <a:buClr>
                <a:srgbClr val="0E779D"/>
              </a:buClr>
            </a:pPr>
            <a:r>
              <a:rPr lang="ru-RU" sz="2000" b="1" dirty="0"/>
              <a:t>+</a:t>
            </a:r>
            <a:endParaRPr lang="ru-RU" sz="1200" b="1" dirty="0"/>
          </a:p>
          <a:p>
            <a:pPr marL="171450" indent="-171450">
              <a:buClr>
                <a:srgbClr val="0E779D"/>
              </a:buClr>
              <a:buFont typeface="Wingdings" panose="05000000000000000000" pitchFamily="2" charset="2"/>
              <a:buChar char="Ø"/>
            </a:pPr>
            <a:r>
              <a:rPr lang="ru-RU" sz="1200" dirty="0"/>
              <a:t>Продление срока подачи заявок – 3 дня до окончания.</a:t>
            </a:r>
          </a:p>
          <a:p>
            <a:pPr marL="171450" indent="-171450">
              <a:buClr>
                <a:srgbClr val="0E779D"/>
              </a:buClr>
              <a:buFont typeface="Wingdings" panose="05000000000000000000" pitchFamily="2" charset="2"/>
              <a:buChar char="Ø"/>
            </a:pPr>
            <a:endParaRPr lang="ru-RU" sz="1200" dirty="0"/>
          </a:p>
          <a:p>
            <a:pPr marL="171450" indent="-171450">
              <a:buClr>
                <a:srgbClr val="0E779D"/>
              </a:buClr>
              <a:buFont typeface="Wingdings" panose="05000000000000000000" pitchFamily="2" charset="2"/>
              <a:buChar char="Ø"/>
            </a:pPr>
            <a:r>
              <a:rPr lang="ru-RU" sz="1200" b="1" dirty="0"/>
              <a:t>Отмена закупки</a:t>
            </a:r>
            <a:r>
              <a:rPr lang="ru-RU" sz="1200" dirty="0"/>
              <a:t> </a:t>
            </a:r>
            <a:r>
              <a:rPr lang="en-US" sz="1200" dirty="0"/>
              <a:t>– </a:t>
            </a:r>
            <a:r>
              <a:rPr lang="ru-RU" sz="1200" dirty="0"/>
              <a:t>за</a:t>
            </a:r>
            <a:r>
              <a:rPr lang="en-US" sz="1200" dirty="0"/>
              <a:t> 1 </a:t>
            </a:r>
            <a:r>
              <a:rPr lang="ru-RU" sz="1200" dirty="0" err="1"/>
              <a:t>р.д</a:t>
            </a:r>
            <a:r>
              <a:rPr lang="ru-RU" sz="1200" dirty="0"/>
              <a:t>. до окончания подачи заявок</a:t>
            </a: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04B19972-9C40-FF79-E8DD-9669DAC55BEC}"/>
              </a:ext>
            </a:extLst>
          </p:cNvPr>
          <p:cNvCxnSpPr>
            <a:cxnSpLocks/>
          </p:cNvCxnSpPr>
          <p:nvPr/>
        </p:nvCxnSpPr>
        <p:spPr>
          <a:xfrm flipV="1">
            <a:off x="3068588" y="1523802"/>
            <a:ext cx="2786495" cy="2135921"/>
          </a:xfrm>
          <a:prstGeom prst="bentConnector3">
            <a:avLst>
              <a:gd name="adj1" fmla="val -536"/>
            </a:avLst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5" name="Рисунок 24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A739F2AD-FE18-D304-C22A-97D35AB4A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7765" y="1292059"/>
            <a:ext cx="1711279" cy="17112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F166DD8-52E2-0A3C-7CCA-BD1206B7DC23}"/>
              </a:ext>
            </a:extLst>
          </p:cNvPr>
          <p:cNvSpPr txBox="1"/>
          <p:nvPr/>
        </p:nvSpPr>
        <p:spPr>
          <a:xfrm>
            <a:off x="6829044" y="1631234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E779D"/>
                </a:solidFill>
              </a:rPr>
              <a:t>5.</a:t>
            </a:r>
            <a:r>
              <a:rPr lang="en-US" b="1" dirty="0">
                <a:solidFill>
                  <a:srgbClr val="0E779D"/>
                </a:solidFill>
              </a:rPr>
              <a:t> </a:t>
            </a:r>
            <a:r>
              <a:rPr lang="ru-RU" b="1" dirty="0">
                <a:solidFill>
                  <a:srgbClr val="0E779D"/>
                </a:solidFill>
              </a:rPr>
              <a:t>Заказчик подписывает контракт (1р.д.)</a:t>
            </a: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E9305805-B149-CCF8-ACBF-8846C47269DE}"/>
              </a:ext>
            </a:extLst>
          </p:cNvPr>
          <p:cNvCxnSpPr>
            <a:stCxn id="13" idx="2"/>
          </p:cNvCxnSpPr>
          <p:nvPr/>
        </p:nvCxnSpPr>
        <p:spPr>
          <a:xfrm>
            <a:off x="1405661" y="4426948"/>
            <a:ext cx="0" cy="10137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891BE1F-9FBD-CCF0-16E3-22BAFA8DF0F9}"/>
              </a:ext>
            </a:extLst>
          </p:cNvPr>
          <p:cNvCxnSpPr>
            <a:cxnSpLocks/>
          </p:cNvCxnSpPr>
          <p:nvPr/>
        </p:nvCxnSpPr>
        <p:spPr>
          <a:xfrm>
            <a:off x="5781306" y="2848685"/>
            <a:ext cx="5337798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457668A-771E-F640-AA07-367A22784F02}"/>
              </a:ext>
            </a:extLst>
          </p:cNvPr>
          <p:cNvCxnSpPr>
            <a:cxnSpLocks/>
          </p:cNvCxnSpPr>
          <p:nvPr/>
        </p:nvCxnSpPr>
        <p:spPr>
          <a:xfrm>
            <a:off x="6473952" y="2098647"/>
            <a:ext cx="510465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FB95B58-7E6E-8681-9A3E-70F7D3014245}"/>
              </a:ext>
            </a:extLst>
          </p:cNvPr>
          <p:cNvCxnSpPr>
            <a:cxnSpLocks/>
          </p:cNvCxnSpPr>
          <p:nvPr/>
        </p:nvCxnSpPr>
        <p:spPr>
          <a:xfrm>
            <a:off x="4416660" y="3942303"/>
            <a:ext cx="5394852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E998F56-5336-9218-C0A6-66B6BD821042}"/>
              </a:ext>
            </a:extLst>
          </p:cNvPr>
          <p:cNvCxnSpPr>
            <a:cxnSpLocks/>
          </p:cNvCxnSpPr>
          <p:nvPr/>
        </p:nvCxnSpPr>
        <p:spPr>
          <a:xfrm>
            <a:off x="3474828" y="5065764"/>
            <a:ext cx="5205126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A862391-B821-382A-AC7B-3F7571552144}"/>
              </a:ext>
            </a:extLst>
          </p:cNvPr>
          <p:cNvCxnSpPr>
            <a:cxnSpLocks/>
          </p:cNvCxnSpPr>
          <p:nvPr/>
        </p:nvCxnSpPr>
        <p:spPr>
          <a:xfrm>
            <a:off x="1786245" y="6446508"/>
            <a:ext cx="7956784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 descr="Гоночный флаг со сплошной заливкой">
            <a:extLst>
              <a:ext uri="{FF2B5EF4-FFF2-40B4-BE49-F238E27FC236}">
                <a16:creationId xmlns:a16="http://schemas.microsoft.com/office/drawing/2014/main" id="{7841C304-88C1-3784-5033-DED5540A1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0191" y="8451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7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B8104A4C-BDA1-F61B-E76F-557BAC9C6D32}"/>
              </a:ext>
            </a:extLst>
          </p:cNvPr>
          <p:cNvSpPr/>
          <p:nvPr/>
        </p:nvSpPr>
        <p:spPr>
          <a:xfrm>
            <a:off x="4133088" y="2075688"/>
            <a:ext cx="1051561" cy="72237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F03056-E2DC-0177-6F71-5D3B22E7EA31}"/>
              </a:ext>
            </a:extLst>
          </p:cNvPr>
          <p:cNvSpPr/>
          <p:nvPr/>
        </p:nvSpPr>
        <p:spPr>
          <a:xfrm>
            <a:off x="512064" y="2075688"/>
            <a:ext cx="722376" cy="72237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920C4B-C2FC-C4FB-181B-CDC1451D2B61}"/>
              </a:ext>
            </a:extLst>
          </p:cNvPr>
          <p:cNvSpPr/>
          <p:nvPr/>
        </p:nvSpPr>
        <p:spPr>
          <a:xfrm>
            <a:off x="1234440" y="2075688"/>
            <a:ext cx="722376" cy="7223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A5A8EAC-564A-5567-11F6-447FAD4D971F}"/>
              </a:ext>
            </a:extLst>
          </p:cNvPr>
          <p:cNvSpPr/>
          <p:nvPr/>
        </p:nvSpPr>
        <p:spPr>
          <a:xfrm>
            <a:off x="1961388" y="2075688"/>
            <a:ext cx="722376" cy="7223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D47DB6-815D-FAAA-64C7-609FB9AF1DFA}"/>
              </a:ext>
            </a:extLst>
          </p:cNvPr>
          <p:cNvSpPr/>
          <p:nvPr/>
        </p:nvSpPr>
        <p:spPr>
          <a:xfrm>
            <a:off x="2688336" y="2075688"/>
            <a:ext cx="722376" cy="7223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E580A80-200A-94D1-08F2-E0CE38E92E8A}"/>
              </a:ext>
            </a:extLst>
          </p:cNvPr>
          <p:cNvSpPr/>
          <p:nvPr/>
        </p:nvSpPr>
        <p:spPr>
          <a:xfrm>
            <a:off x="3410712" y="2075688"/>
            <a:ext cx="722376" cy="7223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2DA6BEE-85F0-7FE4-4974-3A2370B2EEAA}"/>
              </a:ext>
            </a:extLst>
          </p:cNvPr>
          <p:cNvSpPr/>
          <p:nvPr/>
        </p:nvSpPr>
        <p:spPr>
          <a:xfrm>
            <a:off x="5184649" y="2075688"/>
            <a:ext cx="722376" cy="7223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пятиугольник 9">
            <a:extLst>
              <a:ext uri="{FF2B5EF4-FFF2-40B4-BE49-F238E27FC236}">
                <a16:creationId xmlns:a16="http://schemas.microsoft.com/office/drawing/2014/main" id="{719DBA62-7113-9673-9D5A-509A7EB7F6D7}"/>
              </a:ext>
            </a:extLst>
          </p:cNvPr>
          <p:cNvSpPr/>
          <p:nvPr/>
        </p:nvSpPr>
        <p:spPr>
          <a:xfrm>
            <a:off x="5907025" y="2075688"/>
            <a:ext cx="1051561" cy="722376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пятиугольник 12">
            <a:extLst>
              <a:ext uri="{FF2B5EF4-FFF2-40B4-BE49-F238E27FC236}">
                <a16:creationId xmlns:a16="http://schemas.microsoft.com/office/drawing/2014/main" id="{F031404A-1B8B-34F2-7C0C-6EB342C17423}"/>
              </a:ext>
            </a:extLst>
          </p:cNvPr>
          <p:cNvSpPr/>
          <p:nvPr/>
        </p:nvSpPr>
        <p:spPr>
          <a:xfrm>
            <a:off x="6958586" y="2075688"/>
            <a:ext cx="1051561" cy="722376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0A0C651D-5BB7-57DC-7875-8E0ED0A2BD2D}"/>
              </a:ext>
            </a:extLst>
          </p:cNvPr>
          <p:cNvSpPr/>
          <p:nvPr/>
        </p:nvSpPr>
        <p:spPr>
          <a:xfrm>
            <a:off x="8010147" y="2075688"/>
            <a:ext cx="1051561" cy="722376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3E19FD4-ABA5-E73C-9464-BAA2D34EA057}"/>
              </a:ext>
            </a:extLst>
          </p:cNvPr>
          <p:cNvSpPr/>
          <p:nvPr/>
        </p:nvSpPr>
        <p:spPr>
          <a:xfrm>
            <a:off x="9061708" y="2075688"/>
            <a:ext cx="722376" cy="7223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олна 15">
            <a:extLst>
              <a:ext uri="{FF2B5EF4-FFF2-40B4-BE49-F238E27FC236}">
                <a16:creationId xmlns:a16="http://schemas.microsoft.com/office/drawing/2014/main" id="{4FA40C23-C99F-98D9-9751-E0AF36410D4F}"/>
              </a:ext>
            </a:extLst>
          </p:cNvPr>
          <p:cNvSpPr/>
          <p:nvPr/>
        </p:nvSpPr>
        <p:spPr>
          <a:xfrm>
            <a:off x="585216" y="932688"/>
            <a:ext cx="1371600" cy="530352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Извещение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92D248B-1236-419B-60E6-858049AF4A23}"/>
              </a:ext>
            </a:extLst>
          </p:cNvPr>
          <p:cNvCxnSpPr/>
          <p:nvPr/>
        </p:nvCxnSpPr>
        <p:spPr>
          <a:xfrm>
            <a:off x="585216" y="996696"/>
            <a:ext cx="0" cy="107899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0360598-2058-A8A1-8E62-B56DC3D7FC50}"/>
              </a:ext>
            </a:extLst>
          </p:cNvPr>
          <p:cNvSpPr txBox="1"/>
          <p:nvPr/>
        </p:nvSpPr>
        <p:spPr>
          <a:xfrm>
            <a:off x="1188720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1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r>
              <a:rPr lang="ru-RU" b="1" dirty="0" err="1">
                <a:solidFill>
                  <a:srgbClr val="C00000"/>
                </a:solidFill>
              </a:rPr>
              <a:t>р.д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B7F408-3E46-7DC4-72C0-86E179B57727}"/>
              </a:ext>
            </a:extLst>
          </p:cNvPr>
          <p:cNvSpPr txBox="1"/>
          <p:nvPr/>
        </p:nvSpPr>
        <p:spPr>
          <a:xfrm>
            <a:off x="1952243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2</a:t>
            </a:r>
          </a:p>
          <a:p>
            <a:pPr algn="ctr"/>
            <a:r>
              <a:rPr lang="ru-RU" b="1" dirty="0" err="1">
                <a:solidFill>
                  <a:srgbClr val="C00000"/>
                </a:solidFill>
              </a:rPr>
              <a:t>р.д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B062FB-0D2F-4A28-C1C6-A7496281C0C2}"/>
              </a:ext>
            </a:extLst>
          </p:cNvPr>
          <p:cNvSpPr txBox="1"/>
          <p:nvPr/>
        </p:nvSpPr>
        <p:spPr>
          <a:xfrm>
            <a:off x="2647189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3</a:t>
            </a:r>
          </a:p>
          <a:p>
            <a:pPr algn="ctr"/>
            <a:r>
              <a:rPr lang="ru-RU" b="1" dirty="0" err="1">
                <a:solidFill>
                  <a:srgbClr val="C00000"/>
                </a:solidFill>
              </a:rPr>
              <a:t>р.д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27FFF7C-AEB1-E213-B2E5-88C56B1B8D73}"/>
              </a:ext>
            </a:extLst>
          </p:cNvPr>
          <p:cNvSpPr/>
          <p:nvPr/>
        </p:nvSpPr>
        <p:spPr>
          <a:xfrm>
            <a:off x="3424428" y="2075688"/>
            <a:ext cx="722376" cy="7223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A30A56-9B6C-F19C-D009-D115E27BA654}"/>
              </a:ext>
            </a:extLst>
          </p:cNvPr>
          <p:cNvSpPr txBox="1"/>
          <p:nvPr/>
        </p:nvSpPr>
        <p:spPr>
          <a:xfrm>
            <a:off x="3383281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4</a:t>
            </a:r>
          </a:p>
          <a:p>
            <a:pPr algn="ctr"/>
            <a:r>
              <a:rPr lang="ru-RU" b="1" dirty="0" err="1">
                <a:solidFill>
                  <a:srgbClr val="C00000"/>
                </a:solidFill>
              </a:rPr>
              <a:t>р.д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4" name="Волна 23">
            <a:extLst>
              <a:ext uri="{FF2B5EF4-FFF2-40B4-BE49-F238E27FC236}">
                <a16:creationId xmlns:a16="http://schemas.microsoft.com/office/drawing/2014/main" id="{08BC2B90-7178-1AB4-A48C-CF068455BAF8}"/>
              </a:ext>
            </a:extLst>
          </p:cNvPr>
          <p:cNvSpPr/>
          <p:nvPr/>
        </p:nvSpPr>
        <p:spPr>
          <a:xfrm>
            <a:off x="2984007" y="884075"/>
            <a:ext cx="1377682" cy="919508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Окончание подачи заявок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64B3582-BD00-1AC8-8AF9-9F07DC5E7863}"/>
              </a:ext>
            </a:extLst>
          </p:cNvPr>
          <p:cNvCxnSpPr/>
          <p:nvPr/>
        </p:nvCxnSpPr>
        <p:spPr>
          <a:xfrm>
            <a:off x="4361688" y="996696"/>
            <a:ext cx="0" cy="107899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F10A3FD-5C62-093C-A525-CB3191EA4600}"/>
              </a:ext>
            </a:extLst>
          </p:cNvPr>
          <p:cNvSpPr txBox="1"/>
          <p:nvPr/>
        </p:nvSpPr>
        <p:spPr>
          <a:xfrm>
            <a:off x="4105656" y="2252210"/>
            <a:ext cx="813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/>
              <a:t>р.д</a:t>
            </a:r>
            <a:r>
              <a:rPr lang="ru-RU" sz="2000" b="1" dirty="0"/>
              <a:t>.</a:t>
            </a:r>
          </a:p>
        </p:txBody>
      </p:sp>
      <p:sp>
        <p:nvSpPr>
          <p:cNvPr id="27" name="Волна 26">
            <a:extLst>
              <a:ext uri="{FF2B5EF4-FFF2-40B4-BE49-F238E27FC236}">
                <a16:creationId xmlns:a16="http://schemas.microsoft.com/office/drawing/2014/main" id="{3E8FDD06-8579-7A50-17AC-3642BAD5CB74}"/>
              </a:ext>
            </a:extLst>
          </p:cNvPr>
          <p:cNvSpPr/>
          <p:nvPr/>
        </p:nvSpPr>
        <p:spPr>
          <a:xfrm>
            <a:off x="4361688" y="960120"/>
            <a:ext cx="1371587" cy="722376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Рассмотрение заявок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BC0DEE-683C-789D-66A7-C7C1550D8BB5}"/>
              </a:ext>
            </a:extLst>
          </p:cNvPr>
          <p:cNvSpPr txBox="1"/>
          <p:nvPr/>
        </p:nvSpPr>
        <p:spPr>
          <a:xfrm>
            <a:off x="5157217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 err="1">
                <a:solidFill>
                  <a:schemeClr val="bg1"/>
                </a:solidFill>
              </a:rPr>
              <a:t>р.д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96A26E-B44E-96AE-26E0-F89A1955DFC1}"/>
              </a:ext>
            </a:extLst>
          </p:cNvPr>
          <p:cNvSpPr txBox="1"/>
          <p:nvPr/>
        </p:nvSpPr>
        <p:spPr>
          <a:xfrm>
            <a:off x="5870450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ru-RU" b="1" dirty="0" err="1">
                <a:solidFill>
                  <a:schemeClr val="bg1"/>
                </a:solidFill>
              </a:rPr>
              <a:t>р.д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Волна 29">
            <a:extLst>
              <a:ext uri="{FF2B5EF4-FFF2-40B4-BE49-F238E27FC236}">
                <a16:creationId xmlns:a16="http://schemas.microsoft.com/office/drawing/2014/main" id="{B5DF01AE-9BD9-05F3-730C-A959847B5D83}"/>
              </a:ext>
            </a:extLst>
          </p:cNvPr>
          <p:cNvSpPr/>
          <p:nvPr/>
        </p:nvSpPr>
        <p:spPr>
          <a:xfrm>
            <a:off x="5660136" y="758952"/>
            <a:ext cx="1274079" cy="919508"/>
          </a:xfrm>
          <a:prstGeom prst="wave">
            <a:avLst>
              <a:gd name="adj1" fmla="val 12500"/>
              <a:gd name="adj2" fmla="val 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Протокол подведения итогов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B5B7423-E947-1B1A-C03B-F88B0AF3D26F}"/>
              </a:ext>
            </a:extLst>
          </p:cNvPr>
          <p:cNvCxnSpPr>
            <a:cxnSpLocks/>
          </p:cNvCxnSpPr>
          <p:nvPr/>
        </p:nvCxnSpPr>
        <p:spPr>
          <a:xfrm>
            <a:off x="6934215" y="932688"/>
            <a:ext cx="0" cy="1143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30F6697-2888-8316-84EE-8C20A263E7C7}"/>
              </a:ext>
            </a:extLst>
          </p:cNvPr>
          <p:cNvSpPr txBox="1"/>
          <p:nvPr/>
        </p:nvSpPr>
        <p:spPr>
          <a:xfrm>
            <a:off x="6958585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 err="1">
                <a:solidFill>
                  <a:schemeClr val="bg1"/>
                </a:solidFill>
              </a:rPr>
              <a:t>р.д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823277-6FEF-EEFE-2A30-18ACB62CED27}"/>
              </a:ext>
            </a:extLst>
          </p:cNvPr>
          <p:cNvSpPr txBox="1"/>
          <p:nvPr/>
        </p:nvSpPr>
        <p:spPr>
          <a:xfrm>
            <a:off x="8010147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 err="1">
                <a:solidFill>
                  <a:schemeClr val="bg1"/>
                </a:solidFill>
              </a:rPr>
              <a:t>р.д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03BD04-8CB9-ABC7-9F77-5335A48D3F55}"/>
              </a:ext>
            </a:extLst>
          </p:cNvPr>
          <p:cNvSpPr txBox="1"/>
          <p:nvPr/>
        </p:nvSpPr>
        <p:spPr>
          <a:xfrm>
            <a:off x="9061708" y="2151733"/>
            <a:ext cx="81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 err="1">
                <a:solidFill>
                  <a:schemeClr val="bg1"/>
                </a:solidFill>
              </a:rPr>
              <a:t>р.д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Левая фигурная скобка 35">
            <a:extLst>
              <a:ext uri="{FF2B5EF4-FFF2-40B4-BE49-F238E27FC236}">
                <a16:creationId xmlns:a16="http://schemas.microsoft.com/office/drawing/2014/main" id="{48C935A7-18A0-8D81-D489-F5B917052B1D}"/>
              </a:ext>
            </a:extLst>
          </p:cNvPr>
          <p:cNvSpPr/>
          <p:nvPr/>
        </p:nvSpPr>
        <p:spPr>
          <a:xfrm rot="16200000">
            <a:off x="2570911" y="1135302"/>
            <a:ext cx="344578" cy="3822193"/>
          </a:xfrm>
          <a:prstGeom prst="leftBrac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Левая фигурная скобка 36">
            <a:extLst>
              <a:ext uri="{FF2B5EF4-FFF2-40B4-BE49-F238E27FC236}">
                <a16:creationId xmlns:a16="http://schemas.microsoft.com/office/drawing/2014/main" id="{2C9125F7-9E86-D644-E061-C76EA7514A8C}"/>
              </a:ext>
            </a:extLst>
          </p:cNvPr>
          <p:cNvSpPr/>
          <p:nvPr/>
        </p:nvSpPr>
        <p:spPr>
          <a:xfrm rot="16200000">
            <a:off x="5634153" y="1894253"/>
            <a:ext cx="344578" cy="2304289"/>
          </a:xfrm>
          <a:prstGeom prst="leftBrac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Левая фигурная скобка 37">
            <a:extLst>
              <a:ext uri="{FF2B5EF4-FFF2-40B4-BE49-F238E27FC236}">
                <a16:creationId xmlns:a16="http://schemas.microsoft.com/office/drawing/2014/main" id="{6194C422-BAFE-3AAE-244A-A9708C569A74}"/>
              </a:ext>
            </a:extLst>
          </p:cNvPr>
          <p:cNvSpPr/>
          <p:nvPr/>
        </p:nvSpPr>
        <p:spPr>
          <a:xfrm rot="16200000">
            <a:off x="8199048" y="1633648"/>
            <a:ext cx="344578" cy="2825499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Волна 38">
            <a:extLst>
              <a:ext uri="{FF2B5EF4-FFF2-40B4-BE49-F238E27FC236}">
                <a16:creationId xmlns:a16="http://schemas.microsoft.com/office/drawing/2014/main" id="{343EED14-9EDA-2517-3A65-234C40BB8930}"/>
              </a:ext>
            </a:extLst>
          </p:cNvPr>
          <p:cNvSpPr/>
          <p:nvPr/>
        </p:nvSpPr>
        <p:spPr>
          <a:xfrm>
            <a:off x="9506745" y="1115568"/>
            <a:ext cx="1274074" cy="722376"/>
          </a:xfrm>
          <a:prstGeom prst="wave">
            <a:avLst>
              <a:gd name="adj1" fmla="val 12500"/>
              <a:gd name="adj2" fmla="val 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Контракт заключен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C3BBB56-926B-E19F-6A71-72330E2554E8}"/>
              </a:ext>
            </a:extLst>
          </p:cNvPr>
          <p:cNvCxnSpPr>
            <a:cxnSpLocks/>
          </p:cNvCxnSpPr>
          <p:nvPr/>
        </p:nvCxnSpPr>
        <p:spPr>
          <a:xfrm flipH="1">
            <a:off x="9506744" y="1197864"/>
            <a:ext cx="1" cy="8778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FFFDC93-4460-50B4-4FE1-096D142E1FC5}"/>
              </a:ext>
            </a:extLst>
          </p:cNvPr>
          <p:cNvSpPr txBox="1"/>
          <p:nvPr/>
        </p:nvSpPr>
        <p:spPr>
          <a:xfrm>
            <a:off x="1943099" y="319750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Подача</a:t>
            </a:r>
            <a:r>
              <a:rPr lang="en-US" i="1" dirty="0"/>
              <a:t> </a:t>
            </a:r>
            <a:r>
              <a:rPr lang="ru-RU" i="1" dirty="0"/>
              <a:t>заявок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CDFEEBB-D729-48B5-1E2A-B3F8E6ADF5C0}"/>
              </a:ext>
            </a:extLst>
          </p:cNvPr>
          <p:cNvSpPr txBox="1"/>
          <p:nvPr/>
        </p:nvSpPr>
        <p:spPr>
          <a:xfrm>
            <a:off x="4741164" y="3189040"/>
            <a:ext cx="2304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Подведение итогов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C9793C2-E8DD-1A0D-42AA-3AB00694F983}"/>
              </a:ext>
            </a:extLst>
          </p:cNvPr>
          <p:cNvSpPr txBox="1"/>
          <p:nvPr/>
        </p:nvSpPr>
        <p:spPr>
          <a:xfrm>
            <a:off x="7115180" y="3189040"/>
            <a:ext cx="2722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Заключение контракта</a:t>
            </a:r>
          </a:p>
        </p:txBody>
      </p:sp>
      <p:sp>
        <p:nvSpPr>
          <p:cNvPr id="45" name="Волна 44">
            <a:extLst>
              <a:ext uri="{FF2B5EF4-FFF2-40B4-BE49-F238E27FC236}">
                <a16:creationId xmlns:a16="http://schemas.microsoft.com/office/drawing/2014/main" id="{B5E5E461-6D97-827A-943F-625CBB6A9ED2}"/>
              </a:ext>
            </a:extLst>
          </p:cNvPr>
          <p:cNvSpPr/>
          <p:nvPr/>
        </p:nvSpPr>
        <p:spPr>
          <a:xfrm>
            <a:off x="6934216" y="872681"/>
            <a:ext cx="1298450" cy="590359"/>
          </a:xfrm>
          <a:prstGeom prst="wave">
            <a:avLst>
              <a:gd name="adj1" fmla="val 12500"/>
              <a:gd name="adj2" fmla="val 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Направление контракта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C539E84D-A554-1F23-D4E5-AF6E24584B46}"/>
              </a:ext>
            </a:extLst>
          </p:cNvPr>
          <p:cNvCxnSpPr>
            <a:cxnSpLocks/>
          </p:cNvCxnSpPr>
          <p:nvPr/>
        </p:nvCxnSpPr>
        <p:spPr>
          <a:xfrm>
            <a:off x="9054051" y="1417267"/>
            <a:ext cx="15314" cy="7726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Волна 46">
            <a:extLst>
              <a:ext uri="{FF2B5EF4-FFF2-40B4-BE49-F238E27FC236}">
                <a16:creationId xmlns:a16="http://schemas.microsoft.com/office/drawing/2014/main" id="{5EE50303-177D-B795-FA6D-B26AD4256971}"/>
              </a:ext>
            </a:extLst>
          </p:cNvPr>
          <p:cNvSpPr/>
          <p:nvPr/>
        </p:nvSpPr>
        <p:spPr>
          <a:xfrm>
            <a:off x="7772401" y="1281589"/>
            <a:ext cx="1298450" cy="590359"/>
          </a:xfrm>
          <a:prstGeom prst="wave">
            <a:avLst>
              <a:gd name="adj1" fmla="val 12500"/>
              <a:gd name="adj2" fmla="val 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Подписание победителем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E3317FA-927B-D684-F432-A5A4AF665785}"/>
              </a:ext>
            </a:extLst>
          </p:cNvPr>
          <p:cNvSpPr txBox="1"/>
          <p:nvPr/>
        </p:nvSpPr>
        <p:spPr>
          <a:xfrm>
            <a:off x="731520" y="4378904"/>
            <a:ext cx="109575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ym typeface="Symbol" panose="05050102010706020507" pitchFamily="18" charset="2"/>
              </a:rPr>
              <a:t> </a:t>
            </a:r>
            <a:r>
              <a:rPr lang="en-US" sz="6000" dirty="0">
                <a:sym typeface="Symbol" panose="05050102010706020507" pitchFamily="18" charset="2"/>
              </a:rPr>
              <a:t>(max) </a:t>
            </a:r>
            <a:r>
              <a:rPr lang="ru-RU" sz="6000" b="1" dirty="0">
                <a:solidFill>
                  <a:srgbClr val="0085A4"/>
                </a:solidFill>
                <a:sym typeface="Symbol" panose="05050102010706020507" pitchFamily="18" charset="2"/>
              </a:rPr>
              <a:t>11 рабочих дней</a:t>
            </a:r>
            <a:r>
              <a:rPr lang="en-US" sz="6000" b="1" dirty="0">
                <a:sym typeface="Symbol" panose="05050102010706020507" pitchFamily="18" charset="2"/>
              </a:rPr>
              <a:t> </a:t>
            </a:r>
            <a:r>
              <a:rPr lang="ru-RU" sz="6000" dirty="0">
                <a:sym typeface="Symbol" panose="05050102010706020507" pitchFamily="18" charset="2"/>
              </a:rPr>
              <a:t>от извещения до контракта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31231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6D4491-B27F-687C-A6DF-852BBC36D21B}"/>
              </a:ext>
            </a:extLst>
          </p:cNvPr>
          <p:cNvSpPr txBox="1"/>
          <p:nvPr/>
        </p:nvSpPr>
        <p:spPr>
          <a:xfrm>
            <a:off x="491224" y="930968"/>
            <a:ext cx="11359400" cy="4816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Заявка подлежит отстранению</a:t>
            </a:r>
            <a:r>
              <a:rPr lang="ru-RU" sz="1600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8-ми случаях предусмотренных </a:t>
            </a:r>
            <a:r>
              <a:rPr lang="ru-RU" sz="16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пп</a:t>
            </a: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1-8 ч. 12 статьи 48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Непредоставление или несоответствие информации и документов требованиям извещения (кроме тех, которые направляются оператором заказчику самостоятельно)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Непредоставление или несоответствие требованиям извещения информации и документов, которые не включаются в состав заявки участником самостоятельно, а направляются заказчику оператором. (например, документы по ч. 2 и 2.1 ст. 31)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Несоответствие участника закупки требованиям, установленным в извещении в соответствии с ч. 1 ст. 31, а также требованиям по ч. 1.1, 2 и 2.1 ст. 31(при наличии таких требований)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НПА, принятыми по ст. 14 Закона №44-ФЗ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Непредоставление информации и документов, подтверждающих страну происхождения при установленных запретах по ст. 14 Закона №44-ФЗ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Выявления отнесения участника закупки к организациям, предусмотренным п. 4 ст. 2 Федерального закона от 04.06.2018 года N 127-ФЗ "О мерах воздействия (противодействия) на недружественные действия Соединенных Штатов Америки и иных иностранных государств"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Отказ от принятия независимой гарантии (случаи предусмотрены ч. 6 ст. 45 Закона №44-ФЗ)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ru-RU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недостоверной информации в составе заявки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046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A860C7-E76E-B4B4-3A4B-5477BFE06C35}"/>
              </a:ext>
            </a:extLst>
          </p:cNvPr>
          <p:cNvSpPr/>
          <p:nvPr/>
        </p:nvSpPr>
        <p:spPr>
          <a:xfrm>
            <a:off x="540375" y="376535"/>
            <a:ext cx="100387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Заказчик вправе проводить электронный запрос котировок: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05AF3D-CAA8-AE0C-2F6E-00F540427E66}"/>
              </a:ext>
            </a:extLst>
          </p:cNvPr>
          <p:cNvSpPr txBox="1"/>
          <p:nvPr/>
        </p:nvSpPr>
        <p:spPr>
          <a:xfrm>
            <a:off x="540375" y="1443841"/>
            <a:ext cx="116516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dirty="0">
                <a:latin typeface="Trebuchet MS" panose="020B0603020202020204" pitchFamily="34" charset="0"/>
              </a:rPr>
              <a:t>в случае, если при осуществлении закупки НМЦК </a:t>
            </a:r>
            <a:r>
              <a:rPr lang="ru-RU" b="1" dirty="0">
                <a:latin typeface="Trebuchet MS" panose="020B0603020202020204" pitchFamily="34" charset="0"/>
              </a:rPr>
              <a:t>не превышает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10 000 000</a:t>
            </a:r>
            <a:r>
              <a:rPr lang="ru-RU" b="1" dirty="0">
                <a:latin typeface="Trebuchet MS" panose="020B0603020202020204" pitchFamily="34" charset="0"/>
              </a:rPr>
              <a:t> рублей</a:t>
            </a:r>
            <a:r>
              <a:rPr lang="ru-RU" dirty="0">
                <a:latin typeface="Trebuchet MS" panose="020B0603020202020204" pitchFamily="34" charset="0"/>
              </a:rPr>
              <a:t>.</a:t>
            </a:r>
          </a:p>
          <a:p>
            <a:pPr marL="342900" indent="-342900">
              <a:buAutoNum type="arabicParenR"/>
            </a:pPr>
            <a:endParaRPr lang="ru-RU" dirty="0">
              <a:latin typeface="Trebuchet MS" panose="020B0603020202020204" pitchFamily="34" charset="0"/>
            </a:endParaRPr>
          </a:p>
          <a:p>
            <a:r>
              <a:rPr lang="ru-RU" i="1" dirty="0">
                <a:latin typeface="Trebuchet MS" panose="020B0603020202020204" pitchFamily="34" charset="0"/>
              </a:rPr>
              <a:t>При этом годовой объем закупок, осуществляемых путем проведения электронного запроса котировок, не должен превышать 20% совокупного годового объема закупок заказчика или 100 000 000 рублей в отношении заказчика, совокупный годовой объем закупок которого в прошедшем календарном году составил менее пятисот миллионов рублей. Правительство Российской Федерации вправе принять решение об увеличении начальной (максимальной) цены контракта и годового объема закупок в целях закупки отдельных наименований медицинских изделий</a:t>
            </a:r>
            <a:r>
              <a:rPr lang="ru-RU" dirty="0">
                <a:latin typeface="Trebuchet MS" panose="020B0603020202020204" pitchFamily="34" charset="0"/>
              </a:rPr>
              <a:t>;</a:t>
            </a:r>
          </a:p>
          <a:p>
            <a:endParaRPr lang="ru-RU" dirty="0">
              <a:latin typeface="Trebuchet MS" panose="020B0603020202020204" pitchFamily="34" charset="0"/>
            </a:endParaRPr>
          </a:p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Статья 112. Заключительные положения</a:t>
            </a:r>
            <a:endParaRPr lang="ru-RU" b="1" i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r>
              <a:rPr lang="ru-RU" b="1" dirty="0">
                <a:latin typeface="Trebuchet MS" panose="020B0603020202020204" pitchFamily="34" charset="0"/>
              </a:rPr>
              <a:t>75. </a:t>
            </a:r>
            <a:r>
              <a:rPr lang="ru-RU" dirty="0">
                <a:latin typeface="Trebuchet MS" panose="020B0603020202020204" pitchFamily="34" charset="0"/>
              </a:rPr>
              <a:t>Установить, что </a:t>
            </a:r>
            <a:r>
              <a:rPr lang="ru-RU" b="1" dirty="0">
                <a:latin typeface="Trebuchet MS" panose="020B0603020202020204" pitchFamily="34" charset="0"/>
              </a:rPr>
              <a:t>до 31 декабря 2026</a:t>
            </a:r>
            <a:r>
              <a:rPr lang="ru-RU" dirty="0">
                <a:latin typeface="Trebuchet MS" panose="020B0603020202020204" pitchFamily="34" charset="0"/>
              </a:rPr>
              <a:t> года </a:t>
            </a:r>
            <a:r>
              <a:rPr lang="ru-RU" dirty="0">
                <a:solidFill>
                  <a:srgbClr val="FF0000"/>
                </a:solidFill>
                <a:latin typeface="Trebuchet MS" panose="020B0603020202020204" pitchFamily="34" charset="0"/>
              </a:rPr>
              <a:t>не действуют </a:t>
            </a:r>
            <a:r>
              <a:rPr lang="ru-RU" dirty="0">
                <a:latin typeface="Trebuchet MS" panose="020B0603020202020204" pitchFamily="34" charset="0"/>
              </a:rPr>
              <a:t>установленные пунктом 1 части 10 статьи 24 настоящего Федерального закона </a:t>
            </a:r>
            <a:r>
              <a:rPr lang="ru-RU" dirty="0">
                <a:solidFill>
                  <a:srgbClr val="FF0000"/>
                </a:solidFill>
                <a:latin typeface="Trebuchet MS" panose="020B0603020202020204" pitchFamily="34" charset="0"/>
              </a:rPr>
              <a:t>ограничения размера годового объема закупок, осуществляемых путем проведения электронного запроса котировок</a:t>
            </a:r>
            <a:r>
              <a:rPr lang="ru-RU" dirty="0"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2836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A860C7-E76E-B4B4-3A4B-5477BFE06C35}"/>
              </a:ext>
            </a:extLst>
          </p:cNvPr>
          <p:cNvSpPr/>
          <p:nvPr/>
        </p:nvSpPr>
        <p:spPr>
          <a:xfrm>
            <a:off x="540375" y="0"/>
            <a:ext cx="100387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Заказчик вправе проводить электронный запрос котировок: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05AF3D-CAA8-AE0C-2F6E-00F540427E66}"/>
              </a:ext>
            </a:extLst>
          </p:cNvPr>
          <p:cNvSpPr txBox="1"/>
          <p:nvPr/>
        </p:nvSpPr>
        <p:spPr>
          <a:xfrm>
            <a:off x="494023" y="408532"/>
            <a:ext cx="91706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2) </a:t>
            </a:r>
            <a:r>
              <a:rPr lang="ru-RU" b="1" dirty="0">
                <a:latin typeface="Trebuchet MS" panose="020B0603020202020204" pitchFamily="34" charset="0"/>
              </a:rPr>
              <a:t>независимо от НМЦК </a:t>
            </a:r>
            <a:r>
              <a:rPr lang="ru-RU" dirty="0">
                <a:latin typeface="Trebuchet MS" panose="020B0603020202020204" pitchFamily="34" charset="0"/>
              </a:rPr>
              <a:t>и годового объема закупок, предусмотренных пунктом 1 настоящей части, </a:t>
            </a:r>
            <a:r>
              <a:rPr lang="ru-RU" b="1" i="1" dirty="0">
                <a:latin typeface="Trebuchet MS" panose="020B0603020202020204" pitchFamily="34" charset="0"/>
              </a:rPr>
              <a:t>в случае осуществления</a:t>
            </a:r>
            <a:r>
              <a:rPr lang="ru-RU" dirty="0">
                <a:latin typeface="Trebuchet MS" panose="020B0603020202020204" pitchFamily="34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0A95D4-E767-25C7-AB8D-5CB00A14F432}"/>
              </a:ext>
            </a:extLst>
          </p:cNvPr>
          <p:cNvSpPr txBox="1"/>
          <p:nvPr/>
        </p:nvSpPr>
        <p:spPr>
          <a:xfrm>
            <a:off x="447675" y="1155618"/>
            <a:ext cx="117443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а) закупки, по результатам которой заключается контракт на поставку </a:t>
            </a:r>
            <a:r>
              <a:rPr lang="ru-RU" sz="1400" b="1" dirty="0"/>
              <a:t>товаров, необходимых для нормального жизнеобеспечения граждан</a:t>
            </a:r>
            <a:r>
              <a:rPr lang="ru-RU" sz="1400" dirty="0"/>
              <a:t>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5D3788-614C-A4AB-4D8B-D7BB510468ED}"/>
              </a:ext>
            </a:extLst>
          </p:cNvPr>
          <p:cNvSpPr txBox="1"/>
          <p:nvPr/>
        </p:nvSpPr>
        <p:spPr>
          <a:xfrm>
            <a:off x="447674" y="1564150"/>
            <a:ext cx="1174432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б) закупки товаров, работ или услуг, являющихся предметом </a:t>
            </a:r>
            <a:r>
              <a:rPr lang="ru-RU" sz="1400" b="1" dirty="0"/>
              <a:t>контракта, расторжение которого осуществлено заказчиком </a:t>
            </a:r>
            <a:r>
              <a:rPr lang="ru-RU" sz="1400" dirty="0"/>
              <a:t>на основании части 9 или 15 статьи 95 настоящего Федерального закона. При этом такая закупка осуществляется с учетом положений части 18 статьи 95 настоящего Федерального закона;</a:t>
            </a:r>
          </a:p>
          <a:p>
            <a:endParaRPr lang="ru-RU" sz="1400" dirty="0"/>
          </a:p>
          <a:p>
            <a:r>
              <a:rPr lang="ru-RU" sz="1400" dirty="0"/>
              <a:t>в) закупок заказчиком, осуществляющим </a:t>
            </a:r>
            <a:r>
              <a:rPr lang="ru-RU" sz="1400" b="1" dirty="0"/>
              <a:t>деятельность на территории иностранного государства</a:t>
            </a:r>
            <a:r>
              <a:rPr lang="ru-RU" sz="1400" dirty="0"/>
              <a:t>;</a:t>
            </a:r>
          </a:p>
          <a:p>
            <a:endParaRPr lang="ru-RU" sz="1400" dirty="0"/>
          </a:p>
          <a:p>
            <a:r>
              <a:rPr lang="ru-RU" sz="1400" dirty="0"/>
              <a:t>г) закупок </a:t>
            </a:r>
            <a:r>
              <a:rPr lang="ru-RU" sz="1400" b="1" dirty="0"/>
              <a:t>лекарственных препаратов</a:t>
            </a:r>
            <a:r>
              <a:rPr lang="ru-RU" sz="1400" dirty="0"/>
              <a:t>, необходимых для назначения пациенту по медицинским показаниям (индивидуальная непереносимость, по жизненным показаниям) по решению врачебной комиссии, которое фиксируется в медицинской документации пациента и журнале принятых на заседании врачебной комиссии решений. Количество закупаемых лекарственных препаратов не должно превышать количество лекарственных препаратов, необходимых пациенту в течение срока лечения;</a:t>
            </a:r>
          </a:p>
          <a:p>
            <a:endParaRPr lang="ru-RU" sz="1400" dirty="0"/>
          </a:p>
          <a:p>
            <a:r>
              <a:rPr lang="ru-RU" sz="1400" dirty="0"/>
              <a:t>д) закупок спортивного инвентаря, оборудования, спортивной экипировки, необходимых </a:t>
            </a:r>
            <a:r>
              <a:rPr lang="ru-RU" sz="1400" b="1" dirty="0"/>
              <a:t>для олимпийской команды России, паралимпийской команды России</a:t>
            </a:r>
            <a:r>
              <a:rPr lang="ru-RU" sz="1400" dirty="0"/>
              <a:t>, а также для подготовки спортивных сборных команд Российской Федерации, субъектов Российской Федерации к спортивным соревнованиям и для участия в них;</a:t>
            </a:r>
          </a:p>
          <a:p>
            <a:endParaRPr lang="ru-RU" sz="1400" dirty="0"/>
          </a:p>
          <a:p>
            <a:r>
              <a:rPr lang="ru-RU" sz="1400" dirty="0"/>
              <a:t>е) закупок услуг </a:t>
            </a:r>
            <a:r>
              <a:rPr lang="ru-RU" sz="1400" b="1" dirty="0"/>
              <a:t>по защите интересов Российской Федерации</a:t>
            </a:r>
            <a:r>
              <a:rPr lang="ru-RU" sz="1400" dirty="0"/>
              <a:t> в случае подачи физическими лицами и (или) юридическими лицами </a:t>
            </a:r>
            <a:r>
              <a:rPr lang="ru-RU" sz="1400" b="1" dirty="0"/>
              <a:t>в судебные органы иностранных государств, международные суды и арбитражи</a:t>
            </a:r>
            <a:r>
              <a:rPr lang="ru-RU" sz="1400" dirty="0"/>
              <a:t> исков к Российской Федерации при необходимости привлечения российских и (или) иностранных специалистов, экспертов и адвокатов к оказанию таких услуг;</a:t>
            </a:r>
          </a:p>
          <a:p>
            <a:endParaRPr lang="ru-RU" sz="1400" dirty="0"/>
          </a:p>
          <a:p>
            <a:r>
              <a:rPr lang="ru-RU" sz="1400" dirty="0"/>
              <a:t>ж) </a:t>
            </a:r>
            <a:r>
              <a:rPr lang="ru-RU" sz="1400" b="1" dirty="0"/>
              <a:t>закупок изделий народных художественных промыслов </a:t>
            </a:r>
            <a:r>
              <a:rPr lang="ru-RU" sz="1400" dirty="0"/>
              <a:t>признанного художественного достоинства, образцы которых зарегистрированы в порядке, установленном уполномоченным Правительством Российской Федерации федеральным органом исполнительной власти;</a:t>
            </a:r>
          </a:p>
          <a:p>
            <a:endParaRPr lang="ru-RU" sz="1400" dirty="0"/>
          </a:p>
          <a:p>
            <a:r>
              <a:rPr lang="ru-RU" sz="1400" dirty="0"/>
              <a:t>з) </a:t>
            </a:r>
            <a:r>
              <a:rPr lang="ru-RU" sz="1400" b="1" dirty="0"/>
              <a:t>закупок жилых помещений для детей-сирот</a:t>
            </a:r>
            <a:r>
              <a:rPr lang="ru-RU" sz="1400" dirty="0"/>
              <a:t> и детей, оставшихся без попечения родителей, лиц из числа детей-сирот и детей, оставшихся без попечения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8341095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234D57DC5BCA94C9524E988D38C7DCD" ma:contentTypeVersion="7" ma:contentTypeDescription="Создание документа." ma:contentTypeScope="" ma:versionID="4ae3fb1a7f2220cd914c5759a7993116">
  <xsd:schema xmlns:xsd="http://www.w3.org/2001/XMLSchema" xmlns:xs="http://www.w3.org/2001/XMLSchema" xmlns:p="http://schemas.microsoft.com/office/2006/metadata/properties" xmlns:ns3="21b517fd-8158-473b-8291-8b7a8f0ee724" targetNamespace="http://schemas.microsoft.com/office/2006/metadata/properties" ma:root="true" ma:fieldsID="bdd58b35569b3ebd71198c9f492e0bf9" ns3:_="">
    <xsd:import namespace="21b517fd-8158-473b-8291-8b7a8f0ee7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517fd-8158-473b-8291-8b7a8f0ee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1543E6-1974-45F7-AC4D-94A83ED0CE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B81A58-EA70-49CF-BF5C-AAB36CEF28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b517fd-8158-473b-8291-8b7a8f0ee7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00795B-B2CD-413A-8DA6-989235195D11}">
  <ds:schemaRefs>
    <ds:schemaRef ds:uri="http://www.w3.org/XML/1998/namespace"/>
    <ds:schemaRef ds:uri="21b517fd-8158-473b-8291-8b7a8f0ee724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17506</TotalTime>
  <Words>1253</Words>
  <Application>Microsoft Office PowerPoint</Application>
  <PresentationFormat>Широкоэкранный</PresentationFormat>
  <Paragraphs>148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Poppins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Чуханова Анна</dc:creator>
  <cp:lastModifiedBy>Некрасов Василий</cp:lastModifiedBy>
  <cp:revision>177</cp:revision>
  <cp:lastPrinted>2022-06-21T14:44:05Z</cp:lastPrinted>
  <dcterms:created xsi:type="dcterms:W3CDTF">2019-09-03T10:59:51Z</dcterms:created>
  <dcterms:modified xsi:type="dcterms:W3CDTF">2023-05-29T14:17:42Z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0x010100F234D57DC5BCA94C9524E988D38C7DCD</vt:lpwstr>
  </property>
</Properties>
</file>