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96" r:id="rId4"/>
    <p:sldId id="291" r:id="rId5"/>
    <p:sldId id="297" r:id="rId6"/>
    <p:sldId id="265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1D2A5C-9B9D-479E-9660-A079521BE519}">
          <p14:sldIdLst>
            <p14:sldId id="256"/>
            <p14:sldId id="257"/>
            <p14:sldId id="296"/>
            <p14:sldId id="291"/>
            <p14:sldId id="297"/>
            <p14:sldId id="26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B"/>
    <a:srgbClr val="DDF4FF"/>
    <a:srgbClr val="CCECFF"/>
    <a:srgbClr val="99CCFF"/>
    <a:srgbClr val="4578B5"/>
    <a:srgbClr val="A3BDDD"/>
    <a:srgbClr val="CFD3F5"/>
    <a:srgbClr val="FBFEFF"/>
    <a:srgbClr val="E6F8FE"/>
    <a:srgbClr val="779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03" autoAdjust="0"/>
    <p:restoredTop sz="93859" autoAdjust="0"/>
  </p:normalViewPr>
  <p:slideViewPr>
    <p:cSldViewPr>
      <p:cViewPr>
        <p:scale>
          <a:sx n="151" d="100"/>
          <a:sy n="151" d="100"/>
        </p:scale>
        <p:origin x="-1050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A4EF0D3E-4802-467A-9A4C-EAFD067062F2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CE1AEFE7-2AB6-4EB6-9D5D-51B11A1C4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00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r">
              <a:defRPr sz="1200"/>
            </a:lvl1pPr>
          </a:lstStyle>
          <a:p>
            <a:fld id="{4D5895D7-4BA1-42D6-8BFF-806A9E04F8B5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4" tIns="46067" rIns="92134" bIns="460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134" tIns="46067" rIns="92134" bIns="4606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r">
              <a:defRPr sz="1200"/>
            </a:lvl1pPr>
          </a:lstStyle>
          <a:p>
            <a:fld id="{741E4372-06BA-4F22-B848-1B2EF4B45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6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5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8BE-D931-44C9-AD1B-2E04BA291D28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6FB8-E4B5-4724-A78E-0CC1D7518F12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ABF0-DF6C-49B1-89EF-268DAF657E81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803A-9A7D-4721-B7BB-E843079AA12E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1D1C4-7054-4183-BAC0-477B2E2D6BDC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5654-BD05-4DC2-912F-A5D62A48C825}" type="datetime1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B334-AEBA-44F1-96C1-C6BC1B0443AA}" type="datetime1">
              <a:rPr lang="ru-RU" smtClean="0"/>
              <a:t>30.05.2023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9E6A-361C-4DA0-9F8D-84138466E3FE}" type="datetime1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0062-BE45-43A6-9832-1C46E0F43AA8}" type="datetime1">
              <a:rPr lang="ru-RU" smtClean="0"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B138-4659-41B8-BE1E-E1B5146E28D2}" type="datetime1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7735-25F9-4F13-9E16-BC4C24B9A07B}" type="datetime1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6264-9C49-4180-8112-5B00179E9DBD}" type="datetime1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rgi.gov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1736023"/>
            <a:ext cx="70588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  <a:gd name="connsiteX0" fmla="*/ 494 w 7058866"/>
              <a:gd name="connsiteY0" fmla="*/ 2698479 h 2698479"/>
              <a:gd name="connsiteX1" fmla="*/ 0 w 7058866"/>
              <a:gd name="connsiteY1" fmla="*/ 0 h 2698479"/>
              <a:gd name="connsiteX2" fmla="*/ 7058866 w 7058866"/>
              <a:gd name="connsiteY2" fmla="*/ 34183 h 2698479"/>
              <a:gd name="connsiteX3" fmla="*/ 6038493 w 7058866"/>
              <a:gd name="connsiteY3" fmla="*/ 2698479 h 2698479"/>
              <a:gd name="connsiteX4" fmla="*/ 494 w 7058866"/>
              <a:gd name="connsiteY4" fmla="*/ 2698479 h 2698479"/>
              <a:gd name="connsiteX0" fmla="*/ 494 w 7058866"/>
              <a:gd name="connsiteY0" fmla="*/ 2698479 h 2698479"/>
              <a:gd name="connsiteX1" fmla="*/ 0 w 7058866"/>
              <a:gd name="connsiteY1" fmla="*/ 0 h 2698479"/>
              <a:gd name="connsiteX2" fmla="*/ 7058866 w 7058866"/>
              <a:gd name="connsiteY2" fmla="*/ 34183 h 2698479"/>
              <a:gd name="connsiteX3" fmla="*/ 6114693 w 7058866"/>
              <a:gd name="connsiteY3" fmla="*/ 2673079 h 2698479"/>
              <a:gd name="connsiteX4" fmla="*/ 494 w 70588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88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58866" y="34183"/>
                </a:lnTo>
                <a:lnTo>
                  <a:pt x="6114693" y="26730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274793" y="1761660"/>
            <a:ext cx="2873934" cy="200457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763377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60156"/>
              <a:gd name="connsiteY0" fmla="*/ 2664296 h 2664296"/>
              <a:gd name="connsiteX1" fmla="*/ 779056 w 2360156"/>
              <a:gd name="connsiteY1" fmla="*/ 0 h 2664296"/>
              <a:gd name="connsiteX2" fmla="*/ 2355431 w 2360156"/>
              <a:gd name="connsiteY2" fmla="*/ 0 h 2664296"/>
              <a:gd name="connsiteX3" fmla="*/ 2360156 w 2360156"/>
              <a:gd name="connsiteY3" fmla="*/ 2664296 h 2664296"/>
              <a:gd name="connsiteX4" fmla="*/ 0 w 2360156"/>
              <a:gd name="connsiteY4" fmla="*/ 2664296 h 2664296"/>
              <a:gd name="connsiteX0" fmla="*/ 0 w 2365382"/>
              <a:gd name="connsiteY0" fmla="*/ 2672763 h 2672763"/>
              <a:gd name="connsiteX1" fmla="*/ 784282 w 2365382"/>
              <a:gd name="connsiteY1" fmla="*/ 0 h 2672763"/>
              <a:gd name="connsiteX2" fmla="*/ 2360657 w 2365382"/>
              <a:gd name="connsiteY2" fmla="*/ 0 h 2672763"/>
              <a:gd name="connsiteX3" fmla="*/ 2365382 w 2365382"/>
              <a:gd name="connsiteY3" fmla="*/ 2664296 h 2672763"/>
              <a:gd name="connsiteX4" fmla="*/ 0 w 2365382"/>
              <a:gd name="connsiteY4" fmla="*/ 2672763 h 267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5382" h="2672763">
                <a:moveTo>
                  <a:pt x="0" y="2672763"/>
                </a:moveTo>
                <a:lnTo>
                  <a:pt x="784282" y="0"/>
                </a:lnTo>
                <a:lnTo>
                  <a:pt x="2360657" y="0"/>
                </a:lnTo>
                <a:lnTo>
                  <a:pt x="2365382" y="2664296"/>
                </a:lnTo>
                <a:lnTo>
                  <a:pt x="0" y="26727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3002" y="397849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27783" y="3978490"/>
            <a:ext cx="990933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318900"/>
              <a:gd name="connsiteY0" fmla="*/ 576064 h 584610"/>
              <a:gd name="connsiteX1" fmla="*/ 756204 w 3318900"/>
              <a:gd name="connsiteY1" fmla="*/ 0 h 584610"/>
              <a:gd name="connsiteX2" fmla="*/ 3318900 w 3318900"/>
              <a:gd name="connsiteY2" fmla="*/ 8547 h 584610"/>
              <a:gd name="connsiteX3" fmla="*/ 2602146 w 3318900"/>
              <a:gd name="connsiteY3" fmla="*/ 584610 h 584610"/>
              <a:gd name="connsiteX4" fmla="*/ 0 w 3318900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8900" h="584610">
                <a:moveTo>
                  <a:pt x="0" y="576064"/>
                </a:moveTo>
                <a:lnTo>
                  <a:pt x="756204" y="0"/>
                </a:lnTo>
                <a:lnTo>
                  <a:pt x="3318900" y="8547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590" y="565537"/>
            <a:ext cx="605194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2241550" algn="l"/>
              </a:tabLst>
            </a:pPr>
            <a:r>
              <a:rPr lang="ru-RU" sz="1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Порядок проведения аукционов или конкурсов на право заключения договоров аренды, иных договоров в отношении государственного (муниципального) имущества 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с 01.10.2023</a:t>
            </a:r>
            <a:endParaRPr lang="ru-RU" sz="16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38441" y="1181090"/>
            <a:ext cx="3546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  <a:cs typeface="Times New Roman" panose="02020603050405020304" pitchFamily="18" charset="0"/>
              </a:rPr>
              <a:t>Главное </a:t>
            </a:r>
            <a:r>
              <a:rPr lang="ru-RU" sz="12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управление организации торгов Самарской </a:t>
            </a:r>
            <a:r>
              <a:rPr lang="ru-RU" sz="1200" b="1" dirty="0">
                <a:solidFill>
                  <a:schemeClr val="tx2"/>
                </a:solidFill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177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40119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Федорова Т.А. 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главный консультант Главного </a:t>
            </a:r>
            <a:r>
              <a:rPr lang="ru-RU" sz="1200" b="1" dirty="0">
                <a:solidFill>
                  <a:schemeClr val="tx2"/>
                </a:solidFill>
              </a:rPr>
              <a:t>управления </a:t>
            </a:r>
            <a:endParaRPr lang="ru-RU" sz="1200" b="1" dirty="0" smtClean="0">
              <a:solidFill>
                <a:schemeClr val="tx2"/>
              </a:solidFill>
            </a:endParaRPr>
          </a:p>
          <a:p>
            <a:r>
              <a:rPr lang="ru-RU" sz="1200" b="1" dirty="0" smtClean="0">
                <a:solidFill>
                  <a:schemeClr val="tx2"/>
                </a:solidFill>
              </a:rPr>
              <a:t>организации </a:t>
            </a:r>
            <a:r>
              <a:rPr lang="ru-RU" sz="1200" b="1" dirty="0">
                <a:solidFill>
                  <a:schemeClr val="tx2"/>
                </a:solidFill>
              </a:rPr>
              <a:t>торгов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587974"/>
            <a:ext cx="106525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73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1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изменения</a:t>
            </a:r>
            <a:endParaRPr lang="ru-RU" dirty="0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1811" y="470504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1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3972" y="843558"/>
            <a:ext cx="8454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01 октября 2023 года </a:t>
            </a:r>
            <a:r>
              <a:rPr lang="ru-RU" sz="16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вступает в силу приказ ФАС России от 21.03.2023 </a:t>
            </a:r>
            <a:r>
              <a:rPr lang="ru-RU" sz="16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№ 147/23  </a:t>
            </a:r>
            <a:r>
              <a:rPr lang="ru-RU" sz="13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«О </a:t>
            </a:r>
            <a:r>
              <a:rPr lang="ru-RU" sz="13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порядке проведения конкурсов или аукционов на право заключения договоров аренды, договоров безвозмездного пользования, договоров доверительного управления имуществом, иных договоров‚ предусматривающих переход прав в отношении государственного или муниципального имущества, и перечне видов имущества, в отношении которого заключение указанных договоров может осуществляться путем проведения торгов в форме </a:t>
            </a:r>
            <a:r>
              <a:rPr lang="ru-RU" sz="13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конкурса» (далее – Приказ ФАС ), который предусматривает:</a:t>
            </a:r>
          </a:p>
          <a:p>
            <a:pPr algn="just"/>
            <a:endParaRPr lang="ru-RU" sz="1300" dirty="0"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ea typeface="Batang" panose="02030600000101010101" pitchFamily="18" charset="-127"/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139702"/>
            <a:ext cx="83332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роведение аукционов, конкурсов в электронной форме на электронных торговых площадках;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регистрацию участников исключительно в ГИС ТОРГИ (</a:t>
            </a:r>
            <a:r>
              <a:rPr lang="en-US" sz="1600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www.torgi.gov.ru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азмещение извещения о проведении торгов в ГИС ТОРГИ;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аявки на участие в торгах подаются заявителями  на электронных торговых площадках;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протоколы по итогам торгов формируются на электронных площадках и автоматически размещаются в ГИС ТОРГИ ;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Times New Roman" panose="02020603050405020304" pitchFamily="18" charset="0"/>
              <a:buChar char="→"/>
            </a:pP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01.10.2023 утрачивает силу приказ ФАС России от 10.02.2010 № 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67</a:t>
            </a:r>
            <a:r>
              <a:rPr lang="ru-RU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 др.</a:t>
            </a:r>
          </a:p>
        </p:txBody>
      </p:sp>
    </p:spTree>
    <p:extLst>
      <p:ext uri="{BB962C8B-B14F-4D97-AF65-F5344CB8AC3E}">
        <p14:creationId xmlns:p14="http://schemas.microsoft.com/office/powerpoint/2010/main" val="15402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4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7203"/>
              </p:ext>
            </p:extLst>
          </p:nvPr>
        </p:nvGraphicFramePr>
        <p:xfrm>
          <a:off x="395536" y="205740"/>
          <a:ext cx="8426846" cy="4777740"/>
        </p:xfrm>
        <a:graphic>
          <a:graphicData uri="http://schemas.openxmlformats.org/drawingml/2006/table">
            <a:tbl>
              <a:tblPr/>
              <a:tblGrid>
                <a:gridCol w="1874118"/>
                <a:gridCol w="2014314"/>
                <a:gridCol w="4538414"/>
              </a:tblGrid>
              <a:tr h="242014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rgbClr val="C00000"/>
                          </a:solidFill>
                          <a:effectLst/>
                        </a:rPr>
                        <a:t>Вид имущества: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rgbClr val="C00000"/>
                          </a:solidFill>
                        </a:rPr>
                        <a:t>Вид права:</a:t>
                      </a:r>
                      <a:endParaRPr lang="ru-RU" sz="105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rgbClr val="C00000"/>
                          </a:solidFill>
                          <a:effectLst/>
                        </a:rPr>
                        <a:t>Организатором конкурса или аукциона является:</a:t>
                      </a:r>
                      <a:endParaRPr lang="ru-RU" sz="105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28091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Государственное (муниципальное) имущество</a:t>
                      </a:r>
                    </a:p>
                    <a:p>
                      <a:endParaRPr lang="ru-RU" sz="105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Право хозяйственного ведения/</a:t>
                      </a:r>
                    </a:p>
                    <a:p>
                      <a:r>
                        <a:rPr lang="ru-RU" sz="1050" dirty="0" smtClean="0"/>
                        <a:t>оперативного управления отсутствует</a:t>
                      </a:r>
                    </a:p>
                    <a:p>
                      <a:r>
                        <a:rPr lang="ru-RU" sz="1050" dirty="0" smtClean="0"/>
                        <a:t>(</a:t>
                      </a:r>
                      <a:r>
                        <a:rPr lang="ru-RU" sz="1050" dirty="0" smtClean="0">
                          <a:solidFill>
                            <a:srgbClr val="FF0000"/>
                          </a:solidFill>
                        </a:rPr>
                        <a:t>имущество находится в казне</a:t>
                      </a:r>
                      <a:r>
                        <a:rPr lang="ru-RU" sz="1050" dirty="0" smtClean="0"/>
                        <a:t>)</a:t>
                      </a:r>
                    </a:p>
                    <a:p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- Федеральный</a:t>
                      </a:r>
                      <a:r>
                        <a:rPr lang="ru-RU" sz="1050" baseline="0" dirty="0" smtClean="0"/>
                        <a:t> орган исполнительной власти, о</a:t>
                      </a:r>
                      <a:r>
                        <a:rPr lang="ru-RU" sz="1050" dirty="0" smtClean="0"/>
                        <a:t>рган исполнительной власти субъекта РФ, орган местного самоуправления, осуществляющие функции по управлению имуществом; </a:t>
                      </a:r>
                    </a:p>
                    <a:p>
                      <a:r>
                        <a:rPr lang="ru-RU" sz="1050" dirty="0" smtClean="0"/>
                        <a:t>- Федеральный орган исполнительной власти, орган исполнительной власти субъекта РФ,  орган местного самоуправления, уполномоченные на организацию и проведение конкурса, аукциона (в случае если такие органы созданы);</a:t>
                      </a:r>
                    </a:p>
                    <a:p>
                      <a:r>
                        <a:rPr lang="ru-RU" sz="1050" dirty="0" smtClean="0"/>
                        <a:t>- Иное лицо, обладающее правами владения (или) пользования в отношении имущества</a:t>
                      </a:r>
                    </a:p>
                    <a:p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4040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Государственное (муниципальное) </a:t>
                      </a:r>
                      <a:r>
                        <a:rPr lang="ru-RU" sz="1050" dirty="0" smtClean="0">
                          <a:solidFill>
                            <a:srgbClr val="FF0000"/>
                          </a:solidFill>
                        </a:rPr>
                        <a:t>недвижимое</a:t>
                      </a:r>
                      <a:r>
                        <a:rPr lang="ru-RU" sz="1050" dirty="0" smtClean="0"/>
                        <a:t> имущество</a:t>
                      </a:r>
                    </a:p>
                    <a:p>
                      <a:endParaRPr lang="ru-RU" sz="105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effectLst/>
                        </a:rPr>
                        <a:t>Право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хозяйственного ведения</a:t>
                      </a:r>
                    </a:p>
                    <a:p>
                      <a:r>
                        <a:rPr lang="ru-RU" sz="1050" dirty="0" smtClean="0">
                          <a:effectLst/>
                        </a:rPr>
                        <a:t>Право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оперативного управления</a:t>
                      </a:r>
                    </a:p>
                    <a:p>
                      <a:endParaRPr lang="ru-RU" sz="105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- Государственное (муниципальное) унитарное предприятие;</a:t>
                      </a:r>
                    </a:p>
                    <a:p>
                      <a:r>
                        <a:rPr lang="ru-RU" sz="1050" dirty="0" smtClean="0"/>
                        <a:t>- Иное лицо, обладающее правами владения (или) пользования в отношении имущества</a:t>
                      </a:r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58048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Государственное (муниципальное) </a:t>
                      </a:r>
                      <a:r>
                        <a:rPr lang="ru-RU" sz="1050" dirty="0" smtClean="0">
                          <a:solidFill>
                            <a:srgbClr val="FF0000"/>
                          </a:solidFill>
                        </a:rPr>
                        <a:t>недвижимое</a:t>
                      </a:r>
                      <a:r>
                        <a:rPr lang="ru-RU" sz="1050" dirty="0" smtClean="0"/>
                        <a:t> имущество</a:t>
                      </a:r>
                    </a:p>
                    <a:p>
                      <a:endParaRPr lang="ru-RU" sz="1050" dirty="0" smtClean="0"/>
                    </a:p>
                    <a:p>
                      <a:endParaRPr lang="ru-RU" sz="105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effectLst/>
                        </a:rPr>
                        <a:t>Право оперативного управления</a:t>
                      </a:r>
                    </a:p>
                    <a:p>
                      <a:endParaRPr lang="ru-RU" sz="105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- Государственное (муниципальное) автономное учреждение;</a:t>
                      </a:r>
                    </a:p>
                    <a:p>
                      <a:r>
                        <a:rPr lang="ru-RU" sz="1050" dirty="0" smtClean="0"/>
                        <a:t>- Иное лицо, обладающее правами владения (или) пользования в отношении имущества</a:t>
                      </a:r>
                    </a:p>
                    <a:p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66065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Государственное (муниципальное) имущество</a:t>
                      </a:r>
                    </a:p>
                    <a:p>
                      <a:r>
                        <a:rPr lang="ru-RU" sz="1050" dirty="0" smtClean="0">
                          <a:solidFill>
                            <a:srgbClr val="FF0000"/>
                          </a:solidFill>
                        </a:rPr>
                        <a:t>(недвижимое и движимое)</a:t>
                      </a:r>
                    </a:p>
                    <a:p>
                      <a:endParaRPr lang="ru-RU" sz="1050" dirty="0" smtClean="0"/>
                    </a:p>
                    <a:p>
                      <a:endParaRPr lang="ru-RU" sz="105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effectLst/>
                        </a:rPr>
                        <a:t>Право оперативного управления</a:t>
                      </a:r>
                    </a:p>
                    <a:p>
                      <a:endParaRPr lang="ru-RU" sz="105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-    Государственное (муниципальное) бюджетное, казенное учреждение;</a:t>
                      </a:r>
                    </a:p>
                    <a:p>
                      <a:r>
                        <a:rPr lang="ru-RU" sz="1050" dirty="0" smtClean="0"/>
                        <a:t>-    Государственный орган;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050" dirty="0" smtClean="0"/>
                        <a:t>Орган местного самоуправления;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050" dirty="0" smtClean="0"/>
                        <a:t>-    Иное лицо, обладающее правами владения (или) пользования в отношении имущества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ru-RU" sz="1050" dirty="0" smtClean="0"/>
                    </a:p>
                    <a:p>
                      <a:endParaRPr lang="ru-RU" sz="105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4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31857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1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Особенности проведения аукциона</a:t>
            </a:r>
            <a:endParaRPr lang="ru-RU" dirty="0"/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54578"/>
              </p:ext>
            </p:extLst>
          </p:nvPr>
        </p:nvGraphicFramePr>
        <p:xfrm>
          <a:off x="755577" y="771550"/>
          <a:ext cx="7704855" cy="4213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4607"/>
                <a:gridCol w="3014681"/>
                <a:gridCol w="3045567"/>
              </a:tblGrid>
              <a:tr h="504388">
                <a:tc>
                  <a:txBody>
                    <a:bodyPr/>
                    <a:lstStyle/>
                    <a:p>
                      <a:pPr algn="ctr"/>
                      <a:r>
                        <a:rPr lang="ru-RU" sz="1000" b="0" i="1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Что </a:t>
                      </a:r>
                      <a:r>
                        <a:rPr lang="ru-RU" sz="1000" b="0" i="1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изменится</a:t>
                      </a:r>
                      <a:endParaRPr lang="ru-RU" sz="1000" b="0" i="1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В настоящее время 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по</a:t>
                      </a:r>
                      <a: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 приказу ФАС России № 67 </a:t>
                      </a:r>
                      <a:b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(утрачивает силу с 01.10.23)</a:t>
                      </a:r>
                      <a:endParaRPr lang="ru-RU" sz="1000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С 1 </a:t>
                      </a:r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октября 2023 года проводится аукцион исключительно в электронной форме на ЭТП</a:t>
                      </a:r>
                      <a:endParaRPr lang="ru-RU" sz="1000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168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Срок подачи заявок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не менее 20 календарных дней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не менее 20 календарных дней</a:t>
                      </a:r>
                    </a:p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168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Срок рассмотрения заявок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не может превышать 10 дней с даты окончания срока подачи заявок</a:t>
                      </a:r>
                    </a:p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 может превышать 2 дней с даты окончания срока подачи заявок</a:t>
                      </a:r>
                    </a:p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38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Протокол рассмотрения заявок на участие в аукционе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Протокол размещается в ГИС ТОРГИ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Размещается на ЭТП, в</a:t>
                      </a:r>
                      <a:r>
                        <a:rPr lang="ru-RU" sz="1050" baseline="0" dirty="0" smtClean="0">
                          <a:latin typeface="+mn-lt"/>
                        </a:rPr>
                        <a:t> ГИС ТОРГИ только и</a:t>
                      </a:r>
                      <a:r>
                        <a:rPr lang="ru-RU" sz="1050" dirty="0" smtClean="0">
                          <a:latin typeface="+mn-lt"/>
                        </a:rPr>
                        <a:t>нформация о заявителях,</a:t>
                      </a:r>
                      <a:r>
                        <a:rPr lang="ru-RU" sz="1050" baseline="0" dirty="0" smtClean="0">
                          <a:latin typeface="+mn-lt"/>
                        </a:rPr>
                        <a:t> которым было отказано в допуске к участию в аукционе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999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Срок</a:t>
                      </a:r>
                      <a:r>
                        <a:rPr lang="ru-RU" sz="1050" baseline="0" dirty="0" smtClean="0">
                          <a:latin typeface="+mn-lt"/>
                        </a:rPr>
                        <a:t> проведения аукциона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Устанавливается организатором аукциона в документации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Аукцион проводится не позднее одного рабочего дня со дня размещения в ГИС ТОРГИ информации о заявителях, которым было отказано в допуске к участию в аукционе</a:t>
                      </a:r>
                    </a:p>
                    <a:p>
                      <a:pPr algn="ctr"/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2475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/>
                        <a:t>«Шаг аукциона»</a:t>
                      </a:r>
                      <a:endParaRPr lang="ru-RU" sz="1050" b="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Шаг аукциона: от 5% до 0,5%</a:t>
                      </a:r>
                    </a:p>
                    <a:p>
                      <a:pPr algn="ctr"/>
                      <a:r>
                        <a:rPr lang="ru-RU" sz="1050" dirty="0" smtClean="0"/>
                        <a:t>В ходе аукциона снижается на 0,5 % (5%, 4,5%, 4,0% и т.д. до 0,5%) в случае отсутствия предложений о цене на каждом шаге </a:t>
                      </a:r>
                      <a:endParaRPr lang="ru-RU" sz="105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Шаг аукциона 5%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Требование о снижении шага аукциона отсутствует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3992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Время на подачу предложения о цене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+mn-lt"/>
                        </a:rPr>
                        <a:t>Не предусмотрено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/>
                        <a:t>60 минут от начала аукциона, </a:t>
                      </a:r>
                    </a:p>
                    <a:p>
                      <a:pPr algn="ctr"/>
                      <a:r>
                        <a:rPr lang="ru-RU" sz="1050" dirty="0" smtClean="0"/>
                        <a:t>затем 20 минут после поступления последнего предложения о цене договора </a:t>
                      </a:r>
                      <a:endParaRPr lang="ru-RU" sz="105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31857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1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Особенности проведения аукциона (продолжение)</a:t>
            </a:r>
            <a:endParaRPr lang="ru-RU" dirty="0"/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6350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27767"/>
              </p:ext>
            </p:extLst>
          </p:nvPr>
        </p:nvGraphicFramePr>
        <p:xfrm>
          <a:off x="755577" y="771550"/>
          <a:ext cx="7704855" cy="4197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4607"/>
                <a:gridCol w="3014681"/>
                <a:gridCol w="3045567"/>
              </a:tblGrid>
              <a:tr h="504388">
                <a:tc>
                  <a:txBody>
                    <a:bodyPr/>
                    <a:lstStyle/>
                    <a:p>
                      <a:pPr algn="ctr"/>
                      <a:r>
                        <a:rPr lang="ru-RU" sz="1000" b="0" i="1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Что </a:t>
                      </a:r>
                      <a:r>
                        <a:rPr lang="ru-RU" sz="1000" b="0" i="1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изменится</a:t>
                      </a:r>
                      <a:endParaRPr lang="ru-RU" sz="1000" b="0" i="1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В настоящее время 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по</a:t>
                      </a:r>
                      <a: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 приказу ФАС России № 67 </a:t>
                      </a:r>
                      <a:b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(утрачивает силу с 01.10.23)</a:t>
                      </a:r>
                      <a:endParaRPr lang="ru-RU" sz="1000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С 1 </a:t>
                      </a:r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октября 2023 года проводится аукцион исключительно в электронной форме на ЭТП</a:t>
                      </a:r>
                      <a:endParaRPr lang="ru-RU" sz="1000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168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Победителем аукциона является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Лицо, предложившее наиболее высокую цену договора, либо действующий правообладатель, если он заявил о своем желании заключить договор по объявленной аукционистом наиболее высокой цене договора</a:t>
                      </a: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Лицо, предложившее наиболее высокую цену договора</a:t>
                      </a: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38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Способ заключения договора сторонами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В простой письменной форме</a:t>
                      </a:r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Осуществляется в электронной форме сторонами </a:t>
                      </a:r>
                      <a:br>
                        <a:rPr lang="ru-RU" sz="900" dirty="0" smtClean="0">
                          <a:latin typeface="+mn-lt"/>
                        </a:rPr>
                      </a:br>
                      <a:r>
                        <a:rPr lang="ru-RU" sz="900" dirty="0" smtClean="0">
                          <a:latin typeface="+mn-lt"/>
                        </a:rPr>
                        <a:t>в ГИС ТОРГИ</a:t>
                      </a:r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99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</a:rPr>
                        <a:t>Заключение договора с единственным </a:t>
                      </a:r>
                      <a:r>
                        <a:rPr lang="ru-RU" sz="1000" baseline="0" dirty="0" smtClean="0">
                          <a:latin typeface="+mn-lt"/>
                        </a:rPr>
                        <a:t>участником аукциона (</a:t>
                      </a:r>
                      <a:r>
                        <a:rPr lang="ru-RU" sz="900" baseline="0" dirty="0" smtClean="0">
                          <a:latin typeface="+mn-lt"/>
                        </a:rPr>
                        <a:t>в случае подачи  единственной заявки или признания участником аукциона только одного заявителя</a:t>
                      </a:r>
                      <a:r>
                        <a:rPr lang="ru-RU" sz="1000" baseline="0" dirty="0" smtClean="0">
                          <a:latin typeface="+mn-lt"/>
                        </a:rPr>
                        <a:t>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82782" marR="82782" marT="41391" marB="4139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Организатор аукциона обязан заключить договор </a:t>
                      </a:r>
                      <a:br>
                        <a:rPr lang="ru-RU" sz="900" dirty="0" smtClean="0">
                          <a:latin typeface="+mn-lt"/>
                        </a:rPr>
                      </a:br>
                      <a:r>
                        <a:rPr lang="ru-RU" sz="900" dirty="0" smtClean="0">
                          <a:latin typeface="+mn-lt"/>
                        </a:rPr>
                        <a:t>с единственным участником</a:t>
                      </a:r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 smtClean="0">
                        <a:latin typeface="+mn-lt"/>
                      </a:endParaRPr>
                    </a:p>
                    <a:p>
                      <a:pPr algn="ctr"/>
                      <a:endParaRPr lang="ru-RU" sz="900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Заключение договора для организатора аукциона и единственного участника является обязательным</a:t>
                      </a:r>
                    </a:p>
                    <a:p>
                      <a:pPr algn="ctr"/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247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Заключение договора  с участником,</a:t>
                      </a:r>
                      <a:r>
                        <a:rPr lang="ru-RU" sz="1000" b="0" baseline="0" dirty="0" smtClean="0"/>
                        <a:t> занявшим </a:t>
                      </a:r>
                    </a:p>
                    <a:p>
                      <a:pPr algn="ctr"/>
                      <a:r>
                        <a:rPr lang="ru-RU" sz="1000" b="0" baseline="0" dirty="0" smtClean="0"/>
                        <a:t>второе место</a:t>
                      </a:r>
                      <a:endParaRPr lang="ru-RU" sz="1000" b="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Предусмотрено</a:t>
                      </a:r>
                      <a:endParaRPr lang="ru-RU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Предусмотрено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399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Срок заключения договора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Предусмотрено</a:t>
                      </a:r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Не предусмотрено. 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+mn-lt"/>
                        </a:rPr>
                        <a:t>Необходимо руководствоваться частью</a:t>
                      </a:r>
                      <a:r>
                        <a:rPr lang="ru-RU" sz="900" baseline="0" dirty="0" smtClean="0">
                          <a:latin typeface="+mn-lt"/>
                        </a:rPr>
                        <a:t> 7 статьи 17.1 Закона «О защите конкуренции» </a:t>
                      </a:r>
                    </a:p>
                    <a:p>
                      <a:pPr algn="ctr"/>
                      <a:r>
                        <a:rPr lang="ru-RU" sz="900" baseline="0" dirty="0" smtClean="0">
                          <a:latin typeface="+mn-lt"/>
                        </a:rPr>
                        <a:t>(не допускается заключение договоров ранее чем через 10 дней со дня размещения информации о результатах аукциона в ГИС ТОРГИ)</a:t>
                      </a:r>
                      <a:endParaRPr lang="ru-RU" sz="900" dirty="0">
                        <a:latin typeface="+mn-lt"/>
                      </a:endParaRPr>
                    </a:p>
                  </a:txBody>
                  <a:tcPr marL="82782" marR="82782" marT="41391" marB="41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930" y="-18493"/>
            <a:ext cx="30353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1"/>
          <p:cNvSpPr txBox="1"/>
          <p:nvPr/>
        </p:nvSpPr>
        <p:spPr>
          <a:xfrm>
            <a:off x="588888" y="2211710"/>
            <a:ext cx="4997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84" y="987574"/>
            <a:ext cx="3186942" cy="3186942"/>
          </a:xfrm>
          <a:prstGeom prst="rect">
            <a:avLst/>
          </a:prstGeom>
        </p:spPr>
      </p:pic>
      <p:sp>
        <p:nvSpPr>
          <p:cNvPr id="12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6" name="Прямоугольник 15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Главное </a:t>
            </a:r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управление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</a:t>
            </a:r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881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782</Words>
  <Application>Microsoft Office PowerPoint</Application>
  <PresentationFormat>Экран (16:9)</PresentationFormat>
  <Paragraphs>111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Федорова Татьяна Анатольевна</cp:lastModifiedBy>
  <cp:revision>402</cp:revision>
  <cp:lastPrinted>2021-10-22T09:06:28Z</cp:lastPrinted>
  <dcterms:created xsi:type="dcterms:W3CDTF">2020-02-06T07:24:56Z</dcterms:created>
  <dcterms:modified xsi:type="dcterms:W3CDTF">2023-05-30T05:59:06Z</dcterms:modified>
</cp:coreProperties>
</file>