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3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5"/>
  </p:notesMasterIdLst>
  <p:sldIdLst>
    <p:sldId id="989" r:id="rId2"/>
    <p:sldId id="929" r:id="rId3"/>
    <p:sldId id="930" r:id="rId4"/>
    <p:sldId id="931" r:id="rId5"/>
    <p:sldId id="996" r:id="rId6"/>
    <p:sldId id="933" r:id="rId7"/>
    <p:sldId id="934" r:id="rId8"/>
    <p:sldId id="997" r:id="rId9"/>
    <p:sldId id="935" r:id="rId10"/>
    <p:sldId id="918" r:id="rId11"/>
    <p:sldId id="906" r:id="rId12"/>
    <p:sldId id="919" r:id="rId13"/>
    <p:sldId id="921" r:id="rId14"/>
    <p:sldId id="922" r:id="rId15"/>
    <p:sldId id="925" r:id="rId16"/>
    <p:sldId id="990" r:id="rId17"/>
    <p:sldId id="942" r:id="rId18"/>
    <p:sldId id="941" r:id="rId19"/>
    <p:sldId id="943" r:id="rId20"/>
    <p:sldId id="944" r:id="rId21"/>
    <p:sldId id="991" r:id="rId22"/>
    <p:sldId id="948" r:id="rId23"/>
    <p:sldId id="951" r:id="rId24"/>
    <p:sldId id="953" r:id="rId25"/>
    <p:sldId id="954" r:id="rId26"/>
    <p:sldId id="981" r:id="rId27"/>
    <p:sldId id="993" r:id="rId28"/>
    <p:sldId id="1000" r:id="rId29"/>
    <p:sldId id="1002" r:id="rId30"/>
    <p:sldId id="1001" r:id="rId31"/>
    <p:sldId id="975" r:id="rId32"/>
    <p:sldId id="976" r:id="rId33"/>
    <p:sldId id="977" r:id="rId34"/>
  </p:sldIdLst>
  <p:sldSz cx="12192000" cy="6858000"/>
  <p:notesSz cx="6858000" cy="9144000"/>
  <p:embeddedFontLst>
    <p:embeddedFont>
      <p:font typeface="Verdana" panose="020B0604030504040204" pitchFamily="34" charset="0"/>
      <p:regular r:id="rId36"/>
      <p:bold r:id="rId37"/>
      <p:italic r:id="rId38"/>
      <p:boldItalic r:id="rId39"/>
    </p:embeddedFont>
    <p:embeddedFont>
      <p:font typeface="SB Sans Text" panose="020B0604020202020204" charset="-52"/>
      <p:regular r:id="rId40"/>
      <p:bold r:id="rId41"/>
      <p:italic r:id="rId42"/>
      <p:boldItalic r:id="rId43"/>
    </p:embeddedFont>
    <p:embeddedFont>
      <p:font typeface="Segoe UI" panose="020B0502040204020203" pitchFamily="34" charset="0"/>
      <p:regular r:id="rId44"/>
      <p:bold r:id="rId45"/>
      <p:italic r:id="rId46"/>
      <p:boldItalic r:id="rId47"/>
    </p:embeddedFont>
    <p:embeddedFont>
      <p:font typeface="SB Sans Display" panose="020B0604020202020204" charset="0"/>
      <p:regular r:id="rId48"/>
      <p:bold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SB Sans Display Semibold" panose="020B0604020202020204" charset="0"/>
      <p:bold r:id="rId54"/>
    </p:embeddedFont>
    <p:embeddedFont>
      <p:font typeface="Helvetica" panose="020B0604020202020204" pitchFamily="34" charset="0"/>
      <p:regular r:id="rId55"/>
      <p:bold r:id="rId56"/>
      <p:italic r:id="rId57"/>
      <p:boldItalic r:id="rId58"/>
    </p:embeddedFont>
    <p:embeddedFont>
      <p:font typeface="SB Sans Text Light" panose="020B0604020202020204" charset="-52"/>
      <p:italic r:id="rId59"/>
    </p:embeddedFont>
    <p:embeddedFont>
      <p:font typeface="SB Sans Text Cond" panose="020B0604020202020204" charset="-52"/>
      <p:regular r:id="rId60"/>
      <p:bold r:id="rId61"/>
    </p:embeddedFont>
    <p:embeddedFont>
      <p:font typeface="Arial Narrow" panose="020B0606020202030204" pitchFamily="34" charset="0"/>
      <p:regular r:id="rId62"/>
      <p:bold r:id="rId63"/>
      <p:italic r:id="rId64"/>
      <p:boldItalic r:id="rId65"/>
    </p:embeddedFont>
  </p:embeddedFontLst>
  <p:custDataLst>
    <p:tags r:id="rId6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38"/>
    <a:srgbClr val="1C1C1C"/>
    <a:srgbClr val="0A9DFC"/>
    <a:srgbClr val="F9FBFE"/>
    <a:srgbClr val="FAED00"/>
    <a:srgbClr val="87DF4A"/>
    <a:srgbClr val="A0E720"/>
    <a:srgbClr val="FFFFFF"/>
    <a:srgbClr val="1EBA72"/>
    <a:srgbClr val="0AE7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4" autoAdjust="0"/>
    <p:restoredTop sz="95465" autoAdjust="0"/>
  </p:normalViewPr>
  <p:slideViewPr>
    <p:cSldViewPr>
      <p:cViewPr varScale="1">
        <p:scale>
          <a:sx n="107" d="100"/>
          <a:sy n="107" d="100"/>
        </p:scale>
        <p:origin x="36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63" Type="http://schemas.openxmlformats.org/officeDocument/2006/relationships/font" Target="fonts/font28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66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font" Target="fonts/font2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64" Type="http://schemas.openxmlformats.org/officeDocument/2006/relationships/font" Target="fonts/font29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font" Target="fonts/font27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font" Target="fonts/font25.fntdata"/><Relationship Id="rId65" Type="http://schemas.openxmlformats.org/officeDocument/2006/relationships/font" Target="fonts/font3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4.fntdata"/><Relationship Id="rId34" Type="http://schemas.openxmlformats.org/officeDocument/2006/relationships/slide" Target="slides/slide33.xml"/><Relationship Id="rId50" Type="http://schemas.openxmlformats.org/officeDocument/2006/relationships/font" Target="fonts/font15.fntdata"/><Relationship Id="rId55" Type="http://schemas.openxmlformats.org/officeDocument/2006/relationships/font" Target="fonts/font20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B Sans Display" panose="020B0503040504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B Sans Display" panose="020B0503040504020204" pitchFamily="34" charset="0"/>
              </a:defRPr>
            </a:lvl1pPr>
          </a:lstStyle>
          <a:p>
            <a:fld id="{3E3236B3-CB3F-2F4C-AC9B-2573EC47D609}" type="datetimeFigureOut">
              <a:rPr lang="ru-RU" smtClean="0"/>
              <a:pPr/>
              <a:t>30.05.2023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B Sans Display" panose="020B0503040504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B Sans Display" panose="020B0503040504020204" pitchFamily="34" charset="0"/>
              </a:defRPr>
            </a:lvl1pPr>
          </a:lstStyle>
          <a:p>
            <a:fld id="{2DB2F3A3-BCF9-CA47-9A91-EA3EF72C080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051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SB Sans Display" panose="020B0503040504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610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2F3A3-BCF9-CA47-9A91-EA3EF72C0800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743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879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17EEB-00E8-314E-95E8-680F81E9B0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442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EDEF5D75-D808-AE4F-8EE4-91C36F6D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26" y="40445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000" b="0" i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2A2ADF0-E670-A84B-A445-9C689798F3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0892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E629D2B-37CA-904C-8C95-C9EF3B82A9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898" y="806238"/>
            <a:ext cx="3141025" cy="59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7568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CB69EEB-6FEC-A744-9617-C0A0354B5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" t="2673" r="4970" b="40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3EED92F-FAF5-C74E-AF70-45C74112C8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47935"/>
            <a:ext cx="2760663" cy="155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85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Основной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2CC20C-CF57-C947-95A7-B9B5F59A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xmlns="" id="{84B0BA85-0E1F-46AB-85DB-7F26CA0CB723}"/>
              </a:ext>
            </a:extLst>
          </p:cNvPr>
          <p:cNvSpPr>
            <a:spLocks/>
          </p:cNvSpPr>
          <p:nvPr userDrawn="1"/>
        </p:nvSpPr>
        <p:spPr bwMode="auto">
          <a:xfrm>
            <a:off x="11683961" y="228517"/>
            <a:ext cx="352867" cy="338899"/>
          </a:xfrm>
          <a:custGeom>
            <a:avLst/>
            <a:gdLst/>
            <a:ahLst/>
            <a:cxnLst/>
            <a:rect l="l" t="t" r="r" b="b"/>
            <a:pathLst>
              <a:path w="1335988" h="1280868">
                <a:moveTo>
                  <a:pt x="1263370" y="305795"/>
                </a:moveTo>
                <a:cubicBezTo>
                  <a:pt x="1375128" y="511383"/>
                  <a:pt x="1367145" y="827775"/>
                  <a:pt x="1174230" y="1048047"/>
                </a:cubicBezTo>
                <a:cubicBezTo>
                  <a:pt x="983975" y="1265650"/>
                  <a:pt x="689945" y="1340409"/>
                  <a:pt x="418533" y="1230940"/>
                </a:cubicBezTo>
                <a:cubicBezTo>
                  <a:pt x="147121" y="1121472"/>
                  <a:pt x="-12533" y="862484"/>
                  <a:pt x="772" y="568787"/>
                </a:cubicBezTo>
                <a:cubicBezTo>
                  <a:pt x="26050" y="582137"/>
                  <a:pt x="49998" y="592817"/>
                  <a:pt x="72616" y="606167"/>
                </a:cubicBezTo>
                <a:cubicBezTo>
                  <a:pt x="175061" y="666241"/>
                  <a:pt x="278836" y="724981"/>
                  <a:pt x="381281" y="785055"/>
                </a:cubicBezTo>
                <a:cubicBezTo>
                  <a:pt x="399907" y="797070"/>
                  <a:pt x="413212" y="795735"/>
                  <a:pt x="431838" y="785055"/>
                </a:cubicBezTo>
                <a:cubicBezTo>
                  <a:pt x="624753" y="672916"/>
                  <a:pt x="818999" y="560777"/>
                  <a:pt x="1013245" y="448639"/>
                </a:cubicBezTo>
                <a:cubicBezTo>
                  <a:pt x="1095733" y="401914"/>
                  <a:pt x="1178221" y="353855"/>
                  <a:pt x="1263370" y="305795"/>
                </a:cubicBezTo>
                <a:close/>
                <a:moveTo>
                  <a:pt x="1183709" y="188682"/>
                </a:moveTo>
                <a:cubicBezTo>
                  <a:pt x="1191373" y="189512"/>
                  <a:pt x="1198038" y="194493"/>
                  <a:pt x="1204036" y="205783"/>
                </a:cubicBezTo>
                <a:cubicBezTo>
                  <a:pt x="1209367" y="216410"/>
                  <a:pt x="1217365" y="224379"/>
                  <a:pt x="1228028" y="237662"/>
                </a:cubicBezTo>
                <a:cubicBezTo>
                  <a:pt x="1168047" y="272197"/>
                  <a:pt x="1109399" y="306732"/>
                  <a:pt x="1050751" y="339939"/>
                </a:cubicBezTo>
                <a:cubicBezTo>
                  <a:pt x="844149" y="458155"/>
                  <a:pt x="637548" y="576371"/>
                  <a:pt x="430946" y="695915"/>
                </a:cubicBezTo>
                <a:cubicBezTo>
                  <a:pt x="409620" y="707869"/>
                  <a:pt x="394958" y="705213"/>
                  <a:pt x="376297" y="694586"/>
                </a:cubicBezTo>
                <a:cubicBezTo>
                  <a:pt x="261666" y="629501"/>
                  <a:pt x="148369" y="563088"/>
                  <a:pt x="33738" y="498003"/>
                </a:cubicBezTo>
                <a:cubicBezTo>
                  <a:pt x="15078" y="488705"/>
                  <a:pt x="7080" y="478079"/>
                  <a:pt x="15078" y="456826"/>
                </a:cubicBezTo>
                <a:cubicBezTo>
                  <a:pt x="20409" y="443544"/>
                  <a:pt x="23075" y="428933"/>
                  <a:pt x="27074" y="411665"/>
                </a:cubicBezTo>
                <a:cubicBezTo>
                  <a:pt x="145703" y="479407"/>
                  <a:pt x="260333" y="545820"/>
                  <a:pt x="373631" y="610906"/>
                </a:cubicBezTo>
                <a:cubicBezTo>
                  <a:pt x="394958" y="622860"/>
                  <a:pt x="410953" y="625516"/>
                  <a:pt x="434945" y="612234"/>
                </a:cubicBezTo>
                <a:cubicBezTo>
                  <a:pt x="674869" y="472766"/>
                  <a:pt x="916127" y="334626"/>
                  <a:pt x="1157384" y="196486"/>
                </a:cubicBezTo>
                <a:cubicBezTo>
                  <a:pt x="1167381" y="191172"/>
                  <a:pt x="1176045" y="187852"/>
                  <a:pt x="1183709" y="188682"/>
                </a:cubicBezTo>
                <a:close/>
                <a:moveTo>
                  <a:pt x="1081992" y="82295"/>
                </a:moveTo>
                <a:cubicBezTo>
                  <a:pt x="1095127" y="85806"/>
                  <a:pt x="1106433" y="99847"/>
                  <a:pt x="1125055" y="126593"/>
                </a:cubicBezTo>
                <a:cubicBezTo>
                  <a:pt x="1049237" y="170724"/>
                  <a:pt x="973418" y="214855"/>
                  <a:pt x="897600" y="258986"/>
                </a:cubicBezTo>
                <a:cubicBezTo>
                  <a:pt x="745963" y="347248"/>
                  <a:pt x="595657" y="432835"/>
                  <a:pt x="445350" y="521097"/>
                </a:cubicBezTo>
                <a:cubicBezTo>
                  <a:pt x="417417" y="537144"/>
                  <a:pt x="396135" y="541156"/>
                  <a:pt x="368202" y="523771"/>
                </a:cubicBezTo>
                <a:cubicBezTo>
                  <a:pt x="280412" y="470279"/>
                  <a:pt x="191292" y="420799"/>
                  <a:pt x="102172" y="368645"/>
                </a:cubicBezTo>
                <a:cubicBezTo>
                  <a:pt x="46306" y="336550"/>
                  <a:pt x="46306" y="336550"/>
                  <a:pt x="87541" y="279045"/>
                </a:cubicBezTo>
                <a:cubicBezTo>
                  <a:pt x="185971" y="335212"/>
                  <a:pt x="283072" y="391379"/>
                  <a:pt x="381503" y="446208"/>
                </a:cubicBezTo>
                <a:cubicBezTo>
                  <a:pt x="393474" y="452894"/>
                  <a:pt x="413427" y="454232"/>
                  <a:pt x="424068" y="448883"/>
                </a:cubicBezTo>
                <a:cubicBezTo>
                  <a:pt x="600977" y="348585"/>
                  <a:pt x="776557" y="246950"/>
                  <a:pt x="952136" y="145316"/>
                </a:cubicBezTo>
                <a:cubicBezTo>
                  <a:pt x="977409" y="130605"/>
                  <a:pt x="1002682" y="117232"/>
                  <a:pt x="1027954" y="101185"/>
                </a:cubicBezTo>
                <a:cubicBezTo>
                  <a:pt x="1053892" y="85806"/>
                  <a:pt x="1068856" y="78785"/>
                  <a:pt x="1081992" y="82295"/>
                </a:cubicBezTo>
                <a:close/>
                <a:moveTo>
                  <a:pt x="921494" y="324"/>
                </a:moveTo>
                <a:cubicBezTo>
                  <a:pt x="950356" y="-2859"/>
                  <a:pt x="971551" y="18107"/>
                  <a:pt x="1002470" y="30088"/>
                </a:cubicBezTo>
                <a:cubicBezTo>
                  <a:pt x="930658" y="71354"/>
                  <a:pt x="865495" y="108627"/>
                  <a:pt x="799002" y="147230"/>
                </a:cubicBezTo>
                <a:cubicBezTo>
                  <a:pt x="675325" y="217782"/>
                  <a:pt x="552978" y="289665"/>
                  <a:pt x="427972" y="360217"/>
                </a:cubicBezTo>
                <a:cubicBezTo>
                  <a:pt x="416003" y="366873"/>
                  <a:pt x="396055" y="369535"/>
                  <a:pt x="384086" y="364210"/>
                </a:cubicBezTo>
                <a:cubicBezTo>
                  <a:pt x="297646" y="316289"/>
                  <a:pt x="212535" y="265704"/>
                  <a:pt x="124764" y="213789"/>
                </a:cubicBezTo>
                <a:cubicBezTo>
                  <a:pt x="140722" y="195152"/>
                  <a:pt x="156681" y="177847"/>
                  <a:pt x="171309" y="160542"/>
                </a:cubicBezTo>
                <a:cubicBezTo>
                  <a:pt x="239132" y="199146"/>
                  <a:pt x="304295" y="235087"/>
                  <a:pt x="366798" y="273691"/>
                </a:cubicBezTo>
                <a:cubicBezTo>
                  <a:pt x="392065" y="289665"/>
                  <a:pt x="412013" y="289665"/>
                  <a:pt x="438610" y="275022"/>
                </a:cubicBezTo>
                <a:cubicBezTo>
                  <a:pt x="588884" y="187165"/>
                  <a:pt x="740488" y="103302"/>
                  <a:pt x="889432" y="12783"/>
                </a:cubicBezTo>
                <a:cubicBezTo>
                  <a:pt x="901401" y="5128"/>
                  <a:pt x="911873" y="1385"/>
                  <a:pt x="921494" y="324"/>
                </a:cubicBezTo>
                <a:close/>
              </a:path>
            </a:pathLst>
          </a:custGeom>
          <a:solidFill>
            <a:srgbClr val="D6D8D8"/>
          </a:solidFill>
          <a:ln w="9525" cap="flat" cmpd="sng" algn="ctr">
            <a:noFill/>
            <a:prstDash val="solid"/>
          </a:ln>
          <a:effectLst/>
          <a:extLst/>
        </p:spPr>
        <p:txBody>
          <a:bodyPr lIns="102615" tIns="102615" rIns="102615" bIns="102615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67" kern="0" dirty="0">
              <a:solidFill>
                <a:srgbClr val="787E7F"/>
              </a:solidFill>
              <a:latin typeface="Arial Narrow"/>
              <a:sym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8094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08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24D0A-8124-4C84-A8CF-03E1EB65E253}" type="datetimeFigureOut">
              <a:rPr lang="ru-RU" smtClean="0"/>
              <a:pPr/>
              <a:t>30.05.2023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3898-BB3A-415D-A6FE-EBF541500D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412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629C0DC-7962-6540-A35D-A19AFAC417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" t="2673" r="4970" b="4981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Title 10">
            <a:extLst>
              <a:ext uri="{FF2B5EF4-FFF2-40B4-BE49-F238E27FC236}">
                <a16:creationId xmlns:a16="http://schemas.microsoft.com/office/drawing/2014/main" xmlns="" id="{9687E6EA-B16B-8443-9428-9E8DF4811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972236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4CE9612-6CA1-1F4F-864D-681A6E5B4A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979488" y="2014077"/>
            <a:ext cx="9906000" cy="70735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3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Click to edit Master text styles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925286" y="2812577"/>
            <a:ext cx="10269538" cy="15779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55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8507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7226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EDEF5D75-D808-AE4F-8EE4-91C36F6D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880" y="2906080"/>
            <a:ext cx="6002800" cy="1325563"/>
          </a:xfrm>
          <a:prstGeom prst="rect">
            <a:avLst/>
          </a:prstGeom>
        </p:spPr>
        <p:txBody>
          <a:bodyPr/>
          <a:lstStyle>
            <a:lvl1pPr>
              <a:defRPr sz="4000" b="0" i="0">
                <a:solidFill>
                  <a:srgbClr val="000000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C4B2E26E-B756-0F49-A339-D558B49EAE0A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402513" y="0"/>
            <a:ext cx="4789487" cy="68580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526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EDEF5D75-D808-AE4F-8EE4-91C36F6D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160" y="1646240"/>
            <a:ext cx="4962832" cy="1325563"/>
          </a:xfrm>
          <a:prstGeom prst="rect">
            <a:avLst/>
          </a:prstGeom>
        </p:spPr>
        <p:txBody>
          <a:bodyPr/>
          <a:lstStyle>
            <a:lvl1pPr algn="r">
              <a:defRPr sz="4000" b="0" i="0">
                <a:solidFill>
                  <a:srgbClr val="000000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C4B2E26E-B756-0F49-A339-D558B49EAE0A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789487" cy="68580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15038" y="3637915"/>
            <a:ext cx="5018087" cy="2244725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1600">
                <a:solidFill>
                  <a:srgbClr val="000000"/>
                </a:solidFill>
              </a:defRPr>
            </a:lvl1pPr>
            <a:lvl2pPr marL="457200" indent="0" algn="r">
              <a:buNone/>
              <a:defRPr sz="1600">
                <a:solidFill>
                  <a:srgbClr val="000000"/>
                </a:solidFill>
              </a:defRPr>
            </a:lvl2pPr>
            <a:lvl3pPr marL="914400" indent="0" algn="r">
              <a:buNone/>
              <a:defRPr sz="1600">
                <a:solidFill>
                  <a:srgbClr val="000000"/>
                </a:solidFill>
              </a:defRPr>
            </a:lvl3pPr>
            <a:lvl4pPr marL="1371600" indent="0" algn="r">
              <a:buNone/>
              <a:defRPr sz="1600">
                <a:solidFill>
                  <a:srgbClr val="000000"/>
                </a:solidFill>
              </a:defRPr>
            </a:lvl4pPr>
            <a:lvl5pPr marL="1828800" indent="0" algn="r">
              <a:buNone/>
              <a:defRPr sz="1600">
                <a:solidFill>
                  <a:srgbClr val="000000"/>
                </a:solidFill>
              </a:defRPr>
            </a:lvl5pPr>
          </a:lstStyle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70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E3866BA-4737-6B48-8DCD-2D670644CF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6816725" y="0"/>
            <a:ext cx="5375276" cy="6858000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7749177-1451-3C4E-A066-2FB7667333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282" y="1226799"/>
            <a:ext cx="8126494" cy="462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128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825F367-92EE-884B-A74A-E9DBB6B4E4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>
            <a:off x="6816725" y="0"/>
            <a:ext cx="5375276" cy="6858000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94E6989-C0AC-BF42-B8FD-618FE9E0DB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912" y="711770"/>
            <a:ext cx="4135483" cy="564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896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46FEA49-9B77-614B-8BD9-14C9AFBCCD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 r="4970" b="2673"/>
          <a:stretch/>
        </p:blipFill>
        <p:spPr>
          <a:xfrm rot="10800000">
            <a:off x="0" y="0"/>
            <a:ext cx="5375276" cy="6858000"/>
          </a:xfrm>
          <a:prstGeom prst="rect">
            <a:avLst/>
          </a:prstGeom>
        </p:spPr>
      </p:pic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99CA3EE8-B2D7-C348-92CB-10D28BB68098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1B0718-C0DE-D943-86DA-BBCC92A71494}"/>
              </a:ext>
            </a:extLst>
          </p:cNvPr>
          <p:cNvSpPr txBox="1">
            <a:spLocks/>
          </p:cNvSpPr>
          <p:nvPr userDrawn="1"/>
        </p:nvSpPr>
        <p:spPr>
          <a:xfrm>
            <a:off x="9213348" y="63593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tx1"/>
                </a:solidFill>
                <a:latin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tx1"/>
              </a:solidFill>
              <a:latin typeface="SB Sans Display" panose="020B050304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827FC99-E448-7D4F-B5D2-8EAE8A7B48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718" y="806238"/>
            <a:ext cx="3141025" cy="59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428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xmlns="" id="{EECF1E59-1A7D-C94A-9024-5A5BB9BC019F}"/>
              </a:ext>
            </a:extLst>
          </p:cNvPr>
          <p:cNvSpPr txBox="1">
            <a:spLocks/>
          </p:cNvSpPr>
          <p:nvPr userDrawn="1"/>
        </p:nvSpPr>
        <p:spPr>
          <a:xfrm>
            <a:off x="921036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b="0" i="0" kern="1200">
                <a:solidFill>
                  <a:schemeClr val="tx1">
                    <a:tint val="75000"/>
                  </a:schemeClr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FE8ADF-25A3-4B39-A1EB-43B990C73963}" type="slidenum">
              <a:rPr lang="ru-RU" b="0" i="0" smtClean="0">
                <a:solidFill>
                  <a:schemeClr val="bg1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pPr/>
              <a:t>‹#›</a:t>
            </a:fld>
            <a:endParaRPr lang="ru-RU" b="0" i="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33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03" r:id="rId2"/>
    <p:sldLayoutId id="2147483699" r:id="rId3"/>
    <p:sldLayoutId id="2147483713" r:id="rId4"/>
    <p:sldLayoutId id="2147483666" r:id="rId5"/>
    <p:sldLayoutId id="2147483704" r:id="rId6"/>
    <p:sldLayoutId id="2147483714" r:id="rId7"/>
    <p:sldLayoutId id="2147483717" r:id="rId8"/>
    <p:sldLayoutId id="2147483715" r:id="rId9"/>
    <p:sldLayoutId id="2147483716" r:id="rId10"/>
    <p:sldLayoutId id="2147483718" r:id="rId11"/>
    <p:sldLayoutId id="2147483719" r:id="rId12"/>
    <p:sldLayoutId id="2147483720" r:id="rId13"/>
    <p:sldLayoutId id="214748372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B Sans Display Regular" panose="020B050304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B Sans Display Regular" panose="020B050304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6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14" pos="2479" userDrawn="1">
          <p15:clr>
            <a:srgbClr val="F26B43"/>
          </p15:clr>
        </p15:guide>
        <p15:guide id="15" pos="2933" userDrawn="1">
          <p15:clr>
            <a:srgbClr val="F26B43"/>
          </p15:clr>
        </p15:guide>
        <p15:guide id="19" pos="4747" userDrawn="1">
          <p15:clr>
            <a:srgbClr val="F26B43"/>
          </p15:clr>
        </p15:guide>
        <p15:guide id="20" pos="5201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3" orient="horz" pos="436" userDrawn="1">
          <p15:clr>
            <a:srgbClr val="F26B43"/>
          </p15:clr>
        </p15:guide>
        <p15:guide id="24" orient="horz" pos="3884" userDrawn="1">
          <p15:clr>
            <a:srgbClr val="F26B43"/>
          </p15:clr>
        </p15:guide>
        <p15:guide id="27" orient="horz" pos="1706" userDrawn="1">
          <p15:clr>
            <a:srgbClr val="F26B43"/>
          </p15:clr>
        </p15:guide>
        <p15:guide id="28" orient="horz" pos="2614" userDrawn="1">
          <p15:clr>
            <a:srgbClr val="F26B43"/>
          </p15:clr>
        </p15:guide>
        <p15:guide id="34" pos="2026" userDrawn="1">
          <p15:clr>
            <a:srgbClr val="F26B43"/>
          </p15:clr>
        </p15:guide>
        <p15:guide id="37" pos="7242" userDrawn="1">
          <p15:clr>
            <a:srgbClr val="F26B43"/>
          </p15:clr>
        </p15:guide>
        <p15:guide id="39" orient="horz" pos="3521" userDrawn="1">
          <p15:clr>
            <a:srgbClr val="F26B43"/>
          </p15:clr>
        </p15:guide>
        <p15:guide id="41" orient="horz" pos="799" userDrawn="1">
          <p15:clr>
            <a:srgbClr val="F26B43"/>
          </p15:clr>
        </p15:guide>
        <p15:guide id="43" pos="6562" userDrawn="1">
          <p15:clr>
            <a:srgbClr val="F26B43"/>
          </p15:clr>
        </p15:guide>
        <p15:guide id="45" pos="1118" userDrawn="1">
          <p15:clr>
            <a:srgbClr val="F26B43"/>
          </p15:clr>
        </p15:guide>
        <p15:guide id="46" pos="4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7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6" Type="http://schemas.openxmlformats.org/officeDocument/2006/relationships/image" Target="../media/image34.jp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6" Type="http://schemas.openxmlformats.org/officeDocument/2006/relationships/image" Target="../media/image34.jpg"/><Relationship Id="rId5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6" Type="http://schemas.openxmlformats.org/officeDocument/2006/relationships/image" Target="../media/image45.png"/><Relationship Id="rId5" Type="http://schemas.openxmlformats.org/officeDocument/2006/relationships/image" Target="../media/image34.jp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6" Type="http://schemas.openxmlformats.org/officeDocument/2006/relationships/image" Target="../media/image45.png"/><Relationship Id="rId5" Type="http://schemas.openxmlformats.org/officeDocument/2006/relationships/image" Target="../media/image34.jp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6" Type="http://schemas.openxmlformats.org/officeDocument/2006/relationships/image" Target="../media/image45.png"/><Relationship Id="rId5" Type="http://schemas.openxmlformats.org/officeDocument/2006/relationships/image" Target="../media/image34.jp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image" Target="../media/image34.jpg"/><Relationship Id="rId3" Type="http://schemas.openxmlformats.org/officeDocument/2006/relationships/tags" Target="../tags/tag19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35.png"/><Relationship Id="rId2" Type="http://schemas.openxmlformats.org/officeDocument/2006/relationships/tags" Target="../tags/tag18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54.png"/><Relationship Id="rId4" Type="http://schemas.openxmlformats.org/officeDocument/2006/relationships/tags" Target="../tags/tag20.xml"/><Relationship Id="rId9" Type="http://schemas.openxmlformats.org/officeDocument/2006/relationships/image" Target="../media/image12.png"/><Relationship Id="rId1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Relationship Id="rId5" Type="http://schemas.openxmlformats.org/officeDocument/2006/relationships/image" Target="../media/image34.jp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Relationship Id="rId6" Type="http://schemas.openxmlformats.org/officeDocument/2006/relationships/image" Target="../media/image45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Relationship Id="rId5" Type="http://schemas.openxmlformats.org/officeDocument/2006/relationships/image" Target="../media/image34.jp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tags" Target="../tags/tag3.xml"/><Relationship Id="rId21" Type="http://schemas.openxmlformats.org/officeDocument/2006/relationships/image" Target="../media/image28.png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tags" Target="../tags/tag2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5.emf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oleObject" Target="../embeddings/oleObject1.bin"/><Relationship Id="rId19" Type="http://schemas.openxmlformats.org/officeDocument/2006/relationships/image" Target="../media/image26.png"/><Relationship Id="rId4" Type="http://schemas.openxmlformats.org/officeDocument/2006/relationships/tags" Target="../tags/tag4.xml"/><Relationship Id="rId9" Type="http://schemas.openxmlformats.org/officeDocument/2006/relationships/image" Target="../media/image18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5" Type="http://schemas.openxmlformats.org/officeDocument/2006/relationships/image" Target="../media/image34.jp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image" Target="../media/image34.jpg"/><Relationship Id="rId3" Type="http://schemas.openxmlformats.org/officeDocument/2006/relationships/tags" Target="../tags/tag26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5.png"/><Relationship Id="rId2" Type="http://schemas.openxmlformats.org/officeDocument/2006/relationships/tags" Target="../tags/tag25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54.png"/><Relationship Id="rId4" Type="http://schemas.openxmlformats.org/officeDocument/2006/relationships/tags" Target="../tags/tag27.xml"/><Relationship Id="rId9" Type="http://schemas.openxmlformats.org/officeDocument/2006/relationships/image" Target="../media/image12.png"/><Relationship Id="rId1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6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9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Relationship Id="rId6" Type="http://schemas.openxmlformats.org/officeDocument/2006/relationships/image" Target="../media/image34.jpg"/><Relationship Id="rId5" Type="http://schemas.openxmlformats.org/officeDocument/2006/relationships/image" Target="../media/image45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1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2.xml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3.xml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4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5.xml"/><Relationship Id="rId6" Type="http://schemas.openxmlformats.org/officeDocument/2006/relationships/image" Target="../media/image35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6.xml"/><Relationship Id="rId5" Type="http://schemas.openxmlformats.org/officeDocument/2006/relationships/image" Target="../media/image73.jp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7.xml"/><Relationship Id="rId5" Type="http://schemas.openxmlformats.org/officeDocument/2006/relationships/image" Target="../media/image34.jpg"/><Relationship Id="rId4" Type="http://schemas.openxmlformats.org/officeDocument/2006/relationships/hyperlink" Target="https://univer.sberbank-ast.ru/mkc-sber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8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7.png"/><Relationship Id="rId7" Type="http://schemas.openxmlformats.org/officeDocument/2006/relationships/image" Target="../media/image8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9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3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hyperlink" Target="http://base.garant.ru/70473958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4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image" Target="../media/image33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4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image" Target="../media/image3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5" Type="http://schemas.openxmlformats.org/officeDocument/2006/relationships/image" Target="../media/image43.png"/><Relationship Id="rId4" Type="http://schemas.openxmlformats.org/officeDocument/2006/relationships/image" Target="../media/image3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6" Type="http://schemas.openxmlformats.org/officeDocument/2006/relationships/image" Target="../media/image34.jpg"/><Relationship Id="rId5" Type="http://schemas.openxmlformats.org/officeDocument/2006/relationships/image" Target="../media/image45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B2BB3E94-27B7-7E1F-473A-F4A6F9ABD0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1500"/>
                    </a14:imgEffect>
                    <a14:imgEffect>
                      <a14:brightnessContrast bright="6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80729">
            <a:off x="6289230" y="212934"/>
            <a:ext cx="5433035" cy="616312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3AB32977-4E61-3643-CC3B-6F154C6D3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1130" y="871115"/>
            <a:ext cx="635000" cy="6350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6D75754-6521-261E-2D0D-A308595D58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71" y="5204397"/>
            <a:ext cx="5245559" cy="62442"/>
          </a:xfrm>
          <a:prstGeom prst="rect">
            <a:avLst/>
          </a:prstGeom>
        </p:spPr>
      </p:pic>
      <p:sp>
        <p:nvSpPr>
          <p:cNvPr id="2" name="Title 7">
            <a:extLst>
              <a:ext uri="{FF2B5EF4-FFF2-40B4-BE49-F238E27FC236}">
                <a16:creationId xmlns:a16="http://schemas.microsoft.com/office/drawing/2014/main" xmlns="" id="{68D2629E-5806-3F2C-5AC6-B90869E01D7A}"/>
              </a:ext>
            </a:extLst>
          </p:cNvPr>
          <p:cNvSpPr txBox="1">
            <a:spLocks/>
          </p:cNvSpPr>
          <p:nvPr/>
        </p:nvSpPr>
        <p:spPr>
          <a:xfrm>
            <a:off x="315571" y="3164200"/>
            <a:ext cx="6384276" cy="1310025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ru-RU" altLang="ru-RU" sz="40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КРУПНЕЙШЕГО </a:t>
            </a:r>
            <a:r>
              <a:rPr lang="ru-RU" altLang="ru-RU" sz="4000" dirty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ОПЕРАТОРА ЭЛЕКТРОННЫХ ТОРГОВ</a:t>
            </a:r>
          </a:p>
          <a:p>
            <a:pPr>
              <a:lnSpc>
                <a:spcPct val="110000"/>
              </a:lnSpc>
            </a:pPr>
            <a:endParaRPr lang="ru-RU" sz="2800" dirty="0">
              <a:gradFill>
                <a:gsLst>
                  <a:gs pos="91000">
                    <a:srgbClr val="1D9F38"/>
                  </a:gs>
                  <a:gs pos="0">
                    <a:srgbClr val="139EE5"/>
                  </a:gs>
                </a:gsLst>
                <a:lin ang="4200000" scaled="0"/>
              </a:gradFill>
            </a:endParaRPr>
          </a:p>
        </p:txBody>
      </p:sp>
      <p:pic>
        <p:nvPicPr>
          <p:cNvPr id="16" name="SBER_A_LOGO_RGB.png" descr="SBER_A_LOGO_RG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9698" y="-846304"/>
            <a:ext cx="6739344" cy="3790881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73987" y="2000079"/>
            <a:ext cx="41119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6000" dirty="0">
                <a:solidFill>
                  <a:srgbClr val="FAED00"/>
                </a:solidFill>
                <a:latin typeface="SB Sans Display" panose="020B0503040504020204" pitchFamily="34" charset="0"/>
                <a:cs typeface="SB Sans Display" panose="020B0503040504020204" pitchFamily="34" charset="0"/>
              </a:rPr>
              <a:t>СЕРВИСЫ </a:t>
            </a:r>
            <a:endParaRPr lang="ru-RU" sz="6000" dirty="0">
              <a:solidFill>
                <a:srgbClr val="FAED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5358995"/>
            <a:ext cx="6096000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360000"/>
            <a:r>
              <a:rPr lang="ru-RU" sz="1400" dirty="0">
                <a:solidFill>
                  <a:srgbClr val="FAED00"/>
                </a:solidFill>
                <a:latin typeface="SB Sans Text" panose="020B0503040504020204" pitchFamily="34" charset="0"/>
                <a:cs typeface="SB Sans Text" panose="020B0503040504020204" pitchFamily="34" charset="0"/>
              </a:rPr>
              <a:t>ДЛЯ  ЗАКАЗЧИКОВ И УПОЛНОМОЧЕННЫХ ОРГАНОВ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-472849"/>
            <a:ext cx="7534693" cy="75346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4072" y="1691620"/>
            <a:ext cx="4752529" cy="298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09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139" y="1578617"/>
            <a:ext cx="5546733" cy="349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385" y="-949126"/>
            <a:ext cx="8784976" cy="8784976"/>
          </a:xfrm>
          <a:prstGeom prst="rect">
            <a:avLst/>
          </a:prstGeom>
        </p:spPr>
      </p:pic>
      <p:sp>
        <p:nvSpPr>
          <p:cNvPr id="9" name="Title 7">
            <a:extLst>
              <a:ext uri="{FF2B5EF4-FFF2-40B4-BE49-F238E27FC236}">
                <a16:creationId xmlns:a16="http://schemas.microsoft.com/office/drawing/2014/main" xmlns="" id="{C554850E-8150-8945-91D9-E3A37BF93D02}"/>
              </a:ext>
            </a:extLst>
          </p:cNvPr>
          <p:cNvSpPr txBox="1">
            <a:spLocks/>
          </p:cNvSpPr>
          <p:nvPr/>
        </p:nvSpPr>
        <p:spPr>
          <a:xfrm>
            <a:off x="407098" y="125230"/>
            <a:ext cx="5062069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>
                <a:cs typeface="SB Sans Display"/>
              </a:rPr>
              <a:t>ПРИГЛАШЕНИЕ УЧАСТНИКОВ </a:t>
            </a:r>
          </a:p>
          <a:p>
            <a:pPr>
              <a:lnSpc>
                <a:spcPct val="100000"/>
              </a:lnSpc>
            </a:pPr>
            <a:r>
              <a:rPr lang="ru-RU" sz="2800" dirty="0">
                <a:cs typeface="SB Sans Display"/>
              </a:rPr>
              <a:t>К УЧАСТИЮ В </a:t>
            </a:r>
            <a:r>
              <a:rPr lang="ru-RU" sz="2800" dirty="0" smtClean="0">
                <a:cs typeface="SB Sans Display"/>
              </a:rPr>
              <a:t>ПРОЦЕДУРЕ</a:t>
            </a:r>
            <a:endParaRPr lang="ru-RU" sz="2800" dirty="0">
              <a:cs typeface="SB Sans Display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53BB41-3C84-6648-ADA4-72A24F4DE3B8}"/>
              </a:ext>
            </a:extLst>
          </p:cNvPr>
          <p:cNvSpPr txBox="1"/>
          <p:nvPr/>
        </p:nvSpPr>
        <p:spPr>
          <a:xfrm>
            <a:off x="310672" y="1554316"/>
            <a:ext cx="1175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21A038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CAB1454-694B-7D46-A935-70E99803FAB6}"/>
              </a:ext>
            </a:extLst>
          </p:cNvPr>
          <p:cNvSpPr txBox="1"/>
          <p:nvPr/>
        </p:nvSpPr>
        <p:spPr>
          <a:xfrm>
            <a:off x="239286" y="2690729"/>
            <a:ext cx="1175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21A038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02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37617D3-8F79-C14A-B496-63E519E8FFB6}"/>
              </a:ext>
            </a:extLst>
          </p:cNvPr>
          <p:cNvSpPr txBox="1"/>
          <p:nvPr/>
        </p:nvSpPr>
        <p:spPr>
          <a:xfrm>
            <a:off x="239286" y="3706392"/>
            <a:ext cx="1175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21A038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03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9FC7E6E-39B0-134C-A78D-575DA1F77AF9}"/>
              </a:ext>
            </a:extLst>
          </p:cNvPr>
          <p:cNvSpPr txBox="1"/>
          <p:nvPr/>
        </p:nvSpPr>
        <p:spPr>
          <a:xfrm>
            <a:off x="1510743" y="1837888"/>
            <a:ext cx="3324806" cy="44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Приглашение </a:t>
            </a:r>
            <a:r>
              <a:rPr lang="ru-RU" b="1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участников</a:t>
            </a:r>
            <a:endParaRPr lang="en-US" b="1" dirty="0" smtClean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к </a:t>
            </a:r>
            <a:r>
              <a:rPr lang="ru-RU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процедуре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AB31A1A-D29F-8341-83D5-E64D1D9C34CF}"/>
              </a:ext>
            </a:extLst>
          </p:cNvPr>
          <p:cNvSpPr txBox="1"/>
          <p:nvPr/>
        </p:nvSpPr>
        <p:spPr>
          <a:xfrm>
            <a:off x="1510743" y="4010220"/>
            <a:ext cx="2332568" cy="44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algn="ctr">
              <a:lnSpc>
                <a:spcPct val="80000"/>
              </a:lnSpc>
              <a:defRPr sz="1400" cap="all" spc="150"/>
            </a:lvl1pPr>
          </a:lstStyle>
          <a:p>
            <a:pPr algn="l"/>
            <a:r>
              <a:rPr lang="ru-RU" sz="1800" b="1" cap="none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Подача заявки на участие </a:t>
            </a:r>
            <a:endParaRPr lang="ru-RU" sz="1800" b="1" cap="none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CBA25CD-E7C9-E643-924D-C4AEB5EDC37E}"/>
              </a:ext>
            </a:extLst>
          </p:cNvPr>
          <p:cNvSpPr txBox="1"/>
          <p:nvPr/>
        </p:nvSpPr>
        <p:spPr>
          <a:xfrm>
            <a:off x="1510743" y="2994841"/>
            <a:ext cx="2829319" cy="4485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Получение уведомлений участниками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28048" y="5878384"/>
            <a:ext cx="6096000" cy="69480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cap="all" spc="150" dirty="0" smtClean="0"/>
              <a:t>Поисковый или </a:t>
            </a:r>
            <a:endParaRPr lang="en-US" cap="all" spc="150" dirty="0" smtClean="0"/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cap="all" spc="150" dirty="0" smtClean="0"/>
              <a:t>аналитический запрос </a:t>
            </a:r>
            <a:endParaRPr lang="ru-RU" cap="all" spc="15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39455" y="4524968"/>
            <a:ext cx="1508974" cy="318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60000"/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сохранить</a:t>
            </a:r>
            <a:endParaRPr lang="ru-RU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39455" y="4826369"/>
            <a:ext cx="2616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60000"/>
            <a:r>
              <a:rPr lang="ru-RU" sz="1400" dirty="0">
                <a:latin typeface="SB Sans Text" panose="020B0503040504020204" pitchFamily="34" charset="0"/>
                <a:cs typeface="SB Sans Text" panose="020B0503040504020204" pitchFamily="34" charset="0"/>
              </a:rPr>
              <a:t>д</a:t>
            </a:r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обавить в избранное </a:t>
            </a:r>
            <a:endParaRPr lang="ru-RU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93138" y="5170859"/>
            <a:ext cx="2542411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подача  </a:t>
            </a:r>
            <a:r>
              <a:rPr lang="ru-RU" sz="1400" dirty="0">
                <a:latin typeface="SB Sans Text" panose="020B0503040504020204" pitchFamily="34" charset="0"/>
                <a:cs typeface="SB Sans Text" panose="020B0503040504020204" pitchFamily="34" charset="0"/>
              </a:rPr>
              <a:t>на </a:t>
            </a:r>
            <a:r>
              <a:rPr lang="ru-RU" sz="1400" dirty="0" smtClean="0">
                <a:latin typeface="SB Sans Text" panose="020B0503040504020204" pitchFamily="34" charset="0"/>
                <a:cs typeface="SB Sans Text" panose="020B0503040504020204" pitchFamily="34" charset="0"/>
              </a:rPr>
              <a:t>участие</a:t>
            </a:r>
            <a:endParaRPr lang="ru-RU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891" y="6225787"/>
            <a:ext cx="5397760" cy="5408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cap="all" spc="150" dirty="0">
                <a:solidFill>
                  <a:srgbClr val="166F6C"/>
                </a:solidFill>
              </a:rPr>
              <a:t>более 630 тыс. действующих </a:t>
            </a:r>
            <a:r>
              <a:rPr lang="ru-RU" cap="all" spc="150" dirty="0" smtClean="0">
                <a:solidFill>
                  <a:srgbClr val="166F6C"/>
                </a:solidFill>
              </a:rPr>
              <a:t>участников</a:t>
            </a:r>
            <a:endParaRPr lang="en-US" cap="all" spc="150" dirty="0" smtClean="0">
              <a:solidFill>
                <a:srgbClr val="166F6C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cap="all" spc="150" dirty="0" smtClean="0">
                <a:solidFill>
                  <a:srgbClr val="166F6C"/>
                </a:solidFill>
              </a:rPr>
              <a:t> </a:t>
            </a:r>
            <a:r>
              <a:rPr lang="ru-RU" cap="all" spc="150" dirty="0">
                <a:solidFill>
                  <a:srgbClr val="166F6C"/>
                </a:solidFill>
              </a:rPr>
              <a:t>по различным отраслям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528048" y="2852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>
              <a:buSzPct val="100000"/>
            </a:pPr>
            <a:r>
              <a:rPr lang="ru-RU" cap="all" dirty="0">
                <a:latin typeface="Gill Sans"/>
                <a:ea typeface="Segoe UI" pitchFamily="34" charset="0"/>
                <a:cs typeface="Segoe UI" pitchFamily="34" charset="0"/>
              </a:rPr>
              <a:t>Единый реестр закупок и продаж, </a:t>
            </a:r>
            <a:endParaRPr lang="en-US" cap="all" dirty="0" smtClean="0">
              <a:latin typeface="Gill Sans"/>
              <a:ea typeface="Segoe UI" pitchFamily="34" charset="0"/>
              <a:cs typeface="Segoe UI" pitchFamily="34" charset="0"/>
            </a:endParaRPr>
          </a:p>
          <a:p>
            <a:pPr algn="ctr" defTabSz="457200">
              <a:buSzPct val="100000"/>
            </a:pPr>
            <a:r>
              <a:rPr lang="ru-RU" cap="all" dirty="0" smtClean="0">
                <a:latin typeface="Gill Sans"/>
                <a:ea typeface="Segoe UI" pitchFamily="34" charset="0"/>
                <a:cs typeface="Segoe UI" pitchFamily="34" charset="0"/>
              </a:rPr>
              <a:t>в </a:t>
            </a:r>
            <a:r>
              <a:rPr lang="ru-RU" cap="all" dirty="0" err="1">
                <a:latin typeface="Gill Sans"/>
                <a:ea typeface="Segoe UI" pitchFamily="34" charset="0"/>
                <a:cs typeface="Segoe UI" pitchFamily="34" charset="0"/>
              </a:rPr>
              <a:t>т.ч</a:t>
            </a:r>
            <a:r>
              <a:rPr lang="ru-RU" cap="all" dirty="0">
                <a:latin typeface="Gill Sans"/>
                <a:ea typeface="Segoe UI" pitchFamily="34" charset="0"/>
                <a:cs typeface="Segoe UI" pitchFamily="34" charset="0"/>
              </a:rPr>
              <a:t>. закупки по 44-ФЗ, 223-ФЗ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4340062" y="4221088"/>
            <a:ext cx="798400" cy="487702"/>
          </a:xfrm>
          <a:prstGeom prst="rightArrow">
            <a:avLst/>
          </a:prstGeom>
          <a:solidFill>
            <a:srgbClr val="A0E7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236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4943873" y="1748188"/>
            <a:ext cx="7344816" cy="2338901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92" y="1666526"/>
            <a:ext cx="4204171" cy="3270703"/>
          </a:xfrm>
          <a:prstGeom prst="rect">
            <a:avLst/>
          </a:prstGeom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5828682" y="1972775"/>
            <a:ext cx="5955948" cy="192007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00" dirty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Сервис подбора поставщиков представляет собой алгоритм, который анализирует данные в извещении и, на основе интеллектуального поиска, формирует список максимально подходящих, для данной процедуры, поставщиков.</a:t>
            </a:r>
            <a:r>
              <a:rPr lang="ru-RU" sz="1100" dirty="0">
                <a:solidFill>
                  <a:srgbClr val="21A038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 Сервис позволяет пригласить этих участников путем направления письма на </a:t>
            </a:r>
            <a:r>
              <a:rPr lang="en-US" sz="1100" dirty="0">
                <a:solidFill>
                  <a:srgbClr val="21A038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100" dirty="0">
                <a:solidFill>
                  <a:srgbClr val="21A038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100" dirty="0">
                <a:solidFill>
                  <a:srgbClr val="21A038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100" dirty="0">
                <a:solidFill>
                  <a:srgbClr val="21A038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 и уведомления в личный кабинет.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00" dirty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Сервис подбора поставщиков учитывает множество параметров при подборе и позволяет находить наиболее подходящих поставщиков среди всех участников закупок,</a:t>
            </a:r>
            <a:r>
              <a:rPr lang="ru-RU" sz="1100" dirty="0">
                <a:solidFill>
                  <a:schemeClr val="bg1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solidFill>
                  <a:srgbClr val="21A038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размещенных в единой информационной системе, вне зависимости от регистрации на площадке </a:t>
            </a:r>
            <a:r>
              <a:rPr lang="ru-RU" sz="1100" dirty="0" err="1" smtClean="0">
                <a:solidFill>
                  <a:srgbClr val="21A038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Сбер</a:t>
            </a:r>
            <a:r>
              <a:rPr lang="ru-RU" sz="1100" dirty="0" smtClean="0">
                <a:solidFill>
                  <a:srgbClr val="21A038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 А.</a:t>
            </a:r>
            <a:endParaRPr lang="ru-RU" sz="1100" dirty="0">
              <a:solidFill>
                <a:srgbClr val="21A038"/>
              </a:solidFill>
              <a:latin typeface="SB Sans Text 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xmlns="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10803" y="218343"/>
            <a:ext cx="8909533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ПРИГЛАШЕНИЕ УЧАСТНИКОВ К </a:t>
            </a:r>
            <a:r>
              <a:rPr lang="ru-RU" sz="2800" dirty="0">
                <a:latin typeface="SB Sans Display"/>
                <a:cs typeface="SB Sans Display"/>
              </a:rPr>
              <a:t>УЧАСТИЮ </a:t>
            </a:r>
            <a:r>
              <a:rPr lang="ru-RU" sz="2800" dirty="0" smtClean="0">
                <a:latin typeface="SB Sans Display"/>
                <a:cs typeface="SB Sans Display"/>
              </a:rPr>
              <a:t>В ПРОЦЕДУРЕ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68" y="4214586"/>
            <a:ext cx="11319001" cy="251026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-714384"/>
            <a:ext cx="4727848" cy="2659415"/>
          </a:xfrm>
          <a:prstGeom prst="rect">
            <a:avLst/>
          </a:prstGeom>
        </p:spPr>
      </p:pic>
      <p:pic>
        <p:nvPicPr>
          <p:cNvPr id="17" name="Google Shape;9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2757939" y="2822198"/>
            <a:ext cx="447980" cy="41183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5148390" y="6425657"/>
            <a:ext cx="393277" cy="36154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68391" y="6405795"/>
            <a:ext cx="1563795" cy="1915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608168" y="5949280"/>
            <a:ext cx="2736304" cy="1440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122870" y="2090452"/>
            <a:ext cx="705812" cy="65294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148553" y="3201322"/>
            <a:ext cx="705812" cy="65294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76" y="2129650"/>
            <a:ext cx="612000" cy="6120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59" y="3232838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30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-312713" y="4365104"/>
            <a:ext cx="6167077" cy="235101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-312712" y="1661281"/>
            <a:ext cx="6167077" cy="2285139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1388917" y="2323346"/>
            <a:ext cx="4057072" cy="124967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dirty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Интеллектуальный алгоритм </a:t>
            </a:r>
            <a:r>
              <a:rPr lang="ru-RU" sz="1500" dirty="0">
                <a:solidFill>
                  <a:srgbClr val="21A038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автоматически формирует список потенциальных участников </a:t>
            </a:r>
            <a:r>
              <a:rPr lang="ru-RU" sz="1500" dirty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и дает возможность пригласить участников и</a:t>
            </a:r>
            <a:r>
              <a:rPr lang="ru-RU" sz="1500" dirty="0" smtClean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з </a:t>
            </a:r>
            <a:r>
              <a:rPr lang="ru-RU" sz="1500" dirty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списка.</a:t>
            </a: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xmlns="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10803" y="222827"/>
            <a:ext cx="7992888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ПРИГЛАШЕНИЕ УЧАСТНИКОВ К </a:t>
            </a:r>
            <a:r>
              <a:rPr lang="ru-RU" sz="2800" dirty="0">
                <a:latin typeface="SB Sans Display"/>
                <a:cs typeface="SB Sans Display"/>
              </a:rPr>
              <a:t>УЧАСТИЮ В </a:t>
            </a:r>
            <a:r>
              <a:rPr lang="ru-RU" sz="2800" dirty="0" smtClean="0">
                <a:latin typeface="SB Sans Display"/>
                <a:cs typeface="SB Sans Display"/>
              </a:rPr>
              <a:t>ПРОЦЕДУРЕ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984" y="1252998"/>
            <a:ext cx="5868247" cy="5337154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1194530" y="4754120"/>
            <a:ext cx="456308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Сервис подбирает </a:t>
            </a:r>
            <a:r>
              <a:rPr lang="ru-RU" sz="1500" b="1" dirty="0">
                <a:solidFill>
                  <a:srgbClr val="21A038"/>
                </a:solidFill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10 наиболее </a:t>
            </a:r>
            <a:r>
              <a:rPr lang="ru-RU" sz="1500" dirty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подходящих поставщиков на каждую процедуру.</a:t>
            </a:r>
          </a:p>
          <a:p>
            <a:r>
              <a:rPr lang="ru-RU" sz="1500" dirty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На открывшейся странице видны ИНН, ОГРН, наименования поставщиков, также в столбце «Аккредитован на площадке» указывается зарегистрирован ли участник на электронной площадке </a:t>
            </a:r>
            <a:r>
              <a:rPr lang="ru-RU" sz="1500" dirty="0" err="1" smtClean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Сбер</a:t>
            </a:r>
            <a:r>
              <a:rPr lang="en-US" sz="1500" dirty="0" smtClean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SB Sans Text Light"/>
                <a:ea typeface="Calibri" panose="020F0502020204030204" pitchFamily="34" charset="0"/>
                <a:cs typeface="Times New Roman" panose="02020603050405020304" pitchFamily="18" charset="0"/>
              </a:rPr>
              <a:t>А.</a:t>
            </a:r>
            <a:endParaRPr lang="ru-RU" sz="1500" dirty="0">
              <a:latin typeface="SB Sans Text Ligh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-714384"/>
            <a:ext cx="4727848" cy="2659415"/>
          </a:xfrm>
          <a:prstGeom prst="rect">
            <a:avLst/>
          </a:prstGeom>
        </p:spPr>
      </p:pic>
      <p:pic>
        <p:nvPicPr>
          <p:cNvPr id="18" name="Google Shape;9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6574363" y="5998734"/>
            <a:ext cx="447980" cy="41183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8572310" y="6397062"/>
            <a:ext cx="447980" cy="411835"/>
          </a:xfrm>
          <a:prstGeom prst="rect">
            <a:avLst/>
          </a:prstGeom>
        </p:spPr>
      </p:pic>
      <p:sp>
        <p:nvSpPr>
          <p:cNvPr id="31" name="Овал 30"/>
          <p:cNvSpPr/>
          <p:nvPr/>
        </p:nvSpPr>
        <p:spPr>
          <a:xfrm>
            <a:off x="234275" y="2356251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234275" y="5219527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968314" y="5996873"/>
            <a:ext cx="603125" cy="1684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985967" y="2636186"/>
            <a:ext cx="5654649" cy="25762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6124653" y="2670051"/>
            <a:ext cx="447980" cy="41183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11359919" y="2742264"/>
            <a:ext cx="447980" cy="41183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99" y="2459000"/>
            <a:ext cx="612000" cy="612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2" y="5302200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945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9154627" y="2348880"/>
            <a:ext cx="3469421" cy="302433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93" y="1484784"/>
            <a:ext cx="8316246" cy="52341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3" name="Title 7">
            <a:extLst>
              <a:ext uri="{FF2B5EF4-FFF2-40B4-BE49-F238E27FC236}">
                <a16:creationId xmlns:a16="http://schemas.microsoft.com/office/drawing/2014/main" xmlns="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10803" y="273195"/>
            <a:ext cx="7228507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400" dirty="0" smtClean="0">
                <a:latin typeface="SB Sans Display"/>
                <a:cs typeface="SB Sans Display"/>
              </a:rPr>
              <a:t>ПРИГЛАШЕНИЕ УЧАСТНИКОВ К </a:t>
            </a:r>
            <a:r>
              <a:rPr lang="ru-RU" sz="2400" dirty="0">
                <a:latin typeface="SB Sans Display"/>
                <a:cs typeface="SB Sans Display"/>
              </a:rPr>
              <a:t>УЧАСТИЮ </a:t>
            </a:r>
            <a:endParaRPr lang="ru-RU" sz="2400" dirty="0" smtClean="0">
              <a:latin typeface="SB Sans Display"/>
              <a:cs typeface="SB Sans Display"/>
            </a:endParaRPr>
          </a:p>
          <a:p>
            <a:pPr>
              <a:lnSpc>
                <a:spcPct val="100000"/>
              </a:lnSpc>
            </a:pPr>
            <a:r>
              <a:rPr lang="ru-RU" sz="2400" dirty="0" smtClean="0">
                <a:latin typeface="SB Sans Display"/>
                <a:cs typeface="SB Sans Display"/>
              </a:rPr>
              <a:t>В ПРОЦЕДУРЕ</a:t>
            </a:r>
            <a:endParaRPr lang="ru-RU" sz="2400" dirty="0">
              <a:latin typeface="SB Sans Display"/>
              <a:cs typeface="SB Sans Display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97250" y="3517101"/>
            <a:ext cx="27947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21A038"/>
                </a:solidFill>
              </a:rPr>
              <a:t>Заказчик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/>
              <a:t>может самостоятельно пригласить участников необходимо поставить галочку </a:t>
            </a:r>
          </a:p>
          <a:p>
            <a:pPr algn="ctr"/>
            <a:r>
              <a:rPr lang="ru-RU" sz="1400" dirty="0" smtClean="0">
                <a:solidFill>
                  <a:srgbClr val="21A038"/>
                </a:solidFill>
              </a:rPr>
              <a:t>«Добавить поставщиков»</a:t>
            </a:r>
            <a:endParaRPr lang="ru-RU" sz="1400" dirty="0">
              <a:solidFill>
                <a:srgbClr val="21A038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-714384"/>
            <a:ext cx="4727848" cy="2659415"/>
          </a:xfrm>
          <a:prstGeom prst="rect">
            <a:avLst/>
          </a:prstGeom>
        </p:spPr>
      </p:pic>
      <p:pic>
        <p:nvPicPr>
          <p:cNvPr id="9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1821835" y="6255425"/>
            <a:ext cx="447980" cy="411835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10294849" y="2605115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600" y="2687788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290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8991889" y="2949831"/>
            <a:ext cx="3469421" cy="1775313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0132111" y="3051471"/>
            <a:ext cx="863502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36" y="1520788"/>
            <a:ext cx="8547416" cy="468052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2" name="Text Placeholder 3">
            <a:extLst>
              <a:ext uri="{FF2B5EF4-FFF2-40B4-BE49-F238E27FC236}">
                <a16:creationId xmlns:a16="http://schemas.microsoft.com/office/drawing/2014/main" xmlns="" id="{97B6DB24-CD94-B748-93FD-D88723C018BC}"/>
              </a:ext>
            </a:extLst>
          </p:cNvPr>
          <p:cNvSpPr txBox="1">
            <a:spLocks/>
          </p:cNvSpPr>
          <p:nvPr/>
        </p:nvSpPr>
        <p:spPr>
          <a:xfrm>
            <a:off x="9665389" y="4051473"/>
            <a:ext cx="2122419" cy="93610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cap="small" dirty="0">
                <a:latin typeface="+mn-lt"/>
                <a:ea typeface="Segoe UI" pitchFamily="34" charset="0"/>
                <a:cs typeface="SB Sans Text" panose="020B0604020202020204" charset="-52"/>
              </a:rPr>
              <a:t>необходимо заполнить поля </a:t>
            </a:r>
            <a:r>
              <a:rPr lang="ru-RU" sz="1200" cap="small" dirty="0" err="1" smtClean="0">
                <a:solidFill>
                  <a:srgbClr val="21A038"/>
                </a:solidFill>
                <a:latin typeface="+mn-lt"/>
                <a:ea typeface="Segoe UI" pitchFamily="34" charset="0"/>
                <a:cs typeface="SB Sans Text" panose="020B0604020202020204" charset="-52"/>
              </a:rPr>
              <a:t>инн</a:t>
            </a:r>
            <a:r>
              <a:rPr lang="ru-RU" sz="1200" cap="small" dirty="0">
                <a:solidFill>
                  <a:srgbClr val="21A038"/>
                </a:solidFill>
                <a:latin typeface="+mn-lt"/>
                <a:ea typeface="Segoe UI" pitchFamily="34" charset="0"/>
                <a:cs typeface="SB Sans Text" panose="020B0604020202020204" charset="-52"/>
              </a:rPr>
              <a:t>, </a:t>
            </a:r>
            <a:r>
              <a:rPr lang="ru-RU" sz="1200" cap="small" dirty="0" err="1">
                <a:solidFill>
                  <a:srgbClr val="21A038"/>
                </a:solidFill>
                <a:latin typeface="+mn-lt"/>
                <a:ea typeface="Segoe UI" pitchFamily="34" charset="0"/>
                <a:cs typeface="SB Sans Text" panose="020B0604020202020204" charset="-52"/>
              </a:rPr>
              <a:t>кпп</a:t>
            </a:r>
            <a:r>
              <a:rPr lang="ru-RU" sz="1200" cap="small" dirty="0">
                <a:solidFill>
                  <a:srgbClr val="21A038"/>
                </a:solidFill>
                <a:latin typeface="+mn-lt"/>
                <a:ea typeface="Segoe UI" pitchFamily="34" charset="0"/>
                <a:cs typeface="SB Sans Text" panose="020B0604020202020204" charset="-52"/>
              </a:rPr>
              <a:t> и </a:t>
            </a:r>
            <a:r>
              <a:rPr lang="en-US" sz="1200" cap="small" dirty="0">
                <a:solidFill>
                  <a:srgbClr val="21A038"/>
                </a:solidFill>
                <a:latin typeface="+mn-lt"/>
                <a:ea typeface="Segoe UI" pitchFamily="34" charset="0"/>
                <a:cs typeface="SB Sans Text" panose="020B0604020202020204" charset="-52"/>
              </a:rPr>
              <a:t>email</a:t>
            </a:r>
            <a:endParaRPr lang="ru-RU" sz="1200" cap="small" dirty="0">
              <a:solidFill>
                <a:srgbClr val="21A038"/>
              </a:solidFill>
              <a:latin typeface="+mn-lt"/>
              <a:ea typeface="Segoe UI" pitchFamily="34" charset="0"/>
              <a:cs typeface="SB Sans Text" panose="020B0604020202020204" charset="-52"/>
            </a:endParaRP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xmlns="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10803" y="260375"/>
            <a:ext cx="8039535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400" dirty="0" smtClean="0">
                <a:latin typeface="SB Sans Display"/>
                <a:cs typeface="SB Sans Display"/>
              </a:rPr>
              <a:t>ПРИГЛАШЕНИЕ УЧАСТНИКОВ К </a:t>
            </a:r>
            <a:r>
              <a:rPr lang="ru-RU" sz="2400" dirty="0">
                <a:latin typeface="SB Sans Display"/>
                <a:cs typeface="SB Sans Display"/>
              </a:rPr>
              <a:t>УЧАСТИЮ </a:t>
            </a:r>
            <a:endParaRPr lang="ru-RU" sz="2400" dirty="0" smtClean="0">
              <a:latin typeface="SB Sans Display"/>
              <a:cs typeface="SB Sans Display"/>
            </a:endParaRPr>
          </a:p>
          <a:p>
            <a:pPr>
              <a:lnSpc>
                <a:spcPct val="100000"/>
              </a:lnSpc>
            </a:pPr>
            <a:r>
              <a:rPr lang="ru-RU" sz="2400" dirty="0" smtClean="0">
                <a:latin typeface="SB Sans Display"/>
                <a:cs typeface="SB Sans Display"/>
              </a:rPr>
              <a:t>В ПРОЦЕДУРЕ</a:t>
            </a:r>
            <a:endParaRPr lang="ru-RU" sz="2400" dirty="0">
              <a:latin typeface="SB Sans Display"/>
              <a:cs typeface="SB Sans Display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-714384"/>
            <a:ext cx="4727848" cy="2659415"/>
          </a:xfrm>
          <a:prstGeom prst="rect">
            <a:avLst/>
          </a:prstGeom>
        </p:spPr>
      </p:pic>
      <p:pic>
        <p:nvPicPr>
          <p:cNvPr id="9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1389787" y="5856975"/>
            <a:ext cx="447980" cy="4118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124" y="3117355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041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9412034" y="2348881"/>
            <a:ext cx="3212013" cy="3024336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0513815" y="2598779"/>
            <a:ext cx="853060" cy="7773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xmlns="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10803" y="361136"/>
            <a:ext cx="7948587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400" dirty="0" smtClean="0">
                <a:latin typeface="SB Sans Display"/>
                <a:cs typeface="SB Sans Display"/>
              </a:rPr>
              <a:t>ПРИГЛАШЕНИЕ УЧАСТНИКОВ К </a:t>
            </a:r>
            <a:r>
              <a:rPr lang="ru-RU" sz="2400" dirty="0">
                <a:latin typeface="SB Sans Display"/>
                <a:cs typeface="SB Sans Display"/>
              </a:rPr>
              <a:t>УЧАСТИЮ В </a:t>
            </a:r>
            <a:r>
              <a:rPr lang="ru-RU" sz="2400" dirty="0" smtClean="0">
                <a:latin typeface="SB Sans Display"/>
                <a:cs typeface="SB Sans Display"/>
              </a:rPr>
              <a:t>ПРОЦЕДУРЕ</a:t>
            </a:r>
            <a:endParaRPr lang="ru-RU" sz="2400" dirty="0">
              <a:latin typeface="SB Sans Display"/>
              <a:cs typeface="SB Sans Display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03" y="1545907"/>
            <a:ext cx="8872749" cy="440337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912424" y="3426373"/>
            <a:ext cx="2480810" cy="1600438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ru-RU" sz="1400" dirty="0">
                <a:ea typeface="Segoe UI" panose="020B0502040204020203" pitchFamily="34" charset="0"/>
                <a:cs typeface="Times New Roman" panose="02020603050405020304" pitchFamily="18" charset="0"/>
              </a:rPr>
              <a:t>В Личном </a:t>
            </a:r>
            <a:r>
              <a:rPr lang="ru-RU" sz="1400" dirty="0" smtClean="0">
                <a:ea typeface="Segoe UI" panose="020B0502040204020203" pitchFamily="34" charset="0"/>
                <a:cs typeface="Times New Roman" panose="02020603050405020304" pitchFamily="18" charset="0"/>
              </a:rPr>
              <a:t>кабинете участника </a:t>
            </a:r>
            <a:r>
              <a:rPr lang="ru-RU" sz="1400" dirty="0">
                <a:ea typeface="Segoe UI" panose="020B0502040204020203" pitchFamily="34" charset="0"/>
                <a:cs typeface="Times New Roman" panose="02020603050405020304" pitchFamily="18" charset="0"/>
              </a:rPr>
              <a:t>в </a:t>
            </a:r>
            <a:r>
              <a:rPr lang="ru-RU" sz="1400" dirty="0" smtClean="0">
                <a:ea typeface="Segoe UI" panose="020B0502040204020203" pitchFamily="34" charset="0"/>
                <a:cs typeface="Times New Roman" panose="02020603050405020304" pitchFamily="18" charset="0"/>
              </a:rPr>
              <a:t>разделе </a:t>
            </a:r>
            <a:r>
              <a:rPr lang="ru-RU" sz="1400" dirty="0" smtClean="0">
                <a:solidFill>
                  <a:srgbClr val="21A038"/>
                </a:solidFill>
                <a:ea typeface="Segoe UI" panose="020B0502040204020203" pitchFamily="34" charset="0"/>
                <a:cs typeface="Times New Roman" panose="02020603050405020304" pitchFamily="18" charset="0"/>
              </a:rPr>
              <a:t>«Документы- Входящие документы» </a:t>
            </a:r>
            <a:r>
              <a:rPr lang="ru-RU" sz="1400" dirty="0" smtClean="0">
                <a:ea typeface="Segoe UI" panose="020B0502040204020203" pitchFamily="34" charset="0"/>
                <a:cs typeface="Times New Roman" panose="02020603050405020304" pitchFamily="18" charset="0"/>
              </a:rPr>
              <a:t>можно перейти к просмотру  приглашения к участию</a:t>
            </a:r>
          </a:p>
          <a:p>
            <a:r>
              <a:rPr lang="ru-RU" sz="1400" dirty="0" smtClean="0">
                <a:ea typeface="Segoe UI" panose="020B0502040204020203" pitchFamily="34" charset="0"/>
                <a:cs typeface="Times New Roman" panose="02020603050405020304" pitchFamily="18" charset="0"/>
              </a:rPr>
              <a:t> в процедуре. </a:t>
            </a:r>
            <a:endParaRPr lang="ru-RU" sz="1400" dirty="0"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-714384"/>
            <a:ext cx="4727848" cy="2659415"/>
          </a:xfrm>
          <a:prstGeom prst="rect">
            <a:avLst/>
          </a:prstGeom>
        </p:spPr>
      </p:pic>
      <p:pic>
        <p:nvPicPr>
          <p:cNvPr id="17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015880" y="2204864"/>
            <a:ext cx="1152128" cy="48961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0804" y="4077072"/>
            <a:ext cx="4303750" cy="2990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0803" y="4797152"/>
            <a:ext cx="6749293" cy="7920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6111144" y="2551207"/>
            <a:ext cx="447980" cy="41183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4255348" y="4170194"/>
            <a:ext cx="447980" cy="4118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345" y="2694475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986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156462"/>
            <a:ext cx="12192000" cy="1701538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xmlns="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xmlns="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xmlns="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436418" y="1950607"/>
            <a:ext cx="109699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СЕРВИС </a:t>
            </a:r>
          </a:p>
          <a:p>
            <a:r>
              <a:rPr lang="ru-RU" sz="54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ПРОВЕРКИ КОДОВ ОКПД2</a:t>
            </a:r>
            <a:endParaRPr lang="ru-RU" sz="5400" dirty="0">
              <a:solidFill>
                <a:srgbClr val="21A038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775520" y="5445224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2897" y="5445224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1" y="5701231"/>
            <a:ext cx="612000" cy="612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862" y="5701231"/>
            <a:ext cx="612000" cy="612000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3248143" y="5468812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077" y="5734208"/>
            <a:ext cx="612000" cy="612000"/>
          </a:xfrm>
          <a:prstGeom prst="rect">
            <a:avLst/>
          </a:prstGeom>
        </p:spPr>
      </p:pic>
      <p:pic>
        <p:nvPicPr>
          <p:cNvPr id="26" name="Google Shape;92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5156240"/>
            <a:ext cx="12192000" cy="661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Овал 26"/>
          <p:cNvSpPr/>
          <p:nvPr/>
        </p:nvSpPr>
        <p:spPr>
          <a:xfrm>
            <a:off x="4723136" y="5468812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4570" y="5752646"/>
            <a:ext cx="635000" cy="6223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282210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838" y="476672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СЕРВИС ПРОВЕРКИ КОДОВ ОКПД2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132537" y="261706"/>
            <a:ext cx="874916" cy="823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838" y="1107186"/>
            <a:ext cx="9473115" cy="5723570"/>
          </a:xfrm>
          <a:prstGeom prst="rect">
            <a:avLst/>
          </a:prstGeom>
        </p:spPr>
      </p:pic>
      <p:pic>
        <p:nvPicPr>
          <p:cNvPr id="6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812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82324" y="6161606"/>
            <a:ext cx="11384124" cy="56877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522095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КАК РАБОТАТЬ С СЕРВИСОМ НА ЭТП 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132537" y="261706"/>
            <a:ext cx="874916" cy="8234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828" y="1481749"/>
            <a:ext cx="8610625" cy="42796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368" y="2389591"/>
            <a:ext cx="2481262" cy="221412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81200" y="6229459"/>
            <a:ext cx="1021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B Sans Text Light" panose="020B0303040504020904"/>
              </a:rPr>
              <a:t>Добавить адреса https://*.garant.ru и http://*.garant.ru в зону «Надежные узлы»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2027514" y="3548365"/>
            <a:ext cx="447980" cy="411835"/>
          </a:xfrm>
          <a:prstGeom prst="rect">
            <a:avLst/>
          </a:prstGeom>
        </p:spPr>
      </p:pic>
      <p:pic>
        <p:nvPicPr>
          <p:cNvPr id="13" name="Google Shape;92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786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152403" y="1150292"/>
            <a:ext cx="3040551" cy="5707708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555358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SB Sans Display"/>
                <a:cs typeface="SB Sans Display"/>
              </a:rPr>
              <a:t>КАК РАБОТАТЬ С СЕРВИСОМ НА ЭТП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132537" y="261706"/>
            <a:ext cx="874916" cy="8234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0803" y="1844312"/>
            <a:ext cx="2736304" cy="4826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Позволяет </a:t>
            </a:r>
            <a:r>
              <a:rPr lang="ru-RU" dirty="0"/>
              <a:t>определить, к какому коду ОКПД 2 относится предмет закупки.</a:t>
            </a: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Основное назначение – </a:t>
            </a:r>
            <a:r>
              <a:rPr lang="ru-RU" dirty="0"/>
              <a:t>покажет полный перечень НПА, устанавливающих запреты, ограничения, специальные преимущества в отношении закупаемых товаров, работ или услуг.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SB Sans Text Light" panose="020B0303040504020904"/>
              </a:rPr>
              <a:t> </a:t>
            </a:r>
            <a:endParaRPr lang="ru-RU" dirty="0">
              <a:latin typeface="SB Sans Text Light" panose="020B0303040504020904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954" y="1484784"/>
            <a:ext cx="8304974" cy="3780275"/>
          </a:xfrm>
          <a:prstGeom prst="rect">
            <a:avLst/>
          </a:prstGeom>
        </p:spPr>
      </p:pic>
      <p:pic>
        <p:nvPicPr>
          <p:cNvPr id="12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614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260" y="-1129725"/>
            <a:ext cx="6278340" cy="3531566"/>
          </a:xfrm>
          <a:prstGeom prst="rect">
            <a:avLst/>
          </a:prstGeom>
        </p:spPr>
      </p:pic>
      <p:sp>
        <p:nvSpPr>
          <p:cNvPr id="86" name="Овал 85"/>
          <p:cNvSpPr/>
          <p:nvPr/>
        </p:nvSpPr>
        <p:spPr>
          <a:xfrm>
            <a:off x="880469" y="4871998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3906" name="Рисунок 7390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99" y="4983040"/>
            <a:ext cx="539222" cy="539222"/>
          </a:xfrm>
          <a:prstGeom prst="rect">
            <a:avLst/>
          </a:prstGeom>
        </p:spPr>
      </p:pic>
      <p:sp>
        <p:nvSpPr>
          <p:cNvPr id="88" name="Овал 87"/>
          <p:cNvSpPr/>
          <p:nvPr/>
        </p:nvSpPr>
        <p:spPr>
          <a:xfrm>
            <a:off x="4527413" y="3198485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3904" name="Рисунок 7390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314" y="3311995"/>
            <a:ext cx="499121" cy="49912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651718" y="4712534"/>
            <a:ext cx="6545605" cy="1642790"/>
          </a:xfrm>
          <a:prstGeom prst="roundRect">
            <a:avLst/>
          </a:prstGeom>
          <a:solidFill>
            <a:srgbClr val="6E0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06984" y="-62992"/>
            <a:ext cx="6404986" cy="45642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/>
          <p:cNvSpPr/>
          <p:nvPr/>
        </p:nvSpPr>
        <p:spPr>
          <a:xfrm>
            <a:off x="8379659" y="5603641"/>
            <a:ext cx="595378" cy="595378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6113251" y="4621642"/>
            <a:ext cx="6896100" cy="4313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-18801" y="2464971"/>
            <a:ext cx="6896100" cy="4313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10918803" y="2555498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7097009" y="2518547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9073509" y="2518547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10963926" y="959425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9062391" y="1002432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7030680" y="1008611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xmlns="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xmlns="" id="{7371160C-E0F5-4DBC-9881-0D3F3BDC69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xmlns="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sp>
        <p:nvSpPr>
          <p:cNvPr id="20" name="Rectangle 94">
            <a:extLst>
              <a:ext uri="{FF2B5EF4-FFF2-40B4-BE49-F238E27FC236}">
                <a16:creationId xmlns:a16="http://schemas.microsoft.com/office/drawing/2014/main" xmlns="" id="{8F85E83C-F2DB-4725-946F-BDE153D67FDC}"/>
              </a:ext>
            </a:extLst>
          </p:cNvPr>
          <p:cNvSpPr/>
          <p:nvPr/>
        </p:nvSpPr>
        <p:spPr>
          <a:xfrm>
            <a:off x="348023" y="1127235"/>
            <a:ext cx="5634743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solidFill>
                  <a:srgbClr val="21A038"/>
                </a:solidFill>
                <a:latin typeface="SB Sans Text Light"/>
                <a:cs typeface="Times New Roman"/>
              </a:rPr>
              <a:t>у нас широкая линейка продуктов, </a:t>
            </a:r>
          </a:p>
          <a:p>
            <a:pPr marL="12700">
              <a:spcBef>
                <a:spcPts val="100"/>
              </a:spcBef>
            </a:pPr>
            <a:r>
              <a:rPr lang="ru-RU" spc="-10" dirty="0">
                <a:solidFill>
                  <a:srgbClr val="21A038"/>
                </a:solidFill>
                <a:latin typeface="SB Sans Text Light"/>
                <a:cs typeface="Times New Roman"/>
              </a:rPr>
              <a:t>в том числе интегрированных с</a:t>
            </a:r>
            <a:r>
              <a:rPr lang="en-US" spc="-10" dirty="0">
                <a:solidFill>
                  <a:srgbClr val="21A038"/>
                </a:solidFill>
                <a:latin typeface="SB Sans Text Light"/>
                <a:cs typeface="Times New Roman"/>
              </a:rPr>
              <a:t> </a:t>
            </a:r>
            <a:r>
              <a:rPr lang="ru-RU" spc="-10" dirty="0">
                <a:solidFill>
                  <a:srgbClr val="21A038"/>
                </a:solidFill>
                <a:latin typeface="SB Sans Text Light"/>
                <a:cs typeface="Times New Roman"/>
              </a:rPr>
              <a:t>ПАО СБЕРБАНК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540697" y="249299"/>
            <a:ext cx="46929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21A038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СБЕРБАНК-АСТ – </a:t>
            </a:r>
          </a:p>
          <a:p>
            <a:r>
              <a:rPr lang="ru-RU" sz="2000" b="1" dirty="0" smtClean="0">
                <a:solidFill>
                  <a:srgbClr val="21A038"/>
                </a:solidFill>
                <a:latin typeface="IBM Plex Sans" panose="020B0503050203000203" pitchFamily="34" charset="0"/>
                <a:cs typeface="Times New Roman" panose="02020603050405020304" pitchFamily="18" charset="0"/>
              </a:rPr>
              <a:t>ЭКОСИСТЕМА ДЛЯ ПРЕДПРИНИМАТЕЛЯ:</a:t>
            </a:r>
            <a:endParaRPr lang="ru-RU" sz="2000" b="1" dirty="0">
              <a:solidFill>
                <a:srgbClr val="21A038"/>
              </a:solidFill>
              <a:latin typeface="IBM Plex Sans" panose="020B050305020300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40697" y="1745943"/>
            <a:ext cx="16192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785" algn="ctr">
              <a:lnSpc>
                <a:spcPct val="100000"/>
              </a:lnSpc>
            </a:pPr>
            <a:r>
              <a:rPr lang="ru-RU" sz="1100" spc="-10" dirty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О</a:t>
            </a:r>
            <a:r>
              <a:rPr lang="ru-RU" sz="1100" spc="-10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бучение,</a:t>
            </a:r>
            <a:r>
              <a:rPr lang="ru-RU" sz="1100" spc="-5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конференции</a:t>
            </a:r>
            <a:endParaRPr lang="ru-RU" sz="1100" dirty="0">
              <a:solidFill>
                <a:srgbClr val="21A038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529117" y="1746023"/>
            <a:ext cx="18149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785" algn="ctr">
              <a:lnSpc>
                <a:spcPct val="100000"/>
              </a:lnSpc>
            </a:pPr>
            <a:r>
              <a:rPr lang="ru-RU" sz="1100" spc="-5" dirty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Л</a:t>
            </a:r>
            <a:r>
              <a:rPr lang="ru-RU" sz="1100" spc="-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имиты </a:t>
            </a:r>
            <a:r>
              <a:rPr lang="ru-RU" sz="1100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на </a:t>
            </a:r>
            <a:r>
              <a:rPr lang="ru-RU" sz="1100" spc="-55" dirty="0" err="1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бг</a:t>
            </a:r>
            <a:r>
              <a:rPr lang="ru-RU" sz="1100" spc="-5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, </a:t>
            </a:r>
            <a:r>
              <a:rPr lang="ru-RU" sz="1100" spc="-1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спецсчет,</a:t>
            </a:r>
            <a:r>
              <a:rPr lang="ru-RU" sz="1100" spc="-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10" dirty="0" err="1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эскроу</a:t>
            </a:r>
            <a:endParaRPr lang="ru-RU" sz="1100" dirty="0">
              <a:solidFill>
                <a:srgbClr val="21A038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397949" y="1712026"/>
            <a:ext cx="16768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785" algn="ctr">
              <a:lnSpc>
                <a:spcPct val="100000"/>
              </a:lnSpc>
            </a:pPr>
            <a:r>
              <a:rPr lang="ru-RU" sz="1100" spc="-10" dirty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П</a:t>
            </a:r>
            <a:r>
              <a:rPr lang="ru-RU" sz="1100" spc="-10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акеты </a:t>
            </a:r>
          </a:p>
          <a:p>
            <a:pPr marL="184785" algn="ctr">
              <a:lnSpc>
                <a:spcPct val="100000"/>
              </a:lnSpc>
            </a:pPr>
            <a:r>
              <a:rPr lang="ru-RU" sz="1100" spc="-10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предложений, </a:t>
            </a:r>
          </a:p>
          <a:p>
            <a:pPr marL="184785" algn="ctr">
              <a:lnSpc>
                <a:spcPct val="100000"/>
              </a:lnSpc>
            </a:pPr>
            <a:r>
              <a:rPr lang="ru-RU" sz="1100" spc="-35" dirty="0" err="1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эдо</a:t>
            </a:r>
            <a:r>
              <a:rPr lang="ru-RU" sz="1100" spc="-3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,</a:t>
            </a:r>
            <a:r>
              <a:rPr lang="ru-RU" sz="1100" spc="-9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en-US" sz="1100" spc="-5" dirty="0" err="1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api</a:t>
            </a:r>
            <a:endParaRPr lang="en-US" sz="1100" dirty="0">
              <a:solidFill>
                <a:srgbClr val="21A038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76200" y="3274166"/>
            <a:ext cx="239373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785" marR="5080" algn="ctr">
              <a:lnSpc>
                <a:spcPct val="100000"/>
              </a:lnSpc>
            </a:pPr>
            <a:r>
              <a:rPr lang="ru-RU" sz="1100" dirty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алендарь событий, </a:t>
            </a:r>
          </a:p>
          <a:p>
            <a:pPr marL="184785" marR="5080" algn="ctr">
              <a:lnSpc>
                <a:spcPct val="100000"/>
              </a:lnSpc>
            </a:pPr>
            <a:r>
              <a:rPr lang="ru-RU" sz="1100" spc="-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нотификация</a:t>
            </a:r>
            <a:r>
              <a:rPr lang="ru-RU" sz="1100" spc="-12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по </a:t>
            </a:r>
          </a:p>
          <a:p>
            <a:pPr marL="184785" marR="5080" algn="ctr">
              <a:lnSpc>
                <a:spcPct val="100000"/>
              </a:lnSpc>
            </a:pPr>
            <a:r>
              <a:rPr lang="ru-RU" sz="1100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доступным</a:t>
            </a:r>
            <a:r>
              <a:rPr lang="ru-RU" sz="1100" spc="-20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каналам</a:t>
            </a:r>
            <a:endParaRPr lang="ru-RU" sz="1100" dirty="0">
              <a:solidFill>
                <a:srgbClr val="21A038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607380" y="3303070"/>
            <a:ext cx="163805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780" algn="ctr">
              <a:lnSpc>
                <a:spcPct val="100000"/>
              </a:lnSpc>
            </a:pPr>
            <a:r>
              <a:rPr lang="ru-RU" sz="1200" spc="-5" dirty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Н</a:t>
            </a:r>
            <a:r>
              <a:rPr lang="ru-RU" sz="1200" spc="-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астройка</a:t>
            </a:r>
          </a:p>
          <a:p>
            <a:pPr marL="144780" algn="ctr">
              <a:lnSpc>
                <a:spcPct val="100000"/>
              </a:lnSpc>
            </a:pPr>
            <a:r>
              <a:rPr lang="ru-RU" sz="1100" spc="-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шаблонов</a:t>
            </a:r>
            <a:endParaRPr lang="ru-RU" sz="1200" spc="-5" dirty="0" smtClean="0">
              <a:solidFill>
                <a:srgbClr val="21A038"/>
              </a:solidFill>
              <a:latin typeface="IBM Plex Sans Light" panose="020B0403050203000203" pitchFamily="34" charset="0"/>
              <a:cs typeface="Times New Roman"/>
            </a:endParaRPr>
          </a:p>
          <a:p>
            <a:pPr marL="144780" algn="ctr">
              <a:lnSpc>
                <a:spcPct val="100000"/>
              </a:lnSpc>
            </a:pPr>
            <a:r>
              <a:rPr lang="ru-RU" sz="1100" spc="-10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документов</a:t>
            </a:r>
            <a:endParaRPr lang="ru-RU" sz="1200" dirty="0">
              <a:solidFill>
                <a:srgbClr val="21A038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0316209" y="3334332"/>
            <a:ext cx="185894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780" algn="ctr">
              <a:lnSpc>
                <a:spcPct val="100000"/>
              </a:lnSpc>
            </a:pPr>
            <a:r>
              <a:rPr lang="ru-RU" sz="1100" spc="-10" dirty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spc="-10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онтроль</a:t>
            </a:r>
          </a:p>
          <a:p>
            <a:pPr marL="144780" algn="ctr">
              <a:lnSpc>
                <a:spcPct val="100000"/>
              </a:lnSpc>
            </a:pPr>
            <a:r>
              <a:rPr lang="ru-RU" sz="1100" spc="-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исполнения</a:t>
            </a:r>
          </a:p>
          <a:p>
            <a:pPr marL="144780" algn="ctr">
              <a:lnSpc>
                <a:spcPct val="100000"/>
              </a:lnSpc>
            </a:pPr>
            <a:r>
              <a:rPr lang="ru-RU" sz="1100" spc="-5" dirty="0" smtClean="0">
                <a:solidFill>
                  <a:srgbClr val="21A038"/>
                </a:solidFill>
                <a:latin typeface="IBM Plex Sans Light" panose="020B0403050203000203" pitchFamily="34" charset="0"/>
                <a:cs typeface="Times New Roman"/>
              </a:rPr>
              <a:t>проектов</a:t>
            </a:r>
            <a:endParaRPr lang="ru-RU" sz="1100" dirty="0">
              <a:solidFill>
                <a:srgbClr val="21A038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262289" y="236228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000" b="1" spc="-5" dirty="0" smtClean="0">
                <a:latin typeface="IBM Plex Sans" panose="020B0503050203000203" pitchFamily="34" charset="0"/>
                <a:cs typeface="Times New Roman"/>
              </a:rPr>
              <a:t>ФУНДАМЕНТ </a:t>
            </a:r>
            <a:r>
              <a:rPr lang="ru-RU" sz="2000" b="1" spc="-35" dirty="0" smtClean="0">
                <a:latin typeface="IBM Plex Sans" panose="020B0503050203000203" pitchFamily="34" charset="0"/>
                <a:cs typeface="Times New Roman"/>
              </a:rPr>
              <a:t>АСТ </a:t>
            </a:r>
            <a:r>
              <a:rPr lang="ru-RU" sz="2000" b="1" spc="-5" dirty="0" smtClean="0">
                <a:latin typeface="IBM Plex Sans" panose="020B0503050203000203" pitchFamily="34" charset="0"/>
                <a:cs typeface="Times New Roman"/>
              </a:rPr>
              <a:t>– </a:t>
            </a:r>
            <a:r>
              <a:rPr lang="ru-RU" sz="2000" b="1" spc="-15" dirty="0" smtClean="0">
                <a:latin typeface="IBM Plex Sans" panose="020B0503050203000203" pitchFamily="34" charset="0"/>
                <a:cs typeface="Times New Roman"/>
              </a:rPr>
              <a:t>ПЛАТФОРМА </a:t>
            </a:r>
            <a:r>
              <a:rPr lang="ru-RU" sz="2000" b="1" spc="-5" dirty="0" smtClean="0">
                <a:latin typeface="IBM Plex Sans" panose="020B0503050203000203" pitchFamily="34" charset="0"/>
                <a:cs typeface="Times New Roman"/>
              </a:rPr>
              <a:t>ДЛЯ </a:t>
            </a:r>
            <a:r>
              <a:rPr lang="ru-RU" sz="2000" b="1" spc="-10" dirty="0" smtClean="0">
                <a:latin typeface="IBM Plex Sans" panose="020B0503050203000203" pitchFamily="34" charset="0"/>
                <a:cs typeface="Times New Roman"/>
              </a:rPr>
              <a:t>УПРАВЛЕНИЯ</a:t>
            </a:r>
            <a:r>
              <a:rPr lang="ru-RU" sz="2000" b="1" spc="145" dirty="0" smtClean="0">
                <a:latin typeface="IBM Plex Sans" panose="020B0503050203000203" pitchFamily="34" charset="0"/>
                <a:cs typeface="Times New Roman"/>
              </a:rPr>
              <a:t> </a:t>
            </a:r>
            <a:r>
              <a:rPr lang="ru-RU" sz="2000" b="1" spc="-10" dirty="0" smtClean="0">
                <a:latin typeface="IBM Plex Sans" panose="020B0503050203000203" pitchFamily="34" charset="0"/>
                <a:cs typeface="Times New Roman"/>
              </a:rPr>
              <a:t>ЗАКУПКАМИ:</a:t>
            </a:r>
            <a:endParaRPr lang="ru-RU" sz="2000" b="1" dirty="0">
              <a:latin typeface="IBM Plex Sans" panose="020B0503050203000203" pitchFamily="34" charset="0"/>
              <a:cs typeface="Times New Roman"/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896279" y="3198289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2872997" y="3210386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2872385" y="4877734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4530067" y="4881409"/>
            <a:ext cx="726140" cy="726140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TextBox 90"/>
          <p:cNvSpPr txBox="1"/>
          <p:nvPr/>
        </p:nvSpPr>
        <p:spPr>
          <a:xfrm>
            <a:off x="2333787" y="4079547"/>
            <a:ext cx="1832866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indent="210185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5" dirty="0">
                <a:latin typeface="IBM Plex Sans Light" panose="020B0403050203000203" pitchFamily="34" charset="0"/>
                <a:cs typeface="Times New Roman"/>
              </a:rPr>
              <a:t>П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одбор 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п</a:t>
            </a:r>
            <a:r>
              <a:rPr lang="ru-RU" sz="1100" spc="40" dirty="0" smtClean="0">
                <a:latin typeface="IBM Plex Sans Light" panose="020B0403050203000203" pitchFamily="34" charset="0"/>
                <a:cs typeface="Times New Roman"/>
              </a:rPr>
              <a:t>о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с</a:t>
            </a:r>
            <a:r>
              <a:rPr lang="ru-RU" sz="1100" spc="10" dirty="0" smtClean="0">
                <a:latin typeface="IBM Plex Sans Light" panose="020B0403050203000203" pitchFamily="34" charset="0"/>
                <a:cs typeface="Times New Roman"/>
              </a:rPr>
              <a:t>т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авщи</a:t>
            </a:r>
            <a:r>
              <a:rPr lang="ru-RU" sz="1100" spc="-70" dirty="0" smtClean="0"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ов на</a:t>
            </a:r>
            <a:r>
              <a:rPr lang="ru-RU" sz="1100" spc="-20" dirty="0" smtClean="0"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торги</a:t>
            </a:r>
            <a:endParaRPr lang="ru-RU" sz="1100" dirty="0" smtClean="0">
              <a:latin typeface="IBM Plex Sans Light" panose="020B0403050203000203" pitchFamily="34" charset="0"/>
              <a:cs typeface="Times New Roman"/>
            </a:endParaRPr>
          </a:p>
          <a:p>
            <a:endParaRPr lang="ru-RU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4293977" y="4085503"/>
            <a:ext cx="1436291" cy="4437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9060" marR="5080" indent="-86995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10" dirty="0">
                <a:latin typeface="IBM Plex Sans Light" panose="020B0403050203000203" pitchFamily="34" charset="0"/>
                <a:cs typeface="Times New Roman"/>
              </a:rPr>
              <a:t>А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н</a:t>
            </a:r>
            <a:r>
              <a:rPr lang="ru-RU" sz="1100" spc="10" dirty="0" smtClean="0">
                <a:latin typeface="IBM Plex Sans Light" panose="020B0403050203000203" pitchFamily="34" charset="0"/>
                <a:cs typeface="Times New Roman"/>
              </a:rPr>
              <a:t>а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л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ити</a:t>
            </a:r>
            <a:r>
              <a:rPr lang="ru-RU" sz="1100" spc="-20" dirty="0" smtClean="0"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а,  </a:t>
            </a:r>
          </a:p>
          <a:p>
            <a:pPr marL="99060" marR="5080" indent="-86995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шаблоны  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и</a:t>
            </a:r>
            <a:r>
              <a:rPr lang="ru-RU" sz="1100" spc="-25" dirty="0" smtClean="0"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отчеты</a:t>
            </a:r>
            <a:endParaRPr lang="ru-RU" sz="1100" dirty="0"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964122" y="5787135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92735" marR="285750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5" dirty="0">
                <a:latin typeface="IBM Plex Sans Light" panose="020B0403050203000203" pitchFamily="34" charset="0"/>
                <a:cs typeface="Times New Roman"/>
              </a:rPr>
              <a:t>П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роверка  </a:t>
            </a:r>
            <a:r>
              <a:rPr lang="ru-RU" sz="1100" spc="-70" dirty="0" smtClean="0"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он</a:t>
            </a:r>
            <a:r>
              <a:rPr lang="ru-RU" sz="1100" spc="5" dirty="0" smtClean="0">
                <a:latin typeface="IBM Plex Sans Light" panose="020B0403050203000203" pitchFamily="34" charset="0"/>
                <a:cs typeface="Times New Roman"/>
              </a:rPr>
              <a:t>т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ра</a:t>
            </a:r>
            <a:r>
              <a:rPr lang="ru-RU" sz="1100" spc="-25" dirty="0" smtClean="0">
                <a:latin typeface="IBM Plex Sans Light" panose="020B0403050203000203" pitchFamily="34" charset="0"/>
                <a:cs typeface="Times New Roman"/>
              </a:rPr>
              <a:t>г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ен</a:t>
            </a:r>
            <a:r>
              <a:rPr lang="ru-RU" sz="1100" spc="-30" dirty="0" smtClean="0">
                <a:latin typeface="IBM Plex Sans Light" panose="020B0403050203000203" pitchFamily="34" charset="0"/>
                <a:cs typeface="Times New Roman"/>
              </a:rPr>
              <a:t>т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ов</a:t>
            </a:r>
          </a:p>
          <a:p>
            <a:pPr algn="ctr">
              <a:lnSpc>
                <a:spcPct val="100000"/>
              </a:lnSpc>
            </a:pP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и обоснование</a:t>
            </a:r>
            <a:r>
              <a:rPr lang="ru-RU" sz="1100" spc="-90" dirty="0" smtClean="0"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НМЦ</a:t>
            </a:r>
            <a:endParaRPr lang="ru-RU" sz="1100" dirty="0"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161414" y="5800317"/>
            <a:ext cx="215926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020" marR="5080" indent="-274320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80" dirty="0">
                <a:latin typeface="IBM Plex Sans Light" panose="020B0403050203000203" pitchFamily="34" charset="0"/>
                <a:cs typeface="Times New Roman"/>
              </a:rPr>
              <a:t>А</a:t>
            </a:r>
            <a:r>
              <a:rPr lang="ru-RU" sz="1100" spc="-20" dirty="0" smtClean="0">
                <a:latin typeface="IBM Plex Sans Light" panose="020B0403050203000203" pitchFamily="34" charset="0"/>
                <a:cs typeface="Times New Roman"/>
              </a:rPr>
              <a:t>у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к</a:t>
            </a:r>
            <a:r>
              <a:rPr lang="ru-RU" sz="1100" spc="5" dirty="0" smtClean="0">
                <a:latin typeface="IBM Plex Sans Light" panose="020B0403050203000203" pitchFamily="34" charset="0"/>
                <a:cs typeface="Times New Roman"/>
              </a:rPr>
              <a:t>ц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ионный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робот</a:t>
            </a:r>
            <a:endParaRPr lang="ru-RU" sz="1100" dirty="0"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418758" y="5731294"/>
            <a:ext cx="1672309" cy="44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55880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25" dirty="0">
                <a:latin typeface="IBM Plex Sans Light" panose="020B0403050203000203" pitchFamily="34" charset="0"/>
                <a:cs typeface="Times New Roman"/>
              </a:rPr>
              <a:t>У</a:t>
            </a:r>
            <a:r>
              <a:rPr lang="ru-RU" sz="1100" spc="-25" dirty="0" smtClean="0">
                <a:latin typeface="IBM Plex Sans Light" panose="020B0403050203000203" pitchFamily="34" charset="0"/>
                <a:cs typeface="Times New Roman"/>
              </a:rPr>
              <a:t>мный 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поиск </a:t>
            </a:r>
          </a:p>
          <a:p>
            <a:pPr marL="12700" marR="5080" indent="55880" algn="ctr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 по</a:t>
            </a:r>
            <a:r>
              <a:rPr lang="ru-RU" sz="1100" spc="-80" dirty="0" smtClean="0"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процедурам</a:t>
            </a:r>
            <a:endParaRPr lang="ru-RU" sz="1100" dirty="0"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73888" name="Прямоугольник 73887"/>
          <p:cNvSpPr/>
          <p:nvPr/>
        </p:nvSpPr>
        <p:spPr>
          <a:xfrm>
            <a:off x="460868" y="4043379"/>
            <a:ext cx="1638301" cy="612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5"/>
              </a:spcBef>
            </a:pPr>
            <a:r>
              <a:rPr lang="ru-RU" sz="1100" spc="-15" dirty="0">
                <a:latin typeface="IBM Plex Sans Light" panose="020B0403050203000203" pitchFamily="34" charset="0"/>
                <a:cs typeface="Times New Roman"/>
              </a:rPr>
              <a:t>С</a:t>
            </a:r>
            <a:r>
              <a:rPr lang="ru-RU" sz="1100" spc="-15" dirty="0" smtClean="0">
                <a:latin typeface="IBM Plex Sans Light" panose="020B0403050203000203" pitchFamily="34" charset="0"/>
                <a:cs typeface="Times New Roman"/>
              </a:rPr>
              <a:t>овет заказчиков</a:t>
            </a:r>
          </a:p>
          <a:p>
            <a:pPr marL="12700" marR="5080" indent="1270" algn="ctr">
              <a:lnSpc>
                <a:spcPct val="100000"/>
              </a:lnSpc>
              <a:spcBef>
                <a:spcPts val="105"/>
              </a:spcBef>
            </a:pPr>
            <a:r>
              <a:rPr lang="ru-RU" sz="1100" spc="-15" dirty="0" smtClean="0"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и  пе</a:t>
            </a:r>
            <a:r>
              <a:rPr lang="ru-RU" sz="1100" spc="5" dirty="0" smtClean="0">
                <a:latin typeface="IBM Plex Sans Light" panose="020B0403050203000203" pitchFamily="34" charset="0"/>
                <a:cs typeface="Times New Roman"/>
              </a:rPr>
              <a:t>р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с</a:t>
            </a:r>
            <a:r>
              <a:rPr lang="ru-RU" sz="1100" spc="5" dirty="0" smtClean="0">
                <a:latin typeface="IBM Plex Sans Light" panose="020B0403050203000203" pitchFamily="34" charset="0"/>
                <a:cs typeface="Times New Roman"/>
              </a:rPr>
              <a:t>о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н</a:t>
            </a:r>
            <a:r>
              <a:rPr lang="ru-RU" sz="1100" spc="10" dirty="0" smtClean="0">
                <a:latin typeface="IBM Plex Sans Light" panose="020B0403050203000203" pitchFamily="34" charset="0"/>
                <a:cs typeface="Times New Roman"/>
              </a:rPr>
              <a:t>а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ль</a:t>
            </a:r>
            <a:r>
              <a:rPr lang="ru-RU" sz="1100" dirty="0" smtClean="0">
                <a:latin typeface="IBM Plex Sans Light" panose="020B0403050203000203" pitchFamily="34" charset="0"/>
                <a:cs typeface="Times New Roman"/>
              </a:rPr>
              <a:t>ный  </a:t>
            </a:r>
            <a:r>
              <a:rPr lang="ru-RU" sz="1100" spc="-5" dirty="0" smtClean="0">
                <a:latin typeface="IBM Plex Sans Light" panose="020B0403050203000203" pitchFamily="34" charset="0"/>
                <a:cs typeface="Times New Roman"/>
              </a:rPr>
              <a:t>менеджер</a:t>
            </a:r>
            <a:endParaRPr lang="ru-RU" sz="1100" dirty="0"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100" name="object 20"/>
          <p:cNvSpPr txBox="1"/>
          <p:nvPr/>
        </p:nvSpPr>
        <p:spPr>
          <a:xfrm>
            <a:off x="6827189" y="5369283"/>
            <a:ext cx="118282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marR="5080" indent="-165100">
              <a:lnSpc>
                <a:spcPct val="100000"/>
              </a:lnSpc>
              <a:spcBef>
                <a:spcPts val="100"/>
              </a:spcBef>
            </a:pPr>
            <a:r>
              <a:rPr lang="ru-RU" sz="1100" spc="-1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Ф</a:t>
            </a:r>
            <a:r>
              <a:rPr lang="ru-RU" sz="11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ИНАНС</a:t>
            </a:r>
            <a:r>
              <a:rPr lang="ru-RU" sz="1100" spc="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О</a:t>
            </a:r>
            <a:r>
              <a:rPr lang="ru-RU" sz="11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ВЫЕ  </a:t>
            </a:r>
            <a:r>
              <a:rPr lang="ru-RU" sz="11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СЕРВИСЫ</a:t>
            </a:r>
            <a:endParaRPr lang="ru-RU" sz="11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103" name="object 22"/>
          <p:cNvSpPr/>
          <p:nvPr/>
        </p:nvSpPr>
        <p:spPr>
          <a:xfrm>
            <a:off x="8007389" y="4740834"/>
            <a:ext cx="255365" cy="1481455"/>
          </a:xfrm>
          <a:custGeom>
            <a:avLst/>
            <a:gdLst/>
            <a:ahLst/>
            <a:cxnLst/>
            <a:rect l="l" t="t" r="r" b="b"/>
            <a:pathLst>
              <a:path w="228600" h="1481454">
                <a:moveTo>
                  <a:pt x="228600" y="1481328"/>
                </a:moveTo>
                <a:lnTo>
                  <a:pt x="178336" y="1454234"/>
                </a:lnTo>
                <a:lnTo>
                  <a:pt x="139412" y="1381488"/>
                </a:lnTo>
                <a:lnTo>
                  <a:pt x="125918" y="1331994"/>
                </a:lnTo>
                <a:lnTo>
                  <a:pt x="117319" y="1275887"/>
                </a:lnTo>
                <a:lnTo>
                  <a:pt x="114300" y="1214767"/>
                </a:lnTo>
                <a:lnTo>
                  <a:pt x="114300" y="1007237"/>
                </a:lnTo>
                <a:lnTo>
                  <a:pt x="111280" y="946124"/>
                </a:lnTo>
                <a:lnTo>
                  <a:pt x="102681" y="890018"/>
                </a:lnTo>
                <a:lnTo>
                  <a:pt x="89187" y="840522"/>
                </a:lnTo>
                <a:lnTo>
                  <a:pt x="71485" y="799236"/>
                </a:lnTo>
                <a:lnTo>
                  <a:pt x="26205" y="747706"/>
                </a:lnTo>
                <a:lnTo>
                  <a:pt x="0" y="740663"/>
                </a:lnTo>
                <a:lnTo>
                  <a:pt x="26205" y="733621"/>
                </a:lnTo>
                <a:lnTo>
                  <a:pt x="71485" y="682091"/>
                </a:lnTo>
                <a:lnTo>
                  <a:pt x="89187" y="640805"/>
                </a:lnTo>
                <a:lnTo>
                  <a:pt x="102681" y="591309"/>
                </a:lnTo>
                <a:lnTo>
                  <a:pt x="111280" y="535203"/>
                </a:lnTo>
                <a:lnTo>
                  <a:pt x="114300" y="474090"/>
                </a:lnTo>
                <a:lnTo>
                  <a:pt x="114300" y="266573"/>
                </a:lnTo>
                <a:lnTo>
                  <a:pt x="117319" y="205460"/>
                </a:lnTo>
                <a:lnTo>
                  <a:pt x="125918" y="149354"/>
                </a:lnTo>
                <a:lnTo>
                  <a:pt x="139412" y="99858"/>
                </a:lnTo>
                <a:lnTo>
                  <a:pt x="157114" y="58572"/>
                </a:lnTo>
                <a:lnTo>
                  <a:pt x="202394" y="7042"/>
                </a:lnTo>
                <a:lnTo>
                  <a:pt x="228600" y="0"/>
                </a:lnTo>
              </a:path>
            </a:pathLst>
          </a:custGeom>
          <a:noFill/>
          <a:ln w="6096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89" name="Прямоугольник 73888"/>
          <p:cNvSpPr/>
          <p:nvPr/>
        </p:nvSpPr>
        <p:spPr>
          <a:xfrm>
            <a:off x="9127153" y="4656367"/>
            <a:ext cx="6096000" cy="7643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98145" marR="5080" indent="-386080">
              <a:lnSpc>
                <a:spcPct val="100000"/>
              </a:lnSpc>
              <a:spcBef>
                <a:spcPts val="100"/>
              </a:spcBef>
            </a:pPr>
            <a:r>
              <a:rPr lang="ru-RU" sz="140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Специальные </a:t>
            </a:r>
            <a:r>
              <a:rPr lang="ru-RU" sz="14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счета </a:t>
            </a:r>
            <a:endParaRPr lang="ru-RU" sz="1400" spc="-5" dirty="0" smtClean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  <a:p>
            <a:pPr marL="398145" marR="5080" indent="-38608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для</a:t>
            </a:r>
            <a:r>
              <a:rPr lang="ru-RU" sz="1400" spc="-7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обеспечения</a:t>
            </a:r>
          </a:p>
          <a:p>
            <a:pPr marL="398145" marR="5080" indent="-386080">
              <a:lnSpc>
                <a:spcPct val="100000"/>
              </a:lnSpc>
              <a:spcBef>
                <a:spcPts val="100"/>
              </a:spcBef>
            </a:pPr>
            <a:r>
              <a:rPr lang="ru-RU" sz="14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заявок </a:t>
            </a:r>
            <a:r>
              <a:rPr lang="ru-RU" sz="140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на </a:t>
            </a:r>
            <a:r>
              <a:rPr lang="ru-RU" sz="14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участие </a:t>
            </a:r>
            <a:r>
              <a:rPr lang="ru-RU" sz="140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в</a:t>
            </a:r>
            <a:r>
              <a:rPr lang="ru-RU" sz="1400" spc="-1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400" spc="-1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торгах</a:t>
            </a:r>
            <a:endParaRPr lang="ru-RU" sz="14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73890" name="Прямоугольник 73889"/>
          <p:cNvSpPr/>
          <p:nvPr/>
        </p:nvSpPr>
        <p:spPr>
          <a:xfrm>
            <a:off x="9127153" y="5527119"/>
            <a:ext cx="6096000" cy="7643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77520" marR="5080" indent="-464820">
              <a:lnSpc>
                <a:spcPct val="100000"/>
              </a:lnSpc>
              <a:spcBef>
                <a:spcPts val="100"/>
              </a:spcBef>
            </a:pPr>
            <a:r>
              <a:rPr lang="ru-RU" sz="1400" spc="-1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Независимые  </a:t>
            </a:r>
            <a:r>
              <a:rPr lang="ru-RU" sz="140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гарантии </a:t>
            </a:r>
            <a:endParaRPr lang="ru-RU" sz="1400" dirty="0" smtClean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  <a:p>
            <a:pPr marL="477520" marR="5080" indent="-464820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с </a:t>
            </a:r>
            <a:r>
              <a:rPr lang="ru-RU" sz="14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пред-одобренным  </a:t>
            </a:r>
            <a:endParaRPr lang="ru-RU" sz="1400" spc="-5" dirty="0" smtClean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  <a:p>
            <a:pPr marL="477520" marR="5080" indent="-464820">
              <a:lnSpc>
                <a:spcPct val="100000"/>
              </a:lnSpc>
              <a:spcBef>
                <a:spcPts val="100"/>
              </a:spcBef>
            </a:pPr>
            <a:r>
              <a:rPr lang="ru-RU" sz="1400" spc="-5" dirty="0" smtClean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лимитом </a:t>
            </a:r>
            <a:r>
              <a:rPr lang="ru-RU" sz="14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каждому</a:t>
            </a:r>
            <a:r>
              <a:rPr lang="ru-RU" sz="1400" spc="-60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 </a:t>
            </a:r>
            <a:r>
              <a:rPr lang="ru-RU" sz="1400" spc="-5" dirty="0">
                <a:solidFill>
                  <a:schemeClr val="bg1"/>
                </a:solidFill>
                <a:latin typeface="IBM Plex Sans Light" panose="020B0403050203000203" pitchFamily="34" charset="0"/>
                <a:cs typeface="Times New Roman"/>
              </a:rPr>
              <a:t>участнику</a:t>
            </a:r>
            <a:endParaRPr lang="ru-RU" sz="1400" dirty="0">
              <a:solidFill>
                <a:schemeClr val="bg1"/>
              </a:solidFill>
              <a:latin typeface="IBM Plex Sans Light" panose="020B0403050203000203" pitchFamily="34" charset="0"/>
              <a:cs typeface="Times New Roman"/>
            </a:endParaRPr>
          </a:p>
        </p:txBody>
      </p:sp>
      <p:sp>
        <p:nvSpPr>
          <p:cNvPr id="114" name="Овал 113"/>
          <p:cNvSpPr/>
          <p:nvPr/>
        </p:nvSpPr>
        <p:spPr>
          <a:xfrm>
            <a:off x="8372612" y="4740834"/>
            <a:ext cx="595378" cy="595378"/>
          </a:xfrm>
          <a:prstGeom prst="ellipse">
            <a:avLst/>
          </a:prstGeom>
          <a:solidFill>
            <a:srgbClr val="F9FB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3901" name="Рисунок 7390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058" y="4940691"/>
            <a:ext cx="535936" cy="535936"/>
          </a:xfrm>
          <a:prstGeom prst="rect">
            <a:avLst/>
          </a:prstGeom>
        </p:spPr>
      </p:pic>
      <p:pic>
        <p:nvPicPr>
          <p:cNvPr id="73902" name="Рисунок 7390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538" y="3340430"/>
            <a:ext cx="466053" cy="466053"/>
          </a:xfrm>
          <a:prstGeom prst="rect">
            <a:avLst/>
          </a:prstGeom>
        </p:spPr>
      </p:pic>
      <p:pic>
        <p:nvPicPr>
          <p:cNvPr id="73903" name="Рисунок 7390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18" y="3244687"/>
            <a:ext cx="573383" cy="573383"/>
          </a:xfrm>
          <a:prstGeom prst="rect">
            <a:avLst/>
          </a:prstGeom>
        </p:spPr>
      </p:pic>
      <p:pic>
        <p:nvPicPr>
          <p:cNvPr id="73905" name="Рисунок 7390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669" y="5007650"/>
            <a:ext cx="562656" cy="562656"/>
          </a:xfrm>
          <a:prstGeom prst="rect">
            <a:avLst/>
          </a:prstGeom>
        </p:spPr>
      </p:pic>
      <p:pic>
        <p:nvPicPr>
          <p:cNvPr id="73908" name="Рисунок 7390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683" y="5664856"/>
            <a:ext cx="488838" cy="488838"/>
          </a:xfrm>
          <a:prstGeom prst="rect">
            <a:avLst/>
          </a:prstGeom>
        </p:spPr>
      </p:pic>
      <p:pic>
        <p:nvPicPr>
          <p:cNvPr id="73909" name="Рисунок 7390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584" y="4818735"/>
            <a:ext cx="439575" cy="439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870" y="1037906"/>
            <a:ext cx="523792" cy="5237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105" y="1105758"/>
            <a:ext cx="529291" cy="5292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797" y="2623228"/>
            <a:ext cx="546846" cy="5468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214" y="2613191"/>
            <a:ext cx="567453" cy="5674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039" y="2653444"/>
            <a:ext cx="538623" cy="5386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797" y="1090004"/>
            <a:ext cx="505861" cy="505861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50747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-1" y="1213052"/>
            <a:ext cx="3920183" cy="5574841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464172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SB Sans Display"/>
                <a:cs typeface="SB Sans Display"/>
              </a:rPr>
              <a:t>КАК РАБОТАТЬ С СЕРВИСОМ НА ЭТП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132537" y="261706"/>
            <a:ext cx="874916" cy="823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5082" y="1164213"/>
            <a:ext cx="8529636" cy="5544624"/>
          </a:xfrm>
          <a:prstGeom prst="rect">
            <a:avLst/>
          </a:prstGeom>
        </p:spPr>
      </p:pic>
      <p:pic>
        <p:nvPicPr>
          <p:cNvPr id="8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91237" y="1353525"/>
            <a:ext cx="32403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pc="-7" dirty="0">
                <a:latin typeface="SB Sans Text Regular"/>
                <a:cs typeface="Times New Roman" panose="02020603050405020304" pitchFamily="18" charset="0"/>
              </a:rPr>
              <a:t>Сервис </a:t>
            </a:r>
            <a:r>
              <a:rPr lang="ru-RU" spc="7" dirty="0">
                <a:latin typeface="SB Sans Text Regular"/>
                <a:cs typeface="Times New Roman" panose="02020603050405020304" pitchFamily="18" charset="0"/>
              </a:rPr>
              <a:t>для проверки кодов ОКПД 2</a:t>
            </a:r>
            <a:r>
              <a:rPr lang="ru-RU" spc="13" dirty="0">
                <a:latin typeface="SB Sans Text Regular"/>
                <a:cs typeface="Times New Roman" panose="02020603050405020304" pitchFamily="18" charset="0"/>
              </a:rPr>
              <a:t>.</a:t>
            </a:r>
            <a:endParaRPr lang="ru-RU" dirty="0"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dirty="0">
              <a:latin typeface="SB Sans Text Regular"/>
              <a:cs typeface="Times New Roman" panose="02020603050405020304" pitchFamily="18" charset="0"/>
            </a:endParaRPr>
          </a:p>
          <a:p>
            <a:pPr marL="16933"/>
            <a:r>
              <a:rPr lang="ru-RU" dirty="0">
                <a:latin typeface="SB Sans Text Regular"/>
                <a:cs typeface="Times New Roman" panose="02020603050405020304" pitchFamily="18" charset="0"/>
              </a:rPr>
              <a:t>Дополнительно сервис покажет: связные позиции КТРУ, особенности закупок по коду, ранее исполненные контракты, технические задания, подуровни кода и статистику применения кода.</a:t>
            </a:r>
          </a:p>
          <a:p>
            <a:pPr>
              <a:lnSpc>
                <a:spcPct val="100000"/>
              </a:lnSpc>
            </a:pPr>
            <a:endParaRPr lang="ru-RU" dirty="0">
              <a:latin typeface="SB Sans Text Regular"/>
              <a:cs typeface="Times New Roman" panose="02020603050405020304" pitchFamily="18" charset="0"/>
            </a:endParaRPr>
          </a:p>
          <a:p>
            <a:pPr marL="16933" marR="320031">
              <a:spcBef>
                <a:spcPts val="7"/>
              </a:spcBef>
            </a:pPr>
            <a:r>
              <a:rPr lang="ru-RU" b="1" spc="-60" dirty="0">
                <a:latin typeface="SB Sans Text Regular"/>
                <a:cs typeface="Times New Roman" panose="02020603050405020304" pitchFamily="18" charset="0"/>
              </a:rPr>
              <a:t>Выгода: </a:t>
            </a:r>
            <a:r>
              <a:rPr lang="ru-RU" b="1" dirty="0"/>
              <a:t>Поможет заказчику при формировании закупки</a:t>
            </a:r>
            <a:r>
              <a:rPr lang="ru-RU" b="1" spc="-33" dirty="0">
                <a:latin typeface="SB Sans Text Regular"/>
                <a:cs typeface="Times New Roman" panose="02020603050405020304" pitchFamily="18" charset="0"/>
              </a:rPr>
              <a:t>. </a:t>
            </a:r>
            <a:r>
              <a:rPr lang="ru-RU" b="1" dirty="0"/>
              <a:t>Позволит минимизировать риски обжалования при проведении закупки.</a:t>
            </a:r>
            <a:endParaRPr lang="ru-RU" b="1" dirty="0">
              <a:latin typeface="SB Sans Text Regular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128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156462"/>
            <a:ext cx="12192000" cy="1701538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/>
          <p:cNvSpPr/>
          <p:nvPr/>
        </p:nvSpPr>
        <p:spPr>
          <a:xfrm>
            <a:off x="2116710" y="395143"/>
            <a:ext cx="847384" cy="8473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Object 16" hidden="1">
            <a:extLst>
              <a:ext uri="{FF2B5EF4-FFF2-40B4-BE49-F238E27FC236}">
                <a16:creationId xmlns:a16="http://schemas.microsoft.com/office/drawing/2014/main" xmlns="" id="{7371160C-E0F5-4DBC-9881-0D3F3BDC6971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think-cell Slide" r:id="rId7" imgW="802" imgH="802" progId="TCLayout.ActiveDocument.1">
                  <p:embed/>
                </p:oleObj>
              </mc:Choice>
              <mc:Fallback>
                <p:oleObj name="think-cell Slide" r:id="rId7" imgW="802" imgH="802" progId="TCLayout.ActiveDocument.1">
                  <p:embed/>
                  <p:pic>
                    <p:nvPicPr>
                      <p:cNvPr id="17" name="Object 16" hidden="1">
                        <a:extLst>
                          <a:ext uri="{FF2B5EF4-FFF2-40B4-BE49-F238E27FC236}">
                            <a16:creationId xmlns:a16="http://schemas.microsoft.com/office/drawing/2014/main" xmlns="" id="{7371160C-E0F5-4DBC-9881-0D3F3BDC6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xmlns="" id="{A48B509F-0327-41F6-88CA-490F77F7A1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defTabSz="914428">
              <a:lnSpc>
                <a:spcPct val="90000"/>
              </a:lnSpc>
              <a:defRPr/>
            </a:pPr>
            <a:endParaRPr lang="ru-RU" sz="2400" dirty="0">
              <a:solidFill>
                <a:prstClr val="white"/>
              </a:solidFill>
              <a:latin typeface="Raleway" panose="020B0503030101060003"/>
              <a:sym typeface="Raleway" panose="020B0503030101060003"/>
            </a:endParaRPr>
          </a:p>
        </p:txBody>
      </p:sp>
      <p:pic>
        <p:nvPicPr>
          <p:cNvPr id="18" name="SBER_A_LOGO_RGB.png" descr="SBER_A_LOGO_RG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7788" y="-352679"/>
            <a:ext cx="3692794" cy="20079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436418" y="1950607"/>
            <a:ext cx="109699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gradFill>
                  <a:gsLst>
                    <a:gs pos="91000">
                      <a:srgbClr val="1D9F38"/>
                    </a:gs>
                    <a:gs pos="0">
                      <a:srgbClr val="139EE5"/>
                    </a:gs>
                  </a:gsLst>
                  <a:lin ang="4200000" scaled="0"/>
                </a:gradFill>
              </a:rPr>
              <a:t>ОТЧЕТЫ </a:t>
            </a:r>
          </a:p>
        </p:txBody>
      </p:sp>
      <p:sp>
        <p:nvSpPr>
          <p:cNvPr id="10" name="Овал 9"/>
          <p:cNvSpPr/>
          <p:nvPr/>
        </p:nvSpPr>
        <p:spPr>
          <a:xfrm>
            <a:off x="1775520" y="5445224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2897" y="5445224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C449993-9076-9813-0BD0-6438511711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31" y="5701231"/>
            <a:ext cx="612000" cy="612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C4E52A14-C01C-962B-ED4F-76359C4D61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862" y="5701231"/>
            <a:ext cx="612000" cy="612000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3248143" y="5468812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077" y="5734208"/>
            <a:ext cx="612000" cy="612000"/>
          </a:xfrm>
          <a:prstGeom prst="rect">
            <a:avLst/>
          </a:prstGeom>
        </p:spPr>
      </p:pic>
      <p:pic>
        <p:nvPicPr>
          <p:cNvPr id="26" name="Google Shape;92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5156240"/>
            <a:ext cx="12192000" cy="661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Овал 26"/>
          <p:cNvSpPr/>
          <p:nvPr/>
        </p:nvSpPr>
        <p:spPr>
          <a:xfrm>
            <a:off x="4723136" y="5468812"/>
            <a:ext cx="1257869" cy="11899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392A7722-2B86-9067-FA9B-D01DA8F227E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4570" y="5752646"/>
            <a:ext cx="635000" cy="6223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805389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51" y="1537237"/>
            <a:ext cx="9558487" cy="4971335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0012426" y="4625875"/>
            <a:ext cx="2681205" cy="245709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xmlns="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84552" y="213089"/>
            <a:ext cx="6292403" cy="864493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ОТЧЕТЫ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552" y="679258"/>
            <a:ext cx="8998821" cy="297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Отчеты могут быть настроены под желания уполномоченного органа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877" y="3375507"/>
            <a:ext cx="4451552" cy="1740740"/>
          </a:xfrm>
          <a:prstGeom prst="rect">
            <a:avLst/>
          </a:prstGeom>
          <a:ln w="3810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0142843" y="5534092"/>
            <a:ext cx="23042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Вся выгрузка </a:t>
            </a:r>
            <a:r>
              <a:rPr lang="ru-RU" sz="160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осуществляется</a:t>
            </a:r>
          </a:p>
          <a:p>
            <a:r>
              <a:rPr lang="ru-RU" sz="1600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в </a:t>
            </a:r>
            <a:r>
              <a:rPr lang="ru-RU" sz="160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форматах: </a:t>
            </a:r>
            <a:r>
              <a:rPr lang="en-US" sz="16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Word</a:t>
            </a:r>
            <a:r>
              <a:rPr lang="ru-RU" sz="16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, </a:t>
            </a:r>
            <a:r>
              <a:rPr lang="ru-RU" sz="1600" b="1" dirty="0" err="1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Excel</a:t>
            </a:r>
            <a:r>
              <a:rPr lang="ru-RU" sz="16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, </a:t>
            </a:r>
            <a:r>
              <a:rPr lang="en-US" sz="16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PDF</a:t>
            </a:r>
            <a:r>
              <a:rPr lang="ru-RU" sz="16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и др.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86476" y="379024"/>
            <a:ext cx="874916" cy="823450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10900992" y="4695281"/>
            <a:ext cx="784520" cy="7571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563687" y="1593627"/>
            <a:ext cx="99752" cy="2078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Google Shape;9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7252" y="4773984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025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700808"/>
            <a:ext cx="9124096" cy="4971335"/>
          </a:xfrm>
          <a:prstGeom prst="rect">
            <a:avLst/>
          </a:prstGeom>
          <a:ln w="635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6622870" y="4694989"/>
            <a:ext cx="5887882" cy="1415688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xmlns="" id="{FB6FAE8A-2ECC-3846-A01E-9FA28F0D708E}"/>
              </a:ext>
            </a:extLst>
          </p:cNvPr>
          <p:cNvSpPr txBox="1">
            <a:spLocks/>
          </p:cNvSpPr>
          <p:nvPr/>
        </p:nvSpPr>
        <p:spPr>
          <a:xfrm>
            <a:off x="227838" y="213002"/>
            <a:ext cx="8492349" cy="864493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ВЫГРУЗКА ИНФОРМАЦИИ О ЗАКУПКАХ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838" y="714746"/>
            <a:ext cx="893577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Отчеты могут быть настроены под желания уполномоченного органа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84232" y="4987334"/>
            <a:ext cx="4007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</a:rPr>
              <a:t>Установи фильтр и выгрузки интересующую тебя информацию </a:t>
            </a:r>
            <a:endParaRPr lang="ru-RU" sz="1600" dirty="0" smtClean="0">
              <a:latin typeface="SB Sans Text Light" panose="020B0303040504020904" pitchFamily="34" charset="-52"/>
              <a:ea typeface="Gill Sans SemiBold"/>
              <a:cs typeface="SB Sans Text Light" panose="020B0303040504020904" pitchFamily="34" charset="-52"/>
            </a:endParaRPr>
          </a:p>
          <a:p>
            <a:r>
              <a:rPr lang="ru-RU" sz="1600" dirty="0" smtClean="0">
                <a:solidFill>
                  <a:srgbClr val="21A038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</a:rPr>
              <a:t>в </a:t>
            </a:r>
            <a:r>
              <a:rPr lang="en-US" sz="1600" dirty="0" err="1">
                <a:solidFill>
                  <a:srgbClr val="21A038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</a:rPr>
              <a:t>Exel</a:t>
            </a:r>
            <a:r>
              <a:rPr lang="en-US" sz="1600" dirty="0">
                <a:solidFill>
                  <a:srgbClr val="21A038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</a:rPr>
              <a:t>, </a:t>
            </a:r>
            <a:r>
              <a:rPr lang="ru-RU" sz="1600" dirty="0">
                <a:solidFill>
                  <a:srgbClr val="21A038"/>
                </a:solidFill>
                <a:latin typeface="SB Sans Text Light" panose="020B0303040504020904" pitchFamily="34" charset="-52"/>
                <a:ea typeface="Gill Sans SemiBold"/>
                <a:cs typeface="SB Sans Text Light" panose="020B0303040504020904" pitchFamily="34" charset="-52"/>
              </a:rPr>
              <a:t>в один клик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86476" y="379024"/>
            <a:ext cx="874916" cy="823450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6933601" y="4859903"/>
            <a:ext cx="1107357" cy="10687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279" y="5101674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96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" y="1213335"/>
            <a:ext cx="8645224" cy="5479580"/>
          </a:xfrm>
          <a:prstGeom prst="rect">
            <a:avLst/>
          </a:prstGeom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xmlns="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6" y="382146"/>
            <a:ext cx="8578857" cy="503036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ВЫГРУЗКА СВОДНОЙ ИНФОРМАЦИИ ПО КОНТРАКТАХ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348549" y="4005063"/>
            <a:ext cx="6035040" cy="2687852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8806779" y="4084756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600056" y="4957893"/>
            <a:ext cx="56833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SB Sans Text Light" panose="020B0303040504020904"/>
              </a:rPr>
              <a:t>Добавлена возможность</a:t>
            </a:r>
            <a:r>
              <a:rPr lang="ru-RU" dirty="0">
                <a:latin typeface="SB Sans Text Light" panose="020B0303040504020904"/>
              </a:rPr>
              <a:t> позволяющие заказчику/организатору осуществлять выгрузку информации о контрактах, </a:t>
            </a:r>
            <a:r>
              <a:rPr lang="ru-RU" dirty="0">
                <a:solidFill>
                  <a:srgbClr val="21A038"/>
                </a:solidFill>
                <a:latin typeface="SB Sans Text Light" panose="020B0303040504020904"/>
              </a:rPr>
              <a:t>в соответствии с заданными критериями фильтрации на странице, в формате XLS.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1374">
            <a:off x="4495492" y="3258848"/>
            <a:ext cx="447980" cy="411835"/>
          </a:xfrm>
          <a:prstGeom prst="rect">
            <a:avLst/>
          </a:prstGeom>
        </p:spPr>
      </p:pic>
      <p:pic>
        <p:nvPicPr>
          <p:cNvPr id="13" name="Google Shape;9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279" y="4219726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527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xmlns="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47576" y="382146"/>
            <a:ext cx="8578857" cy="503036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ВЫГРУЗКА СВОДНОЙ ИНФОРМАЦИИ ПО КОНТРАКТАХ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257105" y="4976774"/>
            <a:ext cx="12479248" cy="1214808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447576" y="5147457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03512" y="5414169"/>
            <a:ext cx="9148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B Sans Text Light" panose="020B0303040504020904"/>
              </a:rPr>
              <a:t>Пример выгруженной информации </a:t>
            </a:r>
            <a:r>
              <a:rPr lang="ru-RU" dirty="0" smtClean="0">
                <a:solidFill>
                  <a:srgbClr val="21A038"/>
                </a:solidFill>
                <a:latin typeface="SB Sans Text Light" panose="020B0303040504020904"/>
              </a:rPr>
              <a:t>по установленным заказчиком фильтрам.</a:t>
            </a:r>
            <a:endParaRPr lang="ru-RU" dirty="0">
              <a:solidFill>
                <a:srgbClr val="21A038"/>
              </a:solidFill>
              <a:latin typeface="SB Sans Text Light" panose="020B0303040504020904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838" y="2154117"/>
            <a:ext cx="11677650" cy="1985554"/>
          </a:xfrm>
          <a:prstGeom prst="rect">
            <a:avLst/>
          </a:prstGeom>
        </p:spPr>
      </p:pic>
      <p:pic>
        <p:nvPicPr>
          <p:cNvPr id="9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76" y="5278178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418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08" y="1443047"/>
            <a:ext cx="10134600" cy="3486150"/>
          </a:xfrm>
          <a:prstGeom prst="rect">
            <a:avLst/>
          </a:prstGeom>
          <a:noFill/>
          <a:ln>
            <a:solidFill>
              <a:srgbClr val="21A038"/>
            </a:solidFill>
          </a:ln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xmlns="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12008" y="190634"/>
            <a:ext cx="10404038" cy="87772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АВТОМАТИЧЕСКИЙ РАСЧЕТ СТОИМОСТНОГО КРИТЕРИЯ 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ЦЕНА КОНТРАКТА» по </a:t>
            </a:r>
            <a:r>
              <a:rPr lang="ru-RU" sz="2400" dirty="0">
                <a:solidFill>
                  <a:schemeClr val="tx1"/>
                </a:solidFill>
              </a:rPr>
              <a:t>ОК </a:t>
            </a:r>
            <a:r>
              <a:rPr lang="ru-RU" sz="2400" dirty="0" smtClean="0">
                <a:solidFill>
                  <a:schemeClr val="tx1"/>
                </a:solidFill>
              </a:rPr>
              <a:t>(ВСЕ ВИДЫ)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-417618" y="5041045"/>
            <a:ext cx="13049401" cy="172000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296432" y="5429330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02663" y="5408756"/>
            <a:ext cx="103637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Добавлен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rgbClr val="21A038"/>
                </a:solidFill>
              </a:rPr>
              <a:t>автоматический расчет баллов по стоимостному критерию </a:t>
            </a:r>
            <a:r>
              <a:rPr lang="ru-RU" dirty="0" smtClean="0"/>
              <a:t>и присвоение порядковых номеров по итоговым баллам.</a:t>
            </a:r>
          </a:p>
          <a:p>
            <a:r>
              <a:rPr lang="ru-RU" dirty="0" smtClean="0"/>
              <a:t>Итоговый балл по заявке и порядковый номер заявки могут быть изменены пользователем заказчика.</a:t>
            </a:r>
            <a:endParaRPr lang="ru-RU" spc="-10" dirty="0">
              <a:latin typeface="SB Sans Text Light"/>
              <a:cs typeface="Times New Roman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766560" y="4376057"/>
            <a:ext cx="2338251" cy="418012"/>
          </a:xfrm>
          <a:prstGeom prst="rightArrow">
            <a:avLst/>
          </a:prstGeom>
          <a:solidFill>
            <a:srgbClr val="21A038"/>
          </a:solidFill>
          <a:ln>
            <a:solidFill>
              <a:srgbClr val="21A0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32" y="5595048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427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0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08" y="1147205"/>
            <a:ext cx="6627135" cy="5613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Заголовок 3">
            <a:extLst>
              <a:ext uri="{FF2B5EF4-FFF2-40B4-BE49-F238E27FC236}">
                <a16:creationId xmlns:a16="http://schemas.microsoft.com/office/drawing/2014/main" xmlns="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12008" y="190634"/>
            <a:ext cx="10404038" cy="87772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ФУНКЦИОНАЛ ПО ПРИМЕНЕНИЮ ПРЕФЕРЕНЦИИ ПО СТ.28/29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248128" y="1556792"/>
            <a:ext cx="4536504" cy="4968552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8937836" y="1874816"/>
            <a:ext cx="977001" cy="9027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466984" y="3140968"/>
            <a:ext cx="41044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Участник </a:t>
            </a:r>
            <a:r>
              <a:rPr lang="ru-RU" sz="1400" dirty="0"/>
              <a:t>может при подаче заявки на процедуру прикрепить документы, подтверждающие его принадлежность к инвалидам, либо к уголовно-исполнительной системе. В связи с этим, </a:t>
            </a:r>
            <a:r>
              <a:rPr lang="ru-RU" sz="1400" dirty="0" smtClean="0"/>
              <a:t>чтобы </a:t>
            </a:r>
            <a:r>
              <a:rPr lang="ru-RU" sz="1400" dirty="0"/>
              <a:t>не ограничивать заказчика, на площадке при формировании протокола итогов существует возможность проставить значение по применению преференции для каждого участника.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040534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544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xmlns="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12008" y="190634"/>
            <a:ext cx="10404038" cy="87772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ИНФОРМАЦИЯ ПО КОНТРАКТУ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609" y="4797152"/>
            <a:ext cx="6016383" cy="1753374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229508" y="5267182"/>
            <a:ext cx="939865" cy="81339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8" y="5379469"/>
            <a:ext cx="588738" cy="588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42179" y="5135229"/>
            <a:ext cx="44646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Text Regular"/>
                <a:cs typeface="Times New Roman" panose="02020603050405020304" pitchFamily="18" charset="0"/>
              </a:rPr>
              <a:t>У заказчиков есть возможность скачивания архива с файлом заключенного контракта и паспорта с информацией о подписантах такого контракта.</a:t>
            </a:r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8" t="4209" r="4842" b="5641"/>
          <a:stretch/>
        </p:blipFill>
        <p:spPr>
          <a:xfrm>
            <a:off x="6583207" y="1068358"/>
            <a:ext cx="4508325" cy="5573929"/>
          </a:xfrm>
          <a:prstGeom prst="roundRect">
            <a:avLst>
              <a:gd name="adj" fmla="val 0"/>
            </a:avLst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08" y="2492896"/>
            <a:ext cx="6024441" cy="1584176"/>
          </a:xfrm>
          <a:prstGeom prst="roundRect">
            <a:avLst>
              <a:gd name="adj" fmla="val 0"/>
            </a:avLst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905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xmlns="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12008" y="190634"/>
            <a:ext cx="10404038" cy="87772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ИНФОРМАЦИЯ ПО КОНТРАКТУ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609" y="5068232"/>
            <a:ext cx="4882257" cy="1482294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466984" y="3140968"/>
            <a:ext cx="41044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Участник </a:t>
            </a:r>
            <a:r>
              <a:rPr lang="ru-RU" sz="1400" dirty="0"/>
              <a:t>может при подаче заявки на процедуру прикрепить документы, подтверждающие его принадлежность к инвалидам, либо к уголовно-исполнительной системе. В связи с этим, </a:t>
            </a:r>
            <a:r>
              <a:rPr lang="ru-RU" sz="1400" dirty="0" smtClean="0"/>
              <a:t>чтобы </a:t>
            </a:r>
            <a:r>
              <a:rPr lang="ru-RU" sz="1400" dirty="0"/>
              <a:t>не ограничивать заказчика, на площадке при формировании протокола итогов существует возможность проставить значение по применению преференции для каждого участника.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052736"/>
            <a:ext cx="8649798" cy="3662143"/>
          </a:xfrm>
          <a:prstGeom prst="roundRect">
            <a:avLst>
              <a:gd name="adj" fmla="val 0"/>
            </a:avLst>
          </a:prstGeom>
          <a:ln w="38100">
            <a:solidFill>
              <a:srgbClr val="21A038"/>
            </a:solidFill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852935"/>
            <a:ext cx="6979603" cy="3672408"/>
          </a:xfrm>
          <a:prstGeom prst="roundRect">
            <a:avLst>
              <a:gd name="adj" fmla="val 0"/>
            </a:avLst>
          </a:prstGeom>
          <a:ln w="38100">
            <a:solidFill>
              <a:srgbClr val="21A038"/>
            </a:solidFill>
          </a:ln>
          <a:effectLst/>
        </p:spPr>
      </p:pic>
      <p:sp>
        <p:nvSpPr>
          <p:cNvPr id="13" name="Стрелка вправо 12"/>
          <p:cNvSpPr/>
          <p:nvPr/>
        </p:nvSpPr>
        <p:spPr>
          <a:xfrm>
            <a:off x="4889866" y="4221088"/>
            <a:ext cx="3960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229508" y="5373138"/>
            <a:ext cx="939865" cy="81339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8" y="5472762"/>
            <a:ext cx="588738" cy="588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58835" y="5270770"/>
            <a:ext cx="33648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B Sans Text Regular"/>
                <a:cs typeface="Times New Roman" panose="02020603050405020304" pitchFamily="18" charset="0"/>
              </a:rPr>
              <a:t>Дополнительно система позволяет пользователю выгрузить подписанный контракт с обеих сторон.</a:t>
            </a:r>
            <a:endParaRPr lang="ru-RU" sz="1600" dirty="0">
              <a:latin typeface="SB Sans Text Regular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009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01" y="1504331"/>
            <a:ext cx="8421002" cy="4894331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5328172" y="1229930"/>
            <a:ext cx="6598217" cy="2222746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838" y="121499"/>
            <a:ext cx="10330923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SB Sans Display"/>
                <a:cs typeface="SB Sans Display"/>
              </a:rPr>
              <a:t>СЕРВИС ОБОСНОВАНИЯ НМЦ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8052" y="3632532"/>
            <a:ext cx="4398015" cy="3076899"/>
          </a:xfrm>
          <a:prstGeom prst="rect">
            <a:avLst/>
          </a:prstGeom>
          <a:noFill/>
          <a:ln w="9525" cap="flat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88662" y="1318295"/>
            <a:ext cx="5137727" cy="2056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5"/>
              </a:spcBef>
            </a:pPr>
            <a:r>
              <a:rPr lang="ru-RU" sz="1400" b="1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СЕРВИС ДЛЯ РАСЧЕТА НМЦК </a:t>
            </a:r>
            <a:r>
              <a:rPr lang="ru-RU" sz="1400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–</a:t>
            </a:r>
          </a:p>
          <a:p>
            <a:pPr marL="12700" marR="5080">
              <a:lnSpc>
                <a:spcPct val="150000"/>
              </a:lnSpc>
              <a:spcBef>
                <a:spcPts val="105"/>
              </a:spcBef>
            </a:pPr>
            <a:r>
              <a:rPr lang="ru-RU" sz="1400" spc="-75" dirty="0" smtClean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b="1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бесплатный сервис </a:t>
            </a:r>
            <a:r>
              <a:rPr lang="ru-RU" sz="1400" spc="-7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 заказчиков, который позволяет формировать, обосновывать и контролировать начальную (максимальную) цену  </a:t>
            </a:r>
            <a:r>
              <a:rPr lang="ru-RU" sz="1400" spc="-5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товара</a:t>
            </a:r>
            <a:r>
              <a:rPr lang="ru-RU" sz="1400" spc="-11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6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</a:t>
            </a:r>
            <a:r>
              <a:rPr lang="ru-RU" sz="1400" spc="-114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7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закупки.</a:t>
            </a:r>
            <a:r>
              <a:rPr lang="ru-RU" sz="1400" spc="-12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</a:p>
          <a:p>
            <a:pPr marL="12700" marR="5080">
              <a:lnSpc>
                <a:spcPct val="150000"/>
              </a:lnSpc>
              <a:spcBef>
                <a:spcPts val="105"/>
              </a:spcBef>
            </a:pPr>
            <a:r>
              <a:rPr lang="ru-RU" sz="1400" spc="-4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Основное</a:t>
            </a:r>
            <a:r>
              <a:rPr lang="ru-RU" sz="1400" spc="-13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5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назначение</a:t>
            </a:r>
            <a:r>
              <a:rPr lang="ru-RU" sz="1400" spc="-10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18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–</a:t>
            </a:r>
            <a:r>
              <a:rPr lang="ru-RU" sz="1400" spc="-11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4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подбор</a:t>
            </a:r>
            <a:r>
              <a:rPr lang="ru-RU" sz="1400" spc="-11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6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контрактов</a:t>
            </a:r>
            <a:r>
              <a:rPr lang="ru-RU" sz="1400" spc="-12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6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для</a:t>
            </a:r>
            <a:r>
              <a:rPr lang="ru-RU" sz="1400" spc="-114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4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обоснования</a:t>
            </a:r>
            <a:r>
              <a:rPr lang="ru-RU" sz="1400" spc="-13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400" spc="-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НМЦК</a:t>
            </a:r>
            <a:r>
              <a:rPr lang="ru-RU" sz="1400" spc="-65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0803" y="692967"/>
            <a:ext cx="592874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0934076" y="226624"/>
            <a:ext cx="874916" cy="823450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551312" y="1673820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Google Shape;9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270" y="1901508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077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">
            <a:extLst>
              <a:ext uri="{FF2B5EF4-FFF2-40B4-BE49-F238E27FC236}">
                <a16:creationId xmlns:a16="http://schemas.microsoft.com/office/drawing/2014/main" xmlns="" id="{184F0CBB-1F22-4ACB-95EE-B553EA6F68F9}"/>
              </a:ext>
            </a:extLst>
          </p:cNvPr>
          <p:cNvSpPr txBox="1">
            <a:spLocks/>
          </p:cNvSpPr>
          <p:nvPr/>
        </p:nvSpPr>
        <p:spPr>
          <a:xfrm>
            <a:off x="412008" y="190634"/>
            <a:ext cx="10404038" cy="87772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ru-RU"/>
            </a:defPPr>
            <a:lvl1pPr>
              <a:spcBef>
                <a:spcPct val="0"/>
              </a:spcBef>
              <a:defRPr sz="280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sz="2400" dirty="0" smtClean="0">
                <a:solidFill>
                  <a:schemeClr val="tx1"/>
                </a:solidFill>
              </a:rPr>
              <a:t>ФУНКЦИОНАЛ ЗАКЛЮЧЕНИЯ ДОПОЛНИТЕЛЬНЫХ СОГЛАШЕНИЙ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51223" y="1245314"/>
            <a:ext cx="2520598" cy="519942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21939"/>
            <a:ext cx="874916" cy="823450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1134653" y="1457168"/>
            <a:ext cx="939865" cy="81339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153" y="1556792"/>
            <a:ext cx="588738" cy="588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3681" y="2492440"/>
            <a:ext cx="24381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kern="0" dirty="0">
                <a:solidFill>
                  <a:prstClr val="black"/>
                </a:solidFill>
                <a:latin typeface="SB Sans Text Regular"/>
                <a:cs typeface="Times New Roman" panose="02020603050405020304" pitchFamily="18" charset="0"/>
              </a:rPr>
              <a:t>Функционал позволяет осуществлять действия по заключению дополнительного соглашения к контракту в электронной форме, а также размещать в личном кабинете заказчика дополнительные соглашения, подписанные вне площадки.</a:t>
            </a:r>
            <a:endParaRPr lang="ru-RU" sz="1600" kern="0" dirty="0">
              <a:solidFill>
                <a:prstClr val="black"/>
              </a:solidFill>
              <a:latin typeface="SB Sans Text Regular"/>
              <a:ea typeface="Gill Sans SemiBold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639" y="1245314"/>
            <a:ext cx="8935809" cy="5102674"/>
          </a:xfrm>
          <a:prstGeom prst="roundRect">
            <a:avLst>
              <a:gd name="adj" fmla="val 0"/>
            </a:avLst>
          </a:prstGeom>
          <a:ln w="3175">
            <a:solidFill>
              <a:schemeClr val="bg1">
                <a:lumMod val="50000"/>
              </a:schemeClr>
            </a:solidFill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502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539" y="1340768"/>
            <a:ext cx="11273414" cy="396578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9624392" y="1264486"/>
            <a:ext cx="2257579" cy="400318"/>
          </a:xfrm>
          <a:prstGeom prst="roundRect">
            <a:avLst>
              <a:gd name="adj" fmla="val 50000"/>
            </a:avLst>
          </a:prstGeom>
          <a:solidFill>
            <a:srgbClr val="6E00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hlinkClick r:id="rId4"/>
          </p:cNvPr>
          <p:cNvSpPr txBox="1"/>
          <p:nvPr/>
        </p:nvSpPr>
        <p:spPr>
          <a:xfrm>
            <a:off x="9794060" y="1279979"/>
            <a:ext cx="1918241" cy="369332"/>
          </a:xfrm>
          <a:prstGeom prst="rect">
            <a:avLst/>
          </a:prstGeom>
          <a:solidFill>
            <a:srgbClr val="6E00F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ПЕРЕЙТИ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4212" y="5477603"/>
            <a:ext cx="11816444" cy="1124744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Учебный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центр </a:t>
            </a:r>
            <a:r>
              <a:rPr lang="ru-RU" sz="1600" spc="-3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АО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“Сбербанк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-</a:t>
            </a:r>
            <a:r>
              <a:rPr lang="ru-RU" sz="1600" spc="2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spc="-2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АСТ”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spc="-1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проводит </a:t>
            </a:r>
            <a:r>
              <a:rPr lang="ru-RU" sz="1600" spc="-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обучение организаторов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и </a:t>
            </a:r>
            <a:r>
              <a:rPr lang="ru-RU" sz="1600" spc="-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участников </a:t>
            </a:r>
            <a:r>
              <a:rPr lang="ru-RU" sz="1600" spc="-5" dirty="0" smtClean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закупок. </a:t>
            </a:r>
            <a:r>
              <a:rPr lang="ru-RU" sz="1600" spc="-10" dirty="0" smtClean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Обучение </a:t>
            </a:r>
            <a:r>
              <a:rPr lang="ru-RU" sz="1600" spc="-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проводится 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с </a:t>
            </a:r>
            <a:r>
              <a:rPr lang="ru-RU" sz="1600" spc="-10" dirty="0">
                <a:solidFill>
                  <a:srgbClr val="21A038"/>
                </a:solidFill>
                <a:latin typeface="SB Sans Text Light" panose="020B0303040504020904"/>
                <a:cs typeface="Times New Roman"/>
              </a:rPr>
              <a:t>использованием авторских</a:t>
            </a:r>
            <a:r>
              <a:rPr lang="ru-RU" sz="1600" spc="-5" dirty="0">
                <a:solidFill>
                  <a:srgbClr val="21A038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spc="-10" dirty="0">
                <a:solidFill>
                  <a:srgbClr val="21A038"/>
                </a:solidFill>
                <a:latin typeface="SB Sans Text Light" panose="020B0303040504020904"/>
                <a:cs typeface="Times New Roman"/>
              </a:rPr>
              <a:t>методик,</a:t>
            </a:r>
            <a:r>
              <a:rPr lang="ru-RU" sz="1600" dirty="0">
                <a:solidFill>
                  <a:srgbClr val="21A038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основанных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на </a:t>
            </a:r>
            <a:r>
              <a:rPr lang="ru-RU" sz="1600" spc="-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уникальном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опыте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крупнейшего </a:t>
            </a:r>
            <a:r>
              <a:rPr lang="ru-RU" sz="1600" spc="-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оператора</a:t>
            </a:r>
            <a:r>
              <a:rPr lang="ru-RU" sz="1600" spc="-11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электронных  площадок </a:t>
            </a:r>
            <a:r>
              <a:rPr lang="ru-RU" sz="1600" spc="-1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«Сбербанк-АСТ»,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и 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ориентировано на</a:t>
            </a:r>
            <a:r>
              <a:rPr lang="ru-RU" sz="1600" spc="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</a:t>
            </a:r>
            <a:r>
              <a:rPr lang="ru-RU" sz="1600" spc="-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получение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практических </a:t>
            </a:r>
            <a:r>
              <a:rPr lang="ru-RU" sz="1600" spc="-2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навыков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в учебных классах,  </a:t>
            </a:r>
            <a:r>
              <a:rPr lang="ru-RU" sz="1600" spc="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оснащенных </a:t>
            </a:r>
            <a:r>
              <a:rPr lang="ru-RU" sz="1600" spc="-1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компьютерным </a:t>
            </a:r>
            <a:r>
              <a:rPr lang="ru-RU" sz="1600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и демонстрационным</a:t>
            </a:r>
            <a:r>
              <a:rPr lang="ru-RU" sz="1600" spc="-15" dirty="0">
                <a:solidFill>
                  <a:schemeClr val="tx1"/>
                </a:solidFill>
                <a:latin typeface="SB Sans Text Light" panose="020B0303040504020904"/>
                <a:cs typeface="Times New Roman"/>
              </a:rPr>
              <a:t> оборудованием.</a:t>
            </a:r>
            <a:endParaRPr lang="ru-RU" sz="1600" dirty="0">
              <a:solidFill>
                <a:schemeClr val="tx1"/>
              </a:solidFill>
              <a:latin typeface="SB Sans Text Light" panose="020B0303040504020904"/>
              <a:cs typeface="Times New Roman"/>
            </a:endParaRPr>
          </a:p>
        </p:txBody>
      </p:sp>
      <p:sp>
        <p:nvSpPr>
          <p:cNvPr id="13" name="object 2"/>
          <p:cNvSpPr txBox="1">
            <a:spLocks/>
          </p:cNvSpPr>
          <p:nvPr/>
        </p:nvSpPr>
        <p:spPr>
          <a:xfrm>
            <a:off x="184212" y="285054"/>
            <a:ext cx="5819850" cy="443711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2800" b="0" i="0">
                <a:solidFill>
                  <a:srgbClr val="21A038"/>
                </a:solidFill>
                <a:latin typeface="SB Sans Display"/>
                <a:ea typeface="+mj-ea"/>
                <a:cs typeface="SB Sans Display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ЦЕНТР КОМПЕТЕНЦИИ</a:t>
            </a:r>
          </a:p>
        </p:txBody>
      </p:sp>
      <p:sp>
        <p:nvSpPr>
          <p:cNvPr id="14" name="object 3"/>
          <p:cNvSpPr txBox="1"/>
          <p:nvPr/>
        </p:nvSpPr>
        <p:spPr>
          <a:xfrm>
            <a:off x="184212" y="720811"/>
            <a:ext cx="77311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0"/>
              </a:spcBef>
              <a:defRPr sz="1600" spc="-10">
                <a:latin typeface="SB Sans Text Light"/>
                <a:cs typeface="Times New Roman"/>
              </a:defRPr>
            </a:lvl1pPr>
          </a:lstStyle>
          <a:p>
            <a:r>
              <a:rPr lang="ru-RU" sz="1800" dirty="0"/>
              <a:t>Обучение и конференции</a:t>
            </a:r>
            <a:endParaRPr sz="1800" dirty="0"/>
          </a:p>
        </p:txBody>
      </p:sp>
      <p:pic>
        <p:nvPicPr>
          <p:cNvPr id="11" name="Google Shape;9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938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0"/>
            <a:ext cx="6888089" cy="6858000"/>
          </a:xfrm>
          <a:prstGeom prst="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xmlns="" id="{28B32E1B-C0B1-FD40-913C-8915F81C365F}"/>
              </a:ext>
            </a:extLst>
          </p:cNvPr>
          <p:cNvSpPr txBox="1">
            <a:spLocks/>
          </p:cNvSpPr>
          <p:nvPr/>
        </p:nvSpPr>
        <p:spPr>
          <a:xfrm>
            <a:off x="695325" y="2192564"/>
            <a:ext cx="4104531" cy="3736852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0000">
              <a:lnSpc>
                <a:spcPts val="1880"/>
              </a:lnSpc>
              <a:spcBef>
                <a:spcPts val="0"/>
              </a:spcBef>
              <a:buNone/>
            </a:pPr>
            <a:endParaRPr lang="en-US" sz="1400" dirty="0">
              <a:latin typeface="SB Sans Text" panose="020B0503040504020204" pitchFamily="34" charset="0"/>
              <a:cs typeface="SB Sans Text" panose="020B050304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7813" y="1292863"/>
            <a:ext cx="8413579" cy="118551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>
              <a:spcBef>
                <a:spcPct val="0"/>
              </a:spcBef>
            </a:pPr>
            <a:r>
              <a:rPr lang="ru-RU" sz="2800" dirty="0" smtClean="0">
                <a:latin typeface="SB Sans Display"/>
                <a:ea typeface="+mj-ea"/>
                <a:cs typeface="SB Sans Display"/>
              </a:rPr>
              <a:t>ТЕЛЕГРАММ КАНАЛ</a:t>
            </a:r>
          </a:p>
          <a:p>
            <a:pPr algn="r">
              <a:spcBef>
                <a:spcPct val="0"/>
              </a:spcBef>
            </a:pPr>
            <a:r>
              <a:rPr lang="ru-RU" sz="2800" dirty="0" smtClean="0">
                <a:latin typeface="SB Sans Display"/>
                <a:ea typeface="+mj-ea"/>
                <a:cs typeface="SB Sans Display"/>
              </a:rPr>
              <a:t> </a:t>
            </a:r>
            <a:r>
              <a:rPr lang="ru-RU" sz="2400" dirty="0" smtClean="0">
                <a:latin typeface="SB Sans Display"/>
                <a:ea typeface="+mj-ea"/>
                <a:cs typeface="SB Sans Display"/>
              </a:rPr>
              <a:t>«</a:t>
            </a:r>
            <a:r>
              <a:rPr lang="ru-RU" sz="2400" dirty="0">
                <a:latin typeface="SB Sans Display"/>
                <a:ea typeface="+mj-ea"/>
                <a:cs typeface="SB Sans Display"/>
              </a:rPr>
              <a:t>Закупочная жизнь»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55967" y="3061823"/>
            <a:ext cx="482755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spc="-10" dirty="0">
                <a:latin typeface="SB Sans Text Light"/>
                <a:cs typeface="Times New Roman"/>
              </a:rPr>
              <a:t>Изменения законодательства, часто обсуждаемые темы закупок, новый функционал на площадке </a:t>
            </a:r>
            <a:r>
              <a:rPr lang="ru-RU" sz="1600" spc="-10" dirty="0" smtClean="0">
                <a:latin typeface="SB Sans Text Light"/>
                <a:cs typeface="Times New Roman"/>
              </a:rPr>
              <a:t>АО </a:t>
            </a:r>
            <a:r>
              <a:rPr lang="ru-RU" sz="1600" spc="-10" dirty="0">
                <a:latin typeface="SB Sans Text Light"/>
                <a:cs typeface="Times New Roman"/>
              </a:rPr>
              <a:t>«Сбербанк-АСТ»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07172" y="6180083"/>
            <a:ext cx="2406869" cy="231227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129" y="738530"/>
            <a:ext cx="2657448" cy="55886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10" y="525883"/>
            <a:ext cx="6067272" cy="6067272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86476" y="379024"/>
            <a:ext cx="874916" cy="823450"/>
          </a:xfrm>
          <a:prstGeom prst="rect">
            <a:avLst/>
          </a:prstGeom>
        </p:spPr>
      </p:pic>
      <p:pic>
        <p:nvPicPr>
          <p:cNvPr id="10" name="Google Shape;9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55967" y="2348880"/>
            <a:ext cx="4936033" cy="6671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921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2B8B2A81-36BC-3646-BDDC-1F02EBE4E650}"/>
              </a:ext>
            </a:extLst>
          </p:cNvPr>
          <p:cNvSpPr txBox="1">
            <a:spLocks/>
          </p:cNvSpPr>
          <p:nvPr/>
        </p:nvSpPr>
        <p:spPr>
          <a:xfrm>
            <a:off x="7485365" y="2156616"/>
            <a:ext cx="3933796" cy="74406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ru-RU" sz="140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23" name="Title 7">
            <a:extLst>
              <a:ext uri="{FF2B5EF4-FFF2-40B4-BE49-F238E27FC236}">
                <a16:creationId xmlns:a16="http://schemas.microsoft.com/office/drawing/2014/main" xmlns="" id="{12113B42-0045-A94C-8B0E-D9BC5C4DCFB4}"/>
              </a:ext>
            </a:extLst>
          </p:cNvPr>
          <p:cNvSpPr txBox="1">
            <a:spLocks/>
          </p:cNvSpPr>
          <p:nvPr/>
        </p:nvSpPr>
        <p:spPr>
          <a:xfrm>
            <a:off x="958312" y="1179204"/>
            <a:ext cx="3960813" cy="864493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КОНТАКТЫ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5324077"/>
            <a:ext cx="62947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0960">
              <a:lnSpc>
                <a:spcPct val="150000"/>
              </a:lnSpc>
            </a:pPr>
            <a:r>
              <a:rPr lang="ru-RU" sz="1400" spc="-1" dirty="0" smtClean="0">
                <a:uFill>
                  <a:solidFill>
                    <a:srgbClr val="FFFFFF"/>
                  </a:solidFill>
                </a:uFill>
                <a:latin typeface="SB Sans Text Cond" panose="020B0506040504020204" pitchFamily="34" charset="-52"/>
                <a:ea typeface="Gill Sans"/>
                <a:cs typeface="SB Sans Text Cond" panose="020B0506040504020204" pitchFamily="34" charset="-52"/>
              </a:rPr>
              <a:t>Сайт</a:t>
            </a:r>
            <a:r>
              <a:rPr lang="ru-RU" sz="1400" spc="-1" dirty="0">
                <a:uFill>
                  <a:solidFill>
                    <a:srgbClr val="FFFFFF"/>
                  </a:solidFill>
                </a:uFill>
                <a:latin typeface="SB Sans Text Cond" panose="020B0506040504020204" pitchFamily="34" charset="-52"/>
                <a:ea typeface="Gill Sans"/>
                <a:cs typeface="SB Sans Text Cond" panose="020B0506040504020204" pitchFamily="34" charset="-52"/>
              </a:rPr>
              <a:t>:</a:t>
            </a:r>
            <a:r>
              <a:rPr lang="en-US" sz="1400" spc="-1" dirty="0">
                <a:solidFill>
                  <a:srgbClr val="006600"/>
                </a:solidFill>
                <a:uFill>
                  <a:solidFill>
                    <a:srgbClr val="FFFFFF"/>
                  </a:solidFill>
                </a:uFill>
                <a:latin typeface="SB Sans Text Cond" panose="020B0506040504020204" pitchFamily="34" charset="-52"/>
                <a:ea typeface="Gill Sans"/>
                <a:cs typeface="SB Sans Text Cond" panose="020B0506040504020204" pitchFamily="34" charset="-52"/>
              </a:rPr>
              <a:t> </a:t>
            </a:r>
            <a:r>
              <a:rPr lang="en-US" sz="1400" dirty="0">
                <a:latin typeface="SB Sans Text Cond" panose="020B0506040504020204" pitchFamily="34" charset="-52"/>
                <a:cs typeface="SB Sans Text Cond" panose="020B0506040504020204" pitchFamily="34" charset="-52"/>
              </a:rPr>
              <a:t>www.sberbank-ast.ru</a:t>
            </a:r>
            <a:endParaRPr lang="ru-RU" sz="1400" spc="-1" dirty="0">
              <a:solidFill>
                <a:srgbClr val="006600"/>
              </a:solidFill>
              <a:uFill>
                <a:solidFill>
                  <a:srgbClr val="FFFFFF"/>
                </a:solidFill>
              </a:uFill>
              <a:latin typeface="SB Sans Text Cond" panose="020B0506040504020204" pitchFamily="34" charset="-52"/>
              <a:ea typeface="Gill Sans"/>
              <a:cs typeface="SB Sans Text Cond" panose="020B0506040504020204" pitchFamily="34" charset="-52"/>
            </a:endParaRPr>
          </a:p>
          <a:p>
            <a:pPr marR="60960">
              <a:lnSpc>
                <a:spcPct val="150000"/>
              </a:lnSpc>
            </a:pPr>
            <a:r>
              <a:rPr lang="ru-RU" sz="1400" dirty="0">
                <a:latin typeface="SB Sans Text Cond" panose="020B0506040504020204" pitchFamily="34" charset="-52"/>
                <a:cs typeface="SB Sans Text Cond" panose="020B0506040504020204" pitchFamily="34" charset="-52"/>
              </a:rPr>
              <a:t>Адрес:</a:t>
            </a:r>
            <a:r>
              <a:rPr lang="ru-RU" sz="1400" dirty="0">
                <a:solidFill>
                  <a:srgbClr val="006600"/>
                </a:solidFill>
                <a:latin typeface="SB Sans Text Cond" panose="020B0506040504020204" pitchFamily="34" charset="-52"/>
                <a:cs typeface="SB Sans Text Cond" panose="020B0506040504020204" pitchFamily="34" charset="-52"/>
              </a:rPr>
              <a:t> </a:t>
            </a:r>
            <a:r>
              <a:rPr lang="ru-RU" sz="1400" dirty="0">
                <a:latin typeface="SB Sans Text Cond" panose="020B0506040504020204" pitchFamily="34" charset="-52"/>
                <a:cs typeface="SB Sans Text Cond" panose="020B0506040504020204" pitchFamily="34" charset="-52"/>
              </a:rPr>
              <a:t>119435, г. Москва, ул. Большой Саввинский переулок, д.12, стр.9</a:t>
            </a:r>
            <a:endParaRPr lang="ru-RU" sz="1400" spc="-1" dirty="0">
              <a:solidFill>
                <a:srgbClr val="006600"/>
              </a:solidFill>
              <a:uFill>
                <a:solidFill>
                  <a:srgbClr val="FFFFFF"/>
                </a:solidFill>
              </a:uFill>
              <a:latin typeface="SB Sans Text Cond" panose="020B0506040504020204" pitchFamily="34" charset="-52"/>
              <a:ea typeface="Gill Sans"/>
              <a:cs typeface="SB Sans Text Cond" panose="020B0506040504020204" pitchFamily="34" charset="-52"/>
            </a:endParaRPr>
          </a:p>
          <a:p>
            <a:pPr marR="60960">
              <a:lnSpc>
                <a:spcPct val="150000"/>
              </a:lnSpc>
            </a:pPr>
            <a:r>
              <a:rPr lang="ru-RU" sz="1400" spc="-1" dirty="0">
                <a:uFill>
                  <a:solidFill>
                    <a:srgbClr val="FFFFFF"/>
                  </a:solidFill>
                </a:uFill>
                <a:latin typeface="SB Sans Text Cond" panose="020B0506040504020204" pitchFamily="34" charset="-52"/>
                <a:ea typeface="Gill Sans"/>
                <a:cs typeface="SB Sans Text Cond" panose="020B0506040504020204" pitchFamily="34" charset="-52"/>
              </a:rPr>
              <a:t>тел. </a:t>
            </a:r>
            <a:r>
              <a:rPr lang="ru-RU" sz="1400" dirty="0">
                <a:latin typeface="SB Sans Text Cond" panose="020B0506040504020204" pitchFamily="34" charset="-52"/>
                <a:cs typeface="SB Sans Text Cond" panose="020B0506040504020204" pitchFamily="34" charset="-52"/>
              </a:rPr>
              <a:t>+7 (495) 787-29-97; +7 (495) 787-29-99</a:t>
            </a:r>
            <a:endParaRPr lang="en-US" sz="1400" dirty="0">
              <a:latin typeface="SB Sans Text Cond" panose="020B0506040504020204" pitchFamily="34" charset="-52"/>
              <a:cs typeface="SB Sans Text Cond" panose="020B0506040504020204" pitchFamily="34" charset="-52"/>
            </a:endParaRPr>
          </a:p>
          <a:p>
            <a:pPr marR="60960">
              <a:lnSpc>
                <a:spcPct val="150000"/>
              </a:lnSpc>
            </a:pPr>
            <a:r>
              <a:rPr lang="en-US" sz="1400" spc="-1" dirty="0">
                <a:uFill>
                  <a:solidFill>
                    <a:srgbClr val="FFFFFF"/>
                  </a:solidFill>
                </a:uFill>
                <a:latin typeface="SB Sans Text Cond" panose="020B0506040504020204" pitchFamily="34" charset="-52"/>
                <a:ea typeface="Gill Sans"/>
                <a:cs typeface="SB Sans Text Cond" panose="020B0506040504020204" pitchFamily="34" charset="-52"/>
              </a:rPr>
              <a:t>e-mail: </a:t>
            </a:r>
            <a:r>
              <a:rPr lang="en-US" sz="1400" dirty="0">
                <a:latin typeface="SB Sans Text Cond" panose="020B0506040504020204" pitchFamily="34" charset="-52"/>
                <a:cs typeface="SB Sans Text Cond" panose="020B0506040504020204" pitchFamily="34" charset="-52"/>
              </a:rPr>
              <a:t>info@sberbank-ast.ru</a:t>
            </a:r>
            <a:endParaRPr lang="ru-RU" sz="1400" spc="-1" dirty="0">
              <a:uFill>
                <a:solidFill>
                  <a:srgbClr val="FFFFFF"/>
                </a:solidFill>
              </a:uFill>
              <a:latin typeface="SB Sans Text Cond" panose="020B0506040504020204" pitchFamily="34" charset="-52"/>
              <a:ea typeface="Gill Sans"/>
              <a:cs typeface="SB Sans Text Cond" panose="020B0506040504020204" pitchFamily="34" charset="-52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21594" y="282844"/>
            <a:ext cx="874916" cy="823450"/>
          </a:xfrm>
          <a:prstGeom prst="rect">
            <a:avLst/>
          </a:prstGeom>
        </p:spPr>
      </p:pic>
      <p:pic>
        <p:nvPicPr>
          <p:cNvPr id="27" name="Google Shape;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0" y="1662763"/>
            <a:ext cx="4000875" cy="77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087" y="3008963"/>
            <a:ext cx="657770" cy="6577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57" y="4268460"/>
            <a:ext cx="636913" cy="6369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137" y="1712799"/>
            <a:ext cx="751962" cy="7519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68008" y="52338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21A038"/>
                </a:solidFill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ПРЕДСТАВИТЕЛЬ ЭТП СБЕР А</a:t>
            </a:r>
            <a:endParaRPr lang="ru-RU" b="1" dirty="0">
              <a:solidFill>
                <a:srgbClr val="21A038"/>
              </a:solidFill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20136" y="1904114"/>
            <a:ext cx="33638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НЕВИДОМОВ МИХАИЛ </a:t>
            </a:r>
          </a:p>
          <a:p>
            <a:r>
              <a:rPr lang="ru-RU" sz="2000" b="1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АЛЕКСАНДРОВИЧ</a:t>
            </a:r>
            <a:endParaRPr lang="en-US" sz="2000" b="1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pic>
        <p:nvPicPr>
          <p:cNvPr id="13" name="Google Shape;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6168008" y="1199787"/>
            <a:ext cx="6023991" cy="7709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7485365" y="3221460"/>
            <a:ext cx="23596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+ 7 </a:t>
            </a:r>
            <a:r>
              <a:rPr lang="en-US" sz="2000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909 36 42 497</a:t>
            </a:r>
            <a:endParaRPr lang="en-US" sz="2000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49402" y="4402250"/>
            <a:ext cx="27949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info@sberbank-ast.ru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532" y="1933320"/>
            <a:ext cx="3331755" cy="33317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85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713" y="3760608"/>
            <a:ext cx="6381287" cy="30564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55" y="149734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СЕРВИС ОБОСНОВАНИЯ НМЦ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9455" y="777999"/>
            <a:ext cx="59717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9455" y="1320244"/>
            <a:ext cx="6096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6933">
              <a:spcBef>
                <a:spcPts val="133"/>
              </a:spcBef>
            </a:pPr>
            <a:r>
              <a:rPr lang="ru-RU" spc="-7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Сервис </a:t>
            </a:r>
            <a:r>
              <a:rPr lang="ru-RU" spc="7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для </a:t>
            </a:r>
            <a:r>
              <a:rPr lang="ru-RU" spc="13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обоснования</a:t>
            </a:r>
            <a:r>
              <a:rPr lang="ru-RU" spc="-152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13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НМЦК.</a:t>
            </a:r>
            <a:endParaRPr lang="ru-RU" dirty="0" smtClean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>
              <a:lnSpc>
                <a:spcPct val="100000"/>
              </a:lnSpc>
            </a:pPr>
            <a:endParaRPr lang="ru-RU" sz="20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/>
            <a:r>
              <a:rPr lang="ru-RU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Создан </a:t>
            </a:r>
            <a:r>
              <a:rPr lang="ru-RU" spc="60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в </a:t>
            </a:r>
            <a:r>
              <a:rPr lang="ru-RU" spc="20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соответствии </a:t>
            </a:r>
            <a:r>
              <a:rPr lang="ru-RU" spc="33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с</a:t>
            </a:r>
            <a:r>
              <a:rPr lang="ru-RU" spc="-272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 </a:t>
            </a:r>
            <a:r>
              <a:rPr lang="ru-RU" u="sng" spc="33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Приказом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/>
            <a:r>
              <a:rPr lang="ru-RU" u="sng" spc="40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Минэкономразвития </a:t>
            </a:r>
            <a:r>
              <a:rPr lang="ru-RU" u="sng" spc="-20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РФ </a:t>
            </a:r>
            <a:r>
              <a:rPr lang="ru-RU" u="sng" spc="27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от </a:t>
            </a:r>
            <a:r>
              <a:rPr lang="ru-RU" u="sng" spc="-7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02.10.2013</a:t>
            </a:r>
            <a:r>
              <a:rPr lang="ru-RU" u="sng" spc="-227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 </a:t>
            </a:r>
            <a:r>
              <a:rPr lang="ru-RU" u="sng" spc="20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г.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 marR="38944" indent="-847">
              <a:spcBef>
                <a:spcPts val="7"/>
              </a:spcBef>
            </a:pPr>
            <a:r>
              <a:rPr lang="ru-RU" u="sng" spc="-400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 </a:t>
            </a:r>
            <a:r>
              <a:rPr lang="ru-RU" u="sng" dirty="0">
                <a:uFill>
                  <a:solidFill>
                    <a:srgbClr val="0096A7"/>
                  </a:solidFill>
                </a:uFill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№567</a:t>
            </a:r>
            <a:r>
              <a:rPr lang="ru-RU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 </a:t>
            </a:r>
            <a:r>
              <a:rPr lang="ru-RU" spc="-80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«Об </a:t>
            </a:r>
            <a:r>
              <a:rPr lang="ru-RU" spc="20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утверждении </a:t>
            </a:r>
            <a:r>
              <a:rPr lang="ru-RU" spc="27" dirty="0">
                <a:latin typeface="SB Sans Display Light" panose="020B0303040504020204" pitchFamily="34" charset="0"/>
                <a:cs typeface="SB Sans Display Light" panose="020B0303040504020204" pitchFamily="34" charset="0"/>
                <a:hlinkClick r:id="rId4"/>
              </a:rPr>
              <a:t>методических </a:t>
            </a:r>
            <a:r>
              <a:rPr lang="ru-RU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рекомендаций </a:t>
            </a:r>
            <a:endParaRPr lang="ru-RU" spc="20" dirty="0" smtClean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 marR="38944" indent="-847">
              <a:spcBef>
                <a:spcPts val="7"/>
              </a:spcBef>
            </a:pPr>
            <a:r>
              <a:rPr lang="ru-RU" spc="33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по </a:t>
            </a:r>
            <a:r>
              <a:rPr lang="ru-RU" spc="27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применению </a:t>
            </a:r>
            <a:r>
              <a:rPr lang="ru-RU" spc="-280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методов  </a:t>
            </a:r>
            <a:r>
              <a:rPr lang="ru-RU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определения </a:t>
            </a:r>
            <a:r>
              <a:rPr lang="ru-RU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НМЦК</a:t>
            </a:r>
            <a:r>
              <a:rPr lang="ru-RU" spc="-10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-6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&lt;…&gt;».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>
              <a:lnSpc>
                <a:spcPct val="100000"/>
              </a:lnSpc>
            </a:pPr>
            <a:endParaRPr lang="ru-RU" sz="20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 marR="320031">
              <a:spcBef>
                <a:spcPts val="7"/>
              </a:spcBef>
            </a:pPr>
            <a:r>
              <a:rPr lang="ru-RU" b="1" spc="-60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Выгода</a:t>
            </a:r>
            <a:r>
              <a:rPr lang="ru-RU" b="1" spc="-6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: </a:t>
            </a:r>
            <a:r>
              <a:rPr lang="ru-RU" b="1" spc="-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экономия </a:t>
            </a:r>
            <a:r>
              <a:rPr lang="ru-RU" b="1" spc="-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времени </a:t>
            </a:r>
            <a:r>
              <a:rPr lang="ru-RU" b="1" spc="-5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на  </a:t>
            </a:r>
            <a:r>
              <a:rPr lang="ru-RU" b="1" spc="-7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обосновании </a:t>
            </a:r>
            <a:r>
              <a:rPr lang="ru-RU" b="1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НМЦК, </a:t>
            </a:r>
            <a:r>
              <a:rPr lang="ru-RU" b="1" spc="-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снижение</a:t>
            </a:r>
            <a:r>
              <a:rPr lang="ru-RU" b="1" spc="-29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b="1" spc="-293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         </a:t>
            </a:r>
            <a:r>
              <a:rPr lang="ru-RU" b="1" spc="-33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риска  </a:t>
            </a:r>
            <a:r>
              <a:rPr lang="ru-RU" b="1" spc="-5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нарушения</a:t>
            </a:r>
            <a:r>
              <a:rPr lang="ru-RU" b="1" spc="-1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b="1" spc="-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законодательства.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>
              <a:spcBef>
                <a:spcPts val="7"/>
              </a:spcBef>
            </a:pPr>
            <a:endParaRPr lang="ru-RU" sz="20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16933"/>
            <a:r>
              <a:rPr lang="ru-RU" b="1" spc="-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Возможности: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9455" y="4882526"/>
            <a:ext cx="6096000" cy="182357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46374" indent="-229441">
              <a:spcBef>
                <a:spcPts val="1067"/>
              </a:spcBef>
              <a:buChar char="•"/>
              <a:tabLst>
                <a:tab pos="247220" algn="l"/>
              </a:tabLst>
            </a:pPr>
            <a:r>
              <a:rPr lang="ru-RU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Контроль </a:t>
            </a:r>
            <a:r>
              <a:rPr lang="ru-RU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обоснования</a:t>
            </a:r>
            <a:r>
              <a:rPr lang="ru-RU" spc="-1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НМЦК;</a:t>
            </a:r>
          </a:p>
          <a:p>
            <a:pPr marL="246374" indent="-229441">
              <a:spcBef>
                <a:spcPts val="933"/>
              </a:spcBef>
              <a:buChar char="•"/>
              <a:tabLst>
                <a:tab pos="247220" algn="l"/>
              </a:tabLst>
            </a:pPr>
            <a:r>
              <a:rPr lang="ru-RU" spc="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Динамика контрактов </a:t>
            </a:r>
            <a:r>
              <a:rPr lang="ru-RU" spc="33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по </a:t>
            </a:r>
            <a:r>
              <a:rPr lang="ru-RU" spc="-280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товарам;</a:t>
            </a:r>
          </a:p>
          <a:p>
            <a:pPr marL="246374" indent="-229441">
              <a:spcBef>
                <a:spcPts val="927"/>
              </a:spcBef>
              <a:buChar char="•"/>
              <a:tabLst>
                <a:tab pos="247220" algn="l"/>
              </a:tabLst>
            </a:pPr>
            <a:r>
              <a:rPr lang="ru-RU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Классификатор</a:t>
            </a:r>
            <a:r>
              <a:rPr lang="ru-RU" spc="-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-5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ТРУ;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 indent="-229441">
              <a:spcBef>
                <a:spcPts val="940"/>
              </a:spcBef>
              <a:buChar char="•"/>
              <a:tabLst>
                <a:tab pos="247220" algn="l"/>
              </a:tabLst>
            </a:pPr>
            <a:r>
              <a:rPr lang="ru-RU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Возможность</a:t>
            </a:r>
            <a:r>
              <a:rPr lang="ru-RU" spc="-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5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выгрузки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>
              <a:spcBef>
                <a:spcPts val="7"/>
              </a:spcBef>
            </a:pPr>
            <a:r>
              <a:rPr lang="ru-RU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аналитических</a:t>
            </a:r>
            <a:r>
              <a:rPr lang="ru-RU" spc="-8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справок.</a:t>
            </a:r>
            <a:endParaRPr lang="ru-RU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10713" y="1242997"/>
            <a:ext cx="7961451" cy="2457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6374" indent="-229441">
              <a:spcBef>
                <a:spcPts val="133"/>
              </a:spcBef>
              <a:buChar char="•"/>
              <a:tabLst>
                <a:tab pos="247220" algn="l"/>
              </a:tabLst>
            </a:pPr>
            <a:r>
              <a:rPr lang="ru-RU" sz="1400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Метод </a:t>
            </a:r>
            <a:r>
              <a:rPr lang="ru-RU" sz="1400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сопоставимых</a:t>
            </a:r>
            <a:r>
              <a:rPr lang="ru-RU" sz="1400" spc="-1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4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рыночных</a:t>
            </a: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-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цен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 indent="-229441">
              <a:spcBef>
                <a:spcPts val="660"/>
              </a:spcBef>
              <a:buChar char="•"/>
              <a:tabLst>
                <a:tab pos="247220" algn="l"/>
              </a:tabLst>
            </a:pPr>
            <a:r>
              <a:rPr lang="ru-RU" sz="1400" spc="-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Расчет </a:t>
            </a:r>
            <a:r>
              <a:rPr lang="ru-RU" sz="1400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средневзвешенной</a:t>
            </a:r>
            <a:r>
              <a:rPr lang="ru-RU" sz="1400" spc="-8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цены</a:t>
            </a:r>
          </a:p>
          <a:p>
            <a:pPr marL="246374" indent="-229441">
              <a:spcBef>
                <a:spcPts val="673"/>
              </a:spcBef>
              <a:buChar char="•"/>
              <a:tabLst>
                <a:tab pos="247220" algn="l"/>
              </a:tabLst>
            </a:pP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Тарифный</a:t>
            </a:r>
            <a:r>
              <a:rPr lang="ru-RU" sz="1400" spc="-8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метод</a:t>
            </a:r>
          </a:p>
          <a:p>
            <a:pPr marL="246374" indent="-229441">
              <a:spcBef>
                <a:spcPts val="927"/>
              </a:spcBef>
              <a:buChar char="•"/>
              <a:tabLst>
                <a:tab pos="247220" algn="l"/>
              </a:tabLst>
            </a:pPr>
            <a:r>
              <a:rPr lang="ru-RU" sz="1400" spc="4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Поиск </a:t>
            </a:r>
            <a:r>
              <a:rPr lang="ru-RU" sz="1400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по </a:t>
            </a:r>
            <a:r>
              <a:rPr lang="ru-RU" sz="1400" spc="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МНН</a:t>
            </a:r>
            <a:r>
              <a:rPr lang="ru-RU" sz="1400" spc="-25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(международное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/>
            <a:r>
              <a:rPr lang="ru-RU" sz="1400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непатентованное</a:t>
            </a:r>
            <a:r>
              <a:rPr lang="ru-RU" sz="1400" spc="-10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наименование)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 marR="361518" indent="-229441">
              <a:spcBef>
                <a:spcPts val="947"/>
              </a:spcBef>
              <a:buChar char="•"/>
              <a:tabLst>
                <a:tab pos="247220" algn="l"/>
              </a:tabLst>
            </a:pPr>
            <a:r>
              <a:rPr lang="ru-RU" sz="140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Выбор </a:t>
            </a:r>
            <a:r>
              <a:rPr lang="ru-RU" sz="1400" spc="1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лекарственной </a:t>
            </a:r>
            <a:r>
              <a:rPr lang="ru-RU" sz="1400" spc="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формы</a:t>
            </a:r>
            <a:r>
              <a:rPr lang="ru-RU" sz="1400" spc="-16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и дозировки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 indent="-229441">
              <a:spcBef>
                <a:spcPts val="927"/>
              </a:spcBef>
              <a:buChar char="•"/>
              <a:tabLst>
                <a:tab pos="247220" algn="l"/>
              </a:tabLst>
            </a:pPr>
            <a:r>
              <a:rPr lang="ru-RU" sz="1400" spc="4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Корректировка </a:t>
            </a:r>
            <a:r>
              <a:rPr lang="ru-RU" sz="1400" spc="20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цены </a:t>
            </a:r>
            <a:r>
              <a:rPr lang="ru-RU" sz="1400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с </a:t>
            </a:r>
            <a:r>
              <a:rPr lang="ru-RU" sz="1400" spc="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учетом</a:t>
            </a:r>
            <a:r>
              <a:rPr lang="ru-RU" sz="1400" spc="-305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-305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                        </a:t>
            </a:r>
            <a:r>
              <a:rPr lang="ru-RU" sz="1400" spc="-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-7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НДС </a:t>
            </a:r>
            <a:r>
              <a:rPr lang="ru-RU" sz="1400" spc="27" dirty="0" smtClean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и </a:t>
            </a:r>
            <a:r>
              <a:rPr lang="ru-RU" sz="1400" spc="2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оптовой</a:t>
            </a:r>
            <a:r>
              <a:rPr lang="ru-RU" sz="1400" spc="-1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надбавки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  <a:p>
            <a:pPr marL="246374" indent="-229441">
              <a:spcBef>
                <a:spcPts val="933"/>
              </a:spcBef>
              <a:buChar char="•"/>
              <a:tabLst>
                <a:tab pos="247220" algn="l"/>
              </a:tabLst>
            </a:pPr>
            <a:r>
              <a:rPr lang="ru-RU" sz="1400" spc="33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Возможность</a:t>
            </a:r>
            <a:r>
              <a:rPr lang="ru-RU" sz="1400" spc="-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 </a:t>
            </a:r>
            <a:r>
              <a:rPr lang="ru-RU" sz="1400" spc="47" dirty="0">
                <a:latin typeface="SB Sans Display Light" panose="020B0303040504020204" pitchFamily="34" charset="0"/>
                <a:cs typeface="SB Sans Display Light" panose="020B0303040504020204" pitchFamily="34" charset="0"/>
              </a:rPr>
              <a:t>выгрузки</a:t>
            </a:r>
            <a:endParaRPr lang="ru-RU" sz="1400" dirty="0">
              <a:latin typeface="SB Sans Display Light" panose="020B0303040504020204" pitchFamily="34" charset="0"/>
              <a:cs typeface="SB Sans Display Light" panose="020B0303040504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55037" y="223748"/>
            <a:ext cx="874916" cy="823450"/>
          </a:xfrm>
          <a:prstGeom prst="rect">
            <a:avLst/>
          </a:prstGeom>
        </p:spPr>
      </p:pic>
      <p:pic>
        <p:nvPicPr>
          <p:cNvPr id="10" name="Google Shape;9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680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8184232" y="2393514"/>
            <a:ext cx="4688426" cy="133557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845" y="112319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>
                <a:latin typeface="SB Sans Display"/>
                <a:cs typeface="SB Sans Display"/>
              </a:rPr>
              <a:t>СЕРВИС ОБОСНОВАНИЯ НМЦ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845" y="710674"/>
            <a:ext cx="925678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Аналитические сервисы: расчет НМЦК и выгрузка в удобном формате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52978" y="2614292"/>
            <a:ext cx="25873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z="1600" spc="20" dirty="0">
                <a:latin typeface="SB Sans Text Regular"/>
                <a:cs typeface="Times New Roman" panose="02020603050405020304" pitchFamily="18" charset="0"/>
              </a:rPr>
              <a:t>Размер МРОТ, процент инфляции и рентабельность можно редактировать</a:t>
            </a:r>
            <a:r>
              <a:rPr lang="ru-RU" sz="1600" spc="20" dirty="0" smtClean="0">
                <a:latin typeface="SB Sans Text Regular"/>
                <a:cs typeface="Times New Roman" panose="02020603050405020304" pitchFamily="18" charset="0"/>
              </a:rPr>
              <a:t>.</a:t>
            </a:r>
            <a:endParaRPr lang="ru-RU" sz="1600" spc="20" dirty="0">
              <a:latin typeface="SB Sans Text Regular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0242" y="230392"/>
            <a:ext cx="874916" cy="823450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347063" y="2506878"/>
            <a:ext cx="1105916" cy="10673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Google Shape;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21" y="2715336"/>
            <a:ext cx="612000" cy="612000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941" y="1419857"/>
            <a:ext cx="7565502" cy="3543027"/>
          </a:xfrm>
          <a:prstGeom prst="roundRect">
            <a:avLst>
              <a:gd name="adj" fmla="val 0"/>
            </a:avLst>
          </a:prstGeom>
          <a:ln w="3175">
            <a:solidFill>
              <a:schemeClr val="bg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333366" y="5246479"/>
            <a:ext cx="11609491" cy="133557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9868" y="5356228"/>
            <a:ext cx="113914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33">
              <a:spcBef>
                <a:spcPts val="133"/>
              </a:spcBef>
              <a:tabLst>
                <a:tab pos="247220" algn="l"/>
              </a:tabLst>
            </a:pP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Обоснование цен контрактов на услуги охранной деятельности, согласно приказу </a:t>
            </a:r>
            <a:r>
              <a:rPr lang="ru-RU" spc="20" dirty="0" err="1">
                <a:latin typeface="SB Sans Text Regular"/>
                <a:cs typeface="Times New Roman" panose="02020603050405020304" pitchFamily="18" charset="0"/>
              </a:rPr>
              <a:t>Росгвардии</a:t>
            </a:r>
            <a:r>
              <a:rPr lang="ru-RU" spc="20" dirty="0">
                <a:latin typeface="SB Sans Text Regular"/>
                <a:cs typeface="Times New Roman" panose="02020603050405020304" pitchFamily="18" charset="0"/>
              </a:rPr>
              <a:t> от 15.02.2021 №45. Доступно два варианта расчета начальной максимальной цены контракта (НМЦК): для услуг частной и военизированной охраны. </a:t>
            </a:r>
            <a:r>
              <a:rPr lang="ru-RU" dirty="0"/>
              <a:t>Для расчета цены на площадке заказчику достаточно ввести количество требуемых часов охраны, срок оказания услуг и указать режим работы поста.</a:t>
            </a:r>
            <a:endParaRPr lang="ru-RU" spc="20" dirty="0">
              <a:latin typeface="SB Sans Text Regular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202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41" y="4230070"/>
            <a:ext cx="2825649" cy="2141816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45439" y="6180624"/>
            <a:ext cx="2517948" cy="634387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205" y="1200283"/>
            <a:ext cx="7640550" cy="3029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159500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СЕРВИС ПРОВЕРКИ КОНТРАГЕНТОВ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7866743" y="1458821"/>
            <a:ext cx="4228255" cy="1044226"/>
          </a:xfrm>
          <a:prstGeom prst="rect">
            <a:avLst/>
          </a:prstGeom>
          <a:noFill/>
          <a:ln w="9525">
            <a:solidFill>
              <a:srgbClr val="FAED00"/>
            </a:solidFill>
            <a:round/>
            <a:headEnd/>
            <a:tailEnd/>
          </a:ln>
          <a:effectLst/>
          <a:extLst/>
        </p:spPr>
        <p:txBody>
          <a:bodyPr anchor="ctr"/>
          <a:lstStyle/>
          <a:p>
            <a:pPr algn="just">
              <a:lnSpc>
                <a:spcPct val="110000"/>
              </a:lnSpc>
            </a:pPr>
            <a:r>
              <a:rPr lang="ru-RU" sz="1400" b="1" cap="all" spc="150" dirty="0" smtClean="0">
                <a:solidFill>
                  <a:srgbClr val="314A1E"/>
                </a:solidFill>
              </a:rPr>
              <a:t>Информация о компании: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Сильные стороны;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Риски;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Последние действия.</a:t>
            </a:r>
            <a:endParaRPr lang="en-US" sz="140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28669" y="6095050"/>
            <a:ext cx="1733178" cy="719961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0000" tIns="36000" bIns="36000" rtlCol="0" anchor="ctr"/>
          <a:lstStyle/>
          <a:p>
            <a:pPr algn="ctr">
              <a:lnSpc>
                <a:spcPct val="80000"/>
              </a:lnSpc>
            </a:pPr>
            <a:r>
              <a:rPr lang="ru-RU" sz="2000" b="1" cap="all" spc="150" dirty="0" smtClean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  <a:sym typeface="Helvetica"/>
              </a:rPr>
              <a:t>Пример</a:t>
            </a:r>
            <a:endParaRPr lang="ru-RU" sz="2000" b="1" cap="all" spc="150" dirty="0">
              <a:solidFill>
                <a:srgbClr val="21A038"/>
              </a:solidFill>
              <a:latin typeface="SB Sans Text Light" panose="020B0303040504020904" pitchFamily="34" charset="-52"/>
              <a:cs typeface="SB Sans Text Light" panose="020B0303040504020904" pitchFamily="34" charset="-52"/>
              <a:sym typeface="Helvetica"/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7866743" y="2715076"/>
            <a:ext cx="4228256" cy="1752679"/>
          </a:xfrm>
          <a:prstGeom prst="rect">
            <a:avLst/>
          </a:prstGeom>
          <a:solidFill>
            <a:srgbClr val="FFFFFF">
              <a:alpha val="31000"/>
            </a:srgbClr>
          </a:solidFill>
          <a:ln w="6350">
            <a:solidFill>
              <a:srgbClr val="21A038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">
              <a:lnSpc>
                <a:spcPct val="110000"/>
              </a:lnSpc>
            </a:pPr>
            <a:r>
              <a:rPr lang="ru-RU" sz="1400" b="1" cap="all" spc="150" dirty="0" smtClean="0">
                <a:solidFill>
                  <a:srgbClr val="314A1E"/>
                </a:solidFill>
              </a:rPr>
              <a:t>Правовая среда: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Арбитражные дела;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Проверки;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Исполнительные производства;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Банкротство;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  <a:latin typeface="Verdana" pitchFamily="34" charset="0"/>
              </a:rPr>
              <a:t>Раскрытие информации;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  <a:latin typeface="Verdana" pitchFamily="34" charset="0"/>
              </a:rPr>
              <a:t>Лицензии;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  <a:latin typeface="Verdana" pitchFamily="34" charset="0"/>
              </a:rPr>
              <a:t>Залоги.</a:t>
            </a:r>
            <a:endParaRPr lang="en-US" sz="140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7815852" y="4567873"/>
            <a:ext cx="4279146" cy="1301633"/>
          </a:xfrm>
          <a:prstGeom prst="rect">
            <a:avLst/>
          </a:prstGeom>
          <a:solidFill>
            <a:srgbClr val="FFFFFF">
              <a:alpha val="31000"/>
            </a:srgbClr>
          </a:solidFill>
          <a:ln w="6350">
            <a:solidFill>
              <a:srgbClr val="FAED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">
              <a:lnSpc>
                <a:spcPct val="110000"/>
              </a:lnSpc>
            </a:pPr>
            <a:r>
              <a:rPr lang="ru-RU" sz="1400" b="1" cap="all" spc="150" dirty="0" smtClean="0">
                <a:solidFill>
                  <a:srgbClr val="314A1E"/>
                </a:solidFill>
              </a:rPr>
              <a:t>Торговая деятельность: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торги;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Внешняя торговля;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Реестр недобросовестных поставщиков;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Сертификаты и декларации.</a:t>
            </a:r>
            <a:endParaRPr lang="en-US" sz="140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21" name="AutoShape 3"/>
          <p:cNvSpPr>
            <a:spLocks noChangeArrowheads="1"/>
          </p:cNvSpPr>
          <p:nvPr/>
        </p:nvSpPr>
        <p:spPr bwMode="auto">
          <a:xfrm>
            <a:off x="7799755" y="5963735"/>
            <a:ext cx="4228258" cy="816303"/>
          </a:xfrm>
          <a:prstGeom prst="rect">
            <a:avLst/>
          </a:prstGeom>
          <a:solidFill>
            <a:srgbClr val="FFFFFF">
              <a:alpha val="31000"/>
            </a:srgbClr>
          </a:solidFill>
          <a:ln w="6350">
            <a:solidFill>
              <a:srgbClr val="21A038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">
              <a:lnSpc>
                <a:spcPct val="110000"/>
              </a:lnSpc>
            </a:pPr>
            <a:r>
              <a:rPr lang="ru-RU" sz="1400" b="1" cap="all" spc="150" dirty="0" smtClean="0">
                <a:solidFill>
                  <a:srgbClr val="314A1E"/>
                </a:solidFill>
              </a:rPr>
              <a:t>Финансовая отчетность: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балансы;</a:t>
            </a:r>
          </a:p>
          <a:p>
            <a:pPr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1200" cap="all" spc="150" dirty="0" smtClean="0">
                <a:solidFill>
                  <a:srgbClr val="314A1E"/>
                </a:solidFill>
              </a:rPr>
              <a:t>Экспресс-анализ.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3641" y="5153539"/>
            <a:ext cx="4227501" cy="16203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091532" y="283736"/>
            <a:ext cx="874916" cy="823450"/>
          </a:xfrm>
          <a:prstGeom prst="rect">
            <a:avLst/>
          </a:prstGeom>
        </p:spPr>
      </p:pic>
      <p:pic>
        <p:nvPicPr>
          <p:cNvPr id="14" name="Google Shape;92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767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18" y="1374469"/>
            <a:ext cx="6096000" cy="4076700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-1046679" y="6260510"/>
            <a:ext cx="12674956" cy="446244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99590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СЕРВИС ПРОВЕРКИ КОНТРАГЕНТОВ</a:t>
            </a:r>
            <a:endParaRPr lang="ru-RU" sz="2800" dirty="0">
              <a:latin typeface="SB Sans Display"/>
              <a:cs typeface="SB Sans Display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7156" y="1499297"/>
            <a:ext cx="2711121" cy="4369103"/>
          </a:xfrm>
          <a:prstGeom prst="rect">
            <a:avLst/>
          </a:prstGeom>
          <a:ln w="6350"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6676" y="4371246"/>
            <a:ext cx="4764684" cy="1544187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03018" y="6298966"/>
            <a:ext cx="11862138" cy="307777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marL="16933" algn="just">
              <a:spcBef>
                <a:spcPts val="133"/>
              </a:spcBef>
              <a:tabLst>
                <a:tab pos="247220" algn="l"/>
              </a:tabLst>
            </a:pPr>
            <a:r>
              <a:rPr lang="ru-RU" sz="1400" dirty="0"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Система позволяет выполнить выгрузку «Досье кратко» и «Экспресс-проверка» в удобных форматах </a:t>
            </a:r>
            <a:r>
              <a:rPr lang="en-US" sz="1400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PDF </a:t>
            </a:r>
            <a:r>
              <a:rPr lang="ru-RU" sz="1400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 </a:t>
            </a:r>
            <a:r>
              <a:rPr lang="en-US" sz="1400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Word</a:t>
            </a:r>
            <a:endParaRPr lang="ru-RU" sz="1400" dirty="0">
              <a:solidFill>
                <a:srgbClr val="21A038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833" y="766347"/>
            <a:ext cx="830737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Выгрузка информации по контрагенту в удобных форматах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132537" y="261706"/>
            <a:ext cx="874916" cy="823450"/>
          </a:xfrm>
          <a:prstGeom prst="rect">
            <a:avLst/>
          </a:prstGeom>
        </p:spPr>
      </p:pic>
      <p:pic>
        <p:nvPicPr>
          <p:cNvPr id="12" name="Google Shape;92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791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37558" y="1648129"/>
            <a:ext cx="4706313" cy="4581128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933">
              <a:spcBef>
                <a:spcPts val="133"/>
              </a:spcBef>
            </a:pPr>
            <a:r>
              <a:rPr lang="ru-RU" sz="2800" b="1" spc="-7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Дерево связей</a:t>
            </a:r>
            <a:endParaRPr lang="ru-RU" sz="2000" dirty="0">
              <a:solidFill>
                <a:schemeClr val="tx1"/>
              </a:solidFill>
              <a:latin typeface="SB Sans Text Regular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2000" dirty="0">
              <a:solidFill>
                <a:schemeClr val="tx1"/>
              </a:solidFill>
              <a:latin typeface="SB Sans Text Regular"/>
              <a:cs typeface="Times New Roman" panose="02020603050405020304" pitchFamily="18" charset="0"/>
            </a:endParaRP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Арбитражные дела</a:t>
            </a: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Исторические связи</a:t>
            </a: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Связи по новостям</a:t>
            </a: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Связь по адресу</a:t>
            </a: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Дочерние организации</a:t>
            </a:r>
          </a:p>
          <a:p>
            <a:pPr marL="302683" indent="-285750">
              <a:buFont typeface="Wingdings" panose="05000000000000000000" pitchFamily="2" charset="2"/>
              <a:buChar char="Ø"/>
            </a:pPr>
            <a:r>
              <a:rPr lang="ru-RU" sz="2400" dirty="0" err="1">
                <a:solidFill>
                  <a:schemeClr val="tx1"/>
                </a:solidFill>
                <a:latin typeface="SB Sans Text Regular"/>
                <a:cs typeface="Times New Roman" panose="02020603050405020304" pitchFamily="18" charset="0"/>
              </a:rPr>
              <a:t>Госконтракты</a:t>
            </a:r>
            <a:endParaRPr lang="ru-RU" sz="2400" dirty="0">
              <a:solidFill>
                <a:schemeClr val="tx1"/>
              </a:solidFill>
              <a:latin typeface="SB Sans Text Regular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03" y="99590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СЕРВИС ПРОВЕРКИ КОНТРАГЕНТОВ</a:t>
            </a:r>
            <a:endParaRPr lang="ru-RU" sz="2800" dirty="0">
              <a:latin typeface="SB Sans Display"/>
              <a:cs typeface="SB Sans Display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833" y="766347"/>
            <a:ext cx="830737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latin typeface="SB Sans Text Light"/>
                <a:cs typeface="Times New Roman"/>
              </a:rPr>
              <a:t>Выгрузка информации по контрагенту в удобных форматах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132537" y="261706"/>
            <a:ext cx="874916" cy="823450"/>
          </a:xfrm>
          <a:prstGeom prst="rect">
            <a:avLst/>
          </a:prstGeom>
        </p:spPr>
      </p:pic>
      <p:pic>
        <p:nvPicPr>
          <p:cNvPr id="12" name="Google Shape;9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091" y="1197325"/>
            <a:ext cx="6939860" cy="5482737"/>
          </a:xfrm>
          <a:prstGeom prst="roundRect">
            <a:avLst>
              <a:gd name="adj" fmla="val 0"/>
            </a:avLst>
          </a:prstGeom>
          <a:ln w="6350">
            <a:solidFill>
              <a:schemeClr val="bg1">
                <a:lumMod val="50000"/>
              </a:schemeClr>
            </a:solidFill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913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70" y="1550333"/>
            <a:ext cx="7026930" cy="49506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18" y="248093"/>
            <a:ext cx="9634497" cy="1059596"/>
          </a:xfrm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ru-RU" sz="2800" dirty="0" smtClean="0">
                <a:latin typeface="SB Sans Display"/>
                <a:cs typeface="SB Sans Display"/>
              </a:rPr>
              <a:t>ИНТЕЛЛЕКТУАЛЬНЫЙ </a:t>
            </a:r>
            <a:r>
              <a:rPr lang="ru-RU" sz="2800" dirty="0">
                <a:latin typeface="SB Sans Display"/>
                <a:cs typeface="SB Sans Display"/>
              </a:rPr>
              <a:t>ПОИСК ЗАКУПОК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35402" r="63448" b="35173"/>
          <a:stretch/>
        </p:blipFill>
        <p:spPr>
          <a:xfrm>
            <a:off x="11132537" y="261706"/>
            <a:ext cx="874916" cy="8234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036">
            <a:off x="6756706" y="1859890"/>
            <a:ext cx="447980" cy="411835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8190287" y="1150292"/>
            <a:ext cx="3869293" cy="5664695"/>
          </a:xfrm>
          <a:prstGeom prst="roundRect">
            <a:avLst/>
          </a:prstGeom>
          <a:solidFill>
            <a:srgbClr val="F9FB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61"/>
              </a:spcBef>
              <a:buSzPct val="100000"/>
              <a:defRPr/>
            </a:pPr>
            <a:endParaRPr lang="ru-RU" sz="1600" dirty="0">
              <a:solidFill>
                <a:schemeClr val="bg1"/>
              </a:solidFill>
              <a:latin typeface="SB Sans Text Light"/>
              <a:ea typeface="Gill Sans SemiBold"/>
              <a:cs typeface="Helvetica" pitchFamily="34" charset="0"/>
              <a:sym typeface="Gill Sans SemiBold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16204" y="2500635"/>
            <a:ext cx="3491249" cy="4102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0803" tIns="50402" rIns="100803" bIns="50402">
            <a:spAutoFit/>
          </a:bodyPr>
          <a:lstStyle/>
          <a:p>
            <a:r>
              <a:rPr lang="ru-RU" sz="1300" dirty="0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Сервис позволяет искать запрашиваемые закупки или строить </a:t>
            </a:r>
            <a:r>
              <a:rPr lang="ru-RU" sz="13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аналитические отчеты </a:t>
            </a:r>
            <a:r>
              <a:rPr lang="ru-RU" sz="1300" dirty="0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он-</a:t>
            </a:r>
            <a:r>
              <a:rPr lang="ru-RU" sz="1300" dirty="0" err="1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лайн</a:t>
            </a:r>
            <a:r>
              <a:rPr lang="ru-RU" sz="1300" dirty="0" smtClean="0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.</a:t>
            </a:r>
          </a:p>
          <a:p>
            <a:r>
              <a:rPr lang="ru-RU" sz="1300" dirty="0" smtClean="0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«</a:t>
            </a:r>
            <a:r>
              <a:rPr lang="ru-RU" sz="1300" dirty="0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Умный поиск» </a:t>
            </a:r>
            <a:r>
              <a:rPr lang="ru-RU" sz="1300" b="1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формирует</a:t>
            </a:r>
            <a:r>
              <a:rPr lang="ru-RU" sz="1300" dirty="0">
                <a:solidFill>
                  <a:srgbClr val="21A038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 </a:t>
            </a:r>
            <a:r>
              <a:rPr lang="ru-RU" sz="1300" dirty="0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максимально подходящий перечень закупок по запросу на основе заданных фильтров (начальная цена, сроки проведения, регион, заказчик, закупки у субъектов малого и среднего предпринимательств и т.д.). </a:t>
            </a:r>
            <a:endParaRPr lang="ru-RU" sz="1300" dirty="0" smtClean="0">
              <a:solidFill>
                <a:schemeClr val="tx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r>
              <a:rPr lang="ru-RU" sz="1300" dirty="0" smtClean="0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Кроме </a:t>
            </a:r>
            <a:r>
              <a:rPr lang="ru-RU" sz="1300" dirty="0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того, можно сохранять  запросы, добавлять в избранное или сразу подписаться и получать актуальную информацию. </a:t>
            </a:r>
            <a:endParaRPr lang="ru-RU" sz="1300" dirty="0" smtClean="0">
              <a:solidFill>
                <a:schemeClr val="tx1"/>
              </a:solidFill>
              <a:latin typeface="SB Sans Text Light" panose="020B0303040504020904" pitchFamily="34" charset="-52"/>
              <a:cs typeface="SB Sans Text Light" panose="020B0303040504020904" pitchFamily="34" charset="-52"/>
            </a:endParaRPr>
          </a:p>
          <a:p>
            <a:r>
              <a:rPr lang="ru-RU" sz="1300" dirty="0" smtClean="0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Интеллектуальный </a:t>
            </a:r>
            <a:r>
              <a:rPr lang="ru-RU" sz="1300" dirty="0">
                <a:solidFill>
                  <a:schemeClr val="tx1"/>
                </a:solidFill>
                <a:latin typeface="SB Sans Text Light" panose="020B0303040504020904" pitchFamily="34" charset="-52"/>
                <a:cs typeface="SB Sans Text Light" panose="020B0303040504020904" pitchFamily="34" charset="-52"/>
              </a:rPr>
              <a:t>алгоритм сформирует необходимый аналитический отчет по заданным критериям с удобной цветовой визуализаций результатов.  </a:t>
            </a:r>
          </a:p>
        </p:txBody>
      </p:sp>
      <p:pic>
        <p:nvPicPr>
          <p:cNvPr id="11" name="Google Shape;9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0803" y="1110580"/>
            <a:ext cx="11287125" cy="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вал 11"/>
          <p:cNvSpPr/>
          <p:nvPr/>
        </p:nvSpPr>
        <p:spPr>
          <a:xfrm>
            <a:off x="9608687" y="1292656"/>
            <a:ext cx="1032492" cy="9965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39278F4-8089-220A-27C5-39335CB58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933" y="1512892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790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CRpmBfT26qILEuAExJb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Ruler">
      <a:dk1>
        <a:srgbClr val="000000"/>
      </a:dk1>
      <a:lt1>
        <a:srgbClr val="FFFFFF"/>
      </a:lt1>
      <a:dk2>
        <a:srgbClr val="343E46"/>
      </a:dk2>
      <a:lt2>
        <a:srgbClr val="F7F9FF"/>
      </a:lt2>
      <a:accent1>
        <a:srgbClr val="20A038"/>
      </a:accent1>
      <a:accent2>
        <a:srgbClr val="41E3B3"/>
      </a:accent2>
      <a:accent3>
        <a:srgbClr val="1F6963"/>
      </a:accent3>
      <a:accent4>
        <a:srgbClr val="117D89"/>
      </a:accent4>
      <a:accent5>
        <a:srgbClr val="208468"/>
      </a:accent5>
      <a:accent6>
        <a:srgbClr val="20A099"/>
      </a:accent6>
      <a:hlink>
        <a:srgbClr val="0563C1"/>
      </a:hlink>
      <a:folHlink>
        <a:srgbClr val="954F72"/>
      </a:folHlink>
    </a:clrScheme>
    <a:fontScheme name="Другая 1">
      <a:majorFont>
        <a:latin typeface="SB Sans Display"/>
        <a:ea typeface=""/>
        <a:cs typeface=""/>
      </a:majorFont>
      <a:minorFont>
        <a:latin typeface="SB Sans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44533</TotalTime>
  <Words>1306</Words>
  <Application>Microsoft Office PowerPoint</Application>
  <PresentationFormat>Широкоэкранный</PresentationFormat>
  <Paragraphs>218</Paragraphs>
  <Slides>33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56" baseType="lpstr">
      <vt:lpstr>Verdana</vt:lpstr>
      <vt:lpstr>SB Sans Text</vt:lpstr>
      <vt:lpstr>Segoe UI</vt:lpstr>
      <vt:lpstr>SB Sans Display</vt:lpstr>
      <vt:lpstr>Calibri</vt:lpstr>
      <vt:lpstr>SB Sans Display Semibold</vt:lpstr>
      <vt:lpstr>Helvetica</vt:lpstr>
      <vt:lpstr>Raleway</vt:lpstr>
      <vt:lpstr>IBM Plex Sans Light</vt:lpstr>
      <vt:lpstr>IBM Plex Sans</vt:lpstr>
      <vt:lpstr>SB Sans Text Light</vt:lpstr>
      <vt:lpstr>SB Sans Text Cond</vt:lpstr>
      <vt:lpstr>Gill Sans SemiBold</vt:lpstr>
      <vt:lpstr>SB Sans Display Light</vt:lpstr>
      <vt:lpstr>Times New Roman</vt:lpstr>
      <vt:lpstr>Gill Sans</vt:lpstr>
      <vt:lpstr>SB Sans Text Regular</vt:lpstr>
      <vt:lpstr>SB Sans Display Regular</vt:lpstr>
      <vt:lpstr>Arial</vt:lpstr>
      <vt:lpstr>Wingdings</vt:lpstr>
      <vt:lpstr>Arial Narrow</vt:lpstr>
      <vt:lpstr>Тема Office</vt:lpstr>
      <vt:lpstr>think-cell Slide</vt:lpstr>
      <vt:lpstr>Презентация PowerPoint</vt:lpstr>
      <vt:lpstr>Презентация PowerPoint</vt:lpstr>
      <vt:lpstr>СЕРВИС ОБОСНОВАНИЯ НМЦ</vt:lpstr>
      <vt:lpstr>СЕРВИС ОБОСНОВАНИЯ НМЦ</vt:lpstr>
      <vt:lpstr>СЕРВИС ОБОСНОВАНИЯ НМЦ</vt:lpstr>
      <vt:lpstr>СЕРВИС ПРОВЕРКИ КОНТРАГЕНТОВ</vt:lpstr>
      <vt:lpstr>СЕРВИС ПРОВЕРКИ КОНТРАГЕНТОВ</vt:lpstr>
      <vt:lpstr>СЕРВИС ПРОВЕРКИ КОНТРАГЕНТОВ</vt:lpstr>
      <vt:lpstr>ИНТЕЛЛЕКТУАЛЬНЫЙ ПОИСК ЗАКУПОК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СЕРВИС ПРОВЕРКИ КОДОВ ОКПД2</vt:lpstr>
      <vt:lpstr>КАК РАБОТАТЬ С СЕРВИСОМ НА ЭТП </vt:lpstr>
      <vt:lpstr>КАК РАБОТАТЬ С СЕРВИСОМ НА ЭТП </vt:lpstr>
      <vt:lpstr>КАК РАБОТАТЬ С СЕРВИСОМ НА ЭТП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ПАО Сбербанк России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Архетипы</dc:title>
  <dc:subject/>
  <dc:creator>Онохова Евгения</dc:creator>
  <cp:keywords/>
  <dc:description/>
  <cp:lastModifiedBy>Семенов Алексей Владимирович</cp:lastModifiedBy>
  <cp:revision>934</cp:revision>
  <cp:lastPrinted>2020-09-04T15:14:03Z</cp:lastPrinted>
  <dcterms:created xsi:type="dcterms:W3CDTF">2020-06-19T07:58:09Z</dcterms:created>
  <dcterms:modified xsi:type="dcterms:W3CDTF">2023-05-30T12:26:55Z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4E3B6318-A0CD-444E-874D-474692E567CF</vt:lpwstr>
  </property>
  <property fmtid="{D5CDD505-2E9C-101B-9397-08002B2CF9AE}" pid="3" name="ArticulatePath">
    <vt:lpwstr>правитель универсальный_GREEN</vt:lpwstr>
  </property>
</Properties>
</file>