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5.xml" ContentType="application/vnd.openxmlformats-officedocument.presentationml.notesSlid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6.xml" ContentType="application/vnd.openxmlformats-officedocument.presentationml.notesSlid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6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4.xml" ContentType="application/vnd.openxmlformats-officedocument.drawingml.chartshapes+xml"/>
  <Override PartName="/ppt/charts/chart1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353" r:id="rId6"/>
    <p:sldId id="333" r:id="rId7"/>
    <p:sldId id="659" r:id="rId8"/>
    <p:sldId id="646" r:id="rId9"/>
    <p:sldId id="355" r:id="rId10"/>
    <p:sldId id="357" r:id="rId11"/>
    <p:sldId id="637" r:id="rId12"/>
    <p:sldId id="641" r:id="rId13"/>
    <p:sldId id="660" r:id="rId14"/>
    <p:sldId id="639" r:id="rId15"/>
    <p:sldId id="257" r:id="rId16"/>
    <p:sldId id="665" r:id="rId17"/>
    <p:sldId id="278" r:id="rId18"/>
    <p:sldId id="655" r:id="rId19"/>
    <p:sldId id="664" r:id="rId20"/>
    <p:sldId id="663" r:id="rId21"/>
    <p:sldId id="351" r:id="rId22"/>
    <p:sldId id="667" r:id="rId23"/>
    <p:sldId id="656" r:id="rId24"/>
    <p:sldId id="645" r:id="rId25"/>
    <p:sldId id="658" r:id="rId26"/>
    <p:sldId id="651" r:id="rId27"/>
    <p:sldId id="347" r:id="rId28"/>
    <p:sldId id="312" r:id="rId29"/>
  </p:sldIdLst>
  <p:sldSz cx="12192000" cy="6858000"/>
  <p:notesSz cx="6797675" cy="9928225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24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80000"/>
    <a:srgbClr val="D11534"/>
    <a:srgbClr val="8C0000"/>
    <a:srgbClr val="B00000"/>
    <a:srgbClr val="0000FF"/>
    <a:srgbClr val="C40000"/>
    <a:srgbClr val="99FF66"/>
    <a:srgbClr val="8600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91" autoAdjust="0"/>
    <p:restoredTop sz="93431" autoAdjust="0"/>
  </p:normalViewPr>
  <p:slideViewPr>
    <p:cSldViewPr snapToGrid="0" showGuides="1">
      <p:cViewPr varScale="1">
        <p:scale>
          <a:sx n="148" d="100"/>
          <a:sy n="148" d="100"/>
        </p:scale>
        <p:origin x="1146" y="120"/>
      </p:cViewPr>
      <p:guideLst>
        <p:guide orient="horz" pos="958"/>
        <p:guide pos="3817"/>
        <p:guide orient="horz" pos="3997"/>
        <p:guide orient="horz" pos="24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5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Позиции каталога</a:t>
            </a:r>
          </a:p>
        </c:rich>
      </c:tx>
      <c:layout>
        <c:manualLayout>
          <c:xMode val="edge"/>
          <c:yMode val="edge"/>
          <c:x val="0.3644643506504207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7775096290691172E-2"/>
          <c:y val="0.13735911507763407"/>
          <c:w val="0.86100270899956433"/>
          <c:h val="0.584099299833831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Действующие позиции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5202379849638066E-3"/>
                  <c:y val="-7.01833246625391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07525101698561"/>
                      <c:h val="5.80504336583314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410-4835-A98F-9F91E0E11462}"/>
                </c:ext>
              </c:extLst>
            </c:dLbl>
            <c:dLbl>
              <c:idx val="1"/>
              <c:layout>
                <c:manualLayout>
                  <c:x val="-2.1830700085927104E-2"/>
                  <c:y val="-0.118531722579779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671094997700125"/>
                      <c:h val="0.111078771766425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410-4835-A98F-9F91E0E11462}"/>
                </c:ext>
              </c:extLst>
            </c:dLbl>
            <c:dLbl>
              <c:idx val="2"/>
              <c:layout>
                <c:manualLayout>
                  <c:x val="-1.6951205211236532E-2"/>
                  <c:y val="-0.274497450098719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10-4835-A98F-9F91E0E11462}"/>
                </c:ext>
              </c:extLst>
            </c:dLbl>
            <c:dLbl>
              <c:idx val="3"/>
              <c:layout>
                <c:manualLayout>
                  <c:x val="-4.752148057633074E-3"/>
                  <c:y val="-0.311929244353790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10-4835-A98F-9F91E0E11462}"/>
                </c:ext>
              </c:extLst>
            </c:dLbl>
            <c:dLbl>
              <c:idx val="4"/>
              <c:layout>
                <c:manualLayout>
                  <c:x val="-2.3899925879672934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410-4835-A98F-9F91E0E11462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410-4835-A98F-9F91E0E114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4069</c:v>
                </c:pt>
                <c:pt idx="1">
                  <c:v>10852</c:v>
                </c:pt>
                <c:pt idx="2">
                  <c:v>28029</c:v>
                </c:pt>
                <c:pt idx="3">
                  <c:v>30727</c:v>
                </c:pt>
                <c:pt idx="4">
                  <c:v>13708</c:v>
                </c:pt>
                <c:pt idx="5">
                  <c:v>11572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10-4835-A98F-9F91E0E1146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Позиции сданы в архив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10-4835-A98F-9F91E0E1146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410-4835-A98F-9F91E0E1146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410-4835-A98F-9F91E0E1146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410-4835-A98F-9F91E0E11462}"/>
                </c:ext>
              </c:extLst>
            </c:dLbl>
            <c:dLbl>
              <c:idx val="4"/>
              <c:layout>
                <c:manualLayout>
                  <c:x val="-2.3202398087749957E-3"/>
                  <c:y val="-1.3534299254901782E-3"/>
                </c:manualLayout>
              </c:layout>
              <c:tx>
                <c:rich>
                  <a:bodyPr rot="-5400000" spcFirstLastPara="1" vertOverflow="ellipsis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0B71AD2-0B36-4F3A-BE30-DA56DFEE3059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410-4835-A98F-9F91E0E11462}"/>
                </c:ext>
              </c:extLst>
            </c:dLbl>
            <c:dLbl>
              <c:idx val="5"/>
              <c:tx>
                <c:rich>
                  <a:bodyPr rot="-5400000" spcFirstLastPara="1" vertOverflow="ellipsis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7FB1615-ABC8-40F2-BA6F-25CD7A225FBA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7410-4835-A98F-9F91E0E114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Лист1!$C$2:$C$7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15956</c:v>
                </c:pt>
                <c:pt idx="5">
                  <c:v>19271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410-4835-A98F-9F91E0E11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48415624"/>
        <c:axId val="748411360"/>
      </c:barChart>
      <c:catAx>
        <c:axId val="748415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8411360"/>
        <c:crosses val="autoZero"/>
        <c:auto val="1"/>
        <c:lblAlgn val="ctr"/>
        <c:lblOffset val="100"/>
        <c:noMultiLvlLbl val="0"/>
      </c:catAx>
      <c:valAx>
        <c:axId val="7484113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748415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938778833637E-2"/>
          <c:y val="0.81164217808794181"/>
          <c:w val="0.892386020199189"/>
          <c:h val="0.171819403948471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519051804553432E-2"/>
          <c:y val="2.7100771016496127E-2"/>
          <c:w val="0.94559645556397431"/>
          <c:h val="0.57833660073423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подписанных соглашений об информационно-технологическом сопровождении торгов </c:v>
                </c:pt>
              </c:strCache>
            </c:strRef>
          </c:cat>
          <c:val>
            <c:numRef>
              <c:f>Лист1!$B$2</c:f>
              <c:numCache>
                <c:formatCode>#,##0</c:formatCode>
                <c:ptCount val="1"/>
                <c:pt idx="0">
                  <c:v>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C3-429F-AE91-833A4DF4937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подписанных соглашений об информационно-технологическом сопровождении торгов </c:v>
                </c:pt>
              </c:strCache>
            </c:strRef>
          </c:cat>
          <c:val>
            <c:numRef>
              <c:f>Лист1!$C$2</c:f>
              <c:numCache>
                <c:formatCode>#,##0</c:formatCode>
                <c:ptCount val="1"/>
                <c:pt idx="0">
                  <c:v>1135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DE-420C-941F-2CA6EEDD999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подписанных соглашений об информационно-технологическом сопровождении торгов </c:v>
                </c:pt>
              </c:strCache>
            </c:strRef>
          </c:cat>
          <c:val>
            <c:numRef>
              <c:f>Лист1!$D$2</c:f>
              <c:numCache>
                <c:formatCode>#,##0</c:formatCode>
                <c:ptCount val="1"/>
                <c:pt idx="0">
                  <c:v>1151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83-43D0-A8F0-5A76081280F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39-4165-BE41-BB7ED2FE61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 подписанных соглашений об информационно-технологическом сопровождении торгов 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39-4165-BE41-BB7ED2FE61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1"/>
        <c:overlap val="-31"/>
        <c:axId val="244228864"/>
        <c:axId val="244230400"/>
      </c:barChart>
      <c:catAx>
        <c:axId val="24422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4230400"/>
        <c:crosses val="autoZero"/>
        <c:auto val="1"/>
        <c:lblAlgn val="ctr"/>
        <c:lblOffset val="100"/>
        <c:noMultiLvlLbl val="0"/>
      </c:catAx>
      <c:valAx>
        <c:axId val="2442304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24422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2603945851463412"/>
          <c:w val="0.99747400431626443"/>
          <c:h val="0.143035344600110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657492720588081E-2"/>
          <c:y val="6.6550825689765697E-2"/>
          <c:w val="0.94187728716665853"/>
          <c:h val="0.4951107913801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3379494726566214E-2"/>
                  <c:y val="2.811181974553721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462296999623396"/>
                      <c:h val="0.114930112659039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920-4054-BECD-9660949CB8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Общая сумма доходов в бюджет за год (тыс.руб.)</c:v>
                </c:pt>
              </c:strCache>
            </c:strRef>
          </c:cat>
          <c:val>
            <c:numRef>
              <c:f>Лист1!$B$2</c:f>
              <c:numCache>
                <c:formatCode>#,##0.00</c:formatCode>
                <c:ptCount val="1"/>
                <c:pt idx="0">
                  <c:v>6896.96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E7-4B41-9D77-ED67236A6DB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068658782639431E-2"/>
                  <c:y val="8.145944874082886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270379985988001"/>
                      <c:h val="9.15036730628225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D3E-47CF-A024-722310E6DF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Общая сумма доходов в бюджет за год (тыс.руб.)</c:v>
                </c:pt>
              </c:strCache>
            </c:strRef>
          </c:cat>
          <c:val>
            <c:numRef>
              <c:f>Лист1!$C$2</c:f>
              <c:numCache>
                <c:formatCode>#,##0.00</c:formatCode>
                <c:ptCount val="1"/>
                <c:pt idx="0">
                  <c:v>111384.21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E7-4B41-9D77-ED67236A6DB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719704317420108E-2"/>
                  <c:y val="3.2797107664780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758924232127859"/>
                      <c:h val="0.109987133904237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75F-44D1-841B-614E7B8256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Общая сумма доходов в бюджет за год (тыс.руб.)</c:v>
                </c:pt>
              </c:strCache>
            </c:strRef>
          </c:cat>
          <c:val>
            <c:numRef>
              <c:f>Лист1!$D$2</c:f>
              <c:numCache>
                <c:formatCode>#,##0.00</c:formatCode>
                <c:ptCount val="1"/>
                <c:pt idx="0">
                  <c:v>87864.48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DD-4A3B-909F-05288E25E26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EC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059519426391786E-2"/>
                  <c:y val="1.4055955987807183E-2"/>
                </c:manualLayout>
              </c:layout>
              <c:tx>
                <c:rich>
                  <a:bodyPr/>
                  <a:lstStyle/>
                  <a:p>
                    <a:fld id="{C522379F-D159-4E74-AE89-EC453982B0F0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377241446054867"/>
                      <c:h val="0.1099871339042374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248-4F25-8741-13F77FA7F7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Общая сумма доходов в бюджет за год (тыс.руб.)</c:v>
                </c:pt>
              </c:strCache>
            </c:strRef>
          </c:cat>
          <c:val>
            <c:numRef>
              <c:f>Лист1!$E$2</c:f>
              <c:numCache>
                <c:formatCode>#,##0.00</c:formatCode>
                <c:ptCount val="1"/>
                <c:pt idx="0">
                  <c:v>16083.87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48-4F25-8741-13F77FA7F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4348288"/>
        <c:axId val="144349824"/>
      </c:barChart>
      <c:catAx>
        <c:axId val="14434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349824"/>
        <c:crosses val="autoZero"/>
        <c:auto val="1"/>
        <c:lblAlgn val="ctr"/>
        <c:lblOffset val="100"/>
        <c:noMultiLvlLbl val="0"/>
      </c:catAx>
      <c:valAx>
        <c:axId val="1443498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14434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23020858098029273"/>
          <c:y val="0.69124044842263499"/>
          <c:w val="0.45889866970189791"/>
          <c:h val="0.30875955157736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087059913183193E-2"/>
          <c:y val="2.0433543974197204E-2"/>
          <c:w val="0.8927479421285347"/>
          <c:h val="0.667808657732215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556188849564196E-2"/>
                  <c:y val="0.175629361435476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730390333530686"/>
                      <c:h val="5.8513880612560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C82-4AAD-915B-E96DCD9077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#,##0</c:formatCode>
                <c:ptCount val="1"/>
                <c:pt idx="0">
                  <c:v>19380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82-4AAD-915B-E96DCD9077A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178897348283737E-3"/>
                  <c:y val="0.146249805778992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35019174564388"/>
                      <c:h val="7.40056071300003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C82-4AAD-915B-E96DCD9077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#,##0</c:formatCode>
                <c:ptCount val="1"/>
                <c:pt idx="0">
                  <c:v>28840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82-4AAD-915B-E96DCD9077A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5464119133099418E-3"/>
                  <c:y val="0.163115659250127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812995501989794"/>
                      <c:h val="0.116541469853494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CC82-4AAD-915B-E96DCD9077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#,##0</c:formatCode>
                <c:ptCount val="1"/>
                <c:pt idx="0">
                  <c:v>21054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C82-4AAD-915B-E96DCD9077A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1870284271257168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4653715673975758"/>
                      <c:h val="0.149568530562276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95D-4FDB-94A2-801128ECCE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#,##0</c:formatCode>
                <c:ptCount val="1"/>
                <c:pt idx="0">
                  <c:v>23824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5D-4FDB-94A2-801128ECCE1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941349592220017E-2"/>
                  <c:y val="1.62633414891927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13826813507536"/>
                      <c:h val="8.733414379696520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D8-4FA6-B203-7E50DA582C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#,##0</c:formatCode>
                <c:ptCount val="1"/>
                <c:pt idx="0">
                  <c:v>6948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D8-4FA6-B203-7E50DA582C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3020560"/>
        <c:axId val="623030728"/>
      </c:barChart>
      <c:catAx>
        <c:axId val="62302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3030728"/>
        <c:crosses val="autoZero"/>
        <c:auto val="1"/>
        <c:lblAlgn val="ctr"/>
        <c:lblOffset val="100"/>
        <c:noMultiLvlLbl val="0"/>
      </c:catAx>
      <c:valAx>
        <c:axId val="6230307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62302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504893356869935E-2"/>
          <c:y val="6.9016577541117383E-2"/>
          <c:w val="0.88817818028008833"/>
          <c:h val="0.621902273945436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4518316991872731E-3"/>
                  <c:y val="0.174168734809099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581890008228437"/>
                      <c:h val="0.115154028931543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4BFD-45F1-BDA3-9E7B5537D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#,##0</c:formatCode>
                <c:ptCount val="1"/>
                <c:pt idx="0">
                  <c:v>5835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FD-45F1-BDA3-9E7B5537D2A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3006336570209636E-3"/>
                  <c:y val="0.207972549988652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8119143268273514"/>
                      <c:h val="0.115154028931543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4BFD-45F1-BDA3-9E7B5537D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#,##0</c:formatCode>
                <c:ptCount val="1"/>
                <c:pt idx="0">
                  <c:v>5141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FD-45F1-BDA3-9E7B5537D2A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2.4289662206667902E-3"/>
                  <c:y val="0.165311430653492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214960078526798"/>
                      <c:h val="0.112145141504611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4BFD-45F1-BDA3-9E7B5537D2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#,##0</c:formatCode>
                <c:ptCount val="1"/>
                <c:pt idx="0">
                  <c:v>5733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FD-45F1-BDA3-9E7B5537D2A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52A6-4EA6-8FB8-EB69F39800A8}"/>
              </c:ext>
            </c:extLst>
          </c:dPt>
          <c:dLbls>
            <c:dLbl>
              <c:idx val="0"/>
              <c:layout>
                <c:manualLayout>
                  <c:x val="3.3248405909104446E-3"/>
                  <c:y val="0.1546461770629445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9 201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44546999632436"/>
                      <c:h val="0.1121451415046111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52A6-4EA6-8FB8-EB69F39800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trendlineType val="linear"/>
            <c:dispRSqr val="0"/>
            <c:dispEq val="0"/>
          </c:trendline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#,##0</c:formatCode>
                <c:ptCount val="1"/>
                <c:pt idx="0">
                  <c:v>8387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9D-4821-94E7-DA23A54AECE7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2.6598986525756256E-2"/>
                  <c:y val="-9.776369520547288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266991506210381"/>
                      <c:h val="9.91335321241427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D75-4560-8497-62B111C443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#,##0</c:formatCode>
                <c:ptCount val="1"/>
                <c:pt idx="0">
                  <c:v>3535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88-48B4-8C4A-B7B1FFB3FB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3020560"/>
        <c:axId val="623030728"/>
      </c:barChart>
      <c:catAx>
        <c:axId val="62302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3030728"/>
        <c:crosses val="autoZero"/>
        <c:auto val="1"/>
        <c:lblAlgn val="ctr"/>
        <c:lblOffset val="100"/>
        <c:noMultiLvlLbl val="0"/>
      </c:catAx>
      <c:valAx>
        <c:axId val="6230307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62302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403457606400238E-2"/>
          <c:y val="6.5825623067184813E-2"/>
          <c:w val="0.94559645556397431"/>
          <c:h val="0.62538498844247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169268043446015E-2"/>
                  <c:y val="0.193195962356599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45260009504396"/>
                      <c:h val="0.114597626875162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195-4F12-ABA4-82142EC842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95-4F12-ABA4-82142EC8423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964405501623457E-3"/>
                  <c:y val="0.1886448827724076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9103653163928709"/>
                      <c:h val="7.97338279703320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195-4F12-ABA4-82142EC842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95-4F12-ABA4-82142EC8423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1183413544739835E-2"/>
                  <c:y val="0.174600079516415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749100046316342"/>
                      <c:h val="0.114597544051915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8195-4F12-ABA4-82142EC842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195-4F12-ABA4-82142EC8423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.139438769509867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67-4520-958C-7F95557FD7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8A-4C59-859D-B94E2290F216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6EE-4FD7-BC92-F7B8E949DD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EE-4FD7-BC92-F7B8E949DD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3020560"/>
        <c:axId val="623030728"/>
      </c:barChart>
      <c:catAx>
        <c:axId val="62302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3030728"/>
        <c:crosses val="autoZero"/>
        <c:auto val="1"/>
        <c:lblAlgn val="ctr"/>
        <c:lblOffset val="100"/>
        <c:noMultiLvlLbl val="0"/>
      </c:catAx>
      <c:valAx>
        <c:axId val="6230307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2302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84419121717547E-2"/>
          <c:y val="6.3159309109766068E-2"/>
          <c:w val="0.94559645556397431"/>
          <c:h val="0.63071761635731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4515984165949728E-2"/>
                  <c:y val="2.68963895589664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45260009504396"/>
                      <c:h val="0.114597626875162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4C-4F67-8596-48DE4776EE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#,##0</c:formatCode>
                <c:ptCount val="1"/>
                <c:pt idx="0">
                  <c:v>1568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4C-4F67-8596-48DE4776EE7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9736376686909165E-3"/>
                  <c:y val="8.953041382452271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9103653163928709"/>
                      <c:h val="7.97338279703320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B4C-4F67-8596-48DE4776EE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#,##0</c:formatCode>
                <c:ptCount val="1"/>
                <c:pt idx="0">
                  <c:v>1300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4C-4F67-8596-48DE4776EE7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5778545316012423E-2"/>
                  <c:y val="1.9072332688799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749100046316342"/>
                      <c:h val="0.114597544051915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1B4C-4F67-8596-48DE4776EE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#,##0</c:formatCode>
                <c:ptCount val="1"/>
                <c:pt idx="0">
                  <c:v>1731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4C-4F67-8596-48DE4776EE7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4.4858096533210767E-2"/>
                  <c:y val="2.66631395741875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7839696640184"/>
                      <c:h val="0.112145165049032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FD3-4DF9-A34E-D2A39FFA7B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#,##0</c:formatCode>
                <c:ptCount val="1"/>
                <c:pt idx="0">
                  <c:v>1051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8B-499A-875A-A368B88A8F7E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406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55E-497D-9C1E-31D1112915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#,##0</c:formatCode>
                <c:ptCount val="1"/>
                <c:pt idx="0">
                  <c:v>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69-444B-A9D9-0FA067F815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3020560"/>
        <c:axId val="623030728"/>
      </c:barChart>
      <c:catAx>
        <c:axId val="62302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3030728"/>
        <c:crosses val="autoZero"/>
        <c:auto val="1"/>
        <c:lblAlgn val="ctr"/>
        <c:lblOffset val="100"/>
        <c:noMultiLvlLbl val="0"/>
      </c:catAx>
      <c:valAx>
        <c:axId val="6230307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62302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>
                <a:solidFill>
                  <a:schemeClr val="tx1"/>
                </a:solidFill>
              </a:rPr>
              <a:t>44-ФЗ</a:t>
            </a:r>
          </a:p>
        </c:rich>
      </c:tx>
      <c:layout>
        <c:manualLayout>
          <c:xMode val="edge"/>
          <c:yMode val="edge"/>
          <c:x val="0.42772178501390384"/>
          <c:y val="6.105989567762063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7264184636692747E-2"/>
          <c:y val="5.5292119878361523E-2"/>
          <c:w val="0.96323069067820677"/>
          <c:h val="0.5931464228664348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Необоснованных жалоб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1.1154536221982562E-3"/>
                  <c:y val="-1.175417801373551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424938904341513E-2"/>
                      <c:h val="4.69617314915893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08E-45CF-9BA7-DBFFC07F9D1E}"/>
                </c:ext>
              </c:extLst>
            </c:dLbl>
            <c:dLbl>
              <c:idx val="5"/>
              <c:layout>
                <c:manualLayout>
                  <c:x val="-2.2310829202170017E-3"/>
                  <c:y val="-2.3510207224891173E-3"/>
                </c:manualLayout>
              </c:layout>
              <c:tx>
                <c:rich>
                  <a:bodyPr/>
                  <a:lstStyle/>
                  <a:p>
                    <a:fld id="{3B5EAE16-E796-4479-9D1F-034087514010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75D-42E7-B6FB-0DDCB32419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93</c:v>
                </c:pt>
                <c:pt idx="1">
                  <c:v>178</c:v>
                </c:pt>
                <c:pt idx="2">
                  <c:v>235</c:v>
                </c:pt>
                <c:pt idx="3">
                  <c:v>221</c:v>
                </c:pt>
                <c:pt idx="4">
                  <c:v>171</c:v>
                </c:pt>
                <c:pt idx="5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0-4844-907F-5EEFA6B2460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Обоснованных жалоб</c:v>
                </c:pt>
              </c:strCache>
            </c:strRef>
          </c:tx>
          <c:spPr>
            <a:solidFill>
              <a:srgbClr val="0000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093089106017888E-17"/>
                  <c:y val="2.27816788662258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60-4844-907F-5EEFA6B2460E}"/>
                </c:ext>
              </c:extLst>
            </c:dLbl>
            <c:dLbl>
              <c:idx val="1"/>
              <c:layout>
                <c:manualLayout>
                  <c:x val="-1.1842969037529462E-3"/>
                  <c:y val="-2.1642594922914931E-3"/>
                </c:manualLayout>
              </c:layout>
              <c:tx>
                <c:rich>
                  <a:bodyPr/>
                  <a:lstStyle/>
                  <a:p>
                    <a:fld id="{8C4ECBF8-6DCF-45E9-9051-EF7A926086AD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D60-4844-907F-5EEFA6B2460E}"/>
                </c:ext>
              </c:extLst>
            </c:dLbl>
            <c:dLbl>
              <c:idx val="2"/>
              <c:layout>
                <c:manualLayout>
                  <c:x val="-1.445038355529135E-3"/>
                  <c:y val="-3.458689371808659E-3"/>
                </c:manualLayout>
              </c:layout>
              <c:tx>
                <c:rich>
                  <a:bodyPr/>
                  <a:lstStyle/>
                  <a:p>
                    <a:fld id="{7AC0308B-B74B-47A7-976A-DF056954E784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171-42E3-AD9A-45F66BD3091B}"/>
                </c:ext>
              </c:extLst>
            </c:dLbl>
            <c:dLbl>
              <c:idx val="4"/>
              <c:layout>
                <c:manualLayout>
                  <c:x val="-2.2310829202170836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236983519675604E-2"/>
                      <c:h val="5.401479365905645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D82-4F59-9632-51856CDB32E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75D-42E7-B6FB-0DDCB32419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32</c:v>
                </c:pt>
                <c:pt idx="1">
                  <c:v>22</c:v>
                </c:pt>
                <c:pt idx="2">
                  <c:v>35</c:v>
                </c:pt>
                <c:pt idx="3">
                  <c:v>35</c:v>
                </c:pt>
                <c:pt idx="4">
                  <c:v>26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60-4844-907F-5EEFA6B2460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 предписанием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5.0119693505696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171-42E3-AD9A-45F66BD3091B}"/>
                </c:ext>
              </c:extLst>
            </c:dLbl>
            <c:dLbl>
              <c:idx val="1"/>
              <c:layout>
                <c:manualLayout>
                  <c:x val="0"/>
                  <c:y val="-5.4676029278941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171-42E3-AD9A-45F66BD3091B}"/>
                </c:ext>
              </c:extLst>
            </c:dLbl>
            <c:dLbl>
              <c:idx val="2"/>
              <c:layout>
                <c:manualLayout>
                  <c:x val="-1.0037235642407155E-16"/>
                  <c:y val="-4.5563357732451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171-42E3-AD9A-45F66BD3091B}"/>
                </c:ext>
              </c:extLst>
            </c:dLbl>
            <c:dLbl>
              <c:idx val="3"/>
              <c:layout>
                <c:manualLayout>
                  <c:x val="-1.0912940513305076E-3"/>
                  <c:y val="-4.4669393727291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4438662400022"/>
                      <c:h val="7.28229594389687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D48-42ED-A23A-DDE72A01DC25}"/>
                </c:ext>
              </c:extLst>
            </c:dLbl>
            <c:dLbl>
              <c:idx val="4"/>
              <c:layout>
                <c:manualLayout>
                  <c:x val="-3.3466243803255027E-3"/>
                  <c:y val="-3.76162389999535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627482584816721E-2"/>
                      <c:h val="4.25299648698265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D82-4F59-9632-51856CDB32E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75D-42E7-B6FB-0DDCB32419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20</c:v>
                </c:pt>
                <c:pt idx="1">
                  <c:v>26</c:v>
                </c:pt>
                <c:pt idx="2">
                  <c:v>31</c:v>
                </c:pt>
                <c:pt idx="3">
                  <c:v>24</c:v>
                </c:pt>
                <c:pt idx="4">
                  <c:v>16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71-42E3-AD9A-45F66BD309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231424"/>
        <c:axId val="212228800"/>
      </c:barChart>
      <c:catAx>
        <c:axId val="21223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2228800"/>
        <c:crosses val="autoZero"/>
        <c:auto val="1"/>
        <c:lblAlgn val="ctr"/>
        <c:lblOffset val="100"/>
        <c:noMultiLvlLbl val="0"/>
      </c:catAx>
      <c:valAx>
        <c:axId val="212228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223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3135033489691846E-2"/>
          <c:y val="0.74578766327585744"/>
          <c:w val="0.91447792297309127"/>
          <c:h val="0.239235791273181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>
                <a:solidFill>
                  <a:schemeClr val="tx1"/>
                </a:solidFill>
              </a:rPr>
              <a:t>223-ФЗ</a:t>
            </a:r>
          </a:p>
        </c:rich>
      </c:tx>
      <c:layout>
        <c:manualLayout>
          <c:xMode val="edge"/>
          <c:yMode val="edge"/>
          <c:x val="0.43177263854334591"/>
          <c:y val="1.13908394331129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955096810949322E-2"/>
          <c:y val="0.12897497692682328"/>
          <c:w val="0.96323069067820677"/>
          <c:h val="0.505721519986438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Необоснованных жалоб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2.2867806611821142E-3"/>
                  <c:y val="-4.55633577324524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5FD-4E64-82C7-6965AD03AD98}"/>
                </c:ext>
              </c:extLst>
            </c:dLbl>
            <c:dLbl>
              <c:idx val="5"/>
              <c:layout>
                <c:manualLayout>
                  <c:x val="5.2595955207188627E-2"/>
                  <c:y val="-4.5563357732451605E-3"/>
                </c:manualLayout>
              </c:layout>
              <c:tx>
                <c:rich>
                  <a:bodyPr/>
                  <a:lstStyle/>
                  <a:p>
                    <a:fld id="{E0FBECA0-389C-4F9E-8845-19131C42BAD4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092-4175-AE55-A28EA552F8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</c:v>
                </c:pt>
                <c:pt idx="1">
                  <c:v>19</c:v>
                </c:pt>
                <c:pt idx="2">
                  <c:v>40</c:v>
                </c:pt>
                <c:pt idx="3">
                  <c:v>16</c:v>
                </c:pt>
                <c:pt idx="4">
                  <c:v>16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0-4844-907F-5EEFA6B2460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Обоснованных жалоб</c:v>
                </c:pt>
              </c:strCache>
            </c:strRef>
          </c:tx>
          <c:spPr>
            <a:solidFill>
              <a:srgbClr val="0000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286780661182114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92-4175-AE55-A28EA552F895}"/>
                </c:ext>
              </c:extLst>
            </c:dLbl>
            <c:dLbl>
              <c:idx val="1"/>
              <c:layout>
                <c:manualLayout>
                  <c:x val="0"/>
                  <c:y val="9.1126715464903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60-4844-907F-5EEFA6B2460E}"/>
                </c:ext>
              </c:extLst>
            </c:dLbl>
            <c:dLbl>
              <c:idx val="2"/>
              <c:layout>
                <c:manualLayout>
                  <c:x val="0"/>
                  <c:y val="1.3669007319735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CE-496C-96E3-7FAEABAAC2B7}"/>
                </c:ext>
              </c:extLst>
            </c:dLbl>
            <c:dLbl>
              <c:idx val="3"/>
              <c:layout>
                <c:manualLayout>
                  <c:x val="0"/>
                  <c:y val="4.55633577324516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92-4175-AE55-A28EA552F895}"/>
                </c:ext>
              </c:extLst>
            </c:dLbl>
            <c:dLbl>
              <c:idx val="4"/>
              <c:layout>
                <c:manualLayout>
                  <c:x val="-1.1433903305910571E-3"/>
                  <c:y val="-2.278167886622580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912114157531098E-2"/>
                      <c:h val="7.512267575302866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FD3A-4B14-8A3E-BDF3074A7BCE}"/>
                </c:ext>
              </c:extLst>
            </c:dLbl>
            <c:dLbl>
              <c:idx val="5"/>
              <c:layout>
                <c:manualLayout>
                  <c:x val="5.0309174546006516E-2"/>
                  <c:y val="-2.0503510979603221E-2"/>
                </c:manualLayout>
              </c:layout>
              <c:tx>
                <c:rich>
                  <a:bodyPr/>
                  <a:lstStyle/>
                  <a:p>
                    <a:fld id="{2D55EB7E-2E8E-49FA-A7E2-76F3E07D1200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092-4175-AE55-A28EA552F8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</c:v>
                </c:pt>
                <c:pt idx="1">
                  <c:v>15</c:v>
                </c:pt>
                <c:pt idx="2">
                  <c:v>14</c:v>
                </c:pt>
                <c:pt idx="3">
                  <c:v>9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60-4844-907F-5EEFA6B2460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 предписанием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4.1765928771174116E-17"/>
                </c:manualLayout>
              </c:layout>
              <c:tx>
                <c:rich>
                  <a:bodyPr/>
                  <a:lstStyle/>
                  <a:p>
                    <a:fld id="{735E39A3-8127-4449-B7FA-3BC62F21C1E9}" type="VALUE">
                      <a:rPr lang="en-US" sz="1800" b="1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171-42E3-AD9A-45F66BD3091B}"/>
                </c:ext>
              </c:extLst>
            </c:dLbl>
            <c:dLbl>
              <c:idx val="2"/>
              <c:layout>
                <c:manualLayout>
                  <c:x val="-2.5491616871035432E-3"/>
                  <c:y val="4.55633577324516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A75-4581-907B-CFD945E55185}"/>
                </c:ext>
              </c:extLst>
            </c:dLbl>
            <c:dLbl>
              <c:idx val="4"/>
              <c:layout>
                <c:manualLayout>
                  <c:x val="-6.8603419835463432E-3"/>
                  <c:y val="-3.41725182993387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3A-4B14-8A3E-BDF3074A7BCE}"/>
                </c:ext>
              </c:extLst>
            </c:dLbl>
            <c:dLbl>
              <c:idx val="5"/>
              <c:layout>
                <c:manualLayout>
                  <c:x val="0"/>
                  <c:y val="-4.3285189845829027E-2"/>
                </c:manualLayout>
              </c:layout>
              <c:tx>
                <c:rich>
                  <a:bodyPr/>
                  <a:lstStyle/>
                  <a:p>
                    <a:fld id="{B2B796D6-F972-4BC6-9516-0B1311FB5581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092-4175-AE55-A28EA552F8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4</c:v>
                </c:pt>
                <c:pt idx="1">
                  <c:v>8</c:v>
                </c:pt>
                <c:pt idx="2">
                  <c:v>10</c:v>
                </c:pt>
                <c:pt idx="3">
                  <c:v>7</c:v>
                </c:pt>
                <c:pt idx="4">
                  <c:v>4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71-42E3-AD9A-45F66BD309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231424"/>
        <c:axId val="212228800"/>
      </c:barChart>
      <c:catAx>
        <c:axId val="21223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2228800"/>
        <c:crosses val="autoZero"/>
        <c:auto val="1"/>
        <c:lblAlgn val="ctr"/>
        <c:lblOffset val="100"/>
        <c:noMultiLvlLbl val="0"/>
      </c:catAx>
      <c:valAx>
        <c:axId val="212228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223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8233350662280232E-2"/>
          <c:y val="0.73211866922706426"/>
          <c:w val="0.91412837738833363"/>
          <c:h val="0.239235791273181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692308117894644E-2"/>
          <c:y val="0.20472122523330347"/>
          <c:w val="0.5601681114935706"/>
          <c:h val="0.615696991346826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закупок, признанных необоснованными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8.2609698479254572E-3"/>
                  <c:y val="-3.0084774256600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3C-4AE1-9C96-4E6556DB808D}"/>
                </c:ext>
              </c:extLst>
            </c:dLbl>
            <c:dLbl>
              <c:idx val="1"/>
              <c:layout>
                <c:manualLayout>
                  <c:x val="1.2722205937523726E-2"/>
                  <c:y val="-3.4215445860586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3C-4AE1-9C96-4E6556DB808D}"/>
                </c:ext>
              </c:extLst>
            </c:dLbl>
            <c:dLbl>
              <c:idx val="2"/>
              <c:layout>
                <c:manualLayout>
                  <c:x val="1.2475621596055407E-2"/>
                  <c:y val="-2.9527532580481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3C-4AE1-9C96-4E6556DB808D}"/>
                </c:ext>
              </c:extLst>
            </c:dLbl>
            <c:dLbl>
              <c:idx val="3"/>
              <c:layout>
                <c:manualLayout>
                  <c:x val="1.0017981883071377E-2"/>
                  <c:y val="-1.02409196507120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D3-4BEA-B3B1-8C26F9C4D215}"/>
                </c:ext>
              </c:extLst>
            </c:dLbl>
            <c:dLbl>
              <c:idx val="4"/>
              <c:layout>
                <c:manualLayout>
                  <c:x val="8.259664335696172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62-405B-8879-6E1EAA7DF7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 </c:v>
                </c:pt>
                <c:pt idx="2">
                  <c:v>2021 год</c:v>
                </c:pt>
                <c:pt idx="3">
                  <c:v>2022 год</c:v>
                </c:pt>
                <c:pt idx="4">
                  <c:v>2023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21</c:v>
                </c:pt>
                <c:pt idx="1">
                  <c:v>29</c:v>
                </c:pt>
                <c:pt idx="2">
                  <c:v>40</c:v>
                </c:pt>
                <c:pt idx="3">
                  <c:v>67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3C-4AE1-9C96-4E6556DB8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786560"/>
        <c:axId val="79265152"/>
        <c:axId val="0"/>
      </c:bar3DChart>
      <c:catAx>
        <c:axId val="62786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ru-RU"/>
          </a:p>
        </c:txPr>
        <c:crossAx val="79265152"/>
        <c:crosses val="autoZero"/>
        <c:auto val="1"/>
        <c:lblAlgn val="ctr"/>
        <c:lblOffset val="100"/>
        <c:noMultiLvlLbl val="0"/>
      </c:catAx>
      <c:valAx>
        <c:axId val="792651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2786560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600">
                <a:latin typeface="+mn-lt"/>
              </a:defRPr>
            </a:pPr>
            <a:endParaRPr lang="ru-RU"/>
          </a:p>
        </c:txPr>
      </c:legendEntry>
      <c:layout>
        <c:manualLayout>
          <c:xMode val="edge"/>
          <c:yMode val="edge"/>
          <c:x val="0.60845890434902228"/>
          <c:y val="0.18441584754841861"/>
          <c:w val="0.37876560617237559"/>
          <c:h val="0.70330971520447227"/>
        </c:manualLayout>
      </c:layout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692308117894644E-2"/>
          <c:y val="0.15507186576730891"/>
          <c:w val="0.5601681114935706"/>
          <c:h val="0.682045350653016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Рассмотрено ПЗЗ (из них возвращено в %)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1.2722205937523726E-2"/>
                  <c:y val="-3.4215445860586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3C-4AE1-9C96-4E6556DB808D}"/>
                </c:ext>
              </c:extLst>
            </c:dLbl>
            <c:dLbl>
              <c:idx val="1"/>
              <c:layout>
                <c:manualLayout>
                  <c:x val="1.2475621596055407E-2"/>
                  <c:y val="-2.9527532580481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3C-4AE1-9C96-4E6556DB808D}"/>
                </c:ext>
              </c:extLst>
            </c:dLbl>
            <c:dLbl>
              <c:idx val="2"/>
              <c:layout>
                <c:manualLayout>
                  <c:x val="1.0017981883071377E-2"/>
                  <c:y val="-1.02409196507120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3C-4AE1-9C96-4E6556DB808D}"/>
                </c:ext>
              </c:extLst>
            </c:dLbl>
            <c:dLbl>
              <c:idx val="3"/>
              <c:layout>
                <c:manualLayout>
                  <c:x val="1.2775346866594697E-2"/>
                  <c:y val="-3.88744886627298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BFF-4FE7-B932-D813BA983ABC}"/>
                </c:ext>
              </c:extLst>
            </c:dLbl>
            <c:dLbl>
              <c:idx val="4"/>
              <c:layout>
                <c:manualLayout>
                  <c:x val="1.0186846006491593E-2"/>
                  <c:y val="-7.12690725752633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C5-4017-9B7E-116DA8288B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год</c:v>
                </c:pt>
                <c:pt idx="1">
                  <c:v>2020 год </c:v>
                </c:pt>
                <c:pt idx="2">
                  <c:v>2021 год</c:v>
                </c:pt>
                <c:pt idx="3">
                  <c:v>2022 год</c:v>
                </c:pt>
                <c:pt idx="4">
                  <c:v>2023 год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5171</c:v>
                </c:pt>
                <c:pt idx="1">
                  <c:v>6206</c:v>
                </c:pt>
                <c:pt idx="2">
                  <c:v>7817</c:v>
                </c:pt>
                <c:pt idx="3">
                  <c:v>5547</c:v>
                </c:pt>
                <c:pt idx="4">
                  <c:v>2324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3C-4AE1-9C96-4E6556DB8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786560"/>
        <c:axId val="79265152"/>
        <c:axId val="0"/>
      </c:bar3DChart>
      <c:catAx>
        <c:axId val="62786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ru-RU"/>
          </a:p>
        </c:txPr>
        <c:crossAx val="79265152"/>
        <c:crosses val="autoZero"/>
        <c:auto val="1"/>
        <c:lblAlgn val="ctr"/>
        <c:lblOffset val="100"/>
        <c:noMultiLvlLbl val="0"/>
      </c:catAx>
      <c:valAx>
        <c:axId val="79265152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62786560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600">
                <a:latin typeface="+mn-lt"/>
              </a:defRPr>
            </a:pPr>
            <a:endParaRPr lang="ru-RU"/>
          </a:p>
        </c:txPr>
      </c:legendEntry>
      <c:layout>
        <c:manualLayout>
          <c:xMode val="edge"/>
          <c:yMode val="edge"/>
          <c:x val="0.61850614635786572"/>
          <c:y val="0.16988947401286347"/>
          <c:w val="0.32791649802222789"/>
          <c:h val="0.64791834765669498"/>
        </c:manualLayout>
      </c:layout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657492720588081E-2"/>
          <c:y val="1.9698038594094563E-2"/>
          <c:w val="0.94187728716665853"/>
          <c:h val="0.489386225913111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год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768144324332877E-3"/>
                  <c:y val="-2.79198993476636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7E7-4B41-9D77-ED67236A6D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Подано заявок на 1 извещение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E7-4B41-9D77-ED67236A6DB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Подано заявок на 1 извещение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2.3199999999999998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E7-4B41-9D77-ED67236A6DB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Подано заявок на 1 извещение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E7-4B41-9D77-ED67236A6DB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Подано заявок на 1 извещение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F7-41C5-B79A-0CA4EA50ADFD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C7-4521-B884-1BFEA645E5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Подано заявок на 1 извещение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2.0499999999999998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C7-4521-B884-1BFEA645E5F3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336248832432864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10-473F-BEBF-E755524537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Подано заявок на 1 извещение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10-473F-BEBF-E75552453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3020560"/>
        <c:axId val="623030728"/>
      </c:barChart>
      <c:catAx>
        <c:axId val="62302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3030728"/>
        <c:crosses val="autoZero"/>
        <c:auto val="1"/>
        <c:lblAlgn val="ctr"/>
        <c:lblOffset val="100"/>
        <c:noMultiLvlLbl val="0"/>
      </c:catAx>
      <c:valAx>
        <c:axId val="6230307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23020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17617808590537243"/>
          <c:y val="0.6500068783378069"/>
          <c:w val="0.67179335029902187"/>
          <c:h val="0.282484543517902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657492720588081E-2"/>
          <c:y val="2.5279778484663683E-2"/>
          <c:w val="0.94187728716665853"/>
          <c:h val="0.48672764931133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год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768144324332877E-3"/>
                  <c:y val="-2.79198993476636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7E7-4B41-9D77-ED67236A6D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Экономия (%)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E7-4B41-9D77-ED67236A6DB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Экономия (%)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E7-4B41-9D77-ED67236A6DB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Экономия (%)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E7-4B41-9D77-ED67236A6DB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Экономия (%)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36-43F1-9133-96188674EF15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FF-4B5D-B526-ABDC879236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Экономия (%)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7.47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FF-4B5D-B526-ABDC87923649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0840622081082165E-2"/>
                  <c:y val="2.79091743169669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3A7-460D-8208-31CCF92688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Экономия (%)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87-47BB-8983-D30BD72909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3020560"/>
        <c:axId val="623030728"/>
      </c:barChart>
      <c:catAx>
        <c:axId val="62302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3030728"/>
        <c:crosses val="autoZero"/>
        <c:auto val="1"/>
        <c:lblAlgn val="ctr"/>
        <c:lblOffset val="100"/>
        <c:noMultiLvlLbl val="0"/>
      </c:catAx>
      <c:valAx>
        <c:axId val="6230307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23020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13449684174320808"/>
          <c:y val="0.66482971557914283"/>
          <c:w val="0.77380442110003034"/>
          <c:h val="0.280034941407215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657492720588081E-2"/>
          <c:y val="1.9698038594094563E-2"/>
          <c:w val="0.94187728716665853"/>
          <c:h val="0.53235575579717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год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768144324332877E-3"/>
                  <c:y val="-2.79198993476636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42E-471E-BC87-307DEE55FD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заказчиков, подписавших соглашение о передаче полномочий в рамках 223-ФЗ</c:v>
                </c:pt>
                <c:pt idx="1">
                  <c:v>Количество заказчиков,   зарегистрированных в системе в рамках                 44-ФЗ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195</c:v>
                </c:pt>
                <c:pt idx="1">
                  <c:v>1310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2E-471E-BC87-307DEE55FD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5.58397986953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42E-471E-BC87-307DEE55FD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заказчиков, подписавших соглашение о передаче полномочий в рамках 223-ФЗ</c:v>
                </c:pt>
                <c:pt idx="1">
                  <c:v>Количество заказчиков,   зарегистрированных в системе в рамках                 44-ФЗ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644</c:v>
                </c:pt>
                <c:pt idx="1">
                  <c:v>2379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42E-471E-BC87-307DEE55FD1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2.9536033555620793E-3"/>
                  <c:y val="-2.79198993476636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42E-471E-BC87-307DEE55FD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заказчиков, подписавших соглашение о передаче полномочий в рамках 223-ФЗ</c:v>
                </c:pt>
                <c:pt idx="1">
                  <c:v>Количество заказчиков,   зарегистрированных в системе в рамках                 44-ФЗ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634</c:v>
                </c:pt>
                <c:pt idx="1">
                  <c:v>2588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42E-471E-BC87-307DEE55FD1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3305482260717824E-3"/>
                  <c:y val="2.79198993476635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42E-471E-BC87-307DEE55FD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заказчиков, подписавших соглашение о передаче полномочий в рамках 223-ФЗ</c:v>
                </c:pt>
                <c:pt idx="1">
                  <c:v>Количество заказчиков,   зарегистрированных в системе в рамках                 44-ФЗ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602</c:v>
                </c:pt>
                <c:pt idx="1">
                  <c:v>2403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42E-471E-BC87-307DEE55FD1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rgbClr val="8800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6768048045126844E-3"/>
                  <c:y val="1.9543819622500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91195162289918"/>
                      <c:h val="6.29035332302861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D42E-471E-BC87-307DEE55FD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заказчиков, подписавших соглашение о передаче полномочий в рамках 223-ФЗ</c:v>
                </c:pt>
                <c:pt idx="1">
                  <c:v>Количество заказчиков,   зарегистрированных в системе в рамках                 44-ФЗ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576</c:v>
                </c:pt>
                <c:pt idx="1">
                  <c:v>2299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42E-471E-BC87-307DEE55FD13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Количество заказчиков, подписавших соглашение о передаче полномочий в рамках 223-ФЗ</c:v>
                </c:pt>
                <c:pt idx="1">
                  <c:v>Количество заказчиков,   зарегистрированных в системе в рамках                 44-ФЗ</c:v>
                </c:pt>
              </c:strCache>
            </c:strRef>
          </c:cat>
          <c:val>
            <c:numRef>
              <c:f>Лист1!$G$2:$G$3</c:f>
            </c:numRef>
          </c:val>
          <c:extLst>
            <c:ext xmlns:c16="http://schemas.microsoft.com/office/drawing/2014/chart" uri="{C3380CC4-5D6E-409C-BE32-E72D297353CC}">
              <c16:uniqueId val="{0000000A-D42E-471E-BC87-307DEE55FD13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715842242105919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42E-471E-BC87-307DEE55FD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заказчиков, подписавших соглашение о передаче полномочий в рамках 223-ФЗ</c:v>
                </c:pt>
                <c:pt idx="1">
                  <c:v>Количество заказчиков,   зарегистрированных в системе в рамках                 44-ФЗ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579</c:v>
                </c:pt>
                <c:pt idx="1">
                  <c:v>2301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42E-471E-BC87-307DEE55FD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3020560"/>
        <c:axId val="623030728"/>
      </c:barChart>
      <c:catAx>
        <c:axId val="62302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3030728"/>
        <c:crosses val="autoZero"/>
        <c:auto val="1"/>
        <c:lblAlgn val="ctr"/>
        <c:lblOffset val="100"/>
        <c:noMultiLvlLbl val="0"/>
      </c:catAx>
      <c:valAx>
        <c:axId val="6230307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23020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84912701949358582"/>
          <c:w val="0.99664822088004368"/>
          <c:h val="0.150872980506414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028607321933641E-2"/>
          <c:y val="3.1956438593312798E-2"/>
          <c:w val="0.94994278535613275"/>
          <c:h val="0.5514487910147672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Заявок на закупку, отправленных на доработку, шт.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3709182274012913E-2"/>
                  <c:y val="-2.854295625016575E-2"/>
                </c:manualLayout>
              </c:layout>
              <c:tx>
                <c:rich>
                  <a:bodyPr/>
                  <a:lstStyle/>
                  <a:p>
                    <a:fld id="{847B6343-53E8-4C0D-B008-02881FE96FA6}" type="VALUE">
                      <a:rPr lang="en-US">
                        <a:solidFill>
                          <a:srgbClr val="C0000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757-45DE-BB76-FB89055D0128}"/>
                </c:ext>
              </c:extLst>
            </c:dLbl>
            <c:dLbl>
              <c:idx val="1"/>
              <c:layout>
                <c:manualLayout>
                  <c:x val="7.5085821965800881E-2"/>
                  <c:y val="-1.9980069375116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0B1-428F-A48E-34910F90F1BC}"/>
                </c:ext>
              </c:extLst>
            </c:dLbl>
            <c:dLbl>
              <c:idx val="2"/>
              <c:layout>
                <c:manualLayout>
                  <c:x val="7.2810494027443315E-2"/>
                  <c:y val="-2.854295625016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B1-428F-A48E-34910F90F1BC}"/>
                </c:ext>
              </c:extLst>
            </c:dLbl>
            <c:dLbl>
              <c:idx val="3"/>
              <c:layout>
                <c:manualLayout>
                  <c:x val="7.736114990415853E-2"/>
                  <c:y val="-1.71257737500994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B1-428F-A48E-34910F90F1BC}"/>
                </c:ext>
              </c:extLst>
            </c:dLbl>
            <c:dLbl>
              <c:idx val="4"/>
              <c:layout>
                <c:manualLayout>
                  <c:x val="7.9636477842516137E-2"/>
                  <c:y val="-8.56288687504972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0B1-428F-A48E-34910F90F1BC}"/>
                </c:ext>
              </c:extLst>
            </c:dLbl>
            <c:dLbl>
              <c:idx val="5"/>
              <c:layout>
                <c:manualLayout>
                  <c:x val="6.3709182274012913E-2"/>
                  <c:y val="-2.5688660625149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0B1-428F-A48E-34910F90F1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219</c:v>
                </c:pt>
                <c:pt idx="1">
                  <c:v>3613</c:v>
                </c:pt>
                <c:pt idx="2">
                  <c:v>3470</c:v>
                </c:pt>
                <c:pt idx="3">
                  <c:v>8301</c:v>
                </c:pt>
                <c:pt idx="4">
                  <c:v>11695</c:v>
                </c:pt>
                <c:pt idx="5">
                  <c:v>1134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57-45DE-BB76-FB89055D012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Заявок на закупку по ед.поствщику, шт.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4607870520582469E-2"/>
                  <c:y val="-4.56687300002653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757-45DE-BB76-FB89055D0128}"/>
                </c:ext>
              </c:extLst>
            </c:dLbl>
            <c:dLbl>
              <c:idx val="1"/>
              <c:layout>
                <c:manualLayout>
                  <c:x val="-2.2753279383576036E-3"/>
                  <c:y val="-5.7085912500331503E-3"/>
                </c:manualLayout>
              </c:layout>
              <c:tx>
                <c:rich>
                  <a:bodyPr/>
                  <a:lstStyle/>
                  <a:p>
                    <a:fld id="{14E2C890-7158-4C7E-8DA5-97F5DF25E3BE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8757-45DE-BB76-FB89055D01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Лист1!$C$2:$C$7</c:f>
              <c:numCache>
                <c:formatCode>#,##0</c:formatCode>
                <c:ptCount val="6"/>
                <c:pt idx="0">
                  <c:v>1202</c:v>
                </c:pt>
                <c:pt idx="1">
                  <c:v>26003</c:v>
                </c:pt>
                <c:pt idx="2">
                  <c:v>50586</c:v>
                </c:pt>
                <c:pt idx="3">
                  <c:v>66823</c:v>
                </c:pt>
                <c:pt idx="4">
                  <c:v>70776</c:v>
                </c:pt>
                <c:pt idx="5">
                  <c:v>19115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57-45DE-BB76-FB89055D012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Количество индивидуальных Заявок на закупку, шт.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2753279383576036E-3"/>
                  <c:y val="-4.281432200140512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40DB342-FEEF-41D3-9C21-7C470A9A13D9}" type="VALUE">
                      <a:rPr lang="en-US" dirty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923116131483861E-2"/>
                      <c:h val="5.695758157104925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757-45DE-BB76-FB89055D0128}"/>
                </c:ext>
              </c:extLst>
            </c:dLbl>
            <c:dLbl>
              <c:idx val="1"/>
              <c:layout>
                <c:manualLayout>
                  <c:x val="0"/>
                  <c:y val="-3.7105843125215532E-2"/>
                </c:manualLayout>
              </c:layout>
              <c:tx>
                <c:rich>
                  <a:bodyPr/>
                  <a:lstStyle/>
                  <a:p>
                    <a:fld id="{9BF90527-272D-4DDE-A626-89E9B0AC24E8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757-45DE-BB76-FB89055D0128}"/>
                </c:ext>
              </c:extLst>
            </c:dLbl>
            <c:dLbl>
              <c:idx val="2"/>
              <c:layout>
                <c:manualLayout>
                  <c:x val="6.8259838150728112E-3"/>
                  <c:y val="-3.99601387502320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B1-428F-A48E-34910F90F1BC}"/>
                </c:ext>
              </c:extLst>
            </c:dLbl>
            <c:dLbl>
              <c:idx val="3"/>
              <c:layout>
                <c:manualLayout>
                  <c:x val="0"/>
                  <c:y val="-4.852302562528178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B1-428F-A48E-34910F90F1BC}"/>
                </c:ext>
              </c:extLst>
            </c:dLbl>
            <c:dLbl>
              <c:idx val="4"/>
              <c:layout>
                <c:manualLayout>
                  <c:x val="-8.3427727308887103E-17"/>
                  <c:y val="-4.85230256252817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B1-428F-A48E-34910F90F1BC}"/>
                </c:ext>
              </c:extLst>
            </c:dLbl>
            <c:dLbl>
              <c:idx val="5"/>
              <c:layout>
                <c:manualLayout>
                  <c:x val="2.2753279383576036E-3"/>
                  <c:y val="-3.42515475001990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757-45DE-BB76-FB89055D01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Лист1!$D$2:$D$7</c:f>
              <c:numCache>
                <c:formatCode>#,##0</c:formatCode>
                <c:ptCount val="6"/>
                <c:pt idx="0">
                  <c:v>674</c:v>
                </c:pt>
                <c:pt idx="1">
                  <c:v>5500</c:v>
                </c:pt>
                <c:pt idx="2">
                  <c:v>5507</c:v>
                </c:pt>
                <c:pt idx="3">
                  <c:v>5815</c:v>
                </c:pt>
                <c:pt idx="4">
                  <c:v>8235</c:v>
                </c:pt>
                <c:pt idx="5">
                  <c:v>2368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57-45DE-BB76-FB89055D01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2096912"/>
        <c:axId val="662091872"/>
      </c:barChart>
      <c:catAx>
        <c:axId val="66209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2091872"/>
        <c:crosses val="autoZero"/>
        <c:auto val="1"/>
        <c:lblAlgn val="ctr"/>
        <c:lblOffset val="100"/>
        <c:noMultiLvlLbl val="0"/>
      </c:catAx>
      <c:valAx>
        <c:axId val="6620918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662096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2685775599275688E-3"/>
          <c:y val="0.70166362732877929"/>
          <c:w val="0.98649333087048496"/>
          <c:h val="0.298336372671220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534400182501211E-2"/>
          <c:y val="3.1956448709690284E-2"/>
          <c:w val="0.94994278535613275"/>
          <c:h val="0.55682862539324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Заявок на закупку, отправленных на доработку, шт.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9FD-48B0-A35C-6D6E99C018A2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9FD-48B0-A35C-6D6E99C018A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9FD-48B0-A35C-6D6E99C018A2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9FD-48B0-A35C-6D6E99C018A2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FD-48B0-A35C-6D6E99C018A2}"/>
                </c:ext>
              </c:extLst>
            </c:dLbl>
            <c:dLbl>
              <c:idx val="5"/>
              <c:layout>
                <c:manualLayout>
                  <c:x val="6.5333587122595488E-2"/>
                  <c:y val="-8.58426537952264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9FD-48B0-A35C-6D6E99C018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6994</c:v>
                </c:pt>
                <c:pt idx="1">
                  <c:v>11804</c:v>
                </c:pt>
                <c:pt idx="2">
                  <c:v>9055</c:v>
                </c:pt>
                <c:pt idx="3">
                  <c:v>9367</c:v>
                </c:pt>
                <c:pt idx="4">
                  <c:v>10479</c:v>
                </c:pt>
                <c:pt idx="5">
                  <c:v>2014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FD-48B0-A35C-6D6E99C018A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Заявок на закупку (СТ), шт.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096-4BBF-9A8D-F098E5377285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096-4BBF-9A8D-F098E53772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Лист1!$C$2:$C$7</c:f>
              <c:numCache>
                <c:formatCode>#,##0</c:formatCode>
                <c:ptCount val="6"/>
                <c:pt idx="0">
                  <c:v>4109</c:v>
                </c:pt>
                <c:pt idx="1">
                  <c:v>22718</c:v>
                </c:pt>
                <c:pt idx="2">
                  <c:v>22120</c:v>
                </c:pt>
                <c:pt idx="3">
                  <c:v>25056</c:v>
                </c:pt>
                <c:pt idx="4">
                  <c:v>25862</c:v>
                </c:pt>
                <c:pt idx="5">
                  <c:v>6703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FD-48B0-A35C-6D6E99C018A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Количество индивидуальных Заявок на закупку, шт.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</c:strCache>
            </c:strRef>
          </c:cat>
          <c:val>
            <c:numRef>
              <c:f>Лист1!$D$2:$D$7</c:f>
              <c:numCache>
                <c:formatCode>#,##0</c:formatCode>
                <c:ptCount val="6"/>
                <c:pt idx="0">
                  <c:v>13947</c:v>
                </c:pt>
                <c:pt idx="1">
                  <c:v>23907</c:v>
                </c:pt>
                <c:pt idx="2">
                  <c:v>20160</c:v>
                </c:pt>
                <c:pt idx="3">
                  <c:v>21067</c:v>
                </c:pt>
                <c:pt idx="4">
                  <c:v>20383</c:v>
                </c:pt>
                <c:pt idx="5">
                  <c:v>8987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96-4BBF-9A8D-F098E53772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2096912"/>
        <c:axId val="662091872"/>
      </c:barChart>
      <c:catAx>
        <c:axId val="66209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2091872"/>
        <c:crosses val="autoZero"/>
        <c:auto val="1"/>
        <c:lblAlgn val="ctr"/>
        <c:lblOffset val="100"/>
        <c:noMultiLvlLbl val="0"/>
      </c:catAx>
      <c:valAx>
        <c:axId val="6620918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662096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9009337472706656"/>
          <c:w val="0.99027907890108302"/>
          <c:h val="0.309906625272933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450790466694418E-2"/>
          <c:y val="4.0533507772497972E-2"/>
          <c:w val="0.92443757169004992"/>
          <c:h val="0.54687381755470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768144324332877E-3"/>
                  <c:y val="-2.79198993476636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DF-43D0-9852-A829193A0F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поступивших заявок на торги, шт. </c:v>
                </c:pt>
                <c:pt idx="1">
                  <c:v>Количество размещенных извещений, шт.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38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BC-49FC-B10D-DD7093E4F18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5.58397986953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8D-4347-B0A7-C5AE0FF40C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поступивших заявок на торги, шт. </c:v>
                </c:pt>
                <c:pt idx="1">
                  <c:v>Количество размещенных извещений, шт.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227</c:v>
                </c:pt>
                <c:pt idx="1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19-4D5D-9903-74004044F72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поступивших заявок на торги, шт. </c:v>
                </c:pt>
                <c:pt idx="1">
                  <c:v>Количество размещенных извещений, шт. 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357</c:v>
                </c:pt>
                <c:pt idx="1">
                  <c:v>320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FD-4344-87D7-09F6D023387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поступивших заявок на торги, шт. </c:v>
                </c:pt>
                <c:pt idx="1">
                  <c:v>Количество размещенных извещений, шт. 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117</c:v>
                </c:pt>
                <c:pt idx="1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05-4D47-BC5E-AEEC96406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5309056"/>
        <c:axId val="235272448"/>
      </c:barChart>
      <c:catAx>
        <c:axId val="22530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272448"/>
        <c:crosses val="autoZero"/>
        <c:auto val="1"/>
        <c:lblAlgn val="ctr"/>
        <c:lblOffset val="100"/>
        <c:noMultiLvlLbl val="0"/>
      </c:catAx>
      <c:valAx>
        <c:axId val="2352724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25309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85231628386780511"/>
          <c:w val="0.89999984633774177"/>
          <c:h val="8.7603892286964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0.62912</cdr:x>
      <cdr:y>0.13181</cdr:y>
    </cdr:from>
    <cdr:to>
      <cdr:x>0.78307</cdr:x>
      <cdr:y>0.20368</cdr:y>
    </cdr:to>
    <cdr:sp macro="" textlink="">
      <cdr:nvSpPr>
        <cdr:cNvPr id="2" name="Прямоугольник: скругленные углы 1">
          <a:extLst xmlns:a="http://schemas.openxmlformats.org/drawingml/2006/main">
            <a:ext uri="{FF2B5EF4-FFF2-40B4-BE49-F238E27FC236}">
              <a16:creationId xmlns:a16="http://schemas.microsoft.com/office/drawing/2014/main" id="{5F8D947A-9B3A-4379-8D2D-12203750725B}"/>
            </a:ext>
          </a:extLst>
        </cdr:cNvPr>
        <cdr:cNvSpPr/>
      </cdr:nvSpPr>
      <cdr:spPr>
        <a:xfrm xmlns:a="http://schemas.openxmlformats.org/drawingml/2006/main">
          <a:off x="3932390" y="541470"/>
          <a:ext cx="962330" cy="295207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 rtl="0"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</a:rPr>
            <a:t>29 667</a:t>
          </a:r>
        </a:p>
      </cdr:txBody>
    </cdr:sp>
  </cdr:relSizeAnchor>
  <cdr:relSizeAnchor xmlns:cdr="http://schemas.openxmlformats.org/drawingml/2006/chartDrawing">
    <cdr:from>
      <cdr:x>0.78351</cdr:x>
      <cdr:y>0.11198</cdr:y>
    </cdr:from>
    <cdr:to>
      <cdr:x>0.93746</cdr:x>
      <cdr:y>0.18384</cdr:y>
    </cdr:to>
    <cdr:sp macro="" textlink="">
      <cdr:nvSpPr>
        <cdr:cNvPr id="3" name="Прямоугольник: скругленные углы 2">
          <a:extLst xmlns:a="http://schemas.openxmlformats.org/drawingml/2006/main">
            <a:ext uri="{FF2B5EF4-FFF2-40B4-BE49-F238E27FC236}">
              <a16:creationId xmlns:a16="http://schemas.microsoft.com/office/drawing/2014/main" id="{74AA9B9D-D4A0-4528-769D-A414A95BA315}"/>
            </a:ext>
          </a:extLst>
        </cdr:cNvPr>
        <cdr:cNvSpPr/>
      </cdr:nvSpPr>
      <cdr:spPr>
        <a:xfrm xmlns:a="http://schemas.openxmlformats.org/drawingml/2006/main">
          <a:off x="4897426" y="459989"/>
          <a:ext cx="962330" cy="295207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 rtl="0"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</a:rPr>
            <a:t>30 843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0.77544</cdr:x>
      <cdr:y>0.2449</cdr:y>
    </cdr:from>
    <cdr:to>
      <cdr:x>1</cdr:x>
      <cdr:y>0.32653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57566" y="857256"/>
          <a:ext cx="914400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0.77544</cdr:x>
      <cdr:y>0.2449</cdr:y>
    </cdr:from>
    <cdr:to>
      <cdr:x>1</cdr:x>
      <cdr:y>0.32653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57566" y="857256"/>
          <a:ext cx="914400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0.65269</cdr:x>
      <cdr:y>0.31832</cdr:y>
    </cdr:from>
    <cdr:to>
      <cdr:x>0.71462</cdr:x>
      <cdr:y>0.64576</cdr:y>
    </cdr:to>
    <cdr:sp macro="" textlink="">
      <cdr:nvSpPr>
        <cdr:cNvPr id="2" name="Левая фигурная скобка 1">
          <a:extLst xmlns:a="http://schemas.openxmlformats.org/drawingml/2006/main">
            <a:ext uri="{FF2B5EF4-FFF2-40B4-BE49-F238E27FC236}">
              <a16:creationId xmlns:a16="http://schemas.microsoft.com/office/drawing/2014/main" id="{E265E99B-4934-4715-9810-C42DC087EF72}"/>
            </a:ext>
          </a:extLst>
        </cdr:cNvPr>
        <cdr:cNvSpPr/>
      </cdr:nvSpPr>
      <cdr:spPr>
        <a:xfrm xmlns:a="http://schemas.openxmlformats.org/drawingml/2006/main">
          <a:off x="3715294" y="1719509"/>
          <a:ext cx="352533" cy="1768829"/>
        </a:xfrm>
        <a:prstGeom xmlns:a="http://schemas.openxmlformats.org/drawingml/2006/main" prst="leftBrace">
          <a:avLst/>
        </a:prstGeom>
        <a:ln xmlns:a="http://schemas.openxmlformats.org/drawingml/2006/main" w="2222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defPPr rtl="0"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0.60279</cdr:x>
      <cdr:y>0.41417</cdr:y>
    </cdr:from>
    <cdr:to>
      <cdr:x>0.70658</cdr:x>
      <cdr:y>0.52728</cdr:y>
    </cdr:to>
    <cdr:sp macro="" textlink="">
      <cdr:nvSpPr>
        <cdr:cNvPr id="3" name="Прямоугольник 2">
          <a:extLst xmlns:a="http://schemas.openxmlformats.org/drawingml/2006/main">
            <a:ext uri="{FF2B5EF4-FFF2-40B4-BE49-F238E27FC236}">
              <a16:creationId xmlns:a16="http://schemas.microsoft.com/office/drawing/2014/main" id="{3B60ED91-E6EB-4EBC-A7E6-3DB62F6A3DFC}"/>
            </a:ext>
          </a:extLst>
        </cdr:cNvPr>
        <cdr:cNvSpPr/>
      </cdr:nvSpPr>
      <cdr:spPr>
        <a:xfrm xmlns:a="http://schemas.openxmlformats.org/drawingml/2006/main">
          <a:off x="3431288" y="2237309"/>
          <a:ext cx="590804" cy="6110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800" b="1" dirty="0">
              <a:solidFill>
                <a:srgbClr val="C00000"/>
              </a:solidFill>
            </a:rPr>
            <a:t>213</a:t>
          </a:r>
          <a:endParaRPr lang="ru-RU" sz="2000" b="1" dirty="0">
            <a:solidFill>
              <a:srgbClr val="C00000"/>
            </a:solidFill>
          </a:endParaRPr>
        </a:p>
        <a:p xmlns:a="http://schemas.openxmlformats.org/drawingml/2006/main">
          <a:endParaRPr lang="ru-RU" sz="20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0.81553</cdr:x>
      <cdr:y>0.54761</cdr:y>
    </cdr:from>
    <cdr:to>
      <cdr:x>0.87433</cdr:x>
      <cdr:y>0.64754</cdr:y>
    </cdr:to>
    <cdr:sp macro="" textlink="">
      <cdr:nvSpPr>
        <cdr:cNvPr id="4" name="Левая фигурная скобка 3">
          <a:extLst xmlns:a="http://schemas.openxmlformats.org/drawingml/2006/main">
            <a:ext uri="{FF2B5EF4-FFF2-40B4-BE49-F238E27FC236}">
              <a16:creationId xmlns:a16="http://schemas.microsoft.com/office/drawing/2014/main" id="{0AA9B386-6D7C-C6FE-B4ED-6F13111F90E7}"/>
            </a:ext>
          </a:extLst>
        </cdr:cNvPr>
        <cdr:cNvSpPr/>
      </cdr:nvSpPr>
      <cdr:spPr>
        <a:xfrm xmlns:a="http://schemas.openxmlformats.org/drawingml/2006/main">
          <a:off x="4642244" y="2958138"/>
          <a:ext cx="334681" cy="539814"/>
        </a:xfrm>
        <a:prstGeom xmlns:a="http://schemas.openxmlformats.org/drawingml/2006/main" prst="leftBrace">
          <a:avLst/>
        </a:prstGeom>
        <a:ln xmlns:a="http://schemas.openxmlformats.org/drawingml/2006/main" w="2222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defPPr rtl="0"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0.77441</cdr:x>
      <cdr:y>0.53555</cdr:y>
    </cdr:from>
    <cdr:to>
      <cdr:x>0.87681</cdr:x>
      <cdr:y>0.64536</cdr:y>
    </cdr:to>
    <cdr:sp macro="" textlink="">
      <cdr:nvSpPr>
        <cdr:cNvPr id="5" name="Прямоугольник 4">
          <a:extLst xmlns:a="http://schemas.openxmlformats.org/drawingml/2006/main">
            <a:ext uri="{FF2B5EF4-FFF2-40B4-BE49-F238E27FC236}">
              <a16:creationId xmlns:a16="http://schemas.microsoft.com/office/drawing/2014/main" id="{6FC97042-95E1-4694-3387-9E0FB8EAFFD7}"/>
            </a:ext>
          </a:extLst>
        </cdr:cNvPr>
        <cdr:cNvSpPr/>
      </cdr:nvSpPr>
      <cdr:spPr>
        <a:xfrm xmlns:a="http://schemas.openxmlformats.org/drawingml/2006/main">
          <a:off x="4408165" y="2892992"/>
          <a:ext cx="582892" cy="593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000" b="1" dirty="0">
              <a:solidFill>
                <a:srgbClr val="C00000"/>
              </a:solidFill>
            </a:rPr>
            <a:t>59</a:t>
          </a:r>
        </a:p>
        <a:p xmlns:a="http://schemas.openxmlformats.org/drawingml/2006/main">
          <a:endParaRPr lang="ru-RU" sz="2000" b="1" dirty="0">
            <a:solidFill>
              <a:srgbClr val="C00000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0.81684</cdr:x>
      <cdr:y>0.59416</cdr:y>
    </cdr:from>
    <cdr:to>
      <cdr:x>0.88171</cdr:x>
      <cdr:y>0.63119</cdr:y>
    </cdr:to>
    <cdr:sp macro="" textlink="">
      <cdr:nvSpPr>
        <cdr:cNvPr id="2" name="Левая фигурная скобка 1">
          <a:extLst xmlns:a="http://schemas.openxmlformats.org/drawingml/2006/main">
            <a:ext uri="{FF2B5EF4-FFF2-40B4-BE49-F238E27FC236}">
              <a16:creationId xmlns:a16="http://schemas.microsoft.com/office/drawing/2014/main" id="{5E24269A-B963-E675-BA9C-E7977C3DE0DA}"/>
            </a:ext>
          </a:extLst>
        </cdr:cNvPr>
        <cdr:cNvSpPr/>
      </cdr:nvSpPr>
      <cdr:spPr>
        <a:xfrm xmlns:a="http://schemas.openxmlformats.org/drawingml/2006/main">
          <a:off x="4536440" y="3312261"/>
          <a:ext cx="360302" cy="206413"/>
        </a:xfrm>
        <a:prstGeom xmlns:a="http://schemas.openxmlformats.org/drawingml/2006/main" prst="leftBrace">
          <a:avLst/>
        </a:prstGeom>
        <a:ln xmlns:a="http://schemas.openxmlformats.org/drawingml/2006/main" w="2222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0.80052</cdr:x>
      <cdr:y>0.54807</cdr:y>
    </cdr:from>
    <cdr:to>
      <cdr:x>0.90548</cdr:x>
      <cdr:y>0.65448</cdr:y>
    </cdr:to>
    <cdr:sp macro="" textlink="">
      <cdr:nvSpPr>
        <cdr:cNvPr id="3" name="Прямоугольник 2">
          <a:extLst xmlns:a="http://schemas.openxmlformats.org/drawingml/2006/main">
            <a:ext uri="{FF2B5EF4-FFF2-40B4-BE49-F238E27FC236}">
              <a16:creationId xmlns:a16="http://schemas.microsoft.com/office/drawing/2014/main" id="{62718357-B55C-4477-9EEB-58731D1283D3}"/>
            </a:ext>
          </a:extLst>
        </cdr:cNvPr>
        <cdr:cNvSpPr/>
      </cdr:nvSpPr>
      <cdr:spPr>
        <a:xfrm xmlns:a="http://schemas.openxmlformats.org/drawingml/2006/main">
          <a:off x="4445830" y="3055312"/>
          <a:ext cx="582892" cy="593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>
              <a:solidFill>
                <a:srgbClr val="C00000"/>
              </a:solidFill>
            </a:rPr>
            <a:t>6</a:t>
          </a:r>
        </a:p>
        <a:p xmlns:a="http://schemas.openxmlformats.org/drawingml/2006/main">
          <a:endParaRPr lang="ru-RU" sz="2000" b="1" dirty="0">
            <a:solidFill>
              <a:srgbClr val="C0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23F4313-9FCE-4A92-819A-FAD0FCF0E5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D8F2DB-1094-477F-B0A7-6AC3F2199E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1B934BC-F238-447B-95EF-EA931230C320}" type="datetime1">
              <a:rPr lang="ru-RU" smtClean="0"/>
              <a:t>29.05.2023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06BA01-9EAD-49E8-91CF-2A395945EA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8C7E85C4-F9C1-42D8-B803-39C514A3B3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9474F99-60BC-462F-82FF-AD0F7D3371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019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F88F6-FC76-4475-8D83-C67703B2FC47}" type="datetime1">
              <a:rPr lang="ru-RU" smtClean="0"/>
              <a:pPr/>
              <a:t>29.05.2023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A226AB8-ACBE-42E6-92F5-667EDDCD965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A226AB8-ACBE-42E6-92F5-667EDDCD965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6283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86E2F-CC78-4155-93DD-5183C28D9D4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096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ru-RU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6731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226AB8-ACBE-42E6-92F5-667EDDCD9652}" type="slidenum">
              <a:rPr lang="ru-RU" noProof="0" smtClean="0"/>
              <a:t>15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184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226AB8-ACBE-42E6-92F5-667EDDCD9652}" type="slidenum">
              <a:rPr lang="ru-RU" noProof="0" smtClean="0"/>
              <a:t>17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79567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D34AC2-3728-4A8B-B58F-6888FAEC3D20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8521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D34AC2-3728-4A8B-B58F-6888FAEC3D20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852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226AB8-ACBE-42E6-92F5-667EDDCD9652}" type="slidenum">
              <a:rPr lang="ru-RU" noProof="0" smtClean="0"/>
              <a:t>20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5200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226AB8-ACBE-42E6-92F5-667EDDCD9652}" type="slidenum">
              <a:rPr lang="ru-RU" noProof="0" smtClean="0"/>
              <a:t>21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404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A226AB8-ACBE-42E6-92F5-667EDDCD9652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541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226AB8-ACBE-42E6-92F5-667EDDCD9652}" type="slidenum">
              <a:rPr lang="ru-RU" noProof="0" smtClean="0"/>
              <a:t>23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08341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D34AC2-3728-4A8B-B58F-6888FAEC3D2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8521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226AB8-ACBE-42E6-92F5-667EDDCD9652}" type="slidenum">
              <a:rPr lang="ru-RU" noProof="0" smtClean="0"/>
              <a:t>24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032370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A226AB8-ACBE-42E6-92F5-667EDDCD9652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8639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A226AB8-ACBE-42E6-92F5-667EDDCD965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103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226AB8-ACBE-42E6-92F5-667EDDCD9652}" type="slidenum">
              <a:rPr lang="ru-RU" noProof="0" smtClean="0"/>
              <a:t>5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04361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D34AC2-3728-4A8B-B58F-6888FAEC3D2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6095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D34AC2-3728-4A8B-B58F-6888FAEC3D2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367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D34AC2-3728-4A8B-B58F-6888FAEC3D20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852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D34AC2-3728-4A8B-B58F-6888FAEC3D20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1424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D34AC2-3728-4A8B-B58F-6888FAEC3D2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852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E8F9AD-0395-4B26-9B1D-526DA1A5444D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60CDAD-434E-4A0B-B6ED-D382111C79FB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863A8E-0D66-456E-B471-FEDB0FC2F39D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19439F-9D54-4B02-A7A4-5BD01D43B4AE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6C0A6F-5456-4907-9736-D300E197B0DF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6BEBD8-3BCB-4CC8-8F2F-670B15C79D72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C8B678-09EF-401F-A326-026049C2F9AC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6063D6-467A-48D7-B8AF-D27ECD8ECB25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7A93A9-0F31-48AD-9119-27171DEC7632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0DAEA7-34F6-4869-81B3-783AF0C472F4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CA2FFE-9F91-44A0-A9D4-DDD741311153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214645A-BA2D-48FA-B2EE-457A85B47F33}" type="datetime1">
              <a:rPr lang="ru-RU" noProof="0" smtClean="0"/>
              <a:t>29.05.2023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A4A7955-6230-48B4-BD8B-A7C460F7594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24slides.com/?utm_campaign=mp&amp;utm_medium=ppt&amp;utm_source=pptlink&amp;utm_content=&amp;utm_term=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t.udmr.ru/smallpurchases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udmurtia.zakazrf.r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.xml"/><Relationship Id="rId3" Type="http://schemas.openxmlformats.org/officeDocument/2006/relationships/image" Target="../media/image2.png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24slides.com/?utm_campaign=mp&amp;utm_medium=ppt&amp;utm_source=pptlink&amp;utm_content=&amp;utm_term=" TargetMode="Externa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74310"/>
            <a:ext cx="12192000" cy="47879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" name="Прямоугольник 6">
            <a:hlinkClick r:id="rId5"/>
            <a:extLst>
              <a:ext uri="{FF2B5EF4-FFF2-40B4-BE49-F238E27FC236}">
                <a16:creationId xmlns:a16="http://schemas.microsoft.com/office/drawing/2014/main" id="{FD739A43-7308-4A45-800C-2B124CAB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2100" y="5893528"/>
            <a:ext cx="5036984" cy="590180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latin typeface="+mj-lt"/>
                <a:cs typeface="Calibri Light" panose="020F0302020204030204" pitchFamily="34" charset="0"/>
              </a:rPr>
              <a:t>Докладчик: </a:t>
            </a:r>
            <a:r>
              <a:rPr lang="ru-RU" sz="1600" b="1" dirty="0" err="1">
                <a:latin typeface="+mj-lt"/>
                <a:cs typeface="Calibri Light" panose="020F0302020204030204" pitchFamily="34" charset="0"/>
              </a:rPr>
              <a:t>Бушмелев</a:t>
            </a:r>
            <a:r>
              <a:rPr lang="ru-RU" sz="1600" b="1" dirty="0">
                <a:latin typeface="+mj-lt"/>
                <a:cs typeface="Calibri Light" panose="020F0302020204030204" pitchFamily="34" charset="0"/>
              </a:rPr>
              <a:t> Константин Юрьевич</a:t>
            </a:r>
          </a:p>
        </p:txBody>
      </p:sp>
      <p:sp>
        <p:nvSpPr>
          <p:cNvPr id="8" name="Надпись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0" y="3200917"/>
            <a:ext cx="12192000" cy="14773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ОСОБЕННОСТИ ОРГАНИЗАЦИИ ЗАКУПОК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В УДМУРТСКОЙ РЕСПУБЛИКЕ</a:t>
            </a:r>
          </a:p>
          <a:p>
            <a:pPr algn="ctr"/>
            <a:endParaRPr lang="ru-RU" sz="32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 rtlCol="0"/>
          <a:lstStyle/>
          <a:p>
            <a:pPr rtl="0"/>
            <a:r>
              <a:rPr lang="ru-RU" dirty="0"/>
              <a:t>Слайд 1 сбалансированной системы показателей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A92A88-FBBA-4388-95A6-12FE98648B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758" y="1295790"/>
            <a:ext cx="1227832" cy="13217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505CF08-BDC0-48CA-9B78-BEEEC5E8B9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57" y="1292913"/>
            <a:ext cx="1261324" cy="132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ACC152C-5394-4A9C-AE1B-58DB485449B1}"/>
              </a:ext>
            </a:extLst>
          </p:cNvPr>
          <p:cNvSpPr/>
          <p:nvPr/>
        </p:nvSpPr>
        <p:spPr>
          <a:xfrm>
            <a:off x="6269550" y="2111063"/>
            <a:ext cx="5664578" cy="4550475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D7D413-936A-4A2D-83E0-6714C8DB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/>
              <a:t>Слайд 4</a:t>
            </a:r>
          </a:p>
        </p:txBody>
      </p:sp>
      <p:sp>
        <p:nvSpPr>
          <p:cNvPr id="41" name="Надпись 12">
            <a:extLst>
              <a:ext uri="{FF2B5EF4-FFF2-40B4-BE49-F238E27FC236}">
                <a16:creationId xmlns:a16="http://schemas.microsoft.com/office/drawing/2014/main" id="{46C60CA9-0397-4FD3-A7A5-430E725A0192}"/>
              </a:ext>
            </a:extLst>
          </p:cNvPr>
          <p:cNvSpPr txBox="1"/>
          <p:nvPr/>
        </p:nvSpPr>
        <p:spPr>
          <a:xfrm>
            <a:off x="1221801" y="385292"/>
            <a:ext cx="9739128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КОЛИЧЕСТВО ЗАЯВОК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17493A4-2329-4CBE-ACAE-FFDFF14F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AB68674-19F5-4568-90CD-524F45CEF8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sp>
        <p:nvSpPr>
          <p:cNvPr id="50" name="Полилиния 300">
            <a:extLst>
              <a:ext uri="{FF2B5EF4-FFF2-40B4-BE49-F238E27FC236}">
                <a16:creationId xmlns:a16="http://schemas.microsoft.com/office/drawing/2014/main" id="{E35EAD4F-3A43-4369-899D-25EC9BD3CB0C}"/>
              </a:ext>
            </a:extLst>
          </p:cNvPr>
          <p:cNvSpPr>
            <a:spLocks/>
          </p:cNvSpPr>
          <p:nvPr/>
        </p:nvSpPr>
        <p:spPr bwMode="auto">
          <a:xfrm>
            <a:off x="4486503" y="1412761"/>
            <a:ext cx="320461" cy="241549"/>
          </a:xfrm>
          <a:custGeom>
            <a:avLst/>
            <a:gdLst>
              <a:gd name="T0" fmla="*/ 19 w 712"/>
              <a:gd name="T1" fmla="*/ 494 h 495"/>
              <a:gd name="T2" fmla="*/ 679 w 712"/>
              <a:gd name="T3" fmla="*/ 60 h 495"/>
              <a:gd name="T4" fmla="*/ 668 w 712"/>
              <a:gd name="T5" fmla="*/ 167 h 495"/>
              <a:gd name="T6" fmla="*/ 669 w 712"/>
              <a:gd name="T7" fmla="*/ 173 h 495"/>
              <a:gd name="T8" fmla="*/ 672 w 712"/>
              <a:gd name="T9" fmla="*/ 177 h 495"/>
              <a:gd name="T10" fmla="*/ 677 w 712"/>
              <a:gd name="T11" fmla="*/ 180 h 495"/>
              <a:gd name="T12" fmla="*/ 682 w 712"/>
              <a:gd name="T13" fmla="*/ 180 h 495"/>
              <a:gd name="T14" fmla="*/ 688 w 712"/>
              <a:gd name="T15" fmla="*/ 179 h 495"/>
              <a:gd name="T16" fmla="*/ 696 w 712"/>
              <a:gd name="T17" fmla="*/ 173 h 495"/>
              <a:gd name="T18" fmla="*/ 712 w 712"/>
              <a:gd name="T19" fmla="*/ 31 h 495"/>
              <a:gd name="T20" fmla="*/ 712 w 712"/>
              <a:gd name="T21" fmla="*/ 30 h 495"/>
              <a:gd name="T22" fmla="*/ 712 w 712"/>
              <a:gd name="T23" fmla="*/ 27 h 495"/>
              <a:gd name="T24" fmla="*/ 711 w 712"/>
              <a:gd name="T25" fmla="*/ 24 h 495"/>
              <a:gd name="T26" fmla="*/ 710 w 712"/>
              <a:gd name="T27" fmla="*/ 22 h 495"/>
              <a:gd name="T28" fmla="*/ 710 w 712"/>
              <a:gd name="T29" fmla="*/ 22 h 495"/>
              <a:gd name="T30" fmla="*/ 707 w 712"/>
              <a:gd name="T31" fmla="*/ 20 h 495"/>
              <a:gd name="T32" fmla="*/ 705 w 712"/>
              <a:gd name="T33" fmla="*/ 17 h 495"/>
              <a:gd name="T34" fmla="*/ 702 w 712"/>
              <a:gd name="T35" fmla="*/ 16 h 495"/>
              <a:gd name="T36" fmla="*/ 700 w 712"/>
              <a:gd name="T37" fmla="*/ 15 h 495"/>
              <a:gd name="T38" fmla="*/ 699 w 712"/>
              <a:gd name="T39" fmla="*/ 15 h 495"/>
              <a:gd name="T40" fmla="*/ 561 w 712"/>
              <a:gd name="T41" fmla="*/ 0 h 495"/>
              <a:gd name="T42" fmla="*/ 555 w 712"/>
              <a:gd name="T43" fmla="*/ 1 h 495"/>
              <a:gd name="T44" fmla="*/ 551 w 712"/>
              <a:gd name="T45" fmla="*/ 6 h 495"/>
              <a:gd name="T46" fmla="*/ 548 w 712"/>
              <a:gd name="T47" fmla="*/ 11 h 495"/>
              <a:gd name="T48" fmla="*/ 547 w 712"/>
              <a:gd name="T49" fmla="*/ 16 h 495"/>
              <a:gd name="T50" fmla="*/ 549 w 712"/>
              <a:gd name="T51" fmla="*/ 22 h 495"/>
              <a:gd name="T52" fmla="*/ 552 w 712"/>
              <a:gd name="T53" fmla="*/ 27 h 495"/>
              <a:gd name="T54" fmla="*/ 557 w 712"/>
              <a:gd name="T55" fmla="*/ 29 h 495"/>
              <a:gd name="T56" fmla="*/ 654 w 712"/>
              <a:gd name="T57" fmla="*/ 41 h 495"/>
              <a:gd name="T58" fmla="*/ 4 w 712"/>
              <a:gd name="T59" fmla="*/ 469 h 495"/>
              <a:gd name="T60" fmla="*/ 1 w 712"/>
              <a:gd name="T61" fmla="*/ 473 h 495"/>
              <a:gd name="T62" fmla="*/ 0 w 712"/>
              <a:gd name="T63" fmla="*/ 480 h 495"/>
              <a:gd name="T64" fmla="*/ 1 w 712"/>
              <a:gd name="T65" fmla="*/ 485 h 495"/>
              <a:gd name="T66" fmla="*/ 5 w 712"/>
              <a:gd name="T67" fmla="*/ 490 h 495"/>
              <a:gd name="T68" fmla="*/ 11 w 712"/>
              <a:gd name="T69" fmla="*/ 4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12" h="495">
                <a:moveTo>
                  <a:pt x="15" y="495"/>
                </a:moveTo>
                <a:lnTo>
                  <a:pt x="19" y="494"/>
                </a:lnTo>
                <a:lnTo>
                  <a:pt x="23" y="493"/>
                </a:lnTo>
                <a:lnTo>
                  <a:pt x="679" y="60"/>
                </a:lnTo>
                <a:lnTo>
                  <a:pt x="668" y="164"/>
                </a:lnTo>
                <a:lnTo>
                  <a:pt x="668" y="167"/>
                </a:lnTo>
                <a:lnTo>
                  <a:pt x="668" y="170"/>
                </a:lnTo>
                <a:lnTo>
                  <a:pt x="669" y="173"/>
                </a:lnTo>
                <a:lnTo>
                  <a:pt x="671" y="175"/>
                </a:lnTo>
                <a:lnTo>
                  <a:pt x="672" y="177"/>
                </a:lnTo>
                <a:lnTo>
                  <a:pt x="675" y="179"/>
                </a:lnTo>
                <a:lnTo>
                  <a:pt x="677" y="180"/>
                </a:lnTo>
                <a:lnTo>
                  <a:pt x="681" y="180"/>
                </a:lnTo>
                <a:lnTo>
                  <a:pt x="682" y="180"/>
                </a:lnTo>
                <a:lnTo>
                  <a:pt x="682" y="180"/>
                </a:lnTo>
                <a:lnTo>
                  <a:pt x="688" y="179"/>
                </a:lnTo>
                <a:lnTo>
                  <a:pt x="692" y="177"/>
                </a:lnTo>
                <a:lnTo>
                  <a:pt x="696" y="173"/>
                </a:lnTo>
                <a:lnTo>
                  <a:pt x="697" y="168"/>
                </a:lnTo>
                <a:lnTo>
                  <a:pt x="712" y="31"/>
                </a:lnTo>
                <a:lnTo>
                  <a:pt x="712" y="31"/>
                </a:lnTo>
                <a:lnTo>
                  <a:pt x="712" y="30"/>
                </a:lnTo>
                <a:lnTo>
                  <a:pt x="712" y="28"/>
                </a:lnTo>
                <a:lnTo>
                  <a:pt x="712" y="27"/>
                </a:lnTo>
                <a:lnTo>
                  <a:pt x="712" y="25"/>
                </a:lnTo>
                <a:lnTo>
                  <a:pt x="711" y="24"/>
                </a:lnTo>
                <a:lnTo>
                  <a:pt x="711" y="23"/>
                </a:lnTo>
                <a:lnTo>
                  <a:pt x="710" y="22"/>
                </a:lnTo>
                <a:lnTo>
                  <a:pt x="710" y="22"/>
                </a:lnTo>
                <a:lnTo>
                  <a:pt x="710" y="22"/>
                </a:lnTo>
                <a:lnTo>
                  <a:pt x="709" y="21"/>
                </a:lnTo>
                <a:lnTo>
                  <a:pt x="707" y="20"/>
                </a:lnTo>
                <a:lnTo>
                  <a:pt x="706" y="18"/>
                </a:lnTo>
                <a:lnTo>
                  <a:pt x="705" y="17"/>
                </a:lnTo>
                <a:lnTo>
                  <a:pt x="704" y="17"/>
                </a:lnTo>
                <a:lnTo>
                  <a:pt x="702" y="16"/>
                </a:lnTo>
                <a:lnTo>
                  <a:pt x="701" y="16"/>
                </a:lnTo>
                <a:lnTo>
                  <a:pt x="700" y="15"/>
                </a:lnTo>
                <a:lnTo>
                  <a:pt x="699" y="15"/>
                </a:lnTo>
                <a:lnTo>
                  <a:pt x="699" y="15"/>
                </a:lnTo>
                <a:lnTo>
                  <a:pt x="564" y="0"/>
                </a:lnTo>
                <a:lnTo>
                  <a:pt x="561" y="0"/>
                </a:lnTo>
                <a:lnTo>
                  <a:pt x="557" y="0"/>
                </a:lnTo>
                <a:lnTo>
                  <a:pt x="555" y="1"/>
                </a:lnTo>
                <a:lnTo>
                  <a:pt x="553" y="3"/>
                </a:lnTo>
                <a:lnTo>
                  <a:pt x="551" y="6"/>
                </a:lnTo>
                <a:lnTo>
                  <a:pt x="549" y="8"/>
                </a:lnTo>
                <a:lnTo>
                  <a:pt x="548" y="11"/>
                </a:lnTo>
                <a:lnTo>
                  <a:pt x="547" y="13"/>
                </a:lnTo>
                <a:lnTo>
                  <a:pt x="547" y="16"/>
                </a:lnTo>
                <a:lnTo>
                  <a:pt x="548" y="20"/>
                </a:lnTo>
                <a:lnTo>
                  <a:pt x="549" y="22"/>
                </a:lnTo>
                <a:lnTo>
                  <a:pt x="550" y="25"/>
                </a:lnTo>
                <a:lnTo>
                  <a:pt x="552" y="27"/>
                </a:lnTo>
                <a:lnTo>
                  <a:pt x="554" y="28"/>
                </a:lnTo>
                <a:lnTo>
                  <a:pt x="557" y="29"/>
                </a:lnTo>
                <a:lnTo>
                  <a:pt x="561" y="30"/>
                </a:lnTo>
                <a:lnTo>
                  <a:pt x="654" y="41"/>
                </a:lnTo>
                <a:lnTo>
                  <a:pt x="6" y="467"/>
                </a:lnTo>
                <a:lnTo>
                  <a:pt x="4" y="469"/>
                </a:lnTo>
                <a:lnTo>
                  <a:pt x="2" y="471"/>
                </a:lnTo>
                <a:lnTo>
                  <a:pt x="1" y="473"/>
                </a:lnTo>
                <a:lnTo>
                  <a:pt x="0" y="477"/>
                </a:lnTo>
                <a:lnTo>
                  <a:pt x="0" y="480"/>
                </a:lnTo>
                <a:lnTo>
                  <a:pt x="0" y="482"/>
                </a:lnTo>
                <a:lnTo>
                  <a:pt x="1" y="485"/>
                </a:lnTo>
                <a:lnTo>
                  <a:pt x="2" y="488"/>
                </a:lnTo>
                <a:lnTo>
                  <a:pt x="5" y="490"/>
                </a:lnTo>
                <a:lnTo>
                  <a:pt x="8" y="493"/>
                </a:lnTo>
                <a:lnTo>
                  <a:pt x="11" y="494"/>
                </a:lnTo>
                <a:lnTo>
                  <a:pt x="15" y="4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B4D233-17F5-49A3-9BE2-39D517E25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0F613B3-4166-49A6-8B53-01E47D854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3AF46D8-8840-46AF-A80C-D25B3765A040}"/>
              </a:ext>
            </a:extLst>
          </p:cNvPr>
          <p:cNvSpPr/>
          <p:nvPr/>
        </p:nvSpPr>
        <p:spPr>
          <a:xfrm>
            <a:off x="257872" y="2113730"/>
            <a:ext cx="5581613" cy="4550475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ED5F5FD-1E6F-4A5B-BE8A-A0D99D517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258" y="1204813"/>
            <a:ext cx="5243227" cy="741745"/>
          </a:xfrm>
          <a:prstGeom prst="rect">
            <a:avLst/>
          </a:prstGeom>
          <a:gradFill flip="none" rotWithShape="1">
            <a:gsLst>
              <a:gs pos="10811">
                <a:srgbClr val="C0000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2A4E7443-BF39-4682-99F5-291AD8F65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2669" y="1221061"/>
            <a:ext cx="789546" cy="744532"/>
          </a:xfrm>
          <a:prstGeom prst="ellipse">
            <a:avLst/>
          </a:prstGeom>
          <a:solidFill>
            <a:srgbClr val="B00000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31" name="Группа 30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A3CA35F7-A3DF-4B1D-AA05-CB7FE5B6FBA5}"/>
              </a:ext>
            </a:extLst>
          </p:cNvPr>
          <p:cNvGrpSpPr/>
          <p:nvPr/>
        </p:nvGrpSpPr>
        <p:grpSpPr>
          <a:xfrm>
            <a:off x="392079" y="1319684"/>
            <a:ext cx="390966" cy="452529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33" name="Полилиния 300">
              <a:extLst>
                <a:ext uri="{FF2B5EF4-FFF2-40B4-BE49-F238E27FC236}">
                  <a16:creationId xmlns:a16="http://schemas.microsoft.com/office/drawing/2014/main" id="{F35D65F2-91DB-4473-A7DF-EB3A885AC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" name="Полилиния 301">
              <a:extLst>
                <a:ext uri="{FF2B5EF4-FFF2-40B4-BE49-F238E27FC236}">
                  <a16:creationId xmlns:a16="http://schemas.microsoft.com/office/drawing/2014/main" id="{2365D7A4-87AC-4118-B7EF-CD5F8864D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843D231B-DE63-4DA4-9E1B-D9C802AFB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06338" y="1246183"/>
            <a:ext cx="5308444" cy="694287"/>
          </a:xfrm>
          <a:prstGeom prst="rect">
            <a:avLst/>
          </a:prstGeom>
          <a:gradFill flip="none" rotWithShape="1">
            <a:gsLst>
              <a:gs pos="2793">
                <a:schemeClr val="tx2">
                  <a:lumMod val="75000"/>
                </a:schemeClr>
              </a:gs>
              <a:gs pos="100000">
                <a:schemeClr val="bg1"/>
              </a:gs>
              <a:gs pos="54000">
                <a:srgbClr val="515A6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B603ECF1-BBFD-4B1F-9D18-C2A4A7886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76903" y="1238877"/>
            <a:ext cx="789546" cy="694287"/>
          </a:xfrm>
          <a:prstGeom prst="ellipse">
            <a:avLst/>
          </a:prstGeom>
          <a:solidFill>
            <a:srgbClr val="30353F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55" name="Группа 54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DA34C538-7628-414E-A7A0-FC7F654A1D00}"/>
              </a:ext>
            </a:extLst>
          </p:cNvPr>
          <p:cNvGrpSpPr/>
          <p:nvPr/>
        </p:nvGrpSpPr>
        <p:grpSpPr>
          <a:xfrm>
            <a:off x="6435683" y="1395267"/>
            <a:ext cx="405618" cy="397152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56" name="Полилиния 300">
              <a:extLst>
                <a:ext uri="{FF2B5EF4-FFF2-40B4-BE49-F238E27FC236}">
                  <a16:creationId xmlns:a16="http://schemas.microsoft.com/office/drawing/2014/main" id="{3BD7087A-D7E4-48C5-88A1-9F2B29FED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7" name="Полилиния 301">
              <a:extLst>
                <a:ext uri="{FF2B5EF4-FFF2-40B4-BE49-F238E27FC236}">
                  <a16:creationId xmlns:a16="http://schemas.microsoft.com/office/drawing/2014/main" id="{D74F49AB-02F2-4616-87C1-FE3606481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40" name="Надпись 108">
            <a:extLst>
              <a:ext uri="{FF2B5EF4-FFF2-40B4-BE49-F238E27FC236}">
                <a16:creationId xmlns:a16="http://schemas.microsoft.com/office/drawing/2014/main" id="{E17CFC61-9D55-4416-8285-4E414F7D1A6C}"/>
              </a:ext>
            </a:extLst>
          </p:cNvPr>
          <p:cNvSpPr txBox="1"/>
          <p:nvPr/>
        </p:nvSpPr>
        <p:spPr>
          <a:xfrm>
            <a:off x="1015416" y="1420601"/>
            <a:ext cx="461576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2000" b="1" dirty="0">
                <a:solidFill>
                  <a:schemeClr val="bg1"/>
                </a:solidFill>
                <a:latin typeface="+mj-lt"/>
              </a:rPr>
              <a:t>Заявки на закупку(44-ФЗ)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06C40FD-F777-46A4-8EFF-EF530032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10</a:t>
            </a:r>
          </a:p>
        </p:txBody>
      </p:sp>
      <p:sp>
        <p:nvSpPr>
          <p:cNvPr id="6" name="Надпись 108">
            <a:extLst>
              <a:ext uri="{FF2B5EF4-FFF2-40B4-BE49-F238E27FC236}">
                <a16:creationId xmlns:a16="http://schemas.microsoft.com/office/drawing/2014/main" id="{92A9CFA1-F239-1D19-D637-0E6DC0526516}"/>
              </a:ext>
            </a:extLst>
          </p:cNvPr>
          <p:cNvSpPr txBox="1"/>
          <p:nvPr/>
        </p:nvSpPr>
        <p:spPr>
          <a:xfrm>
            <a:off x="7130399" y="1395267"/>
            <a:ext cx="3570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2000" b="1" dirty="0">
                <a:solidFill>
                  <a:schemeClr val="bg1"/>
                </a:solidFill>
                <a:latin typeface="+mj-lt"/>
              </a:rPr>
              <a:t>Заявки на закупку(223-ФЗ)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E5358E7B-03AC-75F4-95EA-BE0573979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6331333"/>
              </p:ext>
            </p:extLst>
          </p:nvPr>
        </p:nvGraphicFramePr>
        <p:xfrm>
          <a:off x="6296905" y="2212104"/>
          <a:ext cx="5581613" cy="4449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15FD9965-0979-A791-CF6C-F5AEE4CE24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009430"/>
              </p:ext>
            </p:extLst>
          </p:nvPr>
        </p:nvGraphicFramePr>
        <p:xfrm>
          <a:off x="202262" y="2223184"/>
          <a:ext cx="5637223" cy="4438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79249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2E2B8A57-A1DE-437D-9C07-456BA7E8596F}"/>
              </a:ext>
            </a:extLst>
          </p:cNvPr>
          <p:cNvSpPr/>
          <p:nvPr/>
        </p:nvSpPr>
        <p:spPr>
          <a:xfrm>
            <a:off x="227633" y="2065788"/>
            <a:ext cx="5241866" cy="3526528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800" b="1" u="sng" dirty="0">
                <a:solidFill>
                  <a:schemeClr val="tx1"/>
                </a:solidFill>
                <a:cs typeface="Times New Roman" pitchFamily="18" charset="0"/>
                <a:hlinkClick r:id="rId3"/>
              </a:rPr>
              <a:t>https://wt.udmr.ru/smallpurchases</a:t>
            </a:r>
            <a:endParaRPr lang="ru-RU" sz="1800" b="1" u="sng" dirty="0">
              <a:solidFill>
                <a:schemeClr val="tx1"/>
              </a:solidFill>
              <a:cs typeface="Times New Roman" pitchFamily="18" charset="0"/>
            </a:endParaRPr>
          </a:p>
          <a:p>
            <a:pPr algn="ctr"/>
            <a:endParaRPr lang="ru-RU" sz="18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Прямоугольник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729" y="1185255"/>
            <a:ext cx="4892410" cy="74643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4000">
                <a:srgbClr val="515A6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8" name="Овал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294" y="1185255"/>
            <a:ext cx="789546" cy="746432"/>
          </a:xfrm>
          <a:prstGeom prst="ellipse">
            <a:avLst/>
          </a:prstGeom>
          <a:solidFill>
            <a:srgbClr val="30353F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b="1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5637124" y="2078754"/>
            <a:ext cx="6277658" cy="3495644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800" b="1" u="sng" dirty="0">
                <a:solidFill>
                  <a:schemeClr val="tx1"/>
                </a:solidFill>
                <a:cs typeface="Times New Roman" pitchFamily="18" charset="0"/>
                <a:hlinkClick r:id="rId4"/>
              </a:rPr>
              <a:t>http://udmurtia.zakazrf.ru</a:t>
            </a:r>
            <a:endParaRPr lang="ru-RU" sz="1800" b="1" u="sng" dirty="0">
              <a:solidFill>
                <a:schemeClr val="tx1"/>
              </a:solidFill>
              <a:cs typeface="Times New Roman" pitchFamily="18" charset="0"/>
            </a:endParaRPr>
          </a:p>
          <a:p>
            <a:pPr algn="ctr"/>
            <a:endParaRPr lang="ru-RU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8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6213" indent="-176213" algn="just">
              <a:buFont typeface="Wingdings" pitchFamily="2" charset="2"/>
              <a:buChar char="ü"/>
              <a:defRPr/>
            </a:pPr>
            <a:r>
              <a:rPr lang="ru-RU" sz="1700" dirty="0">
                <a:solidFill>
                  <a:srgbClr val="C00000"/>
                </a:solidFill>
                <a:cs typeface="Times New Roman" pitchFamily="18" charset="0"/>
              </a:rPr>
              <a:t>Самостоятельное проведение закупок малого объема в электронной форме в рамках 223-ФЗ;</a:t>
            </a:r>
          </a:p>
          <a:p>
            <a:pPr marL="176213" indent="-176213" algn="just">
              <a:buFont typeface="Wingdings" pitchFamily="2" charset="2"/>
              <a:buChar char="ü"/>
              <a:defRPr/>
            </a:pPr>
            <a:r>
              <a:rPr lang="ru-RU" sz="1700" dirty="0">
                <a:solidFill>
                  <a:srgbClr val="C00000"/>
                </a:solidFill>
                <a:cs typeface="Times New Roman" pitchFamily="18" charset="0"/>
              </a:rPr>
              <a:t>Централизованные закупки малого объема - процедура отбора наилучшего предложения осуществляется уполномоченным учреждением;</a:t>
            </a:r>
          </a:p>
          <a:p>
            <a:pPr marL="176213" indent="-176213" algn="just">
              <a:buFont typeface="Wingdings" pitchFamily="2" charset="2"/>
              <a:buChar char="ü"/>
              <a:defRPr/>
            </a:pPr>
            <a:r>
              <a:rPr lang="ru-RU" sz="1700" dirty="0">
                <a:solidFill>
                  <a:srgbClr val="C00000"/>
                </a:solidFill>
                <a:cs typeface="Times New Roman" pitchFamily="18" charset="0"/>
              </a:rPr>
              <a:t> с 15.11.2021 малые закупки на выполнение  работ, оказание услуг, а также часть товаров для заказчиков по 44-ФЗ.</a:t>
            </a:r>
          </a:p>
          <a:p>
            <a:pPr algn="ctr"/>
            <a:endParaRPr lang="ru-RU" sz="18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39954" y="1185254"/>
            <a:ext cx="5947818" cy="699867"/>
          </a:xfrm>
          <a:prstGeom prst="rect">
            <a:avLst/>
          </a:prstGeom>
          <a:gradFill flip="none" rotWithShape="1">
            <a:gsLst>
              <a:gs pos="10811">
                <a:srgbClr val="C0000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6" name="Овал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4886" y="1138690"/>
            <a:ext cx="789546" cy="746432"/>
          </a:xfrm>
          <a:prstGeom prst="ellipse">
            <a:avLst/>
          </a:prstGeom>
          <a:solidFill>
            <a:srgbClr val="B00000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b="1" dirty="0"/>
          </a:p>
        </p:txBody>
      </p:sp>
      <p:sp>
        <p:nvSpPr>
          <p:cNvPr id="109" name="Надпись 108"/>
          <p:cNvSpPr txBox="1"/>
          <p:nvPr/>
        </p:nvSpPr>
        <p:spPr>
          <a:xfrm>
            <a:off x="6411320" y="1260119"/>
            <a:ext cx="550346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bg1"/>
                </a:solidFill>
                <a:cs typeface="Times New Roman" pitchFamily="18" charset="0"/>
              </a:rPr>
              <a:t>Электронный магазин</a:t>
            </a:r>
          </a:p>
          <a:p>
            <a:pPr algn="ctr"/>
            <a:r>
              <a:rPr lang="ru-RU" sz="1600" b="1" i="1" dirty="0">
                <a:solidFill>
                  <a:schemeClr val="bg1"/>
                </a:solidFill>
                <a:cs typeface="Times New Roman" pitchFamily="18" charset="0"/>
              </a:rPr>
              <a:t> «Биржевая площадка Удмуртской Республики»</a:t>
            </a:r>
          </a:p>
        </p:txBody>
      </p:sp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D7D413-936A-4A2D-83E0-6714C8DB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/>
              <a:t>Слайд 4</a:t>
            </a:r>
          </a:p>
        </p:txBody>
      </p:sp>
      <p:sp>
        <p:nvSpPr>
          <p:cNvPr id="41" name="Надпись 12">
            <a:extLst>
              <a:ext uri="{FF2B5EF4-FFF2-40B4-BE49-F238E27FC236}">
                <a16:creationId xmlns:a16="http://schemas.microsoft.com/office/drawing/2014/main" id="{46C60CA9-0397-4FD3-A7A5-430E725A0192}"/>
              </a:ext>
            </a:extLst>
          </p:cNvPr>
          <p:cNvSpPr txBox="1"/>
          <p:nvPr/>
        </p:nvSpPr>
        <p:spPr>
          <a:xfrm>
            <a:off x="1221801" y="120316"/>
            <a:ext cx="9739128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Использование </a:t>
            </a:r>
          </a:p>
          <a:p>
            <a:pPr algn="ctr" rtl="0"/>
            <a:r>
              <a:rPr lang="ru-RU" sz="2800" b="1" dirty="0">
                <a:latin typeface="+mj-lt"/>
              </a:rPr>
              <a:t>электронных магазинов малых закупок</a:t>
            </a:r>
            <a:endParaRPr lang="ru-RU" sz="3200" dirty="0">
              <a:latin typeface="+mj-lt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17493A4-2329-4CBE-ACAE-FFDFF14F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AB68674-19F5-4568-90CD-524F45CEF8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sp>
        <p:nvSpPr>
          <p:cNvPr id="32" name="Надпись 108">
            <a:extLst>
              <a:ext uri="{FF2B5EF4-FFF2-40B4-BE49-F238E27FC236}">
                <a16:creationId xmlns:a16="http://schemas.microsoft.com/office/drawing/2014/main" id="{56390E8C-62E3-4CD9-AA34-B3B07B62B4DA}"/>
              </a:ext>
            </a:extLst>
          </p:cNvPr>
          <p:cNvSpPr txBox="1"/>
          <p:nvPr/>
        </p:nvSpPr>
        <p:spPr>
          <a:xfrm>
            <a:off x="964840" y="1265684"/>
            <a:ext cx="387863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bg1"/>
                </a:solidFill>
                <a:cs typeface="Times New Roman" pitchFamily="18" charset="0"/>
              </a:rPr>
              <a:t>Электронный магазин </a:t>
            </a:r>
          </a:p>
          <a:p>
            <a:pPr algn="ctr"/>
            <a:r>
              <a:rPr lang="ru-RU" sz="1600" b="1" i="1" dirty="0">
                <a:solidFill>
                  <a:schemeClr val="bg1"/>
                </a:solidFill>
                <a:cs typeface="Times New Roman" pitchFamily="18" charset="0"/>
              </a:rPr>
              <a:t>«Малые закупки Удмуртской Республики»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B4D233-17F5-49A3-9BE2-39D517E25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0F613B3-4166-49A6-8B53-01E47D8548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31B09AE4-6C1E-4AC0-84BE-CE0429DF2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t="4047" r="57949" b="36107"/>
          <a:stretch/>
        </p:blipFill>
        <p:spPr bwMode="auto">
          <a:xfrm>
            <a:off x="686497" y="2434985"/>
            <a:ext cx="4324138" cy="658935"/>
          </a:xfrm>
          <a:prstGeom prst="rect">
            <a:avLst/>
          </a:prstGeom>
          <a:noFill/>
          <a:ln w="9525">
            <a:solidFill>
              <a:schemeClr val="accent5"/>
            </a:solidFill>
            <a:miter lim="800000"/>
            <a:headEnd/>
            <a:tailEnd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F409B40C-2087-4D4B-B340-DD095ED3FB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t="41499" r="57597" b="552"/>
          <a:stretch/>
        </p:blipFill>
        <p:spPr bwMode="auto">
          <a:xfrm>
            <a:off x="7109070" y="2405935"/>
            <a:ext cx="3376049" cy="749841"/>
          </a:xfrm>
          <a:prstGeom prst="rect">
            <a:avLst/>
          </a:prstGeom>
          <a:noFill/>
          <a:ln w="9525">
            <a:solidFill>
              <a:schemeClr val="accent5"/>
            </a:solidFill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B3341C0-69C4-4762-AA1F-84EEBEA893F2}"/>
              </a:ext>
            </a:extLst>
          </p:cNvPr>
          <p:cNvSpPr txBox="1"/>
          <p:nvPr/>
        </p:nvSpPr>
        <p:spPr>
          <a:xfrm>
            <a:off x="379064" y="3306301"/>
            <a:ext cx="4822597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indent="-176213" algn="just">
              <a:buFont typeface="Wingdings" pitchFamily="2" charset="2"/>
              <a:buChar char="ü"/>
              <a:defRPr/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Закупка по потребностям заказчика (посредством размещения извещения) – мини-котировочная сессия;</a:t>
            </a:r>
          </a:p>
          <a:p>
            <a:pPr marL="176213" indent="-176213" algn="just">
              <a:buFont typeface="Wingdings" pitchFamily="2" charset="2"/>
              <a:buChar char="ü"/>
              <a:defRPr/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Заключение контрактов на основании оферт – предложений поставщика;</a:t>
            </a:r>
          </a:p>
          <a:p>
            <a:pPr marL="176213" indent="-176213" algn="just">
              <a:buFont typeface="Wingdings" pitchFamily="2" charset="2"/>
              <a:buChar char="ü"/>
              <a:defRPr/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Ежедневный мониторинг и контроль, а также методологическое сопровождение заказчиков и поставщиков.</a:t>
            </a:r>
          </a:p>
          <a:p>
            <a:pPr algn="just">
              <a:buFont typeface="Wingdings" pitchFamily="2" charset="2"/>
              <a:buChar char="ü"/>
              <a:defRPr/>
            </a:pPr>
            <a:endParaRPr lang="ru-RU" sz="14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9" name="Скругленный прямоугольник 76">
            <a:extLst>
              <a:ext uri="{FF2B5EF4-FFF2-40B4-BE49-F238E27FC236}">
                <a16:creationId xmlns:a16="http://schemas.microsoft.com/office/drawing/2014/main" id="{C11D38E2-EA68-4B28-8847-EDDADD7B7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7633" y="5706958"/>
            <a:ext cx="11309033" cy="91843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u="sng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Результат:</a:t>
            </a:r>
            <a:r>
              <a:rPr lang="ru-RU" sz="1600" i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обеспечивается доступность, прозрачность и подконтрольность закупок у единственного поставщика (подрядчика, исполнителя), наличие экономии бюджетных и внебюджетных средств </a:t>
            </a:r>
          </a:p>
          <a:p>
            <a:pPr algn="ctr"/>
            <a:r>
              <a:rPr lang="ru-RU" sz="1600" i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(</a:t>
            </a:r>
            <a:r>
              <a:rPr lang="ru-RU" sz="1600" b="1" i="1" u="sng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средняя экономия 15% от начальной цены</a:t>
            </a:r>
            <a:r>
              <a:rPr lang="ru-RU" sz="1600" i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), контракты (договоры) заключаются в электронной форме</a:t>
            </a:r>
            <a:r>
              <a:rPr lang="ru-RU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i="1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06C40FD-F777-46A4-8EFF-EF530032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485021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Стрелка: вниз 49">
            <a:extLst>
              <a:ext uri="{FF2B5EF4-FFF2-40B4-BE49-F238E27FC236}">
                <a16:creationId xmlns:a16="http://schemas.microsoft.com/office/drawing/2014/main" id="{71509D51-FC9B-8FFB-B925-00AC1C52AAF5}"/>
              </a:ext>
            </a:extLst>
          </p:cNvPr>
          <p:cNvSpPr/>
          <p:nvPr/>
        </p:nvSpPr>
        <p:spPr>
          <a:xfrm>
            <a:off x="3875487" y="4284939"/>
            <a:ext cx="431476" cy="526268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низ 39">
            <a:extLst>
              <a:ext uri="{FF2B5EF4-FFF2-40B4-BE49-F238E27FC236}">
                <a16:creationId xmlns:a16="http://schemas.microsoft.com/office/drawing/2014/main" id="{DA4DA51D-B247-D0E2-7F7B-C8F61F411017}"/>
              </a:ext>
            </a:extLst>
          </p:cNvPr>
          <p:cNvSpPr/>
          <p:nvPr/>
        </p:nvSpPr>
        <p:spPr>
          <a:xfrm>
            <a:off x="10211423" y="4387718"/>
            <a:ext cx="271820" cy="46835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: вниз 47">
            <a:extLst>
              <a:ext uri="{FF2B5EF4-FFF2-40B4-BE49-F238E27FC236}">
                <a16:creationId xmlns:a16="http://schemas.microsoft.com/office/drawing/2014/main" id="{A39B7BC1-71F9-2428-434F-7B48B688BF82}"/>
              </a:ext>
            </a:extLst>
          </p:cNvPr>
          <p:cNvSpPr/>
          <p:nvPr/>
        </p:nvSpPr>
        <p:spPr>
          <a:xfrm>
            <a:off x="7660294" y="4379586"/>
            <a:ext cx="271820" cy="46835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: вниз 44">
            <a:extLst>
              <a:ext uri="{FF2B5EF4-FFF2-40B4-BE49-F238E27FC236}">
                <a16:creationId xmlns:a16="http://schemas.microsoft.com/office/drawing/2014/main" id="{5FB98257-0BB2-2DFD-80F2-06E44DA4BD1C}"/>
              </a:ext>
            </a:extLst>
          </p:cNvPr>
          <p:cNvSpPr/>
          <p:nvPr/>
        </p:nvSpPr>
        <p:spPr>
          <a:xfrm>
            <a:off x="7634097" y="3155882"/>
            <a:ext cx="271820" cy="26673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717DC0A9-AF32-9DC6-4D51-B1097E5F1559}"/>
              </a:ext>
            </a:extLst>
          </p:cNvPr>
          <p:cNvSpPr/>
          <p:nvPr/>
        </p:nvSpPr>
        <p:spPr>
          <a:xfrm>
            <a:off x="9478051" y="3079141"/>
            <a:ext cx="271820" cy="785751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0E2EF6DC-C6BF-70DA-9DEC-15365789790E}"/>
              </a:ext>
            </a:extLst>
          </p:cNvPr>
          <p:cNvSpPr/>
          <p:nvPr/>
        </p:nvSpPr>
        <p:spPr>
          <a:xfrm>
            <a:off x="7634097" y="3620080"/>
            <a:ext cx="271820" cy="26673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BA531174-F04A-A70F-8007-F7D12A8D552C}"/>
              </a:ext>
            </a:extLst>
          </p:cNvPr>
          <p:cNvSpPr/>
          <p:nvPr/>
        </p:nvSpPr>
        <p:spPr>
          <a:xfrm>
            <a:off x="9490783" y="2432124"/>
            <a:ext cx="271820" cy="36997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: вниз 45">
            <a:extLst>
              <a:ext uri="{FF2B5EF4-FFF2-40B4-BE49-F238E27FC236}">
                <a16:creationId xmlns:a16="http://schemas.microsoft.com/office/drawing/2014/main" id="{50BBED29-D409-EEF6-3A14-BA41465E70B9}"/>
              </a:ext>
            </a:extLst>
          </p:cNvPr>
          <p:cNvSpPr/>
          <p:nvPr/>
        </p:nvSpPr>
        <p:spPr>
          <a:xfrm>
            <a:off x="10702165" y="2528797"/>
            <a:ext cx="271820" cy="133468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: вниз 34">
            <a:extLst>
              <a:ext uri="{FF2B5EF4-FFF2-40B4-BE49-F238E27FC236}">
                <a16:creationId xmlns:a16="http://schemas.microsoft.com/office/drawing/2014/main" id="{7518A541-DFAB-5C0F-27FF-A1083D3C941B}"/>
              </a:ext>
            </a:extLst>
          </p:cNvPr>
          <p:cNvSpPr/>
          <p:nvPr/>
        </p:nvSpPr>
        <p:spPr>
          <a:xfrm>
            <a:off x="10709680" y="1899438"/>
            <a:ext cx="271820" cy="46835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Стрелка: вниз 41">
            <a:extLst>
              <a:ext uri="{FF2B5EF4-FFF2-40B4-BE49-F238E27FC236}">
                <a16:creationId xmlns:a16="http://schemas.microsoft.com/office/drawing/2014/main" id="{E56A463B-3D78-9FFC-ED79-1AE7FB41ED41}"/>
              </a:ext>
            </a:extLst>
          </p:cNvPr>
          <p:cNvSpPr/>
          <p:nvPr/>
        </p:nvSpPr>
        <p:spPr>
          <a:xfrm>
            <a:off x="7637648" y="1880422"/>
            <a:ext cx="271820" cy="46835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: вниз 43">
            <a:extLst>
              <a:ext uri="{FF2B5EF4-FFF2-40B4-BE49-F238E27FC236}">
                <a16:creationId xmlns:a16="http://schemas.microsoft.com/office/drawing/2014/main" id="{B61AA220-319A-6CCD-5C5B-1D34ACD176D8}"/>
              </a:ext>
            </a:extLst>
          </p:cNvPr>
          <p:cNvSpPr/>
          <p:nvPr/>
        </p:nvSpPr>
        <p:spPr>
          <a:xfrm>
            <a:off x="7638819" y="2444787"/>
            <a:ext cx="271820" cy="35730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: вниз 46">
            <a:extLst>
              <a:ext uri="{FF2B5EF4-FFF2-40B4-BE49-F238E27FC236}">
                <a16:creationId xmlns:a16="http://schemas.microsoft.com/office/drawing/2014/main" id="{1AAA02F8-D77D-FE74-C510-87488DADE5CD}"/>
              </a:ext>
            </a:extLst>
          </p:cNvPr>
          <p:cNvSpPr/>
          <p:nvPr/>
        </p:nvSpPr>
        <p:spPr>
          <a:xfrm>
            <a:off x="9328960" y="4958476"/>
            <a:ext cx="271820" cy="46835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9758D442-573F-E0F2-CFFA-21A990CE7088}"/>
              </a:ext>
            </a:extLst>
          </p:cNvPr>
          <p:cNvSpPr/>
          <p:nvPr/>
        </p:nvSpPr>
        <p:spPr>
          <a:xfrm>
            <a:off x="1381629" y="3725482"/>
            <a:ext cx="431476" cy="66232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низ 40">
            <a:extLst>
              <a:ext uri="{FF2B5EF4-FFF2-40B4-BE49-F238E27FC236}">
                <a16:creationId xmlns:a16="http://schemas.microsoft.com/office/drawing/2014/main" id="{746680B5-3C8D-B767-B6D2-534A2DFD7649}"/>
              </a:ext>
            </a:extLst>
          </p:cNvPr>
          <p:cNvSpPr/>
          <p:nvPr/>
        </p:nvSpPr>
        <p:spPr>
          <a:xfrm>
            <a:off x="9328960" y="5567907"/>
            <a:ext cx="271820" cy="46835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: вниз 36">
            <a:extLst>
              <a:ext uri="{FF2B5EF4-FFF2-40B4-BE49-F238E27FC236}">
                <a16:creationId xmlns:a16="http://schemas.microsoft.com/office/drawing/2014/main" id="{24854056-02B2-4D60-044A-0A3CA2B1BE36}"/>
              </a:ext>
            </a:extLst>
          </p:cNvPr>
          <p:cNvSpPr/>
          <p:nvPr/>
        </p:nvSpPr>
        <p:spPr>
          <a:xfrm>
            <a:off x="3868588" y="3178210"/>
            <a:ext cx="431476" cy="526268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низ 37">
            <a:extLst>
              <a:ext uri="{FF2B5EF4-FFF2-40B4-BE49-F238E27FC236}">
                <a16:creationId xmlns:a16="http://schemas.microsoft.com/office/drawing/2014/main" id="{F25A0B9E-A06C-85E3-4385-2A8D3F775466}"/>
              </a:ext>
            </a:extLst>
          </p:cNvPr>
          <p:cNvSpPr/>
          <p:nvPr/>
        </p:nvSpPr>
        <p:spPr>
          <a:xfrm>
            <a:off x="5540261" y="3639587"/>
            <a:ext cx="431476" cy="1185156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: вниз 35">
            <a:extLst>
              <a:ext uri="{FF2B5EF4-FFF2-40B4-BE49-F238E27FC236}">
                <a16:creationId xmlns:a16="http://schemas.microsoft.com/office/drawing/2014/main" id="{42963742-A9AB-6123-60FA-73123092FC06}"/>
              </a:ext>
            </a:extLst>
          </p:cNvPr>
          <p:cNvSpPr/>
          <p:nvPr/>
        </p:nvSpPr>
        <p:spPr>
          <a:xfrm>
            <a:off x="4737420" y="5142173"/>
            <a:ext cx="431476" cy="54650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низ 32">
            <a:extLst>
              <a:ext uri="{FF2B5EF4-FFF2-40B4-BE49-F238E27FC236}">
                <a16:creationId xmlns:a16="http://schemas.microsoft.com/office/drawing/2014/main" id="{661E4EA0-A0C0-7699-99C3-C7B29AC01E30}"/>
              </a:ext>
            </a:extLst>
          </p:cNvPr>
          <p:cNvSpPr/>
          <p:nvPr/>
        </p:nvSpPr>
        <p:spPr>
          <a:xfrm>
            <a:off x="1381629" y="5120759"/>
            <a:ext cx="431476" cy="551971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09550E70-EAFB-46AC-B1A9-3AAFDEDF65FC}"/>
              </a:ext>
            </a:extLst>
          </p:cNvPr>
          <p:cNvSpPr/>
          <p:nvPr/>
        </p:nvSpPr>
        <p:spPr>
          <a:xfrm>
            <a:off x="3875805" y="2395629"/>
            <a:ext cx="431476" cy="527876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7D07817B-F56A-45A4-90B9-519DC224F9BA}"/>
              </a:ext>
            </a:extLst>
          </p:cNvPr>
          <p:cNvSpPr/>
          <p:nvPr/>
        </p:nvSpPr>
        <p:spPr>
          <a:xfrm>
            <a:off x="5521751" y="2313306"/>
            <a:ext cx="431476" cy="591932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1667B19-97B3-4D8B-8BA8-2032834F5417}"/>
              </a:ext>
            </a:extLst>
          </p:cNvPr>
          <p:cNvSpPr/>
          <p:nvPr/>
        </p:nvSpPr>
        <p:spPr>
          <a:xfrm>
            <a:off x="240708" y="2179317"/>
            <a:ext cx="2673595" cy="178912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417763" algn="l"/>
              </a:tabLst>
            </a:pP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Перечень случаев, при которых заказчик вправе не проводить закупки в  Модуле «Малые закупки»</a:t>
            </a:r>
          </a:p>
          <a:p>
            <a:pPr>
              <a:tabLst>
                <a:tab pos="2417763" algn="l"/>
              </a:tabLst>
            </a:pPr>
            <a:r>
              <a:rPr lang="ru-RU" sz="1400" i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п. 1. Малые закупки не превышающие 10 (десять) тысяч рублей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E3E32CF-F96C-4B02-AB3A-B1A7D9E77E5C}"/>
              </a:ext>
            </a:extLst>
          </p:cNvPr>
          <p:cNvSpPr/>
          <p:nvPr/>
        </p:nvSpPr>
        <p:spPr>
          <a:xfrm>
            <a:off x="278918" y="1426814"/>
            <a:ext cx="2635385" cy="6388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Малые закупки без использования Модуля МЗ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C14EAAC-DB09-4596-9D7C-059398673A8B}"/>
              </a:ext>
            </a:extLst>
          </p:cNvPr>
          <p:cNvSpPr/>
          <p:nvPr/>
        </p:nvSpPr>
        <p:spPr>
          <a:xfrm>
            <a:off x="3515919" y="1430247"/>
            <a:ext cx="2814349" cy="3147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Модуль «Малые закупки» 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2051E97-6054-441B-8EE3-A67918B4596B}"/>
              </a:ext>
            </a:extLst>
          </p:cNvPr>
          <p:cNvSpPr/>
          <p:nvPr/>
        </p:nvSpPr>
        <p:spPr>
          <a:xfrm>
            <a:off x="6872894" y="1434231"/>
            <a:ext cx="5068926" cy="2989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Биржевая площадка Удмуртской Республики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020AA17-6622-4308-AA7B-D92EA71B6544}"/>
              </a:ext>
            </a:extLst>
          </p:cNvPr>
          <p:cNvSpPr/>
          <p:nvPr/>
        </p:nvSpPr>
        <p:spPr>
          <a:xfrm>
            <a:off x="3410484" y="3704478"/>
            <a:ext cx="1521113" cy="737741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Извещение МЗ направляется</a:t>
            </a:r>
            <a:r>
              <a:rPr lang="ru-RU" sz="1400" dirty="0">
                <a:solidFill>
                  <a:schemeClr val="tx1"/>
                </a:solidFill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сотрудником УО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499A922-FA16-4347-A9FC-BCEF9FB92768}"/>
              </a:ext>
            </a:extLst>
          </p:cNvPr>
          <p:cNvSpPr/>
          <p:nvPr/>
        </p:nvSpPr>
        <p:spPr>
          <a:xfrm>
            <a:off x="4975023" y="2904370"/>
            <a:ext cx="1498789" cy="737741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Согласие заказчика с Офертой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9EBF7070-86B2-45F9-8470-641D3AEFFF3C}"/>
              </a:ext>
            </a:extLst>
          </p:cNvPr>
          <p:cNvSpPr/>
          <p:nvPr/>
        </p:nvSpPr>
        <p:spPr>
          <a:xfrm>
            <a:off x="6880853" y="2340319"/>
            <a:ext cx="5068925" cy="2683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Запрос доставки на основании позиции рег. каталога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E66A2110-1342-4D8B-B315-8D0F6B79263C}"/>
              </a:ext>
            </a:extLst>
          </p:cNvPr>
          <p:cNvSpPr/>
          <p:nvPr/>
        </p:nvSpPr>
        <p:spPr>
          <a:xfrm>
            <a:off x="502324" y="4401391"/>
            <a:ext cx="2220555" cy="83898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Занесение сведений по контракту в АИС*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4FBAFF06-EFA8-E91A-3F1B-251B94C57482}"/>
              </a:ext>
            </a:extLst>
          </p:cNvPr>
          <p:cNvSpPr/>
          <p:nvPr/>
        </p:nvSpPr>
        <p:spPr>
          <a:xfrm>
            <a:off x="3515918" y="2013619"/>
            <a:ext cx="2814349" cy="54581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Товары не из перечня, </a:t>
            </a:r>
            <a:r>
              <a:rPr lang="ru-RU" sz="1600" b="1" dirty="0" err="1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лек.препараты</a:t>
            </a:r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BF8B4D5A-B380-92E6-6E0E-2E3D1B140E9F}"/>
              </a:ext>
            </a:extLst>
          </p:cNvPr>
          <p:cNvSpPr/>
          <p:nvPr/>
        </p:nvSpPr>
        <p:spPr>
          <a:xfrm>
            <a:off x="9656439" y="1853174"/>
            <a:ext cx="2293339" cy="29898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</a:rPr>
              <a:t>Работы, услуги</a:t>
            </a:r>
            <a:endParaRPr lang="ru-RU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9ECB02A1-EC4B-0CFA-C07D-714622643F55}"/>
              </a:ext>
            </a:extLst>
          </p:cNvPr>
          <p:cNvSpPr/>
          <p:nvPr/>
        </p:nvSpPr>
        <p:spPr>
          <a:xfrm>
            <a:off x="3412061" y="4842384"/>
            <a:ext cx="3061751" cy="42786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Контракт заключается в АИС*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1970670-5A9D-C702-8A48-6B49F3FF8440}"/>
              </a:ext>
            </a:extLst>
          </p:cNvPr>
          <p:cNvSpPr/>
          <p:nvPr/>
        </p:nvSpPr>
        <p:spPr>
          <a:xfrm>
            <a:off x="6872894" y="4824743"/>
            <a:ext cx="5047209" cy="4156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Контракт заключается в ЛК на Биржевой площадке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B48C04F1-DFFD-9079-FD2E-34D0BAE68863}"/>
              </a:ext>
            </a:extLst>
          </p:cNvPr>
          <p:cNvSpPr/>
          <p:nvPr/>
        </p:nvSpPr>
        <p:spPr>
          <a:xfrm>
            <a:off x="3768818" y="5714647"/>
            <a:ext cx="2308548" cy="401294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Реестр МЗ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1BFC5AA5-FE0C-30F1-DDAA-225CDFDCBB6F}"/>
              </a:ext>
            </a:extLst>
          </p:cNvPr>
          <p:cNvSpPr/>
          <p:nvPr/>
        </p:nvSpPr>
        <p:spPr>
          <a:xfrm>
            <a:off x="7873808" y="5422917"/>
            <a:ext cx="3288583" cy="41562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Уточнить финансирование в АИС*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0" name="Rectangle 65">
            <a:extLst>
              <a:ext uri="{FF2B5EF4-FFF2-40B4-BE49-F238E27FC236}">
                <a16:creationId xmlns:a16="http://schemas.microsoft.com/office/drawing/2014/main" id="{57419560-D5DC-53BB-84EC-4069AB684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272" y="6438030"/>
            <a:ext cx="6290973" cy="26416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 АИС - Автоматизированная система управления бюджетным процессом Удмуртской Республики</a:t>
            </a: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3BAD0EB3-FDD6-FB32-C464-B8E644BF6DF4}"/>
              </a:ext>
            </a:extLst>
          </p:cNvPr>
          <p:cNvSpPr/>
          <p:nvPr/>
        </p:nvSpPr>
        <p:spPr>
          <a:xfrm>
            <a:off x="8363826" y="6026766"/>
            <a:ext cx="2308549" cy="40129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Реестр МЗ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6ABA948C-DF5B-88CD-C5B2-5EDE74186AED}"/>
              </a:ext>
            </a:extLst>
          </p:cNvPr>
          <p:cNvSpPr/>
          <p:nvPr/>
        </p:nvSpPr>
        <p:spPr>
          <a:xfrm>
            <a:off x="502324" y="5688673"/>
            <a:ext cx="2190086" cy="41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Реестр МЗ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BBDA21A-7B27-FFD6-9FC3-D2E15AFBFF3C}"/>
              </a:ext>
            </a:extLst>
          </p:cNvPr>
          <p:cNvSpPr/>
          <p:nvPr/>
        </p:nvSpPr>
        <p:spPr>
          <a:xfrm>
            <a:off x="6880853" y="1853174"/>
            <a:ext cx="2285381" cy="29898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</a:rPr>
              <a:t>Товары из перечня</a:t>
            </a:r>
            <a:endParaRPr lang="ru-RU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ED0992F-7499-A6AC-B965-BE3D583E53D0}"/>
              </a:ext>
            </a:extLst>
          </p:cNvPr>
          <p:cNvSpPr/>
          <p:nvPr/>
        </p:nvSpPr>
        <p:spPr>
          <a:xfrm>
            <a:off x="6874368" y="2789883"/>
            <a:ext cx="1750791" cy="43776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a typeface="Times New Roman" panose="02020603050405020304" pitchFamily="18" charset="0"/>
              </a:rPr>
              <a:t>Нет</a:t>
            </a:r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контрольной цены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E8C033C-707D-6B06-17CF-144CDA9F159B}"/>
              </a:ext>
            </a:extLst>
          </p:cNvPr>
          <p:cNvSpPr/>
          <p:nvPr/>
        </p:nvSpPr>
        <p:spPr>
          <a:xfrm>
            <a:off x="6886492" y="3406037"/>
            <a:ext cx="1744306" cy="26046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a typeface="Times New Roman" panose="02020603050405020304" pitchFamily="18" charset="0"/>
              </a:rPr>
              <a:t>Согласование с УО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BD09C8C-274E-145F-B3CD-8A6CF343F639}"/>
              </a:ext>
            </a:extLst>
          </p:cNvPr>
          <p:cNvSpPr/>
          <p:nvPr/>
        </p:nvSpPr>
        <p:spPr>
          <a:xfrm>
            <a:off x="8788266" y="2796616"/>
            <a:ext cx="1750791" cy="41984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Есть контрольная цена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3A5242C9-AF5A-ACEC-FF56-81DF5EA64BC9}"/>
              </a:ext>
            </a:extLst>
          </p:cNvPr>
          <p:cNvSpPr/>
          <p:nvPr/>
        </p:nvSpPr>
        <p:spPr>
          <a:xfrm>
            <a:off x="6880853" y="3864892"/>
            <a:ext cx="1744306" cy="78179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a typeface="Times New Roman" panose="02020603050405020304" pitchFamily="18" charset="0"/>
              </a:rPr>
              <a:t>Запрос доставки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ea typeface="Times New Roman" panose="02020603050405020304" pitchFamily="18" charset="0"/>
              </a:rPr>
              <a:t>направляется на Биржу заказчиком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0847DAD7-2EA5-1D10-2067-F0C35EB3677E}"/>
              </a:ext>
            </a:extLst>
          </p:cNvPr>
          <p:cNvSpPr/>
          <p:nvPr/>
        </p:nvSpPr>
        <p:spPr>
          <a:xfrm>
            <a:off x="8763837" y="3863482"/>
            <a:ext cx="3156266" cy="78179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a typeface="Times New Roman" panose="02020603050405020304" pitchFamily="18" charset="0"/>
              </a:rPr>
              <a:t>Запрос доставки направляется на Биржу автоматически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4BA7D9E5-62FD-3C5C-468D-B2BAFBC3B932}"/>
              </a:ext>
            </a:extLst>
          </p:cNvPr>
          <p:cNvSpPr/>
          <p:nvPr/>
        </p:nvSpPr>
        <p:spPr>
          <a:xfrm>
            <a:off x="3402887" y="2924901"/>
            <a:ext cx="1498791" cy="42394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ea typeface="Times New Roman" panose="02020603050405020304" pitchFamily="18" charset="0"/>
              </a:rPr>
              <a:t>Согласование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ea typeface="Times New Roman" panose="02020603050405020304" pitchFamily="18" charset="0"/>
              </a:rPr>
              <a:t>с УО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1" name="Надпись 12">
            <a:extLst>
              <a:ext uri="{FF2B5EF4-FFF2-40B4-BE49-F238E27FC236}">
                <a16:creationId xmlns:a16="http://schemas.microsoft.com/office/drawing/2014/main" id="{83003DA0-80C7-B025-74BC-299E63F7967D}"/>
              </a:ext>
            </a:extLst>
          </p:cNvPr>
          <p:cNvSpPr txBox="1"/>
          <p:nvPr/>
        </p:nvSpPr>
        <p:spPr>
          <a:xfrm>
            <a:off x="1221801" y="335759"/>
            <a:ext cx="9739128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ЗАКУПКА МАЛОГО ОБЪЕМА (44-ФЗ)</a:t>
            </a:r>
            <a:endParaRPr lang="ru-RU" sz="3200" dirty="0">
              <a:latin typeface="+mj-lt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F088CF62-643F-08DE-5C7D-6471E2CD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BB41632B-05FD-4A8F-CC3E-CAE4201C4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7701BC0D-EF9A-9DA0-3857-867F214BF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6594E8C4-6F93-1805-46B6-F6E2C1573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8FA4ED9D-9AB6-23DC-54B4-85CEA8889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52831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07F31D3E-22F9-06EE-70E6-CABB4066F36F}"/>
              </a:ext>
            </a:extLst>
          </p:cNvPr>
          <p:cNvSpPr/>
          <p:nvPr/>
        </p:nvSpPr>
        <p:spPr>
          <a:xfrm>
            <a:off x="2359091" y="3374163"/>
            <a:ext cx="746246" cy="62400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0323AD1F-D3D5-AC39-781E-796B5A0A9FA9}"/>
              </a:ext>
            </a:extLst>
          </p:cNvPr>
          <p:cNvSpPr/>
          <p:nvPr/>
        </p:nvSpPr>
        <p:spPr>
          <a:xfrm>
            <a:off x="5262489" y="3429000"/>
            <a:ext cx="763944" cy="62400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67BB4950-3A3F-4201-DD17-602AAA6E2B49}"/>
              </a:ext>
            </a:extLst>
          </p:cNvPr>
          <p:cNvSpPr/>
          <p:nvPr/>
        </p:nvSpPr>
        <p:spPr>
          <a:xfrm>
            <a:off x="8192875" y="3438306"/>
            <a:ext cx="738656" cy="62400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B84DF03-6F33-6246-6C0B-8B9C18950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871" y="0"/>
            <a:ext cx="584200" cy="584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2D3BF18-16C2-738B-6420-1291419A9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8BFA85-D678-C29E-3615-835EC2AC9B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2" y="172745"/>
            <a:ext cx="640252" cy="689230"/>
          </a:xfrm>
          <a:prstGeom prst="rect">
            <a:avLst/>
          </a:prstGeom>
        </p:spPr>
      </p:pic>
      <p:sp>
        <p:nvSpPr>
          <p:cNvPr id="8" name="Надпись 12">
            <a:extLst>
              <a:ext uri="{FF2B5EF4-FFF2-40B4-BE49-F238E27FC236}">
                <a16:creationId xmlns:a16="http://schemas.microsoft.com/office/drawing/2014/main" id="{6D138521-0AF3-B9A2-3788-EFFC3E5CCA1F}"/>
              </a:ext>
            </a:extLst>
          </p:cNvPr>
          <p:cNvSpPr txBox="1"/>
          <p:nvPr/>
        </p:nvSpPr>
        <p:spPr>
          <a:xfrm>
            <a:off x="1229553" y="335759"/>
            <a:ext cx="9732894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СОГЛАСОВАНИЕ БЮДЖЕТНОЙ ЗАЯВКИ</a:t>
            </a:r>
            <a:endParaRPr lang="ru-RU" sz="3200" dirty="0">
              <a:latin typeface="+mj-lt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E15D5D-822B-2F3A-A1E7-D70AE6991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05E630-1F01-CF81-AFAA-29CD9F06E3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89AFBAA-A0B8-3796-22E2-600CAFC10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0051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13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4A19EB0-2849-ECEA-27E0-DCB8BE7960F1}"/>
              </a:ext>
            </a:extLst>
          </p:cNvPr>
          <p:cNvSpPr/>
          <p:nvPr/>
        </p:nvSpPr>
        <p:spPr>
          <a:xfrm>
            <a:off x="206093" y="2830435"/>
            <a:ext cx="2173213" cy="178912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2417763" algn="l"/>
              </a:tabLst>
            </a:pPr>
            <a:r>
              <a:rPr lang="ru-RU" sz="2800" b="1" dirty="0">
                <a:solidFill>
                  <a:schemeClr val="tx1"/>
                </a:solidFill>
                <a:ea typeface="Times New Roman" panose="02020603050405020304" pitchFamily="18" charset="0"/>
              </a:rPr>
              <a:t>ГРБС </a:t>
            </a:r>
          </a:p>
          <a:p>
            <a:pPr algn="ctr">
              <a:tabLst>
                <a:tab pos="2417763" algn="l"/>
              </a:tabLst>
            </a:pPr>
            <a:r>
              <a:rPr lang="ru-RU" sz="16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(проверка номенклатуры и количества ТРУ)</a:t>
            </a:r>
            <a:endParaRPr lang="ru-RU" sz="24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6D60E51-D9FF-2BCD-E116-1964765035EA}"/>
              </a:ext>
            </a:extLst>
          </p:cNvPr>
          <p:cNvSpPr/>
          <p:nvPr/>
        </p:nvSpPr>
        <p:spPr>
          <a:xfrm>
            <a:off x="3124671" y="2847981"/>
            <a:ext cx="2173213" cy="177451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ea typeface="Times New Roman" panose="02020603050405020304" pitchFamily="18" charset="0"/>
              </a:rPr>
              <a:t>Минфин УР </a:t>
            </a:r>
            <a:r>
              <a:rPr lang="ru-RU" sz="1600" b="1" dirty="0">
                <a:solidFill>
                  <a:schemeClr val="tx1"/>
                </a:solidFill>
                <a:ea typeface="Times New Roman" panose="02020603050405020304" pitchFamily="18" charset="0"/>
              </a:rPr>
              <a:t>(проверка направления расходов)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9F3353D3-FC03-89E4-A69E-73CE2DA1DF4C}"/>
              </a:ext>
            </a:extLst>
          </p:cNvPr>
          <p:cNvSpPr/>
          <p:nvPr/>
        </p:nvSpPr>
        <p:spPr>
          <a:xfrm>
            <a:off x="6028069" y="2847981"/>
            <a:ext cx="2164805" cy="177451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ea typeface="Times New Roman" panose="02020603050405020304" pitchFamily="18" charset="0"/>
              </a:rPr>
              <a:t>ГКУ УР 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ea typeface="Times New Roman" panose="02020603050405020304" pitchFamily="18" charset="0"/>
              </a:rPr>
              <a:t>«РЦЗ УР»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(проверка контрольных цен + дельта (13 %))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958BF42-E076-E4FB-61F0-F1C8A8BDC8BA}"/>
              </a:ext>
            </a:extLst>
          </p:cNvPr>
          <p:cNvSpPr/>
          <p:nvPr/>
        </p:nvSpPr>
        <p:spPr>
          <a:xfrm>
            <a:off x="194797" y="1575037"/>
            <a:ext cx="11802405" cy="102616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Бюджетные заявки заказчиков формируются в АИС «</a:t>
            </a:r>
            <a:r>
              <a:rPr lang="en-US" sz="2200" b="1" dirty="0">
                <a:solidFill>
                  <a:schemeClr val="tx1"/>
                </a:solidFill>
              </a:rPr>
              <a:t>WEB-</a:t>
            </a:r>
            <a:r>
              <a:rPr lang="ru-RU" sz="2200" b="1" dirty="0">
                <a:solidFill>
                  <a:schemeClr val="tx1"/>
                </a:solidFill>
              </a:rPr>
              <a:t>Торги-КС», проходят согласование и </a:t>
            </a:r>
          </a:p>
          <a:p>
            <a:pPr algn="ctr"/>
            <a:r>
              <a:rPr lang="ru-RU" sz="2200" b="1" dirty="0">
                <a:solidFill>
                  <a:schemeClr val="tx1"/>
                </a:solidFill>
              </a:rPr>
              <a:t>сводный документ направляется в ПК «Проект-СМАРТ-Про» </a:t>
            </a:r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80488C32-3A8E-6AC9-C1A1-2713D584E193}"/>
              </a:ext>
            </a:extLst>
          </p:cNvPr>
          <p:cNvSpPr/>
          <p:nvPr/>
        </p:nvSpPr>
        <p:spPr>
          <a:xfrm>
            <a:off x="9493578" y="3420306"/>
            <a:ext cx="711731" cy="6240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5C22639-1238-77E2-6202-088CE6BE167E}"/>
              </a:ext>
            </a:extLst>
          </p:cNvPr>
          <p:cNvSpPr/>
          <p:nvPr/>
        </p:nvSpPr>
        <p:spPr>
          <a:xfrm>
            <a:off x="8958455" y="2855743"/>
            <a:ext cx="2956327" cy="1789129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2417763" algn="l"/>
              </a:tabLst>
            </a:pPr>
            <a:r>
              <a:rPr lang="ru-RU" sz="3600" b="1" dirty="0">
                <a:solidFill>
                  <a:schemeClr val="bg1"/>
                </a:solidFill>
                <a:ea typeface="Times New Roman" panose="02020603050405020304" pitchFamily="18" charset="0"/>
              </a:rPr>
              <a:t>Проект </a:t>
            </a:r>
          </a:p>
          <a:p>
            <a:pPr algn="ctr">
              <a:tabLst>
                <a:tab pos="2417763" algn="l"/>
              </a:tabLst>
            </a:pPr>
            <a:r>
              <a:rPr lang="ru-RU" sz="3600" b="1" dirty="0">
                <a:solidFill>
                  <a:schemeClr val="bg1"/>
                </a:solidFill>
                <a:ea typeface="Times New Roman" panose="02020603050405020304" pitchFamily="18" charset="0"/>
              </a:rPr>
              <a:t>Бюджета УР</a:t>
            </a:r>
            <a:endParaRPr lang="ru-RU" sz="36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DDA0F249-AB39-6F51-F41E-EB5EB7C5E839}"/>
              </a:ext>
            </a:extLst>
          </p:cNvPr>
          <p:cNvSpPr/>
          <p:nvPr/>
        </p:nvSpPr>
        <p:spPr>
          <a:xfrm>
            <a:off x="206093" y="5078922"/>
            <a:ext cx="11802405" cy="102616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Контроль в АИС «</a:t>
            </a:r>
            <a:r>
              <a:rPr lang="en-US" sz="2000" b="1" dirty="0">
                <a:solidFill>
                  <a:schemeClr val="bg1"/>
                </a:solidFill>
              </a:rPr>
              <a:t>WEB-</a:t>
            </a:r>
            <a:r>
              <a:rPr lang="ru-RU" sz="2000" b="1" dirty="0">
                <a:solidFill>
                  <a:schemeClr val="bg1"/>
                </a:solidFill>
              </a:rPr>
              <a:t>Торги-КС» на наличие связей документа «Заявка на закупку (Потребность)»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с документами планирования и Заявками на закупку (44-ФЗ)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E89003C-42F5-7E14-226A-C1599E76DD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154" y="5215547"/>
            <a:ext cx="753925" cy="75291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30E4B12-907D-BDCB-0033-612FA7B2E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59175" y="5215547"/>
            <a:ext cx="753925" cy="75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74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Шестиугольник 1">
            <a:extLst>
              <a:ext uri="{FF2B5EF4-FFF2-40B4-BE49-F238E27FC236}">
                <a16:creationId xmlns:a16="http://schemas.microsoft.com/office/drawing/2014/main" id="{1A04B237-D494-3C2C-A6DB-57D6FD6EE583}"/>
              </a:ext>
            </a:extLst>
          </p:cNvPr>
          <p:cNvSpPr/>
          <p:nvPr/>
        </p:nvSpPr>
        <p:spPr>
          <a:xfrm>
            <a:off x="2377789" y="1334071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5C4AF4C9-D7F1-73D2-2888-1C91FB6B6AAD}"/>
              </a:ext>
            </a:extLst>
          </p:cNvPr>
          <p:cNvSpPr/>
          <p:nvPr/>
        </p:nvSpPr>
        <p:spPr>
          <a:xfrm>
            <a:off x="2367197" y="2510690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>
            <a:extLst>
              <a:ext uri="{FF2B5EF4-FFF2-40B4-BE49-F238E27FC236}">
                <a16:creationId xmlns:a16="http://schemas.microsoft.com/office/drawing/2014/main" id="{DCC4C4C1-16E5-C273-B920-978C22C14046}"/>
              </a:ext>
            </a:extLst>
          </p:cNvPr>
          <p:cNvSpPr/>
          <p:nvPr/>
        </p:nvSpPr>
        <p:spPr>
          <a:xfrm>
            <a:off x="2368174" y="3691768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528EE898-0EB3-711B-D925-F4154F90D18A}"/>
              </a:ext>
            </a:extLst>
          </p:cNvPr>
          <p:cNvSpPr/>
          <p:nvPr/>
        </p:nvSpPr>
        <p:spPr>
          <a:xfrm>
            <a:off x="2375584" y="4930013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3DEC475-E1AC-F171-0F62-6F5AE9950A3E}"/>
              </a:ext>
            </a:extLst>
          </p:cNvPr>
          <p:cNvSpPr/>
          <p:nvPr/>
        </p:nvSpPr>
        <p:spPr>
          <a:xfrm>
            <a:off x="3482607" y="1938983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9FB25BC3-7620-37DB-4916-3F3EF06B4B7B}"/>
              </a:ext>
            </a:extLst>
          </p:cNvPr>
          <p:cNvSpPr/>
          <p:nvPr/>
        </p:nvSpPr>
        <p:spPr>
          <a:xfrm>
            <a:off x="3455767" y="3144299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2E99DE3E-DADD-FC53-DD49-10B60616D3ED}"/>
              </a:ext>
            </a:extLst>
          </p:cNvPr>
          <p:cNvSpPr/>
          <p:nvPr/>
        </p:nvSpPr>
        <p:spPr>
          <a:xfrm>
            <a:off x="3464804" y="4347093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06099D7D-AB2D-2CF9-34B8-66EC7FBA5960}"/>
              </a:ext>
            </a:extLst>
          </p:cNvPr>
          <p:cNvSpPr/>
          <p:nvPr/>
        </p:nvSpPr>
        <p:spPr>
          <a:xfrm>
            <a:off x="1284491" y="4317059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8930C416-EC01-CA6B-1308-4C5D018ABDB4}"/>
              </a:ext>
            </a:extLst>
          </p:cNvPr>
          <p:cNvSpPr/>
          <p:nvPr/>
        </p:nvSpPr>
        <p:spPr>
          <a:xfrm>
            <a:off x="1283344" y="1940232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8944E1AA-796D-98D7-068E-0BF1E33D944B}"/>
              </a:ext>
            </a:extLst>
          </p:cNvPr>
          <p:cNvSpPr/>
          <p:nvPr/>
        </p:nvSpPr>
        <p:spPr>
          <a:xfrm>
            <a:off x="1263438" y="3151888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00F3B7-D04B-0526-C233-1D878FF8E523}"/>
              </a:ext>
            </a:extLst>
          </p:cNvPr>
          <p:cNvSpPr txBox="1"/>
          <p:nvPr/>
        </p:nvSpPr>
        <p:spPr>
          <a:xfrm>
            <a:off x="1858687" y="5111386"/>
            <a:ext cx="1951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ПФ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(44-ФЗ)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79FCEC-B8CA-C0BE-678B-4466A673AE9A}"/>
              </a:ext>
            </a:extLst>
          </p:cNvPr>
          <p:cNvSpPr txBox="1"/>
          <p:nvPr/>
        </p:nvSpPr>
        <p:spPr>
          <a:xfrm>
            <a:off x="1884577" y="3984155"/>
            <a:ext cx="1880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МВК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6023F3-7AD2-BFEB-31AE-4D15FC5BCB4D}"/>
              </a:ext>
            </a:extLst>
          </p:cNvPr>
          <p:cNvSpPr txBox="1"/>
          <p:nvPr/>
        </p:nvSpPr>
        <p:spPr>
          <a:xfrm>
            <a:off x="786463" y="3250659"/>
            <a:ext cx="1951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ПК «Бюджет-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-Про»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47E360-959C-0619-FA35-17A5FA4CEEA1}"/>
              </a:ext>
            </a:extLst>
          </p:cNvPr>
          <p:cNvSpPr txBox="1"/>
          <p:nvPr/>
        </p:nvSpPr>
        <p:spPr>
          <a:xfrm>
            <a:off x="889624" y="4568127"/>
            <a:ext cx="174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Обоснование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НМЦК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88B343-EE96-3631-358D-0AEE078035F4}"/>
              </a:ext>
            </a:extLst>
          </p:cNvPr>
          <p:cNvSpPr txBox="1"/>
          <p:nvPr/>
        </p:nvSpPr>
        <p:spPr>
          <a:xfrm>
            <a:off x="2987099" y="4441959"/>
            <a:ext cx="19511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об одностороннем расторжении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(44-ФЗ)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734AAF-0950-F64D-0A00-0DC2F5F1E8C9}"/>
              </a:ext>
            </a:extLst>
          </p:cNvPr>
          <p:cNvSpPr txBox="1"/>
          <p:nvPr/>
        </p:nvSpPr>
        <p:spPr>
          <a:xfrm>
            <a:off x="3014016" y="3447486"/>
            <a:ext cx="18809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Предварительный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7D1F8A-4445-6B69-E832-215A028CB91C}"/>
              </a:ext>
            </a:extLst>
          </p:cNvPr>
          <p:cNvSpPr txBox="1"/>
          <p:nvPr/>
        </p:nvSpPr>
        <p:spPr>
          <a:xfrm>
            <a:off x="1914082" y="1572734"/>
            <a:ext cx="1880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 СМП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СОНКО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B005D5-0CB3-64F7-C3C2-98FC240CC8ED}"/>
              </a:ext>
            </a:extLst>
          </p:cNvPr>
          <p:cNvSpPr txBox="1"/>
          <p:nvPr/>
        </p:nvSpPr>
        <p:spPr>
          <a:xfrm>
            <a:off x="791989" y="2188882"/>
            <a:ext cx="1951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Ед.поставщик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CE26A1-C55E-E416-1B82-3FF95D879729}"/>
              </a:ext>
            </a:extLst>
          </p:cNvPr>
          <p:cNvSpPr txBox="1"/>
          <p:nvPr/>
        </p:nvSpPr>
        <p:spPr>
          <a:xfrm>
            <a:off x="3053295" y="2201967"/>
            <a:ext cx="1880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ПЗЗ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BD6A66-5B50-879E-B509-74C654942273}"/>
              </a:ext>
            </a:extLst>
          </p:cNvPr>
          <p:cNvSpPr txBox="1"/>
          <p:nvPr/>
        </p:nvSpPr>
        <p:spPr>
          <a:xfrm>
            <a:off x="1895910" y="2724360"/>
            <a:ext cx="1951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Разъяснения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(44-ФЗ)</a:t>
            </a:r>
          </a:p>
        </p:txBody>
      </p:sp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id="{71238805-2226-539C-5128-8E1E2EFC2B27}"/>
              </a:ext>
            </a:extLst>
          </p:cNvPr>
          <p:cNvSpPr/>
          <p:nvPr/>
        </p:nvSpPr>
        <p:spPr>
          <a:xfrm>
            <a:off x="5646268" y="3148784"/>
            <a:ext cx="997725" cy="862234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id="{6E501047-44F6-1759-7F99-5B15D70F3113}"/>
              </a:ext>
            </a:extLst>
          </p:cNvPr>
          <p:cNvSpPr/>
          <p:nvPr/>
        </p:nvSpPr>
        <p:spPr>
          <a:xfrm>
            <a:off x="5646269" y="4342001"/>
            <a:ext cx="997725" cy="862234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id="{E42156B3-48BD-FCD5-B34B-CAAA639FD089}"/>
              </a:ext>
            </a:extLst>
          </p:cNvPr>
          <p:cNvSpPr/>
          <p:nvPr/>
        </p:nvSpPr>
        <p:spPr>
          <a:xfrm>
            <a:off x="5651184" y="1944776"/>
            <a:ext cx="997725" cy="862234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Шестиугольник 24">
            <a:extLst>
              <a:ext uri="{FF2B5EF4-FFF2-40B4-BE49-F238E27FC236}">
                <a16:creationId xmlns:a16="http://schemas.microsoft.com/office/drawing/2014/main" id="{73928C99-93A0-FD01-7F69-5EC1EFB691DA}"/>
              </a:ext>
            </a:extLst>
          </p:cNvPr>
          <p:cNvSpPr/>
          <p:nvPr/>
        </p:nvSpPr>
        <p:spPr>
          <a:xfrm>
            <a:off x="6738033" y="1304554"/>
            <a:ext cx="997725" cy="862234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Шестиугольник 25">
            <a:extLst>
              <a:ext uri="{FF2B5EF4-FFF2-40B4-BE49-F238E27FC236}">
                <a16:creationId xmlns:a16="http://schemas.microsoft.com/office/drawing/2014/main" id="{03643B47-497F-488F-766E-7D22ECC08BEC}"/>
              </a:ext>
            </a:extLst>
          </p:cNvPr>
          <p:cNvSpPr/>
          <p:nvPr/>
        </p:nvSpPr>
        <p:spPr>
          <a:xfrm>
            <a:off x="6744645" y="2521756"/>
            <a:ext cx="997725" cy="862234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Шестиугольник 26">
            <a:extLst>
              <a:ext uri="{FF2B5EF4-FFF2-40B4-BE49-F238E27FC236}">
                <a16:creationId xmlns:a16="http://schemas.microsoft.com/office/drawing/2014/main" id="{8DE442D3-6AC5-546D-1E8E-DD077B784E42}"/>
              </a:ext>
            </a:extLst>
          </p:cNvPr>
          <p:cNvSpPr/>
          <p:nvPr/>
        </p:nvSpPr>
        <p:spPr>
          <a:xfrm>
            <a:off x="6744644" y="3732739"/>
            <a:ext cx="997725" cy="862234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id="{675651D6-A0CD-C2CE-7B02-52FD20585640}"/>
              </a:ext>
            </a:extLst>
          </p:cNvPr>
          <p:cNvSpPr/>
          <p:nvPr/>
        </p:nvSpPr>
        <p:spPr>
          <a:xfrm>
            <a:off x="6736690" y="4936419"/>
            <a:ext cx="997725" cy="862234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24323A-FFB9-CEAE-B85F-003C6EC6A061}"/>
              </a:ext>
            </a:extLst>
          </p:cNvPr>
          <p:cNvSpPr txBox="1"/>
          <p:nvPr/>
        </p:nvSpPr>
        <p:spPr>
          <a:xfrm>
            <a:off x="6283477" y="1555860"/>
            <a:ext cx="1880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 КП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4B2817E-2E86-96D0-FD08-6640432CB7FA}"/>
              </a:ext>
            </a:extLst>
          </p:cNvPr>
          <p:cNvSpPr txBox="1"/>
          <p:nvPr/>
        </p:nvSpPr>
        <p:spPr>
          <a:xfrm>
            <a:off x="6337532" y="5177068"/>
            <a:ext cx="174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Извещение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МЗ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079DC9-73B8-484C-8EB1-762DF82164C9}"/>
              </a:ext>
            </a:extLst>
          </p:cNvPr>
          <p:cNvSpPr txBox="1"/>
          <p:nvPr/>
        </p:nvSpPr>
        <p:spPr>
          <a:xfrm>
            <a:off x="6347750" y="4016779"/>
            <a:ext cx="1748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Оферта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16BBA8-9934-5997-A79A-3369674E6D58}"/>
              </a:ext>
            </a:extLst>
          </p:cNvPr>
          <p:cNvSpPr txBox="1"/>
          <p:nvPr/>
        </p:nvSpPr>
        <p:spPr>
          <a:xfrm>
            <a:off x="5247873" y="4522178"/>
            <a:ext cx="174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Малая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3E5B60-DC6A-FD10-8D01-38943F539348}"/>
              </a:ext>
            </a:extLst>
          </p:cNvPr>
          <p:cNvSpPr txBox="1"/>
          <p:nvPr/>
        </p:nvSpPr>
        <p:spPr>
          <a:xfrm>
            <a:off x="5250591" y="3357826"/>
            <a:ext cx="174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Согласование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ИМЗ (44-ФЗ)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814868-C48C-EA4F-A364-23DDF1B57F91}"/>
              </a:ext>
            </a:extLst>
          </p:cNvPr>
          <p:cNvSpPr txBox="1"/>
          <p:nvPr/>
        </p:nvSpPr>
        <p:spPr>
          <a:xfrm>
            <a:off x="5271016" y="2037296"/>
            <a:ext cx="1748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Согласование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МЗ (223-ФЗ) на основании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оферт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BC4C8A-A3DE-8F23-1AA7-64DDE2B5C87F}"/>
              </a:ext>
            </a:extLst>
          </p:cNvPr>
          <p:cNvSpPr txBox="1"/>
          <p:nvPr/>
        </p:nvSpPr>
        <p:spPr>
          <a:xfrm>
            <a:off x="6337533" y="2656013"/>
            <a:ext cx="1748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Биржевой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площадкой</a:t>
            </a:r>
          </a:p>
        </p:txBody>
      </p:sp>
      <p:sp>
        <p:nvSpPr>
          <p:cNvPr id="36" name="Шестиугольник 35">
            <a:extLst>
              <a:ext uri="{FF2B5EF4-FFF2-40B4-BE49-F238E27FC236}">
                <a16:creationId xmlns:a16="http://schemas.microsoft.com/office/drawing/2014/main" id="{98530AA9-DF48-A4FE-160B-DF0C188DD710}"/>
              </a:ext>
            </a:extLst>
          </p:cNvPr>
          <p:cNvSpPr/>
          <p:nvPr/>
        </p:nvSpPr>
        <p:spPr>
          <a:xfrm>
            <a:off x="7820784" y="1886491"/>
            <a:ext cx="997725" cy="862234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  <a:ln w="225425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ABAA9868-3211-1886-0D0E-2511770FD338}"/>
              </a:ext>
            </a:extLst>
          </p:cNvPr>
          <p:cNvSpPr/>
          <p:nvPr/>
        </p:nvSpPr>
        <p:spPr>
          <a:xfrm>
            <a:off x="7842636" y="3121982"/>
            <a:ext cx="997725" cy="862234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  <a:ln w="225425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DB2C2E61-72A3-0C8F-3E84-BCD02E96025C}"/>
              </a:ext>
            </a:extLst>
          </p:cNvPr>
          <p:cNvSpPr/>
          <p:nvPr/>
        </p:nvSpPr>
        <p:spPr>
          <a:xfrm>
            <a:off x="9991711" y="4317059"/>
            <a:ext cx="997725" cy="862234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9ECD8E-3BF9-E5A4-2B1C-53A9A8122D4B}"/>
              </a:ext>
            </a:extLst>
          </p:cNvPr>
          <p:cNvSpPr txBox="1"/>
          <p:nvPr/>
        </p:nvSpPr>
        <p:spPr>
          <a:xfrm>
            <a:off x="7424825" y="3073759"/>
            <a:ext cx="1827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Заявка 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закупку (Потребность)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76A62B6-4184-7BDA-8813-6601C145C89F}"/>
              </a:ext>
            </a:extLst>
          </p:cNvPr>
          <p:cNvSpPr txBox="1"/>
          <p:nvPr/>
        </p:nvSpPr>
        <p:spPr>
          <a:xfrm>
            <a:off x="7398286" y="2007459"/>
            <a:ext cx="1827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ПК «Проект-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СМАРТ-Про»</a:t>
            </a:r>
          </a:p>
        </p:txBody>
      </p:sp>
      <p:sp>
        <p:nvSpPr>
          <p:cNvPr id="41" name="Шестиугольник 40">
            <a:extLst>
              <a:ext uri="{FF2B5EF4-FFF2-40B4-BE49-F238E27FC236}">
                <a16:creationId xmlns:a16="http://schemas.microsoft.com/office/drawing/2014/main" id="{84D3F598-897C-685F-1FA3-A18B35AB50F7}"/>
              </a:ext>
            </a:extLst>
          </p:cNvPr>
          <p:cNvSpPr/>
          <p:nvPr/>
        </p:nvSpPr>
        <p:spPr>
          <a:xfrm>
            <a:off x="8931347" y="3727429"/>
            <a:ext cx="997725" cy="862234"/>
          </a:xfrm>
          <a:prstGeom prst="hexagon">
            <a:avLst/>
          </a:prstGeom>
          <a:solidFill>
            <a:srgbClr val="FF0000"/>
          </a:solidFill>
          <a:ln w="225425" cap="rnd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539894E-2D38-0357-A669-54D7229A3034}"/>
              </a:ext>
            </a:extLst>
          </p:cNvPr>
          <p:cNvSpPr txBox="1"/>
          <p:nvPr/>
        </p:nvSpPr>
        <p:spPr>
          <a:xfrm>
            <a:off x="10623799" y="3830427"/>
            <a:ext cx="174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Переданные полномочия</a:t>
            </a:r>
          </a:p>
        </p:txBody>
      </p:sp>
      <p:sp>
        <p:nvSpPr>
          <p:cNvPr id="44" name="Шестиугольник 43">
            <a:extLst>
              <a:ext uri="{FF2B5EF4-FFF2-40B4-BE49-F238E27FC236}">
                <a16:creationId xmlns:a16="http://schemas.microsoft.com/office/drawing/2014/main" id="{4CFFE64B-A77A-90AD-9572-71043C32038E}"/>
              </a:ext>
            </a:extLst>
          </p:cNvPr>
          <p:cNvSpPr/>
          <p:nvPr/>
        </p:nvSpPr>
        <p:spPr>
          <a:xfrm>
            <a:off x="8908324" y="4925573"/>
            <a:ext cx="997725" cy="862234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225425" cap="rnd">
            <a:solidFill>
              <a:schemeClr val="tx2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DC84A32-B7E6-6738-0FEA-9F43B064EC57}"/>
              </a:ext>
            </a:extLst>
          </p:cNvPr>
          <p:cNvSpPr txBox="1"/>
          <p:nvPr/>
        </p:nvSpPr>
        <p:spPr>
          <a:xfrm>
            <a:off x="8474384" y="5020096"/>
            <a:ext cx="182780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«Региональный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каталог ТРУ»</a:t>
            </a:r>
          </a:p>
        </p:txBody>
      </p:sp>
      <p:sp>
        <p:nvSpPr>
          <p:cNvPr id="48" name="Шестиугольник 47">
            <a:extLst>
              <a:ext uri="{FF2B5EF4-FFF2-40B4-BE49-F238E27FC236}">
                <a16:creationId xmlns:a16="http://schemas.microsoft.com/office/drawing/2014/main" id="{84DB965D-6319-7353-EBB8-313A313A2888}"/>
              </a:ext>
            </a:extLst>
          </p:cNvPr>
          <p:cNvSpPr/>
          <p:nvPr/>
        </p:nvSpPr>
        <p:spPr>
          <a:xfrm>
            <a:off x="8896495" y="1293582"/>
            <a:ext cx="997725" cy="862234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Шестиугольник 48">
            <a:extLst>
              <a:ext uri="{FF2B5EF4-FFF2-40B4-BE49-F238E27FC236}">
                <a16:creationId xmlns:a16="http://schemas.microsoft.com/office/drawing/2014/main" id="{BA1736C5-2A52-0580-17FB-E2A9066AF272}"/>
              </a:ext>
            </a:extLst>
          </p:cNvPr>
          <p:cNvSpPr/>
          <p:nvPr/>
        </p:nvSpPr>
        <p:spPr>
          <a:xfrm>
            <a:off x="7850455" y="4342001"/>
            <a:ext cx="997725" cy="862234"/>
          </a:xfrm>
          <a:prstGeom prst="hexagon">
            <a:avLst/>
          </a:prstGeom>
          <a:solidFill>
            <a:schemeClr val="tx2">
              <a:lumMod val="75000"/>
            </a:schemeClr>
          </a:solidFill>
          <a:ln w="225425" cap="rnd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608200F-366B-ADBC-CED5-A204FF758A9F}"/>
              </a:ext>
            </a:extLst>
          </p:cNvPr>
          <p:cNvSpPr txBox="1"/>
          <p:nvPr/>
        </p:nvSpPr>
        <p:spPr>
          <a:xfrm>
            <a:off x="7477862" y="4514738"/>
            <a:ext cx="174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 РФ 615</a:t>
            </a:r>
          </a:p>
        </p:txBody>
      </p:sp>
      <p:sp>
        <p:nvSpPr>
          <p:cNvPr id="51" name="Шестиугольник 50">
            <a:extLst>
              <a:ext uri="{FF2B5EF4-FFF2-40B4-BE49-F238E27FC236}">
                <a16:creationId xmlns:a16="http://schemas.microsoft.com/office/drawing/2014/main" id="{277461AB-953C-B409-6B45-065A7870BA51}"/>
              </a:ext>
            </a:extLst>
          </p:cNvPr>
          <p:cNvSpPr/>
          <p:nvPr/>
        </p:nvSpPr>
        <p:spPr>
          <a:xfrm>
            <a:off x="4574172" y="1335690"/>
            <a:ext cx="997725" cy="862234"/>
          </a:xfrm>
          <a:prstGeom prst="hexagon">
            <a:avLst/>
          </a:prstGeom>
          <a:solidFill>
            <a:schemeClr val="tx2">
              <a:lumMod val="75000"/>
            </a:schemeClr>
          </a:solidFill>
          <a:ln w="225425" cap="rnd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Шестиугольник 51">
            <a:extLst>
              <a:ext uri="{FF2B5EF4-FFF2-40B4-BE49-F238E27FC236}">
                <a16:creationId xmlns:a16="http://schemas.microsoft.com/office/drawing/2014/main" id="{6243B770-F7B8-D8CF-73AE-C3343F3D5A0F}"/>
              </a:ext>
            </a:extLst>
          </p:cNvPr>
          <p:cNvSpPr/>
          <p:nvPr/>
        </p:nvSpPr>
        <p:spPr>
          <a:xfrm>
            <a:off x="4564335" y="2540065"/>
            <a:ext cx="997725" cy="862234"/>
          </a:xfrm>
          <a:prstGeom prst="hexagon">
            <a:avLst/>
          </a:prstGeom>
          <a:solidFill>
            <a:schemeClr val="tx2">
              <a:lumMod val="75000"/>
            </a:schemeClr>
          </a:solidFill>
          <a:ln w="225425" cap="rnd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Шестиугольник 52">
            <a:extLst>
              <a:ext uri="{FF2B5EF4-FFF2-40B4-BE49-F238E27FC236}">
                <a16:creationId xmlns:a16="http://schemas.microsoft.com/office/drawing/2014/main" id="{1FA1C85F-3E55-B688-1396-B67088FF9B82}"/>
              </a:ext>
            </a:extLst>
          </p:cNvPr>
          <p:cNvSpPr/>
          <p:nvPr/>
        </p:nvSpPr>
        <p:spPr>
          <a:xfrm>
            <a:off x="4552496" y="3739687"/>
            <a:ext cx="997725" cy="862234"/>
          </a:xfrm>
          <a:prstGeom prst="hexagon">
            <a:avLst/>
          </a:prstGeom>
          <a:solidFill>
            <a:schemeClr val="tx2">
              <a:lumMod val="75000"/>
            </a:schemeClr>
          </a:solidFill>
          <a:ln w="225425" cap="rnd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A45683B-3B14-F2CE-6214-F2F086F2E3A7}"/>
              </a:ext>
            </a:extLst>
          </p:cNvPr>
          <p:cNvSpPr txBox="1"/>
          <p:nvPr/>
        </p:nvSpPr>
        <p:spPr>
          <a:xfrm>
            <a:off x="4074650" y="1527172"/>
            <a:ext cx="1951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Отчетность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(223-ФЗ)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4630A8F-9208-120A-1CED-699D528A8CC8}"/>
              </a:ext>
            </a:extLst>
          </p:cNvPr>
          <p:cNvSpPr txBox="1"/>
          <p:nvPr/>
        </p:nvSpPr>
        <p:spPr>
          <a:xfrm>
            <a:off x="4066503" y="2718113"/>
            <a:ext cx="1951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ПФ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(223-ФЗ)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5A2CB1F-CD07-0B4E-DAE1-24375E3CB411}"/>
              </a:ext>
            </a:extLst>
          </p:cNvPr>
          <p:cNvSpPr txBox="1"/>
          <p:nvPr/>
        </p:nvSpPr>
        <p:spPr>
          <a:xfrm>
            <a:off x="4064451" y="3991552"/>
            <a:ext cx="1951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Разъяснения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(223-ФЗ)</a:t>
            </a:r>
          </a:p>
        </p:txBody>
      </p:sp>
      <p:sp>
        <p:nvSpPr>
          <p:cNvPr id="57" name="Шестиугольник 56">
            <a:extLst>
              <a:ext uri="{FF2B5EF4-FFF2-40B4-BE49-F238E27FC236}">
                <a16:creationId xmlns:a16="http://schemas.microsoft.com/office/drawing/2014/main" id="{E1918FAB-C479-2E4C-F733-5F24AD09796F}"/>
              </a:ext>
            </a:extLst>
          </p:cNvPr>
          <p:cNvSpPr/>
          <p:nvPr/>
        </p:nvSpPr>
        <p:spPr>
          <a:xfrm>
            <a:off x="10001548" y="3094561"/>
            <a:ext cx="997725" cy="862234"/>
          </a:xfrm>
          <a:prstGeom prst="hexagon">
            <a:avLst/>
          </a:prstGeom>
          <a:solidFill>
            <a:srgbClr val="CC0000"/>
          </a:solidFill>
          <a:ln w="225425" cap="rnd">
            <a:solidFill>
              <a:srgbClr val="CC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2E6E43C-AEDC-24F0-9B35-0BAE87DA2A5C}"/>
              </a:ext>
            </a:extLst>
          </p:cNvPr>
          <p:cNvSpPr txBox="1"/>
          <p:nvPr/>
        </p:nvSpPr>
        <p:spPr>
          <a:xfrm>
            <a:off x="8516307" y="3826377"/>
            <a:ext cx="1827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Торги по распоряжению имущества</a:t>
            </a:r>
          </a:p>
        </p:txBody>
      </p:sp>
      <p:sp>
        <p:nvSpPr>
          <p:cNvPr id="59" name="Шестиугольник 58">
            <a:extLst>
              <a:ext uri="{FF2B5EF4-FFF2-40B4-BE49-F238E27FC236}">
                <a16:creationId xmlns:a16="http://schemas.microsoft.com/office/drawing/2014/main" id="{20FF6980-530A-1EE1-B323-C748C48C30E7}"/>
              </a:ext>
            </a:extLst>
          </p:cNvPr>
          <p:cNvSpPr/>
          <p:nvPr/>
        </p:nvSpPr>
        <p:spPr>
          <a:xfrm>
            <a:off x="9972206" y="1834564"/>
            <a:ext cx="997725" cy="862234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  <a:ln w="225425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0950E6B-FEDE-8734-4437-4C78C5408CF2}"/>
              </a:ext>
            </a:extLst>
          </p:cNvPr>
          <p:cNvSpPr txBox="1"/>
          <p:nvPr/>
        </p:nvSpPr>
        <p:spPr>
          <a:xfrm>
            <a:off x="9626296" y="4528103"/>
            <a:ext cx="174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Электронное актирование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18B9F56-F277-65D4-4D25-A81A08CA86DF}"/>
              </a:ext>
            </a:extLst>
          </p:cNvPr>
          <p:cNvSpPr txBox="1"/>
          <p:nvPr/>
        </p:nvSpPr>
        <p:spPr>
          <a:xfrm>
            <a:off x="8474384" y="1357126"/>
            <a:ext cx="1827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Малые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без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Модуля МЗ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4FB7EB7-6108-4ED8-00F0-1C425F094024}"/>
              </a:ext>
            </a:extLst>
          </p:cNvPr>
          <p:cNvSpPr txBox="1"/>
          <p:nvPr/>
        </p:nvSpPr>
        <p:spPr>
          <a:xfrm>
            <a:off x="9557166" y="3251283"/>
            <a:ext cx="1827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ЕСЗ УР</a:t>
            </a:r>
          </a:p>
        </p:txBody>
      </p:sp>
      <p:sp>
        <p:nvSpPr>
          <p:cNvPr id="82" name="Шестиугольник 81">
            <a:extLst>
              <a:ext uri="{FF2B5EF4-FFF2-40B4-BE49-F238E27FC236}">
                <a16:creationId xmlns:a16="http://schemas.microsoft.com/office/drawing/2014/main" id="{FC63D48D-1660-A61F-4EC5-97E27E08F76F}"/>
              </a:ext>
            </a:extLst>
          </p:cNvPr>
          <p:cNvSpPr/>
          <p:nvPr/>
        </p:nvSpPr>
        <p:spPr>
          <a:xfrm>
            <a:off x="8919320" y="2507157"/>
            <a:ext cx="997725" cy="862234"/>
          </a:xfrm>
          <a:prstGeom prst="hexagon">
            <a:avLst/>
          </a:prstGeom>
          <a:solidFill>
            <a:schemeClr val="tx2">
              <a:lumMod val="75000"/>
            </a:schemeClr>
          </a:solidFill>
          <a:ln w="225425" cap="rnd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1303845-7B5C-F2A2-011B-0B6B8B9CAE91}"/>
              </a:ext>
            </a:extLst>
          </p:cNvPr>
          <p:cNvSpPr txBox="1"/>
          <p:nvPr/>
        </p:nvSpPr>
        <p:spPr>
          <a:xfrm>
            <a:off x="8519895" y="2807494"/>
            <a:ext cx="1827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Жалобы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9C67938-C2D1-7B11-6624-A8A21D45046F}"/>
              </a:ext>
            </a:extLst>
          </p:cNvPr>
          <p:cNvSpPr txBox="1"/>
          <p:nvPr/>
        </p:nvSpPr>
        <p:spPr>
          <a:xfrm>
            <a:off x="9518862" y="2062358"/>
            <a:ext cx="1827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Переданные полномочия</a:t>
            </a:r>
          </a:p>
        </p:txBody>
      </p:sp>
      <p:sp>
        <p:nvSpPr>
          <p:cNvPr id="85" name="Правая фигурная скобка 84">
            <a:extLst>
              <a:ext uri="{FF2B5EF4-FFF2-40B4-BE49-F238E27FC236}">
                <a16:creationId xmlns:a16="http://schemas.microsoft.com/office/drawing/2014/main" id="{0ED5B4CE-805B-68A4-15CA-CC58748BD900}"/>
              </a:ext>
            </a:extLst>
          </p:cNvPr>
          <p:cNvSpPr/>
          <p:nvPr/>
        </p:nvSpPr>
        <p:spPr>
          <a:xfrm rot="5400000">
            <a:off x="2606502" y="4464010"/>
            <a:ext cx="523218" cy="3412122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Правая фигурная скобка 85">
            <a:extLst>
              <a:ext uri="{FF2B5EF4-FFF2-40B4-BE49-F238E27FC236}">
                <a16:creationId xmlns:a16="http://schemas.microsoft.com/office/drawing/2014/main" id="{4933FC54-287B-65F5-A95F-9842448520AD}"/>
              </a:ext>
            </a:extLst>
          </p:cNvPr>
          <p:cNvSpPr/>
          <p:nvPr/>
        </p:nvSpPr>
        <p:spPr>
          <a:xfrm rot="5400000">
            <a:off x="4866544" y="4775228"/>
            <a:ext cx="389392" cy="1215497"/>
          </a:xfrm>
          <a:prstGeom prst="rightBrac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Правая фигурная скобка 86">
            <a:extLst>
              <a:ext uri="{FF2B5EF4-FFF2-40B4-BE49-F238E27FC236}">
                <a16:creationId xmlns:a16="http://schemas.microsoft.com/office/drawing/2014/main" id="{C7817FB7-6698-B224-9236-9472D5844031}"/>
              </a:ext>
            </a:extLst>
          </p:cNvPr>
          <p:cNvSpPr/>
          <p:nvPr/>
        </p:nvSpPr>
        <p:spPr>
          <a:xfrm rot="5400000">
            <a:off x="6406818" y="4988042"/>
            <a:ext cx="523218" cy="2364054"/>
          </a:xfrm>
          <a:prstGeom prst="rightBrac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D67A2DC-54FB-9547-117D-D2783F20780B}"/>
              </a:ext>
            </a:extLst>
          </p:cNvPr>
          <p:cNvSpPr txBox="1"/>
          <p:nvPr/>
        </p:nvSpPr>
        <p:spPr>
          <a:xfrm>
            <a:off x="1884577" y="6416873"/>
            <a:ext cx="1951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(44-ФЗ)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CC4977B-3D9C-B70B-C193-AB7471199584}"/>
              </a:ext>
            </a:extLst>
          </p:cNvPr>
          <p:cNvSpPr txBox="1"/>
          <p:nvPr/>
        </p:nvSpPr>
        <p:spPr>
          <a:xfrm>
            <a:off x="5325307" y="6416873"/>
            <a:ext cx="2733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«Малые закупки»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EF96219-45D9-8400-EF87-9DD152C2DEF2}"/>
              </a:ext>
            </a:extLst>
          </p:cNvPr>
          <p:cNvSpPr txBox="1"/>
          <p:nvPr/>
        </p:nvSpPr>
        <p:spPr>
          <a:xfrm>
            <a:off x="4064451" y="5577384"/>
            <a:ext cx="1951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(223-ФЗ)</a:t>
            </a: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C4C6077E-2903-F154-7B3D-C2AABF4A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871" y="0"/>
            <a:ext cx="584200" cy="584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6D2ED7D3-17E9-DEEE-0EF6-9A91B9E4F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826A995A-F13F-A821-62B5-C4C3C1F5A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2" y="172745"/>
            <a:ext cx="640252" cy="689230"/>
          </a:xfrm>
          <a:prstGeom prst="rect">
            <a:avLst/>
          </a:prstGeom>
        </p:spPr>
      </p:pic>
      <p:sp>
        <p:nvSpPr>
          <p:cNvPr id="111" name="Надпись 12">
            <a:extLst>
              <a:ext uri="{FF2B5EF4-FFF2-40B4-BE49-F238E27FC236}">
                <a16:creationId xmlns:a16="http://schemas.microsoft.com/office/drawing/2014/main" id="{6FF8C201-040D-D580-74CA-81E724F5F042}"/>
              </a:ext>
            </a:extLst>
          </p:cNvPr>
          <p:cNvSpPr txBox="1"/>
          <p:nvPr/>
        </p:nvSpPr>
        <p:spPr>
          <a:xfrm>
            <a:off x="1228035" y="348969"/>
            <a:ext cx="9732893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АВТОМАТИЗАЦИЯ</a:t>
            </a:r>
            <a:r>
              <a:rPr lang="en-US" sz="2800" b="1" dirty="0">
                <a:latin typeface="+mj-lt"/>
              </a:rPr>
              <a:t>  </a:t>
            </a:r>
            <a:r>
              <a:rPr lang="ru-RU" sz="2800" b="1" dirty="0">
                <a:latin typeface="+mj-lt"/>
              </a:rPr>
              <a:t>ЕСЗ УР</a:t>
            </a:r>
            <a:endParaRPr lang="ru-RU" sz="3200" dirty="0">
              <a:latin typeface="+mj-lt"/>
            </a:endParaRP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E7CAA9D7-3791-1DD4-B595-9E21AA944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3D7D1A0A-2A28-4F6B-27BD-9C2CEA651A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A574C5DE-841D-5BD6-F1D2-1B74B3C1E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0051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238389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Скругленный прямоугольник 72">
            <a:extLst>
              <a:ext uri="{FF2B5EF4-FFF2-40B4-BE49-F238E27FC236}">
                <a16:creationId xmlns:a16="http://schemas.microsoft.com/office/drawing/2014/main" id="{CADD1C52-F8AB-0CC2-50FE-973232F8E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9" y="6169655"/>
            <a:ext cx="9228685" cy="584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4E3557B2-EB16-FDA9-EB33-07A297B2F89F}"/>
              </a:ext>
            </a:extLst>
          </p:cNvPr>
          <p:cNvSpPr/>
          <p:nvPr/>
        </p:nvSpPr>
        <p:spPr>
          <a:xfrm>
            <a:off x="3546441" y="1910123"/>
            <a:ext cx="4806611" cy="3870117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  <a:ln w="225425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3A3099F1-AECA-8F56-653B-5EEDC931C65C}"/>
              </a:ext>
            </a:extLst>
          </p:cNvPr>
          <p:cNvSpPr/>
          <p:nvPr/>
        </p:nvSpPr>
        <p:spPr>
          <a:xfrm>
            <a:off x="5566311" y="2038312"/>
            <a:ext cx="738529" cy="628309"/>
          </a:xfrm>
          <a:prstGeom prst="hexagon">
            <a:avLst/>
          </a:prstGeom>
          <a:solidFill>
            <a:schemeClr val="accent1"/>
          </a:solidFill>
          <a:ln w="225425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Шестиугольник 1">
            <a:extLst>
              <a:ext uri="{FF2B5EF4-FFF2-40B4-BE49-F238E27FC236}">
                <a16:creationId xmlns:a16="http://schemas.microsoft.com/office/drawing/2014/main" id="{A93068E6-9ED0-F371-25C3-A8812DED27F7}"/>
              </a:ext>
            </a:extLst>
          </p:cNvPr>
          <p:cNvSpPr/>
          <p:nvPr/>
        </p:nvSpPr>
        <p:spPr>
          <a:xfrm>
            <a:off x="4404502" y="2209237"/>
            <a:ext cx="738529" cy="628309"/>
          </a:xfrm>
          <a:prstGeom prst="hexagon">
            <a:avLst/>
          </a:prstGeom>
          <a:solidFill>
            <a:srgbClr val="FF0000"/>
          </a:solidFill>
          <a:ln w="225425" cap="rnd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75C9AC19-3741-7BDE-D2AA-BD07D72B9A45}"/>
              </a:ext>
            </a:extLst>
          </p:cNvPr>
          <p:cNvSpPr/>
          <p:nvPr/>
        </p:nvSpPr>
        <p:spPr>
          <a:xfrm>
            <a:off x="3868875" y="3331806"/>
            <a:ext cx="738529" cy="628309"/>
          </a:xfrm>
          <a:prstGeom prst="hexagon">
            <a:avLst/>
          </a:prstGeom>
          <a:solidFill>
            <a:srgbClr val="CE0000"/>
          </a:solidFill>
          <a:ln w="225425" cap="rnd">
            <a:solidFill>
              <a:srgbClr val="CE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ACCC469D-D701-0A53-8F1B-148E556F092E}"/>
              </a:ext>
            </a:extLst>
          </p:cNvPr>
          <p:cNvSpPr/>
          <p:nvPr/>
        </p:nvSpPr>
        <p:spPr>
          <a:xfrm>
            <a:off x="4141666" y="4381079"/>
            <a:ext cx="738529" cy="628309"/>
          </a:xfrm>
          <a:prstGeom prst="hexagon">
            <a:avLst/>
          </a:prstGeom>
          <a:solidFill>
            <a:srgbClr val="EC0000"/>
          </a:solidFill>
          <a:ln w="225425" cap="rnd">
            <a:solidFill>
              <a:srgbClr val="EC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id="{DEEC49D6-33BF-72C6-DEF0-76A5B0EDF27A}"/>
              </a:ext>
            </a:extLst>
          </p:cNvPr>
          <p:cNvSpPr/>
          <p:nvPr/>
        </p:nvSpPr>
        <p:spPr>
          <a:xfrm>
            <a:off x="5031154" y="5034180"/>
            <a:ext cx="738529" cy="628309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B54BA05F-F7E9-6A83-19B9-8134C47E72A6}"/>
              </a:ext>
            </a:extLst>
          </p:cNvPr>
          <p:cNvSpPr/>
          <p:nvPr/>
        </p:nvSpPr>
        <p:spPr>
          <a:xfrm>
            <a:off x="6151321" y="5034179"/>
            <a:ext cx="738529" cy="628309"/>
          </a:xfrm>
          <a:prstGeom prst="hexagon">
            <a:avLst/>
          </a:prstGeom>
          <a:solidFill>
            <a:srgbClr val="A50021"/>
          </a:solidFill>
          <a:ln w="225425" cap="rnd">
            <a:solidFill>
              <a:srgbClr val="A5002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56145FF4-F899-5359-21DD-599FCC936FE0}"/>
              </a:ext>
            </a:extLst>
          </p:cNvPr>
          <p:cNvSpPr/>
          <p:nvPr/>
        </p:nvSpPr>
        <p:spPr>
          <a:xfrm>
            <a:off x="7309057" y="3273860"/>
            <a:ext cx="738529" cy="628309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естиугольник 16">
            <a:extLst>
              <a:ext uri="{FF2B5EF4-FFF2-40B4-BE49-F238E27FC236}">
                <a16:creationId xmlns:a16="http://schemas.microsoft.com/office/drawing/2014/main" id="{E4080112-578D-83BD-522F-000BFCFEE9A8}"/>
              </a:ext>
            </a:extLst>
          </p:cNvPr>
          <p:cNvSpPr/>
          <p:nvPr/>
        </p:nvSpPr>
        <p:spPr>
          <a:xfrm>
            <a:off x="6750050" y="2195824"/>
            <a:ext cx="738529" cy="628309"/>
          </a:xfrm>
          <a:prstGeom prst="hexagon">
            <a:avLst/>
          </a:prstGeom>
          <a:solidFill>
            <a:schemeClr val="tx2">
              <a:lumMod val="75000"/>
            </a:schemeClr>
          </a:solidFill>
          <a:ln w="225425" cap="rnd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id="{D4BDA74A-BB8A-A9F4-D54E-7EEC7E61CA8F}"/>
              </a:ext>
            </a:extLst>
          </p:cNvPr>
          <p:cNvSpPr/>
          <p:nvPr/>
        </p:nvSpPr>
        <p:spPr>
          <a:xfrm>
            <a:off x="7052210" y="4353444"/>
            <a:ext cx="738529" cy="628309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225425" cap="rnd">
            <a:solidFill>
              <a:schemeClr val="tx2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адпись 41">
            <a:extLst>
              <a:ext uri="{FF2B5EF4-FFF2-40B4-BE49-F238E27FC236}">
                <a16:creationId xmlns:a16="http://schemas.microsoft.com/office/drawing/2014/main" id="{B02E1396-AAD3-88B3-7EA0-B1833C5C0CAB}"/>
              </a:ext>
            </a:extLst>
          </p:cNvPr>
          <p:cNvSpPr txBox="1"/>
          <p:nvPr/>
        </p:nvSpPr>
        <p:spPr>
          <a:xfrm>
            <a:off x="5454174" y="2170453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ПП 615</a:t>
            </a:r>
          </a:p>
        </p:txBody>
      </p:sp>
      <p:sp>
        <p:nvSpPr>
          <p:cNvPr id="24" name="Надпись 41">
            <a:extLst>
              <a:ext uri="{FF2B5EF4-FFF2-40B4-BE49-F238E27FC236}">
                <a16:creationId xmlns:a16="http://schemas.microsoft.com/office/drawing/2014/main" id="{D8CE50FE-4EDA-42C5-AB81-D5781611AEE7}"/>
              </a:ext>
            </a:extLst>
          </p:cNvPr>
          <p:cNvSpPr txBox="1"/>
          <p:nvPr/>
        </p:nvSpPr>
        <p:spPr>
          <a:xfrm>
            <a:off x="4006384" y="4539509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5" name="Надпись 41">
            <a:extLst>
              <a:ext uri="{FF2B5EF4-FFF2-40B4-BE49-F238E27FC236}">
                <a16:creationId xmlns:a16="http://schemas.microsoft.com/office/drawing/2014/main" id="{23D625A3-EC66-6361-15D9-7EFB162AA164}"/>
              </a:ext>
            </a:extLst>
          </p:cNvPr>
          <p:cNvSpPr txBox="1"/>
          <p:nvPr/>
        </p:nvSpPr>
        <p:spPr>
          <a:xfrm>
            <a:off x="4274153" y="2356512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6" name="Надпись 41">
            <a:extLst>
              <a:ext uri="{FF2B5EF4-FFF2-40B4-BE49-F238E27FC236}">
                <a16:creationId xmlns:a16="http://schemas.microsoft.com/office/drawing/2014/main" id="{FF45FE10-1E2A-1231-D79C-97627042C51E}"/>
              </a:ext>
            </a:extLst>
          </p:cNvPr>
          <p:cNvSpPr txBox="1"/>
          <p:nvPr/>
        </p:nvSpPr>
        <p:spPr>
          <a:xfrm>
            <a:off x="3718526" y="3488816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7" name="Надпись 41">
            <a:extLst>
              <a:ext uri="{FF2B5EF4-FFF2-40B4-BE49-F238E27FC236}">
                <a16:creationId xmlns:a16="http://schemas.microsoft.com/office/drawing/2014/main" id="{8EBA9435-44C2-8E66-4764-E291490110E3}"/>
              </a:ext>
            </a:extLst>
          </p:cNvPr>
          <p:cNvSpPr txBox="1"/>
          <p:nvPr/>
        </p:nvSpPr>
        <p:spPr>
          <a:xfrm>
            <a:off x="6047612" y="5238327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8" name="Надпись 41">
            <a:extLst>
              <a:ext uri="{FF2B5EF4-FFF2-40B4-BE49-F238E27FC236}">
                <a16:creationId xmlns:a16="http://schemas.microsoft.com/office/drawing/2014/main" id="{0D25153F-18DB-D490-E2FD-8D2C0479FD3D}"/>
              </a:ext>
            </a:extLst>
          </p:cNvPr>
          <p:cNvSpPr txBox="1"/>
          <p:nvPr/>
        </p:nvSpPr>
        <p:spPr>
          <a:xfrm>
            <a:off x="4918566" y="5226847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9" name="Надпись 41">
            <a:extLst>
              <a:ext uri="{FF2B5EF4-FFF2-40B4-BE49-F238E27FC236}">
                <a16:creationId xmlns:a16="http://schemas.microsoft.com/office/drawing/2014/main" id="{869D505E-02BD-A444-3087-BB24AC73704A}"/>
              </a:ext>
            </a:extLst>
          </p:cNvPr>
          <p:cNvSpPr txBox="1"/>
          <p:nvPr/>
        </p:nvSpPr>
        <p:spPr>
          <a:xfrm>
            <a:off x="6984144" y="3431287"/>
            <a:ext cx="13775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223-ФЗ</a:t>
            </a:r>
          </a:p>
        </p:txBody>
      </p:sp>
      <p:sp>
        <p:nvSpPr>
          <p:cNvPr id="30" name="Надпись 41">
            <a:extLst>
              <a:ext uri="{FF2B5EF4-FFF2-40B4-BE49-F238E27FC236}">
                <a16:creationId xmlns:a16="http://schemas.microsoft.com/office/drawing/2014/main" id="{38355BD6-F9E4-88C0-F4D8-CCB7822EF622}"/>
              </a:ext>
            </a:extLst>
          </p:cNvPr>
          <p:cNvSpPr txBox="1"/>
          <p:nvPr/>
        </p:nvSpPr>
        <p:spPr>
          <a:xfrm>
            <a:off x="6737034" y="4510053"/>
            <a:ext cx="13775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223-ФЗ</a:t>
            </a:r>
          </a:p>
        </p:txBody>
      </p:sp>
      <p:sp>
        <p:nvSpPr>
          <p:cNvPr id="31" name="Надпись 41">
            <a:extLst>
              <a:ext uri="{FF2B5EF4-FFF2-40B4-BE49-F238E27FC236}">
                <a16:creationId xmlns:a16="http://schemas.microsoft.com/office/drawing/2014/main" id="{1DFEFE3E-59DE-AF71-5094-FA42EC96E372}"/>
              </a:ext>
            </a:extLst>
          </p:cNvPr>
          <p:cNvSpPr txBox="1"/>
          <p:nvPr/>
        </p:nvSpPr>
        <p:spPr>
          <a:xfrm>
            <a:off x="6438169" y="2346564"/>
            <a:ext cx="13775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223-ФЗ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05CC7684-A94B-6912-AA08-2FDD76D95771}"/>
              </a:ext>
            </a:extLst>
          </p:cNvPr>
          <p:cNvSpPr/>
          <p:nvPr/>
        </p:nvSpPr>
        <p:spPr>
          <a:xfrm>
            <a:off x="4485004" y="1079537"/>
            <a:ext cx="2872260" cy="4688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>
                <a:solidFill>
                  <a:schemeClr val="tx1"/>
                </a:solidFill>
              </a:rPr>
              <a:t>Экономия  по ПП РФ № 615</a:t>
            </a:r>
          </a:p>
          <a:p>
            <a:pPr algn="ctr" rtl="0"/>
            <a:r>
              <a:rPr lang="ru-RU" b="1" dirty="0">
                <a:solidFill>
                  <a:schemeClr val="tx1"/>
                </a:solidFill>
              </a:rPr>
              <a:t>42,23 </a:t>
            </a:r>
            <a:r>
              <a:rPr lang="ru-RU" b="1" dirty="0" err="1">
                <a:solidFill>
                  <a:schemeClr val="tx1"/>
                </a:solidFill>
              </a:rPr>
              <a:t>млн.руб</a:t>
            </a:r>
            <a:r>
              <a:rPr lang="ru-RU" sz="1200" b="1" dirty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20B510DA-49B5-961F-AB9F-2439324B6615}"/>
              </a:ext>
            </a:extLst>
          </p:cNvPr>
          <p:cNvSpPr/>
          <p:nvPr/>
        </p:nvSpPr>
        <p:spPr>
          <a:xfrm>
            <a:off x="1335049" y="1455029"/>
            <a:ext cx="2947329" cy="10390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>
                <a:solidFill>
                  <a:schemeClr val="tx1"/>
                </a:solidFill>
              </a:rPr>
              <a:t>Экономия по 44-ФЗ (конкурентные процедуры)</a:t>
            </a:r>
          </a:p>
          <a:p>
            <a:pPr algn="ctr" rtl="0"/>
            <a:r>
              <a:rPr lang="ru-RU" b="1" dirty="0">
                <a:solidFill>
                  <a:schemeClr val="tx1"/>
                </a:solidFill>
              </a:rPr>
              <a:t>11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978,93 </a:t>
            </a:r>
            <a:r>
              <a:rPr lang="ru-RU" b="1" dirty="0" err="1">
                <a:solidFill>
                  <a:schemeClr val="tx1"/>
                </a:solidFill>
              </a:rPr>
              <a:t>млн.руб</a:t>
            </a:r>
            <a:r>
              <a:rPr lang="ru-RU" b="1" dirty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3523C0E3-6AF0-7E57-9B2F-D00D0F962C75}"/>
              </a:ext>
            </a:extLst>
          </p:cNvPr>
          <p:cNvSpPr/>
          <p:nvPr/>
        </p:nvSpPr>
        <p:spPr>
          <a:xfrm>
            <a:off x="8114546" y="2478727"/>
            <a:ext cx="3180995" cy="11024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на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Биржевой площадке (223-ФЗ)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53,81 </a:t>
            </a:r>
            <a:r>
              <a:rPr lang="ru-RU" b="1" dirty="0" err="1">
                <a:solidFill>
                  <a:schemeClr val="tx1"/>
                </a:solidFill>
              </a:rPr>
              <a:t>млн.руб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58E06941-9D20-A6D8-BE0C-028506134918}"/>
              </a:ext>
            </a:extLst>
          </p:cNvPr>
          <p:cNvSpPr/>
          <p:nvPr/>
        </p:nvSpPr>
        <p:spPr>
          <a:xfrm>
            <a:off x="7724913" y="1396233"/>
            <a:ext cx="3173564" cy="10982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>
                <a:solidFill>
                  <a:schemeClr val="tx1"/>
                </a:solidFill>
              </a:rPr>
              <a:t>Экономия по 223-ФЗ (конкурентные процедуры)</a:t>
            </a:r>
          </a:p>
          <a:p>
            <a:pPr algn="ctr" rtl="0"/>
            <a:r>
              <a:rPr lang="ru-RU" b="1" dirty="0">
                <a:solidFill>
                  <a:schemeClr val="tx1"/>
                </a:solidFill>
              </a:rPr>
              <a:t>3 403,03 </a:t>
            </a:r>
            <a:r>
              <a:rPr lang="ru-RU" b="1" dirty="0" err="1">
                <a:solidFill>
                  <a:schemeClr val="tx1"/>
                </a:solidFill>
              </a:rPr>
              <a:t>млн.руб</a:t>
            </a:r>
            <a:r>
              <a:rPr lang="ru-RU" b="1" dirty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9A41F5C8-AD3B-E454-8DF5-7A50089288FE}"/>
              </a:ext>
            </a:extLst>
          </p:cNvPr>
          <p:cNvSpPr/>
          <p:nvPr/>
        </p:nvSpPr>
        <p:spPr>
          <a:xfrm>
            <a:off x="8318981" y="3668970"/>
            <a:ext cx="3086347" cy="10907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по модулю «Малые закупки» (223-ФЗ)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42,74 </a:t>
            </a:r>
            <a:r>
              <a:rPr lang="ru-RU" b="1" dirty="0" err="1">
                <a:solidFill>
                  <a:schemeClr val="tx1"/>
                </a:solidFill>
              </a:rPr>
              <a:t>млн.руб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4B20496D-0EB0-8F36-4CA9-4CDE64FAF00E}"/>
              </a:ext>
            </a:extLst>
          </p:cNvPr>
          <p:cNvSpPr/>
          <p:nvPr/>
        </p:nvSpPr>
        <p:spPr>
          <a:xfrm>
            <a:off x="7635737" y="4781221"/>
            <a:ext cx="3769591" cy="11027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на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Биржевой площадке (44-ФЗ)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223,46 </a:t>
            </a:r>
            <a:r>
              <a:rPr lang="ru-RU" b="1" dirty="0" err="1">
                <a:solidFill>
                  <a:schemeClr val="tx1"/>
                </a:solidFill>
              </a:rPr>
              <a:t>млн.руб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1F2837A7-EA1A-33CC-7FEF-0853563B1D15}"/>
              </a:ext>
            </a:extLst>
          </p:cNvPr>
          <p:cNvSpPr/>
          <p:nvPr/>
        </p:nvSpPr>
        <p:spPr>
          <a:xfrm>
            <a:off x="990974" y="4807382"/>
            <a:ext cx="3153406" cy="10922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по модулю «Малые закупки»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752,16  </a:t>
            </a:r>
            <a:r>
              <a:rPr lang="ru-RU" b="1" dirty="0" err="1">
                <a:solidFill>
                  <a:schemeClr val="tx1"/>
                </a:solidFill>
              </a:rPr>
              <a:t>млн.руб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8DB26ADA-CBAC-1769-8726-6C98D8C2773B}"/>
              </a:ext>
            </a:extLst>
          </p:cNvPr>
          <p:cNvSpPr/>
          <p:nvPr/>
        </p:nvSpPr>
        <p:spPr>
          <a:xfrm>
            <a:off x="1113189" y="2541459"/>
            <a:ext cx="2947328" cy="11024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на этапе ПЗЗ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853,23 </a:t>
            </a:r>
            <a:r>
              <a:rPr lang="ru-RU" b="1" dirty="0" err="1">
                <a:solidFill>
                  <a:schemeClr val="tx1"/>
                </a:solidFill>
              </a:rPr>
              <a:t>млн.руб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BAD4B0D6-4468-C642-A428-71E8332440C4}"/>
              </a:ext>
            </a:extLst>
          </p:cNvPr>
          <p:cNvSpPr/>
          <p:nvPr/>
        </p:nvSpPr>
        <p:spPr>
          <a:xfrm>
            <a:off x="1060929" y="3661828"/>
            <a:ext cx="3116216" cy="1090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на этапе МВК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157,64 </a:t>
            </a:r>
            <a:r>
              <a:rPr lang="ru-RU" b="1" dirty="0" err="1">
                <a:solidFill>
                  <a:schemeClr val="tx1"/>
                </a:solidFill>
              </a:rPr>
              <a:t>млн.руб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7" name="Надпись 30">
            <a:extLst>
              <a:ext uri="{FF2B5EF4-FFF2-40B4-BE49-F238E27FC236}">
                <a16:creationId xmlns:a16="http://schemas.microsoft.com/office/drawing/2014/main" id="{D54F37B2-B9B8-234F-6F9F-A86FE472542C}"/>
              </a:ext>
            </a:extLst>
          </p:cNvPr>
          <p:cNvSpPr txBox="1"/>
          <p:nvPr/>
        </p:nvSpPr>
        <p:spPr>
          <a:xfrm>
            <a:off x="1973020" y="6235909"/>
            <a:ext cx="83566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ОБЩАЯ ЭКОНОМИЯ - 17,51 </a:t>
            </a:r>
            <a:r>
              <a:rPr lang="ru-RU" sz="3200" b="1" dirty="0" err="1">
                <a:solidFill>
                  <a:schemeClr val="bg1"/>
                </a:solidFill>
              </a:rPr>
              <a:t>млрд.руб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Надпись 12">
            <a:extLst>
              <a:ext uri="{FF2B5EF4-FFF2-40B4-BE49-F238E27FC236}">
                <a16:creationId xmlns:a16="http://schemas.microsoft.com/office/drawing/2014/main" id="{B3116F90-68D7-7412-81BB-385C863222CF}"/>
              </a:ext>
            </a:extLst>
          </p:cNvPr>
          <p:cNvSpPr txBox="1"/>
          <p:nvPr/>
        </p:nvSpPr>
        <p:spPr>
          <a:xfrm>
            <a:off x="1198720" y="89739"/>
            <a:ext cx="9783650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ОБЩАЯ ЭКОНОМИЯ ПО РЕЗУЛЬТАТАМ ЦЕНТРАЛИЗАЦИИ ЗАКУПОК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315BD4B-029D-5CDB-BFF4-88A7F3306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9316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89EA7-9732-D59F-6A22-017DAAD05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76" y="172745"/>
            <a:ext cx="640252" cy="68923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DD7EAD9-0860-2F03-B740-F27D0273A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2CAA95-A675-C328-B9C2-855988886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105BFF1-9C55-DE43-417B-78E3AAA0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15</a:t>
            </a: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9B15E65C-AACE-7BCD-0AF9-46974BA21335}"/>
              </a:ext>
            </a:extLst>
          </p:cNvPr>
          <p:cNvCxnSpPr>
            <a:cxnSpLocks/>
          </p:cNvCxnSpPr>
          <p:nvPr/>
        </p:nvCxnSpPr>
        <p:spPr>
          <a:xfrm flipV="1">
            <a:off x="5943994" y="1611875"/>
            <a:ext cx="0" cy="178825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250D4AC0-B4F3-C10C-70CB-10C2CFC166E7}"/>
              </a:ext>
            </a:extLst>
          </p:cNvPr>
          <p:cNvCxnSpPr>
            <a:cxnSpLocks/>
          </p:cNvCxnSpPr>
          <p:nvPr/>
        </p:nvCxnSpPr>
        <p:spPr>
          <a:xfrm flipV="1">
            <a:off x="6174721" y="5884423"/>
            <a:ext cx="5026612" cy="966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851C6ED6-30DB-07EE-6397-ABF73415C4A1}"/>
              </a:ext>
            </a:extLst>
          </p:cNvPr>
          <p:cNvCxnSpPr>
            <a:cxnSpLocks/>
          </p:cNvCxnSpPr>
          <p:nvPr/>
        </p:nvCxnSpPr>
        <p:spPr>
          <a:xfrm flipH="1">
            <a:off x="6835140" y="5351596"/>
            <a:ext cx="249936" cy="53379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A839AE30-E7E5-6076-18A0-5E87AAE2886D}"/>
              </a:ext>
            </a:extLst>
          </p:cNvPr>
          <p:cNvCxnSpPr>
            <a:cxnSpLocks/>
          </p:cNvCxnSpPr>
          <p:nvPr/>
        </p:nvCxnSpPr>
        <p:spPr>
          <a:xfrm flipH="1">
            <a:off x="7773246" y="4741244"/>
            <a:ext cx="257218" cy="458995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7F7F06EA-BC23-7577-A9FF-E9CD461E49F1}"/>
              </a:ext>
            </a:extLst>
          </p:cNvPr>
          <p:cNvCxnSpPr>
            <a:cxnSpLocks/>
          </p:cNvCxnSpPr>
          <p:nvPr/>
        </p:nvCxnSpPr>
        <p:spPr>
          <a:xfrm>
            <a:off x="7176658" y="5200239"/>
            <a:ext cx="596588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A28A33B3-6ACC-7209-03F4-6CD53E4DA8CC}"/>
              </a:ext>
            </a:extLst>
          </p:cNvPr>
          <p:cNvCxnSpPr>
            <a:cxnSpLocks/>
          </p:cNvCxnSpPr>
          <p:nvPr/>
        </p:nvCxnSpPr>
        <p:spPr>
          <a:xfrm>
            <a:off x="8030464" y="4736373"/>
            <a:ext cx="3167514" cy="4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0AC4B33D-8A15-2F1F-907D-D436174C4CE8}"/>
              </a:ext>
            </a:extLst>
          </p:cNvPr>
          <p:cNvCxnSpPr>
            <a:cxnSpLocks/>
          </p:cNvCxnSpPr>
          <p:nvPr/>
        </p:nvCxnSpPr>
        <p:spPr>
          <a:xfrm>
            <a:off x="8307580" y="3554467"/>
            <a:ext cx="2893753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C88994B8-E500-70B1-B1A7-E5E570893DB9}"/>
              </a:ext>
            </a:extLst>
          </p:cNvPr>
          <p:cNvCxnSpPr>
            <a:cxnSpLocks/>
          </p:cNvCxnSpPr>
          <p:nvPr/>
        </p:nvCxnSpPr>
        <p:spPr>
          <a:xfrm flipV="1">
            <a:off x="7782896" y="2447452"/>
            <a:ext cx="3415082" cy="14992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EFB981FE-EE5B-41DF-291D-9536EE42891E}"/>
              </a:ext>
            </a:extLst>
          </p:cNvPr>
          <p:cNvCxnSpPr>
            <a:cxnSpLocks/>
          </p:cNvCxnSpPr>
          <p:nvPr/>
        </p:nvCxnSpPr>
        <p:spPr>
          <a:xfrm>
            <a:off x="1083476" y="4710152"/>
            <a:ext cx="2785399" cy="17246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12F95579-CA7A-7D0E-63BC-605F172F153D}"/>
              </a:ext>
            </a:extLst>
          </p:cNvPr>
          <p:cNvCxnSpPr>
            <a:cxnSpLocks/>
          </p:cNvCxnSpPr>
          <p:nvPr/>
        </p:nvCxnSpPr>
        <p:spPr>
          <a:xfrm>
            <a:off x="1083476" y="5885389"/>
            <a:ext cx="4631383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0ACAC2FB-AE4E-64B4-2916-BD4EB56F6009}"/>
              </a:ext>
            </a:extLst>
          </p:cNvPr>
          <p:cNvCxnSpPr>
            <a:cxnSpLocks/>
          </p:cNvCxnSpPr>
          <p:nvPr/>
        </p:nvCxnSpPr>
        <p:spPr>
          <a:xfrm>
            <a:off x="1064941" y="3599833"/>
            <a:ext cx="2470483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CAFD37DE-7DB1-8DFB-CB75-892BDA1B4815}"/>
              </a:ext>
            </a:extLst>
          </p:cNvPr>
          <p:cNvCxnSpPr>
            <a:cxnSpLocks/>
          </p:cNvCxnSpPr>
          <p:nvPr/>
        </p:nvCxnSpPr>
        <p:spPr>
          <a:xfrm flipV="1">
            <a:off x="1059613" y="2503724"/>
            <a:ext cx="3014301" cy="3611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CACEA17B-10E6-C145-9D8B-5115D52A9664}"/>
              </a:ext>
            </a:extLst>
          </p:cNvPr>
          <p:cNvCxnSpPr>
            <a:cxnSpLocks/>
          </p:cNvCxnSpPr>
          <p:nvPr/>
        </p:nvCxnSpPr>
        <p:spPr>
          <a:xfrm>
            <a:off x="4462955" y="1608800"/>
            <a:ext cx="2958519" cy="1459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70AA9059-0B67-C8E2-2567-AF1C25882361}"/>
              </a:ext>
            </a:extLst>
          </p:cNvPr>
          <p:cNvCxnSpPr>
            <a:cxnSpLocks/>
          </p:cNvCxnSpPr>
          <p:nvPr/>
        </p:nvCxnSpPr>
        <p:spPr>
          <a:xfrm flipV="1">
            <a:off x="5594622" y="1790700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>
            <a:extLst>
              <a:ext uri="{FF2B5EF4-FFF2-40B4-BE49-F238E27FC236}">
                <a16:creationId xmlns:a16="http://schemas.microsoft.com/office/drawing/2014/main" id="{E7ABBD6D-6891-47F0-CA9F-653B09529B34}"/>
              </a:ext>
            </a:extLst>
          </p:cNvPr>
          <p:cNvCxnSpPr>
            <a:cxnSpLocks/>
          </p:cNvCxnSpPr>
          <p:nvPr/>
        </p:nvCxnSpPr>
        <p:spPr>
          <a:xfrm flipV="1">
            <a:off x="5368576" y="1797050"/>
            <a:ext cx="226046" cy="462651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F0A75603-302F-B887-1D39-1F1D403D3831}"/>
              </a:ext>
            </a:extLst>
          </p:cNvPr>
          <p:cNvCxnSpPr>
            <a:cxnSpLocks/>
          </p:cNvCxnSpPr>
          <p:nvPr/>
        </p:nvCxnSpPr>
        <p:spPr>
          <a:xfrm flipH="1" flipV="1">
            <a:off x="6269448" y="1802325"/>
            <a:ext cx="248544" cy="46723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71D7919F-290F-B8A9-D407-A5730948E919}"/>
              </a:ext>
            </a:extLst>
          </p:cNvPr>
          <p:cNvCxnSpPr>
            <a:cxnSpLocks/>
          </p:cNvCxnSpPr>
          <p:nvPr/>
        </p:nvCxnSpPr>
        <p:spPr>
          <a:xfrm flipV="1">
            <a:off x="6826453" y="3047430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624BEC47-FAC0-DF15-D278-4EFFF882C0A5}"/>
              </a:ext>
            </a:extLst>
          </p:cNvPr>
          <p:cNvCxnSpPr>
            <a:cxnSpLocks/>
          </p:cNvCxnSpPr>
          <p:nvPr/>
        </p:nvCxnSpPr>
        <p:spPr>
          <a:xfrm flipV="1">
            <a:off x="4428342" y="3078349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>
            <a:extLst>
              <a:ext uri="{FF2B5EF4-FFF2-40B4-BE49-F238E27FC236}">
                <a16:creationId xmlns:a16="http://schemas.microsoft.com/office/drawing/2014/main" id="{7EF5797F-0660-7CE2-86D6-60D9D994DE41}"/>
              </a:ext>
            </a:extLst>
          </p:cNvPr>
          <p:cNvCxnSpPr>
            <a:cxnSpLocks/>
          </p:cNvCxnSpPr>
          <p:nvPr/>
        </p:nvCxnSpPr>
        <p:spPr>
          <a:xfrm flipV="1">
            <a:off x="7348660" y="4128838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B7FEEB17-59DA-A770-B7B3-A00A12FF4253}"/>
              </a:ext>
            </a:extLst>
          </p:cNvPr>
          <p:cNvCxnSpPr>
            <a:cxnSpLocks/>
          </p:cNvCxnSpPr>
          <p:nvPr/>
        </p:nvCxnSpPr>
        <p:spPr>
          <a:xfrm flipV="1">
            <a:off x="3873948" y="4173985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0CCA1DE3-153C-C5C0-D66F-16ABA4D04822}"/>
              </a:ext>
            </a:extLst>
          </p:cNvPr>
          <p:cNvCxnSpPr>
            <a:cxnSpLocks/>
          </p:cNvCxnSpPr>
          <p:nvPr/>
        </p:nvCxnSpPr>
        <p:spPr>
          <a:xfrm flipV="1">
            <a:off x="4140311" y="5220986"/>
            <a:ext cx="572768" cy="1338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>
            <a:extLst>
              <a:ext uri="{FF2B5EF4-FFF2-40B4-BE49-F238E27FC236}">
                <a16:creationId xmlns:a16="http://schemas.microsoft.com/office/drawing/2014/main" id="{12093341-3E16-E156-4B2B-3B4E37A49C43}"/>
              </a:ext>
            </a:extLst>
          </p:cNvPr>
          <p:cNvCxnSpPr>
            <a:cxnSpLocks/>
          </p:cNvCxnSpPr>
          <p:nvPr/>
        </p:nvCxnSpPr>
        <p:spPr>
          <a:xfrm>
            <a:off x="4789713" y="5348333"/>
            <a:ext cx="292905" cy="53609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>
            <a:extLst>
              <a:ext uri="{FF2B5EF4-FFF2-40B4-BE49-F238E27FC236}">
                <a16:creationId xmlns:a16="http://schemas.microsoft.com/office/drawing/2014/main" id="{50FE261F-2B90-EF35-8BC2-9204470AFDBD}"/>
              </a:ext>
            </a:extLst>
          </p:cNvPr>
          <p:cNvCxnSpPr>
            <a:cxnSpLocks/>
          </p:cNvCxnSpPr>
          <p:nvPr/>
        </p:nvCxnSpPr>
        <p:spPr>
          <a:xfrm>
            <a:off x="3868353" y="4724425"/>
            <a:ext cx="260941" cy="513474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78017E50-D38E-F60D-B3BA-AB667C545A80}"/>
              </a:ext>
            </a:extLst>
          </p:cNvPr>
          <p:cNvCxnSpPr>
            <a:cxnSpLocks/>
          </p:cNvCxnSpPr>
          <p:nvPr/>
        </p:nvCxnSpPr>
        <p:spPr>
          <a:xfrm>
            <a:off x="3553431" y="3610236"/>
            <a:ext cx="314922" cy="57184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>
            <a:extLst>
              <a:ext uri="{FF2B5EF4-FFF2-40B4-BE49-F238E27FC236}">
                <a16:creationId xmlns:a16="http://schemas.microsoft.com/office/drawing/2014/main" id="{776C8A24-41FF-0426-AC58-53336B5E2F0E}"/>
              </a:ext>
            </a:extLst>
          </p:cNvPr>
          <p:cNvCxnSpPr>
            <a:cxnSpLocks/>
          </p:cNvCxnSpPr>
          <p:nvPr/>
        </p:nvCxnSpPr>
        <p:spPr>
          <a:xfrm flipH="1">
            <a:off x="8025740" y="3551452"/>
            <a:ext cx="285414" cy="5778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id="{8F8894A7-2CC6-2757-00A1-8C14825AD341}"/>
              </a:ext>
            </a:extLst>
          </p:cNvPr>
          <p:cNvCxnSpPr>
            <a:cxnSpLocks/>
          </p:cNvCxnSpPr>
          <p:nvPr/>
        </p:nvCxnSpPr>
        <p:spPr>
          <a:xfrm>
            <a:off x="4094826" y="2503724"/>
            <a:ext cx="314922" cy="57184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>
            <a:extLst>
              <a:ext uri="{FF2B5EF4-FFF2-40B4-BE49-F238E27FC236}">
                <a16:creationId xmlns:a16="http://schemas.microsoft.com/office/drawing/2014/main" id="{FA6E7343-9FEB-ED54-AD5D-11E16176415C}"/>
              </a:ext>
            </a:extLst>
          </p:cNvPr>
          <p:cNvCxnSpPr>
            <a:cxnSpLocks/>
          </p:cNvCxnSpPr>
          <p:nvPr/>
        </p:nvCxnSpPr>
        <p:spPr>
          <a:xfrm flipH="1">
            <a:off x="7493030" y="2462336"/>
            <a:ext cx="285414" cy="5778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FEFA97A5-82D3-DD33-2CC5-95D683231D0B}"/>
              </a:ext>
            </a:extLst>
          </p:cNvPr>
          <p:cNvSpPr/>
          <p:nvPr/>
        </p:nvSpPr>
        <p:spPr>
          <a:xfrm>
            <a:off x="5216037" y="3184645"/>
            <a:ext cx="1525107" cy="1324527"/>
          </a:xfrm>
          <a:prstGeom prst="hexagon">
            <a:avLst/>
          </a:prstGeom>
          <a:solidFill>
            <a:srgbClr val="C00000"/>
          </a:solidFill>
          <a:ln w="225425" cap="rnd"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0" name="Группа 19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6952A578-BE7E-72E7-65FD-A4DBCF7F0836}"/>
              </a:ext>
            </a:extLst>
          </p:cNvPr>
          <p:cNvGrpSpPr/>
          <p:nvPr/>
        </p:nvGrpSpPr>
        <p:grpSpPr>
          <a:xfrm>
            <a:off x="5445041" y="3282690"/>
            <a:ext cx="855369" cy="880762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21" name="Полилиния 300">
              <a:extLst>
                <a:ext uri="{FF2B5EF4-FFF2-40B4-BE49-F238E27FC236}">
                  <a16:creationId xmlns:a16="http://schemas.microsoft.com/office/drawing/2014/main" id="{0BD327A2-E647-5B45-D41F-689D1FBF4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2" name="Полилиния 301">
              <a:extLst>
                <a:ext uri="{FF2B5EF4-FFF2-40B4-BE49-F238E27FC236}">
                  <a16:creationId xmlns:a16="http://schemas.microsoft.com/office/drawing/2014/main" id="{48CD80C0-181B-D180-E3A3-3BC02783B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270686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Скругленный прямоугольник 72">
            <a:extLst>
              <a:ext uri="{FF2B5EF4-FFF2-40B4-BE49-F238E27FC236}">
                <a16:creationId xmlns:a16="http://schemas.microsoft.com/office/drawing/2014/main" id="{CADD1C52-F8AB-0CC2-50FE-973232F8E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2244" y="6150083"/>
            <a:ext cx="9228685" cy="584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4E3557B2-EB16-FDA9-EB33-07A297B2F89F}"/>
              </a:ext>
            </a:extLst>
          </p:cNvPr>
          <p:cNvSpPr/>
          <p:nvPr/>
        </p:nvSpPr>
        <p:spPr>
          <a:xfrm>
            <a:off x="3546441" y="1910123"/>
            <a:ext cx="4806611" cy="3870117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  <a:ln w="225425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3A3099F1-AECA-8F56-653B-5EEDC931C65C}"/>
              </a:ext>
            </a:extLst>
          </p:cNvPr>
          <p:cNvSpPr/>
          <p:nvPr/>
        </p:nvSpPr>
        <p:spPr>
          <a:xfrm>
            <a:off x="6342422" y="2018923"/>
            <a:ext cx="738529" cy="628309"/>
          </a:xfrm>
          <a:prstGeom prst="hexagon">
            <a:avLst/>
          </a:prstGeom>
          <a:solidFill>
            <a:schemeClr val="accent1"/>
          </a:solidFill>
          <a:ln w="225425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Шестиугольник 1">
            <a:extLst>
              <a:ext uri="{FF2B5EF4-FFF2-40B4-BE49-F238E27FC236}">
                <a16:creationId xmlns:a16="http://schemas.microsoft.com/office/drawing/2014/main" id="{A93068E6-9ED0-F371-25C3-A8812DED27F7}"/>
              </a:ext>
            </a:extLst>
          </p:cNvPr>
          <p:cNvSpPr/>
          <p:nvPr/>
        </p:nvSpPr>
        <p:spPr>
          <a:xfrm>
            <a:off x="5011546" y="2016081"/>
            <a:ext cx="738529" cy="628309"/>
          </a:xfrm>
          <a:prstGeom prst="hexagon">
            <a:avLst/>
          </a:prstGeom>
          <a:solidFill>
            <a:srgbClr val="FF0000"/>
          </a:solidFill>
          <a:ln w="225425" cap="rnd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75C9AC19-3741-7BDE-D2AA-BD07D72B9A45}"/>
              </a:ext>
            </a:extLst>
          </p:cNvPr>
          <p:cNvSpPr/>
          <p:nvPr/>
        </p:nvSpPr>
        <p:spPr>
          <a:xfrm>
            <a:off x="4050460" y="2894175"/>
            <a:ext cx="738529" cy="628309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ACCC469D-D701-0A53-8F1B-148E556F092E}"/>
              </a:ext>
            </a:extLst>
          </p:cNvPr>
          <p:cNvSpPr/>
          <p:nvPr/>
        </p:nvSpPr>
        <p:spPr>
          <a:xfrm>
            <a:off x="4024042" y="4188062"/>
            <a:ext cx="738529" cy="628309"/>
          </a:xfrm>
          <a:prstGeom prst="hexagon">
            <a:avLst/>
          </a:prstGeom>
          <a:solidFill>
            <a:srgbClr val="EC0000"/>
          </a:solidFill>
          <a:ln w="225425" cap="rnd">
            <a:solidFill>
              <a:srgbClr val="EC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id="{DEEC49D6-33BF-72C6-DEF0-76A5B0EDF27A}"/>
              </a:ext>
            </a:extLst>
          </p:cNvPr>
          <p:cNvSpPr/>
          <p:nvPr/>
        </p:nvSpPr>
        <p:spPr>
          <a:xfrm>
            <a:off x="4955807" y="5034154"/>
            <a:ext cx="738529" cy="628309"/>
          </a:xfrm>
          <a:prstGeom prst="hexagon">
            <a:avLst/>
          </a:prstGeom>
          <a:solidFill>
            <a:srgbClr val="CE0000"/>
          </a:solidFill>
          <a:ln w="225425" cap="rnd">
            <a:solidFill>
              <a:srgbClr val="CE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B54BA05F-F7E9-6A83-19B9-8134C47E72A6}"/>
              </a:ext>
            </a:extLst>
          </p:cNvPr>
          <p:cNvSpPr/>
          <p:nvPr/>
        </p:nvSpPr>
        <p:spPr>
          <a:xfrm>
            <a:off x="6346586" y="5052405"/>
            <a:ext cx="738529" cy="628309"/>
          </a:xfrm>
          <a:prstGeom prst="hexagon">
            <a:avLst/>
          </a:prstGeom>
          <a:solidFill>
            <a:srgbClr val="880000"/>
          </a:solidFill>
          <a:ln w="225425" cap="rnd">
            <a:solidFill>
              <a:srgbClr val="8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56145FF4-F899-5359-21DD-599FCC936FE0}"/>
              </a:ext>
            </a:extLst>
          </p:cNvPr>
          <p:cNvSpPr/>
          <p:nvPr/>
        </p:nvSpPr>
        <p:spPr>
          <a:xfrm>
            <a:off x="7126520" y="4164613"/>
            <a:ext cx="738529" cy="628309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естиугольник 16">
            <a:extLst>
              <a:ext uri="{FF2B5EF4-FFF2-40B4-BE49-F238E27FC236}">
                <a16:creationId xmlns:a16="http://schemas.microsoft.com/office/drawing/2014/main" id="{E4080112-578D-83BD-522F-000BFCFEE9A8}"/>
              </a:ext>
            </a:extLst>
          </p:cNvPr>
          <p:cNvSpPr/>
          <p:nvPr/>
        </p:nvSpPr>
        <p:spPr>
          <a:xfrm>
            <a:off x="7133957" y="2959633"/>
            <a:ext cx="738529" cy="628309"/>
          </a:xfrm>
          <a:prstGeom prst="hexagon">
            <a:avLst/>
          </a:prstGeom>
          <a:solidFill>
            <a:schemeClr val="tx2">
              <a:lumMod val="75000"/>
            </a:schemeClr>
          </a:solidFill>
          <a:ln w="225425" cap="rnd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адпись 41">
            <a:extLst>
              <a:ext uri="{FF2B5EF4-FFF2-40B4-BE49-F238E27FC236}">
                <a16:creationId xmlns:a16="http://schemas.microsoft.com/office/drawing/2014/main" id="{B02E1396-AAD3-88B3-7EA0-B1833C5C0CAB}"/>
              </a:ext>
            </a:extLst>
          </p:cNvPr>
          <p:cNvSpPr txBox="1"/>
          <p:nvPr/>
        </p:nvSpPr>
        <p:spPr>
          <a:xfrm>
            <a:off x="6233206" y="2173703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ПП 615</a:t>
            </a:r>
          </a:p>
        </p:txBody>
      </p:sp>
      <p:sp>
        <p:nvSpPr>
          <p:cNvPr id="24" name="Надпись 41">
            <a:extLst>
              <a:ext uri="{FF2B5EF4-FFF2-40B4-BE49-F238E27FC236}">
                <a16:creationId xmlns:a16="http://schemas.microsoft.com/office/drawing/2014/main" id="{D8CE50FE-4EDA-42C5-AB81-D5781611AEE7}"/>
              </a:ext>
            </a:extLst>
          </p:cNvPr>
          <p:cNvSpPr txBox="1"/>
          <p:nvPr/>
        </p:nvSpPr>
        <p:spPr>
          <a:xfrm>
            <a:off x="3899675" y="4372305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5" name="Надпись 41">
            <a:extLst>
              <a:ext uri="{FF2B5EF4-FFF2-40B4-BE49-F238E27FC236}">
                <a16:creationId xmlns:a16="http://schemas.microsoft.com/office/drawing/2014/main" id="{23D625A3-EC66-6361-15D9-7EFB162AA164}"/>
              </a:ext>
            </a:extLst>
          </p:cNvPr>
          <p:cNvSpPr txBox="1"/>
          <p:nvPr/>
        </p:nvSpPr>
        <p:spPr>
          <a:xfrm>
            <a:off x="4891060" y="2170855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6" name="Надпись 41">
            <a:extLst>
              <a:ext uri="{FF2B5EF4-FFF2-40B4-BE49-F238E27FC236}">
                <a16:creationId xmlns:a16="http://schemas.microsoft.com/office/drawing/2014/main" id="{FF45FE10-1E2A-1231-D79C-97627042C51E}"/>
              </a:ext>
            </a:extLst>
          </p:cNvPr>
          <p:cNvSpPr txBox="1"/>
          <p:nvPr/>
        </p:nvSpPr>
        <p:spPr>
          <a:xfrm>
            <a:off x="3937080" y="3079244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7" name="Надпись 41">
            <a:extLst>
              <a:ext uri="{FF2B5EF4-FFF2-40B4-BE49-F238E27FC236}">
                <a16:creationId xmlns:a16="http://schemas.microsoft.com/office/drawing/2014/main" id="{8EBA9435-44C2-8E66-4764-E291490110E3}"/>
              </a:ext>
            </a:extLst>
          </p:cNvPr>
          <p:cNvSpPr txBox="1"/>
          <p:nvPr/>
        </p:nvSpPr>
        <p:spPr>
          <a:xfrm>
            <a:off x="6200127" y="5238447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8" name="Надпись 41">
            <a:extLst>
              <a:ext uri="{FF2B5EF4-FFF2-40B4-BE49-F238E27FC236}">
                <a16:creationId xmlns:a16="http://schemas.microsoft.com/office/drawing/2014/main" id="{0D25153F-18DB-D490-E2FD-8D2C0479FD3D}"/>
              </a:ext>
            </a:extLst>
          </p:cNvPr>
          <p:cNvSpPr txBox="1"/>
          <p:nvPr/>
        </p:nvSpPr>
        <p:spPr>
          <a:xfrm>
            <a:off x="4803631" y="5216823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9" name="Надпись 41">
            <a:extLst>
              <a:ext uri="{FF2B5EF4-FFF2-40B4-BE49-F238E27FC236}">
                <a16:creationId xmlns:a16="http://schemas.microsoft.com/office/drawing/2014/main" id="{869D505E-02BD-A444-3087-BB24AC73704A}"/>
              </a:ext>
            </a:extLst>
          </p:cNvPr>
          <p:cNvSpPr txBox="1"/>
          <p:nvPr/>
        </p:nvSpPr>
        <p:spPr>
          <a:xfrm>
            <a:off x="6811382" y="4360415"/>
            <a:ext cx="13775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223-ФЗ</a:t>
            </a:r>
          </a:p>
        </p:txBody>
      </p:sp>
      <p:sp>
        <p:nvSpPr>
          <p:cNvPr id="31" name="Надпись 41">
            <a:extLst>
              <a:ext uri="{FF2B5EF4-FFF2-40B4-BE49-F238E27FC236}">
                <a16:creationId xmlns:a16="http://schemas.microsoft.com/office/drawing/2014/main" id="{1DFEFE3E-59DE-AF71-5094-FA42EC96E372}"/>
              </a:ext>
            </a:extLst>
          </p:cNvPr>
          <p:cNvSpPr txBox="1"/>
          <p:nvPr/>
        </p:nvSpPr>
        <p:spPr>
          <a:xfrm>
            <a:off x="6842518" y="3148234"/>
            <a:ext cx="13775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223-ФЗ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05CC7684-A94B-6912-AA08-2FDD76D95771}"/>
              </a:ext>
            </a:extLst>
          </p:cNvPr>
          <p:cNvSpPr/>
          <p:nvPr/>
        </p:nvSpPr>
        <p:spPr>
          <a:xfrm>
            <a:off x="7441958" y="1503304"/>
            <a:ext cx="2872260" cy="4688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>
                <a:solidFill>
                  <a:schemeClr val="tx1"/>
                </a:solidFill>
              </a:rPr>
              <a:t>Экономия  </a:t>
            </a:r>
          </a:p>
          <a:p>
            <a:pPr algn="ctr" rtl="0"/>
            <a:r>
              <a:rPr lang="ru-RU" b="1" dirty="0">
                <a:solidFill>
                  <a:schemeClr val="tx1"/>
                </a:solidFill>
              </a:rPr>
              <a:t>по ПП РФ № 615</a:t>
            </a:r>
          </a:p>
          <a:p>
            <a:pPr algn="ctr" rtl="0"/>
            <a:r>
              <a:rPr lang="ru-RU" b="1" dirty="0">
                <a:solidFill>
                  <a:srgbClr val="C00000"/>
                </a:solidFill>
              </a:rPr>
              <a:t>30,21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sz="1200" b="1" dirty="0">
                <a:solidFill>
                  <a:srgbClr val="C00000"/>
                </a:solidFill>
              </a:rPr>
              <a:t>.  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20B510DA-49B5-961F-AB9F-2439324B6615}"/>
              </a:ext>
            </a:extLst>
          </p:cNvPr>
          <p:cNvSpPr/>
          <p:nvPr/>
        </p:nvSpPr>
        <p:spPr>
          <a:xfrm>
            <a:off x="1497125" y="1239259"/>
            <a:ext cx="2947329" cy="10390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>
                <a:solidFill>
                  <a:schemeClr val="tx1"/>
                </a:solidFill>
              </a:rPr>
              <a:t>Экономия по 44-ФЗ (конкурентные процедуры)</a:t>
            </a:r>
          </a:p>
          <a:p>
            <a:pPr algn="ctr" rtl="0"/>
            <a:r>
              <a:rPr lang="ru-RU" b="1" dirty="0">
                <a:solidFill>
                  <a:srgbClr val="C00000"/>
                </a:solidFill>
              </a:rPr>
              <a:t>2 727,58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  </a:t>
            </a: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3523C0E3-6AF0-7E57-9B2F-D00D0F962C75}"/>
              </a:ext>
            </a:extLst>
          </p:cNvPr>
          <p:cNvSpPr/>
          <p:nvPr/>
        </p:nvSpPr>
        <p:spPr>
          <a:xfrm>
            <a:off x="8232846" y="3282690"/>
            <a:ext cx="3420160" cy="11024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на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Биржевой площадке (223-ФЗ)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14,27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58E06941-9D20-A6D8-BE0C-028506134918}"/>
              </a:ext>
            </a:extLst>
          </p:cNvPr>
          <p:cNvSpPr/>
          <p:nvPr/>
        </p:nvSpPr>
        <p:spPr>
          <a:xfrm>
            <a:off x="8005136" y="2247155"/>
            <a:ext cx="3173564" cy="10982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>
                <a:solidFill>
                  <a:schemeClr val="tx1"/>
                </a:solidFill>
              </a:rPr>
              <a:t>Экономия по 223-ФЗ (конкурентные процедуры)</a:t>
            </a:r>
          </a:p>
          <a:p>
            <a:pPr algn="ctr" rtl="0"/>
            <a:r>
              <a:rPr lang="ru-RU" b="1" dirty="0">
                <a:solidFill>
                  <a:srgbClr val="C00000"/>
                </a:solidFill>
              </a:rPr>
              <a:t>743,53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  </a:t>
            </a: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4B20496D-0EB0-8F36-4CA9-4CDE64FAF00E}"/>
              </a:ext>
            </a:extLst>
          </p:cNvPr>
          <p:cNvSpPr/>
          <p:nvPr/>
        </p:nvSpPr>
        <p:spPr>
          <a:xfrm>
            <a:off x="7729011" y="4314031"/>
            <a:ext cx="3863415" cy="11027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на Биржевой площадке (44-ФЗ)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173,52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1F2837A7-EA1A-33CC-7FEF-0853563B1D15}"/>
              </a:ext>
            </a:extLst>
          </p:cNvPr>
          <p:cNvSpPr/>
          <p:nvPr/>
        </p:nvSpPr>
        <p:spPr>
          <a:xfrm>
            <a:off x="884844" y="4398425"/>
            <a:ext cx="3153406" cy="10922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по модулю «Малые закупки»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195,07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8DB26ADA-CBAC-1769-8726-6C98D8C2773B}"/>
              </a:ext>
            </a:extLst>
          </p:cNvPr>
          <p:cNvSpPr/>
          <p:nvPr/>
        </p:nvSpPr>
        <p:spPr>
          <a:xfrm>
            <a:off x="1269851" y="2227909"/>
            <a:ext cx="2947328" cy="11024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на этапе ПЗЗ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240,33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BAD4B0D6-4468-C642-A428-71E8332440C4}"/>
              </a:ext>
            </a:extLst>
          </p:cNvPr>
          <p:cNvSpPr/>
          <p:nvPr/>
        </p:nvSpPr>
        <p:spPr>
          <a:xfrm>
            <a:off x="894021" y="3366397"/>
            <a:ext cx="3116216" cy="1090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на этапе МВК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65,77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57" name="Надпись 30">
            <a:extLst>
              <a:ext uri="{FF2B5EF4-FFF2-40B4-BE49-F238E27FC236}">
                <a16:creationId xmlns:a16="http://schemas.microsoft.com/office/drawing/2014/main" id="{D54F37B2-B9B8-234F-6F9F-A86FE472542C}"/>
              </a:ext>
            </a:extLst>
          </p:cNvPr>
          <p:cNvSpPr txBox="1"/>
          <p:nvPr/>
        </p:nvSpPr>
        <p:spPr>
          <a:xfrm>
            <a:off x="2122109" y="6194755"/>
            <a:ext cx="83566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ОБЩАЯ ЭКОНОМИЯ – 4,19 </a:t>
            </a:r>
            <a:r>
              <a:rPr lang="ru-RU" sz="3200" b="1" dirty="0" err="1">
                <a:solidFill>
                  <a:schemeClr val="bg1"/>
                </a:solidFill>
              </a:rPr>
              <a:t>млрд.руб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Надпись 12">
            <a:extLst>
              <a:ext uri="{FF2B5EF4-FFF2-40B4-BE49-F238E27FC236}">
                <a16:creationId xmlns:a16="http://schemas.microsoft.com/office/drawing/2014/main" id="{B3116F90-68D7-7412-81BB-385C863222CF}"/>
              </a:ext>
            </a:extLst>
          </p:cNvPr>
          <p:cNvSpPr txBox="1"/>
          <p:nvPr/>
        </p:nvSpPr>
        <p:spPr>
          <a:xfrm>
            <a:off x="1198720" y="89739"/>
            <a:ext cx="9783650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Общая экономия по результатам закупок </a:t>
            </a:r>
          </a:p>
          <a:p>
            <a:pPr algn="ctr"/>
            <a:r>
              <a:rPr lang="ru-RU" sz="28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2022 год</a:t>
            </a:r>
            <a:endParaRPr lang="ru-RU" sz="4400" b="1" dirty="0">
              <a:latin typeface="+mj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315BD4B-029D-5CDB-BFF4-88A7F3306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9316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89EA7-9732-D59F-6A22-017DAAD05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76" y="172745"/>
            <a:ext cx="640252" cy="68923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DD7EAD9-0860-2F03-B740-F27D0273A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2CAA95-A675-C328-B9C2-855988886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105BFF1-9C55-DE43-417B-78E3AAA0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16</a:t>
            </a:r>
          </a:p>
        </p:txBody>
      </p: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0AC4B33D-8A15-2F1F-907D-D436174C4CE8}"/>
              </a:ext>
            </a:extLst>
          </p:cNvPr>
          <p:cNvCxnSpPr>
            <a:cxnSpLocks/>
          </p:cNvCxnSpPr>
          <p:nvPr/>
        </p:nvCxnSpPr>
        <p:spPr>
          <a:xfrm flipV="1">
            <a:off x="8191977" y="4359425"/>
            <a:ext cx="3502752" cy="827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C88994B8-E500-70B1-B1A7-E5E570893DB9}"/>
              </a:ext>
            </a:extLst>
          </p:cNvPr>
          <p:cNvCxnSpPr>
            <a:cxnSpLocks/>
          </p:cNvCxnSpPr>
          <p:nvPr/>
        </p:nvCxnSpPr>
        <p:spPr>
          <a:xfrm>
            <a:off x="8152295" y="3262173"/>
            <a:ext cx="3174739" cy="10431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EFB981FE-EE5B-41DF-291D-9536EE42891E}"/>
              </a:ext>
            </a:extLst>
          </p:cNvPr>
          <p:cNvCxnSpPr>
            <a:cxnSpLocks/>
          </p:cNvCxnSpPr>
          <p:nvPr/>
        </p:nvCxnSpPr>
        <p:spPr>
          <a:xfrm flipV="1">
            <a:off x="543124" y="4412476"/>
            <a:ext cx="3166875" cy="12575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0ACAC2FB-AE4E-64B4-2916-BD4EB56F6009}"/>
              </a:ext>
            </a:extLst>
          </p:cNvPr>
          <p:cNvCxnSpPr>
            <a:cxnSpLocks/>
          </p:cNvCxnSpPr>
          <p:nvPr/>
        </p:nvCxnSpPr>
        <p:spPr>
          <a:xfrm flipV="1">
            <a:off x="1198525" y="3214608"/>
            <a:ext cx="2544450" cy="104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CAFD37DE-7DB1-8DFB-CB75-892BDA1B4815}"/>
              </a:ext>
            </a:extLst>
          </p:cNvPr>
          <p:cNvCxnSpPr>
            <a:cxnSpLocks/>
          </p:cNvCxnSpPr>
          <p:nvPr/>
        </p:nvCxnSpPr>
        <p:spPr>
          <a:xfrm flipV="1">
            <a:off x="1820126" y="2294020"/>
            <a:ext cx="2875194" cy="6254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71D7919F-290F-B8A9-D407-A5730948E919}"/>
              </a:ext>
            </a:extLst>
          </p:cNvPr>
          <p:cNvCxnSpPr>
            <a:cxnSpLocks/>
          </p:cNvCxnSpPr>
          <p:nvPr/>
        </p:nvCxnSpPr>
        <p:spPr>
          <a:xfrm flipV="1">
            <a:off x="7195852" y="3847159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624BEC47-FAC0-DF15-D278-4EFFF882C0A5}"/>
              </a:ext>
            </a:extLst>
          </p:cNvPr>
          <p:cNvCxnSpPr>
            <a:cxnSpLocks/>
          </p:cNvCxnSpPr>
          <p:nvPr/>
        </p:nvCxnSpPr>
        <p:spPr>
          <a:xfrm flipV="1">
            <a:off x="5049748" y="2868645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>
            <a:extLst>
              <a:ext uri="{FF2B5EF4-FFF2-40B4-BE49-F238E27FC236}">
                <a16:creationId xmlns:a16="http://schemas.microsoft.com/office/drawing/2014/main" id="{7EF5797F-0660-7CE2-86D6-60D9D994DE41}"/>
              </a:ext>
            </a:extLst>
          </p:cNvPr>
          <p:cNvCxnSpPr>
            <a:cxnSpLocks/>
          </p:cNvCxnSpPr>
          <p:nvPr/>
        </p:nvCxnSpPr>
        <p:spPr>
          <a:xfrm flipV="1">
            <a:off x="7233057" y="4971080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B7FEEB17-59DA-A770-B7B3-A00A12FF4253}"/>
              </a:ext>
            </a:extLst>
          </p:cNvPr>
          <p:cNvCxnSpPr>
            <a:cxnSpLocks/>
          </p:cNvCxnSpPr>
          <p:nvPr/>
        </p:nvCxnSpPr>
        <p:spPr>
          <a:xfrm flipV="1">
            <a:off x="4081499" y="3788760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0CCA1DE3-153C-C5C0-D66F-16ABA4D04822}"/>
              </a:ext>
            </a:extLst>
          </p:cNvPr>
          <p:cNvCxnSpPr>
            <a:cxnSpLocks/>
          </p:cNvCxnSpPr>
          <p:nvPr/>
        </p:nvCxnSpPr>
        <p:spPr>
          <a:xfrm flipV="1">
            <a:off x="4051256" y="5034154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>
            <a:extLst>
              <a:ext uri="{FF2B5EF4-FFF2-40B4-BE49-F238E27FC236}">
                <a16:creationId xmlns:a16="http://schemas.microsoft.com/office/drawing/2014/main" id="{12093341-3E16-E156-4B2B-3B4E37A49C43}"/>
              </a:ext>
            </a:extLst>
          </p:cNvPr>
          <p:cNvCxnSpPr>
            <a:cxnSpLocks/>
          </p:cNvCxnSpPr>
          <p:nvPr/>
        </p:nvCxnSpPr>
        <p:spPr>
          <a:xfrm>
            <a:off x="4580754" y="5359862"/>
            <a:ext cx="311435" cy="534317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>
            <a:extLst>
              <a:ext uri="{FF2B5EF4-FFF2-40B4-BE49-F238E27FC236}">
                <a16:creationId xmlns:a16="http://schemas.microsoft.com/office/drawing/2014/main" id="{50FE261F-2B90-EF35-8BC2-9204470AFDBD}"/>
              </a:ext>
            </a:extLst>
          </p:cNvPr>
          <p:cNvCxnSpPr>
            <a:cxnSpLocks/>
          </p:cNvCxnSpPr>
          <p:nvPr/>
        </p:nvCxnSpPr>
        <p:spPr>
          <a:xfrm>
            <a:off x="3706519" y="4412476"/>
            <a:ext cx="342139" cy="62555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78017E50-D38E-F60D-B3BA-AB667C545A80}"/>
              </a:ext>
            </a:extLst>
          </p:cNvPr>
          <p:cNvCxnSpPr>
            <a:cxnSpLocks/>
          </p:cNvCxnSpPr>
          <p:nvPr/>
        </p:nvCxnSpPr>
        <p:spPr>
          <a:xfrm>
            <a:off x="3760982" y="3225011"/>
            <a:ext cx="314922" cy="57184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>
            <a:extLst>
              <a:ext uri="{FF2B5EF4-FFF2-40B4-BE49-F238E27FC236}">
                <a16:creationId xmlns:a16="http://schemas.microsoft.com/office/drawing/2014/main" id="{776C8A24-41FF-0426-AC58-53336B5E2F0E}"/>
              </a:ext>
            </a:extLst>
          </p:cNvPr>
          <p:cNvCxnSpPr>
            <a:cxnSpLocks/>
          </p:cNvCxnSpPr>
          <p:nvPr/>
        </p:nvCxnSpPr>
        <p:spPr>
          <a:xfrm flipH="1">
            <a:off x="7903787" y="4393694"/>
            <a:ext cx="285414" cy="5778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id="{8F8894A7-2CC6-2757-00A1-8C14825AD341}"/>
              </a:ext>
            </a:extLst>
          </p:cNvPr>
          <p:cNvCxnSpPr>
            <a:cxnSpLocks/>
          </p:cNvCxnSpPr>
          <p:nvPr/>
        </p:nvCxnSpPr>
        <p:spPr>
          <a:xfrm>
            <a:off x="4716232" y="2294020"/>
            <a:ext cx="314922" cy="57184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>
            <a:extLst>
              <a:ext uri="{FF2B5EF4-FFF2-40B4-BE49-F238E27FC236}">
                <a16:creationId xmlns:a16="http://schemas.microsoft.com/office/drawing/2014/main" id="{FA6E7343-9FEB-ED54-AD5D-11E16176415C}"/>
              </a:ext>
            </a:extLst>
          </p:cNvPr>
          <p:cNvCxnSpPr>
            <a:cxnSpLocks/>
          </p:cNvCxnSpPr>
          <p:nvPr/>
        </p:nvCxnSpPr>
        <p:spPr>
          <a:xfrm flipH="1">
            <a:off x="7877105" y="3262173"/>
            <a:ext cx="285414" cy="5778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1721197F-4336-3949-BD6F-FDA9E326288B}"/>
              </a:ext>
            </a:extLst>
          </p:cNvPr>
          <p:cNvCxnSpPr>
            <a:cxnSpLocks/>
          </p:cNvCxnSpPr>
          <p:nvPr/>
        </p:nvCxnSpPr>
        <p:spPr>
          <a:xfrm>
            <a:off x="7337965" y="2275901"/>
            <a:ext cx="3302875" cy="6219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BF8827A-EF45-620F-DCEB-164AF36DD630}"/>
              </a:ext>
            </a:extLst>
          </p:cNvPr>
          <p:cNvCxnSpPr>
            <a:cxnSpLocks/>
          </p:cNvCxnSpPr>
          <p:nvPr/>
        </p:nvCxnSpPr>
        <p:spPr>
          <a:xfrm flipV="1">
            <a:off x="6387921" y="2868913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17A1C575-7ECB-8218-51A4-FC01393F057E}"/>
              </a:ext>
            </a:extLst>
          </p:cNvPr>
          <p:cNvCxnSpPr>
            <a:cxnSpLocks/>
          </p:cNvCxnSpPr>
          <p:nvPr/>
        </p:nvCxnSpPr>
        <p:spPr>
          <a:xfrm flipH="1">
            <a:off x="7048595" y="2286615"/>
            <a:ext cx="285414" cy="5778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DD509D5-3924-AB11-2D2D-8BE8F4E5AD49}"/>
              </a:ext>
            </a:extLst>
          </p:cNvPr>
          <p:cNvCxnSpPr>
            <a:cxnSpLocks/>
          </p:cNvCxnSpPr>
          <p:nvPr/>
        </p:nvCxnSpPr>
        <p:spPr>
          <a:xfrm flipV="1">
            <a:off x="7445782" y="5302885"/>
            <a:ext cx="3664436" cy="184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23D7F9B4-710B-57ED-4896-9B99A3440CAA}"/>
              </a:ext>
            </a:extLst>
          </p:cNvPr>
          <p:cNvCxnSpPr>
            <a:cxnSpLocks/>
          </p:cNvCxnSpPr>
          <p:nvPr/>
        </p:nvCxnSpPr>
        <p:spPr>
          <a:xfrm flipV="1">
            <a:off x="6483402" y="5894179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702224F4-99E9-DB86-6D45-0CDF24EC336C}"/>
              </a:ext>
            </a:extLst>
          </p:cNvPr>
          <p:cNvCxnSpPr>
            <a:cxnSpLocks/>
          </p:cNvCxnSpPr>
          <p:nvPr/>
        </p:nvCxnSpPr>
        <p:spPr>
          <a:xfrm flipH="1">
            <a:off x="7156544" y="5305715"/>
            <a:ext cx="285414" cy="5778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E52389AA-53B7-67A0-C7EC-2C4701EC9763}"/>
              </a:ext>
            </a:extLst>
          </p:cNvPr>
          <p:cNvCxnSpPr>
            <a:cxnSpLocks/>
          </p:cNvCxnSpPr>
          <p:nvPr/>
        </p:nvCxnSpPr>
        <p:spPr>
          <a:xfrm flipV="1">
            <a:off x="1269851" y="5366560"/>
            <a:ext cx="3322941" cy="10386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16A95E79-9837-1491-DA8F-62B5C073D2B3}"/>
              </a:ext>
            </a:extLst>
          </p:cNvPr>
          <p:cNvCxnSpPr>
            <a:cxnSpLocks/>
          </p:cNvCxnSpPr>
          <p:nvPr/>
        </p:nvCxnSpPr>
        <p:spPr>
          <a:xfrm flipV="1">
            <a:off x="4910182" y="5882132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F200D734-08A3-AA90-BDA4-1D3E9034706A}"/>
              </a:ext>
            </a:extLst>
          </p:cNvPr>
          <p:cNvSpPr/>
          <p:nvPr/>
        </p:nvSpPr>
        <p:spPr>
          <a:xfrm>
            <a:off x="5238932" y="3161570"/>
            <a:ext cx="1525107" cy="1324527"/>
          </a:xfrm>
          <a:prstGeom prst="hexagon">
            <a:avLst/>
          </a:prstGeom>
          <a:solidFill>
            <a:srgbClr val="C00000"/>
          </a:solidFill>
          <a:ln w="225425" cap="rnd"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0" name="Группа 19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6952A578-BE7E-72E7-65FD-A4DBCF7F0836}"/>
              </a:ext>
            </a:extLst>
          </p:cNvPr>
          <p:cNvGrpSpPr/>
          <p:nvPr/>
        </p:nvGrpSpPr>
        <p:grpSpPr>
          <a:xfrm>
            <a:off x="5583827" y="3327396"/>
            <a:ext cx="855369" cy="880762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21" name="Полилиния 300">
              <a:extLst>
                <a:ext uri="{FF2B5EF4-FFF2-40B4-BE49-F238E27FC236}">
                  <a16:creationId xmlns:a16="http://schemas.microsoft.com/office/drawing/2014/main" id="{0BD327A2-E647-5B45-D41F-689D1FBF4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2" name="Полилиния 301">
              <a:extLst>
                <a:ext uri="{FF2B5EF4-FFF2-40B4-BE49-F238E27FC236}">
                  <a16:creationId xmlns:a16="http://schemas.microsoft.com/office/drawing/2014/main" id="{48CD80C0-181B-D180-E3A3-3BC02783B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508095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Скругленный прямоугольник 72">
            <a:extLst>
              <a:ext uri="{FF2B5EF4-FFF2-40B4-BE49-F238E27FC236}">
                <a16:creationId xmlns:a16="http://schemas.microsoft.com/office/drawing/2014/main" id="{CADD1C52-F8AB-0CC2-50FE-973232F8E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2244" y="6150083"/>
            <a:ext cx="9228685" cy="584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4E3557B2-EB16-FDA9-EB33-07A297B2F89F}"/>
              </a:ext>
            </a:extLst>
          </p:cNvPr>
          <p:cNvSpPr/>
          <p:nvPr/>
        </p:nvSpPr>
        <p:spPr>
          <a:xfrm>
            <a:off x="3546441" y="1910123"/>
            <a:ext cx="4806611" cy="3870117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  <a:ln w="225425" cap="rnd"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3A3099F1-AECA-8F56-653B-5EEDC931C65C}"/>
              </a:ext>
            </a:extLst>
          </p:cNvPr>
          <p:cNvSpPr/>
          <p:nvPr/>
        </p:nvSpPr>
        <p:spPr>
          <a:xfrm>
            <a:off x="5616978" y="2049501"/>
            <a:ext cx="738529" cy="628309"/>
          </a:xfrm>
          <a:prstGeom prst="hexagon">
            <a:avLst/>
          </a:prstGeom>
          <a:solidFill>
            <a:schemeClr val="accent1"/>
          </a:solidFill>
          <a:ln w="225425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75C9AC19-3741-7BDE-D2AA-BD07D72B9A45}"/>
              </a:ext>
            </a:extLst>
          </p:cNvPr>
          <p:cNvSpPr/>
          <p:nvPr/>
        </p:nvSpPr>
        <p:spPr>
          <a:xfrm>
            <a:off x="4335917" y="2368144"/>
            <a:ext cx="738529" cy="628309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ACCC469D-D701-0A53-8F1B-148E556F092E}"/>
              </a:ext>
            </a:extLst>
          </p:cNvPr>
          <p:cNvSpPr/>
          <p:nvPr/>
        </p:nvSpPr>
        <p:spPr>
          <a:xfrm>
            <a:off x="3799251" y="3620526"/>
            <a:ext cx="738529" cy="628309"/>
          </a:xfrm>
          <a:prstGeom prst="hexagon">
            <a:avLst/>
          </a:prstGeom>
          <a:solidFill>
            <a:srgbClr val="EC0000"/>
          </a:solidFill>
          <a:ln w="225425" cap="rnd">
            <a:solidFill>
              <a:srgbClr val="EC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>
            <a:extLst>
              <a:ext uri="{FF2B5EF4-FFF2-40B4-BE49-F238E27FC236}">
                <a16:creationId xmlns:a16="http://schemas.microsoft.com/office/drawing/2014/main" id="{DEEC49D6-33BF-72C6-DEF0-76A5B0EDF27A}"/>
              </a:ext>
            </a:extLst>
          </p:cNvPr>
          <p:cNvSpPr/>
          <p:nvPr/>
        </p:nvSpPr>
        <p:spPr>
          <a:xfrm>
            <a:off x="4607178" y="4979275"/>
            <a:ext cx="738529" cy="628309"/>
          </a:xfrm>
          <a:prstGeom prst="hexagon">
            <a:avLst/>
          </a:prstGeom>
          <a:solidFill>
            <a:srgbClr val="CE0000"/>
          </a:solidFill>
          <a:ln w="225425" cap="rnd">
            <a:solidFill>
              <a:srgbClr val="CE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B54BA05F-F7E9-6A83-19B9-8134C47E72A6}"/>
              </a:ext>
            </a:extLst>
          </p:cNvPr>
          <p:cNvSpPr/>
          <p:nvPr/>
        </p:nvSpPr>
        <p:spPr>
          <a:xfrm>
            <a:off x="6583293" y="4969645"/>
            <a:ext cx="738529" cy="628309"/>
          </a:xfrm>
          <a:prstGeom prst="hexagon">
            <a:avLst/>
          </a:prstGeom>
          <a:solidFill>
            <a:srgbClr val="880000"/>
          </a:solidFill>
          <a:ln w="225425" cap="rnd">
            <a:solidFill>
              <a:srgbClr val="8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56145FF4-F899-5359-21DD-599FCC936FE0}"/>
              </a:ext>
            </a:extLst>
          </p:cNvPr>
          <p:cNvSpPr/>
          <p:nvPr/>
        </p:nvSpPr>
        <p:spPr>
          <a:xfrm>
            <a:off x="7358893" y="3651076"/>
            <a:ext cx="738529" cy="628309"/>
          </a:xfrm>
          <a:prstGeom prst="hexagon">
            <a:avLst/>
          </a:prstGeom>
          <a:solidFill>
            <a:schemeClr val="tx2">
              <a:lumMod val="60000"/>
              <a:lumOff val="40000"/>
            </a:schemeClr>
          </a:solidFill>
          <a:ln w="225425" cap="rnd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естиугольник 16">
            <a:extLst>
              <a:ext uri="{FF2B5EF4-FFF2-40B4-BE49-F238E27FC236}">
                <a16:creationId xmlns:a16="http://schemas.microsoft.com/office/drawing/2014/main" id="{E4080112-578D-83BD-522F-000BFCFEE9A8}"/>
              </a:ext>
            </a:extLst>
          </p:cNvPr>
          <p:cNvSpPr/>
          <p:nvPr/>
        </p:nvSpPr>
        <p:spPr>
          <a:xfrm>
            <a:off x="6840442" y="2332508"/>
            <a:ext cx="738529" cy="628309"/>
          </a:xfrm>
          <a:prstGeom prst="hexagon">
            <a:avLst/>
          </a:prstGeom>
          <a:solidFill>
            <a:schemeClr val="tx2">
              <a:lumMod val="75000"/>
            </a:schemeClr>
          </a:solidFill>
          <a:ln w="225425" cap="rnd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Надпись 41">
            <a:extLst>
              <a:ext uri="{FF2B5EF4-FFF2-40B4-BE49-F238E27FC236}">
                <a16:creationId xmlns:a16="http://schemas.microsoft.com/office/drawing/2014/main" id="{B02E1396-AAD3-88B3-7EA0-B1833C5C0CAB}"/>
              </a:ext>
            </a:extLst>
          </p:cNvPr>
          <p:cNvSpPr txBox="1"/>
          <p:nvPr/>
        </p:nvSpPr>
        <p:spPr>
          <a:xfrm>
            <a:off x="5481424" y="2184010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ПП 615</a:t>
            </a:r>
          </a:p>
        </p:txBody>
      </p:sp>
      <p:sp>
        <p:nvSpPr>
          <p:cNvPr id="24" name="Надпись 41">
            <a:extLst>
              <a:ext uri="{FF2B5EF4-FFF2-40B4-BE49-F238E27FC236}">
                <a16:creationId xmlns:a16="http://schemas.microsoft.com/office/drawing/2014/main" id="{D8CE50FE-4EDA-42C5-AB81-D5781611AEE7}"/>
              </a:ext>
            </a:extLst>
          </p:cNvPr>
          <p:cNvSpPr txBox="1"/>
          <p:nvPr/>
        </p:nvSpPr>
        <p:spPr>
          <a:xfrm>
            <a:off x="3678679" y="3805676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6" name="Надпись 41">
            <a:extLst>
              <a:ext uri="{FF2B5EF4-FFF2-40B4-BE49-F238E27FC236}">
                <a16:creationId xmlns:a16="http://schemas.microsoft.com/office/drawing/2014/main" id="{FF45FE10-1E2A-1231-D79C-97627042C51E}"/>
              </a:ext>
            </a:extLst>
          </p:cNvPr>
          <p:cNvSpPr txBox="1"/>
          <p:nvPr/>
        </p:nvSpPr>
        <p:spPr>
          <a:xfrm>
            <a:off x="4220410" y="2534196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7" name="Надпись 41">
            <a:extLst>
              <a:ext uri="{FF2B5EF4-FFF2-40B4-BE49-F238E27FC236}">
                <a16:creationId xmlns:a16="http://schemas.microsoft.com/office/drawing/2014/main" id="{8EBA9435-44C2-8E66-4764-E291490110E3}"/>
              </a:ext>
            </a:extLst>
          </p:cNvPr>
          <p:cNvSpPr txBox="1"/>
          <p:nvPr/>
        </p:nvSpPr>
        <p:spPr>
          <a:xfrm>
            <a:off x="6468969" y="5166721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8" name="Надпись 41">
            <a:extLst>
              <a:ext uri="{FF2B5EF4-FFF2-40B4-BE49-F238E27FC236}">
                <a16:creationId xmlns:a16="http://schemas.microsoft.com/office/drawing/2014/main" id="{0D25153F-18DB-D490-E2FD-8D2C0479FD3D}"/>
              </a:ext>
            </a:extLst>
          </p:cNvPr>
          <p:cNvSpPr txBox="1"/>
          <p:nvPr/>
        </p:nvSpPr>
        <p:spPr>
          <a:xfrm>
            <a:off x="4483632" y="5153539"/>
            <a:ext cx="96528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44-ФЗ</a:t>
            </a:r>
          </a:p>
        </p:txBody>
      </p:sp>
      <p:sp>
        <p:nvSpPr>
          <p:cNvPr id="29" name="Надпись 41">
            <a:extLst>
              <a:ext uri="{FF2B5EF4-FFF2-40B4-BE49-F238E27FC236}">
                <a16:creationId xmlns:a16="http://schemas.microsoft.com/office/drawing/2014/main" id="{869D505E-02BD-A444-3087-BB24AC73704A}"/>
              </a:ext>
            </a:extLst>
          </p:cNvPr>
          <p:cNvSpPr txBox="1"/>
          <p:nvPr/>
        </p:nvSpPr>
        <p:spPr>
          <a:xfrm>
            <a:off x="7009393" y="3819041"/>
            <a:ext cx="13775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223-ФЗ</a:t>
            </a:r>
          </a:p>
        </p:txBody>
      </p:sp>
      <p:sp>
        <p:nvSpPr>
          <p:cNvPr id="31" name="Надпись 41">
            <a:extLst>
              <a:ext uri="{FF2B5EF4-FFF2-40B4-BE49-F238E27FC236}">
                <a16:creationId xmlns:a16="http://schemas.microsoft.com/office/drawing/2014/main" id="{1DFEFE3E-59DE-AF71-5094-FA42EC96E372}"/>
              </a:ext>
            </a:extLst>
          </p:cNvPr>
          <p:cNvSpPr txBox="1"/>
          <p:nvPr/>
        </p:nvSpPr>
        <p:spPr>
          <a:xfrm>
            <a:off x="6558050" y="2501050"/>
            <a:ext cx="13775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ru-RU" b="1" dirty="0">
                <a:solidFill>
                  <a:schemeClr val="bg1"/>
                </a:solidFill>
              </a:rPr>
              <a:t>223-ФЗ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05CC7684-A94B-6912-AA08-2FDD76D95771}"/>
              </a:ext>
            </a:extLst>
          </p:cNvPr>
          <p:cNvSpPr/>
          <p:nvPr/>
        </p:nvSpPr>
        <p:spPr>
          <a:xfrm>
            <a:off x="3929522" y="1153803"/>
            <a:ext cx="4106282" cy="4688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>
                <a:solidFill>
                  <a:schemeClr val="tx1"/>
                </a:solidFill>
              </a:rPr>
              <a:t>Экономия по ПП РФ № 615</a:t>
            </a:r>
          </a:p>
          <a:p>
            <a:pPr algn="ctr" rtl="0"/>
            <a:r>
              <a:rPr lang="ru-RU" b="1" dirty="0">
                <a:solidFill>
                  <a:srgbClr val="C00000"/>
                </a:solidFill>
              </a:rPr>
              <a:t>0,01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sz="1200" b="1" dirty="0">
                <a:solidFill>
                  <a:srgbClr val="C00000"/>
                </a:solidFill>
              </a:rPr>
              <a:t>.  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20B510DA-49B5-961F-AB9F-2439324B6615}"/>
              </a:ext>
            </a:extLst>
          </p:cNvPr>
          <p:cNvSpPr/>
          <p:nvPr/>
        </p:nvSpPr>
        <p:spPr>
          <a:xfrm>
            <a:off x="1208869" y="1630772"/>
            <a:ext cx="2947329" cy="10390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>
                <a:solidFill>
                  <a:schemeClr val="tx1"/>
                </a:solidFill>
              </a:rPr>
              <a:t>Экономия по 44-ФЗ (конкурентные процедуры)</a:t>
            </a:r>
          </a:p>
          <a:p>
            <a:pPr algn="ctr" rtl="0"/>
            <a:r>
              <a:rPr lang="ru-RU" b="1" dirty="0">
                <a:solidFill>
                  <a:srgbClr val="C00000"/>
                </a:solidFill>
              </a:rPr>
              <a:t>882,93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  </a:t>
            </a:r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3523C0E3-6AF0-7E57-9B2F-D00D0F962C75}"/>
              </a:ext>
            </a:extLst>
          </p:cNvPr>
          <p:cNvSpPr/>
          <p:nvPr/>
        </p:nvSpPr>
        <p:spPr>
          <a:xfrm>
            <a:off x="8243038" y="2852512"/>
            <a:ext cx="3420160" cy="11024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на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Биржевой площадке (223-ФЗ)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3,27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58E06941-9D20-A6D8-BE0C-028506134918}"/>
              </a:ext>
            </a:extLst>
          </p:cNvPr>
          <p:cNvSpPr/>
          <p:nvPr/>
        </p:nvSpPr>
        <p:spPr>
          <a:xfrm>
            <a:off x="7922683" y="1600076"/>
            <a:ext cx="3173564" cy="10982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>
                <a:solidFill>
                  <a:schemeClr val="tx1"/>
                </a:solidFill>
              </a:rPr>
              <a:t>Экономия по 223-ФЗ (конкурентные процедуры)</a:t>
            </a:r>
          </a:p>
          <a:p>
            <a:pPr algn="ctr" rtl="0"/>
            <a:r>
              <a:rPr lang="ru-RU" b="1" dirty="0">
                <a:solidFill>
                  <a:srgbClr val="C00000"/>
                </a:solidFill>
              </a:rPr>
              <a:t>210,19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  </a:t>
            </a: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4B20496D-0EB0-8F36-4CA9-4CDE64FAF00E}"/>
              </a:ext>
            </a:extLst>
          </p:cNvPr>
          <p:cNvSpPr/>
          <p:nvPr/>
        </p:nvSpPr>
        <p:spPr>
          <a:xfrm>
            <a:off x="7656406" y="4339935"/>
            <a:ext cx="3863415" cy="11027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на Биржевой площадке (44-ФЗ)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46,84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1F2837A7-EA1A-33CC-7FEF-0853563B1D15}"/>
              </a:ext>
            </a:extLst>
          </p:cNvPr>
          <p:cNvSpPr/>
          <p:nvPr/>
        </p:nvSpPr>
        <p:spPr>
          <a:xfrm>
            <a:off x="866882" y="4293507"/>
            <a:ext cx="3153406" cy="10922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по модулю «Малые закупки»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15,79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8DB26ADA-CBAC-1769-8726-6C98D8C2773B}"/>
              </a:ext>
            </a:extLst>
          </p:cNvPr>
          <p:cNvSpPr/>
          <p:nvPr/>
        </p:nvSpPr>
        <p:spPr>
          <a:xfrm>
            <a:off x="-78270" y="2876763"/>
            <a:ext cx="3869417" cy="11024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Экономия на этапе предварительного контроля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103,5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57" name="Надпись 30">
            <a:extLst>
              <a:ext uri="{FF2B5EF4-FFF2-40B4-BE49-F238E27FC236}">
                <a16:creationId xmlns:a16="http://schemas.microsoft.com/office/drawing/2014/main" id="{D54F37B2-B9B8-234F-6F9F-A86FE472542C}"/>
              </a:ext>
            </a:extLst>
          </p:cNvPr>
          <p:cNvSpPr txBox="1"/>
          <p:nvPr/>
        </p:nvSpPr>
        <p:spPr>
          <a:xfrm>
            <a:off x="2122109" y="6194755"/>
            <a:ext cx="83566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ОБЩАЯ ЭКОНОМИЯ – 1 262,53 </a:t>
            </a:r>
            <a:r>
              <a:rPr lang="ru-RU" sz="3200" b="1" dirty="0" err="1">
                <a:solidFill>
                  <a:schemeClr val="bg1"/>
                </a:solidFill>
              </a:rPr>
              <a:t>млн.руб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Надпись 12">
            <a:extLst>
              <a:ext uri="{FF2B5EF4-FFF2-40B4-BE49-F238E27FC236}">
                <a16:creationId xmlns:a16="http://schemas.microsoft.com/office/drawing/2014/main" id="{B3116F90-68D7-7412-81BB-385C863222CF}"/>
              </a:ext>
            </a:extLst>
          </p:cNvPr>
          <p:cNvSpPr txBox="1"/>
          <p:nvPr/>
        </p:nvSpPr>
        <p:spPr>
          <a:xfrm>
            <a:off x="1198720" y="89739"/>
            <a:ext cx="9783650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Общая экономия по результатам закупок </a:t>
            </a:r>
          </a:p>
          <a:p>
            <a:pPr algn="ctr"/>
            <a:r>
              <a:rPr lang="ru-RU" sz="28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 4 месяца 2023 года</a:t>
            </a:r>
            <a:endParaRPr lang="ru-RU" sz="4400" b="1" dirty="0">
              <a:latin typeface="+mj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315BD4B-029D-5CDB-BFF4-88A7F3306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9316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89EA7-9732-D59F-6A22-017DAAD05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76" y="172745"/>
            <a:ext cx="640252" cy="68923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DD7EAD9-0860-2F03-B740-F27D0273A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2CAA95-A675-C328-B9C2-855988886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105BFF1-9C55-DE43-417B-78E3AAA0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ru-RU" dirty="0"/>
              <a:t>7</a:t>
            </a:r>
          </a:p>
        </p:txBody>
      </p: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0AC4B33D-8A15-2F1F-907D-D436174C4CE8}"/>
              </a:ext>
            </a:extLst>
          </p:cNvPr>
          <p:cNvCxnSpPr>
            <a:cxnSpLocks/>
          </p:cNvCxnSpPr>
          <p:nvPr/>
        </p:nvCxnSpPr>
        <p:spPr>
          <a:xfrm flipV="1">
            <a:off x="8469595" y="3870932"/>
            <a:ext cx="3502752" cy="827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C88994B8-E500-70B1-B1A7-E5E570893DB9}"/>
              </a:ext>
            </a:extLst>
          </p:cNvPr>
          <p:cNvCxnSpPr>
            <a:cxnSpLocks/>
          </p:cNvCxnSpPr>
          <p:nvPr/>
        </p:nvCxnSpPr>
        <p:spPr>
          <a:xfrm>
            <a:off x="7872697" y="2615520"/>
            <a:ext cx="3211030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EFB981FE-EE5B-41DF-291D-9536EE42891E}"/>
              </a:ext>
            </a:extLst>
          </p:cNvPr>
          <p:cNvCxnSpPr>
            <a:cxnSpLocks/>
          </p:cNvCxnSpPr>
          <p:nvPr/>
        </p:nvCxnSpPr>
        <p:spPr>
          <a:xfrm>
            <a:off x="330175" y="3883993"/>
            <a:ext cx="3110425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0ACAC2FB-AE4E-64B4-2916-BD4EB56F6009}"/>
              </a:ext>
            </a:extLst>
          </p:cNvPr>
          <p:cNvCxnSpPr>
            <a:cxnSpLocks/>
          </p:cNvCxnSpPr>
          <p:nvPr/>
        </p:nvCxnSpPr>
        <p:spPr>
          <a:xfrm flipV="1">
            <a:off x="1469186" y="2649942"/>
            <a:ext cx="2544450" cy="104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71D7919F-290F-B8A9-D407-A5730948E919}"/>
              </a:ext>
            </a:extLst>
          </p:cNvPr>
          <p:cNvCxnSpPr>
            <a:cxnSpLocks/>
          </p:cNvCxnSpPr>
          <p:nvPr/>
        </p:nvCxnSpPr>
        <p:spPr>
          <a:xfrm flipV="1">
            <a:off x="6924301" y="3193323"/>
            <a:ext cx="658504" cy="5205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>
            <a:extLst>
              <a:ext uri="{FF2B5EF4-FFF2-40B4-BE49-F238E27FC236}">
                <a16:creationId xmlns:a16="http://schemas.microsoft.com/office/drawing/2014/main" id="{7EF5797F-0660-7CE2-86D6-60D9D994DE41}"/>
              </a:ext>
            </a:extLst>
          </p:cNvPr>
          <p:cNvCxnSpPr>
            <a:cxnSpLocks/>
          </p:cNvCxnSpPr>
          <p:nvPr/>
        </p:nvCxnSpPr>
        <p:spPr>
          <a:xfrm>
            <a:off x="7529985" y="4556069"/>
            <a:ext cx="61806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B7FEEB17-59DA-A770-B7B3-A00A12FF4253}"/>
              </a:ext>
            </a:extLst>
          </p:cNvPr>
          <p:cNvCxnSpPr>
            <a:cxnSpLocks/>
          </p:cNvCxnSpPr>
          <p:nvPr/>
        </p:nvCxnSpPr>
        <p:spPr>
          <a:xfrm flipV="1">
            <a:off x="4352160" y="3224094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0CCA1DE3-153C-C5C0-D66F-16ABA4D04822}"/>
              </a:ext>
            </a:extLst>
          </p:cNvPr>
          <p:cNvCxnSpPr>
            <a:cxnSpLocks/>
          </p:cNvCxnSpPr>
          <p:nvPr/>
        </p:nvCxnSpPr>
        <p:spPr>
          <a:xfrm flipV="1">
            <a:off x="3782410" y="4512062"/>
            <a:ext cx="662126" cy="860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>
            <a:extLst>
              <a:ext uri="{FF2B5EF4-FFF2-40B4-BE49-F238E27FC236}">
                <a16:creationId xmlns:a16="http://schemas.microsoft.com/office/drawing/2014/main" id="{12093341-3E16-E156-4B2B-3B4E37A49C43}"/>
              </a:ext>
            </a:extLst>
          </p:cNvPr>
          <p:cNvCxnSpPr>
            <a:cxnSpLocks/>
          </p:cNvCxnSpPr>
          <p:nvPr/>
        </p:nvCxnSpPr>
        <p:spPr>
          <a:xfrm>
            <a:off x="4168516" y="5345718"/>
            <a:ext cx="263241" cy="523312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>
            <a:extLst>
              <a:ext uri="{FF2B5EF4-FFF2-40B4-BE49-F238E27FC236}">
                <a16:creationId xmlns:a16="http://schemas.microsoft.com/office/drawing/2014/main" id="{50FE261F-2B90-EF35-8BC2-9204470AFDBD}"/>
              </a:ext>
            </a:extLst>
          </p:cNvPr>
          <p:cNvCxnSpPr>
            <a:cxnSpLocks/>
          </p:cNvCxnSpPr>
          <p:nvPr/>
        </p:nvCxnSpPr>
        <p:spPr>
          <a:xfrm>
            <a:off x="3440600" y="3889525"/>
            <a:ext cx="339212" cy="626409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78017E50-D38E-F60D-B3BA-AB667C545A80}"/>
              </a:ext>
            </a:extLst>
          </p:cNvPr>
          <p:cNvCxnSpPr>
            <a:cxnSpLocks/>
          </p:cNvCxnSpPr>
          <p:nvPr/>
        </p:nvCxnSpPr>
        <p:spPr>
          <a:xfrm>
            <a:off x="4023105" y="2657999"/>
            <a:ext cx="323460" cy="569431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>
            <a:extLst>
              <a:ext uri="{FF2B5EF4-FFF2-40B4-BE49-F238E27FC236}">
                <a16:creationId xmlns:a16="http://schemas.microsoft.com/office/drawing/2014/main" id="{776C8A24-41FF-0426-AC58-53336B5E2F0E}"/>
              </a:ext>
            </a:extLst>
          </p:cNvPr>
          <p:cNvCxnSpPr>
            <a:cxnSpLocks/>
          </p:cNvCxnSpPr>
          <p:nvPr/>
        </p:nvCxnSpPr>
        <p:spPr>
          <a:xfrm flipH="1">
            <a:off x="8156154" y="3879210"/>
            <a:ext cx="313441" cy="66125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>
            <a:extLst>
              <a:ext uri="{FF2B5EF4-FFF2-40B4-BE49-F238E27FC236}">
                <a16:creationId xmlns:a16="http://schemas.microsoft.com/office/drawing/2014/main" id="{FA6E7343-9FEB-ED54-AD5D-11E16176415C}"/>
              </a:ext>
            </a:extLst>
          </p:cNvPr>
          <p:cNvCxnSpPr>
            <a:cxnSpLocks/>
          </p:cNvCxnSpPr>
          <p:nvPr/>
        </p:nvCxnSpPr>
        <p:spPr>
          <a:xfrm flipH="1">
            <a:off x="7585451" y="2615520"/>
            <a:ext cx="285414" cy="5778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DD509D5-3924-AB11-2D2D-8BE8F4E5AD49}"/>
              </a:ext>
            </a:extLst>
          </p:cNvPr>
          <p:cNvCxnSpPr>
            <a:cxnSpLocks/>
          </p:cNvCxnSpPr>
          <p:nvPr/>
        </p:nvCxnSpPr>
        <p:spPr>
          <a:xfrm>
            <a:off x="7728157" y="5344858"/>
            <a:ext cx="3632092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23D7F9B4-710B-57ED-4896-9B99A3440CAA}"/>
              </a:ext>
            </a:extLst>
          </p:cNvPr>
          <p:cNvCxnSpPr>
            <a:cxnSpLocks/>
          </p:cNvCxnSpPr>
          <p:nvPr/>
        </p:nvCxnSpPr>
        <p:spPr>
          <a:xfrm>
            <a:off x="6799807" y="5881901"/>
            <a:ext cx="634449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702224F4-99E9-DB86-6D45-0CDF24EC336C}"/>
              </a:ext>
            </a:extLst>
          </p:cNvPr>
          <p:cNvCxnSpPr>
            <a:cxnSpLocks/>
          </p:cNvCxnSpPr>
          <p:nvPr/>
        </p:nvCxnSpPr>
        <p:spPr>
          <a:xfrm flipH="1">
            <a:off x="7448243" y="5344858"/>
            <a:ext cx="279914" cy="53704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E52389AA-53B7-67A0-C7EC-2C4701EC9763}"/>
              </a:ext>
            </a:extLst>
          </p:cNvPr>
          <p:cNvCxnSpPr>
            <a:cxnSpLocks/>
          </p:cNvCxnSpPr>
          <p:nvPr/>
        </p:nvCxnSpPr>
        <p:spPr>
          <a:xfrm>
            <a:off x="857613" y="5344858"/>
            <a:ext cx="3310903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16A95E79-9837-1491-DA8F-62B5C073D2B3}"/>
              </a:ext>
            </a:extLst>
          </p:cNvPr>
          <p:cNvCxnSpPr>
            <a:cxnSpLocks/>
          </p:cNvCxnSpPr>
          <p:nvPr/>
        </p:nvCxnSpPr>
        <p:spPr>
          <a:xfrm>
            <a:off x="4444536" y="5880347"/>
            <a:ext cx="741161" cy="23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id="{F200D734-08A3-AA90-BDA4-1D3E9034706A}"/>
              </a:ext>
            </a:extLst>
          </p:cNvPr>
          <p:cNvSpPr/>
          <p:nvPr/>
        </p:nvSpPr>
        <p:spPr>
          <a:xfrm>
            <a:off x="5219111" y="3216946"/>
            <a:ext cx="1525107" cy="1324527"/>
          </a:xfrm>
          <a:prstGeom prst="hexagon">
            <a:avLst/>
          </a:prstGeom>
          <a:solidFill>
            <a:srgbClr val="C00000"/>
          </a:solidFill>
          <a:ln w="225425" cap="rnd"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0" name="Группа 19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6952A578-BE7E-72E7-65FD-A4DBCF7F0836}"/>
              </a:ext>
            </a:extLst>
          </p:cNvPr>
          <p:cNvGrpSpPr/>
          <p:nvPr/>
        </p:nvGrpSpPr>
        <p:grpSpPr>
          <a:xfrm>
            <a:off x="5583827" y="3327396"/>
            <a:ext cx="855369" cy="880762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21" name="Полилиния 300">
              <a:extLst>
                <a:ext uri="{FF2B5EF4-FFF2-40B4-BE49-F238E27FC236}">
                  <a16:creationId xmlns:a16="http://schemas.microsoft.com/office/drawing/2014/main" id="{0BD327A2-E647-5B45-D41F-689D1FBF4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2" name="Полилиния 301">
              <a:extLst>
                <a:ext uri="{FF2B5EF4-FFF2-40B4-BE49-F238E27FC236}">
                  <a16:creationId xmlns:a16="http://schemas.microsoft.com/office/drawing/2014/main" id="{48CD80C0-181B-D180-E3A3-3BC02783B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51FDEDA-16F9-434D-705D-E7E574EA129C}"/>
              </a:ext>
            </a:extLst>
          </p:cNvPr>
          <p:cNvCxnSpPr>
            <a:cxnSpLocks/>
          </p:cNvCxnSpPr>
          <p:nvPr/>
        </p:nvCxnSpPr>
        <p:spPr>
          <a:xfrm>
            <a:off x="4479951" y="1704461"/>
            <a:ext cx="2954305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256F6C6-A9D3-B88E-4423-0A814869D6CF}"/>
              </a:ext>
            </a:extLst>
          </p:cNvPr>
          <p:cNvCxnSpPr>
            <a:cxnSpLocks/>
          </p:cNvCxnSpPr>
          <p:nvPr/>
        </p:nvCxnSpPr>
        <p:spPr>
          <a:xfrm flipH="1">
            <a:off x="5363020" y="1807827"/>
            <a:ext cx="285414" cy="577803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30A0A049-7213-F7FF-895E-5771F5EBE3D1}"/>
              </a:ext>
            </a:extLst>
          </p:cNvPr>
          <p:cNvCxnSpPr>
            <a:cxnSpLocks/>
          </p:cNvCxnSpPr>
          <p:nvPr/>
        </p:nvCxnSpPr>
        <p:spPr>
          <a:xfrm>
            <a:off x="6329331" y="1801060"/>
            <a:ext cx="294497" cy="560155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C2326424-053C-6279-0627-089698447AB5}"/>
              </a:ext>
            </a:extLst>
          </p:cNvPr>
          <p:cNvCxnSpPr>
            <a:cxnSpLocks/>
          </p:cNvCxnSpPr>
          <p:nvPr/>
        </p:nvCxnSpPr>
        <p:spPr>
          <a:xfrm>
            <a:off x="5651464" y="1801060"/>
            <a:ext cx="662398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B3F34048-A0D6-9394-C3B0-E0FF86BFDCFF}"/>
              </a:ext>
            </a:extLst>
          </p:cNvPr>
          <p:cNvCxnSpPr>
            <a:cxnSpLocks/>
          </p:cNvCxnSpPr>
          <p:nvPr/>
        </p:nvCxnSpPr>
        <p:spPr>
          <a:xfrm>
            <a:off x="5981665" y="1704461"/>
            <a:ext cx="0" cy="72941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50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2E2B8A57-A1DE-437D-9C07-456BA7E8596F}"/>
              </a:ext>
            </a:extLst>
          </p:cNvPr>
          <p:cNvSpPr/>
          <p:nvPr/>
        </p:nvSpPr>
        <p:spPr>
          <a:xfrm>
            <a:off x="227633" y="2065788"/>
            <a:ext cx="6030554" cy="4540752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6" name="Прямоугольник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729" y="1185255"/>
            <a:ext cx="5753458" cy="74643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4000">
                <a:srgbClr val="515A6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8" name="Овал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294" y="1185255"/>
            <a:ext cx="789546" cy="746432"/>
          </a:xfrm>
          <a:prstGeom prst="ellipse">
            <a:avLst/>
          </a:prstGeom>
          <a:solidFill>
            <a:srgbClr val="30353F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6485820" y="2065788"/>
            <a:ext cx="5542973" cy="4540752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7" name="Прямоугольник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34975" y="1196945"/>
            <a:ext cx="5093818" cy="699867"/>
          </a:xfrm>
          <a:prstGeom prst="rect">
            <a:avLst/>
          </a:prstGeom>
          <a:gradFill flip="none" rotWithShape="1">
            <a:gsLst>
              <a:gs pos="10811">
                <a:srgbClr val="C0000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6" name="Овал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93979" y="1185255"/>
            <a:ext cx="746432" cy="746432"/>
          </a:xfrm>
          <a:prstGeom prst="ellipse">
            <a:avLst/>
          </a:prstGeom>
          <a:solidFill>
            <a:srgbClr val="B00000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09" name="Надпись 108"/>
          <p:cNvSpPr txBox="1"/>
          <p:nvPr/>
        </p:nvSpPr>
        <p:spPr>
          <a:xfrm>
            <a:off x="7249207" y="1276182"/>
            <a:ext cx="323524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chemeClr val="bg1"/>
                </a:solidFill>
                <a:latin typeface="+mj-lt"/>
              </a:rPr>
              <a:t>Количество</a:t>
            </a:r>
          </a:p>
          <a:p>
            <a:pPr rtl="0"/>
            <a:r>
              <a:rPr lang="ru-RU" sz="1600" b="1" dirty="0">
                <a:solidFill>
                  <a:schemeClr val="bg1"/>
                </a:solidFill>
                <a:latin typeface="+mj-lt"/>
              </a:rPr>
              <a:t>организаторов торгов </a:t>
            </a:r>
          </a:p>
        </p:txBody>
      </p:sp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D7D413-936A-4A2D-83E0-6714C8DB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/>
              <a:t>Слайд 4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17493A4-2329-4CBE-ACAE-FFDFF14F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AB68674-19F5-4568-90CD-524F45CEF8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grpSp>
        <p:nvGrpSpPr>
          <p:cNvPr id="49" name="Группа 48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33205E9D-DB89-42CB-9111-37B965958C45}"/>
              </a:ext>
            </a:extLst>
          </p:cNvPr>
          <p:cNvGrpSpPr/>
          <p:nvPr/>
        </p:nvGrpSpPr>
        <p:grpSpPr>
          <a:xfrm>
            <a:off x="334074" y="1341645"/>
            <a:ext cx="405618" cy="426980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50" name="Полилиния 300">
              <a:extLst>
                <a:ext uri="{FF2B5EF4-FFF2-40B4-BE49-F238E27FC236}">
                  <a16:creationId xmlns:a16="http://schemas.microsoft.com/office/drawing/2014/main" id="{E35EAD4F-3A43-4369-899D-25EC9BD3C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1" name="Полилиния 301">
              <a:extLst>
                <a:ext uri="{FF2B5EF4-FFF2-40B4-BE49-F238E27FC236}">
                  <a16:creationId xmlns:a16="http://schemas.microsoft.com/office/drawing/2014/main" id="{487B60F8-0C03-4A2C-8C2F-F296BD6CF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graphicFrame>
        <p:nvGraphicFramePr>
          <p:cNvPr id="38" name="Диаграмма 37">
            <a:extLst>
              <a:ext uri="{FF2B5EF4-FFF2-40B4-BE49-F238E27FC236}">
                <a16:creationId xmlns:a16="http://schemas.microsoft.com/office/drawing/2014/main" id="{95E3D940-FB7D-407F-A80F-45875B4C6B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018109"/>
              </p:ext>
            </p:extLst>
          </p:nvPr>
        </p:nvGraphicFramePr>
        <p:xfrm>
          <a:off x="334074" y="2232659"/>
          <a:ext cx="5857001" cy="4373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6" name="Диаграмма 45">
            <a:extLst>
              <a:ext uri="{FF2B5EF4-FFF2-40B4-BE49-F238E27FC236}">
                <a16:creationId xmlns:a16="http://schemas.microsoft.com/office/drawing/2014/main" id="{950B0FDF-656B-4D69-BAB0-2146176EB130}"/>
              </a:ext>
            </a:extLst>
          </p:cNvPr>
          <p:cNvGraphicFramePr/>
          <p:nvPr/>
        </p:nvGraphicFramePr>
        <p:xfrm>
          <a:off x="6795083" y="2089188"/>
          <a:ext cx="4974672" cy="451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Надпись 108">
            <a:extLst>
              <a:ext uri="{FF2B5EF4-FFF2-40B4-BE49-F238E27FC236}">
                <a16:creationId xmlns:a16="http://schemas.microsoft.com/office/drawing/2014/main" id="{56390E8C-62E3-4CD9-AA34-B3B07B62B4DA}"/>
              </a:ext>
            </a:extLst>
          </p:cNvPr>
          <p:cNvSpPr txBox="1"/>
          <p:nvPr/>
        </p:nvSpPr>
        <p:spPr>
          <a:xfrm>
            <a:off x="1069127" y="1293053"/>
            <a:ext cx="540956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chemeClr val="bg1"/>
                </a:solidFill>
                <a:latin typeface="+mj-lt"/>
              </a:rPr>
              <a:t>Количество поступивших</a:t>
            </a:r>
          </a:p>
          <a:p>
            <a:pPr rtl="0"/>
            <a:r>
              <a:rPr lang="ru-RU" sz="1600" b="1" dirty="0">
                <a:solidFill>
                  <a:schemeClr val="bg1"/>
                </a:solidFill>
                <a:latin typeface="+mj-lt"/>
              </a:rPr>
              <a:t> заявок на торги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B4D233-17F5-49A3-9BE2-39D517E25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0F613B3-4166-49A6-8B53-01E47D8548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grpSp>
        <p:nvGrpSpPr>
          <p:cNvPr id="26" name="Группа 25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33205E9D-DB89-42CB-9111-37B965958C45}"/>
              </a:ext>
            </a:extLst>
          </p:cNvPr>
          <p:cNvGrpSpPr/>
          <p:nvPr/>
        </p:nvGrpSpPr>
        <p:grpSpPr>
          <a:xfrm>
            <a:off x="6596374" y="1293053"/>
            <a:ext cx="405618" cy="426980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27" name="Полилиния 300">
              <a:extLst>
                <a:ext uri="{FF2B5EF4-FFF2-40B4-BE49-F238E27FC236}">
                  <a16:creationId xmlns:a16="http://schemas.microsoft.com/office/drawing/2014/main" id="{E35EAD4F-3A43-4369-899D-25EC9BD3C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" name="Полилиния 301">
              <a:extLst>
                <a:ext uri="{FF2B5EF4-FFF2-40B4-BE49-F238E27FC236}">
                  <a16:creationId xmlns:a16="http://schemas.microsoft.com/office/drawing/2014/main" id="{487B60F8-0C03-4A2C-8C2F-F296BD6CF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29" name="Надпись 12">
            <a:extLst>
              <a:ext uri="{FF2B5EF4-FFF2-40B4-BE49-F238E27FC236}">
                <a16:creationId xmlns:a16="http://schemas.microsoft.com/office/drawing/2014/main" id="{21F24BC9-D712-44C0-97E3-69ED538AAD58}"/>
              </a:ext>
            </a:extLst>
          </p:cNvPr>
          <p:cNvSpPr txBox="1"/>
          <p:nvPr/>
        </p:nvSpPr>
        <p:spPr>
          <a:xfrm>
            <a:off x="1221801" y="90412"/>
            <a:ext cx="9979532" cy="98488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3200" b="1" dirty="0">
                <a:latin typeface="+mj-lt"/>
              </a:rPr>
              <a:t>Торги в отношении государственного и муниципального имущества</a:t>
            </a:r>
            <a:endParaRPr lang="ru-RU" sz="3200" dirty="0">
              <a:latin typeface="+mj-lt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B2C4427-0209-4145-9C97-3F032A59D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8245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D7D413-936A-4A2D-83E0-6714C8DB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/>
              <a:t>Слайд 4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17493A4-2329-4CBE-ACAE-FFDFF14F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AB68674-19F5-4568-90CD-524F45CEF8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B4D233-17F5-49A3-9BE2-39D517E25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0F613B3-4166-49A6-8B53-01E47D8548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56C9839-61CF-4B51-BE45-290B891BB3A0}"/>
              </a:ext>
            </a:extLst>
          </p:cNvPr>
          <p:cNvSpPr/>
          <p:nvPr/>
        </p:nvSpPr>
        <p:spPr>
          <a:xfrm>
            <a:off x="428018" y="1283346"/>
            <a:ext cx="4204434" cy="5356284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aphicFrame>
        <p:nvGraphicFramePr>
          <p:cNvPr id="47" name="Диаграмма 46">
            <a:extLst>
              <a:ext uri="{FF2B5EF4-FFF2-40B4-BE49-F238E27FC236}">
                <a16:creationId xmlns:a16="http://schemas.microsoft.com/office/drawing/2014/main" id="{810C7BBD-9BB1-4317-B9F4-1EDE55F05D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705923"/>
              </p:ext>
            </p:extLst>
          </p:nvPr>
        </p:nvGraphicFramePr>
        <p:xfrm>
          <a:off x="615636" y="1218405"/>
          <a:ext cx="3802456" cy="54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8" name="Надпись 12">
            <a:extLst>
              <a:ext uri="{FF2B5EF4-FFF2-40B4-BE49-F238E27FC236}">
                <a16:creationId xmlns:a16="http://schemas.microsoft.com/office/drawing/2014/main" id="{D0C76515-10C3-488A-88E4-BAE9920CE9F2}"/>
              </a:ext>
            </a:extLst>
          </p:cNvPr>
          <p:cNvSpPr txBox="1"/>
          <p:nvPr/>
        </p:nvSpPr>
        <p:spPr>
          <a:xfrm>
            <a:off x="1226436" y="-45680"/>
            <a:ext cx="9697679" cy="124649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700" b="1" dirty="0">
                <a:latin typeface="+mj-lt"/>
              </a:rPr>
              <a:t>Сумма доходов в бюджет разных уровней по результатам проведения процедур торгов в электронной форме </a:t>
            </a:r>
            <a:endParaRPr lang="ru-RU" sz="2700" dirty="0">
              <a:latin typeface="+mj-lt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390DD33-A9B8-44E7-BA82-51D9C4718B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72414"/>
              </p:ext>
            </p:extLst>
          </p:nvPr>
        </p:nvGraphicFramePr>
        <p:xfrm>
          <a:off x="4842588" y="1283347"/>
          <a:ext cx="7128588" cy="502030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556588">
                  <a:extLst>
                    <a:ext uri="{9D8B030D-6E8A-4147-A177-3AD203B41FA5}">
                      <a16:colId xmlns:a16="http://schemas.microsoft.com/office/drawing/2014/main" val="183917216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558621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90600216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071345735"/>
                    </a:ext>
                  </a:extLst>
                </a:gridCol>
              </a:tblGrid>
              <a:tr h="8131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Тип процедуры</a:t>
                      </a:r>
                      <a:r>
                        <a:rPr lang="ru-RU" sz="1800" b="1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2021 год</a:t>
                      </a:r>
                    </a:p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(тыс. руб.)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 год</a:t>
                      </a:r>
                    </a:p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(тыс. руб.)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 год</a:t>
                      </a:r>
                    </a:p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(тыс. руб.)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185481"/>
                  </a:ext>
                </a:extLst>
              </a:tr>
              <a:tr h="642059">
                <a:tc>
                  <a:txBody>
                    <a:bodyPr/>
                    <a:lstStyle/>
                    <a:p>
                      <a:pPr indent="252000" algn="l" rtl="0" fontAlgn="b">
                        <a:spcBef>
                          <a:spcPts val="600"/>
                        </a:spcBef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КУПЛЯ-ПРОДАЖА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98 622,83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31 775,97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6 207,33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67523"/>
                  </a:ext>
                </a:extLst>
              </a:tr>
              <a:tr h="642059">
                <a:tc>
                  <a:txBody>
                    <a:bodyPr/>
                    <a:lstStyle/>
                    <a:p>
                      <a:pPr marL="0" marR="0" indent="2520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ИНЫЕ ВИДЫ ТОРГОВ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11 056,06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18 209,57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5951567"/>
                  </a:ext>
                </a:extLst>
              </a:tr>
              <a:tr h="642059">
                <a:tc>
                  <a:txBody>
                    <a:bodyPr/>
                    <a:lstStyle/>
                    <a:p>
                      <a:pPr indent="252000" algn="l" rtl="0" fontAlgn="b">
                        <a:spcBef>
                          <a:spcPts val="600"/>
                        </a:spcBef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АРЕНДА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833,02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33 132,81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8 375,12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98282057"/>
                  </a:ext>
                </a:extLst>
              </a:tr>
              <a:tr h="818192">
                <a:tc>
                  <a:txBody>
                    <a:bodyPr/>
                    <a:lstStyle/>
                    <a:p>
                      <a:pPr marL="271463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РАЗМЕЩЕНИЕ РЕКЛАМНЫХ    КОНСТРУКЦИЙ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545,47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2 989,35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55,13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6480854"/>
                  </a:ext>
                </a:extLst>
              </a:tr>
              <a:tr h="903899">
                <a:tc>
                  <a:txBody>
                    <a:bodyPr/>
                    <a:lstStyle/>
                    <a:p>
                      <a:pPr marL="271463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</a:tabLst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РАЗМЕЩЕНИЕ НЕСТАЦИОНАРНЫХ ТОРГОВЫХ ОБЪЕКТОВ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326,83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1 756,78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1 446,29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2673720"/>
                  </a:ext>
                </a:extLst>
              </a:tr>
              <a:tr h="544549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ИТОГО: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111 384,21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87 864,48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16 083,87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548985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571EAFE-921F-4714-A983-E1DB7F531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1636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2E2B8A57-A1DE-437D-9C07-456BA7E8596F}"/>
              </a:ext>
            </a:extLst>
          </p:cNvPr>
          <p:cNvSpPr/>
          <p:nvPr/>
        </p:nvSpPr>
        <p:spPr>
          <a:xfrm>
            <a:off x="227634" y="2065788"/>
            <a:ext cx="3611036" cy="4636402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cs typeface="Times New Roman" pitchFamily="18" charset="0"/>
              </a:rPr>
              <a:t>Осуществление функции по выработке и реализации государственной политики и нормативному правовому регулированию  в сфере закупок товаров, работ, услуг, 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  <a:cs typeface="Times New Roman" pitchFamily="18" charset="0"/>
              </a:rPr>
              <a:t>функции по регулированию контрактной системы в 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  <a:cs typeface="Times New Roman" pitchFamily="18" charset="0"/>
              </a:rPr>
              <a:t>сфере закупок.</a:t>
            </a:r>
            <a:endParaRPr kumimoji="1" lang="ru-RU" sz="20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algn="ctr" rtl="0"/>
            <a:endParaRPr lang="ru-RU" dirty="0"/>
          </a:p>
        </p:txBody>
      </p:sp>
      <p:sp>
        <p:nvSpPr>
          <p:cNvPr id="96" name="Прямоугольник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729" y="1185255"/>
            <a:ext cx="3333941" cy="74643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4000">
                <a:srgbClr val="515A6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8" name="Овал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294" y="1185255"/>
            <a:ext cx="789546" cy="746432"/>
          </a:xfrm>
          <a:prstGeom prst="ellipse">
            <a:avLst/>
          </a:prstGeom>
          <a:solidFill>
            <a:srgbClr val="30353F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4019738" y="2077107"/>
            <a:ext cx="7944628" cy="4599953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i="1" dirty="0">
                <a:solidFill>
                  <a:schemeClr val="tx1"/>
                </a:solidFill>
                <a:cs typeface="Times New Roman" pitchFamily="18" charset="0"/>
              </a:rPr>
              <a:t>Осуществление полномочий уполномоченного </a:t>
            </a:r>
          </a:p>
          <a:p>
            <a:pPr algn="ctr"/>
            <a:r>
              <a:rPr lang="ru-RU" sz="1800" b="1" i="1" dirty="0">
                <a:solidFill>
                  <a:schemeClr val="tx1"/>
                </a:solidFill>
                <a:cs typeface="Times New Roman" pitchFamily="18" charset="0"/>
              </a:rPr>
              <a:t>учреждения на определение поставщиков (подрядчиков, </a:t>
            </a:r>
          </a:p>
          <a:p>
            <a:pPr algn="ctr"/>
            <a:r>
              <a:rPr lang="ru-RU" sz="1800" b="1" i="1" dirty="0">
                <a:solidFill>
                  <a:schemeClr val="tx1"/>
                </a:solidFill>
                <a:cs typeface="Times New Roman" pitchFamily="18" charset="0"/>
              </a:rPr>
              <a:t>исполнителей) для региональных заказчиков </a:t>
            </a:r>
          </a:p>
          <a:p>
            <a:pPr algn="ctr"/>
            <a:r>
              <a:rPr lang="ru-RU" sz="1800" b="1" i="1" dirty="0">
                <a:solidFill>
                  <a:schemeClr val="tx1"/>
                </a:solidFill>
                <a:cs typeface="Times New Roman" pitchFamily="18" charset="0"/>
              </a:rPr>
              <a:t>и заказчиков муниципальных образований:</a:t>
            </a:r>
          </a:p>
          <a:p>
            <a:pPr algn="ctr"/>
            <a:endParaRPr lang="ru-RU" sz="800" b="1" i="1" dirty="0">
              <a:solidFill>
                <a:schemeClr val="tx1"/>
              </a:solidFill>
              <a:cs typeface="Times New Roman" pitchFamily="18" charset="0"/>
            </a:endParaRPr>
          </a:p>
          <a:p>
            <a:pPr marL="361950" indent="263525">
              <a:buFont typeface="Arial" pitchFamily="34" charset="0"/>
              <a:buChar char="•"/>
            </a:pPr>
            <a:r>
              <a:rPr lang="ru-RU" b="1" i="1" dirty="0">
                <a:solidFill>
                  <a:schemeClr val="tx1"/>
                </a:solidFill>
                <a:cs typeface="Times New Roman" pitchFamily="18" charset="0"/>
              </a:rPr>
              <a:t> в рамках Федерального закона от 05.04.2013 № 44-ФЗ</a:t>
            </a:r>
            <a:r>
              <a:rPr lang="ru-RU" i="1" dirty="0">
                <a:solidFill>
                  <a:schemeClr val="tx1"/>
                </a:solidFill>
                <a:cs typeface="Times New Roman" pitchFamily="18" charset="0"/>
              </a:rPr>
              <a:t> –</a:t>
            </a:r>
          </a:p>
          <a:p>
            <a:pPr marL="361950" algn="ctr"/>
            <a:r>
              <a:rPr lang="ru-RU" sz="1800" i="1" dirty="0">
                <a:solidFill>
                  <a:schemeClr val="tx1"/>
                </a:solidFill>
                <a:cs typeface="Times New Roman" pitchFamily="18" charset="0"/>
              </a:rPr>
              <a:t>конкурентные закупки не зависимо от способа и размера НМЦК;</a:t>
            </a:r>
          </a:p>
          <a:p>
            <a:pPr marL="361950" indent="263525">
              <a:buFont typeface="Arial" pitchFamily="34" charset="0"/>
              <a:buChar char="•"/>
            </a:pPr>
            <a:r>
              <a:rPr kumimoji="1" lang="ru-RU" sz="1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в рамках Федерального закона от 18.07.2011 № 223-ФЗ –</a:t>
            </a:r>
          </a:p>
          <a:p>
            <a:pPr marL="361950" algn="ctr"/>
            <a:r>
              <a:rPr lang="ru-RU" sz="1800" i="1" dirty="0">
                <a:solidFill>
                  <a:schemeClr val="tx1"/>
                </a:solidFill>
                <a:cs typeface="Times New Roman" pitchFamily="18" charset="0"/>
              </a:rPr>
              <a:t>закупки не зависимо от способа и размера НМЦД;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ru-RU" sz="800" i="1" dirty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chemeClr val="tx1"/>
                </a:solidFill>
                <a:cs typeface="Times New Roman" pitchFamily="18" charset="0"/>
              </a:rPr>
              <a:t>Оказание услуг специализированной организации при осуществлении закупок в соответствии с постановлением Правительства РФ от 01.07.2016 N 615;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chemeClr val="tx1"/>
                </a:solidFill>
                <a:cs typeface="Times New Roman" pitchFamily="18" charset="0"/>
              </a:rPr>
              <a:t>Торги по распоряжению государственным и муниципальным имуществом;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b="1" i="1" dirty="0">
                <a:solidFill>
                  <a:schemeClr val="tx1"/>
                </a:solidFill>
                <a:cs typeface="Times New Roman" pitchFamily="18" charset="0"/>
              </a:rPr>
              <a:t>Анализ закупок;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chemeClr val="tx1"/>
                </a:solidFill>
                <a:cs typeface="Times New Roman" pitchFamily="18" charset="0"/>
              </a:rPr>
              <a:t>Согласование бюджетной заявки;</a:t>
            </a:r>
            <a:endParaRPr lang="ru-RU" sz="1800" b="1" i="1" dirty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chemeClr val="tx1"/>
                </a:solidFill>
                <a:cs typeface="Times New Roman" pitchFamily="18" charset="0"/>
              </a:rPr>
              <a:t>Образовательная деятельность;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b="1" i="1" dirty="0">
                <a:solidFill>
                  <a:schemeClr val="tx1"/>
                </a:solidFill>
                <a:cs typeface="Times New Roman" pitchFamily="18" charset="0"/>
              </a:rPr>
              <a:t>Переданные полномочия.</a:t>
            </a:r>
          </a:p>
        </p:txBody>
      </p:sp>
      <p:sp>
        <p:nvSpPr>
          <p:cNvPr id="97" name="Прямоугольник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4036" y="1247826"/>
            <a:ext cx="7680330" cy="699867"/>
          </a:xfrm>
          <a:prstGeom prst="rect">
            <a:avLst/>
          </a:prstGeom>
          <a:gradFill flip="none" rotWithShape="1">
            <a:gsLst>
              <a:gs pos="10811">
                <a:srgbClr val="C0000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6" name="Овал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87659" y="1201261"/>
            <a:ext cx="746432" cy="746432"/>
          </a:xfrm>
          <a:prstGeom prst="ellipse">
            <a:avLst/>
          </a:prstGeom>
          <a:solidFill>
            <a:srgbClr val="B00000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09" name="Надпись 108"/>
          <p:cNvSpPr txBox="1"/>
          <p:nvPr/>
        </p:nvSpPr>
        <p:spPr>
          <a:xfrm>
            <a:off x="4856023" y="1328255"/>
            <a:ext cx="622859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ГКУ УР «Региональный центр закупок УР» - </a:t>
            </a:r>
          </a:p>
          <a:p>
            <a:pPr lvl="0">
              <a:spcAft>
                <a:spcPts val="0"/>
              </a:spcAft>
            </a:pPr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единое уполномоченное учреждение</a:t>
            </a:r>
          </a:p>
        </p:txBody>
      </p:sp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D7D413-936A-4A2D-83E0-6714C8DB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/>
              <a:t>Слайд 4</a:t>
            </a:r>
          </a:p>
        </p:txBody>
      </p:sp>
      <p:sp>
        <p:nvSpPr>
          <p:cNvPr id="41" name="Надпись 12">
            <a:extLst>
              <a:ext uri="{FF2B5EF4-FFF2-40B4-BE49-F238E27FC236}">
                <a16:creationId xmlns:a16="http://schemas.microsoft.com/office/drawing/2014/main" id="{46C60CA9-0397-4FD3-A7A5-430E725A0192}"/>
              </a:ext>
            </a:extLst>
          </p:cNvPr>
          <p:cNvSpPr txBox="1"/>
          <p:nvPr/>
        </p:nvSpPr>
        <p:spPr>
          <a:xfrm>
            <a:off x="1221801" y="169848"/>
            <a:ext cx="9702314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Единая система закупок </a:t>
            </a:r>
          </a:p>
          <a:p>
            <a:pPr algn="ctr" rtl="0"/>
            <a:r>
              <a:rPr lang="ru-RU" sz="2800" b="1" dirty="0">
                <a:latin typeface="+mj-lt"/>
              </a:rPr>
              <a:t>Удмуртской Республики (ЕСЗ УР)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17493A4-2329-4CBE-ACAE-FFDFF14F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AB68674-19F5-4568-90CD-524F45CEF8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06C40FD-F777-46A4-8EFF-EF530032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32" name="Надпись 108">
            <a:extLst>
              <a:ext uri="{FF2B5EF4-FFF2-40B4-BE49-F238E27FC236}">
                <a16:creationId xmlns:a16="http://schemas.microsoft.com/office/drawing/2014/main" id="{56390E8C-62E3-4CD9-AA34-B3B07B62B4DA}"/>
              </a:ext>
            </a:extLst>
          </p:cNvPr>
          <p:cNvSpPr txBox="1"/>
          <p:nvPr/>
        </p:nvSpPr>
        <p:spPr>
          <a:xfrm>
            <a:off x="1025853" y="1273736"/>
            <a:ext cx="314225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chemeClr val="bg1"/>
                </a:solidFill>
                <a:cs typeface="Times New Roman" panose="02020603050405020304" pitchFamily="18" charset="0"/>
              </a:rPr>
              <a:t>Министерство финансов УР </a:t>
            </a:r>
          </a:p>
          <a:p>
            <a:pPr rtl="0"/>
            <a:r>
              <a:rPr lang="ru-RU" sz="1600" b="1" dirty="0">
                <a:solidFill>
                  <a:schemeClr val="bg1"/>
                </a:solidFill>
                <a:cs typeface="Times New Roman" panose="02020603050405020304" pitchFamily="18" charset="0"/>
              </a:rPr>
              <a:t>- орган регулятор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B4D233-17F5-49A3-9BE2-39D517E25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0F613B3-4166-49A6-8B53-01E47D854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17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13EE798-4181-4644-8D20-D1429ECC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6602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C77EA1-C918-4329-A9B3-A56A7DC79C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2" y="156143"/>
            <a:ext cx="640252" cy="68923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FD2F11-BC10-4376-AB43-9CE908CEC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0858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29948C-5D8D-4CBA-A2A7-6114C78D7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9335229-DCD8-4A5C-B993-8BDF89A13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16</a:t>
            </a:r>
          </a:p>
        </p:txBody>
      </p:sp>
      <p:graphicFrame>
        <p:nvGraphicFramePr>
          <p:cNvPr id="43" name="Диаграмма 42">
            <a:extLst>
              <a:ext uri="{FF2B5EF4-FFF2-40B4-BE49-F238E27FC236}">
                <a16:creationId xmlns:a16="http://schemas.microsoft.com/office/drawing/2014/main" id="{D1523F77-2BDC-475C-8DA3-03B030B152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2538341"/>
              </p:ext>
            </p:extLst>
          </p:nvPr>
        </p:nvGraphicFramePr>
        <p:xfrm>
          <a:off x="109550" y="2273095"/>
          <a:ext cx="1962578" cy="4685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4" name="Диаграмма 43">
            <a:extLst>
              <a:ext uri="{FF2B5EF4-FFF2-40B4-BE49-F238E27FC236}">
                <a16:creationId xmlns:a16="http://schemas.microsoft.com/office/drawing/2014/main" id="{3BB222AF-780C-40AA-A7EF-0C973D211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3019482"/>
              </p:ext>
            </p:extLst>
          </p:nvPr>
        </p:nvGraphicFramePr>
        <p:xfrm>
          <a:off x="2384162" y="2217398"/>
          <a:ext cx="1909866" cy="4763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5" name="Диаграмма 44">
            <a:extLst>
              <a:ext uri="{FF2B5EF4-FFF2-40B4-BE49-F238E27FC236}">
                <a16:creationId xmlns:a16="http://schemas.microsoft.com/office/drawing/2014/main" id="{56EA6A64-F32C-420A-8E72-7583EF8B6E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3658723"/>
              </p:ext>
            </p:extLst>
          </p:nvPr>
        </p:nvGraphicFramePr>
        <p:xfrm>
          <a:off x="4844509" y="2244400"/>
          <a:ext cx="1941536" cy="4736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B7A2F426-2CFF-48FE-B633-0BE386FD0B49}"/>
              </a:ext>
            </a:extLst>
          </p:cNvPr>
          <p:cNvSpPr/>
          <p:nvPr/>
        </p:nvSpPr>
        <p:spPr>
          <a:xfrm>
            <a:off x="294410" y="1498051"/>
            <a:ext cx="1761049" cy="77504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Количество обработанных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звонков</a:t>
            </a: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BEE0E702-0B0F-4087-9C1D-59E399B38ED1}"/>
              </a:ext>
            </a:extLst>
          </p:cNvPr>
          <p:cNvSpPr/>
          <p:nvPr/>
        </p:nvSpPr>
        <p:spPr>
          <a:xfrm>
            <a:off x="2523839" y="1498052"/>
            <a:ext cx="1761049" cy="7750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Количество обработанных  обращений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131FC4AA-4C80-4E82-9FF6-4A1C8E7E1651}"/>
              </a:ext>
            </a:extLst>
          </p:cNvPr>
          <p:cNvSpPr/>
          <p:nvPr/>
        </p:nvSpPr>
        <p:spPr>
          <a:xfrm>
            <a:off x="4852057" y="1496333"/>
            <a:ext cx="1919301" cy="7750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Количество доработок системы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9AEB6D86-B3C0-40AE-8804-0CA6CFFC75B4}"/>
              </a:ext>
            </a:extLst>
          </p:cNvPr>
          <p:cNvSpPr/>
          <p:nvPr/>
        </p:nvSpPr>
        <p:spPr>
          <a:xfrm>
            <a:off x="254724" y="5813687"/>
            <a:ext cx="189781" cy="1883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9F38A1A1-6450-4706-AFD3-F93B10D89100}"/>
              </a:ext>
            </a:extLst>
          </p:cNvPr>
          <p:cNvSpPr/>
          <p:nvPr/>
        </p:nvSpPr>
        <p:spPr>
          <a:xfrm>
            <a:off x="2161896" y="5813687"/>
            <a:ext cx="189781" cy="18834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03EB7FE-8339-45ED-BDF0-B6836A33DB0A}"/>
              </a:ext>
            </a:extLst>
          </p:cNvPr>
          <p:cNvSpPr txBox="1"/>
          <p:nvPr/>
        </p:nvSpPr>
        <p:spPr>
          <a:xfrm>
            <a:off x="493171" y="5677025"/>
            <a:ext cx="1389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2019 год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0AAAB92-EA37-426F-9203-03252B163EA7}"/>
              </a:ext>
            </a:extLst>
          </p:cNvPr>
          <p:cNvSpPr txBox="1"/>
          <p:nvPr/>
        </p:nvSpPr>
        <p:spPr>
          <a:xfrm>
            <a:off x="2401609" y="5677025"/>
            <a:ext cx="1389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2020 год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36C1426-8A84-4825-80BB-5FACBBD46656}"/>
              </a:ext>
            </a:extLst>
          </p:cNvPr>
          <p:cNvSpPr txBox="1"/>
          <p:nvPr/>
        </p:nvSpPr>
        <p:spPr>
          <a:xfrm>
            <a:off x="4345848" y="5667249"/>
            <a:ext cx="1389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2021 год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3010E662-77CF-4121-B72B-0FD5B448795F}"/>
              </a:ext>
            </a:extLst>
          </p:cNvPr>
          <p:cNvSpPr/>
          <p:nvPr/>
        </p:nvSpPr>
        <p:spPr>
          <a:xfrm>
            <a:off x="4052771" y="5813687"/>
            <a:ext cx="189781" cy="1883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66" name="Диаграмма 65">
            <a:extLst>
              <a:ext uri="{FF2B5EF4-FFF2-40B4-BE49-F238E27FC236}">
                <a16:creationId xmlns:a16="http://schemas.microsoft.com/office/drawing/2014/main" id="{2E3393EC-E936-4E7F-809F-A5A81C8AB2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46933"/>
              </p:ext>
            </p:extLst>
          </p:nvPr>
        </p:nvGraphicFramePr>
        <p:xfrm>
          <a:off x="7306767" y="2234222"/>
          <a:ext cx="1981805" cy="4763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277AD4CA-AA37-4DDE-8E25-8E5EB7DC06CF}"/>
              </a:ext>
            </a:extLst>
          </p:cNvPr>
          <p:cNvSpPr/>
          <p:nvPr/>
        </p:nvSpPr>
        <p:spPr>
          <a:xfrm>
            <a:off x="7319862" y="1492430"/>
            <a:ext cx="1919388" cy="7750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Количество обученных пользователей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5046860-032A-4FFA-959A-040BC08D9275}"/>
              </a:ext>
            </a:extLst>
          </p:cNvPr>
          <p:cNvSpPr txBox="1"/>
          <p:nvPr/>
        </p:nvSpPr>
        <p:spPr>
          <a:xfrm rot="16200000">
            <a:off x="6945490" y="4517607"/>
            <a:ext cx="155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27 семинаров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466D617-3AAE-45D9-BECD-EC451DE124B3}"/>
              </a:ext>
            </a:extLst>
          </p:cNvPr>
          <p:cNvSpPr txBox="1"/>
          <p:nvPr/>
        </p:nvSpPr>
        <p:spPr>
          <a:xfrm rot="16200000">
            <a:off x="7151977" y="4455063"/>
            <a:ext cx="169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17 семинаров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A8A160-E634-4E60-B33B-8C571F079B38}"/>
              </a:ext>
            </a:extLst>
          </p:cNvPr>
          <p:cNvSpPr txBox="1"/>
          <p:nvPr/>
        </p:nvSpPr>
        <p:spPr>
          <a:xfrm>
            <a:off x="6256371" y="5667248"/>
            <a:ext cx="1389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2022 год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54C6629-27B8-4951-849B-27E8E796D4BE}"/>
              </a:ext>
            </a:extLst>
          </p:cNvPr>
          <p:cNvSpPr/>
          <p:nvPr/>
        </p:nvSpPr>
        <p:spPr>
          <a:xfrm>
            <a:off x="5884434" y="5813685"/>
            <a:ext cx="189781" cy="1883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39A48D-FC31-445D-8B6C-75E78A7396FF}"/>
              </a:ext>
            </a:extLst>
          </p:cNvPr>
          <p:cNvSpPr txBox="1"/>
          <p:nvPr/>
        </p:nvSpPr>
        <p:spPr>
          <a:xfrm rot="16200000">
            <a:off x="7447872" y="4447745"/>
            <a:ext cx="169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23 семинара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2A787E-6965-6099-91B9-3DC950CDB500}"/>
              </a:ext>
            </a:extLst>
          </p:cNvPr>
          <p:cNvSpPr txBox="1"/>
          <p:nvPr/>
        </p:nvSpPr>
        <p:spPr>
          <a:xfrm rot="16200000">
            <a:off x="7733707" y="4455063"/>
            <a:ext cx="169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16 семинаров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DAF3D0-8965-55C9-04EC-A0D6A1644E6E}"/>
              </a:ext>
            </a:extLst>
          </p:cNvPr>
          <p:cNvSpPr txBox="1"/>
          <p:nvPr/>
        </p:nvSpPr>
        <p:spPr>
          <a:xfrm rot="16200000">
            <a:off x="8639079" y="5062623"/>
            <a:ext cx="461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B6E245-A50C-D5F4-1509-8D48FE7CCC3A}"/>
              </a:ext>
            </a:extLst>
          </p:cNvPr>
          <p:cNvSpPr txBox="1"/>
          <p:nvPr/>
        </p:nvSpPr>
        <p:spPr>
          <a:xfrm>
            <a:off x="8073270" y="5655417"/>
            <a:ext cx="1389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2023 год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9259633-BF32-7D0D-8F07-448F4E170D8D}"/>
              </a:ext>
            </a:extLst>
          </p:cNvPr>
          <p:cNvSpPr/>
          <p:nvPr/>
        </p:nvSpPr>
        <p:spPr>
          <a:xfrm>
            <a:off x="7701333" y="5801854"/>
            <a:ext cx="189781" cy="18834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456CD1A-733A-FDDE-A702-66FE55760B9C}"/>
              </a:ext>
            </a:extLst>
          </p:cNvPr>
          <p:cNvSpPr/>
          <p:nvPr/>
        </p:nvSpPr>
        <p:spPr>
          <a:xfrm>
            <a:off x="1229553" y="71798"/>
            <a:ext cx="97328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j-lt"/>
              </a:rPr>
              <a:t>ИНФОРМАЦИОННОЕ СОПРОВОЖДЕНИЕ </a:t>
            </a:r>
          </a:p>
          <a:p>
            <a:pPr algn="ctr"/>
            <a:r>
              <a:rPr lang="ru-RU" sz="2800" b="1" dirty="0">
                <a:latin typeface="+mj-lt"/>
              </a:rPr>
              <a:t>И ОБУЧЕНИЕ ЗАКАЗЧИКОВ</a:t>
            </a:r>
            <a:endParaRPr lang="ru-RU" sz="3200" dirty="0">
              <a:solidFill>
                <a:srgbClr val="CC0000"/>
              </a:solidFill>
              <a:latin typeface="Times New Roman" pitchFamily="18" charset="0"/>
              <a:ea typeface="Segoe UI" pitchFamily="34" charset="0"/>
              <a:cs typeface="Times New Roman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1B997E1-A00A-2EC1-8400-7371C35BC6AB}"/>
              </a:ext>
            </a:extLst>
          </p:cNvPr>
          <p:cNvSpPr/>
          <p:nvPr/>
        </p:nvSpPr>
        <p:spPr>
          <a:xfrm>
            <a:off x="9444072" y="2216641"/>
            <a:ext cx="2562226" cy="9085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Разработано более 225 инструкций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8867A3A-83FA-33AD-41FA-6D30CA813058}"/>
              </a:ext>
            </a:extLst>
          </p:cNvPr>
          <p:cNvSpPr/>
          <p:nvPr/>
        </p:nvSpPr>
        <p:spPr>
          <a:xfrm>
            <a:off x="9425056" y="3257387"/>
            <a:ext cx="2562226" cy="9085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Разработано более 270 печатных форм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7577D6E-B001-3DD0-928D-B6F1C3A1A862}"/>
              </a:ext>
            </a:extLst>
          </p:cNvPr>
          <p:cNvSpPr/>
          <p:nvPr/>
        </p:nvSpPr>
        <p:spPr>
          <a:xfrm>
            <a:off x="9425056" y="4313458"/>
            <a:ext cx="2562226" cy="181759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Направлено более 580 информационных сообщений об изменениях в системе и сфере закупок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5B4D52B-90C3-ECC9-C18F-B00BE3B2B192}"/>
              </a:ext>
            </a:extLst>
          </p:cNvPr>
          <p:cNvSpPr/>
          <p:nvPr/>
        </p:nvSpPr>
        <p:spPr>
          <a:xfrm>
            <a:off x="9401726" y="1626145"/>
            <a:ext cx="2562226" cy="589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u="sng" dirty="0">
                <a:solidFill>
                  <a:schemeClr val="accent5">
                    <a:lumMod val="75000"/>
                  </a:schemeClr>
                </a:solidFill>
                <a:ea typeface="Segoe UI" pitchFamily="34" charset="0"/>
                <a:cs typeface="Times New Roman" pitchFamily="18" charset="0"/>
              </a:rPr>
              <a:t>http://wt.udmr.ru/portal</a:t>
            </a:r>
            <a:endParaRPr lang="ru-RU" i="1" dirty="0">
              <a:solidFill>
                <a:schemeClr val="accent5">
                  <a:lumMod val="75000"/>
                </a:schemeClr>
              </a:solidFill>
              <a:ea typeface="Segoe UI" pitchFamily="34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72">
            <a:extLst>
              <a:ext uri="{FF2B5EF4-FFF2-40B4-BE49-F238E27FC236}">
                <a16:creationId xmlns:a16="http://schemas.microsoft.com/office/drawing/2014/main" id="{7D705CD4-411C-EF3B-2593-FBB83AF14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4154" y="6249890"/>
            <a:ext cx="9228685" cy="584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u="sng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Результат:</a:t>
            </a:r>
            <a:r>
              <a:rPr lang="ru-RU" i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информационная открытость закупок региона, помощь заказчикам и участникам закупок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8015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2CCCB92-BCE7-414D-90A1-A1BD4CB9316E}"/>
              </a:ext>
            </a:extLst>
          </p:cNvPr>
          <p:cNvSpPr/>
          <p:nvPr/>
        </p:nvSpPr>
        <p:spPr>
          <a:xfrm>
            <a:off x="6020718" y="3917887"/>
            <a:ext cx="5957275" cy="2783071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411D41F-AD6D-46B7-B10A-78309388AB7D}"/>
              </a:ext>
            </a:extLst>
          </p:cNvPr>
          <p:cNvSpPr/>
          <p:nvPr/>
        </p:nvSpPr>
        <p:spPr>
          <a:xfrm>
            <a:off x="214006" y="3917887"/>
            <a:ext cx="5665150" cy="2783071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BE5F286-84D3-4E7E-8249-7210CC7EDBA7}"/>
              </a:ext>
            </a:extLst>
          </p:cNvPr>
          <p:cNvSpPr/>
          <p:nvPr/>
        </p:nvSpPr>
        <p:spPr>
          <a:xfrm>
            <a:off x="214005" y="1227561"/>
            <a:ext cx="11763990" cy="2548570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3A5EE6-54AC-40F8-8522-D24458800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6602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EB692D-79B7-47F3-8295-4DC161CC3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2" y="156143"/>
            <a:ext cx="640252" cy="68923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7EE568F-6670-4B76-BF11-932CE59CF758}"/>
              </a:ext>
            </a:extLst>
          </p:cNvPr>
          <p:cNvSpPr/>
          <p:nvPr/>
        </p:nvSpPr>
        <p:spPr>
          <a:xfrm>
            <a:off x="1228036" y="234363"/>
            <a:ext cx="97328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j-lt"/>
              </a:rPr>
              <a:t>УЧЕБНЫЙ ЦЕНТР НА БАЗЕ ГКУ УР «РЦЗ УР»</a:t>
            </a:r>
            <a:endParaRPr lang="ru-RU" sz="3200" dirty="0">
              <a:latin typeface="+mj-lt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AC4614B-20D0-4193-8A88-398ED5250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0858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50090C2-9ECC-473C-9042-74E717449C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E08BBEC-B0AB-42C6-AFF7-E9D47B56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20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C905D10-10BC-4248-A010-09D1BD834FED}"/>
              </a:ext>
            </a:extLst>
          </p:cNvPr>
          <p:cNvSpPr/>
          <p:nvPr/>
        </p:nvSpPr>
        <p:spPr>
          <a:xfrm>
            <a:off x="2634558" y="1227561"/>
            <a:ext cx="92176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 рамках реализации проекта «Создание механизма непрерывного обучения заказчиков (учебного центра)» ГКУ УР «РЦЗ УР» 28 июля 2022 года получена лицензия на осуществление услуг по дополнительному профессиональному образованию в сфере государственных и муниципальных закупок.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6090F68-9240-42EC-9EBA-55AEA2C2363E}"/>
              </a:ext>
            </a:extLst>
          </p:cNvPr>
          <p:cNvSpPr/>
          <p:nvPr/>
        </p:nvSpPr>
        <p:spPr>
          <a:xfrm>
            <a:off x="272788" y="4001184"/>
            <a:ext cx="574793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В 2022 году проведено 2 учебы,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на которую заявилось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375 слушателей.  </a:t>
            </a:r>
            <a:br>
              <a:rPr lang="ru-RU" sz="2800" b="1" dirty="0">
                <a:solidFill>
                  <a:srgbClr val="0000FF"/>
                </a:solidFill>
              </a:rPr>
            </a:b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CEA07B-8E92-4929-8627-E042B052EECA}"/>
              </a:ext>
            </a:extLst>
          </p:cNvPr>
          <p:cNvSpPr txBox="1"/>
          <p:nvPr/>
        </p:nvSpPr>
        <p:spPr>
          <a:xfrm>
            <a:off x="214006" y="3324213"/>
            <a:ext cx="117639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Учёба проводится в режиме ВКС  (1 рабочая неделя - 40 академических часов)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FA395A-CED2-4D11-8852-DD9858D68A6B}"/>
              </a:ext>
            </a:extLst>
          </p:cNvPr>
          <p:cNvSpPr txBox="1"/>
          <p:nvPr/>
        </p:nvSpPr>
        <p:spPr>
          <a:xfrm>
            <a:off x="1313378" y="5423309"/>
            <a:ext cx="47661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Выдано 375 удостоверений </a:t>
            </a:r>
            <a:br>
              <a:rPr 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 повышении квалификации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программе «Управление закупками для государственных и муниципальных нужд»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883D91-1186-4121-BB3A-872A2F497574}"/>
              </a:ext>
            </a:extLst>
          </p:cNvPr>
          <p:cNvSpPr txBox="1"/>
          <p:nvPr/>
        </p:nvSpPr>
        <p:spPr>
          <a:xfrm>
            <a:off x="2543122" y="2425367"/>
            <a:ext cx="91988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effectLst/>
              </a:rPr>
              <a:t>Оказание заказчикам Удмуртской Республики и муниципальных образований Удмуртской Республики образовательных услуг по повышению квалификации в сфере закупок осуществляется на </a:t>
            </a:r>
            <a:r>
              <a:rPr lang="ru-RU" b="1" dirty="0">
                <a:solidFill>
                  <a:srgbClr val="0000FF"/>
                </a:solidFill>
                <a:effectLst/>
              </a:rPr>
              <a:t>безвозмездной основе </a:t>
            </a:r>
            <a:r>
              <a:rPr lang="ru-RU" b="1" dirty="0">
                <a:solidFill>
                  <a:srgbClr val="000000"/>
                </a:solidFill>
                <a:effectLst/>
              </a:rPr>
              <a:t>в форме дистанционного обучения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64CE9C-8BEC-A1FA-D2AF-393160C611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77" y="1238125"/>
            <a:ext cx="2058745" cy="205874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AD48EC2-2469-B376-BDD8-80407FB7B8F0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6" y="5396221"/>
            <a:ext cx="1227416" cy="122741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32D8EB0-9C54-49D6-50DB-4910E73C9F71}"/>
              </a:ext>
            </a:extLst>
          </p:cNvPr>
          <p:cNvSpPr/>
          <p:nvPr/>
        </p:nvSpPr>
        <p:spPr>
          <a:xfrm>
            <a:off x="5942368" y="3992335"/>
            <a:ext cx="574793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В 2023 году проведено 4 учебы,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на которую заявилось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238 слушателей.  </a:t>
            </a:r>
            <a:br>
              <a:rPr lang="ru-RU" sz="2800" b="1" dirty="0">
                <a:solidFill>
                  <a:srgbClr val="0000FF"/>
                </a:solidFill>
              </a:rPr>
            </a:b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39A5DD-A358-018E-BA6B-5BE676ADC701}"/>
              </a:ext>
            </a:extLst>
          </p:cNvPr>
          <p:cNvSpPr txBox="1"/>
          <p:nvPr/>
        </p:nvSpPr>
        <p:spPr>
          <a:xfrm>
            <a:off x="6987387" y="5420213"/>
            <a:ext cx="47661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Выдано 238 удостоверений </a:t>
            </a:r>
            <a:br>
              <a:rPr 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 повышении квалификации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программе «Управление закупками для государственных и муниципальных нужд»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1333FB-AE0E-0F12-D9B4-EFDD3E72B22A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501" y="5423308"/>
            <a:ext cx="1227416" cy="122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409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5AA988E-E83D-4FB0-9246-74860B027417}"/>
              </a:ext>
            </a:extLst>
          </p:cNvPr>
          <p:cNvSpPr/>
          <p:nvPr/>
        </p:nvSpPr>
        <p:spPr>
          <a:xfrm>
            <a:off x="6253957" y="1277415"/>
            <a:ext cx="5713198" cy="5348178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50C1941-2727-402D-BE56-992C322639EF}"/>
              </a:ext>
            </a:extLst>
          </p:cNvPr>
          <p:cNvSpPr/>
          <p:nvPr/>
        </p:nvSpPr>
        <p:spPr>
          <a:xfrm>
            <a:off x="175050" y="1275151"/>
            <a:ext cx="5959248" cy="5350442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" name="Заголовок 6" hidden="1">
            <a:extLst>
              <a:ext uri="{FF2B5EF4-FFF2-40B4-BE49-F238E27FC236}">
                <a16:creationId xmlns:a16="http://schemas.microsoft.com/office/drawing/2014/main" id="{9B326F38-4E3F-467E-B912-22D5333F42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 rtlCol="0"/>
          <a:lstStyle/>
          <a:p>
            <a:pPr rtl="0"/>
            <a:r>
              <a:rPr lang="ru-RU" dirty="0"/>
              <a:t>Слайд 2 сбалансированной системы показателей</a:t>
            </a:r>
          </a:p>
        </p:txBody>
      </p:sp>
      <p:sp>
        <p:nvSpPr>
          <p:cNvPr id="13" name="Надпись 12">
            <a:extLst>
              <a:ext uri="{FF2B5EF4-FFF2-40B4-BE49-F238E27FC236}">
                <a16:creationId xmlns:a16="http://schemas.microsoft.com/office/drawing/2014/main" id="{63C92C2E-8888-42AB-A36D-D6F2B362B0CD}"/>
              </a:ext>
            </a:extLst>
          </p:cNvPr>
          <p:cNvSpPr txBox="1"/>
          <p:nvPr/>
        </p:nvSpPr>
        <p:spPr>
          <a:xfrm>
            <a:off x="1242676" y="100736"/>
            <a:ext cx="9681439" cy="95449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06000"/>
              </a:lnSpc>
              <a:spcAft>
                <a:spcPts val="600"/>
              </a:spcAft>
            </a:pPr>
            <a:r>
              <a:rPr lang="ru-RU" sz="2800" b="1" dirty="0">
                <a:solidFill>
                  <a:schemeClr val="tx1"/>
                </a:solidFill>
                <a:latin typeface="+mj-lt"/>
              </a:rPr>
              <a:t>КОЛИЧЕСТВО ЖАЛОБ,</a:t>
            </a:r>
            <a:r>
              <a:rPr lang="ru-RU" sz="2800" b="1" baseline="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algn="ctr">
              <a:lnSpc>
                <a:spcPct val="106000"/>
              </a:lnSpc>
              <a:spcAft>
                <a:spcPts val="600"/>
              </a:spcAft>
            </a:pPr>
            <a:r>
              <a:rPr lang="ru-RU" sz="2800" b="1" baseline="0" dirty="0">
                <a:solidFill>
                  <a:schemeClr val="tx1"/>
                </a:solidFill>
                <a:latin typeface="+mj-lt"/>
              </a:rPr>
              <a:t>ПОСТУПИВШИХ ОТ УЧАСТНИКОВ ЗАКУПОК</a:t>
            </a:r>
            <a:endParaRPr lang="en-US" sz="2800" b="1" dirty="0">
              <a:latin typeface="+mj-lt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8B4C865C-B8A7-4906-8FDF-E66F6651B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9316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BF64D956-A297-47B2-B87F-C45F7E58DE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76" y="172745"/>
            <a:ext cx="640252" cy="689230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0A519283-39E8-4ECD-B010-16666767D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21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D82E65A8-E847-4DA6-84F9-A59578F72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03E09538-8EDE-41E0-A948-BEA394A84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FC3C7C9C-2382-4BB4-9D72-E294090601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0548171"/>
              </p:ext>
            </p:extLst>
          </p:nvPr>
        </p:nvGraphicFramePr>
        <p:xfrm>
          <a:off x="277220" y="1275151"/>
          <a:ext cx="5692303" cy="5401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Левая фигурная скобка 1">
            <a:extLst>
              <a:ext uri="{FF2B5EF4-FFF2-40B4-BE49-F238E27FC236}">
                <a16:creationId xmlns:a16="http://schemas.microsoft.com/office/drawing/2014/main" id="{66889220-C949-46D3-BFDB-7372007BC944}"/>
              </a:ext>
            </a:extLst>
          </p:cNvPr>
          <p:cNvSpPr/>
          <p:nvPr/>
        </p:nvSpPr>
        <p:spPr>
          <a:xfrm>
            <a:off x="384885" y="3616745"/>
            <a:ext cx="294923" cy="1157835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Левая фигурная скобка 14">
            <a:extLst>
              <a:ext uri="{FF2B5EF4-FFF2-40B4-BE49-F238E27FC236}">
                <a16:creationId xmlns:a16="http://schemas.microsoft.com/office/drawing/2014/main" id="{33E50714-B5D1-4B4B-8CE1-1B5A24F299FE}"/>
              </a:ext>
            </a:extLst>
          </p:cNvPr>
          <p:cNvSpPr/>
          <p:nvPr/>
        </p:nvSpPr>
        <p:spPr>
          <a:xfrm>
            <a:off x="1268596" y="2940422"/>
            <a:ext cx="352533" cy="1825346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>
            <a:extLst>
              <a:ext uri="{FF2B5EF4-FFF2-40B4-BE49-F238E27FC236}">
                <a16:creationId xmlns:a16="http://schemas.microsoft.com/office/drawing/2014/main" id="{86AAD726-DC65-4E9F-A660-E515D08FFB41}"/>
              </a:ext>
            </a:extLst>
          </p:cNvPr>
          <p:cNvSpPr/>
          <p:nvPr/>
        </p:nvSpPr>
        <p:spPr>
          <a:xfrm>
            <a:off x="2159698" y="2272420"/>
            <a:ext cx="352533" cy="248008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0AFB84D-6840-4854-B054-268974BEEA1B}"/>
              </a:ext>
            </a:extLst>
          </p:cNvPr>
          <p:cNvSpPr/>
          <p:nvPr/>
        </p:nvSpPr>
        <p:spPr>
          <a:xfrm>
            <a:off x="1890679" y="3127170"/>
            <a:ext cx="784847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270</a:t>
            </a:r>
            <a:endParaRPr lang="ru-RU" sz="16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4527D40-DB9F-41B9-8FF2-4EC9825D50A6}"/>
              </a:ext>
            </a:extLst>
          </p:cNvPr>
          <p:cNvSpPr/>
          <p:nvPr/>
        </p:nvSpPr>
        <p:spPr>
          <a:xfrm>
            <a:off x="45810" y="3863957"/>
            <a:ext cx="61892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125</a:t>
            </a:r>
            <a:endParaRPr lang="ru-RU" sz="16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ACCA9F1-8E84-4243-9F96-BB5233F1D645}"/>
              </a:ext>
            </a:extLst>
          </p:cNvPr>
          <p:cNvSpPr/>
          <p:nvPr/>
        </p:nvSpPr>
        <p:spPr>
          <a:xfrm>
            <a:off x="999046" y="3496502"/>
            <a:ext cx="784847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200</a:t>
            </a:r>
            <a:endParaRPr lang="ru-RU" sz="16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3D98CAEC-F9E8-4349-AAB9-4267C5CB4F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8591932"/>
              </p:ext>
            </p:extLst>
          </p:nvPr>
        </p:nvGraphicFramePr>
        <p:xfrm>
          <a:off x="6361121" y="1218437"/>
          <a:ext cx="5553659" cy="5574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Левая фигурная скобка 20">
            <a:extLst>
              <a:ext uri="{FF2B5EF4-FFF2-40B4-BE49-F238E27FC236}">
                <a16:creationId xmlns:a16="http://schemas.microsoft.com/office/drawing/2014/main" id="{CA1EDE20-4046-470B-A4F8-3D9047F8FEA4}"/>
              </a:ext>
            </a:extLst>
          </p:cNvPr>
          <p:cNvSpPr/>
          <p:nvPr/>
        </p:nvSpPr>
        <p:spPr>
          <a:xfrm>
            <a:off x="6495344" y="4277016"/>
            <a:ext cx="281568" cy="463058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BB7074D-1262-418D-8E9A-674734E7DEB8}"/>
              </a:ext>
            </a:extLst>
          </p:cNvPr>
          <p:cNvSpPr/>
          <p:nvPr/>
        </p:nvSpPr>
        <p:spPr>
          <a:xfrm>
            <a:off x="6261586" y="4176755"/>
            <a:ext cx="50627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12</a:t>
            </a:r>
            <a:endParaRPr lang="ru-RU" sz="16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F9669DF2-1C6B-45F9-A286-DAF6375C9798}"/>
              </a:ext>
            </a:extLst>
          </p:cNvPr>
          <p:cNvSpPr/>
          <p:nvPr/>
        </p:nvSpPr>
        <p:spPr>
          <a:xfrm>
            <a:off x="7287480" y="3369439"/>
            <a:ext cx="392856" cy="1370635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E68E911-65F2-4048-9B04-47B50BFC83CA}"/>
              </a:ext>
            </a:extLst>
          </p:cNvPr>
          <p:cNvSpPr/>
          <p:nvPr/>
        </p:nvSpPr>
        <p:spPr>
          <a:xfrm>
            <a:off x="8013386" y="3279150"/>
            <a:ext cx="50627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54</a:t>
            </a:r>
            <a:endParaRPr lang="ru-RU" sz="16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E265E99B-4934-4715-9810-C42DC087EF72}"/>
              </a:ext>
            </a:extLst>
          </p:cNvPr>
          <p:cNvSpPr/>
          <p:nvPr/>
        </p:nvSpPr>
        <p:spPr>
          <a:xfrm>
            <a:off x="3075210" y="2433089"/>
            <a:ext cx="374711" cy="2319411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0B41DBB-7B2B-4B13-8EB0-B31C7183DD2D}"/>
              </a:ext>
            </a:extLst>
          </p:cNvPr>
          <p:cNvSpPr/>
          <p:nvPr/>
        </p:nvSpPr>
        <p:spPr>
          <a:xfrm>
            <a:off x="2803439" y="3229648"/>
            <a:ext cx="784847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256</a:t>
            </a:r>
            <a:endParaRPr lang="ru-RU" sz="16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ED11DEAA-04F1-4774-BADC-361F29BB74AC}"/>
              </a:ext>
            </a:extLst>
          </p:cNvPr>
          <p:cNvSpPr/>
          <p:nvPr/>
        </p:nvSpPr>
        <p:spPr>
          <a:xfrm>
            <a:off x="9065328" y="3729467"/>
            <a:ext cx="391927" cy="1007644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B9D5C92-E560-4C2E-A5F0-B54B9D1AF7E8}"/>
              </a:ext>
            </a:extLst>
          </p:cNvPr>
          <p:cNvSpPr/>
          <p:nvPr/>
        </p:nvSpPr>
        <p:spPr>
          <a:xfrm>
            <a:off x="8896088" y="3863957"/>
            <a:ext cx="50627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25</a:t>
            </a:r>
            <a:endParaRPr lang="ru-RU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9" name="Левая фигурная скобка 28">
            <a:extLst>
              <a:ext uri="{FF2B5EF4-FFF2-40B4-BE49-F238E27FC236}">
                <a16:creationId xmlns:a16="http://schemas.microsoft.com/office/drawing/2014/main" id="{4A34BF58-948D-4F76-8285-70475E104AEA}"/>
              </a:ext>
            </a:extLst>
          </p:cNvPr>
          <p:cNvSpPr/>
          <p:nvPr/>
        </p:nvSpPr>
        <p:spPr>
          <a:xfrm>
            <a:off x="8183170" y="2556890"/>
            <a:ext cx="392856" cy="2183184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31B56C1-B3F1-4339-8777-D3FEFB8BE969}"/>
              </a:ext>
            </a:extLst>
          </p:cNvPr>
          <p:cNvSpPr/>
          <p:nvPr/>
        </p:nvSpPr>
        <p:spPr>
          <a:xfrm>
            <a:off x="7110838" y="3722704"/>
            <a:ext cx="50627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34</a:t>
            </a:r>
            <a:endParaRPr lang="ru-RU" sz="16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1" name="Левая фигурная скобка 30">
            <a:extLst>
              <a:ext uri="{FF2B5EF4-FFF2-40B4-BE49-F238E27FC236}">
                <a16:creationId xmlns:a16="http://schemas.microsoft.com/office/drawing/2014/main" id="{53E77D48-75BB-74A8-49A7-4646DCC0A0D1}"/>
              </a:ext>
            </a:extLst>
          </p:cNvPr>
          <p:cNvSpPr/>
          <p:nvPr/>
        </p:nvSpPr>
        <p:spPr>
          <a:xfrm>
            <a:off x="9994137" y="3888700"/>
            <a:ext cx="360302" cy="866877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3950A54-402B-F48A-D51B-646CA9A8A420}"/>
              </a:ext>
            </a:extLst>
          </p:cNvPr>
          <p:cNvSpPr/>
          <p:nvPr/>
        </p:nvSpPr>
        <p:spPr>
          <a:xfrm>
            <a:off x="9776560" y="3976105"/>
            <a:ext cx="50627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21</a:t>
            </a:r>
            <a:endParaRPr lang="ru-RU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033D9B-C70E-5CEC-039B-78C590E3E702}"/>
              </a:ext>
            </a:extLst>
          </p:cNvPr>
          <p:cNvSpPr/>
          <p:nvPr/>
        </p:nvSpPr>
        <p:spPr>
          <a:xfrm>
            <a:off x="5238517" y="3825804"/>
            <a:ext cx="784847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cs typeface="Times New Roman" panose="02020603050405020304" pitchFamily="18" charset="0"/>
              </a:rPr>
              <a:t>4</a:t>
            </a:r>
            <a:endParaRPr lang="ru-RU" sz="1600" b="1" dirty="0"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1AA016A-06BC-11ED-1E8E-3D085285C8CB}"/>
              </a:ext>
            </a:extLst>
          </p:cNvPr>
          <p:cNvSpPr/>
          <p:nvPr/>
        </p:nvSpPr>
        <p:spPr>
          <a:xfrm>
            <a:off x="5626834" y="4089083"/>
            <a:ext cx="784847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cs typeface="Times New Roman" panose="02020603050405020304" pitchFamily="18" charset="0"/>
              </a:rPr>
              <a:t>5</a:t>
            </a:r>
            <a:endParaRPr lang="ru-RU" sz="1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6230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729B3E22-7E00-5360-FFC2-BF80BCEA0EB0}"/>
              </a:ext>
            </a:extLst>
          </p:cNvPr>
          <p:cNvSpPr/>
          <p:nvPr/>
        </p:nvSpPr>
        <p:spPr>
          <a:xfrm>
            <a:off x="140114" y="3932716"/>
            <a:ext cx="11911769" cy="2228229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83DE2912-8244-486E-998E-42FED34FF9A2}"/>
              </a:ext>
            </a:extLst>
          </p:cNvPr>
          <p:cNvSpPr/>
          <p:nvPr/>
        </p:nvSpPr>
        <p:spPr>
          <a:xfrm>
            <a:off x="140110" y="1396367"/>
            <a:ext cx="11911771" cy="2267726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D7B989D-0A14-8878-1D7C-AC0DC915B32F}"/>
              </a:ext>
            </a:extLst>
          </p:cNvPr>
          <p:cNvSpPr/>
          <p:nvPr/>
        </p:nvSpPr>
        <p:spPr>
          <a:xfrm>
            <a:off x="2147550" y="2541567"/>
            <a:ext cx="9904329" cy="94872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4DACFB74-6D3F-1C19-1B7E-A9DD8FA3E5FF}"/>
              </a:ext>
            </a:extLst>
          </p:cNvPr>
          <p:cNvSpPr/>
          <p:nvPr/>
        </p:nvSpPr>
        <p:spPr>
          <a:xfrm>
            <a:off x="2147550" y="1580039"/>
            <a:ext cx="9904329" cy="9487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13EE798-4181-4644-8D20-D1429ECC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6602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C77EA1-C918-4329-A9B3-A56A7DC79C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2" y="156143"/>
            <a:ext cx="640252" cy="68923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BD09E54-8F78-45F1-B633-9FBC1E90FAC3}"/>
              </a:ext>
            </a:extLst>
          </p:cNvPr>
          <p:cNvSpPr/>
          <p:nvPr/>
        </p:nvSpPr>
        <p:spPr>
          <a:xfrm>
            <a:off x="1229553" y="293960"/>
            <a:ext cx="97328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j-lt"/>
              </a:rPr>
              <a:t>РАЗВИТИЕ СИСТЕМЫ ЗАКУПОК УР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FD2F11-BC10-4376-AB43-9CE908CEC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0858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29948C-5D8D-4CBA-A2A7-6114C78D7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9335229-DCD8-4A5C-B993-8BDF89A13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7380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22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5279DFA5-C3E7-CBCA-66D2-1504EB682FBC}"/>
              </a:ext>
            </a:extLst>
          </p:cNvPr>
          <p:cNvSpPr/>
          <p:nvPr/>
        </p:nvSpPr>
        <p:spPr>
          <a:xfrm>
            <a:off x="7425684" y="2736543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Извещение</a:t>
            </a:r>
            <a:endParaRPr lang="ru-RU" dirty="0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5C84C268-0A6A-452C-188C-B6C64B646E58}"/>
              </a:ext>
            </a:extLst>
          </p:cNvPr>
          <p:cNvSpPr/>
          <p:nvPr/>
        </p:nvSpPr>
        <p:spPr>
          <a:xfrm>
            <a:off x="10546449" y="1800359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Исполнение контракта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5E57FA9E-C8A8-9800-9EF5-DD42E8E54C90}"/>
              </a:ext>
            </a:extLst>
          </p:cNvPr>
          <p:cNvSpPr/>
          <p:nvPr/>
        </p:nvSpPr>
        <p:spPr>
          <a:xfrm rot="16200000">
            <a:off x="1877236" y="1845998"/>
            <a:ext cx="948723" cy="40809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Заказчик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58DE888-0B84-FE3F-0FE9-FDFF857EFAB1}"/>
              </a:ext>
            </a:extLst>
          </p:cNvPr>
          <p:cNvSpPr/>
          <p:nvPr/>
        </p:nvSpPr>
        <p:spPr>
          <a:xfrm rot="16200000">
            <a:off x="1875352" y="2803399"/>
            <a:ext cx="952494" cy="40809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РЦЗ УР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9D19127A-CF81-CCF6-18E9-49BD1B1B1FFE}"/>
              </a:ext>
            </a:extLst>
          </p:cNvPr>
          <p:cNvSpPr/>
          <p:nvPr/>
        </p:nvSpPr>
        <p:spPr>
          <a:xfrm>
            <a:off x="2192382" y="5066743"/>
            <a:ext cx="9859499" cy="94872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4F9BBF3-80F5-155E-D374-5807DDD082C7}"/>
              </a:ext>
            </a:extLst>
          </p:cNvPr>
          <p:cNvSpPr/>
          <p:nvPr/>
        </p:nvSpPr>
        <p:spPr>
          <a:xfrm>
            <a:off x="2192382" y="4097103"/>
            <a:ext cx="9859500" cy="9487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151F3D30-5858-CBC1-7A8B-75D1C0E189FA}"/>
              </a:ext>
            </a:extLst>
          </p:cNvPr>
          <p:cNvSpPr/>
          <p:nvPr/>
        </p:nvSpPr>
        <p:spPr>
          <a:xfrm rot="16200000">
            <a:off x="1922068" y="4371174"/>
            <a:ext cx="948723" cy="40809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Заказчик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7FAD8A7D-A556-8A93-8A96-BA974E071B01}"/>
              </a:ext>
            </a:extLst>
          </p:cNvPr>
          <p:cNvSpPr/>
          <p:nvPr/>
        </p:nvSpPr>
        <p:spPr>
          <a:xfrm rot="16200000">
            <a:off x="1920184" y="5328575"/>
            <a:ext cx="952494" cy="40809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РЦЗ УР</a:t>
            </a:r>
          </a:p>
        </p:txBody>
      </p:sp>
      <p:sp>
        <p:nvSpPr>
          <p:cNvPr id="52" name="Стрелка: вправо 51">
            <a:extLst>
              <a:ext uri="{FF2B5EF4-FFF2-40B4-BE49-F238E27FC236}">
                <a16:creationId xmlns:a16="http://schemas.microsoft.com/office/drawing/2014/main" id="{1BDE4E54-4325-3724-E11A-5254D2BAF8D8}"/>
              </a:ext>
            </a:extLst>
          </p:cNvPr>
          <p:cNvSpPr/>
          <p:nvPr/>
        </p:nvSpPr>
        <p:spPr>
          <a:xfrm>
            <a:off x="4036322" y="1953386"/>
            <a:ext cx="413878" cy="198845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72CD1DCE-A050-496B-EF2B-6BC3E1DBBC8A}"/>
              </a:ext>
            </a:extLst>
          </p:cNvPr>
          <p:cNvSpPr/>
          <p:nvPr/>
        </p:nvSpPr>
        <p:spPr>
          <a:xfrm>
            <a:off x="2969522" y="1788434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Бюджетная заявка</a:t>
            </a:r>
          </a:p>
        </p:txBody>
      </p:sp>
      <p:sp>
        <p:nvSpPr>
          <p:cNvPr id="56" name="Стрелка: вправо 55">
            <a:extLst>
              <a:ext uri="{FF2B5EF4-FFF2-40B4-BE49-F238E27FC236}">
                <a16:creationId xmlns:a16="http://schemas.microsoft.com/office/drawing/2014/main" id="{BB383EB6-7D94-BC62-B4F0-1834E48656CA}"/>
              </a:ext>
            </a:extLst>
          </p:cNvPr>
          <p:cNvSpPr/>
          <p:nvPr/>
        </p:nvSpPr>
        <p:spPr>
          <a:xfrm>
            <a:off x="5486987" y="1963736"/>
            <a:ext cx="437602" cy="182965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7AA00DAC-33DB-4CCF-C9E0-05ADF31AA617}"/>
              </a:ext>
            </a:extLst>
          </p:cNvPr>
          <p:cNvSpPr/>
          <p:nvPr/>
        </p:nvSpPr>
        <p:spPr>
          <a:xfrm>
            <a:off x="4471257" y="1793323"/>
            <a:ext cx="1047491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План график</a:t>
            </a:r>
            <a:endParaRPr lang="ru-RU" dirty="0"/>
          </a:p>
        </p:txBody>
      </p:sp>
      <p:sp>
        <p:nvSpPr>
          <p:cNvPr id="57" name="Стрелка: вправо 56">
            <a:extLst>
              <a:ext uri="{FF2B5EF4-FFF2-40B4-BE49-F238E27FC236}">
                <a16:creationId xmlns:a16="http://schemas.microsoft.com/office/drawing/2014/main" id="{03C33BBC-EE82-5F8E-0802-58809BCBB7B9}"/>
              </a:ext>
            </a:extLst>
          </p:cNvPr>
          <p:cNvSpPr/>
          <p:nvPr/>
        </p:nvSpPr>
        <p:spPr>
          <a:xfrm>
            <a:off x="9934117" y="2025222"/>
            <a:ext cx="612330" cy="181471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: вправо 57">
            <a:extLst>
              <a:ext uri="{FF2B5EF4-FFF2-40B4-BE49-F238E27FC236}">
                <a16:creationId xmlns:a16="http://schemas.microsoft.com/office/drawing/2014/main" id="{BCACDFA0-10F8-A2F7-85D6-3C741301927B}"/>
              </a:ext>
            </a:extLst>
          </p:cNvPr>
          <p:cNvSpPr/>
          <p:nvPr/>
        </p:nvSpPr>
        <p:spPr>
          <a:xfrm>
            <a:off x="5054244" y="5483587"/>
            <a:ext cx="339427" cy="19331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: вправо 58">
            <a:extLst>
              <a:ext uri="{FF2B5EF4-FFF2-40B4-BE49-F238E27FC236}">
                <a16:creationId xmlns:a16="http://schemas.microsoft.com/office/drawing/2014/main" id="{A2CE2E86-A4E9-FBAD-88D6-5D85DFFAD43D}"/>
              </a:ext>
            </a:extLst>
          </p:cNvPr>
          <p:cNvSpPr/>
          <p:nvPr/>
        </p:nvSpPr>
        <p:spPr>
          <a:xfrm>
            <a:off x="6461718" y="5505732"/>
            <a:ext cx="339427" cy="19331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Стрелка: вправо 59">
            <a:extLst>
              <a:ext uri="{FF2B5EF4-FFF2-40B4-BE49-F238E27FC236}">
                <a16:creationId xmlns:a16="http://schemas.microsoft.com/office/drawing/2014/main" id="{FD49FE29-594D-2CC1-0A76-243F1A88DA1D}"/>
              </a:ext>
            </a:extLst>
          </p:cNvPr>
          <p:cNvSpPr/>
          <p:nvPr/>
        </p:nvSpPr>
        <p:spPr>
          <a:xfrm>
            <a:off x="7812898" y="5493718"/>
            <a:ext cx="339427" cy="19331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трелка: вправо 60">
            <a:extLst>
              <a:ext uri="{FF2B5EF4-FFF2-40B4-BE49-F238E27FC236}">
                <a16:creationId xmlns:a16="http://schemas.microsoft.com/office/drawing/2014/main" id="{4BC441D7-4B63-DE51-4259-74350D2EF8D8}"/>
              </a:ext>
            </a:extLst>
          </p:cNvPr>
          <p:cNvSpPr/>
          <p:nvPr/>
        </p:nvSpPr>
        <p:spPr>
          <a:xfrm>
            <a:off x="9174384" y="5508061"/>
            <a:ext cx="339427" cy="19331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трелка: вправо 61">
            <a:extLst>
              <a:ext uri="{FF2B5EF4-FFF2-40B4-BE49-F238E27FC236}">
                <a16:creationId xmlns:a16="http://schemas.microsoft.com/office/drawing/2014/main" id="{746E6271-04DA-0723-D90A-442525BB571F}"/>
              </a:ext>
            </a:extLst>
          </p:cNvPr>
          <p:cNvSpPr/>
          <p:nvPr/>
        </p:nvSpPr>
        <p:spPr>
          <a:xfrm>
            <a:off x="10549925" y="5516414"/>
            <a:ext cx="339427" cy="19331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6FE06EB8-FF45-7967-AEDD-2F3D19B58E0C}"/>
              </a:ext>
            </a:extLst>
          </p:cNvPr>
          <p:cNvSpPr/>
          <p:nvPr/>
        </p:nvSpPr>
        <p:spPr>
          <a:xfrm>
            <a:off x="4048322" y="5320451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План график</a:t>
            </a:r>
            <a:endParaRPr lang="ru-RU" dirty="0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F77D5774-A565-C365-8BB9-9D728A03764A}"/>
              </a:ext>
            </a:extLst>
          </p:cNvPr>
          <p:cNvSpPr/>
          <p:nvPr/>
        </p:nvSpPr>
        <p:spPr>
          <a:xfrm>
            <a:off x="5443348" y="5311305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Заявка на закупку</a:t>
            </a: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71345D74-6BBC-3EEA-98D0-B30C227EB488}"/>
              </a:ext>
            </a:extLst>
          </p:cNvPr>
          <p:cNvSpPr/>
          <p:nvPr/>
        </p:nvSpPr>
        <p:spPr>
          <a:xfrm>
            <a:off x="6802884" y="5328766"/>
            <a:ext cx="1083104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Извещение</a:t>
            </a:r>
            <a:endParaRPr lang="ru-RU" dirty="0"/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3C280424-20F1-EACB-69FB-3CEE1D1B5E5C}"/>
              </a:ext>
            </a:extLst>
          </p:cNvPr>
          <p:cNvSpPr/>
          <p:nvPr/>
        </p:nvSpPr>
        <p:spPr>
          <a:xfrm>
            <a:off x="8148977" y="5346368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Протокол</a:t>
            </a: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2326FD51-19E5-3271-AA33-2B0B059F9855}"/>
              </a:ext>
            </a:extLst>
          </p:cNvPr>
          <p:cNvSpPr/>
          <p:nvPr/>
        </p:nvSpPr>
        <p:spPr>
          <a:xfrm>
            <a:off x="9531555" y="5349325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Сведения о контракте</a:t>
            </a: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2B7DF718-301F-2851-26F6-997D239EC0A0}"/>
              </a:ext>
            </a:extLst>
          </p:cNvPr>
          <p:cNvSpPr/>
          <p:nvPr/>
        </p:nvSpPr>
        <p:spPr>
          <a:xfrm>
            <a:off x="10889352" y="5348360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Исполнение контракта</a:t>
            </a:r>
          </a:p>
        </p:txBody>
      </p:sp>
      <p:sp>
        <p:nvSpPr>
          <p:cNvPr id="63" name="Стрелка: вправо 62">
            <a:extLst>
              <a:ext uri="{FF2B5EF4-FFF2-40B4-BE49-F238E27FC236}">
                <a16:creationId xmlns:a16="http://schemas.microsoft.com/office/drawing/2014/main" id="{DCBC4D96-7A61-2B0E-36FB-B84340196BE8}"/>
              </a:ext>
            </a:extLst>
          </p:cNvPr>
          <p:cNvSpPr/>
          <p:nvPr/>
        </p:nvSpPr>
        <p:spPr>
          <a:xfrm>
            <a:off x="6891941" y="2910397"/>
            <a:ext cx="533741" cy="193705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Стрелка: вправо 63">
            <a:extLst>
              <a:ext uri="{FF2B5EF4-FFF2-40B4-BE49-F238E27FC236}">
                <a16:creationId xmlns:a16="http://schemas.microsoft.com/office/drawing/2014/main" id="{576DDB39-BD33-A484-A60E-BE42BE9E9BE8}"/>
              </a:ext>
            </a:extLst>
          </p:cNvPr>
          <p:cNvSpPr/>
          <p:nvPr/>
        </p:nvSpPr>
        <p:spPr>
          <a:xfrm>
            <a:off x="8491819" y="2910397"/>
            <a:ext cx="458424" cy="201228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Стрелка: вправо 64">
            <a:extLst>
              <a:ext uri="{FF2B5EF4-FFF2-40B4-BE49-F238E27FC236}">
                <a16:creationId xmlns:a16="http://schemas.microsoft.com/office/drawing/2014/main" id="{97DFE076-955A-18A9-4A65-BCF624A9DFDF}"/>
              </a:ext>
            </a:extLst>
          </p:cNvPr>
          <p:cNvSpPr/>
          <p:nvPr/>
        </p:nvSpPr>
        <p:spPr>
          <a:xfrm rot="5400000">
            <a:off x="6215591" y="2385180"/>
            <a:ext cx="457270" cy="22368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: вправо 65">
            <a:extLst>
              <a:ext uri="{FF2B5EF4-FFF2-40B4-BE49-F238E27FC236}">
                <a16:creationId xmlns:a16="http://schemas.microsoft.com/office/drawing/2014/main" id="{A24FA3BB-09D4-C478-FDA5-77466DE2A392}"/>
              </a:ext>
            </a:extLst>
          </p:cNvPr>
          <p:cNvSpPr/>
          <p:nvPr/>
        </p:nvSpPr>
        <p:spPr>
          <a:xfrm rot="16200000">
            <a:off x="9237086" y="2464385"/>
            <a:ext cx="457270" cy="223687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5EEC4086-D392-E3EF-BAAD-AD53BA71BD1F}"/>
              </a:ext>
            </a:extLst>
          </p:cNvPr>
          <p:cNvSpPr/>
          <p:nvPr/>
        </p:nvSpPr>
        <p:spPr>
          <a:xfrm>
            <a:off x="5924591" y="1788434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Заявка на закупку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710011A0-AEAE-B81F-90E8-1F14D6169B9D}"/>
              </a:ext>
            </a:extLst>
          </p:cNvPr>
          <p:cNvSpPr/>
          <p:nvPr/>
        </p:nvSpPr>
        <p:spPr>
          <a:xfrm>
            <a:off x="8950245" y="1833066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Сведения о контракте</a:t>
            </a:r>
          </a:p>
        </p:txBody>
      </p:sp>
      <p:sp>
        <p:nvSpPr>
          <p:cNvPr id="67" name="Стрелка: вправо 66">
            <a:extLst>
              <a:ext uri="{FF2B5EF4-FFF2-40B4-BE49-F238E27FC236}">
                <a16:creationId xmlns:a16="http://schemas.microsoft.com/office/drawing/2014/main" id="{41B0C497-7269-5940-B697-F340691F660A}"/>
              </a:ext>
            </a:extLst>
          </p:cNvPr>
          <p:cNvSpPr/>
          <p:nvPr/>
        </p:nvSpPr>
        <p:spPr>
          <a:xfrm rot="5400000">
            <a:off x="2895307" y="4890604"/>
            <a:ext cx="523218" cy="27400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54144DC9-4579-DD64-BC21-75ED65688765}"/>
              </a:ext>
            </a:extLst>
          </p:cNvPr>
          <p:cNvSpPr/>
          <p:nvPr/>
        </p:nvSpPr>
        <p:spPr>
          <a:xfrm>
            <a:off x="140110" y="1943349"/>
            <a:ext cx="1905135" cy="10268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2022 год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Действующая схема взаимодействия заказчика и УО</a:t>
            </a:r>
          </a:p>
        </p:txBody>
      </p:sp>
      <p:sp>
        <p:nvSpPr>
          <p:cNvPr id="71" name="Прямоугольник: скругленные углы 70">
            <a:extLst>
              <a:ext uri="{FF2B5EF4-FFF2-40B4-BE49-F238E27FC236}">
                <a16:creationId xmlns:a16="http://schemas.microsoft.com/office/drawing/2014/main" id="{F34E75C1-823E-7151-1F90-45897FDF5805}"/>
              </a:ext>
            </a:extLst>
          </p:cNvPr>
          <p:cNvSpPr/>
          <p:nvPr/>
        </p:nvSpPr>
        <p:spPr>
          <a:xfrm>
            <a:off x="140114" y="4295912"/>
            <a:ext cx="2079338" cy="15226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2023 год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Планируемая схема взаимодействия заказчика и УО после передачи полномочий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A45E724-C202-2B87-55DF-535302C62A56}"/>
              </a:ext>
            </a:extLst>
          </p:cNvPr>
          <p:cNvSpPr/>
          <p:nvPr/>
        </p:nvSpPr>
        <p:spPr>
          <a:xfrm>
            <a:off x="2677992" y="4338048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Заявка на Потребность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26E398A6-056C-241A-D866-64E35BA01561}"/>
              </a:ext>
            </a:extLst>
          </p:cNvPr>
          <p:cNvSpPr/>
          <p:nvPr/>
        </p:nvSpPr>
        <p:spPr>
          <a:xfrm>
            <a:off x="3705887" y="5464626"/>
            <a:ext cx="339427" cy="19331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B54BE37A-2E8D-1168-4745-B462A250DB1D}"/>
              </a:ext>
            </a:extLst>
          </p:cNvPr>
          <p:cNvSpPr/>
          <p:nvPr/>
        </p:nvSpPr>
        <p:spPr>
          <a:xfrm>
            <a:off x="2653296" y="5299674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Бюджетная заявка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6B86019F-5682-881E-0396-25E9FE47CD84}"/>
              </a:ext>
            </a:extLst>
          </p:cNvPr>
          <p:cNvSpPr/>
          <p:nvPr/>
        </p:nvSpPr>
        <p:spPr>
          <a:xfrm>
            <a:off x="5924591" y="2736543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Заявка на закупку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696C8424-46F0-4700-4729-20D9DCD9D3CB}"/>
              </a:ext>
            </a:extLst>
          </p:cNvPr>
          <p:cNvSpPr/>
          <p:nvPr/>
        </p:nvSpPr>
        <p:spPr>
          <a:xfrm>
            <a:off x="8950245" y="2753357"/>
            <a:ext cx="1066800" cy="5232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Протокол</a:t>
            </a:r>
          </a:p>
        </p:txBody>
      </p:sp>
    </p:spTree>
    <p:extLst>
      <p:ext uri="{BB962C8B-B14F-4D97-AF65-F5344CB8AC3E}">
        <p14:creationId xmlns:p14="http://schemas.microsoft.com/office/powerpoint/2010/main" val="1257715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12A53E2B-F5FA-4D3F-BE5C-8CC681B5332D}"/>
              </a:ext>
            </a:extLst>
          </p:cNvPr>
          <p:cNvSpPr/>
          <p:nvPr/>
        </p:nvSpPr>
        <p:spPr>
          <a:xfrm>
            <a:off x="1711106" y="1234219"/>
            <a:ext cx="10326820" cy="562458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0"/>
            <a:r>
              <a:rPr lang="ru-RU" sz="15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Удмуртская Республика сохранила лидерство в номинации </a:t>
            </a:r>
            <a:r>
              <a:rPr lang="ru-RU" sz="15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«Исполнение требований законодательства о закупках для муниципальных нужд»</a:t>
            </a:r>
            <a:r>
              <a:rPr lang="ru-RU" sz="1500" b="1" dirty="0">
                <a:solidFill>
                  <a:schemeClr val="tx1"/>
                </a:solidFill>
                <a:ea typeface="Times New Roman" panose="02020603050405020304" pitchFamily="18" charset="0"/>
              </a:rPr>
              <a:t>.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632F2AD4-1D1A-4568-8FB2-4858859B4C75}"/>
              </a:ext>
            </a:extLst>
          </p:cNvPr>
          <p:cNvSpPr/>
          <p:nvPr/>
        </p:nvSpPr>
        <p:spPr>
          <a:xfrm>
            <a:off x="1711106" y="1956054"/>
            <a:ext cx="10326820" cy="762066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0"/>
            <a:r>
              <a:rPr lang="ru-RU" sz="15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Удмуртия признана лидером в двух номинациях: </a:t>
            </a:r>
            <a:r>
              <a:rPr lang="ru-RU" sz="15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«Исполнение требований законодательства»</a:t>
            </a:r>
            <a:r>
              <a:rPr lang="ru-RU" sz="15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и </a:t>
            </a:r>
            <a:r>
              <a:rPr lang="ru-RU" sz="15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«Исполнение требований законодательства о закупках для муниципальных нужд»</a:t>
            </a:r>
            <a:r>
              <a:rPr lang="ru-RU" sz="1500" b="1" dirty="0">
                <a:solidFill>
                  <a:schemeClr val="tx1"/>
                </a:solidFill>
                <a:ea typeface="Times New Roman" panose="02020603050405020304" pitchFamily="18" charset="0"/>
              </a:rPr>
              <a:t>,</a:t>
            </a:r>
            <a:r>
              <a:rPr lang="ru-RU" sz="15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а так же получила высокую оценку в 13 номинациях по показателям деятельности в сфере государственных и муниципальных закупок.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13EE798-4181-4644-8D20-D1429ECC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6602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C77EA1-C918-4329-A9B3-A56A7DC79C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2" y="156143"/>
            <a:ext cx="640252" cy="68923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BD09E54-8F78-45F1-B633-9FBC1E90FAC3}"/>
              </a:ext>
            </a:extLst>
          </p:cNvPr>
          <p:cNvSpPr/>
          <p:nvPr/>
        </p:nvSpPr>
        <p:spPr>
          <a:xfrm>
            <a:off x="1229553" y="293960"/>
            <a:ext cx="97328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j-lt"/>
              </a:rPr>
              <a:t>РЕЗУЛЬТАТЫ  РАБОТЫ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FD2F11-BC10-4376-AB43-9CE908CEC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0858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29948C-5D8D-4CBA-A2A7-6114C78D7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9335229-DCD8-4A5C-B993-8BDF89A13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23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711831F-BA28-442D-AE58-E41D7110351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433" y="156143"/>
            <a:ext cx="905180" cy="90518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7190451-9F4E-485D-93C3-CC2A3FBC8078}"/>
              </a:ext>
            </a:extLst>
          </p:cNvPr>
          <p:cNvSpPr/>
          <p:nvPr/>
        </p:nvSpPr>
        <p:spPr>
          <a:xfrm>
            <a:off x="1711106" y="2897239"/>
            <a:ext cx="10326820" cy="997691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>
                <a:solidFill>
                  <a:schemeClr val="tx1"/>
                </a:solidFill>
              </a:rPr>
              <a:t>Удмуртская Республика сохранила лидерство в двух номинациях, а также признана лидером еще в трех номинациях: «</a:t>
            </a:r>
            <a:r>
              <a:rPr lang="ru-RU" sz="1500" b="1" dirty="0">
                <a:solidFill>
                  <a:schemeClr val="tx1"/>
                </a:solidFill>
              </a:rPr>
              <a:t>Нормативная база закупок региона</a:t>
            </a:r>
            <a:r>
              <a:rPr lang="ru-RU" sz="1500" dirty="0">
                <a:solidFill>
                  <a:schemeClr val="tx1"/>
                </a:solidFill>
              </a:rPr>
              <a:t>», «</a:t>
            </a:r>
            <a:r>
              <a:rPr lang="ru-RU" sz="1500" b="1" dirty="0">
                <a:solidFill>
                  <a:schemeClr val="tx1"/>
                </a:solidFill>
              </a:rPr>
              <a:t>Снятие административных барьеров и обеспечение доступности информации о региональной системе закупок</a:t>
            </a:r>
            <a:r>
              <a:rPr lang="ru-RU" sz="1500" dirty="0">
                <a:solidFill>
                  <a:schemeClr val="tx1"/>
                </a:solidFill>
              </a:rPr>
              <a:t>» и « </a:t>
            </a:r>
            <a:r>
              <a:rPr lang="ru-RU" sz="1500" b="1" dirty="0">
                <a:solidFill>
                  <a:schemeClr val="tx1"/>
                </a:solidFill>
              </a:rPr>
              <a:t>Оценка информационной инфраструктуры закупок региона</a:t>
            </a:r>
            <a:r>
              <a:rPr lang="ru-RU" sz="1500" dirty="0">
                <a:solidFill>
                  <a:schemeClr val="tx1"/>
                </a:solidFill>
              </a:rPr>
              <a:t>». Так же получила высокую оценку еще в 10 номинациях.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0FB6EEE-D0BE-F47F-D10E-4038577F5312}"/>
              </a:ext>
            </a:extLst>
          </p:cNvPr>
          <p:cNvSpPr/>
          <p:nvPr/>
        </p:nvSpPr>
        <p:spPr>
          <a:xfrm>
            <a:off x="163044" y="1951744"/>
            <a:ext cx="1408159" cy="76206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ИТОГИ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2019 года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DFD7FE88-6FE3-E393-A058-0D31F29140D9}"/>
              </a:ext>
            </a:extLst>
          </p:cNvPr>
          <p:cNvSpPr/>
          <p:nvPr/>
        </p:nvSpPr>
        <p:spPr>
          <a:xfrm>
            <a:off x="154071" y="2897239"/>
            <a:ext cx="1408159" cy="98325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ИТОГИ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2020 года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EE86FA8-183D-A52B-F87C-28FA16238102}"/>
              </a:ext>
            </a:extLst>
          </p:cNvPr>
          <p:cNvSpPr/>
          <p:nvPr/>
        </p:nvSpPr>
        <p:spPr>
          <a:xfrm>
            <a:off x="163044" y="4067664"/>
            <a:ext cx="1408159" cy="149785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ИТОГИ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2021 года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9C4886B-DDF9-E805-2633-942AC8A4ADE5}"/>
              </a:ext>
            </a:extLst>
          </p:cNvPr>
          <p:cNvSpPr/>
          <p:nvPr/>
        </p:nvSpPr>
        <p:spPr>
          <a:xfrm>
            <a:off x="1711106" y="4067664"/>
            <a:ext cx="10326820" cy="1497857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>
                <a:solidFill>
                  <a:schemeClr val="tx1"/>
                </a:solidFill>
              </a:rPr>
              <a:t>Удмуртия сохранила лидерство в четырех номинациях: </a:t>
            </a:r>
            <a:r>
              <a:rPr lang="ru-RU" sz="1500" b="0" i="0" dirty="0">
                <a:solidFill>
                  <a:schemeClr val="tx1"/>
                </a:solidFill>
                <a:effectLst/>
              </a:rPr>
              <a:t>«</a:t>
            </a:r>
            <a:r>
              <a:rPr lang="ru-RU" sz="1500" b="1" i="0" dirty="0">
                <a:solidFill>
                  <a:schemeClr val="tx1"/>
                </a:solidFill>
                <a:effectLst/>
              </a:rPr>
              <a:t>Исполнение требований законодательства о закупках для муниципальных нужд</a:t>
            </a:r>
            <a:r>
              <a:rPr lang="ru-RU" sz="1500" b="0" i="0" dirty="0">
                <a:solidFill>
                  <a:schemeClr val="tx1"/>
                </a:solidFill>
                <a:effectLst/>
              </a:rPr>
              <a:t>», «</a:t>
            </a:r>
            <a:r>
              <a:rPr lang="ru-RU" sz="1500" b="1" i="0" dirty="0">
                <a:solidFill>
                  <a:schemeClr val="tx1"/>
                </a:solidFill>
                <a:effectLst/>
              </a:rPr>
              <a:t>Нормативная база закупок региона</a:t>
            </a:r>
            <a:r>
              <a:rPr lang="ru-RU" sz="1500" b="0" i="0" dirty="0">
                <a:solidFill>
                  <a:schemeClr val="tx1"/>
                </a:solidFill>
                <a:effectLst/>
              </a:rPr>
              <a:t>», «</a:t>
            </a:r>
            <a:r>
              <a:rPr lang="ru-RU" sz="1500" b="1" i="0" dirty="0">
                <a:solidFill>
                  <a:schemeClr val="tx1"/>
                </a:solidFill>
                <a:effectLst/>
              </a:rPr>
              <a:t>Снятие административных барьеров и обеспечение доступности информации о региональной системе закупок</a:t>
            </a:r>
            <a:r>
              <a:rPr lang="ru-RU" sz="1500" b="0" i="0" dirty="0">
                <a:solidFill>
                  <a:schemeClr val="tx1"/>
                </a:solidFill>
                <a:effectLst/>
              </a:rPr>
              <a:t>» и «</a:t>
            </a:r>
            <a:r>
              <a:rPr lang="ru-RU" sz="1500" b="1" i="0" dirty="0">
                <a:solidFill>
                  <a:schemeClr val="tx1"/>
                </a:solidFill>
                <a:effectLst/>
              </a:rPr>
              <a:t>Оценка информационной инфраструктуры региона</a:t>
            </a:r>
            <a:r>
              <a:rPr lang="ru-RU" sz="1500" b="0" i="0" dirty="0">
                <a:solidFill>
                  <a:schemeClr val="tx1"/>
                </a:solidFill>
                <a:effectLst/>
              </a:rPr>
              <a:t>», а т</a:t>
            </a:r>
            <a:r>
              <a:rPr lang="ru-RU" sz="1500" dirty="0">
                <a:solidFill>
                  <a:schemeClr val="tx1"/>
                </a:solidFill>
              </a:rPr>
              <a:t>ак же получила высокую оценку еще в 11 номинациях.</a:t>
            </a:r>
            <a:r>
              <a:rPr lang="ru-RU" sz="1500" b="1" dirty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ru-RU" sz="1500" b="1" dirty="0">
                <a:solidFill>
                  <a:schemeClr val="tx1"/>
                </a:solidFill>
              </a:rPr>
              <a:t>Централизация закупок в Удмуртской Республике по принципу «одного окна» в 2021 году включена в реестр передовых практик реализации норм законодательства в сфере закупок.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75B9F336-D66B-2EF4-A242-9D5B9BB575AE}"/>
              </a:ext>
            </a:extLst>
          </p:cNvPr>
          <p:cNvSpPr/>
          <p:nvPr/>
        </p:nvSpPr>
        <p:spPr>
          <a:xfrm>
            <a:off x="154072" y="5748949"/>
            <a:ext cx="1408159" cy="89740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ИТОГИ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2022 года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07CE31A-B0B3-1AB4-6AD7-0DD81684D81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387" y="145527"/>
            <a:ext cx="905180" cy="905180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A4F4187-C24F-23F5-5EC3-1A537801F455}"/>
              </a:ext>
            </a:extLst>
          </p:cNvPr>
          <p:cNvSpPr/>
          <p:nvPr/>
        </p:nvSpPr>
        <p:spPr>
          <a:xfrm>
            <a:off x="163044" y="1234220"/>
            <a:ext cx="1408159" cy="5624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ИТОГИ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2018 года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076A407-34D6-ECD8-5629-544BBD65E089}"/>
              </a:ext>
            </a:extLst>
          </p:cNvPr>
          <p:cNvSpPr/>
          <p:nvPr/>
        </p:nvSpPr>
        <p:spPr>
          <a:xfrm>
            <a:off x="1711106" y="5748950"/>
            <a:ext cx="9825560" cy="897400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>
                <a:solidFill>
                  <a:schemeClr val="tx1"/>
                </a:solidFill>
              </a:rPr>
              <a:t>Удмуртская Республика сохранила лидерство в номинации </a:t>
            </a:r>
            <a:r>
              <a:rPr lang="ru-RU" sz="1500" b="1" dirty="0">
                <a:solidFill>
                  <a:schemeClr val="tx1"/>
                </a:solidFill>
              </a:rPr>
              <a:t>«Нормативная база закупок региона»</a:t>
            </a:r>
            <a:r>
              <a:rPr lang="ru-RU" sz="1500" dirty="0">
                <a:solidFill>
                  <a:schemeClr val="tx1"/>
                </a:solidFill>
              </a:rPr>
              <a:t>, а так же получила высокую оценку еще в 10 номинациях.</a:t>
            </a:r>
          </a:p>
          <a:p>
            <a:pPr algn="just"/>
            <a:r>
              <a:rPr lang="ru-RU" sz="1500" dirty="0">
                <a:solidFill>
                  <a:schemeClr val="tx1"/>
                </a:solidFill>
              </a:rPr>
              <a:t>ГКУ УР «РЦЗ УР» включён в Федеральный Реестр </a:t>
            </a:r>
            <a:r>
              <a:rPr lang="ru-RU" sz="1500" b="1" dirty="0">
                <a:solidFill>
                  <a:schemeClr val="tx1"/>
                </a:solidFill>
              </a:rPr>
              <a:t>«Всероссийская Книга Почёта».</a:t>
            </a:r>
            <a:endParaRPr lang="ru-RU" sz="1500" b="1" dirty="0">
              <a:solidFill>
                <a:srgbClr val="D115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43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56725"/>
            <a:ext cx="12192000" cy="414455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Надпись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453006" y="2505671"/>
            <a:ext cx="11333526" cy="184665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6000" b="1" dirty="0">
                <a:solidFill>
                  <a:schemeClr val="bg1"/>
                </a:solidFill>
                <a:latin typeface="+mj-lt"/>
              </a:rPr>
              <a:t>СПАСИБО</a:t>
            </a:r>
          </a:p>
          <a:p>
            <a:pPr algn="ctr" rtl="0"/>
            <a:r>
              <a:rPr lang="ru-RU" sz="6000" b="1" dirty="0">
                <a:solidFill>
                  <a:schemeClr val="bg1"/>
                </a:solidFill>
                <a:latin typeface="+mj-lt"/>
              </a:rPr>
              <a:t>ЗА</a:t>
            </a:r>
            <a:r>
              <a:rPr lang="en-US" sz="6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6000" b="1" dirty="0">
                <a:solidFill>
                  <a:schemeClr val="bg1"/>
                </a:solidFill>
                <a:latin typeface="+mj-lt"/>
              </a:rPr>
              <a:t>ВНИМАНИЕ!</a:t>
            </a:r>
            <a:endParaRPr lang="ru-RU" sz="6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Прямоугольник 6">
            <a:hlinkClick r:id="rId5"/>
            <a:extLst>
              <a:ext uri="{FF2B5EF4-FFF2-40B4-BE49-F238E27FC236}">
                <a16:creationId xmlns:a16="http://schemas.microsoft.com/office/drawing/2014/main" id="{FD739A43-7308-4A45-800C-2B124CAB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18100" y="0"/>
            <a:ext cx="1955800" cy="994405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1D692F-8C4B-47E6-B367-1CB302E3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18100" y="5863595"/>
            <a:ext cx="1955800" cy="994405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 rtlCol="0"/>
          <a:lstStyle/>
          <a:p>
            <a:pPr rtl="0"/>
            <a:r>
              <a:rPr lang="ru-RU" dirty="0"/>
              <a:t>Слайд 10 сбалансированной системы показателей</a:t>
            </a:r>
          </a:p>
        </p:txBody>
      </p:sp>
      <p:sp>
        <p:nvSpPr>
          <p:cNvPr id="9" name="Дата 2">
            <a:extLst>
              <a:ext uri="{FF2B5EF4-FFF2-40B4-BE49-F238E27FC236}">
                <a16:creationId xmlns:a16="http://schemas.microsoft.com/office/drawing/2014/main" id="{7B2FA9A2-BB05-4B9D-8FE1-CB0A88670062}"/>
              </a:ext>
            </a:extLst>
          </p:cNvPr>
          <p:cNvSpPr txBox="1">
            <a:spLocks/>
          </p:cNvSpPr>
          <p:nvPr/>
        </p:nvSpPr>
        <p:spPr>
          <a:xfrm>
            <a:off x="5429250" y="6178234"/>
            <a:ext cx="1333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2023 год</a:t>
            </a:r>
          </a:p>
        </p:txBody>
      </p:sp>
    </p:spTree>
    <p:extLst>
      <p:ext uri="{BB962C8B-B14F-4D97-AF65-F5344CB8AC3E}">
        <p14:creationId xmlns:p14="http://schemas.microsoft.com/office/powerpoint/2010/main" val="2609209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871" y="0"/>
            <a:ext cx="584200" cy="584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" name="Заголовок 6" hidden="1">
            <a:extLst>
              <a:ext uri="{FF2B5EF4-FFF2-40B4-BE49-F238E27FC236}">
                <a16:creationId xmlns:a16="http://schemas.microsoft.com/office/drawing/2014/main" id="{515E1EA5-44B4-4F71-9348-C1ED402144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 rtlCol="0"/>
          <a:lstStyle/>
          <a:p>
            <a:pPr rtl="0"/>
            <a:r>
              <a:rPr lang="ru-RU" dirty="0"/>
              <a:t>Слайд 4 сбалансированной системы показателей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E266B6E-A3E1-4E83-A284-AE89ACE4B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22055" y="1960726"/>
            <a:ext cx="4343400" cy="4362633"/>
            <a:chOff x="3913188" y="1580968"/>
            <a:chExt cx="4343400" cy="4362633"/>
          </a:xfrm>
        </p:grpSpPr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E430D05E-E542-4A7A-820D-1D7456314943}"/>
                </a:ext>
              </a:extLst>
            </p:cNvPr>
            <p:cNvGrpSpPr/>
            <p:nvPr/>
          </p:nvGrpSpPr>
          <p:grpSpPr>
            <a:xfrm>
              <a:off x="3913188" y="1580968"/>
              <a:ext cx="4343400" cy="4362633"/>
              <a:chOff x="3913188" y="1580968"/>
              <a:chExt cx="4343400" cy="4362633"/>
            </a:xfrm>
            <a:effectLst/>
          </p:grpSpPr>
          <p:sp>
            <p:nvSpPr>
              <p:cNvPr id="16" name="Полилиния 5">
                <a:extLst>
                  <a:ext uri="{FF2B5EF4-FFF2-40B4-BE49-F238E27FC236}">
                    <a16:creationId xmlns:a16="http://schemas.microsoft.com/office/drawing/2014/main" id="{21FBD271-8B92-4637-8B26-873FB982AA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188" y="1600200"/>
                <a:ext cx="2008188" cy="2020888"/>
              </a:xfrm>
              <a:custGeom>
                <a:avLst/>
                <a:gdLst>
                  <a:gd name="T0" fmla="*/ 55 w 172"/>
                  <a:gd name="T1" fmla="*/ 173 h 173"/>
                  <a:gd name="T2" fmla="*/ 0 w 172"/>
                  <a:gd name="T3" fmla="*/ 173 h 173"/>
                  <a:gd name="T4" fmla="*/ 172 w 172"/>
                  <a:gd name="T5" fmla="*/ 0 h 173"/>
                  <a:gd name="T6" fmla="*/ 172 w 172"/>
                  <a:gd name="T7" fmla="*/ 55 h 173"/>
                  <a:gd name="T8" fmla="*/ 55 w 172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173">
                    <a:moveTo>
                      <a:pt x="55" y="173"/>
                    </a:moveTo>
                    <a:cubicBezTo>
                      <a:pt x="0" y="173"/>
                      <a:pt x="0" y="173"/>
                      <a:pt x="0" y="173"/>
                    </a:cubicBezTo>
                    <a:cubicBezTo>
                      <a:pt x="7" y="80"/>
                      <a:pt x="80" y="7"/>
                      <a:pt x="172" y="0"/>
                    </a:cubicBezTo>
                    <a:cubicBezTo>
                      <a:pt x="172" y="55"/>
                      <a:pt x="172" y="55"/>
                      <a:pt x="172" y="55"/>
                    </a:cubicBezTo>
                    <a:cubicBezTo>
                      <a:pt x="110" y="61"/>
                      <a:pt x="61" y="111"/>
                      <a:pt x="55" y="1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" name="Полилиния 6">
                <a:extLst>
                  <a:ext uri="{FF2B5EF4-FFF2-40B4-BE49-F238E27FC236}">
                    <a16:creationId xmlns:a16="http://schemas.microsoft.com/office/drawing/2014/main" id="{73F932C8-AF28-4A7B-BDA9-82D3B71F3E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5700" y="3935413"/>
                <a:ext cx="2020888" cy="2008188"/>
              </a:xfrm>
              <a:custGeom>
                <a:avLst/>
                <a:gdLst>
                  <a:gd name="T0" fmla="*/ 118 w 173"/>
                  <a:gd name="T1" fmla="*/ 0 h 172"/>
                  <a:gd name="T2" fmla="*/ 173 w 173"/>
                  <a:gd name="T3" fmla="*/ 0 h 172"/>
                  <a:gd name="T4" fmla="*/ 0 w 173"/>
                  <a:gd name="T5" fmla="*/ 172 h 172"/>
                  <a:gd name="T6" fmla="*/ 0 w 173"/>
                  <a:gd name="T7" fmla="*/ 117 h 172"/>
                  <a:gd name="T8" fmla="*/ 118 w 173"/>
                  <a:gd name="T9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172">
                    <a:moveTo>
                      <a:pt x="118" y="0"/>
                    </a:moveTo>
                    <a:cubicBezTo>
                      <a:pt x="173" y="0"/>
                      <a:pt x="173" y="0"/>
                      <a:pt x="173" y="0"/>
                    </a:cubicBezTo>
                    <a:cubicBezTo>
                      <a:pt x="166" y="92"/>
                      <a:pt x="93" y="166"/>
                      <a:pt x="0" y="172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62" y="111"/>
                      <a:pt x="112" y="62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8" name="Полилиния 7">
                <a:extLst>
                  <a:ext uri="{FF2B5EF4-FFF2-40B4-BE49-F238E27FC236}">
                    <a16:creationId xmlns:a16="http://schemas.microsoft.com/office/drawing/2014/main" id="{6D8DACB5-7050-41E1-9B1A-9174CA70A4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188" y="3935413"/>
                <a:ext cx="2008188" cy="2008188"/>
              </a:xfrm>
              <a:custGeom>
                <a:avLst/>
                <a:gdLst>
                  <a:gd name="T0" fmla="*/ 172 w 172"/>
                  <a:gd name="T1" fmla="*/ 117 h 172"/>
                  <a:gd name="T2" fmla="*/ 172 w 172"/>
                  <a:gd name="T3" fmla="*/ 172 h 172"/>
                  <a:gd name="T4" fmla="*/ 0 w 172"/>
                  <a:gd name="T5" fmla="*/ 0 h 172"/>
                  <a:gd name="T6" fmla="*/ 55 w 172"/>
                  <a:gd name="T7" fmla="*/ 0 h 172"/>
                  <a:gd name="T8" fmla="*/ 172 w 172"/>
                  <a:gd name="T9" fmla="*/ 117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172">
                    <a:moveTo>
                      <a:pt x="172" y="117"/>
                    </a:moveTo>
                    <a:cubicBezTo>
                      <a:pt x="172" y="172"/>
                      <a:pt x="172" y="172"/>
                      <a:pt x="172" y="172"/>
                    </a:cubicBezTo>
                    <a:cubicBezTo>
                      <a:pt x="80" y="166"/>
                      <a:pt x="7" y="92"/>
                      <a:pt x="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61" y="62"/>
                      <a:pt x="110" y="111"/>
                      <a:pt x="172" y="117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" name="Полилиния 8">
                <a:extLst>
                  <a:ext uri="{FF2B5EF4-FFF2-40B4-BE49-F238E27FC236}">
                    <a16:creationId xmlns:a16="http://schemas.microsoft.com/office/drawing/2014/main" id="{911C8ACA-A542-4D08-9126-B96D0F71B4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5700" y="1580968"/>
                <a:ext cx="2020888" cy="2020888"/>
              </a:xfrm>
              <a:custGeom>
                <a:avLst/>
                <a:gdLst>
                  <a:gd name="T0" fmla="*/ 0 w 173"/>
                  <a:gd name="T1" fmla="*/ 55 h 173"/>
                  <a:gd name="T2" fmla="*/ 0 w 173"/>
                  <a:gd name="T3" fmla="*/ 0 h 173"/>
                  <a:gd name="T4" fmla="*/ 173 w 173"/>
                  <a:gd name="T5" fmla="*/ 173 h 173"/>
                  <a:gd name="T6" fmla="*/ 118 w 173"/>
                  <a:gd name="T7" fmla="*/ 173 h 173"/>
                  <a:gd name="T8" fmla="*/ 0 w 173"/>
                  <a:gd name="T9" fmla="*/ 55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173">
                    <a:moveTo>
                      <a:pt x="0" y="55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93" y="7"/>
                      <a:pt x="166" y="80"/>
                      <a:pt x="173" y="173"/>
                    </a:cubicBezTo>
                    <a:cubicBezTo>
                      <a:pt x="118" y="173"/>
                      <a:pt x="118" y="173"/>
                      <a:pt x="118" y="173"/>
                    </a:cubicBezTo>
                    <a:cubicBezTo>
                      <a:pt x="112" y="111"/>
                      <a:pt x="62" y="61"/>
                      <a:pt x="0" y="5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sp>
          <p:nvSpPr>
            <p:cNvPr id="20" name="Полилиния 31">
              <a:extLst>
                <a:ext uri="{FF2B5EF4-FFF2-40B4-BE49-F238E27FC236}">
                  <a16:creationId xmlns:a16="http://schemas.microsoft.com/office/drawing/2014/main" id="{745DC8CE-88A3-43D3-9F62-45AA3B8D0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V="1">
              <a:off x="4518819" y="2194720"/>
              <a:ext cx="3154361" cy="3154361"/>
            </a:xfrm>
            <a:custGeom>
              <a:avLst/>
              <a:gdLst>
                <a:gd name="connsiteX0" fmla="*/ 1577181 w 3154361"/>
                <a:gd name="connsiteY0" fmla="*/ 3154361 h 3154361"/>
                <a:gd name="connsiteX1" fmla="*/ 1780203 w 3154361"/>
                <a:gd name="connsiteY1" fmla="*/ 2804324 h 3154361"/>
                <a:gd name="connsiteX2" fmla="*/ 1797438 w 3154361"/>
                <a:gd name="connsiteY2" fmla="*/ 2802025 h 3154361"/>
                <a:gd name="connsiteX3" fmla="*/ 2796180 w 3154361"/>
                <a:gd name="connsiteY3" fmla="*/ 1827945 h 3154361"/>
                <a:gd name="connsiteX4" fmla="*/ 2803383 w 3154361"/>
                <a:gd name="connsiteY4" fmla="*/ 1780748 h 3154361"/>
                <a:gd name="connsiteX5" fmla="*/ 3154361 w 3154361"/>
                <a:gd name="connsiteY5" fmla="*/ 1577181 h 3154361"/>
                <a:gd name="connsiteX6" fmla="*/ 2803383 w 3154361"/>
                <a:gd name="connsiteY6" fmla="*/ 1373614 h 3154361"/>
                <a:gd name="connsiteX7" fmla="*/ 2796180 w 3154361"/>
                <a:gd name="connsiteY7" fmla="*/ 1326414 h 3154361"/>
                <a:gd name="connsiteX8" fmla="*/ 1797438 w 3154361"/>
                <a:gd name="connsiteY8" fmla="*/ 352335 h 3154361"/>
                <a:gd name="connsiteX9" fmla="*/ 1780201 w 3154361"/>
                <a:gd name="connsiteY9" fmla="*/ 350035 h 3154361"/>
                <a:gd name="connsiteX10" fmla="*/ 1577181 w 3154361"/>
                <a:gd name="connsiteY10" fmla="*/ 0 h 3154361"/>
                <a:gd name="connsiteX11" fmla="*/ 1374161 w 3154361"/>
                <a:gd name="connsiteY11" fmla="*/ 350035 h 3154361"/>
                <a:gd name="connsiteX12" fmla="*/ 1356922 w 3154361"/>
                <a:gd name="connsiteY12" fmla="*/ 352335 h 3154361"/>
                <a:gd name="connsiteX13" fmla="*/ 358181 w 3154361"/>
                <a:gd name="connsiteY13" fmla="*/ 1326414 h 3154361"/>
                <a:gd name="connsiteX14" fmla="*/ 350977 w 3154361"/>
                <a:gd name="connsiteY14" fmla="*/ 1373613 h 3154361"/>
                <a:gd name="connsiteX15" fmla="*/ 0 w 3154361"/>
                <a:gd name="connsiteY15" fmla="*/ 1577180 h 3154361"/>
                <a:gd name="connsiteX16" fmla="*/ 350977 w 3154361"/>
                <a:gd name="connsiteY16" fmla="*/ 1780746 h 3154361"/>
                <a:gd name="connsiteX17" fmla="*/ 358181 w 3154361"/>
                <a:gd name="connsiteY17" fmla="*/ 1827946 h 3154361"/>
                <a:gd name="connsiteX18" fmla="*/ 1356922 w 3154361"/>
                <a:gd name="connsiteY18" fmla="*/ 2802025 h 3154361"/>
                <a:gd name="connsiteX19" fmla="*/ 1374159 w 3154361"/>
                <a:gd name="connsiteY19" fmla="*/ 2804324 h 315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54361" h="3154361">
                  <a:moveTo>
                    <a:pt x="1577181" y="3154361"/>
                  </a:moveTo>
                  <a:lnTo>
                    <a:pt x="1780203" y="2804324"/>
                  </a:lnTo>
                  <a:lnTo>
                    <a:pt x="1797438" y="2802025"/>
                  </a:lnTo>
                  <a:cubicBezTo>
                    <a:pt x="2297871" y="2712635"/>
                    <a:pt x="2694658" y="2324067"/>
                    <a:pt x="2796180" y="1827945"/>
                  </a:cubicBezTo>
                  <a:lnTo>
                    <a:pt x="2803383" y="1780748"/>
                  </a:lnTo>
                  <a:lnTo>
                    <a:pt x="3154361" y="1577181"/>
                  </a:lnTo>
                  <a:lnTo>
                    <a:pt x="2803383" y="1373614"/>
                  </a:lnTo>
                  <a:lnTo>
                    <a:pt x="2796180" y="1326414"/>
                  </a:lnTo>
                  <a:cubicBezTo>
                    <a:pt x="2694658" y="830292"/>
                    <a:pt x="2297871" y="441725"/>
                    <a:pt x="1797438" y="352335"/>
                  </a:cubicBezTo>
                  <a:lnTo>
                    <a:pt x="1780201" y="350035"/>
                  </a:lnTo>
                  <a:lnTo>
                    <a:pt x="1577181" y="0"/>
                  </a:lnTo>
                  <a:lnTo>
                    <a:pt x="1374161" y="350035"/>
                  </a:lnTo>
                  <a:lnTo>
                    <a:pt x="1356922" y="352335"/>
                  </a:lnTo>
                  <a:cubicBezTo>
                    <a:pt x="856490" y="441724"/>
                    <a:pt x="459702" y="830291"/>
                    <a:pt x="358181" y="1326414"/>
                  </a:cubicBezTo>
                  <a:lnTo>
                    <a:pt x="350977" y="1373613"/>
                  </a:lnTo>
                  <a:lnTo>
                    <a:pt x="0" y="1577180"/>
                  </a:lnTo>
                  <a:lnTo>
                    <a:pt x="350977" y="1780746"/>
                  </a:lnTo>
                  <a:lnTo>
                    <a:pt x="358181" y="1827946"/>
                  </a:lnTo>
                  <a:cubicBezTo>
                    <a:pt x="459702" y="2324067"/>
                    <a:pt x="856490" y="2712635"/>
                    <a:pt x="1356922" y="2802025"/>
                  </a:cubicBezTo>
                  <a:lnTo>
                    <a:pt x="1374159" y="2804324"/>
                  </a:lnTo>
                  <a:close/>
                </a:path>
              </a:pathLst>
            </a:custGeom>
            <a:noFill/>
            <a:ln w="19050">
              <a:solidFill>
                <a:srgbClr val="7F7F7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47EADDC3-9116-4B59-8EE5-A71EB9796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208C3314-C0DC-444C-8158-BC3A705EB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2" y="172745"/>
            <a:ext cx="640252" cy="689230"/>
          </a:xfrm>
          <a:prstGeom prst="rect">
            <a:avLst/>
          </a:prstGeom>
        </p:spPr>
      </p:pic>
      <p:sp>
        <p:nvSpPr>
          <p:cNvPr id="61" name="Надпись 12">
            <a:extLst>
              <a:ext uri="{FF2B5EF4-FFF2-40B4-BE49-F238E27FC236}">
                <a16:creationId xmlns:a16="http://schemas.microsoft.com/office/drawing/2014/main" id="{17BFBDEC-D801-4739-90F1-C40207AF677F}"/>
              </a:ext>
            </a:extLst>
          </p:cNvPr>
          <p:cNvSpPr txBox="1"/>
          <p:nvPr/>
        </p:nvSpPr>
        <p:spPr>
          <a:xfrm>
            <a:off x="1228037" y="167098"/>
            <a:ext cx="9732892" cy="129266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Основные функции</a:t>
            </a:r>
          </a:p>
          <a:p>
            <a:pPr algn="ctr" rtl="0"/>
            <a:r>
              <a:rPr lang="ru-RU" sz="2800" b="1" dirty="0">
                <a:latin typeface="+mj-lt"/>
              </a:rPr>
              <a:t>ГКУ УР «Региональный центр закупок </a:t>
            </a:r>
          </a:p>
          <a:p>
            <a:pPr algn="ctr" rtl="0"/>
            <a:r>
              <a:rPr lang="ru-RU" sz="2800" b="1" dirty="0">
                <a:latin typeface="+mj-lt"/>
              </a:rPr>
              <a:t>Удмуртской Республики»</a:t>
            </a:r>
            <a:endParaRPr lang="ru-RU" sz="3200" dirty="0">
              <a:latin typeface="+mj-lt"/>
            </a:endParaRPr>
          </a:p>
        </p:txBody>
      </p:sp>
      <p:grpSp>
        <p:nvGrpSpPr>
          <p:cNvPr id="66" name="Группа 65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F55FE873-A2FC-45E2-A872-613BFB792B8D}"/>
              </a:ext>
            </a:extLst>
          </p:cNvPr>
          <p:cNvGrpSpPr/>
          <p:nvPr/>
        </p:nvGrpSpPr>
        <p:grpSpPr>
          <a:xfrm>
            <a:off x="5092365" y="3332228"/>
            <a:ext cx="1624999" cy="1601550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67" name="Полилиния 300">
              <a:extLst>
                <a:ext uri="{FF2B5EF4-FFF2-40B4-BE49-F238E27FC236}">
                  <a16:creationId xmlns:a16="http://schemas.microsoft.com/office/drawing/2014/main" id="{5A506CDC-615A-4EA3-80CC-18048856B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68" name="Полилиния 301">
              <a:extLst>
                <a:ext uri="{FF2B5EF4-FFF2-40B4-BE49-F238E27FC236}">
                  <a16:creationId xmlns:a16="http://schemas.microsoft.com/office/drawing/2014/main" id="{1EBE6E0F-61B9-4EAE-8226-3BBB6C3FD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AC318F50-6656-4270-84DF-4CD2EBEF4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7380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3</a:t>
            </a:r>
            <a:endParaRPr lang="ru-RU" dirty="0"/>
          </a:p>
        </p:txBody>
      </p:sp>
      <p:sp>
        <p:nvSpPr>
          <p:cNvPr id="22" name="Прямоугольник: Скругленные верхние углы 4">
            <a:extLst>
              <a:ext uri="{FF2B5EF4-FFF2-40B4-BE49-F238E27FC236}">
                <a16:creationId xmlns:a16="http://schemas.microsoft.com/office/drawing/2014/main" id="{0AD4021C-B12E-4DE2-AE12-14B14BF29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772351" y="2896727"/>
            <a:ext cx="2741961" cy="411130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180975"/>
            <a:r>
              <a:rPr lang="ru-RU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СОЗДАНИЕ </a:t>
            </a:r>
            <a:r>
              <a:rPr 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инструментов, позволяющих обеспечивать принципы эффективности и обоснованности закупок (НМЦК,НМЦД, КТРУ)</a:t>
            </a:r>
          </a:p>
        </p:txBody>
      </p:sp>
      <p:sp>
        <p:nvSpPr>
          <p:cNvPr id="23" name="Прямоугольник: Скругленные верхние углы 41">
            <a:extLst>
              <a:ext uri="{FF2B5EF4-FFF2-40B4-BE49-F238E27FC236}">
                <a16:creationId xmlns:a16="http://schemas.microsoft.com/office/drawing/2014/main" id="{29058A65-0DFC-4783-B0DD-09296BE29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45262" y="1043727"/>
            <a:ext cx="1846462" cy="376618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180975"/>
            <a:r>
              <a:rPr lang="ru-RU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АВТОМАТИЗАЦИЯ </a:t>
            </a:r>
            <a:r>
              <a:rPr 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и развитие закупочного процесса, в том числе закупок малого объема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: Скругленные верхние углы 45">
            <a:extLst>
              <a:ext uri="{FF2B5EF4-FFF2-40B4-BE49-F238E27FC236}">
                <a16:creationId xmlns:a16="http://schemas.microsoft.com/office/drawing/2014/main" id="{5BF62752-F3A8-40DE-AB71-EA7DC4C77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741516" y="3263727"/>
            <a:ext cx="2268553" cy="37515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180975"/>
            <a:r>
              <a:rPr lang="ru-RU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РАЗРАБОТКА</a:t>
            </a:r>
            <a:r>
              <a:rPr 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единых требований к участникам и к закупаемым товарам, работам и услугам</a:t>
            </a:r>
          </a:p>
        </p:txBody>
      </p:sp>
      <p:sp>
        <p:nvSpPr>
          <p:cNvPr id="25" name="Прямоугольник: Скругленные верхние углы 46">
            <a:extLst>
              <a:ext uri="{FF2B5EF4-FFF2-40B4-BE49-F238E27FC236}">
                <a16:creationId xmlns:a16="http://schemas.microsoft.com/office/drawing/2014/main" id="{3A4B7255-DE70-49A2-834A-4704A9F7F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9435999" y="666018"/>
            <a:ext cx="1414664" cy="411130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85725"/>
            <a:r>
              <a:rPr lang="ru-RU" sz="2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ЦЕНТРАЛИЗАЦИЯ</a:t>
            </a:r>
            <a:r>
              <a:rPr lang="ru-RU" sz="2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закупок всех заказчиков   по   44-ФЗ   и   по 223-ФЗ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0C55CC8-4181-4B82-9A41-A0A57AF68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7DA28B4-814B-4770-B74B-CF4E45EA5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257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8458FB4-A590-F2A3-0101-A2DEE2FAEBEF}"/>
              </a:ext>
            </a:extLst>
          </p:cNvPr>
          <p:cNvCxnSpPr>
            <a:cxnSpLocks/>
            <a:stCxn id="9" idx="3"/>
            <a:endCxn id="11" idx="0"/>
          </p:cNvCxnSpPr>
          <p:nvPr/>
        </p:nvCxnSpPr>
        <p:spPr>
          <a:xfrm>
            <a:off x="270787" y="5549970"/>
            <a:ext cx="11039354" cy="84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ACB8460-C1F7-11E7-3261-EB689564B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871" y="0"/>
            <a:ext cx="584200" cy="584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1C437DB-4A1F-1AE5-B1F2-E06984F27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2F1C0A-44C9-B9F6-B495-3B07D7176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2" y="172745"/>
            <a:ext cx="640252" cy="689230"/>
          </a:xfrm>
          <a:prstGeom prst="rect">
            <a:avLst/>
          </a:prstGeom>
        </p:spPr>
      </p:pic>
      <p:sp>
        <p:nvSpPr>
          <p:cNvPr id="6" name="Надпись 12">
            <a:extLst>
              <a:ext uri="{FF2B5EF4-FFF2-40B4-BE49-F238E27FC236}">
                <a16:creationId xmlns:a16="http://schemas.microsoft.com/office/drawing/2014/main" id="{E1B371AF-5437-C38E-F30E-84C58697CA83}"/>
              </a:ext>
            </a:extLst>
          </p:cNvPr>
          <p:cNvSpPr txBox="1"/>
          <p:nvPr/>
        </p:nvSpPr>
        <p:spPr>
          <a:xfrm>
            <a:off x="1080283" y="393791"/>
            <a:ext cx="973289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РАЗВИТИЕ ГКУ УР «РЦЗ УР»</a:t>
            </a:r>
            <a:endParaRPr lang="ru-RU" sz="3200" dirty="0">
              <a:latin typeface="+mj-lt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3E01396-D15A-C2A2-B12B-C3B7AE04E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31FCD3-841B-2EAE-CE8B-F6A03AEC44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99B85B51-7C1F-06F0-13AB-4677A3A9C54B}"/>
              </a:ext>
            </a:extLst>
          </p:cNvPr>
          <p:cNvSpPr/>
          <p:nvPr/>
        </p:nvSpPr>
        <p:spPr>
          <a:xfrm>
            <a:off x="270787" y="5118853"/>
            <a:ext cx="997725" cy="862234"/>
          </a:xfrm>
          <a:prstGeom prst="hexagon">
            <a:avLst/>
          </a:prstGeom>
          <a:solidFill>
            <a:srgbClr val="D80000"/>
          </a:solidFill>
          <a:ln w="225425" cap="rnd">
            <a:solidFill>
              <a:srgbClr val="D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00" b="1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14" name="Шестиугольник 13">
            <a:extLst>
              <a:ext uri="{FF2B5EF4-FFF2-40B4-BE49-F238E27FC236}">
                <a16:creationId xmlns:a16="http://schemas.microsoft.com/office/drawing/2014/main" id="{71A0A599-EE13-09ED-20C9-D4BF1899E414}"/>
              </a:ext>
            </a:extLst>
          </p:cNvPr>
          <p:cNvSpPr/>
          <p:nvPr/>
        </p:nvSpPr>
        <p:spPr>
          <a:xfrm>
            <a:off x="2224133" y="5118853"/>
            <a:ext cx="997725" cy="862234"/>
          </a:xfrm>
          <a:prstGeom prst="hexagon">
            <a:avLst/>
          </a:prstGeom>
          <a:solidFill>
            <a:srgbClr val="C40000"/>
          </a:solidFill>
          <a:ln w="225425" cap="rnd">
            <a:solidFill>
              <a:srgbClr val="C4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2AE12FE6-6D5E-B485-3CD0-20FD1D8CDF46}"/>
              </a:ext>
            </a:extLst>
          </p:cNvPr>
          <p:cNvSpPr/>
          <p:nvPr/>
        </p:nvSpPr>
        <p:spPr>
          <a:xfrm>
            <a:off x="4158429" y="5118853"/>
            <a:ext cx="997725" cy="862234"/>
          </a:xfrm>
          <a:prstGeom prst="hexagon">
            <a:avLst/>
          </a:prstGeom>
          <a:solidFill>
            <a:srgbClr val="B00000"/>
          </a:solidFill>
          <a:ln w="225425" cap="rnd">
            <a:solidFill>
              <a:srgbClr val="B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00" b="1" dirty="0">
                <a:solidFill>
                  <a:schemeClr val="bg1"/>
                </a:solidFill>
              </a:rPr>
              <a:t>2020</a:t>
            </a:r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1EC47D8C-E0BF-FB77-65E9-D3A87A2ABF6E}"/>
              </a:ext>
            </a:extLst>
          </p:cNvPr>
          <p:cNvSpPr/>
          <p:nvPr/>
        </p:nvSpPr>
        <p:spPr>
          <a:xfrm>
            <a:off x="6175337" y="5149820"/>
            <a:ext cx="997725" cy="862234"/>
          </a:xfrm>
          <a:prstGeom prst="hexagon">
            <a:avLst/>
          </a:prstGeom>
          <a:solidFill>
            <a:srgbClr val="9C0000"/>
          </a:solidFill>
          <a:ln w="225425" cap="rnd">
            <a:solidFill>
              <a:srgbClr val="9C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00" b="1" dirty="0">
                <a:solidFill>
                  <a:schemeClr val="bg1"/>
                </a:solidFill>
              </a:rPr>
              <a:t>2021</a:t>
            </a:r>
          </a:p>
        </p:txBody>
      </p:sp>
      <p:sp>
        <p:nvSpPr>
          <p:cNvPr id="17" name="Шестиугольник 16">
            <a:extLst>
              <a:ext uri="{FF2B5EF4-FFF2-40B4-BE49-F238E27FC236}">
                <a16:creationId xmlns:a16="http://schemas.microsoft.com/office/drawing/2014/main" id="{A130696D-30E7-BBE1-5983-7C96DCD4B4B0}"/>
              </a:ext>
            </a:extLst>
          </p:cNvPr>
          <p:cNvSpPr/>
          <p:nvPr/>
        </p:nvSpPr>
        <p:spPr>
          <a:xfrm>
            <a:off x="8090485" y="5127309"/>
            <a:ext cx="997725" cy="862234"/>
          </a:xfrm>
          <a:prstGeom prst="hexagon">
            <a:avLst/>
          </a:prstGeom>
          <a:solidFill>
            <a:srgbClr val="880000"/>
          </a:solidFill>
          <a:ln w="225425" cap="rnd">
            <a:solidFill>
              <a:srgbClr val="88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00" b="1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A9CD8C-9030-DB4D-80F6-D55AEC86483F}"/>
              </a:ext>
            </a:extLst>
          </p:cNvPr>
          <p:cNvSpPr txBox="1"/>
          <p:nvPr/>
        </p:nvSpPr>
        <p:spPr>
          <a:xfrm>
            <a:off x="343978" y="1772211"/>
            <a:ext cx="22351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Закупки (44-ФЗ) </a:t>
            </a:r>
          </a:p>
          <a:p>
            <a:r>
              <a:rPr lang="ru-RU" dirty="0">
                <a:solidFill>
                  <a:schemeClr val="tx1"/>
                </a:solidFill>
              </a:rPr>
              <a:t>от 100 </a:t>
            </a:r>
            <a:r>
              <a:rPr lang="ru-RU" dirty="0" err="1">
                <a:solidFill>
                  <a:schemeClr val="tx1"/>
                </a:solidFill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Закупки (223-ФЗ)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региональный уровень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Информационное сопровождение </a:t>
            </a:r>
          </a:p>
          <a:p>
            <a:r>
              <a:rPr lang="ru-RU" dirty="0">
                <a:solidFill>
                  <a:schemeClr val="tx1"/>
                </a:solidFill>
              </a:rPr>
              <a:t>АИС </a:t>
            </a:r>
          </a:p>
          <a:p>
            <a:r>
              <a:rPr lang="ru-RU" dirty="0">
                <a:solidFill>
                  <a:schemeClr val="tx1"/>
                </a:solidFill>
              </a:rPr>
              <a:t>«</a:t>
            </a:r>
            <a:r>
              <a:rPr lang="en-US" dirty="0">
                <a:solidFill>
                  <a:schemeClr val="tx1"/>
                </a:solidFill>
              </a:rPr>
              <a:t>WEB-</a:t>
            </a:r>
            <a:r>
              <a:rPr lang="ru-RU" dirty="0"/>
              <a:t>Торги-КС</a:t>
            </a:r>
            <a:r>
              <a:rPr lang="ru-RU" dirty="0">
                <a:solidFill>
                  <a:schemeClr val="tx1"/>
                </a:solidFill>
              </a:rPr>
              <a:t>»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C272E4-D228-0592-1998-DD691949CD38}"/>
              </a:ext>
            </a:extLst>
          </p:cNvPr>
          <p:cNvSpPr txBox="1"/>
          <p:nvPr/>
        </p:nvSpPr>
        <p:spPr>
          <a:xfrm>
            <a:off x="2337489" y="1168783"/>
            <a:ext cx="22351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Закупки (44-ФЗ) </a:t>
            </a:r>
          </a:p>
          <a:p>
            <a:r>
              <a:rPr lang="ru-RU" dirty="0">
                <a:solidFill>
                  <a:schemeClr val="tx1"/>
                </a:solidFill>
              </a:rPr>
              <a:t>от  0 руб. 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Закупки (223-ФЗ)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муниципальный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уровень 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Модуль «Малые закупки</a:t>
            </a:r>
          </a:p>
          <a:p>
            <a:endParaRPr lang="ru-RU" sz="1000" b="1" i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«Региональный каталог ТРУ» </a:t>
            </a:r>
          </a:p>
          <a:p>
            <a:endParaRPr lang="ru-RU" sz="1000" b="1" i="1" dirty="0">
              <a:solidFill>
                <a:schemeClr val="tx1"/>
              </a:solidFill>
            </a:endParaRPr>
          </a:p>
          <a:p>
            <a:r>
              <a:rPr lang="ru-RU" dirty="0"/>
              <a:t>Предварительный контроль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F6CD97-6610-23D5-34A1-852C1B904C5E}"/>
              </a:ext>
            </a:extLst>
          </p:cNvPr>
          <p:cNvSpPr txBox="1"/>
          <p:nvPr/>
        </p:nvSpPr>
        <p:spPr>
          <a:xfrm>
            <a:off x="4225250" y="2285230"/>
            <a:ext cx="223516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/>
              <a:t>Малые закупки </a:t>
            </a:r>
            <a:br>
              <a:rPr lang="ru-RU" sz="1800" dirty="0"/>
            </a:br>
            <a:r>
              <a:rPr lang="ru-RU" sz="1800" dirty="0"/>
              <a:t>(223-ФЗ) через биржу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Единственный поставщик (</a:t>
            </a:r>
            <a:r>
              <a:rPr lang="en-US" dirty="0">
                <a:solidFill>
                  <a:schemeClr val="tx1"/>
                </a:solidFill>
              </a:rPr>
              <a:t>COVID</a:t>
            </a:r>
            <a:r>
              <a:rPr lang="ru-RU" dirty="0">
                <a:solidFill>
                  <a:schemeClr val="tx1"/>
                </a:solidFill>
              </a:rPr>
              <a:t>)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Торги по распор</a:t>
            </a:r>
            <a:r>
              <a:rPr lang="ru-RU" dirty="0"/>
              <a:t>яжению имуществом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B7AA43-5A25-98F5-A7C9-8582DD7AEFFD}"/>
              </a:ext>
            </a:extLst>
          </p:cNvPr>
          <p:cNvSpPr txBox="1"/>
          <p:nvPr/>
        </p:nvSpPr>
        <p:spPr>
          <a:xfrm>
            <a:off x="6269897" y="4256316"/>
            <a:ext cx="2334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Закупки </a:t>
            </a:r>
          </a:p>
          <a:p>
            <a:r>
              <a:rPr lang="ru-RU" dirty="0">
                <a:solidFill>
                  <a:schemeClr val="tx1"/>
                </a:solidFill>
              </a:rPr>
              <a:t>(ПП РФ 615)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F6E723-2F64-4221-2C0F-8589BA832D00}"/>
              </a:ext>
            </a:extLst>
          </p:cNvPr>
          <p:cNvSpPr txBox="1"/>
          <p:nvPr/>
        </p:nvSpPr>
        <p:spPr>
          <a:xfrm>
            <a:off x="8189610" y="1380470"/>
            <a:ext cx="2235168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>
                <a:solidFill>
                  <a:schemeClr val="tx1"/>
                </a:solidFill>
              </a:rPr>
              <a:t>Анализ закупок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700" dirty="0">
                <a:solidFill>
                  <a:schemeClr val="tx1"/>
                </a:solidFill>
              </a:rPr>
              <a:t>Согласование Извещений по малым закупкам (44-ФЗ)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700" dirty="0">
                <a:solidFill>
                  <a:schemeClr val="tx1"/>
                </a:solidFill>
              </a:rPr>
              <a:t>Согласование Потребностей (44-ФЗ)</a:t>
            </a:r>
          </a:p>
          <a:p>
            <a:endParaRPr lang="ru-RU" sz="1000" dirty="0"/>
          </a:p>
          <a:p>
            <a:r>
              <a:rPr lang="ru-RU" sz="1700" dirty="0"/>
              <a:t>Согласование Малых закупок (223-ФЗ), созданных из оферт</a:t>
            </a:r>
          </a:p>
          <a:p>
            <a:endParaRPr lang="ru-RU" sz="1000" dirty="0"/>
          </a:p>
          <a:p>
            <a:r>
              <a:rPr lang="ru-RU" sz="1700" dirty="0">
                <a:solidFill>
                  <a:schemeClr val="tx1"/>
                </a:solidFill>
              </a:rPr>
              <a:t>Образовательная деятельность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C7FF6A7-6605-4B59-D2A8-4C68ABB65FE7}"/>
              </a:ext>
            </a:extLst>
          </p:cNvPr>
          <p:cNvCxnSpPr>
            <a:cxnSpLocks/>
          </p:cNvCxnSpPr>
          <p:nvPr/>
        </p:nvCxnSpPr>
        <p:spPr>
          <a:xfrm flipV="1">
            <a:off x="92075" y="4932996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95AB774-0492-BAA3-A486-C650B9D992CD}"/>
              </a:ext>
            </a:extLst>
          </p:cNvPr>
          <p:cNvCxnSpPr>
            <a:cxnSpLocks/>
          </p:cNvCxnSpPr>
          <p:nvPr/>
        </p:nvCxnSpPr>
        <p:spPr>
          <a:xfrm flipH="1" flipV="1">
            <a:off x="335165" y="1809508"/>
            <a:ext cx="21678" cy="312348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BAE08A3B-6D9E-7305-811A-A3ECD50775CB}"/>
              </a:ext>
            </a:extLst>
          </p:cNvPr>
          <p:cNvCxnSpPr/>
          <p:nvPr/>
        </p:nvCxnSpPr>
        <p:spPr>
          <a:xfrm>
            <a:off x="346773" y="2471008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6AE08B7-B417-5299-2E4B-35853FCD12C0}"/>
              </a:ext>
            </a:extLst>
          </p:cNvPr>
          <p:cNvCxnSpPr/>
          <p:nvPr/>
        </p:nvCxnSpPr>
        <p:spPr>
          <a:xfrm>
            <a:off x="346773" y="3642416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6482BA8A-08E7-A4FC-4215-66F6999AEAB2}"/>
              </a:ext>
            </a:extLst>
          </p:cNvPr>
          <p:cNvCxnSpPr/>
          <p:nvPr/>
        </p:nvCxnSpPr>
        <p:spPr>
          <a:xfrm>
            <a:off x="374456" y="4932996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D246D23-A0F4-9B39-08CC-0EF2454B7F76}"/>
              </a:ext>
            </a:extLst>
          </p:cNvPr>
          <p:cNvCxnSpPr>
            <a:cxnSpLocks/>
          </p:cNvCxnSpPr>
          <p:nvPr/>
        </p:nvCxnSpPr>
        <p:spPr>
          <a:xfrm flipV="1">
            <a:off x="2060280" y="4932996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3013A4D2-AD5E-A1D8-0A2D-E3CAD414A737}"/>
              </a:ext>
            </a:extLst>
          </p:cNvPr>
          <p:cNvCxnSpPr>
            <a:cxnSpLocks/>
          </p:cNvCxnSpPr>
          <p:nvPr/>
        </p:nvCxnSpPr>
        <p:spPr>
          <a:xfrm flipH="1" flipV="1">
            <a:off x="2310782" y="1174987"/>
            <a:ext cx="14266" cy="3758009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C4E17EB6-79CE-CA47-3387-60FAF792A08B}"/>
              </a:ext>
            </a:extLst>
          </p:cNvPr>
          <p:cNvCxnSpPr>
            <a:cxnSpLocks/>
          </p:cNvCxnSpPr>
          <p:nvPr/>
        </p:nvCxnSpPr>
        <p:spPr>
          <a:xfrm flipV="1">
            <a:off x="7924843" y="4941452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EF822552-D8F3-2CD1-52C8-523DBF60B6F2}"/>
              </a:ext>
            </a:extLst>
          </p:cNvPr>
          <p:cNvCxnSpPr>
            <a:cxnSpLocks/>
          </p:cNvCxnSpPr>
          <p:nvPr/>
        </p:nvCxnSpPr>
        <p:spPr>
          <a:xfrm flipV="1">
            <a:off x="8189611" y="1380470"/>
            <a:ext cx="0" cy="3560982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5AC96DFF-3E30-876A-6224-25EFBBFA50BD}"/>
              </a:ext>
            </a:extLst>
          </p:cNvPr>
          <p:cNvCxnSpPr>
            <a:cxnSpLocks/>
          </p:cNvCxnSpPr>
          <p:nvPr/>
        </p:nvCxnSpPr>
        <p:spPr>
          <a:xfrm flipV="1">
            <a:off x="3960482" y="4962131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88E44ED3-75AD-5413-0DE4-77B284C184A6}"/>
              </a:ext>
            </a:extLst>
          </p:cNvPr>
          <p:cNvCxnSpPr>
            <a:cxnSpLocks/>
          </p:cNvCxnSpPr>
          <p:nvPr/>
        </p:nvCxnSpPr>
        <p:spPr>
          <a:xfrm flipH="1" flipV="1">
            <a:off x="4212230" y="2219887"/>
            <a:ext cx="4056" cy="2743396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AB1FCEAA-AFD7-C96E-5821-6EF1D8DD2B62}"/>
              </a:ext>
            </a:extLst>
          </p:cNvPr>
          <p:cNvCxnSpPr>
            <a:cxnSpLocks/>
          </p:cNvCxnSpPr>
          <p:nvPr/>
        </p:nvCxnSpPr>
        <p:spPr>
          <a:xfrm flipV="1">
            <a:off x="6016072" y="4953972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DA6A338-F4D7-C847-F1BA-9DB78F521FB8}"/>
              </a:ext>
            </a:extLst>
          </p:cNvPr>
          <p:cNvCxnSpPr>
            <a:cxnSpLocks/>
          </p:cNvCxnSpPr>
          <p:nvPr/>
        </p:nvCxnSpPr>
        <p:spPr>
          <a:xfrm flipH="1" flipV="1">
            <a:off x="6269897" y="4115926"/>
            <a:ext cx="10943" cy="838046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5A72B1E7-1EAA-BEDE-5D32-465AEE7723BD}"/>
              </a:ext>
            </a:extLst>
          </p:cNvPr>
          <p:cNvCxnSpPr/>
          <p:nvPr/>
        </p:nvCxnSpPr>
        <p:spPr>
          <a:xfrm>
            <a:off x="2325048" y="4932996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72C3B43D-0CB6-6902-D51A-0AF0A64EEFA9}"/>
              </a:ext>
            </a:extLst>
          </p:cNvPr>
          <p:cNvCxnSpPr/>
          <p:nvPr/>
        </p:nvCxnSpPr>
        <p:spPr>
          <a:xfrm>
            <a:off x="4236987" y="4941728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17376683-8137-A822-1E9F-EAF7CB12B7B7}"/>
              </a:ext>
            </a:extLst>
          </p:cNvPr>
          <p:cNvCxnSpPr/>
          <p:nvPr/>
        </p:nvCxnSpPr>
        <p:spPr>
          <a:xfrm>
            <a:off x="6278835" y="4945885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23D08FD-DABF-C2B3-E8CA-0D2A23E08D3D}"/>
              </a:ext>
            </a:extLst>
          </p:cNvPr>
          <p:cNvCxnSpPr/>
          <p:nvPr/>
        </p:nvCxnSpPr>
        <p:spPr>
          <a:xfrm>
            <a:off x="8189611" y="4941452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26315C8A-0131-1FB2-7567-A1A5F6950F6B}"/>
              </a:ext>
            </a:extLst>
          </p:cNvPr>
          <p:cNvCxnSpPr/>
          <p:nvPr/>
        </p:nvCxnSpPr>
        <p:spPr>
          <a:xfrm>
            <a:off x="2332176" y="4172020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D80A9916-0980-E7B1-1BEF-A41F03AD4574}"/>
              </a:ext>
            </a:extLst>
          </p:cNvPr>
          <p:cNvCxnSpPr/>
          <p:nvPr/>
        </p:nvCxnSpPr>
        <p:spPr>
          <a:xfrm>
            <a:off x="2325048" y="3429000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B814D402-9756-32A8-9F04-2CF32EAEA401}"/>
              </a:ext>
            </a:extLst>
          </p:cNvPr>
          <p:cNvCxnSpPr/>
          <p:nvPr/>
        </p:nvCxnSpPr>
        <p:spPr>
          <a:xfrm>
            <a:off x="2325048" y="2726193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D84FF25E-3BC7-C9AA-380E-D69D59E30F5D}"/>
              </a:ext>
            </a:extLst>
          </p:cNvPr>
          <p:cNvCxnSpPr/>
          <p:nvPr/>
        </p:nvCxnSpPr>
        <p:spPr>
          <a:xfrm>
            <a:off x="2325048" y="1808968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DDED55AA-7247-03D3-0F02-A52E74E011D4}"/>
              </a:ext>
            </a:extLst>
          </p:cNvPr>
          <p:cNvCxnSpPr/>
          <p:nvPr/>
        </p:nvCxnSpPr>
        <p:spPr>
          <a:xfrm>
            <a:off x="4236987" y="3919205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D24E2479-6DEC-D2DC-6D46-11AEE3221745}"/>
              </a:ext>
            </a:extLst>
          </p:cNvPr>
          <p:cNvCxnSpPr/>
          <p:nvPr/>
        </p:nvCxnSpPr>
        <p:spPr>
          <a:xfrm>
            <a:off x="8218513" y="3380523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50BA355F-EEA0-0C08-C5BE-08F490ACE72F}"/>
              </a:ext>
            </a:extLst>
          </p:cNvPr>
          <p:cNvCxnSpPr/>
          <p:nvPr/>
        </p:nvCxnSpPr>
        <p:spPr>
          <a:xfrm>
            <a:off x="8218513" y="4272957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665A8FB1-7265-CEF0-1610-46295822699F}"/>
              </a:ext>
            </a:extLst>
          </p:cNvPr>
          <p:cNvCxnSpPr/>
          <p:nvPr/>
        </p:nvCxnSpPr>
        <p:spPr>
          <a:xfrm>
            <a:off x="8189611" y="2719429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D5CFB846-0BD0-00DE-AB21-C2A7E45D0701}"/>
              </a:ext>
            </a:extLst>
          </p:cNvPr>
          <p:cNvCxnSpPr/>
          <p:nvPr/>
        </p:nvCxnSpPr>
        <p:spPr>
          <a:xfrm>
            <a:off x="8200106" y="1752304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CAD4C3BD-398F-341B-CD66-7DB857D7DBCA}"/>
              </a:ext>
            </a:extLst>
          </p:cNvPr>
          <p:cNvSpPr txBox="1"/>
          <p:nvPr/>
        </p:nvSpPr>
        <p:spPr>
          <a:xfrm>
            <a:off x="229753" y="6198600"/>
            <a:ext cx="17690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effectLst/>
              </a:rPr>
              <a:t>25 464 документов 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3C27BE9-1E37-1DF8-C14D-6664169508C1}"/>
              </a:ext>
            </a:extLst>
          </p:cNvPr>
          <p:cNvSpPr txBox="1"/>
          <p:nvPr/>
        </p:nvSpPr>
        <p:spPr>
          <a:xfrm>
            <a:off x="2127423" y="6173016"/>
            <a:ext cx="160729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</a:rPr>
              <a:t>92 717 документов 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E9B185E-E54F-0678-A425-6038678516B1}"/>
              </a:ext>
            </a:extLst>
          </p:cNvPr>
          <p:cNvSpPr txBox="1"/>
          <p:nvPr/>
        </p:nvSpPr>
        <p:spPr>
          <a:xfrm>
            <a:off x="4102278" y="6198600"/>
            <a:ext cx="160729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</a:rPr>
              <a:t>113 589 документов 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6E163D2-351C-A465-8A08-F5425FF94A0F}"/>
              </a:ext>
            </a:extLst>
          </p:cNvPr>
          <p:cNvSpPr txBox="1"/>
          <p:nvPr/>
        </p:nvSpPr>
        <p:spPr>
          <a:xfrm>
            <a:off x="6210257" y="6185807"/>
            <a:ext cx="160729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</a:rPr>
              <a:t>138 548 документов 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00A7C46-8AA2-3EB7-620C-29D3502FC739}"/>
              </a:ext>
            </a:extLst>
          </p:cNvPr>
          <p:cNvSpPr txBox="1"/>
          <p:nvPr/>
        </p:nvSpPr>
        <p:spPr>
          <a:xfrm>
            <a:off x="8109544" y="6198600"/>
            <a:ext cx="160729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</a:rPr>
              <a:t>174 297 документов 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AA0DB0-092C-B5F1-B233-E6B18D69D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22256" y="6260731"/>
            <a:ext cx="669743" cy="6097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5A5394B-C53B-55F7-E24F-71AC36CF0837}"/>
              </a:ext>
            </a:extLst>
          </p:cNvPr>
          <p:cNvCxnSpPr>
            <a:cxnSpLocks/>
          </p:cNvCxnSpPr>
          <p:nvPr/>
        </p:nvCxnSpPr>
        <p:spPr>
          <a:xfrm flipV="1">
            <a:off x="1216516" y="5656538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9A837BB-6F46-F4D8-6A18-5347246BEADB}"/>
              </a:ext>
            </a:extLst>
          </p:cNvPr>
          <p:cNvCxnSpPr>
            <a:cxnSpLocks/>
          </p:cNvCxnSpPr>
          <p:nvPr/>
        </p:nvCxnSpPr>
        <p:spPr>
          <a:xfrm>
            <a:off x="336976" y="6188408"/>
            <a:ext cx="865345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B4D91F40-BCD3-AB5B-53B9-3D1ECCE58762}"/>
              </a:ext>
            </a:extLst>
          </p:cNvPr>
          <p:cNvCxnSpPr>
            <a:cxnSpLocks/>
          </p:cNvCxnSpPr>
          <p:nvPr/>
        </p:nvCxnSpPr>
        <p:spPr>
          <a:xfrm flipV="1">
            <a:off x="3121010" y="5656538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EAFED814-8288-94E5-4008-31331732FCF8}"/>
              </a:ext>
            </a:extLst>
          </p:cNvPr>
          <p:cNvCxnSpPr>
            <a:cxnSpLocks/>
          </p:cNvCxnSpPr>
          <p:nvPr/>
        </p:nvCxnSpPr>
        <p:spPr>
          <a:xfrm>
            <a:off x="2241470" y="6188408"/>
            <a:ext cx="865345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83E35B5D-0E28-DFA9-4775-87FC80CEA5E8}"/>
              </a:ext>
            </a:extLst>
          </p:cNvPr>
          <p:cNvCxnSpPr>
            <a:cxnSpLocks/>
          </p:cNvCxnSpPr>
          <p:nvPr/>
        </p:nvCxnSpPr>
        <p:spPr>
          <a:xfrm flipV="1">
            <a:off x="5084642" y="5656314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87AB6981-4A94-40D3-9C74-47DB67ACAD6F}"/>
              </a:ext>
            </a:extLst>
          </p:cNvPr>
          <p:cNvCxnSpPr>
            <a:cxnSpLocks/>
          </p:cNvCxnSpPr>
          <p:nvPr/>
        </p:nvCxnSpPr>
        <p:spPr>
          <a:xfrm>
            <a:off x="4205102" y="6188184"/>
            <a:ext cx="865345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68D4D9C9-6CEE-DC01-9E47-AB216E5ACABD}"/>
              </a:ext>
            </a:extLst>
          </p:cNvPr>
          <p:cNvCxnSpPr>
            <a:cxnSpLocks/>
          </p:cNvCxnSpPr>
          <p:nvPr/>
        </p:nvCxnSpPr>
        <p:spPr>
          <a:xfrm flipV="1">
            <a:off x="7087096" y="5675410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1BEF2139-6E6F-AD26-F488-118C577F97EF}"/>
              </a:ext>
            </a:extLst>
          </p:cNvPr>
          <p:cNvCxnSpPr>
            <a:cxnSpLocks/>
          </p:cNvCxnSpPr>
          <p:nvPr/>
        </p:nvCxnSpPr>
        <p:spPr>
          <a:xfrm>
            <a:off x="6207556" y="6207280"/>
            <a:ext cx="865345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11B11A00-640D-D6FE-1A13-FB2E45E4F267}"/>
              </a:ext>
            </a:extLst>
          </p:cNvPr>
          <p:cNvCxnSpPr>
            <a:cxnSpLocks/>
          </p:cNvCxnSpPr>
          <p:nvPr/>
        </p:nvCxnSpPr>
        <p:spPr>
          <a:xfrm flipV="1">
            <a:off x="8989084" y="5675186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E1EEC4EC-74A5-47CF-21B6-A919D014D867}"/>
              </a:ext>
            </a:extLst>
          </p:cNvPr>
          <p:cNvCxnSpPr>
            <a:cxnSpLocks/>
          </p:cNvCxnSpPr>
          <p:nvPr/>
        </p:nvCxnSpPr>
        <p:spPr>
          <a:xfrm>
            <a:off x="8109544" y="6207056"/>
            <a:ext cx="865345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99C71121-9A06-FD23-49FD-68C04C5FF930}"/>
              </a:ext>
            </a:extLst>
          </p:cNvPr>
          <p:cNvCxnSpPr/>
          <p:nvPr/>
        </p:nvCxnSpPr>
        <p:spPr>
          <a:xfrm>
            <a:off x="4247115" y="3164812"/>
            <a:ext cx="1624704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401442E2-C652-A7A5-5482-35C6D26E236F}"/>
              </a:ext>
            </a:extLst>
          </p:cNvPr>
          <p:cNvSpPr/>
          <p:nvPr/>
        </p:nvSpPr>
        <p:spPr>
          <a:xfrm>
            <a:off x="10312416" y="5127309"/>
            <a:ext cx="997725" cy="862234"/>
          </a:xfrm>
          <a:prstGeom prst="hexagon">
            <a:avLst/>
          </a:prstGeom>
          <a:solidFill>
            <a:srgbClr val="7E0000"/>
          </a:solidFill>
          <a:ln w="225425" cap="rnd">
            <a:solidFill>
              <a:srgbClr val="7E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00" b="1" dirty="0">
                <a:solidFill>
                  <a:schemeClr val="bg1"/>
                </a:solidFill>
              </a:rPr>
              <a:t>2023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4AE639B-6CAB-9B79-8B75-35C445DD7F34}"/>
              </a:ext>
            </a:extLst>
          </p:cNvPr>
          <p:cNvCxnSpPr>
            <a:cxnSpLocks/>
          </p:cNvCxnSpPr>
          <p:nvPr/>
        </p:nvCxnSpPr>
        <p:spPr>
          <a:xfrm flipV="1">
            <a:off x="10139308" y="4928668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D461269-DD58-F60C-1598-27CD078DD406}"/>
              </a:ext>
            </a:extLst>
          </p:cNvPr>
          <p:cNvCxnSpPr>
            <a:cxnSpLocks/>
          </p:cNvCxnSpPr>
          <p:nvPr/>
        </p:nvCxnSpPr>
        <p:spPr>
          <a:xfrm flipV="1">
            <a:off x="10404070" y="4305029"/>
            <a:ext cx="0" cy="642515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4333FE1-5774-7D7E-1AA2-CE7BE0EE67A1}"/>
              </a:ext>
            </a:extLst>
          </p:cNvPr>
          <p:cNvCxnSpPr>
            <a:cxnSpLocks/>
          </p:cNvCxnSpPr>
          <p:nvPr/>
        </p:nvCxnSpPr>
        <p:spPr>
          <a:xfrm>
            <a:off x="10404070" y="6188184"/>
            <a:ext cx="865345" cy="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7072137E-8422-AC27-8E0A-085038C7CF96}"/>
              </a:ext>
            </a:extLst>
          </p:cNvPr>
          <p:cNvCxnSpPr>
            <a:cxnSpLocks/>
          </p:cNvCxnSpPr>
          <p:nvPr/>
        </p:nvCxnSpPr>
        <p:spPr>
          <a:xfrm flipV="1">
            <a:off x="11269415" y="5632054"/>
            <a:ext cx="264768" cy="531870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53D301AE-EDE1-2577-A80E-C247FCE16E52}"/>
              </a:ext>
            </a:extLst>
          </p:cNvPr>
          <p:cNvCxnSpPr>
            <a:cxnSpLocks/>
          </p:cNvCxnSpPr>
          <p:nvPr/>
        </p:nvCxnSpPr>
        <p:spPr>
          <a:xfrm>
            <a:off x="10412897" y="4942400"/>
            <a:ext cx="1526927" cy="10288"/>
          </a:xfrm>
          <a:prstGeom prst="line">
            <a:avLst/>
          </a:prstGeom>
          <a:ln w="381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E433E7BF-0289-CB44-8126-4DDD87CC25C3}"/>
              </a:ext>
            </a:extLst>
          </p:cNvPr>
          <p:cNvSpPr txBox="1"/>
          <p:nvPr/>
        </p:nvSpPr>
        <p:spPr>
          <a:xfrm>
            <a:off x="10271692" y="6188950"/>
            <a:ext cx="1346587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/>
              <a:t>57</a:t>
            </a:r>
            <a:r>
              <a:rPr lang="ru-RU" b="1" dirty="0"/>
              <a:t> 278 </a:t>
            </a:r>
            <a:r>
              <a:rPr lang="ru-RU" sz="1800" b="1" dirty="0">
                <a:effectLst/>
              </a:rPr>
              <a:t>документов 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0653585-6AF0-DEE3-7946-F221E3BF9AE8}"/>
              </a:ext>
            </a:extLst>
          </p:cNvPr>
          <p:cNvSpPr txBox="1"/>
          <p:nvPr/>
        </p:nvSpPr>
        <p:spPr>
          <a:xfrm>
            <a:off x="10458880" y="4305029"/>
            <a:ext cx="152692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>
                <a:solidFill>
                  <a:schemeClr val="tx1"/>
                </a:solidFill>
              </a:rPr>
              <a:t>Переданные полномочия</a:t>
            </a:r>
          </a:p>
        </p:txBody>
      </p:sp>
    </p:spTree>
    <p:extLst>
      <p:ext uri="{BB962C8B-B14F-4D97-AF65-F5344CB8AC3E}">
        <p14:creationId xmlns:p14="http://schemas.microsoft.com/office/powerpoint/2010/main" val="4275488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5E1C00-909F-7B22-9056-AC9DC999803E}"/>
              </a:ext>
            </a:extLst>
          </p:cNvPr>
          <p:cNvSpPr/>
          <p:nvPr/>
        </p:nvSpPr>
        <p:spPr>
          <a:xfrm>
            <a:off x="188541" y="2016231"/>
            <a:ext cx="5506922" cy="4669024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823EB01-F184-4EEA-A2F3-87EB674B9407}"/>
              </a:ext>
            </a:extLst>
          </p:cNvPr>
          <p:cNvSpPr/>
          <p:nvPr/>
        </p:nvSpPr>
        <p:spPr>
          <a:xfrm>
            <a:off x="5967808" y="1151901"/>
            <a:ext cx="5983516" cy="5096107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i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D9566B38-648E-4540-A0A5-95CFB4042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8BC23192-C936-4CCF-81D4-45B5316826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2" y="172745"/>
            <a:ext cx="640252" cy="689230"/>
          </a:xfrm>
          <a:prstGeom prst="rect">
            <a:avLst/>
          </a:prstGeom>
        </p:spPr>
      </p:pic>
      <p:sp>
        <p:nvSpPr>
          <p:cNvPr id="75" name="Надпись 12">
            <a:extLst>
              <a:ext uri="{FF2B5EF4-FFF2-40B4-BE49-F238E27FC236}">
                <a16:creationId xmlns:a16="http://schemas.microsoft.com/office/drawing/2014/main" id="{76BACEE4-CC55-402B-BA17-59C0D7E73984}"/>
              </a:ext>
            </a:extLst>
          </p:cNvPr>
          <p:cNvSpPr txBox="1"/>
          <p:nvPr/>
        </p:nvSpPr>
        <p:spPr>
          <a:xfrm>
            <a:off x="1228036" y="141230"/>
            <a:ext cx="9732893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Ведение регионального каталога </a:t>
            </a:r>
          </a:p>
          <a:p>
            <a:pPr algn="ctr" rtl="0"/>
            <a:r>
              <a:rPr lang="ru-RU" sz="2800" b="1" dirty="0">
                <a:latin typeface="+mj-lt"/>
              </a:rPr>
              <a:t>товаров, работ, услуг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84DF593-360B-4945-9FD3-D020CE005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C68FD7-003D-4084-9989-B0740FC78D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F4665D5-8F50-4E2F-A35E-317047BF7937}"/>
              </a:ext>
            </a:extLst>
          </p:cNvPr>
          <p:cNvSpPr txBox="1"/>
          <p:nvPr/>
        </p:nvSpPr>
        <p:spPr>
          <a:xfrm>
            <a:off x="6059488" y="1127276"/>
            <a:ext cx="585529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установка типовых технических характеристик ТРУ;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 автоматическое формирование технических заданий; </a:t>
            </a:r>
          </a:p>
          <a:p>
            <a:pPr marL="176213" indent="-176213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ведение и формирование типовых контрактов (договоров) для каждой группы ТРУ из каталога;</a:t>
            </a:r>
          </a:p>
          <a:p>
            <a:pPr marL="180975" indent="-180975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использование каталога на всех стадиях проведения определения поставщиков (подрядчиков, исполнителей), начиная от проекта планов-графиков закупок;</a:t>
            </a:r>
          </a:p>
          <a:p>
            <a:pPr marL="180975" indent="-180975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ведение «истории цен» по уже закупленным позициям каталога, по заключенным контрактам (договорам);</a:t>
            </a:r>
          </a:p>
          <a:p>
            <a:pPr marL="180975" indent="-180975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 формирование обоснования НМЦК(Д);  </a:t>
            </a:r>
          </a:p>
          <a:p>
            <a:pPr marL="180975" indent="-180975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 формирование средневзвешенной цены ТРУ из каталога;</a:t>
            </a:r>
          </a:p>
          <a:p>
            <a:pPr marL="180975" indent="-180975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 автоматический контроль НМЦК на </a:t>
            </a:r>
            <a:r>
              <a:rPr lang="ru-RU" sz="1600" b="1" i="1" dirty="0" err="1">
                <a:cs typeface="Times New Roman" pitchFamily="18" charset="0"/>
              </a:rPr>
              <a:t>непревышение</a:t>
            </a:r>
            <a:r>
              <a:rPr lang="ru-RU" sz="1600" b="1" i="1" dirty="0">
                <a:cs typeface="Times New Roman" pitchFamily="18" charset="0"/>
              </a:rPr>
              <a:t> расчетной цены на основании «истории цен»;</a:t>
            </a:r>
          </a:p>
          <a:p>
            <a:pPr marL="180975" indent="-180975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объединение планируемых закупок в совместные торги по одинаковым позициям ТРУ из каталога;</a:t>
            </a:r>
          </a:p>
          <a:p>
            <a:pPr marL="180975" indent="-180975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 интеграция с Федеральным КТРУ формируемым в соответствии с 44-ФЗ, контроль внесения изменений в Федеральным КТРУ по уже созданной позиции Регионального КТРУ;</a:t>
            </a:r>
          </a:p>
          <a:p>
            <a:pPr marL="180975" indent="-180975" algn="just">
              <a:buFont typeface="Wingdings" pitchFamily="2" charset="2"/>
              <a:buChar char="Ø"/>
            </a:pPr>
            <a:r>
              <a:rPr lang="ru-RU" sz="1600" b="1" i="1" dirty="0">
                <a:cs typeface="Times New Roman" pitchFamily="18" charset="0"/>
              </a:rPr>
              <a:t> использование Регионального КТРУ также и для закупок по 223-ФЗ.</a:t>
            </a:r>
            <a:endParaRPr lang="ru-RU" sz="1600" b="1" dirty="0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D0E6B686-CCE6-4A2C-A95B-E23B7983E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0051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dirty="0"/>
              <a:t>5</a:t>
            </a:r>
          </a:p>
        </p:txBody>
      </p:sp>
      <p:sp>
        <p:nvSpPr>
          <p:cNvPr id="13" name="Надпись 108">
            <a:extLst>
              <a:ext uri="{FF2B5EF4-FFF2-40B4-BE49-F238E27FC236}">
                <a16:creationId xmlns:a16="http://schemas.microsoft.com/office/drawing/2014/main" id="{57E19342-9695-43BF-9B77-E6885293CE39}"/>
              </a:ext>
            </a:extLst>
          </p:cNvPr>
          <p:cNvSpPr txBox="1"/>
          <p:nvPr/>
        </p:nvSpPr>
        <p:spPr>
          <a:xfrm>
            <a:off x="1023717" y="1486220"/>
            <a:ext cx="540956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400" b="1" dirty="0">
                <a:solidFill>
                  <a:schemeClr val="bg1"/>
                </a:solidFill>
                <a:latin typeface="+mj-lt"/>
              </a:rPr>
              <a:t>Увеличение количества позиций каталога </a:t>
            </a:r>
          </a:p>
        </p:txBody>
      </p:sp>
      <p:grpSp>
        <p:nvGrpSpPr>
          <p:cNvPr id="17" name="Группа 16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B6D5C209-5301-4AF1-92E7-27B4896C229F}"/>
              </a:ext>
            </a:extLst>
          </p:cNvPr>
          <p:cNvGrpSpPr/>
          <p:nvPr/>
        </p:nvGrpSpPr>
        <p:grpSpPr>
          <a:xfrm>
            <a:off x="470591" y="1414987"/>
            <a:ext cx="309104" cy="293172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18" name="Полилиния 300">
              <a:extLst>
                <a:ext uri="{FF2B5EF4-FFF2-40B4-BE49-F238E27FC236}">
                  <a16:creationId xmlns:a16="http://schemas.microsoft.com/office/drawing/2014/main" id="{3F9E6488-5580-44B0-99A6-7E52B034F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9" name="Полилиния 301">
              <a:extLst>
                <a:ext uri="{FF2B5EF4-FFF2-40B4-BE49-F238E27FC236}">
                  <a16:creationId xmlns:a16="http://schemas.microsoft.com/office/drawing/2014/main" id="{B81309D6-9463-4E4A-81C5-CE3667E39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4F023DD-994B-488C-B8EC-4308AAC4B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7210" y="1175749"/>
            <a:ext cx="5123380" cy="699867"/>
          </a:xfrm>
          <a:prstGeom prst="rect">
            <a:avLst/>
          </a:prstGeom>
          <a:gradFill flip="none" rotWithShape="1">
            <a:gsLst>
              <a:gs pos="10811">
                <a:srgbClr val="C0000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C66C5504-2E0F-4394-961D-EEB0335CE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8541" y="1138690"/>
            <a:ext cx="746432" cy="746432"/>
          </a:xfrm>
          <a:prstGeom prst="ellipse">
            <a:avLst/>
          </a:prstGeom>
          <a:solidFill>
            <a:srgbClr val="B00000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3" name="Надпись 108">
            <a:extLst>
              <a:ext uri="{FF2B5EF4-FFF2-40B4-BE49-F238E27FC236}">
                <a16:creationId xmlns:a16="http://schemas.microsoft.com/office/drawing/2014/main" id="{4C3B8FAA-7865-4CAF-AF6A-A03A359D822B}"/>
              </a:ext>
            </a:extLst>
          </p:cNvPr>
          <p:cNvSpPr txBox="1"/>
          <p:nvPr/>
        </p:nvSpPr>
        <p:spPr>
          <a:xfrm>
            <a:off x="1023419" y="1389338"/>
            <a:ext cx="453541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chemeClr val="bg1"/>
                </a:solidFill>
                <a:latin typeface="+mj-lt"/>
              </a:rPr>
              <a:t>Количество позиций каталога </a:t>
            </a:r>
          </a:p>
        </p:txBody>
      </p:sp>
      <p:grpSp>
        <p:nvGrpSpPr>
          <p:cNvPr id="24" name="Группа 23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A2D9403D-DCA8-48DD-9562-15AFD3527C03}"/>
              </a:ext>
            </a:extLst>
          </p:cNvPr>
          <p:cNvGrpSpPr/>
          <p:nvPr/>
        </p:nvGrpSpPr>
        <p:grpSpPr>
          <a:xfrm>
            <a:off x="369429" y="1283878"/>
            <a:ext cx="383469" cy="426980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25" name="Полилиния 300">
              <a:extLst>
                <a:ext uri="{FF2B5EF4-FFF2-40B4-BE49-F238E27FC236}">
                  <a16:creationId xmlns:a16="http://schemas.microsoft.com/office/drawing/2014/main" id="{46548369-3254-4D25-990E-1542D4AC0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" name="Полилиния 301">
              <a:extLst>
                <a:ext uri="{FF2B5EF4-FFF2-40B4-BE49-F238E27FC236}">
                  <a16:creationId xmlns:a16="http://schemas.microsoft.com/office/drawing/2014/main" id="{A92765BA-9734-468B-9C1B-0CF31C7B3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11735122-5CAA-BDB2-F70F-FF9E4BEE53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441292"/>
              </p:ext>
            </p:extLst>
          </p:nvPr>
        </p:nvGraphicFramePr>
        <p:xfrm>
          <a:off x="240676" y="2162063"/>
          <a:ext cx="5318153" cy="4107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86367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Прямоугольник 116"/>
          <p:cNvSpPr/>
          <p:nvPr/>
        </p:nvSpPr>
        <p:spPr>
          <a:xfrm>
            <a:off x="221834" y="2037098"/>
            <a:ext cx="11742534" cy="4598307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542" y="1178906"/>
            <a:ext cx="11308826" cy="699867"/>
          </a:xfrm>
          <a:prstGeom prst="rect">
            <a:avLst/>
          </a:prstGeom>
          <a:gradFill flip="none" rotWithShape="1">
            <a:gsLst>
              <a:gs pos="3000">
                <a:srgbClr val="C0000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defTabSz="846138"/>
            <a:r>
              <a:rPr lang="ru-RU" sz="1600" b="1" dirty="0">
                <a:solidFill>
                  <a:schemeClr val="tx1"/>
                </a:solidFill>
                <a:cs typeface="Times New Roman" pitchFamily="18" charset="0"/>
              </a:rPr>
              <a:t>Недопущение закупок товаров, работ, услуг с избыточными характеристиками и по завышенным ценам, выявление нарушений до начала процедуры закупки, экономия бюджетных средств, «эффект присутствия» контролирующих органов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6" name="Овал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1834" y="1161971"/>
            <a:ext cx="749966" cy="746432"/>
          </a:xfrm>
          <a:prstGeom prst="ellipse">
            <a:avLst/>
          </a:prstGeom>
          <a:solidFill>
            <a:srgbClr val="B00000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400" b="1" dirty="0"/>
          </a:p>
        </p:txBody>
      </p:sp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D7D413-936A-4A2D-83E0-6714C8DB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/>
              <a:t>Слайд 4</a:t>
            </a:r>
          </a:p>
        </p:txBody>
      </p:sp>
      <p:sp>
        <p:nvSpPr>
          <p:cNvPr id="41" name="Надпись 12">
            <a:extLst>
              <a:ext uri="{FF2B5EF4-FFF2-40B4-BE49-F238E27FC236}">
                <a16:creationId xmlns:a16="http://schemas.microsoft.com/office/drawing/2014/main" id="{46C60CA9-0397-4FD3-A7A5-430E725A0192}"/>
              </a:ext>
            </a:extLst>
          </p:cNvPr>
          <p:cNvSpPr txBox="1"/>
          <p:nvPr/>
        </p:nvSpPr>
        <p:spPr>
          <a:xfrm>
            <a:off x="1221801" y="169848"/>
            <a:ext cx="9739128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Осуществление предупреждающего </a:t>
            </a:r>
          </a:p>
          <a:p>
            <a:pPr algn="ctr" rtl="0"/>
            <a:r>
              <a:rPr lang="ru-RU" sz="2800" b="1" dirty="0">
                <a:latin typeface="+mj-lt"/>
              </a:rPr>
              <a:t>контроля закупок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17493A4-2329-4CBE-ACAE-FFDFF14F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AB68674-19F5-4568-90CD-524F45CEF8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06C40FD-F777-46A4-8EFF-EF530032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B4D233-17F5-49A3-9BE2-39D517E25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0F613B3-4166-49A6-8B53-01E47D854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31" name="Стрелка вправо 4">
            <a:extLst>
              <a:ext uri="{FF2B5EF4-FFF2-40B4-BE49-F238E27FC236}">
                <a16:creationId xmlns:a16="http://schemas.microsoft.com/office/drawing/2014/main" id="{5CDDA0B3-E6D4-46F0-8903-92CAE3652DA4}"/>
              </a:ext>
            </a:extLst>
          </p:cNvPr>
          <p:cNvSpPr/>
          <p:nvPr/>
        </p:nvSpPr>
        <p:spPr>
          <a:xfrm rot="5406171">
            <a:off x="6223678" y="4998496"/>
            <a:ext cx="560427" cy="50568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BCC3BFF8-E200-4469-BF0A-BCC6B9495DEC}"/>
              </a:ext>
            </a:extLst>
          </p:cNvPr>
          <p:cNvGrpSpPr/>
          <p:nvPr/>
        </p:nvGrpSpPr>
        <p:grpSpPr>
          <a:xfrm>
            <a:off x="373873" y="2044074"/>
            <a:ext cx="11540909" cy="1169551"/>
            <a:chOff x="-781890" y="1903397"/>
            <a:chExt cx="9626018" cy="1169551"/>
          </a:xfrm>
        </p:grpSpPr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6A6AAA11-3326-415A-A0F7-2ED425C87A8D}"/>
                </a:ext>
              </a:extLst>
            </p:cNvPr>
            <p:cNvSpPr/>
            <p:nvPr/>
          </p:nvSpPr>
          <p:spPr bwMode="auto">
            <a:xfrm>
              <a:off x="-781890" y="1949484"/>
              <a:ext cx="357509" cy="428628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ru-RU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PMingLiU-ExtB" pitchFamily="18" charset="-120"/>
                  <a:cs typeface="Times New Roman" pitchFamily="18" charset="0"/>
                </a:rPr>
                <a:t>1.</a:t>
              </a: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0EA077DC-BF1C-417D-94E7-C12C42A5C8E1}"/>
                </a:ext>
              </a:extLst>
            </p:cNvPr>
            <p:cNvSpPr/>
            <p:nvPr/>
          </p:nvSpPr>
          <p:spPr>
            <a:xfrm>
              <a:off x="1754097" y="1903397"/>
              <a:ext cx="7090031" cy="1169551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ru-RU" sz="1400" b="1" dirty="0">
                  <a:cs typeface="Times New Roman" pitchFamily="18" charset="0"/>
                </a:rPr>
                <a:t>Общее правило:</a:t>
              </a:r>
              <a:r>
                <a:rPr lang="ru-RU" sz="1400" dirty="0">
                  <a:cs typeface="Times New Roman" pitchFamily="18" charset="0"/>
                </a:rPr>
                <a:t> специалист ГКУ УР «РЦЗ УР» на этапе подачи заявки заказчика на осуществление закупки проверяет расчет НМЦК(Д), техническое задание, проект контракта (договора) на соответствие требованиям законодательства. </a:t>
              </a:r>
            </a:p>
            <a:p>
              <a:pPr algn="just"/>
              <a:r>
                <a:rPr lang="ru-RU" sz="1400" b="1" dirty="0">
                  <a:solidFill>
                    <a:srgbClr val="C00000"/>
                  </a:solidFill>
                  <a:cs typeface="Times New Roman" pitchFamily="18" charset="0"/>
                </a:rPr>
                <a:t>Исключение составляют документы, формируемые автоматически посредством АИС, по закупке товаров, работ, услуг, включенных в Региональный КТРУ.</a:t>
              </a:r>
            </a:p>
          </p:txBody>
        </p:sp>
        <p:pic>
          <p:nvPicPr>
            <p:cNvPr id="37" name="Picture 4" descr="D:\Презентации\Димитриев ВГ\30.03.2018 для дамы из Рязани\материалы\contract 2.png">
              <a:extLst>
                <a:ext uri="{FF2B5EF4-FFF2-40B4-BE49-F238E27FC236}">
                  <a16:creationId xmlns:a16="http://schemas.microsoft.com/office/drawing/2014/main" id="{492C85CB-C56F-4F54-B7BA-ECECDFB1F0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189863" y="2056071"/>
              <a:ext cx="508479" cy="589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9A3D6BBB-58E7-4472-89A0-9A13AF363219}"/>
                </a:ext>
              </a:extLst>
            </p:cNvPr>
            <p:cNvSpPr/>
            <p:nvPr/>
          </p:nvSpPr>
          <p:spPr>
            <a:xfrm>
              <a:off x="-387167" y="1990768"/>
              <a:ext cx="1442922" cy="369332"/>
            </a:xfrm>
            <a:prstGeom prst="rect">
              <a:avLst/>
            </a:prstGeom>
            <a:ln w="12700" cap="rnd">
              <a:noFill/>
              <a:prstDash val="sysDot"/>
            </a:ln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C0000"/>
                  </a:solidFill>
                  <a:cs typeface="Times New Roman" pitchFamily="18" charset="0"/>
                </a:rPr>
                <a:t>ГКУ УР «РЦЗ УР</a:t>
              </a:r>
              <a:r>
                <a:rPr lang="ru-RU" b="1" dirty="0">
                  <a:solidFill>
                    <a:srgbClr val="CC0000"/>
                  </a:solidFill>
                  <a:latin typeface="Times New Roman" pitchFamily="18" charset="0"/>
                  <a:cs typeface="Times New Roman" pitchFamily="18" charset="0"/>
                </a:rPr>
                <a:t>»</a:t>
              </a:r>
              <a:endParaRPr lang="ru-RU" dirty="0"/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E801C17B-40AC-4208-BC0F-73BD49588C58}"/>
              </a:ext>
            </a:extLst>
          </p:cNvPr>
          <p:cNvGrpSpPr/>
          <p:nvPr/>
        </p:nvGrpSpPr>
        <p:grpSpPr>
          <a:xfrm>
            <a:off x="-178035" y="1327595"/>
            <a:ext cx="12082655" cy="3076460"/>
            <a:chOff x="-2277165" y="1034168"/>
            <a:chExt cx="12082655" cy="3076460"/>
          </a:xfrm>
        </p:grpSpPr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A5212BD3-18BD-44CF-A33D-0105806CEBCB}"/>
                </a:ext>
              </a:extLst>
            </p:cNvPr>
            <p:cNvSpPr/>
            <p:nvPr/>
          </p:nvSpPr>
          <p:spPr bwMode="auto">
            <a:xfrm>
              <a:off x="-1752022" y="2921259"/>
              <a:ext cx="428628" cy="428628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ru-RU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PMingLiU-ExtB" pitchFamily="18" charset="-120"/>
                  <a:cs typeface="Times New Roman" pitchFamily="18" charset="0"/>
                </a:rPr>
                <a:t>2.</a:t>
              </a: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F20C8107-7BBD-4440-835B-BD3B3CBEF0DA}"/>
                </a:ext>
              </a:extLst>
            </p:cNvPr>
            <p:cNvSpPr/>
            <p:nvPr/>
          </p:nvSpPr>
          <p:spPr>
            <a:xfrm>
              <a:off x="-1252012" y="2950907"/>
              <a:ext cx="1729961" cy="369332"/>
            </a:xfrm>
            <a:prstGeom prst="rect">
              <a:avLst/>
            </a:prstGeom>
            <a:ln w="12700" cap="rnd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solidFill>
                    <a:srgbClr val="CC0000"/>
                  </a:solidFill>
                  <a:cs typeface="Times New Roman" pitchFamily="18" charset="0"/>
                </a:rPr>
                <a:t>ГКУ УР «РЦЗ УР»</a:t>
              </a:r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96156644-CB20-43FB-8B6D-6A1D6F431CB9}"/>
                </a:ext>
              </a:extLst>
            </p:cNvPr>
            <p:cNvSpPr/>
            <p:nvPr/>
          </p:nvSpPr>
          <p:spPr>
            <a:xfrm>
              <a:off x="1325371" y="2941077"/>
              <a:ext cx="848011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cs typeface="Times New Roman" pitchFamily="18" charset="0"/>
                </a:rPr>
                <a:t>Дополнительный контроль в рамках предварительной заявки на закупку по 44-ФЗ (ПЗЗ) для государственных контрактов и контрактов с НМЦК более 1 млн. руб. в АИС. Проверяется соблюдение требований к обоснованию закупки и правилам нормирования для региональных заказчиков. Экономия по результатам конкурентной закупки резервируется Минфином Удмуртии и впоследствии направляется на решение острых вопросов</a:t>
              </a:r>
              <a:r>
                <a:rPr lang="ru-RU" sz="1400" dirty="0"/>
                <a:t>. </a:t>
              </a:r>
            </a:p>
          </p:txBody>
        </p:sp>
        <p:pic>
          <p:nvPicPr>
            <p:cNvPr id="47" name="Picture 2" descr="https://cdn.pixabay.com/photo/2017/06/17/18/13/human-2412988_640.png">
              <a:extLst>
                <a:ext uri="{FF2B5EF4-FFF2-40B4-BE49-F238E27FC236}">
                  <a16:creationId xmlns:a16="http://schemas.microsoft.com/office/drawing/2014/main" id="{460556D3-13AB-4DF4-A597-A7C794F62A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3358" y="2876341"/>
              <a:ext cx="1219875" cy="1146431"/>
            </a:xfrm>
            <a:prstGeom prst="rect">
              <a:avLst/>
            </a:prstGeom>
            <a:noFill/>
          </p:spPr>
        </p:pic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E4EDDFAF-DD97-4109-BCA2-218278664434}"/>
                </a:ext>
              </a:extLst>
            </p:cNvPr>
            <p:cNvSpPr/>
            <p:nvPr/>
          </p:nvSpPr>
          <p:spPr>
            <a:xfrm>
              <a:off x="-2277165" y="1034168"/>
              <a:ext cx="1571636" cy="400110"/>
            </a:xfrm>
            <a:prstGeom prst="rect">
              <a:avLst/>
            </a:prstGeom>
            <a:ln w="12700" cap="rnd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cs typeface="Times New Roman" pitchFamily="18" charset="0"/>
                </a:rPr>
                <a:t>Цель</a:t>
              </a:r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4C6E195F-EA2C-4E25-A20E-9D8542F348CE}"/>
              </a:ext>
            </a:extLst>
          </p:cNvPr>
          <p:cNvGrpSpPr/>
          <p:nvPr/>
        </p:nvGrpSpPr>
        <p:grpSpPr>
          <a:xfrm>
            <a:off x="340574" y="4422665"/>
            <a:ext cx="11574208" cy="811866"/>
            <a:chOff x="-834463" y="4256879"/>
            <a:chExt cx="9612988" cy="811866"/>
          </a:xfrm>
        </p:grpSpPr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383E0EC6-160C-445D-8EDD-BA45177FC467}"/>
                </a:ext>
              </a:extLst>
            </p:cNvPr>
            <p:cNvSpPr/>
            <p:nvPr/>
          </p:nvSpPr>
          <p:spPr bwMode="auto">
            <a:xfrm>
              <a:off x="-834463" y="4256879"/>
              <a:ext cx="369865" cy="428628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ru-RU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PMingLiU-ExtB" pitchFamily="18" charset="-120"/>
                  <a:cs typeface="Times New Roman" pitchFamily="18" charset="0"/>
                </a:rPr>
                <a:t>3.</a:t>
              </a:r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EA004038-9514-4AB8-A042-DC202CE83636}"/>
                </a:ext>
              </a:extLst>
            </p:cNvPr>
            <p:cNvSpPr/>
            <p:nvPr/>
          </p:nvSpPr>
          <p:spPr>
            <a:xfrm>
              <a:off x="-442368" y="4268526"/>
              <a:ext cx="2522955" cy="800219"/>
            </a:xfrm>
            <a:prstGeom prst="rect">
              <a:avLst/>
            </a:prstGeom>
            <a:ln w="12700" cap="rnd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CC0000"/>
                  </a:solidFill>
                  <a:cs typeface="Times New Roman" pitchFamily="18" charset="0"/>
                </a:rPr>
                <a:t>МВК </a:t>
              </a:r>
              <a:r>
                <a:rPr lang="ru-RU" sz="1400" b="1" i="1" dirty="0">
                  <a:cs typeface="Times New Roman" pitchFamily="18" charset="0"/>
                </a:rPr>
                <a:t>(</a:t>
              </a:r>
              <a:r>
                <a:rPr lang="ru-RU" sz="1400" b="1" i="1" dirty="0">
                  <a:ea typeface="Calibri"/>
                  <a:cs typeface="Times New Roman" pitchFamily="18" charset="0"/>
                </a:rPr>
                <a:t>представители Минфина </a:t>
              </a:r>
            </a:p>
            <a:p>
              <a:r>
                <a:rPr lang="ru-RU" sz="1400" b="1" i="1" dirty="0">
                  <a:ea typeface="Calibri"/>
                  <a:cs typeface="Times New Roman" pitchFamily="18" charset="0"/>
                </a:rPr>
                <a:t>УР, ГКУ УР «РЦЗ УР», профильных министерств и ведомств)</a:t>
              </a:r>
              <a:endParaRPr lang="ru-RU" sz="1400" b="1" i="1" dirty="0">
                <a:cs typeface="Times New Roman" pitchFamily="18" charset="0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A5C07632-7BB8-4FB9-99B6-D31126C9F0C5}"/>
                </a:ext>
              </a:extLst>
            </p:cNvPr>
            <p:cNvSpPr/>
            <p:nvPr/>
          </p:nvSpPr>
          <p:spPr>
            <a:xfrm>
              <a:off x="1735341" y="4276220"/>
              <a:ext cx="704318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solidFill>
                    <a:srgbClr val="0000FF"/>
                  </a:solidFill>
                  <a:cs typeface="Times New Roman" pitchFamily="18" charset="0"/>
                </a:rPr>
                <a:t>Оценка обоснованности закупки с НМЦК более 10 млн. руб. (имеется ряд исключений) Межведомственной комиссией по оценке обоснованности закупок для обеспечения нужд Удмуртской Республики (МВК). Совещательный орган при Минфине Удмуртии. </a:t>
              </a:r>
            </a:p>
          </p:txBody>
        </p:sp>
      </p:grpSp>
      <p:sp>
        <p:nvSpPr>
          <p:cNvPr id="28" name="Овал 27">
            <a:extLst>
              <a:ext uri="{FF2B5EF4-FFF2-40B4-BE49-F238E27FC236}">
                <a16:creationId xmlns:a16="http://schemas.microsoft.com/office/drawing/2014/main" id="{9C276260-980B-47EE-B4D9-9DB1B8D5EDCA}"/>
              </a:ext>
            </a:extLst>
          </p:cNvPr>
          <p:cNvSpPr/>
          <p:nvPr/>
        </p:nvSpPr>
        <p:spPr bwMode="auto">
          <a:xfrm>
            <a:off x="371250" y="5456348"/>
            <a:ext cx="428628" cy="428628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1" dirty="0">
                <a:solidFill>
                  <a:srgbClr val="C0000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4</a:t>
            </a:r>
            <a:r>
              <a:rPr kumimoji="1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.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A10B0C2-7203-4436-9AEB-9A37F1A647D2}"/>
              </a:ext>
            </a:extLst>
          </p:cNvPr>
          <p:cNvSpPr/>
          <p:nvPr/>
        </p:nvSpPr>
        <p:spPr>
          <a:xfrm>
            <a:off x="843339" y="5485996"/>
            <a:ext cx="1729961" cy="369332"/>
          </a:xfrm>
          <a:prstGeom prst="rect">
            <a:avLst/>
          </a:prstGeom>
          <a:ln w="12700" cap="rnd">
            <a:noFill/>
            <a:prstDash val="sysDot"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C0000"/>
                </a:solidFill>
                <a:cs typeface="Times New Roman" pitchFamily="18" charset="0"/>
              </a:rPr>
              <a:t>ГКУ УР «РЦЗ УР</a:t>
            </a:r>
            <a:r>
              <a:rPr lang="ru-RU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286AED-2230-4A00-BFFB-C10A0D0B6E69}"/>
              </a:ext>
            </a:extLst>
          </p:cNvPr>
          <p:cNvSpPr txBox="1"/>
          <p:nvPr/>
        </p:nvSpPr>
        <p:spPr>
          <a:xfrm>
            <a:off x="3432114" y="5364911"/>
            <a:ext cx="84294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cs typeface="Times New Roman" panose="02020603050405020304" pitchFamily="18" charset="0"/>
              </a:rPr>
              <a:t>ГКУ УР «Региональный центр закупок УР» утвержден приказ от 14.01.2022 № 1-оп «Об утверждении Общих требований к оформлению заявки на закупку», устанавливающий правила оформления заказчиками заявок на закупку, направляемых в ГКУ УР «Региональный центр закупок УР».  </a:t>
            </a:r>
          </a:p>
          <a:p>
            <a:r>
              <a:rPr lang="ru-RU" sz="1400" dirty="0">
                <a:cs typeface="Times New Roman" panose="02020603050405020304" pitchFamily="18" charset="0"/>
              </a:rPr>
              <a:t>Общими требованиями устанавливаются, в том числе, понятия избыточные, излишние требования к объекту закупки; неконкурентная, ограничено конкурентная закупка.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B3544A-7C05-4CD4-BE91-B9ED9D26B65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580" y="5485996"/>
            <a:ext cx="480197" cy="66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306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D482663-C47C-4BBD-8DAA-7B5199CC4073}"/>
              </a:ext>
            </a:extLst>
          </p:cNvPr>
          <p:cNvSpPr/>
          <p:nvPr/>
        </p:nvSpPr>
        <p:spPr>
          <a:xfrm>
            <a:off x="280533" y="4623184"/>
            <a:ext cx="6361994" cy="20916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C36BE7E-5B5B-4734-BAD8-FC57BEF4F312}"/>
              </a:ext>
            </a:extLst>
          </p:cNvPr>
          <p:cNvSpPr/>
          <p:nvPr/>
        </p:nvSpPr>
        <p:spPr>
          <a:xfrm>
            <a:off x="280533" y="2367144"/>
            <a:ext cx="6361994" cy="20401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C7E2CB7-9213-4864-896A-5083E94D3CE0}"/>
              </a:ext>
            </a:extLst>
          </p:cNvPr>
          <p:cNvSpPr/>
          <p:nvPr/>
        </p:nvSpPr>
        <p:spPr>
          <a:xfrm>
            <a:off x="287657" y="1508117"/>
            <a:ext cx="6361994" cy="6631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7" name="Диаграмма 36">
            <a:extLst>
              <a:ext uri="{FF2B5EF4-FFF2-40B4-BE49-F238E27FC236}">
                <a16:creationId xmlns:a16="http://schemas.microsoft.com/office/drawing/2014/main" id="{85D3D714-2139-4CD6-BA72-370E613A42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794371"/>
              </p:ext>
            </p:extLst>
          </p:nvPr>
        </p:nvGraphicFramePr>
        <p:xfrm>
          <a:off x="499280" y="4878773"/>
          <a:ext cx="6150371" cy="1836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D7D413-936A-4A2D-83E0-6714C8DB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/>
              <a:t>Слайд 4</a:t>
            </a:r>
          </a:p>
        </p:txBody>
      </p:sp>
      <p:sp>
        <p:nvSpPr>
          <p:cNvPr id="41" name="Надпись 12">
            <a:extLst>
              <a:ext uri="{FF2B5EF4-FFF2-40B4-BE49-F238E27FC236}">
                <a16:creationId xmlns:a16="http://schemas.microsoft.com/office/drawing/2014/main" id="{46C60CA9-0397-4FD3-A7A5-430E725A0192}"/>
              </a:ext>
            </a:extLst>
          </p:cNvPr>
          <p:cNvSpPr txBox="1"/>
          <p:nvPr/>
        </p:nvSpPr>
        <p:spPr>
          <a:xfrm>
            <a:off x="1221801" y="169848"/>
            <a:ext cx="9739128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1" algn="ctr" defTabSz="846138"/>
            <a:r>
              <a:rPr lang="ru-RU" sz="2800" b="1" dirty="0">
                <a:latin typeface="+mj-lt"/>
                <a:cs typeface="Times New Roman" pitchFamily="18" charset="0"/>
              </a:rPr>
              <a:t>Результат работы в цифрах по 44-ФЗ (предупреждено нарушений)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17493A4-2329-4CBE-ACAE-FFDFF14F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AB68674-19F5-4568-90CD-524F45CEF8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06C40FD-F777-46A4-8EFF-EF530032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B4D233-17F5-49A3-9BE2-39D517E25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0F613B3-4166-49A6-8B53-01E47D8548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17" name="Стрелка вправо 4">
            <a:extLst>
              <a:ext uri="{FF2B5EF4-FFF2-40B4-BE49-F238E27FC236}">
                <a16:creationId xmlns:a16="http://schemas.microsoft.com/office/drawing/2014/main" id="{F23C2498-49E3-47F5-8B6E-5C8AA9E19484}"/>
              </a:ext>
            </a:extLst>
          </p:cNvPr>
          <p:cNvSpPr/>
          <p:nvPr/>
        </p:nvSpPr>
        <p:spPr>
          <a:xfrm rot="5406171">
            <a:off x="5248693" y="4814394"/>
            <a:ext cx="560427" cy="50568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/>
          </a:p>
        </p:txBody>
      </p:sp>
      <p:sp>
        <p:nvSpPr>
          <p:cNvPr id="27" name="Скругленный прямоугольник 29">
            <a:extLst>
              <a:ext uri="{FF2B5EF4-FFF2-40B4-BE49-F238E27FC236}">
                <a16:creationId xmlns:a16="http://schemas.microsoft.com/office/drawing/2014/main" id="{DB02D624-AA3A-45F1-8D14-CDFB42733FC0}"/>
              </a:ext>
            </a:extLst>
          </p:cNvPr>
          <p:cNvSpPr/>
          <p:nvPr/>
        </p:nvSpPr>
        <p:spPr bwMode="auto">
          <a:xfrm>
            <a:off x="7719883" y="2954954"/>
            <a:ext cx="4019537" cy="1577981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i="1" dirty="0">
                <a:solidFill>
                  <a:srgbClr val="0000FF"/>
                </a:solidFill>
              </a:rPr>
              <a:t>Снижение общей суммы НМЦК </a:t>
            </a:r>
          </a:p>
          <a:p>
            <a:pPr algn="ctr"/>
            <a:r>
              <a:rPr lang="ru-RU" sz="1400" b="1" i="1" dirty="0">
                <a:solidFill>
                  <a:srgbClr val="0000FF"/>
                </a:solidFill>
              </a:rPr>
              <a:t>(после устранения нарушений):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2019 году – 143,55 млн. руб.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2020 году – 165,21 млн. руб.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2021 году – 222,26 млн. руб.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2022 году – 240,33 млн. руб.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2023 году – 81,88 млн. руб.</a:t>
            </a:r>
            <a:endParaRPr lang="ru-RU" sz="1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62D50925-E191-46DF-85A4-9B9C3D583A57}"/>
              </a:ext>
            </a:extLst>
          </p:cNvPr>
          <p:cNvSpPr/>
          <p:nvPr/>
        </p:nvSpPr>
        <p:spPr bwMode="auto">
          <a:xfrm>
            <a:off x="488557" y="1630925"/>
            <a:ext cx="428628" cy="428628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1.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DC552ACB-3DCE-4D23-8D0B-2D17272A1F4C}"/>
              </a:ext>
            </a:extLst>
          </p:cNvPr>
          <p:cNvSpPr/>
          <p:nvPr/>
        </p:nvSpPr>
        <p:spPr bwMode="auto">
          <a:xfrm>
            <a:off x="5643570" y="2811996"/>
            <a:ext cx="3714776" cy="1283497"/>
          </a:xfrm>
          <a:prstGeom prst="rect">
            <a:avLst/>
          </a:prstGeom>
          <a:noFill/>
          <a:ln w="1905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6FABE8C-FFC8-4030-AB22-93C2B1805777}"/>
              </a:ext>
            </a:extLst>
          </p:cNvPr>
          <p:cNvSpPr/>
          <p:nvPr/>
        </p:nvSpPr>
        <p:spPr>
          <a:xfrm>
            <a:off x="994919" y="2440889"/>
            <a:ext cx="304026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На этапе проверки ПЗЗ: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5851FA45-0A6A-472C-AE90-2A3178CE162D}"/>
              </a:ext>
            </a:extLst>
          </p:cNvPr>
          <p:cNvSpPr/>
          <p:nvPr/>
        </p:nvSpPr>
        <p:spPr bwMode="auto">
          <a:xfrm>
            <a:off x="499281" y="4801365"/>
            <a:ext cx="428628" cy="420395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b="1" dirty="0">
                <a:solidFill>
                  <a:srgbClr val="C0000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3</a:t>
            </a:r>
            <a:r>
              <a:rPr kumimoji="1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.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AB205793-2D40-494F-BA77-BE0C0D95F1CD}"/>
              </a:ext>
            </a:extLst>
          </p:cNvPr>
          <p:cNvSpPr/>
          <p:nvPr/>
        </p:nvSpPr>
        <p:spPr>
          <a:xfrm>
            <a:off x="991377" y="4670577"/>
            <a:ext cx="210027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На этапе МВК: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A9E13F5-F3E1-4B59-A5D9-FDF30C2B5CC4}"/>
              </a:ext>
            </a:extLst>
          </p:cNvPr>
          <p:cNvSpPr txBox="1"/>
          <p:nvPr/>
        </p:nvSpPr>
        <p:spPr>
          <a:xfrm>
            <a:off x="327837" y="5621097"/>
            <a:ext cx="1200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19,27</a:t>
            </a:r>
            <a:r>
              <a:rPr lang="ru-RU" sz="1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%)</a:t>
            </a:r>
          </a:p>
        </p:txBody>
      </p:sp>
      <p:sp>
        <p:nvSpPr>
          <p:cNvPr id="40" name="TextBox 1">
            <a:extLst>
              <a:ext uri="{FF2B5EF4-FFF2-40B4-BE49-F238E27FC236}">
                <a16:creationId xmlns:a16="http://schemas.microsoft.com/office/drawing/2014/main" id="{E17DF263-B25C-48EA-9084-7C222A154AA7}"/>
              </a:ext>
            </a:extLst>
          </p:cNvPr>
          <p:cNvSpPr txBox="1"/>
          <p:nvPr/>
        </p:nvSpPr>
        <p:spPr>
          <a:xfrm>
            <a:off x="1298937" y="5460948"/>
            <a:ext cx="714386" cy="21429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(24,37 %)</a:t>
            </a:r>
          </a:p>
        </p:txBody>
      </p:sp>
      <p:sp>
        <p:nvSpPr>
          <p:cNvPr id="42" name="Скругленный прямоугольник 83">
            <a:extLst>
              <a:ext uri="{FF2B5EF4-FFF2-40B4-BE49-F238E27FC236}">
                <a16:creationId xmlns:a16="http://schemas.microsoft.com/office/drawing/2014/main" id="{65C60A4D-6665-4881-BADA-D390E0BBEAAB}"/>
              </a:ext>
            </a:extLst>
          </p:cNvPr>
          <p:cNvSpPr/>
          <p:nvPr/>
        </p:nvSpPr>
        <p:spPr bwMode="auto">
          <a:xfrm>
            <a:off x="7756133" y="4670576"/>
            <a:ext cx="4019537" cy="1625027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i="1" dirty="0">
                <a:solidFill>
                  <a:srgbClr val="0000FF"/>
                </a:solidFill>
              </a:rPr>
              <a:t>Снижение общей суммы НМЦК </a:t>
            </a:r>
          </a:p>
          <a:p>
            <a:pPr algn="ctr"/>
            <a:r>
              <a:rPr lang="ru-RU" sz="1400" b="1" i="1" dirty="0">
                <a:solidFill>
                  <a:srgbClr val="0000FF"/>
                </a:solidFill>
              </a:rPr>
              <a:t>(после устранения нарушений):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2019 году – 17,68 млн. руб.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2020 году – 11,64 млн. руб.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2021 году – 40,93 млн. руб.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2022 году – 65,77 млн. руб.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2023 году – 21,62 млн. руб.</a:t>
            </a: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3521D4DC-3A53-457C-9780-B905C0BC9A36}"/>
              </a:ext>
            </a:extLst>
          </p:cNvPr>
          <p:cNvSpPr txBox="1"/>
          <p:nvPr/>
        </p:nvSpPr>
        <p:spPr>
          <a:xfrm>
            <a:off x="2107176" y="5360751"/>
            <a:ext cx="714386" cy="21429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29,85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%)</a:t>
            </a:r>
          </a:p>
        </p:txBody>
      </p:sp>
      <p:graphicFrame>
        <p:nvGraphicFramePr>
          <p:cNvPr id="46" name="Диаграмма 45">
            <a:extLst>
              <a:ext uri="{FF2B5EF4-FFF2-40B4-BE49-F238E27FC236}">
                <a16:creationId xmlns:a16="http://schemas.microsoft.com/office/drawing/2014/main" id="{8DB16566-D703-469C-AE19-7AD0CABAB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9089018"/>
              </p:ext>
            </p:extLst>
          </p:nvPr>
        </p:nvGraphicFramePr>
        <p:xfrm>
          <a:off x="499281" y="2717620"/>
          <a:ext cx="6233529" cy="1633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8" name="TextBox 1">
            <a:extLst>
              <a:ext uri="{FF2B5EF4-FFF2-40B4-BE49-F238E27FC236}">
                <a16:creationId xmlns:a16="http://schemas.microsoft.com/office/drawing/2014/main" id="{F78C2560-3AD8-418B-A613-5C1AE4796D28}"/>
              </a:ext>
            </a:extLst>
          </p:cNvPr>
          <p:cNvSpPr txBox="1"/>
          <p:nvPr/>
        </p:nvSpPr>
        <p:spPr>
          <a:xfrm>
            <a:off x="684629" y="3053106"/>
            <a:ext cx="657372" cy="21837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(7,2 %)</a:t>
            </a:r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id="{7129CB1D-AAE5-4094-971D-60EB7F58B74C}"/>
              </a:ext>
            </a:extLst>
          </p:cNvPr>
          <p:cNvSpPr txBox="1"/>
          <p:nvPr/>
        </p:nvSpPr>
        <p:spPr>
          <a:xfrm>
            <a:off x="1367973" y="2890401"/>
            <a:ext cx="772816" cy="21429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(7,5 %)</a:t>
            </a:r>
          </a:p>
        </p:txBody>
      </p:sp>
      <p:sp>
        <p:nvSpPr>
          <p:cNvPr id="50" name="TextBox 1">
            <a:extLst>
              <a:ext uri="{FF2B5EF4-FFF2-40B4-BE49-F238E27FC236}">
                <a16:creationId xmlns:a16="http://schemas.microsoft.com/office/drawing/2014/main" id="{5C3C9995-4533-479D-9BA7-C288BD64965D}"/>
              </a:ext>
            </a:extLst>
          </p:cNvPr>
          <p:cNvSpPr txBox="1"/>
          <p:nvPr/>
        </p:nvSpPr>
        <p:spPr>
          <a:xfrm>
            <a:off x="1978772" y="2771451"/>
            <a:ext cx="714386" cy="21429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(6,64 %)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2DF9DE61-5993-4995-B128-46A6E5E68F62}"/>
              </a:ext>
            </a:extLst>
          </p:cNvPr>
          <p:cNvSpPr/>
          <p:nvPr/>
        </p:nvSpPr>
        <p:spPr bwMode="auto">
          <a:xfrm>
            <a:off x="502952" y="2502197"/>
            <a:ext cx="429175" cy="428628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b="1" dirty="0">
                <a:solidFill>
                  <a:srgbClr val="C0000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2</a:t>
            </a:r>
            <a:r>
              <a:rPr kumimoji="1" 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F16F5B4-AF53-4455-80B0-A291248A6DC9}"/>
              </a:ext>
            </a:extLst>
          </p:cNvPr>
          <p:cNvSpPr/>
          <p:nvPr/>
        </p:nvSpPr>
        <p:spPr>
          <a:xfrm>
            <a:off x="1008493" y="1659636"/>
            <a:ext cx="5131944" cy="374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CC0000"/>
                </a:solidFill>
                <a:latin typeface="+mj-lt"/>
              </a:rPr>
              <a:t>На этапе общей проверки заявки на закупку:</a:t>
            </a:r>
          </a:p>
        </p:txBody>
      </p:sp>
      <p:sp>
        <p:nvSpPr>
          <p:cNvPr id="55" name="Скругленный прямоугольник 29">
            <a:extLst>
              <a:ext uri="{FF2B5EF4-FFF2-40B4-BE49-F238E27FC236}">
                <a16:creationId xmlns:a16="http://schemas.microsoft.com/office/drawing/2014/main" id="{59F7AC56-5E7B-4C0C-AA36-BB249852C54E}"/>
              </a:ext>
            </a:extLst>
          </p:cNvPr>
          <p:cNvSpPr/>
          <p:nvPr/>
        </p:nvSpPr>
        <p:spPr bwMode="auto">
          <a:xfrm>
            <a:off x="7719883" y="1213849"/>
            <a:ext cx="4055787" cy="1611865"/>
          </a:xfrm>
          <a:prstGeom prst="roundRect">
            <a:avLst/>
          </a:prstGeom>
          <a:noFill/>
          <a:ln w="25400" cap="flat" cmpd="sng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i="1" dirty="0">
                <a:solidFill>
                  <a:srgbClr val="0000FF"/>
                </a:solidFill>
              </a:rPr>
              <a:t>Возвращалась на доработку заказчику </a:t>
            </a:r>
          </a:p>
          <a:p>
            <a:pPr algn="ctr"/>
            <a:r>
              <a:rPr lang="ru-RU" sz="1400" b="1" i="1" dirty="0">
                <a:solidFill>
                  <a:srgbClr val="0000FF"/>
                </a:solidFill>
              </a:rPr>
              <a:t>(по причине выявления нарушений ):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2019 году – каждая четвертая заявка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2020 году – каждая шестая заявка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2021 году – каждая третья заявка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2022 году – каждая вторая заявка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2023 году – каждая третья заявка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61A69E64-30F3-4BE4-BC63-1E92159CEDB1}"/>
              </a:ext>
            </a:extLst>
          </p:cNvPr>
          <p:cNvSpPr/>
          <p:nvPr/>
        </p:nvSpPr>
        <p:spPr>
          <a:xfrm>
            <a:off x="6841315" y="1547240"/>
            <a:ext cx="711731" cy="6240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D70C6B2C-D7C9-45EA-94D7-78547D19AB8E}"/>
              </a:ext>
            </a:extLst>
          </p:cNvPr>
          <p:cNvSpPr/>
          <p:nvPr/>
        </p:nvSpPr>
        <p:spPr>
          <a:xfrm>
            <a:off x="6841316" y="3222350"/>
            <a:ext cx="711731" cy="6240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: вправо 46">
            <a:extLst>
              <a:ext uri="{FF2B5EF4-FFF2-40B4-BE49-F238E27FC236}">
                <a16:creationId xmlns:a16="http://schemas.microsoft.com/office/drawing/2014/main" id="{36B8C75E-229A-4A3F-B93F-A316CEF7DBA0}"/>
              </a:ext>
            </a:extLst>
          </p:cNvPr>
          <p:cNvSpPr/>
          <p:nvPr/>
        </p:nvSpPr>
        <p:spPr>
          <a:xfrm>
            <a:off x="6846970" y="5309096"/>
            <a:ext cx="711731" cy="6240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1">
            <a:extLst>
              <a:ext uri="{FF2B5EF4-FFF2-40B4-BE49-F238E27FC236}">
                <a16:creationId xmlns:a16="http://schemas.microsoft.com/office/drawing/2014/main" id="{6E881DEE-F3A7-6EB6-05BE-663FCF78EF70}"/>
              </a:ext>
            </a:extLst>
          </p:cNvPr>
          <p:cNvSpPr txBox="1"/>
          <p:nvPr/>
        </p:nvSpPr>
        <p:spPr>
          <a:xfrm>
            <a:off x="2874643" y="2890402"/>
            <a:ext cx="714386" cy="21429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(9,9 %)</a:t>
            </a:r>
          </a:p>
        </p:txBody>
      </p:sp>
      <p:sp>
        <p:nvSpPr>
          <p:cNvPr id="53" name="TextBox 1">
            <a:extLst>
              <a:ext uri="{FF2B5EF4-FFF2-40B4-BE49-F238E27FC236}">
                <a16:creationId xmlns:a16="http://schemas.microsoft.com/office/drawing/2014/main" id="{A952D56B-A97B-59A5-916D-573D965F731C}"/>
              </a:ext>
            </a:extLst>
          </p:cNvPr>
          <p:cNvSpPr txBox="1"/>
          <p:nvPr/>
        </p:nvSpPr>
        <p:spPr>
          <a:xfrm>
            <a:off x="2820772" y="5142302"/>
            <a:ext cx="714386" cy="21429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(44,08 %)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77DDF98F-AB06-227B-8506-4E680E61CD19}"/>
              </a:ext>
            </a:extLst>
          </p:cNvPr>
          <p:cNvSpPr txBox="1"/>
          <p:nvPr/>
        </p:nvSpPr>
        <p:spPr>
          <a:xfrm>
            <a:off x="3385251" y="5544276"/>
            <a:ext cx="714386" cy="21429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(45,1 %)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48571220-8DDF-5460-BBB5-8F53D17F393B}"/>
              </a:ext>
            </a:extLst>
          </p:cNvPr>
          <p:cNvSpPr txBox="1"/>
          <p:nvPr/>
        </p:nvSpPr>
        <p:spPr>
          <a:xfrm>
            <a:off x="3461530" y="3280095"/>
            <a:ext cx="714386" cy="21429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i="1" dirty="0">
                <a:solidFill>
                  <a:schemeClr val="tx2"/>
                </a:solidFill>
                <a:cs typeface="Times New Roman" pitchFamily="18" charset="0"/>
              </a:rPr>
              <a:t>(7,5 %)</a:t>
            </a:r>
          </a:p>
        </p:txBody>
      </p:sp>
    </p:spTree>
    <p:extLst>
      <p:ext uri="{BB962C8B-B14F-4D97-AF65-F5344CB8AC3E}">
        <p14:creationId xmlns:p14="http://schemas.microsoft.com/office/powerpoint/2010/main" val="549287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авая фигурная скобка 55"/>
          <p:cNvSpPr/>
          <p:nvPr/>
        </p:nvSpPr>
        <p:spPr bwMode="auto">
          <a:xfrm>
            <a:off x="7878845" y="2831558"/>
            <a:ext cx="707301" cy="3655737"/>
          </a:xfrm>
          <a:prstGeom prst="rightBrace">
            <a:avLst/>
          </a:prstGeom>
          <a:solidFill>
            <a:srgbClr val="FFFFFF"/>
          </a:solidFill>
          <a:ln w="412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sz="2400" dirty="0">
              <a:latin typeface="Times New Roman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686054BD-8CF0-403D-B3AF-99376B3DEF40}"/>
              </a:ext>
            </a:extLst>
          </p:cNvPr>
          <p:cNvSpPr/>
          <p:nvPr/>
        </p:nvSpPr>
        <p:spPr>
          <a:xfrm>
            <a:off x="164462" y="1197356"/>
            <a:ext cx="11860040" cy="727444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026" name="AutoShape 2" descr="https://www.a-u-z.ru/files/purchase_news/2736_photo.JP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87656" y="1258051"/>
            <a:ext cx="11627125" cy="646331"/>
          </a:xfrm>
          <a:prstGeom prst="rect">
            <a:avLst/>
          </a:prstGeom>
          <a:noFill/>
          <a:ln w="25400">
            <a:noFill/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i="1" u="sng" dirty="0">
                <a:solidFill>
                  <a:srgbClr val="C00000"/>
                </a:solidFill>
                <a:cs typeface="Times New Roman" pitchFamily="18" charset="0"/>
              </a:rPr>
              <a:t>Результат:</a:t>
            </a:r>
            <a:r>
              <a:rPr lang="ru-RU" i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b="1" i="1" dirty="0">
                <a:cs typeface="Times New Roman" pitchFamily="18" charset="0"/>
              </a:rPr>
              <a:t>единые правила осуществления закупок по 223-ФЗ на всей территории региона, централизация закупок в ГКУ УР «РЦЗ УР», проведение совместных закупок, эффективное расходование средств заказчиков.</a:t>
            </a:r>
          </a:p>
        </p:txBody>
      </p:sp>
      <p:sp>
        <p:nvSpPr>
          <p:cNvPr id="29" name="Стрелка вправо 4"/>
          <p:cNvSpPr/>
          <p:nvPr/>
        </p:nvSpPr>
        <p:spPr>
          <a:xfrm rot="5406171">
            <a:off x="6571108" y="5437233"/>
            <a:ext cx="560427" cy="50568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/>
          </a:p>
        </p:txBody>
      </p:sp>
      <p:sp>
        <p:nvSpPr>
          <p:cNvPr id="15" name="TextBox 14"/>
          <p:cNvSpPr txBox="1"/>
          <p:nvPr/>
        </p:nvSpPr>
        <p:spPr>
          <a:xfrm>
            <a:off x="287655" y="2080503"/>
            <a:ext cx="11627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cs typeface="Times New Roman" pitchFamily="18" charset="0"/>
              </a:rPr>
              <a:t>Минфин Удмуртии уполномочен утверждать типовые положения о закупке товаров, работ, услуг для унитарных предприятий Удмуртской Республики, бюджетных и автономных учреждений Удмуртской Республики</a:t>
            </a: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4012964" y="2938715"/>
            <a:ext cx="3692909" cy="1500198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dirty="0">
                <a:solidFill>
                  <a:srgbClr val="0000FF"/>
                </a:solidFill>
              </a:rPr>
              <a:t>Положения о закупке товаров, работ,  </a:t>
            </a:r>
          </a:p>
          <a:p>
            <a:pPr algn="ctr"/>
            <a:r>
              <a:rPr lang="ru-RU" sz="1600" b="1" dirty="0">
                <a:solidFill>
                  <a:srgbClr val="0000FF"/>
                </a:solidFill>
              </a:rPr>
              <a:t>услуг АУ, БУ, ГУП УР, </a:t>
            </a:r>
          </a:p>
          <a:p>
            <a:pPr algn="ctr"/>
            <a:r>
              <a:rPr lang="ru-RU" sz="1600" b="1" dirty="0">
                <a:solidFill>
                  <a:srgbClr val="0000FF"/>
                </a:solidFill>
              </a:rPr>
              <a:t>разработанные заказчиками</a:t>
            </a:r>
          </a:p>
          <a:p>
            <a:pPr algn="ctr"/>
            <a:r>
              <a:rPr lang="ru-RU" sz="1600" b="1" u="sng" dirty="0">
                <a:solidFill>
                  <a:srgbClr val="0000FF"/>
                </a:solidFill>
              </a:rPr>
              <a:t>на основании типового положения</a:t>
            </a:r>
          </a:p>
          <a:p>
            <a:pPr algn="ctr"/>
            <a:r>
              <a:rPr lang="ru-RU" sz="1600" b="1" dirty="0">
                <a:solidFill>
                  <a:srgbClr val="0000FF"/>
                </a:solidFill>
              </a:rPr>
              <a:t>в соответствии </a:t>
            </a:r>
          </a:p>
          <a:p>
            <a:pPr algn="ctr"/>
            <a:r>
              <a:rPr lang="ru-RU" sz="1600" b="1" dirty="0">
                <a:solidFill>
                  <a:srgbClr val="0000FF"/>
                </a:solidFill>
              </a:rPr>
              <a:t>с требованиями 223-ФЗ</a:t>
            </a:r>
          </a:p>
        </p:txBody>
      </p:sp>
      <p:grpSp>
        <p:nvGrpSpPr>
          <p:cNvPr id="19" name="Группа 27"/>
          <p:cNvGrpSpPr/>
          <p:nvPr/>
        </p:nvGrpSpPr>
        <p:grpSpPr>
          <a:xfrm>
            <a:off x="699002" y="2780146"/>
            <a:ext cx="3028208" cy="1820918"/>
            <a:chOff x="3603331" y="2729661"/>
            <a:chExt cx="1968801" cy="1142292"/>
          </a:xfrm>
        </p:grpSpPr>
        <p:sp>
          <p:nvSpPr>
            <p:cNvPr id="21" name="Стрелка вправо 20"/>
            <p:cNvSpPr/>
            <p:nvPr/>
          </p:nvSpPr>
          <p:spPr bwMode="auto">
            <a:xfrm>
              <a:off x="3643306" y="2729661"/>
              <a:ext cx="1928826" cy="1142292"/>
            </a:xfrm>
            <a:prstGeom prst="rightArrow">
              <a:avLst/>
            </a:prstGeom>
            <a:solidFill>
              <a:srgbClr val="FFFFFF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 sz="2400">
                <a:latin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603331" y="3021478"/>
              <a:ext cx="1791852" cy="59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i="1" dirty="0">
                  <a:cs typeface="Times New Roman" pitchFamily="18" charset="0"/>
                </a:rPr>
                <a:t>приказ Минфина Удмуртии об утверждении типового положения о закупке для </a:t>
              </a:r>
            </a:p>
            <a:p>
              <a:pPr algn="ctr"/>
              <a:r>
                <a:rPr lang="ru-RU" sz="1400" b="1" i="1" dirty="0">
                  <a:cs typeface="Times New Roman" pitchFamily="18" charset="0"/>
                </a:rPr>
                <a:t>АУ, БУ, ГУП УР</a:t>
              </a:r>
            </a:p>
          </p:txBody>
        </p:sp>
      </p:grpSp>
      <p:sp>
        <p:nvSpPr>
          <p:cNvPr id="28" name="Скругленный прямоугольник 27"/>
          <p:cNvSpPr/>
          <p:nvPr/>
        </p:nvSpPr>
        <p:spPr bwMode="auto">
          <a:xfrm>
            <a:off x="4243220" y="4806945"/>
            <a:ext cx="3692909" cy="1482415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dirty="0"/>
              <a:t>Положения о закупке товаров, работ,  </a:t>
            </a:r>
          </a:p>
          <a:p>
            <a:pPr algn="ctr"/>
            <a:r>
              <a:rPr lang="ru-RU" sz="1600" dirty="0"/>
              <a:t>услуг МАУ, МБУ, МУП,</a:t>
            </a:r>
          </a:p>
          <a:p>
            <a:pPr algn="ctr"/>
            <a:r>
              <a:rPr lang="ru-RU" sz="1600" dirty="0"/>
              <a:t>разработанные заказчиками</a:t>
            </a:r>
          </a:p>
          <a:p>
            <a:pPr algn="ctr"/>
            <a:r>
              <a:rPr lang="ru-RU" sz="1600" u="sng" dirty="0"/>
              <a:t>на основании типового положения</a:t>
            </a:r>
          </a:p>
        </p:txBody>
      </p:sp>
      <p:grpSp>
        <p:nvGrpSpPr>
          <p:cNvPr id="30" name="Группа 27"/>
          <p:cNvGrpSpPr/>
          <p:nvPr/>
        </p:nvGrpSpPr>
        <p:grpSpPr>
          <a:xfrm>
            <a:off x="1046240" y="4577426"/>
            <a:ext cx="3045210" cy="1738149"/>
            <a:chOff x="3592278" y="2672546"/>
            <a:chExt cx="1979854" cy="1199407"/>
          </a:xfrm>
        </p:grpSpPr>
        <p:sp>
          <p:nvSpPr>
            <p:cNvPr id="31" name="Стрелка вправо 30"/>
            <p:cNvSpPr/>
            <p:nvPr/>
          </p:nvSpPr>
          <p:spPr bwMode="auto">
            <a:xfrm>
              <a:off x="3643306" y="2672546"/>
              <a:ext cx="1928826" cy="1199407"/>
            </a:xfrm>
            <a:prstGeom prst="rightArrow">
              <a:avLst/>
            </a:prstGeom>
            <a:solidFill>
              <a:srgbClr val="FFFFFF"/>
            </a:solidFill>
            <a:ln w="12700" cap="flat" cmpd="sng" algn="ctr">
              <a:solidFill>
                <a:schemeClr val="tx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 sz="2400">
                <a:latin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592278" y="2958120"/>
              <a:ext cx="1780164" cy="658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i="1" dirty="0">
                  <a:solidFill>
                    <a:srgbClr val="FF0000"/>
                  </a:solidFill>
                  <a:cs typeface="Times New Roman" pitchFamily="18" charset="0"/>
                </a:rPr>
                <a:t>30 муниципальных правовых актов об утверждении типовых положений о закупке для </a:t>
              </a:r>
            </a:p>
            <a:p>
              <a:pPr algn="ctr"/>
              <a:r>
                <a:rPr lang="ru-RU" sz="1400" b="1" i="1" dirty="0">
                  <a:solidFill>
                    <a:srgbClr val="FF0000"/>
                  </a:solidFill>
                  <a:cs typeface="Times New Roman" pitchFamily="18" charset="0"/>
                </a:rPr>
                <a:t>МАУ, МБУ, МУП</a:t>
              </a: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442964" y="4601063"/>
            <a:ext cx="29824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cs typeface="Times New Roman" pitchFamily="18" charset="0"/>
              </a:rPr>
              <a:t>приняты на основе типового положения, </a:t>
            </a:r>
          </a:p>
          <a:p>
            <a:pPr algn="ctr"/>
            <a:r>
              <a:rPr lang="ru-RU" sz="1100" i="1" dirty="0">
                <a:cs typeface="Times New Roman" pitchFamily="18" charset="0"/>
              </a:rPr>
              <a:t>утвержденного Минфином Удмуртии</a:t>
            </a:r>
          </a:p>
        </p:txBody>
      </p:sp>
      <p:cxnSp>
        <p:nvCxnSpPr>
          <p:cNvPr id="53" name="Прямая со стрелкой 52"/>
          <p:cNvCxnSpPr>
            <a:cxnSpLocks/>
          </p:cNvCxnSpPr>
          <p:nvPr/>
        </p:nvCxnSpPr>
        <p:spPr bwMode="auto">
          <a:xfrm flipV="1">
            <a:off x="1046241" y="4258657"/>
            <a:ext cx="1745" cy="413845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arrow"/>
          </a:ln>
          <a:effectLst/>
        </p:spPr>
      </p:cxnSp>
      <p:cxnSp>
        <p:nvCxnSpPr>
          <p:cNvPr id="54" name="Прямая со стрелкой 53"/>
          <p:cNvCxnSpPr>
            <a:cxnSpLocks/>
          </p:cNvCxnSpPr>
          <p:nvPr/>
        </p:nvCxnSpPr>
        <p:spPr bwMode="auto">
          <a:xfrm flipV="1">
            <a:off x="1474869" y="4258657"/>
            <a:ext cx="1745" cy="413845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arrow"/>
          </a:ln>
          <a:effectLst/>
        </p:spPr>
      </p:cxnSp>
      <p:cxnSp>
        <p:nvCxnSpPr>
          <p:cNvPr id="55" name="Прямая со стрелкой 54"/>
          <p:cNvCxnSpPr>
            <a:cxnSpLocks/>
          </p:cNvCxnSpPr>
          <p:nvPr/>
        </p:nvCxnSpPr>
        <p:spPr bwMode="auto">
          <a:xfrm flipV="1">
            <a:off x="1903497" y="4258657"/>
            <a:ext cx="1745" cy="413845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arrow"/>
          </a:ln>
          <a:effectLst/>
        </p:spPr>
      </p:cxnSp>
      <p:sp>
        <p:nvSpPr>
          <p:cNvPr id="57" name="Прямоугольник 56"/>
          <p:cNvSpPr/>
          <p:nvPr/>
        </p:nvSpPr>
        <p:spPr>
          <a:xfrm>
            <a:off x="8405092" y="2858099"/>
            <a:ext cx="36049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cs typeface="Times New Roman" pitchFamily="18" charset="0"/>
              </a:rPr>
              <a:t>Типовое положение предусматривает право заказчика заключать соглашение о частичной передаче полномочий по подготовке и осуществлению закупок ГКУ УР «РЦЗ УР».</a:t>
            </a:r>
          </a:p>
        </p:txBody>
      </p:sp>
      <p:grpSp>
        <p:nvGrpSpPr>
          <p:cNvPr id="58" name="Группа 3"/>
          <p:cNvGrpSpPr>
            <a:grpSpLocks/>
          </p:cNvGrpSpPr>
          <p:nvPr/>
        </p:nvGrpSpPr>
        <p:grpSpPr bwMode="auto">
          <a:xfrm>
            <a:off x="9652332" y="4196599"/>
            <a:ext cx="1110474" cy="1323439"/>
            <a:chOff x="3470275" y="3429000"/>
            <a:chExt cx="965200" cy="1281112"/>
          </a:xfrm>
        </p:grpSpPr>
        <p:sp>
          <p:nvSpPr>
            <p:cNvPr id="59" name="Овал 58"/>
            <p:cNvSpPr/>
            <p:nvPr/>
          </p:nvSpPr>
          <p:spPr>
            <a:xfrm>
              <a:off x="3531771" y="3634941"/>
              <a:ext cx="842209" cy="842484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60" name="Группа 1"/>
            <p:cNvGrpSpPr>
              <a:grpSpLocks/>
            </p:cNvGrpSpPr>
            <p:nvPr/>
          </p:nvGrpSpPr>
          <p:grpSpPr bwMode="auto">
            <a:xfrm>
              <a:off x="3470275" y="3429000"/>
              <a:ext cx="965200" cy="1281112"/>
              <a:chOff x="3470275" y="2868613"/>
              <a:chExt cx="965200" cy="1281112"/>
            </a:xfrm>
          </p:grpSpPr>
          <p:pic>
            <p:nvPicPr>
              <p:cNvPr id="61" name="Picture 2" descr="D:\Презентации\Димитриев ВГ\30.03.2018 для дамы из Рязани\материалы\hand-shake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470275" y="3546475"/>
                <a:ext cx="965200" cy="6032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2" name="Picture 4" descr="D:\Презентации\Димитриев ВГ\30.03.2018 для дамы из Рязани\материалы\contract 2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708400" y="2868613"/>
                <a:ext cx="642938" cy="6445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3" name="Прямоугольник 62"/>
          <p:cNvSpPr/>
          <p:nvPr/>
        </p:nvSpPr>
        <p:spPr>
          <a:xfrm>
            <a:off x="8643014" y="5529880"/>
            <a:ext cx="33286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8000"/>
                </a:solidFill>
                <a:cs typeface="Times New Roman" pitchFamily="18" charset="0"/>
              </a:rPr>
              <a:t>Региональными заказчиками и заказчиками МО данные соглашения </a:t>
            </a:r>
          </a:p>
          <a:p>
            <a:pPr algn="ctr"/>
            <a:r>
              <a:rPr lang="ru-RU" sz="1600" b="1" dirty="0">
                <a:solidFill>
                  <a:srgbClr val="008000"/>
                </a:solidFill>
                <a:cs typeface="Times New Roman" pitchFamily="18" charset="0"/>
              </a:rPr>
              <a:t> с ГКУ УР «РЦЗ УР» заключены.</a:t>
            </a:r>
            <a:endParaRPr lang="ru-RU" sz="1300" b="1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17C14360-8D39-4B14-8757-EC7C6D788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25745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34" name="Надпись 12">
            <a:extLst>
              <a:ext uri="{FF2B5EF4-FFF2-40B4-BE49-F238E27FC236}">
                <a16:creationId xmlns:a16="http://schemas.microsoft.com/office/drawing/2014/main" id="{93FB0B17-346E-42B6-A665-0693DD6CCFE4}"/>
              </a:ext>
            </a:extLst>
          </p:cNvPr>
          <p:cNvSpPr txBox="1"/>
          <p:nvPr/>
        </p:nvSpPr>
        <p:spPr>
          <a:xfrm>
            <a:off x="1224836" y="370705"/>
            <a:ext cx="9736093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Типизация закупок по 223-ФЗ 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EA4AC76-8B08-44E6-B6E8-A5E1324D3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153F42D-C6CD-44FB-8E62-3AFE79F049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730DDEA-606C-4D0F-8679-A9EC370B5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778766F3-2F39-49FB-A03E-27B421678D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ACC152C-5394-4A9C-AE1B-58DB485449B1}"/>
              </a:ext>
            </a:extLst>
          </p:cNvPr>
          <p:cNvSpPr/>
          <p:nvPr/>
        </p:nvSpPr>
        <p:spPr>
          <a:xfrm>
            <a:off x="8836970" y="2140705"/>
            <a:ext cx="3184380" cy="4550475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D7D413-936A-4A2D-83E0-6714C8DB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 dirty="0"/>
              <a:t>Слайд 4</a:t>
            </a:r>
          </a:p>
        </p:txBody>
      </p:sp>
      <p:sp>
        <p:nvSpPr>
          <p:cNvPr id="41" name="Надпись 12">
            <a:extLst>
              <a:ext uri="{FF2B5EF4-FFF2-40B4-BE49-F238E27FC236}">
                <a16:creationId xmlns:a16="http://schemas.microsoft.com/office/drawing/2014/main" id="{46C60CA9-0397-4FD3-A7A5-430E725A0192}"/>
              </a:ext>
            </a:extLst>
          </p:cNvPr>
          <p:cNvSpPr txBox="1"/>
          <p:nvPr/>
        </p:nvSpPr>
        <p:spPr>
          <a:xfrm>
            <a:off x="1221801" y="169849"/>
            <a:ext cx="9739128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ru-RU" sz="2800" b="1" dirty="0">
                <a:latin typeface="+mj-lt"/>
              </a:rPr>
              <a:t>КОЛИЧЕСТВО ЗАКАЗЧИКОВ, </a:t>
            </a:r>
          </a:p>
          <a:p>
            <a:pPr algn="ctr" rtl="0"/>
            <a:r>
              <a:rPr lang="ru-RU" sz="2800" b="1" dirty="0">
                <a:latin typeface="+mj-lt"/>
              </a:rPr>
              <a:t>КОНКУРЕНЦИЯ И ЭКОНОМИЯ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17493A4-2329-4CBE-ACAE-FFDFF14F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235" y="-16935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AB68674-19F5-4568-90CD-524F45CEF8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7" y="155810"/>
            <a:ext cx="640252" cy="689230"/>
          </a:xfrm>
          <a:prstGeom prst="rect">
            <a:avLst/>
          </a:prstGeom>
        </p:spPr>
      </p:pic>
      <p:sp>
        <p:nvSpPr>
          <p:cNvPr id="50" name="Полилиния 300">
            <a:extLst>
              <a:ext uri="{FF2B5EF4-FFF2-40B4-BE49-F238E27FC236}">
                <a16:creationId xmlns:a16="http://schemas.microsoft.com/office/drawing/2014/main" id="{E35EAD4F-3A43-4369-899D-25EC9BD3CB0C}"/>
              </a:ext>
            </a:extLst>
          </p:cNvPr>
          <p:cNvSpPr>
            <a:spLocks/>
          </p:cNvSpPr>
          <p:nvPr/>
        </p:nvSpPr>
        <p:spPr bwMode="auto">
          <a:xfrm>
            <a:off x="7754482" y="1439736"/>
            <a:ext cx="320461" cy="241549"/>
          </a:xfrm>
          <a:custGeom>
            <a:avLst/>
            <a:gdLst>
              <a:gd name="T0" fmla="*/ 19 w 712"/>
              <a:gd name="T1" fmla="*/ 494 h 495"/>
              <a:gd name="T2" fmla="*/ 679 w 712"/>
              <a:gd name="T3" fmla="*/ 60 h 495"/>
              <a:gd name="T4" fmla="*/ 668 w 712"/>
              <a:gd name="T5" fmla="*/ 167 h 495"/>
              <a:gd name="T6" fmla="*/ 669 w 712"/>
              <a:gd name="T7" fmla="*/ 173 h 495"/>
              <a:gd name="T8" fmla="*/ 672 w 712"/>
              <a:gd name="T9" fmla="*/ 177 h 495"/>
              <a:gd name="T10" fmla="*/ 677 w 712"/>
              <a:gd name="T11" fmla="*/ 180 h 495"/>
              <a:gd name="T12" fmla="*/ 682 w 712"/>
              <a:gd name="T13" fmla="*/ 180 h 495"/>
              <a:gd name="T14" fmla="*/ 688 w 712"/>
              <a:gd name="T15" fmla="*/ 179 h 495"/>
              <a:gd name="T16" fmla="*/ 696 w 712"/>
              <a:gd name="T17" fmla="*/ 173 h 495"/>
              <a:gd name="T18" fmla="*/ 712 w 712"/>
              <a:gd name="T19" fmla="*/ 31 h 495"/>
              <a:gd name="T20" fmla="*/ 712 w 712"/>
              <a:gd name="T21" fmla="*/ 30 h 495"/>
              <a:gd name="T22" fmla="*/ 712 w 712"/>
              <a:gd name="T23" fmla="*/ 27 h 495"/>
              <a:gd name="T24" fmla="*/ 711 w 712"/>
              <a:gd name="T25" fmla="*/ 24 h 495"/>
              <a:gd name="T26" fmla="*/ 710 w 712"/>
              <a:gd name="T27" fmla="*/ 22 h 495"/>
              <a:gd name="T28" fmla="*/ 710 w 712"/>
              <a:gd name="T29" fmla="*/ 22 h 495"/>
              <a:gd name="T30" fmla="*/ 707 w 712"/>
              <a:gd name="T31" fmla="*/ 20 h 495"/>
              <a:gd name="T32" fmla="*/ 705 w 712"/>
              <a:gd name="T33" fmla="*/ 17 h 495"/>
              <a:gd name="T34" fmla="*/ 702 w 712"/>
              <a:gd name="T35" fmla="*/ 16 h 495"/>
              <a:gd name="T36" fmla="*/ 700 w 712"/>
              <a:gd name="T37" fmla="*/ 15 h 495"/>
              <a:gd name="T38" fmla="*/ 699 w 712"/>
              <a:gd name="T39" fmla="*/ 15 h 495"/>
              <a:gd name="T40" fmla="*/ 561 w 712"/>
              <a:gd name="T41" fmla="*/ 0 h 495"/>
              <a:gd name="T42" fmla="*/ 555 w 712"/>
              <a:gd name="T43" fmla="*/ 1 h 495"/>
              <a:gd name="T44" fmla="*/ 551 w 712"/>
              <a:gd name="T45" fmla="*/ 6 h 495"/>
              <a:gd name="T46" fmla="*/ 548 w 712"/>
              <a:gd name="T47" fmla="*/ 11 h 495"/>
              <a:gd name="T48" fmla="*/ 547 w 712"/>
              <a:gd name="T49" fmla="*/ 16 h 495"/>
              <a:gd name="T50" fmla="*/ 549 w 712"/>
              <a:gd name="T51" fmla="*/ 22 h 495"/>
              <a:gd name="T52" fmla="*/ 552 w 712"/>
              <a:gd name="T53" fmla="*/ 27 h 495"/>
              <a:gd name="T54" fmla="*/ 557 w 712"/>
              <a:gd name="T55" fmla="*/ 29 h 495"/>
              <a:gd name="T56" fmla="*/ 654 w 712"/>
              <a:gd name="T57" fmla="*/ 41 h 495"/>
              <a:gd name="T58" fmla="*/ 4 w 712"/>
              <a:gd name="T59" fmla="*/ 469 h 495"/>
              <a:gd name="T60" fmla="*/ 1 w 712"/>
              <a:gd name="T61" fmla="*/ 473 h 495"/>
              <a:gd name="T62" fmla="*/ 0 w 712"/>
              <a:gd name="T63" fmla="*/ 480 h 495"/>
              <a:gd name="T64" fmla="*/ 1 w 712"/>
              <a:gd name="T65" fmla="*/ 485 h 495"/>
              <a:gd name="T66" fmla="*/ 5 w 712"/>
              <a:gd name="T67" fmla="*/ 490 h 495"/>
              <a:gd name="T68" fmla="*/ 11 w 712"/>
              <a:gd name="T69" fmla="*/ 494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12" h="495">
                <a:moveTo>
                  <a:pt x="15" y="495"/>
                </a:moveTo>
                <a:lnTo>
                  <a:pt x="19" y="494"/>
                </a:lnTo>
                <a:lnTo>
                  <a:pt x="23" y="493"/>
                </a:lnTo>
                <a:lnTo>
                  <a:pt x="679" y="60"/>
                </a:lnTo>
                <a:lnTo>
                  <a:pt x="668" y="164"/>
                </a:lnTo>
                <a:lnTo>
                  <a:pt x="668" y="167"/>
                </a:lnTo>
                <a:lnTo>
                  <a:pt x="668" y="170"/>
                </a:lnTo>
                <a:lnTo>
                  <a:pt x="669" y="173"/>
                </a:lnTo>
                <a:lnTo>
                  <a:pt x="671" y="175"/>
                </a:lnTo>
                <a:lnTo>
                  <a:pt x="672" y="177"/>
                </a:lnTo>
                <a:lnTo>
                  <a:pt x="675" y="179"/>
                </a:lnTo>
                <a:lnTo>
                  <a:pt x="677" y="180"/>
                </a:lnTo>
                <a:lnTo>
                  <a:pt x="681" y="180"/>
                </a:lnTo>
                <a:lnTo>
                  <a:pt x="682" y="180"/>
                </a:lnTo>
                <a:lnTo>
                  <a:pt x="682" y="180"/>
                </a:lnTo>
                <a:lnTo>
                  <a:pt x="688" y="179"/>
                </a:lnTo>
                <a:lnTo>
                  <a:pt x="692" y="177"/>
                </a:lnTo>
                <a:lnTo>
                  <a:pt x="696" y="173"/>
                </a:lnTo>
                <a:lnTo>
                  <a:pt x="697" y="168"/>
                </a:lnTo>
                <a:lnTo>
                  <a:pt x="712" y="31"/>
                </a:lnTo>
                <a:lnTo>
                  <a:pt x="712" y="31"/>
                </a:lnTo>
                <a:lnTo>
                  <a:pt x="712" y="30"/>
                </a:lnTo>
                <a:lnTo>
                  <a:pt x="712" y="28"/>
                </a:lnTo>
                <a:lnTo>
                  <a:pt x="712" y="27"/>
                </a:lnTo>
                <a:lnTo>
                  <a:pt x="712" y="25"/>
                </a:lnTo>
                <a:lnTo>
                  <a:pt x="711" y="24"/>
                </a:lnTo>
                <a:lnTo>
                  <a:pt x="711" y="23"/>
                </a:lnTo>
                <a:lnTo>
                  <a:pt x="710" y="22"/>
                </a:lnTo>
                <a:lnTo>
                  <a:pt x="710" y="22"/>
                </a:lnTo>
                <a:lnTo>
                  <a:pt x="710" y="22"/>
                </a:lnTo>
                <a:lnTo>
                  <a:pt x="709" y="21"/>
                </a:lnTo>
                <a:lnTo>
                  <a:pt x="707" y="20"/>
                </a:lnTo>
                <a:lnTo>
                  <a:pt x="706" y="18"/>
                </a:lnTo>
                <a:lnTo>
                  <a:pt x="705" y="17"/>
                </a:lnTo>
                <a:lnTo>
                  <a:pt x="704" y="17"/>
                </a:lnTo>
                <a:lnTo>
                  <a:pt x="702" y="16"/>
                </a:lnTo>
                <a:lnTo>
                  <a:pt x="701" y="16"/>
                </a:lnTo>
                <a:lnTo>
                  <a:pt x="700" y="15"/>
                </a:lnTo>
                <a:lnTo>
                  <a:pt x="699" y="15"/>
                </a:lnTo>
                <a:lnTo>
                  <a:pt x="699" y="15"/>
                </a:lnTo>
                <a:lnTo>
                  <a:pt x="564" y="0"/>
                </a:lnTo>
                <a:lnTo>
                  <a:pt x="561" y="0"/>
                </a:lnTo>
                <a:lnTo>
                  <a:pt x="557" y="0"/>
                </a:lnTo>
                <a:lnTo>
                  <a:pt x="555" y="1"/>
                </a:lnTo>
                <a:lnTo>
                  <a:pt x="553" y="3"/>
                </a:lnTo>
                <a:lnTo>
                  <a:pt x="551" y="6"/>
                </a:lnTo>
                <a:lnTo>
                  <a:pt x="549" y="8"/>
                </a:lnTo>
                <a:lnTo>
                  <a:pt x="548" y="11"/>
                </a:lnTo>
                <a:lnTo>
                  <a:pt x="547" y="13"/>
                </a:lnTo>
                <a:lnTo>
                  <a:pt x="547" y="16"/>
                </a:lnTo>
                <a:lnTo>
                  <a:pt x="548" y="20"/>
                </a:lnTo>
                <a:lnTo>
                  <a:pt x="549" y="22"/>
                </a:lnTo>
                <a:lnTo>
                  <a:pt x="550" y="25"/>
                </a:lnTo>
                <a:lnTo>
                  <a:pt x="552" y="27"/>
                </a:lnTo>
                <a:lnTo>
                  <a:pt x="554" y="28"/>
                </a:lnTo>
                <a:lnTo>
                  <a:pt x="557" y="29"/>
                </a:lnTo>
                <a:lnTo>
                  <a:pt x="561" y="30"/>
                </a:lnTo>
                <a:lnTo>
                  <a:pt x="654" y="41"/>
                </a:lnTo>
                <a:lnTo>
                  <a:pt x="6" y="467"/>
                </a:lnTo>
                <a:lnTo>
                  <a:pt x="4" y="469"/>
                </a:lnTo>
                <a:lnTo>
                  <a:pt x="2" y="471"/>
                </a:lnTo>
                <a:lnTo>
                  <a:pt x="1" y="473"/>
                </a:lnTo>
                <a:lnTo>
                  <a:pt x="0" y="477"/>
                </a:lnTo>
                <a:lnTo>
                  <a:pt x="0" y="480"/>
                </a:lnTo>
                <a:lnTo>
                  <a:pt x="0" y="482"/>
                </a:lnTo>
                <a:lnTo>
                  <a:pt x="1" y="485"/>
                </a:lnTo>
                <a:lnTo>
                  <a:pt x="2" y="488"/>
                </a:lnTo>
                <a:lnTo>
                  <a:pt x="5" y="490"/>
                </a:lnTo>
                <a:lnTo>
                  <a:pt x="8" y="493"/>
                </a:lnTo>
                <a:lnTo>
                  <a:pt x="11" y="494"/>
                </a:lnTo>
                <a:lnTo>
                  <a:pt x="15" y="4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B4D233-17F5-49A3-9BE2-39D517E25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0929" y="0"/>
            <a:ext cx="1231071" cy="1102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0F613B3-4166-49A6-8B53-01E47D854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33" y="180940"/>
            <a:ext cx="713449" cy="74926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3AF46D8-8840-46AF-A80C-D25B3765A040}"/>
              </a:ext>
            </a:extLst>
          </p:cNvPr>
          <p:cNvSpPr/>
          <p:nvPr/>
        </p:nvSpPr>
        <p:spPr>
          <a:xfrm>
            <a:off x="3525851" y="2140705"/>
            <a:ext cx="5163707" cy="4550475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ED5F5FD-1E6F-4A5B-BE8A-A0D99D517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64237" y="1248036"/>
            <a:ext cx="4825321" cy="741745"/>
          </a:xfrm>
          <a:prstGeom prst="rect">
            <a:avLst/>
          </a:prstGeom>
          <a:gradFill flip="none" rotWithShape="1">
            <a:gsLst>
              <a:gs pos="10811">
                <a:srgbClr val="C0000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2A4E7443-BF39-4682-99F5-291AD8F65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50648" y="1248036"/>
            <a:ext cx="789546" cy="744532"/>
          </a:xfrm>
          <a:prstGeom prst="ellipse">
            <a:avLst/>
          </a:prstGeom>
          <a:solidFill>
            <a:srgbClr val="B00000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31" name="Группа 30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A3CA35F7-A3DF-4B1D-AA05-CB7FE5B6FBA5}"/>
              </a:ext>
            </a:extLst>
          </p:cNvPr>
          <p:cNvGrpSpPr/>
          <p:nvPr/>
        </p:nvGrpSpPr>
        <p:grpSpPr>
          <a:xfrm>
            <a:off x="3660058" y="1346659"/>
            <a:ext cx="390966" cy="452529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33" name="Полилиния 300">
              <a:extLst>
                <a:ext uri="{FF2B5EF4-FFF2-40B4-BE49-F238E27FC236}">
                  <a16:creationId xmlns:a16="http://schemas.microsoft.com/office/drawing/2014/main" id="{F35D65F2-91DB-4473-A7DF-EB3A885AC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" name="Полилиния 301">
              <a:extLst>
                <a:ext uri="{FF2B5EF4-FFF2-40B4-BE49-F238E27FC236}">
                  <a16:creationId xmlns:a16="http://schemas.microsoft.com/office/drawing/2014/main" id="{2365D7A4-87AC-4118-B7EF-CD5F8864D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56C9839-61CF-4B51-BE45-290B891BB3A0}"/>
              </a:ext>
            </a:extLst>
          </p:cNvPr>
          <p:cNvSpPr/>
          <p:nvPr/>
        </p:nvSpPr>
        <p:spPr>
          <a:xfrm>
            <a:off x="189782" y="2148369"/>
            <a:ext cx="3184380" cy="4543639"/>
          </a:xfrm>
          <a:prstGeom prst="rect">
            <a:avLst/>
          </a:prstGeom>
          <a:solidFill>
            <a:srgbClr val="CFCFC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2430927-4D8F-4E63-A731-B0A20F675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570" y="1276183"/>
            <a:ext cx="2847592" cy="694287"/>
          </a:xfrm>
          <a:prstGeom prst="rect">
            <a:avLst/>
          </a:prstGeom>
          <a:gradFill flip="none" rotWithShape="1">
            <a:gsLst>
              <a:gs pos="35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D6313F93-C7B3-467C-A3C5-B910210E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7135" y="1276183"/>
            <a:ext cx="789546" cy="69428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42" name="Группа 41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3CBB2BF9-0F22-4993-8703-861E4E2BDBD6}"/>
              </a:ext>
            </a:extLst>
          </p:cNvPr>
          <p:cNvGrpSpPr/>
          <p:nvPr/>
        </p:nvGrpSpPr>
        <p:grpSpPr>
          <a:xfrm>
            <a:off x="355915" y="1432573"/>
            <a:ext cx="405618" cy="397152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43" name="Полилиния 300">
              <a:extLst>
                <a:ext uri="{FF2B5EF4-FFF2-40B4-BE49-F238E27FC236}">
                  <a16:creationId xmlns:a16="http://schemas.microsoft.com/office/drawing/2014/main" id="{E58FDE0E-F0F9-4381-8BB4-608B3B322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6" name="Полилиния 301">
              <a:extLst>
                <a:ext uri="{FF2B5EF4-FFF2-40B4-BE49-F238E27FC236}">
                  <a16:creationId xmlns:a16="http://schemas.microsoft.com/office/drawing/2014/main" id="{16E7EF69-FF3F-4769-B037-6AB2484DD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graphicFrame>
        <p:nvGraphicFramePr>
          <p:cNvPr id="47" name="Диаграмма 46">
            <a:extLst>
              <a:ext uri="{FF2B5EF4-FFF2-40B4-BE49-F238E27FC236}">
                <a16:creationId xmlns:a16="http://schemas.microsoft.com/office/drawing/2014/main" id="{810C7BBD-9BB1-4317-B9F4-1EDE55F05D2F}"/>
              </a:ext>
            </a:extLst>
          </p:cNvPr>
          <p:cNvGraphicFramePr/>
          <p:nvPr/>
        </p:nvGraphicFramePr>
        <p:xfrm>
          <a:off x="222479" y="2140662"/>
          <a:ext cx="3046934" cy="4550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843D231B-DE63-4DA4-9E1B-D9C802AFB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73758" y="1268519"/>
            <a:ext cx="2847592" cy="694287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54000">
                <a:srgbClr val="515A6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B603ECF1-BBFD-4B1F-9D18-C2A4A7886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44323" y="1268519"/>
            <a:ext cx="789546" cy="694287"/>
          </a:xfrm>
          <a:prstGeom prst="ellipse">
            <a:avLst/>
          </a:prstGeom>
          <a:solidFill>
            <a:srgbClr val="30353F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55" name="Группа 54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id="{DA34C538-7628-414E-A7A0-FC7F654A1D00}"/>
              </a:ext>
            </a:extLst>
          </p:cNvPr>
          <p:cNvGrpSpPr/>
          <p:nvPr/>
        </p:nvGrpSpPr>
        <p:grpSpPr>
          <a:xfrm>
            <a:off x="9003103" y="1424909"/>
            <a:ext cx="405618" cy="397152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56" name="Полилиния 300">
              <a:extLst>
                <a:ext uri="{FF2B5EF4-FFF2-40B4-BE49-F238E27FC236}">
                  <a16:creationId xmlns:a16="http://schemas.microsoft.com/office/drawing/2014/main" id="{3BD7087A-D7E4-48C5-88A1-9F2B29FED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7" name="Полилиния 301">
              <a:extLst>
                <a:ext uri="{FF2B5EF4-FFF2-40B4-BE49-F238E27FC236}">
                  <a16:creationId xmlns:a16="http://schemas.microsoft.com/office/drawing/2014/main" id="{D74F49AB-02F2-4616-87C1-FE3606481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graphicFrame>
        <p:nvGraphicFramePr>
          <p:cNvPr id="58" name="Диаграмма 57">
            <a:extLst>
              <a:ext uri="{FF2B5EF4-FFF2-40B4-BE49-F238E27FC236}">
                <a16:creationId xmlns:a16="http://schemas.microsoft.com/office/drawing/2014/main" id="{11E1244C-7F50-45F4-9C5E-7682A638CF73}"/>
              </a:ext>
            </a:extLst>
          </p:cNvPr>
          <p:cNvGraphicFramePr/>
          <p:nvPr/>
        </p:nvGraphicFramePr>
        <p:xfrm>
          <a:off x="8869667" y="2132997"/>
          <a:ext cx="3046934" cy="455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9" name="Надпись 108">
            <a:extLst>
              <a:ext uri="{FF2B5EF4-FFF2-40B4-BE49-F238E27FC236}">
                <a16:creationId xmlns:a16="http://schemas.microsoft.com/office/drawing/2014/main" id="{436845A1-4CDF-4AF3-A530-CFCB32AE45C7}"/>
              </a:ext>
            </a:extLst>
          </p:cNvPr>
          <p:cNvSpPr txBox="1"/>
          <p:nvPr/>
        </p:nvSpPr>
        <p:spPr>
          <a:xfrm>
            <a:off x="9726137" y="1284897"/>
            <a:ext cx="228319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2000" b="1" dirty="0">
                <a:solidFill>
                  <a:schemeClr val="bg1"/>
                </a:solidFill>
                <a:latin typeface="+mj-lt"/>
              </a:rPr>
              <a:t>Экономия </a:t>
            </a:r>
          </a:p>
          <a:p>
            <a:pPr rtl="0"/>
            <a:r>
              <a:rPr lang="ru-RU" sz="2000" b="1" dirty="0">
                <a:solidFill>
                  <a:schemeClr val="bg1"/>
                </a:solidFill>
                <a:latin typeface="+mj-lt"/>
              </a:rPr>
              <a:t>(44-ФЗ)</a:t>
            </a:r>
          </a:p>
        </p:txBody>
      </p:sp>
      <p:sp>
        <p:nvSpPr>
          <p:cNvPr id="36" name="Надпись 108">
            <a:extLst>
              <a:ext uri="{FF2B5EF4-FFF2-40B4-BE49-F238E27FC236}">
                <a16:creationId xmlns:a16="http://schemas.microsoft.com/office/drawing/2014/main" id="{3F8B58F6-D2E9-4929-BC90-2A8C0BA600B0}"/>
              </a:ext>
            </a:extLst>
          </p:cNvPr>
          <p:cNvSpPr txBox="1"/>
          <p:nvPr/>
        </p:nvSpPr>
        <p:spPr>
          <a:xfrm>
            <a:off x="1029882" y="1282219"/>
            <a:ext cx="228319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2000" b="1" dirty="0">
                <a:solidFill>
                  <a:schemeClr val="bg1"/>
                </a:solidFill>
                <a:latin typeface="+mj-lt"/>
              </a:rPr>
              <a:t>Конкуренция</a:t>
            </a:r>
          </a:p>
          <a:p>
            <a:pPr rtl="0"/>
            <a:r>
              <a:rPr lang="ru-RU" sz="2000" b="1" dirty="0">
                <a:solidFill>
                  <a:schemeClr val="bg1"/>
                </a:solidFill>
                <a:latin typeface="+mj-lt"/>
              </a:rPr>
              <a:t>(44-ФЗ)</a:t>
            </a:r>
          </a:p>
        </p:txBody>
      </p:sp>
      <p:sp>
        <p:nvSpPr>
          <p:cNvPr id="40" name="Надпись 108">
            <a:extLst>
              <a:ext uri="{FF2B5EF4-FFF2-40B4-BE49-F238E27FC236}">
                <a16:creationId xmlns:a16="http://schemas.microsoft.com/office/drawing/2014/main" id="{E17CFC61-9D55-4416-8285-4E414F7D1A6C}"/>
              </a:ext>
            </a:extLst>
          </p:cNvPr>
          <p:cNvSpPr txBox="1"/>
          <p:nvPr/>
        </p:nvSpPr>
        <p:spPr>
          <a:xfrm>
            <a:off x="4390555" y="1439736"/>
            <a:ext cx="3570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2000" b="1" dirty="0">
                <a:solidFill>
                  <a:schemeClr val="bg1"/>
                </a:solidFill>
                <a:latin typeface="+mj-lt"/>
              </a:rPr>
              <a:t>Количество заказчиков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06C40FD-F777-46A4-8EFF-EF530032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36666" y="6289360"/>
            <a:ext cx="655334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5CE577E4-0DFE-58FE-8338-9F081BB396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8717112"/>
              </p:ext>
            </p:extLst>
          </p:nvPr>
        </p:nvGraphicFramePr>
        <p:xfrm>
          <a:off x="3483293" y="1984997"/>
          <a:ext cx="5181129" cy="4548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5238493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7542766_TF89048086.potx" id="{FD1CD774-5989-4033-9C28-935FA2F61273}" vid="{CC00DBE6-ECFD-4B65-8C82-EC00E911BF6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6028FB-6012-4967-A451-C2FAE951FE25}">
  <ds:schemaRefs>
    <ds:schemaRef ds:uri="http://schemas.microsoft.com/office/infopath/2007/PartnerControls"/>
    <ds:schemaRef ds:uri="http://purl.org/dc/dcmitype/"/>
    <ds:schemaRef ds:uri="71af3243-3dd4-4a8d-8c0d-dd76da1f02a5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93496C2-30B3-40CB-ACDC-46FFFFC8A1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4CC17A-C7FA-42F7-A285-99975430EB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Сбалансированная система показателей от компании 24Slides</Template>
  <TotalTime>0</TotalTime>
  <Words>2991</Words>
  <Application>Microsoft Office PowerPoint</Application>
  <PresentationFormat>Широкоэкранный</PresentationFormat>
  <Paragraphs>707</Paragraphs>
  <Slides>25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Times New Roman</vt:lpstr>
      <vt:lpstr>Wingdings</vt:lpstr>
      <vt:lpstr>Тема Office</vt:lpstr>
      <vt:lpstr>Слайд 1 сбалансированной системы показателей</vt:lpstr>
      <vt:lpstr>Слайд 4</vt:lpstr>
      <vt:lpstr>Слайд 4 сбалансированной системы показателей</vt:lpstr>
      <vt:lpstr>Презентация PowerPoint</vt:lpstr>
      <vt:lpstr>Презентация PowerPoint</vt:lpstr>
      <vt:lpstr>Слайд 4</vt:lpstr>
      <vt:lpstr>Слайд 4</vt:lpstr>
      <vt:lpstr>Презентация PowerPoint</vt:lpstr>
      <vt:lpstr>Слайд 4</vt:lpstr>
      <vt:lpstr>Слайд 4</vt:lpstr>
      <vt:lpstr>Слайд 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Слайд 4</vt:lpstr>
      <vt:lpstr>Слайд 4</vt:lpstr>
      <vt:lpstr>Презентация PowerPoint</vt:lpstr>
      <vt:lpstr>Презентация PowerPoint</vt:lpstr>
      <vt:lpstr>Слайд 2 сбалансированной системы показателей</vt:lpstr>
      <vt:lpstr>Презентация PowerPoint</vt:lpstr>
      <vt:lpstr>Презентация PowerPoint</vt:lpstr>
      <vt:lpstr>Слайд 10 сбалансированной системы показателей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2019-11-22T05:19:48Z</dcterms:created>
  <dcterms:modified xsi:type="dcterms:W3CDTF">2023-05-29T17:32:43Z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