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36"/>
  </p:notesMasterIdLst>
  <p:handoutMasterIdLst>
    <p:handoutMasterId r:id="rId37"/>
  </p:handoutMasterIdLst>
  <p:sldIdLst>
    <p:sldId id="435" r:id="rId2"/>
    <p:sldId id="520" r:id="rId3"/>
    <p:sldId id="441" r:id="rId4"/>
    <p:sldId id="525" r:id="rId5"/>
    <p:sldId id="481" r:id="rId6"/>
    <p:sldId id="483" r:id="rId7"/>
    <p:sldId id="482" r:id="rId8"/>
    <p:sldId id="484" r:id="rId9"/>
    <p:sldId id="485" r:id="rId10"/>
    <p:sldId id="486" r:id="rId11"/>
    <p:sldId id="524" r:id="rId12"/>
    <p:sldId id="479" r:id="rId13"/>
    <p:sldId id="513" r:id="rId14"/>
    <p:sldId id="514" r:id="rId15"/>
    <p:sldId id="515" r:id="rId16"/>
    <p:sldId id="516" r:id="rId17"/>
    <p:sldId id="517" r:id="rId18"/>
    <p:sldId id="443" r:id="rId19"/>
    <p:sldId id="519" r:id="rId20"/>
    <p:sldId id="492" r:id="rId21"/>
    <p:sldId id="493" r:id="rId22"/>
    <p:sldId id="495" r:id="rId23"/>
    <p:sldId id="496" r:id="rId24"/>
    <p:sldId id="497" r:id="rId25"/>
    <p:sldId id="498" r:id="rId26"/>
    <p:sldId id="501" r:id="rId27"/>
    <p:sldId id="502" r:id="rId28"/>
    <p:sldId id="503" r:id="rId29"/>
    <p:sldId id="504" r:id="rId30"/>
    <p:sldId id="521" r:id="rId31"/>
    <p:sldId id="508" r:id="rId32"/>
    <p:sldId id="522" r:id="rId33"/>
    <p:sldId id="523" r:id="rId34"/>
    <p:sldId id="462" r:id="rId35"/>
  </p:sldIdLst>
  <p:sldSz cx="9144000" cy="6858000" type="screen4x3"/>
  <p:notesSz cx="9939338" cy="6805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FF5F"/>
    <a:srgbClr val="0000CC"/>
    <a:srgbClr val="0000FF"/>
    <a:srgbClr val="AB5005"/>
    <a:srgbClr val="A5A5A5"/>
    <a:srgbClr val="BA303A"/>
    <a:srgbClr val="99CCFF"/>
    <a:srgbClr val="33CCFF"/>
    <a:srgbClr val="B6345C"/>
    <a:srgbClr val="5496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326" autoAdjust="0"/>
  </p:normalViewPr>
  <p:slideViewPr>
    <p:cSldViewPr>
      <p:cViewPr varScale="1">
        <p:scale>
          <a:sx n="109" d="100"/>
          <a:sy n="109" d="100"/>
        </p:scale>
        <p:origin x="16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6" y="5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/>
          <a:lstStyle>
            <a:lvl1pPr algn="r">
              <a:defRPr sz="1200"/>
            </a:lvl1pPr>
          </a:lstStyle>
          <a:p>
            <a:fld id="{B8287213-6901-4C3F-BA1B-AD1C6791FC8C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6464157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6" y="6464157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 anchor="b"/>
          <a:lstStyle>
            <a:lvl1pPr algn="r">
              <a:defRPr sz="1200"/>
            </a:lvl1pPr>
          </a:lstStyle>
          <a:p>
            <a:fld id="{C9A38C9B-A551-4463-89DE-8A707082C0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802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9996" y="5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/>
          <a:lstStyle>
            <a:lvl1pPr algn="r">
              <a:defRPr sz="1200"/>
            </a:lvl1pPr>
          </a:lstStyle>
          <a:p>
            <a:fld id="{7B649CF6-032A-4A7B-8BA2-1FFFE3E08513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405188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87" tIns="45891" rIns="91787" bIns="458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5" y="3232667"/>
            <a:ext cx="7951470" cy="3062526"/>
          </a:xfrm>
          <a:prstGeom prst="rect">
            <a:avLst/>
          </a:prstGeom>
        </p:spPr>
        <p:txBody>
          <a:bodyPr vert="horz" lIns="91787" tIns="45891" rIns="91787" bIns="4589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6464157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9996" y="6464157"/>
            <a:ext cx="4307047" cy="340281"/>
          </a:xfrm>
          <a:prstGeom prst="rect">
            <a:avLst/>
          </a:prstGeom>
        </p:spPr>
        <p:txBody>
          <a:bodyPr vert="horz" lIns="91787" tIns="45891" rIns="91787" bIns="45891" rtlCol="0" anchor="b"/>
          <a:lstStyle>
            <a:lvl1pPr algn="r">
              <a:defRPr sz="1200"/>
            </a:lvl1pPr>
          </a:lstStyle>
          <a:p>
            <a:fld id="{879F60F0-20F7-41EC-A9B4-9DA34C0318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5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F60F0-20F7-41EC-A9B4-9DA34C03187D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23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24971A-24EF-4D19-8EA6-495748BC06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2A3E3-5A40-4207-A2A4-30E69C9E95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7014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347FBF-6787-475A-98DD-202EE6E207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8360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FE754B-E531-409F-BD61-44D1F3B746E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79547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61EA8-3064-4769-A071-75F3ABAF45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893218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870357-3937-4193-B9F5-EF1245A61B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8903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95A581-3C57-441E-9D42-92347F02A77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46636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3AF234-B297-4EF1-BDB3-C9EB0E0C29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4465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4CCE87-B677-4FBD-ACB7-3924A0D310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BF2C5-2BF7-4B84-98AC-2A55FCBBE9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2196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B3D0C3-2609-47D4-A398-8A46611F247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8B05C-EA4A-43AA-AB90-36CF89C946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64785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9D470E-E12D-409C-836C-94E20F31F69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8FBD8-B327-4679-98AD-2443B4EB6D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6166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8E9089-E886-43E3-9A96-155B57705A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4B2CDB-BB63-4AC2-B3FD-F30B359B49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130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84CB88-F995-491A-970A-9E81CCE828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9B1413-C100-489F-9900-CFFB77BA5D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2058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A66513-D148-452E-B252-1D004957E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9CF7C-AB65-4107-A57D-FC29CA7A22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9556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E86F2F-86CB-43C3-B0F9-EB169C351B1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12A38-615C-4059-9053-7D061006EC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9816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6AF982-F63F-4D5C-B7B2-77C53E0A76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B3AAF-A56B-4E11-8396-46D5D53667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171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BC97A2-E48F-4E80-94B2-7775B6D8F0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B014A-97B8-4AB0-A60D-AA93EC04B6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38206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D92E74-F5A0-4368-B852-0C9BE15A148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4C8CB-5A71-4C7D-863D-E407001066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6945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chemeClr val="tx2">
                <a:lumMod val="20000"/>
                <a:lumOff val="80000"/>
                <a:alpha val="2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15CBE91-AE54-4080-8444-3FA617BB32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30.05.2023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D227B15-970C-4B33-8188-367ABC3F139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29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ransition>
    <p:fade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0F800CC09C4504A1744A2E7D3E0A9F515AB73072562CF3EE37D5B89EC3D3024C2418C7941D273D9B2B0D5A8E5AF7964DA4F8807F547C1i8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642918"/>
            <a:ext cx="8280920" cy="5214974"/>
          </a:xfrm>
        </p:spPr>
        <p:txBody>
          <a:bodyPr>
            <a:noAutofit/>
          </a:bodyPr>
          <a:lstStyle/>
          <a:p>
            <a:pPr algn="ctr"/>
            <a:endParaRPr lang="ru-RU" sz="4400" dirty="0" smtClean="0">
              <a:latin typeface="Georgia" panose="02040502050405020303" pitchFamily="18" charset="0"/>
            </a:endParaRPr>
          </a:p>
          <a:p>
            <a:pPr algn="ctr"/>
            <a:endParaRPr lang="ru-RU" sz="4400" dirty="0">
              <a:latin typeface="Georgia" panose="02040502050405020303" pitchFamily="18" charset="0"/>
            </a:endParaRPr>
          </a:p>
          <a:p>
            <a:pPr algn="ctr"/>
            <a:r>
              <a:rPr lang="ru-RU" sz="4400" dirty="0" smtClean="0">
                <a:latin typeface="Georgia" panose="02040502050405020303" pitchFamily="18" charset="0"/>
              </a:rPr>
              <a:t>Особенности проведения типовых закупок</a:t>
            </a:r>
            <a:endParaRPr lang="ru-RU" sz="5400" b="1" dirty="0">
              <a:solidFill>
                <a:schemeClr val="bg2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7501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048" y="671571"/>
            <a:ext cx="8167113" cy="43924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1048" y="3429000"/>
            <a:ext cx="1800200" cy="158417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87624" y="5229200"/>
            <a:ext cx="74815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</a:rPr>
              <a:t>Извещение заполняет заказчик, специалист уполномоченного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 органа проверяет наличие и достоверность информации </a:t>
            </a:r>
          </a:p>
          <a:p>
            <a:pPr algn="ctr"/>
            <a:r>
              <a:rPr lang="ru-RU" dirty="0" smtClean="0">
                <a:solidFill>
                  <a:srgbClr val="0000CC"/>
                </a:solidFill>
              </a:rPr>
              <a:t>+ указывает сроки проведения закупки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923928" y="3068960"/>
            <a:ext cx="360040" cy="288032"/>
          </a:xfrm>
          <a:prstGeom prst="downArrow">
            <a:avLst/>
          </a:prstGeom>
          <a:solidFill>
            <a:srgbClr val="3FFF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618095" y="3068960"/>
            <a:ext cx="360040" cy="288032"/>
          </a:xfrm>
          <a:prstGeom prst="downArrow">
            <a:avLst/>
          </a:prstGeom>
          <a:solidFill>
            <a:srgbClr val="3FFF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436096" y="3068960"/>
            <a:ext cx="360040" cy="288032"/>
          </a:xfrm>
          <a:prstGeom prst="downArrow">
            <a:avLst/>
          </a:prstGeom>
          <a:solidFill>
            <a:srgbClr val="3FFF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156176" y="3068960"/>
            <a:ext cx="360040" cy="288032"/>
          </a:xfrm>
          <a:prstGeom prst="downArrow">
            <a:avLst/>
          </a:prstGeom>
          <a:solidFill>
            <a:srgbClr val="3FFF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948264" y="3068960"/>
            <a:ext cx="360040" cy="288032"/>
          </a:xfrm>
          <a:prstGeom prst="downArrow">
            <a:avLst/>
          </a:prstGeom>
          <a:solidFill>
            <a:srgbClr val="3FFF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9713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554788" cy="35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908720"/>
            <a:ext cx="49872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Справочник лицензий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по определенным группам каталога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173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6264775" cy="936104"/>
          </a:xfrm>
        </p:spPr>
        <p:txBody>
          <a:bodyPr>
            <a:noAutofit/>
          </a:bodyPr>
          <a:lstStyle/>
          <a:p>
            <a:pPr algn="ctr"/>
            <a:r>
              <a:rPr lang="ru-RU" sz="2000" b="1" cap="small" dirty="0" smtClean="0">
                <a:solidFill>
                  <a:schemeClr val="bg1"/>
                </a:solidFill>
                <a:latin typeface="Georgia" panose="02040502050405020303" pitchFamily="18" charset="0"/>
              </a:rPr>
              <a:t>Автоматический контроль системой ошибок извещения на различных этапах</a:t>
            </a:r>
            <a:endParaRPr lang="ru-RU" sz="2000" b="1" cap="small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3" y="1628800"/>
            <a:ext cx="7803749" cy="48245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44208" y="2996952"/>
            <a:ext cx="1944216" cy="100811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256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044579"/>
            <a:ext cx="8208912" cy="48245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5616" y="548680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Пример заявки заказчика на </a:t>
            </a:r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оказание услуг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5013176"/>
            <a:ext cx="1368152" cy="85593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100392" y="5157192"/>
            <a:ext cx="576064" cy="64807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3680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2132856"/>
            <a:ext cx="8152746" cy="23042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908720"/>
            <a:ext cx="7242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Файлы заявки на закупку услуги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1547664" y="4041068"/>
            <a:ext cx="648072" cy="756084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67744" y="4781293"/>
            <a:ext cx="5616624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Генерируется пустой шаблон приложения к ТЗ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434516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560" y="3449464"/>
            <a:ext cx="269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FF0000"/>
                </a:solidFill>
              </a:rPr>
              <a:t>2</a:t>
            </a:r>
          </a:p>
          <a:p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386104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3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3356992"/>
            <a:ext cx="269626" cy="86409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47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762" y="1484784"/>
            <a:ext cx="7841571" cy="44634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9379" y="620688"/>
            <a:ext cx="7242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Шаблон типового приложения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к ТЗ на ремонт медоборудования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4797152"/>
            <a:ext cx="3600400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5193196"/>
            <a:ext cx="3744416" cy="828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81647" y="6165304"/>
            <a:ext cx="505779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Инструкции для заказчика по заполнению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699792" y="5607242"/>
            <a:ext cx="360040" cy="558062"/>
          </a:xfrm>
          <a:prstGeom prst="straightConnector1">
            <a:avLst/>
          </a:prstGeom>
          <a:ln w="2222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239442" y="6041985"/>
            <a:ext cx="552206" cy="476762"/>
          </a:xfrm>
          <a:prstGeom prst="straightConnector1">
            <a:avLst/>
          </a:prstGeom>
          <a:ln w="2222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4577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908720"/>
            <a:ext cx="7242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Типовое приложение к </a:t>
            </a:r>
            <a:r>
              <a:rPr lang="ru-RU" b="1" dirty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ТЗ на ремонт медоборудования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986" y="1484784"/>
            <a:ext cx="819357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848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31108"/>
            <a:ext cx="6554867" cy="15240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Файл на публикацию – 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Информационная </a:t>
            </a:r>
            <a:r>
              <a:rPr lang="ru-RU" sz="1800" dirty="0">
                <a:solidFill>
                  <a:schemeClr val="bg1"/>
                </a:solidFill>
              </a:rPr>
              <a:t>карта </a:t>
            </a:r>
            <a:r>
              <a:rPr lang="ru-RU" sz="1800" dirty="0" smtClean="0">
                <a:solidFill>
                  <a:schemeClr val="bg1"/>
                </a:solidFill>
              </a:rPr>
              <a:t>закупки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635895" y="5517232"/>
            <a:ext cx="1381259" cy="2414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" name="Прямоугольник 7"/>
          <p:cNvSpPr/>
          <p:nvPr/>
        </p:nvSpPr>
        <p:spPr>
          <a:xfrm>
            <a:off x="770111" y="5877272"/>
            <a:ext cx="711284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>
              <a:spcBef>
                <a:spcPct val="20000"/>
              </a:spcBef>
              <a:spcAft>
                <a:spcPts val="450"/>
              </a:spcAft>
              <a:buSzPct val="80000"/>
              <a:defRPr/>
            </a:pPr>
            <a:r>
              <a:rPr lang="ru-RU" sz="1350" dirty="0" smtClean="0">
                <a:solidFill>
                  <a:schemeClr val="bg1"/>
                </a:solidFill>
              </a:rPr>
              <a:t>Проверка и подпись извещения руководителем - Публикация </a:t>
            </a:r>
            <a:r>
              <a:rPr lang="ru-RU" sz="1350" dirty="0">
                <a:solidFill>
                  <a:schemeClr val="bg1"/>
                </a:solidFill>
              </a:rPr>
              <a:t>извещения в ЕИС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322953"/>
              </p:ext>
            </p:extLst>
          </p:nvPr>
        </p:nvGraphicFramePr>
        <p:xfrm>
          <a:off x="864657" y="1340768"/>
          <a:ext cx="7632848" cy="41664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281"/>
                <a:gridCol w="3218007"/>
                <a:gridCol w="3996560"/>
              </a:tblGrid>
              <a:tr h="197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п/п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Содержание: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marR="2914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Информация заказчика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</a:tr>
              <a:tr h="788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" algn="l"/>
                        </a:tabLs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indent="222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Заказчик (наименование, место нахождения, почтовый адрес, адрес электронной почты, номер контактного телефона, ИКЗ)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>
                          <a:effectLst/>
                        </a:rPr>
                        <a:t>Государственное бюджетное учреждение здравоохранения ''Самарский областной кожно-венерологический диспансер''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 u="sng">
                          <a:effectLst/>
                        </a:rPr>
                        <a:t>Российская Федерация</a:t>
                      </a:r>
                      <a:r>
                        <a:rPr lang="ru-RU" sz="600">
                          <a:effectLst/>
                        </a:rPr>
                        <a:t>, 443099, Самарская обл, Самара г, УЛ. ВЕНЦЕКА, Д.35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>
                          <a:effectLst/>
                        </a:rPr>
                        <a:t>Российская Федерация, 443099, Самарская обл, Самара г, УЛ. ВЕНЦЕКА, Д.35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>
                          <a:effectLst/>
                        </a:rPr>
                        <a:t>7-846-2540676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en-US" sz="600">
                          <a:effectLst/>
                        </a:rPr>
                        <a:t>ms</a:t>
                      </a:r>
                      <a:r>
                        <a:rPr lang="ru-RU" sz="600">
                          <a:effectLst/>
                        </a:rPr>
                        <a:t>.</a:t>
                      </a:r>
                      <a:r>
                        <a:rPr lang="en-US" sz="600">
                          <a:effectLst/>
                        </a:rPr>
                        <a:t>zakupki</a:t>
                      </a:r>
                      <a:r>
                        <a:rPr lang="ru-RU" sz="600">
                          <a:effectLst/>
                        </a:rPr>
                        <a:t>77.00@</a:t>
                      </a:r>
                      <a:r>
                        <a:rPr lang="en-US" sz="600">
                          <a:effectLst/>
                        </a:rPr>
                        <a:t>mail</a:t>
                      </a:r>
                      <a:r>
                        <a:rPr lang="ru-RU" sz="600">
                          <a:effectLst/>
                        </a:rPr>
                        <a:t>.</a:t>
                      </a:r>
                      <a:r>
                        <a:rPr lang="en-US" sz="600">
                          <a:effectLst/>
                        </a:rPr>
                        <a:t>ru</a:t>
                      </a:r>
                      <a:endParaRPr lang="ru-RU" sz="6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>
                          <a:effectLst/>
                        </a:rPr>
                        <a:t>Идентификационный код закупки: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>
                          <a:effectLst/>
                        </a:rPr>
                        <a:t> </a:t>
                      </a:r>
                      <a:r>
                        <a:rPr lang="en-US" sz="600">
                          <a:effectLst/>
                        </a:rPr>
                        <a:t>232631701551163170100100190021920244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492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" algn="l"/>
                        </a:tabLst>
                      </a:pPr>
                      <a:r>
                        <a:rPr lang="en-US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indent="222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Информация о контрактной службе, контрактном управляющем, ответственным за заключение контракта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Заказчик №: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Семенова Виктория Анатольевна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8-846-2540576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ms</a:t>
                      </a:r>
                      <a:r>
                        <a:rPr lang="ru-RU" sz="600">
                          <a:effectLst/>
                        </a:rPr>
                        <a:t>.</a:t>
                      </a:r>
                      <a:r>
                        <a:rPr lang="en-US" sz="600">
                          <a:effectLst/>
                        </a:rPr>
                        <a:t>zakupki</a:t>
                      </a:r>
                      <a:r>
                        <a:rPr lang="ru-RU" sz="600">
                          <a:effectLst/>
                        </a:rPr>
                        <a:t>77.00@</a:t>
                      </a:r>
                      <a:r>
                        <a:rPr lang="en-US" sz="600">
                          <a:effectLst/>
                        </a:rPr>
                        <a:t>mail</a:t>
                      </a:r>
                      <a:r>
                        <a:rPr lang="ru-RU" sz="600">
                          <a:effectLst/>
                        </a:rPr>
                        <a:t>.</a:t>
                      </a:r>
                      <a:r>
                        <a:rPr lang="en-US" sz="600">
                          <a:effectLst/>
                        </a:rPr>
                        <a:t>ru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8-846-2540576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394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" algn="l"/>
                        </a:tabLs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indent="222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Уполномоченный орган (наименование, место нахождения, почтовый адрес, адрес электронной почты, номер контактного телефона)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Главное управление организации торгов Самарской области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ru-RU" sz="600">
                          <a:effectLst/>
                        </a:rPr>
                        <a:t>Российская Федерация, 443068, Самарская обл, Самара г, УЛИЦА СКЛЯРЕНКО, 20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8-846-3351661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torgi@samregion.ru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295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" algn="l"/>
                        </a:tabLs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Ответственное должностное лицо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уполномоченного органа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Петрова Елена Сергеевна</a:t>
                      </a:r>
                      <a:endParaRPr lang="ru-RU" sz="6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305" algn="l"/>
                          <a:tab pos="432435" algn="l"/>
                        </a:tabLst>
                      </a:pPr>
                      <a:r>
                        <a:rPr lang="en-US" sz="600">
                          <a:effectLst/>
                        </a:rPr>
                        <a:t>8-846-2634163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197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" algn="l"/>
                        </a:tabLs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Наименование объекта закупки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u="sng">
                          <a:effectLst/>
                        </a:rPr>
                        <a:t>Поставка нефтепродуктов</a:t>
                      </a:r>
                      <a:r>
                        <a:rPr lang="ru-RU" sz="600">
                          <a:effectLst/>
                        </a:rPr>
                        <a:t> 3 кв. 2023 г. для нужд ГБУЗ ''Самарского областного кожно-венерологического диспансера''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197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" algn="l"/>
                        </a:tabLst>
                      </a:pPr>
                      <a:r>
                        <a:rPr lang="ru-RU" sz="6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Код ОКПД2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19.20.21.100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19.20.21.100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98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3416300" algn="l"/>
                        </a:tabLs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Позиция плана-графика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002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98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Способ определения поставщика (подрядчика, исполнителя)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Электронный аукцион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197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Наименование и адрес электронной торговой площадки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ЭТП Газпромбанк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http</a:t>
                      </a:r>
                      <a:r>
                        <a:rPr lang="ru-RU" sz="600">
                          <a:effectLst/>
                        </a:rPr>
                        <a:t>://</a:t>
                      </a:r>
                      <a:r>
                        <a:rPr lang="en-US" sz="600">
                          <a:effectLst/>
                        </a:rPr>
                        <a:t>etpgpb</a:t>
                      </a:r>
                      <a:r>
                        <a:rPr lang="ru-RU" sz="600">
                          <a:effectLst/>
                        </a:rPr>
                        <a:t>.</a:t>
                      </a:r>
                      <a:r>
                        <a:rPr lang="en-US" sz="600">
                          <a:effectLst/>
                        </a:rPr>
                        <a:t>ru</a:t>
                      </a:r>
                      <a:r>
                        <a:rPr lang="ru-RU" sz="600">
                          <a:effectLst/>
                        </a:rPr>
                        <a:t>/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197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Дата и время окончания срока подачи заявок на участие в аукционе  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07.06.2023 11:00 (MSK+1 (UTC+4) </a:t>
                      </a:r>
                      <a:r>
                        <a:rPr lang="ru-RU" sz="600">
                          <a:effectLst/>
                        </a:rPr>
                        <a:t>Самара</a:t>
                      </a:r>
                      <a:r>
                        <a:rPr lang="en-US" sz="600">
                          <a:effectLst/>
                        </a:rPr>
                        <a:t>)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392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Дата проведения процедуры подачи предложений о цене контракта либо о сумме цен единиц товара, работы, услуги (в случае, предусмотренном </a:t>
                      </a:r>
                      <a:r>
                        <a:rPr lang="ru-RU" sz="600" u="none" strike="noStrike">
                          <a:effectLst/>
                          <a:hlinkClick r:id="rId2"/>
                        </a:rPr>
                        <a:t>частью 24 статьи 22</a:t>
                      </a:r>
                      <a:r>
                        <a:rPr lang="ru-RU" sz="600">
                          <a:effectLst/>
                        </a:rPr>
                        <a:t> Федерального закона  № 44-ФЗ)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07.06.2023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</a:tr>
              <a:tr h="394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Дата подведения итогов электронного аукциона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r>
                        <a:rPr lang="ru-RU" sz="600" dirty="0" smtClean="0">
                          <a:effectLst/>
                        </a:rPr>
                        <a:t>09.06.2023</a:t>
                      </a:r>
                      <a:endParaRPr lang="ru-RU" sz="600" dirty="0">
                        <a:effectLst/>
                      </a:endParaRPr>
                    </a:p>
                  </a:txBody>
                  <a:tcPr marL="22778" marR="2277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8418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684131"/>
            <a:ext cx="9144000" cy="98072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Доля закупок по типовым закупкам</a:t>
            </a:r>
            <a:b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в 20</a:t>
            </a: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  <a:cs typeface="Times New Roman" panose="02020603050405020304" pitchFamily="18" charset="0"/>
              </a:rPr>
              <a:t>22</a:t>
            </a: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ГОДу</a:t>
            </a:r>
            <a:endParaRPr lang="ru-RU" sz="2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55576" y="2585765"/>
            <a:ext cx="3600400" cy="2592288"/>
          </a:xfrm>
          <a:prstGeom prst="ellipse">
            <a:avLst/>
          </a:prstGeom>
          <a:solidFill>
            <a:schemeClr val="bg2">
              <a:alpha val="58000"/>
            </a:schemeClr>
          </a:solidFill>
          <a:ln>
            <a:solidFill>
              <a:schemeClr val="accent1">
                <a:shade val="50000"/>
                <a:hueMod val="94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проведено ГУОТ</a:t>
            </a:r>
          </a:p>
        </p:txBody>
      </p:sp>
      <p:sp>
        <p:nvSpPr>
          <p:cNvPr id="13" name="Овал 12"/>
          <p:cNvSpPr/>
          <p:nvPr/>
        </p:nvSpPr>
        <p:spPr>
          <a:xfrm>
            <a:off x="5083207" y="2585765"/>
            <a:ext cx="3600400" cy="2592288"/>
          </a:xfrm>
          <a:prstGeom prst="ellipse">
            <a:avLst/>
          </a:prstGeom>
          <a:solidFill>
            <a:schemeClr val="bg2">
              <a:alpha val="58000"/>
            </a:schemeClr>
          </a:solidFill>
          <a:ln>
            <a:solidFill>
              <a:schemeClr val="accent1">
                <a:shade val="50000"/>
                <a:hueMod val="94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(72%)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по каталогу </a:t>
            </a:r>
          </a:p>
        </p:txBody>
      </p:sp>
    </p:spTree>
    <p:extLst>
      <p:ext uri="{BB962C8B-B14F-4D97-AF65-F5344CB8AC3E}">
        <p14:creationId xmlns:p14="http://schemas.microsoft.com/office/powerpoint/2010/main" val="32570485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15398"/>
            <a:ext cx="3770760" cy="2131017"/>
          </a:xfr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988" y="3606488"/>
            <a:ext cx="1985111" cy="10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6954" y="775785"/>
            <a:ext cx="4567865" cy="9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СОВМЕСТНЫЕ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ТОРГИ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5157192"/>
            <a:ext cx="2411760" cy="843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6" y="2200019"/>
            <a:ext cx="1915621" cy="100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3" y="3611011"/>
            <a:ext cx="1140085" cy="108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825" y="2199149"/>
            <a:ext cx="720080" cy="112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528" y="2228992"/>
            <a:ext cx="864096" cy="106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402" y="2147503"/>
            <a:ext cx="1374547" cy="117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312" y="2200019"/>
            <a:ext cx="1698566" cy="111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" name="Прямая со стрелкой 59"/>
          <p:cNvCxnSpPr/>
          <p:nvPr/>
        </p:nvCxnSpPr>
        <p:spPr>
          <a:xfrm flipV="1">
            <a:off x="2159298" y="2674941"/>
            <a:ext cx="557378" cy="3343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3668439" y="2678283"/>
            <a:ext cx="552456" cy="3185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V="1">
            <a:off x="5074087" y="2684358"/>
            <a:ext cx="612193" cy="1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6795762" y="2674940"/>
            <a:ext cx="629021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74220" y="3187976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Ubuntu" panose="020B0504030602030204" pitchFamily="34" charset="0"/>
              </a:rPr>
              <a:t>+</a:t>
            </a:r>
            <a:endParaRPr lang="ru-RU" dirty="0">
              <a:solidFill>
                <a:srgbClr val="C00000"/>
              </a:solidFill>
              <a:latin typeface="Ubuntu" panose="020B050403060203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1309376" y="3155360"/>
            <a:ext cx="1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006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20688"/>
            <a:ext cx="7704856" cy="5760640"/>
          </a:xfrm>
        </p:spPr>
        <p:txBody>
          <a:bodyPr>
            <a:normAutofit fontScale="77500" lnSpcReduction="20000"/>
          </a:bodyPr>
          <a:lstStyle/>
          <a:p>
            <a:pPr marL="0" lvl="0" indent="0" algn="ctr">
              <a:lnSpc>
                <a:spcPct val="90000"/>
              </a:lnSpc>
              <a:spcAft>
                <a:spcPct val="35000"/>
              </a:spcAft>
              <a:buNone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ТИПОВЫЕ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ЗАКУПКИ</a:t>
            </a:r>
          </a:p>
          <a:p>
            <a:pPr lvl="0" algn="ctr">
              <a:lnSpc>
                <a:spcPct val="90000"/>
              </a:lnSpc>
              <a:spcAft>
                <a:spcPct val="35000"/>
              </a:spcAft>
            </a:pPr>
            <a:endParaRPr lang="ru-RU" sz="29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Закупки сформированные на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основе </a:t>
            </a:r>
            <a:r>
              <a:rPr lang="ru-RU" sz="29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регионального </a:t>
            </a:r>
            <a:r>
              <a:rPr lang="ru-RU" sz="29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каталога ТРУ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с</a:t>
            </a:r>
            <a:r>
              <a:rPr lang="ru-RU" sz="29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автоматически-генерируемыми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системой ГИС «Госзаказ»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типовыми документами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: </a:t>
            </a:r>
            <a:endParaRPr lang="ru-RU" sz="2900" dirty="0" smtClean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457200" lvl="1" indent="-457200" algn="ctr">
              <a:buFontTx/>
              <a:buChar char="-"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Техническое задание</a:t>
            </a:r>
          </a:p>
          <a:p>
            <a:pPr marL="457200" lvl="1" indent="-457200" algn="ctr">
              <a:buFontTx/>
              <a:buChar char="-"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Проект контракта</a:t>
            </a:r>
            <a:endParaRPr lang="ru-RU" sz="2900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457200" lvl="1" indent="-457200" algn="ctr">
              <a:buFontTx/>
              <a:buChar char="-"/>
            </a:pPr>
            <a:r>
              <a:rPr lang="ru-RU" sz="29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Критерии </a:t>
            </a:r>
            <a:r>
              <a:rPr lang="ru-RU" sz="2900" dirty="0">
                <a:solidFill>
                  <a:prstClr val="black"/>
                </a:solidFill>
                <a:cs typeface="Times New Roman" panose="02020603050405020304" pitchFamily="18" charset="0"/>
              </a:rPr>
              <a:t>оценки </a:t>
            </a:r>
            <a:r>
              <a:rPr lang="ru-RU" sz="29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заявок</a:t>
            </a:r>
            <a:endParaRPr lang="ru-RU" sz="2900" dirty="0" smtClean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457200" lvl="1" indent="-457200" algn="ctr">
              <a:buFontTx/>
              <a:buChar char="-"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9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Рекомендуемая форма заявки участника</a:t>
            </a:r>
          </a:p>
          <a:p>
            <a:pPr marL="457200" lvl="1" indent="-457200" algn="ctr">
              <a:buFontTx/>
              <a:buChar char="-"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Обоснование дополнительных показателей и др.</a:t>
            </a:r>
          </a:p>
          <a:p>
            <a:pPr marL="0" lvl="1" indent="0" algn="ctr">
              <a:buNone/>
            </a:pPr>
            <a:endParaRPr lang="ru-RU" sz="2900" dirty="0" smtClean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0" lvl="1" indent="0" algn="ctr">
              <a:buNone/>
            </a:pPr>
            <a:r>
              <a:rPr lang="ru-RU" sz="2900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Автозаполнение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и контроль системой правильности заполнения полей: способ р/з, сроки проведения закупки, преимущества СМП, УИС и инвалиды, условия, запреты и ограничения и др.</a:t>
            </a:r>
          </a:p>
        </p:txBody>
      </p:sp>
    </p:spTree>
    <p:extLst>
      <p:ext uri="{BB962C8B-B14F-4D97-AF65-F5344CB8AC3E}">
        <p14:creationId xmlns:p14="http://schemas.microsoft.com/office/powerpoint/2010/main" val="2575347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507" y="692696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Контроль участия в совместных торгах на этапе сохранения позиции плана-графика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по определенным группам каталога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190" y="1988840"/>
            <a:ext cx="7756302" cy="4160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4190" y="5206437"/>
            <a:ext cx="3585157" cy="480391"/>
          </a:xfrm>
          <a:prstGeom prst="rect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847261" y="4524982"/>
            <a:ext cx="24437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rgbClr val="FF0000"/>
                </a:solidFill>
              </a:rPr>
              <a:t>Контроль на этапе сохранения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20724505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241" y="1111776"/>
            <a:ext cx="7871406" cy="4119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Заполнение заявки на совместную закупку, аналогично единичной закупке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8765" y="2132856"/>
            <a:ext cx="7504358" cy="402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25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/>
              <a:t>Заявка направляется в ГУОТ с заявлением о присоединении к совместной закупке (дополнительный файл).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Заявление генерируется автоматически системой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0288" y="2226469"/>
            <a:ext cx="6370901" cy="34177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38648" y="2711808"/>
            <a:ext cx="6355724" cy="492617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672269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980728"/>
            <a:ext cx="7319401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1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585" y="1464606"/>
            <a:ext cx="8186195" cy="43915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5063" y="2914651"/>
            <a:ext cx="251138" cy="266776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/>
          <p:cNvSpPr txBox="1"/>
          <p:nvPr/>
        </p:nvSpPr>
        <p:spPr>
          <a:xfrm>
            <a:off x="1475656" y="476672"/>
            <a:ext cx="6596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Заявки </a:t>
            </a:r>
            <a:r>
              <a:rPr lang="ru-RU" sz="2400" dirty="0">
                <a:solidFill>
                  <a:schemeClr val="bg1"/>
                </a:solidFill>
              </a:rPr>
              <a:t>на участие в совместной закупке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 </a:t>
            </a:r>
            <a:r>
              <a:rPr lang="ru-RU" sz="2400" dirty="0">
                <a:solidFill>
                  <a:schemeClr val="bg1"/>
                </a:solidFill>
              </a:rPr>
              <a:t>работе специалиста ГУОТ</a:t>
            </a:r>
          </a:p>
        </p:txBody>
      </p:sp>
    </p:spTree>
    <p:extLst>
      <p:ext uri="{BB962C8B-B14F-4D97-AF65-F5344CB8AC3E}">
        <p14:creationId xmlns:p14="http://schemas.microsoft.com/office/powerpoint/2010/main" val="42439442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628800"/>
            <a:ext cx="8231820" cy="44160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7507" y="2996952"/>
            <a:ext cx="3148884" cy="2463084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" name="TextBox 1"/>
          <p:cNvSpPr txBox="1"/>
          <p:nvPr/>
        </p:nvSpPr>
        <p:spPr>
          <a:xfrm>
            <a:off x="899592" y="836712"/>
            <a:ext cx="8037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Сравнение условий, преимуществ, запретов и ограничений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848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77" y="744729"/>
            <a:ext cx="8209476" cy="99417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Сводная заявка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510" y="1559987"/>
            <a:ext cx="7945343" cy="42623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5510" y="3619769"/>
            <a:ext cx="1541324" cy="231820"/>
          </a:xfrm>
          <a:prstGeom prst="rect">
            <a:avLst/>
          </a:prstGeom>
          <a:noFill/>
          <a:ln w="476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" name="Прямоугольник 3"/>
          <p:cNvSpPr/>
          <p:nvPr/>
        </p:nvSpPr>
        <p:spPr>
          <a:xfrm>
            <a:off x="815509" y="2335101"/>
            <a:ext cx="4873733" cy="299434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2068358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886700" cy="1296144"/>
          </a:xfrm>
        </p:spPr>
        <p:txBody>
          <a:bodyPr>
            <a:normAutofit/>
          </a:bodyPr>
          <a:lstStyle/>
          <a:p>
            <a:pPr algn="ctr" defTabSz="342900">
              <a:spcBef>
                <a:spcPct val="20000"/>
              </a:spcBef>
              <a:spcAft>
                <a:spcPts val="450"/>
              </a:spcAft>
              <a:defRPr/>
            </a:pPr>
            <a:r>
              <a:rPr lang="ru-RU" sz="1800" b="1" dirty="0">
                <a:solidFill>
                  <a:schemeClr val="bg1"/>
                </a:solidFill>
              </a:rPr>
              <a:t>Системой </a:t>
            </a:r>
            <a:r>
              <a:rPr lang="ru-RU" sz="1800" b="1" dirty="0" smtClean="0">
                <a:solidFill>
                  <a:schemeClr val="bg1"/>
                </a:solidFill>
              </a:rPr>
              <a:t>генерируется </a:t>
            </a:r>
            <a:r>
              <a:rPr lang="ru-RU" sz="1800" b="1" dirty="0">
                <a:solidFill>
                  <a:schemeClr val="bg1"/>
                </a:solidFill>
              </a:rPr>
              <a:t>извещение содержащее: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Общее техническое </a:t>
            </a:r>
            <a:r>
              <a:rPr lang="ru-RU" sz="1800" b="1" dirty="0" smtClean="0">
                <a:solidFill>
                  <a:schemeClr val="bg1"/>
                </a:solidFill>
              </a:rPr>
              <a:t>задание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 Суммируются </a:t>
            </a:r>
            <a:r>
              <a:rPr lang="ru-RU" sz="1800" b="1" dirty="0">
                <a:solidFill>
                  <a:schemeClr val="bg1"/>
                </a:solidFill>
              </a:rPr>
              <a:t>идентичные позиции </a:t>
            </a:r>
            <a:r>
              <a:rPr lang="ru-RU" sz="1800" b="1" dirty="0" smtClean="0">
                <a:solidFill>
                  <a:schemeClr val="bg1"/>
                </a:solidFill>
              </a:rPr>
              <a:t>товаров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2204864"/>
            <a:ext cx="686754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519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/>
              <a:t>Сроки и места поставки товаров для каждого заказчика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700808"/>
            <a:ext cx="7632847" cy="38164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980728"/>
            <a:ext cx="6457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Места и сроки поставок по каждому заказчику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8484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/>
              <a:t>Разнарядка с количеством товара каждого заказчика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772816"/>
            <a:ext cx="7356208" cy="3744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4894" y="908720"/>
            <a:ext cx="4479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Разнарядка совместной закупки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447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336" y="838109"/>
            <a:ext cx="9036496" cy="101996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4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3400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3400" dirty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3400" dirty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Каталог типовых товаров, работ, услуг </a:t>
            </a:r>
            <a:b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более </a:t>
            </a:r>
            <a:r>
              <a:rPr lang="en-US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63</a:t>
            </a: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 000 позиций </a:t>
            </a:r>
            <a:b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и свыше 200 групп</a:t>
            </a:r>
            <a:endParaRPr lang="ru-RU" sz="2400" b="1" dirty="0">
              <a:solidFill>
                <a:schemeClr val="bg1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829357"/>
            <a:ext cx="7200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- </a:t>
            </a:r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Автомасла, автохимия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Автомобили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Продукты питания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Расходные медицинские материалы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Канцелярские товары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Компьютерная техника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Лекарственные средства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Мебель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Моющие средства и хозяйственные товары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Мягкий инвентарь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Нефтепродукты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ОСАГО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Оказание услуг по медицинским лабораторным исследованиям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Организация готового диетического питания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Охрана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Проведение специальной оценки условий труда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Справочные правовые системы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Строительные инструменты и инвентарь, строительные материалы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Техобслуживание и ремонт автомобилей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Техобслуживание и ремонт медтехники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Техобслуживание и ремонт вычислительной и оргтехники</a:t>
            </a:r>
          </a:p>
          <a:p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- Профессиональное </a:t>
            </a:r>
            <a:r>
              <a:rPr lang="ru-RU" sz="1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обучение </a:t>
            </a:r>
            <a:r>
              <a:rPr lang="ru-RU" sz="1400" dirty="0">
                <a:solidFill>
                  <a:schemeClr val="bg1"/>
                </a:solidFill>
                <a:latin typeface="Georgia" panose="02040502050405020303" pitchFamily="18" charset="0"/>
              </a:rPr>
              <a:t>и др.</a:t>
            </a:r>
          </a:p>
        </p:txBody>
      </p:sp>
    </p:spTree>
    <p:extLst>
      <p:ext uri="{BB962C8B-B14F-4D97-AF65-F5344CB8AC3E}">
        <p14:creationId xmlns:p14="http://schemas.microsoft.com/office/powerpoint/2010/main" val="13292355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47718"/>
            <a:ext cx="555385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764704"/>
            <a:ext cx="4525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Файлы совместной закупки</a:t>
            </a: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2843808" y="2420888"/>
            <a:ext cx="216024" cy="576064"/>
          </a:xfrm>
          <a:prstGeom prst="leftBrace">
            <a:avLst/>
          </a:prstGeom>
          <a:noFill/>
          <a:ln w="254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7498" y="2257708"/>
            <a:ext cx="1885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Проект контракта 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каждого заказчика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58" y="3697891"/>
            <a:ext cx="2029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Обоснования НМЦК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8930" y="4532620"/>
            <a:ext cx="1813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Заявления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о присоединении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2843808" y="3571498"/>
            <a:ext cx="216024" cy="576064"/>
          </a:xfrm>
          <a:prstGeom prst="leftBrace">
            <a:avLst/>
          </a:prstGeom>
          <a:noFill/>
          <a:ln w="254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Левая фигурная скобка 13"/>
          <p:cNvSpPr/>
          <p:nvPr/>
        </p:nvSpPr>
        <p:spPr>
          <a:xfrm>
            <a:off x="2834349" y="4509120"/>
            <a:ext cx="216024" cy="576064"/>
          </a:xfrm>
          <a:prstGeom prst="leftBrace">
            <a:avLst/>
          </a:prstGeom>
          <a:noFill/>
          <a:ln w="254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2820852" y="3068960"/>
            <a:ext cx="216024" cy="351656"/>
          </a:xfrm>
          <a:prstGeom prst="leftBrace">
            <a:avLst/>
          </a:prstGeom>
          <a:noFill/>
          <a:ln w="254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82089" y="2979853"/>
            <a:ext cx="1888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Общее ТЗ и </a:t>
            </a:r>
          </a:p>
          <a:p>
            <a:r>
              <a:rPr lang="ru-RU" sz="1400" dirty="0" err="1" smtClean="0">
                <a:solidFill>
                  <a:schemeClr val="bg1"/>
                </a:solidFill>
              </a:rPr>
              <a:t>рек.форма</a:t>
            </a:r>
            <a:r>
              <a:rPr lang="ru-RU" sz="1400" dirty="0" smtClean="0">
                <a:solidFill>
                  <a:schemeClr val="bg1"/>
                </a:solidFill>
              </a:rPr>
              <a:t> заявки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26633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Соглашение с заявлениями о присоединении к закупке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908720"/>
            <a:ext cx="8535827" cy="53271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335112"/>
            <a:ext cx="609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Файл соглашения сгенерирован автоматически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6141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3"/>
            <a:ext cx="8136904" cy="476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404664"/>
            <a:ext cx="58240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По конкурсам – типовые критерии оценки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структурированном </a:t>
            </a:r>
            <a:r>
              <a:rPr lang="ru-RU" sz="2000" b="1" dirty="0" smtClean="0">
                <a:solidFill>
                  <a:schemeClr val="bg1"/>
                </a:solidFill>
              </a:rPr>
              <a:t>виде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по группам каталога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46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80"/>
            <a:ext cx="7330003" cy="227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908720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Типовые критерии оценки </a:t>
            </a: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Статус автоматической генерации </a:t>
            </a:r>
            <a:r>
              <a:rPr lang="ru-RU" sz="2000" b="1" dirty="0" smtClean="0">
                <a:solidFill>
                  <a:schemeClr val="bg1"/>
                </a:solidFill>
              </a:rPr>
              <a:t>файла критерии и порядок оценки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284984"/>
            <a:ext cx="7200800" cy="28803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877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7895271" cy="1152127"/>
          </a:xfrm>
        </p:spPr>
        <p:txBody>
          <a:bodyPr>
            <a:noAutofit/>
          </a:bodyPr>
          <a:lstStyle/>
          <a:p>
            <a:pPr marL="182880" algn="ctr"/>
            <a:r>
              <a:rPr lang="ru-RU" sz="2400" b="1" spc="300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400" b="1" spc="300" dirty="0">
              <a:solidFill>
                <a:schemeClr val="bg2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813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63" y="1700808"/>
            <a:ext cx="2679702" cy="3317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712" y="1726404"/>
            <a:ext cx="4459190" cy="357480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9712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Каталог разделен на группы</a:t>
            </a:r>
            <a:endParaRPr lang="ru-RU" b="1" dirty="0">
              <a:solidFill>
                <a:prstClr val="black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635896" y="2348880"/>
            <a:ext cx="576064" cy="0"/>
          </a:xfrm>
          <a:prstGeom prst="straightConnector1">
            <a:avLst/>
          </a:prstGeom>
          <a:ln w="3492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635896" y="3356992"/>
            <a:ext cx="576064" cy="0"/>
          </a:xfrm>
          <a:prstGeom prst="straightConnector1">
            <a:avLst/>
          </a:prstGeom>
          <a:ln w="3492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635896" y="4581128"/>
            <a:ext cx="576064" cy="0"/>
          </a:xfrm>
          <a:prstGeom prst="straightConnector1">
            <a:avLst/>
          </a:prstGeom>
          <a:ln w="3492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62634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069578"/>
            <a:ext cx="7920880" cy="53443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404664"/>
            <a:ext cx="7242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Пример </a:t>
            </a:r>
            <a:r>
              <a:rPr lang="ru-RU" b="1" dirty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описания </a:t>
            </a:r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товара в региональной  системе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ГИС </a:t>
            </a:r>
            <a:r>
              <a:rPr lang="ru-RU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  <a:t>«ГОСЗАКАЗ»</a:t>
            </a:r>
            <a:br>
              <a:rPr lang="ru-RU" b="1" dirty="0">
                <a:solidFill>
                  <a:schemeClr val="bg1"/>
                </a:solidFill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8341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60550" y="836712"/>
            <a:ext cx="7242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Пример заявки заказчика на поставку товаров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244" y="1484784"/>
            <a:ext cx="8139228" cy="46085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55576" y="5445224"/>
            <a:ext cx="8064896" cy="57606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68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143705"/>
            <a:ext cx="7925829" cy="44347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404664"/>
            <a:ext cx="7242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Пример ТЗ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3861048"/>
            <a:ext cx="7344816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4313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000" y="980728"/>
            <a:ext cx="8108333" cy="4248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24128" y="1988840"/>
            <a:ext cx="1080120" cy="1944216"/>
          </a:xfrm>
          <a:prstGeom prst="rect">
            <a:avLst/>
          </a:prstGeom>
          <a:solidFill>
            <a:schemeClr val="tx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84368" y="1988840"/>
            <a:ext cx="648072" cy="1944216"/>
          </a:xfrm>
          <a:prstGeom prst="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5301208"/>
            <a:ext cx="65527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algn="ctr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SzPct val="80000"/>
              <a:tabLst>
                <a:tab pos="92075" algn="l"/>
              </a:tabLst>
            </a:pPr>
            <a:r>
              <a:rPr lang="ru-RU" dirty="0" smtClean="0">
                <a:solidFill>
                  <a:srgbClr val="0000FF"/>
                </a:solidFill>
                <a:latin typeface="Georgia" pitchFamily="18" charset="0"/>
                <a:cs typeface="Times New Roman" panose="02020603050405020304" pitchFamily="18" charset="0"/>
              </a:rPr>
              <a:t>Достаточно скачать </a:t>
            </a:r>
            <a:r>
              <a:rPr lang="ru-RU" dirty="0">
                <a:solidFill>
                  <a:srgbClr val="0000FF"/>
                </a:solidFill>
                <a:latin typeface="Georgia" pitchFamily="18" charset="0"/>
                <a:cs typeface="Times New Roman" panose="02020603050405020304" pitchFamily="18" charset="0"/>
              </a:rPr>
              <a:t>из извещения файл с </a:t>
            </a:r>
            <a:r>
              <a:rPr lang="ru-RU" dirty="0" err="1">
                <a:solidFill>
                  <a:srgbClr val="0000FF"/>
                </a:solidFill>
                <a:latin typeface="Georgia" pitchFamily="18" charset="0"/>
                <a:cs typeface="Times New Roman" panose="02020603050405020304" pitchFamily="18" charset="0"/>
              </a:rPr>
              <a:t>предзаполненной</a:t>
            </a:r>
            <a:r>
              <a:rPr lang="ru-RU" dirty="0">
                <a:solidFill>
                  <a:srgbClr val="0000FF"/>
                </a:solidFill>
                <a:latin typeface="Georgia" pitchFamily="18" charset="0"/>
                <a:cs typeface="Times New Roman" panose="02020603050405020304" pitchFamily="18" charset="0"/>
              </a:rPr>
              <a:t> рекомендуемой формой и указать страну происхождения товара.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5195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798" y="1916832"/>
            <a:ext cx="8007535" cy="2088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3608" y="692696"/>
            <a:ext cx="7242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Файлы заявки на закупку</a:t>
            </a:r>
          </a:p>
          <a:p>
            <a:pPr algn="ctr"/>
            <a:endParaRPr lang="ru-RU" b="1" dirty="0">
              <a:solidFill>
                <a:prstClr val="black"/>
              </a:solidFill>
              <a:latin typeface="Georgia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+ визуальный контроль свойств документов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3645024"/>
            <a:ext cx="1800200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588224" y="3645024"/>
            <a:ext cx="1697713" cy="288032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3645024"/>
            <a:ext cx="648072" cy="2880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32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13902</TotalTime>
  <Words>739</Words>
  <Application>Microsoft Office PowerPoint</Application>
  <PresentationFormat>Экран (4:3)</PresentationFormat>
  <Paragraphs>165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Calibri</vt:lpstr>
      <vt:lpstr>Century Gothic</vt:lpstr>
      <vt:lpstr>Georgia</vt:lpstr>
      <vt:lpstr>Times New Roman</vt:lpstr>
      <vt:lpstr>Ubuntu</vt:lpstr>
      <vt:lpstr>Wingdings 3</vt:lpstr>
      <vt:lpstr>Сектор</vt:lpstr>
      <vt:lpstr>Презентация PowerPoint</vt:lpstr>
      <vt:lpstr>Презентация PowerPoint</vt:lpstr>
      <vt:lpstr>   Каталог типовых товаров, работ, услуг  более 63 000 позиций  и свыше 200 групп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Автоматический контроль системой ошибок извещения на различных этапах</vt:lpstr>
      <vt:lpstr>Презентация PowerPoint</vt:lpstr>
      <vt:lpstr>Презентация PowerPoint</vt:lpstr>
      <vt:lpstr>Презентация PowerPoint</vt:lpstr>
      <vt:lpstr>Презентация PowerPoint</vt:lpstr>
      <vt:lpstr>Файл на публикацию –  Информационная карта закупки</vt:lpstr>
      <vt:lpstr>         Доля закупок по типовым закупкам в 2022 ГОДу</vt:lpstr>
      <vt:lpstr>Презентация PowerPoint</vt:lpstr>
      <vt:lpstr>Контроль участия в совместных торгах на этапе сохранения позиции плана-графика   по определенным группам каталога </vt:lpstr>
      <vt:lpstr>Заполнение заявки на совместную закупку, аналогично единичной закупке</vt:lpstr>
      <vt:lpstr>Заявка направляется в ГУОТ с заявлением о присоединении к совместной закупке (дополнительный файл).  Заявление генерируется автоматически системой</vt:lpstr>
      <vt:lpstr>Презентация PowerPoint</vt:lpstr>
      <vt:lpstr>Презентация PowerPoint</vt:lpstr>
      <vt:lpstr>Презентация PowerPoint</vt:lpstr>
      <vt:lpstr>Сводная заявка</vt:lpstr>
      <vt:lpstr>Системой генерируется извещение содержащее: Общее техническое задание   Суммируются идентичные позиции товаров</vt:lpstr>
      <vt:lpstr>Сроки и места поставки товаров для каждого заказчика</vt:lpstr>
      <vt:lpstr>Разнарядка с количеством товара каждого заказчика</vt:lpstr>
      <vt:lpstr>Презентация PowerPoint</vt:lpstr>
      <vt:lpstr>Соглашение с заявлениями о присоединении к закупке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Терехов Павел Иванович</dc:creator>
  <cp:lastModifiedBy>Зубарев Александр Викторович</cp:lastModifiedBy>
  <cp:revision>671</cp:revision>
  <cp:lastPrinted>2017-09-06T12:12:07Z</cp:lastPrinted>
  <dcterms:created xsi:type="dcterms:W3CDTF">2013-07-22T09:20:49Z</dcterms:created>
  <dcterms:modified xsi:type="dcterms:W3CDTF">2023-05-30T13:37:15Z</dcterms:modified>
</cp:coreProperties>
</file>