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07" r:id="rId3"/>
    <p:sldId id="286" r:id="rId4"/>
    <p:sldId id="296" r:id="rId5"/>
    <p:sldId id="313" r:id="rId6"/>
    <p:sldId id="304" r:id="rId7"/>
    <p:sldId id="295" r:id="rId8"/>
    <p:sldId id="311" r:id="rId9"/>
    <p:sldId id="314" r:id="rId10"/>
    <p:sldId id="315" r:id="rId11"/>
    <p:sldId id="291" r:id="rId12"/>
    <p:sldId id="312" r:id="rId13"/>
    <p:sldId id="316" r:id="rId14"/>
    <p:sldId id="317" r:id="rId15"/>
    <p:sldId id="318" r:id="rId16"/>
    <p:sldId id="308" r:id="rId17"/>
    <p:sldId id="309" r:id="rId18"/>
    <p:sldId id="310" r:id="rId19"/>
    <p:sldId id="299" r:id="rId20"/>
    <p:sldId id="285" r:id="rId21"/>
    <p:sldId id="300" r:id="rId22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5A2FAE-D8A4-4A40-B735-64431A33A2B6}">
          <p14:sldIdLst>
            <p14:sldId id="257"/>
            <p14:sldId id="307"/>
            <p14:sldId id="286"/>
            <p14:sldId id="296"/>
            <p14:sldId id="313"/>
            <p14:sldId id="304"/>
            <p14:sldId id="295"/>
            <p14:sldId id="311"/>
            <p14:sldId id="314"/>
            <p14:sldId id="315"/>
            <p14:sldId id="291"/>
            <p14:sldId id="312"/>
            <p14:sldId id="316"/>
            <p14:sldId id="317"/>
            <p14:sldId id="318"/>
            <p14:sldId id="308"/>
            <p14:sldId id="309"/>
            <p14:sldId id="310"/>
            <p14:sldId id="299"/>
            <p14:sldId id="285"/>
            <p14:sldId id="300"/>
          </p14:sldIdLst>
        </p14:section>
        <p14:section name="Раздел без заголовка" id="{AEC53D2D-14F7-400E-AACF-C6E7DFDF89C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CB3535"/>
    <a:srgbClr val="FEFEFE"/>
    <a:srgbClr val="FEF1E6"/>
    <a:srgbClr val="FCFDF9"/>
    <a:srgbClr val="EDF7F9"/>
    <a:srgbClr val="F6FBFC"/>
    <a:srgbClr val="31859C"/>
    <a:srgbClr val="F79646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66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51.5\h$\!&#1054;&#1058;&#1063;&#1045;&#1058;&#1067;\&#1047;&#1072;&#1087;&#1088;&#1086;&#1089;&#1099;\&#1084;&#1080;&#1085;&#1079;&#1076;&#1088;&#1072;&#1074;\&#1055;&#1077;&#1088;&#1095;&#1072;&#1090;&#1082;&#1080;_11\spisok%20(36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51.5\h$\!&#1054;&#1058;&#1063;&#1045;&#1058;&#1067;\&#1052;&#1072;&#1083;&#1099;&#1077;%20&#1079;&#1072;&#1082;&#1091;&#1087;&#1082;&#1080;\&#1060;&#1086;&#1088;&#1084;&#1072;%20&#1088;&#1077;&#1075;&#1080;&#1089;&#1090;&#1088;&#1072;&#1094;&#1080;&#1080;\16-22_&#1085;&#1086;&#1103;&#1073;&#1088;&#110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51.5\&#1086;&#1073;&#1097;&#1080;&#1077;%20&#1088;&#1072;&#1073;&#1086;&#1095;&#1080;&#1077;%20&#1076;&#1086;&#1082;&#1091;&#1084;&#1077;&#1085;&#1090;&#1099;\&#1054;&#1088;&#1077;&#1093;&#1086;&#1074;&#1072;\&#1052;&#1072;&#1083;&#1099;&#1077;&#1047;&#1072;&#1082;&#1091;&#1087;&#1082;&#1080;\&#1052;&#1091;&#1085;&#1080;&#1094;&#1080;&#1087;&#1072;&#1083;&#1099;_&#1052;&#1047;&#1080;&#1051;&#1048;&#1050;&#1041;&#1045;&#104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51.5\&#1086;&#1073;&#1097;&#1080;&#1077;%20&#1088;&#1072;&#1073;&#1086;&#1095;&#1080;&#1077;%20&#1076;&#1086;&#1082;&#1091;&#1084;&#1077;&#1085;&#1090;&#1099;\&#1054;&#1088;&#1077;&#1093;&#1086;&#1074;&#1072;\&#1052;&#1072;&#1083;&#1099;&#1077;&#1047;&#1072;&#1082;&#1091;&#1087;&#1082;&#1080;\&#1052;&#1091;&#1085;&#1080;&#1094;&#1080;&#1087;&#1072;&#1083;&#1099;_&#1052;&#1047;&#1080;&#1051;&#1048;&#1050;&#1041;&#1045;&#104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5875" cap="rnd">
              <a:solidFill>
                <a:schemeClr val="accent1"/>
              </a:solidFill>
              <a:round/>
            </a:ln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outerShdw blurRad="50800" dist="76200" dir="5400000" algn="ctr" rotWithShape="0">
                  <a:srgbClr val="000000">
                    <a:alpha val="43137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0247441906553419E-2"/>
                  <c:y val="-6.905177873845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043482674489022"/>
                  <c:y val="-6.9444267328654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521671732007181"/>
                  <c:y val="-5.0663971672809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89113256203012"/>
                  <c:y val="-6.8528224463799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5100620630992345"/>
                  <c:y val="-5.966145379474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5810917170844641"/>
                  <c:y val="-5.9923230932068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0944285921620464"/>
                  <c:y val="-1.38887117730990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12 909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Лист4!$A$1:$G$1</c:f>
              <c:strCache>
                <c:ptCount val="7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2019 г</c:v>
                </c:pt>
                <c:pt idx="4">
                  <c:v>2020 г</c:v>
                </c:pt>
                <c:pt idx="5">
                  <c:v>2021 г</c:v>
                </c:pt>
                <c:pt idx="6">
                  <c:v>2022 г</c:v>
                </c:pt>
              </c:strCache>
            </c:strRef>
          </c:cat>
          <c:val>
            <c:numRef>
              <c:f>Лист4!$A$2:$G$2</c:f>
              <c:numCache>
                <c:formatCode>General</c:formatCode>
                <c:ptCount val="7"/>
                <c:pt idx="0">
                  <c:v>6</c:v>
                </c:pt>
                <c:pt idx="1">
                  <c:v>1773</c:v>
                </c:pt>
                <c:pt idx="2">
                  <c:v>3903</c:v>
                </c:pt>
                <c:pt idx="3">
                  <c:v>6279</c:v>
                </c:pt>
                <c:pt idx="4">
                  <c:v>8582</c:v>
                </c:pt>
                <c:pt idx="5">
                  <c:v>9845</c:v>
                </c:pt>
                <c:pt idx="6">
                  <c:v>12989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706464"/>
        <c:axId val="212707248"/>
      </c:lineChart>
      <c:catAx>
        <c:axId val="2127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707248"/>
        <c:crosses val="autoZero"/>
        <c:auto val="1"/>
        <c:lblAlgn val="ctr"/>
        <c:lblOffset val="100"/>
        <c:noMultiLvlLbl val="0"/>
      </c:catAx>
      <c:valAx>
        <c:axId val="212707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70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89843412779725E-2"/>
          <c:y val="9.6296207439973247E-2"/>
          <c:w val="0.5936755612645549"/>
          <c:h val="0.9439241455860737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8866029778094424E-2"/>
                  <c:y val="-0.29930155597973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79674796747966"/>
                      <c:h val="0.2395833333333333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435911570604663"/>
                  <c:y val="0.18029902040902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884657988756508E-2"/>
                  <c:y val="6.60329489242192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77933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32396548944558"/>
                      <c:h val="0.1230179139345429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5390687974871158E-2"/>
                  <c:y val="-2.42903475876092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0801969951479"/>
                      <c:h val="0.1666666166849849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3.1353743583876353E-2"/>
                  <c:y val="-2.17340844580461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30081300813008"/>
                      <c:h val="0.1156018518518518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3.2474244496565066E-2"/>
                  <c:y val="-2.0568411677120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62588822738618"/>
                      <c:h val="0.15726851851851853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3.8043777855207524E-2"/>
                  <c:y val="3.25710627055184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09136768093858"/>
                      <c:h val="0.1156019318919615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Лист2!$N$2:$N$8</c:f>
              <c:strCache>
                <c:ptCount val="7"/>
                <c:pt idx="0">
                  <c:v>Самарская обл.</c:v>
                </c:pt>
                <c:pt idx="1">
                  <c:v>Прочие регионы</c:v>
                </c:pt>
                <c:pt idx="2">
                  <c:v>г. Москва</c:v>
                </c:pt>
                <c:pt idx="3">
                  <c:v>г.Санкт-Петербург</c:v>
                </c:pt>
                <c:pt idx="4">
                  <c:v>Татарстан</c:v>
                </c:pt>
                <c:pt idx="5">
                  <c:v>Московская обл.</c:v>
                </c:pt>
                <c:pt idx="6">
                  <c:v>Свердлвская обл.</c:v>
                </c:pt>
              </c:strCache>
            </c:strRef>
          </c:cat>
          <c:val>
            <c:numRef>
              <c:f>Лист2!$O$2:$O$8</c:f>
              <c:numCache>
                <c:formatCode>General</c:formatCode>
                <c:ptCount val="7"/>
                <c:pt idx="0">
                  <c:v>8478</c:v>
                </c:pt>
                <c:pt idx="1">
                  <c:v>2393</c:v>
                </c:pt>
                <c:pt idx="2">
                  <c:v>984</c:v>
                </c:pt>
                <c:pt idx="3">
                  <c:v>380</c:v>
                </c:pt>
                <c:pt idx="4">
                  <c:v>254</c:v>
                </c:pt>
                <c:pt idx="5">
                  <c:v>217</c:v>
                </c:pt>
                <c:pt idx="6">
                  <c:v>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42790611912452"/>
          <c:y val="6.5613054671699339E-2"/>
          <c:w val="0.59883661441178349"/>
          <c:h val="0.94485164822898982"/>
        </c:manualLayout>
      </c:layout>
      <c:pieChart>
        <c:varyColors val="1"/>
        <c:ser>
          <c:idx val="0"/>
          <c:order val="0"/>
          <c:spPr>
            <a:effectLst>
              <a:outerShdw blurRad="76200" dist="139700" dir="20880000" algn="ctr" rotWithShape="0">
                <a:srgbClr val="000000">
                  <a:alpha val="13000"/>
                </a:srgbClr>
              </a:outerShdw>
              <a:softEdge rad="38100"/>
            </a:effectLst>
          </c:spPr>
          <c:explosion val="3"/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76200" dist="139700" dir="20880000" algn="ctr" rotWithShape="0">
                  <a:srgbClr val="000000">
                    <a:alpha val="13000"/>
                  </a:srgbClr>
                </a:outerShdw>
                <a:softEdge rad="38100"/>
              </a:effectLst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76200" dist="139700" dir="20880000" algn="ctr" rotWithShape="0">
                  <a:srgbClr val="000000">
                    <a:alpha val="13000"/>
                  </a:srgbClr>
                </a:outerShdw>
                <a:softEdge rad="38100"/>
              </a:effectLst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76200" dist="139700" dir="20880000" algn="ctr" rotWithShape="0">
                  <a:srgbClr val="000000">
                    <a:alpha val="13000"/>
                  </a:srgbClr>
                </a:outerShdw>
                <a:softEdge rad="38100"/>
              </a:effectLst>
            </c:spPr>
          </c:dPt>
          <c:dLbls>
            <c:dLbl>
              <c:idx val="0"/>
              <c:layout>
                <c:manualLayout>
                  <c:x val="-0.1093589853113465"/>
                  <c:y val="0.1580214913215935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990247821421713"/>
                      <c:h val="0.110770491848676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7229720876451584E-3"/>
                  <c:y val="-0.2168755134083911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80450299284304"/>
                      <c:h val="0.1738058270457150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136772042623773E-2"/>
                  <c:y val="0.1530474346938718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90247821421713"/>
                      <c:h val="0.11077049184867642"/>
                    </c:manualLayout>
                  </c15:layout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[Муниципалы_МЗиЛИКБЕЗ.xlsx]СВОД!$AH$56:$AH$58</c:f>
              <c:strCache>
                <c:ptCount val="3"/>
                <c:pt idx="0">
                  <c:v>Оферты</c:v>
                </c:pt>
                <c:pt idx="1">
                  <c:v>Извещения МЗ</c:v>
                </c:pt>
                <c:pt idx="2">
                  <c:v>Исключения</c:v>
                </c:pt>
              </c:strCache>
            </c:strRef>
          </c:cat>
          <c:val>
            <c:numRef>
              <c:f>[Муниципалы_МЗиЛИКБЕЗ.xlsx]СВОД!$AI$56:$AI$58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alpha val="9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92562897857913"/>
          <c:y val="4.1298896286848623E-2"/>
          <c:w val="0.75348385508936633"/>
          <c:h val="0.9587011037131514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3C25C-388F-4EED-96D3-19BEAE494E1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31C77E-CD83-4409-B6E8-D7623039BC64}">
      <dgm:prSet phldrT="[Текст]" custT="1"/>
      <dgm:spPr/>
      <dgm:t>
        <a:bodyPr/>
        <a:lstStyle/>
        <a:p>
          <a:r>
            <a:rPr lang="ru-RU" sz="1100" dirty="0" smtClean="0">
              <a:latin typeface="+mj-lt"/>
            </a:rPr>
            <a:t>Электронная подпись</a:t>
          </a:r>
          <a:endParaRPr lang="ru-RU" sz="1100" dirty="0">
            <a:latin typeface="+mj-lt"/>
          </a:endParaRPr>
        </a:p>
      </dgm:t>
    </dgm:pt>
    <dgm:pt modelId="{FD381362-B3BD-4FDE-AA79-E6223992394E}" type="parTrans" cxnId="{371D57FD-B8E3-467E-9CFF-D63B161AEF1E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5684C9CD-AAFD-492A-97CB-04BEFAB0EC0C}" type="sibTrans" cxnId="{371D57FD-B8E3-467E-9CFF-D63B161AEF1E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63CB115A-5CFB-48EE-96DF-1A188D792F42}">
      <dgm:prSet phldrT="[Текст]" custT="1"/>
      <dgm:spPr/>
      <dgm:t>
        <a:bodyPr/>
        <a:lstStyle/>
        <a:p>
          <a:r>
            <a:rPr lang="ru-RU" sz="1050" b="0" i="0" dirty="0" smtClean="0">
              <a:latin typeface="+mj-lt"/>
            </a:rPr>
            <a:t>С 1 июля 2021 года Удостоверяющий центр </a:t>
          </a:r>
          <a:r>
            <a:rPr lang="ru-RU" sz="1050" b="1" i="0" dirty="0" smtClean="0">
              <a:latin typeface="+mj-lt"/>
            </a:rPr>
            <a:t>ФНС РОССИИ БЕСПЛАТНО выдает электронные подписи </a:t>
          </a:r>
          <a:r>
            <a:rPr lang="ru-RU" sz="1050" b="0" i="0" dirty="0" smtClean="0">
              <a:latin typeface="+mj-lt"/>
            </a:rPr>
            <a:t>лицам, имеющим право действовать от имени юр. лица без доверенности и индивидуальным предпринимателям.</a:t>
          </a:r>
          <a:endParaRPr lang="ru-RU" sz="1050" dirty="0">
            <a:latin typeface="+mj-lt"/>
          </a:endParaRPr>
        </a:p>
      </dgm:t>
    </dgm:pt>
    <dgm:pt modelId="{D04184DD-FF57-4DD1-8D9C-CFC2C977D24F}" type="parTrans" cxnId="{AFF9D46D-CE2D-4B60-A01A-E075172DB00E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16E6B297-7103-4FCB-AB96-5DEBD30C7210}" type="sibTrans" cxnId="{AFF9D46D-CE2D-4B60-A01A-E075172DB00E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5BB811FB-E980-465D-A61C-DEE516CEEFFF}">
      <dgm:prSet phldrT="[Текст]" custT="1"/>
      <dgm:spPr/>
      <dgm:t>
        <a:bodyPr/>
        <a:lstStyle/>
        <a:p>
          <a:r>
            <a:rPr lang="ru-RU" sz="1100" dirty="0" smtClean="0">
              <a:latin typeface="+mj-lt"/>
            </a:rPr>
            <a:t>Документы </a:t>
          </a:r>
          <a:br>
            <a:rPr lang="ru-RU" sz="1100" dirty="0" smtClean="0">
              <a:latin typeface="+mj-lt"/>
            </a:rPr>
          </a:br>
          <a:r>
            <a:rPr lang="ru-RU" sz="1100" dirty="0" smtClean="0">
              <a:latin typeface="+mj-lt"/>
            </a:rPr>
            <a:t>по списку</a:t>
          </a:r>
          <a:endParaRPr lang="ru-RU" sz="1100" dirty="0">
            <a:latin typeface="+mj-lt"/>
          </a:endParaRPr>
        </a:p>
      </dgm:t>
    </dgm:pt>
    <dgm:pt modelId="{E3ACCE09-CA10-4E7A-84A6-B4C14925628B}" type="parTrans" cxnId="{760057A6-4AD9-4257-8EDF-2042C3884B2A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5DA2B50F-7D7F-44EB-BEAE-508EF9419DEB}" type="sibTrans" cxnId="{760057A6-4AD9-4257-8EDF-2042C3884B2A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6F53DACB-319C-413C-8CC5-CA6737A2A707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dirty="0" smtClean="0">
              <a:latin typeface="+mj-lt"/>
            </a:rPr>
            <a:t>для юр. лица -</a:t>
          </a:r>
          <a:r>
            <a:rPr lang="ru-RU" sz="1050" dirty="0" smtClean="0">
              <a:latin typeface="+mj-lt"/>
            </a:rPr>
            <a:t> выписка из ЕГРЮЛ, которая получена не ранее чем за 6 месяцев до даты направления заявки</a:t>
          </a:r>
          <a:endParaRPr lang="ru-RU" sz="1050" dirty="0">
            <a:latin typeface="+mj-lt"/>
          </a:endParaRPr>
        </a:p>
      </dgm:t>
    </dgm:pt>
    <dgm:pt modelId="{8DC5FD2D-4361-4D72-9768-BBF405B4C1C3}" type="parTrans" cxnId="{39703512-4335-42CB-A21C-F1CC668F03CA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1C834DC8-654C-4B23-82C6-EFA85ECE7883}" type="sibTrans" cxnId="{39703512-4335-42CB-A21C-F1CC668F03CA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33C73FC7-4F73-46A9-ADE9-8C71950D67F5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Компьютер с </a:t>
          </a:r>
          <a:r>
            <a:rPr lang="ru-RU" sz="1100" dirty="0" smtClean="0">
              <a:latin typeface="+mj-lt"/>
            </a:rPr>
            <a:t>выходом</a:t>
          </a:r>
          <a:r>
            <a:rPr lang="ru-RU" sz="1200" dirty="0" smtClean="0">
              <a:latin typeface="+mj-lt"/>
            </a:rPr>
            <a:t> в интернет</a:t>
          </a:r>
          <a:endParaRPr lang="ru-RU" sz="1050" dirty="0">
            <a:latin typeface="+mj-lt"/>
          </a:endParaRPr>
        </a:p>
      </dgm:t>
    </dgm:pt>
    <dgm:pt modelId="{3100A783-17D5-4493-A924-555CB5B7263C}" type="parTrans" cxnId="{4B070B82-A01D-418B-AAD1-42B315D79E36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AFA71832-59B4-4AA5-9531-DAF532C48948}" type="sibTrans" cxnId="{4B070B82-A01D-418B-AAD1-42B315D79E36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1551802D-258F-4ACD-97E0-09F62612BAE6}">
      <dgm:prSet phldrT="[Текст]" custT="1"/>
      <dgm:spPr/>
      <dgm:t>
        <a:bodyPr/>
        <a:lstStyle/>
        <a:p>
          <a:r>
            <a:rPr lang="ru-RU" sz="1050" b="0" i="0" dirty="0" smtClean="0">
              <a:latin typeface="+mj-lt"/>
            </a:rPr>
            <a:t>Рекомендованная операционная система – </a:t>
          </a:r>
          <a:r>
            <a:rPr lang="en-US" sz="1050" b="0" i="0" dirty="0" smtClean="0">
              <a:latin typeface="+mj-lt"/>
            </a:rPr>
            <a:t>Windows</a:t>
          </a:r>
          <a:endParaRPr lang="ru-RU" sz="1050" b="0" dirty="0">
            <a:latin typeface="+mj-lt"/>
          </a:endParaRPr>
        </a:p>
      </dgm:t>
    </dgm:pt>
    <dgm:pt modelId="{4029FA9D-6B19-4003-AA0A-6FD0835E23D4}" type="parTrans" cxnId="{F63CB248-2BD4-4F57-BEEA-16735FD878E5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AA1D1E5B-5102-43AC-B47E-C68CF35313C6}" type="sibTrans" cxnId="{F63CB248-2BD4-4F57-BEEA-16735FD878E5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36200317-0BE5-4E4D-B1C6-28A1EC97BE5E}">
      <dgm:prSet phldrT="[Текст]" custT="1"/>
      <dgm:spPr/>
      <dgm:t>
        <a:bodyPr/>
        <a:lstStyle/>
        <a:p>
          <a:r>
            <a:rPr lang="ru-RU" sz="1050" dirty="0" smtClean="0">
              <a:latin typeface="+mj-lt"/>
            </a:rPr>
            <a:t>Для прочих лиц электронную подпись можно приобрести в любом Удостоверяющем  центре, аккредитованном </a:t>
          </a:r>
          <a:r>
            <a:rPr lang="ru-RU" sz="1050" dirty="0" err="1" smtClean="0">
              <a:latin typeface="+mj-lt"/>
            </a:rPr>
            <a:t>минкомсвязи</a:t>
          </a:r>
          <a:r>
            <a:rPr lang="ru-RU" sz="1050" dirty="0" smtClean="0">
              <a:latin typeface="+mj-lt"/>
            </a:rPr>
            <a:t>.</a:t>
          </a:r>
          <a:endParaRPr lang="ru-RU" sz="1050" dirty="0">
            <a:latin typeface="+mj-lt"/>
          </a:endParaRPr>
        </a:p>
      </dgm:t>
    </dgm:pt>
    <dgm:pt modelId="{82BFE983-D418-4694-A912-169DF282B647}" type="parTrans" cxnId="{7958F642-E7E2-4A32-BCD6-F65C7A0309A8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B0B2C973-1EEF-4B79-A2B2-B397D93028C8}" type="sibTrans" cxnId="{7958F642-E7E2-4A32-BCD6-F65C7A0309A8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26B1B132-3DA4-4A93-9DAD-3979F12B971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dirty="0" smtClean="0">
              <a:latin typeface="+mj-lt"/>
            </a:rPr>
            <a:t>для физ. лица - </a:t>
          </a:r>
          <a:r>
            <a:rPr lang="ru-RU" sz="1050" dirty="0" smtClean="0">
              <a:latin typeface="+mj-lt"/>
            </a:rPr>
            <a:t>документ о постановке на налоговый учет потенциального поставщика)</a:t>
          </a:r>
          <a:endParaRPr lang="ru-RU" sz="1050" dirty="0">
            <a:latin typeface="+mj-lt"/>
          </a:endParaRPr>
        </a:p>
      </dgm:t>
    </dgm:pt>
    <dgm:pt modelId="{C6E30F82-0863-4465-A1FA-B424BC6A9ABF}" type="parTrans" cxnId="{C5C39867-55D2-4053-9984-C0662FF6517F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01797A34-8C3C-4EDF-ADE1-DF47C568B39E}" type="sibTrans" cxnId="{C5C39867-55D2-4053-9984-C0662FF6517F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832554DB-4883-41FB-9DA5-EDC94913794D}">
      <dgm:prSet phldrT="[Текст]" custT="1"/>
      <dgm:spPr/>
      <dgm:t>
        <a:bodyPr/>
        <a:lstStyle/>
        <a:p>
          <a:r>
            <a:rPr lang="ru-RU" sz="1050" b="0" i="0" dirty="0" smtClean="0">
              <a:latin typeface="+mj-lt"/>
            </a:rPr>
            <a:t>браузер  (Яндекс, GoogleChrome, Спутник, Сhromium-gost и т.п.) </a:t>
          </a:r>
          <a:endParaRPr lang="ru-RU" sz="1050" b="0" i="0" dirty="0">
            <a:latin typeface="+mj-lt"/>
          </a:endParaRPr>
        </a:p>
      </dgm:t>
    </dgm:pt>
    <dgm:pt modelId="{61B19D0C-F1F4-4149-9ED1-CC557DA672B8}" type="parTrans" cxnId="{0E6C0147-9FA9-4A7B-8AF1-A5348B756007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97B7C15A-2C71-4F1A-B9A0-7F575DBE756B}" type="sibTrans" cxnId="{0E6C0147-9FA9-4A7B-8AF1-A5348B756007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C5665F72-CC8E-433C-9A22-F4FE4C9098B3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dirty="0" smtClean="0">
              <a:latin typeface="+mj-lt"/>
            </a:rPr>
            <a:t>для представителя </a:t>
          </a:r>
          <a:r>
            <a:rPr lang="ru-RU" sz="1050" dirty="0" smtClean="0">
              <a:latin typeface="+mj-lt"/>
            </a:rPr>
            <a:t>(при наличии такового)  - доверенность на осуществление полномочий, а в случае, если указанная доверенность подписана лицом, уполномоченным руководителем, также представляется копия документа, подтверждающего полномочия этого лица.</a:t>
          </a:r>
          <a:endParaRPr lang="ru-RU" sz="1050" dirty="0">
            <a:latin typeface="+mj-lt"/>
          </a:endParaRPr>
        </a:p>
      </dgm:t>
    </dgm:pt>
    <dgm:pt modelId="{2681AFCD-1ECC-4729-9AF6-B48A8AA7F0BE}" type="parTrans" cxnId="{1C7003C6-C3EA-4D19-B354-8DE06AA5D051}">
      <dgm:prSet/>
      <dgm:spPr/>
      <dgm:t>
        <a:bodyPr/>
        <a:lstStyle/>
        <a:p>
          <a:endParaRPr lang="ru-RU"/>
        </a:p>
      </dgm:t>
    </dgm:pt>
    <dgm:pt modelId="{6B5688F3-399B-4A38-813E-D9353A972B0E}" type="sibTrans" cxnId="{1C7003C6-C3EA-4D19-B354-8DE06AA5D051}">
      <dgm:prSet/>
      <dgm:spPr/>
      <dgm:t>
        <a:bodyPr/>
        <a:lstStyle/>
        <a:p>
          <a:endParaRPr lang="ru-RU"/>
        </a:p>
      </dgm:t>
    </dgm:pt>
    <dgm:pt modelId="{B5352F99-9FB8-41AF-9838-14216DD96BDA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dirty="0" smtClean="0">
              <a:latin typeface="+mj-lt"/>
            </a:rPr>
            <a:t>для иностранного лица - </a:t>
          </a:r>
          <a:r>
            <a:rPr lang="ru-RU" sz="1050" dirty="0" smtClean="0">
              <a:latin typeface="+mj-lt"/>
            </a:rPr>
            <a:t>надлежащим образом заверенный перевод на русский язык документов о гос. регистрации юр. лица или физ. лица, зарегистрированного в качестве ИП в соответствии с законом соответствующего государства </a:t>
          </a:r>
          <a:endParaRPr lang="ru-RU" sz="1050" dirty="0">
            <a:latin typeface="+mj-lt"/>
          </a:endParaRPr>
        </a:p>
      </dgm:t>
    </dgm:pt>
    <dgm:pt modelId="{80E08544-9017-4E37-A7C3-223ED16C68A7}" type="sibTrans" cxnId="{EABFA0BC-A2EF-4BD9-A7AF-75589A47C966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36692BD2-6CD0-4722-8435-020E94403A83}" type="parTrans" cxnId="{EABFA0BC-A2EF-4BD9-A7AF-75589A47C966}">
      <dgm:prSet/>
      <dgm:spPr/>
      <dgm:t>
        <a:bodyPr/>
        <a:lstStyle/>
        <a:p>
          <a:endParaRPr lang="ru-RU" sz="1050">
            <a:latin typeface="+mj-lt"/>
          </a:endParaRPr>
        </a:p>
      </dgm:t>
    </dgm:pt>
    <dgm:pt modelId="{6EE3D25F-5A2B-4347-B538-A72C954ED38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dirty="0" smtClean="0">
              <a:latin typeface="+mj-lt"/>
            </a:rPr>
            <a:t>для ИП -</a:t>
          </a:r>
          <a:r>
            <a:rPr lang="ru-RU" sz="1050" dirty="0" smtClean="0">
              <a:latin typeface="+mj-lt"/>
            </a:rPr>
            <a:t> выписка из ЕГРИП, которая получена не ранее чем за 6 месяцев до даты направления заявки </a:t>
          </a:r>
          <a:endParaRPr lang="ru-RU" sz="1050" dirty="0">
            <a:latin typeface="+mj-lt"/>
          </a:endParaRPr>
        </a:p>
      </dgm:t>
    </dgm:pt>
    <dgm:pt modelId="{FEA8EFE4-177A-417F-A76D-93EFAB449458}" type="parTrans" cxnId="{698BC6D5-FCC5-4EB2-AC3B-44C8CA14A42B}">
      <dgm:prSet/>
      <dgm:spPr/>
      <dgm:t>
        <a:bodyPr/>
        <a:lstStyle/>
        <a:p>
          <a:endParaRPr lang="ru-RU"/>
        </a:p>
      </dgm:t>
    </dgm:pt>
    <dgm:pt modelId="{54DFE2C9-08B5-4552-A378-E8DDCA3058CE}" type="sibTrans" cxnId="{698BC6D5-FCC5-4EB2-AC3B-44C8CA14A42B}">
      <dgm:prSet/>
      <dgm:spPr/>
      <dgm:t>
        <a:bodyPr/>
        <a:lstStyle/>
        <a:p>
          <a:endParaRPr lang="ru-RU"/>
        </a:p>
      </dgm:t>
    </dgm:pt>
    <dgm:pt modelId="{1121BA16-7D29-46F2-9AA8-E13D0106CBC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dirty="0" smtClean="0">
              <a:latin typeface="+mj-lt"/>
            </a:rPr>
            <a:t>заявка на регистрацию</a:t>
          </a:r>
          <a:endParaRPr lang="ru-RU" sz="1050" b="1" dirty="0">
            <a:latin typeface="+mj-lt"/>
          </a:endParaRPr>
        </a:p>
      </dgm:t>
    </dgm:pt>
    <dgm:pt modelId="{57E5E5DA-DA3F-480A-8156-5A66D079212F}" type="parTrans" cxnId="{DE871846-39BF-41E9-A95B-1D490CDB5DAD}">
      <dgm:prSet/>
      <dgm:spPr/>
      <dgm:t>
        <a:bodyPr/>
        <a:lstStyle/>
        <a:p>
          <a:endParaRPr lang="ru-RU"/>
        </a:p>
      </dgm:t>
    </dgm:pt>
    <dgm:pt modelId="{79EEF4F7-8F8F-4F02-8E92-8E00B19AF439}" type="sibTrans" cxnId="{DE871846-39BF-41E9-A95B-1D490CDB5DAD}">
      <dgm:prSet/>
      <dgm:spPr/>
      <dgm:t>
        <a:bodyPr/>
        <a:lstStyle/>
        <a:p>
          <a:endParaRPr lang="ru-RU"/>
        </a:p>
      </dgm:t>
    </dgm:pt>
    <dgm:pt modelId="{8274BF98-D133-4827-8B59-C77F8AD6082F}" type="pres">
      <dgm:prSet presAssocID="{9D43C25C-388F-4EED-96D3-19BEAE494E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6310CB-FCE9-4027-AB12-447AA29B9C92}" type="pres">
      <dgm:prSet presAssocID="{9A31C77E-CD83-4409-B6E8-D7623039BC64}" presName="composite" presStyleCnt="0"/>
      <dgm:spPr/>
    </dgm:pt>
    <dgm:pt modelId="{1F132BF5-1F15-4650-BD4E-355B2F0BDB72}" type="pres">
      <dgm:prSet presAssocID="{9A31C77E-CD83-4409-B6E8-D7623039BC6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88E05-5AE4-436D-B0A4-20C4453D44E6}" type="pres">
      <dgm:prSet presAssocID="{9A31C77E-CD83-4409-B6E8-D7623039BC64}" presName="descendantText" presStyleLbl="alignAcc1" presStyleIdx="0" presStyleCnt="3" custLinFactNeighborY="-1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16A31-6416-46F4-97AC-A4031E054219}" type="pres">
      <dgm:prSet presAssocID="{5684C9CD-AAFD-492A-97CB-04BEFAB0EC0C}" presName="sp" presStyleCnt="0"/>
      <dgm:spPr/>
    </dgm:pt>
    <dgm:pt modelId="{E51ED6F5-0755-4E5A-83DF-D9A7A35C13A1}" type="pres">
      <dgm:prSet presAssocID="{5BB811FB-E980-465D-A61C-DEE516CEEFFF}" presName="composite" presStyleCnt="0"/>
      <dgm:spPr/>
    </dgm:pt>
    <dgm:pt modelId="{F3B2AB33-FA26-427E-9DA0-DAF5722831AD}" type="pres">
      <dgm:prSet presAssocID="{5BB811FB-E980-465D-A61C-DEE516CEEFFF}" presName="parentText" presStyleLbl="alignNode1" presStyleIdx="1" presStyleCnt="3" custScaleX="101907" custScaleY="165968" custLinFactNeighborY="-92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A9857-B5B0-4CFC-AEA7-0F3A535B445E}" type="pres">
      <dgm:prSet presAssocID="{5BB811FB-E980-465D-A61C-DEE516CEEFFF}" presName="descendantText" presStyleLbl="alignAcc1" presStyleIdx="1" presStyleCnt="3" custScaleY="201156" custLinFactNeighborY="-15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F1F11-E6FE-4877-978B-2FA44E967771}" type="pres">
      <dgm:prSet presAssocID="{5DA2B50F-7D7F-44EB-BEAE-508EF9419DEB}" presName="sp" presStyleCnt="0"/>
      <dgm:spPr/>
    </dgm:pt>
    <dgm:pt modelId="{EF37716C-B39B-4843-BBEE-E68D9DCC80BA}" type="pres">
      <dgm:prSet presAssocID="{33C73FC7-4F73-46A9-ADE9-8C71950D67F5}" presName="composite" presStyleCnt="0"/>
      <dgm:spPr/>
    </dgm:pt>
    <dgm:pt modelId="{F7081F03-04A9-4923-AD4E-6D547A1CFB86}" type="pres">
      <dgm:prSet presAssocID="{33C73FC7-4F73-46A9-ADE9-8C71950D67F5}" presName="parentText" presStyleLbl="alignNode1" presStyleIdx="2" presStyleCnt="3" custLinFactNeighborY="-167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39EA0-D0EB-4D3C-935F-77C374F9D41D}" type="pres">
      <dgm:prSet presAssocID="{33C73FC7-4F73-46A9-ADE9-8C71950D67F5}" presName="descendantText" presStyleLbl="alignAcc1" presStyleIdx="2" presStyleCnt="3" custScaleX="87561" custScaleY="100000" custLinFactNeighborX="-5818" custLinFactNeighborY="-27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5F4BAB-3E56-4E26-9437-BB1A4C93C81D}" type="presOf" srcId="{6EE3D25F-5A2B-4347-B538-A72C954ED38E}" destId="{79EA9857-B5B0-4CFC-AEA7-0F3A535B445E}" srcOrd="0" destOrd="2" presId="urn:microsoft.com/office/officeart/2005/8/layout/chevron2"/>
    <dgm:cxn modelId="{E0CFFFB9-C6C5-4BE9-88B5-D8A1D79ABA9A}" type="presOf" srcId="{26B1B132-3DA4-4A93-9DAD-3979F12B971C}" destId="{79EA9857-B5B0-4CFC-AEA7-0F3A535B445E}" srcOrd="0" destOrd="3" presId="urn:microsoft.com/office/officeart/2005/8/layout/chevron2"/>
    <dgm:cxn modelId="{0E6C0147-9FA9-4A7B-8AF1-A5348B756007}" srcId="{33C73FC7-4F73-46A9-ADE9-8C71950D67F5}" destId="{832554DB-4883-41FB-9DA5-EDC94913794D}" srcOrd="1" destOrd="0" parTransId="{61B19D0C-F1F4-4149-9ED1-CC557DA672B8}" sibTransId="{97B7C15A-2C71-4F1A-B9A0-7F575DBE756B}"/>
    <dgm:cxn modelId="{EA27AC82-A6DB-421B-8ECA-E308A95B7EE7}" type="presOf" srcId="{832554DB-4883-41FB-9DA5-EDC94913794D}" destId="{5B239EA0-D0EB-4D3C-935F-77C374F9D41D}" srcOrd="0" destOrd="1" presId="urn:microsoft.com/office/officeart/2005/8/layout/chevron2"/>
    <dgm:cxn modelId="{698BC6D5-FCC5-4EB2-AC3B-44C8CA14A42B}" srcId="{5BB811FB-E980-465D-A61C-DEE516CEEFFF}" destId="{6EE3D25F-5A2B-4347-B538-A72C954ED38E}" srcOrd="2" destOrd="0" parTransId="{FEA8EFE4-177A-417F-A76D-93EFAB449458}" sibTransId="{54DFE2C9-08B5-4552-A378-E8DDCA3058CE}"/>
    <dgm:cxn modelId="{E684CF8D-8A73-49F7-AA93-BCDA67A0A029}" type="presOf" srcId="{63CB115A-5CFB-48EE-96DF-1A188D792F42}" destId="{5D588E05-5AE4-436D-B0A4-20C4453D44E6}" srcOrd="0" destOrd="0" presId="urn:microsoft.com/office/officeart/2005/8/layout/chevron2"/>
    <dgm:cxn modelId="{EABFA0BC-A2EF-4BD9-A7AF-75589A47C966}" srcId="{5BB811FB-E980-465D-A61C-DEE516CEEFFF}" destId="{B5352F99-9FB8-41AF-9838-14216DD96BDA}" srcOrd="5" destOrd="0" parTransId="{36692BD2-6CD0-4722-8435-020E94403A83}" sibTransId="{80E08544-9017-4E37-A7C3-223ED16C68A7}"/>
    <dgm:cxn modelId="{F63CB248-2BD4-4F57-BEEA-16735FD878E5}" srcId="{33C73FC7-4F73-46A9-ADE9-8C71950D67F5}" destId="{1551802D-258F-4ACD-97E0-09F62612BAE6}" srcOrd="0" destOrd="0" parTransId="{4029FA9D-6B19-4003-AA0A-6FD0835E23D4}" sibTransId="{AA1D1E5B-5102-43AC-B47E-C68CF35313C6}"/>
    <dgm:cxn modelId="{344D7C40-6627-4DB6-8334-A267BD2BB5F1}" type="presOf" srcId="{1121BA16-7D29-46F2-9AA8-E13D0106CBC1}" destId="{79EA9857-B5B0-4CFC-AEA7-0F3A535B445E}" srcOrd="0" destOrd="0" presId="urn:microsoft.com/office/officeart/2005/8/layout/chevron2"/>
    <dgm:cxn modelId="{4B070B82-A01D-418B-AAD1-42B315D79E36}" srcId="{9D43C25C-388F-4EED-96D3-19BEAE494E11}" destId="{33C73FC7-4F73-46A9-ADE9-8C71950D67F5}" srcOrd="2" destOrd="0" parTransId="{3100A783-17D5-4493-A924-555CB5B7263C}" sibTransId="{AFA71832-59B4-4AA5-9531-DAF532C48948}"/>
    <dgm:cxn modelId="{C835D4BD-403C-43EB-847D-D26082BD04CD}" type="presOf" srcId="{C5665F72-CC8E-433C-9A22-F4FE4C9098B3}" destId="{79EA9857-B5B0-4CFC-AEA7-0F3A535B445E}" srcOrd="0" destOrd="4" presId="urn:microsoft.com/office/officeart/2005/8/layout/chevron2"/>
    <dgm:cxn modelId="{AFF9D46D-CE2D-4B60-A01A-E075172DB00E}" srcId="{9A31C77E-CD83-4409-B6E8-D7623039BC64}" destId="{63CB115A-5CFB-48EE-96DF-1A188D792F42}" srcOrd="0" destOrd="0" parTransId="{D04184DD-FF57-4DD1-8D9C-CFC2C977D24F}" sibTransId="{16E6B297-7103-4FCB-AB96-5DEBD30C7210}"/>
    <dgm:cxn modelId="{371D57FD-B8E3-467E-9CFF-D63B161AEF1E}" srcId="{9D43C25C-388F-4EED-96D3-19BEAE494E11}" destId="{9A31C77E-CD83-4409-B6E8-D7623039BC64}" srcOrd="0" destOrd="0" parTransId="{FD381362-B3BD-4FDE-AA79-E6223992394E}" sibTransId="{5684C9CD-AAFD-492A-97CB-04BEFAB0EC0C}"/>
    <dgm:cxn modelId="{7029227F-BCC0-4DE6-8AFB-B7A810943D57}" type="presOf" srcId="{36200317-0BE5-4E4D-B1C6-28A1EC97BE5E}" destId="{5D588E05-5AE4-436D-B0A4-20C4453D44E6}" srcOrd="0" destOrd="1" presId="urn:microsoft.com/office/officeart/2005/8/layout/chevron2"/>
    <dgm:cxn modelId="{447B8E36-EE52-4A43-A08A-C5F25EE14DC6}" type="presOf" srcId="{9D43C25C-388F-4EED-96D3-19BEAE494E11}" destId="{8274BF98-D133-4827-8B59-C77F8AD6082F}" srcOrd="0" destOrd="0" presId="urn:microsoft.com/office/officeart/2005/8/layout/chevron2"/>
    <dgm:cxn modelId="{2619B727-E551-43A7-8E33-6A6920C14317}" type="presOf" srcId="{9A31C77E-CD83-4409-B6E8-D7623039BC64}" destId="{1F132BF5-1F15-4650-BD4E-355B2F0BDB72}" srcOrd="0" destOrd="0" presId="urn:microsoft.com/office/officeart/2005/8/layout/chevron2"/>
    <dgm:cxn modelId="{1C7003C6-C3EA-4D19-B354-8DE06AA5D051}" srcId="{5BB811FB-E980-465D-A61C-DEE516CEEFFF}" destId="{C5665F72-CC8E-433C-9A22-F4FE4C9098B3}" srcOrd="4" destOrd="0" parTransId="{2681AFCD-1ECC-4729-9AF6-B48A8AA7F0BE}" sibTransId="{6B5688F3-399B-4A38-813E-D9353A972B0E}"/>
    <dgm:cxn modelId="{93472A13-EE19-4531-BC23-2C30A214A996}" type="presOf" srcId="{B5352F99-9FB8-41AF-9838-14216DD96BDA}" destId="{79EA9857-B5B0-4CFC-AEA7-0F3A535B445E}" srcOrd="0" destOrd="5" presId="urn:microsoft.com/office/officeart/2005/8/layout/chevron2"/>
    <dgm:cxn modelId="{39703512-4335-42CB-A21C-F1CC668F03CA}" srcId="{5BB811FB-E980-465D-A61C-DEE516CEEFFF}" destId="{6F53DACB-319C-413C-8CC5-CA6737A2A707}" srcOrd="1" destOrd="0" parTransId="{8DC5FD2D-4361-4D72-9768-BBF405B4C1C3}" sibTransId="{1C834DC8-654C-4B23-82C6-EFA85ECE7883}"/>
    <dgm:cxn modelId="{DE871846-39BF-41E9-A95B-1D490CDB5DAD}" srcId="{5BB811FB-E980-465D-A61C-DEE516CEEFFF}" destId="{1121BA16-7D29-46F2-9AA8-E13D0106CBC1}" srcOrd="0" destOrd="0" parTransId="{57E5E5DA-DA3F-480A-8156-5A66D079212F}" sibTransId="{79EEF4F7-8F8F-4F02-8E92-8E00B19AF439}"/>
    <dgm:cxn modelId="{7958F642-E7E2-4A32-BCD6-F65C7A0309A8}" srcId="{9A31C77E-CD83-4409-B6E8-D7623039BC64}" destId="{36200317-0BE5-4E4D-B1C6-28A1EC97BE5E}" srcOrd="1" destOrd="0" parTransId="{82BFE983-D418-4694-A912-169DF282B647}" sibTransId="{B0B2C973-1EEF-4B79-A2B2-B397D93028C8}"/>
    <dgm:cxn modelId="{66606849-5A9B-4CB6-A759-9475F6E524A7}" type="presOf" srcId="{5BB811FB-E980-465D-A61C-DEE516CEEFFF}" destId="{F3B2AB33-FA26-427E-9DA0-DAF5722831AD}" srcOrd="0" destOrd="0" presId="urn:microsoft.com/office/officeart/2005/8/layout/chevron2"/>
    <dgm:cxn modelId="{C5C39867-55D2-4053-9984-C0662FF6517F}" srcId="{5BB811FB-E980-465D-A61C-DEE516CEEFFF}" destId="{26B1B132-3DA4-4A93-9DAD-3979F12B971C}" srcOrd="3" destOrd="0" parTransId="{C6E30F82-0863-4465-A1FA-B424BC6A9ABF}" sibTransId="{01797A34-8C3C-4EDF-ADE1-DF47C568B39E}"/>
    <dgm:cxn modelId="{4ABDFE23-F190-43D8-8E57-08B8980A6F2B}" type="presOf" srcId="{6F53DACB-319C-413C-8CC5-CA6737A2A707}" destId="{79EA9857-B5B0-4CFC-AEA7-0F3A535B445E}" srcOrd="0" destOrd="1" presId="urn:microsoft.com/office/officeart/2005/8/layout/chevron2"/>
    <dgm:cxn modelId="{760057A6-4AD9-4257-8EDF-2042C3884B2A}" srcId="{9D43C25C-388F-4EED-96D3-19BEAE494E11}" destId="{5BB811FB-E980-465D-A61C-DEE516CEEFFF}" srcOrd="1" destOrd="0" parTransId="{E3ACCE09-CA10-4E7A-84A6-B4C14925628B}" sibTransId="{5DA2B50F-7D7F-44EB-BEAE-508EF9419DEB}"/>
    <dgm:cxn modelId="{702535CB-A98B-4C94-9857-0B46A2857B85}" type="presOf" srcId="{1551802D-258F-4ACD-97E0-09F62612BAE6}" destId="{5B239EA0-D0EB-4D3C-935F-77C374F9D41D}" srcOrd="0" destOrd="0" presId="urn:microsoft.com/office/officeart/2005/8/layout/chevron2"/>
    <dgm:cxn modelId="{B2A38B11-E2F3-4EF3-939B-3E0BA70C992C}" type="presOf" srcId="{33C73FC7-4F73-46A9-ADE9-8C71950D67F5}" destId="{F7081F03-04A9-4923-AD4E-6D547A1CFB86}" srcOrd="0" destOrd="0" presId="urn:microsoft.com/office/officeart/2005/8/layout/chevron2"/>
    <dgm:cxn modelId="{C11C0DBD-3B1B-4500-9C8B-603A918B65F2}" type="presParOf" srcId="{8274BF98-D133-4827-8B59-C77F8AD6082F}" destId="{F96310CB-FCE9-4027-AB12-447AA29B9C92}" srcOrd="0" destOrd="0" presId="urn:microsoft.com/office/officeart/2005/8/layout/chevron2"/>
    <dgm:cxn modelId="{9254159D-BE92-4908-90BA-5E798EC6F21F}" type="presParOf" srcId="{F96310CB-FCE9-4027-AB12-447AA29B9C92}" destId="{1F132BF5-1F15-4650-BD4E-355B2F0BDB72}" srcOrd="0" destOrd="0" presId="urn:microsoft.com/office/officeart/2005/8/layout/chevron2"/>
    <dgm:cxn modelId="{7615A73A-3C5F-46A0-81D9-3CB017C3EC9A}" type="presParOf" srcId="{F96310CB-FCE9-4027-AB12-447AA29B9C92}" destId="{5D588E05-5AE4-436D-B0A4-20C4453D44E6}" srcOrd="1" destOrd="0" presId="urn:microsoft.com/office/officeart/2005/8/layout/chevron2"/>
    <dgm:cxn modelId="{1996930C-70AB-4616-8064-291C46BB5303}" type="presParOf" srcId="{8274BF98-D133-4827-8B59-C77F8AD6082F}" destId="{D7016A31-6416-46F4-97AC-A4031E054219}" srcOrd="1" destOrd="0" presId="urn:microsoft.com/office/officeart/2005/8/layout/chevron2"/>
    <dgm:cxn modelId="{5F9B88DC-AB62-40C1-BA6B-8E68329797E7}" type="presParOf" srcId="{8274BF98-D133-4827-8B59-C77F8AD6082F}" destId="{E51ED6F5-0755-4E5A-83DF-D9A7A35C13A1}" srcOrd="2" destOrd="0" presId="urn:microsoft.com/office/officeart/2005/8/layout/chevron2"/>
    <dgm:cxn modelId="{F1455474-2791-4170-B9F5-E1F1C2BF7813}" type="presParOf" srcId="{E51ED6F5-0755-4E5A-83DF-D9A7A35C13A1}" destId="{F3B2AB33-FA26-427E-9DA0-DAF5722831AD}" srcOrd="0" destOrd="0" presId="urn:microsoft.com/office/officeart/2005/8/layout/chevron2"/>
    <dgm:cxn modelId="{6D1DDB4A-CFE2-4D05-BC24-C7C66EF0792D}" type="presParOf" srcId="{E51ED6F5-0755-4E5A-83DF-D9A7A35C13A1}" destId="{79EA9857-B5B0-4CFC-AEA7-0F3A535B445E}" srcOrd="1" destOrd="0" presId="urn:microsoft.com/office/officeart/2005/8/layout/chevron2"/>
    <dgm:cxn modelId="{CE5E6DBB-4E7C-4963-BD53-07CB6CAA0E3E}" type="presParOf" srcId="{8274BF98-D133-4827-8B59-C77F8AD6082F}" destId="{6F2F1F11-E6FE-4877-978B-2FA44E967771}" srcOrd="3" destOrd="0" presId="urn:microsoft.com/office/officeart/2005/8/layout/chevron2"/>
    <dgm:cxn modelId="{03C8425C-5965-4CF5-BB65-F2256ED3EE34}" type="presParOf" srcId="{8274BF98-D133-4827-8B59-C77F8AD6082F}" destId="{EF37716C-B39B-4843-BBEE-E68D9DCC80BA}" srcOrd="4" destOrd="0" presId="urn:microsoft.com/office/officeart/2005/8/layout/chevron2"/>
    <dgm:cxn modelId="{C5256F89-665A-41A4-9999-BCD6FF700100}" type="presParOf" srcId="{EF37716C-B39B-4843-BBEE-E68D9DCC80BA}" destId="{F7081F03-04A9-4923-AD4E-6D547A1CFB86}" srcOrd="0" destOrd="0" presId="urn:microsoft.com/office/officeart/2005/8/layout/chevron2"/>
    <dgm:cxn modelId="{B478910A-F61D-4F81-9777-9A17D19F1737}" type="presParOf" srcId="{EF37716C-B39B-4843-BBEE-E68D9DCC80BA}" destId="{5B239EA0-D0EB-4D3C-935F-77C374F9D4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3201E-3D57-4C87-9B30-CF44A31CE19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E9403-5102-4EC3-9C20-AFF03D28A90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200" b="0" i="0" dirty="0" smtClean="0">
              <a:solidFill>
                <a:schemeClr val="accent1">
                  <a:lumMod val="50000"/>
                </a:schemeClr>
              </a:solidFill>
            </a:rPr>
            <a:t>Администратор после получения заявки на регистрацию </a:t>
          </a:r>
        </a:p>
        <a:p>
          <a:pPr algn="just">
            <a:spcAft>
              <a:spcPts val="0"/>
            </a:spcAft>
          </a:pPr>
          <a:r>
            <a:rPr lang="ru-RU" sz="1200" b="1" i="0" dirty="0" smtClean="0">
              <a:solidFill>
                <a:schemeClr val="accent1">
                  <a:lumMod val="50000"/>
                </a:schemeClr>
              </a:solidFill>
            </a:rPr>
            <a:t>в течение 3 (Трех) рабочих дней</a:t>
          </a:r>
          <a:r>
            <a:rPr lang="ru-RU" sz="1200" b="0" i="0" dirty="0" smtClean="0">
              <a:solidFill>
                <a:schemeClr val="accent1">
                  <a:lumMod val="50000"/>
                </a:schemeClr>
              </a:solidFill>
            </a:rPr>
            <a:t> рассматривает представленные документы и по результатам рассмотрения регистрирует лицо, подавшее заявку, в качестве участника малой закупки </a:t>
          </a:r>
        </a:p>
        <a:p>
          <a:pPr algn="just">
            <a:spcAft>
              <a:spcPts val="0"/>
            </a:spcAft>
          </a:pPr>
          <a:r>
            <a:rPr lang="ru-RU" sz="1200" b="0" i="0" dirty="0" smtClean="0">
              <a:solidFill>
                <a:schemeClr val="accent1">
                  <a:lumMod val="50000"/>
                </a:schemeClr>
              </a:solidFill>
            </a:rPr>
            <a:t>или отказывает в регистрации по основаниям, указанным в подпункте 5.4 Регламента</a:t>
          </a:r>
          <a:endParaRPr lang="ru-RU" sz="1200" dirty="0">
            <a:solidFill>
              <a:schemeClr val="accent1">
                <a:lumMod val="50000"/>
              </a:schemeClr>
            </a:solidFill>
          </a:endParaRPr>
        </a:p>
      </dgm:t>
    </dgm:pt>
    <dgm:pt modelId="{426E9418-8EEE-4254-B21F-082D680C66F6}" type="parTrans" cxnId="{E513CC62-8D99-445B-B244-3F89D080AB7B}">
      <dgm:prSet/>
      <dgm:spPr/>
      <dgm:t>
        <a:bodyPr/>
        <a:lstStyle/>
        <a:p>
          <a:endParaRPr lang="ru-RU" sz="1200"/>
        </a:p>
      </dgm:t>
    </dgm:pt>
    <dgm:pt modelId="{41446EEC-162C-4197-9CD4-50979ED17A41}" type="sibTrans" cxnId="{E513CC62-8D99-445B-B244-3F89D080AB7B}">
      <dgm:prSet custT="1"/>
      <dgm:spPr/>
      <dgm:t>
        <a:bodyPr/>
        <a:lstStyle/>
        <a:p>
          <a:endParaRPr lang="ru-RU" sz="1200"/>
        </a:p>
      </dgm:t>
    </dgm:pt>
    <dgm:pt modelId="{EF448204-D480-488F-A553-68DE13744A9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200" b="1" i="0" dirty="0" smtClean="0">
              <a:solidFill>
                <a:schemeClr val="accent1">
                  <a:lumMod val="50000"/>
                </a:schemeClr>
              </a:solidFill>
            </a:rPr>
            <a:t>ОСНОВАНИЯ ОТКАЗА В РЕГИСТРАЦИИ:</a:t>
          </a:r>
        </a:p>
        <a:p>
          <a:pPr algn="l">
            <a:spcAft>
              <a:spcPts val="0"/>
            </a:spcAft>
          </a:pPr>
          <a:r>
            <a:rPr lang="ru-RU" sz="1200" b="0" i="0" dirty="0" smtClean="0">
              <a:solidFill>
                <a:schemeClr val="accent1">
                  <a:lumMod val="50000"/>
                </a:schemeClr>
              </a:solidFill>
            </a:rPr>
            <a:t>1)  </a:t>
          </a:r>
          <a:r>
            <a:rPr lang="ru-RU" sz="1200" b="0" i="0" dirty="0" smtClean="0">
              <a:solidFill>
                <a:schemeClr val="accent1">
                  <a:lumMod val="50000"/>
                </a:schemeClr>
              </a:solidFill>
            </a:rPr>
            <a:t>отсутствие исчерпывающего перечня документов или их несоответствие;</a:t>
          </a:r>
          <a:endParaRPr lang="ru-RU" sz="1200" b="0" i="0" dirty="0" smtClean="0">
            <a:solidFill>
              <a:schemeClr val="accent1">
                <a:lumMod val="50000"/>
              </a:schemeClr>
            </a:solidFill>
          </a:endParaRPr>
        </a:p>
        <a:p>
          <a:pPr algn="l">
            <a:spcAft>
              <a:spcPts val="0"/>
            </a:spcAft>
          </a:pPr>
          <a:r>
            <a:rPr lang="ru-RU" sz="1200" b="0" i="0" dirty="0" smtClean="0">
              <a:solidFill>
                <a:schemeClr val="accent1">
                  <a:lumMod val="50000"/>
                </a:schemeClr>
              </a:solidFill>
            </a:rPr>
            <a:t>2)  отсутствие электронной </a:t>
          </a:r>
          <a:r>
            <a:rPr lang="ru-RU" sz="1200" b="0" i="0" dirty="0" smtClean="0">
              <a:solidFill>
                <a:schemeClr val="accent1">
                  <a:lumMod val="50000"/>
                </a:schemeClr>
              </a:solidFill>
            </a:rPr>
            <a:t>подписи;</a:t>
          </a:r>
          <a:endParaRPr lang="ru-RU" sz="1200" b="0" i="0" dirty="0" smtClean="0">
            <a:solidFill>
              <a:schemeClr val="accent1">
                <a:lumMod val="50000"/>
              </a:schemeClr>
            </a:solidFill>
          </a:endParaRPr>
        </a:p>
        <a:p>
          <a:pPr algn="l">
            <a:spcAft>
              <a:spcPts val="0"/>
            </a:spcAft>
          </a:pPr>
          <a:r>
            <a:rPr lang="ru-RU" sz="1200" b="0" i="0" dirty="0" smtClean="0">
              <a:solidFill>
                <a:schemeClr val="accent1">
                  <a:lumMod val="50000"/>
                </a:schemeClr>
              </a:solidFill>
            </a:rPr>
            <a:t>3)  внесение предполагаемого участника малой закупки в РНП;</a:t>
          </a:r>
        </a:p>
        <a:p>
          <a:pPr algn="l">
            <a:spcAft>
              <a:spcPts val="0"/>
            </a:spcAft>
          </a:pPr>
          <a:r>
            <a:rPr lang="ru-RU" sz="1200" b="0" i="0" dirty="0" smtClean="0">
              <a:solidFill>
                <a:schemeClr val="accent1">
                  <a:lumMod val="50000"/>
                </a:schemeClr>
              </a:solidFill>
            </a:rPr>
            <a:t>4)  наличие недостоверных либо противоречивых сведений </a:t>
          </a:r>
          <a:r>
            <a:rPr lang="ru-RU" sz="1200" b="0" i="0" dirty="0" smtClean="0">
              <a:solidFill>
                <a:schemeClr val="accent1">
                  <a:lumMod val="50000"/>
                </a:schemeClr>
              </a:solidFill>
            </a:rPr>
            <a:t>в представленных </a:t>
          </a:r>
          <a:r>
            <a:rPr lang="ru-RU" sz="1200" b="0" i="0" dirty="0" err="1" smtClean="0">
              <a:solidFill>
                <a:schemeClr val="accent1">
                  <a:lumMod val="50000"/>
                </a:schemeClr>
              </a:solidFill>
            </a:rPr>
            <a:t>докуметах</a:t>
          </a:r>
          <a:endParaRPr lang="ru-RU" sz="1200" dirty="0">
            <a:solidFill>
              <a:schemeClr val="accent1">
                <a:lumMod val="50000"/>
              </a:schemeClr>
            </a:solidFill>
          </a:endParaRPr>
        </a:p>
      </dgm:t>
    </dgm:pt>
    <dgm:pt modelId="{9BDCD8B0-6CBE-4176-9FD4-AB5FDB74D17B}" type="parTrans" cxnId="{D283175C-B77C-46EC-B8D0-8B5C82B8E6D1}">
      <dgm:prSet/>
      <dgm:spPr/>
      <dgm:t>
        <a:bodyPr/>
        <a:lstStyle/>
        <a:p>
          <a:endParaRPr lang="ru-RU" sz="1200"/>
        </a:p>
      </dgm:t>
    </dgm:pt>
    <dgm:pt modelId="{BDBE7A35-3E10-4374-B6E9-FD042C91B85D}" type="sibTrans" cxnId="{D283175C-B77C-46EC-B8D0-8B5C82B8E6D1}">
      <dgm:prSet/>
      <dgm:spPr/>
      <dgm:t>
        <a:bodyPr/>
        <a:lstStyle/>
        <a:p>
          <a:endParaRPr lang="ru-RU" sz="1200"/>
        </a:p>
      </dgm:t>
    </dgm:pt>
    <dgm:pt modelId="{F20F843B-36D7-4400-9930-28A4BA430767}" type="pres">
      <dgm:prSet presAssocID="{18D3201E-3D57-4C87-9B30-CF44A31CE19A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4DD0CB-B804-47B7-8F38-E2522B216BAD}" type="pres">
      <dgm:prSet presAssocID="{288E9403-5102-4EC3-9C20-AFF03D28A906}" presName="node" presStyleLbl="node1" presStyleIdx="0" presStyleCnt="2" custScaleX="148066" custScaleY="48666" custLinFactNeighborX="-70" custLinFactNeighborY="27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FCDF4-08E7-4709-AEFE-F7C48BEEEA1C}" type="pres">
      <dgm:prSet presAssocID="{41446EEC-162C-4197-9CD4-50979ED17A41}" presName="sibTrans" presStyleLbl="sibTrans2D1" presStyleIdx="0" presStyleCnt="1" custScaleX="175612" custLinFactNeighborX="-10599" custLinFactNeighborY="-4923"/>
      <dgm:spPr/>
      <dgm:t>
        <a:bodyPr/>
        <a:lstStyle/>
        <a:p>
          <a:endParaRPr lang="ru-RU"/>
        </a:p>
      </dgm:t>
    </dgm:pt>
    <dgm:pt modelId="{B10B9FC1-58A8-4D6F-8A8C-F8AE0DA43354}" type="pres">
      <dgm:prSet presAssocID="{41446EEC-162C-4197-9CD4-50979ED17A41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968F21B-4CE7-44D1-B7AE-01E31257E502}" type="pres">
      <dgm:prSet presAssocID="{EF448204-D480-488F-A553-68DE13744A9F}" presName="node" presStyleLbl="node1" presStyleIdx="1" presStyleCnt="2" custScaleX="148066" custScaleY="66145" custLinFactNeighborX="0" custLinFactNeighborY="-32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13CC62-8D99-445B-B244-3F89D080AB7B}" srcId="{18D3201E-3D57-4C87-9B30-CF44A31CE19A}" destId="{288E9403-5102-4EC3-9C20-AFF03D28A906}" srcOrd="0" destOrd="0" parTransId="{426E9418-8EEE-4254-B21F-082D680C66F6}" sibTransId="{41446EEC-162C-4197-9CD4-50979ED17A41}"/>
    <dgm:cxn modelId="{ECDD4B5D-F4E2-4001-9506-5C67CEDD2CC5}" type="presOf" srcId="{41446EEC-162C-4197-9CD4-50979ED17A41}" destId="{85EFCDF4-08E7-4709-AEFE-F7C48BEEEA1C}" srcOrd="0" destOrd="0" presId="urn:microsoft.com/office/officeart/2005/8/layout/process2"/>
    <dgm:cxn modelId="{51FD91F9-08E5-4552-9669-E586128DF1C3}" type="presOf" srcId="{288E9403-5102-4EC3-9C20-AFF03D28A906}" destId="{C34DD0CB-B804-47B7-8F38-E2522B216BAD}" srcOrd="0" destOrd="0" presId="urn:microsoft.com/office/officeart/2005/8/layout/process2"/>
    <dgm:cxn modelId="{0C74752E-68D6-47A0-BB9E-DF9606C35F32}" type="presOf" srcId="{18D3201E-3D57-4C87-9B30-CF44A31CE19A}" destId="{F20F843B-36D7-4400-9930-28A4BA430767}" srcOrd="0" destOrd="0" presId="urn:microsoft.com/office/officeart/2005/8/layout/process2"/>
    <dgm:cxn modelId="{5E7FD45A-A126-4F33-B7D2-2D29AE4D2376}" type="presOf" srcId="{41446EEC-162C-4197-9CD4-50979ED17A41}" destId="{B10B9FC1-58A8-4D6F-8A8C-F8AE0DA43354}" srcOrd="1" destOrd="0" presId="urn:microsoft.com/office/officeart/2005/8/layout/process2"/>
    <dgm:cxn modelId="{625E99A6-94AE-4374-B3BC-87F9196E4E87}" type="presOf" srcId="{EF448204-D480-488F-A553-68DE13744A9F}" destId="{E968F21B-4CE7-44D1-B7AE-01E31257E502}" srcOrd="0" destOrd="0" presId="urn:microsoft.com/office/officeart/2005/8/layout/process2"/>
    <dgm:cxn modelId="{D283175C-B77C-46EC-B8D0-8B5C82B8E6D1}" srcId="{18D3201E-3D57-4C87-9B30-CF44A31CE19A}" destId="{EF448204-D480-488F-A553-68DE13744A9F}" srcOrd="1" destOrd="0" parTransId="{9BDCD8B0-6CBE-4176-9FD4-AB5FDB74D17B}" sibTransId="{BDBE7A35-3E10-4374-B6E9-FD042C91B85D}"/>
    <dgm:cxn modelId="{27E0A12F-5CAC-4BF4-99DC-4D4665F96C14}" type="presParOf" srcId="{F20F843B-36D7-4400-9930-28A4BA430767}" destId="{C34DD0CB-B804-47B7-8F38-E2522B216BAD}" srcOrd="0" destOrd="0" presId="urn:microsoft.com/office/officeart/2005/8/layout/process2"/>
    <dgm:cxn modelId="{A7C53D7E-4D77-4D40-A717-21F45CBA545E}" type="presParOf" srcId="{F20F843B-36D7-4400-9930-28A4BA430767}" destId="{85EFCDF4-08E7-4709-AEFE-F7C48BEEEA1C}" srcOrd="1" destOrd="0" presId="urn:microsoft.com/office/officeart/2005/8/layout/process2"/>
    <dgm:cxn modelId="{C8CABAA8-F89B-4E6C-921B-F1BF10541312}" type="presParOf" srcId="{85EFCDF4-08E7-4709-AEFE-F7C48BEEEA1C}" destId="{B10B9FC1-58A8-4D6F-8A8C-F8AE0DA43354}" srcOrd="0" destOrd="0" presId="urn:microsoft.com/office/officeart/2005/8/layout/process2"/>
    <dgm:cxn modelId="{392EB044-A207-4916-AE7E-350A4F24BB0B}" type="presParOf" srcId="{F20F843B-36D7-4400-9930-28A4BA430767}" destId="{E968F21B-4CE7-44D1-B7AE-01E31257E50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32BF5-1F15-4650-BD4E-355B2F0BDB72}">
      <dsp:nvSpPr>
        <dsp:cNvPr id="0" name=""/>
        <dsp:cNvSpPr/>
      </dsp:nvSpPr>
      <dsp:spPr>
        <a:xfrm rot="5400000">
          <a:off x="-183300" y="181471"/>
          <a:ext cx="1195409" cy="8367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</a:rPr>
            <a:t>Электронная подпись</a:t>
          </a:r>
          <a:endParaRPr lang="ru-RU" sz="1100" kern="1200" dirty="0">
            <a:latin typeface="+mj-lt"/>
          </a:endParaRPr>
        </a:p>
      </dsp:txBody>
      <dsp:txXfrm rot="-5400000">
        <a:off x="-3988" y="420552"/>
        <a:ext cx="836786" cy="358623"/>
      </dsp:txXfrm>
    </dsp:sp>
    <dsp:sp modelId="{5D588E05-5AE4-436D-B0A4-20C4453D44E6}">
      <dsp:nvSpPr>
        <dsp:cNvPr id="0" name=""/>
        <dsp:cNvSpPr/>
      </dsp:nvSpPr>
      <dsp:spPr>
        <a:xfrm rot="5400000">
          <a:off x="3965690" y="-3132893"/>
          <a:ext cx="777016" cy="7042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0" i="0" kern="1200" dirty="0" smtClean="0">
              <a:latin typeface="+mj-lt"/>
            </a:rPr>
            <a:t>С 1 июля 2021 года Удостоверяющий центр </a:t>
          </a:r>
          <a:r>
            <a:rPr lang="ru-RU" sz="1050" b="1" i="0" kern="1200" dirty="0" smtClean="0">
              <a:latin typeface="+mj-lt"/>
            </a:rPr>
            <a:t>ФНС РОССИИ БЕСПЛАТНО выдает электронные подписи </a:t>
          </a:r>
          <a:r>
            <a:rPr lang="ru-RU" sz="1050" b="0" i="0" kern="1200" dirty="0" smtClean="0">
              <a:latin typeface="+mj-lt"/>
            </a:rPr>
            <a:t>лицам, имеющим право действовать от имени юр. лица без доверенности и индивидуальным предпринимателям.</a:t>
          </a:r>
          <a:endParaRPr lang="ru-RU" sz="1050" kern="1200" dirty="0">
            <a:latin typeface="+mj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+mj-lt"/>
            </a:rPr>
            <a:t>Для прочих лиц электронную подпись можно приобрести в любом Удостоверяющем  центре, аккредитованном </a:t>
          </a:r>
          <a:r>
            <a:rPr lang="ru-RU" sz="1050" kern="1200" dirty="0" err="1" smtClean="0">
              <a:latin typeface="+mj-lt"/>
            </a:rPr>
            <a:t>минкомсвязи</a:t>
          </a:r>
          <a:r>
            <a:rPr lang="ru-RU" sz="1050" kern="1200" dirty="0" smtClean="0">
              <a:latin typeface="+mj-lt"/>
            </a:rPr>
            <a:t>.</a:t>
          </a:r>
          <a:endParaRPr lang="ru-RU" sz="1050" kern="1200" dirty="0">
            <a:latin typeface="+mj-lt"/>
          </a:endParaRPr>
        </a:p>
      </dsp:txBody>
      <dsp:txXfrm rot="-5400000">
        <a:off x="832797" y="37931"/>
        <a:ext cx="7004872" cy="701154"/>
      </dsp:txXfrm>
    </dsp:sp>
    <dsp:sp modelId="{F3B2AB33-FA26-427E-9DA0-DAF5722831AD}">
      <dsp:nvSpPr>
        <dsp:cNvPr id="0" name=""/>
        <dsp:cNvSpPr/>
      </dsp:nvSpPr>
      <dsp:spPr>
        <a:xfrm rot="5400000">
          <a:off x="-569615" y="1494526"/>
          <a:ext cx="1983997" cy="8527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</a:rPr>
            <a:t>Документы </a:t>
          </a:r>
          <a:br>
            <a:rPr lang="ru-RU" sz="1100" kern="1200" dirty="0" smtClean="0">
              <a:latin typeface="+mj-lt"/>
            </a:rPr>
          </a:br>
          <a:r>
            <a:rPr lang="ru-RU" sz="1100" kern="1200" dirty="0" smtClean="0">
              <a:latin typeface="+mj-lt"/>
            </a:rPr>
            <a:t>по списку</a:t>
          </a:r>
          <a:endParaRPr lang="ru-RU" sz="1100" kern="1200" dirty="0">
            <a:latin typeface="+mj-lt"/>
          </a:endParaRPr>
        </a:p>
      </dsp:txBody>
      <dsp:txXfrm rot="-5400000">
        <a:off x="-3989" y="1355272"/>
        <a:ext cx="852744" cy="1131253"/>
      </dsp:txXfrm>
    </dsp:sp>
    <dsp:sp modelId="{79EA9857-B5B0-4CFC-AEA7-0F3A535B445E}">
      <dsp:nvSpPr>
        <dsp:cNvPr id="0" name=""/>
        <dsp:cNvSpPr/>
      </dsp:nvSpPr>
      <dsp:spPr>
        <a:xfrm rot="5400000">
          <a:off x="3580670" y="-1816603"/>
          <a:ext cx="1563014" cy="7042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050" b="1" kern="1200" dirty="0" smtClean="0">
              <a:latin typeface="+mj-lt"/>
            </a:rPr>
            <a:t>заявка на регистрацию</a:t>
          </a:r>
          <a:endParaRPr lang="ru-RU" sz="1050" b="1" kern="1200" dirty="0">
            <a:latin typeface="+mj-lt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050" b="1" kern="1200" dirty="0" smtClean="0">
              <a:latin typeface="+mj-lt"/>
            </a:rPr>
            <a:t>для юр. лица -</a:t>
          </a:r>
          <a:r>
            <a:rPr lang="ru-RU" sz="1050" kern="1200" dirty="0" smtClean="0">
              <a:latin typeface="+mj-lt"/>
            </a:rPr>
            <a:t> выписка из ЕГРЮЛ, которая получена не ранее чем за 6 месяцев до даты направления заявки</a:t>
          </a:r>
          <a:endParaRPr lang="ru-RU" sz="1050" kern="1200" dirty="0">
            <a:latin typeface="+mj-lt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050" b="1" kern="1200" dirty="0" smtClean="0">
              <a:latin typeface="+mj-lt"/>
            </a:rPr>
            <a:t>для ИП -</a:t>
          </a:r>
          <a:r>
            <a:rPr lang="ru-RU" sz="1050" kern="1200" dirty="0" smtClean="0">
              <a:latin typeface="+mj-lt"/>
            </a:rPr>
            <a:t> выписка из ЕГРИП, которая получена не ранее чем за 6 месяцев до даты направления заявки </a:t>
          </a:r>
          <a:endParaRPr lang="ru-RU" sz="1050" kern="1200" dirty="0">
            <a:latin typeface="+mj-lt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050" b="1" kern="1200" dirty="0" smtClean="0">
              <a:latin typeface="+mj-lt"/>
            </a:rPr>
            <a:t>для физ. лица - </a:t>
          </a:r>
          <a:r>
            <a:rPr lang="ru-RU" sz="1050" kern="1200" dirty="0" smtClean="0">
              <a:latin typeface="+mj-lt"/>
            </a:rPr>
            <a:t>документ о постановке на налоговый учет потенциального поставщика)</a:t>
          </a:r>
          <a:endParaRPr lang="ru-RU" sz="1050" kern="1200" dirty="0">
            <a:latin typeface="+mj-lt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050" b="1" kern="1200" dirty="0" smtClean="0">
              <a:latin typeface="+mj-lt"/>
            </a:rPr>
            <a:t>для представителя </a:t>
          </a:r>
          <a:r>
            <a:rPr lang="ru-RU" sz="1050" kern="1200" dirty="0" smtClean="0">
              <a:latin typeface="+mj-lt"/>
            </a:rPr>
            <a:t>(при наличии такового)  - доверенность на осуществление полномочий, а в случае, если указанная доверенность подписана лицом, уполномоченным руководителем, также представляется копия документа, подтверждающего полномочия этого лица.</a:t>
          </a:r>
          <a:endParaRPr lang="ru-RU" sz="1050" kern="1200" dirty="0">
            <a:latin typeface="+mj-lt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050" b="1" kern="1200" dirty="0" smtClean="0">
              <a:latin typeface="+mj-lt"/>
            </a:rPr>
            <a:t>для иностранного лица - </a:t>
          </a:r>
          <a:r>
            <a:rPr lang="ru-RU" sz="1050" kern="1200" dirty="0" smtClean="0">
              <a:latin typeface="+mj-lt"/>
            </a:rPr>
            <a:t>надлежащим образом заверенный перевод на русский язык документов о гос. регистрации юр. лица или физ. лица, зарегистрированного в качестве ИП в соответствии с законом соответствующего государства </a:t>
          </a:r>
          <a:endParaRPr lang="ru-RU" sz="1050" kern="1200" dirty="0">
            <a:latin typeface="+mj-lt"/>
          </a:endParaRPr>
        </a:p>
      </dsp:txBody>
      <dsp:txXfrm rot="-5400000">
        <a:off x="840776" y="999591"/>
        <a:ext cx="6966503" cy="1410414"/>
      </dsp:txXfrm>
    </dsp:sp>
    <dsp:sp modelId="{F7081F03-04A9-4923-AD4E-6D547A1CFB86}">
      <dsp:nvSpPr>
        <dsp:cNvPr id="0" name=""/>
        <dsp:cNvSpPr/>
      </dsp:nvSpPr>
      <dsp:spPr>
        <a:xfrm rot="5400000">
          <a:off x="-183300" y="2845773"/>
          <a:ext cx="1195409" cy="8367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Компьютер с </a:t>
          </a:r>
          <a:r>
            <a:rPr lang="ru-RU" sz="1100" kern="1200" dirty="0" smtClean="0">
              <a:latin typeface="+mj-lt"/>
            </a:rPr>
            <a:t>выходом</a:t>
          </a:r>
          <a:r>
            <a:rPr lang="ru-RU" sz="1200" kern="1200" dirty="0" smtClean="0">
              <a:latin typeface="+mj-lt"/>
            </a:rPr>
            <a:t> в интернет</a:t>
          </a:r>
          <a:endParaRPr lang="ru-RU" sz="1050" kern="1200" dirty="0">
            <a:latin typeface="+mj-lt"/>
          </a:endParaRPr>
        </a:p>
      </dsp:txBody>
      <dsp:txXfrm rot="-5400000">
        <a:off x="-3988" y="3084854"/>
        <a:ext cx="836786" cy="358623"/>
      </dsp:txXfrm>
    </dsp:sp>
    <dsp:sp modelId="{5B239EA0-D0EB-4D3C-935F-77C374F9D41D}">
      <dsp:nvSpPr>
        <dsp:cNvPr id="0" name=""/>
        <dsp:cNvSpPr/>
      </dsp:nvSpPr>
      <dsp:spPr>
        <a:xfrm rot="5400000">
          <a:off x="2743714" y="759396"/>
          <a:ext cx="777016" cy="4557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0" i="0" kern="1200" dirty="0" smtClean="0">
              <a:latin typeface="+mj-lt"/>
            </a:rPr>
            <a:t>Рекомендованная операционная система – </a:t>
          </a:r>
          <a:r>
            <a:rPr lang="en-US" sz="1050" b="0" i="0" kern="1200" dirty="0" smtClean="0">
              <a:latin typeface="+mj-lt"/>
            </a:rPr>
            <a:t>Windows</a:t>
          </a:r>
          <a:endParaRPr lang="ru-RU" sz="1050" b="0" kern="1200" dirty="0">
            <a:latin typeface="+mj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0" i="0" kern="1200" dirty="0" smtClean="0">
              <a:latin typeface="+mj-lt"/>
            </a:rPr>
            <a:t>браузер  (Яндекс, GoogleChrome, Спутник, Сhromium-gost и т.п.) </a:t>
          </a:r>
          <a:endParaRPr lang="ru-RU" sz="1050" b="0" i="0" kern="1200" dirty="0">
            <a:latin typeface="+mj-lt"/>
          </a:endParaRPr>
        </a:p>
      </dsp:txBody>
      <dsp:txXfrm rot="-5400000">
        <a:off x="853694" y="2687348"/>
        <a:ext cx="4519127" cy="701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DD0CB-B804-47B7-8F38-E2522B216BAD}">
      <dsp:nvSpPr>
        <dsp:cNvPr id="0" name=""/>
        <dsp:cNvSpPr/>
      </dsp:nvSpPr>
      <dsp:spPr>
        <a:xfrm>
          <a:off x="973127" y="341695"/>
          <a:ext cx="6568605" cy="119941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solidFill>
                <a:schemeClr val="accent1">
                  <a:lumMod val="50000"/>
                </a:schemeClr>
              </a:solidFill>
            </a:rPr>
            <a:t>Администратор после получения заявки на регистрацию 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dirty="0" smtClean="0">
              <a:solidFill>
                <a:schemeClr val="accent1">
                  <a:lumMod val="50000"/>
                </a:schemeClr>
              </a:solidFill>
            </a:rPr>
            <a:t>в течение 3 (Трех) рабочих дней</a:t>
          </a:r>
          <a:r>
            <a:rPr lang="ru-RU" sz="1200" b="0" i="0" kern="1200" dirty="0" smtClean="0">
              <a:solidFill>
                <a:schemeClr val="accent1">
                  <a:lumMod val="50000"/>
                </a:schemeClr>
              </a:solidFill>
            </a:rPr>
            <a:t> рассматривает представленные документы и по результатам рассмотрения регистрирует лицо, подавшее заявку, в качестве участника малой закупки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solidFill>
                <a:schemeClr val="accent1">
                  <a:lumMod val="50000"/>
                </a:schemeClr>
              </a:solidFill>
            </a:rPr>
            <a:t>или отказывает в регистрации по основаниям, указанным в подпункте 5.4 Регламента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008257" y="376825"/>
        <a:ext cx="6498345" cy="1129159"/>
      </dsp:txXfrm>
    </dsp:sp>
    <dsp:sp modelId="{85EFCDF4-08E7-4709-AEFE-F7C48BEEEA1C}">
      <dsp:nvSpPr>
        <dsp:cNvPr id="0" name=""/>
        <dsp:cNvSpPr/>
      </dsp:nvSpPr>
      <dsp:spPr>
        <a:xfrm rot="5394408">
          <a:off x="3893923" y="1179180"/>
          <a:ext cx="651166" cy="11090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3886627" y="1408130"/>
        <a:ext cx="665441" cy="455816"/>
      </dsp:txXfrm>
    </dsp:sp>
    <dsp:sp modelId="{E968F21B-4CE7-44D1-B7AE-01E31257E502}">
      <dsp:nvSpPr>
        <dsp:cNvPr id="0" name=""/>
        <dsp:cNvSpPr/>
      </dsp:nvSpPr>
      <dsp:spPr>
        <a:xfrm>
          <a:off x="976232" y="2035512"/>
          <a:ext cx="6568605" cy="163020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dirty="0" smtClean="0">
              <a:solidFill>
                <a:schemeClr val="accent1">
                  <a:lumMod val="50000"/>
                </a:schemeClr>
              </a:solidFill>
            </a:rPr>
            <a:t>ОСНОВАНИЯ ОТКАЗА В РЕГИСТРАЦИИ: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solidFill>
                <a:schemeClr val="accent1">
                  <a:lumMod val="50000"/>
                </a:schemeClr>
              </a:solidFill>
            </a:rPr>
            <a:t>1)  </a:t>
          </a:r>
          <a:r>
            <a:rPr lang="ru-RU" sz="1200" b="0" i="0" kern="1200" dirty="0" smtClean="0">
              <a:solidFill>
                <a:schemeClr val="accent1">
                  <a:lumMod val="50000"/>
                </a:schemeClr>
              </a:solidFill>
            </a:rPr>
            <a:t>отсутствие исчерпывающего перечня документов или их несоответствие;</a:t>
          </a:r>
          <a:endParaRPr lang="ru-RU" sz="1200" b="0" i="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solidFill>
                <a:schemeClr val="accent1">
                  <a:lumMod val="50000"/>
                </a:schemeClr>
              </a:solidFill>
            </a:rPr>
            <a:t>2)  отсутствие электронной </a:t>
          </a:r>
          <a:r>
            <a:rPr lang="ru-RU" sz="1200" b="0" i="0" kern="1200" dirty="0" smtClean="0">
              <a:solidFill>
                <a:schemeClr val="accent1">
                  <a:lumMod val="50000"/>
                </a:schemeClr>
              </a:solidFill>
            </a:rPr>
            <a:t>подписи;</a:t>
          </a:r>
          <a:endParaRPr lang="ru-RU" sz="1200" b="0" i="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solidFill>
                <a:schemeClr val="accent1">
                  <a:lumMod val="50000"/>
                </a:schemeClr>
              </a:solidFill>
            </a:rPr>
            <a:t>3)  внесение предполагаемого участника малой закупки в РНП;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solidFill>
                <a:schemeClr val="accent1">
                  <a:lumMod val="50000"/>
                </a:schemeClr>
              </a:solidFill>
            </a:rPr>
            <a:t>4)  наличие недостоверных либо противоречивых сведений </a:t>
          </a:r>
          <a:r>
            <a:rPr lang="ru-RU" sz="1200" b="0" i="0" kern="1200" dirty="0" smtClean="0">
              <a:solidFill>
                <a:schemeClr val="accent1">
                  <a:lumMod val="50000"/>
                </a:schemeClr>
              </a:solidFill>
            </a:rPr>
            <a:t>в представленных </a:t>
          </a:r>
          <a:r>
            <a:rPr lang="ru-RU" sz="1200" b="0" i="0" kern="1200" dirty="0" err="1" smtClean="0">
              <a:solidFill>
                <a:schemeClr val="accent1">
                  <a:lumMod val="50000"/>
                </a:schemeClr>
              </a:solidFill>
            </a:rPr>
            <a:t>докуметах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023979" y="2083259"/>
        <a:ext cx="6473111" cy="1534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135" cy="495131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5" y="2"/>
            <a:ext cx="2946135" cy="495131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>
              <a:defRPr sz="1200"/>
            </a:lvl1pPr>
          </a:lstStyle>
          <a:p>
            <a:fld id="{550AAE02-8937-4E58-B2AA-09D0B0EE918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533"/>
            <a:ext cx="2946135" cy="495131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5" y="9377533"/>
            <a:ext cx="2946135" cy="495131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r">
              <a:defRPr sz="1200"/>
            </a:lvl1pPr>
          </a:lstStyle>
          <a:p>
            <a:fld id="{844B6682-B7C3-442B-A375-4B0DE0A2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12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3633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3633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>
              <a:defRPr sz="1200"/>
            </a:lvl1pPr>
          </a:lstStyle>
          <a:p>
            <a:fld id="{39C5F196-FA71-41C2-B7B9-0778976B6714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9" tIns="45510" rIns="91019" bIns="455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019" tIns="45510" rIns="91019" bIns="455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3633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3633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r">
              <a:defRPr sz="1200"/>
            </a:lvl1pPr>
          </a:lstStyle>
          <a:p>
            <a:fld id="{67273893-F887-41A6-9213-46D95D298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8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3893-F887-41A6-9213-46D95D29824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1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3893-F887-41A6-9213-46D95D29824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3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CB9C-D8E5-4C2E-AF76-05CF7B8D9F64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E306-5F35-4A95-A6C3-53F999756163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F4D4-1CD9-483D-A6FC-A8D0C877A5B0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244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62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853C-D71E-45E1-85CE-B0395AC8E2C2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975E-D00D-482C-9EDB-ED0FF9A5A026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63A4-CEC6-45E1-A6B8-A20191E8B93C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07DA-FE14-44FB-AF6A-EC900A3E9E2B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9F17-4928-4E0A-AD21-1F5894A47511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149-9734-4308-A287-F74404731FEE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85F5-396B-4DD2-ADE3-3B38ECD5BE83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07F-879E-4364-8826-B3743970D3B5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8B516-2ED6-46ED-AE72-33501C1EFE01}" type="datetime1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chart" Target="../charts/chart3.xml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hyperlink" Target="mailto:torgi@samregion.ru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779613" y="4731990"/>
            <a:ext cx="12354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chemeClr val="tx2">
                    <a:lumMod val="75000"/>
                  </a:schemeClr>
                </a:solidFill>
              </a:rPr>
              <a:t>202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5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г.</a:t>
            </a:r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-494" y="1736023"/>
            <a:ext cx="7020766" cy="2023859"/>
          </a:xfrm>
          <a:custGeom>
            <a:avLst/>
            <a:gdLst>
              <a:gd name="connsiteX0" fmla="*/ 0 w 7020272"/>
              <a:gd name="connsiteY0" fmla="*/ 2664296 h 2664296"/>
              <a:gd name="connsiteX1" fmla="*/ 982273 w 7020272"/>
              <a:gd name="connsiteY1" fmla="*/ 0 h 2664296"/>
              <a:gd name="connsiteX2" fmla="*/ 7020272 w 7020272"/>
              <a:gd name="connsiteY2" fmla="*/ 0 h 2664296"/>
              <a:gd name="connsiteX3" fmla="*/ 6037999 w 7020272"/>
              <a:gd name="connsiteY3" fmla="*/ 2664296 h 2664296"/>
              <a:gd name="connsiteX4" fmla="*/ 0 w 7020272"/>
              <a:gd name="connsiteY4" fmla="*/ 2664296 h 2664296"/>
              <a:gd name="connsiteX0" fmla="*/ 494 w 7020766"/>
              <a:gd name="connsiteY0" fmla="*/ 2698479 h 2698479"/>
              <a:gd name="connsiteX1" fmla="*/ 0 w 7020766"/>
              <a:gd name="connsiteY1" fmla="*/ 0 h 2698479"/>
              <a:gd name="connsiteX2" fmla="*/ 7020766 w 7020766"/>
              <a:gd name="connsiteY2" fmla="*/ 34183 h 2698479"/>
              <a:gd name="connsiteX3" fmla="*/ 6038493 w 7020766"/>
              <a:gd name="connsiteY3" fmla="*/ 2698479 h 2698479"/>
              <a:gd name="connsiteX4" fmla="*/ 494 w 7020766"/>
              <a:gd name="connsiteY4" fmla="*/ 2698479 h 2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766" h="2698479">
                <a:moveTo>
                  <a:pt x="494" y="2698479"/>
                </a:moveTo>
                <a:cubicBezTo>
                  <a:pt x="329" y="1798986"/>
                  <a:pt x="165" y="899493"/>
                  <a:pt x="0" y="0"/>
                </a:cubicBezTo>
                <a:lnTo>
                  <a:pt x="7020766" y="34183"/>
                </a:lnTo>
                <a:lnTo>
                  <a:pt x="6038493" y="2698479"/>
                </a:lnTo>
                <a:lnTo>
                  <a:pt x="494" y="2698479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6372201" y="1761660"/>
            <a:ext cx="2776525" cy="1998222"/>
          </a:xfrm>
          <a:custGeom>
            <a:avLst/>
            <a:gdLst>
              <a:gd name="connsiteX0" fmla="*/ 0 w 2339752"/>
              <a:gd name="connsiteY0" fmla="*/ 2664296 h 2664296"/>
              <a:gd name="connsiteX1" fmla="*/ 1012224 w 2339752"/>
              <a:gd name="connsiteY1" fmla="*/ 0 h 2664296"/>
              <a:gd name="connsiteX2" fmla="*/ 2339752 w 2339752"/>
              <a:gd name="connsiteY2" fmla="*/ 0 h 2664296"/>
              <a:gd name="connsiteX3" fmla="*/ 1327528 w 2339752"/>
              <a:gd name="connsiteY3" fmla="*/ 2664296 h 2664296"/>
              <a:gd name="connsiteX4" fmla="*/ 0 w 2339752"/>
              <a:gd name="connsiteY4" fmla="*/ 2664296 h 2664296"/>
              <a:gd name="connsiteX0" fmla="*/ 0 w 2344477"/>
              <a:gd name="connsiteY0" fmla="*/ 2664296 h 2664296"/>
              <a:gd name="connsiteX1" fmla="*/ 101222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  <a:gd name="connsiteX0" fmla="*/ 0 w 2344477"/>
              <a:gd name="connsiteY0" fmla="*/ 2664296 h 2664296"/>
              <a:gd name="connsiteX1" fmla="*/ 86790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77" h="2664296">
                <a:moveTo>
                  <a:pt x="0" y="2664296"/>
                </a:moveTo>
                <a:lnTo>
                  <a:pt x="867904" y="0"/>
                </a:lnTo>
                <a:lnTo>
                  <a:pt x="2339752" y="0"/>
                </a:lnTo>
                <a:lnTo>
                  <a:pt x="2344477" y="2664296"/>
                </a:lnTo>
                <a:lnTo>
                  <a:pt x="0" y="2664296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6372200" y="1026180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4"/>
          <p:cNvSpPr/>
          <p:nvPr/>
        </p:nvSpPr>
        <p:spPr>
          <a:xfrm>
            <a:off x="5383267" y="1026180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-494" y="4149515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2798205" y="4149516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92080" y="4056904"/>
            <a:ext cx="3997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Орехова Анна Владимировна – руководитель управления аналитического и методологического обеспечения Главного управления организации торгов Самарской области</a:t>
            </a:r>
          </a:p>
        </p:txBody>
      </p:sp>
      <p:sp>
        <p:nvSpPr>
          <p:cNvPr id="22" name="Параллелограмм 4"/>
          <p:cNvSpPr/>
          <p:nvPr/>
        </p:nvSpPr>
        <p:spPr>
          <a:xfrm>
            <a:off x="6362392" y="1026180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5373459" y="1026180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-94028" y="372807"/>
            <a:ext cx="5314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ПОРТАЛ «МАЛЫЕ ЗАКУПКИ»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САМАРСКОЙ ОБЛАСТИ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6" y="65685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6763" y="341777"/>
            <a:ext cx="456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Регистрация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62649504"/>
              </p:ext>
            </p:extLst>
          </p:nvPr>
        </p:nvGraphicFramePr>
        <p:xfrm>
          <a:off x="299400" y="820648"/>
          <a:ext cx="852107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06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323528" y="796053"/>
            <a:ext cx="8424936" cy="3828759"/>
            <a:chOff x="-24575" y="893379"/>
            <a:chExt cx="9149338" cy="4129144"/>
          </a:xfrm>
          <a:effectLst>
            <a:outerShdw blurRad="50800" dist="63500" dir="5400000" algn="ctr" rotWithShape="0">
              <a:srgbClr val="000000">
                <a:alpha val="8000"/>
              </a:srgbClr>
            </a:outerShdw>
            <a:reflection endPos="0" dist="50800" dir="5400000" sy="-100000" algn="bl" rotWithShape="0"/>
          </a:effectLst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489CE"/>
                </a:clrFrom>
                <a:clrTo>
                  <a:srgbClr val="0489CE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676" y="3041323"/>
              <a:ext cx="3690937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Группа 30"/>
            <p:cNvGrpSpPr/>
            <p:nvPr/>
          </p:nvGrpSpPr>
          <p:grpSpPr>
            <a:xfrm>
              <a:off x="-24575" y="893379"/>
              <a:ext cx="9149338" cy="3958633"/>
              <a:chOff x="-24575" y="893379"/>
              <a:chExt cx="9149338" cy="3958633"/>
            </a:xfrm>
          </p:grpSpPr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489CE"/>
                  </a:clrFrom>
                  <a:clrTo>
                    <a:srgbClr val="0489C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575" y="1271174"/>
                <a:ext cx="1727200" cy="142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0489CE"/>
                  </a:clrFrom>
                  <a:clrTo>
                    <a:srgbClr val="0489C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9201" y="1762760"/>
                <a:ext cx="1976437" cy="1298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" descr="C:\Users\KarelinaME\Downloads\bb124s2612.jpg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0489CE"/>
                  </a:clrFrom>
                  <a:clrTo>
                    <a:srgbClr val="0489C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5638" y="1447908"/>
                <a:ext cx="1889125" cy="1717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0489CE"/>
                  </a:clrFrom>
                  <a:clrTo>
                    <a:srgbClr val="0489C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5028" y="893379"/>
                <a:ext cx="1508125" cy="1552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0489CE"/>
                  </a:clrFrom>
                  <a:clrTo>
                    <a:srgbClr val="0489C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64" y="2876949"/>
                <a:ext cx="1728787" cy="158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4" descr="ÐÐ°ÑÑÐ¸Ð½ÐºÐ¸ Ð¿Ð¾ Ð·Ð°Ð¿ÑÐ¾ÑÑ Ð¾ÑÑÐ°Ð½Ð°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0489CE"/>
                  </a:clrFrom>
                  <a:clrTo>
                    <a:srgbClr val="0489C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3587" y="1044309"/>
                <a:ext cx="1508125" cy="152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6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0489CE"/>
                  </a:clrFrom>
                  <a:clrTo>
                    <a:srgbClr val="0489C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162" y="2682875"/>
                <a:ext cx="1570037" cy="139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7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0489CE"/>
                  </a:clrFrom>
                  <a:clrTo>
                    <a:srgbClr val="0489C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9429" y="2658087"/>
                <a:ext cx="1825625" cy="219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4425" y="334960"/>
            <a:ext cx="500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Способы заключения контракта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468317"/>
              </p:ext>
            </p:extLst>
          </p:nvPr>
        </p:nvGraphicFramePr>
        <p:xfrm>
          <a:off x="350947" y="884706"/>
          <a:ext cx="4951509" cy="324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5794686" y="1683131"/>
            <a:ext cx="2323230" cy="1904383"/>
            <a:chOff x="0" y="0"/>
            <a:chExt cx="1838319" cy="904141"/>
          </a:xfrm>
          <a:effectLst>
            <a:outerShdw blurRad="50800" dist="50800" dir="21000000" algn="ctr" rotWithShape="0">
              <a:srgbClr val="000000">
                <a:alpha val="43137"/>
              </a:srgbClr>
            </a:outerShdw>
          </a:effectLst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544749"/>
              <a:ext cx="1838319" cy="359392"/>
            </a:xfrm>
            <a:prstGeom prst="roundRect">
              <a:avLst/>
            </a:prstGeom>
            <a:ln>
              <a:solidFill>
                <a:schemeClr val="accent1">
                  <a:lumMod val="75000"/>
                  <a:alpha val="59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52</a:t>
              </a:r>
              <a:r>
                <a:rPr lang="ru-RU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тыс. Позиций</a:t>
              </a:r>
              <a:endPara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1838319" cy="359392"/>
            </a:xfrm>
            <a:prstGeom prst="roundRect">
              <a:avLst/>
            </a:prstGeom>
            <a:ln>
              <a:solidFill>
                <a:schemeClr val="accent1">
                  <a:lumMod val="75000"/>
                  <a:alpha val="59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218</a:t>
              </a:r>
              <a:r>
                <a:rPr lang="ru-RU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Групп каталога</a:t>
              </a:r>
              <a:endPara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5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6763" y="341777"/>
            <a:ext cx="456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КАК участвовать в закупке? Извещения 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6" y="893379"/>
            <a:ext cx="6408712" cy="41816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88224" y="4089820"/>
            <a:ext cx="1990998" cy="63847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Срок размещения ИМЗ</a:t>
            </a:r>
            <a:b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 менее 2-х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рабочих дней</a:t>
            </a:r>
          </a:p>
        </p:txBody>
      </p:sp>
    </p:spTree>
    <p:extLst>
      <p:ext uri="{BB962C8B-B14F-4D97-AF65-F5344CB8AC3E}">
        <p14:creationId xmlns:p14="http://schemas.microsoft.com/office/powerpoint/2010/main" val="19820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6763" y="341777"/>
            <a:ext cx="456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КАК участвовать в закупке? Заявка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69"/>
          <a:stretch/>
        </p:blipFill>
        <p:spPr>
          <a:xfrm>
            <a:off x="1435303" y="1007228"/>
            <a:ext cx="7521939" cy="39938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3291830"/>
            <a:ext cx="1455548" cy="135356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Отсутствие в заявке требуемых документов является </a:t>
            </a:r>
            <a:r>
              <a:rPr lang="ru-RU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причиной отклонения</a:t>
            </a:r>
          </a:p>
        </p:txBody>
      </p:sp>
    </p:spTree>
    <p:extLst>
      <p:ext uri="{BB962C8B-B14F-4D97-AF65-F5344CB8AC3E}">
        <p14:creationId xmlns:p14="http://schemas.microsoft.com/office/powerpoint/2010/main" val="35925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6763" y="341777"/>
            <a:ext cx="456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КАК участвовать в закупке? Протокол 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99" y="780571"/>
            <a:ext cx="6323133" cy="42083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01828" y="437432"/>
            <a:ext cx="2114823" cy="153233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Заказчик в течение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5-и </a:t>
            </a:r>
            <a:r>
              <a:rPr lang="ru-RU" sz="1050" dirty="0">
                <a:solidFill>
                  <a:srgbClr val="FF0000"/>
                </a:solidFill>
                <a:latin typeface="Arial Black" panose="020B0A04020102020204" pitchFamily="34" charset="0"/>
              </a:rPr>
              <a:t>календарных дней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после окончания срока подачи заявок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рассматривает их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оформляет свое решение в виде протокола 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0875" y="2198495"/>
            <a:ext cx="2080026" cy="253665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Основание для отклонения заявки:</a:t>
            </a:r>
            <a:r>
              <a:rPr lang="ru-RU" sz="105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105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105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несоответствие требованиям ИМЗ;</a:t>
            </a:r>
          </a:p>
          <a:p>
            <a:endParaRPr lang="ru-RU" sz="105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недостоверная информация в заявке;</a:t>
            </a:r>
          </a:p>
          <a:p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поставщик в РНП;</a:t>
            </a:r>
          </a:p>
          <a:p>
            <a:endParaRPr lang="ru-RU" sz="105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несоответствие поставщика требованиям </a:t>
            </a:r>
            <a:r>
              <a:rPr lang="ru-RU" sz="1050" b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зак-ва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34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6763" y="341777"/>
            <a:ext cx="456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КАК участвовать в закупке?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419622"/>
            <a:ext cx="2376264" cy="240498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Основание для отклонения заявки:</a:t>
            </a:r>
            <a:r>
              <a:rPr lang="ru-RU" sz="105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105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105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несоответствие требованиям ИМЗ;</a:t>
            </a:r>
          </a:p>
          <a:p>
            <a:endParaRPr lang="ru-RU" sz="105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недостоверная информация в заявке;</a:t>
            </a:r>
          </a:p>
          <a:p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поставщик в РНП;</a:t>
            </a:r>
          </a:p>
          <a:p>
            <a:endParaRPr lang="ru-RU" sz="105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несоответствие поставщика требованиям законодательства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8184" y="1498404"/>
            <a:ext cx="2376264" cy="135356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Основание для отказа </a:t>
            </a:r>
          </a:p>
          <a:p>
            <a:r>
              <a:rPr lang="ru-RU" sz="105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 заключения контракта:</a:t>
            </a:r>
            <a:r>
              <a:rPr lang="ru-RU" sz="105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105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105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изменение объема финансирования;</a:t>
            </a:r>
          </a:p>
          <a:p>
            <a:endParaRPr lang="ru-RU" sz="105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отказ заказчика 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2960" y="1498404"/>
            <a:ext cx="2520280" cy="224742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Срок заключения контракта:</a:t>
            </a:r>
            <a:r>
              <a:rPr lang="ru-RU" sz="105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105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105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 течении 2-х рабочих дней после публикации протокола контракт направляется поставщику.</a:t>
            </a:r>
          </a:p>
          <a:p>
            <a:endParaRPr lang="ru-RU" sz="105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 течении 2-х рабочих дней после получения, контракт согласовывается поставщиком</a:t>
            </a:r>
          </a:p>
        </p:txBody>
      </p:sp>
    </p:spTree>
    <p:extLst>
      <p:ext uri="{BB962C8B-B14F-4D97-AF65-F5344CB8AC3E}">
        <p14:creationId xmlns:p14="http://schemas.microsoft.com/office/powerpoint/2010/main" val="16568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2588" y="65531"/>
            <a:ext cx="1127759" cy="11384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1583" y="790955"/>
            <a:ext cx="6852284" cy="4160520"/>
            <a:chOff x="481583" y="790955"/>
            <a:chExt cx="6852284" cy="41605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395" y="810767"/>
              <a:ext cx="6812280" cy="412089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5" name="object 5"/>
            <p:cNvSpPr/>
            <p:nvPr/>
          </p:nvSpPr>
          <p:spPr>
            <a:xfrm>
              <a:off x="491489" y="800861"/>
              <a:ext cx="6832600" cy="4140835"/>
            </a:xfrm>
            <a:custGeom>
              <a:avLst/>
              <a:gdLst/>
              <a:ahLst/>
              <a:cxnLst/>
              <a:rect l="l" t="t" r="r" b="b"/>
              <a:pathLst>
                <a:path w="6832600" h="4140835">
                  <a:moveTo>
                    <a:pt x="0" y="4140708"/>
                  </a:moveTo>
                  <a:lnTo>
                    <a:pt x="6832092" y="4140708"/>
                  </a:lnTo>
                  <a:lnTo>
                    <a:pt x="6832092" y="0"/>
                  </a:lnTo>
                  <a:lnTo>
                    <a:pt x="0" y="0"/>
                  </a:lnTo>
                  <a:lnTo>
                    <a:pt x="0" y="4140708"/>
                  </a:lnTo>
                  <a:close/>
                </a:path>
              </a:pathLst>
            </a:custGeom>
            <a:ln w="6350">
              <a:solidFill>
                <a:srgbClr val="548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6329" y="2719577"/>
              <a:ext cx="2016760" cy="321945"/>
            </a:xfrm>
            <a:custGeom>
              <a:avLst/>
              <a:gdLst/>
              <a:ahLst/>
              <a:cxnLst/>
              <a:rect l="l" t="t" r="r" b="b"/>
              <a:pathLst>
                <a:path w="2016760" h="321944">
                  <a:moveTo>
                    <a:pt x="0" y="53594"/>
                  </a:moveTo>
                  <a:lnTo>
                    <a:pt x="4211" y="32736"/>
                  </a:lnTo>
                  <a:lnTo>
                    <a:pt x="15695" y="15700"/>
                  </a:lnTo>
                  <a:lnTo>
                    <a:pt x="32730" y="4212"/>
                  </a:lnTo>
                  <a:lnTo>
                    <a:pt x="53593" y="0"/>
                  </a:lnTo>
                  <a:lnTo>
                    <a:pt x="1962658" y="0"/>
                  </a:lnTo>
                  <a:lnTo>
                    <a:pt x="1983515" y="4212"/>
                  </a:lnTo>
                  <a:lnTo>
                    <a:pt x="2000551" y="15700"/>
                  </a:lnTo>
                  <a:lnTo>
                    <a:pt x="2012039" y="32736"/>
                  </a:lnTo>
                  <a:lnTo>
                    <a:pt x="2016252" y="53594"/>
                  </a:lnTo>
                  <a:lnTo>
                    <a:pt x="2016252" y="267970"/>
                  </a:lnTo>
                  <a:lnTo>
                    <a:pt x="2012039" y="288827"/>
                  </a:lnTo>
                  <a:lnTo>
                    <a:pt x="2000551" y="305863"/>
                  </a:lnTo>
                  <a:lnTo>
                    <a:pt x="1983515" y="317351"/>
                  </a:lnTo>
                  <a:lnTo>
                    <a:pt x="1962658" y="321564"/>
                  </a:lnTo>
                  <a:lnTo>
                    <a:pt x="53593" y="321564"/>
                  </a:lnTo>
                  <a:lnTo>
                    <a:pt x="32730" y="317351"/>
                  </a:lnTo>
                  <a:lnTo>
                    <a:pt x="15695" y="305863"/>
                  </a:lnTo>
                  <a:lnTo>
                    <a:pt x="4211" y="288827"/>
                  </a:lnTo>
                  <a:lnTo>
                    <a:pt x="0" y="267970"/>
                  </a:lnTo>
                  <a:lnTo>
                    <a:pt x="0" y="53594"/>
                  </a:lnTo>
                  <a:close/>
                </a:path>
              </a:pathLst>
            </a:custGeom>
            <a:ln w="63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6329" y="2394966"/>
              <a:ext cx="5393690" cy="2045335"/>
            </a:xfrm>
            <a:custGeom>
              <a:avLst/>
              <a:gdLst/>
              <a:ahLst/>
              <a:cxnLst/>
              <a:rect l="l" t="t" r="r" b="b"/>
              <a:pathLst>
                <a:path w="5393690" h="2045335">
                  <a:moveTo>
                    <a:pt x="0" y="836167"/>
                  </a:moveTo>
                  <a:lnTo>
                    <a:pt x="2356" y="824519"/>
                  </a:lnTo>
                  <a:lnTo>
                    <a:pt x="8780" y="814990"/>
                  </a:lnTo>
                  <a:lnTo>
                    <a:pt x="18307" y="808557"/>
                  </a:lnTo>
                  <a:lnTo>
                    <a:pt x="29971" y="806195"/>
                  </a:lnTo>
                  <a:lnTo>
                    <a:pt x="1986280" y="806195"/>
                  </a:lnTo>
                  <a:lnTo>
                    <a:pt x="1997928" y="808557"/>
                  </a:lnTo>
                  <a:lnTo>
                    <a:pt x="2007457" y="814990"/>
                  </a:lnTo>
                  <a:lnTo>
                    <a:pt x="2013890" y="824519"/>
                  </a:lnTo>
                  <a:lnTo>
                    <a:pt x="2016252" y="836167"/>
                  </a:lnTo>
                  <a:lnTo>
                    <a:pt x="2016252" y="956056"/>
                  </a:lnTo>
                  <a:lnTo>
                    <a:pt x="2013890" y="967704"/>
                  </a:lnTo>
                  <a:lnTo>
                    <a:pt x="2007457" y="977233"/>
                  </a:lnTo>
                  <a:lnTo>
                    <a:pt x="1997928" y="983666"/>
                  </a:lnTo>
                  <a:lnTo>
                    <a:pt x="1986280" y="986027"/>
                  </a:lnTo>
                  <a:lnTo>
                    <a:pt x="29971" y="986027"/>
                  </a:lnTo>
                  <a:lnTo>
                    <a:pt x="18307" y="983666"/>
                  </a:lnTo>
                  <a:lnTo>
                    <a:pt x="8780" y="977233"/>
                  </a:lnTo>
                  <a:lnTo>
                    <a:pt x="2356" y="967704"/>
                  </a:lnTo>
                  <a:lnTo>
                    <a:pt x="0" y="956056"/>
                  </a:lnTo>
                  <a:lnTo>
                    <a:pt x="0" y="836167"/>
                  </a:lnTo>
                  <a:close/>
                </a:path>
                <a:path w="5393690" h="2045335">
                  <a:moveTo>
                    <a:pt x="0" y="31495"/>
                  </a:moveTo>
                  <a:lnTo>
                    <a:pt x="2474" y="19234"/>
                  </a:lnTo>
                  <a:lnTo>
                    <a:pt x="9223" y="9223"/>
                  </a:lnTo>
                  <a:lnTo>
                    <a:pt x="19234" y="2474"/>
                  </a:lnTo>
                  <a:lnTo>
                    <a:pt x="31495" y="0"/>
                  </a:lnTo>
                  <a:lnTo>
                    <a:pt x="2489199" y="0"/>
                  </a:lnTo>
                  <a:lnTo>
                    <a:pt x="2501461" y="2474"/>
                  </a:lnTo>
                  <a:lnTo>
                    <a:pt x="2511472" y="9223"/>
                  </a:lnTo>
                  <a:lnTo>
                    <a:pt x="2518221" y="19234"/>
                  </a:lnTo>
                  <a:lnTo>
                    <a:pt x="2520696" y="31495"/>
                  </a:lnTo>
                  <a:lnTo>
                    <a:pt x="2520696" y="157479"/>
                  </a:lnTo>
                  <a:lnTo>
                    <a:pt x="2518221" y="169741"/>
                  </a:lnTo>
                  <a:lnTo>
                    <a:pt x="2511472" y="179752"/>
                  </a:lnTo>
                  <a:lnTo>
                    <a:pt x="2501461" y="186501"/>
                  </a:lnTo>
                  <a:lnTo>
                    <a:pt x="2489199" y="188975"/>
                  </a:lnTo>
                  <a:lnTo>
                    <a:pt x="31495" y="188975"/>
                  </a:lnTo>
                  <a:lnTo>
                    <a:pt x="19234" y="186501"/>
                  </a:lnTo>
                  <a:lnTo>
                    <a:pt x="9223" y="179752"/>
                  </a:lnTo>
                  <a:lnTo>
                    <a:pt x="2474" y="169741"/>
                  </a:lnTo>
                  <a:lnTo>
                    <a:pt x="0" y="157479"/>
                  </a:lnTo>
                  <a:lnTo>
                    <a:pt x="0" y="31495"/>
                  </a:lnTo>
                  <a:close/>
                </a:path>
                <a:path w="5393690" h="2045335">
                  <a:moveTo>
                    <a:pt x="0" y="1905508"/>
                  </a:moveTo>
                  <a:lnTo>
                    <a:pt x="2195" y="1894632"/>
                  </a:lnTo>
                  <a:lnTo>
                    <a:pt x="8183" y="1885751"/>
                  </a:lnTo>
                  <a:lnTo>
                    <a:pt x="17064" y="1879763"/>
                  </a:lnTo>
                  <a:lnTo>
                    <a:pt x="27939" y="1877567"/>
                  </a:lnTo>
                  <a:lnTo>
                    <a:pt x="5365496" y="1877567"/>
                  </a:lnTo>
                  <a:lnTo>
                    <a:pt x="5376398" y="1879763"/>
                  </a:lnTo>
                  <a:lnTo>
                    <a:pt x="5385276" y="1885751"/>
                  </a:lnTo>
                  <a:lnTo>
                    <a:pt x="5391249" y="1894632"/>
                  </a:lnTo>
                  <a:lnTo>
                    <a:pt x="5393436" y="1905508"/>
                  </a:lnTo>
                  <a:lnTo>
                    <a:pt x="5393436" y="2017267"/>
                  </a:lnTo>
                  <a:lnTo>
                    <a:pt x="5391249" y="2028143"/>
                  </a:lnTo>
                  <a:lnTo>
                    <a:pt x="5385276" y="2037024"/>
                  </a:lnTo>
                  <a:lnTo>
                    <a:pt x="5376398" y="2043012"/>
                  </a:lnTo>
                  <a:lnTo>
                    <a:pt x="5365496" y="2045208"/>
                  </a:lnTo>
                  <a:lnTo>
                    <a:pt x="27939" y="2045208"/>
                  </a:lnTo>
                  <a:lnTo>
                    <a:pt x="17064" y="2043012"/>
                  </a:lnTo>
                  <a:lnTo>
                    <a:pt x="8183" y="2037024"/>
                  </a:lnTo>
                  <a:lnTo>
                    <a:pt x="2195" y="2028143"/>
                  </a:lnTo>
                  <a:lnTo>
                    <a:pt x="0" y="2017267"/>
                  </a:lnTo>
                  <a:lnTo>
                    <a:pt x="0" y="1905508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6329" y="3065526"/>
              <a:ext cx="2520950" cy="108585"/>
            </a:xfrm>
            <a:custGeom>
              <a:avLst/>
              <a:gdLst/>
              <a:ahLst/>
              <a:cxnLst/>
              <a:rect l="l" t="t" r="r" b="b"/>
              <a:pathLst>
                <a:path w="2520950" h="108585">
                  <a:moveTo>
                    <a:pt x="0" y="18034"/>
                  </a:moveTo>
                  <a:lnTo>
                    <a:pt x="1417" y="11037"/>
                  </a:lnTo>
                  <a:lnTo>
                    <a:pt x="5283" y="5302"/>
                  </a:lnTo>
                  <a:lnTo>
                    <a:pt x="11015" y="1424"/>
                  </a:lnTo>
                  <a:lnTo>
                    <a:pt x="18033" y="0"/>
                  </a:lnTo>
                  <a:lnTo>
                    <a:pt x="2502661" y="0"/>
                  </a:lnTo>
                  <a:lnTo>
                    <a:pt x="2509658" y="1424"/>
                  </a:lnTo>
                  <a:lnTo>
                    <a:pt x="2515393" y="5302"/>
                  </a:lnTo>
                  <a:lnTo>
                    <a:pt x="2519271" y="11037"/>
                  </a:lnTo>
                  <a:lnTo>
                    <a:pt x="2520696" y="18034"/>
                  </a:lnTo>
                  <a:lnTo>
                    <a:pt x="2520696" y="90169"/>
                  </a:lnTo>
                  <a:lnTo>
                    <a:pt x="2519271" y="97166"/>
                  </a:lnTo>
                  <a:lnTo>
                    <a:pt x="2515393" y="102901"/>
                  </a:lnTo>
                  <a:lnTo>
                    <a:pt x="2509658" y="106779"/>
                  </a:lnTo>
                  <a:lnTo>
                    <a:pt x="2502661" y="108204"/>
                  </a:lnTo>
                  <a:lnTo>
                    <a:pt x="18033" y="108204"/>
                  </a:lnTo>
                  <a:lnTo>
                    <a:pt x="11015" y="106779"/>
                  </a:lnTo>
                  <a:lnTo>
                    <a:pt x="5283" y="102901"/>
                  </a:lnTo>
                  <a:lnTo>
                    <a:pt x="1417" y="97166"/>
                  </a:lnTo>
                  <a:lnTo>
                    <a:pt x="0" y="90169"/>
                  </a:lnTo>
                  <a:lnTo>
                    <a:pt x="0" y="18034"/>
                  </a:lnTo>
                  <a:close/>
                </a:path>
              </a:pathLst>
            </a:custGeom>
            <a:ln w="635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9189" y="1323593"/>
              <a:ext cx="935990" cy="108585"/>
            </a:xfrm>
            <a:custGeom>
              <a:avLst/>
              <a:gdLst/>
              <a:ahLst/>
              <a:cxnLst/>
              <a:rect l="l" t="t" r="r" b="b"/>
              <a:pathLst>
                <a:path w="935989" h="108584">
                  <a:moveTo>
                    <a:pt x="917701" y="0"/>
                  </a:moveTo>
                  <a:lnTo>
                    <a:pt x="18034" y="0"/>
                  </a:lnTo>
                  <a:lnTo>
                    <a:pt x="11037" y="1424"/>
                  </a:lnTo>
                  <a:lnTo>
                    <a:pt x="5302" y="5302"/>
                  </a:lnTo>
                  <a:lnTo>
                    <a:pt x="1424" y="11037"/>
                  </a:lnTo>
                  <a:lnTo>
                    <a:pt x="0" y="18033"/>
                  </a:lnTo>
                  <a:lnTo>
                    <a:pt x="0" y="90169"/>
                  </a:lnTo>
                  <a:lnTo>
                    <a:pt x="1424" y="97166"/>
                  </a:lnTo>
                  <a:lnTo>
                    <a:pt x="5302" y="102901"/>
                  </a:lnTo>
                  <a:lnTo>
                    <a:pt x="11037" y="106779"/>
                  </a:lnTo>
                  <a:lnTo>
                    <a:pt x="18034" y="108203"/>
                  </a:lnTo>
                  <a:lnTo>
                    <a:pt x="917701" y="108203"/>
                  </a:lnTo>
                  <a:lnTo>
                    <a:pt x="924698" y="106779"/>
                  </a:lnTo>
                  <a:lnTo>
                    <a:pt x="930433" y="102901"/>
                  </a:lnTo>
                  <a:lnTo>
                    <a:pt x="934311" y="97166"/>
                  </a:lnTo>
                  <a:lnTo>
                    <a:pt x="935736" y="90169"/>
                  </a:lnTo>
                  <a:lnTo>
                    <a:pt x="935736" y="18033"/>
                  </a:lnTo>
                  <a:lnTo>
                    <a:pt x="934311" y="11037"/>
                  </a:lnTo>
                  <a:lnTo>
                    <a:pt x="930433" y="5302"/>
                  </a:lnTo>
                  <a:lnTo>
                    <a:pt x="924698" y="1424"/>
                  </a:lnTo>
                  <a:lnTo>
                    <a:pt x="917701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9189" y="1323593"/>
              <a:ext cx="935990" cy="108585"/>
            </a:xfrm>
            <a:custGeom>
              <a:avLst/>
              <a:gdLst/>
              <a:ahLst/>
              <a:cxnLst/>
              <a:rect l="l" t="t" r="r" b="b"/>
              <a:pathLst>
                <a:path w="935989" h="108584">
                  <a:moveTo>
                    <a:pt x="0" y="18033"/>
                  </a:moveTo>
                  <a:lnTo>
                    <a:pt x="1424" y="11037"/>
                  </a:lnTo>
                  <a:lnTo>
                    <a:pt x="5302" y="5302"/>
                  </a:lnTo>
                  <a:lnTo>
                    <a:pt x="11037" y="1424"/>
                  </a:lnTo>
                  <a:lnTo>
                    <a:pt x="18034" y="0"/>
                  </a:lnTo>
                  <a:lnTo>
                    <a:pt x="917701" y="0"/>
                  </a:lnTo>
                  <a:lnTo>
                    <a:pt x="924698" y="1424"/>
                  </a:lnTo>
                  <a:lnTo>
                    <a:pt x="930433" y="5302"/>
                  </a:lnTo>
                  <a:lnTo>
                    <a:pt x="934311" y="11037"/>
                  </a:lnTo>
                  <a:lnTo>
                    <a:pt x="935736" y="18033"/>
                  </a:lnTo>
                  <a:lnTo>
                    <a:pt x="935736" y="90169"/>
                  </a:lnTo>
                  <a:lnTo>
                    <a:pt x="934311" y="97166"/>
                  </a:lnTo>
                  <a:lnTo>
                    <a:pt x="930433" y="102901"/>
                  </a:lnTo>
                  <a:lnTo>
                    <a:pt x="924698" y="106779"/>
                  </a:lnTo>
                  <a:lnTo>
                    <a:pt x="917701" y="108203"/>
                  </a:lnTo>
                  <a:lnTo>
                    <a:pt x="18034" y="108203"/>
                  </a:lnTo>
                  <a:lnTo>
                    <a:pt x="11037" y="106779"/>
                  </a:lnTo>
                  <a:lnTo>
                    <a:pt x="5302" y="102901"/>
                  </a:lnTo>
                  <a:lnTo>
                    <a:pt x="1424" y="97166"/>
                  </a:lnTo>
                  <a:lnTo>
                    <a:pt x="0" y="90169"/>
                  </a:lnTo>
                  <a:lnTo>
                    <a:pt x="0" y="18033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5478" y="312773"/>
            <a:ext cx="452053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 err="1" smtClean="0">
                <a:solidFill>
                  <a:srgbClr val="1F487C"/>
                </a:solidFill>
              </a:rPr>
              <a:t>Офе</a:t>
            </a:r>
            <a:r>
              <a:rPr sz="2000" spc="5" dirty="0" err="1" smtClean="0">
                <a:solidFill>
                  <a:srgbClr val="1F487C"/>
                </a:solidFill>
              </a:rPr>
              <a:t>р</a:t>
            </a:r>
            <a:r>
              <a:rPr sz="2000" dirty="0" err="1" smtClean="0">
                <a:solidFill>
                  <a:srgbClr val="1F487C"/>
                </a:solidFill>
              </a:rPr>
              <a:t>ты</a:t>
            </a:r>
            <a:r>
              <a:rPr lang="ru-RU" sz="2000" dirty="0" smtClean="0">
                <a:solidFill>
                  <a:srgbClr val="1F487C"/>
                </a:solidFill>
              </a:rPr>
              <a:t> – на что обратить внимание?!</a:t>
            </a:r>
            <a:endParaRPr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48023" y="2871215"/>
            <a:ext cx="1910954" cy="81724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Максимальный срок размещения оферты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 </a:t>
            </a:r>
            <a:r>
              <a:rPr lang="ru-RU" sz="1050" dirty="0">
                <a:solidFill>
                  <a:srgbClr val="FF0000"/>
                </a:solidFill>
                <a:latin typeface="Arial Black" panose="020B0A04020102020204" pitchFamily="34" charset="0"/>
              </a:rPr>
              <a:t>может превышать </a:t>
            </a:r>
            <a:r>
              <a:rPr lang="ru-RU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 месяцев </a:t>
            </a:r>
            <a:endParaRPr lang="ru-RU" sz="105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2588" y="65531"/>
            <a:ext cx="1127759" cy="11384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5719" y="358266"/>
            <a:ext cx="33020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1F487C"/>
                </a:solidFill>
              </a:rPr>
              <a:t>Как</a:t>
            </a:r>
            <a:r>
              <a:rPr sz="2000" spc="-30" dirty="0">
                <a:solidFill>
                  <a:srgbClr val="1F487C"/>
                </a:solidFill>
              </a:rPr>
              <a:t> </a:t>
            </a:r>
            <a:r>
              <a:rPr sz="2000" spc="-5" dirty="0">
                <a:solidFill>
                  <a:srgbClr val="1F487C"/>
                </a:solidFill>
              </a:rPr>
              <a:t>ненужно</a:t>
            </a:r>
            <a:r>
              <a:rPr sz="2000" spc="-25" dirty="0">
                <a:solidFill>
                  <a:srgbClr val="1F487C"/>
                </a:solidFill>
              </a:rPr>
              <a:t> </a:t>
            </a:r>
            <a:r>
              <a:rPr sz="2000" spc="-15" dirty="0">
                <a:solidFill>
                  <a:srgbClr val="1F487C"/>
                </a:solidFill>
              </a:rPr>
              <a:t>делать </a:t>
            </a:r>
            <a:r>
              <a:rPr sz="2000" dirty="0">
                <a:solidFill>
                  <a:srgbClr val="1F487C"/>
                </a:solidFill>
              </a:rPr>
              <a:t>Оферты!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-4572" y="970788"/>
            <a:ext cx="8460105" cy="3672840"/>
            <a:chOff x="-4572" y="970788"/>
            <a:chExt cx="8460105" cy="36728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5387" y="2253996"/>
              <a:ext cx="4960620" cy="23804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80816" y="2249424"/>
              <a:ext cx="4970145" cy="2390140"/>
            </a:xfrm>
            <a:custGeom>
              <a:avLst/>
              <a:gdLst/>
              <a:ahLst/>
              <a:cxnLst/>
              <a:rect l="l" t="t" r="r" b="b"/>
              <a:pathLst>
                <a:path w="4970145" h="2390140">
                  <a:moveTo>
                    <a:pt x="0" y="2389632"/>
                  </a:moveTo>
                  <a:lnTo>
                    <a:pt x="4969764" y="2389632"/>
                  </a:lnTo>
                  <a:lnTo>
                    <a:pt x="4969764" y="0"/>
                  </a:lnTo>
                  <a:lnTo>
                    <a:pt x="0" y="0"/>
                  </a:lnTo>
                  <a:lnTo>
                    <a:pt x="0" y="2389632"/>
                  </a:lnTo>
                  <a:close/>
                </a:path>
              </a:pathLst>
            </a:custGeom>
            <a:ln w="9144">
              <a:solidFill>
                <a:srgbClr val="DDD9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79932"/>
              <a:ext cx="5940552" cy="20680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975360"/>
              <a:ext cx="5945505" cy="2077720"/>
            </a:xfrm>
            <a:custGeom>
              <a:avLst/>
              <a:gdLst/>
              <a:ahLst/>
              <a:cxnLst/>
              <a:rect l="l" t="t" r="r" b="b"/>
              <a:pathLst>
                <a:path w="5945505" h="2077720">
                  <a:moveTo>
                    <a:pt x="0" y="2077212"/>
                  </a:moveTo>
                  <a:lnTo>
                    <a:pt x="5945124" y="2077212"/>
                  </a:lnTo>
                  <a:lnTo>
                    <a:pt x="5945124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DDD9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11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7702" y="457135"/>
            <a:ext cx="500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Рейтинг поставщиков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179512" y="1026307"/>
          <a:ext cx="2304256" cy="2769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Объект 2"/>
          <p:cNvSpPr txBox="1">
            <a:spLocks/>
          </p:cNvSpPr>
          <p:nvPr/>
        </p:nvSpPr>
        <p:spPr bwMode="auto">
          <a:xfrm>
            <a:off x="181381" y="1347614"/>
            <a:ext cx="2468737" cy="27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55000" lnSpcReduction="20000"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400"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Tx/>
              <a:buChar char="-"/>
            </a:pPr>
            <a:r>
              <a:rPr lang="ru-RU" altLang="ru-RU" sz="2400" dirty="0" smtClean="0"/>
              <a:t>Рассчитывается на основании оценок исполнения договора</a:t>
            </a:r>
          </a:p>
          <a:p>
            <a:pPr marL="342900" indent="-342900" algn="l">
              <a:buFontTx/>
              <a:buChar char="-"/>
            </a:pPr>
            <a:endParaRPr lang="ru-RU" altLang="ru-RU" sz="2400" dirty="0" smtClean="0"/>
          </a:p>
          <a:p>
            <a:pPr marL="342900" indent="-342900" algn="l">
              <a:buFontTx/>
              <a:buChar char="-"/>
            </a:pPr>
            <a:r>
              <a:rPr lang="ru-RU" altLang="ru-RU" sz="2400" dirty="0" smtClean="0"/>
              <a:t>Позволяет заказчику блокировать подачу заявок на ИМЗ недобросовестных поставщиков</a:t>
            </a:r>
          </a:p>
          <a:p>
            <a:pPr marL="342900" indent="-342900" algn="l">
              <a:buFontTx/>
              <a:buChar char="-"/>
            </a:pPr>
            <a:endParaRPr lang="ru-RU" altLang="ru-RU" sz="2400" dirty="0" smtClean="0"/>
          </a:p>
          <a:p>
            <a:pPr marL="342900" indent="-342900" algn="l">
              <a:buFontTx/>
              <a:buChar char="-"/>
            </a:pPr>
            <a:r>
              <a:rPr lang="ru-RU" altLang="ru-RU" sz="2400" dirty="0" smtClean="0"/>
              <a:t>На карточке поставщика доступна информация о заключенных контрактах</a:t>
            </a:r>
            <a:endParaRPr lang="ru-RU" alt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257" y="1039905"/>
            <a:ext cx="6232652" cy="3681873"/>
          </a:xfrm>
          <a:prstGeom prst="rect">
            <a:avLst/>
          </a:prstGeom>
        </p:spPr>
      </p:pic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3640139"/>
            <a:ext cx="2160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Формируется заказчиком в течении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5 рабочих дней после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уклонения/расторжения,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исполнения контракта</a:t>
            </a:r>
            <a:endParaRPr lang="ru-RU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06" y="842076"/>
            <a:ext cx="7956450" cy="3682700"/>
          </a:xfrm>
          <a:prstGeom prst="rect">
            <a:avLst/>
          </a:prstGeom>
        </p:spPr>
      </p:pic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45951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00018" y="3981299"/>
            <a:ext cx="1959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https://clck.ru/WjKvz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7386" y="2435044"/>
            <a:ext cx="1559411" cy="155941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7935" y="282224"/>
            <a:ext cx="1755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Портал МЗ СО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6551" y="129250"/>
            <a:ext cx="532859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Закупки 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по способу определения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поставщика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18817" y="995159"/>
            <a:ext cx="7134379" cy="3244163"/>
            <a:chOff x="415404" y="983771"/>
            <a:chExt cx="7972624" cy="359092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005065" y="983771"/>
              <a:ext cx="2695395" cy="647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</a:rPr>
                <a:t>неконкурентные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15404" y="1010758"/>
              <a:ext cx="2808287" cy="6302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>
                  <a:solidFill>
                    <a:schemeClr val="tx1"/>
                  </a:solidFill>
                </a:rPr>
                <a:t>конкурентные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67990" y="2342671"/>
              <a:ext cx="2808288" cy="22320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Порядок установлен Законом или Положением, сроки, условия, порядок допуска и оценки прозрачен и регламентирован</a:t>
              </a: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1775259" y="1640996"/>
              <a:ext cx="0" cy="7016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3546153" y="2485546"/>
              <a:ext cx="2195512" cy="19446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Случаи, предусмотренные законом или положением</a:t>
              </a: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H="1">
              <a:off x="5005065" y="1640996"/>
              <a:ext cx="1331913" cy="8445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6336978" y="2485546"/>
              <a:ext cx="2051050" cy="19446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Выбор по решению заказчика</a:t>
              </a:r>
            </a:p>
          </p:txBody>
        </p:sp>
        <p:cxnSp>
          <p:nvCxnSpPr>
            <p:cNvPr id="25" name="Прямая со стрелкой 24"/>
            <p:cNvCxnSpPr>
              <a:endCxn id="24" idx="0"/>
            </p:cNvCxnSpPr>
            <p:nvPr/>
          </p:nvCxnSpPr>
          <p:spPr>
            <a:xfrm>
              <a:off x="6336978" y="1640996"/>
              <a:ext cx="1025525" cy="8445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24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004" y="680249"/>
            <a:ext cx="752365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>
                <a:latin typeface="Arial" panose="020B0604020202020204" pitchFamily="34" charset="0"/>
              </a:rPr>
              <a:t>Постановление Правительства Самарской области от 26.12.2016 № 803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Регламент осуществления малых закупок с использованием государственной информационной системы Самарской области «Автоматизированная информационная системе государственного заказа Самарской области»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>
                <a:latin typeface="Arial" panose="020B0604020202020204" pitchFamily="34" charset="0"/>
              </a:rPr>
              <a:t>Распоряжение Правительства Самарской области от 28.04.2017 № 344-р </a:t>
            </a:r>
            <a:r>
              <a:rPr lang="ru-RU" altLang="ru-RU" sz="1400" dirty="0" smtClean="0">
                <a:latin typeface="Arial" panose="020B0604020202020204" pitchFamily="34" charset="0"/>
              </a:rPr>
              <a:t>– </a:t>
            </a:r>
            <a:br>
              <a:rPr lang="ru-RU" altLang="ru-RU" sz="1400" dirty="0" smtClean="0">
                <a:latin typeface="Arial" panose="020B0604020202020204" pitchFamily="34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Перечень закупок, по которым заказчик имеет право не использовать государственную информационную систему Самарской области «Автоматизированная информационная система государственного заказа Самарской области» 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altLang="ru-RU" sz="14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 smtClean="0">
                <a:latin typeface="Arial" panose="020B0604020202020204" pitchFamily="34" charset="0"/>
              </a:rPr>
              <a:t>Приказ </a:t>
            </a:r>
            <a:r>
              <a:rPr lang="ru-RU" altLang="ru-RU" sz="1400" b="1" dirty="0">
                <a:latin typeface="Arial" panose="020B0604020202020204" pitchFamily="34" charset="0"/>
              </a:rPr>
              <a:t>Главного управления организации торгов Самарской области от 17.04.2017 № 100 </a:t>
            </a:r>
            <a:r>
              <a:rPr lang="ru-RU" altLang="ru-RU" sz="1400" dirty="0">
                <a:latin typeface="Arial" panose="020B0604020202020204" pitchFamily="34" charset="0"/>
              </a:rPr>
              <a:t>- Перечень предметов закупок по которым формируются оферты участниками малых закупок в государственной информационной системе Самарской области «Автоматизированная информационная система государственного заказа Самарской области»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935" y="282224"/>
            <a:ext cx="2344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Нормативные акты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7624" y="3840352"/>
            <a:ext cx="12763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907445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2561887"/>
            <a:ext cx="313043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Контактная информация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По вопросам регистрации на портале </a:t>
            </a:r>
            <a:r>
              <a:rPr lang="ru-RU" sz="1400" b="1" dirty="0" smtClean="0">
                <a:solidFill>
                  <a:schemeClr val="tx2"/>
                </a:solidFill>
              </a:rPr>
              <a:t/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«</a:t>
            </a:r>
            <a:r>
              <a:rPr lang="ru-RU" sz="1400" b="1" dirty="0">
                <a:solidFill>
                  <a:schemeClr val="tx2"/>
                </a:solidFill>
              </a:rPr>
              <a:t>Малые закупки</a:t>
            </a:r>
            <a:r>
              <a:rPr lang="ru-RU" sz="1400" b="1" dirty="0" smtClean="0">
                <a:solidFill>
                  <a:schemeClr val="tx2"/>
                </a:solidFill>
              </a:rPr>
              <a:t>»:</a:t>
            </a:r>
          </a:p>
          <a:p>
            <a:r>
              <a:rPr lang="ru-RU" b="1" dirty="0">
                <a:solidFill>
                  <a:srgbClr val="1081E1"/>
                </a:solidFill>
                <a:latin typeface="Open Sans"/>
              </a:rPr>
              <a:t/>
            </a:r>
            <a:br>
              <a:rPr lang="ru-RU" b="1" dirty="0">
                <a:solidFill>
                  <a:srgbClr val="1081E1"/>
                </a:solidFill>
                <a:latin typeface="Open Sans"/>
              </a:rPr>
            </a:br>
            <a:r>
              <a:rPr lang="ru-RU" sz="2000" b="1" dirty="0">
                <a:solidFill>
                  <a:schemeClr val="tx2"/>
                </a:solidFill>
              </a:rPr>
              <a:t>телефон (846) 335-12-56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e-</a:t>
            </a:r>
            <a:r>
              <a:rPr lang="ru-RU" sz="2000" b="1" dirty="0" err="1">
                <a:solidFill>
                  <a:schemeClr val="tx2"/>
                </a:solidFill>
              </a:rPr>
              <a:t>mail</a:t>
            </a:r>
            <a:r>
              <a:rPr lang="ru-RU" dirty="0">
                <a:solidFill>
                  <a:srgbClr val="656A72"/>
                </a:solidFill>
                <a:latin typeface="Open Sans"/>
              </a:rPr>
              <a:t> </a:t>
            </a:r>
            <a:r>
              <a:rPr lang="ru-RU" dirty="0">
                <a:solidFill>
                  <a:srgbClr val="64B5F6"/>
                </a:solidFill>
                <a:latin typeface="Open Sans"/>
                <a:hlinkClick r:id="rId5"/>
              </a:rPr>
              <a:t>torgi@samregion.ru</a:t>
            </a:r>
            <a:endParaRPr lang="ru-RU" b="0" i="0" dirty="0">
              <a:solidFill>
                <a:srgbClr val="656A72"/>
              </a:solidFill>
              <a:effectLst/>
              <a:latin typeface="Open 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91630"/>
            <a:ext cx="6309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БЛАГОДАРИМ  ЗА  ВНИМАНИЕ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857625"/>
            <a:ext cx="12763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04" y="840871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209722" y="91502"/>
            <a:ext cx="8940227" cy="4225840"/>
            <a:chOff x="-480551" y="303257"/>
            <a:chExt cx="11122814" cy="6017422"/>
          </a:xfrm>
        </p:grpSpPr>
        <p:sp>
          <p:nvSpPr>
            <p:cNvPr id="20" name="Заголовок 1"/>
            <p:cNvSpPr txBox="1">
              <a:spLocks/>
            </p:cNvSpPr>
            <p:nvPr/>
          </p:nvSpPr>
          <p:spPr bwMode="auto">
            <a:xfrm>
              <a:off x="-219629" y="303257"/>
              <a:ext cx="9310177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000" b="1" dirty="0">
                  <a:solidFill>
                    <a:schemeClr val="tx2"/>
                  </a:solidFill>
                  <a:latin typeface="+mn-lt"/>
                  <a:cs typeface="+mn-cs"/>
                </a:rPr>
                <a:t>Закупки у единственного поставщика (подрядчика, исполнителя) в рамках </a:t>
              </a:r>
              <a:r>
                <a:rPr lang="ru-RU" altLang="ru-RU" sz="2000" b="1" dirty="0" smtClean="0">
                  <a:solidFill>
                    <a:schemeClr val="tx2"/>
                  </a:solidFill>
                  <a:latin typeface="+mn-lt"/>
                  <a:cs typeface="+mn-cs"/>
                </a:rPr>
                <a:t>44-ФЗ (ст.93)</a:t>
              </a:r>
              <a:endParaRPr lang="ru-RU" altLang="ru-RU" sz="2000" b="1" dirty="0">
                <a:solidFill>
                  <a:schemeClr val="tx2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4188311" y="1633170"/>
              <a:ext cx="2374901" cy="1376363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  <a:alpha val="23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rnd" cmpd="sng" algn="ctr">
              <a:solidFill>
                <a:srgbClr val="052F61">
                  <a:shade val="50000"/>
                  <a:hueMod val="94000"/>
                  <a:alpha val="67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2022 году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21,7 </a:t>
              </a:r>
              <a:br>
                <a:rPr lang="ru-RU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млрд</a:t>
              </a:r>
              <a:r>
                <a:rPr lang="ru-RU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рублей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451645" y="2749978"/>
              <a:ext cx="2465433" cy="1645700"/>
            </a:xfrm>
            <a:prstGeom prst="roundRect">
              <a:avLst/>
            </a:prstGeom>
            <a:gradFill flip="none" rotWithShape="1">
              <a:gsLst>
                <a:gs pos="0">
                  <a:srgbClr val="146194">
                    <a:tint val="66000"/>
                    <a:satMod val="160000"/>
                  </a:srgbClr>
                </a:gs>
                <a:gs pos="0">
                  <a:srgbClr val="146194">
                    <a:tint val="44500"/>
                    <a:satMod val="160000"/>
                    <a:alpha val="33000"/>
                  </a:srgbClr>
                </a:gs>
                <a:gs pos="100000">
                  <a:srgbClr val="146194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rnd" cmpd="sng" algn="ctr">
              <a:solidFill>
                <a:srgbClr val="052F61">
                  <a:shade val="50000"/>
                  <a:hueMod val="94000"/>
                  <a:alpha val="67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17,1 </a:t>
              </a:r>
              <a:br>
                <a:rPr lang="ru-RU" sz="16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млрд</a:t>
              </a:r>
              <a:r>
                <a:rPr lang="ru-RU" sz="16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</a:t>
              </a:r>
              <a:br>
                <a:rPr lang="ru-RU" sz="16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8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8,43 муниципалы</a:t>
              </a:r>
              <a:br>
                <a:rPr lang="ru-RU" sz="10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0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8,67 </a:t>
              </a:r>
              <a:r>
                <a:rPr lang="ru-RU" sz="1000" b="1" kern="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госзаказчики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6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-480551" y="1953152"/>
              <a:ext cx="4033245" cy="792163"/>
            </a:xfrm>
            <a:prstGeom prst="rect">
              <a:avLst/>
            </a:prstGeom>
            <a:effectLst/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prstClr val="black"/>
                  </a:solidFill>
                  <a:latin typeface="Georgia" pitchFamily="18" charset="0"/>
                  <a:cs typeface="Times New Roman" panose="02020603050405020304" pitchFamily="18" charset="0"/>
                </a:rPr>
                <a:t>Специальные случаи в законе</a:t>
              </a:r>
              <a:endParaRPr lang="ru-RU" sz="1200" b="1" dirty="0">
                <a:solidFill>
                  <a:prstClr val="black"/>
                </a:solidFill>
                <a:latin typeface="Georgia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816513" y="3496035"/>
              <a:ext cx="2825750" cy="1911350"/>
            </a:xfrm>
            <a:prstGeom prst="roundRect">
              <a:avLst/>
            </a:prstGeom>
            <a:gradFill flip="none" rotWithShape="1">
              <a:gsLst>
                <a:gs pos="0">
                  <a:srgbClr val="E87D37">
                    <a:lumMod val="75000"/>
                    <a:tint val="66000"/>
                    <a:satMod val="160000"/>
                  </a:srgbClr>
                </a:gs>
                <a:gs pos="50000">
                  <a:srgbClr val="E87D37">
                    <a:lumMod val="75000"/>
                    <a:tint val="44500"/>
                    <a:satMod val="160000"/>
                    <a:alpha val="32000"/>
                  </a:srgbClr>
                </a:gs>
                <a:gs pos="100000">
                  <a:srgbClr val="E87D37">
                    <a:lumMod val="75000"/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2700" cap="rnd" cmpd="sng" algn="ctr">
              <a:solidFill>
                <a:srgbClr val="052F61">
                  <a:shade val="50000"/>
                  <a:hueMod val="94000"/>
                  <a:alpha val="67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4,6 </a:t>
              </a:r>
              <a:br>
                <a:rPr lang="ru-RU" sz="16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млрд</a:t>
              </a:r>
              <a:r>
                <a:rPr lang="ru-RU" sz="16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</a:t>
              </a:r>
            </a:p>
          </p:txBody>
        </p:sp>
        <p:sp>
          <p:nvSpPr>
            <p:cNvPr id="25" name="Стрелка вправо 24"/>
            <p:cNvSpPr/>
            <p:nvPr/>
          </p:nvSpPr>
          <p:spPr>
            <a:xfrm rot="2113488">
              <a:off x="6449331" y="2875124"/>
              <a:ext cx="1712969" cy="325235"/>
            </a:xfrm>
            <a:prstGeom prst="rightArrow">
              <a:avLst/>
            </a:prstGeom>
            <a:solidFill>
              <a:srgbClr val="052F61"/>
            </a:solidFill>
            <a:ln w="12700" cap="rnd" cmpd="sng" algn="ctr">
              <a:solidFill>
                <a:srgbClr val="052F61">
                  <a:shade val="50000"/>
                  <a:hueMod val="94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>
                <a:solidFill>
                  <a:prstClr val="white"/>
                </a:solidFill>
                <a:latin typeface="Century Gothic"/>
                <a:cs typeface="+mn-cs"/>
              </a:endParaRPr>
            </a:p>
          </p:txBody>
        </p:sp>
        <p:sp>
          <p:nvSpPr>
            <p:cNvPr id="26" name="Стрелка вправо 25"/>
            <p:cNvSpPr/>
            <p:nvPr/>
          </p:nvSpPr>
          <p:spPr>
            <a:xfrm rot="8914053">
              <a:off x="2883262" y="2847806"/>
              <a:ext cx="1323555" cy="315666"/>
            </a:xfrm>
            <a:prstGeom prst="rightArrow">
              <a:avLst/>
            </a:prstGeom>
            <a:solidFill>
              <a:srgbClr val="052F61"/>
            </a:solidFill>
            <a:ln w="12700" cap="rnd" cmpd="sng" algn="ctr">
              <a:solidFill>
                <a:srgbClr val="052F61">
                  <a:shade val="50000"/>
                  <a:hueMod val="94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>
                <a:solidFill>
                  <a:prstClr val="white"/>
                </a:solidFill>
                <a:latin typeface="Century Gothic"/>
                <a:cs typeface="+mn-cs"/>
              </a:endParaRPr>
            </a:p>
          </p:txBody>
        </p:sp>
        <p:sp>
          <p:nvSpPr>
            <p:cNvPr id="27" name="Прямоугольник 1"/>
            <p:cNvSpPr>
              <a:spLocks noChangeArrowheads="1"/>
            </p:cNvSpPr>
            <p:nvPr/>
          </p:nvSpPr>
          <p:spPr bwMode="auto">
            <a:xfrm>
              <a:off x="-177281" y="4348503"/>
              <a:ext cx="5963923" cy="197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 dirty="0"/>
                <a:t>оказание коммунальных услуг</a:t>
              </a:r>
            </a:p>
            <a:p>
              <a:pPr eaLnBrk="1" hangingPunct="1"/>
              <a:r>
                <a:rPr lang="ru-RU" altLang="ru-RU" sz="1200" dirty="0"/>
                <a:t>закупка для оказания экстренной медицинской помощи при ЧС</a:t>
              </a:r>
            </a:p>
            <a:p>
              <a:pPr eaLnBrk="1" hangingPunct="1"/>
              <a:r>
                <a:rPr lang="ru-RU" altLang="ru-RU" sz="1200" dirty="0"/>
                <a:t>закупка культурных ценностей</a:t>
              </a:r>
            </a:p>
            <a:p>
              <a:pPr eaLnBrk="1" hangingPunct="1"/>
              <a:r>
                <a:rPr lang="ru-RU" altLang="ru-RU" sz="1200" dirty="0"/>
                <a:t>направление в служебную командировку</a:t>
              </a:r>
            </a:p>
            <a:p>
              <a:pPr eaLnBrk="1" hangingPunct="1"/>
              <a:r>
                <a:rPr lang="ru-RU" altLang="ru-RU" sz="1200" dirty="0"/>
                <a:t>аренда зданий для обеспечения </a:t>
              </a:r>
              <a:r>
                <a:rPr lang="ru-RU" altLang="ru-RU" sz="1200" dirty="0" err="1"/>
                <a:t>гос.нужд</a:t>
              </a:r>
              <a:endParaRPr lang="ru-RU" altLang="ru-RU" sz="1200" dirty="0"/>
            </a:p>
            <a:p>
              <a:pPr eaLnBrk="1" hangingPunct="1"/>
              <a:r>
                <a:rPr lang="ru-RU" altLang="ru-RU" sz="1200" dirty="0"/>
                <a:t>оказание преподавательских услуг</a:t>
              </a:r>
            </a:p>
            <a:p>
              <a:pPr eaLnBrk="1" hangingPunct="1"/>
              <a:r>
                <a:rPr lang="ru-RU" altLang="ru-RU" sz="1200" dirty="0"/>
                <a:t>и </a:t>
              </a:r>
              <a:r>
                <a:rPr lang="ru-RU" altLang="ru-RU" sz="1200" dirty="0" smtClean="0"/>
                <a:t>проч. </a:t>
              </a:r>
              <a:r>
                <a:rPr lang="ru-RU" altLang="ru-RU" sz="1200" dirty="0"/>
                <a:t>(всего </a:t>
              </a:r>
              <a:r>
                <a:rPr lang="ru-RU" altLang="ru-RU" sz="1200" dirty="0" smtClean="0"/>
                <a:t>53 </a:t>
              </a:r>
              <a:r>
                <a:rPr lang="ru-RU" altLang="ru-RU" sz="1200" dirty="0"/>
                <a:t>позиции)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436876" y="3794816"/>
            <a:ext cx="2435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Любые закупки до 600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9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0" y="0"/>
            <a:ext cx="352542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indent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600" kern="0"/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sz="2000" b="1" kern="1200" dirty="0">
                <a:solidFill>
                  <a:schemeClr val="tx2"/>
                </a:solidFill>
              </a:rPr>
              <a:t>Как было раньше:</a:t>
            </a:r>
          </a:p>
          <a:p>
            <a:r>
              <a:rPr lang="ru-RU" altLang="ru-RU" sz="1600" dirty="0"/>
              <a:t>Выбор контрагента в случаях заключения договоров «напрямую», как правило, по </a:t>
            </a:r>
            <a:r>
              <a:rPr lang="ru-RU" altLang="ru-RU" sz="1600" dirty="0" smtClean="0"/>
              <a:t>принципу личного знакомства</a:t>
            </a:r>
            <a:endParaRPr lang="ru-RU" altLang="ru-RU" sz="1600" dirty="0"/>
          </a:p>
        </p:txBody>
      </p:sp>
      <p:pic>
        <p:nvPicPr>
          <p:cNvPr id="9" name="Picture 2" descr="C:\Users\KarelinaME\Documents\презентации опыт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8" y="1779662"/>
            <a:ext cx="2825092" cy="22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 bwMode="auto">
          <a:xfrm>
            <a:off x="4283968" y="710030"/>
            <a:ext cx="4860031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000" b="1" dirty="0">
                <a:solidFill>
                  <a:schemeClr val="tx2"/>
                </a:solidFill>
              </a:rPr>
              <a:t>Как стало </a:t>
            </a:r>
            <a:r>
              <a:rPr lang="ru-RU" altLang="ru-RU" sz="2000" b="1" dirty="0" smtClean="0">
                <a:solidFill>
                  <a:schemeClr val="tx2"/>
                </a:solidFill>
              </a:rPr>
              <a:t>:</a:t>
            </a:r>
            <a:endParaRPr lang="ru-RU" altLang="ru-RU" sz="2000" b="1" dirty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r>
              <a:rPr lang="ru-RU" altLang="ru-RU" sz="1600" kern="0" dirty="0" smtClean="0"/>
              <a:t>выбор контрагента с соблюдением принципов прозрачности сделки посредством электронного </a:t>
            </a:r>
            <a:r>
              <a:rPr lang="ru-RU" altLang="ru-RU" sz="1600" kern="0" dirty="0"/>
              <a:t>магазина </a:t>
            </a:r>
            <a:r>
              <a:rPr lang="ru-RU" altLang="ru-RU" sz="1600" kern="0" dirty="0" smtClean="0"/>
              <a:t/>
            </a:r>
            <a:br>
              <a:rPr lang="ru-RU" altLang="ru-RU" sz="1600" kern="0" dirty="0" smtClean="0"/>
            </a:br>
            <a:r>
              <a:rPr lang="ru-RU" altLang="ru-RU" sz="1600" b="1" dirty="0" smtClean="0">
                <a:solidFill>
                  <a:schemeClr val="tx2"/>
                </a:solidFill>
              </a:rPr>
              <a:t>с </a:t>
            </a:r>
            <a:r>
              <a:rPr lang="ru-RU" altLang="ru-RU" sz="1600" b="1" dirty="0">
                <a:solidFill>
                  <a:schemeClr val="tx2"/>
                </a:solidFill>
              </a:rPr>
              <a:t>2017 г. </a:t>
            </a:r>
            <a:r>
              <a:rPr lang="ru-RU" altLang="ru-RU" sz="1600" kern="0" dirty="0" smtClean="0"/>
              <a:t>– для </a:t>
            </a:r>
            <a:r>
              <a:rPr lang="ru-RU" altLang="ru-RU" sz="1600" kern="0" dirty="0" err="1"/>
              <a:t>госзаказчиков</a:t>
            </a:r>
            <a:r>
              <a:rPr lang="ru-RU" altLang="ru-RU" sz="1600" kern="0" dirty="0"/>
              <a:t>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</a:rPr>
              <a:t>с </a:t>
            </a:r>
            <a:r>
              <a:rPr lang="ru-RU" altLang="ru-RU" sz="1600" b="1" dirty="0">
                <a:solidFill>
                  <a:schemeClr val="tx2"/>
                </a:solidFill>
              </a:rPr>
              <a:t>2021 г. </a:t>
            </a:r>
            <a:r>
              <a:rPr lang="ru-RU" altLang="ru-RU" sz="1600" kern="0" dirty="0"/>
              <a:t>– для </a:t>
            </a:r>
            <a:r>
              <a:rPr lang="ru-RU" altLang="ru-RU" sz="1600" kern="0" dirty="0" smtClean="0"/>
              <a:t>муниципальных заказчиков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ru-RU" altLang="ru-RU" sz="1600" kern="0" dirty="0" smtClean="0"/>
              <a:t>(</a:t>
            </a:r>
            <a:r>
              <a:rPr lang="ru-RU" altLang="ru-RU" sz="1400" i="1" kern="0" dirty="0" smtClean="0"/>
              <a:t>кроме Самары и Тольятти</a:t>
            </a:r>
            <a:r>
              <a:rPr lang="ru-RU" altLang="ru-RU" sz="1600" kern="0" dirty="0" smtClean="0"/>
              <a:t>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5904" y="2662316"/>
            <a:ext cx="4405624" cy="20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341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-7652" y="4705042"/>
            <a:ext cx="547204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7308304" y="843558"/>
            <a:ext cx="1835696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5950" y="1563638"/>
            <a:ext cx="421196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Зарегистрировано 13 тыс. поставщиков, 10 тыс. (77%) – МСП!</a:t>
            </a:r>
          </a:p>
          <a:p>
            <a:endParaRPr lang="ru-RU" sz="105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 2022 году заключено 56,4 тыс. контрактов на сумму 4,6 млрд. руб.!</a:t>
            </a:r>
          </a:p>
          <a:p>
            <a:endParaRPr lang="ru-RU" sz="105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Экономия от цены извещений 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58,13 млн. руб.(10,0%)!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213765"/>
              </p:ext>
            </p:extLst>
          </p:nvPr>
        </p:nvGraphicFramePr>
        <p:xfrm>
          <a:off x="179512" y="1440756"/>
          <a:ext cx="8628901" cy="31839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540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88031"/>
                <a:gridCol w="6628353"/>
                <a:gridCol w="1512517"/>
              </a:tblGrid>
              <a:tr h="285127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Направление закупок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Сумма, руб.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b"/>
                </a:tc>
              </a:tr>
              <a:tr h="28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Продукты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питания</a:t>
                      </a: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540 568 908,6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72000" marB="0" anchor="ctr"/>
                </a:tc>
              </a:tr>
              <a:tr h="28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Лекарственные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</a:t>
                      </a: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437 430,06</a:t>
                      </a:r>
                    </a:p>
                  </a:txBody>
                  <a:tcPr marL="108000" marR="9525" marT="72000" marB="0" anchor="ctr"/>
                </a:tc>
              </a:tr>
              <a:tr h="3347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Горюче-смазочные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материалы</a:t>
                      </a: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154 120,03</a:t>
                      </a:r>
                    </a:p>
                  </a:txBody>
                  <a:tcPr marL="108000" marR="9525" marT="72000" marB="0" anchor="ctr"/>
                </a:tc>
              </a:tr>
              <a:tr h="283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Изделия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медицинского назначения и расходные 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медицинские материалы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159 616,42</a:t>
                      </a:r>
                    </a:p>
                  </a:txBody>
                  <a:tcPr marL="108000" marR="9525" marT="72000" marB="0" anchor="ctr"/>
                </a:tc>
              </a:tr>
              <a:tr h="28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Канцелярские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принадлежности</a:t>
                      </a: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186 599,44</a:t>
                      </a:r>
                    </a:p>
                  </a:txBody>
                  <a:tcPr marL="108000" marR="9525" marT="72000" marB="0" anchor="ctr"/>
                </a:tc>
              </a:tr>
              <a:tr h="28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Хозяйственные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товары и дезинфицирующие средства</a:t>
                      </a: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34 415 223,3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72000" marB="0" anchor="ctr"/>
                </a:tc>
              </a:tr>
              <a:tr h="28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Мебель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27 732 274,6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72000" marB="0" anchor="ctr"/>
                </a:tc>
              </a:tr>
              <a:tr h="28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Офисная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бытовая и вычислительная техника</a:t>
                      </a: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24 037 842,77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72000" marB="0" anchor="ctr"/>
                </a:tc>
              </a:tr>
              <a:tr h="28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охраны</a:t>
                      </a: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21 733 491,06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72000" marB="0" anchor="ctr"/>
                </a:tc>
              </a:tr>
              <a:tr h="28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Строительные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материалы</a:t>
                      </a: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384 161,46</a:t>
                      </a:r>
                    </a:p>
                  </a:txBody>
                  <a:tcPr marL="108000" marR="9525" marT="72000" marB="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6763" y="341777"/>
            <a:ext cx="4568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ТОП-10 </a:t>
            </a:r>
            <a:r>
              <a:rPr lang="ru-RU" sz="2000" b="1" dirty="0">
                <a:solidFill>
                  <a:schemeClr val="tx2"/>
                </a:solidFill>
              </a:rPr>
              <a:t>направлений закупок </a:t>
            </a: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по объему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4000"/>
                    </a14:imgEffect>
                    <a14:imgEffect>
                      <a14:brightnessContrast bright="6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498" y="78994"/>
            <a:ext cx="5006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Участники малых закупок, 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регистрация на портале МЗ СО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290408"/>
              </p:ext>
            </p:extLst>
          </p:nvPr>
        </p:nvGraphicFramePr>
        <p:xfrm>
          <a:off x="5076056" y="1204508"/>
          <a:ext cx="4017918" cy="295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199541"/>
              </p:ext>
            </p:extLst>
          </p:nvPr>
        </p:nvGraphicFramePr>
        <p:xfrm>
          <a:off x="341380" y="893379"/>
          <a:ext cx="4807225" cy="333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985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6763" y="341777"/>
            <a:ext cx="456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ЧТО нужно для регистрации?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21144" y="1138107"/>
            <a:ext cx="720080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24128671"/>
              </p:ext>
            </p:extLst>
          </p:nvPr>
        </p:nvGraphicFramePr>
        <p:xfrm>
          <a:off x="364818" y="812006"/>
          <a:ext cx="78795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868144" y="3435846"/>
            <a:ext cx="2477786" cy="13280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Регистрация, </a:t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Рассылка уведомлений, Участие в закупке, </a:t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Заключение контракта,</a:t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Техническая поддержка </a:t>
            </a:r>
            <a:r>
              <a:rPr lang="ru-RU" sz="1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БЕСПЛАТНО</a:t>
            </a:r>
          </a:p>
        </p:txBody>
      </p:sp>
    </p:spTree>
    <p:extLst>
      <p:ext uri="{BB962C8B-B14F-4D97-AF65-F5344CB8AC3E}">
        <p14:creationId xmlns:p14="http://schemas.microsoft.com/office/powerpoint/2010/main" val="29509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17" y="1049663"/>
            <a:ext cx="7272808" cy="39531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6763" y="341777"/>
            <a:ext cx="4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Где взять инструкции?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9484</TotalTime>
  <Words>730</Words>
  <Application>Microsoft Office PowerPoint</Application>
  <PresentationFormat>Экран (16:9)</PresentationFormat>
  <Paragraphs>174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Bookman Old Style</vt:lpstr>
      <vt:lpstr>Calibri</vt:lpstr>
      <vt:lpstr>Century Gothic</vt:lpstr>
      <vt:lpstr>Georgia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Оферты – на что обратить внимание?!</vt:lpstr>
      <vt:lpstr>Как ненужно делать Оферты!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Шарапов Ильяс Рифкатович</dc:creator>
  <cp:lastModifiedBy>Орехова Анна Владимировна</cp:lastModifiedBy>
  <cp:revision>276</cp:revision>
  <cp:lastPrinted>2021-08-10T10:55:58Z</cp:lastPrinted>
  <dcterms:created xsi:type="dcterms:W3CDTF">2020-09-14T07:25:20Z</dcterms:created>
  <dcterms:modified xsi:type="dcterms:W3CDTF">2022-11-22T09:51:12Z</dcterms:modified>
</cp:coreProperties>
</file>