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7"/>
  </p:notesMasterIdLst>
  <p:sldIdLst>
    <p:sldId id="347" r:id="rId2"/>
    <p:sldId id="525" r:id="rId3"/>
    <p:sldId id="621" r:id="rId4"/>
    <p:sldId id="622" r:id="rId5"/>
    <p:sldId id="623" r:id="rId6"/>
    <p:sldId id="618" r:id="rId7"/>
    <p:sldId id="624" r:id="rId8"/>
    <p:sldId id="573" r:id="rId9"/>
    <p:sldId id="625" r:id="rId10"/>
    <p:sldId id="627" r:id="rId11"/>
    <p:sldId id="626" r:id="rId12"/>
    <p:sldId id="628" r:id="rId13"/>
    <p:sldId id="616" r:id="rId14"/>
    <p:sldId id="629" r:id="rId15"/>
    <p:sldId id="630" r:id="rId16"/>
    <p:sldId id="631" r:id="rId17"/>
    <p:sldId id="632" r:id="rId18"/>
    <p:sldId id="633" r:id="rId19"/>
    <p:sldId id="634" r:id="rId20"/>
    <p:sldId id="635" r:id="rId21"/>
    <p:sldId id="636" r:id="rId22"/>
    <p:sldId id="637" r:id="rId23"/>
    <p:sldId id="638" r:id="rId24"/>
    <p:sldId id="639" r:id="rId25"/>
    <p:sldId id="640" r:id="rId26"/>
    <p:sldId id="641" r:id="rId27"/>
    <p:sldId id="642" r:id="rId28"/>
    <p:sldId id="643" r:id="rId29"/>
    <p:sldId id="644" r:id="rId30"/>
    <p:sldId id="645" r:id="rId31"/>
    <p:sldId id="646" r:id="rId32"/>
    <p:sldId id="647" r:id="rId33"/>
    <p:sldId id="648" r:id="rId34"/>
    <p:sldId id="649" r:id="rId35"/>
    <p:sldId id="650" r:id="rId36"/>
    <p:sldId id="651" r:id="rId37"/>
    <p:sldId id="652" r:id="rId38"/>
    <p:sldId id="653" r:id="rId39"/>
    <p:sldId id="654" r:id="rId40"/>
    <p:sldId id="655" r:id="rId41"/>
    <p:sldId id="656" r:id="rId42"/>
    <p:sldId id="657" r:id="rId43"/>
    <p:sldId id="567" r:id="rId44"/>
    <p:sldId id="658" r:id="rId45"/>
    <p:sldId id="659" r:id="rId46"/>
    <p:sldId id="660" r:id="rId47"/>
    <p:sldId id="664" r:id="rId48"/>
    <p:sldId id="665" r:id="rId49"/>
    <p:sldId id="666" r:id="rId50"/>
    <p:sldId id="667" r:id="rId51"/>
    <p:sldId id="668" r:id="rId52"/>
    <p:sldId id="678" r:id="rId53"/>
    <p:sldId id="679" r:id="rId54"/>
    <p:sldId id="677" r:id="rId55"/>
    <p:sldId id="680" r:id="rId56"/>
    <p:sldId id="681" r:id="rId57"/>
    <p:sldId id="669" r:id="rId58"/>
    <p:sldId id="670" r:id="rId59"/>
    <p:sldId id="671" r:id="rId60"/>
    <p:sldId id="672" r:id="rId61"/>
    <p:sldId id="673" r:id="rId62"/>
    <p:sldId id="674" r:id="rId63"/>
    <p:sldId id="675" r:id="rId64"/>
    <p:sldId id="676" r:id="rId65"/>
    <p:sldId id="435" r:id="rId6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27" userDrawn="1">
          <p15:clr>
            <a:srgbClr val="A4A3A4"/>
          </p15:clr>
        </p15:guide>
        <p15:guide id="2" pos="7469" userDrawn="1">
          <p15:clr>
            <a:srgbClr val="A4A3A4"/>
          </p15:clr>
        </p15:guide>
        <p15:guide id="3" orient="horz" pos="3657" userDrawn="1">
          <p15:clr>
            <a:srgbClr val="A4A3A4"/>
          </p15:clr>
        </p15:guide>
        <p15:guide id="4" orient="horz" pos="1003" userDrawn="1">
          <p15:clr>
            <a:srgbClr val="A4A3A4"/>
          </p15:clr>
        </p15:guide>
        <p15:guide id="5" pos="189" userDrawn="1">
          <p15:clr>
            <a:srgbClr val="A4A3A4"/>
          </p15:clr>
        </p15:guide>
        <p15:guide id="6" pos="574" userDrawn="1">
          <p15:clr>
            <a:srgbClr val="A4A3A4"/>
          </p15:clr>
        </p15:guide>
        <p15:guide id="7" pos="3205" userDrawn="1">
          <p15:clr>
            <a:srgbClr val="A4A3A4"/>
          </p15:clr>
        </p15:guide>
        <p15:guide id="8" orient="horz" pos="395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 Л" initials="АЛ" lastIdx="1" clrIdx="0">
    <p:extLst>
      <p:ext uri="{19B8F6BF-5375-455C-9EA6-DF929625EA0E}">
        <p15:presenceInfo xmlns:p15="http://schemas.microsoft.com/office/powerpoint/2012/main" userId="1880660c258d82c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A1B3"/>
    <a:srgbClr val="BBD8E0"/>
    <a:srgbClr val="D9D9D9"/>
    <a:srgbClr val="F2F2F2"/>
    <a:srgbClr val="21B8D1"/>
    <a:srgbClr val="7031A0"/>
    <a:srgbClr val="0A5CAC"/>
    <a:srgbClr val="4F4F4F"/>
    <a:srgbClr val="2658A4"/>
    <a:srgbClr val="4BCF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419" autoAdjust="0"/>
    <p:restoredTop sz="94660"/>
  </p:normalViewPr>
  <p:slideViewPr>
    <p:cSldViewPr snapToGrid="0">
      <p:cViewPr varScale="1">
        <p:scale>
          <a:sx n="88" d="100"/>
          <a:sy n="88" d="100"/>
        </p:scale>
        <p:origin x="845" y="62"/>
      </p:cViewPr>
      <p:guideLst>
        <p:guide orient="horz" pos="2727"/>
        <p:guide pos="7469"/>
        <p:guide orient="horz" pos="3657"/>
        <p:guide orient="horz" pos="1003"/>
        <p:guide pos="189"/>
        <p:guide pos="574"/>
        <p:guide pos="3205"/>
        <p:guide orient="horz" pos="3952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6D4698-AC55-4425-A2F0-B942D7E3BC9D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C25F737-8B1D-47D5-8A6F-BF8B699DBB4F}">
      <dgm:prSet phldrT="[Текст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ru-RU" dirty="0"/>
            <a:t>Универсальная предквалификация по части 2.1 статьи 31 44-ФЗ</a:t>
          </a:r>
        </a:p>
      </dgm:t>
    </dgm:pt>
    <dgm:pt modelId="{11EE67B5-3900-4BEB-B13F-7B1EC359A72A}" type="parTrans" cxnId="{2819A447-29D6-4FC9-B857-0FD056498498}">
      <dgm:prSet/>
      <dgm:spPr/>
      <dgm:t>
        <a:bodyPr/>
        <a:lstStyle/>
        <a:p>
          <a:endParaRPr lang="ru-RU"/>
        </a:p>
      </dgm:t>
    </dgm:pt>
    <dgm:pt modelId="{ED62553F-D53E-4AE7-A915-4BBC7E60FCBD}" type="sibTrans" cxnId="{2819A447-29D6-4FC9-B857-0FD056498498}">
      <dgm:prSet/>
      <dgm:spPr/>
      <dgm:t>
        <a:bodyPr/>
        <a:lstStyle/>
        <a:p>
          <a:endParaRPr lang="ru-RU"/>
        </a:p>
      </dgm:t>
    </dgm:pt>
    <dgm:pt modelId="{CCEA193F-C8F2-4C20-980C-541FBE916860}">
      <dgm:prSet phldrT="[Текст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dirty="0"/>
            <a:t>НМЦК (сумма НМЦК при совместных) ≥20 млн. руб.</a:t>
          </a:r>
        </a:p>
      </dgm:t>
    </dgm:pt>
    <dgm:pt modelId="{140E5F95-91AF-472A-9D38-2F4B3ED7ED2D}" type="parTrans" cxnId="{31F92AFF-39BD-422A-874C-85DBDFD208AA}">
      <dgm:prSet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endParaRPr lang="ru-RU"/>
        </a:p>
      </dgm:t>
    </dgm:pt>
    <dgm:pt modelId="{F2F6800D-4045-46C2-897F-BA177CA6E35A}" type="sibTrans" cxnId="{31F92AFF-39BD-422A-874C-85DBDFD208AA}">
      <dgm:prSet/>
      <dgm:spPr/>
      <dgm:t>
        <a:bodyPr/>
        <a:lstStyle/>
        <a:p>
          <a:endParaRPr lang="ru-RU"/>
        </a:p>
      </dgm:t>
    </dgm:pt>
    <dgm:pt modelId="{39325962-BC3F-41DF-AC4E-8ACD80BC85AC}">
      <dgm:prSet phldrT="[Текст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dirty="0"/>
            <a:t>Проводится конкурентная закупка</a:t>
          </a:r>
        </a:p>
      </dgm:t>
    </dgm:pt>
    <dgm:pt modelId="{779D2CC7-44C5-486A-87A8-87BBF1D63F8C}" type="parTrans" cxnId="{A67B5CF6-7302-41F8-AEBE-25D452B0C3DA}">
      <dgm:prSet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endParaRPr lang="ru-RU"/>
        </a:p>
      </dgm:t>
    </dgm:pt>
    <dgm:pt modelId="{D4295223-0DDE-48CE-A2FA-B86E1184CE82}" type="sibTrans" cxnId="{A67B5CF6-7302-41F8-AEBE-25D452B0C3DA}">
      <dgm:prSet/>
      <dgm:spPr/>
      <dgm:t>
        <a:bodyPr/>
        <a:lstStyle/>
        <a:p>
          <a:endParaRPr lang="ru-RU"/>
        </a:p>
      </dgm:t>
    </dgm:pt>
    <dgm:pt modelId="{2536CC94-1D2F-4A6D-ACF3-97704848DFED}">
      <dgm:prSet phldrT="[Текст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dirty="0"/>
            <a:t>Не установлены специальные квалификационные требования</a:t>
          </a:r>
        </a:p>
      </dgm:t>
    </dgm:pt>
    <dgm:pt modelId="{01F6872C-51C3-4FFC-85A5-83FF27343B1A}" type="parTrans" cxnId="{E3CBC236-5E15-43C9-864D-A07AB9CC8DC1}">
      <dgm:prSet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endParaRPr lang="ru-RU"/>
        </a:p>
      </dgm:t>
    </dgm:pt>
    <dgm:pt modelId="{74581290-0C31-4B75-B687-DE4415D3CCB8}" type="sibTrans" cxnId="{E3CBC236-5E15-43C9-864D-A07AB9CC8DC1}">
      <dgm:prSet/>
      <dgm:spPr/>
      <dgm:t>
        <a:bodyPr/>
        <a:lstStyle/>
        <a:p>
          <a:endParaRPr lang="ru-RU"/>
        </a:p>
      </dgm:t>
    </dgm:pt>
    <dgm:pt modelId="{CFFA2D6B-1433-4C20-B5C7-898B4FA9DFB6}" type="pres">
      <dgm:prSet presAssocID="{3F6D4698-AC55-4425-A2F0-B942D7E3BC9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DDB776-0402-449A-8B03-774701DF7549}" type="pres">
      <dgm:prSet presAssocID="{3C25F737-8B1D-47D5-8A6F-BF8B699DBB4F}" presName="centerShape" presStyleLbl="node0" presStyleIdx="0" presStyleCnt="1"/>
      <dgm:spPr/>
      <dgm:t>
        <a:bodyPr/>
        <a:lstStyle/>
        <a:p>
          <a:endParaRPr lang="ru-RU"/>
        </a:p>
      </dgm:t>
    </dgm:pt>
    <dgm:pt modelId="{0529ED6C-41E2-40EE-8314-90821BC110D4}" type="pres">
      <dgm:prSet presAssocID="{140E5F95-91AF-472A-9D38-2F4B3ED7ED2D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586FADC1-4AA0-47E5-B2D4-90F1768FB342}" type="pres">
      <dgm:prSet presAssocID="{CCEA193F-C8F2-4C20-980C-541FBE91686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6E44D6-9B63-4D11-A748-FCE4A061B1E4}" type="pres">
      <dgm:prSet presAssocID="{779D2CC7-44C5-486A-87A8-87BBF1D63F8C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A8FF0426-86B9-4A3A-A01D-87973CF55774}" type="pres">
      <dgm:prSet presAssocID="{39325962-BC3F-41DF-AC4E-8ACD80BC85A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46776A-0F0B-465C-A8F4-68008A4216B0}" type="pres">
      <dgm:prSet presAssocID="{01F6872C-51C3-4FFC-85A5-83FF27343B1A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55730CA1-5437-467C-BE81-C35C19C10923}" type="pres">
      <dgm:prSet presAssocID="{2536CC94-1D2F-4A6D-ACF3-97704848DFE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67B5CF6-7302-41F8-AEBE-25D452B0C3DA}" srcId="{3C25F737-8B1D-47D5-8A6F-BF8B699DBB4F}" destId="{39325962-BC3F-41DF-AC4E-8ACD80BC85AC}" srcOrd="1" destOrd="0" parTransId="{779D2CC7-44C5-486A-87A8-87BBF1D63F8C}" sibTransId="{D4295223-0DDE-48CE-A2FA-B86E1184CE82}"/>
    <dgm:cxn modelId="{31F92AFF-39BD-422A-874C-85DBDFD208AA}" srcId="{3C25F737-8B1D-47D5-8A6F-BF8B699DBB4F}" destId="{CCEA193F-C8F2-4C20-980C-541FBE916860}" srcOrd="0" destOrd="0" parTransId="{140E5F95-91AF-472A-9D38-2F4B3ED7ED2D}" sibTransId="{F2F6800D-4045-46C2-897F-BA177CA6E35A}"/>
    <dgm:cxn modelId="{89305E68-530B-4B33-98C4-F26A49A9FA86}" type="presOf" srcId="{3C25F737-8B1D-47D5-8A6F-BF8B699DBB4F}" destId="{A0DDB776-0402-449A-8B03-774701DF7549}" srcOrd="0" destOrd="0" presId="urn:microsoft.com/office/officeart/2005/8/layout/radial4"/>
    <dgm:cxn modelId="{A5912705-6D8F-4483-AEA7-2A1737E0FC85}" type="presOf" srcId="{779D2CC7-44C5-486A-87A8-87BBF1D63F8C}" destId="{7B6E44D6-9B63-4D11-A748-FCE4A061B1E4}" srcOrd="0" destOrd="0" presId="urn:microsoft.com/office/officeart/2005/8/layout/radial4"/>
    <dgm:cxn modelId="{813337B4-90B1-45AD-A9CF-A4687DCACCC1}" type="presOf" srcId="{2536CC94-1D2F-4A6D-ACF3-97704848DFED}" destId="{55730CA1-5437-467C-BE81-C35C19C10923}" srcOrd="0" destOrd="0" presId="urn:microsoft.com/office/officeart/2005/8/layout/radial4"/>
    <dgm:cxn modelId="{B7E3D02B-B9F9-47D3-8A51-81B1AD69C6D0}" type="presOf" srcId="{39325962-BC3F-41DF-AC4E-8ACD80BC85AC}" destId="{A8FF0426-86B9-4A3A-A01D-87973CF55774}" srcOrd="0" destOrd="0" presId="urn:microsoft.com/office/officeart/2005/8/layout/radial4"/>
    <dgm:cxn modelId="{825ED07B-0BBB-4E7B-BA7C-B43ED929EB47}" type="presOf" srcId="{CCEA193F-C8F2-4C20-980C-541FBE916860}" destId="{586FADC1-4AA0-47E5-B2D4-90F1768FB342}" srcOrd="0" destOrd="0" presId="urn:microsoft.com/office/officeart/2005/8/layout/radial4"/>
    <dgm:cxn modelId="{6AF9C76E-B196-4824-BBAA-CEA8424A661E}" type="presOf" srcId="{3F6D4698-AC55-4425-A2F0-B942D7E3BC9D}" destId="{CFFA2D6B-1433-4C20-B5C7-898B4FA9DFB6}" srcOrd="0" destOrd="0" presId="urn:microsoft.com/office/officeart/2005/8/layout/radial4"/>
    <dgm:cxn modelId="{3ADDCFCA-A28E-4A6A-82A9-D5587A771CD5}" type="presOf" srcId="{140E5F95-91AF-472A-9D38-2F4B3ED7ED2D}" destId="{0529ED6C-41E2-40EE-8314-90821BC110D4}" srcOrd="0" destOrd="0" presId="urn:microsoft.com/office/officeart/2005/8/layout/radial4"/>
    <dgm:cxn modelId="{E7215118-C7B2-4771-B2D8-10A3E5F163D2}" type="presOf" srcId="{01F6872C-51C3-4FFC-85A5-83FF27343B1A}" destId="{DB46776A-0F0B-465C-A8F4-68008A4216B0}" srcOrd="0" destOrd="0" presId="urn:microsoft.com/office/officeart/2005/8/layout/radial4"/>
    <dgm:cxn modelId="{E3CBC236-5E15-43C9-864D-A07AB9CC8DC1}" srcId="{3C25F737-8B1D-47D5-8A6F-BF8B699DBB4F}" destId="{2536CC94-1D2F-4A6D-ACF3-97704848DFED}" srcOrd="2" destOrd="0" parTransId="{01F6872C-51C3-4FFC-85A5-83FF27343B1A}" sibTransId="{74581290-0C31-4B75-B687-DE4415D3CCB8}"/>
    <dgm:cxn modelId="{2819A447-29D6-4FC9-B857-0FD056498498}" srcId="{3F6D4698-AC55-4425-A2F0-B942D7E3BC9D}" destId="{3C25F737-8B1D-47D5-8A6F-BF8B699DBB4F}" srcOrd="0" destOrd="0" parTransId="{11EE67B5-3900-4BEB-B13F-7B1EC359A72A}" sibTransId="{ED62553F-D53E-4AE7-A915-4BBC7E60FCBD}"/>
    <dgm:cxn modelId="{565FA4FF-CA8F-4BFE-AF09-5A0EDB439DF3}" type="presParOf" srcId="{CFFA2D6B-1433-4C20-B5C7-898B4FA9DFB6}" destId="{A0DDB776-0402-449A-8B03-774701DF7549}" srcOrd="0" destOrd="0" presId="urn:microsoft.com/office/officeart/2005/8/layout/radial4"/>
    <dgm:cxn modelId="{EC336BDE-5FE2-436C-A721-FFBDD7730EFE}" type="presParOf" srcId="{CFFA2D6B-1433-4C20-B5C7-898B4FA9DFB6}" destId="{0529ED6C-41E2-40EE-8314-90821BC110D4}" srcOrd="1" destOrd="0" presId="urn:microsoft.com/office/officeart/2005/8/layout/radial4"/>
    <dgm:cxn modelId="{E97E60ED-09AE-49C5-A2CE-2F709D189253}" type="presParOf" srcId="{CFFA2D6B-1433-4C20-B5C7-898B4FA9DFB6}" destId="{586FADC1-4AA0-47E5-B2D4-90F1768FB342}" srcOrd="2" destOrd="0" presId="urn:microsoft.com/office/officeart/2005/8/layout/radial4"/>
    <dgm:cxn modelId="{9A8FD88C-0B5F-4249-A20D-2BCD98FEF41D}" type="presParOf" srcId="{CFFA2D6B-1433-4C20-B5C7-898B4FA9DFB6}" destId="{7B6E44D6-9B63-4D11-A748-FCE4A061B1E4}" srcOrd="3" destOrd="0" presId="urn:microsoft.com/office/officeart/2005/8/layout/radial4"/>
    <dgm:cxn modelId="{E4DD5353-B5F2-469A-964A-FC88F2FE9CDB}" type="presParOf" srcId="{CFFA2D6B-1433-4C20-B5C7-898B4FA9DFB6}" destId="{A8FF0426-86B9-4A3A-A01D-87973CF55774}" srcOrd="4" destOrd="0" presId="urn:microsoft.com/office/officeart/2005/8/layout/radial4"/>
    <dgm:cxn modelId="{BB12BE83-EB3B-4F1C-91EB-404E3CC7D1DB}" type="presParOf" srcId="{CFFA2D6B-1433-4C20-B5C7-898B4FA9DFB6}" destId="{DB46776A-0F0B-465C-A8F4-68008A4216B0}" srcOrd="5" destOrd="0" presId="urn:microsoft.com/office/officeart/2005/8/layout/radial4"/>
    <dgm:cxn modelId="{627FCC07-B040-4220-92FE-FE3AA4B07ABA}" type="presParOf" srcId="{CFFA2D6B-1433-4C20-B5C7-898B4FA9DFB6}" destId="{55730CA1-5437-467C-BE81-C35C19C10923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26DE06-6CD4-4856-B3E7-0E4B0F9ED42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6BADAA9-B3E7-4981-A692-01337BA116FB}">
      <dgm:prSet phldrT="[Текст]" custT="1"/>
      <dgm:spPr>
        <a:noFill/>
        <a:ln>
          <a:solidFill>
            <a:srgbClr val="468394"/>
          </a:solidFill>
        </a:ln>
      </dgm:spPr>
      <dgm:t>
        <a:bodyPr/>
        <a:lstStyle/>
        <a:p>
          <a:pPr algn="l"/>
          <a:r>
            <a:rPr lang="ru-RU" sz="1600" b="1" dirty="0">
              <a:solidFill>
                <a:srgbClr val="2C535E"/>
              </a:solidFill>
            </a:rPr>
            <a:t>для подтверждения соответствия дополнительному требованию, предусмотренному ч. 2.1 ст. 31, могут быть представлены </a:t>
          </a:r>
          <a:r>
            <a:rPr lang="ru-RU" sz="1600" b="1" u="sng" dirty="0">
              <a:solidFill>
                <a:srgbClr val="2C535E"/>
              </a:solidFill>
            </a:rPr>
            <a:t>как информация о реестровом номере контракта, так и копия исполненного контракта</a:t>
          </a:r>
          <a:r>
            <a:rPr lang="ru-RU" sz="1600" b="1" dirty="0">
              <a:solidFill>
                <a:srgbClr val="2C535E"/>
              </a:solidFill>
            </a:rPr>
            <a:t>, договора, а также акт приемки поставленных товаров, выполненных работ, оказанных услуг. Совместное представление указанных документов и сведений не является обязательным</a:t>
          </a:r>
          <a:r>
            <a:rPr lang="ru-RU" sz="1600" b="1" dirty="0">
              <a:solidFill>
                <a:srgbClr val="3D7483"/>
              </a:solidFill>
            </a:rPr>
            <a:t>.</a:t>
          </a:r>
        </a:p>
      </dgm:t>
    </dgm:pt>
    <dgm:pt modelId="{6D1F0F05-0D41-41A1-8088-9FC3770744BD}" type="parTrans" cxnId="{B3587C30-34B7-41C5-BF66-98942C8C84DB}">
      <dgm:prSet/>
      <dgm:spPr/>
      <dgm:t>
        <a:bodyPr/>
        <a:lstStyle/>
        <a:p>
          <a:endParaRPr lang="ru-RU"/>
        </a:p>
      </dgm:t>
    </dgm:pt>
    <dgm:pt modelId="{C2295632-EF35-478F-B5CC-25D23FF4A402}" type="sibTrans" cxnId="{B3587C30-34B7-41C5-BF66-98942C8C84DB}">
      <dgm:prSet/>
      <dgm:spPr/>
      <dgm:t>
        <a:bodyPr/>
        <a:lstStyle/>
        <a:p>
          <a:endParaRPr lang="ru-RU"/>
        </a:p>
      </dgm:t>
    </dgm:pt>
    <dgm:pt modelId="{6F2B2588-ADE4-4083-9CD8-76A0A811F75A}">
      <dgm:prSet phldrT="[Текст]" custT="1"/>
      <dgm:spPr>
        <a:solidFill>
          <a:srgbClr val="3D7483"/>
        </a:solidFill>
        <a:ln>
          <a:solidFill>
            <a:srgbClr val="468394"/>
          </a:solidFill>
        </a:ln>
      </dgm:spPr>
      <dgm:t>
        <a:bodyPr/>
        <a:lstStyle/>
        <a:p>
          <a:pPr algn="r"/>
          <a:r>
            <a:rPr lang="ru-RU" sz="1600" b="1" dirty="0">
              <a:solidFill>
                <a:schemeClr val="bg1"/>
              </a:solidFill>
            </a:rPr>
            <a:t>для подтверждения участником соответствия дополнительным требованиями установлена императивная норма о предоставлении сведений, указанных </a:t>
          </a:r>
          <a:r>
            <a:rPr lang="ru-RU" sz="1600" b="1" u="sng" dirty="0">
              <a:solidFill>
                <a:schemeClr val="bg1"/>
              </a:solidFill>
            </a:rPr>
            <a:t>в п. «а-в» ч. 4 </a:t>
          </a:r>
          <a:r>
            <a:rPr lang="ru-RU" sz="1600" b="1" dirty="0">
              <a:solidFill>
                <a:schemeClr val="bg1"/>
              </a:solidFill>
            </a:rPr>
            <a:t>ПП РФ 2571 (то есть должны быть все документы). Анализ заявки Заявителя показал, что в качестве информации, подтверждающей соответствие и представлен исключительно номер реестровой записи реестра контрактов, заключенных заказчиками. Таким образом, Заявитель не выполнил требования п. «б-в» ч. 4 ПП РФ 2571.</a:t>
          </a:r>
        </a:p>
      </dgm:t>
    </dgm:pt>
    <dgm:pt modelId="{806BBC79-510E-4686-922A-9A205A836B12}" type="parTrans" cxnId="{237D8D0B-0E81-4DE2-B9F4-F07E48841C6A}">
      <dgm:prSet/>
      <dgm:spPr/>
      <dgm:t>
        <a:bodyPr/>
        <a:lstStyle/>
        <a:p>
          <a:endParaRPr lang="ru-RU"/>
        </a:p>
      </dgm:t>
    </dgm:pt>
    <dgm:pt modelId="{F3503C87-E32D-47E7-9CBA-B519055C5E31}" type="sibTrans" cxnId="{237D8D0B-0E81-4DE2-B9F4-F07E48841C6A}">
      <dgm:prSet/>
      <dgm:spPr/>
      <dgm:t>
        <a:bodyPr/>
        <a:lstStyle/>
        <a:p>
          <a:endParaRPr lang="ru-RU"/>
        </a:p>
      </dgm:t>
    </dgm:pt>
    <dgm:pt modelId="{B1C0DE4B-745A-4A38-AA53-198F034C7974}" type="pres">
      <dgm:prSet presAssocID="{6E26DE06-6CD4-4856-B3E7-0E4B0F9ED42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2F48A4F-1619-4C30-9E3C-988509C817C0}" type="pres">
      <dgm:prSet presAssocID="{26BADAA9-B3E7-4981-A692-01337BA116FB}" presName="arrow" presStyleLbl="node1" presStyleIdx="0" presStyleCnt="2" custScaleX="104202" custScaleY="1022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404D5A-BE53-4D5B-8D81-A56ECCFDA769}" type="pres">
      <dgm:prSet presAssocID="{6F2B2588-ADE4-4083-9CD8-76A0A811F75A}" presName="arrow" presStyleLbl="node1" presStyleIdx="1" presStyleCnt="2" custScaleX="103894" custScaleY="103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5E5F567-9B99-4149-903A-31B36EC6435B}" type="presOf" srcId="{26BADAA9-B3E7-4981-A692-01337BA116FB}" destId="{92F48A4F-1619-4C30-9E3C-988509C817C0}" srcOrd="0" destOrd="0" presId="urn:microsoft.com/office/officeart/2005/8/layout/arrow5"/>
    <dgm:cxn modelId="{8C7526C5-FD03-4FDF-9D1A-16F4E775B25F}" type="presOf" srcId="{6F2B2588-ADE4-4083-9CD8-76A0A811F75A}" destId="{BB404D5A-BE53-4D5B-8D81-A56ECCFDA769}" srcOrd="0" destOrd="0" presId="urn:microsoft.com/office/officeart/2005/8/layout/arrow5"/>
    <dgm:cxn modelId="{B3587C30-34B7-41C5-BF66-98942C8C84DB}" srcId="{6E26DE06-6CD4-4856-B3E7-0E4B0F9ED424}" destId="{26BADAA9-B3E7-4981-A692-01337BA116FB}" srcOrd="0" destOrd="0" parTransId="{6D1F0F05-0D41-41A1-8088-9FC3770744BD}" sibTransId="{C2295632-EF35-478F-B5CC-25D23FF4A402}"/>
    <dgm:cxn modelId="{237D8D0B-0E81-4DE2-B9F4-F07E48841C6A}" srcId="{6E26DE06-6CD4-4856-B3E7-0E4B0F9ED424}" destId="{6F2B2588-ADE4-4083-9CD8-76A0A811F75A}" srcOrd="1" destOrd="0" parTransId="{806BBC79-510E-4686-922A-9A205A836B12}" sibTransId="{F3503C87-E32D-47E7-9CBA-B519055C5E31}"/>
    <dgm:cxn modelId="{D3BF00E1-E772-42D8-B9AD-49CEA78BAD69}" type="presOf" srcId="{6E26DE06-6CD4-4856-B3E7-0E4B0F9ED424}" destId="{B1C0DE4B-745A-4A38-AA53-198F034C7974}" srcOrd="0" destOrd="0" presId="urn:microsoft.com/office/officeart/2005/8/layout/arrow5"/>
    <dgm:cxn modelId="{20FEA795-B257-45DC-8588-34F6158DA38B}" type="presParOf" srcId="{B1C0DE4B-745A-4A38-AA53-198F034C7974}" destId="{92F48A4F-1619-4C30-9E3C-988509C817C0}" srcOrd="0" destOrd="0" presId="urn:microsoft.com/office/officeart/2005/8/layout/arrow5"/>
    <dgm:cxn modelId="{4875FB98-5DA7-4572-99D8-EA841D36C29E}" type="presParOf" srcId="{B1C0DE4B-745A-4A38-AA53-198F034C7974}" destId="{BB404D5A-BE53-4D5B-8D81-A56ECCFDA769}" srcOrd="1" destOrd="0" presId="urn:microsoft.com/office/officeart/2005/8/layout/arrow5"/>
  </dgm:cxnLst>
  <dgm:bg>
    <a:noFill/>
    <a:effectLst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0063719-D0F2-4891-92AC-97ADAE157BD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3F227E-E208-416D-93A0-D5B14E9B5EC3}">
      <dgm:prSet phldrT="[Текст]"/>
      <dgm:spPr>
        <a:solidFill>
          <a:srgbClr val="3D7483"/>
        </a:solidFill>
      </dgm:spPr>
      <dgm:t>
        <a:bodyPr/>
        <a:lstStyle/>
        <a:p>
          <a:r>
            <a:rPr lang="ru-RU" dirty="0"/>
            <a:t>Дагестанское УФАС (</a:t>
          </a:r>
          <a:r>
            <a:rPr lang="ru-RU" dirty="0" err="1"/>
            <a:t>изв</a:t>
          </a:r>
          <a:r>
            <a:rPr lang="ru-RU" dirty="0"/>
            <a:t>. №0103200008422002105)</a:t>
          </a:r>
        </a:p>
      </dgm:t>
    </dgm:pt>
    <dgm:pt modelId="{03E95826-054D-45D8-B753-017893DCFB27}" type="parTrans" cxnId="{9C008C91-8743-4743-AE31-8C1C09E77DCE}">
      <dgm:prSet/>
      <dgm:spPr/>
      <dgm:t>
        <a:bodyPr/>
        <a:lstStyle/>
        <a:p>
          <a:endParaRPr lang="ru-RU"/>
        </a:p>
      </dgm:t>
    </dgm:pt>
    <dgm:pt modelId="{751BCF00-DD36-49C0-9862-0DC69D4262E7}" type="sibTrans" cxnId="{9C008C91-8743-4743-AE31-8C1C09E77DCE}">
      <dgm:prSet/>
      <dgm:spPr/>
      <dgm:t>
        <a:bodyPr/>
        <a:lstStyle/>
        <a:p>
          <a:endParaRPr lang="ru-RU"/>
        </a:p>
      </dgm:t>
    </dgm:pt>
    <dgm:pt modelId="{38648792-4D89-47D0-B774-480EBE318F4C}">
      <dgm:prSet/>
      <dgm:spPr>
        <a:ln>
          <a:solidFill>
            <a:srgbClr val="468394"/>
          </a:solidFill>
        </a:ln>
      </dgm:spPr>
      <dgm:t>
        <a:bodyPr/>
        <a:lstStyle/>
        <a:p>
          <a:pPr algn="just"/>
          <a:r>
            <a:rPr lang="ru-RU" dirty="0"/>
            <a:t>Проблема: В предоставленных участником документах последняя товарная накладная датируется от 01.07.2019 года в то время, как заявка подана участником 08.07.2022 года. </a:t>
          </a:r>
        </a:p>
      </dgm:t>
    </dgm:pt>
    <dgm:pt modelId="{75CE280A-27EE-4F32-8F64-F3307F48FA6B}" type="parTrans" cxnId="{00225BCA-232B-4505-83B9-063144BDF96E}">
      <dgm:prSet/>
      <dgm:spPr/>
      <dgm:t>
        <a:bodyPr/>
        <a:lstStyle/>
        <a:p>
          <a:endParaRPr lang="ru-RU"/>
        </a:p>
      </dgm:t>
    </dgm:pt>
    <dgm:pt modelId="{2B33993F-DFC2-4645-9689-08B104C092F8}" type="sibTrans" cxnId="{00225BCA-232B-4505-83B9-063144BDF96E}">
      <dgm:prSet/>
      <dgm:spPr/>
      <dgm:t>
        <a:bodyPr/>
        <a:lstStyle/>
        <a:p>
          <a:endParaRPr lang="ru-RU"/>
        </a:p>
      </dgm:t>
    </dgm:pt>
    <dgm:pt modelId="{15CC63C3-CB96-47AB-B589-50561E045375}">
      <dgm:prSet/>
      <dgm:spPr>
        <a:ln>
          <a:solidFill>
            <a:srgbClr val="468394"/>
          </a:solidFill>
        </a:ln>
      </dgm:spPr>
      <dgm:t>
        <a:bodyPr/>
        <a:lstStyle/>
        <a:p>
          <a:pPr algn="just"/>
          <a:r>
            <a:rPr lang="ru-RU" dirty="0"/>
            <a:t>Позиция УФАС: в срок исполнения контракта включаются все действия, необходимые для его исполнения, в том числе приемка и оплата поставленного товара (выполненной работы, оказанной услуги) (ст. 190 ГК РФ, ч. 1 ст. 94 Закона N 44-ФЗ, Письмо Минфина России от 12.05.2022 N 24-06-07/43394). Таким образом, из имеющихся материалов дела однозначным образом следует, что участником закупки исполнено требование  Постановления N 2571. </a:t>
          </a:r>
        </a:p>
      </dgm:t>
    </dgm:pt>
    <dgm:pt modelId="{E751E3FD-D914-4358-B68E-8E8BB5835331}" type="parTrans" cxnId="{713442A7-7F61-46AC-B846-CC743F140781}">
      <dgm:prSet/>
      <dgm:spPr/>
      <dgm:t>
        <a:bodyPr/>
        <a:lstStyle/>
        <a:p>
          <a:endParaRPr lang="ru-RU"/>
        </a:p>
      </dgm:t>
    </dgm:pt>
    <dgm:pt modelId="{4C0B3BCF-4718-411F-BEA0-63A46D5E52D9}" type="sibTrans" cxnId="{713442A7-7F61-46AC-B846-CC743F140781}">
      <dgm:prSet/>
      <dgm:spPr/>
      <dgm:t>
        <a:bodyPr/>
        <a:lstStyle/>
        <a:p>
          <a:endParaRPr lang="ru-RU"/>
        </a:p>
      </dgm:t>
    </dgm:pt>
    <dgm:pt modelId="{42203AE8-B5BB-463F-990E-12FE3AE1ABF4}">
      <dgm:prSet/>
      <dgm:spPr>
        <a:ln>
          <a:solidFill>
            <a:srgbClr val="468394"/>
          </a:solidFill>
        </a:ln>
      </dgm:spPr>
      <dgm:t>
        <a:bodyPr/>
        <a:lstStyle/>
        <a:p>
          <a:pPr algn="just"/>
          <a:r>
            <a:rPr lang="ru-RU" dirty="0"/>
            <a:t>Примечание: предполагаем, что в данной ситуации комиссия УФАС учитывала срок оплаты обязательств Поставщика, который попадал в предусмотренный законодателем трехлетний срок.</a:t>
          </a:r>
        </a:p>
      </dgm:t>
    </dgm:pt>
    <dgm:pt modelId="{1DE882AD-928C-4A9D-A65C-8D4DC136D92A}" type="parTrans" cxnId="{081EF89E-633E-4121-9164-C4C2F5E235A5}">
      <dgm:prSet/>
      <dgm:spPr/>
      <dgm:t>
        <a:bodyPr/>
        <a:lstStyle/>
        <a:p>
          <a:endParaRPr lang="ru-RU"/>
        </a:p>
      </dgm:t>
    </dgm:pt>
    <dgm:pt modelId="{17368FA8-3B8C-4A8E-92CF-5D9489C65D01}" type="sibTrans" cxnId="{081EF89E-633E-4121-9164-C4C2F5E235A5}">
      <dgm:prSet/>
      <dgm:spPr/>
      <dgm:t>
        <a:bodyPr/>
        <a:lstStyle/>
        <a:p>
          <a:endParaRPr lang="ru-RU"/>
        </a:p>
      </dgm:t>
    </dgm:pt>
    <dgm:pt modelId="{B72B9DD0-10A4-4678-A5D5-FF905C682D24}" type="pres">
      <dgm:prSet presAssocID="{E0063719-D0F2-4891-92AC-97ADAE157BD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7273D0-5714-4C5B-9DC8-A56A4B4AB5CE}" type="pres">
      <dgm:prSet presAssocID="{6E3F227E-E208-416D-93A0-D5B14E9B5EC3}" presName="parentLin" presStyleCnt="0"/>
      <dgm:spPr/>
    </dgm:pt>
    <dgm:pt modelId="{FF054E0A-16B7-4B20-ABF8-D9E5F68F71B3}" type="pres">
      <dgm:prSet presAssocID="{6E3F227E-E208-416D-93A0-D5B14E9B5EC3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3A506048-6C7B-47C7-BFE4-05EB5D566DC4}" type="pres">
      <dgm:prSet presAssocID="{6E3F227E-E208-416D-93A0-D5B14E9B5EC3}" presName="parentText" presStyleLbl="node1" presStyleIdx="0" presStyleCnt="1" custScaleX="131877" custScaleY="109402" custLinFactNeighborX="-23783" custLinFactNeighborY="324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6AB0E7-BDFE-4FA2-B1F9-EDF4DB97F08F}" type="pres">
      <dgm:prSet presAssocID="{6E3F227E-E208-416D-93A0-D5B14E9B5EC3}" presName="negativeSpace" presStyleCnt="0"/>
      <dgm:spPr/>
    </dgm:pt>
    <dgm:pt modelId="{FB70E826-EE41-4284-8021-9E5ED624B39D}" type="pres">
      <dgm:prSet presAssocID="{6E3F227E-E208-416D-93A0-D5B14E9B5EC3}" presName="childText" presStyleLbl="conFgAcc1" presStyleIdx="0" presStyleCnt="1" custLinFactNeighborY="815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81EF89E-633E-4121-9164-C4C2F5E235A5}" srcId="{6E3F227E-E208-416D-93A0-D5B14E9B5EC3}" destId="{42203AE8-B5BB-463F-990E-12FE3AE1ABF4}" srcOrd="2" destOrd="0" parTransId="{1DE882AD-928C-4A9D-A65C-8D4DC136D92A}" sibTransId="{17368FA8-3B8C-4A8E-92CF-5D9489C65D01}"/>
    <dgm:cxn modelId="{713442A7-7F61-46AC-B846-CC743F140781}" srcId="{6E3F227E-E208-416D-93A0-D5B14E9B5EC3}" destId="{15CC63C3-CB96-47AB-B589-50561E045375}" srcOrd="1" destOrd="0" parTransId="{E751E3FD-D914-4358-B68E-8E8BB5835331}" sibTransId="{4C0B3BCF-4718-411F-BEA0-63A46D5E52D9}"/>
    <dgm:cxn modelId="{B989B1EE-B4D0-4F75-9CD9-61AAEB033092}" type="presOf" srcId="{38648792-4D89-47D0-B774-480EBE318F4C}" destId="{FB70E826-EE41-4284-8021-9E5ED624B39D}" srcOrd="0" destOrd="0" presId="urn:microsoft.com/office/officeart/2005/8/layout/list1"/>
    <dgm:cxn modelId="{9C008C91-8743-4743-AE31-8C1C09E77DCE}" srcId="{E0063719-D0F2-4891-92AC-97ADAE157BD4}" destId="{6E3F227E-E208-416D-93A0-D5B14E9B5EC3}" srcOrd="0" destOrd="0" parTransId="{03E95826-054D-45D8-B753-017893DCFB27}" sibTransId="{751BCF00-DD36-49C0-9862-0DC69D4262E7}"/>
    <dgm:cxn modelId="{FB9C061B-5BE2-4EE2-A9F9-D8D7B9F39A1B}" type="presOf" srcId="{6E3F227E-E208-416D-93A0-D5B14E9B5EC3}" destId="{3A506048-6C7B-47C7-BFE4-05EB5D566DC4}" srcOrd="1" destOrd="0" presId="urn:microsoft.com/office/officeart/2005/8/layout/list1"/>
    <dgm:cxn modelId="{00225BCA-232B-4505-83B9-063144BDF96E}" srcId="{6E3F227E-E208-416D-93A0-D5B14E9B5EC3}" destId="{38648792-4D89-47D0-B774-480EBE318F4C}" srcOrd="0" destOrd="0" parTransId="{75CE280A-27EE-4F32-8F64-F3307F48FA6B}" sibTransId="{2B33993F-DFC2-4645-9689-08B104C092F8}"/>
    <dgm:cxn modelId="{3F365BD4-C871-4B29-B7BC-4C2C5AEB88F1}" type="presOf" srcId="{E0063719-D0F2-4891-92AC-97ADAE157BD4}" destId="{B72B9DD0-10A4-4678-A5D5-FF905C682D24}" srcOrd="0" destOrd="0" presId="urn:microsoft.com/office/officeart/2005/8/layout/list1"/>
    <dgm:cxn modelId="{616DC1D1-29D6-4424-9591-CEBB413671C2}" type="presOf" srcId="{6E3F227E-E208-416D-93A0-D5B14E9B5EC3}" destId="{FF054E0A-16B7-4B20-ABF8-D9E5F68F71B3}" srcOrd="0" destOrd="0" presId="urn:microsoft.com/office/officeart/2005/8/layout/list1"/>
    <dgm:cxn modelId="{34EF53B5-BD39-4842-A3AD-FCB03C5E1C1A}" type="presOf" srcId="{42203AE8-B5BB-463F-990E-12FE3AE1ABF4}" destId="{FB70E826-EE41-4284-8021-9E5ED624B39D}" srcOrd="0" destOrd="2" presId="urn:microsoft.com/office/officeart/2005/8/layout/list1"/>
    <dgm:cxn modelId="{565CD63E-B46C-417F-BEE6-D95BA3FFFF88}" type="presOf" srcId="{15CC63C3-CB96-47AB-B589-50561E045375}" destId="{FB70E826-EE41-4284-8021-9E5ED624B39D}" srcOrd="0" destOrd="1" presId="urn:microsoft.com/office/officeart/2005/8/layout/list1"/>
    <dgm:cxn modelId="{490C35A6-B3BB-48EB-A1C1-57B0A4057735}" type="presParOf" srcId="{B72B9DD0-10A4-4678-A5D5-FF905C682D24}" destId="{097273D0-5714-4C5B-9DC8-A56A4B4AB5CE}" srcOrd="0" destOrd="0" presId="urn:microsoft.com/office/officeart/2005/8/layout/list1"/>
    <dgm:cxn modelId="{2F1B1C0D-6EF9-4B02-8855-DF635ABD97AF}" type="presParOf" srcId="{097273D0-5714-4C5B-9DC8-A56A4B4AB5CE}" destId="{FF054E0A-16B7-4B20-ABF8-D9E5F68F71B3}" srcOrd="0" destOrd="0" presId="urn:microsoft.com/office/officeart/2005/8/layout/list1"/>
    <dgm:cxn modelId="{EEE3E407-0219-49DE-A539-FBCD3F706E7E}" type="presParOf" srcId="{097273D0-5714-4C5B-9DC8-A56A4B4AB5CE}" destId="{3A506048-6C7B-47C7-BFE4-05EB5D566DC4}" srcOrd="1" destOrd="0" presId="urn:microsoft.com/office/officeart/2005/8/layout/list1"/>
    <dgm:cxn modelId="{38FE7FEE-3A1F-4AED-84A6-3AAFDC679A21}" type="presParOf" srcId="{B72B9DD0-10A4-4678-A5D5-FF905C682D24}" destId="{586AB0E7-BDFE-4FA2-B1F9-EDF4DB97F08F}" srcOrd="1" destOrd="0" presId="urn:microsoft.com/office/officeart/2005/8/layout/list1"/>
    <dgm:cxn modelId="{EE44107C-3381-4A3F-BC58-E195FA012058}" type="presParOf" srcId="{B72B9DD0-10A4-4678-A5D5-FF905C682D24}" destId="{FB70E826-EE41-4284-8021-9E5ED624B39D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323F8B7-2981-48A6-A4A0-E1B7FD35A33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1BE5560-D167-4143-83E9-1FC6249E088A}">
      <dgm:prSet phldrT="[Текст]"/>
      <dgm:spPr>
        <a:solidFill>
          <a:srgbClr val="5DA1B3"/>
        </a:solidFill>
        <a:ln>
          <a:solidFill>
            <a:srgbClr val="468394"/>
          </a:solidFill>
        </a:ln>
      </dgm:spPr>
      <dgm:t>
        <a:bodyPr/>
        <a:lstStyle/>
        <a:p>
          <a:r>
            <a:rPr lang="ru-RU" dirty="0"/>
            <a:t>Кемеровское УФАС (</a:t>
          </a:r>
          <a:r>
            <a:rPr lang="ru-RU" dirty="0" err="1"/>
            <a:t>изв</a:t>
          </a:r>
          <a:r>
            <a:rPr lang="ru-RU" dirty="0"/>
            <a:t>. №0139200000122000028)</a:t>
          </a:r>
        </a:p>
      </dgm:t>
    </dgm:pt>
    <dgm:pt modelId="{52A2AB39-5EA7-4477-8961-42C6C3A7DA77}" type="parTrans" cxnId="{7E31DC30-EB36-4FD2-9E96-75A0B1492177}">
      <dgm:prSet/>
      <dgm:spPr/>
      <dgm:t>
        <a:bodyPr/>
        <a:lstStyle/>
        <a:p>
          <a:endParaRPr lang="ru-RU"/>
        </a:p>
      </dgm:t>
    </dgm:pt>
    <dgm:pt modelId="{9865B852-A544-4FA6-94E3-AD19DCFBA40E}" type="sibTrans" cxnId="{7E31DC30-EB36-4FD2-9E96-75A0B1492177}">
      <dgm:prSet/>
      <dgm:spPr/>
      <dgm:t>
        <a:bodyPr/>
        <a:lstStyle/>
        <a:p>
          <a:endParaRPr lang="ru-RU"/>
        </a:p>
      </dgm:t>
    </dgm:pt>
    <dgm:pt modelId="{871E7B35-0291-4D2A-B591-73F30043D09D}">
      <dgm:prSet phldrT="[Текст]"/>
      <dgm:spPr/>
      <dgm:t>
        <a:bodyPr/>
        <a:lstStyle/>
        <a:p>
          <a:pPr algn="just"/>
          <a:r>
            <a:rPr lang="ru-RU" dirty="0"/>
            <a:t>На момент подачи заявки у предоставленного участником контракта был статус «Исполнение», в день окончания подачи заявок контракт был переведен на стадию «Исполнение завершено». Поскольку заявка участника закупки содержала документы и информацию, предусмотренную частью 2.1 статьи 31 44-ФЗ, комиссия поступила правомерно, признав участника соответствующим требованиям. Федеральный закон №44-ФЗ не содержит положений, касающихся обязанности аукционной комиссией оценивать сведения об исполненных контрактах в реестре контрактов ЕИС на момент подачи заявки участником закупки.</a:t>
          </a:r>
        </a:p>
      </dgm:t>
    </dgm:pt>
    <dgm:pt modelId="{FA674353-2C1C-4BFE-8073-1B90BEE17E27}" type="parTrans" cxnId="{5EBA2A24-B67E-40AB-9A17-CB7371E17817}">
      <dgm:prSet/>
      <dgm:spPr/>
      <dgm:t>
        <a:bodyPr/>
        <a:lstStyle/>
        <a:p>
          <a:endParaRPr lang="ru-RU"/>
        </a:p>
      </dgm:t>
    </dgm:pt>
    <dgm:pt modelId="{898F3B97-B278-4CE2-8DDB-F193AA6AA08A}" type="sibTrans" cxnId="{5EBA2A24-B67E-40AB-9A17-CB7371E17817}">
      <dgm:prSet/>
      <dgm:spPr/>
      <dgm:t>
        <a:bodyPr/>
        <a:lstStyle/>
        <a:p>
          <a:endParaRPr lang="ru-RU"/>
        </a:p>
      </dgm:t>
    </dgm:pt>
    <dgm:pt modelId="{CFC76321-26CC-4B60-979E-5F3789F1771C}">
      <dgm:prSet phldrT="[Текст]"/>
      <dgm:spPr>
        <a:solidFill>
          <a:srgbClr val="5DA1B3"/>
        </a:solidFill>
        <a:ln>
          <a:solidFill>
            <a:srgbClr val="468394"/>
          </a:solidFill>
        </a:ln>
      </dgm:spPr>
      <dgm:t>
        <a:bodyPr/>
        <a:lstStyle/>
        <a:p>
          <a:r>
            <a:rPr lang="ru-RU" dirty="0"/>
            <a:t>Чукотское УФАС (</a:t>
          </a:r>
          <a:r>
            <a:rPr lang="ru-RU" dirty="0" err="1"/>
            <a:t>изв</a:t>
          </a:r>
          <a:r>
            <a:rPr lang="ru-RU" dirty="0"/>
            <a:t>. №0188300005422000025)</a:t>
          </a:r>
        </a:p>
      </dgm:t>
    </dgm:pt>
    <dgm:pt modelId="{4564639D-34E3-414F-85FE-73241F8B8C0F}" type="parTrans" cxnId="{409195F0-9B4C-4110-BA49-3B2028D9B3A4}">
      <dgm:prSet/>
      <dgm:spPr/>
      <dgm:t>
        <a:bodyPr/>
        <a:lstStyle/>
        <a:p>
          <a:endParaRPr lang="ru-RU"/>
        </a:p>
      </dgm:t>
    </dgm:pt>
    <dgm:pt modelId="{2D3ACA2C-748E-4170-8283-F8E1D0226729}" type="sibTrans" cxnId="{409195F0-9B4C-4110-BA49-3B2028D9B3A4}">
      <dgm:prSet/>
      <dgm:spPr/>
      <dgm:t>
        <a:bodyPr/>
        <a:lstStyle/>
        <a:p>
          <a:endParaRPr lang="ru-RU"/>
        </a:p>
      </dgm:t>
    </dgm:pt>
    <dgm:pt modelId="{7ECC179B-A76E-44E9-82D2-AE79D554EBBA}">
      <dgm:prSet phldrT="[Текст]"/>
      <dgm:spPr/>
      <dgm:t>
        <a:bodyPr/>
        <a:lstStyle/>
        <a:p>
          <a:pPr algn="just"/>
          <a:r>
            <a:rPr lang="ru-RU" dirty="0"/>
            <a:t>Комиссия заказчика признала заявку несоответствующей требованиям, поскольку представленный участником договор имеет в ЕИС статус «Исполнение». Комиссия УФАС России не соглашается с решением комиссии по осуществлению закупок Заказчика о признании заявки несоответствующей, поскольку участник закупки выполнил требования, установленные извещением о проведении аукциона, предоставив оператору электронной площадки все необходимые документы </a:t>
          </a:r>
        </a:p>
      </dgm:t>
    </dgm:pt>
    <dgm:pt modelId="{0831D7B5-A85A-4730-B9D0-01BB6DA67BF3}" type="parTrans" cxnId="{39CF51D3-6261-4D67-BBF5-D32140BF17F2}">
      <dgm:prSet/>
      <dgm:spPr/>
      <dgm:t>
        <a:bodyPr/>
        <a:lstStyle/>
        <a:p>
          <a:endParaRPr lang="ru-RU"/>
        </a:p>
      </dgm:t>
    </dgm:pt>
    <dgm:pt modelId="{82F95619-CFAA-4A28-974D-0DB1A9F76DF6}" type="sibTrans" cxnId="{39CF51D3-6261-4D67-BBF5-D32140BF17F2}">
      <dgm:prSet/>
      <dgm:spPr/>
      <dgm:t>
        <a:bodyPr/>
        <a:lstStyle/>
        <a:p>
          <a:endParaRPr lang="ru-RU"/>
        </a:p>
      </dgm:t>
    </dgm:pt>
    <dgm:pt modelId="{202F6D7C-9E08-46FA-913C-CACABCBB81FE}" type="pres">
      <dgm:prSet presAssocID="{4323F8B7-2981-48A6-A4A0-E1B7FD35A33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7E35A4-1399-4E87-81B3-074C0F8A3F04}" type="pres">
      <dgm:prSet presAssocID="{41BE5560-D167-4143-83E9-1FC6249E088A}" presName="parentText" presStyleLbl="node1" presStyleIdx="0" presStyleCnt="2" custLinFactNeighborX="231" custLinFactNeighborY="40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048459-C135-4AA6-B945-A58C794796AD}" type="pres">
      <dgm:prSet presAssocID="{41BE5560-D167-4143-83E9-1FC6249E088A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AA13E2-28A7-45F4-99FA-55030914C6AC}" type="pres">
      <dgm:prSet presAssocID="{CFC76321-26CC-4B60-979E-5F3789F1771C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5B9C04-B5A0-486B-B016-D4CC8B20547A}" type="pres">
      <dgm:prSet presAssocID="{CFC76321-26CC-4B60-979E-5F3789F1771C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CF51D3-6261-4D67-BBF5-D32140BF17F2}" srcId="{CFC76321-26CC-4B60-979E-5F3789F1771C}" destId="{7ECC179B-A76E-44E9-82D2-AE79D554EBBA}" srcOrd="0" destOrd="0" parTransId="{0831D7B5-A85A-4730-B9D0-01BB6DA67BF3}" sibTransId="{82F95619-CFAA-4A28-974D-0DB1A9F76DF6}"/>
    <dgm:cxn modelId="{5EBA2A24-B67E-40AB-9A17-CB7371E17817}" srcId="{41BE5560-D167-4143-83E9-1FC6249E088A}" destId="{871E7B35-0291-4D2A-B591-73F30043D09D}" srcOrd="0" destOrd="0" parTransId="{FA674353-2C1C-4BFE-8073-1B90BEE17E27}" sibTransId="{898F3B97-B278-4CE2-8DDB-F193AA6AA08A}"/>
    <dgm:cxn modelId="{D0D07551-7FB4-484E-A2E5-68FD85C6CEC8}" type="presOf" srcId="{41BE5560-D167-4143-83E9-1FC6249E088A}" destId="{2A7E35A4-1399-4E87-81B3-074C0F8A3F04}" srcOrd="0" destOrd="0" presId="urn:microsoft.com/office/officeart/2005/8/layout/vList2"/>
    <dgm:cxn modelId="{27E3D0A5-EEB5-49BC-847D-89C731089039}" type="presOf" srcId="{7ECC179B-A76E-44E9-82D2-AE79D554EBBA}" destId="{E55B9C04-B5A0-486B-B016-D4CC8B20547A}" srcOrd="0" destOrd="0" presId="urn:microsoft.com/office/officeart/2005/8/layout/vList2"/>
    <dgm:cxn modelId="{DD1B50FA-0C4F-4D46-AB96-071C4079DBFF}" type="presOf" srcId="{CFC76321-26CC-4B60-979E-5F3789F1771C}" destId="{6DAA13E2-28A7-45F4-99FA-55030914C6AC}" srcOrd="0" destOrd="0" presId="urn:microsoft.com/office/officeart/2005/8/layout/vList2"/>
    <dgm:cxn modelId="{409195F0-9B4C-4110-BA49-3B2028D9B3A4}" srcId="{4323F8B7-2981-48A6-A4A0-E1B7FD35A33F}" destId="{CFC76321-26CC-4B60-979E-5F3789F1771C}" srcOrd="1" destOrd="0" parTransId="{4564639D-34E3-414F-85FE-73241F8B8C0F}" sibTransId="{2D3ACA2C-748E-4170-8283-F8E1D0226729}"/>
    <dgm:cxn modelId="{8927D31D-7DB3-4DF7-9E25-D6B514951B40}" type="presOf" srcId="{4323F8B7-2981-48A6-A4A0-E1B7FD35A33F}" destId="{202F6D7C-9E08-46FA-913C-CACABCBB81FE}" srcOrd="0" destOrd="0" presId="urn:microsoft.com/office/officeart/2005/8/layout/vList2"/>
    <dgm:cxn modelId="{7E31DC30-EB36-4FD2-9E96-75A0B1492177}" srcId="{4323F8B7-2981-48A6-A4A0-E1B7FD35A33F}" destId="{41BE5560-D167-4143-83E9-1FC6249E088A}" srcOrd="0" destOrd="0" parTransId="{52A2AB39-5EA7-4477-8961-42C6C3A7DA77}" sibTransId="{9865B852-A544-4FA6-94E3-AD19DCFBA40E}"/>
    <dgm:cxn modelId="{B715D14C-E1CE-4528-A5C6-BEB8FD89D87C}" type="presOf" srcId="{871E7B35-0291-4D2A-B591-73F30043D09D}" destId="{17048459-C135-4AA6-B945-A58C794796AD}" srcOrd="0" destOrd="0" presId="urn:microsoft.com/office/officeart/2005/8/layout/vList2"/>
    <dgm:cxn modelId="{9FF2AFB7-0584-4BDA-B35D-8916A51C93C9}" type="presParOf" srcId="{202F6D7C-9E08-46FA-913C-CACABCBB81FE}" destId="{2A7E35A4-1399-4E87-81B3-074C0F8A3F04}" srcOrd="0" destOrd="0" presId="urn:microsoft.com/office/officeart/2005/8/layout/vList2"/>
    <dgm:cxn modelId="{AA5A9F80-72C1-4605-84EF-754EA0468D08}" type="presParOf" srcId="{202F6D7C-9E08-46FA-913C-CACABCBB81FE}" destId="{17048459-C135-4AA6-B945-A58C794796AD}" srcOrd="1" destOrd="0" presId="urn:microsoft.com/office/officeart/2005/8/layout/vList2"/>
    <dgm:cxn modelId="{2325FD7F-723A-4A6D-9AD6-7B3FC0E422DA}" type="presParOf" srcId="{202F6D7C-9E08-46FA-913C-CACABCBB81FE}" destId="{6DAA13E2-28A7-45F4-99FA-55030914C6AC}" srcOrd="2" destOrd="0" presId="urn:microsoft.com/office/officeart/2005/8/layout/vList2"/>
    <dgm:cxn modelId="{F4CEC060-C9BE-44D7-A0BA-A877529336EC}" type="presParOf" srcId="{202F6D7C-9E08-46FA-913C-CACABCBB81FE}" destId="{E55B9C04-B5A0-486B-B016-D4CC8B20547A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D7A7D23-EC75-4AC5-BB3D-C1935D92E798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F47DE1-DB19-4470-889A-1410AE60207F}">
      <dgm:prSet phldrT="[Текст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ru-RU" dirty="0" smtClean="0"/>
            <a:t>Шаг 1</a:t>
          </a:r>
          <a:endParaRPr lang="ru-RU" dirty="0"/>
        </a:p>
      </dgm:t>
    </dgm:pt>
    <dgm:pt modelId="{6CB6DFD9-1460-43AF-83CA-D5A19CBD7B3A}" type="parTrans" cxnId="{87CE2DD5-36F3-4463-A7B9-3D02E062B19D}">
      <dgm:prSet/>
      <dgm:spPr/>
      <dgm:t>
        <a:bodyPr/>
        <a:lstStyle/>
        <a:p>
          <a:endParaRPr lang="ru-RU"/>
        </a:p>
      </dgm:t>
    </dgm:pt>
    <dgm:pt modelId="{14B412CE-1D15-4830-A30C-B1FC61EED109}" type="sibTrans" cxnId="{87CE2DD5-36F3-4463-A7B9-3D02E062B19D}">
      <dgm:prSet/>
      <dgm:spPr/>
      <dgm:t>
        <a:bodyPr/>
        <a:lstStyle/>
        <a:p>
          <a:endParaRPr lang="ru-RU"/>
        </a:p>
      </dgm:t>
    </dgm:pt>
    <dgm:pt modelId="{0FF49622-1D2E-4629-AF94-1AF91C5E63F8}">
      <dgm:prSet phldrT="[Текст]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проводится анализ, обобщение и систематизация проектной документации</a:t>
          </a:r>
          <a:endParaRPr lang="ru-RU" dirty="0"/>
        </a:p>
      </dgm:t>
    </dgm:pt>
    <dgm:pt modelId="{0905850E-4269-482A-B8FE-2BC614A03584}" type="parTrans" cxnId="{CEACD9D2-3A0B-45FE-BAFB-127EA41A61A0}">
      <dgm:prSet/>
      <dgm:spPr/>
      <dgm:t>
        <a:bodyPr/>
        <a:lstStyle/>
        <a:p>
          <a:endParaRPr lang="ru-RU"/>
        </a:p>
      </dgm:t>
    </dgm:pt>
    <dgm:pt modelId="{E0ED9E1D-EF5F-4FA5-B64B-C3CA30A4DEF6}" type="sibTrans" cxnId="{CEACD9D2-3A0B-45FE-BAFB-127EA41A61A0}">
      <dgm:prSet/>
      <dgm:spPr/>
      <dgm:t>
        <a:bodyPr/>
        <a:lstStyle/>
        <a:p>
          <a:endParaRPr lang="ru-RU"/>
        </a:p>
      </dgm:t>
    </dgm:pt>
    <dgm:pt modelId="{F1EAC755-3CF3-4B89-AF7E-9CE4E6361F14}">
      <dgm:prSet phldrT="[Текст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dirty="0" smtClean="0"/>
            <a:t>Шаг 2</a:t>
          </a:r>
          <a:endParaRPr lang="ru-RU" dirty="0"/>
        </a:p>
      </dgm:t>
    </dgm:pt>
    <dgm:pt modelId="{F0EBA9ED-DBB4-438F-B287-70E058EACBD6}" type="parTrans" cxnId="{2986F98C-A6EF-4790-92A0-1F767C057A28}">
      <dgm:prSet/>
      <dgm:spPr/>
      <dgm:t>
        <a:bodyPr/>
        <a:lstStyle/>
        <a:p>
          <a:endParaRPr lang="ru-RU"/>
        </a:p>
      </dgm:t>
    </dgm:pt>
    <dgm:pt modelId="{176E7AF5-C263-450C-8212-3F2242F9FF22}" type="sibTrans" cxnId="{2986F98C-A6EF-4790-92A0-1F767C057A28}">
      <dgm:prSet/>
      <dgm:spPr/>
      <dgm:t>
        <a:bodyPr/>
        <a:lstStyle/>
        <a:p>
          <a:endParaRPr lang="ru-RU"/>
        </a:p>
      </dgm:t>
    </dgm:pt>
    <dgm:pt modelId="{8E24993C-567F-4A5C-804D-2A467563E3FF}">
      <dgm:prSet phldrT="[Текст]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составляется ведомость объемов технологически законченных элементов</a:t>
          </a:r>
          <a:endParaRPr lang="ru-RU" dirty="0"/>
        </a:p>
      </dgm:t>
    </dgm:pt>
    <dgm:pt modelId="{4A3027A1-C8F0-42E7-9978-0FA0D482B427}" type="parTrans" cxnId="{2070ED63-E18D-473B-A22E-F98E8A20E1F3}">
      <dgm:prSet/>
      <dgm:spPr/>
      <dgm:t>
        <a:bodyPr/>
        <a:lstStyle/>
        <a:p>
          <a:endParaRPr lang="ru-RU"/>
        </a:p>
      </dgm:t>
    </dgm:pt>
    <dgm:pt modelId="{94F6B902-B121-4132-96A6-FFF586B2D992}" type="sibTrans" cxnId="{2070ED63-E18D-473B-A22E-F98E8A20E1F3}">
      <dgm:prSet/>
      <dgm:spPr/>
      <dgm:t>
        <a:bodyPr/>
        <a:lstStyle/>
        <a:p>
          <a:endParaRPr lang="ru-RU"/>
        </a:p>
      </dgm:t>
    </dgm:pt>
    <dgm:pt modelId="{E9FC8925-4C43-4937-BE65-9BC21ADAD531}">
      <dgm:prSet phldrT="[Текст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/>
            <a:t>Шаг 3</a:t>
          </a:r>
          <a:endParaRPr lang="ru-RU" dirty="0"/>
        </a:p>
      </dgm:t>
    </dgm:pt>
    <dgm:pt modelId="{4117C27D-BE01-4B9E-84F7-00FE6B51933B}" type="parTrans" cxnId="{B16FDD1F-9E29-4FB4-85A9-A284AF2C9A74}">
      <dgm:prSet/>
      <dgm:spPr/>
      <dgm:t>
        <a:bodyPr/>
        <a:lstStyle/>
        <a:p>
          <a:endParaRPr lang="ru-RU"/>
        </a:p>
      </dgm:t>
    </dgm:pt>
    <dgm:pt modelId="{13ABAE22-63D9-4648-A6CD-525A6B6EC378}" type="sibTrans" cxnId="{B16FDD1F-9E29-4FB4-85A9-A284AF2C9A74}">
      <dgm:prSet/>
      <dgm:spPr/>
      <dgm:t>
        <a:bodyPr/>
        <a:lstStyle/>
        <a:p>
          <a:endParaRPr lang="ru-RU"/>
        </a:p>
      </dgm:t>
    </dgm:pt>
    <dgm:pt modelId="{6FF808FE-B920-4E68-B395-45118C640E9D}">
      <dgm:prSet phldrT="[Текст]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на основании Ведомости составляется проект сметы контракта</a:t>
          </a:r>
          <a:endParaRPr lang="ru-RU" dirty="0"/>
        </a:p>
      </dgm:t>
    </dgm:pt>
    <dgm:pt modelId="{9D0FE7E3-5B89-4CBB-8CA7-6B45F059D601}" type="parTrans" cxnId="{F775333D-C12D-442B-AEC6-034963BABA2B}">
      <dgm:prSet/>
      <dgm:spPr/>
      <dgm:t>
        <a:bodyPr/>
        <a:lstStyle/>
        <a:p>
          <a:endParaRPr lang="ru-RU"/>
        </a:p>
      </dgm:t>
    </dgm:pt>
    <dgm:pt modelId="{66E76749-C8BD-45D4-803D-38DFF49795BC}" type="sibTrans" cxnId="{F775333D-C12D-442B-AEC6-034963BABA2B}">
      <dgm:prSet/>
      <dgm:spPr/>
      <dgm:t>
        <a:bodyPr/>
        <a:lstStyle/>
        <a:p>
          <a:endParaRPr lang="ru-RU"/>
        </a:p>
      </dgm:t>
    </dgm:pt>
    <dgm:pt modelId="{36D4263D-C61A-48F1-A833-E6A6307683C3}">
      <dgm:prSet/>
      <dgm:spPr/>
      <dgm:t>
        <a:bodyPr/>
        <a:lstStyle/>
        <a:p>
          <a:endParaRPr lang="ru-RU"/>
        </a:p>
      </dgm:t>
    </dgm:pt>
    <dgm:pt modelId="{56B18520-D27B-499E-9FA0-ECF5E36179F3}" type="parTrans" cxnId="{6C9258CA-323F-4C02-AC66-B44D65DABD12}">
      <dgm:prSet/>
      <dgm:spPr/>
      <dgm:t>
        <a:bodyPr/>
        <a:lstStyle/>
        <a:p>
          <a:endParaRPr lang="ru-RU"/>
        </a:p>
      </dgm:t>
    </dgm:pt>
    <dgm:pt modelId="{F41C82D9-1BD7-4F29-B6B5-8B1ECF6A5728}" type="sibTrans" cxnId="{6C9258CA-323F-4C02-AC66-B44D65DABD12}">
      <dgm:prSet/>
      <dgm:spPr/>
      <dgm:t>
        <a:bodyPr/>
        <a:lstStyle/>
        <a:p>
          <a:endParaRPr lang="ru-RU"/>
        </a:p>
      </dgm:t>
    </dgm:pt>
    <dgm:pt modelId="{A6EF3914-3257-4B21-BB39-56D12DE2EF9E}">
      <dgm:prSet/>
      <dgm:spPr/>
      <dgm:t>
        <a:bodyPr/>
        <a:lstStyle/>
        <a:p>
          <a:endParaRPr lang="ru-RU" dirty="0"/>
        </a:p>
      </dgm:t>
    </dgm:pt>
    <dgm:pt modelId="{D5C43EFF-BE2A-4EF2-A606-64BB715A1418}" type="parTrans" cxnId="{B164D5BE-D3A2-4172-AF91-FA988ED3DE70}">
      <dgm:prSet/>
      <dgm:spPr/>
      <dgm:t>
        <a:bodyPr/>
        <a:lstStyle/>
        <a:p>
          <a:endParaRPr lang="ru-RU"/>
        </a:p>
      </dgm:t>
    </dgm:pt>
    <dgm:pt modelId="{03BBA9B5-3E38-4676-B33A-9F9552B871BC}" type="sibTrans" cxnId="{B164D5BE-D3A2-4172-AF91-FA988ED3DE70}">
      <dgm:prSet/>
      <dgm:spPr/>
      <dgm:t>
        <a:bodyPr/>
        <a:lstStyle/>
        <a:p>
          <a:endParaRPr lang="ru-RU"/>
        </a:p>
      </dgm:t>
    </dgm:pt>
    <dgm:pt modelId="{02F1D784-0B1E-40AE-8AF1-9A37B88D696F}">
      <dgm:prSet/>
      <dgm:spPr/>
      <dgm:t>
        <a:bodyPr/>
        <a:lstStyle/>
        <a:p>
          <a:endParaRPr lang="ru-RU" dirty="0"/>
        </a:p>
      </dgm:t>
    </dgm:pt>
    <dgm:pt modelId="{F831A7A8-02E1-431A-9514-1150093CCC68}" type="parTrans" cxnId="{57EB71C9-6D6B-4B0F-8CBE-E0E45BBA60FF}">
      <dgm:prSet/>
      <dgm:spPr/>
      <dgm:t>
        <a:bodyPr/>
        <a:lstStyle/>
        <a:p>
          <a:endParaRPr lang="ru-RU"/>
        </a:p>
      </dgm:t>
    </dgm:pt>
    <dgm:pt modelId="{E94D793A-8856-4C48-8500-E739BCD53E96}" type="sibTrans" cxnId="{57EB71C9-6D6B-4B0F-8CBE-E0E45BBA60FF}">
      <dgm:prSet/>
      <dgm:spPr/>
      <dgm:t>
        <a:bodyPr/>
        <a:lstStyle/>
        <a:p>
          <a:endParaRPr lang="ru-RU"/>
        </a:p>
      </dgm:t>
    </dgm:pt>
    <dgm:pt modelId="{43BE9AFB-3B1C-445E-A81F-5DED567CE840}" type="pres">
      <dgm:prSet presAssocID="{2D7A7D23-EC75-4AC5-BB3D-C1935D92E798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2D32ABC-73F9-4A41-A4F4-FA8B283F2AC2}" type="pres">
      <dgm:prSet presAssocID="{38F47DE1-DB19-4470-889A-1410AE60207F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631A3E-00A2-4272-9C45-00654154FEC6}" type="pres">
      <dgm:prSet presAssocID="{38F47DE1-DB19-4470-889A-1410AE60207F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6582EC-4086-4A5B-B6E7-EBCB2F1DEE74}" type="pres">
      <dgm:prSet presAssocID="{F1EAC755-3CF3-4B89-AF7E-9CE4E6361F14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0C02FF-2A9D-4FA2-AC2A-31D795AEC62B}" type="pres">
      <dgm:prSet presAssocID="{F1EAC755-3CF3-4B89-AF7E-9CE4E6361F14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08E1B7-DDEF-4318-8FCF-1C715AD0F981}" type="pres">
      <dgm:prSet presAssocID="{E9FC8925-4C43-4937-BE65-9BC21ADAD531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343E95-A980-41EF-B757-643FB4DF3535}" type="pres">
      <dgm:prSet presAssocID="{E9FC8925-4C43-4937-BE65-9BC21ADAD531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8D1278-4BBA-4FCA-B123-CFCBCCE135DB}" type="presOf" srcId="{8E24993C-567F-4A5C-804D-2A467563E3FF}" destId="{BE0C02FF-2A9D-4FA2-AC2A-31D795AEC62B}" srcOrd="0" destOrd="0" presId="urn:microsoft.com/office/officeart/2009/3/layout/IncreasingArrowsProcess"/>
    <dgm:cxn modelId="{C4DD1A08-7575-4F71-A87F-8231CFF78C14}" type="presOf" srcId="{E9FC8925-4C43-4937-BE65-9BC21ADAD531}" destId="{B708E1B7-DDEF-4318-8FCF-1C715AD0F981}" srcOrd="0" destOrd="0" presId="urn:microsoft.com/office/officeart/2009/3/layout/IncreasingArrowsProcess"/>
    <dgm:cxn modelId="{57EB71C9-6D6B-4B0F-8CBE-E0E45BBA60FF}" srcId="{E9FC8925-4C43-4937-BE65-9BC21ADAD531}" destId="{02F1D784-0B1E-40AE-8AF1-9A37B88D696F}" srcOrd="1" destOrd="0" parTransId="{F831A7A8-02E1-431A-9514-1150093CCC68}" sibTransId="{E94D793A-8856-4C48-8500-E739BCD53E96}"/>
    <dgm:cxn modelId="{6C9258CA-323F-4C02-AC66-B44D65DABD12}" srcId="{38F47DE1-DB19-4470-889A-1410AE60207F}" destId="{36D4263D-C61A-48F1-A833-E6A6307683C3}" srcOrd="1" destOrd="0" parTransId="{56B18520-D27B-499E-9FA0-ECF5E36179F3}" sibTransId="{F41C82D9-1BD7-4F29-B6B5-8B1ECF6A5728}"/>
    <dgm:cxn modelId="{B6A22954-971A-41A2-B066-5FE0767E6760}" type="presOf" srcId="{36D4263D-C61A-48F1-A833-E6A6307683C3}" destId="{2D631A3E-00A2-4272-9C45-00654154FEC6}" srcOrd="0" destOrd="1" presId="urn:microsoft.com/office/officeart/2009/3/layout/IncreasingArrowsProcess"/>
    <dgm:cxn modelId="{70419A0B-0916-4714-8D8D-D758592F222D}" type="presOf" srcId="{F1EAC755-3CF3-4B89-AF7E-9CE4E6361F14}" destId="{DE6582EC-4086-4A5B-B6E7-EBCB2F1DEE74}" srcOrd="0" destOrd="0" presId="urn:microsoft.com/office/officeart/2009/3/layout/IncreasingArrowsProcess"/>
    <dgm:cxn modelId="{DD33197D-57F2-4345-9B17-4CCF1BD6F580}" type="presOf" srcId="{6FF808FE-B920-4E68-B395-45118C640E9D}" destId="{C6343E95-A980-41EF-B757-643FB4DF3535}" srcOrd="0" destOrd="0" presId="urn:microsoft.com/office/officeart/2009/3/layout/IncreasingArrowsProcess"/>
    <dgm:cxn modelId="{CEACD9D2-3A0B-45FE-BAFB-127EA41A61A0}" srcId="{38F47DE1-DB19-4470-889A-1410AE60207F}" destId="{0FF49622-1D2E-4629-AF94-1AF91C5E63F8}" srcOrd="0" destOrd="0" parTransId="{0905850E-4269-482A-B8FE-2BC614A03584}" sibTransId="{E0ED9E1D-EF5F-4FA5-B64B-C3CA30A4DEF6}"/>
    <dgm:cxn modelId="{2986F98C-A6EF-4790-92A0-1F767C057A28}" srcId="{2D7A7D23-EC75-4AC5-BB3D-C1935D92E798}" destId="{F1EAC755-3CF3-4B89-AF7E-9CE4E6361F14}" srcOrd="1" destOrd="0" parTransId="{F0EBA9ED-DBB4-438F-B287-70E058EACBD6}" sibTransId="{176E7AF5-C263-450C-8212-3F2242F9FF22}"/>
    <dgm:cxn modelId="{8E29F94A-1098-4134-BCA5-0825A4481C30}" type="presOf" srcId="{2D7A7D23-EC75-4AC5-BB3D-C1935D92E798}" destId="{43BE9AFB-3B1C-445E-A81F-5DED567CE840}" srcOrd="0" destOrd="0" presId="urn:microsoft.com/office/officeart/2009/3/layout/IncreasingArrowsProcess"/>
    <dgm:cxn modelId="{906C627E-23A5-4A6C-B768-194ECA8D2199}" type="presOf" srcId="{A6EF3914-3257-4B21-BB39-56D12DE2EF9E}" destId="{BE0C02FF-2A9D-4FA2-AC2A-31D795AEC62B}" srcOrd="0" destOrd="1" presId="urn:microsoft.com/office/officeart/2009/3/layout/IncreasingArrowsProcess"/>
    <dgm:cxn modelId="{C87CE456-B313-482F-858F-0D23BE4FBA20}" type="presOf" srcId="{38F47DE1-DB19-4470-889A-1410AE60207F}" destId="{42D32ABC-73F9-4A41-A4F4-FA8B283F2AC2}" srcOrd="0" destOrd="0" presId="urn:microsoft.com/office/officeart/2009/3/layout/IncreasingArrowsProcess"/>
    <dgm:cxn modelId="{2070ED63-E18D-473B-A22E-F98E8A20E1F3}" srcId="{F1EAC755-3CF3-4B89-AF7E-9CE4E6361F14}" destId="{8E24993C-567F-4A5C-804D-2A467563E3FF}" srcOrd="0" destOrd="0" parTransId="{4A3027A1-C8F0-42E7-9978-0FA0D482B427}" sibTransId="{94F6B902-B121-4132-96A6-FFF586B2D992}"/>
    <dgm:cxn modelId="{0F53CCBB-7081-4EB8-A03A-D426CB3CA65B}" type="presOf" srcId="{0FF49622-1D2E-4629-AF94-1AF91C5E63F8}" destId="{2D631A3E-00A2-4272-9C45-00654154FEC6}" srcOrd="0" destOrd="0" presId="urn:microsoft.com/office/officeart/2009/3/layout/IncreasingArrowsProcess"/>
    <dgm:cxn modelId="{B16FDD1F-9E29-4FB4-85A9-A284AF2C9A74}" srcId="{2D7A7D23-EC75-4AC5-BB3D-C1935D92E798}" destId="{E9FC8925-4C43-4937-BE65-9BC21ADAD531}" srcOrd="2" destOrd="0" parTransId="{4117C27D-BE01-4B9E-84F7-00FE6B51933B}" sibTransId="{13ABAE22-63D9-4648-A6CD-525A6B6EC378}"/>
    <dgm:cxn modelId="{B164D5BE-D3A2-4172-AF91-FA988ED3DE70}" srcId="{F1EAC755-3CF3-4B89-AF7E-9CE4E6361F14}" destId="{A6EF3914-3257-4B21-BB39-56D12DE2EF9E}" srcOrd="1" destOrd="0" parTransId="{D5C43EFF-BE2A-4EF2-A606-64BB715A1418}" sibTransId="{03BBA9B5-3E38-4676-B33A-9F9552B871BC}"/>
    <dgm:cxn modelId="{02F80E7B-5B51-4ED2-9A2E-0989703C85DD}" type="presOf" srcId="{02F1D784-0B1E-40AE-8AF1-9A37B88D696F}" destId="{C6343E95-A980-41EF-B757-643FB4DF3535}" srcOrd="0" destOrd="1" presId="urn:microsoft.com/office/officeart/2009/3/layout/IncreasingArrowsProcess"/>
    <dgm:cxn modelId="{87CE2DD5-36F3-4463-A7B9-3D02E062B19D}" srcId="{2D7A7D23-EC75-4AC5-BB3D-C1935D92E798}" destId="{38F47DE1-DB19-4470-889A-1410AE60207F}" srcOrd="0" destOrd="0" parTransId="{6CB6DFD9-1460-43AF-83CA-D5A19CBD7B3A}" sibTransId="{14B412CE-1D15-4830-A30C-B1FC61EED109}"/>
    <dgm:cxn modelId="{F775333D-C12D-442B-AEC6-034963BABA2B}" srcId="{E9FC8925-4C43-4937-BE65-9BC21ADAD531}" destId="{6FF808FE-B920-4E68-B395-45118C640E9D}" srcOrd="0" destOrd="0" parTransId="{9D0FE7E3-5B89-4CBB-8CA7-6B45F059D601}" sibTransId="{66E76749-C8BD-45D4-803D-38DFF49795BC}"/>
    <dgm:cxn modelId="{F28CC9EB-8261-4244-8EF8-B3A0F4933405}" type="presParOf" srcId="{43BE9AFB-3B1C-445E-A81F-5DED567CE840}" destId="{42D32ABC-73F9-4A41-A4F4-FA8B283F2AC2}" srcOrd="0" destOrd="0" presId="urn:microsoft.com/office/officeart/2009/3/layout/IncreasingArrowsProcess"/>
    <dgm:cxn modelId="{7B4E080A-8930-4F0F-92AB-38641172E06E}" type="presParOf" srcId="{43BE9AFB-3B1C-445E-A81F-5DED567CE840}" destId="{2D631A3E-00A2-4272-9C45-00654154FEC6}" srcOrd="1" destOrd="0" presId="urn:microsoft.com/office/officeart/2009/3/layout/IncreasingArrowsProcess"/>
    <dgm:cxn modelId="{B32B4712-BFE2-4EB6-94B0-510010BDAF44}" type="presParOf" srcId="{43BE9AFB-3B1C-445E-A81F-5DED567CE840}" destId="{DE6582EC-4086-4A5B-B6E7-EBCB2F1DEE74}" srcOrd="2" destOrd="0" presId="urn:microsoft.com/office/officeart/2009/3/layout/IncreasingArrowsProcess"/>
    <dgm:cxn modelId="{EFFCC846-0748-46FD-A1FA-2AF9E2EB2E89}" type="presParOf" srcId="{43BE9AFB-3B1C-445E-A81F-5DED567CE840}" destId="{BE0C02FF-2A9D-4FA2-AC2A-31D795AEC62B}" srcOrd="3" destOrd="0" presId="urn:microsoft.com/office/officeart/2009/3/layout/IncreasingArrowsProcess"/>
    <dgm:cxn modelId="{A8A100CD-4C6B-4627-9CF2-7623D260313B}" type="presParOf" srcId="{43BE9AFB-3B1C-445E-A81F-5DED567CE840}" destId="{B708E1B7-DDEF-4318-8FCF-1C715AD0F981}" srcOrd="4" destOrd="0" presId="urn:microsoft.com/office/officeart/2009/3/layout/IncreasingArrowsProcess"/>
    <dgm:cxn modelId="{2886ACC6-92F5-4134-A988-7F77F126DB88}" type="presParOf" srcId="{43BE9AFB-3B1C-445E-A81F-5DED567CE840}" destId="{C6343E95-A980-41EF-B757-643FB4DF3535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AED6776-E4C3-49A3-8679-3994BA387B36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FB79D0D4-A260-4407-B0D6-8A39EA45F2BE}">
      <dgm:prSet phldrT="[Текст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ru-RU" dirty="0" smtClean="0"/>
            <a:t>Шаг 1. Создание сметы контракта</a:t>
          </a:r>
          <a:endParaRPr lang="ru-RU" dirty="0"/>
        </a:p>
      </dgm:t>
    </dgm:pt>
    <dgm:pt modelId="{083DF0EB-A0C4-4830-A2ED-7E2EF1E661C8}" type="parTrans" cxnId="{45A4F5B5-6B45-4C2F-8CB9-1EEFD46885EB}">
      <dgm:prSet/>
      <dgm:spPr/>
      <dgm:t>
        <a:bodyPr/>
        <a:lstStyle/>
        <a:p>
          <a:endParaRPr lang="ru-RU"/>
        </a:p>
      </dgm:t>
    </dgm:pt>
    <dgm:pt modelId="{3D153E80-CC51-4E20-A2FE-2BE23D008DD5}" type="sibTrans" cxnId="{45A4F5B5-6B45-4C2F-8CB9-1EEFD46885EB}">
      <dgm:prSet/>
      <dgm:spPr/>
      <dgm:t>
        <a:bodyPr/>
        <a:lstStyle/>
        <a:p>
          <a:endParaRPr lang="ru-RU"/>
        </a:p>
      </dgm:t>
    </dgm:pt>
    <dgm:pt modelId="{928F2AF4-84C9-45E0-B83C-32B1E932ECE1}">
      <dgm:prSet phldrT="[Текст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ru-RU" dirty="0" smtClean="0"/>
            <a:t>Шаг 2. Актирование по структурированной смете</a:t>
          </a:r>
          <a:endParaRPr lang="ru-RU" dirty="0"/>
        </a:p>
      </dgm:t>
    </dgm:pt>
    <dgm:pt modelId="{B821BE7F-8710-484C-A1E7-9DFEDFA6B7D8}" type="parTrans" cxnId="{B5D36733-0730-4A27-9E10-05CD0D26EAB5}">
      <dgm:prSet/>
      <dgm:spPr/>
      <dgm:t>
        <a:bodyPr/>
        <a:lstStyle/>
        <a:p>
          <a:endParaRPr lang="ru-RU"/>
        </a:p>
      </dgm:t>
    </dgm:pt>
    <dgm:pt modelId="{744E3B73-E642-459A-9575-D59FF45F2B19}" type="sibTrans" cxnId="{B5D36733-0730-4A27-9E10-05CD0D26EAB5}">
      <dgm:prSet/>
      <dgm:spPr/>
      <dgm:t>
        <a:bodyPr/>
        <a:lstStyle/>
        <a:p>
          <a:endParaRPr lang="ru-RU"/>
        </a:p>
      </dgm:t>
    </dgm:pt>
    <dgm:pt modelId="{9DCDAB61-7529-4590-9A43-586C7E62A7B4}" type="pres">
      <dgm:prSet presAssocID="{5AED6776-E4C3-49A3-8679-3994BA387B36}" presName="CompostProcess" presStyleCnt="0">
        <dgm:presLayoutVars>
          <dgm:dir/>
          <dgm:resizeHandles val="exact"/>
        </dgm:presLayoutVars>
      </dgm:prSet>
      <dgm:spPr/>
    </dgm:pt>
    <dgm:pt modelId="{E7583E59-1A6B-490A-BE4E-A0773199B705}" type="pres">
      <dgm:prSet presAssocID="{5AED6776-E4C3-49A3-8679-3994BA387B36}" presName="arrow" presStyleLbl="bgShp" presStyleIdx="0" presStyleCnt="1"/>
      <dgm:spPr>
        <a:solidFill>
          <a:schemeClr val="accent5">
            <a:lumMod val="60000"/>
            <a:lumOff val="40000"/>
          </a:schemeClr>
        </a:solidFill>
      </dgm:spPr>
    </dgm:pt>
    <dgm:pt modelId="{D6568C31-B7AF-42D1-BEF5-991A3195E74E}" type="pres">
      <dgm:prSet presAssocID="{5AED6776-E4C3-49A3-8679-3994BA387B36}" presName="linearProcess" presStyleCnt="0"/>
      <dgm:spPr/>
    </dgm:pt>
    <dgm:pt modelId="{DF010761-0A94-4552-9692-D14D0B3AEF93}" type="pres">
      <dgm:prSet presAssocID="{FB79D0D4-A260-4407-B0D6-8A39EA45F2BE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0A232F-F374-4C6C-A4F6-38C181B6A7A1}" type="pres">
      <dgm:prSet presAssocID="{3D153E80-CC51-4E20-A2FE-2BE23D008DD5}" presName="sibTrans" presStyleCnt="0"/>
      <dgm:spPr/>
    </dgm:pt>
    <dgm:pt modelId="{CDE3F90D-C244-480B-BD55-6419AEEA0988}" type="pres">
      <dgm:prSet presAssocID="{928F2AF4-84C9-45E0-B83C-32B1E932ECE1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5D36733-0730-4A27-9E10-05CD0D26EAB5}" srcId="{5AED6776-E4C3-49A3-8679-3994BA387B36}" destId="{928F2AF4-84C9-45E0-B83C-32B1E932ECE1}" srcOrd="1" destOrd="0" parTransId="{B821BE7F-8710-484C-A1E7-9DFEDFA6B7D8}" sibTransId="{744E3B73-E642-459A-9575-D59FF45F2B19}"/>
    <dgm:cxn modelId="{5874218C-E8FF-46B4-91BD-C058510406E8}" type="presOf" srcId="{928F2AF4-84C9-45E0-B83C-32B1E932ECE1}" destId="{CDE3F90D-C244-480B-BD55-6419AEEA0988}" srcOrd="0" destOrd="0" presId="urn:microsoft.com/office/officeart/2005/8/layout/hProcess9"/>
    <dgm:cxn modelId="{45A4F5B5-6B45-4C2F-8CB9-1EEFD46885EB}" srcId="{5AED6776-E4C3-49A3-8679-3994BA387B36}" destId="{FB79D0D4-A260-4407-B0D6-8A39EA45F2BE}" srcOrd="0" destOrd="0" parTransId="{083DF0EB-A0C4-4830-A2ED-7E2EF1E661C8}" sibTransId="{3D153E80-CC51-4E20-A2FE-2BE23D008DD5}"/>
    <dgm:cxn modelId="{C7F7EE05-F9D2-4409-A2A1-A902ADA8E681}" type="presOf" srcId="{5AED6776-E4C3-49A3-8679-3994BA387B36}" destId="{9DCDAB61-7529-4590-9A43-586C7E62A7B4}" srcOrd="0" destOrd="0" presId="urn:microsoft.com/office/officeart/2005/8/layout/hProcess9"/>
    <dgm:cxn modelId="{FD331F3B-B994-4BB5-98A7-1009B8AD6240}" type="presOf" srcId="{FB79D0D4-A260-4407-B0D6-8A39EA45F2BE}" destId="{DF010761-0A94-4552-9692-D14D0B3AEF93}" srcOrd="0" destOrd="0" presId="urn:microsoft.com/office/officeart/2005/8/layout/hProcess9"/>
    <dgm:cxn modelId="{2D2D961A-3E32-4B57-9ED0-65CBD9C2D1AF}" type="presParOf" srcId="{9DCDAB61-7529-4590-9A43-586C7E62A7B4}" destId="{E7583E59-1A6B-490A-BE4E-A0773199B705}" srcOrd="0" destOrd="0" presId="urn:microsoft.com/office/officeart/2005/8/layout/hProcess9"/>
    <dgm:cxn modelId="{4804D774-0DF8-408D-84AC-C817EC95105B}" type="presParOf" srcId="{9DCDAB61-7529-4590-9A43-586C7E62A7B4}" destId="{D6568C31-B7AF-42D1-BEF5-991A3195E74E}" srcOrd="1" destOrd="0" presId="urn:microsoft.com/office/officeart/2005/8/layout/hProcess9"/>
    <dgm:cxn modelId="{DE781022-5D0A-4155-9DD1-2893AEE45E77}" type="presParOf" srcId="{D6568C31-B7AF-42D1-BEF5-991A3195E74E}" destId="{DF010761-0A94-4552-9692-D14D0B3AEF93}" srcOrd="0" destOrd="0" presId="urn:microsoft.com/office/officeart/2005/8/layout/hProcess9"/>
    <dgm:cxn modelId="{4E916FA1-1786-4378-8D89-1DE618755632}" type="presParOf" srcId="{D6568C31-B7AF-42D1-BEF5-991A3195E74E}" destId="{B40A232F-F374-4C6C-A4F6-38C181B6A7A1}" srcOrd="1" destOrd="0" presId="urn:microsoft.com/office/officeart/2005/8/layout/hProcess9"/>
    <dgm:cxn modelId="{C8210B94-2333-4F44-BBA4-C2D6FDC0F943}" type="presParOf" srcId="{D6568C31-B7AF-42D1-BEF5-991A3195E74E}" destId="{CDE3F90D-C244-480B-BD55-6419AEEA0988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DB776-0402-449A-8B03-774701DF7549}">
      <dsp:nvSpPr>
        <dsp:cNvPr id="0" name=""/>
        <dsp:cNvSpPr/>
      </dsp:nvSpPr>
      <dsp:spPr>
        <a:xfrm>
          <a:off x="2874010" y="3036805"/>
          <a:ext cx="2379980" cy="2379980"/>
        </a:xfrm>
        <a:prstGeom prst="ellipse">
          <a:avLst/>
        </a:prstGeom>
        <a:solidFill>
          <a:schemeClr val="accent5">
            <a:lumMod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Универсальная предквалификация по части 2.1 статьи 31 44-ФЗ</a:t>
          </a:r>
        </a:p>
      </dsp:txBody>
      <dsp:txXfrm>
        <a:off x="3222550" y="3385345"/>
        <a:ext cx="1682900" cy="1682900"/>
      </dsp:txXfrm>
    </dsp:sp>
    <dsp:sp modelId="{0529ED6C-41E2-40EE-8314-90821BC110D4}">
      <dsp:nvSpPr>
        <dsp:cNvPr id="0" name=""/>
        <dsp:cNvSpPr/>
      </dsp:nvSpPr>
      <dsp:spPr>
        <a:xfrm rot="12900000">
          <a:off x="1161933" y="2560481"/>
          <a:ext cx="2013351" cy="678294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6FADC1-4AA0-47E5-B2D4-90F1768FB342}">
      <dsp:nvSpPr>
        <dsp:cNvPr id="0" name=""/>
        <dsp:cNvSpPr/>
      </dsp:nvSpPr>
      <dsp:spPr>
        <a:xfrm>
          <a:off x="213498" y="1417830"/>
          <a:ext cx="2260981" cy="1808784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НМЦК (сумма НМЦК при совместных) ≥20 млн. руб.</a:t>
          </a:r>
        </a:p>
      </dsp:txBody>
      <dsp:txXfrm>
        <a:off x="266475" y="1470807"/>
        <a:ext cx="2155027" cy="1702830"/>
      </dsp:txXfrm>
    </dsp:sp>
    <dsp:sp modelId="{7B6E44D6-9B63-4D11-A748-FCE4A061B1E4}">
      <dsp:nvSpPr>
        <dsp:cNvPr id="0" name=""/>
        <dsp:cNvSpPr/>
      </dsp:nvSpPr>
      <dsp:spPr>
        <a:xfrm rot="16200000">
          <a:off x="3057324" y="1573802"/>
          <a:ext cx="2013351" cy="678294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FF0426-86B9-4A3A-A01D-87973CF55774}">
      <dsp:nvSpPr>
        <dsp:cNvPr id="0" name=""/>
        <dsp:cNvSpPr/>
      </dsp:nvSpPr>
      <dsp:spPr>
        <a:xfrm>
          <a:off x="2933509" y="1881"/>
          <a:ext cx="2260981" cy="1808784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Проводится конкурентная закупка</a:t>
          </a:r>
        </a:p>
      </dsp:txBody>
      <dsp:txXfrm>
        <a:off x="2986486" y="54858"/>
        <a:ext cx="2155027" cy="1702830"/>
      </dsp:txXfrm>
    </dsp:sp>
    <dsp:sp modelId="{DB46776A-0F0B-465C-A8F4-68008A4216B0}">
      <dsp:nvSpPr>
        <dsp:cNvPr id="0" name=""/>
        <dsp:cNvSpPr/>
      </dsp:nvSpPr>
      <dsp:spPr>
        <a:xfrm rot="19500000">
          <a:off x="4952715" y="2560481"/>
          <a:ext cx="2013351" cy="678294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730CA1-5437-467C-BE81-C35C19C10923}">
      <dsp:nvSpPr>
        <dsp:cNvPr id="0" name=""/>
        <dsp:cNvSpPr/>
      </dsp:nvSpPr>
      <dsp:spPr>
        <a:xfrm>
          <a:off x="5653520" y="1417830"/>
          <a:ext cx="2260981" cy="1808784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Не установлены специальные квалификационные требования</a:t>
          </a:r>
        </a:p>
      </dsp:txBody>
      <dsp:txXfrm>
        <a:off x="5706497" y="1470807"/>
        <a:ext cx="2155027" cy="17028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F48A4F-1619-4C30-9E3C-988509C817C0}">
      <dsp:nvSpPr>
        <dsp:cNvPr id="0" name=""/>
        <dsp:cNvSpPr/>
      </dsp:nvSpPr>
      <dsp:spPr>
        <a:xfrm rot="16200000">
          <a:off x="-115651" y="687778"/>
          <a:ext cx="5992400" cy="5877500"/>
        </a:xfrm>
        <a:prstGeom prst="downArrow">
          <a:avLst>
            <a:gd name="adj1" fmla="val 50000"/>
            <a:gd name="adj2" fmla="val 35000"/>
          </a:avLst>
        </a:prstGeom>
        <a:noFill/>
        <a:ln w="19050" cap="rnd" cmpd="sng" algn="ctr">
          <a:solidFill>
            <a:srgbClr val="4683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rgbClr val="2C535E"/>
              </a:solidFill>
            </a:rPr>
            <a:t>для подтверждения соответствия дополнительному требованию, предусмотренному ч. 2.1 ст. 31, могут быть представлены </a:t>
          </a:r>
          <a:r>
            <a:rPr lang="ru-RU" sz="1600" b="1" u="sng" kern="1200" dirty="0">
              <a:solidFill>
                <a:srgbClr val="2C535E"/>
              </a:solidFill>
            </a:rPr>
            <a:t>как информация о реестровом номере контракта, так и копия исполненного контракта</a:t>
          </a:r>
          <a:r>
            <a:rPr lang="ru-RU" sz="1600" b="1" kern="1200" dirty="0">
              <a:solidFill>
                <a:srgbClr val="2C535E"/>
              </a:solidFill>
            </a:rPr>
            <a:t>, договора, а также акт приемки поставленных товаров, выполненных работ, оказанных услуг. Совместное представление указанных документов и сведений не является обязательным</a:t>
          </a:r>
          <a:r>
            <a:rPr lang="ru-RU" sz="1600" b="1" kern="1200" dirty="0">
              <a:solidFill>
                <a:srgbClr val="3D7483"/>
              </a:solidFill>
            </a:rPr>
            <a:t>.</a:t>
          </a:r>
        </a:p>
      </dsp:txBody>
      <dsp:txXfrm rot="5400000">
        <a:off x="-58201" y="2128428"/>
        <a:ext cx="4848938" cy="2996200"/>
      </dsp:txXfrm>
    </dsp:sp>
    <dsp:sp modelId="{BB404D5A-BE53-4D5B-8D81-A56ECCFDA769}">
      <dsp:nvSpPr>
        <dsp:cNvPr id="0" name=""/>
        <dsp:cNvSpPr/>
      </dsp:nvSpPr>
      <dsp:spPr>
        <a:xfrm rot="5400000">
          <a:off x="6001531" y="655028"/>
          <a:ext cx="5974687" cy="5943001"/>
        </a:xfrm>
        <a:prstGeom prst="downArrow">
          <a:avLst>
            <a:gd name="adj1" fmla="val 50000"/>
            <a:gd name="adj2" fmla="val 35000"/>
          </a:avLst>
        </a:prstGeom>
        <a:solidFill>
          <a:srgbClr val="3D7483"/>
        </a:solidFill>
        <a:ln w="19050" cap="rnd" cmpd="sng" algn="ctr">
          <a:solidFill>
            <a:srgbClr val="4683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bg1"/>
              </a:solidFill>
            </a:rPr>
            <a:t>для подтверждения участником соответствия дополнительным требованиями установлена императивная норма о предоставлении сведений, указанных </a:t>
          </a:r>
          <a:r>
            <a:rPr lang="ru-RU" sz="1600" b="1" u="sng" kern="1200" dirty="0">
              <a:solidFill>
                <a:schemeClr val="bg1"/>
              </a:solidFill>
            </a:rPr>
            <a:t>в п. «а-в» ч. 4 </a:t>
          </a:r>
          <a:r>
            <a:rPr lang="ru-RU" sz="1600" b="1" kern="1200" dirty="0">
              <a:solidFill>
                <a:schemeClr val="bg1"/>
              </a:solidFill>
            </a:rPr>
            <a:t>ПП РФ 2571 (то есть должны быть все документы). Анализ заявки Заявителя показал, что в качестве информации, подтверждающей соответствие и представлен исключительно номер реестровой записи реестра контрактов, заключенных заказчиками. Таким образом, Заявитель не выполнил требования п. «б-в» ч. 4 ПП РФ 2571.</a:t>
          </a:r>
        </a:p>
      </dsp:txBody>
      <dsp:txXfrm rot="-5400000">
        <a:off x="7057400" y="2132857"/>
        <a:ext cx="4902976" cy="29873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70E826-EE41-4284-8021-9E5ED624B39D}">
      <dsp:nvSpPr>
        <dsp:cNvPr id="0" name=""/>
        <dsp:cNvSpPr/>
      </dsp:nvSpPr>
      <dsp:spPr>
        <a:xfrm>
          <a:off x="0" y="510966"/>
          <a:ext cx="8128000" cy="4907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rgbClr val="4683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0823" tIns="395732" rIns="630823" bIns="135128" numCol="1" spcCol="1270" anchor="t" anchorCtr="0">
          <a:noAutofit/>
        </a:bodyPr>
        <a:lstStyle/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/>
            <a:t>Проблема: В предоставленных участником документах последняя товарная накладная датируется от 01.07.2019 года в то время, как заявка подана участником 08.07.2022 года. </a:t>
          </a:r>
        </a:p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/>
            <a:t>Позиция УФАС: в срок исполнения контракта включаются все действия, необходимые для его исполнения, в том числе приемка и оплата поставленного товара (выполненной работы, оказанной услуги) (ст. 190 ГК РФ, ч. 1 ст. 94 Закона N 44-ФЗ, Письмо Минфина России от 12.05.2022 N 24-06-07/43394). Таким образом, из имеющихся материалов дела однозначным образом следует, что участником закупки исполнено требование  Постановления N 2571. </a:t>
          </a:r>
        </a:p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/>
            <a:t>Примечание: предполагаем, что в данной ситуации комиссия УФАС учитывала срок оплаты обязательств Поставщика, который попадал в предусмотренный законодателем трехлетний срок.</a:t>
          </a:r>
        </a:p>
      </dsp:txBody>
      <dsp:txXfrm>
        <a:off x="0" y="510966"/>
        <a:ext cx="8128000" cy="4907700"/>
      </dsp:txXfrm>
    </dsp:sp>
    <dsp:sp modelId="{3A506048-6C7B-47C7-BFE4-05EB5D566DC4}">
      <dsp:nvSpPr>
        <dsp:cNvPr id="0" name=""/>
        <dsp:cNvSpPr/>
      </dsp:nvSpPr>
      <dsp:spPr>
        <a:xfrm>
          <a:off x="309745" y="107108"/>
          <a:ext cx="7503273" cy="613613"/>
        </a:xfrm>
        <a:prstGeom prst="roundRect">
          <a:avLst/>
        </a:prstGeom>
        <a:solidFill>
          <a:srgbClr val="3D7483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/>
            <a:t>Дагестанское УФАС (</a:t>
          </a:r>
          <a:r>
            <a:rPr lang="ru-RU" sz="1900" kern="1200" dirty="0" err="1"/>
            <a:t>изв</a:t>
          </a:r>
          <a:r>
            <a:rPr lang="ru-RU" sz="1900" kern="1200" dirty="0"/>
            <a:t>. №0103200008422002105)</a:t>
          </a:r>
        </a:p>
      </dsp:txBody>
      <dsp:txXfrm>
        <a:off x="339699" y="137062"/>
        <a:ext cx="7443365" cy="5537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7E35A4-1399-4E87-81B3-074C0F8A3F04}">
      <dsp:nvSpPr>
        <dsp:cNvPr id="0" name=""/>
        <dsp:cNvSpPr/>
      </dsp:nvSpPr>
      <dsp:spPr>
        <a:xfrm>
          <a:off x="0" y="72397"/>
          <a:ext cx="11532949" cy="608400"/>
        </a:xfrm>
        <a:prstGeom prst="roundRect">
          <a:avLst/>
        </a:prstGeom>
        <a:solidFill>
          <a:srgbClr val="5DA1B3"/>
        </a:solidFill>
        <a:ln w="19050" cap="rnd" cmpd="sng" algn="ctr">
          <a:solidFill>
            <a:srgbClr val="4683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/>
            <a:t>Кемеровское УФАС (</a:t>
          </a:r>
          <a:r>
            <a:rPr lang="ru-RU" sz="2600" kern="1200" dirty="0" err="1"/>
            <a:t>изв</a:t>
          </a:r>
          <a:r>
            <a:rPr lang="ru-RU" sz="2600" kern="1200" dirty="0"/>
            <a:t>. №0139200000122000028)</a:t>
          </a:r>
        </a:p>
      </dsp:txBody>
      <dsp:txXfrm>
        <a:off x="29700" y="102097"/>
        <a:ext cx="11473549" cy="549000"/>
      </dsp:txXfrm>
    </dsp:sp>
    <dsp:sp modelId="{17048459-C135-4AA6-B945-A58C794796AD}">
      <dsp:nvSpPr>
        <dsp:cNvPr id="0" name=""/>
        <dsp:cNvSpPr/>
      </dsp:nvSpPr>
      <dsp:spPr>
        <a:xfrm>
          <a:off x="0" y="671926"/>
          <a:ext cx="11532949" cy="2206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6171" tIns="33020" rIns="184912" bIns="3302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/>
            <a:t>На момент подачи заявки у предоставленного участником контракта был статус «Исполнение», в день окончания подачи заявок контракт был переведен на стадию «Исполнение завершено». Поскольку заявка участника закупки содержала документы и информацию, предусмотренную частью 2.1 статьи 31 44-ФЗ, комиссия поступила правомерно, признав участника соответствующим требованиям. Федеральный закон №44-ФЗ не содержит положений, касающихся обязанности аукционной комиссией оценивать сведения об исполненных контрактах в реестре контрактов ЕИС на момент подачи заявки участником закупки.</a:t>
          </a:r>
        </a:p>
      </dsp:txBody>
      <dsp:txXfrm>
        <a:off x="0" y="671926"/>
        <a:ext cx="11532949" cy="2206620"/>
      </dsp:txXfrm>
    </dsp:sp>
    <dsp:sp modelId="{6DAA13E2-28A7-45F4-99FA-55030914C6AC}">
      <dsp:nvSpPr>
        <dsp:cNvPr id="0" name=""/>
        <dsp:cNvSpPr/>
      </dsp:nvSpPr>
      <dsp:spPr>
        <a:xfrm>
          <a:off x="0" y="2878546"/>
          <a:ext cx="11532949" cy="608400"/>
        </a:xfrm>
        <a:prstGeom prst="roundRect">
          <a:avLst/>
        </a:prstGeom>
        <a:solidFill>
          <a:srgbClr val="5DA1B3"/>
        </a:solidFill>
        <a:ln w="19050" cap="rnd" cmpd="sng" algn="ctr">
          <a:solidFill>
            <a:srgbClr val="46839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/>
            <a:t>Чукотское УФАС (</a:t>
          </a:r>
          <a:r>
            <a:rPr lang="ru-RU" sz="2600" kern="1200" dirty="0" err="1"/>
            <a:t>изв</a:t>
          </a:r>
          <a:r>
            <a:rPr lang="ru-RU" sz="2600" kern="1200" dirty="0"/>
            <a:t>. №0188300005422000025)</a:t>
          </a:r>
        </a:p>
      </dsp:txBody>
      <dsp:txXfrm>
        <a:off x="29700" y="2908246"/>
        <a:ext cx="11473549" cy="549000"/>
      </dsp:txXfrm>
    </dsp:sp>
    <dsp:sp modelId="{E55B9C04-B5A0-486B-B016-D4CC8B20547A}">
      <dsp:nvSpPr>
        <dsp:cNvPr id="0" name=""/>
        <dsp:cNvSpPr/>
      </dsp:nvSpPr>
      <dsp:spPr>
        <a:xfrm>
          <a:off x="0" y="3486946"/>
          <a:ext cx="11532949" cy="1668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6171" tIns="33020" rIns="184912" bIns="3302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/>
            <a:t>Комиссия заказчика признала заявку несоответствующей требованиям, поскольку представленный участником договор имеет в ЕИС статус «Исполнение». Комиссия УФАС России не соглашается с решением комиссии по осуществлению закупок Заказчика о признании заявки несоответствующей, поскольку участник закупки выполнил требования, установленные извещением о проведении аукциона, предоставив оператору электронной площадки все необходимые документы </a:t>
          </a:r>
        </a:p>
      </dsp:txBody>
      <dsp:txXfrm>
        <a:off x="0" y="3486946"/>
        <a:ext cx="11532949" cy="16684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D32ABC-73F9-4A41-A4F4-FA8B283F2AC2}">
      <dsp:nvSpPr>
        <dsp:cNvPr id="0" name=""/>
        <dsp:cNvSpPr/>
      </dsp:nvSpPr>
      <dsp:spPr>
        <a:xfrm>
          <a:off x="0" y="734852"/>
          <a:ext cx="8128000" cy="1183746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lumMod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254000" bIns="1879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Шаг 1</a:t>
          </a:r>
          <a:endParaRPr lang="ru-RU" sz="2300" kern="1200" dirty="0"/>
        </a:p>
      </dsp:txBody>
      <dsp:txXfrm>
        <a:off x="0" y="1030789"/>
        <a:ext cx="7832064" cy="591873"/>
      </dsp:txXfrm>
    </dsp:sp>
    <dsp:sp modelId="{2D631A3E-00A2-4272-9C45-00654154FEC6}">
      <dsp:nvSpPr>
        <dsp:cNvPr id="0" name=""/>
        <dsp:cNvSpPr/>
      </dsp:nvSpPr>
      <dsp:spPr>
        <a:xfrm>
          <a:off x="0" y="1647691"/>
          <a:ext cx="2503424" cy="22803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проводится анализ, обобщение и систематизация проектной документации</a:t>
          </a:r>
          <a:endParaRPr lang="ru-RU" sz="2100" kern="1200" dirty="0"/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0" y="1647691"/>
        <a:ext cx="2503424" cy="2280331"/>
      </dsp:txXfrm>
    </dsp:sp>
    <dsp:sp modelId="{DE6582EC-4086-4A5B-B6E7-EBCB2F1DEE74}">
      <dsp:nvSpPr>
        <dsp:cNvPr id="0" name=""/>
        <dsp:cNvSpPr/>
      </dsp:nvSpPr>
      <dsp:spPr>
        <a:xfrm>
          <a:off x="2503423" y="1129434"/>
          <a:ext cx="5624576" cy="1183746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254000" bIns="1879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Шаг 2</a:t>
          </a:r>
          <a:endParaRPr lang="ru-RU" sz="2300" kern="1200" dirty="0"/>
        </a:p>
      </dsp:txBody>
      <dsp:txXfrm>
        <a:off x="2503423" y="1425371"/>
        <a:ext cx="5328640" cy="591873"/>
      </dsp:txXfrm>
    </dsp:sp>
    <dsp:sp modelId="{BE0C02FF-2A9D-4FA2-AC2A-31D795AEC62B}">
      <dsp:nvSpPr>
        <dsp:cNvPr id="0" name=""/>
        <dsp:cNvSpPr/>
      </dsp:nvSpPr>
      <dsp:spPr>
        <a:xfrm>
          <a:off x="2503423" y="2042273"/>
          <a:ext cx="2503424" cy="22803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составляется ведомость объемов технологически законченных элементов</a:t>
          </a:r>
          <a:endParaRPr lang="ru-RU" sz="2100" kern="1200" dirty="0"/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>
        <a:off x="2503423" y="2042273"/>
        <a:ext cx="2503424" cy="2280331"/>
      </dsp:txXfrm>
    </dsp:sp>
    <dsp:sp modelId="{B708E1B7-DDEF-4318-8FCF-1C715AD0F981}">
      <dsp:nvSpPr>
        <dsp:cNvPr id="0" name=""/>
        <dsp:cNvSpPr/>
      </dsp:nvSpPr>
      <dsp:spPr>
        <a:xfrm>
          <a:off x="5006848" y="1524016"/>
          <a:ext cx="3121152" cy="1183746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lumMod val="60000"/>
            <a:lumOff val="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254000" bIns="1879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Шаг 3</a:t>
          </a:r>
          <a:endParaRPr lang="ru-RU" sz="2300" kern="1200" dirty="0"/>
        </a:p>
      </dsp:txBody>
      <dsp:txXfrm>
        <a:off x="5006848" y="1819953"/>
        <a:ext cx="2825216" cy="591873"/>
      </dsp:txXfrm>
    </dsp:sp>
    <dsp:sp modelId="{C6343E95-A980-41EF-B757-643FB4DF3535}">
      <dsp:nvSpPr>
        <dsp:cNvPr id="0" name=""/>
        <dsp:cNvSpPr/>
      </dsp:nvSpPr>
      <dsp:spPr>
        <a:xfrm>
          <a:off x="5006848" y="2436855"/>
          <a:ext cx="2503424" cy="22469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на основании Ведомости составляется проект сметы контракта</a:t>
          </a:r>
          <a:endParaRPr lang="ru-RU" sz="2100" kern="1200" dirty="0"/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>
        <a:off x="5006848" y="2436855"/>
        <a:ext cx="2503424" cy="224695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583E59-1A6B-490A-BE4E-A0773199B705}">
      <dsp:nvSpPr>
        <dsp:cNvPr id="0" name=""/>
        <dsp:cNvSpPr/>
      </dsp:nvSpPr>
      <dsp:spPr>
        <a:xfrm>
          <a:off x="609599" y="0"/>
          <a:ext cx="6908800" cy="2078951"/>
        </a:xfrm>
        <a:prstGeom prst="rightArrow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010761-0A94-4552-9692-D14D0B3AEF93}">
      <dsp:nvSpPr>
        <dsp:cNvPr id="0" name=""/>
        <dsp:cNvSpPr/>
      </dsp:nvSpPr>
      <dsp:spPr>
        <a:xfrm>
          <a:off x="459680" y="623685"/>
          <a:ext cx="3505200" cy="831580"/>
        </a:xfrm>
        <a:prstGeom prst="roundRect">
          <a:avLst/>
        </a:prstGeom>
        <a:solidFill>
          <a:schemeClr val="accent5">
            <a:lumMod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Шаг 1. Создание сметы контракта</a:t>
          </a:r>
          <a:endParaRPr lang="ru-RU" sz="2100" kern="1200" dirty="0"/>
        </a:p>
      </dsp:txBody>
      <dsp:txXfrm>
        <a:off x="500274" y="664279"/>
        <a:ext cx="3424012" cy="750392"/>
      </dsp:txXfrm>
    </dsp:sp>
    <dsp:sp modelId="{CDE3F90D-C244-480B-BD55-6419AEEA0988}">
      <dsp:nvSpPr>
        <dsp:cNvPr id="0" name=""/>
        <dsp:cNvSpPr/>
      </dsp:nvSpPr>
      <dsp:spPr>
        <a:xfrm>
          <a:off x="4163119" y="623685"/>
          <a:ext cx="3505200" cy="831580"/>
        </a:xfrm>
        <a:prstGeom prst="roundRect">
          <a:avLst/>
        </a:prstGeom>
        <a:solidFill>
          <a:schemeClr val="accent5">
            <a:lumMod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Шаг 2. Актирование по структурированной смете</a:t>
          </a:r>
          <a:endParaRPr lang="ru-RU" sz="2100" kern="1200" dirty="0"/>
        </a:p>
      </dsp:txBody>
      <dsp:txXfrm>
        <a:off x="4203713" y="664279"/>
        <a:ext cx="3424012" cy="7503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59597E-BC11-4544-B52C-AF8A8A443758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D7DFB2-9CFE-4C5C-9003-562C29B55E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306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3994C-1DE0-4889-BFD2-9D9DAD375DE9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0525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0535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3994C-1DE0-4889-BFD2-9D9DAD375DE9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365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3994C-1DE0-4889-BFD2-9D9DAD375DE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169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3994C-1DE0-4889-BFD2-9D9DAD375DE9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6681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3994C-1DE0-4889-BFD2-9D9DAD375DE9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572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2321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7417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8904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2216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49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26140" y="1580541"/>
            <a:ext cx="7766936" cy="1646302"/>
          </a:xfrm>
        </p:spPr>
        <p:txBody>
          <a:bodyPr anchor="b">
            <a:noAutofit/>
          </a:bodyPr>
          <a:lstStyle>
            <a:lvl1pPr algn="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77634" y="322684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D8DD6-D947-4328-B735-3BA501193FA3}" type="datetime1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33863" y="6346162"/>
            <a:ext cx="683339" cy="365125"/>
          </a:xfrm>
        </p:spPr>
        <p:txBody>
          <a:bodyPr/>
          <a:lstStyle>
            <a:lvl1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C9E0671E-2E04-4425-8F08-FC6BC8ED3F11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45" t="6059" r="12902" b="24"/>
          <a:stretch/>
        </p:blipFill>
        <p:spPr>
          <a:xfrm>
            <a:off x="-91279" y="-33655"/>
            <a:ext cx="6195550" cy="6900954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/>
        </p:nvSpPr>
        <p:spPr>
          <a:xfrm>
            <a:off x="2474582" y="2995584"/>
            <a:ext cx="26691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spc="100" baseline="0" dirty="0">
                <a:solidFill>
                  <a:schemeClr val="bg1"/>
                </a:solidFill>
                <a:latin typeface="Calibri (Основной текст)"/>
                <a:cs typeface="Arial" panose="020B0604020202020204" pitchFamily="34" charset="0"/>
              </a:rPr>
              <a:t>НАЦИОНАЛЬНАЯ</a:t>
            </a:r>
          </a:p>
          <a:p>
            <a:r>
              <a:rPr lang="ru-RU" sz="1800" b="1" spc="100" baseline="0" dirty="0">
                <a:solidFill>
                  <a:schemeClr val="bg1"/>
                </a:solidFill>
                <a:latin typeface="Calibri (Основной текст)"/>
                <a:cs typeface="Arial" panose="020B0604020202020204" pitchFamily="34" charset="0"/>
              </a:rPr>
              <a:t>ЭЛЕКТРОННАЯ</a:t>
            </a:r>
          </a:p>
          <a:p>
            <a:r>
              <a:rPr lang="ru-RU" sz="1800" b="1" spc="100" baseline="0" dirty="0">
                <a:solidFill>
                  <a:schemeClr val="bg1"/>
                </a:solidFill>
                <a:latin typeface="Calibri (Основной текст)"/>
                <a:cs typeface="Arial" panose="020B0604020202020204" pitchFamily="34" charset="0"/>
              </a:rPr>
              <a:t>ПЛОЩАДКА</a:t>
            </a:r>
          </a:p>
        </p:txBody>
      </p:sp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707" y="2941056"/>
            <a:ext cx="909550" cy="894392"/>
          </a:xfrm>
          <a:prstGeom prst="rect">
            <a:avLst/>
          </a:prstGeom>
        </p:spPr>
      </p:pic>
      <p:sp>
        <p:nvSpPr>
          <p:cNvPr id="23" name="Шестиугольник 22"/>
          <p:cNvSpPr/>
          <p:nvPr userDrawn="1"/>
        </p:nvSpPr>
        <p:spPr>
          <a:xfrm rot="5400000">
            <a:off x="737236" y="1349788"/>
            <a:ext cx="4729238" cy="4076929"/>
          </a:xfrm>
          <a:prstGeom prst="hexagon">
            <a:avLst/>
          </a:prstGeom>
          <a:noFill/>
          <a:ln w="133350">
            <a:solidFill>
              <a:srgbClr val="BDD4ED">
                <a:alpha val="19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8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965DB-81F6-4F78-B445-8C759B16F311}" type="datetime1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21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0FE26-C685-4055-B81B-4299BE3A1353}" type="datetime1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6484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99B49-1618-4461-80BD-878C807678E5}" type="datetime1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00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2C45-15CA-40FF-AC17-855458652CDD}" type="datetime1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777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D7D9F-1EF2-4814-ADB5-CDA1737A8823}" type="datetime1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50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F13CB-CE1C-41B9-82E3-6A0B624F7453}" type="datetime1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147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4AD6C-29D5-4080-A238-1E153D83F4BD}" type="datetime1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44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AB497-422C-4923-9B08-00DB4CE88C66}" type="datetime1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57663" y="6295362"/>
            <a:ext cx="683339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C9E0671E-2E04-4425-8F08-FC6BC8ED3F1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7586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832" y="1122138"/>
            <a:ext cx="3968168" cy="573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299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67E14-29C9-4542-A62E-6929AFAD5587}" type="datetime1">
              <a:rPr lang="ru-RU" smtClean="0"/>
              <a:pPr/>
              <a:t>23.11.2022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81" b="39141"/>
          <a:stretch/>
        </p:blipFill>
        <p:spPr>
          <a:xfrm>
            <a:off x="0" y="1536700"/>
            <a:ext cx="12192000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472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5DB2D-C0CE-43AC-B5CA-6B07D3E3C29A}" type="datetime1">
              <a:rPr lang="ru-RU" smtClean="0"/>
              <a:pPr/>
              <a:t>23.11.2022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823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9198-AB7F-4B81-BFC4-8A202941DF7A}" type="datetime1">
              <a:rPr lang="ru-RU" smtClean="0"/>
              <a:pPr/>
              <a:t>23.11.2022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206863" y="6223924"/>
            <a:ext cx="683339" cy="365125"/>
          </a:xfrm>
        </p:spPr>
        <p:txBody>
          <a:bodyPr/>
          <a:lstStyle>
            <a:lvl1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C9E0671E-2E04-4425-8F08-FC6BC8ED3F1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317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8A279-1574-45C5-9292-680E51A6A4F6}" type="datetime1">
              <a:rPr lang="ru-RU" smtClean="0"/>
              <a:pPr/>
              <a:t>23.11.2022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244963" y="6223924"/>
            <a:ext cx="683339" cy="365125"/>
          </a:xfrm>
        </p:spPr>
        <p:txBody>
          <a:bodyPr/>
          <a:lstStyle>
            <a:lvl1pPr>
              <a:defRPr sz="1400">
                <a:solidFill>
                  <a:srgbClr val="0A5CAC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01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EE426-D783-4BE4-BEAA-1AA25B39984B}" type="datetime1">
              <a:rPr lang="ru-RU" smtClean="0"/>
              <a:pPr/>
              <a:t>23.11.2022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58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C7E80-F11D-43C2-84DC-DE68F215A23E}" type="datetime1">
              <a:rPr lang="ru-RU" smtClean="0"/>
              <a:pPr/>
              <a:t>23.11.2022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4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16DAB-2C76-43E6-8312-F01E7E90CC07}" type="datetime1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300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image" Target="../media/image6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image" Target="../media/image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10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10.svg"/><Relationship Id="rId7" Type="http://schemas.openxmlformats.org/officeDocument/2006/relationships/diagramColors" Target="../diagrams/colors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0.svg"/><Relationship Id="rId7" Type="http://schemas.openxmlformats.org/officeDocument/2006/relationships/diagramColors" Target="../diagrams/colors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10.svg"/><Relationship Id="rId7" Type="http://schemas.openxmlformats.org/officeDocument/2006/relationships/diagramColors" Target="../diagrams/colors4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image" Target="../media/image6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0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1.svg"/><Relationship Id="rId13" Type="http://schemas.microsoft.com/office/2007/relationships/diagramDrawing" Target="../diagrams/drawing5.xml"/><Relationship Id="rId12" Type="http://schemas.openxmlformats.org/officeDocument/2006/relationships/diagramColors" Target="../diagrams/colors5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diagramQuickStyle" Target="../diagrams/quickStyle5.xml"/><Relationship Id="rId10" Type="http://schemas.openxmlformats.org/officeDocument/2006/relationships/diagramLayout" Target="../diagrams/layout5.xml"/><Relationship Id="rId9" Type="http://schemas.openxmlformats.org/officeDocument/2006/relationships/diagramData" Target="../diagrams/data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svg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svg"/><Relationship Id="rId5" Type="http://schemas.openxmlformats.org/officeDocument/2006/relationships/image" Target="../media/image8.png"/><Relationship Id="rId4" Type="http://schemas.openxmlformats.org/officeDocument/2006/relationships/image" Target="../media/image1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4.svg"/><Relationship Id="rId4" Type="http://schemas.openxmlformats.org/officeDocument/2006/relationships/image" Target="../media/image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03.svg"/><Relationship Id="rId7" Type="http://schemas.openxmlformats.org/officeDocument/2006/relationships/diagramColors" Target="../diagrams/colors6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Relationship Id="rId9" Type="http://schemas.openxmlformats.org/officeDocument/2006/relationships/image" Target="../media/image2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t.me/ETPFabrikant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41AFF20-015C-CA49-A729-9AFAD0F50128}"/>
              </a:ext>
            </a:extLst>
          </p:cNvPr>
          <p:cNvSpPr/>
          <p:nvPr/>
        </p:nvSpPr>
        <p:spPr>
          <a:xfrm>
            <a:off x="241976" y="2432511"/>
            <a:ext cx="805665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Panton SemiBold" pitchFamily="2" charset="0"/>
                <a:ea typeface="Roboto Lt" pitchFamily="2" charset="0"/>
                <a:cs typeface="Segoe UI" panose="020B0502040204020203" pitchFamily="34" charset="0"/>
              </a:rPr>
              <a:t>Особенности закупки работ в рамках закона о контрактной системе</a:t>
            </a:r>
            <a:endParaRPr lang="ru-RU" sz="3200" b="1" dirty="0">
              <a:latin typeface="Panton SemiBold" pitchFamily="2" charset="0"/>
              <a:ea typeface="Roboto Lt" pitchFamily="2" charset="0"/>
              <a:cs typeface="Segoe UI" panose="020B050204020402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4169D9-C57A-914A-B361-9B22FA124132}"/>
              </a:ext>
            </a:extLst>
          </p:cNvPr>
          <p:cNvSpPr txBox="1"/>
          <p:nvPr/>
        </p:nvSpPr>
        <p:spPr>
          <a:xfrm>
            <a:off x="241976" y="3998028"/>
            <a:ext cx="629329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latin typeface="Panton" pitchFamily="2" charset="0"/>
              </a:rPr>
              <a:t>Вергунова Ольга Викторовна</a:t>
            </a:r>
            <a:r>
              <a:rPr lang="ru-RU" sz="2300" b="1" dirty="0">
                <a:latin typeface="Panton SemiBold" pitchFamily="2" charset="0"/>
              </a:rPr>
              <a:t>, </a:t>
            </a:r>
            <a:br>
              <a:rPr lang="ru-RU" sz="2300" b="1" dirty="0">
                <a:latin typeface="Panton SemiBold" pitchFamily="2" charset="0"/>
              </a:rPr>
            </a:br>
            <a:r>
              <a:rPr lang="ru-RU" sz="2300" dirty="0">
                <a:latin typeface="Panton" pitchFamily="2" charset="0"/>
              </a:rPr>
              <a:t>руководитель отдела методологии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326C4BA-3DE0-BA49-B1EC-38B7AF9BA7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00038" y="345713"/>
            <a:ext cx="3862945" cy="46161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AB989C9-5FEB-DE49-8823-6F3F92028D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209180" y="0"/>
            <a:ext cx="3996267" cy="6858000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97D7383E-5C29-D748-B29C-B60C752C9775}"/>
              </a:ext>
            </a:extLst>
          </p:cNvPr>
          <p:cNvSpPr/>
          <p:nvPr/>
        </p:nvSpPr>
        <p:spPr>
          <a:xfrm>
            <a:off x="315970" y="3774562"/>
            <a:ext cx="5780030" cy="45719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611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17443" y="216459"/>
            <a:ext cx="8761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Обоснование НМЦК – основные моменты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05097" y="1166949"/>
            <a:ext cx="7437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Приказ состоит из двух логических частей – по вопросу обоснования НМЦК и по вопросу подготовки сметы контракта и дальнейшей работы со сметой контракта в случае ее изменения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05097" y="2181497"/>
            <a:ext cx="74371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ru-RU" dirty="0" smtClean="0"/>
              <a:t>Приказ в части обоснования НМЦК используется при закупках в сфере градостроительной деятельности – и проектирование, и изыскания, и строительство, и реконструкция, и капитальный ремонт, и сохранение ОКН, и строительство некапитальных строений и сооружений. По желанию заказчика – при закупках работ по текущему ремонту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05097" y="4027041"/>
            <a:ext cx="7437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ru-RU" dirty="0" smtClean="0"/>
              <a:t>Процесс обоснования НМЦК логически также разделен на два этапа: первый – собственно пересчет цены контракта в текущий уровень цен с учетом прогнозного индекса инфляции, второй – подготовка проекта сметы контракта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05097" y="5318588"/>
            <a:ext cx="7437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ru-RU" dirty="0" smtClean="0"/>
              <a:t>Обоснование НМЦК также разделено на два этапа: первый -приведение цены к уровню даты расчета НМЦК, второй – учет прогнозного индекса инфляции.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3670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17443" y="216459"/>
            <a:ext cx="8761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Обоснование НМЦК – основные моменты</a:t>
            </a:r>
            <a:endParaRPr lang="ru-RU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87382" y="1434813"/>
            <a:ext cx="74371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ru-RU" dirty="0" smtClean="0"/>
              <a:t>Перевод в текущий уровень цен осуществляется</a:t>
            </a:r>
          </a:p>
          <a:p>
            <a:r>
              <a:rPr lang="ru-RU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либо с использованием индекса изменения сметной стоимости строительства (если для определения НМЦК используется сметная документация, разработанная на основании применяемой на дату определения НМЦК сметно-нормативной базы), при этом стоимость товаров, принятая по прайс-листам, должна быть пересчитана по наиболее экономичному варианту – либо с помощью конъюнктурного анализа, либо с применением индекса фактической инфляции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либо с использованием индекса фактической инфляции (индекс цен на продукцию инвестиционного назначения по видам экономической деятельности (строительство). Могут быть применены индексы, утверждённые в субъекте, если закупка за счет средств субъекта РФ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828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17443" y="216459"/>
            <a:ext cx="8761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Обоснование НМЦК – основные моменты</a:t>
            </a:r>
            <a:endParaRPr lang="ru-RU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87381" y="946804"/>
            <a:ext cx="7437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ru-RU" dirty="0" smtClean="0"/>
              <a:t>Перевод в уровень цен с учетом прогнозного индекса инфляции (на федеральном/региональном уровне). Получение НМЦК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7382" y="1567459"/>
            <a:ext cx="790835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ru-RU" dirty="0" smtClean="0"/>
              <a:t>Формирование проекта сметы контракта</a:t>
            </a:r>
          </a:p>
          <a:p>
            <a:pPr marL="342900" indent="-342900">
              <a:buFont typeface="+mj-lt"/>
              <a:buAutoNum type="arabicPeriod" startAt="6"/>
            </a:pPr>
            <a:endParaRPr lang="ru-RU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 smtClean="0"/>
              <a:t>Анализ и систематизация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 smtClean="0"/>
              <a:t>Подготовка ведомости конструктивных элементов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 smtClean="0"/>
              <a:t>Подготовка проекта сметы контракта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dirty="0"/>
          </a:p>
          <a:p>
            <a:r>
              <a:rPr lang="ru-RU" dirty="0" smtClean="0"/>
              <a:t>Важно!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При формировании конструктивных элементов важен принцип «законченности» такого элемента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Единицей измерения являются «штуки</a:t>
            </a:r>
            <a:r>
              <a:rPr lang="ru-RU" dirty="0" smtClean="0"/>
              <a:t>» (если «элемент» включает разные виды работ)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Принимать «конструктивный элемент» по частям нельзя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Из элементов отдельными строками должны быть выделены оборудование, мебель, инвентарь, которые будут поставлены на учет ка отдельные объекты основных средств. По таким товарам должна быть указана страна происхождения!!!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7382" y="6034827"/>
            <a:ext cx="7437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7"/>
            </a:pPr>
            <a:r>
              <a:rPr lang="ru-RU" dirty="0" smtClean="0"/>
              <a:t>Если формировался проект сметы контракта, то формируется и смета контракта</a:t>
            </a:r>
          </a:p>
        </p:txBody>
      </p:sp>
    </p:spTree>
    <p:extLst>
      <p:ext uri="{BB962C8B-B14F-4D97-AF65-F5344CB8AC3E}">
        <p14:creationId xmlns:p14="http://schemas.microsoft.com/office/powerpoint/2010/main" val="320128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41AFF20-015C-CA49-A729-9AFAD0F50128}"/>
              </a:ext>
            </a:extLst>
          </p:cNvPr>
          <p:cNvSpPr/>
          <p:nvPr/>
        </p:nvSpPr>
        <p:spPr>
          <a:xfrm>
            <a:off x="315970" y="3929237"/>
            <a:ext cx="80566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+mj-lt"/>
                <a:ea typeface="Roboto Lt" pitchFamily="2" charset="0"/>
                <a:cs typeface="Segoe UI" panose="020B0502040204020203" pitchFamily="34" charset="0"/>
              </a:rPr>
              <a:t>Блок </a:t>
            </a:r>
            <a:r>
              <a:rPr lang="ru-RU" sz="3200" b="1" dirty="0" smtClean="0">
                <a:latin typeface="+mj-lt"/>
                <a:ea typeface="Roboto Lt" pitchFamily="2" charset="0"/>
                <a:cs typeface="Segoe UI" panose="020B0502040204020203" pitchFamily="34" charset="0"/>
              </a:rPr>
              <a:t>3</a:t>
            </a:r>
            <a:endParaRPr lang="ru-RU" sz="3200" b="1" dirty="0">
              <a:latin typeface="+mj-lt"/>
              <a:ea typeface="Roboto Lt" pitchFamily="2" charset="0"/>
              <a:cs typeface="Segoe UI" panose="020B050204020402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4169D9-C57A-914A-B361-9B22FA124132}"/>
              </a:ext>
            </a:extLst>
          </p:cNvPr>
          <p:cNvSpPr txBox="1"/>
          <p:nvPr/>
        </p:nvSpPr>
        <p:spPr>
          <a:xfrm>
            <a:off x="281798" y="2443599"/>
            <a:ext cx="62932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+mj-lt"/>
              </a:rPr>
              <a:t>Установление единых и дополнительных требований к участникам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326C4BA-3DE0-BA49-B1EC-38B7AF9BA7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00038" y="345713"/>
            <a:ext cx="3862945" cy="46161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AB989C9-5FEB-DE49-8823-6F3F92028D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209180" y="0"/>
            <a:ext cx="3996267" cy="6858000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97D7383E-5C29-D748-B29C-B60C752C9775}"/>
              </a:ext>
            </a:extLst>
          </p:cNvPr>
          <p:cNvSpPr/>
          <p:nvPr/>
        </p:nvSpPr>
        <p:spPr>
          <a:xfrm>
            <a:off x="315970" y="3774562"/>
            <a:ext cx="5780030" cy="45719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580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9817" y="187257"/>
            <a:ext cx="10515600" cy="1325562"/>
          </a:xfrm>
        </p:spPr>
        <p:txBody>
          <a:bodyPr>
            <a:normAutofit/>
          </a:bodyPr>
          <a:lstStyle/>
          <a:p>
            <a:pPr lvl="0"/>
            <a:r>
              <a:rPr lang="ru-RU" sz="2800" b="1" dirty="0">
                <a:solidFill>
                  <a:schemeClr val="tx1"/>
                </a:solidFill>
                <a:latin typeface="+mn-lt"/>
              </a:rPr>
              <a:t>Единые требования</a:t>
            </a:r>
            <a:endParaRPr lang="ru-RU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169817" y="1086609"/>
            <a:ext cx="7685314" cy="1226934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Пункт 1 части 1 статьи 31 44-ФЗ: соответствие требованиям, установленным в соответствии с законодательством Российской Федерации к лицам, осуществляющим поставку товара, выполнение работы, оказание услуги, являющихся объектом закупки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383068" y="3391989"/>
            <a:ext cx="6810102" cy="3059645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Пункт 7 Обзора судебной практики применения законодательства Российской Федерации о контрактной системе в сфере закупок товаров, работ, услуг для обеспечения государственных и муниципальных нужд</a:t>
            </a:r>
          </a:p>
          <a:p>
            <a:pPr algn="ctr"/>
            <a:r>
              <a:rPr lang="ru-RU" dirty="0"/>
              <a:t>(утв. Президиумом Верховного Суда РФ 28.06.2017):</a:t>
            </a:r>
          </a:p>
          <a:p>
            <a:pPr algn="ctr"/>
            <a:r>
              <a:rPr lang="ru-RU" dirty="0"/>
              <a:t>Если выполнение работ, оказание услуг, составляющих лицензируемый вид деятельности, является самостоятельным объектом закупки, заказчик устанавливает требования к участникам закупки о наличии у них лицензии на такой вид деятельности.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7577" y="2412171"/>
            <a:ext cx="6217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/>
              <a:t>Требование о членстве в СРО</a:t>
            </a:r>
          </a:p>
          <a:p>
            <a:pPr marL="285750" indent="-285750">
              <a:buFontTx/>
              <a:buChar char="-"/>
            </a:pPr>
            <a:r>
              <a:rPr lang="ru-RU" dirty="0"/>
              <a:t>Требование о наличии лицензии</a:t>
            </a: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7873406" y="1700076"/>
            <a:ext cx="4189900" cy="3350623"/>
          </a:xfrm>
          <a:prstGeom prst="wedgeRectCallout">
            <a:avLst>
              <a:gd name="adj1" fmla="val -120573"/>
              <a:gd name="adj2" fmla="val -2269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ч. 2.1 </a:t>
            </a:r>
            <a:r>
              <a:rPr lang="ru-RU" sz="1400" dirty="0"/>
              <a:t>ст. 52 </a:t>
            </a:r>
            <a:r>
              <a:rPr lang="ru-RU" sz="1400" dirty="0" err="1"/>
              <a:t>ГрК</a:t>
            </a:r>
            <a:r>
              <a:rPr lang="ru-RU" sz="1400" dirty="0"/>
              <a:t> РФ: Индивидуальный предприниматель или юридическое лицо, не являющиеся членами саморегулируемых организаций в области строительства, реконструкции, капитального ремонта объектов капитального строительства, могут выполнять работы по договорам строительного подряда, заключенным с застройщиком, техническим заказчиком, лицом, ответственным за эксплуатацию здания, сооружения, региональным оператором, в случае, </a:t>
            </a:r>
            <a:r>
              <a:rPr lang="ru-RU" sz="1400" b="1" u="sng" dirty="0"/>
              <a:t>если размер обязательств по каждому из таких договоров не превышает десяти миллионов рублей</a:t>
            </a:r>
            <a:r>
              <a:rPr lang="ru-RU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7895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9817" y="187257"/>
            <a:ext cx="10515600" cy="1325562"/>
          </a:xfrm>
        </p:spPr>
        <p:txBody>
          <a:bodyPr>
            <a:normAutofit/>
          </a:bodyPr>
          <a:lstStyle/>
          <a:p>
            <a:pPr lvl="0"/>
            <a:r>
              <a:rPr lang="ru-RU" sz="2800" b="1" dirty="0">
                <a:solidFill>
                  <a:schemeClr val="tx1"/>
                </a:solidFill>
                <a:latin typeface="+mn-lt"/>
              </a:rPr>
              <a:t>Изменения с 01.09.2022</a:t>
            </a:r>
            <a:endParaRPr lang="ru-RU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169817" y="1617831"/>
            <a:ext cx="8025916" cy="2327152"/>
          </a:xfrm>
          <a:ln>
            <a:solidFill>
              <a:schemeClr val="accent5">
                <a:lumMod val="50000"/>
              </a:schemeClr>
            </a:solidFill>
          </a:ln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В единый реестр сведений о членах саморегулируемых организаций и их обязательствах включается информация о членах саморегулируемой организации, о лицах, прекративших членство в саморегулируемой организации, а также сведения об их обязательствах соответственно по договорам подряда на выполнение инженерных изысканий, подготовку проектной документации, договорам строительного подряда, договорам подряда на осуществление сноса, заключенным такими лицами с использованием конкурентных способов заключения договоров.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Формирование и ведение единого реестра сведений о членах саморегулируемых организаций и их обязательствах осуществляются соответствующим Национальным объединением саморегулируемых организаций.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69817" y="1182404"/>
            <a:ext cx="3052354" cy="43542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статья 55.17 </a:t>
            </a:r>
            <a:r>
              <a:rPr lang="ru-RU" b="1" dirty="0" err="1">
                <a:solidFill>
                  <a:schemeClr val="bg1"/>
                </a:solidFill>
              </a:rPr>
              <a:t>ГрК</a:t>
            </a:r>
            <a:r>
              <a:rPr lang="ru-RU" b="1" dirty="0">
                <a:solidFill>
                  <a:schemeClr val="bg1"/>
                </a:solidFill>
              </a:rPr>
              <a:t> РФ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9817" y="4406753"/>
            <a:ext cx="3052354" cy="43542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статья 55.20 </a:t>
            </a:r>
            <a:r>
              <a:rPr lang="ru-RU" b="1" dirty="0" err="1">
                <a:solidFill>
                  <a:schemeClr val="bg1"/>
                </a:solidFill>
              </a:rPr>
              <a:t>ГрК</a:t>
            </a:r>
            <a:r>
              <a:rPr lang="ru-RU" b="1" dirty="0">
                <a:solidFill>
                  <a:schemeClr val="bg1"/>
                </a:solidFill>
              </a:rPr>
              <a:t> РФ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2" name="Объект 4"/>
          <p:cNvSpPr txBox="1">
            <a:spLocks/>
          </p:cNvSpPr>
          <p:nvPr/>
        </p:nvSpPr>
        <p:spPr>
          <a:xfrm>
            <a:off x="169817" y="4842181"/>
            <a:ext cx="8025916" cy="1875756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Создаются национальные объединения саморегулируемых организаций следующих видов: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1) Национальное объединение саморегулируемых организаций, основанных на членстве лиц, выполняющих инженерные изыскания, и саморегулируемых организаций, основанных на членстве лиц, осуществляющих подготовку проектной документации;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2) Национальное объединение саморегулируемых организаций, основанных на членстве лиц, осуществляющих строительство.</a:t>
            </a:r>
          </a:p>
        </p:txBody>
      </p:sp>
      <p:sp>
        <p:nvSpPr>
          <p:cNvPr id="13" name="Плюс 12"/>
          <p:cNvSpPr/>
          <p:nvPr/>
        </p:nvSpPr>
        <p:spPr>
          <a:xfrm>
            <a:off x="4488058" y="3712539"/>
            <a:ext cx="470263" cy="461260"/>
          </a:xfrm>
          <a:prstGeom prst="mathPlus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958321" y="3699328"/>
            <a:ext cx="3237412" cy="43542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ПП РФ от 25.05.2022 </a:t>
            </a:r>
            <a:r>
              <a:rPr lang="en-US" b="1" dirty="0">
                <a:solidFill>
                  <a:schemeClr val="bg1"/>
                </a:solidFill>
              </a:rPr>
              <a:t>N 945</a:t>
            </a:r>
          </a:p>
        </p:txBody>
      </p:sp>
      <p:sp>
        <p:nvSpPr>
          <p:cNvPr id="15" name="Стрелка вправо 14"/>
          <p:cNvSpPr/>
          <p:nvPr/>
        </p:nvSpPr>
        <p:spPr>
          <a:xfrm>
            <a:off x="7873516" y="5440424"/>
            <a:ext cx="644434" cy="339635"/>
          </a:xfrm>
          <a:prstGeom prst="rightArrow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7873516" y="6208484"/>
            <a:ext cx="644434" cy="339635"/>
          </a:xfrm>
          <a:prstGeom prst="rightArrow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567058" y="5103223"/>
            <a:ext cx="3311433" cy="82731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НОПРИЗ</a:t>
            </a:r>
          </a:p>
          <a:p>
            <a:pPr algn="ctr"/>
            <a:r>
              <a:rPr lang="en-US" dirty="0"/>
              <a:t>https://www.nopriz.ru/nreesters/elektronnyy-reestr/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8567058" y="6054324"/>
            <a:ext cx="3311433" cy="80367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НОСТРОЙ</a:t>
            </a:r>
          </a:p>
          <a:p>
            <a:pPr algn="ctr"/>
            <a:r>
              <a:rPr lang="en-US" dirty="0"/>
              <a:t>https://reestr.nostroy.ru/sro/all/member/list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677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9817" y="187257"/>
            <a:ext cx="10515600" cy="1325562"/>
          </a:xfrm>
        </p:spPr>
        <p:txBody>
          <a:bodyPr>
            <a:normAutofit/>
          </a:bodyPr>
          <a:lstStyle/>
          <a:p>
            <a:pPr lvl="0"/>
            <a:r>
              <a:rPr lang="ru-RU" sz="2800" b="1" dirty="0">
                <a:solidFill>
                  <a:schemeClr val="tx1"/>
                </a:solidFill>
                <a:latin typeface="+mn-lt"/>
              </a:rPr>
              <a:t>Изменения с 01.09.2022</a:t>
            </a:r>
            <a:endParaRPr lang="ru-RU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269603" y="1035094"/>
            <a:ext cx="3248297" cy="3753396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Подпункт «н» пункта 1 части 1 статьи 43 44-ФЗ: в состав заявки входят документы, подтверждающие соответствие участника закупки требованиям, установленным пунктом 1 части 1 статьи 31 настоящего Федерального закона </a:t>
            </a:r>
          </a:p>
        </p:txBody>
      </p:sp>
      <p:sp>
        <p:nvSpPr>
          <p:cNvPr id="4" name="Двойная стрелка влево/вправо 3"/>
          <p:cNvSpPr/>
          <p:nvPr/>
        </p:nvSpPr>
        <p:spPr>
          <a:xfrm>
            <a:off x="3622887" y="2381793"/>
            <a:ext cx="1159933" cy="661852"/>
          </a:xfrm>
          <a:prstGeom prst="left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932559" y="1006792"/>
            <a:ext cx="3263174" cy="3781698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Часть 5 статьи 55.17 </a:t>
            </a:r>
            <a:r>
              <a:rPr lang="ru-RU" dirty="0" err="1"/>
              <a:t>ГрК</a:t>
            </a:r>
            <a:r>
              <a:rPr lang="ru-RU" dirty="0"/>
              <a:t> РФ: Сведения, содержащиеся в едином реестре сведений о членах саморегулируемых организаций и их обязательствах, подлежат размещению в сети "Интернет" и должны быть доступны для ознакомления без взимания платы.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319832" y="4973546"/>
            <a:ext cx="6200503" cy="108857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Совместное письмо Минфина </a:t>
            </a:r>
            <a:r>
              <a:rPr lang="ru-RU" dirty="0">
                <a:solidFill>
                  <a:schemeClr val="tx1"/>
                </a:solidFill>
              </a:rPr>
              <a:t>России от 03.10.2022 № 24-01-07/952 79 и Минстроя России от 03.10.2022 № БО737-Си/02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7831" y="6062117"/>
            <a:ext cx="7724503" cy="48768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составе заявки ничего не требовать, самостоятельно осуществлять проверку соответствия и наличия сведений об участнике в СРО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247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09004" y="267729"/>
            <a:ext cx="10515600" cy="1325562"/>
          </a:xfrm>
        </p:spPr>
        <p:txBody>
          <a:bodyPr>
            <a:normAutofit/>
          </a:bodyPr>
          <a:lstStyle/>
          <a:p>
            <a:pPr lvl="0"/>
            <a:r>
              <a:rPr lang="ru-RU" sz="2800" b="1" dirty="0" smtClean="0">
                <a:solidFill>
                  <a:schemeClr val="tx1"/>
                </a:solidFill>
                <a:latin typeface="+mn-lt"/>
              </a:rPr>
              <a:t>Размеры взносов – судебная практика</a:t>
            </a:r>
            <a:endParaRPr lang="ru-RU" sz="28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4502" y="1180914"/>
            <a:ext cx="1208749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Суть дела: </a:t>
            </a:r>
            <a:r>
              <a:rPr lang="ru-RU" sz="1600" dirty="0"/>
              <a:t>заявитель обжалует действия заказчика по неправомерному определению победителя, так как на момент подведения итогов закупки последним не был сделан взнос в компенсационный фонд в необходимом размере</a:t>
            </a:r>
          </a:p>
          <a:p>
            <a:endParaRPr lang="ru-RU" sz="1600" dirty="0"/>
          </a:p>
          <a:p>
            <a:r>
              <a:rPr lang="ru-RU" sz="1600" b="1" dirty="0"/>
              <a:t>Суть решения: </a:t>
            </a:r>
            <a:r>
              <a:rPr lang="ru-RU" sz="1600" dirty="0"/>
              <a:t>По результатам рассмотрения жалобы общества антимонопольный орган пришел к выводу об отсутствии в действиях заказчика нарушений Федерального закона от 05.04.2013 № 44-ФЗ, поскольку победителем в составе заявки представлена выписка из реестра членов СРО, а также к моменту заключения государственного контракта названное общество обладало требуемым компенсационном фондом. Суд соглашается с выводом антимонопольного органа и указывает, что ООО в момент подачи заявок и подведения итогов действительно не обладало компенсационным фондом, между тем, данная организация являлась членом саморегулируемой организации. Также судами обоснованно отмечено и то, что ООО могло принять участие в конкурентной борьбе и в составе второй части заявки приложило выписку из реестра членов СРО, подтверждающую, что указанное лицо соответствует требованиям аукционной документации.</a:t>
            </a:r>
          </a:p>
          <a:p>
            <a:r>
              <a:rPr lang="ru-RU" sz="1600" dirty="0"/>
              <a:t>При этом в самой аукционной документации напрямую указано, что участник  должен подтвердить соответствие требованиям статьи 31 Закона о контрактной системе выпиской из реестра членов СРО по форме, утвержденной Приказом № 58*.</a:t>
            </a:r>
          </a:p>
          <a:p>
            <a:endParaRPr lang="ru-RU" sz="1600" dirty="0"/>
          </a:p>
          <a:p>
            <a:r>
              <a:rPr lang="ru-RU" sz="1600" b="1" dirty="0"/>
              <a:t>Реквизиты:</a:t>
            </a:r>
            <a:r>
              <a:rPr lang="ru-RU" sz="1600" dirty="0"/>
              <a:t> Определение Верховного Суда РФ от 21.03.2019 N 305-КГ18-26008 по делу N А40-27939/2018</a:t>
            </a:r>
          </a:p>
          <a:p>
            <a:endParaRPr lang="ru-RU" sz="1600" b="1" dirty="0"/>
          </a:p>
          <a:p>
            <a:r>
              <a:rPr lang="ru-RU" sz="1600" b="1" dirty="0"/>
              <a:t>Аналогичное решение: </a:t>
            </a:r>
            <a:r>
              <a:rPr lang="ru-RU" sz="1600" dirty="0"/>
              <a:t>Постановление Пятого арбитражного апелляционного суда от 16.02.2021 N 05АП-7849/2020 по делу N А59-8/2020, оставленное в силе Определением Верховного Суда РФ от 03.09.2021 N 303-ЭС21-14839 отказано в передаче дела N А59-8/202</a:t>
            </a:r>
          </a:p>
          <a:p>
            <a:endParaRPr lang="ru-RU" sz="1600" dirty="0"/>
          </a:p>
          <a:p>
            <a:r>
              <a:rPr lang="ru-RU" sz="1600" dirty="0"/>
              <a:t>*Форма приказа устаревшая</a:t>
            </a:r>
          </a:p>
        </p:txBody>
      </p:sp>
    </p:spTree>
    <p:extLst>
      <p:ext uri="{BB962C8B-B14F-4D97-AF65-F5344CB8AC3E}">
        <p14:creationId xmlns:p14="http://schemas.microsoft.com/office/powerpoint/2010/main" val="274641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09004" y="267729"/>
            <a:ext cx="10515600" cy="1325562"/>
          </a:xfrm>
        </p:spPr>
        <p:txBody>
          <a:bodyPr>
            <a:normAutofit/>
          </a:bodyPr>
          <a:lstStyle/>
          <a:p>
            <a:pPr lvl="0"/>
            <a:r>
              <a:rPr lang="ru-RU" sz="2800" b="1" dirty="0">
                <a:solidFill>
                  <a:schemeClr val="tx1"/>
                </a:solidFill>
              </a:rPr>
              <a:t>Размеры взносов – судебная практика</a:t>
            </a:r>
            <a:endParaRPr lang="ru-RU" sz="28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09004" y="1712137"/>
            <a:ext cx="775062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Суть дела: </a:t>
            </a:r>
            <a:r>
              <a:rPr lang="ru-RU" sz="1600" dirty="0"/>
              <a:t>заявка участника, который не сделал взнос в компенсационный фонд, был признана соответствующей требованиям документации. Однако, ФАС признал действия комиссии незаконными</a:t>
            </a:r>
          </a:p>
          <a:p>
            <a:endParaRPr lang="ru-RU" sz="1600" dirty="0"/>
          </a:p>
          <a:p>
            <a:r>
              <a:rPr lang="ru-RU" sz="1600" b="1" dirty="0"/>
              <a:t>Суть решения: </a:t>
            </a:r>
            <a:r>
              <a:rPr lang="ru-RU" sz="1600" dirty="0"/>
              <a:t>суды исходили из доказанности несоответствия ООО обязательным требованиям, предъявляемым к участникам открытого конкурса в электронной форме, поскольку приложенные к его заявке документы свидетельствовали, что обществом не уплачен взнос в компенсационный фонд обеспечения договорных обязательств саморегулируемой организации, членом которой оно является. Конкурсная комиссия, признав заявку общества соответствующей требованиям конкурсной документации, приняла такое решение в нарушение требований законодательства.</a:t>
            </a:r>
          </a:p>
          <a:p>
            <a:endParaRPr lang="ru-RU" sz="1600" dirty="0"/>
          </a:p>
          <a:p>
            <a:r>
              <a:rPr lang="ru-RU" sz="1600" b="1" dirty="0"/>
              <a:t>Реквизиты:</a:t>
            </a:r>
            <a:r>
              <a:rPr lang="ru-RU" sz="1600" dirty="0"/>
              <a:t> Определение Верховного Суда РФ от 02.02.2022 N 309-ЭС21-27338 по делу N А60-66742/2020</a:t>
            </a:r>
          </a:p>
        </p:txBody>
      </p:sp>
    </p:spTree>
    <p:extLst>
      <p:ext uri="{BB962C8B-B14F-4D97-AF65-F5344CB8AC3E}">
        <p14:creationId xmlns:p14="http://schemas.microsoft.com/office/powerpoint/2010/main" val="129698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09004" y="267729"/>
            <a:ext cx="10515600" cy="1325562"/>
          </a:xfrm>
        </p:spPr>
        <p:txBody>
          <a:bodyPr>
            <a:normAutofit/>
          </a:bodyPr>
          <a:lstStyle/>
          <a:p>
            <a:pPr lvl="0"/>
            <a:r>
              <a:rPr lang="ru-RU" sz="2800" b="1" dirty="0">
                <a:solidFill>
                  <a:schemeClr val="tx1"/>
                </a:solidFill>
              </a:rPr>
              <a:t>Размеры взносов – судебная практика</a:t>
            </a:r>
            <a:endParaRPr lang="ru-RU" sz="28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4502" y="1180914"/>
            <a:ext cx="7936839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Суть дела: </a:t>
            </a:r>
            <a:r>
              <a:rPr lang="ru-RU" sz="1600" dirty="0"/>
              <a:t>заявитель обжалует действия заказчика по неправомерному определению победителя, так как на момент подведения итогов закупки последним не был сделан взнос в компенсационный фонд в необходимом размере</a:t>
            </a:r>
          </a:p>
          <a:p>
            <a:endParaRPr lang="ru-RU" sz="1600" dirty="0"/>
          </a:p>
          <a:p>
            <a:r>
              <a:rPr lang="ru-RU" sz="1600" b="1" dirty="0"/>
              <a:t>Суть решения: </a:t>
            </a:r>
            <a:r>
              <a:rPr lang="ru-RU" sz="1600" dirty="0"/>
              <a:t>заказчиком было установлено требование о предоставлении копии выписки из реестра членов СРО в области инженерных изысканий и архитектурно-строительного проектирования. На момент рассмотрения заявок ООО предоставило выписку из реестра членов СРО, в соответствии с которой у участника закупки отсутствует уровень ответственности по обязательствам по договору подряда на выполнение инженерных изысканий, заключенному с использованием конкурентных способов заключения договора, а также размер взноса в компенсационный фонд обеспечения договорных обязательств составляет 0 руб. УФАС сделал вывод о том, что заявка не соответствовала требованиям документации, суды позицию УФАС поддержали.</a:t>
            </a:r>
          </a:p>
          <a:p>
            <a:endParaRPr lang="ru-RU" sz="1600" dirty="0"/>
          </a:p>
          <a:p>
            <a:r>
              <a:rPr lang="ru-RU" sz="1600" b="1" dirty="0"/>
              <a:t>Реквизиты:</a:t>
            </a:r>
            <a:r>
              <a:rPr lang="ru-RU" sz="1600" dirty="0"/>
              <a:t> Определение Верховного Суда РФ от 02.02.2022 N 309-ЭС21-27338 по делу N А60-66742/2020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9025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41AFF20-015C-CA49-A729-9AFAD0F50128}"/>
              </a:ext>
            </a:extLst>
          </p:cNvPr>
          <p:cNvSpPr/>
          <p:nvPr/>
        </p:nvSpPr>
        <p:spPr>
          <a:xfrm>
            <a:off x="315970" y="3929237"/>
            <a:ext cx="80566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+mj-lt"/>
                <a:ea typeface="Roboto Lt" pitchFamily="2" charset="0"/>
                <a:cs typeface="Segoe UI" panose="020B0502040204020203" pitchFamily="34" charset="0"/>
              </a:rPr>
              <a:t>Блок </a:t>
            </a:r>
            <a:r>
              <a:rPr lang="ru-RU" sz="3200" b="1" dirty="0" smtClean="0">
                <a:latin typeface="+mj-lt"/>
                <a:ea typeface="Roboto Lt" pitchFamily="2" charset="0"/>
                <a:cs typeface="Segoe UI" panose="020B0502040204020203" pitchFamily="34" charset="0"/>
              </a:rPr>
              <a:t>1</a:t>
            </a:r>
            <a:endParaRPr lang="ru-RU" sz="3200" b="1" dirty="0">
              <a:latin typeface="+mj-lt"/>
              <a:ea typeface="Roboto Lt" pitchFamily="2" charset="0"/>
              <a:cs typeface="Segoe UI" panose="020B050204020402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4169D9-C57A-914A-B361-9B22FA124132}"/>
              </a:ext>
            </a:extLst>
          </p:cNvPr>
          <p:cNvSpPr txBox="1"/>
          <p:nvPr/>
        </p:nvSpPr>
        <p:spPr>
          <a:xfrm>
            <a:off x="300038" y="2713564"/>
            <a:ext cx="6293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+mj-lt"/>
              </a:rPr>
              <a:t>Типология видов </a:t>
            </a:r>
            <a:r>
              <a:rPr lang="ru-RU" sz="2800" b="1" dirty="0" smtClean="0">
                <a:latin typeface="+mj-lt"/>
              </a:rPr>
              <a:t>работ</a:t>
            </a:r>
            <a:endParaRPr lang="ru-RU" sz="2800" b="1" dirty="0">
              <a:latin typeface="+mj-lt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326C4BA-3DE0-BA49-B1EC-38B7AF9BA7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00038" y="345713"/>
            <a:ext cx="3862945" cy="46161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AB989C9-5FEB-DE49-8823-6F3F92028D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209180" y="0"/>
            <a:ext cx="3996267" cy="6858000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97D7383E-5C29-D748-B29C-B60C752C9775}"/>
              </a:ext>
            </a:extLst>
          </p:cNvPr>
          <p:cNvSpPr/>
          <p:nvPr/>
        </p:nvSpPr>
        <p:spPr>
          <a:xfrm>
            <a:off x="315970" y="3774562"/>
            <a:ext cx="5780030" cy="45719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25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86732" y="216459"/>
            <a:ext cx="9388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Основные спорные </a:t>
            </a:r>
            <a:r>
              <a:rPr lang="ru-RU" sz="3200" b="1" dirty="0" smtClean="0"/>
              <a:t>вопросы по ПП 2571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970510"/>
            <a:ext cx="84482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Должна ли комиссия по закупкам изучать не только документы, переданные от оператора и полученные последним при аккредитации, но и дополнительные документы, которые участник положил непосредственно в заявку?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60649" y="3498686"/>
            <a:ext cx="6763854" cy="320691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Административная практика: Участник при аккредитации приложил исполненный контракта на 3 млн. руб. (дополнительное требование не менее 4 млн. руб.), при этом в составе заявки предоставил и иные контракты/договоры. Комиссия заявку отклонила со ссылкой на пункт 3 части 6 статьи 43, согласно которому данные документы передаются оператором торговой площадки. Действия комиссии признаны правомерными. </a:t>
            </a:r>
          </a:p>
          <a:p>
            <a:pPr algn="ctr"/>
            <a:r>
              <a:rPr lang="ru-RU" sz="1600" dirty="0"/>
              <a:t>*См. Решение Якутского УФАС по закупке 0316100007222000005 от 18.02.2022 (аналогичные дела: Архангельское УФАС  по закупке 0124200000622003557 от 05.07.2022, Курганское УФАС по закупке 0843500000222000649 от 30.03.2022, Тульское УФАС по закупке 0166300024722000170 от 02.06.2022)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917371" y="2072643"/>
            <a:ext cx="4754880" cy="114082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Вариант №1: нет, не должна. Закон обязывает участника передать эти документы именно через оператора электронной площадки. </a:t>
            </a:r>
          </a:p>
        </p:txBody>
      </p:sp>
    </p:spTree>
    <p:extLst>
      <p:ext uri="{BB962C8B-B14F-4D97-AF65-F5344CB8AC3E}">
        <p14:creationId xmlns:p14="http://schemas.microsoft.com/office/powerpoint/2010/main" val="60871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970510"/>
            <a:ext cx="84482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Должна ли комиссия по закупкам изучать не только документы, переданные от оператора и полученные последним при аккредитации, но и дополнительные документы, которые участник положил непосредственно в заявку?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332250" y="4641669"/>
            <a:ext cx="9224026" cy="178292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Судебная практика: При проведении закупки оператором ЭП направлен в качестве подтверждения опыта контракт, предмет которого не соответствует требованиями ПП 2571. Однако в составе заявки участником предоставлен иной контракт, отвечающий установленным требованиям. Вывод суда - действия комиссии по отклонению заявки признаны незаконными.</a:t>
            </a:r>
          </a:p>
          <a:p>
            <a:pPr algn="ctr"/>
            <a:r>
              <a:rPr lang="ru-RU" sz="1600" dirty="0"/>
              <a:t>*См. Решение 1 арбитражного апелляционного суда </a:t>
            </a:r>
          </a:p>
          <a:p>
            <a:pPr algn="ctr"/>
            <a:r>
              <a:rPr lang="ru-RU" sz="1600" dirty="0"/>
              <a:t>от 29.08.2022 по делу N А38-1239/2022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30778" y="2590285"/>
            <a:ext cx="1728651" cy="114082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Вариант №1: нет, не должен.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32250" y="1940614"/>
            <a:ext cx="9224026" cy="244016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Судебная практика: В составе </a:t>
            </a:r>
            <a:r>
              <a:rPr lang="ru-RU" sz="1600" dirty="0" err="1"/>
              <a:t>аккредитационных</a:t>
            </a:r>
            <a:r>
              <a:rPr lang="ru-RU" sz="1600" dirty="0"/>
              <a:t> документов Заявителя представлены: договор; акт приемки законченного строительством объекта; разрешение на ввод объекта в эксплуатацию. При этом акт приемки законченного строительством объекта не содержит сведений, подтверждающих стоимость выполненных работ. Вывод суда - Довод Заявителя о том, что Заказчиком могут быть учтены в качестве подтверждения соответствия участника закупки требованиям Постановления №2571, документы, приложенные участником закупки во второй части заявки на участие в закупке, прямо противоречит требованиям Закона о контрактной системе.</a:t>
            </a:r>
          </a:p>
          <a:p>
            <a:pPr algn="ctr"/>
            <a:r>
              <a:rPr lang="ru-RU" sz="1600" dirty="0"/>
              <a:t>*См. Решение АС города Москвы по делу А40-100012/22-148-520 от 29.09.2022 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30778" y="4893052"/>
            <a:ext cx="1728651" cy="114082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Вариант №2: да, должен.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732" y="216459"/>
            <a:ext cx="9388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Основные спорные </a:t>
            </a:r>
            <a:r>
              <a:rPr lang="ru-RU" sz="3200" b="1" dirty="0" smtClean="0"/>
              <a:t>вопросы по ПП 2571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014315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970510"/>
            <a:ext cx="84482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Должна ли комиссия по закупкам изучать не только документы, переданные от оператора и полученные последним при аккредитации, но и дополнительные документы, которые участник положил непосредственно в заявку?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522307" y="2865120"/>
            <a:ext cx="6254447" cy="200680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Вывод: основной тренд – комиссия должна рассматривать только те документы, которые направлены оператором ЭП в составе аккредитационных данных. Однако, единичные решения содержат и противоположную позицию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732" y="216459"/>
            <a:ext cx="9388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Основные спорные </a:t>
            </a:r>
            <a:r>
              <a:rPr lang="ru-RU" sz="3200" b="1" dirty="0" smtClean="0"/>
              <a:t>вопросы по ПП 2571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47948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970510"/>
            <a:ext cx="844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Должен ли оператор проверять документы, входящие в состав </a:t>
            </a:r>
            <a:r>
              <a:rPr lang="ru-RU" sz="1600" dirty="0" err="1"/>
              <a:t>аккредитационных</a:t>
            </a:r>
            <a:r>
              <a:rPr lang="ru-RU" sz="1600" dirty="0"/>
              <a:t> данных участника?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32654" y="1675757"/>
            <a:ext cx="10116654" cy="37359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Судебная практика: Предметом закупки являлись строительные работы, Заказчиком установлены дополнительные требования согласно пункту 8 Приложения к ПП 2571. Участником через оператора ЭТП предоставлены копия муниципального контракта от 16.10.2017 № 92-2017/С); акты приемки выполненных работ по форме КС-2; разрешение на строительство от 24.12.2017; разрешение на ввод объекта в эксплуатацию от 31.08.2018. Однако после проверки сведений в ЕИС заказчиком выявлено, что они отличаются от предоставленных участником: согласно сведениям ЕИС договор заключен 16.10.2015, при этом срок исполнения прекращен 31.12.2016. Заказчик полагает, что данное несоответствие должен был выявить оператор ЭТП при аккредитации участника по </a:t>
            </a:r>
            <a:r>
              <a:rPr lang="ru-RU" sz="1600" dirty="0" err="1"/>
              <a:t>доп</a:t>
            </a:r>
            <a:r>
              <a:rPr lang="ru-RU" sz="1600" dirty="0"/>
              <a:t> требованиям.</a:t>
            </a:r>
          </a:p>
          <a:p>
            <a:pPr algn="ctr"/>
            <a:r>
              <a:rPr lang="ru-RU" sz="1600" dirty="0"/>
              <a:t>Суд с данной позицией не согласен: в соответствии с подпунктом «а» пункта 2 части 13 статьи 24.2 Закона о контрактной системе Оператор электронной площадки проверяет документы на соответствие Перечню, а не осуществляет оценку указанных документов на предмет соответствия участника закупки требованиям Постановления № 2571. </a:t>
            </a:r>
          </a:p>
          <a:p>
            <a:pPr algn="ctr"/>
            <a:endParaRPr lang="ru-RU" sz="1600" dirty="0"/>
          </a:p>
          <a:p>
            <a:pPr algn="ctr"/>
            <a:r>
              <a:rPr lang="ru-RU" sz="1600" dirty="0"/>
              <a:t>*См. Решение АС города Москвы по делу А40-79987/22-93-592 от 30.08.2022 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04598" y="2714331"/>
            <a:ext cx="1214900" cy="114082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Нет, не должен.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04598" y="5717180"/>
            <a:ext cx="11444710" cy="72716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Но! Оператор </a:t>
            </a:r>
            <a:r>
              <a:rPr lang="ru-RU" u="sng" dirty="0">
                <a:solidFill>
                  <a:schemeClr val="tx1"/>
                </a:solidFill>
              </a:rPr>
              <a:t>может</a:t>
            </a:r>
            <a:r>
              <a:rPr lang="ru-RU" dirty="0">
                <a:solidFill>
                  <a:schemeClr val="tx1"/>
                </a:solidFill>
              </a:rPr>
              <a:t> проверить документы и вернуть их. Такие действия, как правило, признаются обоснованными.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732" y="216459"/>
            <a:ext cx="9388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Основные спорные </a:t>
            </a:r>
            <a:r>
              <a:rPr lang="ru-RU" sz="3200" b="1" dirty="0" smtClean="0"/>
              <a:t>вопросы по ПП 2571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50043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970510"/>
            <a:ext cx="84482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Сколько исполненных контрактов/договоров должен направить оператор для целей подтверждения соответствия участника установленным дополнительным требованиям?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84366" y="1946382"/>
            <a:ext cx="6849521" cy="276495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Административная практика: ФАС отмечает, что в соответствии с нормами ПП 2571 документом, подтверждающим соответствие дополнительным требованиям, является один исполненный договор (контракт), и, следовательно, оператор должен направить только одну копию контракта/одну реестровую запись.</a:t>
            </a:r>
          </a:p>
          <a:p>
            <a:pPr algn="ctr"/>
            <a:endParaRPr lang="ru-RU" sz="1600" dirty="0"/>
          </a:p>
          <a:p>
            <a:pPr algn="ctr"/>
            <a:r>
              <a:rPr lang="ru-RU" sz="1600" dirty="0"/>
              <a:t>*См. Решение ФАС России от 24.06.2022 г. по делу N П-218/22 (внеплановая проверка в рамках закупки №0851200000622003316), Решение ФАС России от 24.06.2022 г. по делу N П-217/22 (внеплановая проверка в рамках закупки №0851200000622003122)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7469" y="4991209"/>
            <a:ext cx="7716418" cy="163601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Важно! В указанных случаях рассматривались не действия комиссии заказчика (она фактически вынуждена рассматривать все документы, направленные оператором), а действия именно оператора, который неправомерно аккредитовал участника. Так как к моменту принятия решений контракты были заключены, предписание ФАС выдавать не стал.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732" y="216459"/>
            <a:ext cx="9388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Основные спорные </a:t>
            </a:r>
            <a:r>
              <a:rPr lang="ru-RU" sz="3200" b="1" dirty="0" smtClean="0"/>
              <a:t>вопросы по ПП 2571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697609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16529" y="1087245"/>
            <a:ext cx="82991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Должен ли участник предоставить все приложения к контракту и закрывающим документам, подтверждающим наличие опыта? </a:t>
            </a:r>
          </a:p>
          <a:p>
            <a:r>
              <a:rPr lang="ru-RU" dirty="0"/>
              <a:t>*Кроме проектной документации, являющейся приложением к договору и/или акту приемки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87610" y="2287574"/>
            <a:ext cx="10237305" cy="154802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Административная практика: Участник не предоставил приложения к контракту (Расчет цены, График выполнения работ и график оплаты), заявка была отклонена. Отклонение признали правомерным. Важно, что указанный контракт был размещен в ЕИС и также без указанных приложений</a:t>
            </a:r>
          </a:p>
          <a:p>
            <a:pPr algn="ctr"/>
            <a:r>
              <a:rPr lang="ru-RU" dirty="0"/>
              <a:t>*См. Решение Ставропольского УФАС по закупке 0121200004722000132 от 11.04.2022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6529" y="3849483"/>
            <a:ext cx="843558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Открытый вопрос:</a:t>
            </a:r>
          </a:p>
          <a:p>
            <a:r>
              <a:rPr lang="ru-RU" dirty="0"/>
              <a:t>Согласно ПП 2571 требуются акты приемки объекта капитального строительства (N КС-11, N КС-14, акт приемки объекта капитального строительства по формам, предусмотренным СП) и разрешение на ввод объекта капитального строительства в эксплуатацию (Приказ Минстроя России от 19.02.2015 N 117/</a:t>
            </a:r>
            <a:r>
              <a:rPr lang="ru-RU" dirty="0" err="1"/>
              <a:t>пр</a:t>
            </a:r>
            <a:r>
              <a:rPr lang="ru-RU" dirty="0"/>
              <a:t>)</a:t>
            </a:r>
          </a:p>
          <a:p>
            <a:r>
              <a:rPr lang="ru-RU" dirty="0"/>
              <a:t>Приложением к разрешению является не проектная документация, а Технический план.</a:t>
            </a:r>
          </a:p>
          <a:p>
            <a:r>
              <a:rPr lang="ru-RU" dirty="0"/>
              <a:t>Вопрос: необходимо ли отказать в допуске, если технический план не предоставлен? Применимо ли Письмо ФАС России от 22.05.2020 N ИА/43260/20?</a:t>
            </a:r>
          </a:p>
        </p:txBody>
      </p:sp>
      <p:sp>
        <p:nvSpPr>
          <p:cNvPr id="4" name="Стрелка влево 3"/>
          <p:cNvSpPr/>
          <p:nvPr/>
        </p:nvSpPr>
        <p:spPr>
          <a:xfrm>
            <a:off x="8377645" y="4315470"/>
            <a:ext cx="3021874" cy="2164080"/>
          </a:xfrm>
          <a:prstGeom prst="left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Техплан</a:t>
            </a:r>
            <a:r>
              <a:rPr lang="ru-RU" dirty="0"/>
              <a:t> не нужен</a:t>
            </a:r>
          </a:p>
          <a:p>
            <a:pPr algn="ctr"/>
            <a:r>
              <a:rPr lang="ru-RU" sz="1400" dirty="0"/>
              <a:t>Решение АС Саха-Якутия (дело А58-2635/2022 от 05.08.2022)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732" y="216459"/>
            <a:ext cx="9388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Основные спорные </a:t>
            </a:r>
            <a:r>
              <a:rPr lang="ru-RU" sz="3200" b="1" dirty="0" smtClean="0"/>
              <a:t>вопросы по ПП 2571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06282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8221" y="956440"/>
            <a:ext cx="76490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Должна ли комиссия отклонить заявку, если данные из ЕИС не совпадают с предоставленными участником?  - СИТУАЦИЯ ЯВНОГО ПРОТИВОРЕЧИЯ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17873" y="1647618"/>
            <a:ext cx="10074493" cy="138900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Административная практика: </a:t>
            </a:r>
            <a:r>
              <a:rPr lang="ru-RU" sz="1400" dirty="0"/>
              <a:t>В контракте, содержащимся в ЕИС, было прямо предусмотрено, что требуется прохождение </a:t>
            </a:r>
            <a:r>
              <a:rPr lang="ru-RU" sz="1400" dirty="0" err="1"/>
              <a:t>госэкспертизы</a:t>
            </a:r>
            <a:r>
              <a:rPr lang="ru-RU" sz="1400" dirty="0"/>
              <a:t> (контракт на ПСД). Дополнительно на площадке размещен документ – письмо от заказчик о том, что </a:t>
            </a:r>
            <a:r>
              <a:rPr lang="ru-RU" sz="1400" dirty="0" err="1"/>
              <a:t>госэкспертиза</a:t>
            </a:r>
            <a:r>
              <a:rPr lang="ru-RU" sz="1400" dirty="0"/>
              <a:t> не требуется. ФАС заключает: при рассмотрении заявок комиссия заказчика в первую очередь должна ориентироваться на информацию об исполнении контракта (договора), содержащуюся в ЕИС.</a:t>
            </a:r>
          </a:p>
          <a:p>
            <a:pPr algn="ctr"/>
            <a:r>
              <a:rPr lang="ru-RU" sz="1400" dirty="0"/>
              <a:t>*См. Решение Приморского УФАС по закупке 0316100007222000005 от 09.03.2022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66024" y="3391989"/>
            <a:ext cx="9561450" cy="306977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Судебная практика: </a:t>
            </a:r>
            <a:r>
              <a:rPr lang="ru-RU" sz="1400" dirty="0"/>
              <a:t>В качестве документа, подтверждающего наличие опыта у участника закупки, предоставлен исполненный контракт и акты, однако акт ввода в эксплуатацию отсутствует. Заказчик, полагая, что что пункт 8.10 представленного Обществом контракта содержит информацию о необходимости составления акта ввода в эксплуатацию объекта, который не был представлен Обществом, отклонил заявку.  </a:t>
            </a:r>
          </a:p>
          <a:p>
            <a:pPr algn="ctr"/>
            <a:r>
              <a:rPr lang="ru-RU" sz="1400" dirty="0"/>
              <a:t>Суд не согласился с таким подходом. Согласно пункту 11 приложения к ПП РФ № 2571 разрешение на ввод объекта капитального строительства в эксплуатацию требуется за исключением случаев, при которых такое разрешение не выдается в соответствии с законодательством о градостроительной деятельности. Постановлением Правительства РФ от 12.11.2020 № 1816 утвержден перечень случаев, при которых для строительства, реконструкции объекта капитального строительства не требуется получение разрешения на строительство. В частности, для строительства водопроводов и водоводов всех видов диаметром до 500 мм не требуется получение разрешения на строительство. Максимальный же диаметр водопровода Заказчика составил 225 мм, ввиду чего разрешение на ввод не требуется.</a:t>
            </a:r>
          </a:p>
          <a:p>
            <a:pPr algn="ctr"/>
            <a:r>
              <a:rPr lang="ru-RU" sz="1400" dirty="0"/>
              <a:t>*См. Решение АС по г. Санкт-Петербургу и Ленинградской области по делу №№ А56-67906/2022 от 13 сентября 2022 года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66024" y="1789975"/>
            <a:ext cx="1556631" cy="11042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Вариант №1: отклонить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976230" y="4232730"/>
            <a:ext cx="1841301" cy="11042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Вариант №2: не все так однозначно…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732" y="216459"/>
            <a:ext cx="9388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Основные спорные </a:t>
            </a:r>
            <a:r>
              <a:rPr lang="ru-RU" sz="3200" b="1" dirty="0" smtClean="0"/>
              <a:t>вопросы по ПП 2571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808955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0804" y="1062843"/>
            <a:ext cx="76490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Должна ли комиссия отклонить заявку, если данные из ЕИС не совпадают с предоставленными участником? – СИТУАЦИЯ СПОРНОГО ПРОТИВОРЕЧНИЯ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853132" y="1737724"/>
            <a:ext cx="8490856" cy="326194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Административная практика: Участником предоставлен контракт и документы, подтверждающие его исполнение. Вместе с тем, в реестре контрактов контракт находится на стадии «Исполнение», никаких закрывающих документов не размещено. Комиссия отклонила заявку. ФАС признал действия комиссии законными</a:t>
            </a:r>
          </a:p>
          <a:p>
            <a:pPr algn="ctr"/>
            <a:r>
              <a:rPr lang="ru-RU" sz="1600" dirty="0"/>
              <a:t>*См. Решение Удмуртского УФАС по закупке 0813500000122004689 от 29.04.2022</a:t>
            </a:r>
          </a:p>
          <a:p>
            <a:pPr algn="ctr"/>
            <a:endParaRPr lang="ru-RU" sz="1600" dirty="0"/>
          </a:p>
          <a:p>
            <a:pPr algn="ctr"/>
            <a:r>
              <a:rPr lang="ru-RU" sz="1600" dirty="0"/>
              <a:t>Административная практика (противоположная): Ситуация аналогичная, но вывод противоположный - ФАС указывает, что размещение документов в ЕИС не является обязанностью подрядчика, а целиком зависит от заказчика.</a:t>
            </a:r>
          </a:p>
          <a:p>
            <a:pPr algn="ctr"/>
            <a:r>
              <a:rPr lang="ru-RU" sz="1600" dirty="0"/>
              <a:t>*См. Решение Марийского УФАС России по закупке 0108300000822000001 от 09.03.2022</a:t>
            </a:r>
          </a:p>
          <a:p>
            <a:pPr algn="ctr"/>
            <a:r>
              <a:rPr lang="ru-RU" sz="1600" dirty="0"/>
              <a:t>Также подтверждено решением Арбитражного суда Республики Марий Эл от 06.06.2022 по делу N А38-1239/2022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0953" y="1737724"/>
            <a:ext cx="2294198" cy="185891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Основной спор о контрактах на стадии «исполнение» в ЕИС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2609" y="5368834"/>
            <a:ext cx="7297276" cy="126709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Общая тенденция: не учитывать стадию исполнения контракта в ЕИС, так как «закрытие» контракта – это прерогатива Заказчика и повлиять на него в части исполнения данной обязанности Поставщик не может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732" y="216459"/>
            <a:ext cx="9388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Основные спорные </a:t>
            </a:r>
            <a:r>
              <a:rPr lang="ru-RU" sz="3200" b="1" dirty="0" smtClean="0"/>
              <a:t>вопросы по ПП 2571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31339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E19796C-F39F-0163-4A78-FDCAAD8FED88}"/>
              </a:ext>
            </a:extLst>
          </p:cNvPr>
          <p:cNvSpPr/>
          <p:nvPr/>
        </p:nvSpPr>
        <p:spPr>
          <a:xfrm>
            <a:off x="275209" y="982439"/>
            <a:ext cx="3913614" cy="476457"/>
          </a:xfrm>
          <a:prstGeom prst="rect">
            <a:avLst/>
          </a:prstGeom>
          <a:solidFill>
            <a:schemeClr val="bg1"/>
          </a:solidFill>
          <a:ln>
            <a:solidFill>
              <a:srgbClr val="5DA1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ПП 2571: допустим ли субподряд?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CD63F68-D706-6547-9B04-37B6B0119799}"/>
              </a:ext>
            </a:extLst>
          </p:cNvPr>
          <p:cNvSpPr/>
          <p:nvPr/>
        </p:nvSpPr>
        <p:spPr>
          <a:xfrm>
            <a:off x="1083076" y="1628943"/>
            <a:ext cx="10804124" cy="2127874"/>
          </a:xfrm>
          <a:prstGeom prst="rect">
            <a:avLst/>
          </a:prstGeom>
          <a:solidFill>
            <a:srgbClr val="468394"/>
          </a:solidFill>
          <a:ln>
            <a:solidFill>
              <a:srgbClr val="3D7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/>
              <a:t>В соответствии с пунктом 1 статьи 702 ГК РФ по договору подряда одна сторона (подрядчик) обязуется выполнить по заданию другой стороны (заказчика) определенную работу и сдать ее результат заказчику, а заказчик обязуется принять результат работы и оплатить его. Пунктом 1 статьи 706 ГК РФ предусмотрено, что если из закона или договора подряда не вытекает обязанность подрядчика выполнить предусмотренную в договоре работу лично, подрядчик вправе привлечь к исполнению своих обязательств других лиц (субподрядчиков). В этом случае подрядчик выступает в роли генерального подрядчика. </a:t>
            </a:r>
          </a:p>
          <a:p>
            <a:pPr algn="just"/>
            <a:r>
              <a:rPr lang="ru-RU" sz="1600" dirty="0"/>
              <a:t>Таким образом, в соответствии с положениями ГК РФ договор на выполнение строительных работ - это договор, заключенный генеральным подрядчиком непосредственно с заказчиком;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27CDF6E-A241-5223-FACC-A4F3D97F03CC}"/>
              </a:ext>
            </a:extLst>
          </p:cNvPr>
          <p:cNvSpPr/>
          <p:nvPr/>
        </p:nvSpPr>
        <p:spPr>
          <a:xfrm>
            <a:off x="1083076" y="3854251"/>
            <a:ext cx="10804124" cy="1708295"/>
          </a:xfrm>
          <a:prstGeom prst="rect">
            <a:avLst/>
          </a:prstGeom>
          <a:solidFill>
            <a:srgbClr val="468394"/>
          </a:solidFill>
          <a:ln>
            <a:solidFill>
              <a:srgbClr val="3D7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/>
              <a:t>Отвечает перед заказчиком за выполнение всего комплекса работ, установленных договором (контрактом) именно генеральный подрядчик. И именно генеральный подрядчик должен создать и передать заказчику весь объект в целом, а не выполнить отдельные работы (в отличие от субподрядчика).</a:t>
            </a:r>
          </a:p>
          <a:p>
            <a:pPr algn="just"/>
            <a:r>
              <a:rPr lang="ru-RU" sz="1600" dirty="0"/>
              <a:t>Из изложенного можно сделать вывод о том, что договоры субподряда не могут являться подтверждением наличия опыта в полном объеме, поскольку лицо, которое выполняло отдельные этапы или виды работ в качестве субподрядчика, не обладает опытом выполнения работ по объекту в целом;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A2CD43D-710B-A24B-1FFA-24FE0F747C05}"/>
              </a:ext>
            </a:extLst>
          </p:cNvPr>
          <p:cNvSpPr/>
          <p:nvPr/>
        </p:nvSpPr>
        <p:spPr>
          <a:xfrm>
            <a:off x="1083076" y="5671953"/>
            <a:ext cx="10804124" cy="1069759"/>
          </a:xfrm>
          <a:prstGeom prst="rect">
            <a:avLst/>
          </a:prstGeom>
          <a:solidFill>
            <a:srgbClr val="468394"/>
          </a:solidFill>
          <a:ln>
            <a:solidFill>
              <a:srgbClr val="3D7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/>
              <a:t>Позиция подтверждается письмами ФАС России от 11.09.2019 № МЕ/79668/19, от 19.06.2019 № МЕ/51304/19, от 25.08.2021 N ПИ/71560/21 (разъяснения в отношении Постановления Правительства РФ от 04.02.2015 N 99) и судебной практикой (определения ВС РФ от 22.10.2020 № 309-ЭС20-15792 и  от 19.07.2021 № 304-ЭС21-10656)</a:t>
            </a:r>
          </a:p>
        </p:txBody>
      </p:sp>
      <p:sp>
        <p:nvSpPr>
          <p:cNvPr id="16" name="Знак умножения 15">
            <a:extLst>
              <a:ext uri="{FF2B5EF4-FFF2-40B4-BE49-F238E27FC236}">
                <a16:creationId xmlns:a16="http://schemas.microsoft.com/office/drawing/2014/main" id="{6D793C5D-011A-3375-DE9F-AA8C30FD97FF}"/>
              </a:ext>
            </a:extLst>
          </p:cNvPr>
          <p:cNvSpPr/>
          <p:nvPr/>
        </p:nvSpPr>
        <p:spPr>
          <a:xfrm>
            <a:off x="115409" y="1561022"/>
            <a:ext cx="878889" cy="944130"/>
          </a:xfrm>
          <a:prstGeom prst="mathMultiply">
            <a:avLst/>
          </a:prstGeom>
          <a:solidFill>
            <a:srgbClr val="2C535E"/>
          </a:solidFill>
          <a:ln>
            <a:solidFill>
              <a:srgbClr val="3D7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нак умножения 16">
            <a:extLst>
              <a:ext uri="{FF2B5EF4-FFF2-40B4-BE49-F238E27FC236}">
                <a16:creationId xmlns:a16="http://schemas.microsoft.com/office/drawing/2014/main" id="{A16E91A4-9702-9D85-2F18-916DA3F46937}"/>
              </a:ext>
            </a:extLst>
          </p:cNvPr>
          <p:cNvSpPr/>
          <p:nvPr/>
        </p:nvSpPr>
        <p:spPr>
          <a:xfrm>
            <a:off x="115409" y="3764268"/>
            <a:ext cx="878889" cy="944130"/>
          </a:xfrm>
          <a:prstGeom prst="mathMultiply">
            <a:avLst/>
          </a:prstGeom>
          <a:solidFill>
            <a:srgbClr val="2C535E"/>
          </a:solidFill>
          <a:ln>
            <a:solidFill>
              <a:srgbClr val="3D7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Знак умножения 17">
            <a:extLst>
              <a:ext uri="{FF2B5EF4-FFF2-40B4-BE49-F238E27FC236}">
                <a16:creationId xmlns:a16="http://schemas.microsoft.com/office/drawing/2014/main" id="{C13CB489-A661-A61F-E5BA-E2B7638B4F91}"/>
              </a:ext>
            </a:extLst>
          </p:cNvPr>
          <p:cNvSpPr/>
          <p:nvPr/>
        </p:nvSpPr>
        <p:spPr>
          <a:xfrm>
            <a:off x="115409" y="5584701"/>
            <a:ext cx="878889" cy="944130"/>
          </a:xfrm>
          <a:prstGeom prst="mathMultiply">
            <a:avLst/>
          </a:prstGeom>
          <a:solidFill>
            <a:srgbClr val="2C535E"/>
          </a:solidFill>
          <a:ln>
            <a:solidFill>
              <a:srgbClr val="3D7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485138" y="1184356"/>
            <a:ext cx="4702629" cy="5490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Стандартные доводы ФАС из решений: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732" y="216459"/>
            <a:ext cx="9388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Основные спорные </a:t>
            </a:r>
            <a:r>
              <a:rPr lang="ru-RU" sz="3200" b="1" dirty="0" smtClean="0"/>
              <a:t>вопросы по ПП 2571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74544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148C41-02B2-4599-8956-8EAE8009E229}"/>
              </a:ext>
            </a:extLst>
          </p:cNvPr>
          <p:cNvSpPr txBox="1"/>
          <p:nvPr/>
        </p:nvSpPr>
        <p:spPr>
          <a:xfrm>
            <a:off x="115410" y="79899"/>
            <a:ext cx="113722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ПП 2571: допустим ли субподряд?</a:t>
            </a:r>
            <a:r>
              <a:rPr lang="en-US" sz="3200" dirty="0"/>
              <a:t> </a:t>
            </a:r>
            <a:endParaRPr lang="ru-RU" sz="32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E19796C-F39F-0163-4A78-FDCAAD8FED88}"/>
              </a:ext>
            </a:extLst>
          </p:cNvPr>
          <p:cNvSpPr/>
          <p:nvPr/>
        </p:nvSpPr>
        <p:spPr>
          <a:xfrm>
            <a:off x="239699" y="918318"/>
            <a:ext cx="5917261" cy="51140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Административная практика именно по ПП 2571: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C5AEF7-7B71-67ED-A9AD-AA5AA6C64654}"/>
              </a:ext>
            </a:extLst>
          </p:cNvPr>
          <p:cNvSpPr txBox="1"/>
          <p:nvPr/>
        </p:nvSpPr>
        <p:spPr>
          <a:xfrm>
            <a:off x="430409" y="1571542"/>
            <a:ext cx="10220174" cy="51474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УФАС по ХМАО: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№0187300010122000062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Астраханское УФАС: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№0325200006722000024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Омское УФАС: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№0152200004722001086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Дагестанское УФАС: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№0103200008422002275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Тюменское УФАС: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№0867300000922000078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Саратовское УФАС: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№0160300003622000195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Сахалинское УФАС: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№0361200015022000410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Архангельское УФАС: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№0124200000622003267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Пермское УФАС: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№0156200009922000141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Ставропольское УФАС: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№0121600019022000044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Алтайское республиканское УФАС: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№0377300028722000062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Ивановское УФАС: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№0133200001722001513, 0133200001722001520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Красноярское УФАС: </a:t>
            </a:r>
            <a:r>
              <a:rPr lang="ru-RU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№0119200000122001651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 АС города Москвы по делу А40-100012/22-148-520 от 29.09.2022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36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17443" y="216459"/>
            <a:ext cx="6003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Термины и определения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89876" y="1066019"/>
            <a:ext cx="3218329" cy="83371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Работы по текущему ремонту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089876" y="2059568"/>
            <a:ext cx="3218329" cy="83371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Работы по благоустройству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089876" y="4084596"/>
            <a:ext cx="3218329" cy="83371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Работы по проектированию </a:t>
            </a:r>
            <a:r>
              <a:rPr lang="ru-RU" dirty="0" smtClean="0"/>
              <a:t>и (</a:t>
            </a:r>
            <a:r>
              <a:rPr lang="ru-RU" dirty="0"/>
              <a:t>или) инженерным изысканиям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089876" y="3053117"/>
            <a:ext cx="3218329" cy="83371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Работы монтажу ОПС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73993" y="1066019"/>
            <a:ext cx="3218329" cy="83371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Работы </a:t>
            </a:r>
            <a:r>
              <a:rPr lang="ru-RU" dirty="0" smtClean="0"/>
              <a:t>по строительству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73993" y="5135564"/>
            <a:ext cx="6834212" cy="83371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Работы по </a:t>
            </a:r>
            <a:r>
              <a:rPr lang="ru-RU" dirty="0" smtClean="0"/>
              <a:t>сохранению объектов культурного наследия</a:t>
            </a:r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73993" y="4084596"/>
            <a:ext cx="3218329" cy="83371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Работы по </a:t>
            </a:r>
            <a:r>
              <a:rPr lang="ru-RU" dirty="0" smtClean="0"/>
              <a:t>сносу</a:t>
            </a:r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73993" y="3072082"/>
            <a:ext cx="3218329" cy="83371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Работы по </a:t>
            </a:r>
            <a:r>
              <a:rPr lang="ru-RU" dirty="0" smtClean="0"/>
              <a:t>капитальному </a:t>
            </a:r>
            <a:r>
              <a:rPr lang="ru-RU" dirty="0"/>
              <a:t>ремонту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73993" y="2059568"/>
            <a:ext cx="3218329" cy="83371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Работы по </a:t>
            </a:r>
            <a:r>
              <a:rPr lang="ru-RU" dirty="0" smtClean="0"/>
              <a:t>реконструкции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048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98529" y="1117283"/>
            <a:ext cx="75966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Допустим ли генподряд, когда субподряд 100%?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3465" y="1784638"/>
            <a:ext cx="11472146" cy="507336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Судебная практика: участником в составе заявки предоставлена копия договора и все необходимые документы, подтверждающие наличие опыта. Данный участник признан победителем. Однако по результатам рассмотрения жалобы выявлено, что работы по предоставленному договору непосредственно самим участником не выполнялись, все 100% были переданы на субподряд. ФАС усмотрел признаки нарушения положений статьи 14.8 Закона 135-ФЗ «О защите конкуренции», выразившиеся в совершении акта недобросовестной конкуренции при участии в электронном аукционе, в связи с чем на основании статьи 39.1 Закона № 135-ФЗ выдал предупреждение о прекращении действия (бездействия), которые содержат признаки нарушения антимонопольного законодательства. В оспариваемом предупреждении антимонопольным органом указано на необходимость прекращения совершения действий, содержащих признаки недобросовестной конкуренции путем недопущения в дальнейшем предоставления при участии в закупках на право заключения контрактов на выполнение работ по ремонту, содержанию автомобильных дорог, если НМЦК превышает 10 миллионов рублей, недостоверных сведений об опыте исполнения одного контракта (договора), а именно договора подряда от 25.01.2019; действия в соответствии с указанным предупреждением необходимо совершить в срок, не превышающий 10 дней со дня получения предупреждения; кроме того, о  выполнении предупреждения необходимо сообщать в адрес управления путем предоставления перечня закупок, в которых участвовало юридическое лицо с указанием индивидуализирующих заключенный контракт (договор) сведений. Суд позицию ФАС поддержал.</a:t>
            </a:r>
          </a:p>
          <a:p>
            <a:pPr algn="ctr"/>
            <a:r>
              <a:rPr lang="ru-RU" sz="1600" dirty="0"/>
              <a:t>*См. Постановление Арбитражного суда Восточно-Сибирского округа по делу №А74-7396/2020 (отказ в передаче кассационной жалобы для рассмотрения ВС РФ от 11.05.2022 г.)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732" y="216459"/>
            <a:ext cx="9388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Основные спорные </a:t>
            </a:r>
            <a:r>
              <a:rPr lang="ru-RU" sz="3200" b="1" dirty="0" smtClean="0"/>
              <a:t>вопросы по ПП 2571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72046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98529" y="1117283"/>
            <a:ext cx="7596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Как предмет контракта соотносится с предоставляемым опытом исполнения контракта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78992" y="2055261"/>
            <a:ext cx="7755450" cy="430972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Судебная практика: Предмет контракта «Выполнение работ по уборке объектов и элементов улично-дорожной сети, благоустройства в Ленинском административном округе города Мурманска», требование установлено по пункту 18 Приложения к ПП 2571 (специальный опыт на автомобильных дорогах). Участником в качестве подтверждения опыта предоставлен контракт с предметом «Выполнение работ по благоустройству дворовых территорий в г. Оленегорске». Заявка отклонена. Суд с позицией Заказчика согласился.</a:t>
            </a:r>
          </a:p>
          <a:p>
            <a:pPr algn="ctr"/>
            <a:r>
              <a:rPr lang="ru-RU" dirty="0"/>
              <a:t>*См. Решение Арбитражного суда Мурманской области по делу № А42-4649/2022 от 15.07.2022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732" y="216459"/>
            <a:ext cx="9388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Основные спорные </a:t>
            </a:r>
            <a:r>
              <a:rPr lang="ru-RU" sz="3200" b="1" dirty="0" smtClean="0"/>
              <a:t>вопросы по ПП 2571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283329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98529" y="1117283"/>
            <a:ext cx="7596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Как предмет контракта соотносится с предоставляемым опытом исполнения контракта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78992" y="1889760"/>
            <a:ext cx="7755450" cy="473746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Судебная практика: Предмет контракта «Выполнение дополнительных работ по содержанию автомобильных дорог общего пользования регионального значения (обследование и оценка технического состояния)», требование установлено по пункту 18 Приложения к ПП 2571. Участник полагает, что требование установлено неверно и заказчиком (а также ФАС, поддержавшим его позицию) дана расширительная трактовка предмета закупки: участник осуществляет специализированную деятельность по испытаниям и анализу физико-механических свойств материалов и веществ, а в связи с установленными требованиями победителем может стать лицо, имеющее опыт по строительству, реконструкции, ремонту и содержанию. Участник путает дополнительные требования и критерии оценки. Суд соглашается с Заказчиком и ФАС, говорит о том, что обследование это часть содержания дорог, следовательно, и доп. требование, и критерии оценки установлены правомерно</a:t>
            </a:r>
          </a:p>
          <a:p>
            <a:pPr algn="ctr"/>
            <a:endParaRPr lang="ru-RU" sz="1600" dirty="0"/>
          </a:p>
          <a:p>
            <a:pPr algn="ctr"/>
            <a:r>
              <a:rPr lang="ru-RU" sz="1600" dirty="0"/>
              <a:t>*См. Решение Арбитражного суда Республики Бурятия по делу А10-3338/2022 от 07.09.2022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732" y="216459"/>
            <a:ext cx="9388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Основные спорные </a:t>
            </a:r>
            <a:r>
              <a:rPr lang="ru-RU" sz="3200" b="1" dirty="0" smtClean="0"/>
              <a:t>вопросы по ПП 2571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4048132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98529" y="1117283"/>
            <a:ext cx="7596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Как предмет контракта соотносится с предоставляемым опытом исполнения контракта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78992" y="1889760"/>
            <a:ext cx="7755450" cy="473746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Судебная практика: Предмет контракта «Выполнение работ по устройству и содержанию цветников на территории </a:t>
            </a:r>
            <a:r>
              <a:rPr lang="ru-RU" dirty="0" err="1"/>
              <a:t>Приокского</a:t>
            </a:r>
            <a:r>
              <a:rPr lang="ru-RU" dirty="0"/>
              <a:t> района города Нижнего Новгорода в 2022 году», Дополнительные требования не установлены, так как Заказчик не относит озеленение к благоустройству. Участник полагает, что это незаконно. Суд соглашается с ФАС и участником, подтверждая, что согласно пункту 36 статьи 1 </a:t>
            </a:r>
            <a:r>
              <a:rPr lang="ru-RU" dirty="0" err="1"/>
              <a:t>ГрК</a:t>
            </a:r>
            <a:r>
              <a:rPr lang="ru-RU" dirty="0"/>
              <a:t> РФ, а также региональным нормативным актам такие работы следует отнести именно к благоустройству территории.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*См. Решение Арбитражного суда Нижнего Новгорода по делу №А43-15108/2022 от 06.08.2022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732" y="216459"/>
            <a:ext cx="9388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Основные спорные </a:t>
            </a:r>
            <a:r>
              <a:rPr lang="ru-RU" sz="3200" b="1" dirty="0" smtClean="0"/>
              <a:t>вопросы по ПП 2571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885072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98529" y="1117283"/>
            <a:ext cx="7596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Как предмет контракта соотносится с предоставляемым опытом исполнения контракта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78992" y="1889760"/>
            <a:ext cx="10506722" cy="473746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Судебная практика: </a:t>
            </a:r>
            <a:r>
              <a:rPr lang="ru-RU" sz="1400" dirty="0"/>
              <a:t>Предмет контракта «Работы по устройству наружного освещения на участке Линия электроосвещения на автомобильной дороге </a:t>
            </a:r>
            <a:r>
              <a:rPr lang="ru-RU" sz="1400" dirty="0" err="1"/>
              <a:t>Кузовлево</a:t>
            </a:r>
            <a:r>
              <a:rPr lang="ru-RU" sz="1400" dirty="0"/>
              <a:t>-Светлый на участке км5+680 - км 6+260 (п. Светлый).  </a:t>
            </a:r>
            <a:r>
              <a:rPr lang="ru-RU" sz="1400" dirty="0" err="1"/>
              <a:t>Доп</a:t>
            </a:r>
            <a:r>
              <a:rPr lang="ru-RU" sz="1400" dirty="0"/>
              <a:t> требование установлено по пункту 8 Приложения к ПП 2571, так как линия стационарного электрического освещения является самостоятельным сооружением и линейным объектом капитального </a:t>
            </a:r>
            <a:r>
              <a:rPr lang="ru-RU" sz="1400" dirty="0" err="1"/>
              <a:t>строительства,конструктивно</a:t>
            </a:r>
            <a:r>
              <a:rPr lang="ru-RU" sz="1400" dirty="0"/>
              <a:t> состоящим из линии электропередач и стационарных осветительных устройств, подлежащим самостоятельному бухгалтерскому учету как самостоятельный инвентарный объект. Работы не затрагивают существующей автомобильной дороги, а также отсутствуют работы, имеющие отношение непосредственно к строительству, реконструкции или капитальному ремонту автомобильных дорог. ФАС признал установленные требования незаконными, так как согласно Закону №257-ФЗ «Об автомобильных дорогах и о дорожной деятельности в Российской Федерации и о внесении изменений в отдельные законодательные акты Российской Федерации» уличное освещение является элементом обустройства автомобильных дорог. Работы выполняются в полосе отвода автодороги, а наружное освещение относится к техническим средствам и устройствам организации и обеспечения безопасности дорожного движения. Требования надлежало установить согласно п.17 Приложения к ПП 2571.</a:t>
            </a:r>
          </a:p>
          <a:p>
            <a:pPr algn="ctr"/>
            <a:r>
              <a:rPr lang="ru-RU" sz="1400" dirty="0"/>
              <a:t>Суд поддержал позицию Заказчика и указал, что согласно типовым условиям контрактов, утверждённым приказом Минтранса России от 05.02.2019 № 37 показателями для применения такого типового контракта, являются, в том числе, коды ОКПД2: 42.11.20; 42.13.20, 42.11; 42.13. Группировка 42.11 не включает код 43.21 - установка уличного освещения и светофоров. Таким образом, законодатель в обязательных для применения нормах разграничил понятия работ по строительству автомобильных дорог и работ по строительству уличного освещения и иного электрооборудования на автомобильных дорогах. Аналогично разграничение присутствует и в КТРУ.</a:t>
            </a:r>
          </a:p>
          <a:p>
            <a:pPr algn="ctr"/>
            <a:endParaRPr lang="ru-RU" sz="1400" dirty="0"/>
          </a:p>
          <a:p>
            <a:pPr algn="ctr"/>
            <a:r>
              <a:rPr lang="ru-RU" sz="1400" dirty="0"/>
              <a:t> см. *См. Решение Арбитражного суда Томской области по делу №А67-4604/2022 от 05.08.2022 (оставлено в силе определением 6 ААС)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732" y="216459"/>
            <a:ext cx="9388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Основные спорные </a:t>
            </a:r>
            <a:r>
              <a:rPr lang="ru-RU" sz="3200" b="1" dirty="0" smtClean="0"/>
              <a:t>вопросы по ПП 2571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448196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98529" y="1117283"/>
            <a:ext cx="7596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Мост – это часть автомобильной дороги или самостоятельный объект капитального строительства?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33567" y="3009827"/>
            <a:ext cx="4541656" cy="3656584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Административная практика: </a:t>
            </a:r>
          </a:p>
          <a:p>
            <a:pPr algn="ctr"/>
            <a:r>
              <a:rPr lang="ru-RU" dirty="0"/>
              <a:t>Мост – это отдельный объект капстроительства, требования устанавливаются согласно Разделу </a:t>
            </a:r>
            <a:r>
              <a:rPr lang="en-US" dirty="0"/>
              <a:t>II</a:t>
            </a:r>
            <a:r>
              <a:rPr lang="ru-RU" dirty="0"/>
              <a:t> Приложения к ПП 2571</a:t>
            </a:r>
          </a:p>
          <a:p>
            <a:pPr algn="ctr"/>
            <a:r>
              <a:rPr lang="ru-RU" dirty="0"/>
              <a:t>См. Решение Новгородского УФАС России по закупке 0350300011822000092 от 20.04.2022 </a:t>
            </a:r>
          </a:p>
          <a:p>
            <a:pPr algn="ctr"/>
            <a:r>
              <a:rPr lang="ru-RU" dirty="0"/>
              <a:t>Решение Белгородского УФАС России по закупке 0826600004222000001 от 31.01.2022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47727" y="1899483"/>
            <a:ext cx="4507153" cy="424876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Административная практика: </a:t>
            </a:r>
          </a:p>
          <a:p>
            <a:pPr algn="ctr"/>
            <a:r>
              <a:rPr lang="ru-RU" dirty="0"/>
              <a:t>Мост – это часть дороги. Требования устанавливаются Согласно</a:t>
            </a:r>
            <a:r>
              <a:rPr lang="en-US" dirty="0"/>
              <a:t> </a:t>
            </a:r>
            <a:r>
              <a:rPr lang="ru-RU" dirty="0"/>
              <a:t>Разделу </a:t>
            </a:r>
            <a:r>
              <a:rPr lang="en-US" dirty="0"/>
              <a:t>III</a:t>
            </a:r>
            <a:r>
              <a:rPr lang="ru-RU" dirty="0"/>
              <a:t> Приложения к ПП 2571</a:t>
            </a:r>
          </a:p>
          <a:p>
            <a:pPr algn="ctr"/>
            <a:r>
              <a:rPr lang="ru-RU" dirty="0"/>
              <a:t>*См. Решение Ростовского УФАС России по закупке 0158300050022000001 от 08.02.2022</a:t>
            </a:r>
          </a:p>
          <a:p>
            <a:pPr algn="ctr"/>
            <a:r>
              <a:rPr lang="ru-RU" dirty="0"/>
              <a:t>Решение ЦА ФАС по закупке 0364100001822000011 от 01.03.2022</a:t>
            </a:r>
          </a:p>
          <a:p>
            <a:pPr algn="ctr"/>
            <a:r>
              <a:rPr lang="ru-RU" dirty="0"/>
              <a:t>Косвенно – в решении </a:t>
            </a:r>
            <a:r>
              <a:rPr lang="ru-RU" dirty="0" err="1"/>
              <a:t>Решении</a:t>
            </a:r>
            <a:r>
              <a:rPr lang="ru-RU" dirty="0"/>
              <a:t> ЦА ФАС по закупке №0348100042422000054 от 19.07.2022</a:t>
            </a:r>
          </a:p>
          <a:p>
            <a:pPr algn="ctr"/>
            <a:r>
              <a:rPr lang="ru-RU" dirty="0"/>
              <a:t>Решение Ленинградского УФАС России по закупке 0145300009622000293 от 26.08.2022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732" y="216459"/>
            <a:ext cx="9388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Основные спорные </a:t>
            </a:r>
            <a:r>
              <a:rPr lang="ru-RU" sz="3200" b="1" dirty="0" smtClean="0"/>
              <a:t>вопросы по ПП 2571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79700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89819" y="938023"/>
            <a:ext cx="81791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Требуется ли установление дополнительных требований при закупке работ по техническому обслуживанию и ремонту систем автоматической пожарной сигнализации согласно п. 14 «Закупка технического обслуживания зданий, сооружений»? 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74397" y="2003988"/>
            <a:ext cx="4541656" cy="417909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  <a:p>
            <a:pPr algn="ctr"/>
            <a:endParaRPr lang="ru-RU" sz="1600" dirty="0"/>
          </a:p>
          <a:p>
            <a:pPr algn="ctr"/>
            <a:endParaRPr lang="ru-RU" sz="1600" dirty="0"/>
          </a:p>
          <a:p>
            <a:pPr algn="ctr"/>
            <a:r>
              <a:rPr lang="ru-RU" sz="1600" dirty="0"/>
              <a:t>Исходя из положений Технического регламента (384-ФЗ) и Градостроительного</a:t>
            </a:r>
          </a:p>
          <a:p>
            <a:pPr algn="ctr"/>
            <a:r>
              <a:rPr lang="ru-RU" sz="1600" dirty="0"/>
              <a:t>кодекса техническое обслуживание систем (средств, установок) обеспечения</a:t>
            </a:r>
          </a:p>
          <a:p>
            <a:pPr algn="ctr"/>
            <a:r>
              <a:rPr lang="ru-RU" sz="1600" dirty="0"/>
              <a:t>пожарной безопасности зданий и сооружений непосредственно относится к услугам по техническому обслуживанию здании и сооружений, что указывает на необходимость установления дополнительных требований.</a:t>
            </a:r>
          </a:p>
          <a:p>
            <a:pPr algn="ctr"/>
            <a:r>
              <a:rPr lang="ru-RU" sz="1600" dirty="0"/>
              <a:t>Решение УФАС России по г. Москве по закупке 0373200035222000036 от 04.03.2022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320265" y="2003989"/>
            <a:ext cx="4507153" cy="417909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Система ОПС не является частью здания, не ставится на баланс, закупка работ по техобслуживанию системы регулируется специальным законодательством. Следовательно, доп. требования устанавливать не следует. </a:t>
            </a:r>
          </a:p>
          <a:p>
            <a:pPr algn="ctr"/>
            <a:r>
              <a:rPr lang="ru-RU" sz="1600" dirty="0"/>
              <a:t>Решение Новосибирского УФАС России по закупке 0851200000622004166 от 13.07.2022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398126" y="2238155"/>
            <a:ext cx="2294198" cy="67140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Приоритетная позиция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426742" y="5009440"/>
            <a:ext cx="2294198" cy="67140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Исключение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732" y="216459"/>
            <a:ext cx="9388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Основные спорные </a:t>
            </a:r>
            <a:r>
              <a:rPr lang="ru-RU" sz="3200" b="1" dirty="0" smtClean="0"/>
              <a:t>вопросы по ПП 2571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632036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Номер слайда 4">
            <a:extLst>
              <a:ext uri="{FF2B5EF4-FFF2-40B4-BE49-F238E27FC236}">
                <a16:creationId xmlns:a16="http://schemas.microsoft.com/office/drawing/2014/main" id="{F70B7A51-5CE0-C142-BF34-C750415B5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4963" y="6223924"/>
            <a:ext cx="683339" cy="365125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Panton" pitchFamily="2" charset="0"/>
              </a:rPr>
              <a:t>3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  <a:latin typeface="Panto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3383" y="216459"/>
            <a:ext cx="7428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Универсальные требования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73383" y="108741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49353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Номер слайда 4">
            <a:extLst>
              <a:ext uri="{FF2B5EF4-FFF2-40B4-BE49-F238E27FC236}">
                <a16:creationId xmlns:a16="http://schemas.microsoft.com/office/drawing/2014/main" id="{F70B7A51-5CE0-C142-BF34-C750415B5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4963" y="6223924"/>
            <a:ext cx="683339" cy="365125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Panton" pitchFamily="2" charset="0"/>
              </a:rPr>
              <a:t>3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  <a:latin typeface="Panto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3383" y="216459"/>
            <a:ext cx="7428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Универсальные требования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3383" y="954157"/>
            <a:ext cx="9387572" cy="176916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Требование об исполнении участником закупки (с учетом правопреемства) в течение </a:t>
            </a:r>
            <a:r>
              <a:rPr lang="ru-RU" b="1" dirty="0">
                <a:solidFill>
                  <a:schemeClr val="tx1"/>
                </a:solidFill>
              </a:rPr>
              <a:t>трех лет </a:t>
            </a:r>
            <a:r>
              <a:rPr lang="ru-RU" dirty="0">
                <a:solidFill>
                  <a:schemeClr val="tx1"/>
                </a:solidFill>
              </a:rPr>
              <a:t>до даты подачи заявки на участие в закупке контракта (</a:t>
            </a:r>
            <a:r>
              <a:rPr lang="ru-RU" b="1" dirty="0">
                <a:solidFill>
                  <a:schemeClr val="tx1"/>
                </a:solidFill>
              </a:rPr>
              <a:t>по 44-ФЗ</a:t>
            </a:r>
            <a:r>
              <a:rPr lang="ru-RU" dirty="0">
                <a:solidFill>
                  <a:schemeClr val="tx1"/>
                </a:solidFill>
              </a:rPr>
              <a:t>) или договора (</a:t>
            </a:r>
            <a:r>
              <a:rPr lang="ru-RU" b="1" dirty="0">
                <a:solidFill>
                  <a:schemeClr val="tx1"/>
                </a:solidFill>
              </a:rPr>
              <a:t>по 223-ФЗ</a:t>
            </a:r>
            <a:r>
              <a:rPr lang="ru-RU" dirty="0">
                <a:solidFill>
                  <a:schemeClr val="tx1"/>
                </a:solidFill>
              </a:rPr>
              <a:t>) при условии исполнения таким участником закупки </a:t>
            </a:r>
            <a:r>
              <a:rPr lang="ru-RU" b="1" dirty="0">
                <a:solidFill>
                  <a:schemeClr val="tx1"/>
                </a:solidFill>
              </a:rPr>
              <a:t>требований об уплате неустоек </a:t>
            </a:r>
            <a:r>
              <a:rPr lang="ru-RU" dirty="0">
                <a:solidFill>
                  <a:schemeClr val="tx1"/>
                </a:solidFill>
              </a:rPr>
              <a:t>(штрафов, пеней), предъявленных при исполнении таких контракта, договора. Стоимость исполненных обязательств по таким контракту, договору должна составлять </a:t>
            </a:r>
            <a:r>
              <a:rPr lang="ru-RU" b="1" dirty="0">
                <a:solidFill>
                  <a:schemeClr val="tx1"/>
                </a:solidFill>
              </a:rPr>
              <a:t>не менее 20% НМЦК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530626" y="3130826"/>
            <a:ext cx="10661374" cy="3727174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/>
              <a:t>Установить, что информацией и документами, подтверждающими соответствие участника закупки дополнительному требованию, установленному в соответствии с частью 2.1 статьи 31 Закона о контрактной системе, являются:</a:t>
            </a:r>
          </a:p>
          <a:p>
            <a:pPr algn="just"/>
            <a:r>
              <a:rPr lang="ru-RU" sz="1600" dirty="0"/>
              <a:t>а) номер реестровой записи в предусмотренном Законом о контрактной системе реестре контрактов, заключенных заказчиками (в случае исполнения участником закупки контракта, информация и документы в отношении которого включены в установленном порядке в такой реестр и размещены на официальном сайте единой информационной системы в информационно-телекоммуникационной сети "Интернет");</a:t>
            </a:r>
          </a:p>
          <a:p>
            <a:pPr algn="just"/>
            <a:r>
              <a:rPr lang="ru-RU" sz="1600" dirty="0"/>
              <a:t>б) выписка из предусмотренного Законом о контрактной системе реестра контрактов, содержащего сведения, составляющие государственную тайну (в случае исполнения участником закупки контракта, информация о котором включена в установленном порядке в такой реестр);</a:t>
            </a:r>
          </a:p>
          <a:p>
            <a:pPr algn="just"/>
            <a:r>
              <a:rPr lang="ru-RU" sz="1600" dirty="0"/>
              <a:t>в) исполненный контракт, заключенный в соответствии с Законом о контрактной системе, или договор, заключенный в соответствии с Федеральным законом "О закупках товаров, работ, услуг отдельными видами юридических лиц", а также акт приемки поставленных товаров, выполненных работ, оказанных услуг, подтверждающий цену поставленных товаров, выполненных работ, оказанных услуг.</a:t>
            </a:r>
          </a:p>
        </p:txBody>
      </p:sp>
    </p:spTree>
    <p:extLst>
      <p:ext uri="{BB962C8B-B14F-4D97-AF65-F5344CB8AC3E}">
        <p14:creationId xmlns:p14="http://schemas.microsoft.com/office/powerpoint/2010/main" val="756496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148C41-02B2-4599-8956-8EAE8009E229}"/>
              </a:ext>
            </a:extLst>
          </p:cNvPr>
          <p:cNvSpPr txBox="1"/>
          <p:nvPr/>
        </p:nvSpPr>
        <p:spPr>
          <a:xfrm>
            <a:off x="115410" y="79899"/>
            <a:ext cx="113722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Административная практика: состав документов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A2E5808C-47E2-C7D6-EDEF-476D68F8EA87}"/>
              </a:ext>
            </a:extLst>
          </p:cNvPr>
          <p:cNvGraphicFramePr/>
          <p:nvPr>
            <p:extLst/>
          </p:nvPr>
        </p:nvGraphicFramePr>
        <p:xfrm>
          <a:off x="165716" y="117053"/>
          <a:ext cx="11860567" cy="72530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401D345-A58B-D1F3-A90E-DCA1967DA141}"/>
              </a:ext>
            </a:extLst>
          </p:cNvPr>
          <p:cNvSpPr/>
          <p:nvPr/>
        </p:nvSpPr>
        <p:spPr>
          <a:xfrm>
            <a:off x="239697" y="1968070"/>
            <a:ext cx="3604333" cy="584775"/>
          </a:xfrm>
          <a:prstGeom prst="rect">
            <a:avLst/>
          </a:prstGeom>
          <a:solidFill>
            <a:srgbClr val="468394"/>
          </a:solidFill>
          <a:ln>
            <a:solidFill>
              <a:srgbClr val="468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chemeClr val="bg1"/>
                </a:solidFill>
              </a:rPr>
              <a:t>Ивановское УФАС (</a:t>
            </a:r>
            <a:r>
              <a:rPr lang="ru-RU" sz="1600" b="1" dirty="0" err="1">
                <a:solidFill>
                  <a:schemeClr val="bg1"/>
                </a:solidFill>
              </a:rPr>
              <a:t>изв</a:t>
            </a:r>
            <a:r>
              <a:rPr lang="ru-RU" sz="1600" b="1" dirty="0">
                <a:solidFill>
                  <a:schemeClr val="bg1"/>
                </a:solidFill>
              </a:rPr>
              <a:t>. № 0333200005922000001)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E347F79-1C3E-263B-3175-525EF72E5697}"/>
              </a:ext>
            </a:extLst>
          </p:cNvPr>
          <p:cNvSpPr/>
          <p:nvPr/>
        </p:nvSpPr>
        <p:spPr>
          <a:xfrm>
            <a:off x="8393215" y="2018517"/>
            <a:ext cx="3531138" cy="534328"/>
          </a:xfrm>
          <a:prstGeom prst="rect">
            <a:avLst/>
          </a:prstGeom>
          <a:solidFill>
            <a:schemeClr val="bg1"/>
          </a:solidFill>
          <a:ln>
            <a:solidFill>
              <a:srgbClr val="468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600" b="1" dirty="0">
                <a:solidFill>
                  <a:srgbClr val="2C535E"/>
                </a:solidFill>
              </a:rPr>
              <a:t>Санкт-Петербургское УФАС </a:t>
            </a:r>
          </a:p>
          <a:p>
            <a:pPr algn="r"/>
            <a:r>
              <a:rPr lang="ru-RU" sz="1600" b="1" dirty="0">
                <a:solidFill>
                  <a:srgbClr val="2C535E"/>
                </a:solidFill>
              </a:rPr>
              <a:t>(</a:t>
            </a:r>
            <a:r>
              <a:rPr lang="ru-RU" sz="1600" b="1" dirty="0" err="1">
                <a:solidFill>
                  <a:srgbClr val="2C535E"/>
                </a:solidFill>
              </a:rPr>
              <a:t>изв</a:t>
            </a:r>
            <a:r>
              <a:rPr lang="ru-RU" sz="1600" b="1" dirty="0">
                <a:solidFill>
                  <a:srgbClr val="2C535E"/>
                </a:solidFill>
              </a:rPr>
              <a:t>. № 0172200002522000155)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193507" y="880349"/>
            <a:ext cx="2294198" cy="107964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Редкое исключение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58958" y="5326075"/>
            <a:ext cx="2294198" cy="107964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Приоритетная позиция</a:t>
            </a:r>
          </a:p>
        </p:txBody>
      </p:sp>
    </p:spTree>
    <p:extLst>
      <p:ext uri="{BB962C8B-B14F-4D97-AF65-F5344CB8AC3E}">
        <p14:creationId xmlns:p14="http://schemas.microsoft.com/office/powerpoint/2010/main" val="4014160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17443" y="216459"/>
            <a:ext cx="6003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Термины и определения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3602" y="1219200"/>
            <a:ext cx="1162651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/>
              <a:t>строительство</a:t>
            </a:r>
            <a:r>
              <a:rPr lang="ru-RU" sz="1600" dirty="0"/>
              <a:t> - создание зданий, строений, сооружений (в том числе на месте сносимых объектов капитального строительства)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/>
              <a:t>реконструкция объектов капитального строительства </a:t>
            </a:r>
            <a:r>
              <a:rPr lang="ru-RU" sz="1600" dirty="0"/>
              <a:t>(за исключением линейных объектов) - изменение параметров объекта капитального строительства, его частей (высоты, количества этажей, площади, объема), в том числе надстройка, перестройка, расширение объекта капитального строительства, а также замена и (или) восстановление несущих строительных конструкций объекта капитального строительства, за исключением замены отдельных элементов таких конструкций на аналогичные или иные улучшающие показатели таких конструкций элементы и (или) восстановления указанных элементов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/>
              <a:t>капитальный ремонт объектов капитального строительства </a:t>
            </a:r>
            <a:r>
              <a:rPr lang="ru-RU" sz="1600" dirty="0"/>
              <a:t>(за исключением линейных объектов) - замена и (или) восстановление строительных конструкций объектов капитального строительства или элементов таких конструкций, за исключением несущих строительных конструкций, замена и (или) восстановление систем инженерно-технического обеспечения и сетей инженерно-технического обеспечения объектов капитального строительства или их элементов, а также замена отдельных элементов несущих строительных конструкций на аналогичные или иные улучшающие показатели таких конструкций элементы и (или) восстановление указанных элементов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/>
              <a:t>благоустройство территории </a:t>
            </a:r>
            <a:r>
              <a:rPr lang="ru-RU" sz="1600" dirty="0"/>
              <a:t>- деятельность по реализации комплекса мероприятий, установленного правилами благоустройства территории муниципального образования, направленная на обеспечение и повышение комфортности условий проживания граждан, по поддержанию и улучшению санитарного и эстетического состояния территории муниципального образования, по содержанию территорий населенных пунктов и расположенных на таких территориях объектов, в том числе территорий общего пользования, земельных участков, зданий, строений, сооружений, прилегающих территорий</a:t>
            </a:r>
          </a:p>
        </p:txBody>
      </p:sp>
    </p:spTree>
    <p:extLst>
      <p:ext uri="{BB962C8B-B14F-4D97-AF65-F5344CB8AC3E}">
        <p14:creationId xmlns:p14="http://schemas.microsoft.com/office/powerpoint/2010/main" val="2201776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148C41-02B2-4599-8956-8EAE8009E229}"/>
              </a:ext>
            </a:extLst>
          </p:cNvPr>
          <p:cNvSpPr txBox="1"/>
          <p:nvPr/>
        </p:nvSpPr>
        <p:spPr>
          <a:xfrm>
            <a:off x="115410" y="79899"/>
            <a:ext cx="113722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Административная практика: срок исполнения контракта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77346876-B969-5D86-291C-835E265AB18D}"/>
              </a:ext>
            </a:extLst>
          </p:cNvPr>
          <p:cNvGraphicFramePr/>
          <p:nvPr>
            <p:extLst/>
          </p:nvPr>
        </p:nvGraphicFramePr>
        <p:xfrm>
          <a:off x="23345" y="121681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005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148C41-02B2-4599-8956-8EAE8009E229}"/>
              </a:ext>
            </a:extLst>
          </p:cNvPr>
          <p:cNvSpPr txBox="1"/>
          <p:nvPr/>
        </p:nvSpPr>
        <p:spPr>
          <a:xfrm>
            <a:off x="115410" y="79899"/>
            <a:ext cx="113722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Административная практика: статус контракта в РК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2C381803-93F3-84B8-C1B1-31762BBE470C}"/>
              </a:ext>
            </a:extLst>
          </p:cNvPr>
          <p:cNvGraphicFramePr/>
          <p:nvPr>
            <p:extLst/>
          </p:nvPr>
        </p:nvGraphicFramePr>
        <p:xfrm>
          <a:off x="239697" y="986598"/>
          <a:ext cx="11532949" cy="52188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1771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41AFF20-015C-CA49-A729-9AFAD0F50128}"/>
              </a:ext>
            </a:extLst>
          </p:cNvPr>
          <p:cNvSpPr/>
          <p:nvPr/>
        </p:nvSpPr>
        <p:spPr>
          <a:xfrm>
            <a:off x="315970" y="3929237"/>
            <a:ext cx="80566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+mj-lt"/>
                <a:ea typeface="Roboto Lt" pitchFamily="2" charset="0"/>
                <a:cs typeface="Segoe UI" panose="020B0502040204020203" pitchFamily="34" charset="0"/>
              </a:rPr>
              <a:t>Блок </a:t>
            </a:r>
            <a:r>
              <a:rPr lang="ru-RU" sz="3200" b="1" dirty="0" smtClean="0">
                <a:latin typeface="+mj-lt"/>
                <a:ea typeface="Roboto Lt" pitchFamily="2" charset="0"/>
                <a:cs typeface="Segoe UI" panose="020B0502040204020203" pitchFamily="34" charset="0"/>
              </a:rPr>
              <a:t>4</a:t>
            </a:r>
            <a:endParaRPr lang="ru-RU" sz="3200" b="1" dirty="0">
              <a:latin typeface="+mj-lt"/>
              <a:ea typeface="Roboto Lt" pitchFamily="2" charset="0"/>
              <a:cs typeface="Segoe UI" panose="020B050204020402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4169D9-C57A-914A-B361-9B22FA124132}"/>
              </a:ext>
            </a:extLst>
          </p:cNvPr>
          <p:cNvSpPr txBox="1"/>
          <p:nvPr/>
        </p:nvSpPr>
        <p:spPr>
          <a:xfrm>
            <a:off x="300038" y="2748399"/>
            <a:ext cx="6293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+mj-lt"/>
              </a:rPr>
              <a:t>Особенности контрактации</a:t>
            </a:r>
            <a:endParaRPr lang="ru-RU" sz="2800" b="1" dirty="0">
              <a:latin typeface="+mj-lt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326C4BA-3DE0-BA49-B1EC-38B7AF9BA7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00038" y="345713"/>
            <a:ext cx="3862945" cy="46161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AB989C9-5FEB-DE49-8823-6F3F92028D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209180" y="0"/>
            <a:ext cx="3996267" cy="6858000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97D7383E-5C29-D748-B29C-B60C752C9775}"/>
              </a:ext>
            </a:extLst>
          </p:cNvPr>
          <p:cNvSpPr/>
          <p:nvPr/>
        </p:nvSpPr>
        <p:spPr>
          <a:xfrm>
            <a:off x="315970" y="3774562"/>
            <a:ext cx="5780030" cy="45719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069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05678" y="240861"/>
            <a:ext cx="7428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Особенности </a:t>
            </a:r>
            <a:endParaRPr lang="ru-RU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513" y="945209"/>
            <a:ext cx="84482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Особенности формирования сметы контракта и осуществления приемки работ</a:t>
            </a:r>
            <a:endParaRPr lang="ru-RU" sz="1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53136" y="1795247"/>
            <a:ext cx="7733848" cy="481584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Сметная стоимость строительства, финансируемого с привлечением средств бюджетов бюджетной системы Российской </a:t>
            </a:r>
            <a:r>
              <a:rPr lang="ru-RU" sz="1200" dirty="0" smtClean="0"/>
              <a:t>Федерации… определяется </a:t>
            </a:r>
            <a:r>
              <a:rPr lang="ru-RU" sz="1200" dirty="0"/>
              <a:t>с обязательным применением сметных нормативов, сведения о которых включены в федеральный реестр сметных нормативов, и сметных цен строительных ресурсов. В иных случаях сметная стоимость строительства определяется с применением сметных нормативов, сведения о которых включены в федеральный реестр сметных нормативов, и сметных цен строительных ресурсов, если это предусмотрено федеральным законом или договором. </a:t>
            </a:r>
            <a:r>
              <a:rPr lang="ru-RU" sz="1200" b="1" u="sng" dirty="0"/>
              <a:t>Сметная стоимость строительства используется при формировании начальной (максимальной) цены контрактов</a:t>
            </a:r>
            <a:r>
              <a:rPr lang="ru-RU" sz="1200" b="1" dirty="0"/>
              <a:t>, цены контрактов, заключаемых с единственным поставщиком (подрядчиком, исполнителем), предметом которых является выполнение работ по строительству, реконструкции, капитальному ремонту, сносу объектов капитального строительства, сохранению объектов культурного наследия </a:t>
            </a:r>
            <a:r>
              <a:rPr lang="ru-RU" sz="1200" dirty="0"/>
              <a:t>в соответствии с законодательством Российской Федерации о контрактной системе в сфере закупок товаров, работ, услуг для обеспечения государственных и муниципальных нужд, законодательством Российской Федерации о закупках товаров, работ, услуг отдельными видами юридических лиц, формировании цены иных договоров, заключаемых указанными в части 2 настоящей статьи лицами и предусматривающих выполнение работ по строительству, реконструкции, капитальному ремонту, сносу объектов капитального строительства, по сохранению объектов культурного наследия, при условии, что определение сметной стоимости строительства в порядке, установленном настоящей частью, в соответствии с настоящим Кодексом является обязательным. </a:t>
            </a:r>
            <a:r>
              <a:rPr lang="ru-RU" sz="1200" b="1" u="sng" dirty="0"/>
              <a:t>При этом сметные нормативы и сметные цены строительных ресурсов, использованные при определении сметной стоимости строительства, не подлежат применению при исполнении указанных контрактов или договоров</a:t>
            </a:r>
            <a:r>
              <a:rPr lang="ru-RU" sz="1200" b="1" dirty="0"/>
              <a:t>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053737" y="1386009"/>
            <a:ext cx="6888480" cy="74263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/>
              <a:t>Часть 1 статьи 8.3 Градостроительного Кодекса (ред. от 01.05.2022)</a:t>
            </a:r>
          </a:p>
        </p:txBody>
      </p:sp>
    </p:spTree>
    <p:extLst>
      <p:ext uri="{BB962C8B-B14F-4D97-AF65-F5344CB8AC3E}">
        <p14:creationId xmlns:p14="http://schemas.microsoft.com/office/powerpoint/2010/main" val="315632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05678" y="240861"/>
            <a:ext cx="7428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Особенности </a:t>
            </a:r>
            <a:endParaRPr lang="ru-RU" sz="32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23049" y="1625598"/>
            <a:ext cx="4156363" cy="423949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/>
          </a:p>
          <a:p>
            <a:r>
              <a:rPr lang="ru-RU" dirty="0" smtClean="0"/>
              <a:t>предметом </a:t>
            </a:r>
            <a:r>
              <a:rPr lang="ru-RU" dirty="0"/>
              <a:t>которых является выполнение работ по </a:t>
            </a:r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строительству </a:t>
            </a:r>
            <a:r>
              <a:rPr lang="ru-RU" dirty="0"/>
              <a:t>объектов капитального строительства</a:t>
            </a:r>
            <a:r>
              <a:rPr lang="ru-RU" dirty="0" smtClean="0"/>
              <a:t>, 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реконструкции</a:t>
            </a:r>
            <a:r>
              <a:rPr lang="ru-RU" dirty="0"/>
              <a:t> объектов капитального строительства</a:t>
            </a:r>
            <a:r>
              <a:rPr lang="ru-RU" dirty="0" smtClean="0"/>
              <a:t>, 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капитальному ремонту </a:t>
            </a:r>
            <a:r>
              <a:rPr lang="ru-RU" dirty="0"/>
              <a:t>объектов капитального строительства</a:t>
            </a:r>
            <a:r>
              <a:rPr lang="ru-RU" dirty="0" smtClean="0"/>
              <a:t>, 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сносу </a:t>
            </a:r>
            <a:r>
              <a:rPr lang="ru-RU" dirty="0"/>
              <a:t>объектов капитального строительства, </a:t>
            </a:r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сохранению </a:t>
            </a:r>
            <a:r>
              <a:rPr lang="ru-RU" dirty="0"/>
              <a:t>объектов культурного наследия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463193" y="952193"/>
            <a:ext cx="3676073" cy="115729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Нельзя использовать сметные нормативы и сметные цены строительных ресурсов при исполнении контрактов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2913302" y="5551052"/>
            <a:ext cx="775854" cy="628073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399129" y="6213911"/>
            <a:ext cx="3676073" cy="53787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Что и как использовать?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479309" y="1625599"/>
            <a:ext cx="4156363" cy="423949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/>
          </a:p>
          <a:p>
            <a:r>
              <a:rPr lang="ru-RU" dirty="0" smtClean="0"/>
              <a:t>предметом </a:t>
            </a:r>
            <a:r>
              <a:rPr lang="ru-RU" dirty="0"/>
              <a:t>которых является выполнение </a:t>
            </a:r>
            <a:r>
              <a:rPr lang="ru-RU" dirty="0" smtClean="0"/>
              <a:t>любых работ, не перечисленных в Блоке 1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719453" y="970242"/>
            <a:ext cx="3676073" cy="115729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Не запрещено использовать сметные нормативы и сметные цены строительных ресурсов при исполнении контрактов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с одним скругленным углом 16"/>
          <p:cNvSpPr/>
          <p:nvPr/>
        </p:nvSpPr>
        <p:spPr>
          <a:xfrm rot="16200000">
            <a:off x="-8419" y="3224598"/>
            <a:ext cx="1762894" cy="700042"/>
          </a:xfrm>
          <a:prstGeom prst="round1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Блок 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с одним скругленным углом 17"/>
          <p:cNvSpPr/>
          <p:nvPr/>
        </p:nvSpPr>
        <p:spPr>
          <a:xfrm rot="16200000">
            <a:off x="5247841" y="3224598"/>
            <a:ext cx="1762894" cy="700042"/>
          </a:xfrm>
          <a:prstGeom prst="round1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Блок 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Стрелка вниз 18"/>
          <p:cNvSpPr/>
          <p:nvPr/>
        </p:nvSpPr>
        <p:spPr>
          <a:xfrm>
            <a:off x="8192565" y="5551052"/>
            <a:ext cx="775854" cy="628073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742455" y="6193490"/>
            <a:ext cx="3676073" cy="55829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Можно ли закрывать одной строкой и прикладывать КС-2?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14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53566" y="278014"/>
            <a:ext cx="10642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Про «Блок 1»</a:t>
            </a:r>
            <a:endParaRPr lang="ru-RU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7164" y="1801091"/>
            <a:ext cx="709352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Исключить использование сметных нормативов и сметных цен строительных ресурсов можно только если: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Подготовить проект сметы контракта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Подготовить «авторскую» версию отчетных документов, раскрывающих перечень видов работ, составляющих конструктивный элемент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Разместить формы документов в проекте контракта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Предусмотреть, что указанные документы могут быть заполнены как в виде приложения к документу о приемке в электронной форме, так и путем заполнения экранной формы документа о приемке (новая ЕИС версии 12.2)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3304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13505" y="332535"/>
            <a:ext cx="106424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Про «Блок 1». Составление сметы контракта</a:t>
            </a:r>
            <a:endParaRPr lang="ru-RU" sz="2400" b="1" dirty="0"/>
          </a:p>
        </p:txBody>
      </p:sp>
      <p:graphicFrame>
        <p:nvGraphicFramePr>
          <p:cNvPr id="3" name="Схема 2"/>
          <p:cNvGraphicFramePr/>
          <p:nvPr>
            <p:extLst/>
          </p:nvPr>
        </p:nvGraphicFramePr>
        <p:xfrm>
          <a:off x="298995" y="103317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417298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63757" y="225684"/>
            <a:ext cx="9056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Про «Блок 1». Письмо Минстроя </a:t>
            </a:r>
            <a:r>
              <a:rPr lang="ru-RU" sz="2400" b="1" dirty="0"/>
              <a:t>от 30.12.21 N58202-СМ/09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101" y="914693"/>
            <a:ext cx="4812743" cy="2647447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4758" y="801234"/>
            <a:ext cx="6422481" cy="55433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759" y="3767475"/>
            <a:ext cx="4391426" cy="309057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490701" y="3851564"/>
            <a:ext cx="4201372" cy="35098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емиугольник 8"/>
          <p:cNvSpPr/>
          <p:nvPr/>
        </p:nvSpPr>
        <p:spPr>
          <a:xfrm>
            <a:off x="272938" y="1089891"/>
            <a:ext cx="432739" cy="387927"/>
          </a:xfrm>
          <a:prstGeom prst="heptagon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1" name="Семиугольник 10"/>
          <p:cNvSpPr/>
          <p:nvPr/>
        </p:nvSpPr>
        <p:spPr>
          <a:xfrm>
            <a:off x="4984975" y="1477818"/>
            <a:ext cx="432739" cy="387927"/>
          </a:xfrm>
          <a:prstGeom prst="heptagon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2" name="Семиугольник 11"/>
          <p:cNvSpPr/>
          <p:nvPr/>
        </p:nvSpPr>
        <p:spPr>
          <a:xfrm>
            <a:off x="56568" y="4289526"/>
            <a:ext cx="432739" cy="387927"/>
          </a:xfrm>
          <a:prstGeom prst="heptagon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187992" y="45"/>
            <a:ext cx="39962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82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87992" y="45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05677" y="240861"/>
            <a:ext cx="90566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Про «Блок 1». Стандартное формирование </a:t>
            </a:r>
          </a:p>
          <a:p>
            <a:r>
              <a:rPr lang="ru-RU" sz="3200" b="1" dirty="0" smtClean="0"/>
              <a:t>документа о приемке</a:t>
            </a:r>
            <a:endParaRPr lang="ru-RU" sz="3200" b="1" dirty="0"/>
          </a:p>
        </p:txBody>
      </p:sp>
      <p:sp>
        <p:nvSpPr>
          <p:cNvPr id="5" name="Стрелка вниз 4"/>
          <p:cNvSpPr/>
          <p:nvPr/>
        </p:nvSpPr>
        <p:spPr>
          <a:xfrm>
            <a:off x="1088571" y="2879129"/>
            <a:ext cx="644435" cy="940525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5614554" y="2879129"/>
            <a:ext cx="644435" cy="940525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05097" y="1577927"/>
            <a:ext cx="6531318" cy="113233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Заполнение экранной формы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Прикрепление актов, содержащих детализацию выполненных </a:t>
            </a:r>
            <a:r>
              <a:rPr lang="ru-RU" dirty="0" smtClean="0"/>
              <a:t>работ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7715" y="3988520"/>
            <a:ext cx="3344091" cy="246453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Заказчик внес сведения в реестр контрактов при его формировании в виде «1 условная единица»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46659" y="3988520"/>
            <a:ext cx="3468541" cy="246453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Заполнение прикрепленных документов зависит от того, как требования к ним прописаны в контракте</a:t>
            </a:r>
            <a:endParaRPr lang="ru-RU" dirty="0"/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7410566" y="1668643"/>
            <a:ext cx="3431177" cy="2238103"/>
          </a:xfrm>
          <a:prstGeom prst="wedgeRoundRectCallout">
            <a:avLst>
              <a:gd name="adj1" fmla="val -36823"/>
              <a:gd name="adj2" fmla="val 82733"/>
              <a:gd name="adj3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Техническая возможность закрывать контракт частями, даже когда заказчиком выделен объем 1 условная единица, присутствует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555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05677" y="240861"/>
            <a:ext cx="10563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Пример закрытия акта по стандартному варианту</a:t>
            </a:r>
            <a:endParaRPr lang="ru-RU" sz="32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66" y="1200195"/>
            <a:ext cx="11906250" cy="445770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4328160" y="4920343"/>
            <a:ext cx="975360" cy="41801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187992" y="45"/>
            <a:ext cx="39962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480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17443" y="216459"/>
            <a:ext cx="6003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Термины и определения</a:t>
            </a:r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82312" y="1010194"/>
            <a:ext cx="77782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Постановление Правительства РФ от 16.05.2022 N 881 </a:t>
            </a:r>
          </a:p>
          <a:p>
            <a:r>
              <a:rPr lang="ru-RU" dirty="0" smtClean="0"/>
              <a:t>«Об </a:t>
            </a:r>
            <a:r>
              <a:rPr lang="ru-RU" dirty="0"/>
              <a:t>осуществлении замены и (или) восстановления несущих строительных конструкций объекта капитального строительства при проведении капитального ремонта зданий, </a:t>
            </a:r>
            <a:r>
              <a:rPr lang="ru-RU" dirty="0" smtClean="0"/>
              <a:t>сооружений»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341120" y="2347181"/>
            <a:ext cx="6854613" cy="3265493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Утвердить прилагаемый перечень работ по замене и (или) восстановлению несущих строительных конструкций объекта капитального строительства, выполнение которых может осуществляться при осуществлении капитального ремонта зданий, сооружений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5097" y="6026331"/>
            <a:ext cx="3082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* Всего 10 пунктов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6869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87992" y="45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05677" y="240861"/>
            <a:ext cx="90566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Про «Блок 1». </a:t>
            </a:r>
            <a:r>
              <a:rPr lang="ru-RU" sz="3200" b="1" dirty="0" smtClean="0"/>
              <a:t>Правильное формирование </a:t>
            </a:r>
          </a:p>
          <a:p>
            <a:r>
              <a:rPr lang="ru-RU" sz="3200" b="1" dirty="0" smtClean="0"/>
              <a:t>документа о приемке</a:t>
            </a:r>
            <a:endParaRPr lang="ru-RU" sz="3200" b="1" dirty="0"/>
          </a:p>
        </p:txBody>
      </p:sp>
      <p:sp>
        <p:nvSpPr>
          <p:cNvPr id="5" name="Стрелка вниз 4"/>
          <p:cNvSpPr/>
          <p:nvPr/>
        </p:nvSpPr>
        <p:spPr>
          <a:xfrm>
            <a:off x="1088571" y="2879129"/>
            <a:ext cx="644435" cy="940525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5614554" y="2879129"/>
            <a:ext cx="644435" cy="940525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05097" y="1577927"/>
            <a:ext cx="6531318" cy="113233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Заполнение экранной формы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Прикрепление актов, содержащих детализацию выполненных </a:t>
            </a:r>
            <a:r>
              <a:rPr lang="ru-RU" dirty="0" smtClean="0"/>
              <a:t>работ (при необходимости и отсутствии всех сведений в экранной форме)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7715" y="3988520"/>
            <a:ext cx="3344091" cy="246453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Заказчик заполнил экранную форму как «1 условная единица» или с выделением конструктивных элементов («комплексов») </a:t>
            </a:r>
          </a:p>
          <a:p>
            <a:pPr algn="ctr"/>
            <a:r>
              <a:rPr lang="ru-RU" dirty="0" smtClean="0"/>
              <a:t>(1 комплекс = 1 этап или несколько комплексов =  1 этап)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46659" y="3988520"/>
            <a:ext cx="3468541" cy="246453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Заполнение прикрепленных документов без применения сметных расценок и сметных нормативов, по форме, предусмотренной контрактом</a:t>
            </a:r>
            <a:endParaRPr lang="ru-RU" dirty="0"/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7612944" y="801234"/>
            <a:ext cx="3431177" cy="3843882"/>
          </a:xfrm>
          <a:prstGeom prst="wedgeRoundRectCallout">
            <a:avLst>
              <a:gd name="adj1" fmla="val -36823"/>
              <a:gd name="adj2" fmla="val 82733"/>
              <a:gd name="adj3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Письмо Минстроя России от 07.02.2022 N </a:t>
            </a:r>
            <a:r>
              <a:rPr lang="ru-RU" sz="1600" dirty="0" smtClean="0">
                <a:solidFill>
                  <a:schemeClr val="tx1"/>
                </a:solidFill>
              </a:rPr>
              <a:t>4170-СМ/09:</a:t>
            </a:r>
            <a:endParaRPr lang="ru-RU" sz="1600" dirty="0">
              <a:solidFill>
                <a:schemeClr val="tx1"/>
              </a:solidFill>
            </a:endParaRP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Следует </a:t>
            </a:r>
            <a:r>
              <a:rPr lang="ru-RU" sz="1600" dirty="0">
                <a:solidFill>
                  <a:schemeClr val="tx1"/>
                </a:solidFill>
              </a:rPr>
              <a:t>отметить, что работы, стоимость которых сгруппирована в «комплекс», не подлежат поэтапной приемке. Приемка и оплата указанных работ и затрат осуществляется после завершения выполнения всех работ, входящих в указанный комплекс.</a:t>
            </a:r>
          </a:p>
        </p:txBody>
      </p:sp>
    </p:spTree>
    <p:extLst>
      <p:ext uri="{BB962C8B-B14F-4D97-AF65-F5344CB8AC3E}">
        <p14:creationId xmlns:p14="http://schemas.microsoft.com/office/powerpoint/2010/main" val="398404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71901" y="262625"/>
            <a:ext cx="9056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Пример закрытия акта по «комплексам»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9006" y="1147827"/>
            <a:ext cx="2969623" cy="126274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Из контракта - наименование и цена отдельных «Комплексов»: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1633" y="1048425"/>
            <a:ext cx="7715250" cy="504825"/>
          </a:xfrm>
          <a:prstGeom prst="rect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1633" y="1600782"/>
            <a:ext cx="7715250" cy="857250"/>
          </a:xfrm>
          <a:prstGeom prst="rect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006" y="2708365"/>
            <a:ext cx="10523806" cy="390860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678255" y="5878286"/>
            <a:ext cx="4015665" cy="64443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3371346" y="1444829"/>
            <a:ext cx="609600" cy="584578"/>
          </a:xfrm>
          <a:prstGeom prst="rightArrow">
            <a:avLst>
              <a:gd name="adj1" fmla="val 41260"/>
              <a:gd name="adj2" fmla="val 50000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187992" y="45"/>
            <a:ext cx="39962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354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71901" y="262625"/>
            <a:ext cx="9056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Пример закрытия акта по «комплексам»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71901" y="1164817"/>
            <a:ext cx="2085817" cy="190111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Из контракта - наименование и цена отдельных «Комплексов»: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11" y="4384927"/>
            <a:ext cx="10482342" cy="2413753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9414606" y="4310962"/>
            <a:ext cx="2327494" cy="85976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Из реестра контрактов – 1 условная единица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0451" y="1140857"/>
            <a:ext cx="7806989" cy="3084304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431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71901" y="262625"/>
            <a:ext cx="9056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Пример закрытия акта по «комплексам»</a:t>
            </a:r>
            <a:endParaRPr lang="ru-RU" sz="2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901" y="1048470"/>
            <a:ext cx="7767719" cy="5471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87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87992" y="45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05677" y="240861"/>
            <a:ext cx="90566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Про «Блок 1». </a:t>
            </a:r>
            <a:r>
              <a:rPr lang="ru-RU" sz="3200" b="1" dirty="0" smtClean="0"/>
              <a:t>Идеальное формирование </a:t>
            </a:r>
          </a:p>
          <a:p>
            <a:r>
              <a:rPr lang="ru-RU" sz="3200" b="1" dirty="0" smtClean="0"/>
              <a:t>документа о приемке</a:t>
            </a:r>
            <a:endParaRPr lang="ru-RU" sz="3200" b="1" dirty="0"/>
          </a:p>
        </p:txBody>
      </p:sp>
      <p:sp>
        <p:nvSpPr>
          <p:cNvPr id="5" name="Стрелка вниз 4"/>
          <p:cNvSpPr/>
          <p:nvPr/>
        </p:nvSpPr>
        <p:spPr>
          <a:xfrm>
            <a:off x="1088571" y="2879129"/>
            <a:ext cx="644435" cy="940525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5614554" y="2879129"/>
            <a:ext cx="644435" cy="940525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05097" y="1577927"/>
            <a:ext cx="6531318" cy="113233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Заполнение экранной </a:t>
            </a:r>
            <a:r>
              <a:rPr lang="ru-RU" dirty="0" smtClean="0"/>
              <a:t>формы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7715" y="3988520"/>
            <a:ext cx="3344091" cy="246453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Заказчик заполнил экранную форму как «1 условная единица» или с выделением конструктивных элементов («комплексов») </a:t>
            </a:r>
          </a:p>
          <a:p>
            <a:pPr algn="ctr"/>
            <a:r>
              <a:rPr lang="ru-RU" dirty="0" smtClean="0"/>
              <a:t>(1 комплекс = 1 этап или несколько комплексов =  1 этап)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46659" y="3988520"/>
            <a:ext cx="3468541" cy="246453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Подрядчик в ЕИС заполнил детализацию самостоятельно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482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71901" y="262625"/>
            <a:ext cx="9056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Пример закрытия акта по «комплексам»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71901" y="1164817"/>
            <a:ext cx="2085817" cy="190111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Из контракта – сведения об объекте 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9192786" y="4514818"/>
            <a:ext cx="2327494" cy="85976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Из реестра контрактов – 1 условная единица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645" y="4514818"/>
            <a:ext cx="8785141" cy="23431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7012" y="1173182"/>
            <a:ext cx="8701677" cy="3138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07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71901" y="262625"/>
            <a:ext cx="9056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Пример закрытия акта с детализацией</a:t>
            </a:r>
            <a:endParaRPr lang="ru-RU" sz="28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514" y="1003246"/>
            <a:ext cx="8051219" cy="575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57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87992" y="45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60217" y="262625"/>
            <a:ext cx="90566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Дополнительные опции:</a:t>
            </a:r>
          </a:p>
          <a:p>
            <a:r>
              <a:rPr lang="ru-RU" sz="3200" b="1" dirty="0" smtClean="0"/>
              <a:t>Новые возможности в версии ЕИС 12.2</a:t>
            </a:r>
            <a:endParaRPr lang="ru-RU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60217" y="1388647"/>
            <a:ext cx="7693891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ЛК Поставщика реализована возможность формирования укрупненной сметы контракта вручную. </a:t>
            </a:r>
            <a:endParaRPr lang="ru-RU" dirty="0" smtClean="0"/>
          </a:p>
          <a:p>
            <a:r>
              <a:rPr lang="ru-RU" dirty="0" smtClean="0"/>
              <a:t>На </a:t>
            </a:r>
            <a:r>
              <a:rPr lang="ru-RU" dirty="0"/>
              <a:t>основании данной </a:t>
            </a:r>
            <a:r>
              <a:rPr lang="ru-RU" dirty="0" smtClean="0"/>
              <a:t>сметы </a:t>
            </a:r>
            <a:r>
              <a:rPr lang="ru-RU" dirty="0"/>
              <a:t>будет осуществляться формирование Акта о приемке выполненных работ с накопительным итогом с отображением следующей информации:</a:t>
            </a:r>
          </a:p>
          <a:p>
            <a:r>
              <a:rPr lang="ru-RU" dirty="0"/>
              <a:t>• весь перечень позиций по смете контракта;</a:t>
            </a:r>
          </a:p>
          <a:p>
            <a:r>
              <a:rPr lang="ru-RU" dirty="0"/>
              <a:t>• объем (количество) и стоимость выполненных работ, поставленного оборудования с начала выполнения работ и за отчетный период;</a:t>
            </a:r>
          </a:p>
          <a:p>
            <a:r>
              <a:rPr lang="ru-RU" dirty="0"/>
              <a:t>• возвратные позиции, не учитываемые в итоговой стоимости Акта о приемке выполненных работ с накопительным итогом;</a:t>
            </a:r>
          </a:p>
          <a:p>
            <a:r>
              <a:rPr lang="ru-RU" dirty="0"/>
              <a:t>• информация о начисленной Подрядчику Заказчиком неустойке (штрафе, пени) и удерживаемой из оплаты;</a:t>
            </a:r>
          </a:p>
          <a:p>
            <a:r>
              <a:rPr lang="ru-RU" dirty="0"/>
              <a:t>• если Акт о приемке выполненных работ с накопительным завершает исполнение по контракту, то доступна возможность указания отрицательного значения итоговой суммы отчетного периода;</a:t>
            </a:r>
          </a:p>
          <a:p>
            <a:r>
              <a:rPr lang="ru-RU" dirty="0"/>
              <a:t>• корректировки ранее заактированных позиций в отчетном периоде без отдельного выставления корректировочного документа.</a:t>
            </a:r>
          </a:p>
        </p:txBody>
      </p:sp>
    </p:spTree>
    <p:extLst>
      <p:ext uri="{BB962C8B-B14F-4D97-AF65-F5344CB8AC3E}">
        <p14:creationId xmlns:p14="http://schemas.microsoft.com/office/powerpoint/2010/main" val="318246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87992" y="45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05677" y="240861"/>
            <a:ext cx="90566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Новые возможности в версии ЕИС 12.2</a:t>
            </a:r>
            <a:endParaRPr lang="ru-RU" sz="3200" b="1" dirty="0"/>
          </a:p>
        </p:txBody>
      </p:sp>
      <p:graphicFrame>
        <p:nvGraphicFramePr>
          <p:cNvPr id="4" name="Схема 3"/>
          <p:cNvGraphicFramePr/>
          <p:nvPr>
            <p:extLst/>
          </p:nvPr>
        </p:nvGraphicFramePr>
        <p:xfrm>
          <a:off x="517237" y="850038"/>
          <a:ext cx="8128000" cy="2078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17237" y="2551882"/>
            <a:ext cx="711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Условия применения Шага 1: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контракт, </a:t>
            </a:r>
            <a:r>
              <a:rPr lang="ru-RU" dirty="0"/>
              <a:t>в сведениях о которых установлен признак «Предмет контракта относится к работам по строительству</a:t>
            </a:r>
            <a:r>
              <a:rPr lang="ru-RU" dirty="0" smtClean="0"/>
              <a:t>» или</a:t>
            </a:r>
          </a:p>
          <a:p>
            <a:pPr marL="285750" indent="-285750">
              <a:buFontTx/>
              <a:buChar char="-"/>
            </a:pPr>
            <a:r>
              <a:rPr lang="ru-RU" dirty="0"/>
              <a:t>есть хотя бы один объект закупки с типом «Работа» и код ОКПД2 </a:t>
            </a:r>
            <a:r>
              <a:rPr lang="ru-RU" dirty="0" smtClean="0"/>
              <a:t>начинается </a:t>
            </a:r>
            <a:r>
              <a:rPr lang="ru-RU" dirty="0"/>
              <a:t>со значений «41.ХХ», «42.ХХ» и «43.ХХ»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5835" y="4296564"/>
            <a:ext cx="10749030" cy="2400638"/>
          </a:xfrm>
          <a:prstGeom prst="rect">
            <a:avLst/>
          </a:prstGeom>
        </p:spPr>
      </p:pic>
      <p:sp>
        <p:nvSpPr>
          <p:cNvPr id="9" name="Прямоугольник с одним скругленным углом 8"/>
          <p:cNvSpPr/>
          <p:nvPr/>
        </p:nvSpPr>
        <p:spPr>
          <a:xfrm>
            <a:off x="8936610" y="5825765"/>
            <a:ext cx="1989056" cy="182287"/>
          </a:xfrm>
          <a:prstGeom prst="round1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39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87992" y="45"/>
            <a:ext cx="3996267" cy="6858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364" y="124096"/>
            <a:ext cx="9755297" cy="6609897"/>
          </a:xfrm>
          <a:prstGeom prst="rect">
            <a:avLst/>
          </a:prstGeom>
        </p:spPr>
      </p:pic>
      <p:sp>
        <p:nvSpPr>
          <p:cNvPr id="13" name="Прямоугольник с одним скругленным углом 12"/>
          <p:cNvSpPr/>
          <p:nvPr/>
        </p:nvSpPr>
        <p:spPr>
          <a:xfrm>
            <a:off x="339364" y="2639505"/>
            <a:ext cx="603316" cy="452487"/>
          </a:xfrm>
          <a:prstGeom prst="round1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лево 13"/>
          <p:cNvSpPr/>
          <p:nvPr/>
        </p:nvSpPr>
        <p:spPr>
          <a:xfrm>
            <a:off x="10094661" y="5938886"/>
            <a:ext cx="692407" cy="179110"/>
          </a:xfrm>
          <a:prstGeom prst="left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0186125" y="5289777"/>
            <a:ext cx="13857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Количество в текстовом формате</a:t>
            </a:r>
            <a:endParaRPr lang="ru-RU" sz="1400" dirty="0"/>
          </a:p>
        </p:txBody>
      </p:sp>
      <p:sp>
        <p:nvSpPr>
          <p:cNvPr id="17" name="Стрелка влево 16"/>
          <p:cNvSpPr/>
          <p:nvPr/>
        </p:nvSpPr>
        <p:spPr>
          <a:xfrm>
            <a:off x="10094660" y="3473091"/>
            <a:ext cx="692407" cy="179110"/>
          </a:xfrm>
          <a:prstGeom prst="left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10186125" y="2344974"/>
            <a:ext cx="182362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Оборудование, принимаемое на бух. учет, отражается отдельно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964421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17443" y="216459"/>
            <a:ext cx="6003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Термины и определения</a:t>
            </a:r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82312" y="1010194"/>
            <a:ext cx="77782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Постановление Правительства РФ от 30.11.2021 N 2120</a:t>
            </a:r>
          </a:p>
          <a:p>
            <a:r>
              <a:rPr lang="ru-RU" sz="1600" dirty="0"/>
              <a:t>"Об осуществлении замены и (или) восстановления отдельных элементов строительных конструкций зданий, сооружений, элементов систем инженерно-технического обеспечения и сетей инженерно-технического обеспечения при проведении текущего ремонта зданий, сооружений"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341120" y="2542593"/>
            <a:ext cx="6854613" cy="3265493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Установить, что при проведении текущего ремонта зданий, сооружений может осуществляться замена и (или) восстановление отдельных элементов строительных конструкций таких зданий, сооружений (за исключением элементов несущих строительных конструкций), элементов систем инженерно-технического обеспечения и сетей инженерно-технического обеспечения таких зданий, сооружений в случае ухудшения или утраты технических характеристик, эстетических и (или) эксплуатационных свойств таких элементов строительных конструкций зданий, сооружений, элементов систем инженерно-технического обеспечения и сетей инженерно-технического обеспечения согласно приложению.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5097" y="6026331"/>
            <a:ext cx="3082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* Всего 40 пунктов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005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87992" y="45"/>
            <a:ext cx="3996267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976" y="101307"/>
            <a:ext cx="4826718" cy="6655475"/>
          </a:xfrm>
          <a:prstGeom prst="rect">
            <a:avLst/>
          </a:prstGeom>
        </p:spPr>
      </p:pic>
      <p:sp>
        <p:nvSpPr>
          <p:cNvPr id="3" name="Стрелка влево 2"/>
          <p:cNvSpPr/>
          <p:nvPr/>
        </p:nvSpPr>
        <p:spPr>
          <a:xfrm>
            <a:off x="3040339" y="3429044"/>
            <a:ext cx="3836709" cy="181422"/>
          </a:xfrm>
          <a:prstGeom prst="left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234736" y="2505714"/>
            <a:ext cx="26772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Возможность формирования возвратной позиции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298985" y="3968684"/>
            <a:ext cx="26323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/>
              <a:t>По возвратной позиции в смете выводится вспомогательный текст серым цветом «Возвратная позиция»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/>
              <a:t>Стоимость возвратной позиции не учитывается в итоговом расчете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43157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87992" y="45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05677" y="240861"/>
            <a:ext cx="90566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Новые возможности в версии ЕИС 12.2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38" y="1205895"/>
            <a:ext cx="11713440" cy="3305345"/>
          </a:xfrm>
          <a:prstGeom prst="rect">
            <a:avLst/>
          </a:prstGeom>
        </p:spPr>
      </p:pic>
      <p:sp>
        <p:nvSpPr>
          <p:cNvPr id="9" name="Прямоугольник с одним скругленным углом 8"/>
          <p:cNvSpPr/>
          <p:nvPr/>
        </p:nvSpPr>
        <p:spPr>
          <a:xfrm>
            <a:off x="9542539" y="1940342"/>
            <a:ext cx="1989056" cy="182287"/>
          </a:xfrm>
          <a:prstGeom prst="round1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86327" y="4511240"/>
            <a:ext cx="77123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Создать смету контракта можно вручную или путем выгрузки из сметной программы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Удалить смету контракта можно только если нет сформированных по ней актов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Смета контракта будет доступна по гиперссылке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Изменить смету контракта можно из контекстного меню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После сохранения сметы для всех подписанных актов невозможно формирование корректировочных документов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1416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87992" y="45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30642" y="214470"/>
            <a:ext cx="9056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Общие характеристики документа о приемке</a:t>
            </a:r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15885" y="975137"/>
            <a:ext cx="73434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В каждом документе о приемке (акте) отражаются все позиции по смете контракта (нулевые, если в отчетном периоде по данной позиции работ/товаров не было)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Формируются два столбца «выполнено с начала выполнения работ» и «выполнено за отчетный период»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Столбец </a:t>
            </a:r>
            <a:r>
              <a:rPr lang="ru-RU" dirty="0"/>
              <a:t>«выполнено за отчетный период</a:t>
            </a:r>
            <a:r>
              <a:rPr lang="ru-RU" dirty="0" smtClean="0"/>
              <a:t>» редактируется и в него </a:t>
            </a:r>
            <a:r>
              <a:rPr lang="ru-RU" dirty="0" err="1" smtClean="0"/>
              <a:t>попозиционно</a:t>
            </a:r>
            <a:r>
              <a:rPr lang="ru-RU" dirty="0" smtClean="0"/>
              <a:t> вносятся сведения о выполненных объемах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813" y="2906457"/>
            <a:ext cx="11074187" cy="3082506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8037717" y="2936039"/>
            <a:ext cx="914400" cy="377073"/>
          </a:xfrm>
          <a:prstGeom prst="rect">
            <a:avLst/>
          </a:prstGeom>
          <a:noFill/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9437940" y="2936039"/>
            <a:ext cx="1069129" cy="377073"/>
          </a:xfrm>
          <a:prstGeom prst="rect">
            <a:avLst/>
          </a:prstGeom>
          <a:noFill/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0308210" y="4282741"/>
            <a:ext cx="876693" cy="32993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635711" y="801233"/>
            <a:ext cx="4147794" cy="1816089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Важно!</a:t>
            </a:r>
          </a:p>
          <a:p>
            <a:pPr algn="ctr"/>
            <a:r>
              <a:rPr lang="ru-RU" sz="1100" dirty="0" smtClean="0"/>
              <a:t>По типу объекта закупи «работа» возможно указание количества/объема в текстовом формате (тогда стоимость и объем также в текстовом формате заполняются вручную) или путем выбора единицы измерения из классификатора (тогда объем проставляется вручную, а стоимость рассчитывается автоматически)</a:t>
            </a:r>
            <a:r>
              <a:rPr lang="ru-RU" sz="1100" dirty="0"/>
              <a:t> </a:t>
            </a:r>
            <a:endParaRPr lang="ru-RU" sz="1100" dirty="0" smtClean="0"/>
          </a:p>
          <a:p>
            <a:pPr algn="ctr"/>
            <a:r>
              <a:rPr lang="ru-RU" sz="1100" dirty="0" smtClean="0"/>
              <a:t>По </a:t>
            </a:r>
            <a:r>
              <a:rPr lang="ru-RU" sz="1100" dirty="0"/>
              <a:t>типу объекта закупи </a:t>
            </a:r>
            <a:r>
              <a:rPr lang="ru-RU" sz="1100" dirty="0" smtClean="0"/>
              <a:t>«товар» количество заполняется вручную, стоимость пересчитывается автоматически </a:t>
            </a:r>
            <a:endParaRPr lang="ru-RU" sz="1100" dirty="0"/>
          </a:p>
        </p:txBody>
      </p:sp>
      <p:sp>
        <p:nvSpPr>
          <p:cNvPr id="18" name="TextBox 17"/>
          <p:cNvSpPr txBox="1"/>
          <p:nvPr/>
        </p:nvSpPr>
        <p:spPr>
          <a:xfrm>
            <a:off x="222813" y="6056660"/>
            <a:ext cx="6410227" cy="366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Ставку НДС возможно указать различную</a:t>
            </a:r>
            <a:endParaRPr lang="ru-RU" dirty="0"/>
          </a:p>
        </p:txBody>
      </p:sp>
      <p:sp>
        <p:nvSpPr>
          <p:cNvPr id="20" name="Стрелка влево 19"/>
          <p:cNvSpPr/>
          <p:nvPr/>
        </p:nvSpPr>
        <p:spPr>
          <a:xfrm>
            <a:off x="11219765" y="5407200"/>
            <a:ext cx="741028" cy="292230"/>
          </a:xfrm>
          <a:prstGeom prst="left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1347816" y="4495448"/>
            <a:ext cx="7787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Редактирование ставки НДС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306378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87992" y="45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30642" y="214470"/>
            <a:ext cx="9056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Общие характеристики документа о приемке</a:t>
            </a:r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15885" y="975137"/>
            <a:ext cx="79751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При необходимости корректировки ранее заактированных периодов доступно указание отрицательных значений в столбце «Выполнено за отчетный период»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97469"/>
            <a:ext cx="12159961" cy="213580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98654" y="4526776"/>
            <a:ext cx="78092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Отрицательные значения возможны только в завершающем акте, если предполагается взыскание с подрядчика ранее уплаченных сумм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Также возможно указание сведений о начисленных неустойках (штрафах, пенях), если их взыскание производится за счет суммы, подлежащей оплате (сумма с удержанием рассчитывается автоматически)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557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53566" y="278014"/>
            <a:ext cx="10642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Про «Блок 2» </a:t>
            </a:r>
            <a:endParaRPr lang="ru-RU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1763" y="2629287"/>
            <a:ext cx="70935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Сметные нормативы и сметные цены строительных ресурсов использовать допускается, а значит допустимой формой отчетности является КС-2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Остальной алгоритм аналогичен «Блоку 1»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3566" y="947399"/>
            <a:ext cx="75885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Контракты</a:t>
            </a:r>
            <a:r>
              <a:rPr lang="ru-RU" b="1" dirty="0"/>
              <a:t>, </a:t>
            </a:r>
            <a:r>
              <a:rPr lang="ru-RU" b="1" dirty="0" smtClean="0"/>
              <a:t>не относящиеся к контрактам на строительство, реконструкцию, капитальный ремонт, снос </a:t>
            </a:r>
            <a:r>
              <a:rPr lang="ru-RU" b="1" dirty="0"/>
              <a:t>объектов капитального строительства, </a:t>
            </a:r>
            <a:r>
              <a:rPr lang="ru-RU" b="1" dirty="0" smtClean="0"/>
              <a:t>сохранение </a:t>
            </a:r>
            <a:r>
              <a:rPr lang="ru-RU" b="1" dirty="0"/>
              <a:t>объектов культурного наследия </a:t>
            </a:r>
          </a:p>
          <a:p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5429" y="4241074"/>
            <a:ext cx="7167154" cy="2203269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Позиция Казначейства:</a:t>
            </a:r>
          </a:p>
          <a:p>
            <a:pPr algn="ctr"/>
            <a:r>
              <a:rPr lang="ru-RU" dirty="0" smtClean="0"/>
              <a:t>При закупке работ по «текущему ремонту» каждая строка сметы должна быть внесена в реестр контрактов. Соответственно, необходимости в формировании актов по форме КС-2, КС-3 нет, так как электронный акт содержит всю необходимую информацию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467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692324" y="2875002"/>
            <a:ext cx="31395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/>
              <a:t>Спасибо за внимание!</a:t>
            </a:r>
          </a:p>
          <a:p>
            <a:endParaRPr lang="ru-RU" sz="2200" dirty="0"/>
          </a:p>
          <a:p>
            <a:endParaRPr lang="ru-RU" sz="2200" dirty="0"/>
          </a:p>
        </p:txBody>
      </p:sp>
      <p:sp>
        <p:nvSpPr>
          <p:cNvPr id="2" name="TextBox 1"/>
          <p:cNvSpPr txBox="1"/>
          <p:nvPr/>
        </p:nvSpPr>
        <p:spPr>
          <a:xfrm>
            <a:off x="243840" y="5434149"/>
            <a:ext cx="64182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Телеграмм-канал ЭП «Фабрикант» </a:t>
            </a: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t.me/ETPFabrikant</a:t>
            </a:r>
            <a:endParaRPr lang="ru-RU" dirty="0" smtClean="0"/>
          </a:p>
          <a:p>
            <a:r>
              <a:rPr lang="ru-RU" dirty="0" smtClean="0"/>
              <a:t>Телеграмм-канал «</a:t>
            </a:r>
            <a:r>
              <a:rPr lang="ru-RU" dirty="0" err="1" smtClean="0"/>
              <a:t>Вергунова</a:t>
            </a:r>
            <a:r>
              <a:rPr lang="ru-RU" dirty="0" smtClean="0"/>
              <a:t> о закупках» </a:t>
            </a:r>
            <a:r>
              <a:rPr lang="en-US" dirty="0"/>
              <a:t>https://t.me/vergunova_o_zakupkah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779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14278B1-88BC-4FBD-1ABD-6B48AA9B5B33}"/>
              </a:ext>
            </a:extLst>
          </p:cNvPr>
          <p:cNvSpPr/>
          <p:nvPr/>
        </p:nvSpPr>
        <p:spPr>
          <a:xfrm>
            <a:off x="2038904" y="168679"/>
            <a:ext cx="8114190" cy="53266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Монтаж охранно-пожарной сигнализации</a:t>
            </a:r>
          </a:p>
        </p:txBody>
      </p:sp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A917229D-1704-9F33-5E16-33E075F7CFF7}"/>
              </a:ext>
            </a:extLst>
          </p:cNvPr>
          <p:cNvSpPr/>
          <p:nvPr/>
        </p:nvSpPr>
        <p:spPr>
          <a:xfrm rot="5400000">
            <a:off x="5794898" y="824886"/>
            <a:ext cx="602201" cy="532660"/>
          </a:xfrm>
          <a:prstGeom prst="rightArrow">
            <a:avLst/>
          </a:prstGeom>
          <a:solidFill>
            <a:schemeClr val="bg1"/>
          </a:solidFill>
          <a:ln>
            <a:solidFill>
              <a:srgbClr val="5DA1B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0A3C1725-FA42-249B-7064-F18F96B33157}"/>
              </a:ext>
            </a:extLst>
          </p:cNvPr>
          <p:cNvSpPr/>
          <p:nvPr/>
        </p:nvSpPr>
        <p:spPr>
          <a:xfrm rot="5400000">
            <a:off x="1870142" y="780498"/>
            <a:ext cx="602201" cy="532660"/>
          </a:xfrm>
          <a:prstGeom prst="rightArrow">
            <a:avLst/>
          </a:prstGeom>
          <a:solidFill>
            <a:schemeClr val="bg1"/>
          </a:solidFill>
          <a:ln>
            <a:solidFill>
              <a:srgbClr val="5DA1B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CCEB8E1B-479B-2F61-4F99-6F88231272FA}"/>
              </a:ext>
            </a:extLst>
          </p:cNvPr>
          <p:cNvSpPr/>
          <p:nvPr/>
        </p:nvSpPr>
        <p:spPr>
          <a:xfrm rot="5400000">
            <a:off x="9719656" y="805653"/>
            <a:ext cx="602201" cy="532660"/>
          </a:xfrm>
          <a:prstGeom prst="rightArrow">
            <a:avLst/>
          </a:prstGeom>
          <a:solidFill>
            <a:schemeClr val="bg1"/>
          </a:solidFill>
          <a:ln>
            <a:solidFill>
              <a:srgbClr val="5DA1B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усеченные верхние углы 11">
            <a:extLst>
              <a:ext uri="{FF2B5EF4-FFF2-40B4-BE49-F238E27FC236}">
                <a16:creationId xmlns:a16="http://schemas.microsoft.com/office/drawing/2014/main" id="{7FA6157D-FDC2-9DAF-5BAC-384A01BF0EA1}"/>
              </a:ext>
            </a:extLst>
          </p:cNvPr>
          <p:cNvSpPr/>
          <p:nvPr/>
        </p:nvSpPr>
        <p:spPr>
          <a:xfrm>
            <a:off x="310221" y="1392317"/>
            <a:ext cx="3568823" cy="602202"/>
          </a:xfrm>
          <a:prstGeom prst="snip2SameRect">
            <a:avLst/>
          </a:prstGeom>
          <a:solidFill>
            <a:srgbClr val="5DA1B3"/>
          </a:solidFill>
          <a:ln>
            <a:solidFill>
              <a:srgbClr val="5DA1B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Капитальный ремонт</a:t>
            </a:r>
          </a:p>
        </p:txBody>
      </p:sp>
      <p:sp>
        <p:nvSpPr>
          <p:cNvPr id="13" name="Прямоугольник: усеченные верхние углы 12">
            <a:extLst>
              <a:ext uri="{FF2B5EF4-FFF2-40B4-BE49-F238E27FC236}">
                <a16:creationId xmlns:a16="http://schemas.microsoft.com/office/drawing/2014/main" id="{2B0754B0-5BC2-4115-9F47-507DBCD12FCB}"/>
              </a:ext>
            </a:extLst>
          </p:cNvPr>
          <p:cNvSpPr/>
          <p:nvPr/>
        </p:nvSpPr>
        <p:spPr>
          <a:xfrm>
            <a:off x="4306488" y="1392317"/>
            <a:ext cx="3568823" cy="602202"/>
          </a:xfrm>
          <a:prstGeom prst="snip2SameRect">
            <a:avLst/>
          </a:prstGeom>
          <a:solidFill>
            <a:srgbClr val="5DA1B3"/>
          </a:solidFill>
          <a:ln>
            <a:solidFill>
              <a:srgbClr val="5DA1B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Текущий ремонт</a:t>
            </a:r>
          </a:p>
        </p:txBody>
      </p:sp>
      <p:sp>
        <p:nvSpPr>
          <p:cNvPr id="14" name="Прямоугольник: усеченные верхние углы 13">
            <a:extLst>
              <a:ext uri="{FF2B5EF4-FFF2-40B4-BE49-F238E27FC236}">
                <a16:creationId xmlns:a16="http://schemas.microsoft.com/office/drawing/2014/main" id="{F2291189-0F36-E218-615A-F1A4070501F2}"/>
              </a:ext>
            </a:extLst>
          </p:cNvPr>
          <p:cNvSpPr/>
          <p:nvPr/>
        </p:nvSpPr>
        <p:spPr>
          <a:xfrm>
            <a:off x="8312956" y="1392317"/>
            <a:ext cx="3568823" cy="602202"/>
          </a:xfrm>
          <a:prstGeom prst="snip2SameRect">
            <a:avLst/>
          </a:prstGeom>
          <a:solidFill>
            <a:srgbClr val="5DA1B3"/>
          </a:solidFill>
          <a:ln>
            <a:solidFill>
              <a:srgbClr val="5DA1B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Отдельный вид работ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B8DACFB-A6E7-2450-E090-93ED62C88305}"/>
              </a:ext>
            </a:extLst>
          </p:cNvPr>
          <p:cNvSpPr/>
          <p:nvPr/>
        </p:nvSpPr>
        <p:spPr>
          <a:xfrm>
            <a:off x="310220" y="2013753"/>
            <a:ext cx="3568823" cy="602202"/>
          </a:xfrm>
          <a:prstGeom prst="rect">
            <a:avLst/>
          </a:prstGeom>
          <a:solidFill>
            <a:schemeClr val="bg1"/>
          </a:solidFill>
          <a:ln>
            <a:solidFill>
              <a:srgbClr val="5DA1B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Дополнительные требования: </a:t>
            </a:r>
            <a:r>
              <a:rPr lang="ru-RU" b="1" dirty="0">
                <a:solidFill>
                  <a:schemeClr val="tx1"/>
                </a:solidFill>
              </a:rPr>
              <a:t>п.10 ПП 2571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D34B9A3-0574-974E-E38E-13A42C6B5C4F}"/>
              </a:ext>
            </a:extLst>
          </p:cNvPr>
          <p:cNvSpPr/>
          <p:nvPr/>
        </p:nvSpPr>
        <p:spPr>
          <a:xfrm>
            <a:off x="310220" y="2596719"/>
            <a:ext cx="3568823" cy="710215"/>
          </a:xfrm>
          <a:prstGeom prst="rect">
            <a:avLst/>
          </a:prstGeom>
          <a:solidFill>
            <a:schemeClr val="bg1"/>
          </a:solidFill>
          <a:ln>
            <a:solidFill>
              <a:srgbClr val="5DA1B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Членство в СРО: требуется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Лицензия: требуется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9803A3D-55AE-4092-A6E6-C41958BC470D}"/>
              </a:ext>
            </a:extLst>
          </p:cNvPr>
          <p:cNvSpPr/>
          <p:nvPr/>
        </p:nvSpPr>
        <p:spPr>
          <a:xfrm>
            <a:off x="300018" y="3306933"/>
            <a:ext cx="3579025" cy="2281563"/>
          </a:xfrm>
          <a:prstGeom prst="rect">
            <a:avLst/>
          </a:prstGeom>
          <a:solidFill>
            <a:schemeClr val="bg1"/>
          </a:solidFill>
          <a:ln>
            <a:solidFill>
              <a:srgbClr val="5DA1B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Административная практика: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Магаданское УФАС (</a:t>
            </a:r>
            <a:r>
              <a:rPr lang="ru-RU" dirty="0" err="1">
                <a:solidFill>
                  <a:schemeClr val="tx1"/>
                </a:solidFill>
              </a:rPr>
              <a:t>изв</a:t>
            </a:r>
            <a:r>
              <a:rPr lang="ru-RU" dirty="0">
                <a:solidFill>
                  <a:schemeClr val="tx1"/>
                </a:solidFill>
              </a:rPr>
              <a:t>.№ 0347200010622000004, 0347200010622000002)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Московское УФАС (</a:t>
            </a:r>
            <a:r>
              <a:rPr lang="ru-RU" dirty="0" err="1">
                <a:solidFill>
                  <a:schemeClr val="tx1"/>
                </a:solidFill>
              </a:rPr>
              <a:t>изв</a:t>
            </a:r>
            <a:r>
              <a:rPr lang="ru-RU" dirty="0">
                <a:solidFill>
                  <a:schemeClr val="tx1"/>
                </a:solidFill>
              </a:rPr>
              <a:t>. № 0873500000822002144)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Архангельское УФАС(</a:t>
            </a:r>
            <a:r>
              <a:rPr lang="ru-RU" dirty="0" err="1">
                <a:solidFill>
                  <a:schemeClr val="tx1"/>
                </a:solidFill>
              </a:rPr>
              <a:t>изв</a:t>
            </a:r>
            <a:r>
              <a:rPr lang="ru-RU" dirty="0">
                <a:solidFill>
                  <a:schemeClr val="tx1"/>
                </a:solidFill>
              </a:rPr>
              <a:t>. № 0124200000622002596)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7D27C54-60DD-CEBA-9791-5EDAEA2AA0CE}"/>
              </a:ext>
            </a:extLst>
          </p:cNvPr>
          <p:cNvSpPr/>
          <p:nvPr/>
        </p:nvSpPr>
        <p:spPr>
          <a:xfrm>
            <a:off x="4316688" y="2013753"/>
            <a:ext cx="3568823" cy="602202"/>
          </a:xfrm>
          <a:prstGeom prst="rect">
            <a:avLst/>
          </a:prstGeom>
          <a:solidFill>
            <a:schemeClr val="bg1"/>
          </a:solidFill>
          <a:ln>
            <a:solidFill>
              <a:srgbClr val="5DA1B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Дополнительные требования: </a:t>
            </a:r>
            <a:r>
              <a:rPr lang="ru-RU" b="1" dirty="0">
                <a:solidFill>
                  <a:schemeClr val="tx1"/>
                </a:solidFill>
              </a:rPr>
              <a:t>п.15 ПП 2571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D0A2D8EB-BDDA-9931-6EF5-0944429ED5C9}"/>
              </a:ext>
            </a:extLst>
          </p:cNvPr>
          <p:cNvSpPr/>
          <p:nvPr/>
        </p:nvSpPr>
        <p:spPr>
          <a:xfrm>
            <a:off x="4306488" y="2596720"/>
            <a:ext cx="3568823" cy="710214"/>
          </a:xfrm>
          <a:prstGeom prst="rect">
            <a:avLst/>
          </a:prstGeom>
          <a:solidFill>
            <a:schemeClr val="bg1"/>
          </a:solidFill>
          <a:ln>
            <a:solidFill>
              <a:srgbClr val="5DA1B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Членство в СРО: не требуется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Лицензия: требуется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0675D0C-A1A0-8AB0-ECFF-8996F5396C77}"/>
              </a:ext>
            </a:extLst>
          </p:cNvPr>
          <p:cNvSpPr/>
          <p:nvPr/>
        </p:nvSpPr>
        <p:spPr>
          <a:xfrm>
            <a:off x="8302755" y="2013753"/>
            <a:ext cx="3568823" cy="602202"/>
          </a:xfrm>
          <a:prstGeom prst="rect">
            <a:avLst/>
          </a:prstGeom>
          <a:solidFill>
            <a:schemeClr val="bg1"/>
          </a:solidFill>
          <a:ln>
            <a:solidFill>
              <a:srgbClr val="5DA1B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Дополнительные требования: </a:t>
            </a:r>
            <a:r>
              <a:rPr lang="ru-RU" b="1" dirty="0">
                <a:solidFill>
                  <a:schemeClr val="tx1"/>
                </a:solidFill>
              </a:rPr>
              <a:t>ч.2.1 ст.31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DBEB7AC-93C2-1342-36DA-F8F05B2B6A18}"/>
              </a:ext>
            </a:extLst>
          </p:cNvPr>
          <p:cNvSpPr/>
          <p:nvPr/>
        </p:nvSpPr>
        <p:spPr>
          <a:xfrm>
            <a:off x="4306487" y="3306933"/>
            <a:ext cx="3579024" cy="2281563"/>
          </a:xfrm>
          <a:prstGeom prst="rect">
            <a:avLst/>
          </a:prstGeom>
          <a:solidFill>
            <a:schemeClr val="bg1"/>
          </a:solidFill>
          <a:ln>
            <a:solidFill>
              <a:srgbClr val="5DA1B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Административная практика: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Ярославское УФАС (</a:t>
            </a:r>
            <a:r>
              <a:rPr lang="ru-RU" dirty="0" err="1">
                <a:solidFill>
                  <a:schemeClr val="tx1"/>
                </a:solidFill>
              </a:rPr>
              <a:t>изв</a:t>
            </a:r>
            <a:r>
              <a:rPr lang="ru-RU" dirty="0">
                <a:solidFill>
                  <a:schemeClr val="tx1"/>
                </a:solidFill>
              </a:rPr>
              <a:t>.№ 0171200001922000828)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УФАС по ХМАО(</a:t>
            </a:r>
            <a:r>
              <a:rPr lang="ru-RU" dirty="0" err="1">
                <a:solidFill>
                  <a:schemeClr val="tx1"/>
                </a:solidFill>
              </a:rPr>
              <a:t>изв</a:t>
            </a:r>
            <a:r>
              <a:rPr lang="ru-RU" dirty="0">
                <a:solidFill>
                  <a:schemeClr val="tx1"/>
                </a:solidFill>
              </a:rPr>
              <a:t>.№ 0387200002322000005)</a:t>
            </a:r>
          </a:p>
          <a:p>
            <a:pPr algn="ctr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A90F10A-43D0-B03D-F7D5-794E176AF685}"/>
              </a:ext>
            </a:extLst>
          </p:cNvPr>
          <p:cNvSpPr/>
          <p:nvPr/>
        </p:nvSpPr>
        <p:spPr>
          <a:xfrm>
            <a:off x="8302754" y="2608560"/>
            <a:ext cx="3568823" cy="698373"/>
          </a:xfrm>
          <a:prstGeom prst="rect">
            <a:avLst/>
          </a:prstGeom>
          <a:solidFill>
            <a:schemeClr val="bg1"/>
          </a:solidFill>
          <a:ln>
            <a:solidFill>
              <a:srgbClr val="5DA1B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Членство в СРО: не требуется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Лицензия: требуется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BC66C3-CF13-356C-1526-42896DEB796B}"/>
              </a:ext>
            </a:extLst>
          </p:cNvPr>
          <p:cNvSpPr/>
          <p:nvPr/>
        </p:nvSpPr>
        <p:spPr>
          <a:xfrm>
            <a:off x="8302754" y="3311377"/>
            <a:ext cx="3579025" cy="2277119"/>
          </a:xfrm>
          <a:prstGeom prst="rect">
            <a:avLst/>
          </a:prstGeom>
          <a:solidFill>
            <a:schemeClr val="bg1"/>
          </a:solidFill>
          <a:ln>
            <a:solidFill>
              <a:srgbClr val="5DA1B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Административная практика: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Московское областное УФАС (</a:t>
            </a:r>
            <a:r>
              <a:rPr lang="ru-RU" dirty="0" err="1">
                <a:solidFill>
                  <a:schemeClr val="tx1"/>
                </a:solidFill>
              </a:rPr>
              <a:t>изв</a:t>
            </a:r>
            <a:r>
              <a:rPr lang="ru-RU" dirty="0">
                <a:solidFill>
                  <a:schemeClr val="tx1"/>
                </a:solidFill>
              </a:rPr>
              <a:t>.№ 0171200001922000828)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Ленинградское УФАС (</a:t>
            </a:r>
            <a:r>
              <a:rPr lang="ru-RU" dirty="0" err="1">
                <a:solidFill>
                  <a:schemeClr val="tx1"/>
                </a:solidFill>
              </a:rPr>
              <a:t>изв</a:t>
            </a:r>
            <a:r>
              <a:rPr lang="ru-RU" dirty="0">
                <a:solidFill>
                  <a:schemeClr val="tx1"/>
                </a:solidFill>
              </a:rPr>
              <a:t>.№ 0145300000122000138)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Санкт-Петербургское УФАС (</a:t>
            </a:r>
            <a:r>
              <a:rPr lang="ru-RU" dirty="0" err="1">
                <a:solidFill>
                  <a:schemeClr val="tx1"/>
                </a:solidFill>
              </a:rPr>
              <a:t>изв</a:t>
            </a:r>
            <a:r>
              <a:rPr lang="ru-RU" dirty="0">
                <a:solidFill>
                  <a:schemeClr val="tx1"/>
                </a:solidFill>
              </a:rPr>
              <a:t>. №0372200080822000060, 0372200080822000035)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D5664182-DB73-5745-2E51-DE812E891D77}"/>
              </a:ext>
            </a:extLst>
          </p:cNvPr>
          <p:cNvSpPr/>
          <p:nvPr/>
        </p:nvSpPr>
        <p:spPr>
          <a:xfrm>
            <a:off x="2033804" y="5768258"/>
            <a:ext cx="8114190" cy="275206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На что обратить внимание: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019D2144-B490-299D-7122-D773974457D3}"/>
              </a:ext>
            </a:extLst>
          </p:cNvPr>
          <p:cNvSpPr/>
          <p:nvPr/>
        </p:nvSpPr>
        <p:spPr>
          <a:xfrm>
            <a:off x="2033804" y="6050872"/>
            <a:ext cx="8114190" cy="344751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- тип строительства, указанный в заключении экспертизы (при наличии)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EC352385-FDA3-613E-D980-79AEAA3F7AB7}"/>
              </a:ext>
            </a:extLst>
          </p:cNvPr>
          <p:cNvSpPr/>
          <p:nvPr/>
        </p:nvSpPr>
        <p:spPr>
          <a:xfrm>
            <a:off x="2033804" y="6385262"/>
            <a:ext cx="8114190" cy="344751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- статья расходов, по которой происходит финансирование работ </a:t>
            </a:r>
          </a:p>
        </p:txBody>
      </p:sp>
    </p:spTree>
    <p:extLst>
      <p:ext uri="{BB962C8B-B14F-4D97-AF65-F5344CB8AC3E}">
        <p14:creationId xmlns:p14="http://schemas.microsoft.com/office/powerpoint/2010/main" val="1818869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41AFF20-015C-CA49-A729-9AFAD0F50128}"/>
              </a:ext>
            </a:extLst>
          </p:cNvPr>
          <p:cNvSpPr/>
          <p:nvPr/>
        </p:nvSpPr>
        <p:spPr>
          <a:xfrm>
            <a:off x="315970" y="3929237"/>
            <a:ext cx="80566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+mj-lt"/>
                <a:ea typeface="Roboto Lt" pitchFamily="2" charset="0"/>
                <a:cs typeface="Segoe UI" panose="020B0502040204020203" pitchFamily="34" charset="0"/>
              </a:rPr>
              <a:t>Блок </a:t>
            </a:r>
            <a:r>
              <a:rPr lang="ru-RU" sz="3200" b="1" dirty="0" smtClean="0">
                <a:latin typeface="+mj-lt"/>
                <a:ea typeface="Roboto Lt" pitchFamily="2" charset="0"/>
                <a:cs typeface="Segoe UI" panose="020B0502040204020203" pitchFamily="34" charset="0"/>
              </a:rPr>
              <a:t>2</a:t>
            </a:r>
            <a:endParaRPr lang="ru-RU" sz="3200" b="1" dirty="0">
              <a:latin typeface="+mj-lt"/>
              <a:ea typeface="Roboto Lt" pitchFamily="2" charset="0"/>
              <a:cs typeface="Segoe UI" panose="020B050204020402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4169D9-C57A-914A-B361-9B22FA124132}"/>
              </a:ext>
            </a:extLst>
          </p:cNvPr>
          <p:cNvSpPr txBox="1"/>
          <p:nvPr/>
        </p:nvSpPr>
        <p:spPr>
          <a:xfrm>
            <a:off x="300038" y="2711499"/>
            <a:ext cx="62932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/>
              <a:t>Специфика обоснования НМЦК при закупке отдельных видов работ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326C4BA-3DE0-BA49-B1EC-38B7AF9BA7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00038" y="345713"/>
            <a:ext cx="3862945" cy="46161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AB989C9-5FEB-DE49-8823-6F3F92028D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209180" y="0"/>
            <a:ext cx="3996267" cy="6858000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97D7383E-5C29-D748-B29C-B60C752C9775}"/>
              </a:ext>
            </a:extLst>
          </p:cNvPr>
          <p:cNvSpPr/>
          <p:nvPr/>
        </p:nvSpPr>
        <p:spPr>
          <a:xfrm>
            <a:off x="315970" y="3774562"/>
            <a:ext cx="5780030" cy="45719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839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17443" y="216459"/>
            <a:ext cx="6003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Обоснование НМЦК</a:t>
            </a:r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16976" y="752666"/>
            <a:ext cx="7778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 smtClean="0"/>
          </a:p>
          <a:p>
            <a:endParaRPr lang="ru-RU" sz="16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323163" y="1045053"/>
            <a:ext cx="6191794" cy="338763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Приказ Минстроя России от 23.12.2019 N 841/</a:t>
            </a:r>
            <a:r>
              <a:rPr lang="ru-RU" dirty="0" err="1"/>
              <a:t>пр</a:t>
            </a:r>
            <a:endParaRPr lang="ru-RU" dirty="0"/>
          </a:p>
          <a:p>
            <a:r>
              <a:rPr lang="ru-RU" dirty="0"/>
              <a:t>«Об утверждении Порядка определения начальной (максимальной) цены контракта, цены контракта, заключаемого с единственным поставщиком (подрядчиком, исполнителем), начальной цены единицы товара, работы, услуги при осуществлении закупок в сфере градостроительной деятельности (за исключением территориального планирования) и Методики составления сметы контракта, предметом которого являются строительство, реконструкция объектов капитального строительства</a:t>
            </a:r>
            <a:r>
              <a:rPr lang="ru-RU" dirty="0" smtClean="0"/>
              <a:t>»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31999" y="4154011"/>
            <a:ext cx="4587703" cy="253852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Приказ </a:t>
            </a:r>
            <a:r>
              <a:rPr lang="ru-RU" dirty="0"/>
              <a:t>Министерства строительства и жилищно-коммунального хозяйства Российской Федерации от 14.06.2022 </a:t>
            </a:r>
            <a:r>
              <a:rPr lang="ru-RU" dirty="0" smtClean="0"/>
              <a:t>№484/</a:t>
            </a:r>
            <a:r>
              <a:rPr lang="ru-RU" dirty="0" err="1" smtClean="0"/>
              <a:t>пр</a:t>
            </a:r>
            <a:r>
              <a:rPr lang="ru-RU" dirty="0" smtClean="0"/>
              <a:t> «О </a:t>
            </a:r>
            <a:r>
              <a:rPr lang="ru-RU" dirty="0"/>
              <a:t>внесении изменений в приказ Министерства строительства и жилищно-коммунального хозяйства Российской Федерации от 23 декабря 2019 г. № </a:t>
            </a:r>
            <a:r>
              <a:rPr lang="ru-RU" dirty="0" smtClean="0"/>
              <a:t>841/</a:t>
            </a:r>
            <a:r>
              <a:rPr lang="ru-RU" dirty="0" err="1" smtClean="0"/>
              <a:t>пр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3327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Грань">
  <a:themeElements>
    <a:clrScheme name="Другая 13">
      <a:dk1>
        <a:sysClr val="windowText" lastClr="000000"/>
      </a:dk1>
      <a:lt1>
        <a:sysClr val="window" lastClr="FFFFFF"/>
      </a:lt1>
      <a:dk2>
        <a:srgbClr val="1F497D"/>
      </a:dk2>
      <a:lt2>
        <a:srgbClr val="FFFFFF"/>
      </a:lt2>
      <a:accent1>
        <a:srgbClr val="0070C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16518</TotalTime>
  <Words>7314</Words>
  <Application>Microsoft Office PowerPoint</Application>
  <PresentationFormat>Широкоэкранный</PresentationFormat>
  <Paragraphs>438</Paragraphs>
  <Slides>65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65</vt:i4>
      </vt:variant>
    </vt:vector>
  </HeadingPairs>
  <TitlesOfParts>
    <vt:vector size="77" baseType="lpstr">
      <vt:lpstr>Arial</vt:lpstr>
      <vt:lpstr>Calibri</vt:lpstr>
      <vt:lpstr>Calibri (Основной текст)</vt:lpstr>
      <vt:lpstr>Panton</vt:lpstr>
      <vt:lpstr>Panton SemiBold</vt:lpstr>
      <vt:lpstr>Roboto Lt</vt:lpstr>
      <vt:lpstr>Segoe UI</vt:lpstr>
      <vt:lpstr>Times New Roman</vt:lpstr>
      <vt:lpstr>Trebuchet MS</vt:lpstr>
      <vt:lpstr>Wingdings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Единые требования</vt:lpstr>
      <vt:lpstr>Изменения с 01.09.2022</vt:lpstr>
      <vt:lpstr>Изменения с 01.09.2022</vt:lpstr>
      <vt:lpstr>Размеры взносов – судебная практика</vt:lpstr>
      <vt:lpstr>Размеры взносов – судебная практика</vt:lpstr>
      <vt:lpstr>Размеры взносов – судебная практика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Электронные процедуры по 223-ФЗ</dc:title>
  <dc:creator>Плотникова Ольга</dc:creator>
  <cp:lastModifiedBy>А Л</cp:lastModifiedBy>
  <cp:revision>774</cp:revision>
  <dcterms:created xsi:type="dcterms:W3CDTF">2017-12-15T07:32:58Z</dcterms:created>
  <dcterms:modified xsi:type="dcterms:W3CDTF">2022-11-23T05:20:52Z</dcterms:modified>
</cp:coreProperties>
</file>