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5" r:id="rId2"/>
    <p:sldId id="296" r:id="rId3"/>
    <p:sldId id="297" r:id="rId4"/>
    <p:sldId id="293" r:id="rId5"/>
    <p:sldId id="288" r:id="rId6"/>
    <p:sldId id="283" r:id="rId7"/>
    <p:sldId id="268" r:id="rId8"/>
    <p:sldId id="278" r:id="rId9"/>
    <p:sldId id="287" r:id="rId10"/>
    <p:sldId id="292" r:id="rId11"/>
    <p:sldId id="294" r:id="rId12"/>
  </p:sldIdLst>
  <p:sldSz cx="12192000" cy="6858000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C5E0B4"/>
    <a:srgbClr val="A1B296"/>
    <a:srgbClr val="D2DEEF"/>
    <a:srgbClr val="FFC000"/>
    <a:srgbClr val="367AB9"/>
    <a:srgbClr val="B7AE79"/>
    <a:srgbClr val="EA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01"/>
      </p:cViewPr>
      <p:guideLst>
        <p:guide orient="horz" pos="2160"/>
        <p:guide pos="384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B9E60-7785-4C37-BBBC-99466D7442A6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759DF-4700-4831-8D1C-766FD1564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51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841" cy="497047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183" y="1"/>
            <a:ext cx="2949841" cy="497047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r">
              <a:defRPr sz="1200"/>
            </a:lvl1pPr>
          </a:lstStyle>
          <a:p>
            <a:fld id="{63BB6905-5DF7-4C0D-BF5F-186B69A20D45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7813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2" tIns="45921" rIns="91842" bIns="4592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21146"/>
            <a:ext cx="5445126" cy="4473422"/>
          </a:xfrm>
          <a:prstGeom prst="rect">
            <a:avLst/>
          </a:prstGeom>
        </p:spPr>
        <p:txBody>
          <a:bodyPr vert="horz" lIns="91842" tIns="45921" rIns="91842" bIns="4592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93"/>
            <a:ext cx="2949841" cy="497046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183" y="9440693"/>
            <a:ext cx="2949841" cy="497046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r">
              <a:defRPr sz="1200"/>
            </a:lvl1pPr>
          </a:lstStyle>
          <a:p>
            <a:fld id="{581E5700-CFC4-4D66-A574-3FDF0F166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9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E5700-CFC4-4D66-A574-3FDF0F16606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36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DFDF-0360-4F1B-A9A9-FF587ADFE6A6}" type="datetime1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445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F6A9-F19F-4BA1-A28B-3233932EDF05}" type="datetime1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5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8DA5-D884-40FD-B48D-968EF9274C4E}" type="datetime1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89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151F-5ABC-4F66-9204-89CDFEAF1A31}" type="datetime1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62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B0E4-E721-45A1-B8AA-6AD2C68F9325}" type="datetime1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85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5DFC-3D8E-46BA-A5DD-76C4B558BD4A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10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2B3D-368B-49F4-B5F7-FECE23640F0C}" type="datetime1">
              <a:rPr lang="ru-RU" smtClean="0"/>
              <a:t>24.11.2022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7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E98D7-F0CD-4D22-9C51-8AC032898B7F}" type="datetime1">
              <a:rPr lang="ru-RU" smtClean="0"/>
              <a:t>24.11.2022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304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E5E7-C3DA-48F2-9000-A487BB261E44}" type="datetime1">
              <a:rPr lang="ru-RU" smtClean="0"/>
              <a:t>24.11.2022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72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1EAF-F3D4-4957-AA9B-8DDBEAD37C26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52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B198-6766-43E2-953B-14BFAF475676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1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3C1D5-EBA0-4A3F-A3D3-DD666990A2D2}" type="datetime1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8136D-21B0-4D9D-9416-6DF92A238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23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49345" y="1476172"/>
            <a:ext cx="481968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3713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араллелограмм 4"/>
          <p:cNvSpPr/>
          <p:nvPr/>
        </p:nvSpPr>
        <p:spPr>
          <a:xfrm>
            <a:off x="1524000" y="-28073"/>
            <a:ext cx="6927870" cy="67624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242095"/>
              </p:ext>
            </p:extLst>
          </p:nvPr>
        </p:nvGraphicFramePr>
        <p:xfrm>
          <a:off x="645344" y="627240"/>
          <a:ext cx="11123322" cy="3773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0008"/>
                <a:gridCol w="8873314"/>
              </a:tblGrid>
              <a:tr h="501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695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10:05-10:25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Особенности внесения в план-график сведений о закупках, осуществляемых в рамках реализации Национальных проектов</a:t>
                      </a:r>
                      <a:endParaRPr lang="ru-RU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10:25-11:00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Обзор основных изменений действующего законодательства о контрактной системе ноября 2022 года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:00 </a:t>
                      </a: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12:30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Закупки работ: обоснование НМЦК, описание объекта закупки, подготовка проекта контракта и порядок осуществления электронной приемки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12:30-13:00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Возможности промышленного сектора учреждений УФСИН по Самарской области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13:00-13:30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Ответы на вопросы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411" y="0"/>
            <a:ext cx="3723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194364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араллелограмм 4"/>
          <p:cNvSpPr/>
          <p:nvPr/>
        </p:nvSpPr>
        <p:spPr>
          <a:xfrm>
            <a:off x="8489711" y="26124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4"/>
          <p:cNvSpPr/>
          <p:nvPr/>
        </p:nvSpPr>
        <p:spPr>
          <a:xfrm>
            <a:off x="7257116" y="26123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783" y="-21253"/>
            <a:ext cx="1023295" cy="10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араллелограмм 4"/>
          <p:cNvSpPr/>
          <p:nvPr/>
        </p:nvSpPr>
        <p:spPr>
          <a:xfrm>
            <a:off x="-4535" y="-16328"/>
            <a:ext cx="4678012" cy="627063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Материалы по закупкам в рамках НП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10</a:t>
            </a:fld>
            <a:endParaRPr lang="ru-RU" dirty="0"/>
          </a:p>
        </p:txBody>
      </p:sp>
      <p:sp>
        <p:nvSpPr>
          <p:cNvPr id="18" name="Параллелограмм 4"/>
          <p:cNvSpPr/>
          <p:nvPr/>
        </p:nvSpPr>
        <p:spPr>
          <a:xfrm rot="10800000">
            <a:off x="0" y="6273389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3708811" y="6273389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742933"/>
            <a:ext cx="8016875" cy="537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207" y="4282014"/>
            <a:ext cx="7127793" cy="257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8292183" y="1362288"/>
            <a:ext cx="3494481" cy="1657460"/>
          </a:xfrm>
          <a:prstGeom prst="round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Для доступа в раздел «Региональные составляющие национальных проектов» необходимо авторизоваться под логином и паролем для входа в ГИС Госзаказ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5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араллелограмм 4"/>
          <p:cNvSpPr/>
          <p:nvPr/>
        </p:nvSpPr>
        <p:spPr>
          <a:xfrm rot="10800000">
            <a:off x="-4" y="6186987"/>
            <a:ext cx="3708813" cy="584609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3640443" y="6186985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2" name="Параллелограмм 4"/>
          <p:cNvSpPr/>
          <p:nvPr/>
        </p:nvSpPr>
        <p:spPr>
          <a:xfrm>
            <a:off x="8489711" y="26124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4"/>
          <p:cNvSpPr/>
          <p:nvPr/>
        </p:nvSpPr>
        <p:spPr>
          <a:xfrm>
            <a:off x="7257116" y="26123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783" y="-21253"/>
            <a:ext cx="1023295" cy="10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араллелограмм 4"/>
          <p:cNvSpPr/>
          <p:nvPr/>
        </p:nvSpPr>
        <p:spPr>
          <a:xfrm>
            <a:off x="-8613" y="47475"/>
            <a:ext cx="4678012" cy="563259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Итоги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11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209359"/>
            <a:ext cx="108391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Необходимо актуализировать контактные электронные почты для рассылки сведений по национальным проектам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На электронную почту будет осуществляться еженедельная рассылка мониторинга закупочной деятельности в рамках реализации национальных проектов</a:t>
            </a:r>
          </a:p>
          <a:p>
            <a:pPr marL="342900" indent="-342900" algn="just">
              <a:buFontTx/>
              <a:buAutoNum type="arabicPeriod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Проведение периодического анализа КБК закупок с признаком реализации национальных проектов.</a:t>
            </a:r>
          </a:p>
          <a:p>
            <a:pPr marL="342900" indent="-342900" algn="just">
              <a:buFontTx/>
              <a:buAutoNum type="arabicPeriod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Начиная с 2023 года каждый выявленный факт неправильного указания кода целевой статьи расходов будет направлен в адрес проектного офиса Министерства экономического развития и инвестиций Самарской области, а также озвучен во время оперативного совещания Правительства Самарской области.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  <a:p>
            <a:pPr marL="342900" indent="-342900" algn="just">
              <a:buAutoNum type="arabicPeriod"/>
            </a:pPr>
            <a:endParaRPr lang="ru-RU" sz="1600" dirty="0">
              <a:latin typeface="Roboto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223571"/>
              </p:ext>
            </p:extLst>
          </p:nvPr>
        </p:nvGraphicFramePr>
        <p:xfrm>
          <a:off x="2378565" y="4501054"/>
          <a:ext cx="7616413" cy="13810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02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926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635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37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Ф.И.О.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Контактный</a:t>
                      </a:r>
                      <a:r>
                        <a:rPr lang="ru-RU" sz="1400" b="1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телефон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E-mail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19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Шарапов Ильяс Рифкатович</a:t>
                      </a: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8-846-334-03-69 (54-55)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138" indent="0" algn="ctr" fontAlgn="ctr"/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SharapovIR@samregion.ru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5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Никулина Светлана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Сергеевна</a:t>
                      </a:r>
                      <a:endParaRPr lang="ru-RU" sz="14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8-846-334-03-69 (54-48)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1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NikulinaSS@samregion.ru</a:t>
                      </a:r>
                      <a:endParaRPr lang="ru-RU" sz="14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4948987" y="4050721"/>
            <a:ext cx="247557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КОНТАКТНЫЕ ДАННЫЕ</a:t>
            </a:r>
            <a:endParaRPr lang="ru-RU" sz="1600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9289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49345" y="1476172"/>
            <a:ext cx="481968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3713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араллелограмм 4"/>
          <p:cNvSpPr/>
          <p:nvPr/>
        </p:nvSpPr>
        <p:spPr>
          <a:xfrm>
            <a:off x="1524000" y="-28073"/>
            <a:ext cx="6927870" cy="67624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9236" t="16913" r="29445" b="10000"/>
          <a:stretch/>
        </p:blipFill>
        <p:spPr>
          <a:xfrm>
            <a:off x="0" y="-28072"/>
            <a:ext cx="7577667" cy="68860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77667" y="1700924"/>
            <a:ext cx="4630819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3 призовых места </a:t>
            </a:r>
          </a:p>
          <a:p>
            <a:pPr algn="ctr"/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Специальные номинации: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«Лучший по результатам тестирования»</a:t>
            </a:r>
          </a:p>
          <a:p>
            <a:pPr algn="ctr"/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«Лучший доклад»</a:t>
            </a:r>
          </a:p>
          <a:p>
            <a:pPr algn="ctr"/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«Самый активный участник финала»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89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3713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араллелограмм 4"/>
          <p:cNvSpPr/>
          <p:nvPr/>
        </p:nvSpPr>
        <p:spPr>
          <a:xfrm>
            <a:off x="1524000" y="-28073"/>
            <a:ext cx="6927870" cy="67624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55707"/>
            <a:ext cx="62399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Федеральный закон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«О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внесении изменений в отдельные законодательные акты Российской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Федерации»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от 08.03.2022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№ 46-ФЗ ст. 15 ч. 2</a:t>
            </a:r>
          </a:p>
          <a:p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a typeface="Batang" panose="02030600000101010101" pitchFamily="18" charset="-127"/>
                <a:cs typeface="Arial" panose="020B0604020202020204" pitchFamily="34" charset="0"/>
              </a:rPr>
              <a:t>Постановление Правительства Самарской области от 15.03.2022  №139                            «Об установлении случаев осуществление закупок товаров, работ, услуг для государственных и (или) муниципальных нужд у единственного поставщика (подрядчика, исполнителя) и порядка их осуществления»</a:t>
            </a:r>
          </a:p>
          <a:p>
            <a:pPr algn="ctr"/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ctr"/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9" name="Параллелограмм 4"/>
          <p:cNvSpPr/>
          <p:nvPr/>
        </p:nvSpPr>
        <p:spPr>
          <a:xfrm>
            <a:off x="0" y="0"/>
            <a:ext cx="4678012" cy="1027634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Закупки у ед. поставщика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861733" y="1566333"/>
            <a:ext cx="287867" cy="397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8548978" y="0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7467192" y="-1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050" y="-47377"/>
            <a:ext cx="1023295" cy="10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араллелограмм 4"/>
          <p:cNvSpPr/>
          <p:nvPr/>
        </p:nvSpPr>
        <p:spPr>
          <a:xfrm rot="10800000">
            <a:off x="0" y="6273391"/>
            <a:ext cx="3777244" cy="584609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6" name="Параллелограмм 4"/>
          <p:cNvSpPr/>
          <p:nvPr/>
        </p:nvSpPr>
        <p:spPr>
          <a:xfrm rot="10800000">
            <a:off x="3548791" y="6273391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08080" y="2969408"/>
            <a:ext cx="1460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Общее правило </a:t>
            </a:r>
            <a:endParaRPr lang="ru-RU" sz="1400" b="1" u="sng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2154" t="28766" r="9513" b="19012"/>
          <a:stretch/>
        </p:blipFill>
        <p:spPr>
          <a:xfrm>
            <a:off x="37461" y="3277077"/>
            <a:ext cx="8331201" cy="358139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775736" y="951572"/>
            <a:ext cx="319601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Постановление Правительства РФ от 03.10.2022 №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1745 «О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специальной мере в сфере экономики и внесении изменения в постановление Правительства Российской Федерации от 30 апреля 2020 г.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№ 616»</a:t>
            </a:r>
          </a:p>
          <a:p>
            <a:pPr algn="ctr"/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Инициатор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– орган, уполномоченный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Министертвом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обороны РФ</a:t>
            </a:r>
          </a:p>
          <a:p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Основание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закупки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заявка, направленная  в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адрес  уполномоченного органа власти субъекта Российской Федерации (органа местного самоуправления), содержащих наименование и количество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работ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(услуг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ВАЖНО! Сведения о контракте не публикуются в открытой части ЕИС</a:t>
            </a:r>
            <a:endParaRPr lang="ru-RU" sz="1400" b="1" dirty="0">
              <a:solidFill>
                <a:srgbClr val="FF0000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775736" y="1422400"/>
            <a:ext cx="0" cy="4944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370450" y="582240"/>
            <a:ext cx="183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ОСОБАЯ НОРМА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1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408864" y="6257315"/>
            <a:ext cx="1420337" cy="43088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202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год</a:t>
            </a:r>
          </a:p>
        </p:txBody>
      </p:sp>
      <p:sp>
        <p:nvSpPr>
          <p:cNvPr id="3" name="Параллелограмм 2"/>
          <p:cNvSpPr/>
          <p:nvPr/>
        </p:nvSpPr>
        <p:spPr>
          <a:xfrm>
            <a:off x="-659" y="2314698"/>
            <a:ext cx="9361021" cy="2698479"/>
          </a:xfrm>
          <a:custGeom>
            <a:avLst/>
            <a:gdLst>
              <a:gd name="connsiteX0" fmla="*/ 0 w 7020272"/>
              <a:gd name="connsiteY0" fmla="*/ 2664296 h 2664296"/>
              <a:gd name="connsiteX1" fmla="*/ 982273 w 7020272"/>
              <a:gd name="connsiteY1" fmla="*/ 0 h 2664296"/>
              <a:gd name="connsiteX2" fmla="*/ 7020272 w 7020272"/>
              <a:gd name="connsiteY2" fmla="*/ 0 h 2664296"/>
              <a:gd name="connsiteX3" fmla="*/ 6037999 w 7020272"/>
              <a:gd name="connsiteY3" fmla="*/ 2664296 h 2664296"/>
              <a:gd name="connsiteX4" fmla="*/ 0 w 7020272"/>
              <a:gd name="connsiteY4" fmla="*/ 2664296 h 2664296"/>
              <a:gd name="connsiteX0" fmla="*/ 494 w 7020766"/>
              <a:gd name="connsiteY0" fmla="*/ 2698479 h 2698479"/>
              <a:gd name="connsiteX1" fmla="*/ 0 w 7020766"/>
              <a:gd name="connsiteY1" fmla="*/ 0 h 2698479"/>
              <a:gd name="connsiteX2" fmla="*/ 7020766 w 7020766"/>
              <a:gd name="connsiteY2" fmla="*/ 34183 h 2698479"/>
              <a:gd name="connsiteX3" fmla="*/ 6038493 w 7020766"/>
              <a:gd name="connsiteY3" fmla="*/ 2698479 h 2698479"/>
              <a:gd name="connsiteX4" fmla="*/ 494 w 7020766"/>
              <a:gd name="connsiteY4" fmla="*/ 2698479 h 269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0766" h="2698479">
                <a:moveTo>
                  <a:pt x="494" y="2698479"/>
                </a:moveTo>
                <a:cubicBezTo>
                  <a:pt x="329" y="1798986"/>
                  <a:pt x="165" y="899493"/>
                  <a:pt x="0" y="0"/>
                </a:cubicBezTo>
                <a:lnTo>
                  <a:pt x="7020766" y="34183"/>
                </a:lnTo>
                <a:lnTo>
                  <a:pt x="6038493" y="2698479"/>
                </a:lnTo>
                <a:lnTo>
                  <a:pt x="494" y="2698479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4" name="Параллелограмм 3"/>
          <p:cNvSpPr/>
          <p:nvPr/>
        </p:nvSpPr>
        <p:spPr>
          <a:xfrm>
            <a:off x="8496269" y="2348880"/>
            <a:ext cx="3702033" cy="2664296"/>
          </a:xfrm>
          <a:custGeom>
            <a:avLst/>
            <a:gdLst>
              <a:gd name="connsiteX0" fmla="*/ 0 w 2339752"/>
              <a:gd name="connsiteY0" fmla="*/ 2664296 h 2664296"/>
              <a:gd name="connsiteX1" fmla="*/ 1012224 w 2339752"/>
              <a:gd name="connsiteY1" fmla="*/ 0 h 2664296"/>
              <a:gd name="connsiteX2" fmla="*/ 2339752 w 2339752"/>
              <a:gd name="connsiteY2" fmla="*/ 0 h 2664296"/>
              <a:gd name="connsiteX3" fmla="*/ 1327528 w 2339752"/>
              <a:gd name="connsiteY3" fmla="*/ 2664296 h 2664296"/>
              <a:gd name="connsiteX4" fmla="*/ 0 w 2339752"/>
              <a:gd name="connsiteY4" fmla="*/ 2664296 h 2664296"/>
              <a:gd name="connsiteX0" fmla="*/ 0 w 2344477"/>
              <a:gd name="connsiteY0" fmla="*/ 2664296 h 2664296"/>
              <a:gd name="connsiteX1" fmla="*/ 1012224 w 2344477"/>
              <a:gd name="connsiteY1" fmla="*/ 0 h 2664296"/>
              <a:gd name="connsiteX2" fmla="*/ 2339752 w 2344477"/>
              <a:gd name="connsiteY2" fmla="*/ 0 h 2664296"/>
              <a:gd name="connsiteX3" fmla="*/ 2344477 w 2344477"/>
              <a:gd name="connsiteY3" fmla="*/ 2664296 h 2664296"/>
              <a:gd name="connsiteX4" fmla="*/ 0 w 2344477"/>
              <a:gd name="connsiteY4" fmla="*/ 2664296 h 2664296"/>
              <a:gd name="connsiteX0" fmla="*/ 0 w 2344477"/>
              <a:gd name="connsiteY0" fmla="*/ 2664296 h 2664296"/>
              <a:gd name="connsiteX1" fmla="*/ 867904 w 2344477"/>
              <a:gd name="connsiteY1" fmla="*/ 0 h 2664296"/>
              <a:gd name="connsiteX2" fmla="*/ 2339752 w 2344477"/>
              <a:gd name="connsiteY2" fmla="*/ 0 h 2664296"/>
              <a:gd name="connsiteX3" fmla="*/ 2344477 w 2344477"/>
              <a:gd name="connsiteY3" fmla="*/ 2664296 h 2664296"/>
              <a:gd name="connsiteX4" fmla="*/ 0 w 2344477"/>
              <a:gd name="connsiteY4" fmla="*/ 2664296 h 266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477" h="2664296">
                <a:moveTo>
                  <a:pt x="0" y="2664296"/>
                </a:moveTo>
                <a:lnTo>
                  <a:pt x="867904" y="0"/>
                </a:lnTo>
                <a:lnTo>
                  <a:pt x="2339752" y="0"/>
                </a:lnTo>
                <a:lnTo>
                  <a:pt x="2344477" y="2664296"/>
                </a:lnTo>
                <a:lnTo>
                  <a:pt x="0" y="2664296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>
            <a:off x="8496267" y="1368240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7" name="Параллелограмм 4"/>
          <p:cNvSpPr/>
          <p:nvPr/>
        </p:nvSpPr>
        <p:spPr>
          <a:xfrm>
            <a:off x="7177689" y="1368240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4"/>
          <p:cNvSpPr/>
          <p:nvPr/>
        </p:nvSpPr>
        <p:spPr>
          <a:xfrm rot="10800000">
            <a:off x="-659" y="5532687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3730940" y="5532688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05308" y="230638"/>
            <a:ext cx="5645831" cy="123110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Отслеживание финансирования </a:t>
            </a:r>
            <a:r>
              <a:rPr lang="ru-RU" sz="2400" b="1" dirty="0">
                <a:solidFill>
                  <a:schemeClr val="tx2"/>
                </a:solidFill>
              </a:rPr>
              <a:t>закупок в целях достижения результатов </a:t>
            </a:r>
            <a:r>
              <a:rPr lang="ru-RU" sz="2400" b="1" dirty="0" smtClean="0">
                <a:solidFill>
                  <a:schemeClr val="tx2"/>
                </a:solidFill>
              </a:rPr>
              <a:t>национальных проектов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22" name="Параллелограмм 4"/>
          <p:cNvSpPr/>
          <p:nvPr/>
        </p:nvSpPr>
        <p:spPr>
          <a:xfrm>
            <a:off x="8483189" y="1368240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4"/>
          <p:cNvSpPr/>
          <p:nvPr/>
        </p:nvSpPr>
        <p:spPr>
          <a:xfrm>
            <a:off x="7164612" y="1368240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685205" y="493121"/>
            <a:ext cx="3850789" cy="67710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Главное управление организации торгов Самарской области</a:t>
            </a:r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595" y="87581"/>
            <a:ext cx="1503605" cy="151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537446" y="5378371"/>
            <a:ext cx="5645831" cy="95410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r"/>
            <a:r>
              <a:rPr lang="ru-RU" dirty="0" smtClean="0">
                <a:solidFill>
                  <a:schemeClr val="tx2"/>
                </a:solidFill>
              </a:rPr>
              <a:t>И.о. руководителя Главного управления организации торгов Самарской области</a:t>
            </a:r>
          </a:p>
          <a:p>
            <a:pPr algn="r"/>
            <a:r>
              <a:rPr lang="ru-RU" b="1" dirty="0" smtClean="0">
                <a:solidFill>
                  <a:schemeClr val="tx2"/>
                </a:solidFill>
              </a:rPr>
              <a:t>Карелина Мария Евгеньевна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9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араллелограмм 4"/>
          <p:cNvSpPr/>
          <p:nvPr/>
        </p:nvSpPr>
        <p:spPr>
          <a:xfrm rot="10800000">
            <a:off x="-3" y="6186989"/>
            <a:ext cx="3777244" cy="584609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3708811" y="6186991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2" name="Параллелограмм 4"/>
          <p:cNvSpPr/>
          <p:nvPr/>
        </p:nvSpPr>
        <p:spPr>
          <a:xfrm>
            <a:off x="8489711" y="26124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4"/>
          <p:cNvSpPr/>
          <p:nvPr/>
        </p:nvSpPr>
        <p:spPr>
          <a:xfrm>
            <a:off x="7257116" y="26123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783" y="-21253"/>
            <a:ext cx="1023295" cy="10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араллелограмм 4"/>
          <p:cNvSpPr/>
          <p:nvPr/>
        </p:nvSpPr>
        <p:spPr>
          <a:xfrm>
            <a:off x="-4535" y="-16328"/>
            <a:ext cx="4678012" cy="1027634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Отчетность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1733" y="1126417"/>
            <a:ext cx="1027992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Сведения о реализации на территории региона национальных проектов направляются:</a:t>
            </a:r>
            <a:endParaRPr lang="ru-RU" sz="2400" b="1" dirty="0">
              <a:solidFill>
                <a:srgbClr val="FF0000"/>
              </a:solidFill>
            </a:endParaRPr>
          </a:p>
          <a:p>
            <a:pPr marL="714375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Еженедельно:</a:t>
            </a:r>
          </a:p>
          <a:p>
            <a:pPr marL="714375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- В правительство Самарской области;</a:t>
            </a:r>
          </a:p>
          <a:p>
            <a:pPr marL="714375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Ежеквартально: </a:t>
            </a:r>
          </a:p>
          <a:p>
            <a:pPr marL="1000125" indent="-285750">
              <a:buFontTx/>
              <a:buChar char="-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Росфинмониторинг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ПФО;</a:t>
            </a:r>
          </a:p>
          <a:p>
            <a:pPr marL="1000125" indent="-285750">
              <a:buFontTx/>
              <a:buChar char="-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Региональная прокуратур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1000125" indent="-285750">
              <a:buFontTx/>
              <a:buChar char="-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ерриториальный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орган МВД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России;</a:t>
            </a:r>
          </a:p>
          <a:p>
            <a:pPr marL="1000125" indent="-285750">
              <a:buFontTx/>
              <a:buChar char="-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ФАС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России;</a:t>
            </a:r>
          </a:p>
          <a:p>
            <a:pPr marL="1000125" indent="-285750">
              <a:buFontTx/>
              <a:buChar char="-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ФНС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России;</a:t>
            </a:r>
          </a:p>
          <a:p>
            <a:pPr marL="1000125" indent="-285750">
              <a:buFontTx/>
              <a:buChar char="-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Федеральное казначейство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68" y="4358988"/>
            <a:ext cx="6869518" cy="167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62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араллелограмм 4"/>
          <p:cNvSpPr/>
          <p:nvPr/>
        </p:nvSpPr>
        <p:spPr>
          <a:xfrm rot="10800000">
            <a:off x="0" y="6273389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3670444" y="6273389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2" name="Параллелограмм 4"/>
          <p:cNvSpPr/>
          <p:nvPr/>
        </p:nvSpPr>
        <p:spPr>
          <a:xfrm>
            <a:off x="8489711" y="26124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4"/>
          <p:cNvSpPr/>
          <p:nvPr/>
        </p:nvSpPr>
        <p:spPr>
          <a:xfrm>
            <a:off x="7257116" y="26123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783" y="-21253"/>
            <a:ext cx="1023295" cy="10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ая выноска 24"/>
          <p:cNvSpPr/>
          <p:nvPr/>
        </p:nvSpPr>
        <p:spPr>
          <a:xfrm>
            <a:off x="10070694" y="3982366"/>
            <a:ext cx="1836617" cy="1928395"/>
          </a:xfrm>
          <a:prstGeom prst="wedgeRectCallout">
            <a:avLst>
              <a:gd name="adj1" fmla="val -80857"/>
              <a:gd name="adj2" fmla="val 4462"/>
            </a:avLst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Детализацию необходимо производить </a:t>
            </a:r>
            <a:r>
              <a:rPr lang="ru-RU" sz="1200" b="1" dirty="0">
                <a:solidFill>
                  <a:srgbClr val="FF0000"/>
                </a:solidFill>
              </a:rPr>
              <a:t>вне зависимости от наличия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или отсутствия в качестве источника финансового обеспечения </a:t>
            </a:r>
            <a:r>
              <a:rPr lang="ru-RU" sz="1200" b="1" dirty="0">
                <a:solidFill>
                  <a:srgbClr val="FF0000"/>
                </a:solidFill>
              </a:rPr>
              <a:t>средств федерального </a:t>
            </a:r>
            <a:r>
              <a:rPr lang="ru-RU" sz="1200" b="1" dirty="0" smtClean="0">
                <a:solidFill>
                  <a:srgbClr val="FF0000"/>
                </a:solidFill>
              </a:rPr>
              <a:t>бюджета</a:t>
            </a:r>
            <a:endParaRPr lang="ru-RU" sz="1050" b="1" dirty="0">
              <a:solidFill>
                <a:srgbClr val="FF0000"/>
              </a:solidFill>
            </a:endParaRPr>
          </a:p>
        </p:txBody>
      </p:sp>
      <p:sp>
        <p:nvSpPr>
          <p:cNvPr id="71" name="Параллелограмм 4"/>
          <p:cNvSpPr/>
          <p:nvPr/>
        </p:nvSpPr>
        <p:spPr>
          <a:xfrm>
            <a:off x="0" y="-16329"/>
            <a:ext cx="5164314" cy="1027635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Обеспечение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прослеживаемости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финансирования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493249"/>
              </p:ext>
            </p:extLst>
          </p:nvPr>
        </p:nvGraphicFramePr>
        <p:xfrm>
          <a:off x="3284477" y="3991320"/>
          <a:ext cx="6241095" cy="1910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70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09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71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ПФХД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План-график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Реестр контрактов</a:t>
                      </a:r>
                      <a:endParaRPr lang="ru-RU" sz="14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23307"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 Минфина России от 31.08.2018 </a:t>
                      </a:r>
                    </a:p>
                    <a:p>
                      <a:pPr algn="ctr"/>
                      <a:r>
                        <a:rPr lang="ru-RU" sz="14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186н (ред. от 07.02.2020) </a:t>
                      </a:r>
                      <a:endParaRPr lang="ru-RU" sz="14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Постановление Правительства Российской Федерации от 30.09.2019 № 1279</a:t>
                      </a:r>
                      <a:endParaRPr lang="ru-RU" sz="14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 Минфина России от 19.07.2019 № 113н</a:t>
                      </a:r>
                      <a:endParaRPr lang="ru-RU" sz="14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739356" y="1348822"/>
            <a:ext cx="7604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В случае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осуществления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закупок в рамках национальных проектов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заказчиками, в том числе:</a:t>
            </a:r>
          </a:p>
          <a:p>
            <a:pPr marL="1431925" indent="184150">
              <a:buFontTx/>
              <a:buChar char="-"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бюджетными и автономными учреждениями,</a:t>
            </a:r>
          </a:p>
          <a:p>
            <a:pPr marL="1431925" indent="184150">
              <a:buFontTx/>
              <a:buChar char="-"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унитарными предприятиями </a:t>
            </a:r>
          </a:p>
          <a:p>
            <a:pPr marL="1431925" indent="184150">
              <a:buFontTx/>
              <a:buChar char="-"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уровня субъекта и муниципального уровня,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объем финансового обеспечения детализируется по каждому коду бюджетной классификации </a:t>
            </a:r>
            <a:r>
              <a:rPr lang="ru-RU" b="1" dirty="0">
                <a:solidFill>
                  <a:srgbClr val="FF0000"/>
                </a:solidFill>
              </a:rPr>
              <a:t>(</a:t>
            </a:r>
            <a:r>
              <a:rPr lang="ru-RU" b="1" i="1" dirty="0">
                <a:solidFill>
                  <a:srgbClr val="FF0000"/>
                </a:solidFill>
              </a:rPr>
              <a:t>указывается код целевой статьи)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96273" y="1527210"/>
            <a:ext cx="2443083" cy="4259874"/>
          </a:xfrm>
          <a:prstGeom prst="round2DiagRect">
            <a:avLst/>
          </a:prstGeom>
          <a:noFill/>
          <a:ln w="28575">
            <a:solidFill>
              <a:srgbClr val="367A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исьмо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Министерства финансов Российской Федерации от 19.08.2020 № 26-04-05/72886   «Об обеспечении детализации выплат на закупку товаров, работ, услуг и информации об объемах и источниках финансирования закупок по кодам бюджетной классификации руководителями государственных бюджетных и автономных учреждений субъекта Российской Федерации»</a:t>
            </a:r>
          </a:p>
          <a:p>
            <a:pPr algn="ctr"/>
            <a:endParaRPr lang="ru-RU" dirty="0"/>
          </a:p>
        </p:txBody>
      </p:sp>
      <p:pic>
        <p:nvPicPr>
          <p:cNvPr id="1030" name="Picture 6" descr="Восклицательный знак в круге – Бесплатные иконки: знаки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321" y="1793080"/>
            <a:ext cx="1579990" cy="157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01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араллелограмм 4"/>
          <p:cNvSpPr/>
          <p:nvPr/>
        </p:nvSpPr>
        <p:spPr>
          <a:xfrm rot="10800000">
            <a:off x="0" y="6273389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3708811" y="6273389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2" name="Параллелограмм 4"/>
          <p:cNvSpPr/>
          <p:nvPr/>
        </p:nvSpPr>
        <p:spPr>
          <a:xfrm>
            <a:off x="8489711" y="26124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4"/>
          <p:cNvSpPr/>
          <p:nvPr/>
        </p:nvSpPr>
        <p:spPr>
          <a:xfrm>
            <a:off x="7257116" y="26123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783" y="-21253"/>
            <a:ext cx="1023295" cy="10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Параллелограмм 4"/>
          <p:cNvSpPr/>
          <p:nvPr/>
        </p:nvSpPr>
        <p:spPr>
          <a:xfrm>
            <a:off x="-4537" y="-16329"/>
            <a:ext cx="6813551" cy="1285875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ПРИКАЗ от 6 июня 2019 г. N 85н О ПОРЯДКЕ ФОРМИРОВАНИЯ И ПРИМЕНЕНИЯ КОДОВ БЮДЖЕТНОЙ КЛАССИФИКАЦИИ РОССИЙСКОЙ ФЕДЕРАЦИИ, ИХ СТРУКТУРЕ И ПРИНЦИПАХ НАЗНАЧЕНИЯ 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2341338"/>
              </p:ext>
            </p:extLst>
          </p:nvPr>
        </p:nvGraphicFramePr>
        <p:xfrm>
          <a:off x="431921" y="1638419"/>
          <a:ext cx="11534300" cy="1504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7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7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67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67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67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7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67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671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671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67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671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671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7671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7671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76715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76715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66772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686658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576715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576715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</a:tblGrid>
              <a:tr h="284889">
                <a:tc gridSpan="2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Структура кода классификации расходов бюджетов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88"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 главного распорядителя бюджетных средств</a:t>
                      </a: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Код раздела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Код подраздела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effectLst/>
                        </a:rPr>
                        <a:t>Код целевой статьи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Код вида расходов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775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Программная (непрограммная) статья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Направление расходов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>
                          <a:effectLst/>
                        </a:rPr>
                        <a:t>группа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>
                          <a:effectLst/>
                        </a:rPr>
                        <a:t>подгруппа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>
                          <a:effectLst/>
                        </a:rPr>
                        <a:t>элемент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effectLst/>
                        </a:rPr>
                        <a:t>8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effectLst/>
                        </a:rPr>
                        <a:t>9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effectLst/>
                        </a:rPr>
                        <a:t>10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12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effectLst/>
                        </a:rPr>
                        <a:t>13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effectLst/>
                        </a:rPr>
                        <a:t>14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effectLst/>
                        </a:rPr>
                        <a:t>15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effectLst/>
                        </a:rPr>
                        <a:t>16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effectLst/>
                        </a:rPr>
                        <a:t>17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18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19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9821334" y="3414875"/>
            <a:ext cx="2009422" cy="26314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Roboto"/>
              </a:rPr>
              <a:t>К</a:t>
            </a:r>
            <a:r>
              <a:rPr lang="ru-RU" sz="1100" b="1" dirty="0" smtClean="0">
                <a:latin typeface="Roboto"/>
              </a:rPr>
              <a:t>од </a:t>
            </a:r>
            <a:r>
              <a:rPr lang="ru-RU" sz="1100" b="1" dirty="0">
                <a:latin typeface="Roboto"/>
              </a:rPr>
              <a:t>направления расходов (</a:t>
            </a:r>
            <a:r>
              <a:rPr lang="ru-RU" sz="1100" b="1" dirty="0">
                <a:solidFill>
                  <a:srgbClr val="FF0000"/>
                </a:solidFill>
                <a:latin typeface="Roboto"/>
              </a:rPr>
              <a:t>13 - 17 разряды кода классификации расходов бюджетов</a:t>
            </a:r>
            <a:r>
              <a:rPr lang="ru-RU" sz="1100" b="1" dirty="0">
                <a:latin typeface="Roboto"/>
              </a:rPr>
              <a:t>), предназначенный для кодирования бюджетных ассигнований по соответствующему направлению (цели) расходования средств</a:t>
            </a:r>
            <a:r>
              <a:rPr lang="ru-RU" sz="1100" b="1" dirty="0">
                <a:solidFill>
                  <a:srgbClr val="FF0000"/>
                </a:solidFill>
                <a:latin typeface="Roboto"/>
              </a:rPr>
              <a:t>, а также по соответствующему результату реализации федерального проекта</a:t>
            </a:r>
            <a:r>
              <a:rPr lang="ru-RU" sz="1100" b="1" dirty="0">
                <a:latin typeface="Roboto"/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7</a:t>
            </a:fld>
            <a:endParaRPr lang="ru-RU"/>
          </a:p>
        </p:txBody>
      </p:sp>
      <p:pic>
        <p:nvPicPr>
          <p:cNvPr id="13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8" y="4400076"/>
            <a:ext cx="1575195" cy="1527750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2880176" y="3347467"/>
            <a:ext cx="3165278" cy="27663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00"/>
                </a:solidFill>
              </a:rPr>
              <a:t>A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Культура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00"/>
                </a:solidFill>
              </a:rPr>
              <a:t>E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Образование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N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Здравоохранение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P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Демография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G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Экология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00"/>
                </a:solidFill>
              </a:rPr>
              <a:t>F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Жилье и городская среда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D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 Цифровая экономика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00"/>
                </a:solidFill>
              </a:rPr>
              <a:t>S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Наука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0508" y="3366161"/>
            <a:ext cx="172881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Roboto"/>
              </a:rPr>
              <a:t>4-5 разряд целевой статьи - Код </a:t>
            </a:r>
            <a:r>
              <a:rPr lang="ru-RU" sz="1400" b="1" dirty="0">
                <a:latin typeface="Roboto"/>
              </a:rPr>
              <a:t>основного </a:t>
            </a:r>
            <a:r>
              <a:rPr lang="ru-RU" sz="1400" b="1" dirty="0" smtClean="0">
                <a:latin typeface="Roboto"/>
              </a:rPr>
              <a:t>мероприятия</a:t>
            </a:r>
            <a:endParaRPr lang="ru-RU" sz="1400" b="1" dirty="0">
              <a:latin typeface="Roboto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6199071" y="3356394"/>
            <a:ext cx="2954682" cy="29419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T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Международная кооперация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экспорт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L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Производительность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труда и поддержка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занятости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R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Безопасные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качественные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автомобильные дороги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V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Комплексный план модернизации и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расширения магистральной инфраструктуры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I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Малое и среднее предпринимательство и поддержка индивидуальной предпринимательской инициативы</a:t>
            </a:r>
          </a:p>
          <a:p>
            <a:pPr marL="0" indent="0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араллелограмм 4"/>
          <p:cNvSpPr/>
          <p:nvPr/>
        </p:nvSpPr>
        <p:spPr>
          <a:xfrm rot="10800000">
            <a:off x="0" y="6186991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9099079" y="6109097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2" name="Параллелограмм 4"/>
          <p:cNvSpPr/>
          <p:nvPr/>
        </p:nvSpPr>
        <p:spPr>
          <a:xfrm>
            <a:off x="8489711" y="26124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4"/>
          <p:cNvSpPr/>
          <p:nvPr/>
        </p:nvSpPr>
        <p:spPr>
          <a:xfrm>
            <a:off x="7257116" y="26123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783" y="-21253"/>
            <a:ext cx="1023295" cy="10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Параллелограмм 4"/>
          <p:cNvSpPr/>
          <p:nvPr/>
        </p:nvSpPr>
        <p:spPr>
          <a:xfrm>
            <a:off x="0" y="0"/>
            <a:ext cx="5034098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Детализация БК в документах закупок 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72" y="734906"/>
            <a:ext cx="9318798" cy="420590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136" y="2893527"/>
            <a:ext cx="6096947" cy="374331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2" name="Прямоугольник 31"/>
          <p:cNvSpPr/>
          <p:nvPr/>
        </p:nvSpPr>
        <p:spPr>
          <a:xfrm>
            <a:off x="2344463" y="3759200"/>
            <a:ext cx="816425" cy="666043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728178" y="4233333"/>
            <a:ext cx="891822" cy="191910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21854" y="1058683"/>
            <a:ext cx="24694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Заполнение БК в ГИС «Госзаказ»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8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05115" y="5105403"/>
            <a:ext cx="4911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Код целевой статьи</a:t>
            </a:r>
          </a:p>
        </p:txBody>
      </p:sp>
    </p:spTree>
    <p:extLst>
      <p:ext uri="{BB962C8B-B14F-4D97-AF65-F5344CB8AC3E}">
        <p14:creationId xmlns:p14="http://schemas.microsoft.com/office/powerpoint/2010/main" val="21723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араллелограмм 4"/>
          <p:cNvSpPr/>
          <p:nvPr/>
        </p:nvSpPr>
        <p:spPr>
          <a:xfrm rot="10800000">
            <a:off x="-3" y="6186989"/>
            <a:ext cx="3777244" cy="584609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3708811" y="6186991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2" name="Параллелограмм 4"/>
          <p:cNvSpPr/>
          <p:nvPr/>
        </p:nvSpPr>
        <p:spPr>
          <a:xfrm>
            <a:off x="8489711" y="26124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4"/>
          <p:cNvSpPr/>
          <p:nvPr/>
        </p:nvSpPr>
        <p:spPr>
          <a:xfrm>
            <a:off x="7257116" y="26123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783" y="-21253"/>
            <a:ext cx="1023295" cy="10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араллелограмм 4"/>
          <p:cNvSpPr/>
          <p:nvPr/>
        </p:nvSpPr>
        <p:spPr>
          <a:xfrm>
            <a:off x="-4535" y="-16328"/>
            <a:ext cx="4678012" cy="1027634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Справочник КЦСР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9</a:t>
            </a:fld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42" y="1857459"/>
            <a:ext cx="4807065" cy="314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181" y="3105430"/>
            <a:ext cx="4826348" cy="366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6374483" y="1341544"/>
            <a:ext cx="3494481" cy="1657460"/>
          </a:xfrm>
          <a:prstGeom prst="round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 случае проведения закупки в рамках НП необходимо использовать КЦСР установленный ГРБС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38549" y="3105430"/>
            <a:ext cx="3494481" cy="1880082"/>
          </a:xfrm>
          <a:prstGeom prst="round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 случае отсутствия в справочнике установленного кода КЦСР, необходимо обратиться к специалистам ГУОТ СО для актуализации справочника посредством АС Бюджет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351349" y="5094978"/>
            <a:ext cx="3494481" cy="1657460"/>
          </a:xfrm>
          <a:prstGeom prst="round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 случае отсутствия кода КЦСР в АС Бюджет, необходимо обратиться к ГРБС, который в свою очередь обращается к куратору из МУФ СО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9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9612</TotalTime>
  <Words>804</Words>
  <Application>Microsoft Office PowerPoint</Application>
  <PresentationFormat>Широкоэкранный</PresentationFormat>
  <Paragraphs>151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Batang</vt:lpstr>
      <vt:lpstr>Arial</vt:lpstr>
      <vt:lpstr>Calibri</vt:lpstr>
      <vt:lpstr>Calibri Light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Необходимость заполнения</dc:title>
  <dc:creator>kcht</dc:creator>
  <cp:lastModifiedBy>nik ertyui</cp:lastModifiedBy>
  <cp:revision>233</cp:revision>
  <cp:lastPrinted>2021-11-19T05:09:00Z</cp:lastPrinted>
  <dcterms:created xsi:type="dcterms:W3CDTF">2020-10-10T08:15:03Z</dcterms:created>
  <dcterms:modified xsi:type="dcterms:W3CDTF">2022-11-24T05:37:24Z</dcterms:modified>
</cp:coreProperties>
</file>