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718" r:id="rId2"/>
    <p:sldId id="721" r:id="rId3"/>
    <p:sldId id="654" r:id="rId4"/>
    <p:sldId id="727" r:id="rId5"/>
    <p:sldId id="724" r:id="rId6"/>
    <p:sldId id="722" r:id="rId7"/>
    <p:sldId id="723" r:id="rId8"/>
    <p:sldId id="719" r:id="rId9"/>
    <p:sldId id="720" r:id="rId10"/>
    <p:sldId id="728" r:id="rId11"/>
    <p:sldId id="725" r:id="rId12"/>
    <p:sldId id="726" r:id="rId13"/>
    <p:sldId id="729" r:id="rId14"/>
    <p:sldId id="73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27" userDrawn="1">
          <p15:clr>
            <a:srgbClr val="A4A3A4"/>
          </p15:clr>
        </p15:guide>
        <p15:guide id="2" pos="7469" userDrawn="1">
          <p15:clr>
            <a:srgbClr val="A4A3A4"/>
          </p15:clr>
        </p15:guide>
        <p15:guide id="3" orient="horz" pos="3657" userDrawn="1">
          <p15:clr>
            <a:srgbClr val="A4A3A4"/>
          </p15:clr>
        </p15:guide>
        <p15:guide id="4" orient="horz" pos="1003" userDrawn="1">
          <p15:clr>
            <a:srgbClr val="A4A3A4"/>
          </p15:clr>
        </p15:guide>
        <p15:guide id="5" pos="189" userDrawn="1">
          <p15:clr>
            <a:srgbClr val="A4A3A4"/>
          </p15:clr>
        </p15:guide>
        <p15:guide id="6" pos="574" userDrawn="1">
          <p15:clr>
            <a:srgbClr val="A4A3A4"/>
          </p15:clr>
        </p15:guide>
        <p15:guide id="7" pos="3205" userDrawn="1">
          <p15:clr>
            <a:srgbClr val="A4A3A4"/>
          </p15:clr>
        </p15:guide>
        <p15:guide id="8" orient="horz" pos="39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 Л" initials="АЛ" lastIdx="1" clrIdx="0">
    <p:extLst>
      <p:ext uri="{19B8F6BF-5375-455C-9EA6-DF929625EA0E}">
        <p15:presenceInfo xmlns:p15="http://schemas.microsoft.com/office/powerpoint/2012/main" userId="1880660c258d82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35E"/>
    <a:srgbClr val="5DA1B3"/>
    <a:srgbClr val="468394"/>
    <a:srgbClr val="3D7483"/>
    <a:srgbClr val="4F4F4F"/>
    <a:srgbClr val="BBD8E0"/>
    <a:srgbClr val="D9D9D9"/>
    <a:srgbClr val="F2F2F2"/>
    <a:srgbClr val="21B8D1"/>
    <a:srgbClr val="703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37" autoAdjust="0"/>
    <p:restoredTop sz="94660"/>
  </p:normalViewPr>
  <p:slideViewPr>
    <p:cSldViewPr snapToGrid="0">
      <p:cViewPr varScale="1">
        <p:scale>
          <a:sx n="88" d="100"/>
          <a:sy n="88" d="100"/>
        </p:scale>
        <p:origin x="826" y="53"/>
      </p:cViewPr>
      <p:guideLst>
        <p:guide orient="horz" pos="2727"/>
        <p:guide pos="7469"/>
        <p:guide orient="horz" pos="3657"/>
        <p:guide orient="horz" pos="1003"/>
        <p:guide pos="189"/>
        <p:guide pos="574"/>
        <p:guide pos="3205"/>
        <p:guide orient="horz" pos="395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9597E-BC11-4544-B52C-AF8A8A443758}" type="datetimeFigureOut">
              <a:rPr lang="ru-RU" smtClean="0"/>
              <a:pPr/>
              <a:t>20.09.2022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7DFB2-9CFE-4C5C-9003-562C29B55EB7}" type="slidenum">
              <a:rPr lang="ru-RU" smtClean="0"/>
              <a:pPr/>
              <a:t>‹#›</a:t>
            </a:fld>
            <a:endParaRPr lang="ru-RU"/>
          </a:p>
        </p:txBody>
      </p:sp>
    </p:spTree>
    <p:extLst>
      <p:ext uri="{BB962C8B-B14F-4D97-AF65-F5344CB8AC3E}">
        <p14:creationId xmlns:p14="http://schemas.microsoft.com/office/powerpoint/2010/main" val="301730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a:t>
            </a:fld>
            <a:endParaRPr lang="ru-RU"/>
          </a:p>
        </p:txBody>
      </p:sp>
    </p:spTree>
    <p:extLst>
      <p:ext uri="{BB962C8B-B14F-4D97-AF65-F5344CB8AC3E}">
        <p14:creationId xmlns:p14="http://schemas.microsoft.com/office/powerpoint/2010/main" val="40823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10</a:t>
            </a:fld>
            <a:endParaRPr lang="ru-RU"/>
          </a:p>
        </p:txBody>
      </p:sp>
    </p:spTree>
    <p:extLst>
      <p:ext uri="{BB962C8B-B14F-4D97-AF65-F5344CB8AC3E}">
        <p14:creationId xmlns:p14="http://schemas.microsoft.com/office/powerpoint/2010/main" val="2058120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11</a:t>
            </a:fld>
            <a:endParaRPr lang="ru-RU"/>
          </a:p>
        </p:txBody>
      </p:sp>
    </p:spTree>
    <p:extLst>
      <p:ext uri="{BB962C8B-B14F-4D97-AF65-F5344CB8AC3E}">
        <p14:creationId xmlns:p14="http://schemas.microsoft.com/office/powerpoint/2010/main" val="2021764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12</a:t>
            </a:fld>
            <a:endParaRPr lang="ru-RU"/>
          </a:p>
        </p:txBody>
      </p:sp>
    </p:spTree>
    <p:extLst>
      <p:ext uri="{BB962C8B-B14F-4D97-AF65-F5344CB8AC3E}">
        <p14:creationId xmlns:p14="http://schemas.microsoft.com/office/powerpoint/2010/main" val="299562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13</a:t>
            </a:fld>
            <a:endParaRPr lang="ru-RU"/>
          </a:p>
        </p:txBody>
      </p:sp>
    </p:spTree>
    <p:extLst>
      <p:ext uri="{BB962C8B-B14F-4D97-AF65-F5344CB8AC3E}">
        <p14:creationId xmlns:p14="http://schemas.microsoft.com/office/powerpoint/2010/main" val="807893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14</a:t>
            </a:fld>
            <a:endParaRPr lang="ru-RU"/>
          </a:p>
        </p:txBody>
      </p:sp>
    </p:spTree>
    <p:extLst>
      <p:ext uri="{BB962C8B-B14F-4D97-AF65-F5344CB8AC3E}">
        <p14:creationId xmlns:p14="http://schemas.microsoft.com/office/powerpoint/2010/main" val="66777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2</a:t>
            </a:fld>
            <a:endParaRPr lang="ru-RU"/>
          </a:p>
        </p:txBody>
      </p:sp>
    </p:spTree>
    <p:extLst>
      <p:ext uri="{BB962C8B-B14F-4D97-AF65-F5344CB8AC3E}">
        <p14:creationId xmlns:p14="http://schemas.microsoft.com/office/powerpoint/2010/main" val="4104397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3</a:t>
            </a:fld>
            <a:endParaRPr lang="ru-RU"/>
          </a:p>
        </p:txBody>
      </p:sp>
    </p:spTree>
    <p:extLst>
      <p:ext uri="{BB962C8B-B14F-4D97-AF65-F5344CB8AC3E}">
        <p14:creationId xmlns:p14="http://schemas.microsoft.com/office/powerpoint/2010/main" val="173149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4</a:t>
            </a:fld>
            <a:endParaRPr lang="ru-RU"/>
          </a:p>
        </p:txBody>
      </p:sp>
    </p:spTree>
    <p:extLst>
      <p:ext uri="{BB962C8B-B14F-4D97-AF65-F5344CB8AC3E}">
        <p14:creationId xmlns:p14="http://schemas.microsoft.com/office/powerpoint/2010/main" val="3210855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5</a:t>
            </a:fld>
            <a:endParaRPr lang="ru-RU"/>
          </a:p>
        </p:txBody>
      </p:sp>
    </p:spTree>
    <p:extLst>
      <p:ext uri="{BB962C8B-B14F-4D97-AF65-F5344CB8AC3E}">
        <p14:creationId xmlns:p14="http://schemas.microsoft.com/office/powerpoint/2010/main" val="153830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6</a:t>
            </a:fld>
            <a:endParaRPr lang="ru-RU"/>
          </a:p>
        </p:txBody>
      </p:sp>
    </p:spTree>
    <p:extLst>
      <p:ext uri="{BB962C8B-B14F-4D97-AF65-F5344CB8AC3E}">
        <p14:creationId xmlns:p14="http://schemas.microsoft.com/office/powerpoint/2010/main" val="94185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7</a:t>
            </a:fld>
            <a:endParaRPr lang="ru-RU"/>
          </a:p>
        </p:txBody>
      </p:sp>
    </p:spTree>
    <p:extLst>
      <p:ext uri="{BB962C8B-B14F-4D97-AF65-F5344CB8AC3E}">
        <p14:creationId xmlns:p14="http://schemas.microsoft.com/office/powerpoint/2010/main" val="4044727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8</a:t>
            </a:fld>
            <a:endParaRPr lang="ru-RU"/>
          </a:p>
        </p:txBody>
      </p:sp>
    </p:spTree>
    <p:extLst>
      <p:ext uri="{BB962C8B-B14F-4D97-AF65-F5344CB8AC3E}">
        <p14:creationId xmlns:p14="http://schemas.microsoft.com/office/powerpoint/2010/main" val="2118196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5077B1F-8597-5E40-BC1A-6A3E959F3A34}" type="slidenum">
              <a:rPr lang="ru-RU" smtClean="0"/>
              <a:t>9</a:t>
            </a:fld>
            <a:endParaRPr lang="ru-RU"/>
          </a:p>
        </p:txBody>
      </p:sp>
    </p:spTree>
    <p:extLst>
      <p:ext uri="{BB962C8B-B14F-4D97-AF65-F5344CB8AC3E}">
        <p14:creationId xmlns:p14="http://schemas.microsoft.com/office/powerpoint/2010/main" val="4219731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3826140" y="1580541"/>
            <a:ext cx="7766936" cy="1646302"/>
          </a:xfrm>
        </p:spPr>
        <p:txBody>
          <a:bodyPr anchor="b">
            <a:noAutofit/>
          </a:bodyPr>
          <a:lstStyle>
            <a:lvl1pPr algn="r">
              <a:defRPr sz="40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3777634" y="322684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62D8DD6-D947-4328-B735-3BA501193FA3}"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333863" y="6346162"/>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19645" t="6059" r="12902" b="24"/>
          <a:stretch/>
        </p:blipFill>
        <p:spPr>
          <a:xfrm>
            <a:off x="-91279" y="-33655"/>
            <a:ext cx="6195550" cy="6900954"/>
          </a:xfrm>
          <a:prstGeom prst="rect">
            <a:avLst/>
          </a:prstGeom>
        </p:spPr>
      </p:pic>
      <p:sp>
        <p:nvSpPr>
          <p:cNvPr id="20" name="TextBox 19"/>
          <p:cNvSpPr txBox="1"/>
          <p:nvPr userDrawn="1"/>
        </p:nvSpPr>
        <p:spPr>
          <a:xfrm>
            <a:off x="2474582" y="2995584"/>
            <a:ext cx="2669142" cy="923330"/>
          </a:xfrm>
          <a:prstGeom prst="rect">
            <a:avLst/>
          </a:prstGeom>
          <a:noFill/>
        </p:spPr>
        <p:txBody>
          <a:bodyPr wrap="square" rtlCol="0">
            <a:spAutoFit/>
          </a:bodyPr>
          <a:lstStyle/>
          <a:p>
            <a:r>
              <a:rPr lang="ru-RU" sz="1800" b="1" spc="100" baseline="0" dirty="0">
                <a:solidFill>
                  <a:schemeClr val="bg1"/>
                </a:solidFill>
                <a:latin typeface="Calibri (Основной текст)"/>
                <a:cs typeface="Arial" panose="020B0604020202020204" pitchFamily="34" charset="0"/>
              </a:rPr>
              <a:t>НАЦИОНАЛЬНАЯ</a:t>
            </a:r>
          </a:p>
          <a:p>
            <a:r>
              <a:rPr lang="ru-RU" sz="1800" b="1" spc="100" baseline="0" dirty="0">
                <a:solidFill>
                  <a:schemeClr val="bg1"/>
                </a:solidFill>
                <a:latin typeface="Calibri (Основной текст)"/>
                <a:cs typeface="Arial" panose="020B0604020202020204" pitchFamily="34" charset="0"/>
              </a:rPr>
              <a:t>ЭЛЕКТРОННАЯ</a:t>
            </a:r>
          </a:p>
          <a:p>
            <a:r>
              <a:rPr lang="ru-RU" sz="1800" b="1" spc="100" baseline="0" dirty="0">
                <a:solidFill>
                  <a:schemeClr val="bg1"/>
                </a:solidFill>
                <a:latin typeface="Calibri (Основной текст)"/>
                <a:cs typeface="Arial" panose="020B0604020202020204" pitchFamily="34" charset="0"/>
              </a:rPr>
              <a:t>ПЛОЩАДКА</a:t>
            </a:r>
          </a:p>
        </p:txBody>
      </p:sp>
      <p:pic>
        <p:nvPicPr>
          <p:cNvPr id="22" name="Рисунок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5707" y="2941056"/>
            <a:ext cx="909550" cy="894392"/>
          </a:xfrm>
          <a:prstGeom prst="rect">
            <a:avLst/>
          </a:prstGeom>
        </p:spPr>
      </p:pic>
      <p:sp>
        <p:nvSpPr>
          <p:cNvPr id="23" name="Шестиугольник 22"/>
          <p:cNvSpPr/>
          <p:nvPr userDrawn="1"/>
        </p:nvSpPr>
        <p:spPr>
          <a:xfrm rot="5400000">
            <a:off x="737236" y="1349788"/>
            <a:ext cx="4729238" cy="4076929"/>
          </a:xfrm>
          <a:prstGeom prst="hexagon">
            <a:avLst/>
          </a:prstGeom>
          <a:noFill/>
          <a:ln w="133350">
            <a:solidFill>
              <a:srgbClr val="BDD4ED">
                <a:alpha val="1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258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5F965DB-81F6-4F78-B445-8C759B16F311}"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70321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210FE26-C685-4055-B81B-4299BE3A1353}"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48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2699B49-1618-4461-80BD-878C807678E5}"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85900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4C32C45-15CA-40FF-AC17-855458652CDD}"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377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AFD7D9F-1EF2-4814-ADB5-CDA1737A8823}"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148250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DFF13CB-CE1C-41B9-82E3-6A0B624F7453}"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72414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54AD6C-29D5-4080-A238-1E153D83F4BD}"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1704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fld id="{ACDAB497-422C-4923-9B08-00DB4CE88C66}" type="datetime1">
              <a:rPr lang="ru-RU" smtClean="0"/>
              <a:pPr/>
              <a:t>20.09.2022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1257663" y="6295362"/>
            <a:ext cx="683339" cy="365125"/>
          </a:xfrm>
        </p:spPr>
        <p:txBody>
          <a:bodyPr/>
          <a:lstStyle>
            <a:lvl1pPr>
              <a:defRPr sz="1400">
                <a:solidFill>
                  <a:schemeClr val="bg1"/>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74758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9E0671E-2E04-4425-8F08-FC6BC8ED3F11}" type="slidenum">
              <a:rPr lang="ru-RU" smtClean="0"/>
              <a:pPr/>
              <a:t>‹#›</a:t>
            </a:fld>
            <a:endParaRPr lang="ru-RU"/>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3832" y="1122138"/>
            <a:ext cx="3968168" cy="5735862"/>
          </a:xfrm>
          <a:prstGeom prst="rect">
            <a:avLst/>
          </a:prstGeom>
        </p:spPr>
      </p:pic>
    </p:spTree>
    <p:extLst>
      <p:ext uri="{BB962C8B-B14F-4D97-AF65-F5344CB8AC3E}">
        <p14:creationId xmlns:p14="http://schemas.microsoft.com/office/powerpoint/2010/main" val="317429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0367E14-29C9-4542-A62E-6929AFAD5587}" type="datetime1">
              <a:rPr lang="ru-RU" smtClean="0"/>
              <a:pPr/>
              <a:t>20.09.2022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pic>
        <p:nvPicPr>
          <p:cNvPr id="8" name="Рисунок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81" b="39141"/>
          <a:stretch/>
        </p:blipFill>
        <p:spPr>
          <a:xfrm>
            <a:off x="0" y="1536700"/>
            <a:ext cx="12192000" cy="2933700"/>
          </a:xfrm>
          <a:prstGeom prst="rect">
            <a:avLst/>
          </a:prstGeom>
        </p:spPr>
      </p:pic>
    </p:spTree>
    <p:extLst>
      <p:ext uri="{BB962C8B-B14F-4D97-AF65-F5344CB8AC3E}">
        <p14:creationId xmlns:p14="http://schemas.microsoft.com/office/powerpoint/2010/main" val="154847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7735DB2D-C0CE-43AC-B5CA-6B07D3E3C29A}" type="datetime1">
              <a:rPr lang="ru-RU" smtClean="0"/>
              <a:pPr/>
              <a:t>20.09.2022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412882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EDB9198-AB7F-4B81-BFC4-8A202941DF7A}" type="datetime1">
              <a:rPr lang="ru-RU" smtClean="0"/>
              <a:pPr/>
              <a:t>20.09.2022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a:xfrm>
            <a:off x="11206863" y="6223924"/>
            <a:ext cx="683339" cy="365125"/>
          </a:xfrm>
        </p:spPr>
        <p:txBody>
          <a:bodyPr/>
          <a:lstStyle>
            <a:lvl1pPr>
              <a:defRPr sz="1400">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dirty="0"/>
          </a:p>
        </p:txBody>
      </p:sp>
    </p:spTree>
    <p:extLst>
      <p:ext uri="{BB962C8B-B14F-4D97-AF65-F5344CB8AC3E}">
        <p14:creationId xmlns:p14="http://schemas.microsoft.com/office/powerpoint/2010/main" val="293317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A279-1574-45C5-9292-680E51A6A4F6}" type="datetime1">
              <a:rPr lang="ru-RU" smtClean="0"/>
              <a:pPr/>
              <a:t>20.09.2022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a:xfrm>
            <a:off x="11244963" y="6223924"/>
            <a:ext cx="683339" cy="365125"/>
          </a:xfrm>
        </p:spPr>
        <p:txBody>
          <a:bodyPr/>
          <a:lstStyle>
            <a:lvl1pPr>
              <a:defRPr sz="1400">
                <a:solidFill>
                  <a:srgbClr val="0A5CAC"/>
                </a:solidFill>
                <a:latin typeface="Segoe UI" panose="020B0502040204020203" pitchFamily="34" charset="0"/>
                <a:cs typeface="Segoe UI" panose="020B0502040204020203" pitchFamily="34" charset="0"/>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31620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367EE426-D783-4BE4-BEAA-1AA25B39984B}" type="datetime1">
              <a:rPr lang="ru-RU" smtClean="0"/>
              <a:pPr/>
              <a:t>20.09.2022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36855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76C7E80-F11D-43C2-84DC-DE68F215A23E}" type="datetime1">
              <a:rPr lang="ru-RU" smtClean="0"/>
              <a:pPr/>
              <a:t>20.09.2022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9E0671E-2E04-4425-8F08-FC6BC8ED3F11}" type="slidenum">
              <a:rPr lang="ru-RU" smtClean="0"/>
              <a:pPr/>
              <a:t>‹#›</a:t>
            </a:fld>
            <a:endParaRPr lang="ru-RU"/>
          </a:p>
        </p:txBody>
      </p:sp>
    </p:spTree>
    <p:extLst>
      <p:ext uri="{BB962C8B-B14F-4D97-AF65-F5344CB8AC3E}">
        <p14:creationId xmlns:p14="http://schemas.microsoft.com/office/powerpoint/2010/main" val="261834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416DAB-2C76-43E6-8312-F01E7E90CC07}" type="datetime1">
              <a:rPr lang="ru-RU" smtClean="0"/>
              <a:pPr/>
              <a:t>20.09.2022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9E0671E-2E04-4425-8F08-FC6BC8ED3F11}" type="slidenum">
              <a:rPr lang="ru-RU" smtClean="0"/>
              <a:pPr/>
              <a:t>‹#›</a:t>
            </a:fld>
            <a:endParaRPr lang="ru-RU"/>
          </a:p>
        </p:txBody>
      </p:sp>
    </p:spTree>
    <p:extLst>
      <p:ext uri="{BB962C8B-B14F-4D97-AF65-F5344CB8AC3E}">
        <p14:creationId xmlns:p14="http://schemas.microsoft.com/office/powerpoint/2010/main" val="1888300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830637"/>
            <a:ext cx="7936839" cy="5755422"/>
          </a:xfrm>
          <a:prstGeom prst="rect">
            <a:avLst/>
          </a:prstGeom>
          <a:noFill/>
        </p:spPr>
        <p:txBody>
          <a:bodyPr wrap="square" rtlCol="0">
            <a:spAutoFit/>
          </a:bodyPr>
          <a:lstStyle/>
          <a:p>
            <a:r>
              <a:rPr lang="ru-RU" sz="1600" b="1" dirty="0"/>
              <a:t>Суть дела: </a:t>
            </a:r>
            <a:r>
              <a:rPr lang="ru-RU" sz="1600" dirty="0"/>
              <a:t>По мнению ФАС, заказчик незаконно применил положение Приказа 126н в части снижения цены контракта, поскольку участник, заявивший о намерении поставить российские товары не предоставил надлежащие документы о стране происхождения товаров</a:t>
            </a:r>
            <a:r>
              <a:rPr lang="ru-RU" sz="1600" dirty="0" smtClean="0"/>
              <a:t>. </a:t>
            </a:r>
          </a:p>
          <a:p>
            <a:endParaRPr lang="ru-RU" sz="1600" dirty="0"/>
          </a:p>
          <a:p>
            <a:r>
              <a:rPr lang="ru-RU" sz="1600" b="1" dirty="0"/>
              <a:t>Суть решения: </a:t>
            </a:r>
            <a:r>
              <a:rPr lang="ru-RU" sz="1600" dirty="0"/>
              <a:t>Из материалов дела следует, что по результатам рассмотрения заявок участников единой комиссией управления установлено, что четырьмя участниками задекларирован товар иностранного происхождения и одним участником – товар российского происхождения</a:t>
            </a:r>
            <a:r>
              <a:rPr lang="ru-RU" sz="1600" dirty="0" smtClean="0"/>
              <a:t>. </a:t>
            </a:r>
            <a:endParaRPr lang="ru-RU" sz="1600" dirty="0"/>
          </a:p>
          <a:p>
            <a:r>
              <a:rPr lang="ru-RU" sz="1600" dirty="0" smtClean="0"/>
              <a:t>Само </a:t>
            </a:r>
            <a:r>
              <a:rPr lang="ru-RU" sz="1600" dirty="0"/>
              <a:t>по себе декларирование участником аукциона в заявке того, что все товары произведены в Российской Федерации, не подтверждает соответствие предлагаемых товаров условиям, запретам, ограничениям, установленным заказчиком в соответствии со статьей 14 Закона № 44-ФЗ.</a:t>
            </a:r>
          </a:p>
          <a:p>
            <a:r>
              <a:rPr lang="ru-RU" sz="1600" dirty="0" smtClean="0"/>
              <a:t>Суды поддержали </a:t>
            </a:r>
            <a:r>
              <a:rPr lang="ru-RU" sz="1600" dirty="0"/>
              <a:t>выводы антимонопольного органа об отсутствии оснований для применения положений подпункта «а» пункта 1.3 Приказа № 126н.</a:t>
            </a:r>
          </a:p>
          <a:p>
            <a:endParaRPr lang="ru-RU" sz="1600" dirty="0"/>
          </a:p>
          <a:p>
            <a:r>
              <a:rPr lang="ru-RU" sz="1600" b="1" dirty="0"/>
              <a:t>Реквизиты:</a:t>
            </a:r>
            <a:r>
              <a:rPr lang="ru-RU" sz="1600" dirty="0"/>
              <a:t> Постановление АС Западно-Сибирского округа по делу №А46-18773/2021 от 08.06.2022 г. (Определением ВС РФ №304-ЭС22-16401от 12.09.2022 г. отказано в передаче кассационной жалобы для рассмотрения в судебном заседании Судебной коллегии по экономическим спорам ВС РФ)</a:t>
            </a:r>
          </a:p>
          <a:p>
            <a:r>
              <a:rPr lang="ru-RU" sz="1600" dirty="0"/>
              <a:t>Аналогичное дело: Постановление АС Северо-Кавказского округа по делу №А63-3615/2021 от 28.01.2022 г.</a:t>
            </a:r>
          </a:p>
          <a:p>
            <a:endParaRPr lang="ru-RU" sz="1600" dirty="0"/>
          </a:p>
        </p:txBody>
      </p:sp>
    </p:spTree>
    <p:extLst>
      <p:ext uri="{BB962C8B-B14F-4D97-AF65-F5344CB8AC3E}">
        <p14:creationId xmlns:p14="http://schemas.microsoft.com/office/powerpoint/2010/main" val="269134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383543"/>
            <a:ext cx="8041341" cy="5016758"/>
          </a:xfrm>
          <a:prstGeom prst="rect">
            <a:avLst/>
          </a:prstGeom>
          <a:noFill/>
        </p:spPr>
        <p:txBody>
          <a:bodyPr wrap="square" rtlCol="0">
            <a:spAutoFit/>
          </a:bodyPr>
          <a:lstStyle/>
          <a:p>
            <a:r>
              <a:rPr lang="ru-RU" sz="1600" b="1" dirty="0"/>
              <a:t>Суть дела: </a:t>
            </a:r>
            <a:r>
              <a:rPr lang="ru-RU" sz="1600" dirty="0"/>
              <a:t>В связи с односторонним расторжением контракта Заказчик пытается взыскать с участника и штраф, и пеню.</a:t>
            </a:r>
          </a:p>
          <a:p>
            <a:endParaRPr lang="ru-RU" sz="1600" dirty="0"/>
          </a:p>
          <a:p>
            <a:r>
              <a:rPr lang="ru-RU" sz="1600" b="1" dirty="0"/>
              <a:t>Суть решения: </a:t>
            </a:r>
            <a:r>
              <a:rPr lang="ru-RU" sz="1600" dirty="0"/>
              <a:t>Требование о взыскании неустойки признано законным. В удовлетворении требования о взыскании штрафа отказано, суды исходили из того, что истцом не указано, какие конкретно обязательства не исполнил ответчик, при этом за неисполнение обязательств по выполнению работ в срок предусмотрена ответственность в виде неустойки, которая в итоге взыскана судом.</a:t>
            </a:r>
          </a:p>
          <a:p>
            <a:endParaRPr lang="ru-RU" sz="1600" b="1" dirty="0"/>
          </a:p>
          <a:p>
            <a:r>
              <a:rPr lang="ru-RU" sz="1600" dirty="0"/>
              <a:t>Однако,</a:t>
            </a:r>
            <a:r>
              <a:rPr lang="ru-RU" sz="1600" b="1" dirty="0"/>
              <a:t> </a:t>
            </a:r>
            <a:r>
              <a:rPr lang="ru-RU" sz="1600" dirty="0"/>
              <a:t>приведенные доводы, изложенные в кассационной жалобе истца, заслуживают внимания и признаются основанием для рассмотрения кассационной жалобы вместе с делом по существу в судебном заседании Судебной коллегии по экономическим спорам Верховного Суда Российской </a:t>
            </a:r>
            <a:r>
              <a:rPr lang="ru-RU" sz="1600" dirty="0" smtClean="0"/>
              <a:t>Федерации.</a:t>
            </a:r>
          </a:p>
          <a:p>
            <a:endParaRPr lang="ru-RU" sz="1600" b="1" dirty="0"/>
          </a:p>
          <a:p>
            <a:r>
              <a:rPr lang="ru-RU" sz="1600" b="1" dirty="0" smtClean="0"/>
              <a:t>То есть – смотрим это дело дальше.</a:t>
            </a:r>
            <a:endParaRPr lang="ru-RU" sz="1600" b="1" dirty="0"/>
          </a:p>
          <a:p>
            <a:endParaRPr lang="ru-RU" sz="1600" dirty="0"/>
          </a:p>
          <a:p>
            <a:r>
              <a:rPr lang="ru-RU" sz="1600" b="1" dirty="0"/>
              <a:t>Реквизиты:</a:t>
            </a:r>
            <a:r>
              <a:rPr lang="ru-RU" sz="1600" dirty="0"/>
              <a:t> Определение ВС РФ № 305-ЭС22-13848  от 07.09.2022 г. </a:t>
            </a:r>
          </a:p>
          <a:p>
            <a:r>
              <a:rPr lang="ru-RU" sz="1600" dirty="0"/>
              <a:t>Следующее заседание 26.10.2022 г. </a:t>
            </a:r>
          </a:p>
        </p:txBody>
      </p:sp>
    </p:spTree>
    <p:extLst>
      <p:ext uri="{BB962C8B-B14F-4D97-AF65-F5344CB8AC3E}">
        <p14:creationId xmlns:p14="http://schemas.microsoft.com/office/powerpoint/2010/main" val="26813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05944" y="919987"/>
            <a:ext cx="8041341" cy="6001643"/>
          </a:xfrm>
          <a:prstGeom prst="rect">
            <a:avLst/>
          </a:prstGeom>
          <a:noFill/>
        </p:spPr>
        <p:txBody>
          <a:bodyPr wrap="square" rtlCol="0">
            <a:spAutoFit/>
          </a:bodyPr>
          <a:lstStyle/>
          <a:p>
            <a:r>
              <a:rPr lang="ru-RU" sz="1600" b="1" dirty="0"/>
              <a:t>Суть дела: </a:t>
            </a:r>
            <a:r>
              <a:rPr lang="ru-RU" sz="1600" dirty="0"/>
              <a:t>За пределами срока действия контракта Проектировщик обратился в экспертное учреждение с заявлением о принятии ПСД для проведения государственной экспертизы. Также в учреждение было предоставлено уведомление от Администрации (Заказчика), гарантирующее оплату выполненной экспертизы. </a:t>
            </a:r>
            <a:r>
              <a:rPr lang="ru-RU" sz="1600" dirty="0" smtClean="0"/>
              <a:t>Заключение </a:t>
            </a:r>
            <a:r>
              <a:rPr lang="ru-RU" sz="1600" dirty="0"/>
              <a:t>экспертизы </a:t>
            </a:r>
            <a:r>
              <a:rPr lang="ru-RU" sz="1600" dirty="0" smtClean="0"/>
              <a:t>было </a:t>
            </a:r>
            <a:r>
              <a:rPr lang="ru-RU" sz="1600" dirty="0"/>
              <a:t>подготовлено, но услуги экспертной организации никто не оплатил. </a:t>
            </a:r>
          </a:p>
          <a:p>
            <a:endParaRPr lang="ru-RU" sz="1600" dirty="0"/>
          </a:p>
          <a:p>
            <a:r>
              <a:rPr lang="ru-RU" sz="1600" b="1" dirty="0"/>
              <a:t>Суть решения: </a:t>
            </a:r>
            <a:r>
              <a:rPr lang="ru-RU" sz="1600" dirty="0"/>
              <a:t> Суды признали именно Проектировщика обязанным произвести оплату надлежащим образом оказанных Учреждением услуг как лицом, заказавшим проведение экспертизы несмотря на осведомленность об отсутствии у него соответствующего обязательства перед Администрацией в связи с истечением срока действия контракта.</a:t>
            </a:r>
          </a:p>
          <a:p>
            <a:r>
              <a:rPr lang="ru-RU" sz="1600" dirty="0"/>
              <a:t>Сами по себе обстоятельства выдачи Администрацией Проектировщику доверенности и направление Учреждению ходатайства о проведении экспертизы по заявке Проектировщика с указанием на гарантированность оплаты (более того, без конкретизации того, что оплата гарантируется непосредственно Администрацией за счет средств муниципального бюджета), не изменяет факта принятия Обществом на себя соответствующих обязательств в порядке правовых последствий осуществленных им действий.</a:t>
            </a:r>
          </a:p>
          <a:p>
            <a:endParaRPr lang="ru-RU" sz="1600" dirty="0"/>
          </a:p>
          <a:p>
            <a:r>
              <a:rPr lang="ru-RU" sz="1600" b="1" dirty="0"/>
              <a:t>Реквизиты:</a:t>
            </a:r>
            <a:r>
              <a:rPr lang="ru-RU" sz="1600" dirty="0"/>
              <a:t> Постановление АС Поволжского округа по делу №А55-38587/2019 от 07.02.2022 г. (Определением ВС РФ №306-ЭС22-7737 от 06.06.2022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376714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49890" y="1383543"/>
            <a:ext cx="8041341" cy="4524315"/>
          </a:xfrm>
          <a:prstGeom prst="rect">
            <a:avLst/>
          </a:prstGeom>
          <a:noFill/>
        </p:spPr>
        <p:txBody>
          <a:bodyPr wrap="square" rtlCol="0">
            <a:spAutoFit/>
          </a:bodyPr>
          <a:lstStyle/>
          <a:p>
            <a:r>
              <a:rPr lang="ru-RU" sz="1600" b="1" dirty="0"/>
              <a:t>Суть дела: </a:t>
            </a:r>
            <a:r>
              <a:rPr lang="ru-RU" sz="1600" dirty="0"/>
              <a:t>Контракт на выполнение работ был заключен с учетом НДС. Но в актах о приемке выполненных работ строка «НДС» исключена, а в целях сохранения цены контракта применялись коэффициенты, непредусмотренные контрактом. По результатам проверки Счетная Палата посчитала, что средства в размере НДС подлежат возврату в бюджет. Заказчик попытался взыскать данные средства с Подрядчика как неосновательное обогащение. </a:t>
            </a:r>
          </a:p>
          <a:p>
            <a:endParaRPr lang="ru-RU" sz="1600" dirty="0"/>
          </a:p>
          <a:p>
            <a:r>
              <a:rPr lang="ru-RU" sz="1600" b="1" dirty="0"/>
              <a:t>Суть решения: </a:t>
            </a:r>
            <a:r>
              <a:rPr lang="ru-RU" sz="1600" dirty="0"/>
              <a:t> суды пришли к выводу о том, что, выполнив работы, предусмотренные контрактом, подрядчик вправе получить за них предусмотренную контрактом цену. Указание при этом в проекте контракта</a:t>
            </a:r>
          </a:p>
          <a:p>
            <a:r>
              <a:rPr lang="ru-RU" sz="1600" dirty="0"/>
              <a:t>цены, включающей НДС, не противоречит законодательству о контрактной системе и законодательству о налогах и сборах, следовательно, неосновательное обогащение на стороне ответчика отсутствует.</a:t>
            </a:r>
          </a:p>
          <a:p>
            <a:endParaRPr lang="ru-RU" sz="1600" dirty="0"/>
          </a:p>
          <a:p>
            <a:r>
              <a:rPr lang="ru-RU" sz="1600" b="1" dirty="0"/>
              <a:t>Реквизиты:</a:t>
            </a:r>
            <a:r>
              <a:rPr lang="ru-RU" sz="1600" dirty="0"/>
              <a:t> Постановление АС Уральского округа по делу №А60-22759/2021 от 05.03.2022 г. (Определением ВС РФ №309-ЭС22-9696  от 11.08.2022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17600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05944" y="919987"/>
            <a:ext cx="8041341" cy="5755422"/>
          </a:xfrm>
          <a:prstGeom prst="rect">
            <a:avLst/>
          </a:prstGeom>
          <a:noFill/>
        </p:spPr>
        <p:txBody>
          <a:bodyPr wrap="square" rtlCol="0">
            <a:spAutoFit/>
          </a:bodyPr>
          <a:lstStyle/>
          <a:p>
            <a:r>
              <a:rPr lang="ru-RU" sz="1600" b="1" dirty="0"/>
              <a:t>Суть дела: </a:t>
            </a:r>
            <a:r>
              <a:rPr lang="ru-RU" sz="1600" dirty="0"/>
              <a:t>В ходе проведения проверки выявлено, что работы по контракту, предоставленному в качестве подтверждения опыта, еще не оплачены другой стороной, и практически полностью были выполнены субподрядчиком. В отношении подрядчика антимонопольный орган выдал предупреждение о прекращении действия (бездействия), которые содержат признаки нарушения</a:t>
            </a:r>
          </a:p>
          <a:p>
            <a:r>
              <a:rPr lang="ru-RU" sz="1600" dirty="0"/>
              <a:t>антимонопольного законодательства.</a:t>
            </a:r>
          </a:p>
          <a:p>
            <a:endParaRPr lang="ru-RU" sz="1600" dirty="0"/>
          </a:p>
          <a:p>
            <a:r>
              <a:rPr lang="ru-RU" sz="1600" b="1" dirty="0"/>
              <a:t>Суть решения: </a:t>
            </a:r>
            <a:r>
              <a:rPr lang="ru-RU" sz="1600" dirty="0"/>
              <a:t>собранные антимонопольным органом в рамках рассмотрения жалобы  доказательства свидетельствовали о наличии признаков недостоверности в представленных обществом для участия в спорном электронном аукционе сведениях и документах в подтверждение опыта выполнения работ, что поставило общество в неравные, более выгодные условия, в отличие от других хозяйствующих субъектов, а также позволило получить преимущества перед другими участниками закупки и стать победителем закупки и, следовательно, о наличии в изложенных деяниях общества признаков недобросовестной конкуренции, запрещенной положениями статьи 14.8 Закона</a:t>
            </a:r>
          </a:p>
          <a:p>
            <a:r>
              <a:rPr lang="ru-RU" sz="1600" dirty="0"/>
              <a:t>№ 135-ФЗ.</a:t>
            </a:r>
          </a:p>
          <a:p>
            <a:r>
              <a:rPr lang="ru-RU" sz="1600" dirty="0"/>
              <a:t>В признании недействительным предупреждения отказать.</a:t>
            </a:r>
          </a:p>
          <a:p>
            <a:endParaRPr lang="ru-RU" sz="1600" dirty="0"/>
          </a:p>
          <a:p>
            <a:r>
              <a:rPr lang="ru-RU" sz="1600" b="1" dirty="0"/>
              <a:t>Реквизиты:</a:t>
            </a:r>
            <a:r>
              <a:rPr lang="ru-RU" sz="1600" dirty="0"/>
              <a:t> Постановление АС Восточно-Сибирского округа по делу №А74-7396/2020 от 10.02.2022 г. (Определением ВС РФ № 302-ЭС22-7583  от 11.05.2022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14233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801234"/>
            <a:ext cx="8041341" cy="6124754"/>
          </a:xfrm>
          <a:prstGeom prst="rect">
            <a:avLst/>
          </a:prstGeom>
          <a:noFill/>
        </p:spPr>
        <p:txBody>
          <a:bodyPr wrap="square" rtlCol="0">
            <a:spAutoFit/>
          </a:bodyPr>
          <a:lstStyle/>
          <a:p>
            <a:r>
              <a:rPr lang="ru-RU" sz="1400" b="1" dirty="0"/>
              <a:t>Суть дела: </a:t>
            </a:r>
            <a:r>
              <a:rPr lang="ru-RU" sz="1400" dirty="0"/>
              <a:t>В ходе рассмотрения жалобы комиссия УФАС выявила факт наличия судимости по ч. 4 ст. 159 УК у директора победителя закупки. Выдано предписание в соответствии с которым аукционная комиссия обязана прекратить нарушение части 6 статьи 69 Закона № 44-ФЗ, а именно, прекратить неправомерно признавать заявку участника соответствующей требованиям аукционной документации. Заказчик обратился в суд с целью оспорить данное решение, в связи с тем что у комиссии отсутствовали возможности осуществить дополнительную проверку участника на соответствие данному требованию.</a:t>
            </a:r>
          </a:p>
          <a:p>
            <a:endParaRPr lang="ru-RU" sz="1400" dirty="0"/>
          </a:p>
          <a:p>
            <a:r>
              <a:rPr lang="ru-RU" sz="1400" b="1" dirty="0"/>
              <a:t>Суть решения: </a:t>
            </a:r>
            <a:r>
              <a:rPr lang="ru-RU" sz="1400" dirty="0"/>
              <a:t>Таким образом, учитывая факт представления обществом недостоверной информации относительно его соответствия требованиям п. 7 ч. 1 ст. 31 Закона № 44-ФЗ (который не оспаривается участвующими в деле лицами), судами сделан обоснованный вывод о том, что указанное юридическое лицо не должно было быть допущено к участию в спорном аукционе. Учитывая, что в рассматриваемом случае фактически была нарушена процедура закупки (не по вине заказчика) и неправомерно допущенное лицо было признано победителем аукциона, был сделан обоснованный вывод о соответствии оспариваемых актов антимонопольного органа требованиям действующего законодательства.</a:t>
            </a:r>
          </a:p>
          <a:p>
            <a:endParaRPr lang="ru-RU" sz="1400" dirty="0"/>
          </a:p>
          <a:p>
            <a:r>
              <a:rPr lang="ru-RU" sz="1400" dirty="0"/>
              <a:t>В данном случае резолютивная часть решения не содержит выводов о нарушении Заказчиком положений Закона № 44-ФЗ и необходимости рассмотрения вопроса о возбуждении административных дел в отношении его должностных лиц, а выданное на его основе предписание служит актом реагирования контрольного органа на выявленные нарушения процедуры закупки и самостоятельно не устанавливает наличие в деянии Заказчика нарушений требований Закона № 44-ФЗ.</a:t>
            </a:r>
          </a:p>
          <a:p>
            <a:endParaRPr lang="ru-RU" sz="1400" dirty="0"/>
          </a:p>
          <a:p>
            <a:r>
              <a:rPr lang="ru-RU" sz="1400" b="1" dirty="0"/>
              <a:t>Реквизиты:</a:t>
            </a:r>
            <a:r>
              <a:rPr lang="ru-RU" sz="1400" dirty="0"/>
              <a:t> Постановление АС Западно-Сибирского округа по делу №А45-19134/2021 от 25.04.2022 г. (Определением ВС РФ № 304-ЭС22-12901  от 08.08.2022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122448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012238"/>
            <a:ext cx="7936839" cy="3785652"/>
          </a:xfrm>
          <a:prstGeom prst="rect">
            <a:avLst/>
          </a:prstGeom>
          <a:noFill/>
        </p:spPr>
        <p:txBody>
          <a:bodyPr wrap="square" rtlCol="0">
            <a:spAutoFit/>
          </a:bodyPr>
          <a:lstStyle/>
          <a:p>
            <a:r>
              <a:rPr lang="ru-RU" sz="1600" b="1" dirty="0"/>
              <a:t>Суть дела: </a:t>
            </a:r>
            <a:r>
              <a:rPr lang="ru-RU" sz="1600" dirty="0"/>
              <a:t>В извещении о закупке заказчик установил код ОКПД 2 32.50.50.000 (который является недействующим), при этом </a:t>
            </a:r>
            <a:r>
              <a:rPr lang="ru-RU" sz="1600" dirty="0" smtClean="0"/>
              <a:t>товар </a:t>
            </a:r>
            <a:r>
              <a:rPr lang="ru-RU" sz="1600" dirty="0"/>
              <a:t>с данным наименованием  попадает в перечень, утверждённый ПП 102, с другим кодом ОКПД 2.</a:t>
            </a:r>
          </a:p>
          <a:p>
            <a:endParaRPr lang="ru-RU" sz="1600" dirty="0"/>
          </a:p>
          <a:p>
            <a:r>
              <a:rPr lang="ru-RU" sz="1600" b="1" dirty="0"/>
              <a:t>Суть решения: </a:t>
            </a:r>
            <a:r>
              <a:rPr lang="ru-RU" sz="1600" dirty="0"/>
              <a:t>В перечень № 1 Постановления № 102 пробирки вакуумные для </a:t>
            </a:r>
            <a:r>
              <a:rPr lang="ru-RU" sz="1600" dirty="0" smtClean="0"/>
              <a:t>взятия венозной </a:t>
            </a:r>
            <a:r>
              <a:rPr lang="ru-RU" sz="1600" dirty="0"/>
              <a:t>крови, пробирки для взятия капиллярной крови включены под</a:t>
            </a:r>
          </a:p>
          <a:p>
            <a:r>
              <a:rPr lang="ru-RU" sz="1600" dirty="0"/>
              <a:t>кодом ОКПД 2 32.50.13.190</a:t>
            </a:r>
            <a:r>
              <a:rPr lang="ru-RU" sz="1600" dirty="0" smtClean="0"/>
              <a:t>. </a:t>
            </a:r>
            <a:r>
              <a:rPr lang="ru-RU" sz="1600" dirty="0" smtClean="0"/>
              <a:t>Суд пришел </a:t>
            </a:r>
            <a:r>
              <a:rPr lang="ru-RU" sz="1600" dirty="0"/>
              <a:t>к выводу о наличии в действиях заказчика нарушений части 3 статьи 14, пункта 10 статьи 42, части 1 статьи 64 Закона о контрактной системе, выразившихся в неверном установлении в закупочной документации кода ОКПД2, ведущего к ограничению конкуренции.</a:t>
            </a:r>
          </a:p>
          <a:p>
            <a:endParaRPr lang="ru-RU" sz="1600" dirty="0"/>
          </a:p>
          <a:p>
            <a:r>
              <a:rPr lang="ru-RU" sz="1600" b="1" dirty="0"/>
              <a:t>Реквизиты:</a:t>
            </a:r>
            <a:r>
              <a:rPr lang="ru-RU" sz="1600" dirty="0"/>
              <a:t> Постановление АС Московского округа по делу №А40-12137/2021 от 11.02.2022 г. (Определением ВС РФ №305-ЭС22-8444 от 14.06.2022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99452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012238"/>
            <a:ext cx="7936839" cy="4524315"/>
          </a:xfrm>
          <a:prstGeom prst="rect">
            <a:avLst/>
          </a:prstGeom>
          <a:noFill/>
        </p:spPr>
        <p:txBody>
          <a:bodyPr wrap="square" rtlCol="0">
            <a:spAutoFit/>
          </a:bodyPr>
          <a:lstStyle/>
          <a:p>
            <a:r>
              <a:rPr lang="ru-RU" sz="1600" b="1" dirty="0"/>
              <a:t>Суть дела: </a:t>
            </a:r>
            <a:r>
              <a:rPr lang="ru-RU" sz="1600" dirty="0"/>
              <a:t>Заявка участника была признана не соответствующей требованиями документации в связи с предоставлением недостоверной информации о стране происхождения товара: в регистрационном удостоверении указано три страны (Соединенные Штаты Америки, Коста-Рика, Ирландия), в форме на площадке – только одна из них </a:t>
            </a:r>
            <a:r>
              <a:rPr lang="ru-RU" sz="1600" b="1" dirty="0"/>
              <a:t>(</a:t>
            </a:r>
            <a:r>
              <a:rPr lang="ru-RU" sz="1600" dirty="0"/>
              <a:t>Ирландия)</a:t>
            </a:r>
            <a:r>
              <a:rPr lang="ru-RU" sz="1600" b="1" dirty="0"/>
              <a:t>.</a:t>
            </a:r>
            <a:endParaRPr lang="ru-RU" sz="1600" dirty="0"/>
          </a:p>
          <a:p>
            <a:endParaRPr lang="ru-RU" sz="1600" dirty="0"/>
          </a:p>
          <a:p>
            <a:r>
              <a:rPr lang="ru-RU" sz="1600" b="1" dirty="0"/>
              <a:t>Суть решения: </a:t>
            </a:r>
            <a:r>
              <a:rPr lang="ru-RU" sz="1600" dirty="0"/>
              <a:t>С учетом того, что </a:t>
            </a:r>
            <a:r>
              <a:rPr lang="ru-RU" sz="1600" dirty="0" err="1" smtClean="0"/>
              <a:t>неуказание</a:t>
            </a:r>
            <a:r>
              <a:rPr lang="ru-RU" sz="1600" dirty="0" smtClean="0"/>
              <a:t> </a:t>
            </a:r>
            <a:r>
              <a:rPr lang="ru-RU" sz="1600" dirty="0"/>
              <a:t>с применением программно-аппаратных средств электронной площадки США и Коста-Рики как возможных стран происхождения товара в данном случае не дает преимущества в отношении цены договора, суды пришли к выводу об отсутствии у аукционной комиссии оснований для отказа в допуске общества к участию в аукционе, поскольку исходя из совокупности представленных документов установлено намерение поставить товар со страной происхождения Ирландия.</a:t>
            </a:r>
          </a:p>
          <a:p>
            <a:endParaRPr lang="ru-RU" sz="1600" dirty="0"/>
          </a:p>
          <a:p>
            <a:r>
              <a:rPr lang="ru-RU" sz="1600" b="1" dirty="0"/>
              <a:t>Реквизиты:</a:t>
            </a:r>
            <a:r>
              <a:rPr lang="ru-RU" sz="1600" dirty="0"/>
              <a:t> Постановление АС Западно-Сибирского округа по делу №А45-15847/2021 от 06.06.2022 г. (Определением ВС РФ №304-ЭС22-15650 от 26.08.2022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22633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877865"/>
            <a:ext cx="8041341" cy="6247864"/>
          </a:xfrm>
          <a:prstGeom prst="rect">
            <a:avLst/>
          </a:prstGeom>
          <a:noFill/>
        </p:spPr>
        <p:txBody>
          <a:bodyPr wrap="square" rtlCol="0">
            <a:spAutoFit/>
          </a:bodyPr>
          <a:lstStyle/>
          <a:p>
            <a:r>
              <a:rPr lang="ru-RU" sz="1600" b="1" dirty="0"/>
              <a:t>Суть дела: </a:t>
            </a:r>
            <a:r>
              <a:rPr lang="ru-RU" sz="1600" dirty="0"/>
              <a:t>В ходе проведения проверки Прокуратурой выявлено, что по ранее проведенному аукциону под описание объекта закупки подходила только одна определенная марка товара (автомобиля).</a:t>
            </a:r>
          </a:p>
          <a:p>
            <a:endParaRPr lang="ru-RU" sz="1600" dirty="0"/>
          </a:p>
          <a:p>
            <a:r>
              <a:rPr lang="ru-RU" sz="1600" b="1" dirty="0"/>
              <a:t>Суть решения:</a:t>
            </a:r>
            <a:r>
              <a:rPr lang="ru-RU" sz="1600" dirty="0"/>
              <a:t> действия комитета по включению в описание объекта закупки, отраженного в документации, таких параметров, которым соответствует лишь автомобиль определенной марки и комплектации, противоречат требованиям статьи 33 Закона № 44-ФЗ, поскольку ограничивают количество потенциальных участников размещения заказа, что является признаком ограничения конкуренции. Ответчики надлежащим образом не доказали, что заявленные технические характеристики имеют существенное эксплуатационное значение, а также существование допустимых в соответствии с аукционной документацией аналогов спорного автомобиля.</a:t>
            </a:r>
          </a:p>
          <a:p>
            <a:r>
              <a:rPr lang="ru-RU" sz="1600" dirty="0"/>
              <a:t>На основании решения суда контракт признан недействительным и применены последствий недействительности сделки.</a:t>
            </a:r>
          </a:p>
          <a:p>
            <a:endParaRPr lang="ru-RU" sz="1600" dirty="0"/>
          </a:p>
          <a:p>
            <a:r>
              <a:rPr lang="ru-RU" sz="1600" b="1" dirty="0"/>
              <a:t>Реквизиты:</a:t>
            </a:r>
            <a:r>
              <a:rPr lang="ru-RU" sz="1600" dirty="0"/>
              <a:t> Постановление АС Северо-Кавказского округа по делу №А63-4016/2021 от 15.02.2022 г. (Определением ВС РФ №308-ЭС22-8278  от 10.06.2022 г. отказано в передаче кассационной жалобы для рассмотрения в судебном заседании Судебной коллегии по экономическим спорам ВС РФ)</a:t>
            </a:r>
          </a:p>
          <a:p>
            <a:r>
              <a:rPr lang="ru-RU" sz="1600" dirty="0"/>
              <a:t>Аналогичное дело: Постановление АС Уральского округа по делу А47-15417/2020 от 15.04.2022 г. (Определением ВС РФ №309-ЭС22-11438  от 22.08.2022 г. отказано в передаче кассационной жалобы для рассмотрения в судебном заседании Судебной коллегии по экономическим спорам ВС РФ)</a:t>
            </a:r>
          </a:p>
          <a:p>
            <a:endParaRPr lang="ru-RU" sz="1600" dirty="0"/>
          </a:p>
        </p:txBody>
      </p:sp>
    </p:spTree>
    <p:extLst>
      <p:ext uri="{BB962C8B-B14F-4D97-AF65-F5344CB8AC3E}">
        <p14:creationId xmlns:p14="http://schemas.microsoft.com/office/powerpoint/2010/main" val="61101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209004" y="1593291"/>
            <a:ext cx="7936839" cy="4770537"/>
          </a:xfrm>
          <a:prstGeom prst="rect">
            <a:avLst/>
          </a:prstGeom>
          <a:noFill/>
        </p:spPr>
        <p:txBody>
          <a:bodyPr wrap="square" rtlCol="0">
            <a:spAutoFit/>
          </a:bodyPr>
          <a:lstStyle/>
          <a:p>
            <a:r>
              <a:rPr lang="ru-RU" sz="1600" b="1" dirty="0"/>
              <a:t>Суть дела: </a:t>
            </a:r>
            <a:r>
              <a:rPr lang="ru-RU" sz="1600" dirty="0"/>
              <a:t>При закупке ПЭВМ в сборе заказчик установил требования к  монитору и к системному блоку, не предусмотрены позициями КТРУ, а также не подготовил обоснование необходимости использования дополнительных характеристик</a:t>
            </a:r>
            <a:r>
              <a:rPr lang="ru-RU" sz="1600" dirty="0" smtClean="0"/>
              <a:t>. Особенност</a:t>
            </a:r>
            <a:r>
              <a:rPr lang="ru-RU" sz="1600" dirty="0" smtClean="0"/>
              <a:t>ь дела – заказчик закупал ПЭВМ именно в сборе, как единый товар (системный блок, монитор, клавиатуру, мышь и т.д.). Как такового ПЭВМ в сборе в КТРУ нет, но детально прописаны составляющие его части (системный блок, монитор и т.д.)</a:t>
            </a:r>
            <a:endParaRPr lang="ru-RU" sz="1600" dirty="0"/>
          </a:p>
          <a:p>
            <a:endParaRPr lang="ru-RU" sz="1600" dirty="0"/>
          </a:p>
          <a:p>
            <a:r>
              <a:rPr lang="ru-RU" sz="1600" b="1" dirty="0"/>
              <a:t>Суть решения: </a:t>
            </a:r>
            <a:r>
              <a:rPr lang="ru-RU" sz="1600" dirty="0" smtClean="0"/>
              <a:t>действия </a:t>
            </a:r>
            <a:r>
              <a:rPr lang="ru-RU" sz="1600" dirty="0"/>
              <a:t>заказчика, не обосновавшего в документации об аукционе установление вышеуказанных требований к товару, не соответствуют пункту 1 части 1 статьи 33 Закона о контрактной системе и нарушают требования пункт 1 части 1 статьи 64 Закона о контрактной системе</a:t>
            </a:r>
            <a:r>
              <a:rPr lang="ru-RU" sz="1600" dirty="0" smtClean="0"/>
              <a:t>. То есть суд установил необходимость использования КТРУ при описании частей единого сложного товара.</a:t>
            </a:r>
            <a:endParaRPr lang="ru-RU" sz="1600" dirty="0"/>
          </a:p>
          <a:p>
            <a:endParaRPr lang="ru-RU" sz="1600" dirty="0"/>
          </a:p>
          <a:p>
            <a:r>
              <a:rPr lang="ru-RU" sz="1600" b="1" dirty="0"/>
              <a:t>Реквизиты:</a:t>
            </a:r>
            <a:r>
              <a:rPr lang="ru-RU" sz="1600" dirty="0"/>
              <a:t> Постановление АС Московского округа по делу №А40-185244/2021 от 29.06.2022 г. (Определением ВС РФ №305-ЭС22-15102 от 08.09.2022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250816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012238"/>
            <a:ext cx="7936839" cy="5016758"/>
          </a:xfrm>
          <a:prstGeom prst="rect">
            <a:avLst/>
          </a:prstGeom>
          <a:noFill/>
        </p:spPr>
        <p:txBody>
          <a:bodyPr wrap="square" rtlCol="0">
            <a:spAutoFit/>
          </a:bodyPr>
          <a:lstStyle/>
          <a:p>
            <a:r>
              <a:rPr lang="ru-RU" sz="1600" b="1" dirty="0"/>
              <a:t>Суть дела: </a:t>
            </a:r>
            <a:r>
              <a:rPr lang="ru-RU" sz="1600" dirty="0"/>
              <a:t>Заказчик заключил контракт на основании п.9 ч.1 ст. 93 44-ФЗ  спустя четыре месяца после введения режима ЧС и спустя два месяца после предоставлении субсидии из бюджета </a:t>
            </a:r>
          </a:p>
          <a:p>
            <a:endParaRPr lang="ru-RU" sz="1600" b="1" dirty="0"/>
          </a:p>
          <a:p>
            <a:r>
              <a:rPr lang="ru-RU" sz="1600" b="1" dirty="0"/>
              <a:t>Суть решения: </a:t>
            </a:r>
            <a:r>
              <a:rPr lang="ru-RU" sz="1600" dirty="0"/>
              <a:t>Необходимость оперативного проведения работ по устранению причин аварии, с учётом фактического времени между аварией и началом работ по капитальному ремонту объекта, не может быть признана реальной причиной заключения контракта с единственным поставщиком в соответствии с пунктом 9 части 1 статьи 93 Закона о контрактной системе без применения конкурентных процедур определения поставщика (подрядчика, исполнителя). Единственная разумная цель заключения контракта с единственным поставщиком - обеспечение оперативного устранения последствий аварии - в данном случае уже стала не достижимой. </a:t>
            </a:r>
          </a:p>
          <a:p>
            <a:r>
              <a:rPr lang="ru-RU" sz="1600" dirty="0"/>
              <a:t>Суды признали, что данное деяние является нарушением пункта 4 статьи 16 Закона о защите конкуренции</a:t>
            </a:r>
          </a:p>
          <a:p>
            <a:r>
              <a:rPr lang="ru-RU" sz="1600" dirty="0"/>
              <a:t> </a:t>
            </a:r>
          </a:p>
          <a:p>
            <a:r>
              <a:rPr lang="ru-RU" sz="1600" b="1" dirty="0"/>
              <a:t>Реквизиты:</a:t>
            </a:r>
            <a:r>
              <a:rPr lang="ru-RU" sz="1600" dirty="0"/>
              <a:t> Постановление АС Поволжского округа по делу №А49-5854/2021 от 28.01.2022 г. (Определением ВС РФ №306-ЭС22-5641 от 29.04.2022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428302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012238"/>
            <a:ext cx="7936839" cy="5509200"/>
          </a:xfrm>
          <a:prstGeom prst="rect">
            <a:avLst/>
          </a:prstGeom>
          <a:noFill/>
        </p:spPr>
        <p:txBody>
          <a:bodyPr wrap="square" rtlCol="0">
            <a:spAutoFit/>
          </a:bodyPr>
          <a:lstStyle/>
          <a:p>
            <a:r>
              <a:rPr lang="ru-RU" sz="1600" b="1" dirty="0"/>
              <a:t>Суть дела: </a:t>
            </a:r>
            <a:r>
              <a:rPr lang="ru-RU" sz="1600" dirty="0"/>
              <a:t>Подрядчик обратился в суд с целью обжаловать решение заказчика об одностороннем отказе от исполнения контракта. В результате стороны заключили мировое соглашение о признании недействительным одностороннего отказа и расторжении контракта по соглашению сторон, которое было утверждено судом первой инстанции. </a:t>
            </a:r>
            <a:r>
              <a:rPr lang="ru-RU" sz="1600" dirty="0" smtClean="0"/>
              <a:t>УФАС </a:t>
            </a:r>
            <a:r>
              <a:rPr lang="ru-RU" sz="1600" dirty="0"/>
              <a:t>обжаловало данное соглашение. </a:t>
            </a:r>
          </a:p>
          <a:p>
            <a:endParaRPr lang="ru-RU" sz="1600" dirty="0"/>
          </a:p>
          <a:p>
            <a:r>
              <a:rPr lang="ru-RU" sz="1600" b="1" dirty="0"/>
              <a:t>Суть решения: </a:t>
            </a:r>
            <a:r>
              <a:rPr lang="ru-RU" sz="1600" dirty="0"/>
              <a:t>По смыслу Федерального закона №44-ФЗ заказчик может отменить только не вступившее в силу решение об одностороннем отказе от исполнения контракта при определенных условиях. Нормы права исключают возможность заказчика по своей инициативе или по соглашению с подрядчиком отменить (признать недействительным) свое вступившее в силу решение об одностороннем отказе от исполнения контракта и признать его расторгнутым по соглашению сторон.</a:t>
            </a:r>
          </a:p>
          <a:p>
            <a:r>
              <a:rPr lang="ru-RU" sz="1600" dirty="0" smtClean="0"/>
              <a:t>Учитывая</a:t>
            </a:r>
            <a:r>
              <a:rPr lang="ru-RU" sz="1600" dirty="0"/>
              <a:t>, что решение об одностороннем отказе от контракта вступило в силу, у суда не имелось правовых оснований для утверждения между сторонами по настоящему делу мирового соглашения ввиду противоречия его условий нормам Федерального закона от 05.04.2013 № 44-ФЗ</a:t>
            </a:r>
          </a:p>
          <a:p>
            <a:r>
              <a:rPr lang="ru-RU" sz="1600" dirty="0"/>
              <a:t> </a:t>
            </a:r>
          </a:p>
          <a:p>
            <a:r>
              <a:rPr lang="ru-RU" sz="1600" b="1" dirty="0"/>
              <a:t>Реквизиты:</a:t>
            </a:r>
            <a:r>
              <a:rPr lang="ru-RU" sz="1600" dirty="0"/>
              <a:t> Постановление АС Дальневосточного округа по делу №А59-585/2021 от 31.03.2022 г. (Определением ВС РФ №303-ЭС22-8556 от 14.06.2022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40565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012238"/>
            <a:ext cx="7936839" cy="5262979"/>
          </a:xfrm>
          <a:prstGeom prst="rect">
            <a:avLst/>
          </a:prstGeom>
          <a:noFill/>
        </p:spPr>
        <p:txBody>
          <a:bodyPr wrap="square" rtlCol="0">
            <a:spAutoFit/>
          </a:bodyPr>
          <a:lstStyle/>
          <a:p>
            <a:r>
              <a:rPr lang="ru-RU" sz="1600" b="1" dirty="0"/>
              <a:t>Суть дела: </a:t>
            </a:r>
            <a:r>
              <a:rPr lang="ru-RU" sz="1600" dirty="0"/>
              <a:t>Заказчик отказался принимать частично поставленный товар и принял решение об одностороннем отказе от исполнения контракта.</a:t>
            </a:r>
          </a:p>
          <a:p>
            <a:endParaRPr lang="ru-RU" sz="1600" dirty="0"/>
          </a:p>
          <a:p>
            <a:r>
              <a:rPr lang="ru-RU" sz="1600" b="1" dirty="0"/>
              <a:t>Суть решения: </a:t>
            </a:r>
            <a:r>
              <a:rPr lang="ru-RU" sz="1600" dirty="0"/>
              <a:t> В силу пункта 17 постановления ВС РФ от 22.11.2016 № 54 по общему правилу кредитор вправе не принимать исполнение обязательства по частям (статья 311 ГК РФ). Такая обязанность может быть предусмотрена законом, иными правовыми актами, условиями обязательства, а также вытекать из обычаев или существа обязательства. Делимость предмета обязательства сама по себе не создает обязанности кредитора принять исполнение по частям.</a:t>
            </a:r>
          </a:p>
          <a:p>
            <a:endParaRPr lang="ru-RU" sz="1600" dirty="0"/>
          </a:p>
          <a:p>
            <a:r>
              <a:rPr lang="ru-RU" sz="1600" dirty="0"/>
              <a:t>Суды проанализировали условия заключенного договора и установили, что договором не предусмотрена возможность поставки товара по частям. </a:t>
            </a:r>
          </a:p>
          <a:p>
            <a:endParaRPr lang="ru-RU" sz="1600" dirty="0"/>
          </a:p>
          <a:p>
            <a:r>
              <a:rPr lang="ru-RU" sz="1600" dirty="0"/>
              <a:t>Суды пришли к выводу о неисполнении Обществом условий договора о поставке товара в установленный срок, в связи с чем отказ ответчика от приемки товара и от исполнения договора является правомерным.</a:t>
            </a:r>
          </a:p>
          <a:p>
            <a:endParaRPr lang="ru-RU" sz="1600" dirty="0"/>
          </a:p>
          <a:p>
            <a:r>
              <a:rPr lang="ru-RU" sz="1600" b="1" dirty="0"/>
              <a:t>Реквизиты:</a:t>
            </a:r>
            <a:r>
              <a:rPr lang="ru-RU" sz="1600" dirty="0"/>
              <a:t> Постановление АС Волго-Вятского округа по делу №А11-12918/2020 от 21.01.2022 г. (Определением ВС РФ №301-ЭС22-6092 от 17.05.2022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337308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09004" y="267729"/>
            <a:ext cx="10515600" cy="1325562"/>
          </a:xfrm>
        </p:spPr>
        <p:txBody>
          <a:bodyPr>
            <a:normAutofit/>
          </a:bodyPr>
          <a:lstStyle/>
          <a:p>
            <a:pPr lvl="0"/>
            <a:r>
              <a:rPr lang="ru-RU" sz="2800" b="1" dirty="0">
                <a:solidFill>
                  <a:schemeClr val="tx1"/>
                </a:solidFill>
                <a:latin typeface="+mn-lt"/>
              </a:rPr>
              <a:t>Судебная практика</a:t>
            </a:r>
          </a:p>
        </p:txBody>
      </p:sp>
      <p:sp>
        <p:nvSpPr>
          <p:cNvPr id="6" name="Прямоугольник 5">
            <a:extLst>
              <a:ext uri="{FF2B5EF4-FFF2-40B4-BE49-F238E27FC236}">
                <a16:creationId xmlns:a16="http://schemas.microsoft.com/office/drawing/2014/main" id="{84E493DF-A5BB-4640-9638-DB96EDE93A55}"/>
              </a:ext>
            </a:extLst>
          </p:cNvPr>
          <p:cNvSpPr/>
          <p:nvPr/>
        </p:nvSpPr>
        <p:spPr>
          <a:xfrm>
            <a:off x="0" y="801234"/>
            <a:ext cx="3692324" cy="48804"/>
          </a:xfrm>
          <a:prstGeom prst="rect">
            <a:avLst/>
          </a:prstGeom>
          <a:solidFill>
            <a:srgbClr val="5DA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id="{C92C95F8-18F7-8C44-98B0-2E4D06B6A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95733" y="0"/>
            <a:ext cx="3996267" cy="6858000"/>
          </a:xfrm>
          <a:prstGeom prst="rect">
            <a:avLst/>
          </a:prstGeom>
        </p:spPr>
      </p:pic>
      <p:sp>
        <p:nvSpPr>
          <p:cNvPr id="9" name="TextBox 8"/>
          <p:cNvSpPr txBox="1"/>
          <p:nvPr/>
        </p:nvSpPr>
        <p:spPr>
          <a:xfrm>
            <a:off x="154392" y="1482501"/>
            <a:ext cx="7936839" cy="4031873"/>
          </a:xfrm>
          <a:prstGeom prst="rect">
            <a:avLst/>
          </a:prstGeom>
          <a:noFill/>
        </p:spPr>
        <p:txBody>
          <a:bodyPr wrap="square" rtlCol="0">
            <a:spAutoFit/>
          </a:bodyPr>
          <a:lstStyle/>
          <a:p>
            <a:r>
              <a:rPr lang="ru-RU" sz="1600" b="1" dirty="0"/>
              <a:t>Суть дела: </a:t>
            </a:r>
            <a:r>
              <a:rPr lang="ru-RU" sz="1600" dirty="0"/>
              <a:t>После расторжения договора по соглашению сторон Заказчик потребовал от Подрядчика оплатить штраф. </a:t>
            </a:r>
          </a:p>
          <a:p>
            <a:endParaRPr lang="ru-RU" sz="1600" dirty="0"/>
          </a:p>
          <a:p>
            <a:r>
              <a:rPr lang="ru-RU" sz="1600" b="1" dirty="0"/>
              <a:t>Суть решения: </a:t>
            </a:r>
            <a:r>
              <a:rPr lang="ru-RU" sz="1600" dirty="0"/>
              <a:t> Учитывая, что соглашение о расторжении договора подписано сторонами без указания на то, что расторжение влечёт прекращение всех обязательств подрядчика, включая ответственность за ненадлежащее исполнение обязательств, которое имело место до расторжения договора, принимая во внимание то, что Заказчик требует взыскания штрафа, связанного</a:t>
            </a:r>
          </a:p>
          <a:p>
            <a:r>
              <a:rPr lang="ru-RU" sz="1600" dirty="0"/>
              <a:t>с ненадлежащим исполнением Подрядчик обязательств по договору</a:t>
            </a:r>
          </a:p>
          <a:p>
            <a:r>
              <a:rPr lang="ru-RU" sz="1600" dirty="0"/>
              <a:t>в период его действия, суд пришел к выводу о применении к Подрядчику меры ответственности и удовлетворении исковых требований.</a:t>
            </a:r>
          </a:p>
          <a:p>
            <a:endParaRPr lang="ru-RU" sz="1600" dirty="0"/>
          </a:p>
          <a:p>
            <a:r>
              <a:rPr lang="ru-RU" sz="1600" b="1" dirty="0"/>
              <a:t>Реквизиты:</a:t>
            </a:r>
            <a:r>
              <a:rPr lang="ru-RU" sz="1600" dirty="0"/>
              <a:t> Постановление АС Западно-Сибирского округа по делу №А46-9740/2021 от 09.03.2022 г. (Определением ВС РФ №304-ЭС22-10436 от 12.07.2022 г. отказано в передаче кассационной жалобы для рассмотрения в судебном заседании Судебной коллегии по экономическим спорам ВС РФ)</a:t>
            </a:r>
          </a:p>
        </p:txBody>
      </p:sp>
    </p:spTree>
    <p:extLst>
      <p:ext uri="{BB962C8B-B14F-4D97-AF65-F5344CB8AC3E}">
        <p14:creationId xmlns:p14="http://schemas.microsoft.com/office/powerpoint/2010/main" val="271699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Другая 13">
      <a:dk1>
        <a:sysClr val="windowText" lastClr="000000"/>
      </a:dk1>
      <a:lt1>
        <a:sysClr val="window" lastClr="FFFFFF"/>
      </a:lt1>
      <a:dk2>
        <a:srgbClr val="1F497D"/>
      </a:dk2>
      <a:lt2>
        <a:srgbClr val="FFFFFF"/>
      </a:lt2>
      <a:accent1>
        <a:srgbClr val="0070C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18507</TotalTime>
  <Words>2586</Words>
  <Application>Microsoft Office PowerPoint</Application>
  <PresentationFormat>Широкоэкранный</PresentationFormat>
  <Paragraphs>124</Paragraphs>
  <Slides>14</Slides>
  <Notes>14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Arial</vt:lpstr>
      <vt:lpstr>Calibri</vt:lpstr>
      <vt:lpstr>Calibri (Основной текст)</vt:lpstr>
      <vt:lpstr>Segoe UI</vt:lpstr>
      <vt:lpstr>Trebuchet MS</vt:lpstr>
      <vt:lpstr>Wingdings 3</vt:lpstr>
      <vt:lpstr>Грань</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lpstr>Судебная практика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Электронные процедуры по 223-ФЗ</dc:title>
  <dc:creator>Плотникова Ольга</dc:creator>
  <cp:lastModifiedBy>А Л</cp:lastModifiedBy>
  <cp:revision>837</cp:revision>
  <dcterms:created xsi:type="dcterms:W3CDTF">2017-12-15T07:32:58Z</dcterms:created>
  <dcterms:modified xsi:type="dcterms:W3CDTF">2022-09-20T19:23:54Z</dcterms:modified>
</cp:coreProperties>
</file>