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68" r:id="rId4"/>
    <p:sldId id="258" r:id="rId5"/>
    <p:sldId id="259" r:id="rId6"/>
    <p:sldId id="260" r:id="rId7"/>
    <p:sldId id="271" r:id="rId8"/>
    <p:sldId id="261" r:id="rId9"/>
    <p:sldId id="262" r:id="rId10"/>
    <p:sldId id="263" r:id="rId11"/>
    <p:sldId id="264" r:id="rId12"/>
    <p:sldId id="281" r:id="rId13"/>
    <p:sldId id="273" r:id="rId14"/>
    <p:sldId id="274" r:id="rId15"/>
    <p:sldId id="276" r:id="rId16"/>
    <p:sldId id="270" r:id="rId17"/>
    <p:sldId id="277" r:id="rId18"/>
    <p:sldId id="278" r:id="rId19"/>
    <p:sldId id="282" r:id="rId20"/>
    <p:sldId id="280" r:id="rId21"/>
    <p:sldId id="265" r:id="rId22"/>
    <p:sldId id="267" r:id="rId23"/>
    <p:sldId id="272" r:id="rId24"/>
    <p:sldId id="26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3300"/>
    <a:srgbClr val="0D235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93" autoAdjust="0"/>
    <p:restoredTop sz="86437" autoAdjust="0"/>
  </p:normalViewPr>
  <p:slideViewPr>
    <p:cSldViewPr>
      <p:cViewPr>
        <p:scale>
          <a:sx n="90" d="100"/>
          <a:sy n="90" d="100"/>
        </p:scale>
        <p:origin x="-2244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48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58FF0-DD0A-4236-B802-7861EBF985B3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714C09-878F-40C5-8D0A-6A07DABA0A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14C09-878F-40C5-8D0A-6A07DABA0AF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png"/><Relationship Id="rId7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21.png"/><Relationship Id="rId4" Type="http://schemas.openxmlformats.org/officeDocument/2006/relationships/image" Target="../media/image6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Relationship Id="rId9" Type="http://schemas.openxmlformats.org/officeDocument/2006/relationships/image" Target="../media/image8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90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5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png"/><Relationship Id="rId9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66" y="642918"/>
            <a:ext cx="6643734" cy="1255711"/>
          </a:xfrm>
          <a:noFill/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УПРАВЛЕНИЕ</a:t>
            </a:r>
            <a:r>
              <a:rPr lang="ru-RU" sz="2800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ФЕДЕРАЛЬНОЙ СЛУЖБЫ ИСПОЛНЕНИЯ НАКАЗАНИЙ </a:t>
            </a:r>
            <a:br>
              <a:rPr lang="ru-RU" sz="2800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САМАРСКОЙ ОБЛАСТИ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85720" y="214290"/>
            <a:ext cx="2214578" cy="2000264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Производственный сектор </a:t>
            </a:r>
            <a:br>
              <a:rPr kumimoji="0" lang="ru-RU" sz="3200" b="0" i="0" u="none" strike="noStrike" kern="1200" cap="none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3200" b="0" i="0" u="none" strike="noStrike" kern="1200" cap="none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уголовно-исполнительной</a:t>
            </a:r>
            <a:r>
              <a:rPr kumimoji="0" lang="ru-RU" sz="3200" b="0" i="0" u="none" strike="noStrike" kern="1200" cap="none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системы</a:t>
            </a:r>
            <a:br>
              <a:rPr kumimoji="0" lang="ru-RU" sz="3200" b="0" i="0" u="none" strike="noStrike" kern="1200" cap="none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3200" b="0" i="0" u="none" strike="noStrike" kern="1200" cap="none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Самарской области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aseline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г.</a:t>
            </a:r>
            <a:r>
              <a:rPr lang="en-US" sz="2800" baseline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800" baseline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Самара</a:t>
            </a:r>
            <a:endParaRPr kumimoji="0" lang="ru-RU" sz="2800" b="0" i="0" u="none" strike="noStrike" kern="1200" cap="none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2357430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28794" y="28572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ГБУЗ СО «СГКСП №1»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2844" y="1142984"/>
            <a:ext cx="55721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Исправительное учреждение № 6 сотрудничало с ГБУЗ СО «СГКСП №1» по изготовлению малых архитектурных форм (ограждения, скамьи)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5" descr="C:\Users\dolgov.d.v\Downloads\XWvpVu0lzVs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5286388"/>
            <a:ext cx="1224651" cy="1285884"/>
          </a:xfrm>
          <a:prstGeom prst="rect">
            <a:avLst/>
          </a:prstGeom>
          <a:noFill/>
        </p:spPr>
      </p:pic>
      <p:pic>
        <p:nvPicPr>
          <p:cNvPr id="13" name="Picture 4" descr="C:\Users\User\Desktop\Весь хлам с рабочего стола\Для печати\7459131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4077072"/>
            <a:ext cx="2286016" cy="21656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4" name="Picture 2" descr="C:\Users\dolgov.d.v\Downloads\IMG_5424-15-03-22-12-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2071678"/>
            <a:ext cx="2428892" cy="24288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Picture 3" descr="C:\Users\dolgov.d.v\Downloads\IMG_5425-15-03-22-12-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1285860"/>
            <a:ext cx="3214710" cy="26432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6" name="Picture 4" descr="C:\Users\dolgov.d.v\Downloads\IMG_5427-15-03-22-12-5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2071678"/>
            <a:ext cx="2428892" cy="24306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7" name="Picture 5" descr="C:\Users\dolgov.d.v\Downloads\IMG_5426-15-03-22-12-55 (1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10" y="4643446"/>
            <a:ext cx="4000528" cy="20717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9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643042" y="214290"/>
            <a:ext cx="72152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работы по изготовлению контейнеров ТКО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1285860"/>
            <a:ext cx="300036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Исправительное учреждение №6 сотрудничало с ООО «</a:t>
            </a:r>
            <a:r>
              <a:rPr lang="ru-RU" sz="16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ТрансЭКО</a:t>
            </a: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по изготовлению контейнеров для сбора пластиковой тары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7" descr="C:\Users\dolgov.d.v\Downloads\tild3962-6331-4465-a533-663735353536__eco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786454"/>
            <a:ext cx="2468790" cy="1071546"/>
          </a:xfrm>
          <a:prstGeom prst="rect">
            <a:avLst/>
          </a:prstGeom>
          <a:noFill/>
        </p:spPr>
      </p:pic>
      <p:pic>
        <p:nvPicPr>
          <p:cNvPr id="11" name="Picture 2" descr="C:\Users\User\Desktop\Весь хлам с рабочего стола\Для печати\муссорные баки.jpg"/>
          <p:cNvPicPr>
            <a:picLocks noChangeAspect="1" noChangeArrowheads="1"/>
          </p:cNvPicPr>
          <p:nvPr/>
        </p:nvPicPr>
        <p:blipFill>
          <a:blip r:embed="rId4" cstate="print"/>
          <a:srcRect t="17500" b="10000"/>
          <a:stretch>
            <a:fillRect/>
          </a:stretch>
        </p:blipFill>
        <p:spPr bwMode="auto">
          <a:xfrm>
            <a:off x="3214678" y="3143248"/>
            <a:ext cx="2500330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3143240" y="1214422"/>
            <a:ext cx="27860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Исправительное учреждение № 3 изготовило</a:t>
            </a:r>
            <a:b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Администрации Алексеевского района контейнеры для сбора твердых коммунальных  отходов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>
            <a:off x="178575" y="3963979"/>
            <a:ext cx="5787248" cy="794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E:\20201215_110624-1536x1152.jpg"/>
          <p:cNvPicPr>
            <a:picLocks noChangeAspect="1" noChangeArrowheads="1"/>
          </p:cNvPicPr>
          <p:nvPr/>
        </p:nvPicPr>
        <p:blipFill>
          <a:blip r:embed="rId5" cstate="print"/>
          <a:srcRect l="64241" t="28910" b="12257"/>
          <a:stretch>
            <a:fillRect/>
          </a:stretch>
        </p:blipFill>
        <p:spPr bwMode="auto">
          <a:xfrm flipH="1">
            <a:off x="214282" y="3143248"/>
            <a:ext cx="2500330" cy="21431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10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User\Downloads\d_aleks-removebg-preview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4254" y="5857892"/>
            <a:ext cx="2623630" cy="798496"/>
          </a:xfrm>
          <a:prstGeom prst="rect">
            <a:avLst/>
          </a:prstGeom>
          <a:noFill/>
        </p:spPr>
      </p:pic>
      <p:cxnSp>
        <p:nvCxnSpPr>
          <p:cNvPr id="17" name="Прямая соединительная линия 16"/>
          <p:cNvCxnSpPr/>
          <p:nvPr/>
        </p:nvCxnSpPr>
        <p:spPr>
          <a:xfrm rot="5400000">
            <a:off x="3106739" y="3963979"/>
            <a:ext cx="5787248" cy="794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5929322" y="1214422"/>
            <a:ext cx="321467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Исправительное учреждение № 3 сотрудничало</a:t>
            </a:r>
            <a:b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Администрацией городского округа Отрадный по изготовлению контейнеров для сбора твердых коммунальных  отходов</a:t>
            </a:r>
          </a:p>
        </p:txBody>
      </p:sp>
      <p:pic>
        <p:nvPicPr>
          <p:cNvPr id="2" name="Picture 2" descr="C:\Users\User\Desktop\Бугаков 2022\фото ИК-3\650_origina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86512" y="3143248"/>
            <a:ext cx="2714644" cy="2143140"/>
          </a:xfrm>
          <a:prstGeom prst="rect">
            <a:avLst/>
          </a:prstGeom>
          <a:noFill/>
        </p:spPr>
      </p:pic>
      <p:pic>
        <p:nvPicPr>
          <p:cNvPr id="1027" name="Picture 3" descr="C:\Users\User\Desktop\Бугаков 2022\фото ИК-3\Flag_of_Otradny_(Samara_oblast)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929454" y="5929330"/>
            <a:ext cx="1500198" cy="6953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00232" y="142852"/>
            <a:ext cx="6572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ГКУ Самарской области  «Центр по делам ГО, ПБ и ЧС»</a:t>
            </a:r>
            <a:endParaRPr lang="ru-RU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1214422"/>
            <a:ext cx="42862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Исправительное учреждение № 3 сотрудничало с ГКУ Самарской области  «Центр по делам ГО, ПБ и ЧС»</a:t>
            </a:r>
          </a:p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 изготовлению подушек и матрацев армейских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11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5400000">
            <a:off x="1749417" y="3963979"/>
            <a:ext cx="5787248" cy="794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4714876" y="1142984"/>
            <a:ext cx="42862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Исправительные учреждения № 6 и № 26 сотрудничали с ГКУ Самарской области  «Центр по делам ГО, ПБ и ЧС»</a:t>
            </a:r>
          </a:p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 изготовлению металлических кроватей двухъярусных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Бугаков 2022\фото ИК-3\matrat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2643182"/>
            <a:ext cx="2559753" cy="2000264"/>
          </a:xfrm>
          <a:prstGeom prst="rect">
            <a:avLst/>
          </a:prstGeom>
          <a:noFill/>
        </p:spPr>
      </p:pic>
      <p:pic>
        <p:nvPicPr>
          <p:cNvPr id="2051" name="Picture 3" descr="C:\Users\User\Desktop\Бугаков 2022\фото ИК-3\6397c95510e33d09a676869f211b14c5-1000x1000.jpg"/>
          <p:cNvPicPr>
            <a:picLocks noChangeAspect="1" noChangeArrowheads="1"/>
          </p:cNvPicPr>
          <p:nvPr/>
        </p:nvPicPr>
        <p:blipFill>
          <a:blip r:embed="rId5" cstate="print"/>
          <a:srcRect t="20455" b="9658"/>
          <a:stretch>
            <a:fillRect/>
          </a:stretch>
        </p:blipFill>
        <p:spPr bwMode="auto">
          <a:xfrm>
            <a:off x="1214414" y="4786322"/>
            <a:ext cx="2571768" cy="1928826"/>
          </a:xfrm>
          <a:prstGeom prst="rect">
            <a:avLst/>
          </a:prstGeom>
          <a:noFill/>
        </p:spPr>
      </p:pic>
      <p:pic>
        <p:nvPicPr>
          <p:cNvPr id="2052" name="Picture 4" descr="C:\Users\User\Downloads\IMG-20221122-WA0003.jpg"/>
          <p:cNvPicPr>
            <a:picLocks noChangeAspect="1" noChangeArrowheads="1"/>
          </p:cNvPicPr>
          <p:nvPr/>
        </p:nvPicPr>
        <p:blipFill>
          <a:blip r:embed="rId6"/>
          <a:srcRect l="15545" t="12030" r="25321"/>
          <a:stretch>
            <a:fillRect/>
          </a:stretch>
        </p:blipFill>
        <p:spPr bwMode="auto">
          <a:xfrm>
            <a:off x="5429256" y="2714620"/>
            <a:ext cx="3143272" cy="2749538"/>
          </a:xfrm>
          <a:prstGeom prst="rect">
            <a:avLst/>
          </a:prstGeom>
          <a:noFill/>
        </p:spPr>
      </p:pic>
      <p:pic>
        <p:nvPicPr>
          <p:cNvPr id="2053" name="Picture 5" descr="C:\Users\User\Desktop\Бугаков 2022\фото ИК-3\Центр по делам ГО и ЧС.png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7000892" y="5643578"/>
            <a:ext cx="1226626" cy="1214422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00232" y="142852"/>
            <a:ext cx="6572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ГБУ СО «Чапаевский пансионат для ветеранов труда», 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ГБУ СО «Самарский молодежный пансионат для инвалидов»</a:t>
            </a:r>
            <a:endParaRPr lang="ru-RU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571612"/>
            <a:ext cx="55721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Исправительное учреждение № 6 сотрудничало с ГБУ СО «Чапаевский пансионат для ветеранов труда», ГБУ СО «Самарский молодежный пансионат для инвалидов по изготовлению сока яблочного 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11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" name="Picture 2" descr="C:\Users\User\Desktop\logo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5500702"/>
            <a:ext cx="1143008" cy="1071570"/>
          </a:xfrm>
          <a:prstGeom prst="rect">
            <a:avLst/>
          </a:prstGeom>
          <a:noFill/>
        </p:spPr>
      </p:pic>
      <p:pic>
        <p:nvPicPr>
          <p:cNvPr id="1030" name="Picture 6" descr="C:\Users\User\Downloads\IMG_5609-18-04-22-09-50__1_-removebg-preview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2003021"/>
            <a:ext cx="3643338" cy="4854979"/>
          </a:xfrm>
          <a:prstGeom prst="rect">
            <a:avLst/>
          </a:prstGeom>
          <a:noFill/>
        </p:spPr>
      </p:pic>
      <p:pic>
        <p:nvPicPr>
          <p:cNvPr id="1031" name="Picture 7" descr="C:\Users\User\Downloads\6886052d71786e185c80055831-removebg-preview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1643050"/>
            <a:ext cx="2973190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28596" y="0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14414" y="142852"/>
            <a:ext cx="79295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ГБУ СО и ГКУ СО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1214422"/>
            <a:ext cx="55721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Исправительное учреждение №  6 изготовило для нужд  ГБУ СО «Чапаевский пансионат для ветеранов труда», ГБУ СО «Владимирский пансионат для инвалидов», ГКУ СО «Реабилитационный центр для детей с ограниченными возможностями», ГКУ СО «Реабилитационный центр для детей «Надежда» чистящих и моющих средств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12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" name="Picture 3" descr="C:\Users\User\Downloads\image-removebg-preview (7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3286124"/>
            <a:ext cx="7231768" cy="4071941"/>
          </a:xfrm>
          <a:prstGeom prst="rect">
            <a:avLst/>
          </a:prstGeom>
          <a:noFill/>
        </p:spPr>
      </p:pic>
      <p:pic>
        <p:nvPicPr>
          <p:cNvPr id="17" name="Picture 7" descr="C:\Users\User\Downloads\image-removebg-preview (9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357166"/>
            <a:ext cx="7866181" cy="4429156"/>
          </a:xfrm>
          <a:prstGeom prst="rect">
            <a:avLst/>
          </a:prstGeom>
          <a:noFill/>
        </p:spPr>
      </p:pic>
      <p:pic>
        <p:nvPicPr>
          <p:cNvPr id="18" name="Picture 6" descr="C:\Users\User\Downloads\ZFj_cjxiUqA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714884"/>
            <a:ext cx="1371892" cy="1584315"/>
          </a:xfrm>
          <a:prstGeom prst="rect">
            <a:avLst/>
          </a:prstGeom>
          <a:noFill/>
        </p:spPr>
      </p:pic>
      <p:pic>
        <p:nvPicPr>
          <p:cNvPr id="2058" name="Picture 10" descr="C:\Users\User\Downloads\SAM_1563-removebg-preview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85852" y="2928934"/>
            <a:ext cx="5000660" cy="37577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00232" y="142852"/>
            <a:ext cx="6572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МБУ ДЗСОЦ «Волжанин»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1142984"/>
            <a:ext cx="5572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2021 года организовано взаимодействие МБУ ДЗСОЦ «Волжанин» с учреждениями № 6, № 29, 15. Для нужд детского центра  изготовили  офисную мебель, изделия из дерева, вещевое имущество. </a:t>
            </a:r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13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2" name="Picture 3" descr="C:\Users\User\Downloads\image-removebg-preview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857365"/>
            <a:ext cx="6470569" cy="3643338"/>
          </a:xfrm>
          <a:prstGeom prst="rect">
            <a:avLst/>
          </a:prstGeom>
          <a:noFill/>
        </p:spPr>
      </p:pic>
      <p:pic>
        <p:nvPicPr>
          <p:cNvPr id="23" name="Picture 6" descr="C:\Users\User\Downloads\image-removebg-preview (2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2214610" y="1714488"/>
            <a:ext cx="7358687" cy="4143404"/>
          </a:xfrm>
          <a:prstGeom prst="rect">
            <a:avLst/>
          </a:prstGeom>
          <a:noFill/>
        </p:spPr>
      </p:pic>
      <p:pic>
        <p:nvPicPr>
          <p:cNvPr id="24" name="Picture 8" descr="C:\Users\User\Downloads\image-removebg-preview (3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786114" y="3071810"/>
            <a:ext cx="8055349" cy="4535669"/>
          </a:xfrm>
          <a:prstGeom prst="rect">
            <a:avLst/>
          </a:prstGeom>
          <a:noFill/>
        </p:spPr>
      </p:pic>
      <p:pic>
        <p:nvPicPr>
          <p:cNvPr id="25" name="Picture 9" descr="C:\Users\User\Downloads\image-removebg-preview (4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14744" y="785794"/>
            <a:ext cx="7706731" cy="4339376"/>
          </a:xfrm>
          <a:prstGeom prst="rect">
            <a:avLst/>
          </a:prstGeom>
          <a:noFill/>
        </p:spPr>
      </p:pic>
      <p:pic>
        <p:nvPicPr>
          <p:cNvPr id="26" name="Picture 10" descr="C:\Users\User\Downloads\image-removebg-preview (5)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43042" y="2928934"/>
            <a:ext cx="8715468" cy="49073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714480" y="357166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мебели для дома и офиса </a:t>
            </a:r>
          </a:p>
          <a:p>
            <a:pPr algn="ctr">
              <a:defRPr/>
            </a:pP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pic>
        <p:nvPicPr>
          <p:cNvPr id="10" name="Picture 13" descr="3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1071546"/>
            <a:ext cx="3816350" cy="2862262"/>
          </a:xfrm>
          <a:prstGeom prst="rect">
            <a:avLst/>
          </a:prstGeom>
        </p:spPr>
      </p:pic>
      <p:pic>
        <p:nvPicPr>
          <p:cNvPr id="11" name="Picture 9" descr="IMAG025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857752" y="1285860"/>
            <a:ext cx="3929090" cy="21859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8" descr="IMAG025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28596" y="4071942"/>
            <a:ext cx="3865563" cy="24717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 descr="DSCN365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4860032" y="3717032"/>
            <a:ext cx="3960813" cy="2552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14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00232" y="142852"/>
            <a:ext cx="6572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ГБУ СО «Самарский молодежный пансионат для инвалидов»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214422"/>
            <a:ext cx="55721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Исправительное учреждение № 16 сотрудничало с ГБУ СО «Самарский молодежный пансионат для инвалидов» по изготовлению 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крупп</a:t>
            </a: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IMG_20220415_142802_6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4429132"/>
            <a:ext cx="2071702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7" name="Picture 3" descr="C:\Users\User\Downloads\IMG_20220415_142808_1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3933056"/>
            <a:ext cx="2471341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8" name="Picture 4" descr="C:\Users\User\Downloads\IMG_20220415_142754_6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2214554"/>
            <a:ext cx="1785950" cy="20002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9" name="Picture 5" descr="C:\Users\User\Downloads\IMG_20220415_142806_4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7554" y="4429132"/>
            <a:ext cx="2177707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0" name="Picture 6" descr="C:\Users\User\Downloads\IMG_20220415_142800_33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28860" y="2214554"/>
            <a:ext cx="1785950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2" name="Picture 8" descr="C:\Users\User\Downloads\IMG_20220415_142751_34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00562" y="2214554"/>
            <a:ext cx="1785950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4" name="Picture 10" descr="C:\Users\User\Downloads\IMG_20220415_142734_97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88224" y="1196752"/>
            <a:ext cx="2230000" cy="25717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3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15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00232" y="142852"/>
            <a:ext cx="6572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ГБУ СО «Самарский молодежный пансионат для инвалидов»,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ГБУ СО «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Шенталинский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пансионат для ветеранов труда»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571612"/>
            <a:ext cx="55721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Исправительное учреждение № 15 сотрудничает с ГБУ СО «Самарский молодежный пансионат для инвалидов», ГБУ СО «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Шенталинский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пансионат для ветеранов труда», ГБУ СО «Чапаевский пансионат для ветеранов труда», ГБУ "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Кошкинский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пансионат для ветеранов труда" по изготовлению вещевого имущества (постельные принадлежности, нательное белье, полотенца) </a:t>
            </a:r>
          </a:p>
        </p:txBody>
      </p:sp>
      <p:pic>
        <p:nvPicPr>
          <p:cNvPr id="2050" name="Picture 2" descr="C:\Users\User\Downloads\КОМПЛЕКТ ПОСТЕЛЬНОГО БЕЛЬЯ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1643050"/>
            <a:ext cx="2286016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1" name="Picture 3" descr="C:\Users\User\Downloads\ОДЕЯЛО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3571876"/>
            <a:ext cx="2390773" cy="2390773"/>
          </a:xfrm>
          <a:prstGeom prst="rect">
            <a:avLst/>
          </a:prstGeom>
          <a:noFill/>
        </p:spPr>
      </p:pic>
      <p:pic>
        <p:nvPicPr>
          <p:cNvPr id="2052" name="Picture 4" descr="C:\Users\User\Downloads\ПЕЛЕНКА_ФЛАНЕЛЬ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3929066"/>
            <a:ext cx="2444733" cy="2444733"/>
          </a:xfrm>
          <a:prstGeom prst="rect">
            <a:avLst/>
          </a:prstGeom>
          <a:noFill/>
        </p:spPr>
      </p:pic>
      <p:pic>
        <p:nvPicPr>
          <p:cNvPr id="2053" name="Picture 5" descr="C:\Users\User\Downloads\ПОЛОТЕНЦЕ_МАХРОВОЕ-removebg-preview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3429000"/>
            <a:ext cx="2670169" cy="2670169"/>
          </a:xfrm>
          <a:prstGeom prst="rect">
            <a:avLst/>
          </a:prstGeom>
          <a:noFill/>
        </p:spPr>
      </p:pic>
      <p:sp>
        <p:nvSpPr>
          <p:cNvPr id="13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16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785918" y="357166"/>
            <a:ext cx="69294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</a:t>
            </a: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швейных изделий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17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5720" y="1285860"/>
            <a:ext cx="6357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постельных принадлежностей и форменной одежды для сотрудников силовых структур</a:t>
            </a: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7" descr="C:\Users\User\Desktop\2020\Прайсы\для презентации\1212390229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04" y="2000248"/>
            <a:ext cx="2643198" cy="264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 descr="C:\Users\User\Desktop\2020\Прайсы\для презентации\5910974529907517_1d4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298" y="4786322"/>
            <a:ext cx="5350472" cy="1742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0" descr="DSC0618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3500430" y="2000248"/>
            <a:ext cx="2470989" cy="2643198"/>
          </a:xfrm>
          <a:prstGeom prst="rect">
            <a:avLst/>
          </a:prstGeom>
        </p:spPr>
      </p:pic>
      <p:pic>
        <p:nvPicPr>
          <p:cNvPr id="20" name="Picture 8" descr="DSC0624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6453831" y="2000248"/>
            <a:ext cx="2222689" cy="264319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14546" y="357166"/>
            <a:ext cx="65722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 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Пункты дислокации учреждений  УИС Самарской области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dolgov.d.v\Downloads\joLPB2EsuB9skRJQv1ViqT9z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736"/>
            <a:ext cx="5857884" cy="5429264"/>
          </a:xfrm>
          <a:prstGeom prst="rect">
            <a:avLst/>
          </a:prstGeom>
          <a:noFill/>
        </p:spPr>
      </p:pic>
      <p:pic>
        <p:nvPicPr>
          <p:cNvPr id="2052" name="Picture 4" descr="C:\Users\dolgov.d.v\Downloads\герб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42900"/>
            <a:ext cx="2214578" cy="1714512"/>
          </a:xfrm>
          <a:prstGeom prst="rect">
            <a:avLst/>
          </a:prstGeom>
          <a:noFill/>
        </p:spPr>
      </p:pic>
      <p:sp>
        <p:nvSpPr>
          <p:cNvPr id="11" name="Овал 10"/>
          <p:cNvSpPr/>
          <p:nvPr/>
        </p:nvSpPr>
        <p:spPr>
          <a:xfrm>
            <a:off x="2786050" y="4143380"/>
            <a:ext cx="142876" cy="14287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 flipH="1">
            <a:off x="2500298" y="3857628"/>
            <a:ext cx="71438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858016" y="4786322"/>
            <a:ext cx="1714500" cy="50006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с. Спиридоновка (ИК-13, ИК-26)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15074" y="1571612"/>
            <a:ext cx="2786063" cy="857250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г. Самара ( КП-27;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п. Кряж ИК-5, ИК-15;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п. Управленческий ИК-6;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с.Рождествено ИК-28) 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715140" y="2786058"/>
            <a:ext cx="2000250" cy="50006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г. Тольятти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(ИК-16, ИК-29, КП-1)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000892" y="5857892"/>
            <a:ext cx="1428750" cy="500063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п. Волжский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(ИК-10)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786578" y="3786190"/>
            <a:ext cx="1857375" cy="500063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г. Новокуйбышевск (ИК-3)</a:t>
            </a:r>
          </a:p>
        </p:txBody>
      </p:sp>
      <p:sp>
        <p:nvSpPr>
          <p:cNvPr id="30" name="Блок-схема: узел 29"/>
          <p:cNvSpPr/>
          <p:nvPr/>
        </p:nvSpPr>
        <p:spPr>
          <a:xfrm flipV="1">
            <a:off x="2071670" y="3714752"/>
            <a:ext cx="71438" cy="7143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 flipV="1">
            <a:off x="3131840" y="4293096"/>
            <a:ext cx="72008" cy="7200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0" y="1357298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 flipV="1">
            <a:off x="2483768" y="4437111"/>
            <a:ext cx="72008" cy="7200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Shape 35"/>
          <p:cNvCxnSpPr>
            <a:stCxn id="11" idx="0"/>
            <a:endCxn id="26" idx="1"/>
          </p:cNvCxnSpPr>
          <p:nvPr/>
        </p:nvCxnSpPr>
        <p:spPr>
          <a:xfrm rot="5400000" flipH="1" flipV="1">
            <a:off x="3464710" y="1393016"/>
            <a:ext cx="2143143" cy="3357586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hape 37"/>
          <p:cNvCxnSpPr>
            <a:stCxn id="31" idx="7"/>
            <a:endCxn id="25" idx="1"/>
          </p:cNvCxnSpPr>
          <p:nvPr/>
        </p:nvCxnSpPr>
        <p:spPr>
          <a:xfrm rot="16200000" flipH="1">
            <a:off x="4684762" y="2863099"/>
            <a:ext cx="681794" cy="3664713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Соединительная линия уступом 42"/>
          <p:cNvCxnSpPr>
            <a:stCxn id="17" idx="6"/>
            <a:endCxn id="28" idx="1"/>
          </p:cNvCxnSpPr>
          <p:nvPr/>
        </p:nvCxnSpPr>
        <p:spPr>
          <a:xfrm rot="10800000" flipH="1" flipV="1">
            <a:off x="2500298" y="3893346"/>
            <a:ext cx="4500594" cy="2214577"/>
          </a:xfrm>
          <a:prstGeom prst="bentConnector3">
            <a:avLst>
              <a:gd name="adj1" fmla="val -5079"/>
            </a:avLst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hape 49"/>
          <p:cNvCxnSpPr>
            <a:stCxn id="30" idx="3"/>
            <a:endCxn id="27" idx="1"/>
          </p:cNvCxnSpPr>
          <p:nvPr/>
        </p:nvCxnSpPr>
        <p:spPr>
          <a:xfrm rot="5400000" flipH="1" flipV="1">
            <a:off x="4054074" y="1064148"/>
            <a:ext cx="689125" cy="4633008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hape 67"/>
          <p:cNvCxnSpPr>
            <a:stCxn id="34" idx="5"/>
          </p:cNvCxnSpPr>
          <p:nvPr/>
        </p:nvCxnSpPr>
        <p:spPr>
          <a:xfrm rot="5400000" flipH="1" flipV="1">
            <a:off x="4477122" y="2122315"/>
            <a:ext cx="393450" cy="4257233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2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User\Downloads\image-removebg-preview (1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571744"/>
            <a:ext cx="8501122" cy="4529286"/>
          </a:xfrm>
          <a:prstGeom prst="rect">
            <a:avLst/>
          </a:prstGeom>
          <a:noFill/>
        </p:spPr>
      </p:pic>
      <p:pic>
        <p:nvPicPr>
          <p:cNvPr id="1026" name="Picture 2" descr="C:\Users\User\Downloads\1-removebg-preview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3143248"/>
            <a:ext cx="2643206" cy="3429024"/>
          </a:xfrm>
          <a:prstGeom prst="rect">
            <a:avLst/>
          </a:prstGeom>
          <a:noFill/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785918" y="357166"/>
            <a:ext cx="69294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медицинских изделий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18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pic>
        <p:nvPicPr>
          <p:cNvPr id="13" name="Picture 3" descr="C:\Users\User\Downloads\image-removebg-preview (12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642974" y="2714620"/>
            <a:ext cx="8215370" cy="4304294"/>
          </a:xfrm>
          <a:prstGeom prst="rect">
            <a:avLst/>
          </a:prstGeom>
          <a:noFill/>
        </p:spPr>
      </p:pic>
      <p:pic>
        <p:nvPicPr>
          <p:cNvPr id="14" name="Picture 4" descr="C:\Users\User\Downloads\image-removebg-preview (13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3357618" y="2500306"/>
            <a:ext cx="9144063" cy="4929222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85720" y="1357298"/>
            <a:ext cx="63579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1.Комплект одежды медицинской одноразовой;</a:t>
            </a:r>
          </a:p>
          <a:p>
            <a:pPr marL="342900" indent="-342900"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2.Комбинезон одноразового использования;</a:t>
            </a:r>
          </a:p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3.Комплект одежды защитной;</a:t>
            </a:r>
          </a:p>
          <a:p>
            <a:pPr marL="342900" indent="-342900"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4.Маска медицинская одноразовая.</a:t>
            </a:r>
          </a:p>
        </p:txBody>
      </p:sp>
      <p:pic>
        <p:nvPicPr>
          <p:cNvPr id="2050" name="Picture 2" descr="C:\Users\User\Downloads\png-transparent-symbol-emergency-medical-services-pharmacy-miscellaneous-blue-logo-removebg-preview (1)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86314" y="1285860"/>
            <a:ext cx="3601511" cy="20050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59632" y="285728"/>
            <a:ext cx="7598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Преимущества и положительные стороны сотрудничества с УФСИН России по Самарской области</a:t>
            </a: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9512" y="0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642918"/>
            <a:ext cx="763284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ru-RU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200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Государственные и муниципальные заказчики могут </a:t>
            </a:r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размещать заказы в подразделениях УИС как у единственного поставщика, </a:t>
            </a:r>
            <a:r>
              <a:rPr lang="ru-RU" sz="22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 ПРОВЕДЕНИЯ КОНКУРСНЫХ ПРОЦЕДУР</a:t>
            </a:r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согласно перечню товаров (работ, услуг), утвержденному постановлением Правительства РФ от  09.06.2021 № 1292 </a:t>
            </a:r>
            <a:r>
              <a:rPr lang="ru-RU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(в редакции Федерального закона от 30.12.2 0 №539-ФЗ)</a:t>
            </a: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defRPr/>
            </a:pP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Сумма государственных контрактов, заключенных </a:t>
            </a:r>
            <a:b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учреждениями УИС, как с единственным поставщиком,</a:t>
            </a:r>
          </a:p>
          <a:p>
            <a:pPr algn="just">
              <a:defRPr/>
            </a:pPr>
            <a:r>
              <a:rPr lang="ru-RU" sz="22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МОЖЕТ ПРЕВЫШАТЬ 600 ТЫСЯЧ РУБЛЕЙ</a:t>
            </a:r>
            <a:br>
              <a:rPr lang="ru-RU" sz="22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(пп.4,11 ч.1 ст.93);</a:t>
            </a:r>
          </a:p>
          <a:p>
            <a:pPr algn="just">
              <a:defRPr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Цена за единицу товара в среднем ниже, чем при аналогичных условиях размещения производства вне территории исправительного учреждения. Кроме того, чем больше объем заказа, тем цена единицы товара меньше;</a:t>
            </a:r>
          </a:p>
          <a:p>
            <a:pPr algn="just">
              <a:buFontTx/>
              <a:buChar char="-"/>
              <a:defRPr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Суммы заключенных государственных контрактов не входят в 5% размера средств совокупного годового объема закупок (или 2 млн.руб.), (пп.4,11 ч.1 ст.93).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C:\Users\Admin\Downloads\Gerb_22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8" y="1500174"/>
            <a:ext cx="1080120" cy="1295669"/>
          </a:xfrm>
          <a:prstGeom prst="rect">
            <a:avLst/>
          </a:prstGeom>
          <a:noFill/>
        </p:spPr>
      </p:pic>
      <p:pic>
        <p:nvPicPr>
          <p:cNvPr id="1031" name="Picture 7" descr="C:\Users\Admin\Downloads\898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48" y="3143248"/>
            <a:ext cx="1150988" cy="1214446"/>
          </a:xfrm>
          <a:prstGeom prst="rect">
            <a:avLst/>
          </a:prstGeom>
          <a:noFill/>
        </p:spPr>
      </p:pic>
      <p:pic>
        <p:nvPicPr>
          <p:cNvPr id="1033" name="Picture 9" descr="C:\Users\Admin\Downloads\11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43834" y="5000636"/>
            <a:ext cx="1300116" cy="1300116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>
            <a:spLocks noChangeArrowheads="1"/>
          </p:cNvSpPr>
          <p:nvPr/>
        </p:nvSpPr>
        <p:spPr bwMode="auto">
          <a:xfrm>
            <a:off x="0" y="1285860"/>
            <a:ext cx="7715272" cy="3786214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19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14414" y="285728"/>
            <a:ext cx="7598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Официальный сайт</a:t>
            </a:r>
            <a:b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</a:t>
            </a: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9512" y="0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03648" y="1412776"/>
            <a:ext cx="657229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6" name="Picture 2" descr="C:\Users\User\Desktop\2020\Прайсы\для презентации\Opera Снимок_2020-01-30_104611_www.63.fsin.su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1500174"/>
            <a:ext cx="583264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2357422" y="6143644"/>
            <a:ext cx="1213866" cy="428625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643306" y="1071546"/>
            <a:ext cx="24263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www.63.fsin.su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20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642910" y="428604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Приглашение к сотрудничеству  </a:t>
            </a:r>
          </a:p>
          <a:p>
            <a:pPr algn="ctr">
              <a:defRPr/>
            </a:pPr>
            <a:endParaRPr lang="ru-RU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9512" y="0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03648" y="1412776"/>
            <a:ext cx="657229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57290" y="979468"/>
            <a:ext cx="685804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Ассортимент выпускаемой продукции постоянно расширяется. Развитая инфраструктура, профессиональный штат технического персонала,  обученных рабочих обеспечат своевременное, качественное и недорогое исполнение Вашего заказа. Мы будем рады рассмотреть предложения по взаимовыгодному сотрудничеству с организациями и предприятиями различного профиля независимо от форм собственности.</a:t>
            </a:r>
          </a:p>
          <a:p>
            <a:pPr algn="ctr">
              <a:defRPr/>
            </a:pPr>
            <a:r>
              <a:rPr lang="ru-RU" sz="4400" b="1" u="sng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рады сотрудничеству!</a:t>
            </a:r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21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59632" y="285728"/>
            <a:ext cx="7598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Контакты</a:t>
            </a:r>
            <a:b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</a:t>
            </a: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9512" y="0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03648" y="1412776"/>
            <a:ext cx="6572296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УФСИН России по Самарской области,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443099, г. Самара, ул. Куйбышева, 42.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Заместитель начальника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полковник внутренней службы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Лепилин</a:t>
            </a: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Александр Александрович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тел. 339-38-02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Начальник отдела  трудовой адаптации осужденных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полковник внутренней службы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Бурлакова</a:t>
            </a: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Светлана Николаевна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тел. 339-38-74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Группа маркетинга: тел. 339-38-89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Электронная почта: </a:t>
            </a:r>
            <a:r>
              <a:rPr lang="en-US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omts_gufsin@mail.ru</a:t>
            </a: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57356" y="28572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Направления производственной деятельности 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14282" y="1142984"/>
            <a:ext cx="77152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Изготовление металлических ограждений, металлоконструкций и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кованных изделий любой сложности;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357158" y="71414"/>
            <a:ext cx="1107262" cy="1000108"/>
          </a:xfrm>
          <a:prstGeom prst="rect">
            <a:avLst/>
          </a:prstGeom>
        </p:spPr>
      </p:pic>
      <p:pic>
        <p:nvPicPr>
          <p:cNvPr id="1026" name="Picture 2" descr="C:\Users\dolgov.d.v\Desktop\1403504851_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5214950"/>
            <a:ext cx="937483" cy="928694"/>
          </a:xfrm>
          <a:prstGeom prst="rect">
            <a:avLst/>
          </a:prstGeom>
          <a:noFill/>
        </p:spPr>
      </p:pic>
      <p:pic>
        <p:nvPicPr>
          <p:cNvPr id="1027" name="Picture 3" descr="C:\Users\dolgov.d.v\Downloads\33a5dd81c8559ea3f3d4d54b762124b8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5143512"/>
            <a:ext cx="999509" cy="990868"/>
          </a:xfrm>
          <a:prstGeom prst="rect">
            <a:avLst/>
          </a:prstGeom>
          <a:noFill/>
        </p:spPr>
      </p:pic>
      <p:pic>
        <p:nvPicPr>
          <p:cNvPr id="1028" name="Picture 4" descr="C:\Users\dolgov.d.v\Desktop\262-2629143_clip-art-word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2143116"/>
            <a:ext cx="2000232" cy="1428760"/>
          </a:xfrm>
          <a:prstGeom prst="rect">
            <a:avLst/>
          </a:prstGeom>
          <a:noFill/>
        </p:spPr>
      </p:pic>
      <p:pic>
        <p:nvPicPr>
          <p:cNvPr id="1029" name="Picture 5" descr="C:\Users\dolgov.d.v\Downloads\furniture-removebg-preview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5143512"/>
            <a:ext cx="1143008" cy="1047757"/>
          </a:xfrm>
          <a:prstGeom prst="rect">
            <a:avLst/>
          </a:prstGeom>
          <a:noFill/>
        </p:spPr>
      </p:pic>
      <p:pic>
        <p:nvPicPr>
          <p:cNvPr id="1031" name="Picture 7" descr="C:\Users\dolgov.d.v\Downloads\png-transparent-toy-block-block-miscellaneous-angle-rectangle-removebg-preview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5072074"/>
            <a:ext cx="1108359" cy="1143008"/>
          </a:xfrm>
          <a:prstGeom prst="rect">
            <a:avLst/>
          </a:prstGeom>
          <a:noFill/>
        </p:spPr>
      </p:pic>
      <p:pic>
        <p:nvPicPr>
          <p:cNvPr id="1033" name="Picture 9" descr="C:\Users\dolgov.d.v\Downloads\148104231-bus-stop-rgb-color-icon-wait-for-public-transportation-under-roof-urban-commuter-transit-city-infras-removebg-preview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57686" y="4857760"/>
            <a:ext cx="1571636" cy="1571636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214282" y="2857496"/>
            <a:ext cx="71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Производство малых архитектурных форм для оформления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внутридворовых</a:t>
            </a: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территорий;</a:t>
            </a:r>
            <a:endParaRPr lang="ru-RU" sz="2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14282" y="1714488"/>
            <a:ext cx="7143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Изготовление пиломатериалов и продукции деревообработки;</a:t>
            </a:r>
            <a:endParaRPr lang="ru-RU" sz="2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14282" y="2000240"/>
            <a:ext cx="37916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Производство офисной мебели;</a:t>
            </a:r>
            <a:endParaRPr lang="ru-RU" sz="2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282" y="2285992"/>
            <a:ext cx="67151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Производство строительных материалов, железобетонных        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конструкций, стеновых блоков;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14282" y="3429000"/>
            <a:ext cx="49292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Изготовление остановочных павильонов;</a:t>
            </a:r>
            <a:endParaRPr lang="ru-RU" sz="2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42844" y="3714752"/>
            <a:ext cx="67866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Производство муки, круп и консервированной продукции;</a:t>
            </a:r>
            <a:endParaRPr lang="ru-RU" sz="2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42844" y="4000504"/>
            <a:ext cx="67866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Производство чистящих и моющих средств;</a:t>
            </a:r>
            <a:endParaRPr lang="ru-RU" sz="2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42844" y="4286256"/>
            <a:ext cx="70009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Изготовление постельных принадлежностей и спецодежды,    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в том числе форменной</a:t>
            </a:r>
            <a:endParaRPr lang="ru-RU" sz="2000" dirty="0"/>
          </a:p>
        </p:txBody>
      </p:sp>
      <p:pic>
        <p:nvPicPr>
          <p:cNvPr id="2" name="Picture 2" descr="C:\Users\User\Desktop\6e364f76f623c449f365071b1eba9327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5008" y="5072074"/>
            <a:ext cx="1000132" cy="1000132"/>
          </a:xfrm>
          <a:prstGeom prst="rect">
            <a:avLst/>
          </a:prstGeom>
          <a:noFill/>
        </p:spPr>
      </p:pic>
      <p:pic>
        <p:nvPicPr>
          <p:cNvPr id="4" name="Picture 4" descr="C:\Users\User\Desktop\Icon2-768x768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58016" y="5072074"/>
            <a:ext cx="1000132" cy="1000132"/>
          </a:xfrm>
          <a:prstGeom prst="rect">
            <a:avLst/>
          </a:prstGeom>
          <a:noFill/>
        </p:spPr>
      </p:pic>
      <p:pic>
        <p:nvPicPr>
          <p:cNvPr id="5" name="Picture 5" descr="C:\Users\User\Desktop\5e2c8cb212d9354d3be66dcd_blanket-001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031334" y="5143512"/>
            <a:ext cx="1112666" cy="949910"/>
          </a:xfrm>
          <a:prstGeom prst="rect">
            <a:avLst/>
          </a:prstGeom>
          <a:noFill/>
        </p:spPr>
      </p:pic>
      <p:sp>
        <p:nvSpPr>
          <p:cNvPr id="27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3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214290"/>
            <a:ext cx="76438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взаимодействия УФСИН России по Самарской области с государственными и муниципальными структурами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14282" y="1285860"/>
            <a:ext cx="84296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в рамках организации взаимодействия с государственными и муниципальными учреждениями Самарской области на производственных площадях исправительных учреждений выполнено 37 государственных заказов на общую сумму 16,088 млн.рублей, что позволило привлечь к труду 153 осужденных. На текущий период 2022 заключено 26 контрактов на сумму 20, 837 млн. рублей, что позволило дополнительно привлечь к труду 128 осужденных.</a:t>
            </a:r>
          </a:p>
          <a:p>
            <a:pPr algn="just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dolgov.d.v\Downloads\168-removebg-previe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3071810"/>
            <a:ext cx="3443065" cy="2286016"/>
          </a:xfrm>
          <a:prstGeom prst="rect">
            <a:avLst/>
          </a:prstGeom>
          <a:noFill/>
        </p:spPr>
      </p:pic>
      <p:pic>
        <p:nvPicPr>
          <p:cNvPr id="3077" name="Picture 5" descr="C:\Users\dolgov.d.v\Downloads\XWvpVu0lzVs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4857760"/>
            <a:ext cx="1296498" cy="1390642"/>
          </a:xfrm>
          <a:prstGeom prst="rect">
            <a:avLst/>
          </a:prstGeom>
          <a:noFill/>
        </p:spPr>
      </p:pic>
      <p:pic>
        <p:nvPicPr>
          <p:cNvPr id="3078" name="Picture 6" descr="C:\Users\dolgov.d.v\Downloads\d9319a28d3eb6081f040a7c13b779915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3786190"/>
            <a:ext cx="2450208" cy="1006217"/>
          </a:xfrm>
          <a:prstGeom prst="rect">
            <a:avLst/>
          </a:prstGeom>
          <a:noFill/>
        </p:spPr>
      </p:pic>
      <p:pic>
        <p:nvPicPr>
          <p:cNvPr id="3079" name="Picture 7" descr="C:\Users\dolgov.d.v\Downloads\tild3962-6331-4465-a533-663735353536__eco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2486" y="4857760"/>
            <a:ext cx="2761514" cy="1198599"/>
          </a:xfrm>
          <a:prstGeom prst="rect">
            <a:avLst/>
          </a:prstGeom>
          <a:noFill/>
        </p:spPr>
      </p:pic>
      <p:pic>
        <p:nvPicPr>
          <p:cNvPr id="18" name="Picture 8" descr="image00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42844" y="0"/>
            <a:ext cx="1107262" cy="1071546"/>
          </a:xfrm>
          <a:prstGeom prst="rect">
            <a:avLst/>
          </a:prstGeom>
        </p:spPr>
      </p:pic>
      <p:pic>
        <p:nvPicPr>
          <p:cNvPr id="19" name="Picture 6" descr="C:\Users\dolgov.d.v\Desktop\yemblema-MBU-DO-CDO-Krasnoglinskiy-1024x44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4857760"/>
            <a:ext cx="2039254" cy="1071570"/>
          </a:xfrm>
          <a:prstGeom prst="rect">
            <a:avLst/>
          </a:prstGeom>
          <a:noFill/>
        </p:spPr>
      </p:pic>
      <p:pic>
        <p:nvPicPr>
          <p:cNvPr id="2050" name="Picture 2" descr="C:\Users\User\Desktop\logo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2320" y="3645024"/>
            <a:ext cx="1143008" cy="1071570"/>
          </a:xfrm>
          <a:prstGeom prst="rect">
            <a:avLst/>
          </a:prstGeom>
          <a:noFill/>
        </p:spPr>
      </p:pic>
      <p:pic>
        <p:nvPicPr>
          <p:cNvPr id="2051" name="Picture 3" descr="C:\Users\User\Downloads\logo-removebg-preview (1)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72132" y="3714752"/>
            <a:ext cx="1357322" cy="1234448"/>
          </a:xfrm>
          <a:prstGeom prst="rect">
            <a:avLst/>
          </a:prstGeom>
          <a:noFill/>
        </p:spPr>
      </p:pic>
      <p:pic>
        <p:nvPicPr>
          <p:cNvPr id="2052" name="Picture 4" descr="C:\Users\User\Downloads\ЛОГО1-1-removebg-preview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57554" y="4857760"/>
            <a:ext cx="2000264" cy="1500198"/>
          </a:xfrm>
          <a:prstGeom prst="rect">
            <a:avLst/>
          </a:prstGeom>
          <a:noFill/>
        </p:spPr>
      </p:pic>
      <p:pic>
        <p:nvPicPr>
          <p:cNvPr id="2054" name="Picture 6" descr="C:\Users\User\Downloads\ZFj_cjxiUqA-removebg-preview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214942" y="4786322"/>
            <a:ext cx="1371892" cy="1584315"/>
          </a:xfrm>
          <a:prstGeom prst="rect">
            <a:avLst/>
          </a:prstGeom>
          <a:noFill/>
        </p:spPr>
      </p:pic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4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28794" y="28572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Администрацией сельского поселения </a:t>
            </a:r>
            <a:r>
              <a:rPr lang="ru-RU" sz="20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Домашка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323528" y="0"/>
            <a:ext cx="1107262" cy="10527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57158" y="1571612"/>
            <a:ext cx="55721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Исправительная колония 26 изготовила для нужд Администрации сельского поселения 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Домашка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малые архитектурные формы для благоустройства парковой территории (стела, металлическая арка и информационный стенд)</a:t>
            </a:r>
          </a:p>
        </p:txBody>
      </p:sp>
      <p:pic>
        <p:nvPicPr>
          <p:cNvPr id="4098" name="Picture 2" descr="C:\Users\DOLGOV~1.V\AppData\Local\Temp\Rar$DR14.960\7WiAa4a5gt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1428736"/>
            <a:ext cx="2714644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Users\DOLGOV~1.V\AppData\Local\Temp\Rar$DR95.960\IHM7sTSBVV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3429000"/>
            <a:ext cx="2928958" cy="3015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 descr="C:\Users\DOLGOV~1.V\AppData\Local\Temp\Rar$DR72.960\sxqYalDIqR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429000"/>
            <a:ext cx="2500330" cy="30241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6" descr="C:\Users\dolgov.d.v\Downloads\d9319a28d3eb6081f040a7c13b779915-removebg-preview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4797152"/>
            <a:ext cx="2664522" cy="1291969"/>
          </a:xfrm>
          <a:prstGeom prst="rect">
            <a:avLst/>
          </a:prstGeom>
          <a:noFill/>
        </p:spPr>
      </p:pic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5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28794" y="28572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 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Администрацией Ленинского района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2844" y="1357298"/>
            <a:ext cx="55721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2021 году Исправительное учреждение № 10 сотрудничало с Администрацией Ленинского района городского округа Самара по изготовлению  малых архитектурных форм (Вазон, урна). Наши учреждения изготавливают огромный ассортимент Вазонов.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I:\Урны и вазоны\Фотки\IMG-0c1851cfc1e4090fce08df0e0acf421f-V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37412" t="22949" r="2437" b="36272"/>
          <a:stretch/>
        </p:blipFill>
        <p:spPr bwMode="auto">
          <a:xfrm>
            <a:off x="214282" y="4786322"/>
            <a:ext cx="1857388" cy="18573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pic>
        <p:nvPicPr>
          <p:cNvPr id="5122" name="Picture 2" descr="C:\Users\dolgov.d.v\Downloads\7c54e464006c0496428bf9e08154a079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4429132"/>
            <a:ext cx="2714644" cy="1214446"/>
          </a:xfrm>
          <a:prstGeom prst="rect">
            <a:avLst/>
          </a:prstGeom>
          <a:noFill/>
        </p:spPr>
      </p:pic>
      <p:pic>
        <p:nvPicPr>
          <p:cNvPr id="2054" name="Picture 6" descr="C:\Users\dolgov.d.v\Downloads\IMG-145bf6cfed6321c402e9f886a223e90b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4786322"/>
            <a:ext cx="2000264" cy="18573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6" name="Picture 8" descr="C:\Users\dolgov.d.v\Downloads\IMG-7e2a79d5b7a5b46925813decf7e2e785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1357298"/>
            <a:ext cx="1928826" cy="22145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7" name="Picture 9" descr="C:\Users\dolgov.d.v\Downloads\IMG-bd50d285d1f7db1e52f59a2de587082c-V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57422" y="2928934"/>
            <a:ext cx="2000264" cy="15716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8" name="Picture 10" descr="C:\Users\dolgov.d.v\Downloads\IMG-cf67c24e5db5bc16e38dc6561219af57-V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6200000">
            <a:off x="394791" y="2748425"/>
            <a:ext cx="1567808" cy="19288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9" name="Picture 11" descr="C:\Users\dolgov.d.v\Downloads\IMG-7bf6693f5d9c7546f502289d8613705b-V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0" y="4786322"/>
            <a:ext cx="1857388" cy="18522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60" name="Picture 12" descr="C:\Users\dolgov.d.v\Downloads\IMG-f073ae556420a986bb64a2136412a1aa-V (1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2928934"/>
            <a:ext cx="1822381" cy="15883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6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714480" y="357166"/>
            <a:ext cx="69294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строительных материалов, ЖБИ 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стеновых блоков</a:t>
            </a:r>
          </a:p>
          <a:p>
            <a:pPr algn="ctr">
              <a:defRPr/>
            </a:pP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pic>
        <p:nvPicPr>
          <p:cNvPr id="14" name="Picture 6" descr="C:\Users\User\Desktop\2020\Прайсы\для презентации\f13b8426539de4ab71865502b8e3c7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96752"/>
            <a:ext cx="4191000" cy="25003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8" descr="плитка тратуарна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644008" y="1196752"/>
            <a:ext cx="4213225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7" descr="готовая продукция- лестн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79512" y="3861048"/>
            <a:ext cx="4214842" cy="25003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11" descr="large_3"/>
          <p:cNvPicPr>
            <a:picLocks noChangeAspect="1" noChangeArrowheads="1"/>
          </p:cNvPicPr>
          <p:nvPr/>
        </p:nvPicPr>
        <p:blipFill>
          <a:blip r:embed="rId6" cstate="print">
            <a:lum bright="20000"/>
          </a:blip>
          <a:srcRect/>
          <a:stretch>
            <a:fillRect/>
          </a:stretch>
        </p:blipFill>
        <p:spPr bwMode="auto">
          <a:xfrm>
            <a:off x="4572000" y="3861048"/>
            <a:ext cx="4214842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7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28794" y="28572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Администрацией г.о. Новокуйбышевск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95536" y="1340768"/>
            <a:ext cx="5572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Исправительное учреждение № 3 для нужд Администрации  г.о. Новокуйбышевск изготовило и установило остановочные павильоны 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DOLGOV~1.V\AppData\Local\Temp\Rar$DR33.072\IMG-fabb494eb5cc2177987f1941a625bbb6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636912"/>
            <a:ext cx="4143372" cy="35244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 descr="C:\Users\DOLGOV~1.V\AppData\Local\Temp\Rar$DR66.072\IMG-34590f6fd6a29c434aee71c3fefa7742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636912"/>
            <a:ext cx="3714744" cy="35244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8" name="Picture 4" descr="C:\Users\dolgov.d.v\Downloads\novokuybyshevsk1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476673"/>
            <a:ext cx="4104456" cy="2736304"/>
          </a:xfrm>
          <a:prstGeom prst="rect">
            <a:avLst/>
          </a:prstGeom>
          <a:noFill/>
        </p:spPr>
      </p:pic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7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28794" y="28572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МБУ Красноглинское </a:t>
            </a: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4282" y="1571612"/>
            <a:ext cx="55721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Исправительное учреждение № 6 сотрудничало с  МБУ Красноглинское по изготовлению малых архитектурных форм  (газонные ограждения, урны) для нужд   МБУ Красноглинское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DOLGOV~1.V\AppData\Local\Temp\Rar$DR90.480\1646913086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786058"/>
            <a:ext cx="1973682" cy="2571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174" name="Picture 6" descr="C:\Users\dolgov.d.v\Desktop\yemblema-MBU-DO-CDO-Krasnoglinskiy-1024x44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13" y="5143512"/>
            <a:ext cx="2743187" cy="1178713"/>
          </a:xfrm>
          <a:prstGeom prst="rect">
            <a:avLst/>
          </a:prstGeom>
          <a:noFill/>
        </p:spPr>
      </p:pic>
      <p:pic>
        <p:nvPicPr>
          <p:cNvPr id="1028" name="Рисунок 1" descr="C:\Users\dolgov.d.v\Desktop\моя\Прайс-лист\изделия ИК-5\20170801_0949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2786058"/>
            <a:ext cx="3146425" cy="26114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0" name="Picture 6" descr="C:\Users\dolgov.d.v\Downloads\ограждение-removebg-preview (1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3174" y="5072074"/>
            <a:ext cx="3672075" cy="2067610"/>
          </a:xfrm>
          <a:prstGeom prst="rect">
            <a:avLst/>
          </a:prstGeom>
          <a:noFill/>
        </p:spPr>
      </p:pic>
      <p:pic>
        <p:nvPicPr>
          <p:cNvPr id="1031" name="Picture 7" descr="C:\Users\dolgov.d.v\Downloads\урна-removebg-preview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472" y="5376860"/>
            <a:ext cx="1357322" cy="1357322"/>
          </a:xfrm>
          <a:prstGeom prst="rect">
            <a:avLst/>
          </a:prstGeom>
          <a:noFill/>
        </p:spPr>
      </p:pic>
      <p:pic>
        <p:nvPicPr>
          <p:cNvPr id="1033" name="Picture 9" descr="IMG_20170801_1000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72198" y="1428736"/>
            <a:ext cx="2662238" cy="355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8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2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29756</TotalTime>
  <Words>1000</Words>
  <Application>Microsoft Office PowerPoint</Application>
  <PresentationFormat>Экран (4:3)</PresentationFormat>
  <Paragraphs>153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УПРАВЛЕНИЕ ФЕДЕРАЛЬНОЙ СЛУЖБЫ ИСПОЛНЕНИЯ НАКАЗАНИЙ  ПО САМАРСКОЙ ОБЛАСТИ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ФЕДЕРАЛЬНОЙ СЛУЖБЫ ИСПОЛНЕНИЯ НАКАЗАНИЙ  ПО САМАРСКОЙ ОБЛАСТИ</dc:title>
  <dc:creator>Долгов Денис Викторович</dc:creator>
  <cp:lastModifiedBy>User</cp:lastModifiedBy>
  <cp:revision>356</cp:revision>
  <dcterms:created xsi:type="dcterms:W3CDTF">2022-03-11T09:10:07Z</dcterms:created>
  <dcterms:modified xsi:type="dcterms:W3CDTF">2022-11-22T13:14:24Z</dcterms:modified>
</cp:coreProperties>
</file>