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sldIdLst>
    <p:sldId id="347" r:id="rId2"/>
    <p:sldId id="470" r:id="rId3"/>
    <p:sldId id="352" r:id="rId4"/>
    <p:sldId id="358" r:id="rId5"/>
    <p:sldId id="368" r:id="rId6"/>
    <p:sldId id="356" r:id="rId7"/>
    <p:sldId id="363" r:id="rId8"/>
    <p:sldId id="468" r:id="rId9"/>
    <p:sldId id="443" r:id="rId10"/>
    <p:sldId id="444" r:id="rId11"/>
    <p:sldId id="357" r:id="rId12"/>
    <p:sldId id="359" r:id="rId13"/>
    <p:sldId id="360" r:id="rId14"/>
    <p:sldId id="362" r:id="rId15"/>
    <p:sldId id="364" r:id="rId16"/>
    <p:sldId id="365" r:id="rId17"/>
    <p:sldId id="469" r:id="rId18"/>
    <p:sldId id="366" r:id="rId19"/>
    <p:sldId id="367" r:id="rId20"/>
    <p:sldId id="405" r:id="rId21"/>
    <p:sldId id="370" r:id="rId22"/>
    <p:sldId id="369" r:id="rId23"/>
    <p:sldId id="372" r:id="rId24"/>
    <p:sldId id="387" r:id="rId25"/>
    <p:sldId id="394" r:id="rId26"/>
    <p:sldId id="447" r:id="rId27"/>
    <p:sldId id="439" r:id="rId28"/>
    <p:sldId id="441" r:id="rId29"/>
    <p:sldId id="440" r:id="rId30"/>
    <p:sldId id="442" r:id="rId31"/>
    <p:sldId id="373" r:id="rId32"/>
    <p:sldId id="396" r:id="rId33"/>
    <p:sldId id="374" r:id="rId34"/>
    <p:sldId id="376" r:id="rId35"/>
    <p:sldId id="377" r:id="rId36"/>
    <p:sldId id="378" r:id="rId37"/>
    <p:sldId id="379" r:id="rId38"/>
    <p:sldId id="380" r:id="rId39"/>
    <p:sldId id="381" r:id="rId40"/>
    <p:sldId id="383" r:id="rId41"/>
    <p:sldId id="445" r:id="rId42"/>
    <p:sldId id="384" r:id="rId43"/>
    <p:sldId id="388" r:id="rId44"/>
    <p:sldId id="446" r:id="rId45"/>
    <p:sldId id="390" r:id="rId46"/>
    <p:sldId id="451" r:id="rId47"/>
    <p:sldId id="452" r:id="rId48"/>
    <p:sldId id="453" r:id="rId49"/>
    <p:sldId id="391" r:id="rId50"/>
    <p:sldId id="436" r:id="rId51"/>
    <p:sldId id="393" r:id="rId52"/>
    <p:sldId id="448" r:id="rId53"/>
    <p:sldId id="449" r:id="rId54"/>
    <p:sldId id="456" r:id="rId55"/>
    <p:sldId id="450" r:id="rId56"/>
    <p:sldId id="454" r:id="rId57"/>
    <p:sldId id="455" r:id="rId58"/>
    <p:sldId id="386" r:id="rId59"/>
    <p:sldId id="397" r:id="rId60"/>
    <p:sldId id="457" r:id="rId61"/>
    <p:sldId id="399" r:id="rId62"/>
    <p:sldId id="398" r:id="rId63"/>
    <p:sldId id="461" r:id="rId64"/>
    <p:sldId id="415" r:id="rId65"/>
    <p:sldId id="416" r:id="rId66"/>
    <p:sldId id="400" r:id="rId67"/>
    <p:sldId id="401" r:id="rId68"/>
    <p:sldId id="403" r:id="rId69"/>
    <p:sldId id="459" r:id="rId70"/>
    <p:sldId id="404" r:id="rId71"/>
    <p:sldId id="463" r:id="rId72"/>
    <p:sldId id="460" r:id="rId73"/>
    <p:sldId id="462" r:id="rId74"/>
    <p:sldId id="407" r:id="rId75"/>
    <p:sldId id="408" r:id="rId76"/>
    <p:sldId id="410" r:id="rId77"/>
    <p:sldId id="411" r:id="rId78"/>
    <p:sldId id="409" r:id="rId79"/>
    <p:sldId id="412" r:id="rId80"/>
    <p:sldId id="413" r:id="rId81"/>
    <p:sldId id="414" r:id="rId82"/>
    <p:sldId id="417" r:id="rId83"/>
    <p:sldId id="418" r:id="rId84"/>
    <p:sldId id="420" r:id="rId85"/>
    <p:sldId id="419" r:id="rId86"/>
    <p:sldId id="421" r:id="rId87"/>
    <p:sldId id="422" r:id="rId88"/>
    <p:sldId id="423" r:id="rId89"/>
    <p:sldId id="424" r:id="rId90"/>
    <p:sldId id="425" r:id="rId91"/>
    <p:sldId id="426" r:id="rId92"/>
    <p:sldId id="467" r:id="rId93"/>
    <p:sldId id="437" r:id="rId94"/>
    <p:sldId id="438" r:id="rId95"/>
    <p:sldId id="427" r:id="rId96"/>
    <p:sldId id="464" r:id="rId97"/>
    <p:sldId id="428" r:id="rId98"/>
    <p:sldId id="429" r:id="rId99"/>
    <p:sldId id="466" r:id="rId100"/>
    <p:sldId id="465" r:id="rId101"/>
    <p:sldId id="430" r:id="rId102"/>
    <p:sldId id="431" r:id="rId103"/>
    <p:sldId id="433" r:id="rId104"/>
    <p:sldId id="432" r:id="rId105"/>
    <p:sldId id="435" r:id="rId10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pos="7469" userDrawn="1">
          <p15:clr>
            <a:srgbClr val="A4A3A4"/>
          </p15:clr>
        </p15:guide>
        <p15:guide id="3" orient="horz" pos="3657" userDrawn="1">
          <p15:clr>
            <a:srgbClr val="A4A3A4"/>
          </p15:clr>
        </p15:guide>
        <p15:guide id="4" orient="horz" pos="1003" userDrawn="1">
          <p15:clr>
            <a:srgbClr val="A4A3A4"/>
          </p15:clr>
        </p15:guide>
        <p15:guide id="5" pos="189" userDrawn="1">
          <p15:clr>
            <a:srgbClr val="A4A3A4"/>
          </p15:clr>
        </p15:guide>
        <p15:guide id="6" pos="574" userDrawn="1">
          <p15:clr>
            <a:srgbClr val="A4A3A4"/>
          </p15:clr>
        </p15:guide>
        <p15:guide id="7" pos="3205" userDrawn="1">
          <p15:clr>
            <a:srgbClr val="A4A3A4"/>
          </p15:clr>
        </p15:guide>
        <p15:guide id="8" orient="horz"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 Л" initials="АЛ" lastIdx="1" clrIdx="0">
    <p:extLst>
      <p:ext uri="{19B8F6BF-5375-455C-9EA6-DF929625EA0E}">
        <p15:presenceInfo xmlns:p15="http://schemas.microsoft.com/office/powerpoint/2012/main" userId="1880660c258d8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8E0"/>
    <a:srgbClr val="5DA1B3"/>
    <a:srgbClr val="D9D9D9"/>
    <a:srgbClr val="F2F2F2"/>
    <a:srgbClr val="21B8D1"/>
    <a:srgbClr val="7031A0"/>
    <a:srgbClr val="0A5CAC"/>
    <a:srgbClr val="4F4F4F"/>
    <a:srgbClr val="2658A4"/>
    <a:srgbClr val="4BC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guide orient="horz" pos="2727"/>
        <p:guide pos="7469"/>
        <p:guide orient="horz" pos="3657"/>
        <p:guide orient="horz" pos="1003"/>
        <p:guide pos="189"/>
        <p:guide pos="574"/>
        <p:guide pos="3205"/>
        <p:guide orient="horz" pos="395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41522-04C5-456C-9B51-AC16B7415CBB}" type="doc">
      <dgm:prSet loTypeId="urn:microsoft.com/office/officeart/2005/8/layout/hProcess9" loCatId="process" qsTypeId="urn:microsoft.com/office/officeart/2005/8/quickstyle/simple1" qsCatId="simple" csTypeId="urn:microsoft.com/office/officeart/2005/8/colors/accent1_2" csCatId="accent1" phldr="1"/>
      <dgm:spPr/>
    </dgm:pt>
    <dgm:pt modelId="{24273C90-8047-40A8-A366-24D02A3093BC}">
      <dgm:prSet phldrT="[Текст]"/>
      <dgm:spPr>
        <a:solidFill>
          <a:schemeClr val="accent5">
            <a:lumMod val="50000"/>
          </a:schemeClr>
        </a:solidFill>
      </dgm:spPr>
      <dgm:t>
        <a:bodyPr/>
        <a:lstStyle/>
        <a:p>
          <a:r>
            <a:rPr lang="ru-RU" dirty="0" smtClean="0"/>
            <a:t>Сфера применения</a:t>
          </a:r>
          <a:endParaRPr lang="ru-RU" dirty="0"/>
        </a:p>
      </dgm:t>
    </dgm:pt>
    <dgm:pt modelId="{BD26976D-7912-4C4E-830C-D09851766BE4}" type="parTrans" cxnId="{D0AFF27F-4D29-4331-BF7D-93DF44DBAC5E}">
      <dgm:prSet/>
      <dgm:spPr/>
      <dgm:t>
        <a:bodyPr/>
        <a:lstStyle/>
        <a:p>
          <a:endParaRPr lang="ru-RU"/>
        </a:p>
      </dgm:t>
    </dgm:pt>
    <dgm:pt modelId="{228FCCC7-DC1B-4774-AAA0-E2E4938B0E45}" type="sibTrans" cxnId="{D0AFF27F-4D29-4331-BF7D-93DF44DBAC5E}">
      <dgm:prSet/>
      <dgm:spPr/>
      <dgm:t>
        <a:bodyPr/>
        <a:lstStyle/>
        <a:p>
          <a:endParaRPr lang="ru-RU"/>
        </a:p>
      </dgm:t>
    </dgm:pt>
    <dgm:pt modelId="{9391D875-D657-41F8-8D13-1CC3A94B863A}">
      <dgm:prSet phldrT="[Текст]"/>
      <dgm:spPr>
        <a:solidFill>
          <a:schemeClr val="accent5">
            <a:lumMod val="50000"/>
          </a:schemeClr>
        </a:solidFill>
      </dgm:spPr>
      <dgm:t>
        <a:bodyPr/>
        <a:lstStyle/>
        <a:p>
          <a:r>
            <a:rPr lang="ru-RU" dirty="0" smtClean="0"/>
            <a:t>Механизм применения НПА</a:t>
          </a:r>
          <a:endParaRPr lang="ru-RU" dirty="0"/>
        </a:p>
      </dgm:t>
    </dgm:pt>
    <dgm:pt modelId="{7B4F2729-6466-43DD-9DFD-252FB023A64F}" type="parTrans" cxnId="{7BA53276-5BBD-4A6B-9297-E787B425FF61}">
      <dgm:prSet/>
      <dgm:spPr/>
      <dgm:t>
        <a:bodyPr/>
        <a:lstStyle/>
        <a:p>
          <a:endParaRPr lang="ru-RU"/>
        </a:p>
      </dgm:t>
    </dgm:pt>
    <dgm:pt modelId="{AA2961F1-3411-4E1A-A7FF-8F73C2FDF30A}" type="sibTrans" cxnId="{7BA53276-5BBD-4A6B-9297-E787B425FF61}">
      <dgm:prSet/>
      <dgm:spPr/>
      <dgm:t>
        <a:bodyPr/>
        <a:lstStyle/>
        <a:p>
          <a:endParaRPr lang="ru-RU"/>
        </a:p>
      </dgm:t>
    </dgm:pt>
    <dgm:pt modelId="{F5957A67-2C84-4E42-8977-96BAF09081BE}">
      <dgm:prSet phldrT="[Текст]"/>
      <dgm:spPr>
        <a:solidFill>
          <a:schemeClr val="accent5">
            <a:lumMod val="50000"/>
          </a:schemeClr>
        </a:solidFill>
      </dgm:spPr>
      <dgm:t>
        <a:bodyPr/>
        <a:lstStyle/>
        <a:p>
          <a:r>
            <a:rPr lang="ru-RU" dirty="0" smtClean="0"/>
            <a:t>Случаи неприменения НПА</a:t>
          </a:r>
          <a:endParaRPr lang="ru-RU" dirty="0"/>
        </a:p>
      </dgm:t>
    </dgm:pt>
    <dgm:pt modelId="{C4B3FC76-4BB0-4B1A-9C74-5B709F94B3BE}" type="parTrans" cxnId="{C048264B-4DE0-43C8-B744-412A5BD6D05D}">
      <dgm:prSet/>
      <dgm:spPr/>
      <dgm:t>
        <a:bodyPr/>
        <a:lstStyle/>
        <a:p>
          <a:endParaRPr lang="ru-RU"/>
        </a:p>
      </dgm:t>
    </dgm:pt>
    <dgm:pt modelId="{C647F247-2145-47CB-B59A-E5D6F2ADA3B9}" type="sibTrans" cxnId="{C048264B-4DE0-43C8-B744-412A5BD6D05D}">
      <dgm:prSet/>
      <dgm:spPr/>
      <dgm:t>
        <a:bodyPr/>
        <a:lstStyle/>
        <a:p>
          <a:endParaRPr lang="ru-RU"/>
        </a:p>
      </dgm:t>
    </dgm:pt>
    <dgm:pt modelId="{2D6D9880-AC26-4190-AE39-32A4A6A2F716}">
      <dgm:prSet phldrT="[Текст]"/>
      <dgm:spPr>
        <a:solidFill>
          <a:schemeClr val="accent5">
            <a:lumMod val="50000"/>
          </a:schemeClr>
        </a:solidFill>
      </dgm:spPr>
      <dgm:t>
        <a:bodyPr/>
        <a:lstStyle/>
        <a:p>
          <a:r>
            <a:rPr lang="ru-RU" dirty="0" smtClean="0"/>
            <a:t>Документальное подтверждение соответствия требованиям НПА</a:t>
          </a:r>
          <a:endParaRPr lang="ru-RU" dirty="0"/>
        </a:p>
      </dgm:t>
    </dgm:pt>
    <dgm:pt modelId="{B76EE017-7ED4-4AB9-A034-9FAC35C6995A}" type="parTrans" cxnId="{0E678FDE-1EE9-436C-884B-54FFB2211F12}">
      <dgm:prSet/>
      <dgm:spPr/>
      <dgm:t>
        <a:bodyPr/>
        <a:lstStyle/>
        <a:p>
          <a:endParaRPr lang="ru-RU"/>
        </a:p>
      </dgm:t>
    </dgm:pt>
    <dgm:pt modelId="{14C1567D-5749-418A-A15D-DFFA226211AA}" type="sibTrans" cxnId="{0E678FDE-1EE9-436C-884B-54FFB2211F12}">
      <dgm:prSet/>
      <dgm:spPr/>
      <dgm:t>
        <a:bodyPr/>
        <a:lstStyle/>
        <a:p>
          <a:endParaRPr lang="ru-RU"/>
        </a:p>
      </dgm:t>
    </dgm:pt>
    <dgm:pt modelId="{4CE5D9E7-F48C-4433-8C7F-91AB6DB55D63}">
      <dgm:prSet phldrT="[Текст]"/>
      <dgm:spPr>
        <a:solidFill>
          <a:schemeClr val="accent5">
            <a:lumMod val="50000"/>
          </a:schemeClr>
        </a:solidFill>
      </dgm:spPr>
      <dgm:t>
        <a:bodyPr/>
        <a:lstStyle/>
        <a:p>
          <a:r>
            <a:rPr lang="ru-RU" dirty="0" smtClean="0"/>
            <a:t>Влияние НПА на исполнение контракта </a:t>
          </a:r>
          <a:endParaRPr lang="ru-RU" dirty="0"/>
        </a:p>
      </dgm:t>
    </dgm:pt>
    <dgm:pt modelId="{6BFE3516-43C4-4FD8-A990-7EE7FF243DE0}" type="parTrans" cxnId="{F98B0BE2-30E2-4D81-A253-E9B262B53904}">
      <dgm:prSet/>
      <dgm:spPr/>
      <dgm:t>
        <a:bodyPr/>
        <a:lstStyle/>
        <a:p>
          <a:endParaRPr lang="ru-RU"/>
        </a:p>
      </dgm:t>
    </dgm:pt>
    <dgm:pt modelId="{A66EC839-3C48-432B-9770-8371BA1E9EFC}" type="sibTrans" cxnId="{F98B0BE2-30E2-4D81-A253-E9B262B53904}">
      <dgm:prSet/>
      <dgm:spPr/>
      <dgm:t>
        <a:bodyPr/>
        <a:lstStyle/>
        <a:p>
          <a:endParaRPr lang="ru-RU"/>
        </a:p>
      </dgm:t>
    </dgm:pt>
    <dgm:pt modelId="{5707DB95-B0DE-4762-8956-D822D907EAE1}" type="pres">
      <dgm:prSet presAssocID="{E8D41522-04C5-456C-9B51-AC16B7415CBB}" presName="CompostProcess" presStyleCnt="0">
        <dgm:presLayoutVars>
          <dgm:dir/>
          <dgm:resizeHandles val="exact"/>
        </dgm:presLayoutVars>
      </dgm:prSet>
      <dgm:spPr/>
    </dgm:pt>
    <dgm:pt modelId="{1CA900E4-4500-43BE-956B-2D086ABB0772}" type="pres">
      <dgm:prSet presAssocID="{E8D41522-04C5-456C-9B51-AC16B7415CBB}" presName="arrow" presStyleLbl="bgShp" presStyleIdx="0" presStyleCnt="1"/>
      <dgm:spPr>
        <a:solidFill>
          <a:schemeClr val="accent5">
            <a:lumMod val="60000"/>
            <a:lumOff val="40000"/>
          </a:schemeClr>
        </a:solidFill>
      </dgm:spPr>
    </dgm:pt>
    <dgm:pt modelId="{36648261-C29D-4D5F-80A7-5DCDA76026DB}" type="pres">
      <dgm:prSet presAssocID="{E8D41522-04C5-456C-9B51-AC16B7415CBB}" presName="linearProcess" presStyleCnt="0"/>
      <dgm:spPr/>
    </dgm:pt>
    <dgm:pt modelId="{3C33D0A3-DE92-43A2-BB2A-5F8D7E8682AF}" type="pres">
      <dgm:prSet presAssocID="{24273C90-8047-40A8-A366-24D02A3093BC}" presName="textNode" presStyleLbl="node1" presStyleIdx="0" presStyleCnt="5">
        <dgm:presLayoutVars>
          <dgm:bulletEnabled val="1"/>
        </dgm:presLayoutVars>
      </dgm:prSet>
      <dgm:spPr/>
      <dgm:t>
        <a:bodyPr/>
        <a:lstStyle/>
        <a:p>
          <a:endParaRPr lang="ru-RU"/>
        </a:p>
      </dgm:t>
    </dgm:pt>
    <dgm:pt modelId="{71266F63-7890-47FB-A48A-581C1894BA97}" type="pres">
      <dgm:prSet presAssocID="{228FCCC7-DC1B-4774-AAA0-E2E4938B0E45}" presName="sibTrans" presStyleCnt="0"/>
      <dgm:spPr/>
    </dgm:pt>
    <dgm:pt modelId="{071B8963-F800-4ABB-AEA2-575365CE85D3}" type="pres">
      <dgm:prSet presAssocID="{9391D875-D657-41F8-8D13-1CC3A94B863A}" presName="textNode" presStyleLbl="node1" presStyleIdx="1" presStyleCnt="5">
        <dgm:presLayoutVars>
          <dgm:bulletEnabled val="1"/>
        </dgm:presLayoutVars>
      </dgm:prSet>
      <dgm:spPr/>
      <dgm:t>
        <a:bodyPr/>
        <a:lstStyle/>
        <a:p>
          <a:endParaRPr lang="ru-RU"/>
        </a:p>
      </dgm:t>
    </dgm:pt>
    <dgm:pt modelId="{6B6054C6-0AF1-4A40-8A98-A651DF0267E7}" type="pres">
      <dgm:prSet presAssocID="{AA2961F1-3411-4E1A-A7FF-8F73C2FDF30A}" presName="sibTrans" presStyleCnt="0"/>
      <dgm:spPr/>
    </dgm:pt>
    <dgm:pt modelId="{63AF902A-D430-4808-89EE-DEE922B16C41}" type="pres">
      <dgm:prSet presAssocID="{F5957A67-2C84-4E42-8977-96BAF09081BE}" presName="textNode" presStyleLbl="node1" presStyleIdx="2" presStyleCnt="5">
        <dgm:presLayoutVars>
          <dgm:bulletEnabled val="1"/>
        </dgm:presLayoutVars>
      </dgm:prSet>
      <dgm:spPr/>
      <dgm:t>
        <a:bodyPr/>
        <a:lstStyle/>
        <a:p>
          <a:endParaRPr lang="ru-RU"/>
        </a:p>
      </dgm:t>
    </dgm:pt>
    <dgm:pt modelId="{860DB05F-CBA6-450C-B245-24E5AB4E58AA}" type="pres">
      <dgm:prSet presAssocID="{C647F247-2145-47CB-B59A-E5D6F2ADA3B9}" presName="sibTrans" presStyleCnt="0"/>
      <dgm:spPr/>
    </dgm:pt>
    <dgm:pt modelId="{BCC62041-B7BB-43CC-85D8-B15DFE067CF9}" type="pres">
      <dgm:prSet presAssocID="{2D6D9880-AC26-4190-AE39-32A4A6A2F716}" presName="textNode" presStyleLbl="node1" presStyleIdx="3" presStyleCnt="5">
        <dgm:presLayoutVars>
          <dgm:bulletEnabled val="1"/>
        </dgm:presLayoutVars>
      </dgm:prSet>
      <dgm:spPr/>
      <dgm:t>
        <a:bodyPr/>
        <a:lstStyle/>
        <a:p>
          <a:endParaRPr lang="ru-RU"/>
        </a:p>
      </dgm:t>
    </dgm:pt>
    <dgm:pt modelId="{389C0774-5DAB-4E46-9538-45FC3F4F8C55}" type="pres">
      <dgm:prSet presAssocID="{14C1567D-5749-418A-A15D-DFFA226211AA}" presName="sibTrans" presStyleCnt="0"/>
      <dgm:spPr/>
    </dgm:pt>
    <dgm:pt modelId="{8DEA5663-2209-41E8-A977-14F7F222E5FF}" type="pres">
      <dgm:prSet presAssocID="{4CE5D9E7-F48C-4433-8C7F-91AB6DB55D63}" presName="textNode" presStyleLbl="node1" presStyleIdx="4" presStyleCnt="5">
        <dgm:presLayoutVars>
          <dgm:bulletEnabled val="1"/>
        </dgm:presLayoutVars>
      </dgm:prSet>
      <dgm:spPr/>
      <dgm:t>
        <a:bodyPr/>
        <a:lstStyle/>
        <a:p>
          <a:endParaRPr lang="ru-RU"/>
        </a:p>
      </dgm:t>
    </dgm:pt>
  </dgm:ptLst>
  <dgm:cxnLst>
    <dgm:cxn modelId="{2B3A36E3-A367-4971-A69D-A95E1AB67EBE}" type="presOf" srcId="{9391D875-D657-41F8-8D13-1CC3A94B863A}" destId="{071B8963-F800-4ABB-AEA2-575365CE85D3}" srcOrd="0" destOrd="0" presId="urn:microsoft.com/office/officeart/2005/8/layout/hProcess9"/>
    <dgm:cxn modelId="{D0AFF27F-4D29-4331-BF7D-93DF44DBAC5E}" srcId="{E8D41522-04C5-456C-9B51-AC16B7415CBB}" destId="{24273C90-8047-40A8-A366-24D02A3093BC}" srcOrd="0" destOrd="0" parTransId="{BD26976D-7912-4C4E-830C-D09851766BE4}" sibTransId="{228FCCC7-DC1B-4774-AAA0-E2E4938B0E45}"/>
    <dgm:cxn modelId="{F98B0BE2-30E2-4D81-A253-E9B262B53904}" srcId="{E8D41522-04C5-456C-9B51-AC16B7415CBB}" destId="{4CE5D9E7-F48C-4433-8C7F-91AB6DB55D63}" srcOrd="4" destOrd="0" parTransId="{6BFE3516-43C4-4FD8-A990-7EE7FF243DE0}" sibTransId="{A66EC839-3C48-432B-9770-8371BA1E9EFC}"/>
    <dgm:cxn modelId="{0E678FDE-1EE9-436C-884B-54FFB2211F12}" srcId="{E8D41522-04C5-456C-9B51-AC16B7415CBB}" destId="{2D6D9880-AC26-4190-AE39-32A4A6A2F716}" srcOrd="3" destOrd="0" parTransId="{B76EE017-7ED4-4AB9-A034-9FAC35C6995A}" sibTransId="{14C1567D-5749-418A-A15D-DFFA226211AA}"/>
    <dgm:cxn modelId="{36BE11CB-05BF-423E-9105-D232E818559F}" type="presOf" srcId="{2D6D9880-AC26-4190-AE39-32A4A6A2F716}" destId="{BCC62041-B7BB-43CC-85D8-B15DFE067CF9}" srcOrd="0" destOrd="0" presId="urn:microsoft.com/office/officeart/2005/8/layout/hProcess9"/>
    <dgm:cxn modelId="{6BFCEFE3-2DC0-4EA2-AAE5-0E492BBF7749}" type="presOf" srcId="{E8D41522-04C5-456C-9B51-AC16B7415CBB}" destId="{5707DB95-B0DE-4762-8956-D822D907EAE1}" srcOrd="0" destOrd="0" presId="urn:microsoft.com/office/officeart/2005/8/layout/hProcess9"/>
    <dgm:cxn modelId="{AA1B1EB6-4889-49C4-A27C-0F4796585643}" type="presOf" srcId="{4CE5D9E7-F48C-4433-8C7F-91AB6DB55D63}" destId="{8DEA5663-2209-41E8-A977-14F7F222E5FF}" srcOrd="0" destOrd="0" presId="urn:microsoft.com/office/officeart/2005/8/layout/hProcess9"/>
    <dgm:cxn modelId="{8DDB273D-0B7E-4007-829D-1865D0E0292E}" type="presOf" srcId="{F5957A67-2C84-4E42-8977-96BAF09081BE}" destId="{63AF902A-D430-4808-89EE-DEE922B16C41}" srcOrd="0" destOrd="0" presId="urn:microsoft.com/office/officeart/2005/8/layout/hProcess9"/>
    <dgm:cxn modelId="{90E54874-5CCD-458F-8D7A-B95B8F41E457}" type="presOf" srcId="{24273C90-8047-40A8-A366-24D02A3093BC}" destId="{3C33D0A3-DE92-43A2-BB2A-5F8D7E8682AF}" srcOrd="0" destOrd="0" presId="urn:microsoft.com/office/officeart/2005/8/layout/hProcess9"/>
    <dgm:cxn modelId="{7BA53276-5BBD-4A6B-9297-E787B425FF61}" srcId="{E8D41522-04C5-456C-9B51-AC16B7415CBB}" destId="{9391D875-D657-41F8-8D13-1CC3A94B863A}" srcOrd="1" destOrd="0" parTransId="{7B4F2729-6466-43DD-9DFD-252FB023A64F}" sibTransId="{AA2961F1-3411-4E1A-A7FF-8F73C2FDF30A}"/>
    <dgm:cxn modelId="{C048264B-4DE0-43C8-B744-412A5BD6D05D}" srcId="{E8D41522-04C5-456C-9B51-AC16B7415CBB}" destId="{F5957A67-2C84-4E42-8977-96BAF09081BE}" srcOrd="2" destOrd="0" parTransId="{C4B3FC76-4BB0-4B1A-9C74-5B709F94B3BE}" sibTransId="{C647F247-2145-47CB-B59A-E5D6F2ADA3B9}"/>
    <dgm:cxn modelId="{B5326CB8-2320-4854-9685-1D30488905CF}" type="presParOf" srcId="{5707DB95-B0DE-4762-8956-D822D907EAE1}" destId="{1CA900E4-4500-43BE-956B-2D086ABB0772}" srcOrd="0" destOrd="0" presId="urn:microsoft.com/office/officeart/2005/8/layout/hProcess9"/>
    <dgm:cxn modelId="{096A88FC-B9B4-4A0F-A8E8-A184AD547354}" type="presParOf" srcId="{5707DB95-B0DE-4762-8956-D822D907EAE1}" destId="{36648261-C29D-4D5F-80A7-5DCDA76026DB}" srcOrd="1" destOrd="0" presId="urn:microsoft.com/office/officeart/2005/8/layout/hProcess9"/>
    <dgm:cxn modelId="{69C224D0-41C8-43A6-BA80-A27CA3EC0F02}" type="presParOf" srcId="{36648261-C29D-4D5F-80A7-5DCDA76026DB}" destId="{3C33D0A3-DE92-43A2-BB2A-5F8D7E8682AF}" srcOrd="0" destOrd="0" presId="urn:microsoft.com/office/officeart/2005/8/layout/hProcess9"/>
    <dgm:cxn modelId="{84E34803-2AB3-45AD-908E-528C6CCEE6AF}" type="presParOf" srcId="{36648261-C29D-4D5F-80A7-5DCDA76026DB}" destId="{71266F63-7890-47FB-A48A-581C1894BA97}" srcOrd="1" destOrd="0" presId="urn:microsoft.com/office/officeart/2005/8/layout/hProcess9"/>
    <dgm:cxn modelId="{6FFE64CE-879F-4858-A9F9-9C54716F8739}" type="presParOf" srcId="{36648261-C29D-4D5F-80A7-5DCDA76026DB}" destId="{071B8963-F800-4ABB-AEA2-575365CE85D3}" srcOrd="2" destOrd="0" presId="urn:microsoft.com/office/officeart/2005/8/layout/hProcess9"/>
    <dgm:cxn modelId="{8C892393-252A-4B1C-AE37-FF59836E9910}" type="presParOf" srcId="{36648261-C29D-4D5F-80A7-5DCDA76026DB}" destId="{6B6054C6-0AF1-4A40-8A98-A651DF0267E7}" srcOrd="3" destOrd="0" presId="urn:microsoft.com/office/officeart/2005/8/layout/hProcess9"/>
    <dgm:cxn modelId="{1B239BC8-E095-471B-85B9-9FBF821B86FD}" type="presParOf" srcId="{36648261-C29D-4D5F-80A7-5DCDA76026DB}" destId="{63AF902A-D430-4808-89EE-DEE922B16C41}" srcOrd="4" destOrd="0" presId="urn:microsoft.com/office/officeart/2005/8/layout/hProcess9"/>
    <dgm:cxn modelId="{790F0ECB-7B77-4D14-A72E-F1FEC0D869AF}" type="presParOf" srcId="{36648261-C29D-4D5F-80A7-5DCDA76026DB}" destId="{860DB05F-CBA6-450C-B245-24E5AB4E58AA}" srcOrd="5" destOrd="0" presId="urn:microsoft.com/office/officeart/2005/8/layout/hProcess9"/>
    <dgm:cxn modelId="{0BF9E8A9-BFB0-40D1-960A-9C26CA49B441}" type="presParOf" srcId="{36648261-C29D-4D5F-80A7-5DCDA76026DB}" destId="{BCC62041-B7BB-43CC-85D8-B15DFE067CF9}" srcOrd="6" destOrd="0" presId="urn:microsoft.com/office/officeart/2005/8/layout/hProcess9"/>
    <dgm:cxn modelId="{43EFC323-5E9B-498D-AD22-D58C7B5D4607}" type="presParOf" srcId="{36648261-C29D-4D5F-80A7-5DCDA76026DB}" destId="{389C0774-5DAB-4E46-9538-45FC3F4F8C55}" srcOrd="7" destOrd="0" presId="urn:microsoft.com/office/officeart/2005/8/layout/hProcess9"/>
    <dgm:cxn modelId="{CC302AEA-8798-405A-956D-A1D063A07CB4}" type="presParOf" srcId="{36648261-C29D-4D5F-80A7-5DCDA76026DB}" destId="{8DEA5663-2209-41E8-A977-14F7F222E5FF}"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900E4-4500-43BE-956B-2D086ABB0772}">
      <dsp:nvSpPr>
        <dsp:cNvPr id="0" name=""/>
        <dsp:cNvSpPr/>
      </dsp:nvSpPr>
      <dsp:spPr>
        <a:xfrm>
          <a:off x="806413" y="0"/>
          <a:ext cx="9139355" cy="5418667"/>
        </a:xfrm>
        <a:prstGeom prst="rightArrow">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3C33D0A3-DE92-43A2-BB2A-5F8D7E8682AF}">
      <dsp:nvSpPr>
        <dsp:cNvPr id="0" name=""/>
        <dsp:cNvSpPr/>
      </dsp:nvSpPr>
      <dsp:spPr>
        <a:xfrm>
          <a:off x="4725" y="1625600"/>
          <a:ext cx="206591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Сфера применения</a:t>
          </a:r>
          <a:endParaRPr lang="ru-RU" sz="1700" kern="1200" dirty="0"/>
        </a:p>
      </dsp:txBody>
      <dsp:txXfrm>
        <a:off x="105574" y="1726449"/>
        <a:ext cx="1864212" cy="1965768"/>
      </dsp:txXfrm>
    </dsp:sp>
    <dsp:sp modelId="{071B8963-F800-4ABB-AEA2-575365CE85D3}">
      <dsp:nvSpPr>
        <dsp:cNvPr id="0" name=""/>
        <dsp:cNvSpPr/>
      </dsp:nvSpPr>
      <dsp:spPr>
        <a:xfrm>
          <a:off x="2173930" y="1625600"/>
          <a:ext cx="206591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Механизм применения НПА</a:t>
          </a:r>
          <a:endParaRPr lang="ru-RU" sz="1700" kern="1200" dirty="0"/>
        </a:p>
      </dsp:txBody>
      <dsp:txXfrm>
        <a:off x="2274779" y="1726449"/>
        <a:ext cx="1864212" cy="1965768"/>
      </dsp:txXfrm>
    </dsp:sp>
    <dsp:sp modelId="{63AF902A-D430-4808-89EE-DEE922B16C41}">
      <dsp:nvSpPr>
        <dsp:cNvPr id="0" name=""/>
        <dsp:cNvSpPr/>
      </dsp:nvSpPr>
      <dsp:spPr>
        <a:xfrm>
          <a:off x="4343136" y="1625600"/>
          <a:ext cx="206591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Случаи неприменения НПА</a:t>
          </a:r>
          <a:endParaRPr lang="ru-RU" sz="1700" kern="1200" dirty="0"/>
        </a:p>
      </dsp:txBody>
      <dsp:txXfrm>
        <a:off x="4443985" y="1726449"/>
        <a:ext cx="1864212" cy="1965768"/>
      </dsp:txXfrm>
    </dsp:sp>
    <dsp:sp modelId="{BCC62041-B7BB-43CC-85D8-B15DFE067CF9}">
      <dsp:nvSpPr>
        <dsp:cNvPr id="0" name=""/>
        <dsp:cNvSpPr/>
      </dsp:nvSpPr>
      <dsp:spPr>
        <a:xfrm>
          <a:off x="6512342" y="1625600"/>
          <a:ext cx="206591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Документальное подтверждение соответствия требованиям НПА</a:t>
          </a:r>
          <a:endParaRPr lang="ru-RU" sz="1700" kern="1200" dirty="0"/>
        </a:p>
      </dsp:txBody>
      <dsp:txXfrm>
        <a:off x="6613191" y="1726449"/>
        <a:ext cx="1864212" cy="1965768"/>
      </dsp:txXfrm>
    </dsp:sp>
    <dsp:sp modelId="{8DEA5663-2209-41E8-A977-14F7F222E5FF}">
      <dsp:nvSpPr>
        <dsp:cNvPr id="0" name=""/>
        <dsp:cNvSpPr/>
      </dsp:nvSpPr>
      <dsp:spPr>
        <a:xfrm>
          <a:off x="8681547" y="1625600"/>
          <a:ext cx="206591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Влияние НПА на исполнение контракта </a:t>
          </a:r>
          <a:endParaRPr lang="ru-RU" sz="1700" kern="1200" dirty="0"/>
        </a:p>
      </dsp:txBody>
      <dsp:txXfrm>
        <a:off x="8782396" y="1726449"/>
        <a:ext cx="1864212" cy="19657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9597E-BC11-4544-B52C-AF8A8A443758}" type="datetimeFigureOut">
              <a:rPr lang="ru-RU" smtClean="0"/>
              <a:pPr/>
              <a:t>23.11.2022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7DFB2-9CFE-4C5C-9003-562C29B55EB7}" type="slidenum">
              <a:rPr lang="ru-RU" smtClean="0"/>
              <a:pPr/>
              <a:t>‹#›</a:t>
            </a:fld>
            <a:endParaRPr lang="ru-RU"/>
          </a:p>
        </p:txBody>
      </p:sp>
    </p:spTree>
    <p:extLst>
      <p:ext uri="{BB962C8B-B14F-4D97-AF65-F5344CB8AC3E}">
        <p14:creationId xmlns:p14="http://schemas.microsoft.com/office/powerpoint/2010/main" val="301730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1</a:t>
            </a:fld>
            <a:endParaRPr lang="ru-RU"/>
          </a:p>
        </p:txBody>
      </p:sp>
    </p:spTree>
    <p:extLst>
      <p:ext uri="{BB962C8B-B14F-4D97-AF65-F5344CB8AC3E}">
        <p14:creationId xmlns:p14="http://schemas.microsoft.com/office/powerpoint/2010/main" val="159305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2</a:t>
            </a:fld>
            <a:endParaRPr lang="ru-RU"/>
          </a:p>
        </p:txBody>
      </p:sp>
    </p:spTree>
    <p:extLst>
      <p:ext uri="{BB962C8B-B14F-4D97-AF65-F5344CB8AC3E}">
        <p14:creationId xmlns:p14="http://schemas.microsoft.com/office/powerpoint/2010/main" val="196509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69</a:t>
            </a:fld>
            <a:endParaRPr lang="ru-RU"/>
          </a:p>
        </p:txBody>
      </p:sp>
    </p:spTree>
    <p:extLst>
      <p:ext uri="{BB962C8B-B14F-4D97-AF65-F5344CB8AC3E}">
        <p14:creationId xmlns:p14="http://schemas.microsoft.com/office/powerpoint/2010/main" val="2239484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826140" y="1580541"/>
            <a:ext cx="7766936" cy="1646302"/>
          </a:xfrm>
        </p:spPr>
        <p:txBody>
          <a:bodyPr anchor="b">
            <a:noAutofit/>
          </a:bodyPr>
          <a:lstStyle>
            <a:lvl1pPr algn="r">
              <a:defRPr sz="40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3777634" y="322684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62D8DD6-D947-4328-B735-3BA501193FA3}"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333863" y="6346162"/>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45" t="6059" r="12902" b="24"/>
          <a:stretch/>
        </p:blipFill>
        <p:spPr>
          <a:xfrm>
            <a:off x="-91279" y="-33655"/>
            <a:ext cx="6195550" cy="6900954"/>
          </a:xfrm>
          <a:prstGeom prst="rect">
            <a:avLst/>
          </a:prstGeom>
        </p:spPr>
      </p:pic>
      <p:sp>
        <p:nvSpPr>
          <p:cNvPr id="20" name="TextBox 19"/>
          <p:cNvSpPr txBox="1"/>
          <p:nvPr userDrawn="1"/>
        </p:nvSpPr>
        <p:spPr>
          <a:xfrm>
            <a:off x="2474582" y="2995584"/>
            <a:ext cx="2669142" cy="923330"/>
          </a:xfrm>
          <a:prstGeom prst="rect">
            <a:avLst/>
          </a:prstGeom>
          <a:noFill/>
        </p:spPr>
        <p:txBody>
          <a:bodyPr wrap="square" rtlCol="0">
            <a:spAutoFit/>
          </a:bodyPr>
          <a:lstStyle/>
          <a:p>
            <a:r>
              <a:rPr lang="ru-RU" sz="1800" b="1" spc="100" baseline="0" dirty="0">
                <a:solidFill>
                  <a:schemeClr val="bg1"/>
                </a:solidFill>
                <a:latin typeface="Calibri (Основной текст)"/>
                <a:cs typeface="Arial" panose="020B0604020202020204" pitchFamily="34" charset="0"/>
              </a:rPr>
              <a:t>НАЦИОНАЛЬНАЯ</a:t>
            </a:r>
          </a:p>
          <a:p>
            <a:r>
              <a:rPr lang="ru-RU" sz="1800" b="1" spc="100" baseline="0" dirty="0">
                <a:solidFill>
                  <a:schemeClr val="bg1"/>
                </a:solidFill>
                <a:latin typeface="Calibri (Основной текст)"/>
                <a:cs typeface="Arial" panose="020B0604020202020204" pitchFamily="34" charset="0"/>
              </a:rPr>
              <a:t>ЭЛЕКТРОННАЯ</a:t>
            </a:r>
          </a:p>
          <a:p>
            <a:r>
              <a:rPr lang="ru-RU" sz="1800" b="1" spc="100" baseline="0" dirty="0">
                <a:solidFill>
                  <a:schemeClr val="bg1"/>
                </a:solidFill>
                <a:latin typeface="Calibri (Основной текст)"/>
                <a:cs typeface="Arial" panose="020B0604020202020204" pitchFamily="34" charset="0"/>
              </a:rPr>
              <a:t>ПЛОЩАДКА</a:t>
            </a:r>
          </a:p>
        </p:txBody>
      </p:sp>
      <p:pic>
        <p:nvPicPr>
          <p:cNvPr id="22" name="Рисунок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707" y="2941056"/>
            <a:ext cx="909550" cy="894392"/>
          </a:xfrm>
          <a:prstGeom prst="rect">
            <a:avLst/>
          </a:prstGeom>
        </p:spPr>
      </p:pic>
      <p:sp>
        <p:nvSpPr>
          <p:cNvPr id="23" name="Шестиугольник 22"/>
          <p:cNvSpPr/>
          <p:nvPr userDrawn="1"/>
        </p:nvSpPr>
        <p:spPr>
          <a:xfrm rot="5400000">
            <a:off x="737236" y="1349788"/>
            <a:ext cx="4729238" cy="4076929"/>
          </a:xfrm>
          <a:prstGeom prst="hexagon">
            <a:avLst/>
          </a:prstGeom>
          <a:noFill/>
          <a:ln w="133350">
            <a:solidFill>
              <a:srgbClr val="BDD4ED">
                <a:alpha val="1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5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F965DB-81F6-4F78-B445-8C759B16F311}"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70321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210FE26-C685-4055-B81B-4299BE3A1353}"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48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699B49-1618-4461-80BD-878C807678E5}"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85900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C32C45-15CA-40FF-AC17-855458652CDD}"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77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AFD7D9F-1EF2-4814-ADB5-CDA1737A8823}"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48250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FF13CB-CE1C-41B9-82E3-6A0B624F7453}"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72414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54AD6C-29D5-4080-A238-1E153D83F4BD}"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17044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ACDAB497-422C-4923-9B08-00DB4CE88C66}" type="datetime1">
              <a:rPr lang="ru-RU" smtClean="0"/>
              <a:pPr/>
              <a:t>23.11.2022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257663" y="6295362"/>
            <a:ext cx="683339" cy="365125"/>
          </a:xfrm>
        </p:spPr>
        <p:txBody>
          <a:bodyPr/>
          <a:lstStyle>
            <a:lvl1pPr>
              <a:defRPr sz="1400">
                <a:solidFill>
                  <a:schemeClr val="bg1"/>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74758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3832" y="1122138"/>
            <a:ext cx="3968168" cy="5735862"/>
          </a:xfrm>
          <a:prstGeom prst="rect">
            <a:avLst/>
          </a:prstGeom>
        </p:spPr>
      </p:pic>
    </p:spTree>
    <p:extLst>
      <p:ext uri="{BB962C8B-B14F-4D97-AF65-F5344CB8AC3E}">
        <p14:creationId xmlns:p14="http://schemas.microsoft.com/office/powerpoint/2010/main" val="317429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367E14-29C9-4542-A62E-6929AFAD5587}" type="datetime1">
              <a:rPr lang="ru-RU" smtClean="0"/>
              <a:pPr/>
              <a:t>23.11.2022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81" b="39141"/>
          <a:stretch/>
        </p:blipFill>
        <p:spPr>
          <a:xfrm>
            <a:off x="0" y="1536700"/>
            <a:ext cx="12192000" cy="2933700"/>
          </a:xfrm>
          <a:prstGeom prst="rect">
            <a:avLst/>
          </a:prstGeom>
        </p:spPr>
      </p:pic>
    </p:spTree>
    <p:extLst>
      <p:ext uri="{BB962C8B-B14F-4D97-AF65-F5344CB8AC3E}">
        <p14:creationId xmlns:p14="http://schemas.microsoft.com/office/powerpoint/2010/main" val="154847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735DB2D-C0CE-43AC-B5CA-6B07D3E3C29A}" type="datetime1">
              <a:rPr lang="ru-RU" smtClean="0"/>
              <a:pPr/>
              <a:t>23.11.2022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41288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DB9198-AB7F-4B81-BFC4-8A202941DF7A}" type="datetime1">
              <a:rPr lang="ru-RU" smtClean="0"/>
              <a:pPr/>
              <a:t>23.11.2022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11206863" y="6223924"/>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9331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8A279-1574-45C5-9292-680E51A6A4F6}" type="datetime1">
              <a:rPr lang="ru-RU" smtClean="0"/>
              <a:pPr/>
              <a:t>23.11.2022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11244963" y="6223924"/>
            <a:ext cx="683339" cy="365125"/>
          </a:xfrm>
        </p:spPr>
        <p:txBody>
          <a:bodyPr/>
          <a:lstStyle>
            <a:lvl1pPr>
              <a:defRPr sz="1400">
                <a:solidFill>
                  <a:srgbClr val="0A5CAC"/>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31620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67EE426-D783-4BE4-BEAA-1AA25B39984B}" type="datetime1">
              <a:rPr lang="ru-RU" smtClean="0"/>
              <a:pPr/>
              <a:t>23.11.2022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6855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76C7E80-F11D-43C2-84DC-DE68F215A23E}" type="datetime1">
              <a:rPr lang="ru-RU" smtClean="0"/>
              <a:pPr/>
              <a:t>23.11.2022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261834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416DAB-2C76-43E6-8312-F01E7E90CC07}" type="datetime1">
              <a:rPr lang="ru-RU" smtClean="0"/>
              <a:pPr/>
              <a:t>23.11.2022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188830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6.png"/><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10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gisp.gov.ru/pp616/i/info" TargetMode="Externa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gisp.gov.ru/pprf/marketplace/#/products" TargetMode="External"/><Relationship Id="rId4" Type="http://schemas.openxmlformats.org/officeDocument/2006/relationships/hyperlink" Target="https://gisp.gov.ru/pp719v2/pub/pro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erpt.eecommission.org/Goo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179381" y="2065955"/>
            <a:ext cx="7967204" cy="1754326"/>
          </a:xfrm>
          <a:prstGeom prst="rect">
            <a:avLst/>
          </a:prstGeom>
          <a:noFill/>
        </p:spPr>
        <p:txBody>
          <a:bodyPr wrap="square">
            <a:spAutoFit/>
          </a:bodyPr>
          <a:lstStyle/>
          <a:p>
            <a:r>
              <a:rPr lang="ru-RU" sz="3600" b="1" dirty="0" smtClean="0">
                <a:latin typeface="Panton SemiBold" pitchFamily="2" charset="0"/>
                <a:ea typeface="Roboto Lt" pitchFamily="2" charset="0"/>
                <a:cs typeface="Segoe UI" panose="020B0502040204020203" pitchFamily="34" charset="0"/>
              </a:rPr>
              <a:t>Специфика применения национального режима в закупках</a:t>
            </a:r>
            <a:endParaRPr lang="ru-RU" sz="36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241976" y="3998028"/>
            <a:ext cx="6293295" cy="1154162"/>
          </a:xfrm>
          <a:prstGeom prst="rect">
            <a:avLst/>
          </a:prstGeom>
          <a:noFill/>
        </p:spPr>
        <p:txBody>
          <a:bodyPr wrap="square" rtlCol="0">
            <a:spAutoFit/>
          </a:bodyPr>
          <a:lstStyle/>
          <a:p>
            <a:r>
              <a:rPr lang="ru-RU" sz="2300" b="1" dirty="0" err="1" smtClean="0">
                <a:latin typeface="Panton" pitchFamily="2" charset="0"/>
              </a:rPr>
              <a:t>Вергунова</a:t>
            </a:r>
            <a:r>
              <a:rPr lang="ru-RU" sz="2300" b="1" dirty="0" smtClean="0">
                <a:latin typeface="Panton" pitchFamily="2" charset="0"/>
              </a:rPr>
              <a:t> Ольга Викторовна</a:t>
            </a:r>
            <a:r>
              <a:rPr lang="ru-RU" sz="2300" b="1" dirty="0" smtClean="0">
                <a:latin typeface="Panton SemiBold" pitchFamily="2" charset="0"/>
              </a:rPr>
              <a:t>, </a:t>
            </a:r>
            <a:r>
              <a:rPr lang="ru-RU" sz="2300" b="1" dirty="0">
                <a:latin typeface="Panton SemiBold" pitchFamily="2" charset="0"/>
              </a:rPr>
              <a:t/>
            </a:r>
            <a:br>
              <a:rPr lang="ru-RU" sz="2300" b="1" dirty="0">
                <a:latin typeface="Panton SemiBold" pitchFamily="2" charset="0"/>
              </a:rPr>
            </a:br>
            <a:r>
              <a:rPr lang="ru-RU" sz="2300" dirty="0" smtClean="0">
                <a:latin typeface="Panton" pitchFamily="2" charset="0"/>
              </a:rPr>
              <a:t>руководитель отдела методологии и обучения</a:t>
            </a:r>
            <a:endParaRPr lang="ru-RU" sz="2300"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161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409586" y="240861"/>
            <a:ext cx="7428764" cy="584775"/>
          </a:xfrm>
          <a:prstGeom prst="rect">
            <a:avLst/>
          </a:prstGeom>
          <a:noFill/>
        </p:spPr>
        <p:txBody>
          <a:bodyPr wrap="square" rtlCol="0">
            <a:spAutoFit/>
          </a:bodyPr>
          <a:lstStyle/>
          <a:p>
            <a:r>
              <a:rPr lang="ru-RU" sz="3200" b="1" dirty="0" smtClean="0"/>
              <a:t>Особенности применения ПП 1236</a:t>
            </a:r>
            <a:endParaRPr lang="ru-RU" sz="3200" b="1" dirty="0"/>
          </a:p>
        </p:txBody>
      </p:sp>
      <p:sp>
        <p:nvSpPr>
          <p:cNvPr id="7" name="TextBox 6"/>
          <p:cNvSpPr txBox="1"/>
          <p:nvPr/>
        </p:nvSpPr>
        <p:spPr>
          <a:xfrm>
            <a:off x="322501" y="1025392"/>
            <a:ext cx="7994185" cy="5909310"/>
          </a:xfrm>
          <a:prstGeom prst="rect">
            <a:avLst/>
          </a:prstGeom>
          <a:noFill/>
        </p:spPr>
        <p:txBody>
          <a:bodyPr wrap="square" rtlCol="0">
            <a:spAutoFit/>
          </a:bodyPr>
          <a:lstStyle/>
          <a:p>
            <a:r>
              <a:rPr lang="ru-RU" b="1" dirty="0" smtClean="0"/>
              <a:t>Механизм </a:t>
            </a:r>
            <a:r>
              <a:rPr lang="ru-RU" b="1" dirty="0"/>
              <a:t>применения: </a:t>
            </a:r>
            <a:r>
              <a:rPr lang="ru-RU" dirty="0" smtClean="0"/>
              <a:t>административная практика</a:t>
            </a:r>
          </a:p>
          <a:p>
            <a:endParaRPr lang="ru-RU" dirty="0"/>
          </a:p>
          <a:p>
            <a:r>
              <a:rPr lang="ru-RU" b="1" dirty="0" smtClean="0"/>
              <a:t>Суть дела: </a:t>
            </a:r>
            <a:r>
              <a:rPr lang="ru-RU" dirty="0" smtClean="0"/>
              <a:t>Заказчик приобретает ноутбуки с предустановленным ПО. При этом запрет по ПП 616 не устанавливается (есть основания), а запрет по ПП 1236 – установлен. Площадка блокирует возможность подать заявку с иностранным товаром, потому что установлен запрет. Товарная позиция в извещении одна (ноутбук) и возможности указать, что Китай – это страна происхождения ПО, а не ноутбука просто нет.</a:t>
            </a:r>
          </a:p>
          <a:p>
            <a:endParaRPr lang="ru-RU" dirty="0"/>
          </a:p>
          <a:p>
            <a:r>
              <a:rPr lang="ru-RU" b="1" dirty="0" smtClean="0"/>
              <a:t>Суть решения: </a:t>
            </a:r>
            <a:r>
              <a:rPr lang="ru-RU" dirty="0"/>
              <a:t>Учитывая, что запрет, </a:t>
            </a:r>
            <a:r>
              <a:rPr lang="ru-RU" dirty="0" smtClean="0"/>
              <a:t>предусмотренный Постановлением </a:t>
            </a:r>
            <a:r>
              <a:rPr lang="ru-RU" dirty="0"/>
              <a:t>№ 616 </a:t>
            </a:r>
            <a:r>
              <a:rPr lang="ru-RU" dirty="0" smtClean="0"/>
              <a:t>в </a:t>
            </a:r>
            <a:r>
              <a:rPr lang="ru-RU" dirty="0"/>
              <a:t>отношении ноутбуков, страной происхождения которого являются иностранные государства, не применяется, а также страна происхождения, предлагаемого Заявителем к поставке программного обеспечения – Российская Федерация, Комиссия приходит к выводу, что установленный запрет Оператором электронной площадки на подачу заявки на участие в Аукционе Заявителем, </a:t>
            </a:r>
            <a:r>
              <a:rPr lang="ru-RU" dirty="0" smtClean="0"/>
              <a:t>не </a:t>
            </a:r>
            <a:r>
              <a:rPr lang="ru-RU" dirty="0"/>
              <a:t>соответствует Закону о контрактной системе</a:t>
            </a:r>
            <a:r>
              <a:rPr lang="ru-RU" dirty="0" smtClean="0"/>
              <a:t>.</a:t>
            </a:r>
          </a:p>
          <a:p>
            <a:r>
              <a:rPr lang="ru-RU" dirty="0" smtClean="0"/>
              <a:t> </a:t>
            </a:r>
          </a:p>
          <a:p>
            <a:r>
              <a:rPr lang="ru-RU" b="1" dirty="0" smtClean="0"/>
              <a:t>Реквизиты: Решение ФАС России </a:t>
            </a:r>
            <a:r>
              <a:rPr lang="ru-RU" b="1" dirty="0"/>
              <a:t>по закупке №</a:t>
            </a:r>
            <a:r>
              <a:rPr lang="ru-RU" b="1" dirty="0" smtClean="0"/>
              <a:t>0813500000122007769 от 15.06.2022 г.</a:t>
            </a:r>
            <a:endParaRPr lang="ru-RU" b="1" dirty="0"/>
          </a:p>
          <a:p>
            <a:endParaRPr lang="ru-RU" dirty="0"/>
          </a:p>
        </p:txBody>
      </p:sp>
    </p:spTree>
    <p:extLst>
      <p:ext uri="{BB962C8B-B14F-4D97-AF65-F5344CB8AC3E}">
        <p14:creationId xmlns:p14="http://schemas.microsoft.com/office/powerpoint/2010/main" val="279987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26064"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274755" y="1326070"/>
            <a:ext cx="7822096" cy="5262979"/>
          </a:xfrm>
          <a:prstGeom prst="rect">
            <a:avLst/>
          </a:prstGeom>
          <a:noFill/>
        </p:spPr>
        <p:txBody>
          <a:bodyPr wrap="square" rtlCol="0">
            <a:spAutoFit/>
          </a:bodyPr>
          <a:lstStyle/>
          <a:p>
            <a:pPr marL="457200" indent="-457200">
              <a:buAutoNum type="arabicPeriod"/>
            </a:pPr>
            <a:r>
              <a:rPr lang="ru-RU" sz="2400" dirty="0" smtClean="0"/>
              <a:t>При новом алгоритме проведения аукциона участники не получают уведомления о наличии «российских» товаров и торгуются вслепую</a:t>
            </a:r>
          </a:p>
          <a:p>
            <a:pPr marL="457200" indent="-457200">
              <a:buAutoNum type="arabicPeriod"/>
            </a:pPr>
            <a:r>
              <a:rPr lang="ru-RU" sz="2400" dirty="0" smtClean="0"/>
              <a:t>Документом, подтверждающим страну происхождения, является декларация. Можно ли ей верить?</a:t>
            </a:r>
          </a:p>
          <a:p>
            <a:pPr marL="457200" indent="-457200">
              <a:buAutoNum type="arabicPeriod"/>
            </a:pPr>
            <a:r>
              <a:rPr lang="ru-RU" sz="2400" dirty="0" smtClean="0"/>
              <a:t>При совместном применении ограничений и условий допуска возникает большая путаница с подтверждением страны происхождения</a:t>
            </a:r>
          </a:p>
          <a:p>
            <a:pPr marL="457200" indent="-457200">
              <a:buAutoNum type="arabicPeriod"/>
            </a:pPr>
            <a:r>
              <a:rPr lang="ru-RU" sz="2400" dirty="0" smtClean="0"/>
              <a:t>Участники очень часто обжалуют снижение цены</a:t>
            </a:r>
          </a:p>
          <a:p>
            <a:pPr marL="457200" indent="-457200">
              <a:buAutoNum type="arabicPeriod"/>
            </a:pPr>
            <a:r>
              <a:rPr lang="ru-RU" sz="2400" dirty="0" smtClean="0"/>
              <a:t>Некоторые </a:t>
            </a:r>
            <a:r>
              <a:rPr lang="ru-RU" sz="2400" dirty="0" err="1" smtClean="0"/>
              <a:t>УФАСы</a:t>
            </a:r>
            <a:r>
              <a:rPr lang="ru-RU" sz="2400" dirty="0" smtClean="0"/>
              <a:t> до сих пор считают, что Приказ 126н применяется при выполнении работ, оказании услуг</a:t>
            </a:r>
            <a:endParaRPr lang="ru-RU" sz="2400" dirty="0"/>
          </a:p>
          <a:p>
            <a:endParaRPr lang="ru-RU" sz="2400" dirty="0"/>
          </a:p>
        </p:txBody>
      </p:sp>
      <p:sp>
        <p:nvSpPr>
          <p:cNvPr id="2" name="TextBox 1"/>
          <p:cNvSpPr txBox="1"/>
          <p:nvPr/>
        </p:nvSpPr>
        <p:spPr>
          <a:xfrm>
            <a:off x="274755" y="326571"/>
            <a:ext cx="6426491" cy="523220"/>
          </a:xfrm>
          <a:prstGeom prst="rect">
            <a:avLst/>
          </a:prstGeom>
          <a:noFill/>
        </p:spPr>
        <p:txBody>
          <a:bodyPr wrap="square" rtlCol="0">
            <a:spAutoFit/>
          </a:bodyPr>
          <a:lstStyle/>
          <a:p>
            <a:r>
              <a:rPr lang="ru-RU" sz="2800" b="1" dirty="0" smtClean="0"/>
              <a:t>Основные проблемы</a:t>
            </a:r>
            <a:endParaRPr lang="ru-RU" sz="2800" b="1" dirty="0"/>
          </a:p>
        </p:txBody>
      </p:sp>
      <p:sp>
        <p:nvSpPr>
          <p:cNvPr id="3" name="Прямоугольная выноска 2"/>
          <p:cNvSpPr/>
          <p:nvPr/>
        </p:nvSpPr>
        <p:spPr>
          <a:xfrm>
            <a:off x="8126064" y="1219200"/>
            <a:ext cx="3856930" cy="4014652"/>
          </a:xfrm>
          <a:prstGeom prst="wedgeRectCallout">
            <a:avLst>
              <a:gd name="adj1" fmla="val -67572"/>
              <a:gd name="adj2" fmla="val 34868"/>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smtClean="0"/>
          </a:p>
          <a:p>
            <a:pPr algn="ctr"/>
            <a:r>
              <a:rPr lang="ru-RU" sz="1200" dirty="0" smtClean="0"/>
              <a:t>Письмо </a:t>
            </a:r>
            <a:r>
              <a:rPr lang="ru-RU" sz="1200" dirty="0"/>
              <a:t>Минфина России от 15.07.2022 N </a:t>
            </a:r>
            <a:r>
              <a:rPr lang="ru-RU" sz="1200" dirty="0" smtClean="0"/>
              <a:t>24-06-06/68443:</a:t>
            </a:r>
          </a:p>
          <a:p>
            <a:pPr algn="ctr"/>
            <a:r>
              <a:rPr lang="ru-RU" sz="1200" dirty="0"/>
              <a:t>в случае, если при осуществлении закупки товара установлены ограничения, предусмотренные Постановлением N 878, а также условия допуска, установленные Приказом N 126н, для подтверждения соответствия товара условиям, предусмотренным Постановлением N 878, участнику закупки необходимо предоставить номер реестровой записи из единого реестра российской радиоэлектронной продукции или евразийского реестра промышленных товаров, а также информацию о совокупном количестве баллов за выполнение технологических операций (условий) на территории Российской Федерации, государства - члена ЕАЭС, либо копию сертификата по форме СТ-1, а для подтверждения страны происхождения товара, указанного в приложениях к Приказу N 126н, указать (декларировать) в заявке наименование страны происхождения товара.</a:t>
            </a:r>
          </a:p>
          <a:p>
            <a:pPr algn="ctr"/>
            <a:endParaRPr lang="ru-RU" dirty="0"/>
          </a:p>
        </p:txBody>
      </p:sp>
    </p:spTree>
    <p:extLst>
      <p:ext uri="{BB962C8B-B14F-4D97-AF65-F5344CB8AC3E}">
        <p14:creationId xmlns:p14="http://schemas.microsoft.com/office/powerpoint/2010/main" val="200873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45390" y="1822459"/>
            <a:ext cx="7850343" cy="3785652"/>
          </a:xfrm>
          <a:prstGeom prst="rect">
            <a:avLst/>
          </a:prstGeom>
          <a:noFill/>
        </p:spPr>
        <p:txBody>
          <a:bodyPr wrap="square" rtlCol="0">
            <a:spAutoFit/>
          </a:bodyPr>
          <a:lstStyle/>
          <a:p>
            <a:r>
              <a:rPr lang="ru-RU" sz="2000" b="1" dirty="0"/>
              <a:t>Постановление 6 ААС по делу №</a:t>
            </a:r>
            <a:r>
              <a:rPr lang="ru-RU" sz="2000" b="1" dirty="0" smtClean="0"/>
              <a:t>А73-16167/2020 07.05.2021 года</a:t>
            </a:r>
          </a:p>
          <a:p>
            <a:endParaRPr lang="ru-RU" sz="2000" dirty="0"/>
          </a:p>
          <a:p>
            <a:r>
              <a:rPr lang="ru-RU" sz="2000" b="1" dirty="0" smtClean="0"/>
              <a:t>Суть дела: </a:t>
            </a:r>
            <a:r>
              <a:rPr lang="ru-RU" sz="2000" dirty="0" smtClean="0"/>
              <a:t>предмет закупки – оборудование, установлено ограничение по ПП №617 и условие допуска по Приказу №126н. Постановление №617 «не сработало». Заказчик применил условие допуска и снизил цену на 15%</a:t>
            </a:r>
          </a:p>
          <a:p>
            <a:endParaRPr lang="ru-RU" sz="2000" dirty="0"/>
          </a:p>
          <a:p>
            <a:r>
              <a:rPr lang="ru-RU" sz="2000" b="1" dirty="0"/>
              <a:t>Суть решения</a:t>
            </a:r>
            <a:r>
              <a:rPr lang="ru-RU" sz="2000" b="1" dirty="0" smtClean="0"/>
              <a:t>: </a:t>
            </a:r>
            <a:r>
              <a:rPr lang="ru-RU" sz="2000" dirty="0"/>
              <a:t>действия заказчика по применению преференций на основании Приказа № 126н, то есть снижении цены контракта на 15 процентов от цены, предложенной обществом, являются обоснованными.</a:t>
            </a:r>
          </a:p>
        </p:txBody>
      </p:sp>
      <p:sp>
        <p:nvSpPr>
          <p:cNvPr id="2" name="TextBox 1"/>
          <p:cNvSpPr txBox="1"/>
          <p:nvPr/>
        </p:nvSpPr>
        <p:spPr>
          <a:xfrm>
            <a:off x="135418" y="324180"/>
            <a:ext cx="8830056" cy="954107"/>
          </a:xfrm>
          <a:prstGeom prst="rect">
            <a:avLst/>
          </a:prstGeom>
          <a:noFill/>
        </p:spPr>
        <p:txBody>
          <a:bodyPr wrap="square" rtlCol="0">
            <a:spAutoFit/>
          </a:bodyPr>
          <a:lstStyle/>
          <a:p>
            <a:r>
              <a:rPr lang="ru-RU" sz="2800" b="1" dirty="0" smtClean="0"/>
              <a:t>Судебная практика: </a:t>
            </a:r>
          </a:p>
          <a:p>
            <a:r>
              <a:rPr lang="ru-RU" sz="2800" b="1" dirty="0" smtClean="0"/>
              <a:t>декларация </a:t>
            </a:r>
            <a:r>
              <a:rPr lang="ru-RU" sz="2800" b="1" dirty="0"/>
              <a:t>– </a:t>
            </a:r>
            <a:r>
              <a:rPr lang="ru-RU" sz="2800" b="1" dirty="0" smtClean="0"/>
              <a:t>это документ</a:t>
            </a:r>
            <a:endParaRPr lang="ru-RU" sz="2800" b="1" dirty="0"/>
          </a:p>
        </p:txBody>
      </p:sp>
    </p:spTree>
    <p:extLst>
      <p:ext uri="{BB962C8B-B14F-4D97-AF65-F5344CB8AC3E}">
        <p14:creationId xmlns:p14="http://schemas.microsoft.com/office/powerpoint/2010/main" val="146572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274755" y="1437088"/>
            <a:ext cx="8024515" cy="5355312"/>
          </a:xfrm>
          <a:prstGeom prst="rect">
            <a:avLst/>
          </a:prstGeom>
          <a:noFill/>
        </p:spPr>
        <p:txBody>
          <a:bodyPr wrap="square" rtlCol="0">
            <a:spAutoFit/>
          </a:bodyPr>
          <a:lstStyle/>
          <a:p>
            <a:r>
              <a:rPr lang="ru-RU" b="1" dirty="0"/>
              <a:t>Постановление </a:t>
            </a:r>
            <a:r>
              <a:rPr lang="ru-RU" b="1" dirty="0" smtClean="0"/>
              <a:t>13 </a:t>
            </a:r>
            <a:r>
              <a:rPr lang="ru-RU" b="1" dirty="0"/>
              <a:t>ААС по делу </a:t>
            </a:r>
            <a:r>
              <a:rPr lang="ru-RU" b="1" dirty="0" smtClean="0"/>
              <a:t>№</a:t>
            </a:r>
            <a:r>
              <a:rPr lang="ru-RU" b="1" dirty="0"/>
              <a:t>А56-43440/2021 </a:t>
            </a:r>
            <a:r>
              <a:rPr lang="ru-RU" b="1" dirty="0" smtClean="0"/>
              <a:t>от 05.04.2022 г.</a:t>
            </a:r>
          </a:p>
          <a:p>
            <a:endParaRPr lang="ru-RU" dirty="0"/>
          </a:p>
          <a:p>
            <a:r>
              <a:rPr lang="ru-RU" b="1" dirty="0" smtClean="0"/>
              <a:t>Суть дела: </a:t>
            </a:r>
            <a:r>
              <a:rPr lang="ru-RU" dirty="0" smtClean="0"/>
              <a:t>предмет закупки – поставка картриджей, установлено ограничение согласно Постановлению №878 и условие допуска по Приказу №126н. Заказчик применил условие допуска и снизил цену на 15%. Заявитель указывает, что снижение цены неправомерно, так как невозможно осуществить поставку товара российского производства.</a:t>
            </a:r>
          </a:p>
          <a:p>
            <a:endParaRPr lang="ru-RU" dirty="0"/>
          </a:p>
          <a:p>
            <a:r>
              <a:rPr lang="ru-RU" b="1" dirty="0"/>
              <a:t>Суть решения</a:t>
            </a:r>
            <a:r>
              <a:rPr lang="ru-RU" b="1" dirty="0" smtClean="0"/>
              <a:t>: </a:t>
            </a:r>
            <a:r>
              <a:rPr lang="ru-RU" dirty="0" smtClean="0"/>
              <a:t>Поскольку </a:t>
            </a:r>
            <a:r>
              <a:rPr lang="ru-RU" dirty="0"/>
              <a:t>заявки на участие в аукционе не содержали всей необходимой информации и сведений для применения пункта 3 Постановления </a:t>
            </a:r>
            <a:r>
              <a:rPr lang="ru-RU" dirty="0" smtClean="0"/>
              <a:t>№878</a:t>
            </a:r>
            <a:r>
              <a:rPr lang="ru-RU" dirty="0"/>
              <a:t>, а содержали необходимую информацию (декларацию страны происхождения товара) для применения пункта 1.3 Приказа № 126н, Управление пришло к обоснованному выводу и с ним правомерно согласился суд первой инстанции, что действия заказчика, направившего победителю, предложившему к поставке товар иностранного происхождения, проект контракта со снижением цены на 15%, при наличии участника аукциона, предложившего товар российского производства, соответствуют требованиям антимонопольного законодательства.</a:t>
            </a:r>
          </a:p>
        </p:txBody>
      </p:sp>
      <p:sp>
        <p:nvSpPr>
          <p:cNvPr id="2" name="TextBox 1"/>
          <p:cNvSpPr txBox="1"/>
          <p:nvPr/>
        </p:nvSpPr>
        <p:spPr>
          <a:xfrm>
            <a:off x="274755" y="326571"/>
            <a:ext cx="5150685" cy="954107"/>
          </a:xfrm>
          <a:prstGeom prst="rect">
            <a:avLst/>
          </a:prstGeom>
          <a:noFill/>
        </p:spPr>
        <p:txBody>
          <a:bodyPr wrap="square" rtlCol="0">
            <a:spAutoFit/>
          </a:bodyPr>
          <a:lstStyle/>
          <a:p>
            <a:r>
              <a:rPr lang="ru-RU" sz="2800" b="1" dirty="0" smtClean="0"/>
              <a:t>Судебная практика: </a:t>
            </a:r>
          </a:p>
          <a:p>
            <a:r>
              <a:rPr lang="ru-RU" sz="2800" b="1" dirty="0" smtClean="0"/>
              <a:t>декларация </a:t>
            </a:r>
            <a:r>
              <a:rPr lang="ru-RU" sz="2800" b="1" dirty="0"/>
              <a:t>– </a:t>
            </a:r>
            <a:r>
              <a:rPr lang="ru-RU" sz="2800" b="1" dirty="0" smtClean="0"/>
              <a:t>это документ</a:t>
            </a:r>
            <a:endParaRPr lang="ru-RU" sz="2800" b="1" dirty="0"/>
          </a:p>
        </p:txBody>
      </p:sp>
    </p:spTree>
    <p:extLst>
      <p:ext uri="{BB962C8B-B14F-4D97-AF65-F5344CB8AC3E}">
        <p14:creationId xmlns:p14="http://schemas.microsoft.com/office/powerpoint/2010/main" val="216680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84134" y="849791"/>
            <a:ext cx="8111599" cy="6247864"/>
          </a:xfrm>
          <a:prstGeom prst="rect">
            <a:avLst/>
          </a:prstGeom>
          <a:noFill/>
        </p:spPr>
        <p:txBody>
          <a:bodyPr wrap="square" rtlCol="0">
            <a:spAutoFit/>
          </a:bodyPr>
          <a:lstStyle/>
          <a:p>
            <a:r>
              <a:rPr lang="ru-RU" sz="1600" b="1" dirty="0"/>
              <a:t>Постановление АС Западно-Сибирского округа по делу №А46-18773/2021 от 08.06.2022 г. </a:t>
            </a:r>
            <a:r>
              <a:rPr lang="ru-RU" sz="1600" dirty="0"/>
              <a:t>(Определением ВС РФ №304-ЭС22-16401от 12.09.2022 г. отказано в передаче кассационной жалобы для рассмотрения в судебном заседании Судебной коллегии по экономическим спорам ВС РФ)</a:t>
            </a:r>
          </a:p>
          <a:p>
            <a:endParaRPr lang="ru-RU" sz="1600" dirty="0"/>
          </a:p>
          <a:p>
            <a:r>
              <a:rPr lang="ru-RU" sz="1600" b="1" dirty="0" smtClean="0"/>
              <a:t>Суть дела: </a:t>
            </a:r>
            <a:r>
              <a:rPr lang="ru-RU" sz="1600" dirty="0" smtClean="0"/>
              <a:t>предмет закупки – </a:t>
            </a:r>
            <a:r>
              <a:rPr lang="ru-RU" sz="1600" dirty="0"/>
              <a:t>поставка </a:t>
            </a:r>
            <a:r>
              <a:rPr lang="ru-RU" sz="1600" dirty="0" smtClean="0"/>
              <a:t>принтеров</a:t>
            </a:r>
            <a:r>
              <a:rPr lang="ru-RU" sz="1600" dirty="0"/>
              <a:t>, </a:t>
            </a:r>
            <a:r>
              <a:rPr lang="ru-RU" sz="1600" dirty="0" smtClean="0"/>
              <a:t>МФУ, </a:t>
            </a:r>
            <a:r>
              <a:rPr lang="ru-RU" sz="1600" dirty="0"/>
              <a:t>мониторов, </a:t>
            </a:r>
            <a:r>
              <a:rPr lang="ru-RU" sz="1600" dirty="0" smtClean="0"/>
              <a:t>установлено ограничение согласно Постановлению №878 и условие допуска по Приказу №126н. Заказчик применил условие допуска и снизил цену на 15%. Заявитель указывает, что снижение цены неправомерно, так как производство соответствующих товаров в РФ отсутствует. УУ апеллирует к тому, что направлял запрос в МПТ, но не получил ответ, и, соответственно, у него не было достаточных оснований признать сведений недостоверными.</a:t>
            </a:r>
          </a:p>
          <a:p>
            <a:endParaRPr lang="ru-RU" sz="1600" dirty="0"/>
          </a:p>
          <a:p>
            <a:r>
              <a:rPr lang="ru-RU" sz="1600" b="1" dirty="0"/>
              <a:t>Суть решения</a:t>
            </a:r>
            <a:r>
              <a:rPr lang="ru-RU" sz="1600" b="1" dirty="0" smtClean="0"/>
              <a:t>: </a:t>
            </a:r>
            <a:r>
              <a:rPr lang="ru-RU" sz="1600" dirty="0"/>
              <a:t>Несмотря на то, что Закон </a:t>
            </a:r>
            <a:r>
              <a:rPr lang="ru-RU" sz="1600" dirty="0" smtClean="0"/>
              <a:t>№44-ФЗ </a:t>
            </a:r>
            <a:r>
              <a:rPr lang="ru-RU" sz="1600" dirty="0"/>
              <a:t>и Приказ № 126н не содержат указание </a:t>
            </a:r>
            <a:r>
              <a:rPr lang="ru-RU" sz="1600" dirty="0" smtClean="0"/>
              <a:t>на конкретный </a:t>
            </a:r>
            <a:r>
              <a:rPr lang="ru-RU" sz="1600" dirty="0"/>
              <a:t>документ, который должен быть представлен в </a:t>
            </a:r>
            <a:r>
              <a:rPr lang="ru-RU" sz="1600" dirty="0" smtClean="0"/>
              <a:t>подтверждение происхождения </a:t>
            </a:r>
            <a:r>
              <a:rPr lang="ru-RU" sz="1600" dirty="0"/>
              <a:t>товара на территории </a:t>
            </a:r>
            <a:r>
              <a:rPr lang="ru-RU" sz="1600" dirty="0" smtClean="0"/>
              <a:t>РФ, </a:t>
            </a:r>
            <a:r>
              <a:rPr lang="ru-RU" sz="1600" dirty="0"/>
              <a:t>само по себе </a:t>
            </a:r>
            <a:r>
              <a:rPr lang="ru-RU" sz="1600" dirty="0" smtClean="0"/>
              <a:t>указание участником </a:t>
            </a:r>
            <a:r>
              <a:rPr lang="ru-RU" sz="1600" dirty="0"/>
              <a:t>аукциона в заявке на то, что все товары произведены в </a:t>
            </a:r>
            <a:r>
              <a:rPr lang="ru-RU" sz="1600" dirty="0" smtClean="0"/>
              <a:t>РФ, </a:t>
            </a:r>
            <a:r>
              <a:rPr lang="ru-RU" sz="1600" dirty="0"/>
              <a:t>не подтверждает соответствие предлагаемых товаров условиям, запретам,</a:t>
            </a:r>
          </a:p>
          <a:p>
            <a:r>
              <a:rPr lang="ru-RU" sz="1600" dirty="0"/>
              <a:t>ограничениям, установленным заказчиком в соответствии со статьей 14 Закона № </a:t>
            </a:r>
            <a:r>
              <a:rPr lang="ru-RU" sz="1600" dirty="0" smtClean="0"/>
              <a:t>44-ФЗ. При </a:t>
            </a:r>
            <a:r>
              <a:rPr lang="ru-RU" sz="1600" dirty="0"/>
              <a:t>таких обстоятельствах снижение предложенной цены на основании</a:t>
            </a:r>
          </a:p>
          <a:p>
            <a:r>
              <a:rPr lang="ru-RU" sz="1600" dirty="0"/>
              <a:t>подпункта «а» пункта 1.3 Приказа № 126н не может быть признано правомерным</a:t>
            </a:r>
            <a:r>
              <a:rPr lang="ru-RU" sz="1600" dirty="0" smtClean="0"/>
              <a:t>.</a:t>
            </a:r>
          </a:p>
          <a:p>
            <a:endParaRPr lang="ru-RU" sz="1600" dirty="0"/>
          </a:p>
          <a:p>
            <a:r>
              <a:rPr lang="ru-RU" sz="1600" b="1" dirty="0"/>
              <a:t>Аналогичное дело: </a:t>
            </a:r>
            <a:r>
              <a:rPr lang="ru-RU" sz="1600" dirty="0"/>
              <a:t>Постановление АС Северо-Кавказского округа по делу №А63-3615/2021 от 28.01.2022 г.</a:t>
            </a:r>
          </a:p>
          <a:p>
            <a:endParaRPr lang="ru-RU" sz="1600" dirty="0"/>
          </a:p>
        </p:txBody>
      </p:sp>
      <p:sp>
        <p:nvSpPr>
          <p:cNvPr id="2" name="TextBox 1"/>
          <p:cNvSpPr txBox="1"/>
          <p:nvPr/>
        </p:nvSpPr>
        <p:spPr>
          <a:xfrm>
            <a:off x="118913" y="185036"/>
            <a:ext cx="9352571" cy="523220"/>
          </a:xfrm>
          <a:prstGeom prst="rect">
            <a:avLst/>
          </a:prstGeom>
          <a:noFill/>
        </p:spPr>
        <p:txBody>
          <a:bodyPr wrap="square" rtlCol="0">
            <a:spAutoFit/>
          </a:bodyPr>
          <a:lstStyle/>
          <a:p>
            <a:r>
              <a:rPr lang="ru-RU" sz="2800" b="1" dirty="0" smtClean="0"/>
              <a:t>Судебная практика: декларация - это НЕ документ</a:t>
            </a:r>
            <a:endParaRPr lang="ru-RU" sz="2800" b="1" dirty="0"/>
          </a:p>
        </p:txBody>
      </p:sp>
    </p:spTree>
    <p:extLst>
      <p:ext uri="{BB962C8B-B14F-4D97-AF65-F5344CB8AC3E}">
        <p14:creationId xmlns:p14="http://schemas.microsoft.com/office/powerpoint/2010/main" val="401738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274755" y="1010368"/>
            <a:ext cx="8250936" cy="5632311"/>
          </a:xfrm>
          <a:prstGeom prst="rect">
            <a:avLst/>
          </a:prstGeom>
          <a:noFill/>
        </p:spPr>
        <p:txBody>
          <a:bodyPr wrap="square" rtlCol="0">
            <a:spAutoFit/>
          </a:bodyPr>
          <a:lstStyle/>
          <a:p>
            <a:r>
              <a:rPr lang="ru-RU" sz="2000" b="1" dirty="0"/>
              <a:t>Постановление </a:t>
            </a:r>
            <a:r>
              <a:rPr lang="ru-RU" sz="2000" b="1" dirty="0" smtClean="0"/>
              <a:t>13 </a:t>
            </a:r>
            <a:r>
              <a:rPr lang="ru-RU" sz="2000" b="1" dirty="0"/>
              <a:t>ААС по делу </a:t>
            </a:r>
            <a:r>
              <a:rPr lang="ru-RU" sz="2000" b="1" dirty="0" smtClean="0"/>
              <a:t>А56-45488/2021 от 09.03.2022 г.</a:t>
            </a:r>
          </a:p>
          <a:p>
            <a:endParaRPr lang="ru-RU" sz="2000" dirty="0"/>
          </a:p>
          <a:p>
            <a:r>
              <a:rPr lang="ru-RU" sz="2000" b="1" dirty="0" smtClean="0"/>
              <a:t>Суть </a:t>
            </a:r>
            <a:r>
              <a:rPr lang="ru-RU" sz="2000" b="1" dirty="0"/>
              <a:t>решения</a:t>
            </a:r>
            <a:r>
              <a:rPr lang="ru-RU" sz="2000" b="1" dirty="0" smtClean="0"/>
              <a:t>: </a:t>
            </a:r>
            <a:r>
              <a:rPr lang="ru-RU" sz="2000" dirty="0"/>
              <a:t>Приказ №126н содержит перечень </a:t>
            </a:r>
            <a:r>
              <a:rPr lang="ru-RU" sz="2000" dirty="0" smtClean="0"/>
              <a:t>товаров</a:t>
            </a:r>
            <a:r>
              <a:rPr lang="ru-RU" sz="2000" dirty="0"/>
              <a:t>, который структурирован </a:t>
            </a:r>
            <a:r>
              <a:rPr lang="ru-RU" sz="2000" dirty="0" smtClean="0"/>
              <a:t>в соответствии </a:t>
            </a:r>
            <a:r>
              <a:rPr lang="ru-RU" sz="2000" dirty="0"/>
              <a:t>с кодами </a:t>
            </a:r>
            <a:r>
              <a:rPr lang="ru-RU" sz="2000" dirty="0" smtClean="0"/>
              <a:t>ОКПД2. Таким </a:t>
            </a:r>
            <a:r>
              <a:rPr lang="ru-RU" sz="2000" dirty="0"/>
              <a:t>образом, Приказ №126н применяется исключительно </a:t>
            </a:r>
            <a:r>
              <a:rPr lang="ru-RU" sz="2000" dirty="0" smtClean="0"/>
              <a:t>при осуществлении </a:t>
            </a:r>
            <a:r>
              <a:rPr lang="ru-RU" sz="2000" dirty="0"/>
              <a:t>закупок товаров (в случае если предметом контракта </a:t>
            </a:r>
            <a:r>
              <a:rPr lang="ru-RU" sz="2000" dirty="0" smtClean="0"/>
              <a:t>является поставка </a:t>
            </a:r>
            <a:r>
              <a:rPr lang="ru-RU" sz="2000" dirty="0"/>
              <a:t>товара) и не регулирует закупки работ, услуг (в случае если </a:t>
            </a:r>
            <a:r>
              <a:rPr lang="ru-RU" sz="2000" dirty="0" smtClean="0"/>
              <a:t>предметом контракта </a:t>
            </a:r>
            <a:r>
              <a:rPr lang="ru-RU" sz="2000" dirty="0"/>
              <a:t>является выполнение работ, оказание услуг), в том числе </a:t>
            </a:r>
            <a:r>
              <a:rPr lang="ru-RU" sz="2000" dirty="0" smtClean="0"/>
              <a:t>для выполнения</a:t>
            </a:r>
            <a:r>
              <a:rPr lang="ru-RU" sz="2000" dirty="0"/>
              <a:t>, оказания которых используется товар. </a:t>
            </a:r>
            <a:endParaRPr lang="ru-RU" sz="2000" dirty="0" smtClean="0"/>
          </a:p>
          <a:p>
            <a:r>
              <a:rPr lang="ru-RU" sz="2000" dirty="0" smtClean="0"/>
              <a:t>В </a:t>
            </a:r>
            <a:r>
              <a:rPr lang="ru-RU" sz="2000" dirty="0"/>
              <a:t>рассматриваемой ситуации предметом аукциона является </a:t>
            </a:r>
            <a:r>
              <a:rPr lang="ru-RU" sz="2000" dirty="0" smtClean="0"/>
              <a:t>выполнение работ </a:t>
            </a:r>
            <a:r>
              <a:rPr lang="ru-RU" sz="2000" dirty="0"/>
              <a:t>по благоустройству </a:t>
            </a:r>
            <a:r>
              <a:rPr lang="ru-RU" sz="2000" dirty="0" err="1"/>
              <a:t>внутридворовых</a:t>
            </a:r>
            <a:r>
              <a:rPr lang="ru-RU" sz="2000" dirty="0"/>
              <a:t> территорий, а не закупка товаров</a:t>
            </a:r>
            <a:r>
              <a:rPr lang="ru-RU" sz="2000" dirty="0" smtClean="0"/>
              <a:t>, следовательно</a:t>
            </a:r>
            <a:r>
              <a:rPr lang="ru-RU" sz="2000" dirty="0"/>
              <a:t>, Приказ № 126н в данном случае не применяется.</a:t>
            </a:r>
          </a:p>
          <a:p>
            <a:endParaRPr lang="ru-RU" sz="2000" dirty="0" smtClean="0"/>
          </a:p>
          <a:p>
            <a:r>
              <a:rPr lang="ru-RU" sz="2000" dirty="0" smtClean="0"/>
              <a:t>Вышеуказанная </a:t>
            </a:r>
            <a:r>
              <a:rPr lang="ru-RU" sz="2000" dirty="0"/>
              <a:t>позиция изложена в Письме ФНС России от 19.04.2018 № АС4-5/7494 и </a:t>
            </a:r>
            <a:r>
              <a:rPr lang="ru-RU" sz="2000" dirty="0" smtClean="0"/>
              <a:t>Письме </a:t>
            </a:r>
            <a:r>
              <a:rPr lang="ru-RU" sz="2000" dirty="0"/>
              <a:t>Минфина от 22.10.2021 №</a:t>
            </a:r>
            <a:r>
              <a:rPr lang="ru-RU" sz="2000" dirty="0" smtClean="0"/>
              <a:t>24-06-06/85685</a:t>
            </a:r>
            <a:endParaRPr lang="ru-RU" sz="2000" dirty="0"/>
          </a:p>
        </p:txBody>
      </p:sp>
      <p:sp>
        <p:nvSpPr>
          <p:cNvPr id="2" name="TextBox 1"/>
          <p:cNvSpPr txBox="1"/>
          <p:nvPr/>
        </p:nvSpPr>
        <p:spPr>
          <a:xfrm>
            <a:off x="248506" y="197849"/>
            <a:ext cx="11338126" cy="523220"/>
          </a:xfrm>
          <a:prstGeom prst="rect">
            <a:avLst/>
          </a:prstGeom>
          <a:noFill/>
        </p:spPr>
        <p:txBody>
          <a:bodyPr wrap="square" rtlCol="0">
            <a:spAutoFit/>
          </a:bodyPr>
          <a:lstStyle/>
          <a:p>
            <a:r>
              <a:rPr lang="ru-RU" sz="2800" b="1" dirty="0" smtClean="0"/>
              <a:t>Судебная практика – приказ 126н только при закупке товаров</a:t>
            </a:r>
            <a:endParaRPr lang="ru-RU" sz="2800" b="1" dirty="0"/>
          </a:p>
        </p:txBody>
      </p:sp>
    </p:spTree>
    <p:extLst>
      <p:ext uri="{BB962C8B-B14F-4D97-AF65-F5344CB8AC3E}">
        <p14:creationId xmlns:p14="http://schemas.microsoft.com/office/powerpoint/2010/main" val="5921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692324" y="2875002"/>
            <a:ext cx="3139550" cy="1107996"/>
          </a:xfrm>
          <a:prstGeom prst="rect">
            <a:avLst/>
          </a:prstGeom>
          <a:noFill/>
        </p:spPr>
        <p:txBody>
          <a:bodyPr wrap="square" rtlCol="0">
            <a:spAutoFit/>
          </a:bodyPr>
          <a:lstStyle/>
          <a:p>
            <a:r>
              <a:rPr lang="ru-RU" sz="2200" dirty="0" smtClean="0"/>
              <a:t>Спасибо за внимание!</a:t>
            </a:r>
          </a:p>
          <a:p>
            <a:endParaRPr lang="ru-RU" sz="2200" dirty="0"/>
          </a:p>
          <a:p>
            <a:endParaRPr lang="ru-RU" sz="2200" dirty="0" smtClean="0"/>
          </a:p>
        </p:txBody>
      </p:sp>
    </p:spTree>
    <p:extLst>
      <p:ext uri="{BB962C8B-B14F-4D97-AF65-F5344CB8AC3E}">
        <p14:creationId xmlns:p14="http://schemas.microsoft.com/office/powerpoint/2010/main" val="7377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162073" y="259235"/>
            <a:ext cx="7428764" cy="584775"/>
          </a:xfrm>
          <a:prstGeom prst="rect">
            <a:avLst/>
          </a:prstGeom>
          <a:noFill/>
        </p:spPr>
        <p:txBody>
          <a:bodyPr wrap="square" rtlCol="0">
            <a:spAutoFit/>
          </a:bodyPr>
          <a:lstStyle/>
          <a:p>
            <a:r>
              <a:rPr lang="ru-RU" sz="3200" b="1" dirty="0" smtClean="0"/>
              <a:t>Особенности применения ПП 1236</a:t>
            </a:r>
            <a:endParaRPr lang="ru-RU" sz="3200" b="1" dirty="0"/>
          </a:p>
        </p:txBody>
      </p:sp>
      <p:sp>
        <p:nvSpPr>
          <p:cNvPr id="7" name="TextBox 6"/>
          <p:cNvSpPr txBox="1"/>
          <p:nvPr/>
        </p:nvSpPr>
        <p:spPr>
          <a:xfrm>
            <a:off x="244125" y="1635949"/>
            <a:ext cx="7767477" cy="4770537"/>
          </a:xfrm>
          <a:prstGeom prst="rect">
            <a:avLst/>
          </a:prstGeom>
          <a:noFill/>
        </p:spPr>
        <p:txBody>
          <a:bodyPr wrap="square" rtlCol="0">
            <a:spAutoFit/>
          </a:bodyPr>
          <a:lstStyle/>
          <a:p>
            <a:r>
              <a:rPr lang="ru-RU" dirty="0" smtClean="0"/>
              <a:t>Можно, если:</a:t>
            </a:r>
          </a:p>
          <a:p>
            <a:endParaRPr lang="ru-RU" sz="1600" dirty="0"/>
          </a:p>
          <a:p>
            <a:r>
              <a:rPr lang="ru-RU" dirty="0"/>
              <a:t>а) в едином реестре российских программ для электронных вычислительных машин и баз данных (далее - реестр российского программного обеспечения) и реестре евразийского программного обеспечения отсутствуют сведения о программном обеспечении, соответствующем тому же классу программного обеспечения, что и программное обеспечение, планируемое к закупке;</a:t>
            </a:r>
          </a:p>
          <a:p>
            <a:endParaRPr lang="ru-RU" dirty="0"/>
          </a:p>
          <a:p>
            <a:r>
              <a:rPr lang="ru-RU" dirty="0"/>
              <a:t>б) программное обеспечение, сведения о котором включены в реестр российского программного обеспечения и (или) реестр евразийского программного обеспечения и которое соответствует тому же классу программного обеспечения, что и программное обеспечение, планируемое к закупке, по своим функциональным, техническим и (или) эксплуатационным характеристикам не соответствует установленным заказчиком требованиям к планируемому к закупке программному обеспечению</a:t>
            </a:r>
            <a:r>
              <a:rPr lang="ru-RU" dirty="0" smtClean="0"/>
              <a:t>.</a:t>
            </a:r>
            <a:endParaRPr lang="ru-RU" dirty="0"/>
          </a:p>
        </p:txBody>
      </p:sp>
      <p:sp>
        <p:nvSpPr>
          <p:cNvPr id="3" name="Прямоугольник 2"/>
          <p:cNvSpPr/>
          <p:nvPr/>
        </p:nvSpPr>
        <p:spPr>
          <a:xfrm>
            <a:off x="4127863" y="1024211"/>
            <a:ext cx="3074126" cy="94392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Можно ли не применять </a:t>
            </a:r>
            <a:r>
              <a:rPr lang="ru-RU" b="1" dirty="0" smtClean="0"/>
              <a:t>НПА</a:t>
            </a:r>
            <a:endParaRPr lang="ru-RU" dirty="0"/>
          </a:p>
        </p:txBody>
      </p:sp>
    </p:spTree>
    <p:extLst>
      <p:ext uri="{BB962C8B-B14F-4D97-AF65-F5344CB8AC3E}">
        <p14:creationId xmlns:p14="http://schemas.microsoft.com/office/powerpoint/2010/main" val="381443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Можно ли не применять НПА</a:t>
            </a:r>
            <a:endParaRPr lang="ru-RU" sz="3200" b="1" dirty="0"/>
          </a:p>
        </p:txBody>
      </p:sp>
      <p:sp>
        <p:nvSpPr>
          <p:cNvPr id="7" name="TextBox 6"/>
          <p:cNvSpPr txBox="1"/>
          <p:nvPr/>
        </p:nvSpPr>
        <p:spPr>
          <a:xfrm>
            <a:off x="367748" y="1035370"/>
            <a:ext cx="8462743" cy="4278094"/>
          </a:xfrm>
          <a:prstGeom prst="rect">
            <a:avLst/>
          </a:prstGeom>
          <a:noFill/>
        </p:spPr>
        <p:txBody>
          <a:bodyPr wrap="square" rtlCol="0">
            <a:spAutoFit/>
          </a:bodyPr>
          <a:lstStyle/>
          <a:p>
            <a:r>
              <a:rPr lang="ru-RU" sz="1600" dirty="0" smtClean="0"/>
              <a:t>Обоснование невозможности соблюдения запрета должно содержать:</a:t>
            </a:r>
          </a:p>
          <a:p>
            <a:endParaRPr lang="ru-RU" sz="1600" dirty="0"/>
          </a:p>
          <a:p>
            <a:r>
              <a:rPr lang="ru-RU" sz="1600" dirty="0"/>
              <a:t>а) обстоятельство, предусмотренное подпунктом "а" или "б" пункта 2 Порядка;</a:t>
            </a:r>
          </a:p>
          <a:p>
            <a:r>
              <a:rPr lang="ru-RU" sz="1600" dirty="0"/>
              <a:t>б) класс (классы) программного обеспечения, которому (которым) должно соответствовать программное обеспечение, являющееся объектом закупки;</a:t>
            </a:r>
          </a:p>
          <a:p>
            <a:r>
              <a:rPr lang="ru-RU" sz="1600" dirty="0"/>
              <a:t>в) требования к функциональным, техническим и эксплуатационным </a:t>
            </a:r>
            <a:endParaRPr lang="ru-RU" sz="1600" dirty="0" smtClean="0"/>
          </a:p>
          <a:p>
            <a:r>
              <a:rPr lang="ru-RU" sz="1600" dirty="0" smtClean="0"/>
              <a:t>характеристикам ПО, </a:t>
            </a:r>
            <a:r>
              <a:rPr lang="ru-RU" sz="1600" dirty="0"/>
              <a:t>являющегося объектом закупки, установленные </a:t>
            </a:r>
            <a:endParaRPr lang="ru-RU" sz="1600" dirty="0" smtClean="0"/>
          </a:p>
          <a:p>
            <a:r>
              <a:rPr lang="ru-RU" sz="1600" dirty="0" smtClean="0"/>
              <a:t>заказчиком</a:t>
            </a:r>
            <a:r>
              <a:rPr lang="ru-RU" sz="1600" dirty="0"/>
              <a:t>, с указанием класса (классов), которому (которым) должно </a:t>
            </a:r>
            <a:endParaRPr lang="ru-RU" sz="1600" dirty="0" smtClean="0"/>
          </a:p>
          <a:p>
            <a:r>
              <a:rPr lang="ru-RU" sz="1600" dirty="0" smtClean="0"/>
              <a:t>соответствовать ПО;</a:t>
            </a:r>
            <a:endParaRPr lang="ru-RU" sz="1600" dirty="0"/>
          </a:p>
          <a:p>
            <a:r>
              <a:rPr lang="ru-RU" sz="1600" dirty="0"/>
              <a:t>г) функциональные, технические и (или) эксплуатационные характеристики (в том числе их параметры), по которым </a:t>
            </a:r>
            <a:r>
              <a:rPr lang="ru-RU" sz="1600" dirty="0" smtClean="0"/>
              <a:t>ПО, </a:t>
            </a:r>
            <a:r>
              <a:rPr lang="ru-RU" sz="1600" dirty="0"/>
              <a:t>сведения о котором включены в реестр российского </a:t>
            </a:r>
            <a:r>
              <a:rPr lang="ru-RU" sz="1600" dirty="0" smtClean="0"/>
              <a:t>ПО и </a:t>
            </a:r>
            <a:r>
              <a:rPr lang="ru-RU" sz="1600" dirty="0"/>
              <a:t>(или) реестр евразийского </a:t>
            </a:r>
            <a:r>
              <a:rPr lang="ru-RU" sz="1600" dirty="0" smtClean="0"/>
              <a:t>ПО, </a:t>
            </a:r>
            <a:r>
              <a:rPr lang="ru-RU" sz="1600" dirty="0"/>
              <a:t>не соответствует установленным заказчиком требованиям к </a:t>
            </a:r>
            <a:r>
              <a:rPr lang="ru-RU" sz="1600" dirty="0" smtClean="0"/>
              <a:t>ПО, </a:t>
            </a:r>
            <a:r>
              <a:rPr lang="ru-RU" sz="1600" dirty="0"/>
              <a:t>являющемуся объектом закупки, по каждому </a:t>
            </a:r>
            <a:r>
              <a:rPr lang="ru-RU" sz="1600" dirty="0" smtClean="0"/>
              <a:t>ПО (с </a:t>
            </a:r>
            <a:r>
              <a:rPr lang="ru-RU" sz="1600" dirty="0"/>
              <a:t>указанием названия </a:t>
            </a:r>
            <a:r>
              <a:rPr lang="ru-RU" sz="1600" dirty="0" smtClean="0"/>
              <a:t>ПО), </a:t>
            </a:r>
            <a:r>
              <a:rPr lang="ru-RU" sz="1600" dirty="0"/>
              <a:t>сведения о котором включены в реестр российского </a:t>
            </a:r>
            <a:r>
              <a:rPr lang="ru-RU" sz="1600" dirty="0" smtClean="0"/>
              <a:t>ПО и </a:t>
            </a:r>
            <a:r>
              <a:rPr lang="ru-RU" sz="1600" dirty="0"/>
              <a:t>(или) реестр евразийского </a:t>
            </a:r>
            <a:r>
              <a:rPr lang="ru-RU" sz="1600" dirty="0" smtClean="0"/>
              <a:t>ПО и </a:t>
            </a:r>
            <a:r>
              <a:rPr lang="ru-RU" sz="1600" dirty="0"/>
              <a:t>которое соответствует тому же классу </a:t>
            </a:r>
            <a:r>
              <a:rPr lang="ru-RU" sz="1600" dirty="0" smtClean="0"/>
              <a:t>ПО, </a:t>
            </a:r>
            <a:r>
              <a:rPr lang="ru-RU" sz="1600" dirty="0"/>
              <a:t>что и </a:t>
            </a:r>
            <a:r>
              <a:rPr lang="ru-RU" sz="1600" dirty="0" smtClean="0"/>
              <a:t>ПО, </a:t>
            </a:r>
            <a:r>
              <a:rPr lang="ru-RU" sz="1600" dirty="0"/>
              <a:t>являющееся объектом закупки (только для закупки в случае, предусмотренном подпунктом "б" пункта 2 Порядка</a:t>
            </a:r>
            <a:r>
              <a:rPr lang="ru-RU" sz="1600" dirty="0" smtClean="0"/>
              <a:t>).</a:t>
            </a:r>
            <a:endParaRPr lang="ru-RU" dirty="0"/>
          </a:p>
        </p:txBody>
      </p:sp>
      <p:sp>
        <p:nvSpPr>
          <p:cNvPr id="3" name="TextBox 2"/>
          <p:cNvSpPr txBox="1"/>
          <p:nvPr/>
        </p:nvSpPr>
        <p:spPr>
          <a:xfrm>
            <a:off x="572011" y="5523198"/>
            <a:ext cx="7404560" cy="923330"/>
          </a:xfrm>
          <a:prstGeom prst="rect">
            <a:avLst/>
          </a:prstGeom>
          <a:solidFill>
            <a:schemeClr val="accent5">
              <a:lumMod val="50000"/>
            </a:schemeClr>
          </a:solidFill>
        </p:spPr>
        <p:txBody>
          <a:bodyPr wrap="square" rtlCol="0">
            <a:spAutoFit/>
          </a:bodyPr>
          <a:lstStyle/>
          <a:p>
            <a:pPr algn="ctr"/>
            <a:r>
              <a:rPr lang="ru-RU" dirty="0" smtClean="0">
                <a:solidFill>
                  <a:schemeClr val="bg1"/>
                </a:solidFill>
              </a:rPr>
              <a:t>Размещение </a:t>
            </a:r>
            <a:r>
              <a:rPr lang="ru-RU" dirty="0">
                <a:solidFill>
                  <a:schemeClr val="bg1"/>
                </a:solidFill>
              </a:rPr>
              <a:t>обоснования в единой информационной системе в сфере закупок осуществляется заказчиком одновременно с размещением извещения об осуществлении закупки.</a:t>
            </a:r>
          </a:p>
        </p:txBody>
      </p:sp>
      <p:sp>
        <p:nvSpPr>
          <p:cNvPr id="4" name="Скругленная прямоугольная выноска 3"/>
          <p:cNvSpPr/>
          <p:nvPr/>
        </p:nvSpPr>
        <p:spPr>
          <a:xfrm>
            <a:off x="9049653" y="941539"/>
            <a:ext cx="2750214" cy="4598126"/>
          </a:xfrm>
          <a:prstGeom prst="wedgeRoundRectCallout">
            <a:avLst>
              <a:gd name="adj1" fmla="val -79492"/>
              <a:gd name="adj2" fmla="val 7575"/>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См. Определение ВС РФ № 305-КГ17-23046:</a:t>
            </a:r>
          </a:p>
          <a:p>
            <a:pPr algn="ctr"/>
            <a:r>
              <a:rPr lang="ru-RU" sz="1400" dirty="0"/>
              <a:t>в Обосновании не указаны</a:t>
            </a:r>
          </a:p>
          <a:p>
            <a:pPr algn="ctr"/>
            <a:r>
              <a:rPr lang="ru-RU" sz="1400" dirty="0"/>
              <a:t>функциональные, технические и (или) эксплуатационные характеристики (в том</a:t>
            </a:r>
          </a:p>
          <a:p>
            <a:pPr algn="ctr"/>
            <a:r>
              <a:rPr lang="ru-RU" sz="1400" dirty="0"/>
              <a:t>числе их параметры), по которым программное обеспечение, сведения о котором</a:t>
            </a:r>
          </a:p>
          <a:p>
            <a:pPr algn="ctr"/>
            <a:r>
              <a:rPr lang="ru-RU" sz="1400" dirty="0"/>
              <a:t>включены в реестр, не соответствует установленным заказчиком требованиям к</a:t>
            </a:r>
          </a:p>
          <a:p>
            <a:pPr algn="ctr"/>
            <a:r>
              <a:rPr lang="ru-RU" sz="1400" dirty="0"/>
              <a:t>программному </a:t>
            </a:r>
            <a:r>
              <a:rPr lang="ru-RU" sz="1400" dirty="0" smtClean="0"/>
              <a:t>обеспечению – заказчик признан нарушившим требования ПП 1236</a:t>
            </a:r>
            <a:endParaRPr lang="ru-RU" sz="1400" dirty="0"/>
          </a:p>
        </p:txBody>
      </p:sp>
    </p:spTree>
    <p:extLst>
      <p:ext uri="{BB962C8B-B14F-4D97-AF65-F5344CB8AC3E}">
        <p14:creationId xmlns:p14="http://schemas.microsoft.com/office/powerpoint/2010/main" val="233365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69394" y="277969"/>
            <a:ext cx="7428764" cy="523220"/>
          </a:xfrm>
          <a:prstGeom prst="rect">
            <a:avLst/>
          </a:prstGeom>
          <a:noFill/>
        </p:spPr>
        <p:txBody>
          <a:bodyPr wrap="square" rtlCol="0">
            <a:spAutoFit/>
          </a:bodyPr>
          <a:lstStyle/>
          <a:p>
            <a:r>
              <a:rPr lang="ru-RU" sz="2800" b="1" dirty="0" smtClean="0"/>
              <a:t>Особенности применения ПП 1236</a:t>
            </a:r>
            <a:endParaRPr lang="ru-RU" sz="2800" b="1" dirty="0"/>
          </a:p>
        </p:txBody>
      </p:sp>
      <p:sp>
        <p:nvSpPr>
          <p:cNvPr id="7" name="TextBox 6"/>
          <p:cNvSpPr txBox="1"/>
          <p:nvPr/>
        </p:nvSpPr>
        <p:spPr>
          <a:xfrm>
            <a:off x="169394" y="850083"/>
            <a:ext cx="8026339" cy="7879080"/>
          </a:xfrm>
          <a:prstGeom prst="rect">
            <a:avLst/>
          </a:prstGeom>
          <a:noFill/>
        </p:spPr>
        <p:txBody>
          <a:bodyPr wrap="square" rtlCol="0">
            <a:spAutoFit/>
          </a:bodyPr>
          <a:lstStyle/>
          <a:p>
            <a:r>
              <a:rPr lang="ru-RU" sz="1600" b="1" dirty="0" smtClean="0"/>
              <a:t>Решение ФАС России </a:t>
            </a:r>
            <a:r>
              <a:rPr lang="ru-RU" sz="1600" b="1" dirty="0"/>
              <a:t>по закупке </a:t>
            </a:r>
            <a:r>
              <a:rPr lang="ru-RU" sz="1600" b="1" dirty="0" smtClean="0"/>
              <a:t>0373100135321000019 от </a:t>
            </a:r>
            <a:r>
              <a:rPr lang="ru-RU" sz="1600" b="1" dirty="0"/>
              <a:t>22 октября 2021 г</a:t>
            </a:r>
            <a:r>
              <a:rPr lang="ru-RU" sz="1600" b="1" dirty="0" smtClean="0"/>
              <a:t>.</a:t>
            </a:r>
          </a:p>
          <a:p>
            <a:endParaRPr lang="ru-RU" sz="1600" dirty="0"/>
          </a:p>
          <a:p>
            <a:r>
              <a:rPr lang="ru-RU" sz="1600" b="1" dirty="0"/>
              <a:t>Предмет закупки: </a:t>
            </a:r>
            <a:r>
              <a:rPr lang="ru-RU" sz="1600" dirty="0" smtClean="0"/>
              <a:t>приобретение </a:t>
            </a:r>
            <a:r>
              <a:rPr lang="ru-RU" sz="1600" dirty="0"/>
              <a:t>неисключительных срочных прав (аренда) на программное обеспечение для проведения 2D и 3D бассейнового моделирования, включающего в себя построение структурной, литологической, термобарической модели, восстановление истории осадконакопления, оценку генерации и аккумуляции </a:t>
            </a:r>
            <a:r>
              <a:rPr lang="ru-RU" sz="1600" dirty="0" smtClean="0"/>
              <a:t>углеводородов</a:t>
            </a:r>
          </a:p>
          <a:p>
            <a:endParaRPr lang="ru-RU" sz="1600" dirty="0"/>
          </a:p>
          <a:p>
            <a:r>
              <a:rPr lang="ru-RU" sz="1600" b="1" dirty="0" smtClean="0"/>
              <a:t>Суть дела: </a:t>
            </a:r>
            <a:r>
              <a:rPr lang="ru-RU" sz="1600" dirty="0" smtClean="0"/>
              <a:t>обжалуется ненадлежащее обоснование неприменения ПП 1236. Заказчик подготовил обоснование в отношении одного программного продукта, выполняющего те же функции, что и закупаемое ПО, но не в полном объеме. Ссылался на сайт производителя. Заявитель ссылался на другой сайт того же производителя и указывал, что ПО, внесенное в реестр, полностью удовлетворяет потребности Заказчика</a:t>
            </a:r>
          </a:p>
          <a:p>
            <a:endParaRPr lang="ru-RU" sz="1600" dirty="0"/>
          </a:p>
          <a:p>
            <a:r>
              <a:rPr lang="ru-RU" sz="1600" b="1" dirty="0" smtClean="0"/>
              <a:t>Суть решения: </a:t>
            </a:r>
            <a:r>
              <a:rPr lang="ru-RU" sz="1600" dirty="0" smtClean="0"/>
              <a:t>комиссия ФАС заключила, что для оценки соответствия российского ПО потребностям Заказчика нужны специальные знания, поэтому в данной части от принятия решения отказалась. Однако отметила, что по выбранным </a:t>
            </a:r>
            <a:r>
              <a:rPr lang="ru-RU" sz="1600" dirty="0"/>
              <a:t>Заказчиком классам ПО ("Системы сбора, хранения, обработки, анализа, моделирования и визуализации массивов данных", "Информационные системы для решения специфических отраслевых задач</a:t>
            </a:r>
            <a:r>
              <a:rPr lang="ru-RU" sz="1600" dirty="0" smtClean="0"/>
              <a:t>") в реестре присутствует более трех тысяч наименований ПО, обоснование по которым Заказчиком не сделано, ввиду чего признал Заказчика нарушившим.</a:t>
            </a:r>
            <a:endParaRPr lang="ru-RU" sz="1600" dirty="0"/>
          </a:p>
          <a:p>
            <a:endParaRPr lang="ru-RU" dirty="0"/>
          </a:p>
          <a:p>
            <a:endParaRPr lang="ru-RU" dirty="0"/>
          </a:p>
          <a:p>
            <a:endParaRPr lang="ru-RU" dirty="0" smtClean="0"/>
          </a:p>
          <a:p>
            <a:endParaRPr lang="ru-RU" dirty="0"/>
          </a:p>
          <a:p>
            <a:endParaRPr lang="ru-RU" sz="1600" dirty="0"/>
          </a:p>
          <a:p>
            <a:endParaRPr lang="ru-RU" sz="1600" dirty="0"/>
          </a:p>
          <a:p>
            <a:endParaRPr lang="ru-RU" sz="1600" dirty="0"/>
          </a:p>
          <a:p>
            <a:endParaRPr lang="ru-RU" dirty="0"/>
          </a:p>
        </p:txBody>
      </p:sp>
      <p:sp>
        <p:nvSpPr>
          <p:cNvPr id="3" name="Прямоугольник 2"/>
          <p:cNvSpPr/>
          <p:nvPr/>
        </p:nvSpPr>
        <p:spPr>
          <a:xfrm>
            <a:off x="8525691" y="2429692"/>
            <a:ext cx="3396343" cy="15849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Важно! Класс (классы) ПО определяются заказчиком </a:t>
            </a:r>
            <a:r>
              <a:rPr lang="ru-RU" dirty="0" smtClean="0"/>
              <a:t>самостоятельно</a:t>
            </a:r>
            <a:endParaRPr lang="ru-RU" dirty="0"/>
          </a:p>
        </p:txBody>
      </p:sp>
    </p:spTree>
    <p:extLst>
      <p:ext uri="{BB962C8B-B14F-4D97-AF65-F5344CB8AC3E}">
        <p14:creationId xmlns:p14="http://schemas.microsoft.com/office/powerpoint/2010/main" val="69136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169394" y="240861"/>
            <a:ext cx="7428764" cy="523220"/>
          </a:xfrm>
          <a:prstGeom prst="rect">
            <a:avLst/>
          </a:prstGeom>
          <a:noFill/>
        </p:spPr>
        <p:txBody>
          <a:bodyPr wrap="square" rtlCol="0">
            <a:spAutoFit/>
          </a:bodyPr>
          <a:lstStyle/>
          <a:p>
            <a:r>
              <a:rPr lang="ru-RU" sz="2800" b="1" dirty="0" smtClean="0"/>
              <a:t>Особенности применения ПП 1236</a:t>
            </a:r>
            <a:endParaRPr lang="ru-RU" sz="2800" b="1" dirty="0"/>
          </a:p>
        </p:txBody>
      </p:sp>
      <p:sp>
        <p:nvSpPr>
          <p:cNvPr id="7" name="TextBox 6"/>
          <p:cNvSpPr txBox="1"/>
          <p:nvPr/>
        </p:nvSpPr>
        <p:spPr>
          <a:xfrm>
            <a:off x="169394" y="949429"/>
            <a:ext cx="7981122" cy="3108543"/>
          </a:xfrm>
          <a:prstGeom prst="rect">
            <a:avLst/>
          </a:prstGeom>
          <a:noFill/>
        </p:spPr>
        <p:txBody>
          <a:bodyPr wrap="square" rtlCol="0">
            <a:spAutoFit/>
          </a:bodyPr>
          <a:lstStyle/>
          <a:p>
            <a:r>
              <a:rPr lang="ru-RU" b="1" dirty="0" smtClean="0"/>
              <a:t>Какими документами подтверждается соответствие требованиям?</a:t>
            </a:r>
            <a:endParaRPr lang="ru-RU" dirty="0" smtClean="0"/>
          </a:p>
          <a:p>
            <a:r>
              <a:rPr lang="ru-RU" sz="1600" dirty="0" smtClean="0"/>
              <a:t>- подтверждением </a:t>
            </a:r>
            <a:r>
              <a:rPr lang="ru-RU" sz="1600" dirty="0"/>
              <a:t>происхождения программ для электронных вычислительных машин и баз данных из Российской Федерации является наличие в реестре российского программного обеспечения сведений о таких программах для электронных вычислительных машин и баз данных;</a:t>
            </a:r>
          </a:p>
          <a:p>
            <a:endParaRPr lang="ru-RU" sz="1600" dirty="0"/>
          </a:p>
          <a:p>
            <a:r>
              <a:rPr lang="ru-RU" sz="1600" dirty="0" smtClean="0"/>
              <a:t>- подтверждением</a:t>
            </a:r>
            <a:r>
              <a:rPr lang="ru-RU" sz="1600" dirty="0"/>
              <a:t>, что программа для электронных вычислительных машин и баз данных относится к государству - члену Евразийского экономического союза, за исключением Российской Федерации, является наличие в реестре евразийского программного обеспечения сведений о таких программах для электронных вычислительных машин и баз данных</a:t>
            </a:r>
            <a:r>
              <a:rPr lang="ru-RU" sz="1600" dirty="0" smtClean="0"/>
              <a:t>.</a:t>
            </a:r>
            <a:endParaRPr lang="ru-RU" sz="1400" dirty="0"/>
          </a:p>
          <a:p>
            <a:endParaRPr lang="ru-RU" dirty="0"/>
          </a:p>
        </p:txBody>
      </p:sp>
      <p:sp>
        <p:nvSpPr>
          <p:cNvPr id="3" name="TextBox 2"/>
          <p:cNvSpPr txBox="1"/>
          <p:nvPr/>
        </p:nvSpPr>
        <p:spPr>
          <a:xfrm>
            <a:off x="153320" y="3900600"/>
            <a:ext cx="7981122" cy="2862322"/>
          </a:xfrm>
          <a:prstGeom prst="rect">
            <a:avLst/>
          </a:prstGeom>
          <a:solidFill>
            <a:schemeClr val="accent5">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ru-RU" dirty="0">
                <a:solidFill>
                  <a:schemeClr val="bg1"/>
                </a:solidFill>
              </a:rPr>
              <a:t>Письмо Минфина России от 10.06.2020 N 24-03-08/50149:</a:t>
            </a:r>
          </a:p>
          <a:p>
            <a:r>
              <a:rPr lang="ru-RU" dirty="0" smtClean="0">
                <a:solidFill>
                  <a:schemeClr val="bg1"/>
                </a:solidFill>
              </a:rPr>
              <a:t>- положения </a:t>
            </a:r>
            <a:r>
              <a:rPr lang="ru-RU" dirty="0">
                <a:solidFill>
                  <a:schemeClr val="bg1"/>
                </a:solidFill>
              </a:rPr>
              <a:t>Закона N 44-ФЗ и Постановления N 1236 не устанавливают документ, представляемый в качестве декларации о наличии в реестре российского программного обеспечения сведений о программах для электронных вычислительных машин и баз данных;</a:t>
            </a:r>
          </a:p>
          <a:p>
            <a:r>
              <a:rPr lang="ru-RU" dirty="0" smtClean="0">
                <a:solidFill>
                  <a:schemeClr val="bg1"/>
                </a:solidFill>
              </a:rPr>
              <a:t>- заказчик </a:t>
            </a:r>
            <a:r>
              <a:rPr lang="ru-RU" dirty="0">
                <a:solidFill>
                  <a:schemeClr val="bg1"/>
                </a:solidFill>
              </a:rPr>
              <a:t>допускает участника закупки, продекларировавшего в составе своей заявки о наличии в реестре российского программного обеспечения сведений о программах для электронных вычислительных машин и баз данных, в случае если заказчиком был установлен запрет на допуск товаров в соответствии с Постановлением N 1236.</a:t>
            </a:r>
          </a:p>
        </p:txBody>
      </p:sp>
      <p:sp>
        <p:nvSpPr>
          <p:cNvPr id="4" name="TextBox 3"/>
          <p:cNvSpPr txBox="1"/>
          <p:nvPr/>
        </p:nvSpPr>
        <p:spPr>
          <a:xfrm>
            <a:off x="8363755" y="1366456"/>
            <a:ext cx="3564547" cy="3693319"/>
          </a:xfrm>
          <a:prstGeom prst="rect">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txBody>
          <a:bodyPr wrap="square" rtlCol="0">
            <a:spAutoFit/>
          </a:bodyPr>
          <a:lstStyle/>
          <a:p>
            <a:r>
              <a:rPr lang="ru-RU" dirty="0"/>
              <a:t>Судебная практика: </a:t>
            </a:r>
            <a:endParaRPr lang="ru-RU" dirty="0" smtClean="0"/>
          </a:p>
          <a:p>
            <a:pPr marL="285750" indent="-285750">
              <a:buFont typeface="Arial" panose="020B0604020202020204" pitchFamily="34" charset="0"/>
              <a:buChar char="•"/>
            </a:pPr>
            <a:r>
              <a:rPr lang="ru-RU" dirty="0" smtClean="0"/>
              <a:t>Постановление </a:t>
            </a:r>
            <a:r>
              <a:rPr lang="ru-RU" dirty="0"/>
              <a:t>9ААС № 09АП-60000/2021 от </a:t>
            </a:r>
            <a:r>
              <a:rPr lang="ru-RU" dirty="0" smtClean="0"/>
              <a:t>23.11.2022 г</a:t>
            </a:r>
            <a:r>
              <a:rPr lang="ru-RU" dirty="0"/>
              <a:t>., </a:t>
            </a:r>
            <a:endParaRPr lang="ru-RU" dirty="0" smtClean="0"/>
          </a:p>
          <a:p>
            <a:pPr marL="285750" indent="-285750">
              <a:buFont typeface="Arial" panose="020B0604020202020204" pitchFamily="34" charset="0"/>
              <a:buChar char="•"/>
            </a:pPr>
            <a:r>
              <a:rPr lang="ru-RU" dirty="0" smtClean="0"/>
              <a:t>Определение </a:t>
            </a:r>
            <a:r>
              <a:rPr lang="ru-RU" dirty="0"/>
              <a:t>АС СПб и ЛО по делу № А56-31946/2021 от 01.09.2021 г</a:t>
            </a:r>
            <a:r>
              <a:rPr lang="ru-RU" dirty="0" smtClean="0"/>
              <a:t>.,</a:t>
            </a:r>
          </a:p>
          <a:p>
            <a:pPr marL="285750" indent="-285750">
              <a:buFont typeface="Arial" panose="020B0604020202020204" pitchFamily="34" charset="0"/>
              <a:buChar char="•"/>
            </a:pPr>
            <a:r>
              <a:rPr lang="ru-RU" dirty="0" smtClean="0"/>
              <a:t>Определение </a:t>
            </a:r>
            <a:r>
              <a:rPr lang="ru-RU" dirty="0"/>
              <a:t>ВС РФ № 306-ЭС19-28516 от 06.02.2020 г</a:t>
            </a:r>
            <a:r>
              <a:rPr lang="ru-RU" dirty="0" smtClean="0"/>
              <a:t>.,</a:t>
            </a:r>
          </a:p>
          <a:p>
            <a:pPr marL="285750" indent="-285750">
              <a:buFont typeface="Arial" panose="020B0604020202020204" pitchFamily="34" charset="0"/>
              <a:buChar char="•"/>
            </a:pPr>
            <a:r>
              <a:rPr lang="ru-RU" dirty="0" smtClean="0"/>
              <a:t>АС </a:t>
            </a:r>
            <a:r>
              <a:rPr lang="ru-RU" dirty="0"/>
              <a:t>Западно-Сибирского </a:t>
            </a:r>
            <a:r>
              <a:rPr lang="ru-RU" dirty="0" smtClean="0"/>
              <a:t>округа, Постановление </a:t>
            </a:r>
            <a:r>
              <a:rPr lang="ru-RU" dirty="0"/>
              <a:t>по делу </a:t>
            </a:r>
            <a:r>
              <a:rPr lang="ru-RU" dirty="0" smtClean="0"/>
              <a:t>№ А45-15891/2020 от 27.05.2021 г.</a:t>
            </a:r>
            <a:endParaRPr lang="ru-RU" dirty="0"/>
          </a:p>
        </p:txBody>
      </p:sp>
    </p:spTree>
    <p:extLst>
      <p:ext uri="{BB962C8B-B14F-4D97-AF65-F5344CB8AC3E}">
        <p14:creationId xmlns:p14="http://schemas.microsoft.com/office/powerpoint/2010/main" val="98497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08434" y="215848"/>
            <a:ext cx="11390244" cy="523220"/>
          </a:xfrm>
          <a:prstGeom prst="rect">
            <a:avLst/>
          </a:prstGeom>
          <a:noFill/>
        </p:spPr>
        <p:txBody>
          <a:bodyPr wrap="square" rtlCol="0">
            <a:spAutoFit/>
          </a:bodyPr>
          <a:lstStyle/>
          <a:p>
            <a:r>
              <a:rPr lang="ru-RU" sz="2800" b="1" dirty="0" smtClean="0"/>
              <a:t>Особенности применения ПП 1236 при закупке по КТРУ</a:t>
            </a:r>
            <a:endParaRPr lang="ru-RU" sz="2800" b="1" dirty="0"/>
          </a:p>
        </p:txBody>
      </p:sp>
      <p:sp>
        <p:nvSpPr>
          <p:cNvPr id="7" name="TextBox 6"/>
          <p:cNvSpPr txBox="1"/>
          <p:nvPr/>
        </p:nvSpPr>
        <p:spPr>
          <a:xfrm>
            <a:off x="169394" y="949429"/>
            <a:ext cx="11439510" cy="923330"/>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r>
              <a:rPr lang="ru-RU" b="1" dirty="0" smtClean="0">
                <a:solidFill>
                  <a:schemeClr val="bg1"/>
                </a:solidFill>
              </a:rPr>
              <a:t>Проблема: </a:t>
            </a:r>
            <a:r>
              <a:rPr lang="ru-RU" dirty="0" smtClean="0">
                <a:solidFill>
                  <a:schemeClr val="bg1"/>
                </a:solidFill>
              </a:rPr>
              <a:t>при закупке компьютерной техники Заказчик ограничен характеристиками по КТРУ</a:t>
            </a:r>
          </a:p>
          <a:p>
            <a:r>
              <a:rPr lang="ru-RU" b="1" dirty="0" smtClean="0">
                <a:solidFill>
                  <a:schemeClr val="bg1"/>
                </a:solidFill>
              </a:rPr>
              <a:t>Вопрос: </a:t>
            </a:r>
            <a:r>
              <a:rPr lang="ru-RU" dirty="0" smtClean="0">
                <a:solidFill>
                  <a:schemeClr val="bg1"/>
                </a:solidFill>
              </a:rPr>
              <a:t>как закупить ПО, если к нему нет требований в КТРУ, и обязательно ли устанавливать запрет по ПП 1236?</a:t>
            </a:r>
            <a:endParaRPr lang="ru-RU" dirty="0">
              <a:solidFill>
                <a:schemeClr val="bg1"/>
              </a:solidFill>
            </a:endParaRPr>
          </a:p>
        </p:txBody>
      </p:sp>
      <p:sp>
        <p:nvSpPr>
          <p:cNvPr id="6" name="TextBox 5"/>
          <p:cNvSpPr txBox="1"/>
          <p:nvPr/>
        </p:nvSpPr>
        <p:spPr>
          <a:xfrm>
            <a:off x="420083" y="2032405"/>
            <a:ext cx="9876855" cy="4524315"/>
          </a:xfrm>
          <a:prstGeom prst="rect">
            <a:avLst/>
          </a:prstGeom>
          <a:noFill/>
        </p:spPr>
        <p:txBody>
          <a:bodyPr wrap="square" rtlCol="0">
            <a:spAutoFit/>
          </a:bodyPr>
          <a:lstStyle/>
          <a:p>
            <a:r>
              <a:rPr lang="ru-RU" sz="1600" b="1" dirty="0" smtClean="0"/>
              <a:t>Административная практика:</a:t>
            </a:r>
          </a:p>
          <a:p>
            <a:r>
              <a:rPr lang="ru-RU" sz="1600" dirty="0" smtClean="0"/>
              <a:t>УФАС по Челябинской области, решение </a:t>
            </a:r>
            <a:r>
              <a:rPr lang="ru-RU" sz="1600" dirty="0"/>
              <a:t>по закупке №</a:t>
            </a:r>
            <a:r>
              <a:rPr lang="ru-RU" sz="1600" dirty="0" smtClean="0"/>
              <a:t>0369100040221000060 от 21 </a:t>
            </a:r>
            <a:r>
              <a:rPr lang="ru-RU" sz="1600" dirty="0"/>
              <a:t>февраля 2022 </a:t>
            </a:r>
            <a:r>
              <a:rPr lang="ru-RU" sz="1600" dirty="0" smtClean="0"/>
              <a:t>года</a:t>
            </a:r>
          </a:p>
          <a:p>
            <a:endParaRPr lang="ru-RU" sz="1600" dirty="0"/>
          </a:p>
          <a:p>
            <a:r>
              <a:rPr lang="ru-RU" sz="1600" b="1" dirty="0" smtClean="0"/>
              <a:t>Суть дела: </a:t>
            </a:r>
            <a:r>
              <a:rPr lang="ru-RU" sz="1600" dirty="0" smtClean="0"/>
              <a:t>Заказчик приобретает моноблок, </a:t>
            </a:r>
            <a:r>
              <a:rPr lang="ru-RU" sz="1600" dirty="0"/>
              <a:t>применяет позицию </a:t>
            </a:r>
            <a:r>
              <a:rPr lang="ru-RU" sz="1600" dirty="0" smtClean="0"/>
              <a:t>КТРУ 26.20.15.000-00000037 (моноблок), при этом указывает, что в комплект поставки входит диск с ПО (указание на наличие ПО в КТРУ отсутствует) и устанавливает запрет по ПП 1236. Участник обжалует такой порядок формирования описания объекта закупки</a:t>
            </a:r>
          </a:p>
          <a:p>
            <a:endParaRPr lang="ru-RU" sz="1600" dirty="0"/>
          </a:p>
          <a:p>
            <a:r>
              <a:rPr lang="ru-RU" sz="1600" b="1" dirty="0" smtClean="0"/>
              <a:t>Суть решения: </a:t>
            </a:r>
            <a:r>
              <a:rPr lang="ru-RU" sz="1600" dirty="0" smtClean="0"/>
              <a:t>жалоба не обоснована</a:t>
            </a:r>
            <a:r>
              <a:rPr lang="ru-RU" sz="1600" dirty="0"/>
              <a:t>. Из извещения о проведении аукциона следует, что объектом закупки является товар, предусмотренный кодом позиции по КТРУ </a:t>
            </a:r>
            <a:r>
              <a:rPr lang="ru-RU" sz="1600" dirty="0" smtClean="0"/>
              <a:t>26.20.15.000-00000037. Описание </a:t>
            </a:r>
            <a:r>
              <a:rPr lang="ru-RU" sz="1600" dirty="0"/>
              <a:t>объекта закупки по аукциону соответствует характеристикам товара по КТРУ</a:t>
            </a:r>
            <a:r>
              <a:rPr lang="ru-RU" sz="1600" dirty="0" smtClean="0"/>
              <a:t>. КТРУ </a:t>
            </a:r>
            <a:r>
              <a:rPr lang="ru-RU" sz="1600" dirty="0"/>
              <a:t>по данному коду также содержит информацию о запрете указания дополнительных характеристик товара в соответствии с Постановлением № 616</a:t>
            </a:r>
            <a:r>
              <a:rPr lang="ru-RU" sz="1600" dirty="0" smtClean="0"/>
              <a:t>. Однако</a:t>
            </a:r>
            <a:r>
              <a:rPr lang="ru-RU" sz="1600" dirty="0"/>
              <a:t>, Комиссия отмечает, что данный запрет относится к указанию дополнительных характеристик именно компьютера персонального настольного (моноблока), как устройства</a:t>
            </a:r>
            <a:r>
              <a:rPr lang="ru-RU" sz="1600" dirty="0" smtClean="0"/>
              <a:t>. Статьей </a:t>
            </a:r>
            <a:r>
              <a:rPr lang="ru-RU" sz="1600" dirty="0"/>
              <a:t>134 ГК РФ предусмотрено, что если различные вещи соединены таким образом, который предполагает их использование по общему назначению (сложная вещь), то действие сделки, совершенной по поводу сложной вещи, распространяется на все входящие в нее вещи, поскольку условиями сделки не предусмотрено </a:t>
            </a:r>
            <a:r>
              <a:rPr lang="ru-RU" sz="1600" dirty="0" smtClean="0"/>
              <a:t>иное</a:t>
            </a:r>
            <a:endParaRPr lang="ru-RU" sz="1600" dirty="0"/>
          </a:p>
        </p:txBody>
      </p:sp>
      <p:sp>
        <p:nvSpPr>
          <p:cNvPr id="11" name="Скругленная прямоугольная выноска 10"/>
          <p:cNvSpPr/>
          <p:nvPr/>
        </p:nvSpPr>
        <p:spPr>
          <a:xfrm>
            <a:off x="10446026" y="2932043"/>
            <a:ext cx="1649896" cy="2683566"/>
          </a:xfrm>
          <a:prstGeom prst="wedgeRoundRectCallout">
            <a:avLst>
              <a:gd name="adj1" fmla="val -86496"/>
              <a:gd name="adj2" fmla="val 59537"/>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Обратить внимание на данное решение, т.к. очень хорошо проработана позиция Заказчика</a:t>
            </a:r>
            <a:endParaRPr lang="ru-RU" sz="1600" dirty="0"/>
          </a:p>
        </p:txBody>
      </p:sp>
    </p:spTree>
    <p:extLst>
      <p:ext uri="{BB962C8B-B14F-4D97-AF65-F5344CB8AC3E}">
        <p14:creationId xmlns:p14="http://schemas.microsoft.com/office/powerpoint/2010/main" val="54004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13053"/>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69394" y="216459"/>
            <a:ext cx="11390244" cy="523220"/>
          </a:xfrm>
          <a:prstGeom prst="rect">
            <a:avLst/>
          </a:prstGeom>
          <a:noFill/>
        </p:spPr>
        <p:txBody>
          <a:bodyPr wrap="square" rtlCol="0">
            <a:spAutoFit/>
          </a:bodyPr>
          <a:lstStyle/>
          <a:p>
            <a:r>
              <a:rPr lang="ru-RU" sz="2800" b="1" dirty="0" smtClean="0"/>
              <a:t>Особенности применения ПП 1236 при закупке по КТРУ</a:t>
            </a:r>
            <a:endParaRPr lang="ru-RU" sz="2800" b="1" dirty="0"/>
          </a:p>
        </p:txBody>
      </p:sp>
      <p:sp>
        <p:nvSpPr>
          <p:cNvPr id="6" name="TextBox 5"/>
          <p:cNvSpPr txBox="1"/>
          <p:nvPr/>
        </p:nvSpPr>
        <p:spPr>
          <a:xfrm>
            <a:off x="434101" y="2273551"/>
            <a:ext cx="11019856" cy="3539430"/>
          </a:xfrm>
          <a:prstGeom prst="rect">
            <a:avLst/>
          </a:prstGeom>
          <a:noFill/>
        </p:spPr>
        <p:txBody>
          <a:bodyPr wrap="square" rtlCol="0">
            <a:spAutoFit/>
          </a:bodyPr>
          <a:lstStyle/>
          <a:p>
            <a:r>
              <a:rPr lang="ru-RU" sz="1600" b="1" dirty="0" smtClean="0"/>
              <a:t>Административная практика:</a:t>
            </a:r>
          </a:p>
          <a:p>
            <a:r>
              <a:rPr lang="ru-RU" sz="1600" dirty="0" smtClean="0"/>
              <a:t>УФАС по Московской области, решение </a:t>
            </a:r>
            <a:r>
              <a:rPr lang="ru-RU" sz="1600" dirty="0"/>
              <a:t>по закупке №0373100015721000189 </a:t>
            </a:r>
            <a:r>
              <a:rPr lang="ru-RU" sz="1600" dirty="0" smtClean="0"/>
              <a:t>от 25.01.2022 года</a:t>
            </a:r>
          </a:p>
          <a:p>
            <a:endParaRPr lang="ru-RU" sz="1600" dirty="0"/>
          </a:p>
          <a:p>
            <a:r>
              <a:rPr lang="ru-RU" sz="1600" b="1" dirty="0" smtClean="0"/>
              <a:t>Суть дела: </a:t>
            </a:r>
            <a:r>
              <a:rPr lang="ru-RU" sz="1600" dirty="0" smtClean="0"/>
              <a:t>Заказчик приобретает сервер, </a:t>
            </a:r>
            <a:r>
              <a:rPr lang="ru-RU" sz="1600" dirty="0"/>
              <a:t>применяет позицию КТРУ </a:t>
            </a:r>
            <a:r>
              <a:rPr lang="ru-RU" sz="1600" dirty="0" smtClean="0"/>
              <a:t>26.20.14.000-00000189, при этом указывает, что система </a:t>
            </a:r>
            <a:r>
              <a:rPr lang="ru-RU" sz="1600" dirty="0"/>
              <a:t>должна быть снабжена системой централизованного </a:t>
            </a:r>
            <a:r>
              <a:rPr lang="ru-RU" sz="1600" dirty="0" smtClean="0"/>
              <a:t>аппаратно-ориентированного </a:t>
            </a:r>
            <a:r>
              <a:rPr lang="ru-RU" sz="1600" dirty="0"/>
              <a:t>мониторинга с </a:t>
            </a:r>
            <a:r>
              <a:rPr lang="ru-RU" sz="1600" dirty="0" smtClean="0"/>
              <a:t>функциями (перечислены функции), а также устанавливает запрет по ПП 1236. Данные </a:t>
            </a:r>
            <a:r>
              <a:rPr lang="ru-RU" sz="1600" dirty="0"/>
              <a:t>характеристики отсутствуют в позиции КТРУ 26.20.14.000-00000189</a:t>
            </a:r>
            <a:r>
              <a:rPr lang="ru-RU" sz="1600" dirty="0" smtClean="0"/>
              <a:t>. Участник обжалует такой порядок формирования описания объекта закупки</a:t>
            </a:r>
          </a:p>
          <a:p>
            <a:endParaRPr lang="ru-RU" sz="1600" dirty="0"/>
          </a:p>
          <a:p>
            <a:r>
              <a:rPr lang="ru-RU" sz="1600" b="1" dirty="0" smtClean="0"/>
              <a:t>Суть решения: </a:t>
            </a:r>
            <a:r>
              <a:rPr lang="ru-RU" sz="1600" dirty="0" smtClean="0"/>
              <a:t>жалоба не обоснована</a:t>
            </a:r>
            <a:r>
              <a:rPr lang="ru-RU" sz="1600" dirty="0"/>
              <a:t>. На заседании Комиссии Управления представители Заказчика пояснили, что вместе с сервером Заказчиком закупается система централизованного </a:t>
            </a:r>
            <a:r>
              <a:rPr lang="ru-RU" sz="1600" dirty="0" smtClean="0"/>
              <a:t>аппаратно-ориентированного </a:t>
            </a:r>
            <a:r>
              <a:rPr lang="ru-RU" sz="1600" dirty="0"/>
              <a:t>мониторинга, необходимая для работы сервера. При этом дополнительные </a:t>
            </a:r>
            <a:r>
              <a:rPr lang="ru-RU" sz="1600" dirty="0" smtClean="0"/>
              <a:t>характеристики, </a:t>
            </a:r>
            <a:r>
              <a:rPr lang="ru-RU" sz="1600" dirty="0"/>
              <a:t>на которые ссылается </a:t>
            </a:r>
            <a:r>
              <a:rPr lang="ru-RU" sz="1600" dirty="0" smtClean="0"/>
              <a:t>Заявитель, </a:t>
            </a:r>
            <a:r>
              <a:rPr lang="ru-RU" sz="1600" dirty="0"/>
              <a:t>установлены не к серверу, а к данной системе</a:t>
            </a:r>
            <a:r>
              <a:rPr lang="ru-RU" sz="1600" dirty="0" smtClean="0"/>
              <a:t>. Комиссия пришла </a:t>
            </a:r>
            <a:r>
              <a:rPr lang="ru-RU" sz="1600" dirty="0"/>
              <a:t>к </a:t>
            </a:r>
            <a:r>
              <a:rPr lang="ru-RU" sz="1600" dirty="0" smtClean="0"/>
              <a:t>выводу, что </a:t>
            </a:r>
            <a:r>
              <a:rPr lang="ru-RU" sz="1600" dirty="0"/>
              <a:t>доводы жалобы Заявителя не нашли своего подтверждения и являются необоснованными</a:t>
            </a:r>
            <a:endParaRPr lang="ru-RU" dirty="0"/>
          </a:p>
        </p:txBody>
      </p:sp>
      <p:sp>
        <p:nvSpPr>
          <p:cNvPr id="11" name="TextBox 10"/>
          <p:cNvSpPr txBox="1"/>
          <p:nvPr/>
        </p:nvSpPr>
        <p:spPr>
          <a:xfrm>
            <a:off x="224274" y="1100129"/>
            <a:ext cx="11439510" cy="923330"/>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r>
              <a:rPr lang="ru-RU" b="1" dirty="0" smtClean="0">
                <a:solidFill>
                  <a:schemeClr val="bg1"/>
                </a:solidFill>
              </a:rPr>
              <a:t>Проблема: </a:t>
            </a:r>
            <a:r>
              <a:rPr lang="ru-RU" dirty="0" smtClean="0">
                <a:solidFill>
                  <a:schemeClr val="bg1"/>
                </a:solidFill>
              </a:rPr>
              <a:t>при закупке компьютерной техники Заказчик ограничен характеристиками по КТРУ</a:t>
            </a:r>
          </a:p>
          <a:p>
            <a:r>
              <a:rPr lang="ru-RU" b="1" dirty="0" smtClean="0">
                <a:solidFill>
                  <a:schemeClr val="bg1"/>
                </a:solidFill>
              </a:rPr>
              <a:t>Вопрос: </a:t>
            </a:r>
            <a:r>
              <a:rPr lang="ru-RU" dirty="0" smtClean="0">
                <a:solidFill>
                  <a:schemeClr val="bg1"/>
                </a:solidFill>
              </a:rPr>
              <a:t>как закупить ПО, если к нему нет требований в КТРУ, и обязательно ли устанавливать запрет по ПП 1236?</a:t>
            </a:r>
            <a:endParaRPr lang="ru-RU" dirty="0">
              <a:solidFill>
                <a:schemeClr val="bg1"/>
              </a:solidFill>
            </a:endParaRPr>
          </a:p>
        </p:txBody>
      </p:sp>
    </p:spTree>
    <p:extLst>
      <p:ext uri="{BB962C8B-B14F-4D97-AF65-F5344CB8AC3E}">
        <p14:creationId xmlns:p14="http://schemas.microsoft.com/office/powerpoint/2010/main" val="247650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13053"/>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69394" y="216459"/>
            <a:ext cx="11390244" cy="523220"/>
          </a:xfrm>
          <a:prstGeom prst="rect">
            <a:avLst/>
          </a:prstGeom>
          <a:noFill/>
        </p:spPr>
        <p:txBody>
          <a:bodyPr wrap="square" rtlCol="0">
            <a:spAutoFit/>
          </a:bodyPr>
          <a:lstStyle/>
          <a:p>
            <a:r>
              <a:rPr lang="ru-RU" sz="2800" b="1" dirty="0" smtClean="0"/>
              <a:t>Особенности применения ПП 1236 при закупке по КТРУ</a:t>
            </a:r>
            <a:endParaRPr lang="ru-RU" sz="2800" b="1" dirty="0"/>
          </a:p>
        </p:txBody>
      </p:sp>
      <p:sp>
        <p:nvSpPr>
          <p:cNvPr id="6" name="TextBox 5"/>
          <p:cNvSpPr txBox="1"/>
          <p:nvPr/>
        </p:nvSpPr>
        <p:spPr>
          <a:xfrm>
            <a:off x="434101" y="2273551"/>
            <a:ext cx="11019856" cy="4478149"/>
          </a:xfrm>
          <a:prstGeom prst="rect">
            <a:avLst/>
          </a:prstGeom>
          <a:noFill/>
        </p:spPr>
        <p:txBody>
          <a:bodyPr wrap="square" rtlCol="0">
            <a:spAutoFit/>
          </a:bodyPr>
          <a:lstStyle/>
          <a:p>
            <a:r>
              <a:rPr lang="ru-RU" sz="1500" b="1" dirty="0" smtClean="0"/>
              <a:t>Административная практика:</a:t>
            </a:r>
          </a:p>
          <a:p>
            <a:r>
              <a:rPr lang="ru-RU" sz="1500" dirty="0" smtClean="0"/>
              <a:t>УФАС по Тульской области, решение </a:t>
            </a:r>
            <a:r>
              <a:rPr lang="ru-RU" sz="1500" dirty="0"/>
              <a:t>по закупке №0366200035622005277 </a:t>
            </a:r>
            <a:r>
              <a:rPr lang="ru-RU" sz="1500" dirty="0" smtClean="0"/>
              <a:t>от 04.10.2022 года</a:t>
            </a:r>
          </a:p>
          <a:p>
            <a:endParaRPr lang="ru-RU" sz="1500" dirty="0"/>
          </a:p>
          <a:p>
            <a:r>
              <a:rPr lang="ru-RU" sz="1500" b="1" dirty="0" smtClean="0"/>
              <a:t>Суть дела: </a:t>
            </a:r>
            <a:r>
              <a:rPr lang="ru-RU" sz="1500" dirty="0" smtClean="0"/>
              <a:t>Заказчик приобретает </a:t>
            </a:r>
            <a:r>
              <a:rPr lang="ru-RU" sz="1500" dirty="0"/>
              <a:t>сервер (КТРУ 26.20.14.000-00000189 "Сервер</a:t>
            </a:r>
            <a:r>
              <a:rPr lang="ru-RU" sz="1500" dirty="0" smtClean="0"/>
              <a:t>"), устанавливает как запрет по ПП 616, так и запрет по 1236. Однако в связи с наличием КТРУ требования к ПО не устанавливает, класс ПО не определяет. Заявитель указывает, что если ПО является отдельным объектом закупки, то на него должен быть определен код ОКПД2, кроме того, под приведенные характеристики попадает только один тип ПО из реестра. Если ПО - это часть характеристики сервера, то имеется нарушение ПП 616 и ПП 145 (указаны доп. характеристики). </a:t>
            </a:r>
          </a:p>
          <a:p>
            <a:endParaRPr lang="ru-RU" sz="1500" dirty="0"/>
          </a:p>
          <a:p>
            <a:r>
              <a:rPr lang="ru-RU" sz="1500" b="1" dirty="0" smtClean="0"/>
              <a:t>Суть решения: </a:t>
            </a:r>
            <a:r>
              <a:rPr lang="ru-RU" sz="1500" dirty="0" smtClean="0"/>
              <a:t>жалоба не обоснована</a:t>
            </a:r>
            <a:r>
              <a:rPr lang="ru-RU" sz="1500" dirty="0"/>
              <a:t>. В рассматриваемом случае предметом закупки является сервер и </a:t>
            </a:r>
            <a:r>
              <a:rPr lang="ru-RU" sz="1500" dirty="0" smtClean="0"/>
              <a:t>ПО, </a:t>
            </a:r>
            <a:r>
              <a:rPr lang="ru-RU" sz="1500" dirty="0"/>
              <a:t>без которого использование серверного оборудования невозможно. Закупаемые товары являются технологически и функционально связанными между собой (пункт 3 Обзора судебной практики, утвержденного Президиумом ВС РФ 28.06.2017) и должны рассматриваться как единый комплекс (как «сложная вещь»), с соблюдением требований статьи 134 Гражданского кодекса Российской Федерации. Требования о поставке серверного оборудования с предустановленными программными средствами не относятся к характеристикам поставляемого товара, а являются условиями поставки, обусловленными особенностями поставки необходимого Заказчику оборудования с учетом его объективных потребностей (Комиссией установлено, что дополнительные спорные требования к характеристикам установлены Заказчиком в пункте 8 «Условия поставки в части функциональных возможностей работы c сервером» Описания объекта </a:t>
            </a:r>
            <a:r>
              <a:rPr lang="ru-RU" sz="1500" dirty="0" smtClean="0"/>
              <a:t>закупки).</a:t>
            </a:r>
            <a:endParaRPr lang="ru-RU" sz="1500" dirty="0"/>
          </a:p>
        </p:txBody>
      </p:sp>
      <p:sp>
        <p:nvSpPr>
          <p:cNvPr id="11" name="TextBox 10"/>
          <p:cNvSpPr txBox="1"/>
          <p:nvPr/>
        </p:nvSpPr>
        <p:spPr>
          <a:xfrm>
            <a:off x="224274" y="1100129"/>
            <a:ext cx="11439510" cy="923330"/>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r>
              <a:rPr lang="ru-RU" b="1" dirty="0" smtClean="0">
                <a:solidFill>
                  <a:schemeClr val="bg1"/>
                </a:solidFill>
              </a:rPr>
              <a:t>Проблема: </a:t>
            </a:r>
            <a:r>
              <a:rPr lang="ru-RU" dirty="0" smtClean="0">
                <a:solidFill>
                  <a:schemeClr val="bg1"/>
                </a:solidFill>
              </a:rPr>
              <a:t>при закупке компьютерной техники Заказчик ограничен характеристиками по КТРУ</a:t>
            </a:r>
          </a:p>
          <a:p>
            <a:r>
              <a:rPr lang="ru-RU" b="1" dirty="0" smtClean="0">
                <a:solidFill>
                  <a:schemeClr val="bg1"/>
                </a:solidFill>
              </a:rPr>
              <a:t>Вопрос: </a:t>
            </a:r>
            <a:r>
              <a:rPr lang="ru-RU" dirty="0" smtClean="0">
                <a:solidFill>
                  <a:schemeClr val="bg1"/>
                </a:solidFill>
              </a:rPr>
              <a:t>как закупить ПО, если к нему нет требований в КТРУ, и обязательно ли устанавливать запрет по ПП 1236?</a:t>
            </a:r>
            <a:endParaRPr lang="ru-RU" dirty="0">
              <a:solidFill>
                <a:schemeClr val="bg1"/>
              </a:solidFill>
            </a:endParaRPr>
          </a:p>
        </p:txBody>
      </p:sp>
    </p:spTree>
    <p:extLst>
      <p:ext uri="{BB962C8B-B14F-4D97-AF65-F5344CB8AC3E}">
        <p14:creationId xmlns:p14="http://schemas.microsoft.com/office/powerpoint/2010/main" val="64777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79513" y="240861"/>
            <a:ext cx="12215191" cy="523220"/>
          </a:xfrm>
          <a:prstGeom prst="rect">
            <a:avLst/>
          </a:prstGeom>
          <a:noFill/>
        </p:spPr>
        <p:txBody>
          <a:bodyPr wrap="square" rtlCol="0">
            <a:spAutoFit/>
          </a:bodyPr>
          <a:lstStyle/>
          <a:p>
            <a:r>
              <a:rPr lang="ru-RU" sz="2800" b="1" dirty="0" smtClean="0"/>
              <a:t>Особенности применения ПП 1236 при комплексной закупке</a:t>
            </a:r>
            <a:endParaRPr lang="ru-RU" sz="2800" b="1" dirty="0"/>
          </a:p>
        </p:txBody>
      </p:sp>
      <p:sp>
        <p:nvSpPr>
          <p:cNvPr id="7" name="TextBox 6"/>
          <p:cNvSpPr txBox="1"/>
          <p:nvPr/>
        </p:nvSpPr>
        <p:spPr>
          <a:xfrm>
            <a:off x="169394" y="949429"/>
            <a:ext cx="11439510" cy="646331"/>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r>
              <a:rPr lang="ru-RU" b="1" dirty="0" smtClean="0">
                <a:solidFill>
                  <a:schemeClr val="bg1"/>
                </a:solidFill>
              </a:rPr>
              <a:t>Проблема: </a:t>
            </a:r>
            <a:r>
              <a:rPr lang="ru-RU" dirty="0" smtClean="0">
                <a:solidFill>
                  <a:schemeClr val="bg1"/>
                </a:solidFill>
              </a:rPr>
              <a:t>Заказчик приобретает товар, который является комплексным и состоит в том числе из ПО</a:t>
            </a:r>
          </a:p>
          <a:p>
            <a:r>
              <a:rPr lang="ru-RU" b="1" dirty="0" smtClean="0">
                <a:solidFill>
                  <a:schemeClr val="bg1"/>
                </a:solidFill>
              </a:rPr>
              <a:t>Вопрос: </a:t>
            </a:r>
            <a:r>
              <a:rPr lang="ru-RU" dirty="0" smtClean="0">
                <a:solidFill>
                  <a:schemeClr val="bg1"/>
                </a:solidFill>
              </a:rPr>
              <a:t>обязательно ли устанавливать запрет по ПП 1236?</a:t>
            </a:r>
            <a:endParaRPr lang="ru-RU" dirty="0">
              <a:solidFill>
                <a:schemeClr val="bg1"/>
              </a:solidFill>
            </a:endParaRPr>
          </a:p>
        </p:txBody>
      </p:sp>
      <p:sp>
        <p:nvSpPr>
          <p:cNvPr id="6" name="TextBox 5"/>
          <p:cNvSpPr txBox="1"/>
          <p:nvPr/>
        </p:nvSpPr>
        <p:spPr>
          <a:xfrm>
            <a:off x="506344" y="1641869"/>
            <a:ext cx="11624695" cy="5170646"/>
          </a:xfrm>
          <a:prstGeom prst="rect">
            <a:avLst/>
          </a:prstGeom>
          <a:noFill/>
        </p:spPr>
        <p:txBody>
          <a:bodyPr wrap="square" rtlCol="0">
            <a:spAutoFit/>
          </a:bodyPr>
          <a:lstStyle/>
          <a:p>
            <a:r>
              <a:rPr lang="ru-RU" sz="1500" b="1" dirty="0" smtClean="0"/>
              <a:t>Судебная практика:</a:t>
            </a:r>
          </a:p>
          <a:p>
            <a:r>
              <a:rPr lang="ru-RU" sz="1500" dirty="0" smtClean="0"/>
              <a:t>Постановление Арбитражного суда Северо-Кавказского округа </a:t>
            </a:r>
            <a:r>
              <a:rPr lang="ru-RU" sz="1500" dirty="0"/>
              <a:t>по делу №</a:t>
            </a:r>
            <a:r>
              <a:rPr lang="ru-RU" sz="1500" dirty="0" smtClean="0"/>
              <a:t>А53-39520/2020 от 29.09.2021 </a:t>
            </a:r>
            <a:r>
              <a:rPr lang="ru-RU" sz="1500" dirty="0"/>
              <a:t>года </a:t>
            </a:r>
            <a:endParaRPr lang="ru-RU" sz="1500" dirty="0" smtClean="0"/>
          </a:p>
          <a:p>
            <a:endParaRPr lang="ru-RU" sz="1500" dirty="0"/>
          </a:p>
          <a:p>
            <a:r>
              <a:rPr lang="ru-RU" sz="1500" b="1" dirty="0" smtClean="0"/>
              <a:t>Суть дела: </a:t>
            </a:r>
            <a:r>
              <a:rPr lang="ru-RU" sz="1500" dirty="0" smtClean="0"/>
              <a:t>Заказчик </a:t>
            </a:r>
            <a:r>
              <a:rPr lang="ru-RU" sz="1500" dirty="0"/>
              <a:t>приобретает </a:t>
            </a:r>
            <a:r>
              <a:rPr lang="ru-RU" sz="1500" dirty="0" smtClean="0"/>
              <a:t>передвижной диагностический медицинский </a:t>
            </a:r>
            <a:r>
              <a:rPr lang="ru-RU" sz="1500" dirty="0"/>
              <a:t>комплекс на базе шасси </a:t>
            </a:r>
            <a:r>
              <a:rPr lang="ru-RU" sz="1500" dirty="0" smtClean="0"/>
              <a:t>автомобиля</a:t>
            </a:r>
            <a:r>
              <a:rPr lang="ru-RU" sz="1500" dirty="0"/>
              <a:t>, оснащенный </a:t>
            </a:r>
            <a:r>
              <a:rPr lang="ru-RU" sz="1500" dirty="0" smtClean="0"/>
              <a:t>цифровым </a:t>
            </a:r>
            <a:r>
              <a:rPr lang="ru-RU" sz="1500" dirty="0" err="1" smtClean="0"/>
              <a:t>флюорографом</a:t>
            </a:r>
            <a:r>
              <a:rPr lang="ru-RU" sz="1500" dirty="0" smtClean="0"/>
              <a:t>. Подана единственная заявка, контракт исполнен. Однако проведена внеплановая проверка, по результатам которой Заказчик признан нарушившим положения закона, так как в </a:t>
            </a:r>
            <a:r>
              <a:rPr lang="ru-RU" sz="1500" dirty="0"/>
              <a:t>закупке </a:t>
            </a:r>
            <a:r>
              <a:rPr lang="ru-RU" sz="1500" dirty="0" smtClean="0"/>
              <a:t>неправомерно объединены непосредственно </a:t>
            </a:r>
            <a:r>
              <a:rPr lang="ru-RU" sz="1500" dirty="0" err="1" smtClean="0"/>
              <a:t>флюорограф</a:t>
            </a:r>
            <a:r>
              <a:rPr lang="ru-RU" sz="1500" dirty="0" smtClean="0"/>
              <a:t> и ноутбук, </a:t>
            </a:r>
            <a:r>
              <a:rPr lang="ru-RU" sz="1500" dirty="0"/>
              <a:t>рабочий </a:t>
            </a:r>
            <a:r>
              <a:rPr lang="ru-RU" sz="1500" dirty="0" smtClean="0"/>
              <a:t>стол, </a:t>
            </a:r>
            <a:r>
              <a:rPr lang="ru-RU" sz="1500" dirty="0"/>
              <a:t>кресло </a:t>
            </a:r>
            <a:r>
              <a:rPr lang="ru-RU" sz="1500" dirty="0" smtClean="0"/>
              <a:t>поворотное, системный блок, </a:t>
            </a:r>
            <a:r>
              <a:rPr lang="ru-RU" sz="1500" dirty="0"/>
              <a:t>принтер </a:t>
            </a:r>
            <a:r>
              <a:rPr lang="ru-RU" sz="1500" dirty="0" smtClean="0"/>
              <a:t>лазерный.</a:t>
            </a:r>
          </a:p>
          <a:p>
            <a:endParaRPr lang="ru-RU" sz="1500" b="1" dirty="0"/>
          </a:p>
          <a:p>
            <a:r>
              <a:rPr lang="ru-RU" sz="1500" b="1" dirty="0" smtClean="0"/>
              <a:t>Суть решения: </a:t>
            </a:r>
            <a:r>
              <a:rPr lang="ru-RU" sz="1500" dirty="0" smtClean="0"/>
              <a:t>Рабочее </a:t>
            </a:r>
            <a:r>
              <a:rPr lang="ru-RU" sz="1500" dirty="0"/>
              <a:t>место врача-рентгенолога </a:t>
            </a:r>
            <a:r>
              <a:rPr lang="ru-RU" sz="1500" dirty="0" smtClean="0"/>
              <a:t>представляет собой </a:t>
            </a:r>
            <a:r>
              <a:rPr lang="ru-RU" sz="1500" dirty="0"/>
              <a:t>комплекс программ, обеспечивающих ведение базы данных, углубленный</a:t>
            </a:r>
            <a:r>
              <a:rPr lang="ru-RU" sz="1500" dirty="0" smtClean="0"/>
              <a:t>, расширенный </a:t>
            </a:r>
            <a:r>
              <a:rPr lang="ru-RU" sz="1500" dirty="0"/>
              <a:t>анализ медицинских изображений со специальными функциями</a:t>
            </a:r>
            <a:r>
              <a:rPr lang="ru-RU" sz="1500" dirty="0" smtClean="0"/>
              <a:t>, позволяющими </a:t>
            </a:r>
            <a:r>
              <a:rPr lang="ru-RU" sz="1500" dirty="0"/>
              <a:t>врачу делать заключения по выполненным </a:t>
            </a:r>
            <a:r>
              <a:rPr lang="ru-RU" sz="1500" dirty="0" err="1"/>
              <a:t>флюорограммам</a:t>
            </a:r>
            <a:r>
              <a:rPr lang="ru-RU" sz="1500" dirty="0"/>
              <a:t>. Без </a:t>
            </a:r>
            <a:r>
              <a:rPr lang="ru-RU" sz="1500" dirty="0" smtClean="0"/>
              <a:t>такого ПО невозможно </a:t>
            </a:r>
            <a:r>
              <a:rPr lang="ru-RU" sz="1500" dirty="0"/>
              <a:t>провести обработку медицинских изображений </a:t>
            </a:r>
            <a:r>
              <a:rPr lang="ru-RU" sz="1500" dirty="0" smtClean="0"/>
              <a:t>и вынести </a:t>
            </a:r>
            <a:r>
              <a:rPr lang="ru-RU" sz="1500" dirty="0"/>
              <a:t>медицинское заключение, то есть работа </a:t>
            </a:r>
            <a:r>
              <a:rPr lang="ru-RU" sz="1500" dirty="0" err="1"/>
              <a:t>флюорографа</a:t>
            </a:r>
            <a:r>
              <a:rPr lang="ru-RU" sz="1500" dirty="0"/>
              <a:t> без </a:t>
            </a:r>
            <a:r>
              <a:rPr lang="ru-RU" sz="1500" dirty="0" smtClean="0"/>
              <a:t>АРМ также </a:t>
            </a:r>
            <a:r>
              <a:rPr lang="ru-RU" sz="1500" dirty="0"/>
              <a:t>невозможна. Медицинская мебель для передвижных </a:t>
            </a:r>
            <a:r>
              <a:rPr lang="ru-RU" sz="1500" dirty="0" smtClean="0"/>
              <a:t>поликлиник имеет специфические </a:t>
            </a:r>
            <a:r>
              <a:rPr lang="ru-RU" sz="1500" dirty="0"/>
              <a:t>габариты, должна быть изготовлена способом, </a:t>
            </a:r>
            <a:r>
              <a:rPr lang="ru-RU" sz="1500" dirty="0" smtClean="0"/>
              <a:t>обеспечивающим устойчивое </a:t>
            </a:r>
            <a:r>
              <a:rPr lang="ru-RU" sz="1500" dirty="0"/>
              <a:t>крепление к конструкции подвижного комплекса, снижающим </a:t>
            </a:r>
            <a:r>
              <a:rPr lang="ru-RU" sz="1500" dirty="0" smtClean="0"/>
              <a:t>вероятность причинения </a:t>
            </a:r>
            <a:r>
              <a:rPr lang="ru-RU" sz="1500" dirty="0"/>
              <a:t>повреждение во время транспортировки. Заказчик определил предмет закупки исходя из своих потребностей, объединив </a:t>
            </a:r>
            <a:r>
              <a:rPr lang="ru-RU" sz="1500" dirty="0" smtClean="0"/>
              <a:t>в одном </a:t>
            </a:r>
            <a:r>
              <a:rPr lang="ru-RU" sz="1500" dirty="0"/>
              <a:t>лоте технологически и функционально связанные между собой объекты исходя </a:t>
            </a:r>
            <a:r>
              <a:rPr lang="ru-RU" sz="1500" dirty="0" smtClean="0"/>
              <a:t>из специфики </a:t>
            </a:r>
            <a:r>
              <a:rPr lang="ru-RU" sz="1500" dirty="0"/>
              <a:t>диагностического медицинского комплекса на базе шасси автомобиля, </a:t>
            </a:r>
            <a:r>
              <a:rPr lang="ru-RU" sz="1500" dirty="0" smtClean="0"/>
              <a:t>что позволяет </a:t>
            </a:r>
            <a:r>
              <a:rPr lang="ru-RU" sz="1500" dirty="0"/>
              <a:t>обеспечить качественное формирование и надлежащий контроль комплекса </a:t>
            </a:r>
            <a:r>
              <a:rPr lang="ru-RU" sz="1500" dirty="0" smtClean="0"/>
              <a:t>со стороны </a:t>
            </a:r>
            <a:r>
              <a:rPr lang="ru-RU" sz="1500" dirty="0"/>
              <a:t>заказчика, а также эффективно и рационально использовать бюджетные </a:t>
            </a:r>
            <a:r>
              <a:rPr lang="ru-RU" sz="1500" dirty="0" smtClean="0"/>
              <a:t>средства. Потребность Заказчика может удовлетворить три производителя. Кроме того, </a:t>
            </a:r>
            <a:r>
              <a:rPr lang="ru-RU" sz="1500" dirty="0" err="1" smtClean="0"/>
              <a:t>регудостоверение</a:t>
            </a:r>
            <a:r>
              <a:rPr lang="ru-RU" sz="1500" dirty="0" smtClean="0"/>
              <a:t> выдано на комплект в целом (о чем упоминается в решении суда первой инстанции).</a:t>
            </a:r>
          </a:p>
          <a:p>
            <a:r>
              <a:rPr lang="ru-RU" sz="1500" dirty="0"/>
              <a:t>В данном случае операционная система не </a:t>
            </a:r>
            <a:r>
              <a:rPr lang="ru-RU" sz="1500" dirty="0" smtClean="0"/>
              <a:t>являлась самостоятельным </a:t>
            </a:r>
            <a:r>
              <a:rPr lang="ru-RU" sz="1500" dirty="0"/>
              <a:t>объектом закупки, была компонентом (характеристикой) </a:t>
            </a:r>
            <a:r>
              <a:rPr lang="ru-RU" sz="1500" dirty="0" smtClean="0"/>
              <a:t>товара, в связи с чем </a:t>
            </a:r>
            <a:r>
              <a:rPr lang="ru-RU" sz="1500" dirty="0" err="1" smtClean="0"/>
              <a:t>неустановление</a:t>
            </a:r>
            <a:r>
              <a:rPr lang="ru-RU" sz="1500" dirty="0" smtClean="0"/>
              <a:t> запрета согласно ПП 1236 не является нарушением.</a:t>
            </a:r>
            <a:endParaRPr lang="ru-RU" sz="1500" dirty="0"/>
          </a:p>
        </p:txBody>
      </p:sp>
    </p:spTree>
    <p:extLst>
      <p:ext uri="{BB962C8B-B14F-4D97-AF65-F5344CB8AC3E}">
        <p14:creationId xmlns:p14="http://schemas.microsoft.com/office/powerpoint/2010/main" val="100584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79513" y="240861"/>
            <a:ext cx="12215191" cy="523220"/>
          </a:xfrm>
          <a:prstGeom prst="rect">
            <a:avLst/>
          </a:prstGeom>
          <a:noFill/>
        </p:spPr>
        <p:txBody>
          <a:bodyPr wrap="square" rtlCol="0">
            <a:spAutoFit/>
          </a:bodyPr>
          <a:lstStyle/>
          <a:p>
            <a:r>
              <a:rPr lang="ru-RU" sz="2800" b="1" dirty="0" smtClean="0"/>
              <a:t>Особенности применения ПП 1236 при комплексной закупке</a:t>
            </a:r>
            <a:endParaRPr lang="ru-RU" sz="2800" b="1" dirty="0"/>
          </a:p>
        </p:txBody>
      </p:sp>
      <p:sp>
        <p:nvSpPr>
          <p:cNvPr id="6" name="TextBox 5"/>
          <p:cNvSpPr txBox="1"/>
          <p:nvPr/>
        </p:nvSpPr>
        <p:spPr>
          <a:xfrm>
            <a:off x="566776" y="1733890"/>
            <a:ext cx="11361526" cy="4770537"/>
          </a:xfrm>
          <a:prstGeom prst="rect">
            <a:avLst/>
          </a:prstGeom>
          <a:noFill/>
        </p:spPr>
        <p:txBody>
          <a:bodyPr wrap="square" rtlCol="0">
            <a:spAutoFit/>
          </a:bodyPr>
          <a:lstStyle/>
          <a:p>
            <a:r>
              <a:rPr lang="ru-RU" sz="1600" b="1" dirty="0" smtClean="0"/>
              <a:t>Судебная практика:</a:t>
            </a:r>
          </a:p>
          <a:p>
            <a:r>
              <a:rPr lang="ru-RU" sz="1600" dirty="0" smtClean="0"/>
              <a:t>Постановление </a:t>
            </a:r>
            <a:r>
              <a:rPr lang="ru-RU" sz="1600" dirty="0"/>
              <a:t>Арбитражного суда Северо-Кавказского округа по делу </a:t>
            </a:r>
            <a:r>
              <a:rPr lang="ru-RU" sz="1600" dirty="0" smtClean="0"/>
              <a:t>№А53-27158/2021 от 20.06.2022 </a:t>
            </a:r>
            <a:r>
              <a:rPr lang="ru-RU" sz="1600" dirty="0"/>
              <a:t>года </a:t>
            </a:r>
            <a:endParaRPr lang="ru-RU" sz="1600" dirty="0" smtClean="0"/>
          </a:p>
          <a:p>
            <a:endParaRPr lang="ru-RU" sz="1600" dirty="0"/>
          </a:p>
          <a:p>
            <a:r>
              <a:rPr lang="ru-RU" sz="1600" b="1" dirty="0" smtClean="0"/>
              <a:t>Суть дела: </a:t>
            </a:r>
            <a:r>
              <a:rPr lang="ru-RU" sz="1600" dirty="0" smtClean="0"/>
              <a:t>Заказчик приобретает</a:t>
            </a:r>
            <a:r>
              <a:rPr lang="ru-RU" sz="1600" b="1" dirty="0" smtClean="0"/>
              <a:t> </a:t>
            </a:r>
            <a:r>
              <a:rPr lang="ru-RU" sz="1600" dirty="0" smtClean="0"/>
              <a:t>линейный ускоритель. Совместно с оборудованием приобретается ПО, описан его функционал. УАФС счел </a:t>
            </a:r>
            <a:r>
              <a:rPr lang="ru-RU" sz="1600" dirty="0" err="1" smtClean="0"/>
              <a:t>неустановление</a:t>
            </a:r>
            <a:r>
              <a:rPr lang="ru-RU" sz="1600" dirty="0" smtClean="0"/>
              <a:t> запрета по ПП 1236 нарушением закона. Заказчик указывал, что ПО </a:t>
            </a:r>
            <a:r>
              <a:rPr lang="ru-RU" sz="1600" dirty="0"/>
              <a:t>является частью медицинского оборудования </a:t>
            </a:r>
            <a:r>
              <a:rPr lang="ru-RU" sz="1600" dirty="0" smtClean="0"/>
              <a:t>- специализированным </a:t>
            </a:r>
            <a:r>
              <a:rPr lang="ru-RU" sz="1600" dirty="0"/>
              <a:t>ПО и не может рассматриваться как </a:t>
            </a:r>
            <a:r>
              <a:rPr lang="ru-RU" sz="1600" dirty="0" smtClean="0"/>
              <a:t>отдельный самостоятельный </a:t>
            </a:r>
            <a:r>
              <a:rPr lang="ru-RU" sz="1600" dirty="0"/>
              <a:t>товар, не может относиться к перечисленным в </a:t>
            </a:r>
            <a:r>
              <a:rPr lang="ru-RU" sz="1600" dirty="0" smtClean="0"/>
              <a:t>Постановлении № </a:t>
            </a:r>
            <a:r>
              <a:rPr lang="ru-RU" sz="1600" dirty="0"/>
              <a:t>1236 товарам, в отношении которых </a:t>
            </a:r>
            <a:r>
              <a:rPr lang="ru-RU" sz="1600" dirty="0" smtClean="0"/>
              <a:t>распространяется </a:t>
            </a:r>
            <a:r>
              <a:rPr lang="ru-RU" sz="1600" dirty="0"/>
              <a:t>соответствующий запрет. Позиция учреждения основана не на факте встроено ПО или нет, а на факте </a:t>
            </a:r>
            <a:r>
              <a:rPr lang="ru-RU" sz="1600" dirty="0" smtClean="0"/>
              <a:t>его реализации</a:t>
            </a:r>
            <a:r>
              <a:rPr lang="ru-RU" sz="1600" dirty="0"/>
              <a:t>: нераздельно от медицинского оборудования как его составляющая, </a:t>
            </a:r>
            <a:r>
              <a:rPr lang="ru-RU" sz="1600" dirty="0" smtClean="0"/>
              <a:t>а не </a:t>
            </a:r>
            <a:r>
              <a:rPr lang="ru-RU" sz="1600" dirty="0"/>
              <a:t>как отдельный продукт. В составе комплекса медицинского </a:t>
            </a:r>
            <a:r>
              <a:rPr lang="ru-RU" sz="1600" dirty="0" smtClean="0"/>
              <a:t>оборудования поставляются </a:t>
            </a:r>
            <a:r>
              <a:rPr lang="ru-RU" sz="1600" dirty="0"/>
              <a:t>программные пакеты, которые отражены в </a:t>
            </a:r>
            <a:r>
              <a:rPr lang="ru-RU" sz="1600" dirty="0" smtClean="0"/>
              <a:t>регистрационном удостоверении </a:t>
            </a:r>
            <a:r>
              <a:rPr lang="ru-RU" sz="1600" dirty="0"/>
              <a:t>на конкретное медицинское изделие, составляющие </a:t>
            </a:r>
            <a:r>
              <a:rPr lang="ru-RU" sz="1600" dirty="0" smtClean="0"/>
              <a:t>неотъемлемую часть </a:t>
            </a:r>
            <a:r>
              <a:rPr lang="ru-RU" sz="1600" dirty="0"/>
              <a:t>функционала приобретаемого оборудования, представляют </a:t>
            </a:r>
            <a:r>
              <a:rPr lang="ru-RU" sz="1600" dirty="0" smtClean="0"/>
              <a:t>собой «</a:t>
            </a:r>
            <a:r>
              <a:rPr lang="ru-RU" sz="1600" dirty="0"/>
              <a:t>прошивку».</a:t>
            </a:r>
            <a:endParaRPr lang="ru-RU" sz="1600" dirty="0" smtClean="0"/>
          </a:p>
          <a:p>
            <a:endParaRPr lang="ru-RU" sz="1600" b="1" dirty="0"/>
          </a:p>
          <a:p>
            <a:r>
              <a:rPr lang="ru-RU" sz="1600" b="1" dirty="0" smtClean="0"/>
              <a:t>Суть </a:t>
            </a:r>
            <a:r>
              <a:rPr lang="ru-RU" sz="1600" b="1" dirty="0"/>
              <a:t>решения: </a:t>
            </a:r>
            <a:r>
              <a:rPr lang="ru-RU" sz="1600" dirty="0" smtClean="0"/>
              <a:t>Регистрационным удостоверением подтверждается, что между аппаратной и программной частью существует функциональная и технологическая зависимость. Цель закупки – приобретение работоспособного оборудования, что без ПО невозможно. В связи с этим спорное </a:t>
            </a:r>
            <a:r>
              <a:rPr lang="ru-RU" sz="1600" dirty="0"/>
              <a:t>программное </a:t>
            </a:r>
            <a:r>
              <a:rPr lang="ru-RU" sz="1600" dirty="0" smtClean="0"/>
              <a:t>обеспечение, установленное </a:t>
            </a:r>
            <a:r>
              <a:rPr lang="ru-RU" sz="1600" dirty="0"/>
              <a:t>в необходимом для поставки оборудовании, не относится </a:t>
            </a:r>
            <a:r>
              <a:rPr lang="ru-RU" sz="1600" dirty="0" smtClean="0"/>
              <a:t>к включенным </a:t>
            </a:r>
            <a:r>
              <a:rPr lang="ru-RU" sz="1600" dirty="0"/>
              <a:t>в пункт 2.1 Постановления № 1236 обязательствам</a:t>
            </a:r>
            <a:r>
              <a:rPr lang="ru-RU" sz="1600" dirty="0" smtClean="0"/>
              <a:t>. Вывод </a:t>
            </a:r>
            <a:r>
              <a:rPr lang="ru-RU" sz="1600" dirty="0"/>
              <a:t>управления о том, что в действиях заказчика имеются </a:t>
            </a:r>
            <a:r>
              <a:rPr lang="ru-RU" sz="1600" dirty="0" smtClean="0"/>
              <a:t>нарушения части </a:t>
            </a:r>
            <a:r>
              <a:rPr lang="ru-RU" sz="1600" dirty="0"/>
              <a:t>3 статьи 14 Закона № 44-ФЗ, является неверным.</a:t>
            </a:r>
          </a:p>
        </p:txBody>
      </p:sp>
      <p:sp>
        <p:nvSpPr>
          <p:cNvPr id="11" name="TextBox 10"/>
          <p:cNvSpPr txBox="1"/>
          <p:nvPr/>
        </p:nvSpPr>
        <p:spPr>
          <a:xfrm>
            <a:off x="224274" y="1001602"/>
            <a:ext cx="11439510" cy="646331"/>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r>
              <a:rPr lang="ru-RU" b="1" dirty="0" smtClean="0">
                <a:solidFill>
                  <a:schemeClr val="bg1"/>
                </a:solidFill>
              </a:rPr>
              <a:t>Проблема: </a:t>
            </a:r>
            <a:r>
              <a:rPr lang="ru-RU" dirty="0" smtClean="0">
                <a:solidFill>
                  <a:schemeClr val="bg1"/>
                </a:solidFill>
              </a:rPr>
              <a:t>Заказчик приобретает товар, который является комплексным и состоит в том числе из ПО</a:t>
            </a:r>
          </a:p>
          <a:p>
            <a:r>
              <a:rPr lang="ru-RU" b="1" dirty="0" smtClean="0">
                <a:solidFill>
                  <a:schemeClr val="bg1"/>
                </a:solidFill>
              </a:rPr>
              <a:t>Вопрос: </a:t>
            </a:r>
            <a:r>
              <a:rPr lang="ru-RU" dirty="0" smtClean="0">
                <a:solidFill>
                  <a:schemeClr val="bg1"/>
                </a:solidFill>
              </a:rPr>
              <a:t>обязательно ли устанавливать запрет по ПП 1236?</a:t>
            </a:r>
            <a:endParaRPr lang="ru-RU" dirty="0">
              <a:solidFill>
                <a:schemeClr val="bg1"/>
              </a:solidFill>
            </a:endParaRPr>
          </a:p>
        </p:txBody>
      </p:sp>
    </p:spTree>
    <p:extLst>
      <p:ext uri="{BB962C8B-B14F-4D97-AF65-F5344CB8AC3E}">
        <p14:creationId xmlns:p14="http://schemas.microsoft.com/office/powerpoint/2010/main" val="207011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14169D9-C57A-914A-B361-9B22FA124132}"/>
              </a:ext>
            </a:extLst>
          </p:cNvPr>
          <p:cNvSpPr txBox="1"/>
          <p:nvPr/>
        </p:nvSpPr>
        <p:spPr>
          <a:xfrm>
            <a:off x="300038" y="4155380"/>
            <a:ext cx="6293295" cy="1061829"/>
          </a:xfrm>
          <a:prstGeom prst="rect">
            <a:avLst/>
          </a:prstGeom>
          <a:noFill/>
        </p:spPr>
        <p:txBody>
          <a:bodyPr wrap="square" rtlCol="0">
            <a:spAutoFit/>
          </a:bodyPr>
          <a:lstStyle/>
          <a:p>
            <a:r>
              <a:rPr lang="ru-RU" sz="2300" b="1" dirty="0" smtClean="0"/>
              <a:t>Вергунова Ольга Викторовна</a:t>
            </a:r>
          </a:p>
          <a:p>
            <a:r>
              <a:rPr lang="ru-RU" sz="2000" dirty="0" err="1" smtClean="0"/>
              <a:t>Телеграм</a:t>
            </a:r>
            <a:r>
              <a:rPr lang="ru-RU" sz="2000" dirty="0" smtClean="0"/>
              <a:t>-канал «</a:t>
            </a:r>
            <a:r>
              <a:rPr lang="ru-RU" sz="2000" dirty="0" err="1" smtClean="0"/>
              <a:t>Вергунова</a:t>
            </a:r>
            <a:r>
              <a:rPr lang="ru-RU" sz="2000" dirty="0" smtClean="0"/>
              <a:t> о закупках»</a:t>
            </a:r>
          </a:p>
          <a:p>
            <a:r>
              <a:rPr lang="en-US" sz="2000" dirty="0"/>
              <a:t>https://t.me/vergunova_o_zakupkah</a:t>
            </a:r>
            <a:endParaRPr lang="ru-RU" sz="2000" dirty="0"/>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406052" y="3938133"/>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7"/>
          <a:stretch>
            <a:fillRect/>
          </a:stretch>
        </p:blipFill>
        <p:spPr>
          <a:xfrm>
            <a:off x="1125947" y="1231584"/>
            <a:ext cx="2542429" cy="2542429"/>
          </a:xfrm>
          <a:prstGeom prst="rect">
            <a:avLst/>
          </a:prstGeom>
        </p:spPr>
      </p:pic>
      <p:sp>
        <p:nvSpPr>
          <p:cNvPr id="3" name="TextBox 2"/>
          <p:cNvSpPr txBox="1"/>
          <p:nvPr/>
        </p:nvSpPr>
        <p:spPr>
          <a:xfrm>
            <a:off x="4162983" y="1188690"/>
            <a:ext cx="3448308" cy="2585323"/>
          </a:xfrm>
          <a:prstGeom prst="rect">
            <a:avLst/>
          </a:prstGeom>
          <a:noFill/>
        </p:spPr>
        <p:txBody>
          <a:bodyPr wrap="square" rtlCol="0">
            <a:spAutoFit/>
          </a:bodyPr>
          <a:lstStyle/>
          <a:p>
            <a:pPr marL="285750" indent="-285750">
              <a:buFont typeface="Arial" panose="020B0604020202020204" pitchFamily="34" charset="0"/>
              <a:buChar char="•"/>
            </a:pPr>
            <a:r>
              <a:rPr lang="ru-RU" dirty="0" smtClean="0"/>
              <a:t>Руководитель отдела методологии и обучения ЭТП Фабрикант</a:t>
            </a:r>
          </a:p>
          <a:p>
            <a:pPr marL="285750" indent="-285750">
              <a:buFont typeface="Arial" panose="020B0604020202020204" pitchFamily="34" charset="0"/>
              <a:buChar char="•"/>
            </a:pPr>
            <a:r>
              <a:rPr lang="ru-RU" dirty="0" smtClean="0"/>
              <a:t>Эксперт, консультант с непрерывной практикой в регламентированных закупках с 2003 года</a:t>
            </a:r>
          </a:p>
          <a:p>
            <a:pPr marL="285750" indent="-285750">
              <a:buFont typeface="Arial" panose="020B0604020202020204" pitchFamily="34" charset="0"/>
              <a:buChar char="•"/>
            </a:pPr>
            <a:r>
              <a:rPr lang="ru-RU" dirty="0" smtClean="0"/>
              <a:t>Преподаватель с опытом работы более 15-ти лет</a:t>
            </a:r>
            <a:endParaRPr lang="ru-RU" dirty="0"/>
          </a:p>
        </p:txBody>
      </p:sp>
      <p:sp>
        <p:nvSpPr>
          <p:cNvPr id="4" name="Прямоугольник 3"/>
          <p:cNvSpPr/>
          <p:nvPr/>
        </p:nvSpPr>
        <p:spPr>
          <a:xfrm>
            <a:off x="300037" y="5433490"/>
            <a:ext cx="7311253" cy="1323439"/>
          </a:xfrm>
          <a:prstGeom prst="rect">
            <a:avLst/>
          </a:prstGeom>
        </p:spPr>
        <p:txBody>
          <a:bodyPr wrap="square">
            <a:spAutoFit/>
          </a:bodyPr>
          <a:lstStyle/>
          <a:p>
            <a:r>
              <a:rPr lang="ru-RU" sz="2000" dirty="0" smtClean="0"/>
              <a:t>Социальные сети ЭТП Фабрикант:</a:t>
            </a:r>
          </a:p>
          <a:p>
            <a:r>
              <a:rPr lang="ru-RU" sz="2000" dirty="0" err="1"/>
              <a:t>Телеграм</a:t>
            </a:r>
            <a:r>
              <a:rPr lang="ru-RU" sz="2000" dirty="0"/>
              <a:t> канал: https://</a:t>
            </a:r>
            <a:r>
              <a:rPr lang="ru-RU" sz="2000" dirty="0" smtClean="0"/>
              <a:t>t.me/ETPFabrikant</a:t>
            </a:r>
            <a:endParaRPr lang="ru-RU" sz="2000" dirty="0"/>
          </a:p>
          <a:p>
            <a:r>
              <a:rPr lang="ru-RU" sz="2000" dirty="0" err="1" smtClean="0"/>
              <a:t>Vk</a:t>
            </a:r>
            <a:r>
              <a:rPr lang="ru-RU" sz="2000" dirty="0"/>
              <a:t>: https://vk.com/fabrikant_info </a:t>
            </a:r>
          </a:p>
          <a:p>
            <a:r>
              <a:rPr lang="ru-RU" sz="2000" dirty="0" err="1"/>
              <a:t>Ютуб</a:t>
            </a:r>
            <a:r>
              <a:rPr lang="ru-RU" sz="2000" dirty="0"/>
              <a:t> канал: https://www.youtube.com/user/FabrikantInfo </a:t>
            </a:r>
          </a:p>
        </p:txBody>
      </p:sp>
    </p:spTree>
    <p:extLst>
      <p:ext uri="{BB962C8B-B14F-4D97-AF65-F5344CB8AC3E}">
        <p14:creationId xmlns:p14="http://schemas.microsoft.com/office/powerpoint/2010/main" val="257201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79513" y="240861"/>
            <a:ext cx="12215191" cy="523220"/>
          </a:xfrm>
          <a:prstGeom prst="rect">
            <a:avLst/>
          </a:prstGeom>
          <a:noFill/>
        </p:spPr>
        <p:txBody>
          <a:bodyPr wrap="square" rtlCol="0">
            <a:spAutoFit/>
          </a:bodyPr>
          <a:lstStyle/>
          <a:p>
            <a:r>
              <a:rPr lang="ru-RU" sz="2800" b="1" dirty="0"/>
              <a:t>Особенности применения ПП 1236 при комплексной закупке</a:t>
            </a:r>
          </a:p>
        </p:txBody>
      </p:sp>
      <p:sp>
        <p:nvSpPr>
          <p:cNvPr id="6" name="TextBox 5"/>
          <p:cNvSpPr txBox="1"/>
          <p:nvPr/>
        </p:nvSpPr>
        <p:spPr>
          <a:xfrm>
            <a:off x="410022" y="1990809"/>
            <a:ext cx="7785711" cy="4524315"/>
          </a:xfrm>
          <a:prstGeom prst="rect">
            <a:avLst/>
          </a:prstGeom>
          <a:noFill/>
        </p:spPr>
        <p:txBody>
          <a:bodyPr wrap="square" rtlCol="0">
            <a:spAutoFit/>
          </a:bodyPr>
          <a:lstStyle/>
          <a:p>
            <a:r>
              <a:rPr lang="ru-RU" sz="1600" b="1" dirty="0" smtClean="0"/>
              <a:t>Судебная </a:t>
            </a:r>
            <a:r>
              <a:rPr lang="ru-RU" sz="1600" b="1" dirty="0"/>
              <a:t>практика:</a:t>
            </a:r>
          </a:p>
          <a:p>
            <a:r>
              <a:rPr lang="ru-RU" sz="1600" dirty="0" smtClean="0"/>
              <a:t>Постановление Арбитражного суда Центрального округа по </a:t>
            </a:r>
            <a:r>
              <a:rPr lang="ru-RU" sz="1600" dirty="0"/>
              <a:t>делу А48-9099/2021 от </a:t>
            </a:r>
            <a:r>
              <a:rPr lang="ru-RU" sz="1600" dirty="0" smtClean="0"/>
              <a:t>26.05.2022 года (подробно про ПО – в решении суда первой инстанции)</a:t>
            </a:r>
            <a:endParaRPr lang="ru-RU" sz="1600" dirty="0"/>
          </a:p>
          <a:p>
            <a:endParaRPr lang="ru-RU" sz="1600" dirty="0"/>
          </a:p>
          <a:p>
            <a:pPr algn="just"/>
            <a:r>
              <a:rPr lang="ru-RU" sz="1600" b="1" dirty="0"/>
              <a:t>Суть дела: </a:t>
            </a:r>
            <a:r>
              <a:rPr lang="ru-RU" sz="1600" dirty="0"/>
              <a:t>Заказчик приобретает  сервер с предустановленной операционной системой Microsoft Windows Server Standard 2019 16 Core </a:t>
            </a:r>
            <a:r>
              <a:rPr lang="ru-RU" sz="1600" dirty="0" err="1"/>
              <a:t>License</a:t>
            </a:r>
            <a:r>
              <a:rPr lang="ru-RU" sz="1600" dirty="0"/>
              <a:t> Pack. Обоснование необходимости установления данного требования: без ОС нет возможности использовать сервер для развертывания информационных систем в рамках единого цифрового контура единой государственной информационной системы в сфере здравоохранения</a:t>
            </a:r>
            <a:r>
              <a:rPr lang="ru-RU" sz="1600" dirty="0" smtClean="0"/>
              <a:t>. Запрет по ПП 1236 не установлен.</a:t>
            </a:r>
            <a:endParaRPr lang="ru-RU" sz="1600" dirty="0"/>
          </a:p>
          <a:p>
            <a:pPr algn="just"/>
            <a:endParaRPr lang="ru-RU" sz="1600" b="1" dirty="0"/>
          </a:p>
          <a:p>
            <a:pPr algn="just"/>
            <a:r>
              <a:rPr lang="ru-RU" sz="1600" b="1" dirty="0"/>
              <a:t>Суть решения: </a:t>
            </a:r>
            <a:r>
              <a:rPr lang="ru-RU" sz="1600" dirty="0"/>
              <a:t>В постановлении Правительства РФ № 1236 отсутствуют исключения в отношении программного обеспечения, которое не выступает в качестве самостоятельного предмета закупки, - запрет установлен в целом на допуск программ для электронных вычислительных машин и баз данных, происходящих из иностранных государств</a:t>
            </a:r>
            <a:r>
              <a:rPr lang="ru-RU" sz="1600" dirty="0" smtClean="0"/>
              <a:t>. Заказчик признан нарушившим положения ПП 1236.</a:t>
            </a:r>
            <a:endParaRPr lang="ru-RU" sz="1600" dirty="0"/>
          </a:p>
        </p:txBody>
      </p:sp>
      <p:sp>
        <p:nvSpPr>
          <p:cNvPr id="11" name="TextBox 10"/>
          <p:cNvSpPr txBox="1"/>
          <p:nvPr/>
        </p:nvSpPr>
        <p:spPr>
          <a:xfrm>
            <a:off x="147122" y="1001602"/>
            <a:ext cx="11439510" cy="646331"/>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r>
              <a:rPr lang="ru-RU" b="1" dirty="0" smtClean="0">
                <a:solidFill>
                  <a:schemeClr val="bg1"/>
                </a:solidFill>
              </a:rPr>
              <a:t>Проблема: </a:t>
            </a:r>
            <a:r>
              <a:rPr lang="ru-RU" dirty="0" smtClean="0">
                <a:solidFill>
                  <a:schemeClr val="bg1"/>
                </a:solidFill>
              </a:rPr>
              <a:t>Заказчик приобретает товар, который является комплексным и состоит в том числе из ПО</a:t>
            </a:r>
          </a:p>
          <a:p>
            <a:r>
              <a:rPr lang="ru-RU" b="1" dirty="0" smtClean="0">
                <a:solidFill>
                  <a:schemeClr val="bg1"/>
                </a:solidFill>
              </a:rPr>
              <a:t>Вопрос: </a:t>
            </a:r>
            <a:r>
              <a:rPr lang="ru-RU" dirty="0" smtClean="0">
                <a:solidFill>
                  <a:schemeClr val="bg1"/>
                </a:solidFill>
              </a:rPr>
              <a:t>обязательно ли устанавливать запрет по ПП 1236?</a:t>
            </a:r>
            <a:endParaRPr lang="ru-RU" dirty="0">
              <a:solidFill>
                <a:schemeClr val="bg1"/>
              </a:solidFill>
            </a:endParaRPr>
          </a:p>
        </p:txBody>
      </p:sp>
    </p:spTree>
    <p:extLst>
      <p:ext uri="{BB962C8B-B14F-4D97-AF65-F5344CB8AC3E}">
        <p14:creationId xmlns:p14="http://schemas.microsoft.com/office/powerpoint/2010/main" val="361941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2"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24273" y="324180"/>
            <a:ext cx="5488550" cy="954107"/>
          </a:xfrm>
          <a:prstGeom prst="rect">
            <a:avLst/>
          </a:prstGeom>
          <a:noFill/>
        </p:spPr>
        <p:txBody>
          <a:bodyPr wrap="square" rtlCol="0">
            <a:spAutoFit/>
          </a:bodyPr>
          <a:lstStyle/>
          <a:p>
            <a:r>
              <a:rPr lang="ru-RU" sz="2800" b="1" dirty="0"/>
              <a:t>Как применение НПА влияет </a:t>
            </a:r>
            <a:endParaRPr lang="ru-RU" sz="2800" b="1" dirty="0" smtClean="0"/>
          </a:p>
          <a:p>
            <a:r>
              <a:rPr lang="ru-RU" sz="2800" b="1" dirty="0" smtClean="0"/>
              <a:t>на </a:t>
            </a:r>
            <a:r>
              <a:rPr lang="ru-RU" sz="2800" b="1" dirty="0"/>
              <a:t>исполнение контракта </a:t>
            </a:r>
          </a:p>
        </p:txBody>
      </p:sp>
      <p:sp>
        <p:nvSpPr>
          <p:cNvPr id="7" name="TextBox 6"/>
          <p:cNvSpPr txBox="1"/>
          <p:nvPr/>
        </p:nvSpPr>
        <p:spPr>
          <a:xfrm>
            <a:off x="224273" y="1366872"/>
            <a:ext cx="7971459" cy="2308324"/>
          </a:xfrm>
          <a:prstGeom prst="rect">
            <a:avLst/>
          </a:prstGeom>
          <a:noFill/>
        </p:spPr>
        <p:txBody>
          <a:bodyPr wrap="square" rtlCol="0">
            <a:spAutoFit/>
          </a:bodyPr>
          <a:lstStyle/>
          <a:p>
            <a:r>
              <a:rPr lang="ru-RU" dirty="0"/>
              <a:t>Установить, что заказчик при исполнении заключенного в соответствии с Федеральным законом </a:t>
            </a:r>
            <a:r>
              <a:rPr lang="ru-RU" dirty="0" smtClean="0"/>
              <a:t>44-ФЗ гражданско-правового </a:t>
            </a:r>
            <a:r>
              <a:rPr lang="ru-RU" dirty="0"/>
              <a:t>договора, предметом которого является поставка программного обеспечения и (или) прав на него, не вправе допускать в соответствии с частью 7 статьи 95 указанного Федерального закона замену программного обеспечения, сведения о котором включены в реестр российского программного обеспечения или реестр евразийского программного обеспечения, на иное программное обеспечение.</a:t>
            </a:r>
          </a:p>
        </p:txBody>
      </p:sp>
      <p:sp>
        <p:nvSpPr>
          <p:cNvPr id="3" name="Горизонтальный свиток 2"/>
          <p:cNvSpPr/>
          <p:nvPr/>
        </p:nvSpPr>
        <p:spPr>
          <a:xfrm>
            <a:off x="337931" y="3568148"/>
            <a:ext cx="7354957" cy="3156390"/>
          </a:xfrm>
          <a:prstGeom prst="horizontalScroll">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Если по результатам закупки заключен контракт, предусматривающий поставку «отечественного» ПО, то заменить его можно только на такое же «отечественное».</a:t>
            </a:r>
          </a:p>
          <a:p>
            <a:pPr algn="ctr"/>
            <a:endParaRPr lang="ru-RU" dirty="0"/>
          </a:p>
          <a:p>
            <a:pPr algn="ctr"/>
            <a:r>
              <a:rPr lang="ru-RU" dirty="0" smtClean="0"/>
              <a:t>Если при заключении контракта ограничения, предусмотренные ПП 1236 не применялись в силу наличия соответствующего обоснования, то ограничений на внесение изменений нет. </a:t>
            </a:r>
            <a:endParaRPr lang="ru-RU" dirty="0"/>
          </a:p>
        </p:txBody>
      </p:sp>
    </p:spTree>
    <p:extLst>
      <p:ext uri="{BB962C8B-B14F-4D97-AF65-F5344CB8AC3E}">
        <p14:creationId xmlns:p14="http://schemas.microsoft.com/office/powerpoint/2010/main" val="341653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1680800"/>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18243" y="1964353"/>
            <a:ext cx="7822096" cy="4893647"/>
          </a:xfrm>
          <a:prstGeom prst="rect">
            <a:avLst/>
          </a:prstGeom>
          <a:noFill/>
        </p:spPr>
        <p:txBody>
          <a:bodyPr wrap="square" rtlCol="0">
            <a:spAutoFit/>
          </a:bodyPr>
          <a:lstStyle/>
          <a:p>
            <a:r>
              <a:rPr lang="ru-RU" sz="2400" b="1" dirty="0"/>
              <a:t>Постановление Правительства РФ от 30.04.2020 </a:t>
            </a:r>
            <a:endParaRPr lang="ru-RU" sz="2400" b="1" dirty="0" smtClean="0"/>
          </a:p>
          <a:p>
            <a:r>
              <a:rPr lang="ru-RU" sz="2400" b="1" dirty="0" smtClean="0"/>
              <a:t>N 616 (</a:t>
            </a:r>
            <a:r>
              <a:rPr lang="ru-RU" sz="2400" b="1" dirty="0"/>
              <a:t>ред. от </a:t>
            </a:r>
            <a:r>
              <a:rPr lang="ru-RU" sz="2400" b="1" dirty="0" smtClean="0"/>
              <a:t>03.10.2022</a:t>
            </a:r>
            <a:r>
              <a:rPr lang="ru-RU" sz="2400" b="1" dirty="0"/>
              <a:t>)</a:t>
            </a:r>
          </a:p>
          <a:p>
            <a:endParaRPr lang="ru-RU" sz="2400" dirty="0" smtClean="0"/>
          </a:p>
          <a:p>
            <a:r>
              <a:rPr lang="ru-RU" sz="2400" dirty="0"/>
              <a:t>«Об 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a:t>
            </a:r>
            <a:r>
              <a:rPr lang="ru-RU" sz="2400" dirty="0" smtClean="0"/>
              <a:t>государств»</a:t>
            </a:r>
            <a:endParaRPr lang="ru-RU" sz="2400" dirty="0"/>
          </a:p>
          <a:p>
            <a:endParaRPr lang="ru-RU" sz="2400" dirty="0"/>
          </a:p>
        </p:txBody>
      </p:sp>
      <p:sp>
        <p:nvSpPr>
          <p:cNvPr id="6" name="TextBox 5"/>
          <p:cNvSpPr txBox="1"/>
          <p:nvPr/>
        </p:nvSpPr>
        <p:spPr>
          <a:xfrm>
            <a:off x="318243" y="861276"/>
            <a:ext cx="3820044" cy="584775"/>
          </a:xfrm>
          <a:prstGeom prst="rect">
            <a:avLst/>
          </a:prstGeom>
          <a:noFill/>
        </p:spPr>
        <p:txBody>
          <a:bodyPr wrap="square" rtlCol="0">
            <a:spAutoFit/>
          </a:bodyPr>
          <a:lstStyle/>
          <a:p>
            <a:r>
              <a:rPr lang="ru-RU" sz="3200" b="1" dirty="0" smtClean="0"/>
              <a:t>Блок 2</a:t>
            </a:r>
            <a:endParaRPr lang="ru-RU" sz="3200" b="1" dirty="0"/>
          </a:p>
        </p:txBody>
      </p:sp>
    </p:spTree>
    <p:extLst>
      <p:ext uri="{BB962C8B-B14F-4D97-AF65-F5344CB8AC3E}">
        <p14:creationId xmlns:p14="http://schemas.microsoft.com/office/powerpoint/2010/main" val="150357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32062" y="287027"/>
            <a:ext cx="7647919" cy="1077218"/>
          </a:xfrm>
          <a:prstGeom prst="rect">
            <a:avLst/>
          </a:prstGeom>
          <a:noFill/>
        </p:spPr>
        <p:txBody>
          <a:bodyPr wrap="square" rtlCol="0">
            <a:spAutoFit/>
          </a:bodyPr>
          <a:lstStyle/>
          <a:p>
            <a:r>
              <a:rPr lang="ru-RU" sz="3200" b="1" dirty="0"/>
              <a:t>Особенности применения ПП 616: Сфера </a:t>
            </a:r>
            <a:r>
              <a:rPr lang="ru-RU" sz="3200" b="1" dirty="0" smtClean="0"/>
              <a:t>применения</a:t>
            </a:r>
            <a:endParaRPr lang="ru-RU" sz="3200" b="1" dirty="0"/>
          </a:p>
        </p:txBody>
      </p:sp>
      <p:graphicFrame>
        <p:nvGraphicFramePr>
          <p:cNvPr id="3" name="Таблица 2"/>
          <p:cNvGraphicFramePr>
            <a:graphicFrameLocks noGrp="1"/>
          </p:cNvGraphicFramePr>
          <p:nvPr>
            <p:extLst>
              <p:ext uri="{D42A27DB-BD31-4B8C-83A1-F6EECF244321}">
                <p14:modId xmlns:p14="http://schemas.microsoft.com/office/powerpoint/2010/main" val="3222035401"/>
              </p:ext>
            </p:extLst>
          </p:nvPr>
        </p:nvGraphicFramePr>
        <p:xfrm>
          <a:off x="132062" y="1521635"/>
          <a:ext cx="7689988" cy="5032517"/>
        </p:xfrm>
        <a:graphic>
          <a:graphicData uri="http://schemas.openxmlformats.org/drawingml/2006/table">
            <a:tbl>
              <a:tblPr firstRow="1" bandRow="1">
                <a:tableStyleId>{FABFCF23-3B69-468F-B69F-88F6DE6A72F2}</a:tableStyleId>
              </a:tblPr>
              <a:tblGrid>
                <a:gridCol w="3497177">
                  <a:extLst>
                    <a:ext uri="{9D8B030D-6E8A-4147-A177-3AD203B41FA5}">
                      <a16:colId xmlns:a16="http://schemas.microsoft.com/office/drawing/2014/main" val="829908481"/>
                    </a:ext>
                  </a:extLst>
                </a:gridCol>
                <a:gridCol w="4192811">
                  <a:extLst>
                    <a:ext uri="{9D8B030D-6E8A-4147-A177-3AD203B41FA5}">
                      <a16:colId xmlns:a16="http://schemas.microsoft.com/office/drawing/2014/main" val="2215723196"/>
                    </a:ext>
                  </a:extLst>
                </a:gridCol>
              </a:tblGrid>
              <a:tr h="1374917">
                <a:tc>
                  <a:txBody>
                    <a:bodyPr/>
                    <a:lstStyle/>
                    <a:p>
                      <a:r>
                        <a:rPr lang="ru-RU" dirty="0" smtClean="0"/>
                        <a:t>Для всех закупок (пункт 1)</a:t>
                      </a:r>
                      <a:endParaRPr lang="ru-RU" dirty="0"/>
                    </a:p>
                  </a:txBody>
                  <a:tcPr/>
                </a:tc>
                <a:tc>
                  <a:txBody>
                    <a:bodyPr/>
                    <a:lstStyle/>
                    <a:p>
                      <a:r>
                        <a:rPr lang="ru-RU" dirty="0" smtClean="0"/>
                        <a:t>Для закупок для целей осуществления закупок для нужд обороны страны и безопасности государства (пункт 2)</a:t>
                      </a:r>
                    </a:p>
                  </a:txBody>
                  <a:tcPr/>
                </a:tc>
                <a:extLst>
                  <a:ext uri="{0D108BD9-81ED-4DB2-BD59-A6C34878D82A}">
                    <a16:rowId xmlns:a16="http://schemas.microsoft.com/office/drawing/2014/main" val="3090489909"/>
                  </a:ext>
                </a:extLst>
              </a:tr>
              <a:tr h="3633296">
                <a:tc>
                  <a:txBody>
                    <a:bodyPr/>
                    <a:lstStyle/>
                    <a:p>
                      <a:r>
                        <a:rPr lang="ru-RU" dirty="0" smtClean="0"/>
                        <a:t>Запрет на допуск промышленных товаров, происходящих из иностранных государств (за исключением государств - членов Евразийского экономического союза), для целей осуществления закупок для государственных и муниципальных нужд по перечню согласно приложению</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dk1"/>
                          </a:solidFill>
                          <a:effectLst/>
                          <a:latin typeface="+mn-lt"/>
                          <a:ea typeface="+mn-ea"/>
                          <a:cs typeface="+mn-cs"/>
                        </a:rPr>
                        <a:t>Запрет на допуск промышленных товаров, происходящих из иностранных государств (за исключением государств - членов Евразийского экономического союза), в том числе в отношении промышленных товаров, предусмотренных перечнем, а также работ (услуг), выполняемых (оказываемых) иностранными лицами (за исключением лиц государств - членов Евразийского экономического союза) </a:t>
                      </a:r>
                      <a:endParaRPr lang="ru-RU" dirty="0">
                        <a:ln>
                          <a:solidFill>
                            <a:sysClr val="windowText" lastClr="000000"/>
                          </a:solidFill>
                        </a:ln>
                        <a:solidFill>
                          <a:sysClr val="windowText" lastClr="000000"/>
                        </a:solidFill>
                      </a:endParaRPr>
                    </a:p>
                  </a:txBody>
                  <a:tcPr/>
                </a:tc>
                <a:extLst>
                  <a:ext uri="{0D108BD9-81ED-4DB2-BD59-A6C34878D82A}">
                    <a16:rowId xmlns:a16="http://schemas.microsoft.com/office/drawing/2014/main" val="885912935"/>
                  </a:ext>
                </a:extLst>
              </a:tr>
            </a:tbl>
          </a:graphicData>
        </a:graphic>
      </p:graphicFrame>
      <p:sp>
        <p:nvSpPr>
          <p:cNvPr id="6" name="Прямоугольник 5"/>
          <p:cNvSpPr/>
          <p:nvPr/>
        </p:nvSpPr>
        <p:spPr>
          <a:xfrm>
            <a:off x="132062" y="2890092"/>
            <a:ext cx="3450277" cy="34062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ая прямоугольная выноска 3"/>
          <p:cNvSpPr/>
          <p:nvPr/>
        </p:nvSpPr>
        <p:spPr>
          <a:xfrm>
            <a:off x="8195733" y="1909482"/>
            <a:ext cx="3530102" cy="2729753"/>
          </a:xfrm>
          <a:prstGeom prst="wedgeRoundRectCallout">
            <a:avLst>
              <a:gd name="adj1" fmla="val -56259"/>
              <a:gd name="adj2" fmla="val 70874"/>
              <a:gd name="adj3" fmla="val 16667"/>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Указанные в пунктах 1 и 2 </a:t>
            </a:r>
            <a:r>
              <a:rPr lang="ru-RU" dirty="0" smtClean="0"/>
              <a:t>ПП 616 запреты </a:t>
            </a:r>
            <a:r>
              <a:rPr lang="ru-RU" dirty="0"/>
              <a:t>не применяются к товарам, происходящим из </a:t>
            </a:r>
            <a:r>
              <a:rPr lang="ru-RU" dirty="0" smtClean="0"/>
              <a:t>Донецкой </a:t>
            </a:r>
            <a:r>
              <a:rPr lang="ru-RU" dirty="0"/>
              <a:t>Народной Республики, Луганской Народной Республики</a:t>
            </a:r>
          </a:p>
        </p:txBody>
      </p:sp>
      <p:sp>
        <p:nvSpPr>
          <p:cNvPr id="5" name="Прямоугольник 4"/>
          <p:cNvSpPr/>
          <p:nvPr/>
        </p:nvSpPr>
        <p:spPr>
          <a:xfrm>
            <a:off x="1692579" y="6038442"/>
            <a:ext cx="1703763" cy="515710"/>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Всего 146 позиций</a:t>
            </a:r>
            <a:endParaRPr lang="ru-RU" dirty="0"/>
          </a:p>
        </p:txBody>
      </p:sp>
    </p:spTree>
    <p:extLst>
      <p:ext uri="{BB962C8B-B14F-4D97-AF65-F5344CB8AC3E}">
        <p14:creationId xmlns:p14="http://schemas.microsoft.com/office/powerpoint/2010/main" val="75246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44603" y="262625"/>
            <a:ext cx="7428764" cy="1077218"/>
          </a:xfrm>
          <a:prstGeom prst="rect">
            <a:avLst/>
          </a:prstGeom>
          <a:noFill/>
        </p:spPr>
        <p:txBody>
          <a:bodyPr wrap="square" rtlCol="0">
            <a:spAutoFit/>
          </a:bodyPr>
          <a:lstStyle/>
          <a:p>
            <a:r>
              <a:rPr lang="ru-RU" sz="3200" b="1" dirty="0" smtClean="0"/>
              <a:t>Особенности применения ПП 616: дополнительные требования</a:t>
            </a:r>
            <a:endParaRPr lang="ru-RU" sz="3200" b="1" dirty="0"/>
          </a:p>
        </p:txBody>
      </p:sp>
      <p:sp>
        <p:nvSpPr>
          <p:cNvPr id="5" name="TextBox 4"/>
          <p:cNvSpPr txBox="1"/>
          <p:nvPr/>
        </p:nvSpPr>
        <p:spPr>
          <a:xfrm>
            <a:off x="8134442" y="367606"/>
            <a:ext cx="3843867" cy="5078313"/>
          </a:xfrm>
          <a:prstGeom prst="rect">
            <a:avLst/>
          </a:prstGeom>
          <a:noFill/>
          <a:ln>
            <a:solidFill>
              <a:schemeClr val="tx1"/>
            </a:solidFill>
          </a:ln>
        </p:spPr>
        <p:txBody>
          <a:bodyPr wrap="square" rtlCol="0">
            <a:spAutoFit/>
          </a:bodyPr>
          <a:lstStyle/>
          <a:p>
            <a:r>
              <a:rPr lang="ru-RU" dirty="0"/>
              <a:t>62</a:t>
            </a:r>
            <a:r>
              <a:rPr lang="ru-RU" dirty="0" smtClean="0"/>
              <a:t>. Станки </a:t>
            </a:r>
            <a:r>
              <a:rPr lang="ru-RU" dirty="0"/>
              <a:t>для обработки металлов лазером и станки аналогичного типа; обрабатывающие центры и станки аналогичного </a:t>
            </a:r>
            <a:r>
              <a:rPr lang="ru-RU" dirty="0" smtClean="0"/>
              <a:t>типа (ОКПД 2 28.41.1) </a:t>
            </a:r>
            <a:endParaRPr lang="ru-RU" dirty="0"/>
          </a:p>
          <a:p>
            <a:r>
              <a:rPr lang="ru-RU" dirty="0" smtClean="0"/>
              <a:t>63. Станки </a:t>
            </a:r>
            <a:r>
              <a:rPr lang="ru-RU" dirty="0"/>
              <a:t>токарные, расточные и фрезерные </a:t>
            </a:r>
            <a:r>
              <a:rPr lang="ru-RU" dirty="0" smtClean="0"/>
              <a:t>металлорежущие (</a:t>
            </a:r>
            <a:r>
              <a:rPr lang="ru-RU" dirty="0"/>
              <a:t>ОКПД </a:t>
            </a:r>
            <a:r>
              <a:rPr lang="ru-RU" dirty="0" smtClean="0"/>
              <a:t>2 28.41.2)</a:t>
            </a:r>
            <a:endParaRPr lang="ru-RU" dirty="0"/>
          </a:p>
          <a:p>
            <a:r>
              <a:rPr lang="ru-RU" dirty="0" smtClean="0"/>
              <a:t>64.</a:t>
            </a:r>
            <a:r>
              <a:rPr lang="ru-RU" dirty="0"/>
              <a:t> Станки металлообрабатывающие </a:t>
            </a:r>
            <a:r>
              <a:rPr lang="ru-RU" dirty="0" smtClean="0"/>
              <a:t>прочие </a:t>
            </a:r>
            <a:r>
              <a:rPr lang="ru-RU" dirty="0"/>
              <a:t>(ОКПД 2 </a:t>
            </a:r>
            <a:r>
              <a:rPr lang="ru-RU" dirty="0" smtClean="0"/>
              <a:t>28.41.3)</a:t>
            </a:r>
            <a:endParaRPr lang="ru-RU" dirty="0"/>
          </a:p>
          <a:p>
            <a:r>
              <a:rPr lang="ru-RU" dirty="0" smtClean="0"/>
              <a:t>65.</a:t>
            </a:r>
            <a:r>
              <a:rPr lang="ru-RU" dirty="0"/>
              <a:t> Части и принадлежности станков для обработки </a:t>
            </a:r>
            <a:r>
              <a:rPr lang="ru-RU" dirty="0" smtClean="0"/>
              <a:t>металлов </a:t>
            </a:r>
            <a:r>
              <a:rPr lang="ru-RU" dirty="0"/>
              <a:t>(ОКПД 2 </a:t>
            </a:r>
            <a:r>
              <a:rPr lang="ru-RU" dirty="0" smtClean="0"/>
              <a:t>28.41.4)</a:t>
            </a:r>
            <a:endParaRPr lang="ru-RU" dirty="0"/>
          </a:p>
          <a:p>
            <a:r>
              <a:rPr lang="ru-RU" dirty="0" smtClean="0"/>
              <a:t>66. </a:t>
            </a:r>
            <a:r>
              <a:rPr lang="ru-RU" dirty="0"/>
              <a:t>Станки для обработки камня, дерева и аналогичных твердых </a:t>
            </a:r>
            <a:r>
              <a:rPr lang="ru-RU" dirty="0" smtClean="0"/>
              <a:t>материалов</a:t>
            </a:r>
            <a:r>
              <a:rPr lang="ru-RU" dirty="0"/>
              <a:t> (ОКПД 2 </a:t>
            </a:r>
            <a:r>
              <a:rPr lang="ru-RU" dirty="0" smtClean="0"/>
              <a:t>28.49.1)</a:t>
            </a:r>
            <a:endParaRPr lang="ru-RU" dirty="0"/>
          </a:p>
        </p:txBody>
      </p:sp>
      <p:sp>
        <p:nvSpPr>
          <p:cNvPr id="9" name="TextBox 8"/>
          <p:cNvSpPr txBox="1"/>
          <p:nvPr/>
        </p:nvSpPr>
        <p:spPr>
          <a:xfrm>
            <a:off x="214338" y="2065224"/>
            <a:ext cx="6955971" cy="3693319"/>
          </a:xfrm>
          <a:prstGeom prst="rect">
            <a:avLst/>
          </a:prstGeom>
          <a:noFill/>
        </p:spPr>
        <p:txBody>
          <a:bodyPr wrap="square" rtlCol="0">
            <a:spAutoFit/>
          </a:bodyPr>
          <a:lstStyle/>
          <a:p>
            <a:r>
              <a:rPr lang="ru-RU" dirty="0"/>
              <a:t>При осуществлении закупки промышленных товаров, указанных в пунктах 62 - 66 перечня, установить запрет на допуск устройства числового программного управления, системы числового программного управления, а также управляющего программно-аппаратного комплекса, предусмотренных пунктом 28 перечня, в составе промышленного товара (при наличии), происходящего из иностранных государств, за исключением такой продукции, производство которой на территории Российской Федерации или территории государств - членов Евразийского экономического союза отсутствует, что подтверждается в порядке, предусмотренном абзацем вторым подпункта "а" пункта 3 настоящего </a:t>
            </a:r>
            <a:r>
              <a:rPr lang="ru-RU" dirty="0" smtClean="0"/>
              <a:t>постановления (*заключение МПТ).</a:t>
            </a:r>
            <a:endParaRPr lang="ru-RU" dirty="0"/>
          </a:p>
        </p:txBody>
      </p:sp>
      <p:sp>
        <p:nvSpPr>
          <p:cNvPr id="11" name="TextBox 10"/>
          <p:cNvSpPr txBox="1"/>
          <p:nvPr/>
        </p:nvSpPr>
        <p:spPr>
          <a:xfrm>
            <a:off x="8134442" y="5758543"/>
            <a:ext cx="3818072" cy="923330"/>
          </a:xfrm>
          <a:prstGeom prst="rect">
            <a:avLst/>
          </a:prstGeom>
          <a:noFill/>
          <a:ln>
            <a:solidFill>
              <a:schemeClr val="tx1"/>
            </a:solidFill>
          </a:ln>
        </p:spPr>
        <p:txBody>
          <a:bodyPr wrap="square" rtlCol="0">
            <a:spAutoFit/>
          </a:bodyPr>
          <a:lstStyle/>
          <a:p>
            <a:r>
              <a:rPr lang="ru-RU" dirty="0" smtClean="0"/>
              <a:t>28. Устройства </a:t>
            </a:r>
            <a:r>
              <a:rPr lang="ru-RU" dirty="0"/>
              <a:t>числового программного </a:t>
            </a:r>
            <a:r>
              <a:rPr lang="ru-RU" dirty="0" smtClean="0"/>
              <a:t>управления (ОКПД 2 26.20.40.150)</a:t>
            </a:r>
            <a:endParaRPr lang="ru-RU" dirty="0"/>
          </a:p>
        </p:txBody>
      </p:sp>
    </p:spTree>
    <p:extLst>
      <p:ext uri="{BB962C8B-B14F-4D97-AF65-F5344CB8AC3E}">
        <p14:creationId xmlns:p14="http://schemas.microsoft.com/office/powerpoint/2010/main" val="149926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55962" y="324180"/>
            <a:ext cx="8039771" cy="954107"/>
          </a:xfrm>
          <a:prstGeom prst="rect">
            <a:avLst/>
          </a:prstGeom>
          <a:noFill/>
        </p:spPr>
        <p:txBody>
          <a:bodyPr wrap="square" rtlCol="0">
            <a:spAutoFit/>
          </a:bodyPr>
          <a:lstStyle/>
          <a:p>
            <a:r>
              <a:rPr lang="ru-RU" sz="2800" b="1" dirty="0" smtClean="0"/>
              <a:t>Особенности применения ПП 616:</a:t>
            </a:r>
          </a:p>
          <a:p>
            <a:r>
              <a:rPr lang="ru-RU" sz="2800" b="1" dirty="0" smtClean="0"/>
              <a:t>Порядок формирования лотов - разъяснения</a:t>
            </a:r>
            <a:endParaRPr lang="ru-RU" sz="2800" b="1" dirty="0"/>
          </a:p>
        </p:txBody>
      </p:sp>
      <p:sp>
        <p:nvSpPr>
          <p:cNvPr id="20" name="TextBox 19"/>
          <p:cNvSpPr txBox="1"/>
          <p:nvPr/>
        </p:nvSpPr>
        <p:spPr>
          <a:xfrm>
            <a:off x="531223" y="2240004"/>
            <a:ext cx="7664509" cy="1323439"/>
          </a:xfrm>
          <a:prstGeom prst="rect">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txBody>
          <a:bodyPr wrap="square" rtlCol="0">
            <a:spAutoFit/>
          </a:bodyPr>
          <a:lstStyle/>
          <a:p>
            <a:r>
              <a:rPr lang="ru-RU" sz="1600" dirty="0" smtClean="0"/>
              <a:t>… в </a:t>
            </a:r>
            <a:r>
              <a:rPr lang="ru-RU" sz="1600" dirty="0"/>
              <a:t>случае осуществления закупки на оказание услуг по пошиву мужской, женской и детской спортивной одежды по индивидуальному заказу населения, соответствующей коду Общероссийского классификатора продукции по видам экономической деятельности ОК034-2014 (КПЕС2008) 14.19.99.210, включенному в перечень, необходимо устанавливать запрет.</a:t>
            </a:r>
          </a:p>
        </p:txBody>
      </p:sp>
      <p:sp>
        <p:nvSpPr>
          <p:cNvPr id="22" name="TextBox 21"/>
          <p:cNvSpPr txBox="1"/>
          <p:nvPr/>
        </p:nvSpPr>
        <p:spPr>
          <a:xfrm>
            <a:off x="531223" y="4750571"/>
            <a:ext cx="7664509" cy="2062103"/>
          </a:xfrm>
          <a:prstGeom prst="rect">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txBody>
          <a:bodyPr wrap="square" rtlCol="0">
            <a:spAutoFit/>
          </a:bodyPr>
          <a:lstStyle/>
          <a:p>
            <a:r>
              <a:rPr lang="ru-RU" sz="1600" dirty="0"/>
              <a:t>Запрет по </a:t>
            </a:r>
            <a:r>
              <a:rPr lang="ru-RU" sz="1600" dirty="0" smtClean="0"/>
              <a:t>пункту 4 </a:t>
            </a:r>
            <a:r>
              <a:rPr lang="ru-RU" sz="1600" dirty="0"/>
              <a:t>постановления N 616 устанавливается только в случае осуществления заказчиком закупки на право заключения контракта по оказанию услуг финансовый аренды (лизинга), предметом которого является приобретение указанного заказчиком имущества в собственность у определенного им продавца и предоставление исполнителем этого имущества за плату во временное владение и пользование.</a:t>
            </a:r>
          </a:p>
          <a:p>
            <a:r>
              <a:rPr lang="ru-RU" sz="1600" dirty="0"/>
              <a:t>На другие виды арендных договорных отношений действие постановления </a:t>
            </a:r>
            <a:r>
              <a:rPr lang="ru-RU" sz="1600" dirty="0" smtClean="0"/>
              <a:t>N616 </a:t>
            </a:r>
            <a:r>
              <a:rPr lang="ru-RU" sz="1600" dirty="0"/>
              <a:t>не </a:t>
            </a:r>
            <a:r>
              <a:rPr lang="ru-RU" sz="1600" dirty="0" smtClean="0"/>
              <a:t>распространяется.</a:t>
            </a:r>
            <a:endParaRPr lang="ru-RU" sz="1600" dirty="0"/>
          </a:p>
        </p:txBody>
      </p:sp>
      <p:sp>
        <p:nvSpPr>
          <p:cNvPr id="18" name="Горизонтальный свиток 17"/>
          <p:cNvSpPr/>
          <p:nvPr/>
        </p:nvSpPr>
        <p:spPr>
          <a:xfrm>
            <a:off x="217713" y="1175122"/>
            <a:ext cx="3700177" cy="1288869"/>
          </a:xfrm>
          <a:prstGeom prst="horizontalScroll">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Письмо Минпромторга России от 04.07.2022 N </a:t>
            </a:r>
            <a:r>
              <a:rPr lang="ru-RU" dirty="0" smtClean="0"/>
              <a:t>63987/12</a:t>
            </a:r>
            <a:endParaRPr lang="ru-RU" dirty="0"/>
          </a:p>
        </p:txBody>
      </p:sp>
      <p:sp>
        <p:nvSpPr>
          <p:cNvPr id="21" name="Горизонтальный свиток 20"/>
          <p:cNvSpPr/>
          <p:nvPr/>
        </p:nvSpPr>
        <p:spPr>
          <a:xfrm>
            <a:off x="217713" y="3651119"/>
            <a:ext cx="3700177" cy="1288869"/>
          </a:xfrm>
          <a:prstGeom prst="horizontalScroll">
            <a:avLst/>
          </a:prstGeom>
          <a:solidFill>
            <a:schemeClr val="accent5">
              <a:lumMod val="5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Письмо Минпромторга России от 21.05.2021 N 41464/12</a:t>
            </a:r>
          </a:p>
        </p:txBody>
      </p:sp>
    </p:spTree>
    <p:extLst>
      <p:ext uri="{BB962C8B-B14F-4D97-AF65-F5344CB8AC3E}">
        <p14:creationId xmlns:p14="http://schemas.microsoft.com/office/powerpoint/2010/main" val="156438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4826251" y="6232036"/>
            <a:ext cx="3532944" cy="62596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r"/>
            <a:r>
              <a:rPr lang="ru-RU" sz="1100" dirty="0" smtClean="0">
                <a:solidFill>
                  <a:schemeClr val="tx1"/>
                </a:solidFill>
              </a:rPr>
              <a:t>	См., например</a:t>
            </a:r>
            <a:r>
              <a:rPr lang="ru-RU" sz="1100" dirty="0">
                <a:solidFill>
                  <a:schemeClr val="tx1"/>
                </a:solidFill>
              </a:rPr>
              <a:t>, </a:t>
            </a:r>
            <a:endParaRPr lang="ru-RU" sz="1100" dirty="0" smtClean="0">
              <a:solidFill>
                <a:schemeClr val="tx1"/>
              </a:solidFill>
            </a:endParaRPr>
          </a:p>
          <a:p>
            <a:pPr lvl="2" algn="r"/>
            <a:r>
              <a:rPr lang="ru-RU" sz="1100" dirty="0" smtClean="0">
                <a:solidFill>
                  <a:schemeClr val="tx1"/>
                </a:solidFill>
              </a:rPr>
              <a:t>Постановление </a:t>
            </a:r>
            <a:r>
              <a:rPr lang="ru-RU" sz="1100" dirty="0">
                <a:solidFill>
                  <a:schemeClr val="tx1"/>
                </a:solidFill>
              </a:rPr>
              <a:t>9 </a:t>
            </a:r>
            <a:r>
              <a:rPr lang="ru-RU" sz="1100" dirty="0" smtClean="0">
                <a:solidFill>
                  <a:schemeClr val="tx1"/>
                </a:solidFill>
              </a:rPr>
              <a:t>ААС</a:t>
            </a:r>
          </a:p>
          <a:p>
            <a:pPr lvl="2" algn="r"/>
            <a:r>
              <a:rPr lang="ru-RU" sz="1100" dirty="0" smtClean="0">
                <a:solidFill>
                  <a:schemeClr val="tx1"/>
                </a:solidFill>
              </a:rPr>
              <a:t>от 17.08.2022 </a:t>
            </a:r>
            <a:r>
              <a:rPr lang="ru-RU" sz="1100" dirty="0">
                <a:solidFill>
                  <a:schemeClr val="tx1"/>
                </a:solidFill>
              </a:rPr>
              <a:t>по делу </a:t>
            </a:r>
          </a:p>
          <a:p>
            <a:pPr lvl="2" algn="r"/>
            <a:r>
              <a:rPr lang="ru-RU" sz="1100" dirty="0" smtClean="0">
                <a:solidFill>
                  <a:schemeClr val="tx1"/>
                </a:solidFill>
              </a:rPr>
              <a:t>N 09АП-45357/2022</a:t>
            </a:r>
            <a:endParaRPr lang="ru-RU" sz="1100" dirty="0">
              <a:solidFill>
                <a:schemeClr val="tx1"/>
              </a:solidFill>
            </a:endParaRPr>
          </a:p>
        </p:txBody>
      </p:sp>
      <p:sp>
        <p:nvSpPr>
          <p:cNvPr id="17" name="Скругленный прямоугольник 16"/>
          <p:cNvSpPr/>
          <p:nvPr/>
        </p:nvSpPr>
        <p:spPr>
          <a:xfrm>
            <a:off x="8359195" y="3907694"/>
            <a:ext cx="3505010" cy="225870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smtClean="0"/>
          </a:p>
          <a:p>
            <a:pPr algn="ctr"/>
            <a:endParaRPr lang="ru-RU" sz="1600" dirty="0"/>
          </a:p>
          <a:p>
            <a:pPr algn="ctr"/>
            <a:r>
              <a:rPr lang="ru-RU" sz="1600" dirty="0" smtClean="0"/>
              <a:t>Странное дело: Решение АС </a:t>
            </a:r>
            <a:r>
              <a:rPr lang="ru-RU" sz="1600" dirty="0"/>
              <a:t>Краснодарского </a:t>
            </a:r>
            <a:r>
              <a:rPr lang="ru-RU" sz="1600" dirty="0" smtClean="0"/>
              <a:t>края № А32-38440/2020 от 20.05.2021 – суд подтвердил законность включения в один лот товаров, подпадающих под запрет, и не попадающих (по сумме)</a:t>
            </a:r>
            <a:endParaRPr lang="ru-RU" sz="1600" dirty="0"/>
          </a:p>
        </p:txBody>
      </p:sp>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55962" y="240861"/>
            <a:ext cx="7428764" cy="1077218"/>
          </a:xfrm>
          <a:prstGeom prst="rect">
            <a:avLst/>
          </a:prstGeom>
          <a:noFill/>
        </p:spPr>
        <p:txBody>
          <a:bodyPr wrap="square" rtlCol="0">
            <a:spAutoFit/>
          </a:bodyPr>
          <a:lstStyle/>
          <a:p>
            <a:r>
              <a:rPr lang="ru-RU" sz="3200" b="1" dirty="0" smtClean="0"/>
              <a:t>Особенности применения ПП 616:</a:t>
            </a:r>
          </a:p>
          <a:p>
            <a:r>
              <a:rPr lang="ru-RU" sz="3200" b="1" dirty="0" smtClean="0"/>
              <a:t>Порядок формирования лотов</a:t>
            </a:r>
            <a:endParaRPr lang="ru-RU" sz="3200" b="1" dirty="0"/>
          </a:p>
        </p:txBody>
      </p:sp>
      <p:sp>
        <p:nvSpPr>
          <p:cNvPr id="9" name="TextBox 8"/>
          <p:cNvSpPr txBox="1"/>
          <p:nvPr/>
        </p:nvSpPr>
        <p:spPr>
          <a:xfrm>
            <a:off x="155962" y="1400176"/>
            <a:ext cx="8178141" cy="3754874"/>
          </a:xfrm>
          <a:prstGeom prst="rect">
            <a:avLst/>
          </a:prstGeom>
          <a:noFill/>
        </p:spPr>
        <p:txBody>
          <a:bodyPr wrap="square" rtlCol="0">
            <a:spAutoFit/>
          </a:bodyPr>
          <a:lstStyle/>
          <a:p>
            <a:pPr marL="285750" indent="-285750">
              <a:buFont typeface="Wingdings" panose="05000000000000000000" pitchFamily="2" charset="2"/>
              <a:buChar char="ü"/>
            </a:pPr>
            <a:r>
              <a:rPr lang="ru-RU" sz="1700" dirty="0" smtClean="0"/>
              <a:t>Для целей </a:t>
            </a:r>
            <a:r>
              <a:rPr lang="ru-RU" sz="1700" dirty="0"/>
              <a:t>соблюдения запретов, установленных пунктами 1 и 2 настоящего постановления, не могут быть предметом одного контракта (одного лота) промышленные товары, включенные в перечень и не включенные в него (за исключением закупок промышленных товаров по государственному оборонному заказу). </a:t>
            </a:r>
            <a:endParaRPr lang="ru-RU" sz="1700" dirty="0" smtClean="0"/>
          </a:p>
          <a:p>
            <a:pPr marL="285750" indent="-285750">
              <a:buFont typeface="Wingdings" panose="05000000000000000000" pitchFamily="2" charset="2"/>
              <a:buChar char="ü"/>
            </a:pPr>
            <a:endParaRPr lang="ru-RU" sz="1700" dirty="0" smtClean="0"/>
          </a:p>
          <a:p>
            <a:pPr marL="285750" indent="-285750">
              <a:buFont typeface="Wingdings" panose="05000000000000000000" pitchFamily="2" charset="2"/>
              <a:buChar char="ü"/>
            </a:pPr>
            <a:r>
              <a:rPr lang="ru-RU" sz="1700" dirty="0" smtClean="0"/>
              <a:t>Медицинские </a:t>
            </a:r>
            <a:r>
              <a:rPr lang="ru-RU" sz="1700" dirty="0"/>
              <a:t>маски не могут быть предметом одного контракта (одного лота) с другими отдельными видами промышленных товаров, включенных в перечень</a:t>
            </a:r>
            <a:r>
              <a:rPr lang="ru-RU" sz="1700" dirty="0" smtClean="0"/>
              <a:t>.</a:t>
            </a:r>
          </a:p>
          <a:p>
            <a:pPr marL="285750" indent="-285750">
              <a:buFont typeface="Wingdings" panose="05000000000000000000" pitchFamily="2" charset="2"/>
              <a:buChar char="ü"/>
            </a:pPr>
            <a:endParaRPr lang="ru-RU" sz="1700" dirty="0" smtClean="0"/>
          </a:p>
          <a:p>
            <a:pPr marL="285750" indent="-285750">
              <a:buFont typeface="Wingdings" panose="05000000000000000000" pitchFamily="2" charset="2"/>
              <a:buChar char="ü"/>
            </a:pPr>
            <a:r>
              <a:rPr lang="ru-RU" sz="1700" dirty="0"/>
              <a:t>Запреты, установленные пунктами 1 и 2 настоящего постановления, распространяются в том числе на товары, поставляемые заказчику при выполнении закупаемых работ, оказании закупаемых услуг, а также являющиеся предметом лизинга</a:t>
            </a:r>
            <a:r>
              <a:rPr lang="ru-RU" sz="1700" dirty="0" smtClean="0"/>
              <a:t>.</a:t>
            </a:r>
            <a:endParaRPr lang="ru-RU" sz="1700" dirty="0"/>
          </a:p>
        </p:txBody>
      </p:sp>
      <p:sp>
        <p:nvSpPr>
          <p:cNvPr id="3" name="Прямоугольник с одним вырезанным углом 2"/>
          <p:cNvSpPr/>
          <p:nvPr/>
        </p:nvSpPr>
        <p:spPr>
          <a:xfrm>
            <a:off x="1245413" y="5208781"/>
            <a:ext cx="1976846" cy="574765"/>
          </a:xfrm>
          <a:prstGeom prst="snip1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Поставляемые товары</a:t>
            </a:r>
            <a:endParaRPr lang="ru-RU" dirty="0"/>
          </a:p>
        </p:txBody>
      </p:sp>
      <p:sp>
        <p:nvSpPr>
          <p:cNvPr id="7" name="Прямоугольник с одним вырезанным углом 6"/>
          <p:cNvSpPr/>
          <p:nvPr/>
        </p:nvSpPr>
        <p:spPr>
          <a:xfrm>
            <a:off x="4826251" y="5200274"/>
            <a:ext cx="1976846" cy="574765"/>
          </a:xfrm>
          <a:prstGeom prst="snip1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Используемые товары</a:t>
            </a:r>
            <a:endParaRPr lang="ru-RU" dirty="0"/>
          </a:p>
        </p:txBody>
      </p:sp>
      <p:sp>
        <p:nvSpPr>
          <p:cNvPr id="4" name="Двойная стрелка влево/вправо 3"/>
          <p:cNvSpPr/>
          <p:nvPr/>
        </p:nvSpPr>
        <p:spPr>
          <a:xfrm>
            <a:off x="3679700" y="5339226"/>
            <a:ext cx="689109" cy="313874"/>
          </a:xfrm>
          <a:prstGeom prst="leftRightArrow">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2017297" y="5840151"/>
            <a:ext cx="322217" cy="391885"/>
          </a:xfrm>
          <a:prstGeom prst="downArrow">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5653565" y="5819217"/>
            <a:ext cx="322217" cy="391885"/>
          </a:xfrm>
          <a:prstGeom prst="downArrow">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245413" y="6310199"/>
            <a:ext cx="1976846" cy="482487"/>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Запрет всегда</a:t>
            </a:r>
            <a:endParaRPr lang="ru-RU" dirty="0"/>
          </a:p>
        </p:txBody>
      </p:sp>
      <p:sp>
        <p:nvSpPr>
          <p:cNvPr id="13" name="Прямоугольник 12"/>
          <p:cNvSpPr/>
          <p:nvPr/>
        </p:nvSpPr>
        <p:spPr>
          <a:xfrm>
            <a:off x="4826251" y="6306969"/>
            <a:ext cx="1976846" cy="485717"/>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 зависимости от </a:t>
            </a:r>
            <a:r>
              <a:rPr lang="ru-RU" dirty="0" err="1" smtClean="0"/>
              <a:t>ФАСа</a:t>
            </a:r>
            <a:r>
              <a:rPr lang="ru-RU" dirty="0" smtClean="0"/>
              <a:t> и суда</a:t>
            </a:r>
            <a:endParaRPr lang="ru-RU" dirty="0"/>
          </a:p>
        </p:txBody>
      </p:sp>
      <p:sp>
        <p:nvSpPr>
          <p:cNvPr id="14" name="Скругленная прямоугольная выноска 13"/>
          <p:cNvSpPr/>
          <p:nvPr/>
        </p:nvSpPr>
        <p:spPr>
          <a:xfrm>
            <a:off x="8334103" y="801234"/>
            <a:ext cx="3530102" cy="1892998"/>
          </a:xfrm>
          <a:prstGeom prst="wedgeRoundRectCallout">
            <a:avLst>
              <a:gd name="adj1" fmla="val -64154"/>
              <a:gd name="adj2" fmla="val 3261"/>
              <a:gd name="adj3" fmla="val 16667"/>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А можно ли смешивать в одном лоте товары из перечня, в отношении части из которых запрет установлен, а в отношении другой части – нет?</a:t>
            </a:r>
          </a:p>
          <a:p>
            <a:pPr algn="ctr"/>
            <a:endParaRPr lang="ru-RU" sz="1600" dirty="0"/>
          </a:p>
          <a:p>
            <a:pPr algn="ctr"/>
            <a:endParaRPr lang="ru-RU" sz="1600" dirty="0" smtClean="0"/>
          </a:p>
          <a:p>
            <a:pPr algn="ctr"/>
            <a:endParaRPr lang="ru-RU" sz="1600" dirty="0"/>
          </a:p>
        </p:txBody>
      </p:sp>
      <p:sp>
        <p:nvSpPr>
          <p:cNvPr id="15" name="Скругленная прямоугольная выноска 14"/>
          <p:cNvSpPr/>
          <p:nvPr/>
        </p:nvSpPr>
        <p:spPr>
          <a:xfrm>
            <a:off x="8334103" y="2061386"/>
            <a:ext cx="3530102" cy="2314453"/>
          </a:xfrm>
          <a:prstGeom prst="wedgeRoundRectCallout">
            <a:avLst>
              <a:gd name="adj1" fmla="val -64894"/>
              <a:gd name="adj2" fmla="val -58318"/>
              <a:gd name="adj3" fmla="val 16667"/>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См., например, Постановление АС </a:t>
            </a:r>
            <a:r>
              <a:rPr lang="ru-RU" sz="1600" dirty="0"/>
              <a:t>Северо-Кавказского округа по делу № </a:t>
            </a:r>
            <a:r>
              <a:rPr lang="ru-RU" sz="1600" dirty="0" smtClean="0"/>
              <a:t>А15-5169/2020 от 14.03.2022: бумага, попадающая под 616 по сути, но не попадающая по факту из-за суммы, закупалась с другими товарами (без 616). Суд признал законным</a:t>
            </a:r>
            <a:endParaRPr lang="ru-RU" sz="1600" dirty="0"/>
          </a:p>
        </p:txBody>
      </p:sp>
    </p:spTree>
    <p:extLst>
      <p:ext uri="{BB962C8B-B14F-4D97-AF65-F5344CB8AC3E}">
        <p14:creationId xmlns:p14="http://schemas.microsoft.com/office/powerpoint/2010/main" val="373066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57038" y="262625"/>
            <a:ext cx="7428764" cy="1077218"/>
          </a:xfrm>
          <a:prstGeom prst="rect">
            <a:avLst/>
          </a:prstGeom>
          <a:noFill/>
        </p:spPr>
        <p:txBody>
          <a:bodyPr wrap="square" rtlCol="0">
            <a:spAutoFit/>
          </a:bodyPr>
          <a:lstStyle/>
          <a:p>
            <a:r>
              <a:rPr lang="ru-RU" sz="3200" b="1" dirty="0" smtClean="0"/>
              <a:t>Особенности применения ПП 616:</a:t>
            </a:r>
          </a:p>
          <a:p>
            <a:r>
              <a:rPr lang="ru-RU" sz="3200" b="1" dirty="0" smtClean="0"/>
              <a:t>Механизм применения</a:t>
            </a:r>
            <a:endParaRPr lang="ru-RU" sz="3200" b="1" dirty="0"/>
          </a:p>
        </p:txBody>
      </p:sp>
      <p:sp>
        <p:nvSpPr>
          <p:cNvPr id="5" name="Прямоугольник 4"/>
          <p:cNvSpPr/>
          <p:nvPr/>
        </p:nvSpPr>
        <p:spPr>
          <a:xfrm>
            <a:off x="287382" y="1550126"/>
            <a:ext cx="7811589" cy="1134343"/>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endParaRPr>
          </a:p>
          <a:p>
            <a:pPr algn="ctr"/>
            <a:endParaRPr lang="ru-RU" dirty="0">
              <a:solidFill>
                <a:schemeClr val="tx1"/>
              </a:solidFill>
            </a:endParaRPr>
          </a:p>
          <a:p>
            <a:pPr algn="ctr"/>
            <a:r>
              <a:rPr lang="ru-RU" dirty="0" smtClean="0">
                <a:solidFill>
                  <a:schemeClr val="tx1"/>
                </a:solidFill>
              </a:rPr>
              <a:t>Правильное формирование извещения о проведении закупки</a:t>
            </a:r>
            <a:endParaRPr lang="ru-RU" dirty="0">
              <a:solidFill>
                <a:schemeClr val="tx1"/>
              </a:solidFill>
            </a:endParaRPr>
          </a:p>
        </p:txBody>
      </p:sp>
      <p:sp>
        <p:nvSpPr>
          <p:cNvPr id="9" name="Прямоугольник 8"/>
          <p:cNvSpPr/>
          <p:nvPr/>
        </p:nvSpPr>
        <p:spPr>
          <a:xfrm>
            <a:off x="190620" y="1425227"/>
            <a:ext cx="2272937" cy="627017"/>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Шаг 1</a:t>
            </a:r>
            <a:endParaRPr lang="ru-RU" dirty="0"/>
          </a:p>
        </p:txBody>
      </p:sp>
      <p:pic>
        <p:nvPicPr>
          <p:cNvPr id="13" name="Рисунок 12"/>
          <p:cNvPicPr>
            <a:picLocks noChangeAspect="1"/>
          </p:cNvPicPr>
          <p:nvPr/>
        </p:nvPicPr>
        <p:blipFill>
          <a:blip r:embed="rId4"/>
          <a:stretch>
            <a:fillRect/>
          </a:stretch>
        </p:blipFill>
        <p:spPr>
          <a:xfrm>
            <a:off x="287382" y="3075585"/>
            <a:ext cx="7811589" cy="3135598"/>
          </a:xfrm>
          <a:prstGeom prst="rect">
            <a:avLst/>
          </a:prstGeom>
          <a:ln w="38100">
            <a:solidFill>
              <a:schemeClr val="accent5">
                <a:lumMod val="50000"/>
              </a:schemeClr>
            </a:solidFill>
          </a:ln>
        </p:spPr>
      </p:pic>
    </p:spTree>
    <p:extLst>
      <p:ext uri="{BB962C8B-B14F-4D97-AF65-F5344CB8AC3E}">
        <p14:creationId xmlns:p14="http://schemas.microsoft.com/office/powerpoint/2010/main" val="63740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57038" y="262625"/>
            <a:ext cx="7428764" cy="1077218"/>
          </a:xfrm>
          <a:prstGeom prst="rect">
            <a:avLst/>
          </a:prstGeom>
          <a:noFill/>
        </p:spPr>
        <p:txBody>
          <a:bodyPr wrap="square" rtlCol="0">
            <a:spAutoFit/>
          </a:bodyPr>
          <a:lstStyle/>
          <a:p>
            <a:r>
              <a:rPr lang="ru-RU" sz="3200" b="1" dirty="0" smtClean="0"/>
              <a:t>Особенности применения ПП 616:</a:t>
            </a:r>
          </a:p>
          <a:p>
            <a:r>
              <a:rPr lang="ru-RU" sz="3200" b="1" dirty="0" smtClean="0"/>
              <a:t>Механизм применения</a:t>
            </a:r>
            <a:endParaRPr lang="ru-RU" sz="3200" b="1" dirty="0"/>
          </a:p>
        </p:txBody>
      </p:sp>
      <p:pic>
        <p:nvPicPr>
          <p:cNvPr id="3" name="Рисунок 2"/>
          <p:cNvPicPr>
            <a:picLocks noChangeAspect="1"/>
          </p:cNvPicPr>
          <p:nvPr/>
        </p:nvPicPr>
        <p:blipFill>
          <a:blip r:embed="rId4"/>
          <a:stretch>
            <a:fillRect/>
          </a:stretch>
        </p:blipFill>
        <p:spPr>
          <a:xfrm>
            <a:off x="252546" y="1339843"/>
            <a:ext cx="6583683" cy="3241685"/>
          </a:xfrm>
          <a:prstGeom prst="rect">
            <a:avLst/>
          </a:prstGeom>
          <a:ln w="38100">
            <a:solidFill>
              <a:schemeClr val="accent5">
                <a:lumMod val="50000"/>
              </a:schemeClr>
            </a:solidFill>
          </a:ln>
        </p:spPr>
      </p:pic>
      <p:pic>
        <p:nvPicPr>
          <p:cNvPr id="4" name="Рисунок 3"/>
          <p:cNvPicPr>
            <a:picLocks noChangeAspect="1"/>
          </p:cNvPicPr>
          <p:nvPr/>
        </p:nvPicPr>
        <p:blipFill>
          <a:blip r:embed="rId5"/>
          <a:stretch>
            <a:fillRect/>
          </a:stretch>
        </p:blipFill>
        <p:spPr>
          <a:xfrm>
            <a:off x="5029055" y="3367423"/>
            <a:ext cx="6888769" cy="3396567"/>
          </a:xfrm>
          <a:prstGeom prst="rect">
            <a:avLst/>
          </a:prstGeom>
          <a:ln w="38100">
            <a:solidFill>
              <a:schemeClr val="tx1"/>
            </a:solidFill>
          </a:ln>
        </p:spPr>
      </p:pic>
    </p:spTree>
    <p:extLst>
      <p:ext uri="{BB962C8B-B14F-4D97-AF65-F5344CB8AC3E}">
        <p14:creationId xmlns:p14="http://schemas.microsoft.com/office/powerpoint/2010/main" val="133716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57038" y="262625"/>
            <a:ext cx="7428764" cy="1077218"/>
          </a:xfrm>
          <a:prstGeom prst="rect">
            <a:avLst/>
          </a:prstGeom>
          <a:noFill/>
        </p:spPr>
        <p:txBody>
          <a:bodyPr wrap="square" rtlCol="0">
            <a:spAutoFit/>
          </a:bodyPr>
          <a:lstStyle/>
          <a:p>
            <a:r>
              <a:rPr lang="ru-RU" sz="3200" b="1" dirty="0" smtClean="0"/>
              <a:t>Особенности применения ПП 616:</a:t>
            </a:r>
          </a:p>
          <a:p>
            <a:r>
              <a:rPr lang="ru-RU" sz="3200" b="1" dirty="0" smtClean="0"/>
              <a:t>Механизм применения</a:t>
            </a:r>
            <a:endParaRPr lang="ru-RU" sz="3200" b="1" dirty="0"/>
          </a:p>
        </p:txBody>
      </p:sp>
      <p:sp>
        <p:nvSpPr>
          <p:cNvPr id="11" name="Прямоугольник 10"/>
          <p:cNvSpPr/>
          <p:nvPr/>
        </p:nvSpPr>
        <p:spPr>
          <a:xfrm>
            <a:off x="287383" y="1623192"/>
            <a:ext cx="11625943" cy="1965001"/>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endParaRPr>
          </a:p>
          <a:p>
            <a:pPr algn="ctr"/>
            <a:endParaRPr lang="ru-RU" dirty="0">
              <a:solidFill>
                <a:schemeClr val="tx1"/>
              </a:solidFill>
            </a:endParaRPr>
          </a:p>
          <a:p>
            <a:pPr algn="ctr"/>
            <a:endParaRPr lang="ru-RU" dirty="0" smtClean="0">
              <a:solidFill>
                <a:schemeClr val="tx1"/>
              </a:solidFill>
            </a:endParaRPr>
          </a:p>
          <a:p>
            <a:pPr algn="ctr"/>
            <a:r>
              <a:rPr lang="ru-RU" dirty="0" smtClean="0">
                <a:solidFill>
                  <a:schemeClr val="tx1"/>
                </a:solidFill>
              </a:rPr>
              <a:t>Действия оператора (</a:t>
            </a:r>
            <a:r>
              <a:rPr lang="ru-RU" dirty="0" err="1" smtClean="0">
                <a:solidFill>
                  <a:schemeClr val="tx1"/>
                </a:solidFill>
              </a:rPr>
              <a:t>пп</a:t>
            </a:r>
            <a:r>
              <a:rPr lang="ru-RU" dirty="0" smtClean="0">
                <a:solidFill>
                  <a:schemeClr val="tx1"/>
                </a:solidFill>
              </a:rPr>
              <a:t>.«д» п.5 ч.6 </a:t>
            </a:r>
            <a:r>
              <a:rPr lang="ru-RU" dirty="0">
                <a:solidFill>
                  <a:schemeClr val="tx1"/>
                </a:solidFill>
              </a:rPr>
              <a:t>ст.43</a:t>
            </a:r>
            <a:r>
              <a:rPr lang="ru-RU" dirty="0" smtClean="0">
                <a:solidFill>
                  <a:schemeClr val="tx1"/>
                </a:solidFill>
              </a:rPr>
              <a:t>): не </a:t>
            </a:r>
            <a:r>
              <a:rPr lang="ru-RU" dirty="0">
                <a:solidFill>
                  <a:schemeClr val="tx1"/>
                </a:solidFill>
              </a:rPr>
              <a:t>позднее одного часа с момента получения заявки на участие в закупке оператор </a:t>
            </a:r>
            <a:r>
              <a:rPr lang="ru-RU" dirty="0" smtClean="0">
                <a:solidFill>
                  <a:schemeClr val="tx1"/>
                </a:solidFill>
              </a:rPr>
              <a:t>ЭП осуществляют </a:t>
            </a:r>
            <a:r>
              <a:rPr lang="ru-RU" dirty="0">
                <a:solidFill>
                  <a:schemeClr val="tx1"/>
                </a:solidFill>
              </a:rPr>
              <a:t>возврат заявки подавшему ее участнику закупки в случаях … указания в соответствии с подпунктом "б" пункта 2 части 1 </a:t>
            </a:r>
            <a:r>
              <a:rPr lang="ru-RU" dirty="0" smtClean="0">
                <a:solidFill>
                  <a:schemeClr val="tx1"/>
                </a:solidFill>
              </a:rPr>
              <a:t>статьи 43 </a:t>
            </a:r>
            <a:r>
              <a:rPr lang="ru-RU" u="sng" dirty="0" smtClean="0">
                <a:solidFill>
                  <a:schemeClr val="tx1"/>
                </a:solidFill>
              </a:rPr>
              <a:t>иностранного </a:t>
            </a:r>
            <a:r>
              <a:rPr lang="ru-RU" u="sng" dirty="0">
                <a:solidFill>
                  <a:schemeClr val="tx1"/>
                </a:solidFill>
              </a:rPr>
              <a:t>государства </a:t>
            </a:r>
            <a:r>
              <a:rPr lang="ru-RU" dirty="0">
                <a:solidFill>
                  <a:schemeClr val="tx1"/>
                </a:solidFill>
              </a:rPr>
              <a:t>в качестве страны происхождении товара </a:t>
            </a:r>
            <a:r>
              <a:rPr lang="ru-RU" dirty="0" smtClean="0">
                <a:solidFill>
                  <a:schemeClr val="tx1"/>
                </a:solidFill>
              </a:rPr>
              <a:t>(в </a:t>
            </a:r>
            <a:r>
              <a:rPr lang="ru-RU" dirty="0">
                <a:solidFill>
                  <a:schemeClr val="tx1"/>
                </a:solidFill>
              </a:rPr>
              <a:t>случае установления </a:t>
            </a:r>
            <a:r>
              <a:rPr lang="ru-RU" dirty="0" smtClean="0">
                <a:solidFill>
                  <a:schemeClr val="tx1"/>
                </a:solidFill>
              </a:rPr>
              <a:t>запрета </a:t>
            </a:r>
            <a:r>
              <a:rPr lang="ru-RU" dirty="0">
                <a:solidFill>
                  <a:schemeClr val="tx1"/>
                </a:solidFill>
              </a:rPr>
              <a:t>допуска </a:t>
            </a:r>
            <a:r>
              <a:rPr lang="ru-RU" dirty="0" smtClean="0">
                <a:solidFill>
                  <a:schemeClr val="tx1"/>
                </a:solidFill>
              </a:rPr>
              <a:t>товаров из </a:t>
            </a:r>
            <a:r>
              <a:rPr lang="ru-RU" dirty="0">
                <a:solidFill>
                  <a:schemeClr val="tx1"/>
                </a:solidFill>
              </a:rPr>
              <a:t>иностранного государства или группы иностранных </a:t>
            </a:r>
            <a:r>
              <a:rPr lang="ru-RU" dirty="0" smtClean="0">
                <a:solidFill>
                  <a:schemeClr val="tx1"/>
                </a:solidFill>
              </a:rPr>
              <a:t>государств)</a:t>
            </a:r>
            <a:endParaRPr lang="ru-RU" dirty="0">
              <a:solidFill>
                <a:schemeClr val="tx1"/>
              </a:solidFill>
            </a:endParaRPr>
          </a:p>
          <a:p>
            <a:pPr algn="ctr"/>
            <a:r>
              <a:rPr lang="ru-RU" dirty="0" smtClean="0">
                <a:solidFill>
                  <a:schemeClr val="tx1"/>
                </a:solidFill>
              </a:rPr>
              <a:t>  </a:t>
            </a:r>
            <a:endParaRPr lang="ru-RU" dirty="0">
              <a:solidFill>
                <a:schemeClr val="tx1"/>
              </a:solidFill>
            </a:endParaRPr>
          </a:p>
        </p:txBody>
      </p:sp>
      <p:sp>
        <p:nvSpPr>
          <p:cNvPr id="12" name="Прямоугольник 11"/>
          <p:cNvSpPr/>
          <p:nvPr/>
        </p:nvSpPr>
        <p:spPr>
          <a:xfrm>
            <a:off x="157038" y="1416740"/>
            <a:ext cx="2272937" cy="627017"/>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Шаг 2</a:t>
            </a:r>
            <a:endParaRPr lang="ru-RU" dirty="0"/>
          </a:p>
        </p:txBody>
      </p:sp>
      <p:sp>
        <p:nvSpPr>
          <p:cNvPr id="13" name="Прямоугольник 12"/>
          <p:cNvSpPr/>
          <p:nvPr/>
        </p:nvSpPr>
        <p:spPr>
          <a:xfrm>
            <a:off x="292197" y="3978599"/>
            <a:ext cx="11621129" cy="2570247"/>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endParaRPr>
          </a:p>
          <a:p>
            <a:pPr algn="ctr"/>
            <a:endParaRPr lang="ru-RU" dirty="0">
              <a:solidFill>
                <a:schemeClr val="tx1"/>
              </a:solidFill>
            </a:endParaRPr>
          </a:p>
          <a:p>
            <a:pPr algn="ctr"/>
            <a:endParaRPr lang="ru-RU" dirty="0" smtClean="0">
              <a:solidFill>
                <a:schemeClr val="tx1"/>
              </a:solidFill>
            </a:endParaRPr>
          </a:p>
          <a:p>
            <a:pPr algn="ctr"/>
            <a:endParaRPr lang="ru-RU" dirty="0" smtClean="0">
              <a:solidFill>
                <a:schemeClr val="tx1"/>
              </a:solidFill>
            </a:endParaRPr>
          </a:p>
          <a:p>
            <a:pPr algn="ctr"/>
            <a:r>
              <a:rPr lang="ru-RU" dirty="0" smtClean="0">
                <a:solidFill>
                  <a:schemeClr val="tx1"/>
                </a:solidFill>
              </a:rPr>
              <a:t>Действия комиссии (п.5 ч.12 ст.43</a:t>
            </a:r>
            <a:r>
              <a:rPr lang="ru-RU" dirty="0">
                <a:solidFill>
                  <a:schemeClr val="tx1"/>
                </a:solidFill>
              </a:rPr>
              <a:t>): заявка подлежит отклонению в случаях </a:t>
            </a:r>
            <a:r>
              <a:rPr lang="ru-RU" dirty="0" smtClean="0">
                <a:solidFill>
                  <a:schemeClr val="tx1"/>
                </a:solidFill>
              </a:rPr>
              <a:t>… непредставления </a:t>
            </a:r>
            <a:r>
              <a:rPr lang="ru-RU" dirty="0">
                <a:solidFill>
                  <a:schemeClr val="tx1"/>
                </a:solidFill>
              </a:rPr>
              <a:t>информации и документов, предусмотренных пунктом 5 части 1 статьи </a:t>
            </a:r>
            <a:r>
              <a:rPr lang="ru-RU" dirty="0" smtClean="0">
                <a:solidFill>
                  <a:schemeClr val="tx1"/>
                </a:solidFill>
              </a:rPr>
              <a:t>43, </a:t>
            </a:r>
            <a:r>
              <a:rPr lang="ru-RU" dirty="0">
                <a:solidFill>
                  <a:schemeClr val="tx1"/>
                </a:solidFill>
              </a:rPr>
              <a:t>если такие документы предусмотрены нормативными правовыми актами, принятыми в соответствии с частью 3 статьи 14 настоящего Федерального закона (в случае установления в соответствии со статьей 14 настоящего Федерального закона в извещении об осуществлении закупки </a:t>
            </a:r>
            <a:r>
              <a:rPr lang="ru-RU" u="sng" dirty="0">
                <a:solidFill>
                  <a:schemeClr val="tx1"/>
                </a:solidFill>
              </a:rPr>
              <a:t>запрета допуска товаров</a:t>
            </a:r>
            <a:r>
              <a:rPr lang="ru-RU" dirty="0">
                <a:solidFill>
                  <a:schemeClr val="tx1"/>
                </a:solidFill>
              </a:rPr>
              <a:t>, происходящих из иностранного государства или группы иностранных государств)</a:t>
            </a:r>
          </a:p>
          <a:p>
            <a:pPr algn="ctr"/>
            <a:endParaRPr lang="ru-RU" dirty="0">
              <a:solidFill>
                <a:schemeClr val="tx1"/>
              </a:solidFill>
            </a:endParaRPr>
          </a:p>
          <a:p>
            <a:pPr algn="ctr"/>
            <a:r>
              <a:rPr lang="ru-RU" dirty="0" smtClean="0">
                <a:solidFill>
                  <a:schemeClr val="tx1"/>
                </a:solidFill>
              </a:rPr>
              <a:t>  </a:t>
            </a:r>
            <a:endParaRPr lang="ru-RU" dirty="0">
              <a:solidFill>
                <a:schemeClr val="tx1"/>
              </a:solidFill>
            </a:endParaRPr>
          </a:p>
        </p:txBody>
      </p:sp>
      <p:sp>
        <p:nvSpPr>
          <p:cNvPr id="14" name="Прямоугольник 13"/>
          <p:cNvSpPr/>
          <p:nvPr/>
        </p:nvSpPr>
        <p:spPr>
          <a:xfrm>
            <a:off x="157038" y="3828059"/>
            <a:ext cx="2272937" cy="627017"/>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Шаг 3</a:t>
            </a:r>
            <a:endParaRPr lang="ru-RU" dirty="0"/>
          </a:p>
        </p:txBody>
      </p:sp>
    </p:spTree>
    <p:extLst>
      <p:ext uri="{BB962C8B-B14F-4D97-AF65-F5344CB8AC3E}">
        <p14:creationId xmlns:p14="http://schemas.microsoft.com/office/powerpoint/2010/main" val="33644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705678" y="240861"/>
            <a:ext cx="6003235" cy="584775"/>
          </a:xfrm>
          <a:prstGeom prst="rect">
            <a:avLst/>
          </a:prstGeom>
          <a:noFill/>
        </p:spPr>
        <p:txBody>
          <a:bodyPr wrap="square" rtlCol="0">
            <a:spAutoFit/>
          </a:bodyPr>
          <a:lstStyle/>
          <a:p>
            <a:r>
              <a:rPr lang="ru-RU" sz="3200" b="1" dirty="0" smtClean="0"/>
              <a:t>Типы </a:t>
            </a:r>
            <a:r>
              <a:rPr lang="ru-RU" sz="3200" b="1" dirty="0" err="1" smtClean="0"/>
              <a:t>импортозамещения</a:t>
            </a:r>
            <a:endParaRPr lang="ru-RU" sz="3200" b="1" dirty="0"/>
          </a:p>
        </p:txBody>
      </p:sp>
      <p:sp>
        <p:nvSpPr>
          <p:cNvPr id="3" name="TextBox 2"/>
          <p:cNvSpPr txBox="1"/>
          <p:nvPr/>
        </p:nvSpPr>
        <p:spPr>
          <a:xfrm>
            <a:off x="239088" y="1503984"/>
            <a:ext cx="2335696" cy="3631763"/>
          </a:xfrm>
          <a:prstGeom prst="rect">
            <a:avLst/>
          </a:prstGeom>
          <a:noFill/>
        </p:spPr>
        <p:txBody>
          <a:bodyPr wrap="square" rtlCol="0">
            <a:spAutoFit/>
          </a:bodyPr>
          <a:lstStyle/>
          <a:p>
            <a:pPr marL="285750" indent="-285750">
              <a:buFont typeface="Arial" panose="020B0604020202020204" pitchFamily="34" charset="0"/>
              <a:buChar char="•"/>
            </a:pPr>
            <a:r>
              <a:rPr lang="ru-RU" sz="2000" dirty="0" smtClean="0"/>
              <a:t>Запреты </a:t>
            </a:r>
            <a:r>
              <a:rPr lang="ru-RU" sz="1400" dirty="0" smtClean="0"/>
              <a:t>(применяются всегда)</a:t>
            </a:r>
          </a:p>
          <a:p>
            <a:pPr marL="285750" indent="-285750">
              <a:buFont typeface="Arial" panose="020B0604020202020204" pitchFamily="34" charset="0"/>
              <a:buChar char="•"/>
            </a:pPr>
            <a:endParaRPr lang="ru-RU" sz="2000" dirty="0" smtClean="0"/>
          </a:p>
          <a:p>
            <a:pPr marL="285750" indent="-285750">
              <a:buFont typeface="Arial" panose="020B0604020202020204" pitchFamily="34" charset="0"/>
              <a:buChar char="•"/>
            </a:pPr>
            <a:endParaRPr lang="ru-RU" sz="2000" dirty="0"/>
          </a:p>
          <a:p>
            <a:pPr marL="285750" indent="-285750">
              <a:buFont typeface="Arial" panose="020B0604020202020204" pitchFamily="34" charset="0"/>
              <a:buChar char="•"/>
            </a:pPr>
            <a:r>
              <a:rPr lang="ru-RU" sz="2000" dirty="0" smtClean="0"/>
              <a:t>Ограничения </a:t>
            </a:r>
            <a:r>
              <a:rPr lang="ru-RU" sz="1400" dirty="0" smtClean="0"/>
              <a:t>(применяются на конкурентных процедурах, закупках по ч.12 ст.93)</a:t>
            </a:r>
          </a:p>
          <a:p>
            <a:pPr marL="285750" indent="-285750">
              <a:buFont typeface="Arial" panose="020B0604020202020204" pitchFamily="34" charset="0"/>
              <a:buChar char="•"/>
            </a:pPr>
            <a:endParaRPr lang="ru-RU" sz="2000" dirty="0"/>
          </a:p>
          <a:p>
            <a:pPr marL="285750" indent="-285750">
              <a:buFont typeface="Arial" panose="020B0604020202020204" pitchFamily="34" charset="0"/>
              <a:buChar char="•"/>
            </a:pPr>
            <a:endParaRPr lang="ru-RU" sz="2000" dirty="0" smtClean="0"/>
          </a:p>
          <a:p>
            <a:pPr marL="285750" indent="-285750">
              <a:buFont typeface="Arial" panose="020B0604020202020204" pitchFamily="34" charset="0"/>
              <a:buChar char="•"/>
            </a:pPr>
            <a:r>
              <a:rPr lang="ru-RU" sz="2000" dirty="0" smtClean="0"/>
              <a:t>Условия допуска</a:t>
            </a:r>
          </a:p>
        </p:txBody>
      </p:sp>
      <p:sp>
        <p:nvSpPr>
          <p:cNvPr id="4" name="TextBox 3"/>
          <p:cNvSpPr txBox="1"/>
          <p:nvPr/>
        </p:nvSpPr>
        <p:spPr>
          <a:xfrm>
            <a:off x="2835963" y="1511274"/>
            <a:ext cx="9294746" cy="923330"/>
          </a:xfrm>
          <a:prstGeom prst="rect">
            <a:avLst/>
          </a:prstGeom>
          <a:noFill/>
        </p:spPr>
        <p:txBody>
          <a:bodyPr wrap="square" rtlCol="0">
            <a:spAutoFit/>
          </a:bodyPr>
          <a:lstStyle/>
          <a:p>
            <a:pPr marL="285750" indent="-285750">
              <a:buFont typeface="Arial" panose="020B0604020202020204" pitchFamily="34" charset="0"/>
              <a:buChar char="•"/>
            </a:pPr>
            <a:r>
              <a:rPr lang="ru-RU" dirty="0"/>
              <a:t>Постановление Правительства РФ от 16.11.2015 N 1236 (программные продукты)</a:t>
            </a:r>
          </a:p>
          <a:p>
            <a:pPr marL="285750" indent="-285750">
              <a:buFont typeface="Arial" panose="020B0604020202020204" pitchFamily="34" charset="0"/>
              <a:buChar char="•"/>
            </a:pPr>
            <a:r>
              <a:rPr lang="ru-RU" dirty="0" smtClean="0"/>
              <a:t>Постановление </a:t>
            </a:r>
            <a:r>
              <a:rPr lang="ru-RU" dirty="0"/>
              <a:t>Правительства РФ от 30.04.2020 N </a:t>
            </a:r>
            <a:r>
              <a:rPr lang="ru-RU" dirty="0" smtClean="0"/>
              <a:t>616 (промышленная продукция)</a:t>
            </a:r>
            <a:endParaRPr lang="ru-RU" dirty="0"/>
          </a:p>
          <a:p>
            <a:pPr marL="285750" indent="-285750">
              <a:buFont typeface="Arial" panose="020B0604020202020204" pitchFamily="34" charset="0"/>
              <a:buChar char="•"/>
            </a:pPr>
            <a:endParaRPr lang="ru-RU" dirty="0"/>
          </a:p>
        </p:txBody>
      </p:sp>
      <p:sp>
        <p:nvSpPr>
          <p:cNvPr id="5" name="TextBox 4"/>
          <p:cNvSpPr txBox="1"/>
          <p:nvPr/>
        </p:nvSpPr>
        <p:spPr>
          <a:xfrm>
            <a:off x="2835963" y="2434604"/>
            <a:ext cx="9417328" cy="1754326"/>
          </a:xfrm>
          <a:prstGeom prst="rect">
            <a:avLst/>
          </a:prstGeom>
          <a:noFill/>
        </p:spPr>
        <p:txBody>
          <a:bodyPr wrap="square" rtlCol="0">
            <a:spAutoFit/>
          </a:bodyPr>
          <a:lstStyle/>
          <a:p>
            <a:pPr marL="285750" indent="-285750">
              <a:buFont typeface="Arial" panose="020B0604020202020204" pitchFamily="34" charset="0"/>
              <a:buChar char="•"/>
            </a:pPr>
            <a:r>
              <a:rPr lang="ru-RU" dirty="0"/>
              <a:t>Постановление Правительства РФ от 30.04.2020 N </a:t>
            </a:r>
            <a:r>
              <a:rPr lang="ru-RU" dirty="0" smtClean="0"/>
              <a:t>617 </a:t>
            </a:r>
            <a:r>
              <a:rPr lang="ru-RU" dirty="0"/>
              <a:t>(промышленная продукция)</a:t>
            </a:r>
          </a:p>
          <a:p>
            <a:pPr marL="285750" indent="-285750">
              <a:buFont typeface="Arial" panose="020B0604020202020204" pitchFamily="34" charset="0"/>
              <a:buChar char="•"/>
            </a:pPr>
            <a:r>
              <a:rPr lang="ru-RU" dirty="0" smtClean="0"/>
              <a:t>Постановление </a:t>
            </a:r>
            <a:r>
              <a:rPr lang="ru-RU" dirty="0"/>
              <a:t>Правительства РФ от 22.08.2016 N </a:t>
            </a:r>
            <a:r>
              <a:rPr lang="ru-RU" dirty="0" smtClean="0"/>
              <a:t>832 (продукты питания)</a:t>
            </a:r>
            <a:endParaRPr lang="ru-RU" dirty="0"/>
          </a:p>
          <a:p>
            <a:pPr marL="285750" indent="-285750">
              <a:buFont typeface="Arial" panose="020B0604020202020204" pitchFamily="34" charset="0"/>
              <a:buChar char="•"/>
            </a:pPr>
            <a:r>
              <a:rPr lang="ru-RU" dirty="0"/>
              <a:t>Постановление Правительства РФ от 30.11.2015 N </a:t>
            </a:r>
            <a:r>
              <a:rPr lang="ru-RU" dirty="0" smtClean="0"/>
              <a:t>1289 (лекарства)</a:t>
            </a:r>
            <a:endParaRPr lang="ru-RU" dirty="0"/>
          </a:p>
          <a:p>
            <a:pPr marL="285750" indent="-285750">
              <a:buFont typeface="Arial" panose="020B0604020202020204" pitchFamily="34" charset="0"/>
              <a:buChar char="•"/>
            </a:pPr>
            <a:r>
              <a:rPr lang="ru-RU" dirty="0"/>
              <a:t>Постановление Правительства РФ от 05.02.2015 N </a:t>
            </a:r>
            <a:r>
              <a:rPr lang="ru-RU" dirty="0" smtClean="0"/>
              <a:t>102 (мед изделия)</a:t>
            </a:r>
            <a:endParaRPr lang="ru-RU" dirty="0"/>
          </a:p>
          <a:p>
            <a:pPr marL="285750" indent="-285750">
              <a:buFont typeface="Arial" panose="020B0604020202020204" pitchFamily="34" charset="0"/>
              <a:buChar char="•"/>
            </a:pPr>
            <a:r>
              <a:rPr lang="ru-RU" dirty="0"/>
              <a:t>Постановление Правительства РФ от 10.07.2019 N </a:t>
            </a:r>
            <a:r>
              <a:rPr lang="ru-RU" dirty="0" smtClean="0"/>
              <a:t>878 (радиоэлектроника)</a:t>
            </a:r>
            <a:endParaRPr lang="ru-RU" dirty="0"/>
          </a:p>
          <a:p>
            <a:pPr marL="285750" indent="-285750">
              <a:buFont typeface="Arial" panose="020B0604020202020204" pitchFamily="34" charset="0"/>
              <a:buChar char="•"/>
            </a:pPr>
            <a:endParaRPr lang="ru-RU" dirty="0"/>
          </a:p>
        </p:txBody>
      </p:sp>
      <p:sp>
        <p:nvSpPr>
          <p:cNvPr id="6" name="TextBox 5"/>
          <p:cNvSpPr txBox="1"/>
          <p:nvPr/>
        </p:nvSpPr>
        <p:spPr>
          <a:xfrm>
            <a:off x="2835963" y="4428613"/>
            <a:ext cx="5945689" cy="369332"/>
          </a:xfrm>
          <a:prstGeom prst="rect">
            <a:avLst/>
          </a:prstGeom>
          <a:noFill/>
        </p:spPr>
        <p:txBody>
          <a:bodyPr wrap="square" rtlCol="0">
            <a:spAutoFit/>
          </a:bodyPr>
          <a:lstStyle/>
          <a:p>
            <a:pPr marL="285750" indent="-285750">
              <a:buFont typeface="Arial" panose="020B0604020202020204" pitchFamily="34" charset="0"/>
              <a:buChar char="•"/>
            </a:pPr>
            <a:r>
              <a:rPr lang="ru-RU" dirty="0"/>
              <a:t>Приказ Минфина России от 04.06.2018 N 126н</a:t>
            </a:r>
          </a:p>
        </p:txBody>
      </p:sp>
      <p:sp>
        <p:nvSpPr>
          <p:cNvPr id="11" name="TextBox 10"/>
          <p:cNvSpPr txBox="1"/>
          <p:nvPr/>
        </p:nvSpPr>
        <p:spPr>
          <a:xfrm>
            <a:off x="239088" y="5237683"/>
            <a:ext cx="2487729" cy="707886"/>
          </a:xfrm>
          <a:prstGeom prst="rect">
            <a:avLst/>
          </a:prstGeom>
          <a:noFill/>
        </p:spPr>
        <p:txBody>
          <a:bodyPr wrap="square" rtlCol="0">
            <a:spAutoFit/>
          </a:bodyPr>
          <a:lstStyle/>
          <a:p>
            <a:pPr marL="285750" indent="-285750">
              <a:buFont typeface="Arial" panose="020B0604020202020204" pitchFamily="34" charset="0"/>
              <a:buChar char="•"/>
            </a:pPr>
            <a:r>
              <a:rPr lang="ru-RU" sz="2000" dirty="0" smtClean="0"/>
              <a:t>Минимальная доля закупок</a:t>
            </a:r>
            <a:endParaRPr lang="ru-RU" sz="2000" dirty="0"/>
          </a:p>
        </p:txBody>
      </p:sp>
      <p:sp>
        <p:nvSpPr>
          <p:cNvPr id="12" name="TextBox 11"/>
          <p:cNvSpPr txBox="1"/>
          <p:nvPr/>
        </p:nvSpPr>
        <p:spPr>
          <a:xfrm>
            <a:off x="2897254" y="5406960"/>
            <a:ext cx="6405772" cy="369332"/>
          </a:xfrm>
          <a:prstGeom prst="rect">
            <a:avLst/>
          </a:prstGeom>
          <a:noFill/>
        </p:spPr>
        <p:txBody>
          <a:bodyPr wrap="square" rtlCol="0">
            <a:spAutoFit/>
          </a:bodyPr>
          <a:lstStyle/>
          <a:p>
            <a:pPr marL="285750" indent="-285750">
              <a:buFont typeface="Arial" panose="020B0604020202020204" pitchFamily="34" charset="0"/>
              <a:buChar char="•"/>
            </a:pPr>
            <a:r>
              <a:rPr lang="ru-RU" dirty="0"/>
              <a:t>Постановление Правительства РФ от 03.12.2020 N 2014</a:t>
            </a:r>
          </a:p>
        </p:txBody>
      </p:sp>
    </p:spTree>
    <p:extLst>
      <p:ext uri="{BB962C8B-B14F-4D97-AF65-F5344CB8AC3E}">
        <p14:creationId xmlns:p14="http://schemas.microsoft.com/office/powerpoint/2010/main" val="413343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57038" y="262625"/>
            <a:ext cx="7428764" cy="1077218"/>
          </a:xfrm>
          <a:prstGeom prst="rect">
            <a:avLst/>
          </a:prstGeom>
          <a:noFill/>
        </p:spPr>
        <p:txBody>
          <a:bodyPr wrap="square" rtlCol="0">
            <a:spAutoFit/>
          </a:bodyPr>
          <a:lstStyle/>
          <a:p>
            <a:r>
              <a:rPr lang="ru-RU" sz="3200" b="1" dirty="0" smtClean="0"/>
              <a:t>Особенности применения ПП 616:</a:t>
            </a:r>
          </a:p>
          <a:p>
            <a:r>
              <a:rPr lang="ru-RU" sz="3200" b="1" dirty="0" smtClean="0"/>
              <a:t>Механизм применения</a:t>
            </a:r>
            <a:endParaRPr lang="ru-RU" sz="3200" b="1" dirty="0"/>
          </a:p>
        </p:txBody>
      </p:sp>
      <p:sp>
        <p:nvSpPr>
          <p:cNvPr id="13" name="Прямоугольник 12"/>
          <p:cNvSpPr/>
          <p:nvPr/>
        </p:nvSpPr>
        <p:spPr>
          <a:xfrm>
            <a:off x="336542" y="1731788"/>
            <a:ext cx="7554226" cy="2039024"/>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endParaRPr>
          </a:p>
          <a:p>
            <a:pPr algn="ctr"/>
            <a:endParaRPr lang="ru-RU" dirty="0">
              <a:solidFill>
                <a:schemeClr val="tx1"/>
              </a:solidFill>
            </a:endParaRPr>
          </a:p>
          <a:p>
            <a:pPr algn="ctr"/>
            <a:endParaRPr lang="ru-RU" dirty="0" smtClean="0">
              <a:solidFill>
                <a:schemeClr val="tx1"/>
              </a:solidFill>
            </a:endParaRPr>
          </a:p>
          <a:p>
            <a:r>
              <a:rPr lang="ru-RU" dirty="0" smtClean="0">
                <a:solidFill>
                  <a:schemeClr val="tx1"/>
                </a:solidFill>
              </a:rPr>
              <a:t>Действия комиссии (п.8 ч.12 ст.43</a:t>
            </a:r>
            <a:r>
              <a:rPr lang="ru-RU" dirty="0">
                <a:solidFill>
                  <a:schemeClr val="tx1"/>
                </a:solidFill>
              </a:rPr>
              <a:t>): заявка подлежит отклонению в случаях </a:t>
            </a:r>
            <a:r>
              <a:rPr lang="ru-RU" dirty="0" smtClean="0">
                <a:solidFill>
                  <a:schemeClr val="tx1"/>
                </a:solidFill>
              </a:rPr>
              <a:t>… </a:t>
            </a:r>
            <a:r>
              <a:rPr lang="ru-RU" dirty="0">
                <a:solidFill>
                  <a:schemeClr val="tx1"/>
                </a:solidFill>
              </a:rPr>
              <a:t>выявления недостоверной информации, содержащейся в заявке на участие в закупке </a:t>
            </a:r>
          </a:p>
          <a:p>
            <a:pPr algn="ctr"/>
            <a:endParaRPr lang="ru-RU" dirty="0">
              <a:solidFill>
                <a:schemeClr val="tx1"/>
              </a:solidFill>
            </a:endParaRPr>
          </a:p>
          <a:p>
            <a:pPr algn="ctr"/>
            <a:r>
              <a:rPr lang="ru-RU" dirty="0" smtClean="0">
                <a:solidFill>
                  <a:schemeClr val="tx1"/>
                </a:solidFill>
              </a:rPr>
              <a:t>  </a:t>
            </a:r>
            <a:endParaRPr lang="ru-RU" dirty="0">
              <a:solidFill>
                <a:schemeClr val="tx1"/>
              </a:solidFill>
            </a:endParaRPr>
          </a:p>
        </p:txBody>
      </p:sp>
      <p:sp>
        <p:nvSpPr>
          <p:cNvPr id="14" name="Прямоугольник 13"/>
          <p:cNvSpPr/>
          <p:nvPr/>
        </p:nvSpPr>
        <p:spPr>
          <a:xfrm>
            <a:off x="157038" y="1564943"/>
            <a:ext cx="2272937" cy="627017"/>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Шаг 3.1</a:t>
            </a:r>
            <a:endParaRPr lang="ru-RU" dirty="0"/>
          </a:p>
        </p:txBody>
      </p:sp>
      <p:sp>
        <p:nvSpPr>
          <p:cNvPr id="3" name="Прямоугольная выноска 2"/>
          <p:cNvSpPr/>
          <p:nvPr/>
        </p:nvSpPr>
        <p:spPr>
          <a:xfrm>
            <a:off x="8612777" y="1339844"/>
            <a:ext cx="3360069" cy="2326466"/>
          </a:xfrm>
          <a:prstGeom prst="wedgeRectCallout">
            <a:avLst>
              <a:gd name="adj1" fmla="val -77161"/>
              <a:gd name="adj2" fmla="val 37759"/>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Ситуация: участник указал страну происхождения «Россия», таким образом обошел отклонение оператором, но «внутри» заявки указал иную страну происхождения товара</a:t>
            </a:r>
            <a:endParaRPr lang="ru-RU" dirty="0"/>
          </a:p>
        </p:txBody>
      </p:sp>
      <p:sp>
        <p:nvSpPr>
          <p:cNvPr id="4" name="Прямоугольник с одним скругленным углом 3"/>
          <p:cNvSpPr/>
          <p:nvPr/>
        </p:nvSpPr>
        <p:spPr>
          <a:xfrm>
            <a:off x="336543" y="3937657"/>
            <a:ext cx="5795432" cy="2698274"/>
          </a:xfrm>
          <a:prstGeom prst="round1Rect">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Разночтения между веб-формой и бумажной частью заявки недопустимы:</a:t>
            </a:r>
          </a:p>
          <a:p>
            <a:pPr algn="ctr"/>
            <a:endParaRPr lang="ru-RU" dirty="0" smtClean="0">
              <a:solidFill>
                <a:schemeClr val="tx1"/>
              </a:solidFill>
            </a:endParaRPr>
          </a:p>
          <a:p>
            <a:pPr algn="ctr"/>
            <a:endParaRPr lang="ru-RU" dirty="0">
              <a:solidFill>
                <a:schemeClr val="tx1"/>
              </a:solidFill>
            </a:endParaRPr>
          </a:p>
          <a:p>
            <a:pPr algn="ctr"/>
            <a:endParaRPr lang="ru-RU" dirty="0" smtClean="0">
              <a:solidFill>
                <a:schemeClr val="tx1"/>
              </a:solidFill>
            </a:endParaRPr>
          </a:p>
          <a:p>
            <a:pPr algn="ctr"/>
            <a:endParaRPr lang="ru-RU" dirty="0">
              <a:solidFill>
                <a:schemeClr val="tx1"/>
              </a:solidFill>
            </a:endParaRPr>
          </a:p>
          <a:p>
            <a:pPr algn="ctr"/>
            <a:endParaRPr lang="ru-RU" dirty="0" smtClean="0">
              <a:solidFill>
                <a:schemeClr val="tx1"/>
              </a:solidFill>
            </a:endParaRPr>
          </a:p>
          <a:p>
            <a:pPr algn="ctr"/>
            <a:endParaRPr lang="ru-RU" dirty="0">
              <a:solidFill>
                <a:schemeClr val="tx1"/>
              </a:solidFill>
            </a:endParaRPr>
          </a:p>
          <a:p>
            <a:pPr algn="ctr"/>
            <a:endParaRPr lang="ru-RU" dirty="0">
              <a:solidFill>
                <a:schemeClr val="tx1"/>
              </a:solidFill>
            </a:endParaRPr>
          </a:p>
        </p:txBody>
      </p:sp>
      <p:sp>
        <p:nvSpPr>
          <p:cNvPr id="5" name="Прямоугольник 4"/>
          <p:cNvSpPr/>
          <p:nvPr/>
        </p:nvSpPr>
        <p:spPr>
          <a:xfrm>
            <a:off x="336542" y="4905691"/>
            <a:ext cx="5490467" cy="1730240"/>
          </a:xfrm>
          <a:prstGeom prst="rect">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endParaRPr lang="ru-RU" sz="1600" dirty="0" smtClean="0">
              <a:solidFill>
                <a:schemeClr val="tx1"/>
              </a:solidFill>
            </a:endParaRPr>
          </a:p>
          <a:p>
            <a:pPr marL="285750" indent="-285750" algn="ctr">
              <a:buFont typeface="Wingdings" panose="05000000000000000000" pitchFamily="2" charset="2"/>
              <a:buChar char="ü"/>
            </a:pPr>
            <a:r>
              <a:rPr lang="ru-RU" sz="1600" dirty="0" smtClean="0">
                <a:solidFill>
                  <a:schemeClr val="tx1"/>
                </a:solidFill>
              </a:rPr>
              <a:t>Решение Иркутского УФАС по </a:t>
            </a:r>
            <a:r>
              <a:rPr lang="ru-RU" sz="1600" dirty="0">
                <a:solidFill>
                  <a:schemeClr val="tx1"/>
                </a:solidFill>
              </a:rPr>
              <a:t>закупке </a:t>
            </a:r>
            <a:r>
              <a:rPr lang="ru-RU" sz="1600" dirty="0" smtClean="0">
                <a:solidFill>
                  <a:schemeClr val="tx1"/>
                </a:solidFill>
              </a:rPr>
              <a:t>0134200000122001048 от 20.04.2022 (в веб-форме 5 стран, в заявке – 4)</a:t>
            </a:r>
          </a:p>
          <a:p>
            <a:pPr marL="285750" indent="-285750" algn="ctr">
              <a:buFont typeface="Wingdings" panose="05000000000000000000" pitchFamily="2" charset="2"/>
              <a:buChar char="ü"/>
            </a:pPr>
            <a:r>
              <a:rPr lang="ru-RU" sz="1600" dirty="0" smtClean="0">
                <a:solidFill>
                  <a:schemeClr val="tx1"/>
                </a:solidFill>
              </a:rPr>
              <a:t>Решение Саратовского УФАС России </a:t>
            </a:r>
            <a:r>
              <a:rPr lang="ru-RU" sz="1600" dirty="0">
                <a:solidFill>
                  <a:schemeClr val="tx1"/>
                </a:solidFill>
              </a:rPr>
              <a:t>по </a:t>
            </a:r>
            <a:r>
              <a:rPr lang="ru-RU" sz="1600" dirty="0" smtClean="0">
                <a:solidFill>
                  <a:schemeClr val="tx1"/>
                </a:solidFill>
              </a:rPr>
              <a:t>закупке 0360100006322000016 от 12.05.2022 (в веб-форме Китай, в заявке – Тайвань) </a:t>
            </a:r>
          </a:p>
          <a:p>
            <a:pPr marL="285750" indent="-285750" algn="ctr">
              <a:buFont typeface="Wingdings" panose="05000000000000000000" pitchFamily="2" charset="2"/>
              <a:buChar char="ü"/>
            </a:pPr>
            <a:endParaRPr lang="ru-RU" dirty="0">
              <a:solidFill>
                <a:schemeClr val="tx1"/>
              </a:solidFill>
            </a:endParaRPr>
          </a:p>
        </p:txBody>
      </p:sp>
      <p:sp>
        <p:nvSpPr>
          <p:cNvPr id="15" name="Прямоугольник с одним скругленным углом 14"/>
          <p:cNvSpPr/>
          <p:nvPr/>
        </p:nvSpPr>
        <p:spPr>
          <a:xfrm>
            <a:off x="6271435" y="3937657"/>
            <a:ext cx="5795432" cy="2698274"/>
          </a:xfrm>
          <a:prstGeom prst="round1Rect">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Разночтения между веб-формой и бумажной частью заявки допустимы:</a:t>
            </a:r>
          </a:p>
          <a:p>
            <a:pPr algn="ctr"/>
            <a:endParaRPr lang="ru-RU" dirty="0" smtClean="0">
              <a:solidFill>
                <a:schemeClr val="tx1"/>
              </a:solidFill>
            </a:endParaRPr>
          </a:p>
          <a:p>
            <a:pPr algn="ctr"/>
            <a:endParaRPr lang="ru-RU" dirty="0">
              <a:solidFill>
                <a:schemeClr val="tx1"/>
              </a:solidFill>
            </a:endParaRPr>
          </a:p>
          <a:p>
            <a:pPr algn="ctr"/>
            <a:endParaRPr lang="ru-RU" dirty="0" smtClean="0">
              <a:solidFill>
                <a:schemeClr val="tx1"/>
              </a:solidFill>
            </a:endParaRPr>
          </a:p>
          <a:p>
            <a:pPr algn="ctr"/>
            <a:endParaRPr lang="ru-RU" dirty="0">
              <a:solidFill>
                <a:schemeClr val="tx1"/>
              </a:solidFill>
            </a:endParaRPr>
          </a:p>
          <a:p>
            <a:pPr algn="ctr"/>
            <a:endParaRPr lang="ru-RU" dirty="0" smtClean="0">
              <a:solidFill>
                <a:schemeClr val="tx1"/>
              </a:solidFill>
            </a:endParaRPr>
          </a:p>
          <a:p>
            <a:pPr algn="ctr"/>
            <a:endParaRPr lang="ru-RU" dirty="0">
              <a:solidFill>
                <a:schemeClr val="tx1"/>
              </a:solidFill>
            </a:endParaRPr>
          </a:p>
          <a:p>
            <a:pPr algn="ctr"/>
            <a:endParaRPr lang="ru-RU" dirty="0">
              <a:solidFill>
                <a:schemeClr val="tx1"/>
              </a:solidFill>
            </a:endParaRPr>
          </a:p>
        </p:txBody>
      </p:sp>
      <p:sp>
        <p:nvSpPr>
          <p:cNvPr id="16" name="Прямоугольник 15"/>
          <p:cNvSpPr/>
          <p:nvPr/>
        </p:nvSpPr>
        <p:spPr>
          <a:xfrm>
            <a:off x="6271435" y="4905691"/>
            <a:ext cx="5490467" cy="1730240"/>
          </a:xfrm>
          <a:prstGeom prst="rect">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endParaRPr lang="ru-RU" sz="1600" dirty="0" smtClean="0">
              <a:solidFill>
                <a:schemeClr val="tx1"/>
              </a:solidFill>
            </a:endParaRPr>
          </a:p>
          <a:p>
            <a:pPr marL="285750" indent="-285750" algn="ctr">
              <a:buFont typeface="Wingdings" panose="05000000000000000000" pitchFamily="2" charset="2"/>
              <a:buChar char="ü"/>
            </a:pPr>
            <a:r>
              <a:rPr lang="ru-RU" sz="1600" dirty="0" smtClean="0">
                <a:solidFill>
                  <a:schemeClr val="tx1"/>
                </a:solidFill>
              </a:rPr>
              <a:t>Постановление Арбитражного суда </a:t>
            </a:r>
            <a:r>
              <a:rPr lang="ru-RU" sz="1600" dirty="0">
                <a:solidFill>
                  <a:schemeClr val="tx1"/>
                </a:solidFill>
              </a:rPr>
              <a:t>Западно-Сибирского округа по делу № </a:t>
            </a:r>
            <a:r>
              <a:rPr lang="ru-RU" sz="1600" dirty="0" smtClean="0">
                <a:solidFill>
                  <a:schemeClr val="tx1"/>
                </a:solidFill>
              </a:rPr>
              <a:t>А75-17163/2020 от 12.08.2021 г. (в заявке указаны страны по каждому товару, в веб-форме одну страну «потеряли»)</a:t>
            </a:r>
          </a:p>
          <a:p>
            <a:pPr marL="285750" indent="-285750" algn="ctr">
              <a:buFont typeface="Wingdings" panose="05000000000000000000" pitchFamily="2" charset="2"/>
              <a:buChar char="ü"/>
            </a:pPr>
            <a:endParaRPr lang="ru-RU" dirty="0">
              <a:solidFill>
                <a:schemeClr val="tx1"/>
              </a:solidFill>
            </a:endParaRPr>
          </a:p>
        </p:txBody>
      </p:sp>
    </p:spTree>
    <p:extLst>
      <p:ext uri="{BB962C8B-B14F-4D97-AF65-F5344CB8AC3E}">
        <p14:creationId xmlns:p14="http://schemas.microsoft.com/office/powerpoint/2010/main" val="179933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241640" y="262625"/>
            <a:ext cx="7428764" cy="1077218"/>
          </a:xfrm>
          <a:prstGeom prst="rect">
            <a:avLst/>
          </a:prstGeom>
          <a:noFill/>
        </p:spPr>
        <p:txBody>
          <a:bodyPr wrap="square" rtlCol="0">
            <a:spAutoFit/>
          </a:bodyPr>
          <a:lstStyle/>
          <a:p>
            <a:r>
              <a:rPr lang="ru-RU" sz="3200" b="1" dirty="0" smtClean="0"/>
              <a:t>Особенности применения ПП 616: описание объекта закупки</a:t>
            </a:r>
            <a:endParaRPr lang="ru-RU" sz="3200" b="1" dirty="0"/>
          </a:p>
        </p:txBody>
      </p:sp>
      <p:sp>
        <p:nvSpPr>
          <p:cNvPr id="7" name="TextBox 6"/>
          <p:cNvSpPr txBox="1"/>
          <p:nvPr/>
        </p:nvSpPr>
        <p:spPr>
          <a:xfrm>
            <a:off x="283029" y="1301810"/>
            <a:ext cx="7649006" cy="5970865"/>
          </a:xfrm>
          <a:prstGeom prst="rect">
            <a:avLst/>
          </a:prstGeom>
          <a:noFill/>
        </p:spPr>
        <p:txBody>
          <a:bodyPr wrap="square" rtlCol="0">
            <a:spAutoFit/>
          </a:bodyPr>
          <a:lstStyle/>
          <a:p>
            <a:r>
              <a:rPr lang="ru-RU" sz="1400" dirty="0" smtClean="0"/>
              <a:t>ПП №145, пункт 5 Правил использования каталога: Заказчик </a:t>
            </a:r>
            <a:r>
              <a:rPr lang="ru-RU" sz="1400" dirty="0"/>
              <a:t>вправе указать в извещении об осуществлении </a:t>
            </a:r>
            <a:r>
              <a:rPr lang="ru-RU" sz="1400" dirty="0" smtClean="0"/>
              <a:t>закупки … дополнительную </a:t>
            </a:r>
            <a:r>
              <a:rPr lang="ru-RU" sz="1400" dirty="0"/>
              <a:t>информацию, а также дополнительные потребительские свойства, в том числе функциональные, технические, качественные, эксплуатационные характеристики товара, работы, услуги в соответствии с положениями статьи 33 Федерального закона, которые не предусмотрены в позиции каталога, за исключением случаев:</a:t>
            </a:r>
          </a:p>
          <a:p>
            <a:endParaRPr lang="ru-RU" sz="2000" dirty="0" smtClean="0"/>
          </a:p>
          <a:p>
            <a:r>
              <a:rPr lang="ru-RU" sz="2000" dirty="0" smtClean="0"/>
              <a:t>а</a:t>
            </a:r>
            <a:r>
              <a:rPr lang="ru-RU" sz="2000" dirty="0"/>
              <a:t>) осуществления закупки радиоэлектронной продукции, включенной </a:t>
            </a:r>
            <a:r>
              <a:rPr lang="ru-RU" sz="2000" b="1" dirty="0"/>
              <a:t>в пункты 25(1) - 25(7) </a:t>
            </a:r>
            <a:r>
              <a:rPr lang="ru-RU" sz="2000" dirty="0"/>
              <a:t>перечня промышленных товаров, происходящих из иностранных государств (за исключением государств - членов Евразийского экономического союза), в отношении которых устанавливается запрет на допуск для целей осуществления закупок для государственных и муниципальных нужд, предусмотренного приложением к постановлению Правительства Российской Федерации от 30 апреля 2020 г. N </a:t>
            </a:r>
            <a:r>
              <a:rPr lang="ru-RU" sz="2000" dirty="0" smtClean="0"/>
              <a:t>616, </a:t>
            </a:r>
            <a:r>
              <a:rPr lang="ru-RU" sz="2000" b="1" dirty="0"/>
              <a:t>при условии установления в соответствии с указанным постановлением запрета на допуск радиоэлектронной продукции, происходящей из иностранных государств</a:t>
            </a:r>
            <a:r>
              <a:rPr lang="ru-RU" sz="2000" dirty="0"/>
              <a:t>, а также </a:t>
            </a:r>
            <a:r>
              <a:rPr lang="ru-RU" sz="2000" dirty="0" smtClean="0"/>
              <a:t>…</a:t>
            </a:r>
            <a:endParaRPr lang="ru-RU" sz="2000" dirty="0"/>
          </a:p>
          <a:p>
            <a:endParaRPr lang="ru-RU" dirty="0"/>
          </a:p>
        </p:txBody>
      </p:sp>
      <p:sp>
        <p:nvSpPr>
          <p:cNvPr id="4" name="Скругленная прямоугольная выноска 3"/>
          <p:cNvSpPr/>
          <p:nvPr/>
        </p:nvSpPr>
        <p:spPr>
          <a:xfrm>
            <a:off x="7978061" y="1301810"/>
            <a:ext cx="4107565" cy="4287619"/>
          </a:xfrm>
          <a:prstGeom prst="wedgeRoundRectCallout">
            <a:avLst>
              <a:gd name="adj1" fmla="val -62577"/>
              <a:gd name="adj2" fmla="val 65779"/>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t>С 15.12.2021 перечень промышленных товаров, происходящих из иностранных государств, изложен в новой редакции. Упомянутые п. 25 (1) - 25 (7) указанного перечня соответствуют п. 22 - 27, 29 в новой редакции</a:t>
            </a:r>
            <a:r>
              <a:rPr lang="ru-RU" sz="1500" dirty="0" smtClean="0"/>
              <a:t>.</a:t>
            </a:r>
          </a:p>
          <a:p>
            <a:pPr algn="ctr"/>
            <a:endParaRPr lang="ru-RU" sz="1500" dirty="0"/>
          </a:p>
          <a:p>
            <a:pPr algn="ctr"/>
            <a:r>
              <a:rPr lang="ru-RU" sz="1500" dirty="0" smtClean="0"/>
              <a:t>Вопрос: действует ли ограничение на указание дополнительных характеристик?</a:t>
            </a:r>
          </a:p>
          <a:p>
            <a:pPr algn="ctr"/>
            <a:endParaRPr lang="ru-RU" sz="1500" dirty="0"/>
          </a:p>
          <a:p>
            <a:pPr algn="ctr"/>
            <a:r>
              <a:rPr lang="ru-RU" sz="1500" dirty="0" smtClean="0"/>
              <a:t>См., например, Решение АС Хабаровского края </a:t>
            </a:r>
            <a:r>
              <a:rPr lang="ru-RU" sz="1500" dirty="0"/>
              <a:t>по делу № </a:t>
            </a:r>
            <a:r>
              <a:rPr lang="ru-RU" sz="1500" dirty="0" smtClean="0"/>
              <a:t>А73-12960/2022 от 04.10.2022 (суд указывает на изменение номеров позиций, которое не меняет суть запрета)</a:t>
            </a:r>
            <a:endParaRPr lang="ru-RU" sz="1500" dirty="0"/>
          </a:p>
        </p:txBody>
      </p:sp>
    </p:spTree>
    <p:extLst>
      <p:ext uri="{BB962C8B-B14F-4D97-AF65-F5344CB8AC3E}">
        <p14:creationId xmlns:p14="http://schemas.microsoft.com/office/powerpoint/2010/main" val="320827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6566263" y="4004717"/>
            <a:ext cx="5495108" cy="2727010"/>
          </a:xfrm>
          <a:prstGeom prst="flowChart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smtClean="0">
              <a:solidFill>
                <a:schemeClr val="tx1"/>
              </a:solidFill>
            </a:endParaRPr>
          </a:p>
          <a:p>
            <a:pPr algn="ctr"/>
            <a:endParaRPr lang="ru-RU" dirty="0" smtClean="0">
              <a:solidFill>
                <a:schemeClr val="tx1"/>
              </a:solidFill>
            </a:endParaRPr>
          </a:p>
          <a:p>
            <a:pPr algn="ctr"/>
            <a:r>
              <a:rPr lang="ru-RU" dirty="0" smtClean="0">
                <a:solidFill>
                  <a:schemeClr val="tx1"/>
                </a:solidFill>
              </a:rPr>
              <a:t>Позиция подтверждается и судебными актами. Например, см. Решение АС </a:t>
            </a:r>
            <a:r>
              <a:rPr lang="ru-RU" dirty="0">
                <a:solidFill>
                  <a:schemeClr val="tx1"/>
                </a:solidFill>
              </a:rPr>
              <a:t>Краснодарского края по делу </a:t>
            </a:r>
            <a:r>
              <a:rPr lang="ru-RU" dirty="0" smtClean="0">
                <a:solidFill>
                  <a:schemeClr val="tx1"/>
                </a:solidFill>
              </a:rPr>
              <a:t>№А32-13038/2022 от 25.07.2022 г.</a:t>
            </a:r>
            <a:endParaRPr lang="ru-RU" dirty="0">
              <a:solidFill>
                <a:schemeClr val="tx1"/>
              </a:solidFill>
            </a:endParaRPr>
          </a:p>
        </p:txBody>
      </p:sp>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13495" y="240861"/>
            <a:ext cx="7428764" cy="584775"/>
          </a:xfrm>
          <a:prstGeom prst="rect">
            <a:avLst/>
          </a:prstGeom>
          <a:noFill/>
        </p:spPr>
        <p:txBody>
          <a:bodyPr wrap="square" rtlCol="0">
            <a:spAutoFit/>
          </a:bodyPr>
          <a:lstStyle/>
          <a:p>
            <a:r>
              <a:rPr lang="ru-RU" sz="3200" b="1" dirty="0" smtClean="0"/>
              <a:t>Случаи неприменения НПА</a:t>
            </a:r>
            <a:endParaRPr lang="ru-RU" sz="3200" b="1" dirty="0"/>
          </a:p>
        </p:txBody>
      </p:sp>
      <p:sp>
        <p:nvSpPr>
          <p:cNvPr id="7" name="TextBox 6"/>
          <p:cNvSpPr txBox="1"/>
          <p:nvPr/>
        </p:nvSpPr>
        <p:spPr>
          <a:xfrm>
            <a:off x="113495" y="1030098"/>
            <a:ext cx="6056811" cy="5355312"/>
          </a:xfrm>
          <a:prstGeom prst="rect">
            <a:avLst/>
          </a:prstGeom>
          <a:noFill/>
        </p:spPr>
        <p:txBody>
          <a:bodyPr wrap="square" rtlCol="0">
            <a:spAutoFit/>
          </a:bodyPr>
          <a:lstStyle/>
          <a:p>
            <a:r>
              <a:rPr lang="ru-RU" dirty="0"/>
              <a:t>а) отсутствие на территории Российской Федерации производства промышленного товара, которое подтверждается:</a:t>
            </a:r>
          </a:p>
          <a:p>
            <a:r>
              <a:rPr lang="ru-RU" dirty="0"/>
              <a:t>в отношении промышленных товаров, предусмотренных перечнем, - наличием разрешения на закупку происходящего из иностранного государства промышленного товара, выдаваемого с использованием государственной информационной системы промышленности в порядке, установленном Министерством промышленности и торговли Российской Федерации либо наличием разрешения на закупку происходящего из иностранного государства промышленного товара, сведения о поставке которого отнесены к государственной тайне, выдаваемого в порядке, установленном Министерством промышленности и торговли Российской </a:t>
            </a:r>
            <a:r>
              <a:rPr lang="ru-RU" dirty="0" smtClean="0"/>
              <a:t>Федерации</a:t>
            </a:r>
          </a:p>
          <a:p>
            <a:endParaRPr lang="ru-RU" dirty="0"/>
          </a:p>
          <a:p>
            <a:r>
              <a:rPr lang="ru-RU" dirty="0"/>
              <a:t>Порядок - </a:t>
            </a:r>
            <a:r>
              <a:rPr lang="ru-RU" dirty="0" smtClean="0"/>
              <a:t>приказ </a:t>
            </a:r>
            <a:r>
              <a:rPr lang="ru-RU" dirty="0"/>
              <a:t>Минпромторга </a:t>
            </a:r>
            <a:r>
              <a:rPr lang="ru-RU" dirty="0" smtClean="0"/>
              <a:t>России от 29.05.2020 N 1755</a:t>
            </a:r>
            <a:endParaRPr lang="ru-RU" dirty="0"/>
          </a:p>
        </p:txBody>
      </p:sp>
      <p:sp>
        <p:nvSpPr>
          <p:cNvPr id="3" name="Скругленный прямоугольник 2"/>
          <p:cNvSpPr/>
          <p:nvPr/>
        </p:nvSpPr>
        <p:spPr>
          <a:xfrm>
            <a:off x="6566263" y="533248"/>
            <a:ext cx="5357485" cy="2429691"/>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bg1"/>
                </a:solidFill>
              </a:rPr>
              <a:t>Письмо Министерства промышленности и торговли РФ и Федеральной антимонопольной службы от 12 августа 2022 г. NN УА-77839/12, ПИ/76184/22 </a:t>
            </a:r>
            <a:endParaRPr lang="ru-RU" sz="1200" dirty="0" smtClean="0">
              <a:solidFill>
                <a:schemeClr val="bg1"/>
              </a:solidFill>
            </a:endParaRPr>
          </a:p>
          <a:p>
            <a:pPr algn="ctr"/>
            <a:r>
              <a:rPr lang="ru-RU" sz="1200" dirty="0" smtClean="0">
                <a:solidFill>
                  <a:schemeClr val="bg1"/>
                </a:solidFill>
              </a:rPr>
              <a:t>«По </a:t>
            </a:r>
            <a:r>
              <a:rPr lang="ru-RU" sz="1200" dirty="0">
                <a:solidFill>
                  <a:schemeClr val="bg1"/>
                </a:solidFill>
              </a:rPr>
              <a:t>вопросу применения постановления Правительства Российской Федерации от 30 апреля 2020 г. N 616 </a:t>
            </a:r>
            <a:r>
              <a:rPr lang="ru-RU" sz="1200" dirty="0" smtClean="0">
                <a:solidFill>
                  <a:schemeClr val="bg1"/>
                </a:solidFill>
              </a:rPr>
              <a:t>«Об </a:t>
            </a:r>
            <a:r>
              <a:rPr lang="ru-RU" sz="1200" dirty="0">
                <a:solidFill>
                  <a:schemeClr val="bg1"/>
                </a:solidFill>
              </a:rPr>
              <a:t>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a:t>
            </a:r>
            <a:r>
              <a:rPr lang="ru-RU" sz="1200" dirty="0" smtClean="0">
                <a:solidFill>
                  <a:schemeClr val="bg1"/>
                </a:solidFill>
              </a:rPr>
              <a:t>государства» </a:t>
            </a:r>
            <a:r>
              <a:rPr lang="ru-RU" sz="1200" dirty="0">
                <a:solidFill>
                  <a:schemeClr val="bg1"/>
                </a:solidFill>
              </a:rPr>
              <a:t>в части описания объекта закупки при наличии разрешения на закупку происходящего из иностранного...</a:t>
            </a:r>
          </a:p>
        </p:txBody>
      </p:sp>
      <p:sp>
        <p:nvSpPr>
          <p:cNvPr id="4" name="Стрелка вниз 3"/>
          <p:cNvSpPr/>
          <p:nvPr/>
        </p:nvSpPr>
        <p:spPr>
          <a:xfrm>
            <a:off x="8575301" y="3069467"/>
            <a:ext cx="1123406" cy="853440"/>
          </a:xfrm>
          <a:prstGeom prst="downArrow">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669836" y="4004716"/>
            <a:ext cx="5290459" cy="1811506"/>
          </a:xfrm>
          <a:prstGeom prst="round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bg1"/>
                </a:solidFill>
              </a:rPr>
              <a:t>… установление </a:t>
            </a:r>
            <a:r>
              <a:rPr lang="ru-RU" sz="1600" dirty="0">
                <a:solidFill>
                  <a:schemeClr val="bg1"/>
                </a:solidFill>
              </a:rPr>
              <a:t>заказчиком дополнительных характеристик товара, касающихся функционального назначения или перечня выполняемых функций, области применения, качественных характеристик оборудования </a:t>
            </a:r>
            <a:r>
              <a:rPr lang="ru-RU" sz="1600" b="1" u="sng" dirty="0">
                <a:solidFill>
                  <a:schemeClr val="bg1"/>
                </a:solidFill>
              </a:rPr>
              <a:t>и не содержащихся в разрешении</a:t>
            </a:r>
            <a:r>
              <a:rPr lang="ru-RU" sz="1600" dirty="0">
                <a:solidFill>
                  <a:schemeClr val="bg1"/>
                </a:solidFill>
              </a:rPr>
              <a:t>, не допускается.</a:t>
            </a:r>
          </a:p>
        </p:txBody>
      </p:sp>
    </p:spTree>
    <p:extLst>
      <p:ext uri="{BB962C8B-B14F-4D97-AF65-F5344CB8AC3E}">
        <p14:creationId xmlns:p14="http://schemas.microsoft.com/office/powerpoint/2010/main" val="77498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Получение заключения МПТ</a:t>
            </a:r>
            <a:endParaRPr lang="ru-RU" sz="3200" b="1" dirty="0"/>
          </a:p>
        </p:txBody>
      </p:sp>
      <p:pic>
        <p:nvPicPr>
          <p:cNvPr id="11" name="Рисунок 10"/>
          <p:cNvPicPr>
            <a:picLocks noChangeAspect="1"/>
          </p:cNvPicPr>
          <p:nvPr/>
        </p:nvPicPr>
        <p:blipFill>
          <a:blip r:embed="rId4"/>
          <a:stretch>
            <a:fillRect/>
          </a:stretch>
        </p:blipFill>
        <p:spPr>
          <a:xfrm>
            <a:off x="252059" y="1144927"/>
            <a:ext cx="11704320" cy="5391150"/>
          </a:xfrm>
          <a:prstGeom prst="rect">
            <a:avLst/>
          </a:prstGeom>
        </p:spPr>
      </p:pic>
    </p:spTree>
    <p:extLst>
      <p:ext uri="{BB962C8B-B14F-4D97-AF65-F5344CB8AC3E}">
        <p14:creationId xmlns:p14="http://schemas.microsoft.com/office/powerpoint/2010/main" val="16398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Получение заключения МПТ</a:t>
            </a:r>
            <a:endParaRPr lang="ru-RU" sz="3200" b="1" dirty="0"/>
          </a:p>
        </p:txBody>
      </p:sp>
      <p:pic>
        <p:nvPicPr>
          <p:cNvPr id="4" name="Рисунок 3"/>
          <p:cNvPicPr>
            <a:picLocks noChangeAspect="1"/>
          </p:cNvPicPr>
          <p:nvPr/>
        </p:nvPicPr>
        <p:blipFill>
          <a:blip r:embed="rId4"/>
          <a:stretch>
            <a:fillRect/>
          </a:stretch>
        </p:blipFill>
        <p:spPr>
          <a:xfrm>
            <a:off x="0" y="2407504"/>
            <a:ext cx="12192000" cy="1887537"/>
          </a:xfrm>
          <a:prstGeom prst="rect">
            <a:avLst/>
          </a:prstGeom>
        </p:spPr>
      </p:pic>
      <p:sp>
        <p:nvSpPr>
          <p:cNvPr id="5" name="TextBox 4"/>
          <p:cNvSpPr txBox="1"/>
          <p:nvPr/>
        </p:nvSpPr>
        <p:spPr>
          <a:xfrm>
            <a:off x="262377" y="4553471"/>
            <a:ext cx="6041572" cy="1477328"/>
          </a:xfrm>
          <a:prstGeom prst="rect">
            <a:avLst/>
          </a:prstGeom>
          <a:noFill/>
        </p:spPr>
        <p:txBody>
          <a:bodyPr wrap="square" rtlCol="0">
            <a:spAutoFit/>
          </a:bodyPr>
          <a:lstStyle/>
          <a:p>
            <a:r>
              <a:rPr lang="ru-RU" dirty="0" smtClean="0"/>
              <a:t>Создание заявки проходит в два этапа</a:t>
            </a:r>
          </a:p>
          <a:p>
            <a:endParaRPr lang="ru-RU" dirty="0"/>
          </a:p>
          <a:p>
            <a:r>
              <a:rPr lang="ru-RU" dirty="0" smtClean="0"/>
              <a:t>Особое внимание следует уделить указанию кода ОКПД 2, так как поиск аналогичной продукции будет осуществляться именно поданному коду</a:t>
            </a:r>
            <a:endParaRPr lang="ru-RU" dirty="0"/>
          </a:p>
        </p:txBody>
      </p:sp>
      <p:sp>
        <p:nvSpPr>
          <p:cNvPr id="7" name="TextBox 6"/>
          <p:cNvSpPr txBox="1"/>
          <p:nvPr/>
        </p:nvSpPr>
        <p:spPr>
          <a:xfrm>
            <a:off x="262377" y="1225745"/>
            <a:ext cx="6859893" cy="923330"/>
          </a:xfrm>
          <a:prstGeom prst="rect">
            <a:avLst/>
          </a:prstGeom>
          <a:noFill/>
        </p:spPr>
        <p:txBody>
          <a:bodyPr wrap="square" rtlCol="0">
            <a:spAutoFit/>
          </a:bodyPr>
          <a:lstStyle/>
          <a:p>
            <a:r>
              <a:rPr lang="ru-RU" dirty="0"/>
              <a:t>Инструкция - </a:t>
            </a:r>
            <a:r>
              <a:rPr lang="en-US" dirty="0">
                <a:hlinkClick r:id="rId5"/>
              </a:rPr>
              <a:t>https://gisp.gov.ru/pp616/i/info</a:t>
            </a:r>
            <a:r>
              <a:rPr lang="en-US" dirty="0" smtClean="0"/>
              <a:t>.</a:t>
            </a:r>
            <a:endParaRPr lang="ru-RU" dirty="0" smtClean="0"/>
          </a:p>
          <a:p>
            <a:endParaRPr lang="ru-RU" dirty="0"/>
          </a:p>
          <a:p>
            <a:r>
              <a:rPr lang="ru-RU" dirty="0" smtClean="0"/>
              <a:t>Заявка подается из личного кабинета на сайте ГИСП</a:t>
            </a:r>
            <a:r>
              <a:rPr lang="en-US" dirty="0" smtClean="0"/>
              <a:t> </a:t>
            </a:r>
            <a:endParaRPr lang="en-US" dirty="0"/>
          </a:p>
        </p:txBody>
      </p:sp>
    </p:spTree>
    <p:extLst>
      <p:ext uri="{BB962C8B-B14F-4D97-AF65-F5344CB8AC3E}">
        <p14:creationId xmlns:p14="http://schemas.microsoft.com/office/powerpoint/2010/main" val="147889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Получение заключения МПТ</a:t>
            </a:r>
            <a:endParaRPr lang="ru-RU" sz="3200" b="1" dirty="0"/>
          </a:p>
        </p:txBody>
      </p:sp>
      <p:pic>
        <p:nvPicPr>
          <p:cNvPr id="6" name="Рисунок 5"/>
          <p:cNvPicPr>
            <a:picLocks noChangeAspect="1"/>
          </p:cNvPicPr>
          <p:nvPr/>
        </p:nvPicPr>
        <p:blipFill>
          <a:blip r:embed="rId4"/>
          <a:stretch>
            <a:fillRect/>
          </a:stretch>
        </p:blipFill>
        <p:spPr>
          <a:xfrm>
            <a:off x="239914" y="850038"/>
            <a:ext cx="11408229" cy="5946843"/>
          </a:xfrm>
          <a:prstGeom prst="rect">
            <a:avLst/>
          </a:prstGeom>
        </p:spPr>
      </p:pic>
    </p:spTree>
    <p:extLst>
      <p:ext uri="{BB962C8B-B14F-4D97-AF65-F5344CB8AC3E}">
        <p14:creationId xmlns:p14="http://schemas.microsoft.com/office/powerpoint/2010/main" val="29199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Получение заключения МПТ</a:t>
            </a:r>
            <a:endParaRPr lang="ru-RU" sz="3200" b="1" dirty="0"/>
          </a:p>
        </p:txBody>
      </p:sp>
      <p:pic>
        <p:nvPicPr>
          <p:cNvPr id="3" name="Рисунок 2"/>
          <p:cNvPicPr>
            <a:picLocks noChangeAspect="1"/>
          </p:cNvPicPr>
          <p:nvPr/>
        </p:nvPicPr>
        <p:blipFill>
          <a:blip r:embed="rId4"/>
          <a:stretch>
            <a:fillRect/>
          </a:stretch>
        </p:blipFill>
        <p:spPr>
          <a:xfrm>
            <a:off x="109537" y="1628775"/>
            <a:ext cx="11972925" cy="3600450"/>
          </a:xfrm>
          <a:prstGeom prst="rect">
            <a:avLst/>
          </a:prstGeom>
        </p:spPr>
      </p:pic>
    </p:spTree>
    <p:extLst>
      <p:ext uri="{BB962C8B-B14F-4D97-AF65-F5344CB8AC3E}">
        <p14:creationId xmlns:p14="http://schemas.microsoft.com/office/powerpoint/2010/main" val="35840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Получение заключения МПТ</a:t>
            </a:r>
            <a:endParaRPr lang="ru-RU" sz="3200" b="1" dirty="0"/>
          </a:p>
        </p:txBody>
      </p:sp>
      <p:pic>
        <p:nvPicPr>
          <p:cNvPr id="4" name="Рисунок 3"/>
          <p:cNvPicPr>
            <a:picLocks noChangeAspect="1"/>
          </p:cNvPicPr>
          <p:nvPr/>
        </p:nvPicPr>
        <p:blipFill>
          <a:blip r:embed="rId4"/>
          <a:stretch>
            <a:fillRect/>
          </a:stretch>
        </p:blipFill>
        <p:spPr>
          <a:xfrm>
            <a:off x="138541" y="1042308"/>
            <a:ext cx="11610975" cy="5600700"/>
          </a:xfrm>
          <a:prstGeom prst="rect">
            <a:avLst/>
          </a:prstGeom>
        </p:spPr>
      </p:pic>
    </p:spTree>
    <p:extLst>
      <p:ext uri="{BB962C8B-B14F-4D97-AF65-F5344CB8AC3E}">
        <p14:creationId xmlns:p14="http://schemas.microsoft.com/office/powerpoint/2010/main" val="23196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Получение заключения МПТ</a:t>
            </a:r>
            <a:endParaRPr lang="ru-RU" sz="3200" b="1" dirty="0"/>
          </a:p>
        </p:txBody>
      </p:sp>
      <p:pic>
        <p:nvPicPr>
          <p:cNvPr id="3" name="Рисунок 2"/>
          <p:cNvPicPr>
            <a:picLocks noChangeAspect="1"/>
          </p:cNvPicPr>
          <p:nvPr/>
        </p:nvPicPr>
        <p:blipFill>
          <a:blip r:embed="rId4"/>
          <a:stretch>
            <a:fillRect/>
          </a:stretch>
        </p:blipFill>
        <p:spPr>
          <a:xfrm>
            <a:off x="351744" y="1386009"/>
            <a:ext cx="11706225" cy="4819650"/>
          </a:xfrm>
          <a:prstGeom prst="rect">
            <a:avLst/>
          </a:prstGeom>
        </p:spPr>
      </p:pic>
    </p:spTree>
    <p:extLst>
      <p:ext uri="{BB962C8B-B14F-4D97-AF65-F5344CB8AC3E}">
        <p14:creationId xmlns:p14="http://schemas.microsoft.com/office/powerpoint/2010/main" val="343234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Получение заключения МПТ</a:t>
            </a:r>
            <a:endParaRPr lang="ru-RU" sz="3200" b="1" dirty="0"/>
          </a:p>
        </p:txBody>
      </p:sp>
      <p:sp>
        <p:nvSpPr>
          <p:cNvPr id="4" name="TextBox 3"/>
          <p:cNvSpPr txBox="1"/>
          <p:nvPr/>
        </p:nvSpPr>
        <p:spPr>
          <a:xfrm>
            <a:off x="283029" y="1548154"/>
            <a:ext cx="11419114" cy="923330"/>
          </a:xfrm>
          <a:prstGeom prst="rect">
            <a:avLst/>
          </a:prstGeom>
          <a:noFill/>
        </p:spPr>
        <p:txBody>
          <a:bodyPr wrap="square" rtlCol="0">
            <a:spAutoFit/>
          </a:bodyPr>
          <a:lstStyle/>
          <a:p>
            <a:r>
              <a:rPr lang="ru-RU" dirty="0" smtClean="0"/>
              <a:t>Если положительное заключение МПТ было получено, </a:t>
            </a:r>
            <a:r>
              <a:rPr lang="ru-RU" dirty="0"/>
              <a:t>то в течение 10 рабочих дней после заключения государственного </a:t>
            </a:r>
            <a:r>
              <a:rPr lang="ru-RU" dirty="0" smtClean="0"/>
              <a:t>контракта необходимо заполнить на сайте ГИСП информацию о результатах закупки (п.19 Порядка, утв. Приказом Минпромторга №1755):</a:t>
            </a:r>
            <a:endParaRPr lang="ru-RU" dirty="0"/>
          </a:p>
        </p:txBody>
      </p:sp>
      <p:sp>
        <p:nvSpPr>
          <p:cNvPr id="6" name="TextBox 5"/>
          <p:cNvSpPr txBox="1"/>
          <p:nvPr/>
        </p:nvSpPr>
        <p:spPr>
          <a:xfrm>
            <a:off x="283029" y="1099457"/>
            <a:ext cx="11419114" cy="369332"/>
          </a:xfrm>
          <a:prstGeom prst="rect">
            <a:avLst/>
          </a:prstGeom>
          <a:noFill/>
        </p:spPr>
        <p:txBody>
          <a:bodyPr wrap="square" rtlCol="0">
            <a:spAutoFit/>
          </a:bodyPr>
          <a:lstStyle/>
          <a:p>
            <a:r>
              <a:rPr lang="ru-RU" dirty="0" smtClean="0"/>
              <a:t>Если было отказано в выдаче разрешения, то функционал ГИСП позволяет подать апелляцию.</a:t>
            </a:r>
            <a:endParaRPr lang="ru-RU" dirty="0"/>
          </a:p>
        </p:txBody>
      </p:sp>
      <p:sp>
        <p:nvSpPr>
          <p:cNvPr id="7" name="Горизонтальный свиток 6"/>
          <p:cNvSpPr/>
          <p:nvPr/>
        </p:nvSpPr>
        <p:spPr>
          <a:xfrm>
            <a:off x="5766194" y="3505200"/>
            <a:ext cx="5239263" cy="1541061"/>
          </a:xfrm>
          <a:prstGeom prst="horizontalScroll">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Разрешение действительно в течение 18 месяцев со дня его выдачи и</a:t>
            </a:r>
            <a:r>
              <a:rPr lang="ru-RU" u="sng" dirty="0"/>
              <a:t> распространяется только на одну закупку</a:t>
            </a:r>
          </a:p>
        </p:txBody>
      </p:sp>
      <p:pic>
        <p:nvPicPr>
          <p:cNvPr id="9" name="Рисунок 8"/>
          <p:cNvPicPr>
            <a:picLocks noChangeAspect="1"/>
          </p:cNvPicPr>
          <p:nvPr/>
        </p:nvPicPr>
        <p:blipFill>
          <a:blip r:embed="rId4"/>
          <a:stretch>
            <a:fillRect/>
          </a:stretch>
        </p:blipFill>
        <p:spPr>
          <a:xfrm>
            <a:off x="283029" y="3114637"/>
            <a:ext cx="4268288" cy="3003134"/>
          </a:xfrm>
          <a:prstGeom prst="rect">
            <a:avLst/>
          </a:prstGeom>
        </p:spPr>
      </p:pic>
      <p:sp>
        <p:nvSpPr>
          <p:cNvPr id="11" name="Горизонтальный свиток 10"/>
          <p:cNvSpPr/>
          <p:nvPr/>
        </p:nvSpPr>
        <p:spPr>
          <a:xfrm>
            <a:off x="4612608" y="4762713"/>
            <a:ext cx="5064792" cy="2051651"/>
          </a:xfrm>
          <a:prstGeom prst="horizontalScroll">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рамках инвестиционного проекта или национального и федерального проектов (программ) (при наличии таковых) заявка подается не чаще чем один раз в год по одной номенклатурной позиции</a:t>
            </a:r>
          </a:p>
        </p:txBody>
      </p:sp>
      <p:sp>
        <p:nvSpPr>
          <p:cNvPr id="12" name="Горизонтальный свиток 11"/>
          <p:cNvSpPr/>
          <p:nvPr/>
        </p:nvSpPr>
        <p:spPr>
          <a:xfrm>
            <a:off x="6794104" y="2217963"/>
            <a:ext cx="5152968" cy="1466021"/>
          </a:xfrm>
          <a:prstGeom prst="horizontalScroll">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Характеристики товара при закупке должны соответствовать характеристикам, указанным в заключении</a:t>
            </a:r>
            <a:endParaRPr lang="ru-RU" dirty="0"/>
          </a:p>
        </p:txBody>
      </p:sp>
    </p:spTree>
    <p:extLst>
      <p:ext uri="{BB962C8B-B14F-4D97-AF65-F5344CB8AC3E}">
        <p14:creationId xmlns:p14="http://schemas.microsoft.com/office/powerpoint/2010/main" val="30468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705678" y="240861"/>
            <a:ext cx="6003235" cy="584775"/>
          </a:xfrm>
          <a:prstGeom prst="rect">
            <a:avLst/>
          </a:prstGeom>
          <a:noFill/>
        </p:spPr>
        <p:txBody>
          <a:bodyPr wrap="square" rtlCol="0">
            <a:spAutoFit/>
          </a:bodyPr>
          <a:lstStyle/>
          <a:p>
            <a:r>
              <a:rPr lang="ru-RU" sz="3200" b="1" dirty="0" smtClean="0"/>
              <a:t>Вопросы</a:t>
            </a:r>
            <a:endParaRPr lang="ru-RU" sz="3200" b="1" dirty="0"/>
          </a:p>
        </p:txBody>
      </p:sp>
      <p:graphicFrame>
        <p:nvGraphicFramePr>
          <p:cNvPr id="3" name="Схема 2"/>
          <p:cNvGraphicFramePr/>
          <p:nvPr>
            <p:extLst>
              <p:ext uri="{D42A27DB-BD31-4B8C-83A1-F6EECF244321}">
                <p14:modId xmlns:p14="http://schemas.microsoft.com/office/powerpoint/2010/main" val="2352397740"/>
              </p:ext>
            </p:extLst>
          </p:nvPr>
        </p:nvGraphicFramePr>
        <p:xfrm>
          <a:off x="492780" y="1059300"/>
          <a:ext cx="1075218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262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5028" y="240861"/>
            <a:ext cx="7428764" cy="1077218"/>
          </a:xfrm>
          <a:prstGeom prst="rect">
            <a:avLst/>
          </a:prstGeom>
          <a:noFill/>
        </p:spPr>
        <p:txBody>
          <a:bodyPr wrap="square" rtlCol="0">
            <a:spAutoFit/>
          </a:bodyPr>
          <a:lstStyle/>
          <a:p>
            <a:r>
              <a:rPr lang="ru-RU" sz="3200" b="1" dirty="0"/>
              <a:t>Случаи неприменения </a:t>
            </a:r>
            <a:r>
              <a:rPr lang="ru-RU" sz="3200" b="1" dirty="0" smtClean="0"/>
              <a:t>НПА (продолжение)</a:t>
            </a:r>
            <a:endParaRPr lang="ru-RU" sz="3200" b="1" dirty="0"/>
          </a:p>
        </p:txBody>
      </p:sp>
      <p:sp>
        <p:nvSpPr>
          <p:cNvPr id="3" name="TextBox 2"/>
          <p:cNvSpPr txBox="1"/>
          <p:nvPr/>
        </p:nvSpPr>
        <p:spPr>
          <a:xfrm>
            <a:off x="239485" y="1318079"/>
            <a:ext cx="9525001" cy="2554545"/>
          </a:xfrm>
          <a:prstGeom prst="rect">
            <a:avLst/>
          </a:prstGeom>
          <a:noFill/>
        </p:spPr>
        <p:txBody>
          <a:bodyPr wrap="square" rtlCol="0">
            <a:spAutoFit/>
          </a:bodyPr>
          <a:lstStyle/>
          <a:p>
            <a:r>
              <a:rPr lang="ru-RU" sz="2000" dirty="0"/>
              <a:t>б) закупка одной единицы товара, стоимость которой не превышает 300 тыс. рублей, и закупки совокупности таких товаров, суммарная стоимость которых составляет менее 1 млн. рублей (за исключением закупок товаров, указанных в пунктах 19 </a:t>
            </a:r>
            <a:r>
              <a:rPr lang="ru-RU" sz="2000" dirty="0" smtClean="0"/>
              <a:t>– 21</a:t>
            </a:r>
            <a:r>
              <a:rPr lang="en-US" sz="2000" dirty="0" smtClean="0"/>
              <a:t> (</a:t>
            </a:r>
            <a:r>
              <a:rPr lang="ru-RU" sz="2000" dirty="0"/>
              <a:t>инструменты), 28 </a:t>
            </a:r>
            <a:r>
              <a:rPr lang="ru-RU" sz="2000" dirty="0" smtClean="0"/>
              <a:t>(устройства </a:t>
            </a:r>
            <a:r>
              <a:rPr lang="ru-RU" sz="2000" dirty="0"/>
              <a:t>числового программного </a:t>
            </a:r>
            <a:r>
              <a:rPr lang="ru-RU" sz="2000" dirty="0" smtClean="0"/>
              <a:t>управления), 50 (инструменты), </a:t>
            </a:r>
            <a:r>
              <a:rPr lang="ru-RU" sz="2000" dirty="0"/>
              <a:t>142 (Изделия медицинские, в том числе хирургические, прочие, не включенные в другие группировки (только в отношении медицинских масок</a:t>
            </a:r>
            <a:r>
              <a:rPr lang="ru-RU" sz="2000" dirty="0" smtClean="0"/>
              <a:t>)) и </a:t>
            </a:r>
            <a:r>
              <a:rPr lang="ru-RU" sz="2000" dirty="0"/>
              <a:t>145 перечня (Средства защиты головы и лица (только в отношении медицинских масок</a:t>
            </a:r>
            <a:r>
              <a:rPr lang="ru-RU" sz="2000" dirty="0" smtClean="0"/>
              <a:t>))</a:t>
            </a:r>
            <a:endParaRPr lang="ru-RU" sz="2000" dirty="0"/>
          </a:p>
        </p:txBody>
      </p:sp>
      <p:sp>
        <p:nvSpPr>
          <p:cNvPr id="7" name="TextBox 6"/>
          <p:cNvSpPr txBox="1"/>
          <p:nvPr/>
        </p:nvSpPr>
        <p:spPr>
          <a:xfrm>
            <a:off x="1197427" y="4049485"/>
            <a:ext cx="10330543" cy="2677656"/>
          </a:xfrm>
          <a:prstGeom prst="rect">
            <a:avLst/>
          </a:prstGeom>
          <a:noFill/>
        </p:spPr>
        <p:txBody>
          <a:bodyPr wrap="square" rtlCol="0">
            <a:spAutoFit/>
          </a:bodyPr>
          <a:lstStyle/>
          <a:p>
            <a:r>
              <a:rPr lang="ru-RU" sz="1400" dirty="0"/>
              <a:t>*см. информационное письмо Минпромторга России от 08.07.2020 № 47475/12 «О реализации Постановлений Правительства РФ от 30.04.2020 № 616 и № 617</a:t>
            </a:r>
            <a:r>
              <a:rPr lang="ru-RU" sz="1400" dirty="0" smtClean="0"/>
              <a:t>»: Под </a:t>
            </a:r>
            <a:r>
              <a:rPr lang="ru-RU" sz="1400" dirty="0"/>
              <a:t>совокупностью товаров применительно к постановлению N 616 следует понимать те товары, которые соответствуют одному коду Общероссийского классификатора продукции по видам экономической деятельности ОК 034-2014 (КПЕС 2008) (далее - ОКПД 2).</a:t>
            </a:r>
          </a:p>
          <a:p>
            <a:r>
              <a:rPr lang="ru-RU" sz="1400" dirty="0"/>
              <a:t>Таким образом, при осуществлении закупки товаров в рамках одного кода ОКПД 2 суммарной стоимостью менее 1 млн. </a:t>
            </a:r>
            <a:r>
              <a:rPr lang="ru-RU" sz="1400" dirty="0" smtClean="0"/>
              <a:t>рублей </a:t>
            </a:r>
            <a:r>
              <a:rPr lang="ru-RU" sz="1400" dirty="0"/>
              <a:t>запрет не распространяется в случае, если стоимость каждого товара не превышает 100 тыс. </a:t>
            </a:r>
            <a:r>
              <a:rPr lang="ru-RU" sz="1400" dirty="0" smtClean="0"/>
              <a:t>рублей</a:t>
            </a:r>
            <a:r>
              <a:rPr lang="ru-RU" sz="1400" dirty="0"/>
              <a:t>*</a:t>
            </a:r>
            <a:r>
              <a:rPr lang="ru-RU" sz="1400" dirty="0" smtClean="0"/>
              <a:t>.</a:t>
            </a:r>
            <a:endParaRPr lang="ru-RU" sz="1400" dirty="0"/>
          </a:p>
          <a:p>
            <a:r>
              <a:rPr lang="ru-RU" sz="1400" dirty="0"/>
              <a:t>При этом следует иметь в виду, что если предметом одного контракта являются промышленные товары, включенные в перечень к постановлению N 616 и относящиеся к разным кодам ОКПД 2, то неприменение запрета по основанию, предусмотренному подпунктом "б" пункта 3 постановления N 616, устанавливается к каждому такому товару по отдельности</a:t>
            </a:r>
            <a:r>
              <a:rPr lang="ru-RU" sz="1400" dirty="0" smtClean="0"/>
              <a:t>.</a:t>
            </a:r>
          </a:p>
          <a:p>
            <a:endParaRPr lang="ru-RU" sz="1400" dirty="0"/>
          </a:p>
          <a:p>
            <a:r>
              <a:rPr lang="ru-RU" sz="1400" dirty="0" smtClean="0"/>
              <a:t>*Письмо было подготовлено по старой редакции ПП 616</a:t>
            </a:r>
            <a:endParaRPr lang="ru-RU" sz="1400" dirty="0"/>
          </a:p>
        </p:txBody>
      </p:sp>
      <p:sp>
        <p:nvSpPr>
          <p:cNvPr id="4" name="Скругленная прямоугольная выноска 3"/>
          <p:cNvSpPr/>
          <p:nvPr/>
        </p:nvSpPr>
        <p:spPr>
          <a:xfrm>
            <a:off x="9982200" y="653143"/>
            <a:ext cx="2035629" cy="2024743"/>
          </a:xfrm>
          <a:prstGeom prst="wedgeRoundRectCallout">
            <a:avLst>
              <a:gd name="adj1" fmla="val -79656"/>
              <a:gd name="adj2" fmla="val 82392"/>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Обратить внимание, что текстильная продукция больше не отнесена к исключениям</a:t>
            </a:r>
            <a:endParaRPr lang="ru-RU" dirty="0"/>
          </a:p>
        </p:txBody>
      </p:sp>
    </p:spTree>
    <p:extLst>
      <p:ext uri="{BB962C8B-B14F-4D97-AF65-F5344CB8AC3E}">
        <p14:creationId xmlns:p14="http://schemas.microsoft.com/office/powerpoint/2010/main" val="345558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5028" y="324180"/>
            <a:ext cx="8130705" cy="954107"/>
          </a:xfrm>
          <a:prstGeom prst="rect">
            <a:avLst/>
          </a:prstGeom>
          <a:noFill/>
        </p:spPr>
        <p:txBody>
          <a:bodyPr wrap="square" rtlCol="0">
            <a:spAutoFit/>
          </a:bodyPr>
          <a:lstStyle/>
          <a:p>
            <a:r>
              <a:rPr lang="ru-RU" sz="2800" b="1" dirty="0"/>
              <a:t>Случаи неприменения </a:t>
            </a:r>
            <a:r>
              <a:rPr lang="ru-RU" sz="2800" b="1" dirty="0" smtClean="0"/>
              <a:t>НПА (продолжение – административная практика)</a:t>
            </a:r>
            <a:endParaRPr lang="ru-RU" sz="2800" b="1" dirty="0"/>
          </a:p>
        </p:txBody>
      </p:sp>
      <p:sp>
        <p:nvSpPr>
          <p:cNvPr id="5" name="Блок-схема: процесс 4"/>
          <p:cNvSpPr/>
          <p:nvPr/>
        </p:nvSpPr>
        <p:spPr>
          <a:xfrm>
            <a:off x="148045" y="1611086"/>
            <a:ext cx="3884023" cy="4929051"/>
          </a:xfrm>
          <a:prstGeom prst="flowChartProcess">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p>
          <a:p>
            <a:pPr algn="ctr"/>
            <a:endParaRPr lang="ru-RU" sz="1400" dirty="0"/>
          </a:p>
          <a:p>
            <a:pPr marL="285750" indent="-285750" algn="ctr">
              <a:buFont typeface="Wingdings" panose="05000000000000000000" pitchFamily="2" charset="2"/>
              <a:buChar char="ü"/>
            </a:pPr>
            <a:endParaRPr lang="ru-RU" sz="1400" dirty="0" smtClean="0"/>
          </a:p>
          <a:p>
            <a:pPr marL="285750" indent="-285750" algn="ctr">
              <a:buFont typeface="Wingdings" panose="05000000000000000000" pitchFamily="2" charset="2"/>
              <a:buChar char="ü"/>
            </a:pPr>
            <a:endParaRPr lang="ru-RU" sz="1500" dirty="0" smtClean="0"/>
          </a:p>
          <a:p>
            <a:pPr marL="285750" indent="-285750" algn="ctr">
              <a:buFont typeface="Wingdings" panose="05000000000000000000" pitchFamily="2" charset="2"/>
              <a:buChar char="ü"/>
            </a:pPr>
            <a:endParaRPr lang="ru-RU" sz="1500" dirty="0"/>
          </a:p>
          <a:p>
            <a:pPr marL="285750" indent="-285750" algn="ctr">
              <a:buFont typeface="Wingdings" panose="05000000000000000000" pitchFamily="2" charset="2"/>
              <a:buChar char="ü"/>
            </a:pPr>
            <a:endParaRPr lang="ru-RU" sz="1500" dirty="0" smtClean="0"/>
          </a:p>
          <a:p>
            <a:pPr marL="285750" indent="-285750" algn="ctr">
              <a:buFont typeface="Wingdings" panose="05000000000000000000" pitchFamily="2" charset="2"/>
              <a:buChar char="ü"/>
            </a:pPr>
            <a:r>
              <a:rPr lang="ru-RU" sz="1500" dirty="0" smtClean="0"/>
              <a:t>Решение Санкт-Петербургского УФАС России </a:t>
            </a:r>
            <a:r>
              <a:rPr lang="ru-RU" sz="1500" dirty="0"/>
              <a:t>по закупке </a:t>
            </a:r>
            <a:r>
              <a:rPr lang="ru-RU" sz="1500" dirty="0" smtClean="0"/>
              <a:t>0372200290022000139 от 26.09.2022 г. </a:t>
            </a:r>
            <a:r>
              <a:rPr lang="ru-RU" sz="1500" dirty="0"/>
              <a:t>(НМЦК 1660786,14 руб., ОКПД2 26.20.21.110 и </a:t>
            </a:r>
            <a:r>
              <a:rPr lang="ru-RU" sz="1500" dirty="0" smtClean="0"/>
              <a:t>26.20.21.120. Перечень </a:t>
            </a:r>
            <a:r>
              <a:rPr lang="ru-RU" sz="1500" dirty="0"/>
              <a:t>ПП616 включает код </a:t>
            </a:r>
            <a:r>
              <a:rPr lang="ru-RU" sz="1500" dirty="0" smtClean="0"/>
              <a:t>ОКПД2 </a:t>
            </a:r>
            <a:endParaRPr lang="ru-RU" sz="1500" dirty="0"/>
          </a:p>
          <a:p>
            <a:pPr algn="ctr"/>
            <a:r>
              <a:rPr lang="ru-RU" sz="1500" u="sng" dirty="0" smtClean="0"/>
              <a:t>26.20.2</a:t>
            </a:r>
            <a:r>
              <a:rPr lang="ru-RU" sz="1500" dirty="0" smtClean="0"/>
              <a:t>. Запрет установлен правомерно)</a:t>
            </a:r>
          </a:p>
          <a:p>
            <a:pPr marL="285750" indent="-285750" algn="ctr">
              <a:buFont typeface="Wingdings" panose="05000000000000000000" pitchFamily="2" charset="2"/>
              <a:buChar char="ü"/>
            </a:pPr>
            <a:r>
              <a:rPr lang="ru-RU" sz="1500" dirty="0" smtClean="0"/>
              <a:t>Решение Томского УФАС России </a:t>
            </a:r>
            <a:r>
              <a:rPr lang="ru-RU" sz="1500" dirty="0"/>
              <a:t>по закупке </a:t>
            </a:r>
            <a:r>
              <a:rPr lang="ru-RU" sz="1500" dirty="0" smtClean="0"/>
              <a:t>0865200000322001230 от 07.07.2022 г</a:t>
            </a:r>
            <a:r>
              <a:rPr lang="ru-RU" sz="1500" dirty="0"/>
              <a:t>. </a:t>
            </a:r>
            <a:r>
              <a:rPr lang="ru-RU" sz="1500" dirty="0" smtClean="0"/>
              <a:t>(НМЦК 1449601,56 руб. Коды </a:t>
            </a:r>
            <a:r>
              <a:rPr lang="ru-RU" sz="1500" dirty="0"/>
              <a:t>ОКПД2 </a:t>
            </a:r>
            <a:r>
              <a:rPr lang="ru-RU" sz="1500" dirty="0" smtClean="0"/>
              <a:t>14.19.12</a:t>
            </a:r>
            <a:r>
              <a:rPr lang="ru-RU" sz="1500" dirty="0"/>
              <a:t>, 14.13.10, 14.13.14, 14.13.24, </a:t>
            </a:r>
            <a:r>
              <a:rPr lang="ru-RU" sz="1500" dirty="0" smtClean="0"/>
              <a:t>14.14.30, перечень ПП 616 включает код ОКПД2 </a:t>
            </a:r>
            <a:r>
              <a:rPr lang="ru-RU" sz="1500" u="sng" dirty="0" smtClean="0"/>
              <a:t>14.1</a:t>
            </a:r>
            <a:r>
              <a:rPr lang="ru-RU" sz="1500" dirty="0" smtClean="0"/>
              <a:t>. </a:t>
            </a:r>
            <a:r>
              <a:rPr lang="ru-RU" sz="1500" dirty="0"/>
              <a:t>Запрет установлен правомерно)</a:t>
            </a:r>
          </a:p>
          <a:p>
            <a:pPr marL="285750" indent="-285750" algn="ctr">
              <a:buFont typeface="Wingdings" panose="05000000000000000000" pitchFamily="2" charset="2"/>
              <a:buChar char="ü"/>
            </a:pPr>
            <a:endParaRPr lang="ru-RU" dirty="0"/>
          </a:p>
          <a:p>
            <a:pPr algn="ctr"/>
            <a:endParaRPr lang="ru-RU" dirty="0"/>
          </a:p>
        </p:txBody>
      </p:sp>
      <p:sp>
        <p:nvSpPr>
          <p:cNvPr id="9" name="Блок-схема: процесс 8"/>
          <p:cNvSpPr/>
          <p:nvPr/>
        </p:nvSpPr>
        <p:spPr>
          <a:xfrm>
            <a:off x="4236719" y="1611086"/>
            <a:ext cx="3959013" cy="4929051"/>
          </a:xfrm>
          <a:prstGeom prst="flowChartProcess">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endParaRPr lang="ru-RU" sz="1500" dirty="0" smtClean="0"/>
          </a:p>
          <a:p>
            <a:pPr marL="285750" indent="-285750" algn="ctr">
              <a:buFont typeface="Wingdings" panose="05000000000000000000" pitchFamily="2" charset="2"/>
              <a:buChar char="ü"/>
            </a:pPr>
            <a:endParaRPr lang="ru-RU" sz="1500" dirty="0"/>
          </a:p>
          <a:p>
            <a:pPr marL="285750" indent="-285750" algn="ctr">
              <a:buFont typeface="Wingdings" panose="05000000000000000000" pitchFamily="2" charset="2"/>
              <a:buChar char="ü"/>
            </a:pPr>
            <a:endParaRPr lang="ru-RU" sz="1500" dirty="0" smtClean="0"/>
          </a:p>
          <a:p>
            <a:pPr marL="285750" indent="-285750" algn="ctr">
              <a:buFont typeface="Wingdings" panose="05000000000000000000" pitchFamily="2" charset="2"/>
              <a:buChar char="ü"/>
            </a:pPr>
            <a:r>
              <a:rPr lang="ru-RU" sz="1500" dirty="0" smtClean="0"/>
              <a:t>Решение Московского УФАС России </a:t>
            </a:r>
            <a:r>
              <a:rPr lang="ru-RU" sz="1500" dirty="0"/>
              <a:t>по закупке </a:t>
            </a:r>
            <a:r>
              <a:rPr lang="ru-RU" sz="1500" dirty="0" smtClean="0"/>
              <a:t>0373200138221000724 от 11.01.22021 г. </a:t>
            </a:r>
            <a:r>
              <a:rPr lang="ru-RU" sz="1500" dirty="0"/>
              <a:t>(НМЦК </a:t>
            </a:r>
            <a:r>
              <a:rPr lang="ru-RU" sz="1500" dirty="0" smtClean="0"/>
              <a:t>1814982,07 руб. Коды </a:t>
            </a:r>
            <a:r>
              <a:rPr lang="ru-RU" sz="1500" dirty="0"/>
              <a:t>ОКПД2 </a:t>
            </a:r>
            <a:r>
              <a:rPr lang="ru-RU" sz="1500" dirty="0" smtClean="0"/>
              <a:t>- 31.01.12.139</a:t>
            </a:r>
            <a:r>
              <a:rPr lang="ru-RU" sz="1500" dirty="0"/>
              <a:t>, </a:t>
            </a:r>
            <a:r>
              <a:rPr lang="ru-RU" sz="1500" dirty="0" smtClean="0"/>
              <a:t>31.01.11.121</a:t>
            </a:r>
            <a:r>
              <a:rPr lang="ru-RU" sz="1500" dirty="0"/>
              <a:t>, </a:t>
            </a:r>
            <a:r>
              <a:rPr lang="ru-RU" sz="1500" dirty="0" smtClean="0"/>
              <a:t>ОКПД2 </a:t>
            </a:r>
            <a:r>
              <a:rPr lang="ru-RU" sz="1500" dirty="0"/>
              <a:t>31.01.12.131, </a:t>
            </a:r>
            <a:r>
              <a:rPr lang="ru-RU" sz="1500" dirty="0" smtClean="0"/>
              <a:t>31.01.12.160</a:t>
            </a:r>
            <a:r>
              <a:rPr lang="ru-RU" sz="1500" dirty="0"/>
              <a:t>, </a:t>
            </a:r>
            <a:r>
              <a:rPr lang="ru-RU" sz="1500" dirty="0" smtClean="0"/>
              <a:t>31.01.12.139</a:t>
            </a:r>
            <a:r>
              <a:rPr lang="ru-RU" sz="1500" dirty="0"/>
              <a:t>, </a:t>
            </a:r>
            <a:r>
              <a:rPr lang="ru-RU" sz="1500" dirty="0" smtClean="0"/>
              <a:t>31.01.12.150</a:t>
            </a:r>
            <a:r>
              <a:rPr lang="ru-RU" sz="1500" dirty="0"/>
              <a:t>, </a:t>
            </a:r>
            <a:r>
              <a:rPr lang="ru-RU" sz="1500" dirty="0" smtClean="0"/>
              <a:t>31.01.12.110</a:t>
            </a:r>
            <a:r>
              <a:rPr lang="ru-RU" sz="1500" dirty="0"/>
              <a:t>, </a:t>
            </a:r>
            <a:r>
              <a:rPr lang="ru-RU" sz="1500" dirty="0" smtClean="0"/>
              <a:t>31.01.11.150. В Перечень ПП 616 включен код ОКПД2 </a:t>
            </a:r>
            <a:r>
              <a:rPr lang="ru-RU" sz="1500" u="sng" dirty="0" smtClean="0"/>
              <a:t>31.01.1</a:t>
            </a:r>
            <a:r>
              <a:rPr lang="ru-RU" sz="1500" dirty="0" smtClean="0"/>
              <a:t>, однако ФАС признал неправомерным установление запрета исходя из стоимости по каждому коду ОКПД2 с точностью до последней цифры)</a:t>
            </a:r>
            <a:endParaRPr lang="ru-RU" sz="1500" dirty="0"/>
          </a:p>
        </p:txBody>
      </p:sp>
      <p:sp>
        <p:nvSpPr>
          <p:cNvPr id="6" name="Блок-схема: процесс 5"/>
          <p:cNvSpPr/>
          <p:nvPr/>
        </p:nvSpPr>
        <p:spPr>
          <a:xfrm>
            <a:off x="400594" y="1384663"/>
            <a:ext cx="3291730" cy="1245326"/>
          </a:xfrm>
          <a:prstGeom prst="flowChartProcess">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Смотрим код ОКПД2 до той степени детализации, которая соответствует приложению к ПП 616</a:t>
            </a:r>
            <a:endParaRPr lang="ru-RU" dirty="0">
              <a:solidFill>
                <a:schemeClr val="tx1"/>
              </a:solidFill>
            </a:endParaRPr>
          </a:p>
        </p:txBody>
      </p:sp>
      <p:sp>
        <p:nvSpPr>
          <p:cNvPr id="11" name="Блок-схема: процесс 10"/>
          <p:cNvSpPr/>
          <p:nvPr/>
        </p:nvSpPr>
        <p:spPr>
          <a:xfrm>
            <a:off x="4570360" y="1384663"/>
            <a:ext cx="3291730" cy="1245326"/>
          </a:xfrm>
          <a:prstGeom prst="flowChartProcess">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Смотрим код </a:t>
            </a:r>
            <a:r>
              <a:rPr lang="ru-RU" dirty="0" smtClean="0">
                <a:solidFill>
                  <a:schemeClr val="tx1"/>
                </a:solidFill>
              </a:rPr>
              <a:t>ОКПД2 до последней цифры</a:t>
            </a:r>
            <a:endParaRPr lang="ru-RU" dirty="0"/>
          </a:p>
        </p:txBody>
      </p:sp>
    </p:spTree>
    <p:extLst>
      <p:ext uri="{BB962C8B-B14F-4D97-AF65-F5344CB8AC3E}">
        <p14:creationId xmlns:p14="http://schemas.microsoft.com/office/powerpoint/2010/main" val="111355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39485" y="240861"/>
            <a:ext cx="7428764" cy="1077218"/>
          </a:xfrm>
          <a:prstGeom prst="rect">
            <a:avLst/>
          </a:prstGeom>
          <a:noFill/>
        </p:spPr>
        <p:txBody>
          <a:bodyPr wrap="square" rtlCol="0">
            <a:spAutoFit/>
          </a:bodyPr>
          <a:lstStyle/>
          <a:p>
            <a:r>
              <a:rPr lang="ru-RU" sz="3200" b="1" dirty="0"/>
              <a:t>Случаи неприменения </a:t>
            </a:r>
            <a:r>
              <a:rPr lang="ru-RU" sz="3200" b="1" dirty="0" smtClean="0"/>
              <a:t>НПА (продолжение)</a:t>
            </a:r>
            <a:endParaRPr lang="ru-RU" sz="3200" b="1" dirty="0"/>
          </a:p>
        </p:txBody>
      </p:sp>
      <p:sp>
        <p:nvSpPr>
          <p:cNvPr id="3" name="TextBox 2"/>
          <p:cNvSpPr txBox="1"/>
          <p:nvPr/>
        </p:nvSpPr>
        <p:spPr>
          <a:xfrm>
            <a:off x="239485" y="1318079"/>
            <a:ext cx="11811001" cy="923330"/>
          </a:xfrm>
          <a:prstGeom prst="rect">
            <a:avLst/>
          </a:prstGeom>
          <a:noFill/>
        </p:spPr>
        <p:txBody>
          <a:bodyPr wrap="square" rtlCol="0">
            <a:spAutoFit/>
          </a:bodyPr>
          <a:lstStyle/>
          <a:p>
            <a:r>
              <a:rPr lang="ru-RU" dirty="0" smtClean="0"/>
              <a:t>в</a:t>
            </a:r>
            <a:r>
              <a:rPr lang="ru-RU" dirty="0"/>
              <a:t>) необходимость обеспечения взаимодействия товаров с товарами, используемыми заказчиком, ввиду их несовместимости с товарами, имеющими другие товарные знаки (за исключением закупок товаров, указанных в пунктах 40 - 43, 70 - 76, 78 - 86, 94 - 117 и 134 перечня)</a:t>
            </a:r>
          </a:p>
        </p:txBody>
      </p:sp>
      <p:sp>
        <p:nvSpPr>
          <p:cNvPr id="5" name="TextBox 4"/>
          <p:cNvSpPr txBox="1"/>
          <p:nvPr/>
        </p:nvSpPr>
        <p:spPr>
          <a:xfrm>
            <a:off x="239485" y="2252735"/>
            <a:ext cx="11691258" cy="1477328"/>
          </a:xfrm>
          <a:prstGeom prst="rect">
            <a:avLst/>
          </a:prstGeom>
          <a:noFill/>
        </p:spPr>
        <p:txBody>
          <a:bodyPr wrap="square" rtlCol="0">
            <a:spAutoFit/>
          </a:bodyPr>
          <a:lstStyle/>
          <a:p>
            <a:r>
              <a:rPr lang="ru-RU" dirty="0"/>
              <a:t>д) закупки, осуществляемые Федеральной службой безопасности Российской Федерации, Федеральной службой охраны Российской Федерации, Службой внешней разведки Российской Федерации, органами внешней разведки Министерства обороны Российской Федерации, Министерством внутренних дел Российской Федерации, Федеральной службой войск национальной гвардии Российской Федерации и подведомственными им </a:t>
            </a:r>
            <a:r>
              <a:rPr lang="ru-RU" dirty="0" smtClean="0"/>
              <a:t>организациями (с особенностями)</a:t>
            </a:r>
            <a:endParaRPr lang="ru-RU" dirty="0"/>
          </a:p>
        </p:txBody>
      </p:sp>
      <p:sp>
        <p:nvSpPr>
          <p:cNvPr id="6" name="TextBox 5"/>
          <p:cNvSpPr txBox="1"/>
          <p:nvPr/>
        </p:nvSpPr>
        <p:spPr>
          <a:xfrm>
            <a:off x="239485" y="3741389"/>
            <a:ext cx="11691258" cy="2862322"/>
          </a:xfrm>
          <a:prstGeom prst="rect">
            <a:avLst/>
          </a:prstGeom>
          <a:noFill/>
        </p:spPr>
        <p:txBody>
          <a:bodyPr wrap="square" rtlCol="0">
            <a:spAutoFit/>
          </a:bodyPr>
          <a:lstStyle/>
          <a:p>
            <a:r>
              <a:rPr lang="ru-RU" dirty="0"/>
              <a:t>е) закупки товаров Федеральной службой охраны Российской Федерации, осуществляемые в целях реализации мер по осуществлению государственной охраны, а также закупки транспортных средств Министерством внутренних дел Российской Федерации для обеспечения безопасности объектов государственной охраны и проведения оперативно-поисковых мероприятий;</a:t>
            </a:r>
          </a:p>
          <a:p>
            <a:endParaRPr lang="ru-RU" dirty="0"/>
          </a:p>
          <a:p>
            <a:r>
              <a:rPr lang="ru-RU" dirty="0"/>
              <a:t>ж) закупки товаров в целях оказания медицинской помощи в неотложной или экстренной форме либо вследствие аварии, обстоятельств непреодолимой силы, для предупреждения (при введении режима повышенной готовности функционирования органов управления и сил единой государственной системы предупреждения и ликвидации чрезвычайных ситуаций) и (или) ликвидации чрезвычайной ситуации, </a:t>
            </a:r>
            <a:r>
              <a:rPr lang="ru-RU" b="1" dirty="0"/>
              <a:t>в целях проведения специальной военной операции, мобилизационной подготовки, мобилизации.</a:t>
            </a:r>
          </a:p>
        </p:txBody>
      </p:sp>
    </p:spTree>
    <p:extLst>
      <p:ext uri="{BB962C8B-B14F-4D97-AF65-F5344CB8AC3E}">
        <p14:creationId xmlns:p14="http://schemas.microsoft.com/office/powerpoint/2010/main" val="284141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83029" y="220444"/>
            <a:ext cx="10158548" cy="1077218"/>
          </a:xfrm>
          <a:prstGeom prst="rect">
            <a:avLst/>
          </a:prstGeom>
          <a:noFill/>
        </p:spPr>
        <p:txBody>
          <a:bodyPr wrap="square" rtlCol="0">
            <a:spAutoFit/>
          </a:bodyPr>
          <a:lstStyle/>
          <a:p>
            <a:r>
              <a:rPr lang="ru-RU" sz="3200" b="1" dirty="0" smtClean="0"/>
              <a:t>Как подтверждается страна происхождения (пункт 6 ПП 616)</a:t>
            </a:r>
            <a:endParaRPr lang="ru-RU" sz="3200" b="1" dirty="0"/>
          </a:p>
        </p:txBody>
      </p:sp>
      <p:sp>
        <p:nvSpPr>
          <p:cNvPr id="3" name="TextBox 2"/>
          <p:cNvSpPr txBox="1"/>
          <p:nvPr/>
        </p:nvSpPr>
        <p:spPr>
          <a:xfrm>
            <a:off x="283029" y="1430828"/>
            <a:ext cx="10809514" cy="5355312"/>
          </a:xfrm>
          <a:prstGeom prst="rect">
            <a:avLst/>
          </a:prstGeom>
          <a:noFill/>
        </p:spPr>
        <p:txBody>
          <a:bodyPr wrap="square" rtlCol="0">
            <a:spAutoFit/>
          </a:bodyPr>
          <a:lstStyle/>
          <a:p>
            <a:r>
              <a:rPr lang="ru-RU" dirty="0"/>
              <a:t>а) подтверждением производства продукции на территории </a:t>
            </a:r>
            <a:r>
              <a:rPr lang="ru-RU" dirty="0" smtClean="0"/>
              <a:t>РФ является </a:t>
            </a:r>
            <a:r>
              <a:rPr lang="ru-RU" dirty="0"/>
              <a:t>наличие сведений о такой продукции в реестре промышленной продукции, произведенной на территории Российской Федерации (далее - реестр российской промышленной продукции), </a:t>
            </a:r>
            <a:r>
              <a:rPr lang="ru-RU" b="1" u="sng" dirty="0"/>
              <a:t>либо</a:t>
            </a:r>
            <a:r>
              <a:rPr lang="ru-RU" dirty="0"/>
              <a:t> в едином реестре российской радиоэлектронной продукции, предусмотренном постановлением Правительства Российской Федерации от 10 июля 2019 г. N 878 </a:t>
            </a:r>
            <a:r>
              <a:rPr lang="ru-RU" dirty="0" smtClean="0"/>
              <a:t>«О </a:t>
            </a:r>
            <a:r>
              <a:rPr lang="ru-RU" dirty="0"/>
              <a:t>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 внесении изменений в постановление Правительства Российской Федерации от 16 сентября 2016 г. N 925 и признании утратившими силу некоторых актов Правительства Российской </a:t>
            </a:r>
            <a:r>
              <a:rPr lang="ru-RU" dirty="0" smtClean="0"/>
              <a:t>Федерации»;</a:t>
            </a:r>
            <a:endParaRPr lang="ru-RU" dirty="0"/>
          </a:p>
          <a:p>
            <a:endParaRPr lang="ru-RU" dirty="0" smtClean="0"/>
          </a:p>
          <a:p>
            <a:r>
              <a:rPr lang="ru-RU" dirty="0" smtClean="0"/>
              <a:t>б</a:t>
            </a:r>
            <a:r>
              <a:rPr lang="ru-RU" dirty="0"/>
              <a:t>) подтверждением производства промышленной продукции на территории государства - члена Евразийского экономического союза является наличие сведений о такой продукции в евразийском реестре промышленных товаров государств - членов Евразийского экономического союза, порядок формирования и ведения которого устанавливается правом Евразийского экономического союза (далее - евразийский реестр промышленных товаров);</a:t>
            </a:r>
          </a:p>
          <a:p>
            <a:endParaRPr lang="ru-RU" dirty="0" smtClean="0"/>
          </a:p>
          <a:p>
            <a:r>
              <a:rPr lang="ru-RU" dirty="0" smtClean="0"/>
              <a:t>в</a:t>
            </a:r>
            <a:r>
              <a:rPr lang="ru-RU" dirty="0"/>
              <a:t>) подтверждением производства промышленной продукции на территориях </a:t>
            </a:r>
            <a:r>
              <a:rPr lang="ru-RU" dirty="0" smtClean="0"/>
              <a:t>ДНР и ЛНР </a:t>
            </a:r>
            <a:r>
              <a:rPr lang="ru-RU" dirty="0"/>
              <a:t>является наличие сведений о такой продукции в реестре промышленной продукции, произведенной на территориях </a:t>
            </a:r>
            <a:r>
              <a:rPr lang="ru-RU" dirty="0" smtClean="0"/>
              <a:t>ДНР и ЛНР.</a:t>
            </a:r>
            <a:endParaRPr lang="ru-RU" dirty="0"/>
          </a:p>
        </p:txBody>
      </p:sp>
    </p:spTree>
    <p:extLst>
      <p:ext uri="{BB962C8B-B14F-4D97-AF65-F5344CB8AC3E}">
        <p14:creationId xmlns:p14="http://schemas.microsoft.com/office/powerpoint/2010/main" val="66141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02906" y="262625"/>
            <a:ext cx="8721351" cy="1077218"/>
          </a:xfrm>
          <a:prstGeom prst="rect">
            <a:avLst/>
          </a:prstGeom>
          <a:noFill/>
        </p:spPr>
        <p:txBody>
          <a:bodyPr wrap="square" rtlCol="0">
            <a:spAutoFit/>
          </a:bodyPr>
          <a:lstStyle/>
          <a:p>
            <a:r>
              <a:rPr lang="ru-RU" sz="3200" b="1" dirty="0" smtClean="0"/>
              <a:t>Какими документами подтверждается соответствие НПА</a:t>
            </a:r>
            <a:endParaRPr lang="ru-RU" sz="3200" b="1" dirty="0"/>
          </a:p>
        </p:txBody>
      </p:sp>
      <p:sp>
        <p:nvSpPr>
          <p:cNvPr id="3" name="TextBox 2"/>
          <p:cNvSpPr txBox="1"/>
          <p:nvPr/>
        </p:nvSpPr>
        <p:spPr>
          <a:xfrm>
            <a:off x="368905" y="1748606"/>
            <a:ext cx="7826828" cy="3970318"/>
          </a:xfrm>
          <a:prstGeom prst="rect">
            <a:avLst/>
          </a:prstGeom>
          <a:noFill/>
        </p:spPr>
        <p:txBody>
          <a:bodyPr wrap="square" rtlCol="0">
            <a:spAutoFit/>
          </a:bodyPr>
          <a:lstStyle/>
          <a:p>
            <a:r>
              <a:rPr lang="ru-RU" dirty="0" smtClean="0"/>
              <a:t>- в </a:t>
            </a:r>
            <a:r>
              <a:rPr lang="ru-RU" dirty="0"/>
              <a:t>отношении товаров, страной происхождения которых является Российская Федерация, - </a:t>
            </a:r>
            <a:r>
              <a:rPr lang="ru-RU" b="1" dirty="0"/>
              <a:t>номера реестровых записей</a:t>
            </a:r>
            <a:r>
              <a:rPr lang="ru-RU" dirty="0"/>
              <a:t> из реестра российской промышленной продукции, единого реестра российской радиоэлектронной продукции (в случае закупки товаров, указанных в пунктах 22 - 27 и 29 перечня), а также </a:t>
            </a:r>
            <a:r>
              <a:rPr lang="ru-RU" b="1" dirty="0"/>
              <a:t>информацию о совокупном количестве баллов</a:t>
            </a:r>
            <a:r>
              <a:rPr lang="ru-RU" dirty="0"/>
              <a:t> за выполнение технологических операций (условий) на территории Российской Федерации, если это предусмотрено постановлением Правительства Российской Федерации от 17 июля 2015 г. N 719 (для продукции, в отношении которой установлены требования о совокупном количестве баллов за выполнение (освоение) на территории Российской Федерации соответствующих операций (условий). </a:t>
            </a:r>
            <a:r>
              <a:rPr lang="ru-RU" b="1" dirty="0"/>
              <a:t>Информация о реестровых записях о товаре и совокупном количестве баллов включается в контракт</a:t>
            </a:r>
          </a:p>
        </p:txBody>
      </p:sp>
      <p:sp>
        <p:nvSpPr>
          <p:cNvPr id="4" name="Скругленная прямоугольная выноска 3"/>
          <p:cNvSpPr/>
          <p:nvPr/>
        </p:nvSpPr>
        <p:spPr>
          <a:xfrm>
            <a:off x="9024257" y="2057400"/>
            <a:ext cx="2612571" cy="2492829"/>
          </a:xfrm>
          <a:prstGeom prst="wedgeRoundRectCallout">
            <a:avLst>
              <a:gd name="adj1" fmla="val -95000"/>
              <a:gd name="adj2" fmla="val 62500"/>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Достаточно ли ссылки на один реестр (например, радиоэлектроники), если закупаются товары по пунктам 22-27 и 29 перечня?</a:t>
            </a:r>
            <a:endParaRPr lang="ru-RU" dirty="0"/>
          </a:p>
        </p:txBody>
      </p:sp>
      <p:sp>
        <p:nvSpPr>
          <p:cNvPr id="5" name="TextBox 4"/>
          <p:cNvSpPr txBox="1"/>
          <p:nvPr/>
        </p:nvSpPr>
        <p:spPr>
          <a:xfrm>
            <a:off x="368905" y="5826285"/>
            <a:ext cx="10798628" cy="646331"/>
          </a:xfrm>
          <a:prstGeom prst="rect">
            <a:avLst/>
          </a:prstGeom>
          <a:noFill/>
        </p:spPr>
        <p:txBody>
          <a:bodyPr wrap="square" rtlCol="0">
            <a:spAutoFit/>
          </a:bodyPr>
          <a:lstStyle/>
          <a:p>
            <a:r>
              <a:rPr lang="ru-RU" dirty="0" smtClean="0"/>
              <a:t>Реестр российской промышленной продукции </a:t>
            </a:r>
            <a:r>
              <a:rPr lang="en-US" dirty="0">
                <a:hlinkClick r:id="rId4"/>
              </a:rPr>
              <a:t>https://gisp.gov.ru/pp719v2/pub/prod</a:t>
            </a:r>
            <a:r>
              <a:rPr lang="en-US" dirty="0" smtClean="0">
                <a:hlinkClick r:id="rId4"/>
              </a:rPr>
              <a:t>/</a:t>
            </a:r>
            <a:endParaRPr lang="ru-RU" dirty="0" smtClean="0"/>
          </a:p>
          <a:p>
            <a:r>
              <a:rPr lang="ru-RU" dirty="0" smtClean="0"/>
              <a:t>Реестр российской радиоэлектронной продукции </a:t>
            </a:r>
            <a:r>
              <a:rPr lang="en-US" dirty="0">
                <a:hlinkClick r:id="rId5"/>
              </a:rPr>
              <a:t>https://gisp.gov.ru/pprf/marketplace/#/</a:t>
            </a:r>
            <a:r>
              <a:rPr lang="en-US" dirty="0" smtClean="0">
                <a:hlinkClick r:id="rId5"/>
              </a:rPr>
              <a:t>products</a:t>
            </a:r>
            <a:r>
              <a:rPr lang="ru-RU" dirty="0" smtClean="0"/>
              <a:t> </a:t>
            </a:r>
            <a:endParaRPr lang="ru-RU" dirty="0"/>
          </a:p>
        </p:txBody>
      </p:sp>
    </p:spTree>
    <p:extLst>
      <p:ext uri="{BB962C8B-B14F-4D97-AF65-F5344CB8AC3E}">
        <p14:creationId xmlns:p14="http://schemas.microsoft.com/office/powerpoint/2010/main" val="358857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87992"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86308" y="296096"/>
            <a:ext cx="8721351" cy="954107"/>
          </a:xfrm>
          <a:prstGeom prst="rect">
            <a:avLst/>
          </a:prstGeom>
          <a:noFill/>
        </p:spPr>
        <p:txBody>
          <a:bodyPr wrap="square" rtlCol="0">
            <a:spAutoFit/>
          </a:bodyPr>
          <a:lstStyle/>
          <a:p>
            <a:r>
              <a:rPr lang="ru-RU" sz="2800" b="1" dirty="0" smtClean="0"/>
              <a:t>Какими документами подтверждается соответствие НПА – судебная практика</a:t>
            </a:r>
            <a:endParaRPr lang="ru-RU" sz="2800" b="1" dirty="0"/>
          </a:p>
        </p:txBody>
      </p:sp>
      <p:sp>
        <p:nvSpPr>
          <p:cNvPr id="3" name="TextBox 2"/>
          <p:cNvSpPr txBox="1"/>
          <p:nvPr/>
        </p:nvSpPr>
        <p:spPr>
          <a:xfrm>
            <a:off x="186308" y="1514945"/>
            <a:ext cx="8118283" cy="5016758"/>
          </a:xfrm>
          <a:prstGeom prst="rect">
            <a:avLst/>
          </a:prstGeom>
          <a:noFill/>
        </p:spPr>
        <p:txBody>
          <a:bodyPr wrap="square" rtlCol="0">
            <a:spAutoFit/>
          </a:bodyPr>
          <a:lstStyle/>
          <a:p>
            <a:r>
              <a:rPr lang="ru-RU" sz="1600" b="1" dirty="0" smtClean="0"/>
              <a:t>Суть дела: </a:t>
            </a:r>
            <a:r>
              <a:rPr lang="ru-RU" sz="1600" dirty="0" smtClean="0"/>
              <a:t>в ходе проведения закупки установлен запрет согласно ПП 616. Победителем закупки на поставку ноутбуков признан участник, предоставивший в составе выписку из реестра промышленной продукции, произведенной на территории Российской Федерации. По мнению истца, данная заявка подлежала отклонению, так как победителем не были предоставлены сведения о номере реестровой записи в едином </a:t>
            </a:r>
            <a:r>
              <a:rPr lang="ru-RU" sz="1600" dirty="0"/>
              <a:t>реестре российской радиоэлектронной </a:t>
            </a:r>
            <a:r>
              <a:rPr lang="ru-RU" sz="1600" dirty="0" smtClean="0"/>
              <a:t>продукции.</a:t>
            </a:r>
          </a:p>
          <a:p>
            <a:endParaRPr lang="ru-RU" sz="1600" b="1" dirty="0"/>
          </a:p>
          <a:p>
            <a:r>
              <a:rPr lang="ru-RU" sz="1600" b="1" dirty="0"/>
              <a:t>Суть решения: </a:t>
            </a:r>
            <a:r>
              <a:rPr lang="ru-RU" sz="1600" dirty="0"/>
              <a:t>Текст постановления </a:t>
            </a:r>
            <a:r>
              <a:rPr lang="ru-RU" sz="1600" dirty="0" smtClean="0"/>
              <a:t>(ПП 616) прямо </a:t>
            </a:r>
            <a:r>
              <a:rPr lang="ru-RU" sz="1600" dirty="0"/>
              <a:t>говорит о </a:t>
            </a:r>
            <a:r>
              <a:rPr lang="ru-RU" sz="1600" dirty="0" smtClean="0"/>
              <a:t>возможности </a:t>
            </a:r>
            <a:r>
              <a:rPr lang="ru-RU" sz="1600" dirty="0"/>
              <a:t>выбора для участника, в том числе </a:t>
            </a:r>
            <a:r>
              <a:rPr lang="ru-RU" sz="1600" dirty="0" smtClean="0"/>
              <a:t>в пункте «а» </a:t>
            </a:r>
            <a:r>
              <a:rPr lang="ru-RU" sz="1600" dirty="0"/>
              <a:t>части 6 указание на союз «либо» подразумевает вариативность выбора. При </a:t>
            </a:r>
            <a:r>
              <a:rPr lang="ru-RU" sz="1600" dirty="0" smtClean="0"/>
              <a:t>этом законодательство </a:t>
            </a:r>
            <a:r>
              <a:rPr lang="ru-RU" sz="1600" dirty="0"/>
              <a:t>не ограничивает участника в предоставлении сведений из </a:t>
            </a:r>
            <a:r>
              <a:rPr lang="ru-RU" sz="1600" dirty="0" smtClean="0"/>
              <a:t>нескольких реестров</a:t>
            </a:r>
            <a:r>
              <a:rPr lang="ru-RU" sz="1600" dirty="0"/>
              <a:t>, если в них содержится необходимая информация</a:t>
            </a:r>
            <a:r>
              <a:rPr lang="ru-RU" sz="1600" dirty="0" smtClean="0"/>
              <a:t>. Отсутствие </a:t>
            </a:r>
            <a:r>
              <a:rPr lang="ru-RU" sz="1600" dirty="0"/>
              <a:t>сведений из одного из реестров не влияет на </a:t>
            </a:r>
            <a:r>
              <a:rPr lang="ru-RU" sz="1600" dirty="0" smtClean="0"/>
              <a:t>информативность предоставленной </a:t>
            </a:r>
            <a:r>
              <a:rPr lang="ru-RU" sz="1600" dirty="0"/>
              <a:t>информации и </a:t>
            </a:r>
            <a:r>
              <a:rPr lang="ru-RU" sz="1600" dirty="0" smtClean="0"/>
              <a:t> позволяет </a:t>
            </a:r>
            <a:r>
              <a:rPr lang="ru-RU" sz="1600" dirty="0"/>
              <a:t>сделать вывод о месте производства </a:t>
            </a:r>
            <a:r>
              <a:rPr lang="ru-RU" sz="1600" dirty="0" smtClean="0"/>
              <a:t>промышленной продукции.</a:t>
            </a:r>
          </a:p>
          <a:p>
            <a:endParaRPr lang="ru-RU" sz="1600" dirty="0" smtClean="0"/>
          </a:p>
          <a:p>
            <a:r>
              <a:rPr lang="ru-RU" sz="1600" b="1" dirty="0" smtClean="0"/>
              <a:t>Реквизиты: </a:t>
            </a:r>
            <a:r>
              <a:rPr lang="ru-RU" sz="1600" dirty="0" smtClean="0"/>
              <a:t>Решение Арбитражного суда Нижегородской области по </a:t>
            </a:r>
            <a:r>
              <a:rPr lang="ru-RU" sz="1600" dirty="0"/>
              <a:t>делу №</a:t>
            </a:r>
            <a:r>
              <a:rPr lang="ru-RU" sz="1600" dirty="0" smtClean="0"/>
              <a:t>А43-18756/2022 от 08.08.2022 (заседание в 1 ААС состоится 17.11.2022)</a:t>
            </a:r>
          </a:p>
          <a:p>
            <a:endParaRPr lang="ru-RU" sz="1600" dirty="0"/>
          </a:p>
          <a:p>
            <a:r>
              <a:rPr lang="ru-RU" sz="1600" b="1" dirty="0" smtClean="0"/>
              <a:t>Аналогичная позиция </a:t>
            </a:r>
            <a:r>
              <a:rPr lang="ru-RU" sz="1600" dirty="0" smtClean="0"/>
              <a:t>отражена в решении Московского УФАС России по закупке </a:t>
            </a:r>
          </a:p>
          <a:p>
            <a:r>
              <a:rPr lang="ru-RU" sz="1600" dirty="0"/>
              <a:t>0373100056822000048 от </a:t>
            </a:r>
            <a:r>
              <a:rPr lang="ru-RU" sz="1600" dirty="0" smtClean="0"/>
              <a:t>05.08.2022 г.</a:t>
            </a:r>
            <a:endParaRPr lang="ru-RU" sz="1600" dirty="0"/>
          </a:p>
        </p:txBody>
      </p:sp>
    </p:spTree>
    <p:extLst>
      <p:ext uri="{BB962C8B-B14F-4D97-AF65-F5344CB8AC3E}">
        <p14:creationId xmlns:p14="http://schemas.microsoft.com/office/powerpoint/2010/main" val="245316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87992"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86308" y="296096"/>
            <a:ext cx="8721351" cy="954107"/>
          </a:xfrm>
          <a:prstGeom prst="rect">
            <a:avLst/>
          </a:prstGeom>
          <a:noFill/>
        </p:spPr>
        <p:txBody>
          <a:bodyPr wrap="square" rtlCol="0">
            <a:spAutoFit/>
          </a:bodyPr>
          <a:lstStyle/>
          <a:p>
            <a:r>
              <a:rPr lang="ru-RU" sz="2800" b="1" dirty="0" smtClean="0"/>
              <a:t>Какими документами подтверждается соответствие НПА – административная практика</a:t>
            </a:r>
            <a:endParaRPr lang="ru-RU" sz="2800" b="1" dirty="0"/>
          </a:p>
        </p:txBody>
      </p:sp>
      <p:sp>
        <p:nvSpPr>
          <p:cNvPr id="3" name="TextBox 2"/>
          <p:cNvSpPr txBox="1"/>
          <p:nvPr/>
        </p:nvSpPr>
        <p:spPr>
          <a:xfrm>
            <a:off x="186308" y="1514945"/>
            <a:ext cx="8118283" cy="5355312"/>
          </a:xfrm>
          <a:prstGeom prst="rect">
            <a:avLst/>
          </a:prstGeom>
          <a:noFill/>
        </p:spPr>
        <p:txBody>
          <a:bodyPr wrap="square" rtlCol="0">
            <a:spAutoFit/>
          </a:bodyPr>
          <a:lstStyle/>
          <a:p>
            <a:r>
              <a:rPr lang="ru-RU" b="1" dirty="0" smtClean="0"/>
              <a:t>Суть дела: </a:t>
            </a:r>
            <a:r>
              <a:rPr lang="ru-RU" dirty="0" smtClean="0"/>
              <a:t>в ходе проведения закупки установлен запрет согласно ПП 616</a:t>
            </a:r>
            <a:r>
              <a:rPr lang="ru-RU" dirty="0"/>
              <a:t>. </a:t>
            </a:r>
            <a:r>
              <a:rPr lang="ru-RU" dirty="0" smtClean="0"/>
              <a:t>Заявка была отклонена, так как не содержала номер </a:t>
            </a:r>
            <a:r>
              <a:rPr lang="ru-RU" dirty="0"/>
              <a:t>реестровых записей из единого реестра российской радиоэлектронной </a:t>
            </a:r>
            <a:r>
              <a:rPr lang="ru-RU" dirty="0" smtClean="0"/>
              <a:t>продукции (в заявке </a:t>
            </a:r>
            <a:r>
              <a:rPr lang="ru-RU" dirty="0"/>
              <a:t>представлена выписка из реестра российской промышленной продукции №</a:t>
            </a:r>
            <a:r>
              <a:rPr lang="ru-RU" dirty="0" smtClean="0"/>
              <a:t>1304\1\2021).</a:t>
            </a:r>
          </a:p>
          <a:p>
            <a:endParaRPr lang="ru-RU" b="1" dirty="0"/>
          </a:p>
          <a:p>
            <a:r>
              <a:rPr lang="ru-RU" b="1" dirty="0"/>
              <a:t>Суть решения: </a:t>
            </a:r>
            <a:r>
              <a:rPr lang="ru-RU" dirty="0" smtClean="0"/>
              <a:t>Заказчик </a:t>
            </a:r>
            <a:r>
              <a:rPr lang="ru-RU" dirty="0"/>
              <a:t>установил код ОКПД2 </a:t>
            </a:r>
            <a:r>
              <a:rPr lang="ru-RU" dirty="0" smtClean="0"/>
              <a:t>26.20.13.000. В </a:t>
            </a:r>
            <a:r>
              <a:rPr lang="ru-RU" dirty="0"/>
              <a:t>свою очередь, код ОКПД2 26.20.13.000 входит в пункт 25 перечня </a:t>
            </a:r>
            <a:r>
              <a:rPr lang="ru-RU" dirty="0" smtClean="0"/>
              <a:t>ПП 616.</a:t>
            </a:r>
            <a:endParaRPr lang="ru-RU" dirty="0"/>
          </a:p>
          <a:p>
            <a:r>
              <a:rPr lang="ru-RU" dirty="0"/>
              <a:t>Таким образом, с учетом предмета рассматриваемой закупки, в соответствии с п.10 постановления Правительства №616, для подтверждения соответствия требованиям, установленным названным постановлением, участник закупки должен был указать в составе заявки номер реестровой записи из единого реестра российской радиоэлектронной продукции.</a:t>
            </a:r>
          </a:p>
          <a:p>
            <a:endParaRPr lang="ru-RU" dirty="0" smtClean="0"/>
          </a:p>
          <a:p>
            <a:r>
              <a:rPr lang="ru-RU" b="1" dirty="0" smtClean="0"/>
              <a:t>Реквизиты: </a:t>
            </a:r>
            <a:r>
              <a:rPr lang="ru-RU" dirty="0" smtClean="0"/>
              <a:t>Решение УФАС По Новосибирской области по закупке 0851200000621006858 от 02.12.2021 г., </a:t>
            </a:r>
            <a:r>
              <a:rPr lang="ru-RU" dirty="0"/>
              <a:t>по закупке </a:t>
            </a:r>
            <a:r>
              <a:rPr lang="ru-RU" dirty="0" smtClean="0"/>
              <a:t>0851200000622003696 от 04.07.2022, Решение УФАС по Ульяновской области </a:t>
            </a:r>
            <a:r>
              <a:rPr lang="ru-RU" dirty="0"/>
              <a:t>по закупке </a:t>
            </a:r>
            <a:r>
              <a:rPr lang="ru-RU" dirty="0" smtClean="0"/>
              <a:t>0168500000621003593 от 19.20.2021 г.</a:t>
            </a:r>
            <a:endParaRPr lang="ru-RU" dirty="0"/>
          </a:p>
        </p:txBody>
      </p:sp>
    </p:spTree>
    <p:extLst>
      <p:ext uri="{BB962C8B-B14F-4D97-AF65-F5344CB8AC3E}">
        <p14:creationId xmlns:p14="http://schemas.microsoft.com/office/powerpoint/2010/main" val="396370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87992"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86308" y="296096"/>
            <a:ext cx="8721351" cy="523220"/>
          </a:xfrm>
          <a:prstGeom prst="rect">
            <a:avLst/>
          </a:prstGeom>
          <a:noFill/>
        </p:spPr>
        <p:txBody>
          <a:bodyPr wrap="square" rtlCol="0">
            <a:spAutoFit/>
          </a:bodyPr>
          <a:lstStyle/>
          <a:p>
            <a:r>
              <a:rPr lang="ru-RU" sz="2800" b="1" dirty="0" smtClean="0"/>
              <a:t>Про количество баллов – некоторые примеры</a:t>
            </a:r>
            <a:endParaRPr lang="ru-RU" sz="2800" b="1" dirty="0"/>
          </a:p>
        </p:txBody>
      </p:sp>
      <p:sp>
        <p:nvSpPr>
          <p:cNvPr id="4" name="Блок-схема: процесс 3"/>
          <p:cNvSpPr/>
          <p:nvPr/>
        </p:nvSpPr>
        <p:spPr>
          <a:xfrm>
            <a:off x="1137840" y="1013423"/>
            <a:ext cx="6040321" cy="496388"/>
          </a:xfrm>
          <a:prstGeom prst="flowChart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Примеры товаров, по которым установлены требования о количестве баллов (с 15.10.2022)</a:t>
            </a:r>
            <a:endParaRPr lang="ru-RU" dirty="0"/>
          </a:p>
        </p:txBody>
      </p:sp>
      <p:sp>
        <p:nvSpPr>
          <p:cNvPr id="7" name="TextBox 6"/>
          <p:cNvSpPr txBox="1"/>
          <p:nvPr/>
        </p:nvSpPr>
        <p:spPr>
          <a:xfrm>
            <a:off x="137609" y="1509811"/>
            <a:ext cx="11605098" cy="5262979"/>
          </a:xfrm>
          <a:prstGeom prst="rect">
            <a:avLst/>
          </a:prstGeom>
          <a:noFill/>
        </p:spPr>
        <p:txBody>
          <a:bodyPr wrap="square" rtlCol="0">
            <a:spAutoFit/>
          </a:bodyPr>
          <a:lstStyle/>
          <a:p>
            <a:r>
              <a:rPr lang="ru-RU" sz="1400" b="1" dirty="0"/>
              <a:t>26.12.1</a:t>
            </a:r>
            <a:r>
              <a:rPr lang="ru-RU" sz="1400" dirty="0"/>
              <a:t> "Платы печатные смонтированные" (только в отношении плат печатных смонтированных, используемых в промышленной продукции, предусмотренной разделом IX настоящего приложения): </a:t>
            </a:r>
            <a:r>
              <a:rPr lang="ru-RU" sz="1400" i="1" dirty="0"/>
              <a:t>до 31 декабря 2022 г. - не менее 20 баллов; с 1 января 2023 г. - не менее 22 баллов; с 1 января 2024 г. - не менее 30 баллов;</a:t>
            </a:r>
          </a:p>
          <a:p>
            <a:r>
              <a:rPr lang="ru-RU" sz="1400" b="1" dirty="0"/>
              <a:t>26.12.2 "</a:t>
            </a:r>
            <a:r>
              <a:rPr lang="ru-RU" sz="1400" dirty="0"/>
              <a:t>Платы звуковые, </a:t>
            </a:r>
            <a:r>
              <a:rPr lang="ru-RU" sz="1400" dirty="0" err="1"/>
              <a:t>видеоплаты</a:t>
            </a:r>
            <a:r>
              <a:rPr lang="ru-RU" sz="1400" dirty="0"/>
              <a:t>, сетевые и аналогичные платы для машин автоматической обработки информации": </a:t>
            </a:r>
            <a:r>
              <a:rPr lang="ru-RU" sz="1400" i="1" dirty="0"/>
              <a:t>до 31 декабря 2022 г. - не менее 20 баллов; с 1 января 2023 г. - не менее 25 баллов; с 1 января 2024 г. - не менее 30 баллов;</a:t>
            </a:r>
          </a:p>
          <a:p>
            <a:r>
              <a:rPr lang="ru-RU" sz="1400" b="1" dirty="0"/>
              <a:t>26.20.11</a:t>
            </a:r>
            <a:r>
              <a:rPr lang="ru-RU" sz="1400" dirty="0"/>
              <a:t> "Компьютеры портативные массой не более 10 кг, такие как ноутбуки, планшетные компьютеры, карманные компьютеры, в том числе совмещающие функции мобильного телефонного аппарата, электронные записные книжки и аналогичная компьютерная техника": </a:t>
            </a:r>
            <a:r>
              <a:rPr lang="ru-RU" sz="1400" i="1" dirty="0"/>
              <a:t>до 31 декабря 2022 г. - не менее 90 баллов; с 1 января 2023 г. - не менее 100 баллов; с 1 января 2024 г. - не менее 140 баллов;</a:t>
            </a:r>
          </a:p>
          <a:p>
            <a:r>
              <a:rPr lang="ru-RU" sz="1400" b="1" dirty="0" smtClean="0"/>
              <a:t>26.20.12.110 </a:t>
            </a:r>
            <a:r>
              <a:rPr lang="ru-RU" sz="1400" dirty="0" smtClean="0"/>
              <a:t>"Терминалы </a:t>
            </a:r>
            <a:r>
              <a:rPr lang="ru-RU" sz="1400" dirty="0"/>
              <a:t>кассовые, подключаемые к компьютеру или сети передачи данных": </a:t>
            </a:r>
            <a:r>
              <a:rPr lang="ru-RU" sz="1400" i="1" dirty="0"/>
              <a:t>до 31 декабря 2022 г. - не менее 80 </a:t>
            </a:r>
            <a:r>
              <a:rPr lang="ru-RU" sz="1400" i="1" dirty="0" smtClean="0"/>
              <a:t>баллов</a:t>
            </a:r>
            <a:r>
              <a:rPr lang="ru-RU" sz="1400" i="1" dirty="0"/>
              <a:t>; с 1 января 2023 г. - не менее 85 баллов; с 1 января 2024 г. - не менее 90 баллов;</a:t>
            </a:r>
          </a:p>
          <a:p>
            <a:r>
              <a:rPr lang="ru-RU" sz="1400" b="1" dirty="0"/>
              <a:t>26.20.12.120</a:t>
            </a:r>
            <a:r>
              <a:rPr lang="ru-RU" sz="1400" dirty="0"/>
              <a:t> "Банкоматы и аналогичное оборудование, подключаемое к компьютеру или сети передачи данных": </a:t>
            </a:r>
            <a:r>
              <a:rPr lang="ru-RU" sz="1400" i="1" dirty="0"/>
              <a:t>до 31 декабря 2022 г. - не менее 105 баллов; с 1 января 2023 г. - не менее 145 баллов; с 1 января 2024 г. - не менее 150 баллов;</a:t>
            </a:r>
          </a:p>
          <a:p>
            <a:r>
              <a:rPr lang="ru-RU" sz="1400" b="1" dirty="0"/>
              <a:t>26.20.13</a:t>
            </a:r>
            <a:r>
              <a:rPr lang="ru-RU" sz="1400" dirty="0"/>
              <a:t> "Машины вычислительные электронные цифровые, содержащие в одном корпусе центральный процессор и устройство ввода и вывода, объединенные или нет для автоматической обработки данных": </a:t>
            </a:r>
            <a:r>
              <a:rPr lang="ru-RU" sz="1400" i="1" dirty="0"/>
              <a:t>до 31 декабря 2022 г. - не менее 90 баллов; с 1 января 2023 г. - не менее 100 баллов; с 1 января 2024 г. - не менее 140 баллов;</a:t>
            </a:r>
          </a:p>
          <a:p>
            <a:r>
              <a:rPr lang="ru-RU" sz="1400" b="1" dirty="0"/>
              <a:t>26.20.14</a:t>
            </a:r>
            <a:r>
              <a:rPr lang="ru-RU" sz="1400" dirty="0"/>
              <a:t> "Машины вычислительные электронные цифровые, поставляемые в виде систем для автоматической обработки данных": </a:t>
            </a:r>
            <a:r>
              <a:rPr lang="ru-RU" sz="1400" i="1" dirty="0"/>
              <a:t>до 31 декабря 2022 г. - не менее 100 баллов; с 1 января 2023 г. - не менее 110 баллов; с 1 января 2024 г. - не менее 150 баллов;</a:t>
            </a:r>
          </a:p>
          <a:p>
            <a:r>
              <a:rPr lang="ru-RU" sz="1400" b="1" dirty="0"/>
              <a:t>26.20.15</a:t>
            </a:r>
            <a:r>
              <a:rPr lang="ru-RU" sz="1400" dirty="0"/>
              <a:t> "Машины вычислительные электронные цифровые прочие, содержащие или не содержащие в одном корпусе одно или два из следующих устройств для автоматической обработки данных: запоминающие устройства, устройства ввода, устройства вывода": </a:t>
            </a:r>
            <a:r>
              <a:rPr lang="ru-RU" sz="1400" i="1" dirty="0"/>
              <a:t>до 31 декабря 2022 г. - не менее 90 баллов; с 1 января 2023 г. - не менее 100 баллов; с 1 января 2024 г. - не менее 140 баллов;</a:t>
            </a:r>
          </a:p>
          <a:p>
            <a:r>
              <a:rPr lang="ru-RU" sz="1400" b="1" dirty="0"/>
              <a:t>26.20.16</a:t>
            </a:r>
            <a:r>
              <a:rPr lang="ru-RU" sz="1400" dirty="0"/>
              <a:t> (за исключением 26.20.16.120) "Устройства ввода или вывода, содержащие или не содержащие в одном корпусе запоминающие устройства (кроме сканеров биометрических, сканеров </a:t>
            </a:r>
            <a:r>
              <a:rPr lang="ru-RU" sz="1400" dirty="0" err="1"/>
              <a:t>штрихкодов</a:t>
            </a:r>
            <a:r>
              <a:rPr lang="ru-RU" sz="1400" dirty="0"/>
              <a:t>)": </a:t>
            </a:r>
            <a:r>
              <a:rPr lang="ru-RU" sz="1400" i="1" dirty="0"/>
              <a:t>до 31 декабря 2022 г. - не менее 55 баллов; с 1 января 2023 г. - не менее 65 баллов; с 1 января 2024 г. - не менее 90 баллов</a:t>
            </a:r>
            <a:r>
              <a:rPr lang="ru-RU" sz="1400" i="1" dirty="0" smtClean="0"/>
              <a:t>;</a:t>
            </a:r>
            <a:endParaRPr lang="ru-RU" sz="1400" i="1" dirty="0"/>
          </a:p>
        </p:txBody>
      </p:sp>
    </p:spTree>
    <p:extLst>
      <p:ext uri="{BB962C8B-B14F-4D97-AF65-F5344CB8AC3E}">
        <p14:creationId xmlns:p14="http://schemas.microsoft.com/office/powerpoint/2010/main" val="288190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87992"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86308" y="296096"/>
            <a:ext cx="11526721" cy="523220"/>
          </a:xfrm>
          <a:prstGeom prst="rect">
            <a:avLst/>
          </a:prstGeom>
          <a:noFill/>
        </p:spPr>
        <p:txBody>
          <a:bodyPr wrap="square" rtlCol="0">
            <a:spAutoFit/>
          </a:bodyPr>
          <a:lstStyle/>
          <a:p>
            <a:r>
              <a:rPr lang="ru-RU" sz="2800" b="1" dirty="0" smtClean="0"/>
              <a:t>Про количество баллов – некоторые примеры (продолжение)</a:t>
            </a:r>
            <a:endParaRPr lang="ru-RU" sz="2800" b="1" dirty="0"/>
          </a:p>
        </p:txBody>
      </p:sp>
      <p:sp>
        <p:nvSpPr>
          <p:cNvPr id="7" name="TextBox 6"/>
          <p:cNvSpPr txBox="1"/>
          <p:nvPr/>
        </p:nvSpPr>
        <p:spPr>
          <a:xfrm>
            <a:off x="186308" y="991725"/>
            <a:ext cx="11939048" cy="5693866"/>
          </a:xfrm>
          <a:prstGeom prst="rect">
            <a:avLst/>
          </a:prstGeom>
          <a:noFill/>
        </p:spPr>
        <p:txBody>
          <a:bodyPr wrap="square" rtlCol="0">
            <a:spAutoFit/>
          </a:bodyPr>
          <a:lstStyle/>
          <a:p>
            <a:r>
              <a:rPr lang="ru-RU" sz="1400" b="1" dirty="0" smtClean="0"/>
              <a:t>26.20.16.120</a:t>
            </a:r>
            <a:r>
              <a:rPr lang="ru-RU" sz="1400" dirty="0" smtClean="0"/>
              <a:t> </a:t>
            </a:r>
            <a:r>
              <a:rPr lang="ru-RU" sz="1400" dirty="0"/>
              <a:t>"Принтеры (только в отношении принтеров для печати этикеток и принтеров чеков)": </a:t>
            </a:r>
            <a:r>
              <a:rPr lang="ru-RU" sz="1400" i="1" dirty="0"/>
              <a:t>до 31 декабря 2022 г. - не менее 70 баллов; с 1 января 2023 г. - не менее 85 баллов; с 1 января 2024 г. - не менее 120 баллов;</a:t>
            </a:r>
          </a:p>
          <a:p>
            <a:r>
              <a:rPr lang="ru-RU" sz="1400" b="1" dirty="0"/>
              <a:t>26.20.16.150</a:t>
            </a:r>
            <a:r>
              <a:rPr lang="ru-RU" sz="1400" dirty="0"/>
              <a:t> "Сканеры (только в отношении сканеров </a:t>
            </a:r>
            <a:r>
              <a:rPr lang="ru-RU" sz="1400" dirty="0" err="1"/>
              <a:t>штрихкодов</a:t>
            </a:r>
            <a:r>
              <a:rPr lang="ru-RU" sz="1400" dirty="0"/>
              <a:t>)": </a:t>
            </a:r>
            <a:r>
              <a:rPr lang="ru-RU" sz="1400" i="1" dirty="0"/>
              <a:t>до 31 декабря 2022 г. - не менее 50 баллов; с 1 января 2023 г. - не менее 60 баллов; с 1 января 2024 г. - не менее 115 баллов;</a:t>
            </a:r>
          </a:p>
          <a:p>
            <a:r>
              <a:rPr lang="ru-RU" sz="1400" b="1" dirty="0"/>
              <a:t>26.20.17</a:t>
            </a:r>
            <a:r>
              <a:rPr lang="ru-RU" sz="1400" dirty="0"/>
              <a:t> "Мониторы и проекторы, преимущественно используемые в системах автоматической обработки данных": </a:t>
            </a:r>
            <a:r>
              <a:rPr lang="ru-RU" sz="1400" b="1" i="1" dirty="0"/>
              <a:t>до 31 декабря 2022 г. - не менее 55 баллов; с 1 января 2023 г. - не менее 65 баллов; с 1 января 2024 г. - не менее 90 баллов;</a:t>
            </a:r>
          </a:p>
          <a:p>
            <a:r>
              <a:rPr lang="ru-RU" sz="1400" b="1" dirty="0"/>
              <a:t>26.20.2</a:t>
            </a:r>
            <a:r>
              <a:rPr lang="ru-RU" sz="1400" dirty="0"/>
              <a:t> (за исключением 26.20.21, 26.20.22) "Устройства запоминающие и прочие устройства хранения данных (только в отношении систем хранения данных)": </a:t>
            </a:r>
            <a:r>
              <a:rPr lang="ru-RU" sz="1400" i="1" dirty="0"/>
              <a:t>до 31 декабря 2022 г. - не менее 110 баллов; с 1 января 2023 г. - не менее 120 баллов; с 1 января 2024 г. - не менее 150 баллов;</a:t>
            </a:r>
          </a:p>
          <a:p>
            <a:r>
              <a:rPr lang="ru-RU" sz="1400" b="1" dirty="0"/>
              <a:t>26.20.21</a:t>
            </a:r>
            <a:r>
              <a:rPr lang="ru-RU" sz="1400" dirty="0"/>
              <a:t> "Устройства запоминающие": </a:t>
            </a:r>
            <a:r>
              <a:rPr lang="ru-RU" sz="1400" i="1" dirty="0"/>
              <a:t>до 31 декабря 2022 г. - не менее 23 баллов; с 1 января 2023 г. - не менее 25 баллов; с 1 января 2024 г. - не менее 55 баллов;</a:t>
            </a:r>
          </a:p>
          <a:p>
            <a:r>
              <a:rPr lang="ru-RU" sz="1400" b="1" dirty="0"/>
              <a:t>26.20.22</a:t>
            </a:r>
            <a:r>
              <a:rPr lang="ru-RU" sz="1400" dirty="0"/>
              <a:t> "Устройства запоминающие полупроводниковые, сохраняющие информацию при выключении питания":</a:t>
            </a:r>
            <a:r>
              <a:rPr lang="ru-RU" sz="1400" i="1" dirty="0"/>
              <a:t> до 31 декабря 2022 г. - не менее 23 баллов; с 1 января 2023 г. - не менее 25 баллов; с 1 января 2024 г. - не менее 55 баллов;</a:t>
            </a:r>
          </a:p>
          <a:p>
            <a:r>
              <a:rPr lang="ru-RU" sz="1400" b="1" dirty="0"/>
              <a:t>26.20.3</a:t>
            </a:r>
            <a:r>
              <a:rPr lang="ru-RU" sz="1400" dirty="0"/>
              <a:t> "Устройства автоматической обработки данных прочие (кроме электронных модулей; терминалов сбора данных со встроенным сканером </a:t>
            </a:r>
            <a:r>
              <a:rPr lang="ru-RU" sz="1400" dirty="0" err="1"/>
              <a:t>штрихкодов</a:t>
            </a:r>
            <a:r>
              <a:rPr lang="ru-RU" sz="1400" dirty="0"/>
              <a:t>; терминалов биометрических, включая терминалы контроля документов и верификации личности; программируемых логических контроллеров)": </a:t>
            </a:r>
            <a:r>
              <a:rPr lang="ru-RU" sz="1400" i="1" dirty="0"/>
              <a:t>до 31 декабря 2022 г. - не менее 65 баллов; с 1 января 2023 г. - не менее 90 баллов; с 1 января 2024 г. - не менее 130 баллов;</a:t>
            </a:r>
          </a:p>
          <a:p>
            <a:r>
              <a:rPr lang="ru-RU" sz="1400" b="1" dirty="0"/>
              <a:t>26.20.3</a:t>
            </a:r>
            <a:r>
              <a:rPr lang="ru-RU" sz="1400" dirty="0"/>
              <a:t> "Устройства автоматической обработки данных прочие (только в отношении электронных модулей)": </a:t>
            </a:r>
            <a:r>
              <a:rPr lang="ru-RU" sz="1400" i="1" dirty="0"/>
              <a:t>до 31 декабря 2022 г. - не менее 20 баллов; с 1 января 2023 г. - не менее 22 баллов; с 1 января 2024 г. - не менее 30 баллов;</a:t>
            </a:r>
          </a:p>
          <a:p>
            <a:r>
              <a:rPr lang="ru-RU" sz="1400" b="1" dirty="0"/>
              <a:t>26.20.3</a:t>
            </a:r>
            <a:r>
              <a:rPr lang="ru-RU" sz="1400" dirty="0"/>
              <a:t> "Устройства автоматической обработки данных прочие (только в отношении терминалов сбора данных со встроенным сканером </a:t>
            </a:r>
            <a:r>
              <a:rPr lang="ru-RU" sz="1400" dirty="0" err="1"/>
              <a:t>штрихкодов</a:t>
            </a:r>
            <a:r>
              <a:rPr lang="ru-RU" sz="1400" dirty="0"/>
              <a:t>)": </a:t>
            </a:r>
            <a:r>
              <a:rPr lang="ru-RU" sz="1400" i="1" dirty="0"/>
              <a:t>до 31 декабря 2022 г. - не менее 70 баллов; с 1 января 2023 г. - не менее 90 баллов; с 1 января 2024 г. - не менее 115 баллов;</a:t>
            </a:r>
          </a:p>
          <a:p>
            <a:r>
              <a:rPr lang="ru-RU" sz="1400" b="1" dirty="0"/>
              <a:t>26.20.4 </a:t>
            </a:r>
            <a:r>
              <a:rPr lang="ru-RU" sz="1400" dirty="0"/>
              <a:t>"Блоки, части и принадлежности вычислительных машин (только в отношении шасси (корпуса)": </a:t>
            </a:r>
            <a:r>
              <a:rPr lang="ru-RU" sz="1400" i="1" dirty="0"/>
              <a:t>до 31 декабря 2022 г. - не менее 40 баллов; с 1 января 2023 г. - не менее 50 баллов;</a:t>
            </a:r>
          </a:p>
          <a:p>
            <a:r>
              <a:rPr lang="ru-RU" sz="1400" b="1" dirty="0"/>
              <a:t>28.23.13.120</a:t>
            </a:r>
            <a:r>
              <a:rPr lang="ru-RU" sz="1400" dirty="0"/>
              <a:t> "Аппараты контрольно-кассовые": </a:t>
            </a:r>
            <a:r>
              <a:rPr lang="ru-RU" sz="1400" i="1" dirty="0"/>
              <a:t>до 31 декабря 2022 г. - не менее 90 баллов; с 1 января 2023 г. - не менее 95 баллов; с 1 января 2024 г. - не менее 105 баллов</a:t>
            </a:r>
            <a:r>
              <a:rPr lang="ru-RU" sz="1400" i="1" dirty="0" smtClean="0"/>
              <a:t>.</a:t>
            </a:r>
            <a:endParaRPr lang="ru-RU" sz="1400" i="1" dirty="0"/>
          </a:p>
        </p:txBody>
      </p:sp>
    </p:spTree>
    <p:extLst>
      <p:ext uri="{BB962C8B-B14F-4D97-AF65-F5344CB8AC3E}">
        <p14:creationId xmlns:p14="http://schemas.microsoft.com/office/powerpoint/2010/main" val="2423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34571"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23547" y="202520"/>
            <a:ext cx="8721351" cy="1077218"/>
          </a:xfrm>
          <a:prstGeom prst="rect">
            <a:avLst/>
          </a:prstGeom>
          <a:noFill/>
        </p:spPr>
        <p:txBody>
          <a:bodyPr wrap="square" rtlCol="0">
            <a:spAutoFit/>
          </a:bodyPr>
          <a:lstStyle/>
          <a:p>
            <a:r>
              <a:rPr lang="ru-RU" sz="3200" b="1" dirty="0" smtClean="0"/>
              <a:t>Какими документами подтверждается соответствие НПА</a:t>
            </a:r>
            <a:endParaRPr lang="ru-RU" sz="3200" b="1" dirty="0"/>
          </a:p>
        </p:txBody>
      </p:sp>
      <p:sp>
        <p:nvSpPr>
          <p:cNvPr id="3" name="TextBox 2"/>
          <p:cNvSpPr txBox="1"/>
          <p:nvPr/>
        </p:nvSpPr>
        <p:spPr>
          <a:xfrm>
            <a:off x="323547" y="1781263"/>
            <a:ext cx="7457924" cy="3970318"/>
          </a:xfrm>
          <a:prstGeom prst="rect">
            <a:avLst/>
          </a:prstGeom>
          <a:noFill/>
        </p:spPr>
        <p:txBody>
          <a:bodyPr wrap="square" rtlCol="0">
            <a:spAutoFit/>
          </a:bodyPr>
          <a:lstStyle/>
          <a:p>
            <a:r>
              <a:rPr lang="ru-RU" dirty="0" smtClean="0"/>
              <a:t>- в </a:t>
            </a:r>
            <a:r>
              <a:rPr lang="ru-RU" dirty="0"/>
              <a:t>отношении товаров, страной происхождения которых является государство - член Евразийского экономического союза, за исключением Российской Федерации, - </a:t>
            </a:r>
            <a:r>
              <a:rPr lang="ru-RU" b="1" dirty="0"/>
              <a:t>номера реестровых записей</a:t>
            </a:r>
            <a:r>
              <a:rPr lang="ru-RU" dirty="0"/>
              <a:t> из евразийского реестра промышленных товаров, а также </a:t>
            </a:r>
            <a:r>
              <a:rPr lang="ru-RU" b="1" dirty="0"/>
              <a:t>информацию о совокупном количестве баллов </a:t>
            </a:r>
            <a:r>
              <a:rPr lang="ru-RU" dirty="0"/>
              <a:t>за выполнение технологических операций (условий) на территории государства - члена Евразийского экономического союза, если это предусмотрено решением Совета Евразийской экономической комиссии от 23 ноября 2020 г. N 105 (для продукции, в отношении которой установлены требования о совокупном количестве баллов за выполнение (освоение) на территории Евразийского экономического союза соответствующих операций (условий). </a:t>
            </a:r>
            <a:r>
              <a:rPr lang="ru-RU" b="1" dirty="0"/>
              <a:t>Информация о реестровых записях о товаре и совокупном количестве баллов включается в контракт.</a:t>
            </a:r>
          </a:p>
        </p:txBody>
      </p:sp>
      <p:sp>
        <p:nvSpPr>
          <p:cNvPr id="5" name="TextBox 4"/>
          <p:cNvSpPr txBox="1"/>
          <p:nvPr/>
        </p:nvSpPr>
        <p:spPr>
          <a:xfrm>
            <a:off x="323547" y="5987143"/>
            <a:ext cx="9103481" cy="369332"/>
          </a:xfrm>
          <a:prstGeom prst="rect">
            <a:avLst/>
          </a:prstGeom>
          <a:noFill/>
        </p:spPr>
        <p:txBody>
          <a:bodyPr wrap="square" rtlCol="0">
            <a:spAutoFit/>
          </a:bodyPr>
          <a:lstStyle/>
          <a:p>
            <a:r>
              <a:rPr lang="ru-RU" dirty="0" smtClean="0"/>
              <a:t>Евразийский реестр промышленных товаров </a:t>
            </a:r>
            <a:r>
              <a:rPr lang="en-US" dirty="0">
                <a:hlinkClick r:id="rId4"/>
              </a:rPr>
              <a:t>https://erpt.eecommission.org/Goods</a:t>
            </a:r>
            <a:r>
              <a:rPr lang="ru-RU" dirty="0" smtClean="0"/>
              <a:t> </a:t>
            </a:r>
            <a:endParaRPr lang="ru-RU" dirty="0"/>
          </a:p>
        </p:txBody>
      </p:sp>
      <p:sp>
        <p:nvSpPr>
          <p:cNvPr id="6" name="Скругленная прямоугольная выноска 5"/>
          <p:cNvSpPr/>
          <p:nvPr/>
        </p:nvSpPr>
        <p:spPr>
          <a:xfrm>
            <a:off x="8487148" y="1164380"/>
            <a:ext cx="3513062" cy="4529239"/>
          </a:xfrm>
          <a:prstGeom prst="wedgeRoundRectCallout">
            <a:avLst>
              <a:gd name="adj1" fmla="val -76088"/>
              <a:gd name="adj2" fmla="val -3620"/>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t>Пример: </a:t>
            </a:r>
            <a:r>
              <a:rPr lang="ru-RU" sz="1200" dirty="0" smtClean="0"/>
              <a:t>Лифты </a:t>
            </a:r>
            <a:r>
              <a:rPr lang="ru-RU" sz="1200" dirty="0"/>
              <a:t>(из 8428) могут быть отнесены к продукции, произведенной на территории </a:t>
            </a:r>
            <a:r>
              <a:rPr lang="ru-RU" sz="1200" dirty="0" smtClean="0"/>
              <a:t>государства-члена ЕАЭС, </a:t>
            </a:r>
            <a:r>
              <a:rPr lang="ru-RU" sz="1200" dirty="0"/>
              <a:t>при условии достижения в совокупности следующего суммарного количества баллов за выполнение на территориях государств-членов указанных в разделе V </a:t>
            </a:r>
            <a:r>
              <a:rPr lang="ru-RU" sz="1200" dirty="0" smtClean="0"/>
              <a:t>приложения </a:t>
            </a:r>
            <a:r>
              <a:rPr lang="ru-RU" sz="1200" dirty="0"/>
              <a:t>условий, производственных и технологических операций:</a:t>
            </a:r>
          </a:p>
          <a:p>
            <a:pPr algn="ctr"/>
            <a:r>
              <a:rPr lang="ru-RU" sz="1200" dirty="0"/>
              <a:t>до 31 декабря 2022 г. - не менее 100 баллов;</a:t>
            </a:r>
          </a:p>
          <a:p>
            <a:pPr algn="ctr"/>
            <a:r>
              <a:rPr lang="ru-RU" sz="1200" dirty="0"/>
              <a:t>с 1 января 2023 г. - не менее 110 баллов;</a:t>
            </a:r>
          </a:p>
          <a:p>
            <a:pPr algn="ctr"/>
            <a:r>
              <a:rPr lang="ru-RU" sz="1200" dirty="0"/>
              <a:t>с 1 января 2024 г. - не менее 130 баллов</a:t>
            </a:r>
            <a:r>
              <a:rPr lang="ru-RU" sz="1200" dirty="0" smtClean="0"/>
              <a:t>.</a:t>
            </a:r>
          </a:p>
          <a:p>
            <a:pPr algn="ctr"/>
            <a:endParaRPr lang="ru-RU" sz="1200" dirty="0"/>
          </a:p>
          <a:p>
            <a:pPr algn="ctr"/>
            <a:r>
              <a:rPr lang="ru-RU" sz="1200" dirty="0" smtClean="0"/>
              <a:t>Также в перечень с требованиями по количеству баллов внесены тракторы, шины и покрышки, лакокрасочные изделия, продукция автомобилестроения (см. стр. 171-177 решения </a:t>
            </a:r>
            <a:r>
              <a:rPr lang="ru-RU" sz="1200" dirty="0"/>
              <a:t>Совета Евразийской экономической комиссии от 23 ноября 2020 г. N 105 </a:t>
            </a:r>
            <a:r>
              <a:rPr lang="ru-RU" sz="1200" dirty="0" smtClean="0"/>
              <a:t>), после таблицы</a:t>
            </a:r>
            <a:endParaRPr lang="ru-RU" sz="1200" dirty="0"/>
          </a:p>
        </p:txBody>
      </p:sp>
    </p:spTree>
    <p:extLst>
      <p:ext uri="{BB962C8B-B14F-4D97-AF65-F5344CB8AC3E}">
        <p14:creationId xmlns:p14="http://schemas.microsoft.com/office/powerpoint/2010/main" val="290658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1963503"/>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73637" y="2136912"/>
            <a:ext cx="7822096" cy="3416320"/>
          </a:xfrm>
          <a:prstGeom prst="rect">
            <a:avLst/>
          </a:prstGeom>
          <a:noFill/>
        </p:spPr>
        <p:txBody>
          <a:bodyPr wrap="square" rtlCol="0">
            <a:spAutoFit/>
          </a:bodyPr>
          <a:lstStyle/>
          <a:p>
            <a:r>
              <a:rPr lang="ru-RU" sz="2400" b="1" dirty="0"/>
              <a:t>Постановление Правительства РФ от 16.11.2015 </a:t>
            </a:r>
            <a:endParaRPr lang="ru-RU" sz="2400" b="1" dirty="0" smtClean="0"/>
          </a:p>
          <a:p>
            <a:r>
              <a:rPr lang="ru-RU" sz="2400" b="1" dirty="0" smtClean="0"/>
              <a:t>N </a:t>
            </a:r>
            <a:r>
              <a:rPr lang="ru-RU" sz="2400" b="1" dirty="0"/>
              <a:t>1236 (ред. от 08.08.2022) </a:t>
            </a:r>
          </a:p>
          <a:p>
            <a:endParaRPr lang="ru-RU" sz="2400" dirty="0" smtClean="0"/>
          </a:p>
          <a:p>
            <a:r>
              <a:rPr lang="ru-RU" sz="2400" dirty="0" smtClean="0"/>
              <a:t>«Об </a:t>
            </a:r>
            <a:r>
              <a:rPr lang="ru-RU" sz="2400" dirty="0"/>
              <a:t>установлении запрета на допуск программного обеспечения, происходящего из иностранных государств, для целей осуществления закупок для обеспечения государственных и муниципальных </a:t>
            </a:r>
            <a:r>
              <a:rPr lang="ru-RU" sz="2400" dirty="0" smtClean="0"/>
              <a:t>нужд»</a:t>
            </a:r>
            <a:endParaRPr lang="ru-RU" sz="2400" dirty="0"/>
          </a:p>
          <a:p>
            <a:endParaRPr lang="ru-RU" sz="2400" dirty="0"/>
          </a:p>
        </p:txBody>
      </p:sp>
      <p:sp>
        <p:nvSpPr>
          <p:cNvPr id="6" name="TextBox 5"/>
          <p:cNvSpPr txBox="1"/>
          <p:nvPr/>
        </p:nvSpPr>
        <p:spPr>
          <a:xfrm>
            <a:off x="327007" y="1254034"/>
            <a:ext cx="3820044" cy="584775"/>
          </a:xfrm>
          <a:prstGeom prst="rect">
            <a:avLst/>
          </a:prstGeom>
          <a:noFill/>
        </p:spPr>
        <p:txBody>
          <a:bodyPr wrap="square" rtlCol="0">
            <a:spAutoFit/>
          </a:bodyPr>
          <a:lstStyle/>
          <a:p>
            <a:r>
              <a:rPr lang="ru-RU" sz="3200" b="1" dirty="0" smtClean="0"/>
              <a:t>Блок 1</a:t>
            </a:r>
            <a:endParaRPr lang="ru-RU" sz="3200" b="1" dirty="0"/>
          </a:p>
        </p:txBody>
      </p:sp>
    </p:spTree>
    <p:extLst>
      <p:ext uri="{BB962C8B-B14F-4D97-AF65-F5344CB8AC3E}">
        <p14:creationId xmlns:p14="http://schemas.microsoft.com/office/powerpoint/2010/main" val="224239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34571"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23547" y="202520"/>
            <a:ext cx="8721351" cy="1077218"/>
          </a:xfrm>
          <a:prstGeom prst="rect">
            <a:avLst/>
          </a:prstGeom>
          <a:noFill/>
        </p:spPr>
        <p:txBody>
          <a:bodyPr wrap="square" rtlCol="0">
            <a:spAutoFit/>
          </a:bodyPr>
          <a:lstStyle/>
          <a:p>
            <a:r>
              <a:rPr lang="ru-RU" sz="3200" b="1" dirty="0" smtClean="0"/>
              <a:t>Какими документами подтверждается соответствие НПА</a:t>
            </a:r>
            <a:endParaRPr lang="ru-RU" sz="3200" b="1" dirty="0"/>
          </a:p>
        </p:txBody>
      </p:sp>
      <p:sp>
        <p:nvSpPr>
          <p:cNvPr id="3" name="TextBox 2"/>
          <p:cNvSpPr txBox="1"/>
          <p:nvPr/>
        </p:nvSpPr>
        <p:spPr>
          <a:xfrm>
            <a:off x="323547" y="2347321"/>
            <a:ext cx="7457924" cy="2308324"/>
          </a:xfrm>
          <a:prstGeom prst="rect">
            <a:avLst/>
          </a:prstGeom>
          <a:noFill/>
        </p:spPr>
        <p:txBody>
          <a:bodyPr wrap="square" rtlCol="0">
            <a:spAutoFit/>
          </a:bodyPr>
          <a:lstStyle/>
          <a:p>
            <a:pPr marL="285750" indent="-285750">
              <a:buFontTx/>
              <a:buChar char="-"/>
            </a:pPr>
            <a:r>
              <a:rPr lang="ru-RU" dirty="0" smtClean="0"/>
              <a:t>в </a:t>
            </a:r>
            <a:r>
              <a:rPr lang="ru-RU" dirty="0"/>
              <a:t>отношении товаров, страной происхождения которых является Донецкая Народная Республика, Луганская Народная </a:t>
            </a:r>
            <a:r>
              <a:rPr lang="ru-RU" dirty="0" smtClean="0"/>
              <a:t>Республика: номера </a:t>
            </a:r>
            <a:r>
              <a:rPr lang="ru-RU" dirty="0"/>
              <a:t>реестровых записей из реестра, указанного в </a:t>
            </a:r>
            <a:r>
              <a:rPr lang="ru-RU" dirty="0" smtClean="0"/>
              <a:t>подпункте "в</a:t>
            </a:r>
            <a:r>
              <a:rPr lang="ru-RU" dirty="0"/>
              <a:t>" пункта 6 настоящего </a:t>
            </a:r>
            <a:r>
              <a:rPr lang="ru-RU" dirty="0" smtClean="0"/>
              <a:t>постановления*</a:t>
            </a:r>
          </a:p>
          <a:p>
            <a:pPr marL="285750" indent="-285750">
              <a:buFontTx/>
              <a:buChar char="-"/>
            </a:pPr>
            <a:endParaRPr lang="ru-RU" dirty="0"/>
          </a:p>
          <a:p>
            <a:r>
              <a:rPr lang="ru-RU" dirty="0"/>
              <a:t>*</a:t>
            </a:r>
            <a:r>
              <a:rPr lang="ru-RU" dirty="0" smtClean="0"/>
              <a:t>реестр </a:t>
            </a:r>
            <a:r>
              <a:rPr lang="ru-RU" dirty="0"/>
              <a:t>промышленной продукции, произведенной на территориях Донецкой Народной Республики, Луганской Народной Республики</a:t>
            </a:r>
          </a:p>
          <a:p>
            <a:pPr marL="285750" indent="-285750">
              <a:buFontTx/>
              <a:buChar char="-"/>
            </a:pPr>
            <a:endParaRPr lang="ru-RU" dirty="0"/>
          </a:p>
        </p:txBody>
      </p:sp>
    </p:spTree>
    <p:extLst>
      <p:ext uri="{BB962C8B-B14F-4D97-AF65-F5344CB8AC3E}">
        <p14:creationId xmlns:p14="http://schemas.microsoft.com/office/powerpoint/2010/main" val="211291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34571"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21653" y="287027"/>
            <a:ext cx="8721351" cy="1077218"/>
          </a:xfrm>
          <a:prstGeom prst="rect">
            <a:avLst/>
          </a:prstGeom>
          <a:noFill/>
        </p:spPr>
        <p:txBody>
          <a:bodyPr wrap="square" rtlCol="0">
            <a:spAutoFit/>
          </a:bodyPr>
          <a:lstStyle/>
          <a:p>
            <a:r>
              <a:rPr lang="ru-RU" sz="3200" b="1" dirty="0" smtClean="0"/>
              <a:t>Какими документами подтверждается соответствие НПА</a:t>
            </a:r>
            <a:endParaRPr lang="ru-RU" sz="3200" b="1" dirty="0"/>
          </a:p>
        </p:txBody>
      </p:sp>
      <p:sp>
        <p:nvSpPr>
          <p:cNvPr id="3" name="TextBox 2"/>
          <p:cNvSpPr txBox="1"/>
          <p:nvPr/>
        </p:nvSpPr>
        <p:spPr>
          <a:xfrm>
            <a:off x="321653" y="1762067"/>
            <a:ext cx="7457924" cy="3970318"/>
          </a:xfrm>
          <a:prstGeom prst="rect">
            <a:avLst/>
          </a:prstGeom>
          <a:noFill/>
        </p:spPr>
        <p:txBody>
          <a:bodyPr wrap="square" rtlCol="0">
            <a:spAutoFit/>
          </a:bodyPr>
          <a:lstStyle/>
          <a:p>
            <a:r>
              <a:rPr lang="ru-RU" dirty="0"/>
              <a:t>В случае представления участником закупки в составе заявки информации из реестра российской промышленной продукции, единого реестра российской радиоэлектронной продукции или евразийского реестра промышленных товаров без указания совокупного количества баллов, </a:t>
            </a:r>
            <a:r>
              <a:rPr lang="ru-RU" dirty="0" smtClean="0"/>
              <a:t>или </a:t>
            </a:r>
            <a:r>
              <a:rPr lang="ru-RU" dirty="0"/>
              <a:t>с указанием такого совокупного количества баллов, не соответствующего требованиям, установленным для целей осуществления </a:t>
            </a:r>
            <a:r>
              <a:rPr lang="ru-RU" dirty="0" smtClean="0"/>
              <a:t>закупок Приостановлением Правительства </a:t>
            </a:r>
            <a:r>
              <a:rPr lang="ru-RU" dirty="0"/>
              <a:t>Российской Федерации от 17 июля 2015 г. N 719 </a:t>
            </a:r>
            <a:r>
              <a:rPr lang="ru-RU" dirty="0" smtClean="0"/>
              <a:t>или Решением Совета </a:t>
            </a:r>
            <a:r>
              <a:rPr lang="ru-RU" dirty="0"/>
              <a:t>Евразийской экономической комиссии от 23 ноября 2020 г. N 105 соответственно, такая заявка приравнивается к заявке, в которой содержится предложение о поставке товаров, происходящих из иностранных государств. </a:t>
            </a:r>
          </a:p>
          <a:p>
            <a:endParaRPr lang="ru-RU" b="1" dirty="0"/>
          </a:p>
        </p:txBody>
      </p:sp>
      <p:sp>
        <p:nvSpPr>
          <p:cNvPr id="4" name="Блок-схема: процесс 3"/>
          <p:cNvSpPr/>
          <p:nvPr/>
        </p:nvSpPr>
        <p:spPr>
          <a:xfrm>
            <a:off x="418011" y="5747657"/>
            <a:ext cx="7358743" cy="879566"/>
          </a:xfrm>
          <a:prstGeom prst="flowChart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 случае отсутствия баллов заявка подлежит отклонению – см. Решение Арбитражного суда </a:t>
            </a:r>
            <a:r>
              <a:rPr lang="ru-RU" dirty="0"/>
              <a:t>Московского округа по делу № </a:t>
            </a:r>
            <a:r>
              <a:rPr lang="ru-RU" dirty="0" smtClean="0"/>
              <a:t>А40-243921/21 от 19.10.2022 г.</a:t>
            </a:r>
            <a:endParaRPr lang="ru-RU" dirty="0"/>
          </a:p>
        </p:txBody>
      </p:sp>
    </p:spTree>
    <p:extLst>
      <p:ext uri="{BB962C8B-B14F-4D97-AF65-F5344CB8AC3E}">
        <p14:creationId xmlns:p14="http://schemas.microsoft.com/office/powerpoint/2010/main" val="255661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34571"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99733" y="348582"/>
            <a:ext cx="8721351" cy="954107"/>
          </a:xfrm>
          <a:prstGeom prst="rect">
            <a:avLst/>
          </a:prstGeom>
          <a:noFill/>
        </p:spPr>
        <p:txBody>
          <a:bodyPr wrap="square" rtlCol="0">
            <a:spAutoFit/>
          </a:bodyPr>
          <a:lstStyle/>
          <a:p>
            <a:r>
              <a:rPr lang="ru-RU" sz="2800" b="1" dirty="0" smtClean="0"/>
              <a:t>Сложные вопросы подтверждения соответствия требованиям НПА</a:t>
            </a:r>
            <a:endParaRPr lang="ru-RU" sz="2800" b="1" dirty="0"/>
          </a:p>
        </p:txBody>
      </p:sp>
      <p:sp>
        <p:nvSpPr>
          <p:cNvPr id="4" name="Блок-схема: процесс 3"/>
          <p:cNvSpPr/>
          <p:nvPr/>
        </p:nvSpPr>
        <p:spPr>
          <a:xfrm>
            <a:off x="496279" y="1577367"/>
            <a:ext cx="3196045" cy="1062446"/>
          </a:xfrm>
          <a:prstGeom prst="flowChartProcess">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Разные коды ОКПД2 в реестре и в извещении об осуществлении </a:t>
            </a:r>
            <a:r>
              <a:rPr lang="ru-RU" dirty="0" smtClean="0"/>
              <a:t>закупки</a:t>
            </a:r>
            <a:endParaRPr lang="ru-RU" dirty="0"/>
          </a:p>
        </p:txBody>
      </p:sp>
      <p:sp>
        <p:nvSpPr>
          <p:cNvPr id="7" name="Блок-схема: процесс 6"/>
          <p:cNvSpPr/>
          <p:nvPr/>
        </p:nvSpPr>
        <p:spPr>
          <a:xfrm>
            <a:off x="1911531" y="3288601"/>
            <a:ext cx="3196045" cy="1062446"/>
          </a:xfrm>
          <a:prstGeom prst="flowChartProcess">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Различные характеристики в реестре (номер ТУ) и в требованиях </a:t>
            </a:r>
            <a:r>
              <a:rPr lang="ru-RU" dirty="0" smtClean="0"/>
              <a:t>заказчика</a:t>
            </a:r>
            <a:endParaRPr lang="ru-RU" dirty="0"/>
          </a:p>
        </p:txBody>
      </p:sp>
      <p:sp>
        <p:nvSpPr>
          <p:cNvPr id="9" name="Блок-схема: процесс 8"/>
          <p:cNvSpPr/>
          <p:nvPr/>
        </p:nvSpPr>
        <p:spPr>
          <a:xfrm>
            <a:off x="3952062" y="5039383"/>
            <a:ext cx="3196045" cy="1062446"/>
          </a:xfrm>
          <a:prstGeom prst="flowChart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Истекший срок действия </a:t>
            </a:r>
            <a:r>
              <a:rPr lang="ru-RU" dirty="0" smtClean="0"/>
              <a:t>выписки</a:t>
            </a:r>
            <a:endParaRPr lang="ru-RU" dirty="0"/>
          </a:p>
        </p:txBody>
      </p:sp>
    </p:spTree>
    <p:extLst>
      <p:ext uri="{BB962C8B-B14F-4D97-AF65-F5344CB8AC3E}">
        <p14:creationId xmlns:p14="http://schemas.microsoft.com/office/powerpoint/2010/main" val="239452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87992"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86308" y="410137"/>
            <a:ext cx="8721351" cy="830997"/>
          </a:xfrm>
          <a:prstGeom prst="rect">
            <a:avLst/>
          </a:prstGeom>
          <a:noFill/>
        </p:spPr>
        <p:txBody>
          <a:bodyPr wrap="square" rtlCol="0">
            <a:spAutoFit/>
          </a:bodyPr>
          <a:lstStyle/>
          <a:p>
            <a:r>
              <a:rPr lang="ru-RU" sz="2400" b="1" dirty="0"/>
              <a:t>Разные коды ОКПД2 в реестре и в извещении об осуществлении </a:t>
            </a:r>
            <a:r>
              <a:rPr lang="ru-RU" sz="2400" b="1" dirty="0" smtClean="0"/>
              <a:t>закупки – административная практика</a:t>
            </a:r>
            <a:endParaRPr lang="ru-RU" sz="2400" b="1" dirty="0"/>
          </a:p>
        </p:txBody>
      </p:sp>
      <p:sp>
        <p:nvSpPr>
          <p:cNvPr id="3" name="TextBox 2"/>
          <p:cNvSpPr txBox="1"/>
          <p:nvPr/>
        </p:nvSpPr>
        <p:spPr>
          <a:xfrm>
            <a:off x="186308" y="1454345"/>
            <a:ext cx="8001684" cy="5062924"/>
          </a:xfrm>
          <a:prstGeom prst="rect">
            <a:avLst/>
          </a:prstGeom>
          <a:noFill/>
        </p:spPr>
        <p:txBody>
          <a:bodyPr wrap="square" rtlCol="0">
            <a:spAutoFit/>
          </a:bodyPr>
          <a:lstStyle/>
          <a:p>
            <a:r>
              <a:rPr lang="ru-RU" sz="1700" b="1" dirty="0" smtClean="0"/>
              <a:t>Суть дела: </a:t>
            </a:r>
            <a:r>
              <a:rPr lang="ru-RU" sz="1700" dirty="0" smtClean="0"/>
              <a:t>Заказчиком установлен запрет согласно ПП 616, участником предложен товар -</a:t>
            </a:r>
            <a:r>
              <a:rPr lang="ru-RU" sz="1700" b="1" dirty="0" smtClean="0"/>
              <a:t> </a:t>
            </a:r>
            <a:r>
              <a:rPr lang="ru-RU" sz="1700" dirty="0" smtClean="0"/>
              <a:t>Автоматизированное </a:t>
            </a:r>
            <a:r>
              <a:rPr lang="ru-RU" sz="1700" dirty="0"/>
              <a:t>рабочее место АРМ </a:t>
            </a:r>
            <a:r>
              <a:rPr lang="ru-RU" sz="1700" dirty="0" smtClean="0"/>
              <a:t>RDW, </a:t>
            </a:r>
            <a:r>
              <a:rPr lang="ru-RU" sz="1700" dirty="0"/>
              <a:t>страна происхождения - "Российская Федерация", а также представлена в составе заявки выписка из Реестра российской промышленной продукции от 16.12.2021 с реестровой записью N 3218\2\2021, код ОКПД2 "26.20.14.000", подтверждающая страну происхождения вышеуказанного </a:t>
            </a:r>
            <a:r>
              <a:rPr lang="ru-RU" sz="1700" dirty="0" smtClean="0"/>
              <a:t>товара. В извещении о проведении </a:t>
            </a:r>
            <a:r>
              <a:rPr lang="ru-RU" sz="1700" dirty="0"/>
              <a:t>закупки установлен код </a:t>
            </a:r>
            <a:r>
              <a:rPr lang="ru-RU" sz="1700" dirty="0" smtClean="0"/>
              <a:t>26.20.15.000.</a:t>
            </a:r>
            <a:endParaRPr lang="ru-RU" sz="1700" dirty="0"/>
          </a:p>
          <a:p>
            <a:endParaRPr lang="ru-RU" sz="1700" b="1" dirty="0"/>
          </a:p>
          <a:p>
            <a:r>
              <a:rPr lang="ru-RU" sz="1700" b="1" dirty="0"/>
              <a:t>Суть решения: </a:t>
            </a:r>
            <a:r>
              <a:rPr lang="ru-RU" sz="1700" dirty="0" smtClean="0"/>
              <a:t>код </a:t>
            </a:r>
            <a:r>
              <a:rPr lang="ru-RU" sz="1700" dirty="0"/>
              <a:t>ОКПД2 не является функциональной, технической или качественной характеристикой товара. Кроме того, согласно письму Министерства финансов Российской Федерации от 11.06.2020 N 24-06-05/51015 соответствие или различие кода ОКПД2 товара, работы, услуги, указанного участником в составе заявки на участие в закупке соответственно коду ОКПД2 товара, работы, услуги, указанному в документации о закупке, не является условием допуска или отказа для участия в закупке.</a:t>
            </a:r>
          </a:p>
          <a:p>
            <a:endParaRPr lang="ru-RU" sz="1700" dirty="0" smtClean="0"/>
          </a:p>
          <a:p>
            <a:r>
              <a:rPr lang="ru-RU" sz="1700" b="1" dirty="0" smtClean="0"/>
              <a:t>Реквизиты: </a:t>
            </a:r>
            <a:r>
              <a:rPr lang="ru-RU" sz="1700" dirty="0"/>
              <a:t>Решение ФАС России по закупке 0366100010222000023</a:t>
            </a:r>
          </a:p>
          <a:p>
            <a:r>
              <a:rPr lang="ru-RU" sz="1700" dirty="0" smtClean="0"/>
              <a:t>от 05.07.2022</a:t>
            </a:r>
            <a:endParaRPr lang="ru-RU" sz="1700" dirty="0"/>
          </a:p>
        </p:txBody>
      </p:sp>
    </p:spTree>
    <p:extLst>
      <p:ext uri="{BB962C8B-B14F-4D97-AF65-F5344CB8AC3E}">
        <p14:creationId xmlns:p14="http://schemas.microsoft.com/office/powerpoint/2010/main" val="121153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87992"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86308" y="410137"/>
            <a:ext cx="8721351" cy="830997"/>
          </a:xfrm>
          <a:prstGeom prst="rect">
            <a:avLst/>
          </a:prstGeom>
          <a:noFill/>
        </p:spPr>
        <p:txBody>
          <a:bodyPr wrap="square" rtlCol="0">
            <a:spAutoFit/>
          </a:bodyPr>
          <a:lstStyle/>
          <a:p>
            <a:r>
              <a:rPr lang="ru-RU" sz="2400" b="1" dirty="0"/>
              <a:t>Разные коды ОКПД2 в реестре и в извещении об осуществлении </a:t>
            </a:r>
            <a:r>
              <a:rPr lang="ru-RU" sz="2400" b="1" dirty="0" smtClean="0"/>
              <a:t>закупки – судебная практика</a:t>
            </a:r>
            <a:endParaRPr lang="ru-RU" sz="2400" b="1" dirty="0"/>
          </a:p>
        </p:txBody>
      </p:sp>
      <p:sp>
        <p:nvSpPr>
          <p:cNvPr id="3" name="TextBox 2"/>
          <p:cNvSpPr txBox="1"/>
          <p:nvPr/>
        </p:nvSpPr>
        <p:spPr>
          <a:xfrm>
            <a:off x="186308" y="1341134"/>
            <a:ext cx="8156503" cy="5509200"/>
          </a:xfrm>
          <a:prstGeom prst="rect">
            <a:avLst/>
          </a:prstGeom>
          <a:noFill/>
        </p:spPr>
        <p:txBody>
          <a:bodyPr wrap="square" rtlCol="0">
            <a:spAutoFit/>
          </a:bodyPr>
          <a:lstStyle/>
          <a:p>
            <a:r>
              <a:rPr lang="ru-RU" sz="1600" b="1" dirty="0" smtClean="0"/>
              <a:t>Суть дела: </a:t>
            </a:r>
            <a:r>
              <a:rPr lang="ru-RU" sz="1600" dirty="0"/>
              <a:t>Предметом закупки является "Автомобиль специальный с установкой подвижной дезинфекционной" в количестве 3 шт., код по </a:t>
            </a:r>
            <a:r>
              <a:rPr lang="ru-RU" sz="1600" dirty="0" smtClean="0"/>
              <a:t>ОКПД2 29.10.59.390 </a:t>
            </a:r>
            <a:r>
              <a:rPr lang="ru-RU" sz="1600" dirty="0"/>
              <a:t>(Средства автотранспортные специального назначения прочие, не включенные в другие группировки</a:t>
            </a:r>
            <a:r>
              <a:rPr lang="ru-RU" sz="1600" dirty="0" smtClean="0"/>
              <a:t>). Участником предложен </a:t>
            </a:r>
            <a:r>
              <a:rPr lang="ru-RU" sz="1600" dirty="0"/>
              <a:t>к поставке автомобиль специальный с установкой подвижной дезинфекционной мод. 3917UW (ПВДУ-У5) на базе автомобиля </a:t>
            </a:r>
            <a:r>
              <a:rPr lang="ru-RU" sz="1600" dirty="0" smtClean="0"/>
              <a:t>УАЗ-390945. Участник признан победителем, что послужило основанием для проигравшего участника для обращения в ФАС и впоследствии в суд, так как по его мнению указанный автомобиль не внесен в реестр согласно ПП 616.</a:t>
            </a:r>
            <a:endParaRPr lang="ru-RU" sz="1600" dirty="0"/>
          </a:p>
          <a:p>
            <a:endParaRPr lang="ru-RU" sz="1600" dirty="0"/>
          </a:p>
          <a:p>
            <a:r>
              <a:rPr lang="ru-RU" sz="1600" b="1" dirty="0" smtClean="0"/>
              <a:t>Суть </a:t>
            </a:r>
            <a:r>
              <a:rPr lang="ru-RU" sz="1600" b="1" dirty="0"/>
              <a:t>решения: </a:t>
            </a:r>
            <a:r>
              <a:rPr lang="ru-RU" sz="1600" dirty="0"/>
              <a:t>суд </a:t>
            </a:r>
            <a:r>
              <a:rPr lang="ru-RU" sz="1600" dirty="0" smtClean="0"/>
              <a:t>указывает - комиссия </a:t>
            </a:r>
            <a:r>
              <a:rPr lang="ru-RU" sz="1600" dirty="0"/>
              <a:t>УФАС пришла к верному выводу о том, что основой конструкции автомобиля модели 3917UW является автомобиль российского производства УАЗ-390945, зарегистрированный в Реестре российской промышленной продукции, выписка из которого была предоставлена участником закупки. </a:t>
            </a:r>
            <a:r>
              <a:rPr lang="ru-RU" sz="1600" dirty="0" smtClean="0"/>
              <a:t>Согласно </a:t>
            </a:r>
            <a:r>
              <a:rPr lang="ru-RU" sz="1600" dirty="0"/>
              <a:t>заключению </a:t>
            </a:r>
            <a:r>
              <a:rPr lang="ru-RU" sz="1600" dirty="0" smtClean="0"/>
              <a:t>МПТ </a:t>
            </a:r>
            <a:r>
              <a:rPr lang="ru-RU" sz="1600" dirty="0"/>
              <a:t>России N 70560/20 от 24.09.2020 о подтверждении производства промышленной продукции на территории РФ, автомобиль УАЗ-390945 и все его модификации считаются произведенными на территории РФ</a:t>
            </a:r>
            <a:r>
              <a:rPr lang="ru-RU" sz="1600" dirty="0" smtClean="0"/>
              <a:t>. Несмотря на то, что код ОКПД2 на указанный автомобиль (29.10.42.111) не соответствует коду, указанному в извещении, для разрешения вопроса о стране происхождения товара это значения не имеет.</a:t>
            </a:r>
            <a:endParaRPr lang="ru-RU" sz="1600" dirty="0"/>
          </a:p>
          <a:p>
            <a:endParaRPr lang="ru-RU" sz="1600" dirty="0" smtClean="0"/>
          </a:p>
          <a:p>
            <a:r>
              <a:rPr lang="ru-RU" sz="1600" b="1" dirty="0" smtClean="0"/>
              <a:t>Реквизиты: </a:t>
            </a:r>
            <a:r>
              <a:rPr lang="ru-RU" sz="1600" dirty="0"/>
              <a:t>Постановление </a:t>
            </a:r>
            <a:r>
              <a:rPr lang="ru-RU" sz="1600" dirty="0" smtClean="0"/>
              <a:t>7 ААС </a:t>
            </a:r>
            <a:r>
              <a:rPr lang="ru-RU" sz="1600" dirty="0"/>
              <a:t>по делу N </a:t>
            </a:r>
            <a:r>
              <a:rPr lang="ru-RU" sz="1600" dirty="0" smtClean="0"/>
              <a:t>А03-16270/2020 от 13.07.2021</a:t>
            </a:r>
            <a:endParaRPr lang="ru-RU" sz="1600" dirty="0"/>
          </a:p>
        </p:txBody>
      </p:sp>
    </p:spTree>
    <p:extLst>
      <p:ext uri="{BB962C8B-B14F-4D97-AF65-F5344CB8AC3E}">
        <p14:creationId xmlns:p14="http://schemas.microsoft.com/office/powerpoint/2010/main" val="66754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87992"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86308" y="410137"/>
            <a:ext cx="8721351" cy="830997"/>
          </a:xfrm>
          <a:prstGeom prst="rect">
            <a:avLst/>
          </a:prstGeom>
          <a:noFill/>
        </p:spPr>
        <p:txBody>
          <a:bodyPr wrap="square" rtlCol="0">
            <a:spAutoFit/>
          </a:bodyPr>
          <a:lstStyle/>
          <a:p>
            <a:r>
              <a:rPr lang="ru-RU" sz="2400" b="1" dirty="0"/>
              <a:t>Различные характеристики в реестре (номер ТУ) и в требованиях </a:t>
            </a:r>
            <a:r>
              <a:rPr lang="ru-RU" sz="2400" b="1" dirty="0" smtClean="0"/>
              <a:t>заказчика – судебная практика</a:t>
            </a:r>
            <a:endParaRPr lang="ru-RU" sz="2400" b="1" dirty="0"/>
          </a:p>
        </p:txBody>
      </p:sp>
      <p:sp>
        <p:nvSpPr>
          <p:cNvPr id="3" name="TextBox 2"/>
          <p:cNvSpPr txBox="1"/>
          <p:nvPr/>
        </p:nvSpPr>
        <p:spPr>
          <a:xfrm>
            <a:off x="186308" y="1454345"/>
            <a:ext cx="8001684" cy="4801314"/>
          </a:xfrm>
          <a:prstGeom prst="rect">
            <a:avLst/>
          </a:prstGeom>
          <a:noFill/>
        </p:spPr>
        <p:txBody>
          <a:bodyPr wrap="square" rtlCol="0">
            <a:spAutoFit/>
          </a:bodyPr>
          <a:lstStyle/>
          <a:p>
            <a:r>
              <a:rPr lang="ru-RU" sz="1700" b="1" dirty="0" smtClean="0"/>
              <a:t>Суть дела: </a:t>
            </a:r>
            <a:r>
              <a:rPr lang="ru-RU" sz="1700" dirty="0" smtClean="0"/>
              <a:t>Заказчиком установлен запрет согласно ПП 616, участником предоставлена выписка на товар с указанием о </a:t>
            </a:r>
            <a:r>
              <a:rPr lang="ru-RU" sz="1700" dirty="0"/>
              <a:t>соответствии товара ТУ </a:t>
            </a:r>
            <a:r>
              <a:rPr lang="ru-RU" sz="1700" dirty="0" smtClean="0"/>
              <a:t>8572-301-08836809-2020, в то время как заказчик устанавливал требование о </a:t>
            </a:r>
            <a:r>
              <a:rPr lang="ru-RU" sz="1700" dirty="0"/>
              <a:t>соответствии товара ТУ 8572-301-08836809-2020 </a:t>
            </a:r>
            <a:r>
              <a:rPr lang="ru-RU" sz="1700" dirty="0" smtClean="0"/>
              <a:t>изв.1. Заявка была отклонена.</a:t>
            </a:r>
            <a:endParaRPr lang="ru-RU" sz="1700" dirty="0"/>
          </a:p>
          <a:p>
            <a:endParaRPr lang="ru-RU" sz="1700" b="1" dirty="0"/>
          </a:p>
          <a:p>
            <a:r>
              <a:rPr lang="ru-RU" sz="1700" b="1" dirty="0"/>
              <a:t>Суть решения: </a:t>
            </a:r>
            <a:r>
              <a:rPr lang="ru-RU" sz="1700" dirty="0" smtClean="0"/>
              <a:t>несмотря на то, что при изменении ТУ они существенно поменялись, суд </a:t>
            </a:r>
            <a:r>
              <a:rPr lang="ru-RU" sz="1700" dirty="0"/>
              <a:t>обращает внимание на то, </a:t>
            </a:r>
            <a:r>
              <a:rPr lang="ru-RU" sz="1700" dirty="0" smtClean="0"/>
              <a:t>что первоначально ТУ введены </a:t>
            </a:r>
            <a:r>
              <a:rPr lang="ru-RU" sz="1700" dirty="0"/>
              <a:t>в действие 02.12.2020, изменения в указанные ТУ введены Извещением N 1 от 21.06.2021. При этом реестровая запись N 56\13\2021 в отношении объекта закупки </a:t>
            </a:r>
            <a:r>
              <a:rPr lang="ru-RU" sz="1700" dirty="0" smtClean="0"/>
              <a:t>внесена </a:t>
            </a:r>
            <a:r>
              <a:rPr lang="ru-RU" sz="1700" dirty="0"/>
              <a:t>в Реестр 24.03.2021, т.е. до введения </a:t>
            </a:r>
            <a:r>
              <a:rPr lang="ru-RU" sz="1700" dirty="0" smtClean="0"/>
              <a:t>изменений </a:t>
            </a:r>
            <a:r>
              <a:rPr lang="ru-RU" sz="1700" dirty="0"/>
              <a:t>в </a:t>
            </a:r>
            <a:r>
              <a:rPr lang="ru-RU" sz="1700" dirty="0" smtClean="0"/>
              <a:t>ТУ в соответствии </a:t>
            </a:r>
            <a:r>
              <a:rPr lang="ru-RU" sz="1700" dirty="0"/>
              <a:t>с Извещением N 1</a:t>
            </a:r>
            <a:r>
              <a:rPr lang="ru-RU" sz="1700" dirty="0" smtClean="0"/>
              <a:t>. При </a:t>
            </a:r>
            <a:r>
              <a:rPr lang="ru-RU" sz="1700" dirty="0"/>
              <a:t>этом, действующим законодательством на участника закупки (производителя) не возложена обязанность по внесению изменений в реестровую запись при введении Заказчиком изменений в ТУ</a:t>
            </a:r>
            <a:r>
              <a:rPr lang="ru-RU" sz="1700" dirty="0" smtClean="0"/>
              <a:t>. Отклонение признано незаконным.</a:t>
            </a:r>
            <a:endParaRPr lang="ru-RU" sz="1700" dirty="0"/>
          </a:p>
          <a:p>
            <a:endParaRPr lang="ru-RU" sz="1700" dirty="0" smtClean="0"/>
          </a:p>
          <a:p>
            <a:r>
              <a:rPr lang="ru-RU" sz="1700" b="1" dirty="0" smtClean="0"/>
              <a:t>Реквизиты: </a:t>
            </a:r>
            <a:r>
              <a:rPr lang="ru-RU" sz="1700" dirty="0"/>
              <a:t>Постановление 9 ААС по делу N А40-235320/2021</a:t>
            </a:r>
          </a:p>
          <a:p>
            <a:r>
              <a:rPr lang="ru-RU" sz="1700" dirty="0" smtClean="0"/>
              <a:t>от 25.07.2022</a:t>
            </a:r>
            <a:endParaRPr lang="ru-RU" sz="1700" dirty="0"/>
          </a:p>
        </p:txBody>
      </p:sp>
    </p:spTree>
    <p:extLst>
      <p:ext uri="{BB962C8B-B14F-4D97-AF65-F5344CB8AC3E}">
        <p14:creationId xmlns:p14="http://schemas.microsoft.com/office/powerpoint/2010/main" val="41232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87992"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86308" y="410137"/>
            <a:ext cx="8721351" cy="461665"/>
          </a:xfrm>
          <a:prstGeom prst="rect">
            <a:avLst/>
          </a:prstGeom>
          <a:noFill/>
        </p:spPr>
        <p:txBody>
          <a:bodyPr wrap="square" rtlCol="0">
            <a:spAutoFit/>
          </a:bodyPr>
          <a:lstStyle/>
          <a:p>
            <a:r>
              <a:rPr lang="ru-RU" sz="2400" b="1" dirty="0" smtClean="0"/>
              <a:t>Истекший срок действия выписки – судебная практика</a:t>
            </a:r>
            <a:endParaRPr lang="ru-RU" sz="2400" b="1" dirty="0"/>
          </a:p>
        </p:txBody>
      </p:sp>
      <p:sp>
        <p:nvSpPr>
          <p:cNvPr id="3" name="TextBox 2"/>
          <p:cNvSpPr txBox="1"/>
          <p:nvPr/>
        </p:nvSpPr>
        <p:spPr>
          <a:xfrm>
            <a:off x="186308" y="1071828"/>
            <a:ext cx="8001684" cy="5847755"/>
          </a:xfrm>
          <a:prstGeom prst="rect">
            <a:avLst/>
          </a:prstGeom>
          <a:noFill/>
        </p:spPr>
        <p:txBody>
          <a:bodyPr wrap="square" rtlCol="0">
            <a:spAutoFit/>
          </a:bodyPr>
          <a:lstStyle/>
          <a:p>
            <a:r>
              <a:rPr lang="ru-RU" sz="1700" b="1" dirty="0" smtClean="0"/>
              <a:t>Суть дела: </a:t>
            </a:r>
            <a:r>
              <a:rPr lang="ru-RU" sz="1700" dirty="0"/>
              <a:t>заявка </a:t>
            </a:r>
            <a:r>
              <a:rPr lang="ru-RU" sz="1700" dirty="0" smtClean="0"/>
              <a:t>участника в </a:t>
            </a:r>
            <a:r>
              <a:rPr lang="ru-RU" sz="1700" dirty="0"/>
              <a:t>связи с тем, что участник электронного аукциона </a:t>
            </a:r>
            <a:r>
              <a:rPr lang="ru-RU" sz="1700" dirty="0" smtClean="0"/>
              <a:t>не подтвердил </a:t>
            </a:r>
            <a:r>
              <a:rPr lang="ru-RU" sz="1700" dirty="0"/>
              <a:t>соответствие промышленного товара требованиям, </a:t>
            </a:r>
            <a:r>
              <a:rPr lang="ru-RU" sz="1700" dirty="0" smtClean="0"/>
              <a:t>установленным постановлением </a:t>
            </a:r>
            <a:r>
              <a:rPr lang="ru-RU" sz="1700" dirty="0"/>
              <a:t>Правительства Российской Федерации от 30.04.2020 № </a:t>
            </a:r>
            <a:r>
              <a:rPr lang="ru-RU" sz="1700" dirty="0" smtClean="0"/>
              <a:t>616 (</a:t>
            </a:r>
            <a:r>
              <a:rPr lang="ru-RU" sz="1700" dirty="0"/>
              <a:t>представлена выписка из реестра российской промышленности продукции </a:t>
            </a:r>
            <a:r>
              <a:rPr lang="ru-RU" sz="1700" dirty="0" smtClean="0"/>
              <a:t>с истекшим </a:t>
            </a:r>
            <a:r>
              <a:rPr lang="ru-RU" sz="1700" dirty="0"/>
              <a:t>сроком действия заключения</a:t>
            </a:r>
            <a:r>
              <a:rPr lang="ru-RU" sz="1700" dirty="0" smtClean="0"/>
              <a:t>). Фас признал отклонение неправомерным, так как в </a:t>
            </a:r>
            <a:r>
              <a:rPr lang="ru-RU" sz="1700" dirty="0"/>
              <a:t>ходе рассмотрения жалобы </a:t>
            </a:r>
            <a:r>
              <a:rPr lang="ru-RU" sz="1700" dirty="0" smtClean="0"/>
              <a:t>было установлено</a:t>
            </a:r>
            <a:r>
              <a:rPr lang="ru-RU" sz="1700" dirty="0"/>
              <a:t>, что на одноименный товар </a:t>
            </a:r>
            <a:r>
              <a:rPr lang="ru-RU" sz="1700" dirty="0" smtClean="0"/>
              <a:t>получено </a:t>
            </a:r>
            <a:r>
              <a:rPr lang="ru-RU" sz="1700" dirty="0"/>
              <a:t>новое </a:t>
            </a:r>
            <a:r>
              <a:rPr lang="ru-RU" sz="1700" dirty="0" smtClean="0"/>
              <a:t>заключение, </a:t>
            </a:r>
            <a:r>
              <a:rPr lang="ru-RU" sz="1700" dirty="0"/>
              <a:t>в связи с чем </a:t>
            </a:r>
            <a:r>
              <a:rPr lang="ru-RU" sz="1700" dirty="0" smtClean="0"/>
              <a:t>УФАС пришел </a:t>
            </a:r>
            <a:r>
              <a:rPr lang="ru-RU" sz="1700" dirty="0"/>
              <a:t>к выводу, что заказчик имел возможность самостоятельно установить факт нахождения товара в реестре по его </a:t>
            </a:r>
            <a:r>
              <a:rPr lang="ru-RU" sz="1700" dirty="0" smtClean="0"/>
              <a:t>наименованию. Указанное решение послужило основанием для обращения в суд.</a:t>
            </a:r>
          </a:p>
          <a:p>
            <a:endParaRPr lang="ru-RU" sz="1700" b="1" dirty="0"/>
          </a:p>
          <a:p>
            <a:r>
              <a:rPr lang="ru-RU" sz="1700" b="1" dirty="0"/>
              <a:t>Суть </a:t>
            </a:r>
            <a:r>
              <a:rPr lang="ru-RU" sz="1700" b="1" dirty="0" smtClean="0"/>
              <a:t>решения: </a:t>
            </a:r>
            <a:r>
              <a:rPr lang="ru-RU" sz="1700" dirty="0" smtClean="0"/>
              <a:t>суд установил, </a:t>
            </a:r>
            <a:r>
              <a:rPr lang="ru-RU" sz="1700" dirty="0"/>
              <a:t>что на момент подведения итогов электронного </a:t>
            </a:r>
            <a:r>
              <a:rPr lang="ru-RU" sz="1700" dirty="0" smtClean="0"/>
              <a:t>аукциона информация </a:t>
            </a:r>
            <a:r>
              <a:rPr lang="ru-RU" sz="1700" dirty="0"/>
              <a:t>о спорном товаре в реестре российской </a:t>
            </a:r>
            <a:r>
              <a:rPr lang="ru-RU" sz="1700" dirty="0" smtClean="0"/>
              <a:t>промышленной продукции </a:t>
            </a:r>
            <a:r>
              <a:rPr lang="ru-RU" sz="1700" dirty="0"/>
              <a:t>отсутствовала</a:t>
            </a:r>
            <a:r>
              <a:rPr lang="ru-RU" sz="1700" dirty="0" smtClean="0"/>
              <a:t>. Заказчик </a:t>
            </a:r>
            <a:r>
              <a:rPr lang="ru-RU" sz="1700" dirty="0"/>
              <a:t>не имел возможности самостоятельно установить </a:t>
            </a:r>
            <a:r>
              <a:rPr lang="ru-RU" sz="1700" dirty="0" smtClean="0"/>
              <a:t>факт соответствия </a:t>
            </a:r>
            <a:r>
              <a:rPr lang="ru-RU" sz="1700" dirty="0"/>
              <a:t>участника закупки требованиям статьи 14 Закона № 44-ФЗ, а</a:t>
            </a:r>
            <a:r>
              <a:rPr lang="ru-RU" sz="1700" dirty="0" smtClean="0"/>
              <a:t>, следовательно</a:t>
            </a:r>
            <a:r>
              <a:rPr lang="ru-RU" sz="1700" dirty="0"/>
              <a:t>, в силу указанных выше положений, признать </a:t>
            </a:r>
            <a:r>
              <a:rPr lang="ru-RU" sz="1700" dirty="0" smtClean="0"/>
              <a:t>заявку соответствующей </a:t>
            </a:r>
            <a:r>
              <a:rPr lang="ru-RU" sz="1700" dirty="0"/>
              <a:t>требованиям аукционной документации</a:t>
            </a:r>
            <a:r>
              <a:rPr lang="ru-RU" sz="1700" dirty="0" smtClean="0"/>
              <a:t>.</a:t>
            </a:r>
          </a:p>
          <a:p>
            <a:endParaRPr lang="ru-RU" sz="1700" dirty="0" smtClean="0"/>
          </a:p>
          <a:p>
            <a:r>
              <a:rPr lang="ru-RU" sz="1700" b="1" dirty="0" smtClean="0"/>
              <a:t>Реквизиты: </a:t>
            </a:r>
            <a:r>
              <a:rPr lang="ru-RU" sz="1700" dirty="0" smtClean="0"/>
              <a:t>Решение АС Томской области по делу №А67-2261/2022 от 27.09.2022</a:t>
            </a:r>
            <a:endParaRPr lang="ru-RU" sz="1700" dirty="0"/>
          </a:p>
        </p:txBody>
      </p:sp>
    </p:spTree>
    <p:extLst>
      <p:ext uri="{BB962C8B-B14F-4D97-AF65-F5344CB8AC3E}">
        <p14:creationId xmlns:p14="http://schemas.microsoft.com/office/powerpoint/2010/main" val="9542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87992"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86308" y="410137"/>
            <a:ext cx="8721351" cy="461665"/>
          </a:xfrm>
          <a:prstGeom prst="rect">
            <a:avLst/>
          </a:prstGeom>
          <a:noFill/>
        </p:spPr>
        <p:txBody>
          <a:bodyPr wrap="square" rtlCol="0">
            <a:spAutoFit/>
          </a:bodyPr>
          <a:lstStyle/>
          <a:p>
            <a:r>
              <a:rPr lang="ru-RU" sz="2400" b="1" dirty="0" smtClean="0"/>
              <a:t>Срок действия документов о подтверждении </a:t>
            </a:r>
            <a:endParaRPr lang="ru-RU" sz="2400" b="1" dirty="0"/>
          </a:p>
        </p:txBody>
      </p:sp>
      <p:sp>
        <p:nvSpPr>
          <p:cNvPr id="3" name="TextBox 2"/>
          <p:cNvSpPr txBox="1"/>
          <p:nvPr/>
        </p:nvSpPr>
        <p:spPr>
          <a:xfrm>
            <a:off x="186308" y="1071828"/>
            <a:ext cx="8001684" cy="1415772"/>
          </a:xfrm>
          <a:prstGeom prst="rect">
            <a:avLst/>
          </a:prstGeom>
          <a:noFill/>
        </p:spPr>
        <p:txBody>
          <a:bodyPr wrap="square" rtlCol="0">
            <a:spAutoFit/>
          </a:bodyPr>
          <a:lstStyle/>
          <a:p>
            <a:r>
              <a:rPr lang="ru-RU" sz="1700" b="1" dirty="0"/>
              <a:t>Постановление Правительства РФ от 01.04.2022 N 553</a:t>
            </a:r>
          </a:p>
          <a:p>
            <a:r>
              <a:rPr lang="ru-RU" sz="1700" b="1" dirty="0" smtClean="0"/>
              <a:t>«О </a:t>
            </a:r>
            <a:r>
              <a:rPr lang="ru-RU" sz="1700" b="1" dirty="0"/>
              <a:t>некоторых вопросах подтверждения производства промышленной продукции на территории Российской </a:t>
            </a:r>
            <a:r>
              <a:rPr lang="ru-RU" sz="1700" b="1" dirty="0" smtClean="0"/>
              <a:t>Федерации» (дата начала действия - </a:t>
            </a:r>
            <a:r>
              <a:rPr lang="ru-RU" b="1" dirty="0" smtClean="0"/>
              <a:t>05.07.2022). </a:t>
            </a:r>
            <a:endParaRPr lang="ru-RU" b="1" dirty="0"/>
          </a:p>
          <a:p>
            <a:endParaRPr lang="ru-RU" sz="1700" b="1" dirty="0"/>
          </a:p>
        </p:txBody>
      </p:sp>
      <p:sp>
        <p:nvSpPr>
          <p:cNvPr id="4" name="Блок-схема: процесс 3"/>
          <p:cNvSpPr/>
          <p:nvPr/>
        </p:nvSpPr>
        <p:spPr>
          <a:xfrm>
            <a:off x="1114697" y="2812868"/>
            <a:ext cx="6653348" cy="2804160"/>
          </a:xfrm>
          <a:prstGeom prst="flowChart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Установить, что действующие документы о подтверждении производства промышленной продукции на территории Российской Федерации, выданные Министерством промышленности и торговли Российской Федерации и Торгово-промышленной палатой Российской Федерации до вступления в силу настоящего постановления, действительны до 1 апреля 2023 г.</a:t>
            </a:r>
          </a:p>
        </p:txBody>
      </p:sp>
    </p:spTree>
    <p:extLst>
      <p:ext uri="{BB962C8B-B14F-4D97-AF65-F5344CB8AC3E}">
        <p14:creationId xmlns:p14="http://schemas.microsoft.com/office/powerpoint/2010/main" val="312618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28601" y="262625"/>
            <a:ext cx="6096000" cy="1077218"/>
          </a:xfrm>
          <a:prstGeom prst="rect">
            <a:avLst/>
          </a:prstGeom>
        </p:spPr>
        <p:txBody>
          <a:bodyPr>
            <a:spAutoFit/>
          </a:bodyPr>
          <a:lstStyle/>
          <a:p>
            <a:r>
              <a:rPr lang="ru-RU" sz="3200" b="1" dirty="0"/>
              <a:t>Как применение НПА влияет на исполнение контракта </a:t>
            </a:r>
          </a:p>
        </p:txBody>
      </p:sp>
      <p:sp>
        <p:nvSpPr>
          <p:cNvPr id="5" name="TextBox 4"/>
          <p:cNvSpPr txBox="1"/>
          <p:nvPr/>
        </p:nvSpPr>
        <p:spPr>
          <a:xfrm>
            <a:off x="228601" y="1339843"/>
            <a:ext cx="7772400" cy="3693319"/>
          </a:xfrm>
          <a:prstGeom prst="rect">
            <a:avLst/>
          </a:prstGeom>
          <a:noFill/>
        </p:spPr>
        <p:txBody>
          <a:bodyPr wrap="square" rtlCol="0">
            <a:spAutoFit/>
          </a:bodyPr>
          <a:lstStyle/>
          <a:p>
            <a:r>
              <a:rPr lang="ru-RU" dirty="0"/>
              <a:t>При исполнении контракта поставщик (подрядчик, исполнитель) при передаче товара (результатов работы) обязан предоставить заказчику документы, подтверждающие страну происхождения товара, </a:t>
            </a:r>
            <a:r>
              <a:rPr lang="ru-RU" b="1" dirty="0"/>
              <a:t>на основании которых </a:t>
            </a:r>
            <a:r>
              <a:rPr lang="ru-RU" b="1" dirty="0" smtClean="0"/>
              <a:t>осуществляется </a:t>
            </a:r>
            <a:r>
              <a:rPr lang="ru-RU" b="1" dirty="0"/>
              <a:t>включение продукции</a:t>
            </a:r>
            <a:r>
              <a:rPr lang="ru-RU" dirty="0"/>
              <a:t> </a:t>
            </a:r>
            <a:endParaRPr lang="ru-RU" dirty="0" smtClean="0"/>
          </a:p>
          <a:p>
            <a:pPr marL="285750" indent="-285750">
              <a:buFontTx/>
              <a:buChar char="-"/>
            </a:pPr>
            <a:r>
              <a:rPr lang="ru-RU" dirty="0" smtClean="0"/>
              <a:t>в </a:t>
            </a:r>
            <a:r>
              <a:rPr lang="ru-RU" dirty="0"/>
              <a:t>реестр российской промышленной </a:t>
            </a:r>
            <a:r>
              <a:rPr lang="ru-RU" dirty="0" smtClean="0"/>
              <a:t>продукции (ПП 719),</a:t>
            </a:r>
          </a:p>
          <a:p>
            <a:r>
              <a:rPr lang="ru-RU" dirty="0" smtClean="0"/>
              <a:t>или </a:t>
            </a:r>
          </a:p>
          <a:p>
            <a:pPr marL="285750" indent="-285750">
              <a:buFontTx/>
              <a:buChar char="-"/>
            </a:pPr>
            <a:r>
              <a:rPr lang="ru-RU" dirty="0" smtClean="0"/>
              <a:t>в единый </a:t>
            </a:r>
            <a:r>
              <a:rPr lang="ru-RU" dirty="0"/>
              <a:t>реестр российской радиоэлектронной </a:t>
            </a:r>
            <a:r>
              <a:rPr lang="ru-RU" dirty="0" smtClean="0"/>
              <a:t>продукции (ПП 878)</a:t>
            </a:r>
          </a:p>
          <a:p>
            <a:r>
              <a:rPr lang="ru-RU" dirty="0" smtClean="0"/>
              <a:t>или</a:t>
            </a:r>
          </a:p>
          <a:p>
            <a:pPr marL="285750" indent="-285750">
              <a:buFontTx/>
              <a:buChar char="-"/>
            </a:pPr>
            <a:r>
              <a:rPr lang="ru-RU" dirty="0"/>
              <a:t>в</a:t>
            </a:r>
            <a:r>
              <a:rPr lang="ru-RU" dirty="0" smtClean="0"/>
              <a:t> </a:t>
            </a:r>
            <a:r>
              <a:rPr lang="ru-RU" dirty="0"/>
              <a:t>евразийский реестр промышленных </a:t>
            </a:r>
            <a:r>
              <a:rPr lang="ru-RU" dirty="0" smtClean="0"/>
              <a:t>товаров (Решение </a:t>
            </a:r>
            <a:r>
              <a:rPr lang="ru-RU" dirty="0"/>
              <a:t>Совета Евразийской экономической комиссии от 23 ноября 2020 г. N </a:t>
            </a:r>
            <a:r>
              <a:rPr lang="ru-RU" dirty="0" smtClean="0"/>
              <a:t>105)</a:t>
            </a:r>
          </a:p>
          <a:p>
            <a:r>
              <a:rPr lang="ru-RU" dirty="0" smtClean="0"/>
              <a:t>или</a:t>
            </a:r>
          </a:p>
          <a:p>
            <a:pPr marL="285750" indent="-285750">
              <a:buFontTx/>
              <a:buChar char="-"/>
            </a:pPr>
            <a:r>
              <a:rPr lang="ru-RU" dirty="0"/>
              <a:t>в реестр промышленной продукции, произведенной на территориях Донецкой Народной Республики, Луганской Народной </a:t>
            </a:r>
            <a:r>
              <a:rPr lang="ru-RU" dirty="0" smtClean="0"/>
              <a:t>Республики</a:t>
            </a:r>
            <a:endParaRPr lang="ru-RU" dirty="0"/>
          </a:p>
        </p:txBody>
      </p:sp>
      <p:sp>
        <p:nvSpPr>
          <p:cNvPr id="6" name="Скругленная прямоугольная выноска 5"/>
          <p:cNvSpPr/>
          <p:nvPr/>
        </p:nvSpPr>
        <p:spPr>
          <a:xfrm>
            <a:off x="8958943" y="1339843"/>
            <a:ext cx="2873828" cy="3253308"/>
          </a:xfrm>
          <a:prstGeom prst="wedgeRoundRectCallout">
            <a:avLst>
              <a:gd name="adj1" fmla="val -89772"/>
              <a:gd name="adj2" fmla="val 2271"/>
              <a:gd name="adj3" fmla="val 16667"/>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Так как в электронных закупках предусматривается предоставление документов через ЕИС, то логично и данные документы требовать как приложения к документу о приемке</a:t>
            </a:r>
            <a:endParaRPr lang="ru-RU" dirty="0"/>
          </a:p>
        </p:txBody>
      </p:sp>
      <p:sp>
        <p:nvSpPr>
          <p:cNvPr id="12" name="Прямоугольник 11"/>
          <p:cNvSpPr/>
          <p:nvPr/>
        </p:nvSpPr>
        <p:spPr>
          <a:xfrm>
            <a:off x="228601" y="5138337"/>
            <a:ext cx="11604170" cy="1589313"/>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t>Основанием для включения продукции в реестр российской промышленной продукции является заключение о подтверждении производства промышленной продукции на территории Российской Федерации (для продукции, в отношении которой установлены требования о совокупном количестве баллов за выполнение (освоение) на территории Российской Федерации соответствующих операций (условий), указанное заключение содержит информацию о совокупном количестве баллов за выполнение (освоение) на территории Российской Федерации соответствующих операций (условий), выданное Министерством промышленности и торговли Российской Федерации в соответствии с постановлением Правительства Российской Федерации от 17 июля 2015 г. N 719 "О подтверждении производства промышленной продукции на территории Российской Федерации"</a:t>
            </a:r>
          </a:p>
        </p:txBody>
      </p:sp>
    </p:spTree>
    <p:extLst>
      <p:ext uri="{BB962C8B-B14F-4D97-AF65-F5344CB8AC3E}">
        <p14:creationId xmlns:p14="http://schemas.microsoft.com/office/powerpoint/2010/main" val="377601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28601" y="262625"/>
            <a:ext cx="6096000" cy="1077218"/>
          </a:xfrm>
          <a:prstGeom prst="rect">
            <a:avLst/>
          </a:prstGeom>
        </p:spPr>
        <p:txBody>
          <a:bodyPr>
            <a:spAutoFit/>
          </a:bodyPr>
          <a:lstStyle/>
          <a:p>
            <a:r>
              <a:rPr lang="ru-RU" sz="3200" b="1" dirty="0"/>
              <a:t>Как применение НПА влияет на исполнение контракта </a:t>
            </a:r>
          </a:p>
        </p:txBody>
      </p:sp>
      <p:sp>
        <p:nvSpPr>
          <p:cNvPr id="5" name="TextBox 4"/>
          <p:cNvSpPr txBox="1"/>
          <p:nvPr/>
        </p:nvSpPr>
        <p:spPr>
          <a:xfrm>
            <a:off x="423333" y="2133601"/>
            <a:ext cx="7772400" cy="3108543"/>
          </a:xfrm>
          <a:prstGeom prst="rect">
            <a:avLst/>
          </a:prstGeom>
          <a:noFill/>
        </p:spPr>
        <p:txBody>
          <a:bodyPr wrap="square" rtlCol="0">
            <a:spAutoFit/>
          </a:bodyPr>
          <a:lstStyle/>
          <a:p>
            <a:r>
              <a:rPr lang="ru-RU" sz="2800" dirty="0"/>
              <a:t>При исполнении контракта замена промышленных товаров, указанных в перечне, на промышленные товары, происходящие из иностранного государства (за исключением государств - членов Евразийского экономического союза), не допускается.</a:t>
            </a:r>
          </a:p>
        </p:txBody>
      </p:sp>
    </p:spTree>
    <p:extLst>
      <p:ext uri="{BB962C8B-B14F-4D97-AF65-F5344CB8AC3E}">
        <p14:creationId xmlns:p14="http://schemas.microsoft.com/office/powerpoint/2010/main" val="182393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705678" y="240861"/>
            <a:ext cx="7428764" cy="1077218"/>
          </a:xfrm>
          <a:prstGeom prst="rect">
            <a:avLst/>
          </a:prstGeom>
          <a:noFill/>
        </p:spPr>
        <p:txBody>
          <a:bodyPr wrap="square" rtlCol="0">
            <a:spAutoFit/>
          </a:bodyPr>
          <a:lstStyle/>
          <a:p>
            <a:r>
              <a:rPr lang="ru-RU" sz="3200" b="1" dirty="0" smtClean="0"/>
              <a:t>Особенности применения ПП 1236:</a:t>
            </a:r>
            <a:r>
              <a:rPr lang="en-US" sz="3200" b="1" dirty="0" smtClean="0"/>
              <a:t> </a:t>
            </a:r>
            <a:r>
              <a:rPr lang="ru-RU" sz="3200" b="1" dirty="0" smtClean="0"/>
              <a:t>сфера применения</a:t>
            </a:r>
            <a:endParaRPr lang="ru-RU" sz="3200" b="1" dirty="0"/>
          </a:p>
        </p:txBody>
      </p:sp>
      <p:sp>
        <p:nvSpPr>
          <p:cNvPr id="7" name="TextBox 6"/>
          <p:cNvSpPr txBox="1"/>
          <p:nvPr/>
        </p:nvSpPr>
        <p:spPr>
          <a:xfrm>
            <a:off x="244408" y="1487557"/>
            <a:ext cx="11608904" cy="5170646"/>
          </a:xfrm>
          <a:prstGeom prst="rect">
            <a:avLst/>
          </a:prstGeom>
          <a:noFill/>
        </p:spPr>
        <p:txBody>
          <a:bodyPr wrap="square" rtlCol="0">
            <a:spAutoFit/>
          </a:bodyPr>
          <a:lstStyle/>
          <a:p>
            <a:r>
              <a:rPr lang="ru-RU" b="1" dirty="0"/>
              <a:t>Сфера применения: </a:t>
            </a:r>
            <a:r>
              <a:rPr lang="ru-RU" dirty="0" smtClean="0"/>
              <a:t>программное обеспечение</a:t>
            </a:r>
          </a:p>
          <a:p>
            <a:endParaRPr lang="ru-RU" dirty="0"/>
          </a:p>
          <a:p>
            <a:r>
              <a:rPr lang="ru-RU" dirty="0" smtClean="0"/>
              <a:t>Под ПО </a:t>
            </a:r>
            <a:r>
              <a:rPr lang="ru-RU" dirty="0"/>
              <a:t>понимают программное обеспечение и (или) права на него вследствие выполнения следующих контрактных обязательств</a:t>
            </a:r>
            <a:r>
              <a:rPr lang="ru-RU" dirty="0" smtClean="0"/>
              <a:t>:</a:t>
            </a:r>
          </a:p>
          <a:p>
            <a:endParaRPr lang="ru-RU" dirty="0"/>
          </a:p>
          <a:p>
            <a:pPr marL="285750" indent="-285750">
              <a:buFont typeface="Arial" panose="020B0604020202020204" pitchFamily="34" charset="0"/>
              <a:buChar char="•"/>
            </a:pPr>
            <a:r>
              <a:rPr lang="ru-RU" sz="1600" dirty="0"/>
              <a:t>а) поставка на материальном носителе и (или) в электронном виде по каналам связи, а также предоставление в аренду или в пользование программного обеспечения посредством использования каналов связи и внешней информационно-технологической и программно-аппаратной инфраструктуры, обеспечивающей сбор, обработку и хранение данных (услуги облачных вычислений);</a:t>
            </a:r>
          </a:p>
          <a:p>
            <a:pPr marL="285750" indent="-285750">
              <a:buFont typeface="Arial" panose="020B0604020202020204" pitchFamily="34" charset="0"/>
              <a:buChar char="•"/>
            </a:pPr>
            <a:r>
              <a:rPr lang="ru-RU" sz="1600" dirty="0"/>
              <a:t>б) поставка, техническое обслуживание персональных электронных вычислительных машин, устройств терминального доступа, серверного оборудования и иных средств вычислительной техники, на которых программное обеспечение подлежит установке в результате исполнения контракта;</a:t>
            </a:r>
          </a:p>
          <a:p>
            <a:pPr marL="285750" indent="-285750">
              <a:buFont typeface="Arial" panose="020B0604020202020204" pitchFamily="34" charset="0"/>
              <a:buChar char="•"/>
            </a:pPr>
            <a:r>
              <a:rPr lang="ru-RU" sz="1600" dirty="0"/>
              <a:t>в) выполнение работ, оказание услуг, связанных с разработкой, модификацией, модернизацией программного обеспечения, в том числе в составе существующих автоматизированных систем, если такие работы или услуги сопряжены с предоставлением заказчику прав на использование программного обеспечения или расширением ранее предоставленного объема прав;</a:t>
            </a:r>
          </a:p>
          <a:p>
            <a:pPr marL="285750" indent="-285750">
              <a:buFont typeface="Arial" panose="020B0604020202020204" pitchFamily="34" charset="0"/>
              <a:buChar char="•"/>
            </a:pPr>
            <a:r>
              <a:rPr lang="ru-RU" sz="1600" dirty="0"/>
              <a:t>г) оказание услуг, связанных с сопровождением, технической поддержкой, обновлением программного обеспечения, в том числе в составе существующих автоматизированных систем, если такие услуги сопряжены с предоставлением заказчику прав на использование программного обеспечения или расширением ранее предоставленного объема прав</a:t>
            </a:r>
            <a:r>
              <a:rPr lang="ru-RU" sz="1600" dirty="0" smtClean="0"/>
              <a:t>.</a:t>
            </a:r>
          </a:p>
        </p:txBody>
      </p:sp>
    </p:spTree>
    <p:extLst>
      <p:ext uri="{BB962C8B-B14F-4D97-AF65-F5344CB8AC3E}">
        <p14:creationId xmlns:p14="http://schemas.microsoft.com/office/powerpoint/2010/main" val="406870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28601" y="262625"/>
            <a:ext cx="6096000" cy="584775"/>
          </a:xfrm>
          <a:prstGeom prst="rect">
            <a:avLst/>
          </a:prstGeom>
        </p:spPr>
        <p:txBody>
          <a:bodyPr>
            <a:spAutoFit/>
          </a:bodyPr>
          <a:lstStyle/>
          <a:p>
            <a:r>
              <a:rPr lang="ru-RU" sz="3200" b="1" dirty="0" smtClean="0"/>
              <a:t>Чек-лист по контракту</a:t>
            </a:r>
            <a:endParaRPr lang="ru-RU" sz="3200" b="1" dirty="0"/>
          </a:p>
        </p:txBody>
      </p:sp>
      <p:sp>
        <p:nvSpPr>
          <p:cNvPr id="5" name="TextBox 4"/>
          <p:cNvSpPr txBox="1"/>
          <p:nvPr/>
        </p:nvSpPr>
        <p:spPr>
          <a:xfrm>
            <a:off x="228601" y="1386009"/>
            <a:ext cx="7772400" cy="5324535"/>
          </a:xfrm>
          <a:prstGeom prst="rect">
            <a:avLst/>
          </a:prstGeom>
          <a:noFill/>
        </p:spPr>
        <p:txBody>
          <a:bodyPr wrap="square" rtlCol="0">
            <a:spAutoFit/>
          </a:bodyPr>
          <a:lstStyle/>
          <a:p>
            <a:pPr marL="457200" indent="-457200">
              <a:buFont typeface="Wingdings" panose="05000000000000000000" pitchFamily="2" charset="2"/>
              <a:buChar char="ü"/>
            </a:pPr>
            <a:r>
              <a:rPr lang="ru-RU" sz="2400" dirty="0" smtClean="0"/>
              <a:t>Предусмотреть проектом контракта, куда будут внесены сведения о номере реестровой записи и количестве баллов</a:t>
            </a:r>
          </a:p>
          <a:p>
            <a:pPr marL="457200" indent="-457200">
              <a:buFont typeface="Wingdings" panose="05000000000000000000" pitchFamily="2" charset="2"/>
              <a:buChar char="ü"/>
            </a:pPr>
            <a:r>
              <a:rPr lang="ru-RU" sz="2400" dirty="0" smtClean="0"/>
              <a:t>Предусмотреть передачу документов, на основании которых было осуществлено внесение товаров в соответствующий реестр. Желательно – в качестве приложения к документу о приемке в электронной форме.</a:t>
            </a:r>
          </a:p>
          <a:p>
            <a:pPr marL="457200" indent="-457200">
              <a:buFont typeface="Wingdings" panose="05000000000000000000" pitchFamily="2" charset="2"/>
              <a:buChar char="ü"/>
            </a:pPr>
            <a:r>
              <a:rPr lang="ru-RU" sz="2400" dirty="0" smtClean="0"/>
              <a:t>Предусмотреть запрет на </a:t>
            </a:r>
            <a:r>
              <a:rPr lang="ru-RU" sz="2400" dirty="0"/>
              <a:t>замену товаров, на промышленные товары, происходящие из иностранного государства (за исключением государств - членов Евразийского экономического союза</a:t>
            </a:r>
            <a:r>
              <a:rPr lang="ru-RU" sz="2400" dirty="0" smtClean="0"/>
              <a:t>)</a:t>
            </a:r>
          </a:p>
          <a:p>
            <a:pPr marL="457200" indent="-457200">
              <a:buFont typeface="Wingdings" panose="05000000000000000000" pitchFamily="2" charset="2"/>
              <a:buChar char="ü"/>
            </a:pPr>
            <a:endParaRPr lang="ru-RU" sz="2800" dirty="0"/>
          </a:p>
        </p:txBody>
      </p:sp>
    </p:spTree>
    <p:extLst>
      <p:ext uri="{BB962C8B-B14F-4D97-AF65-F5344CB8AC3E}">
        <p14:creationId xmlns:p14="http://schemas.microsoft.com/office/powerpoint/2010/main" val="305723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195947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222504" y="2183399"/>
            <a:ext cx="7822096" cy="4893647"/>
          </a:xfrm>
          <a:prstGeom prst="rect">
            <a:avLst/>
          </a:prstGeom>
          <a:noFill/>
        </p:spPr>
        <p:txBody>
          <a:bodyPr wrap="square" rtlCol="0">
            <a:spAutoFit/>
          </a:bodyPr>
          <a:lstStyle/>
          <a:p>
            <a:r>
              <a:rPr lang="ru-RU" sz="2400" b="1" dirty="0"/>
              <a:t>Постановление Правительства РФ от 10.07.2019 </a:t>
            </a:r>
            <a:endParaRPr lang="ru-RU" sz="2400" b="1" dirty="0" smtClean="0"/>
          </a:p>
          <a:p>
            <a:r>
              <a:rPr lang="ru-RU" sz="2400" b="1" dirty="0" smtClean="0"/>
              <a:t>N 878 (</a:t>
            </a:r>
            <a:r>
              <a:rPr lang="ru-RU" sz="2400" b="1" dirty="0"/>
              <a:t>ред. от 06.12.2021</a:t>
            </a:r>
            <a:r>
              <a:rPr lang="ru-RU" sz="2400" b="1" dirty="0" smtClean="0"/>
              <a:t>)</a:t>
            </a:r>
          </a:p>
          <a:p>
            <a:endParaRPr lang="ru-RU" sz="2400" b="1" dirty="0"/>
          </a:p>
          <a:p>
            <a:r>
              <a:rPr lang="ru-RU" sz="2400" dirty="0" smtClean="0"/>
              <a:t>«О </a:t>
            </a:r>
            <a:r>
              <a:rPr lang="ru-RU" sz="2400" dirty="0"/>
              <a:t>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 внесении изменений в постановление Правительства Российской Федерации от 16 сентября 2016 г. N 925 и признании утратившими силу некоторых актов Правительства Российской </a:t>
            </a:r>
            <a:r>
              <a:rPr lang="ru-RU" sz="2400" dirty="0" smtClean="0"/>
              <a:t>Федерации»</a:t>
            </a:r>
            <a:endParaRPr lang="ru-RU" sz="2400" dirty="0"/>
          </a:p>
          <a:p>
            <a:endParaRPr lang="ru-RU" sz="2400" dirty="0"/>
          </a:p>
        </p:txBody>
      </p:sp>
      <p:sp>
        <p:nvSpPr>
          <p:cNvPr id="6" name="TextBox 5"/>
          <p:cNvSpPr txBox="1"/>
          <p:nvPr/>
        </p:nvSpPr>
        <p:spPr>
          <a:xfrm>
            <a:off x="213963" y="818606"/>
            <a:ext cx="3820044" cy="584775"/>
          </a:xfrm>
          <a:prstGeom prst="rect">
            <a:avLst/>
          </a:prstGeom>
          <a:noFill/>
        </p:spPr>
        <p:txBody>
          <a:bodyPr wrap="square" rtlCol="0">
            <a:spAutoFit/>
          </a:bodyPr>
          <a:lstStyle/>
          <a:p>
            <a:r>
              <a:rPr lang="ru-RU" sz="3200" b="1" dirty="0" smtClean="0"/>
              <a:t>Блок 3</a:t>
            </a:r>
            <a:endParaRPr lang="ru-RU" sz="3200" b="1" dirty="0"/>
          </a:p>
        </p:txBody>
      </p:sp>
    </p:spTree>
    <p:extLst>
      <p:ext uri="{BB962C8B-B14F-4D97-AF65-F5344CB8AC3E}">
        <p14:creationId xmlns:p14="http://schemas.microsoft.com/office/powerpoint/2010/main" val="351439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27007" y="1269317"/>
            <a:ext cx="7868725" cy="2031325"/>
          </a:xfrm>
          <a:prstGeom prst="rect">
            <a:avLst/>
          </a:prstGeom>
          <a:noFill/>
        </p:spPr>
        <p:txBody>
          <a:bodyPr wrap="square" rtlCol="0">
            <a:spAutoFit/>
          </a:bodyPr>
          <a:lstStyle/>
          <a:p>
            <a:r>
              <a:rPr lang="ru-RU" b="1" dirty="0" smtClean="0"/>
              <a:t>Сфера применения: </a:t>
            </a:r>
            <a:r>
              <a:rPr lang="ru-RU" dirty="0" smtClean="0"/>
              <a:t>радиоэлектронная продукция согласно перечню</a:t>
            </a:r>
          </a:p>
          <a:p>
            <a:endParaRPr lang="ru-RU" dirty="0" smtClean="0"/>
          </a:p>
          <a:p>
            <a:r>
              <a:rPr lang="ru-RU" b="1" dirty="0" smtClean="0"/>
              <a:t>Ограничение на компоновку лота: </a:t>
            </a:r>
            <a:r>
              <a:rPr lang="ru-RU" dirty="0" smtClean="0"/>
              <a:t>для </a:t>
            </a:r>
            <a:r>
              <a:rPr lang="ru-RU" dirty="0"/>
              <a:t>целей ограничения допуска радиоэлектронной продукции, происходящей из иностранных государств, не может быть предметом одного контракта (одного лота) радиоэлектронная продукция, включенная в перечень и не включенная в него</a:t>
            </a:r>
            <a:r>
              <a:rPr lang="ru-RU" dirty="0" smtClean="0"/>
              <a:t>.</a:t>
            </a:r>
            <a:endParaRPr lang="ru-RU" dirty="0"/>
          </a:p>
        </p:txBody>
      </p:sp>
      <p:sp>
        <p:nvSpPr>
          <p:cNvPr id="3" name="TextBox 2"/>
          <p:cNvSpPr txBox="1"/>
          <p:nvPr/>
        </p:nvSpPr>
        <p:spPr>
          <a:xfrm>
            <a:off x="327007" y="304276"/>
            <a:ext cx="7216793" cy="584775"/>
          </a:xfrm>
          <a:prstGeom prst="rect">
            <a:avLst/>
          </a:prstGeom>
          <a:noFill/>
        </p:spPr>
        <p:txBody>
          <a:bodyPr wrap="square" rtlCol="0">
            <a:spAutoFit/>
          </a:bodyPr>
          <a:lstStyle/>
          <a:p>
            <a:r>
              <a:rPr lang="ru-RU" sz="3200" b="1" dirty="0" smtClean="0"/>
              <a:t>Особенности применения ПП 878</a:t>
            </a:r>
            <a:endParaRPr lang="ru-RU" sz="3200" b="1" dirty="0"/>
          </a:p>
        </p:txBody>
      </p:sp>
      <p:sp>
        <p:nvSpPr>
          <p:cNvPr id="2" name="Стрелка вправо 1"/>
          <p:cNvSpPr/>
          <p:nvPr/>
        </p:nvSpPr>
        <p:spPr>
          <a:xfrm rot="5400000">
            <a:off x="1568811" y="3200449"/>
            <a:ext cx="853531" cy="687977"/>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27007" y="4066980"/>
            <a:ext cx="3337140" cy="252997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Первый уровень: нельзя объединять товары, включенные в перечень и не включенные в него</a:t>
            </a:r>
          </a:p>
          <a:p>
            <a:pPr algn="ctr"/>
            <a:r>
              <a:rPr lang="ru-RU" dirty="0" smtClean="0"/>
              <a:t>Второй уровень: нельзя объединять товары из перечня, по части из которых есть реестровые записи, а по части - нет</a:t>
            </a:r>
            <a:endParaRPr lang="ru-RU" dirty="0"/>
          </a:p>
        </p:txBody>
      </p:sp>
      <p:sp>
        <p:nvSpPr>
          <p:cNvPr id="11" name="Стрелка вправо 10"/>
          <p:cNvSpPr/>
          <p:nvPr/>
        </p:nvSpPr>
        <p:spPr>
          <a:xfrm rot="5400000">
            <a:off x="5511929" y="3209204"/>
            <a:ext cx="836021" cy="687977"/>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178920" y="4066980"/>
            <a:ext cx="3502040" cy="252206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Ничего не сказано о «поставляемых» товарах, однако в случае, если товары ставятся на бух. учет, ПП 878 на них распространяется (см., например, Постановление АС </a:t>
            </a:r>
            <a:r>
              <a:rPr lang="ru-RU" dirty="0"/>
              <a:t>Дальневосточного округа по делу </a:t>
            </a:r>
            <a:r>
              <a:rPr lang="ru-RU" dirty="0" smtClean="0"/>
              <a:t>№А37-2154/2021 от 26.10.2022</a:t>
            </a:r>
            <a:endParaRPr lang="ru-RU" dirty="0"/>
          </a:p>
        </p:txBody>
      </p:sp>
    </p:spTree>
    <p:extLst>
      <p:ext uri="{BB962C8B-B14F-4D97-AF65-F5344CB8AC3E}">
        <p14:creationId xmlns:p14="http://schemas.microsoft.com/office/powerpoint/2010/main" val="18504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12" name="Прямоугольник 11">
            <a:extLst>
              <a:ext uri="{FF2B5EF4-FFF2-40B4-BE49-F238E27FC236}">
                <a16:creationId xmlns:a16="http://schemas.microsoft.com/office/drawing/2014/main" id="{66D39A55-6493-E330-15F5-1BF323A4C5A8}"/>
              </a:ext>
            </a:extLst>
          </p:cNvPr>
          <p:cNvSpPr/>
          <p:nvPr/>
        </p:nvSpPr>
        <p:spPr>
          <a:xfrm>
            <a:off x="182460" y="5903650"/>
            <a:ext cx="11618923" cy="887767"/>
          </a:xfrm>
          <a:prstGeom prst="rect">
            <a:avLst/>
          </a:prstGeom>
          <a:solidFill>
            <a:schemeClr val="bg1"/>
          </a:solidFill>
          <a:ln w="28575">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При </a:t>
            </a:r>
            <a:r>
              <a:rPr lang="ru-RU" sz="1600" dirty="0">
                <a:solidFill>
                  <a:schemeClr val="tx1"/>
                </a:solidFill>
              </a:rPr>
              <a:t>описании отдельных элементов комплекта заказчик обязан применять информацию, включенную в позицию КТРУ (Постановление Правительства РФ от 08.02.2017 N 145</a:t>
            </a:r>
            <a:r>
              <a:rPr lang="ru-RU" sz="1600" dirty="0" smtClean="0">
                <a:solidFill>
                  <a:schemeClr val="tx1"/>
                </a:solidFill>
              </a:rPr>
              <a:t>) – общая позиция всех УФАС, даже поддерживающих право заказчика на приобретение оборудования комплектом</a:t>
            </a:r>
            <a:endParaRPr lang="ru-RU" sz="1600" dirty="0">
              <a:solidFill>
                <a:schemeClr val="tx1"/>
              </a:solidFill>
            </a:endParaRPr>
          </a:p>
        </p:txBody>
      </p:sp>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327007" y="304276"/>
            <a:ext cx="10725692" cy="584775"/>
          </a:xfrm>
          <a:prstGeom prst="rect">
            <a:avLst/>
          </a:prstGeom>
          <a:noFill/>
        </p:spPr>
        <p:txBody>
          <a:bodyPr wrap="square" rtlCol="0">
            <a:spAutoFit/>
          </a:bodyPr>
          <a:lstStyle/>
          <a:p>
            <a:r>
              <a:rPr lang="ru-RU" sz="3200" b="1" dirty="0"/>
              <a:t>Закупка АРМ в виде единого комплекта</a:t>
            </a:r>
          </a:p>
        </p:txBody>
      </p:sp>
      <p:sp>
        <p:nvSpPr>
          <p:cNvPr id="2" name="Прямоугольник 1">
            <a:extLst>
              <a:ext uri="{FF2B5EF4-FFF2-40B4-BE49-F238E27FC236}">
                <a16:creationId xmlns:a16="http://schemas.microsoft.com/office/drawing/2014/main" id="{F509FEA3-BD81-4E5A-C7C6-BE94BCC741B4}"/>
              </a:ext>
            </a:extLst>
          </p:cNvPr>
          <p:cNvSpPr/>
          <p:nvPr/>
        </p:nvSpPr>
        <p:spPr>
          <a:xfrm>
            <a:off x="187367" y="1257128"/>
            <a:ext cx="5548544" cy="4403324"/>
          </a:xfrm>
          <a:prstGeom prst="rect">
            <a:avLst/>
          </a:prstGeom>
          <a:solidFill>
            <a:schemeClr val="bg1"/>
          </a:solidFill>
          <a:ln w="38100">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rPr>
              <a:t>- </a:t>
            </a:r>
            <a:r>
              <a:rPr lang="ru-RU" sz="1600" b="1" dirty="0">
                <a:solidFill>
                  <a:schemeClr val="tx1"/>
                </a:solidFill>
              </a:rPr>
              <a:t>Решение Карельского УФАС России по закупке № 0306300031622000121 от 28.06.2022:</a:t>
            </a:r>
            <a:r>
              <a:rPr lang="ru-RU" sz="1600" dirty="0">
                <a:solidFill>
                  <a:schemeClr val="tx1"/>
                </a:solidFill>
              </a:rPr>
              <a:t> Заказчиком объедены в один лот технологически и функционально связанные товары - компьютеры и программное обеспечение, без которого начало использование компьютерной техники по назначению невозможно. Объект закупки является комплексным и неразрывно связанным между собой.</a:t>
            </a:r>
          </a:p>
          <a:p>
            <a:pPr algn="just"/>
            <a:r>
              <a:rPr lang="ru-RU" sz="1600" dirty="0">
                <a:solidFill>
                  <a:schemeClr val="tx1"/>
                </a:solidFill>
              </a:rPr>
              <a:t>- </a:t>
            </a:r>
            <a:r>
              <a:rPr lang="ru-RU" sz="1600" b="1" dirty="0">
                <a:solidFill>
                  <a:schemeClr val="tx1"/>
                </a:solidFill>
              </a:rPr>
              <a:t>Решение Пензенского УФАС России по закупке № 0855200000522002346 от 29.09.2022: </a:t>
            </a:r>
            <a:r>
              <a:rPr lang="ru-RU" sz="1600" dirty="0">
                <a:solidFill>
                  <a:schemeClr val="tx1"/>
                </a:solidFill>
              </a:rPr>
              <a:t>Автоматизированное рабочее место закупается как единый сконфигурированный (настроенный, готовый для работы) товар с единой гарантией и общим реестровым номером. Реестр промышленной продукции, произведенной на территории Российской Федерации содержит продукцию с наименованием «автоматизированное рабочее место». </a:t>
            </a:r>
          </a:p>
        </p:txBody>
      </p:sp>
      <p:sp>
        <p:nvSpPr>
          <p:cNvPr id="4" name="Прямоугольник 3">
            <a:extLst>
              <a:ext uri="{FF2B5EF4-FFF2-40B4-BE49-F238E27FC236}">
                <a16:creationId xmlns:a16="http://schemas.microsoft.com/office/drawing/2014/main" id="{FF19337D-6E05-F31C-C6D8-499C41F4655B}"/>
              </a:ext>
            </a:extLst>
          </p:cNvPr>
          <p:cNvSpPr/>
          <p:nvPr/>
        </p:nvSpPr>
        <p:spPr>
          <a:xfrm>
            <a:off x="6096000" y="1257128"/>
            <a:ext cx="5705383" cy="4403324"/>
          </a:xfrm>
          <a:prstGeom prst="rect">
            <a:avLst/>
          </a:prstGeom>
          <a:solidFill>
            <a:schemeClr val="bg1"/>
          </a:solidFill>
          <a:ln w="38100">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tx1"/>
                </a:solidFill>
              </a:rPr>
              <a:t>- </a:t>
            </a:r>
            <a:r>
              <a:rPr lang="ru-RU" sz="1400" b="1" dirty="0">
                <a:solidFill>
                  <a:schemeClr val="tx1"/>
                </a:solidFill>
              </a:rPr>
              <a:t>Решение Московского УФАС России по закупке № 0373100045922000180 от 31.08.2022: </a:t>
            </a:r>
            <a:r>
              <a:rPr lang="ru-RU" sz="1400" dirty="0">
                <a:solidFill>
                  <a:schemeClr val="tx1"/>
                </a:solidFill>
              </a:rPr>
              <a:t>Заказчик в составе одного кода ОКПД закупает системный блок, монитор, подключаемый к компьютеру, мышь компьютерную, клавиатуру объединяя это в комплекс взаимосвязанных компонентов (АРМ), однако, очевидно, что, клавиатура, мышь, монитор, функционально могут использоваться самостоятельно и служат дополнительной принадлежностью основного товара - системного блока.</a:t>
            </a:r>
          </a:p>
          <a:p>
            <a:pPr algn="just"/>
            <a:r>
              <a:rPr lang="ru-RU" sz="1400" dirty="0">
                <a:solidFill>
                  <a:schemeClr val="tx1"/>
                </a:solidFill>
              </a:rPr>
              <a:t>- </a:t>
            </a:r>
            <a:r>
              <a:rPr lang="ru-RU" sz="1400" b="1" dirty="0">
                <a:solidFill>
                  <a:schemeClr val="tx1"/>
                </a:solidFill>
              </a:rPr>
              <a:t>Решение Татарстанского УФАС России по закупке № 0111200001822000002 от 09.02.2022:</a:t>
            </a:r>
            <a:r>
              <a:rPr lang="ru-RU" sz="1400" dirty="0">
                <a:solidFill>
                  <a:schemeClr val="tx1"/>
                </a:solidFill>
              </a:rPr>
              <a:t> В извещении заказчиком установлен код ОКПД2 26.20.15.000, тогда как согласно техническому заданию заказчиком закупаются: системный блок, монитор, клавиатура, мышь, для каждого из которых есть конкретный код позиции КТРУ. Комиссия приходит к выводу, что заказчик обязан применять информацию, включенную в позицию Каталога с указанной в ней даты начала обязательного применения. Код ОКПД 2 используется заказчиками только по товарам, не имеющим соответствующей позиции в Каталоге.</a:t>
            </a:r>
          </a:p>
        </p:txBody>
      </p:sp>
      <p:sp>
        <p:nvSpPr>
          <p:cNvPr id="5" name="Прямоугольник 4">
            <a:extLst>
              <a:ext uri="{FF2B5EF4-FFF2-40B4-BE49-F238E27FC236}">
                <a16:creationId xmlns:a16="http://schemas.microsoft.com/office/drawing/2014/main" id="{2D17AE6B-0432-0F71-2AC9-457E6FA95D9F}"/>
              </a:ext>
            </a:extLst>
          </p:cNvPr>
          <p:cNvSpPr/>
          <p:nvPr/>
        </p:nvSpPr>
        <p:spPr>
          <a:xfrm>
            <a:off x="795057" y="925315"/>
            <a:ext cx="4527611" cy="459442"/>
          </a:xfrm>
          <a:prstGeom prst="rect">
            <a:avLst/>
          </a:prstGeom>
          <a:solidFill>
            <a:srgbClr val="356473"/>
          </a:solidFill>
          <a:ln>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Допускается</a:t>
            </a:r>
          </a:p>
        </p:txBody>
      </p:sp>
      <p:sp>
        <p:nvSpPr>
          <p:cNvPr id="6" name="Прямоугольник 5">
            <a:extLst>
              <a:ext uri="{FF2B5EF4-FFF2-40B4-BE49-F238E27FC236}">
                <a16:creationId xmlns:a16="http://schemas.microsoft.com/office/drawing/2014/main" id="{336CBA5D-8656-0757-9ED3-3657C7DE29DC}"/>
              </a:ext>
            </a:extLst>
          </p:cNvPr>
          <p:cNvSpPr/>
          <p:nvPr/>
        </p:nvSpPr>
        <p:spPr>
          <a:xfrm>
            <a:off x="6552579" y="885007"/>
            <a:ext cx="4692384" cy="527949"/>
          </a:xfrm>
          <a:prstGeom prst="rect">
            <a:avLst/>
          </a:prstGeom>
          <a:solidFill>
            <a:srgbClr val="356473"/>
          </a:solidFill>
          <a:ln>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Не допускается</a:t>
            </a:r>
          </a:p>
        </p:txBody>
      </p:sp>
      <p:sp>
        <p:nvSpPr>
          <p:cNvPr id="11" name="Прямоугольник 10">
            <a:extLst>
              <a:ext uri="{FF2B5EF4-FFF2-40B4-BE49-F238E27FC236}">
                <a16:creationId xmlns:a16="http://schemas.microsoft.com/office/drawing/2014/main" id="{6182C45D-19F6-E117-14C4-64D23987446A}"/>
              </a:ext>
            </a:extLst>
          </p:cNvPr>
          <p:cNvSpPr/>
          <p:nvPr/>
        </p:nvSpPr>
        <p:spPr>
          <a:xfrm>
            <a:off x="878890" y="5699465"/>
            <a:ext cx="10271464" cy="308498"/>
          </a:xfrm>
          <a:prstGeom prst="rect">
            <a:avLst/>
          </a:prstGeom>
          <a:solidFill>
            <a:srgbClr val="356473"/>
          </a:solidFill>
          <a:ln>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Особенности описания объекта закупки</a:t>
            </a:r>
          </a:p>
        </p:txBody>
      </p:sp>
    </p:spTree>
    <p:extLst>
      <p:ext uri="{BB962C8B-B14F-4D97-AF65-F5344CB8AC3E}">
        <p14:creationId xmlns:p14="http://schemas.microsoft.com/office/powerpoint/2010/main" val="44641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93648" y="2253606"/>
            <a:ext cx="7735445" cy="3970318"/>
          </a:xfrm>
          <a:prstGeom prst="rect">
            <a:avLst/>
          </a:prstGeom>
          <a:noFill/>
        </p:spPr>
        <p:txBody>
          <a:bodyPr wrap="square" rtlCol="0">
            <a:spAutoFit/>
          </a:bodyPr>
          <a:lstStyle/>
          <a:p>
            <a:r>
              <a:rPr lang="ru-RU" b="1" dirty="0"/>
              <a:t>Постановление 11 ААС по делу № </a:t>
            </a:r>
            <a:r>
              <a:rPr lang="ru-RU" b="1" dirty="0" smtClean="0"/>
              <a:t>А65-24143/2021 от 25.02.2022 г.</a:t>
            </a:r>
          </a:p>
          <a:p>
            <a:endParaRPr lang="ru-RU" b="1" dirty="0"/>
          </a:p>
          <a:p>
            <a:r>
              <a:rPr lang="ru-RU" b="1" dirty="0" smtClean="0"/>
              <a:t>Суть дела: </a:t>
            </a:r>
            <a:r>
              <a:rPr lang="ru-RU" dirty="0" smtClean="0"/>
              <a:t>производится закупка </a:t>
            </a:r>
            <a:r>
              <a:rPr lang="ru-RU" dirty="0" err="1" smtClean="0"/>
              <a:t>энергосервисного</a:t>
            </a:r>
            <a:r>
              <a:rPr lang="ru-RU" dirty="0" smtClean="0"/>
              <a:t> контракта с приобретением светильников</a:t>
            </a:r>
            <a:r>
              <a:rPr lang="ru-RU" dirty="0"/>
              <a:t>, </a:t>
            </a:r>
            <a:r>
              <a:rPr lang="ru-RU" dirty="0" smtClean="0"/>
              <a:t>однако документация </a:t>
            </a:r>
            <a:r>
              <a:rPr lang="ru-RU" dirty="0"/>
              <a:t>не содержит положений об оплате заказчиком каких-либо товаров, в том числе светильников и иного оборудования, в силу особенностей положений </a:t>
            </a:r>
            <a:r>
              <a:rPr lang="ru-RU" dirty="0" err="1"/>
              <a:t>энергосервисного</a:t>
            </a:r>
            <a:r>
              <a:rPr lang="ru-RU" dirty="0"/>
              <a:t> </a:t>
            </a:r>
            <a:r>
              <a:rPr lang="ru-RU" dirty="0" smtClean="0"/>
              <a:t>контракта. Ограничение по ПП 878 не установлено.</a:t>
            </a:r>
          </a:p>
          <a:p>
            <a:endParaRPr lang="ru-RU" dirty="0"/>
          </a:p>
          <a:p>
            <a:r>
              <a:rPr lang="ru-RU" b="1" dirty="0" smtClean="0"/>
              <a:t>Суть решения: </a:t>
            </a:r>
            <a:r>
              <a:rPr lang="ru-RU" dirty="0" smtClean="0"/>
              <a:t>в </a:t>
            </a:r>
            <a:r>
              <a:rPr lang="ru-RU" dirty="0"/>
              <a:t>рамках закупки услуг с </a:t>
            </a:r>
            <a:r>
              <a:rPr lang="ru-RU" dirty="0" smtClean="0"/>
              <a:t>использованием </a:t>
            </a:r>
            <a:r>
              <a:rPr lang="ru-RU" dirty="0"/>
              <a:t>товара, в том </a:t>
            </a:r>
            <a:r>
              <a:rPr lang="ru-RU" dirty="0" smtClean="0"/>
              <a:t>числе при </a:t>
            </a:r>
            <a:r>
              <a:rPr lang="ru-RU" dirty="0"/>
              <a:t>выполнении мероприятий в рамках </a:t>
            </a:r>
            <a:r>
              <a:rPr lang="ru-RU" dirty="0" err="1"/>
              <a:t>энергосервисного</a:t>
            </a:r>
            <a:r>
              <a:rPr lang="ru-RU" dirty="0"/>
              <a:t> контракта, фактически осуществляется поставка товара, передаваемого в собственность заказчика, что подразумевает необходимость применения ограничений, установленных Постановлением Правительства РФ от 10.07.2019 № 878</a:t>
            </a:r>
            <a:r>
              <a:rPr lang="ru-RU" dirty="0" smtClean="0"/>
              <a:t>.</a:t>
            </a:r>
            <a:endParaRPr lang="ru-RU" dirty="0"/>
          </a:p>
        </p:txBody>
      </p:sp>
      <p:sp>
        <p:nvSpPr>
          <p:cNvPr id="3" name="TextBox 2"/>
          <p:cNvSpPr txBox="1"/>
          <p:nvPr/>
        </p:nvSpPr>
        <p:spPr>
          <a:xfrm>
            <a:off x="327007" y="304276"/>
            <a:ext cx="10917956" cy="954107"/>
          </a:xfrm>
          <a:prstGeom prst="rect">
            <a:avLst/>
          </a:prstGeom>
          <a:noFill/>
        </p:spPr>
        <p:txBody>
          <a:bodyPr wrap="square" rtlCol="0">
            <a:spAutoFit/>
          </a:bodyPr>
          <a:lstStyle/>
          <a:p>
            <a:r>
              <a:rPr lang="ru-RU" sz="2800" b="1" dirty="0" smtClean="0"/>
              <a:t>Особенности применения ПП 878: </a:t>
            </a:r>
          </a:p>
          <a:p>
            <a:r>
              <a:rPr lang="ru-RU" sz="2800" b="1" dirty="0" smtClean="0"/>
              <a:t>товары, поставляемые при выполнении работ</a:t>
            </a:r>
            <a:endParaRPr lang="ru-RU" sz="2800" b="1" dirty="0"/>
          </a:p>
        </p:txBody>
      </p:sp>
      <p:sp>
        <p:nvSpPr>
          <p:cNvPr id="2" name="Прямоугольник 1"/>
          <p:cNvSpPr/>
          <p:nvPr/>
        </p:nvSpPr>
        <p:spPr>
          <a:xfrm>
            <a:off x="1846162" y="1346996"/>
            <a:ext cx="4633015" cy="81464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Базовая позиция, которую разделяет ФАС</a:t>
            </a:r>
            <a:endParaRPr lang="ru-RU" dirty="0"/>
          </a:p>
        </p:txBody>
      </p:sp>
    </p:spTree>
    <p:extLst>
      <p:ext uri="{BB962C8B-B14F-4D97-AF65-F5344CB8AC3E}">
        <p14:creationId xmlns:p14="http://schemas.microsoft.com/office/powerpoint/2010/main" val="421468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35927" y="3087326"/>
            <a:ext cx="7440828" cy="2585323"/>
          </a:xfrm>
          <a:prstGeom prst="rect">
            <a:avLst/>
          </a:prstGeom>
          <a:noFill/>
        </p:spPr>
        <p:txBody>
          <a:bodyPr wrap="square" rtlCol="0">
            <a:spAutoFit/>
          </a:bodyPr>
          <a:lstStyle/>
          <a:p>
            <a:r>
              <a:rPr lang="ru-RU" b="1" dirty="0" smtClean="0"/>
              <a:t>Определение Арбитражного суда Краснодарского края по </a:t>
            </a:r>
            <a:r>
              <a:rPr lang="ru-RU" b="1" dirty="0"/>
              <a:t>делу № </a:t>
            </a:r>
            <a:r>
              <a:rPr lang="ru-RU" b="1" dirty="0" smtClean="0"/>
              <a:t>А32-17301/2020 от 20.05.2021 г.</a:t>
            </a:r>
          </a:p>
          <a:p>
            <a:endParaRPr lang="ru-RU" b="1" dirty="0"/>
          </a:p>
          <a:p>
            <a:r>
              <a:rPr lang="ru-RU" b="1" dirty="0" smtClean="0"/>
              <a:t>Суть дела: </a:t>
            </a:r>
            <a:r>
              <a:rPr lang="ru-RU" dirty="0" smtClean="0"/>
              <a:t>закупка </a:t>
            </a:r>
            <a:r>
              <a:rPr lang="ru-RU" dirty="0" err="1" smtClean="0"/>
              <a:t>энергосервисного</a:t>
            </a:r>
            <a:r>
              <a:rPr lang="ru-RU" dirty="0" smtClean="0"/>
              <a:t> контракта с приобретением светильников. Ограничение по ПП 878 не установлено.</a:t>
            </a:r>
          </a:p>
          <a:p>
            <a:endParaRPr lang="ru-RU" dirty="0"/>
          </a:p>
          <a:p>
            <a:r>
              <a:rPr lang="ru-RU" b="1" dirty="0" smtClean="0"/>
              <a:t>Суть решения: </a:t>
            </a:r>
            <a:r>
              <a:rPr lang="ru-RU" dirty="0"/>
              <a:t>Положения постановления № 878 от </a:t>
            </a:r>
            <a:r>
              <a:rPr lang="ru-RU" dirty="0" smtClean="0"/>
              <a:t>10.07.2019 г. предусмотрены </a:t>
            </a:r>
            <a:r>
              <a:rPr lang="ru-RU" dirty="0"/>
              <a:t>для </a:t>
            </a:r>
            <a:r>
              <a:rPr lang="ru-RU" dirty="0" smtClean="0"/>
              <a:t>случаев закупки </a:t>
            </a:r>
            <a:r>
              <a:rPr lang="ru-RU" dirty="0"/>
              <a:t>соответствующего товара и не распространяют свое действие на случаи </a:t>
            </a:r>
            <a:r>
              <a:rPr lang="ru-RU" dirty="0" smtClean="0"/>
              <a:t>закупки работ</a:t>
            </a:r>
            <a:r>
              <a:rPr lang="ru-RU" dirty="0"/>
              <a:t>, услуг.</a:t>
            </a:r>
          </a:p>
        </p:txBody>
      </p:sp>
      <p:sp>
        <p:nvSpPr>
          <p:cNvPr id="3" name="TextBox 2"/>
          <p:cNvSpPr txBox="1"/>
          <p:nvPr/>
        </p:nvSpPr>
        <p:spPr>
          <a:xfrm>
            <a:off x="196589" y="348582"/>
            <a:ext cx="10917956" cy="954107"/>
          </a:xfrm>
          <a:prstGeom prst="rect">
            <a:avLst/>
          </a:prstGeom>
          <a:noFill/>
        </p:spPr>
        <p:txBody>
          <a:bodyPr wrap="square" rtlCol="0">
            <a:spAutoFit/>
          </a:bodyPr>
          <a:lstStyle/>
          <a:p>
            <a:r>
              <a:rPr lang="ru-RU" sz="2800" b="1" dirty="0" smtClean="0"/>
              <a:t>Особенности применения ПП 878: </a:t>
            </a:r>
          </a:p>
          <a:p>
            <a:r>
              <a:rPr lang="ru-RU" sz="2800" b="1" dirty="0" smtClean="0"/>
              <a:t>товары, поставляемые при выполнении работ</a:t>
            </a:r>
            <a:endParaRPr lang="ru-RU" sz="2800" b="1" dirty="0"/>
          </a:p>
        </p:txBody>
      </p:sp>
      <p:sp>
        <p:nvSpPr>
          <p:cNvPr id="11" name="Прямоугольник 10"/>
          <p:cNvSpPr/>
          <p:nvPr/>
        </p:nvSpPr>
        <p:spPr>
          <a:xfrm>
            <a:off x="1739833" y="1651271"/>
            <a:ext cx="4633015" cy="81464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Альтернативная позиция, которую ФАС не разделяет </a:t>
            </a:r>
            <a:endParaRPr lang="ru-RU" dirty="0"/>
          </a:p>
        </p:txBody>
      </p:sp>
    </p:spTree>
    <p:extLst>
      <p:ext uri="{BB962C8B-B14F-4D97-AF65-F5344CB8AC3E}">
        <p14:creationId xmlns:p14="http://schemas.microsoft.com/office/powerpoint/2010/main" val="42795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884706" y="174172"/>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27008" y="1112729"/>
            <a:ext cx="7641336" cy="5816977"/>
          </a:xfrm>
          <a:prstGeom prst="rect">
            <a:avLst/>
          </a:prstGeom>
          <a:noFill/>
        </p:spPr>
        <p:txBody>
          <a:bodyPr wrap="square" rtlCol="0">
            <a:spAutoFit/>
          </a:bodyPr>
          <a:lstStyle/>
          <a:p>
            <a:pPr lvl="0"/>
            <a:r>
              <a:rPr lang="ru-RU" sz="1400" dirty="0">
                <a:solidFill>
                  <a:prstClr val="black"/>
                </a:solidFill>
              </a:rPr>
              <a:t>ПП №145, пункт 5 Правил использования каталога: Заказчик вправе указать в извещении об осуществлении закупки … дополнительную информацию, а также дополнительные потребительские свойства, в том числе функциональные, технические, качественные, эксплуатационные характеристики товара, работы, услуги в соответствии с положениями статьи 33 Федерального закона, которые не предусмотрены в позиции каталога, за исключением случаев:</a:t>
            </a:r>
          </a:p>
          <a:p>
            <a:pPr lvl="0"/>
            <a:endParaRPr lang="ru-RU" sz="2000" dirty="0">
              <a:solidFill>
                <a:prstClr val="black"/>
              </a:solidFill>
            </a:endParaRPr>
          </a:p>
          <a:p>
            <a:pPr lvl="0"/>
            <a:r>
              <a:rPr lang="ru-RU" sz="2000" dirty="0">
                <a:solidFill>
                  <a:prstClr val="black"/>
                </a:solidFill>
              </a:rPr>
              <a:t>а) … осуществления закупки радиоэлектронной продукции, включенной в перечень радиоэлектронной продукции, происходящей из иностранных государств, в отношении которой устанавливаются ограничения для целей осуществления закупок для обеспечения государственных и муниципальных нужд, утвержденный постановлением Правительства </a:t>
            </a:r>
            <a:r>
              <a:rPr lang="ru-RU" sz="2000" dirty="0" smtClean="0">
                <a:solidFill>
                  <a:prstClr val="black"/>
                </a:solidFill>
              </a:rPr>
              <a:t>N 878, </a:t>
            </a:r>
            <a:r>
              <a:rPr lang="ru-RU" sz="2000" dirty="0">
                <a:solidFill>
                  <a:prstClr val="black"/>
                </a:solidFill>
              </a:rPr>
              <a:t>при условии установления в соответствии с указанным постановлением ограничения на допуск радиоэлектронной продукции, происходящей из иностранных государств</a:t>
            </a:r>
          </a:p>
          <a:p>
            <a:pPr lvl="0"/>
            <a:endParaRPr lang="ru-RU" sz="2000" dirty="0">
              <a:solidFill>
                <a:prstClr val="black"/>
              </a:solidFill>
            </a:endParaRPr>
          </a:p>
          <a:p>
            <a:endParaRPr lang="ru-RU" sz="2400" b="1" dirty="0"/>
          </a:p>
          <a:p>
            <a:endParaRPr lang="ru-RU" sz="2400" dirty="0"/>
          </a:p>
        </p:txBody>
      </p:sp>
      <p:sp>
        <p:nvSpPr>
          <p:cNvPr id="3" name="TextBox 2"/>
          <p:cNvSpPr txBox="1"/>
          <p:nvPr/>
        </p:nvSpPr>
        <p:spPr>
          <a:xfrm>
            <a:off x="327007" y="304276"/>
            <a:ext cx="7216793" cy="584775"/>
          </a:xfrm>
          <a:prstGeom prst="rect">
            <a:avLst/>
          </a:prstGeom>
          <a:noFill/>
        </p:spPr>
        <p:txBody>
          <a:bodyPr wrap="square" rtlCol="0">
            <a:spAutoFit/>
          </a:bodyPr>
          <a:lstStyle/>
          <a:p>
            <a:r>
              <a:rPr lang="ru-RU" sz="3200" b="1" dirty="0" smtClean="0"/>
              <a:t>Особенности применения ПП 878</a:t>
            </a:r>
            <a:endParaRPr lang="ru-RU" sz="3200" b="1" dirty="0"/>
          </a:p>
        </p:txBody>
      </p:sp>
      <p:sp>
        <p:nvSpPr>
          <p:cNvPr id="4" name="Скругленный прямоугольник 3"/>
          <p:cNvSpPr/>
          <p:nvPr/>
        </p:nvSpPr>
        <p:spPr>
          <a:xfrm>
            <a:off x="8319708" y="3913074"/>
            <a:ext cx="3604381" cy="28368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В случае</a:t>
            </a:r>
            <a:endParaRPr lang="ru-RU" sz="1600" dirty="0"/>
          </a:p>
          <a:p>
            <a:pPr algn="ctr"/>
            <a:r>
              <a:rPr lang="ru-RU" sz="1600" dirty="0"/>
              <a:t>осуществления закупки товара, работы, услуги, в отношении которых в каталоге</a:t>
            </a:r>
          </a:p>
          <a:p>
            <a:pPr algn="ctr"/>
            <a:r>
              <a:rPr lang="ru-RU" sz="1600" dirty="0"/>
              <a:t>отсутствуют соответствующие позиции, заказчик осуществляет описание товара, работы,</a:t>
            </a:r>
          </a:p>
          <a:p>
            <a:pPr algn="ctr"/>
            <a:r>
              <a:rPr lang="ru-RU" sz="1600" dirty="0"/>
              <a:t>услуги в соответствии с требованиями статьи 33 Федерального закона.</a:t>
            </a:r>
          </a:p>
        </p:txBody>
      </p:sp>
      <p:sp>
        <p:nvSpPr>
          <p:cNvPr id="2" name="Скругленная прямоугольная выноска 1"/>
          <p:cNvSpPr/>
          <p:nvPr/>
        </p:nvSpPr>
        <p:spPr>
          <a:xfrm>
            <a:off x="8319708" y="1037097"/>
            <a:ext cx="3604381" cy="2764971"/>
          </a:xfrm>
          <a:prstGeom prst="wedgeRoundRectCallout">
            <a:avLst>
              <a:gd name="adj1" fmla="val -70363"/>
              <a:gd name="adj2" fmla="val 73917"/>
              <a:gd name="adj3" fmla="val 166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Что делать, если характеристики, предусмотренные КТРУ, недостаточны или не отражают потребность заказчика вовсе?</a:t>
            </a:r>
          </a:p>
          <a:p>
            <a:pPr algn="ctr"/>
            <a:endParaRPr lang="ru-RU" dirty="0"/>
          </a:p>
          <a:p>
            <a:pPr algn="ctr"/>
            <a:r>
              <a:rPr lang="ru-RU" b="1" dirty="0" smtClean="0"/>
              <a:t>Можно ли применить пункт 7 Правил использования КТРУ?</a:t>
            </a:r>
            <a:endParaRPr lang="ru-RU" b="1" dirty="0"/>
          </a:p>
        </p:txBody>
      </p:sp>
    </p:spTree>
    <p:extLst>
      <p:ext uri="{BB962C8B-B14F-4D97-AF65-F5344CB8AC3E}">
        <p14:creationId xmlns:p14="http://schemas.microsoft.com/office/powerpoint/2010/main" val="167184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27007" y="1112729"/>
            <a:ext cx="7868726" cy="5632311"/>
          </a:xfrm>
          <a:prstGeom prst="rect">
            <a:avLst/>
          </a:prstGeom>
          <a:noFill/>
        </p:spPr>
        <p:txBody>
          <a:bodyPr wrap="square" rtlCol="0">
            <a:spAutoFit/>
          </a:bodyPr>
          <a:lstStyle/>
          <a:p>
            <a:pPr lvl="0"/>
            <a:r>
              <a:rPr lang="ru-RU" b="1" dirty="0" smtClean="0">
                <a:solidFill>
                  <a:prstClr val="black"/>
                </a:solidFill>
              </a:rPr>
              <a:t>Постановление 3 ААС по </a:t>
            </a:r>
            <a:r>
              <a:rPr lang="ru-RU" b="1" dirty="0">
                <a:solidFill>
                  <a:prstClr val="black"/>
                </a:solidFill>
              </a:rPr>
              <a:t>делу № А33-28932/2020 от </a:t>
            </a:r>
            <a:r>
              <a:rPr lang="ru-RU" b="1" dirty="0" smtClean="0">
                <a:solidFill>
                  <a:prstClr val="black"/>
                </a:solidFill>
              </a:rPr>
              <a:t>15.06.2021 г.</a:t>
            </a:r>
          </a:p>
          <a:p>
            <a:pPr lvl="0"/>
            <a:endParaRPr lang="ru-RU" b="1" dirty="0">
              <a:solidFill>
                <a:prstClr val="black"/>
              </a:solidFill>
            </a:endParaRPr>
          </a:p>
          <a:p>
            <a:pPr lvl="0"/>
            <a:r>
              <a:rPr lang="ru-RU" b="1" dirty="0" smtClean="0">
                <a:solidFill>
                  <a:prstClr val="black"/>
                </a:solidFill>
              </a:rPr>
              <a:t>Суть дела</a:t>
            </a:r>
            <a:r>
              <a:rPr lang="ru-RU" b="1" dirty="0">
                <a:solidFill>
                  <a:prstClr val="black"/>
                </a:solidFill>
              </a:rPr>
              <a:t>: </a:t>
            </a:r>
            <a:r>
              <a:rPr lang="ru-RU" dirty="0">
                <a:solidFill>
                  <a:prstClr val="black"/>
                </a:solidFill>
              </a:rPr>
              <a:t>По мнению заказчика, в каталоге отсутствовали позиции, удовлетворяющие потребности заказчика в приобретении призов, соответствующих региональному уровню конкурса, заказчик действовал в соответствии с положением пункта 7 Правил от 08.02.2017 </a:t>
            </a:r>
            <a:r>
              <a:rPr lang="ru-RU" dirty="0" smtClean="0">
                <a:solidFill>
                  <a:prstClr val="black"/>
                </a:solidFill>
              </a:rPr>
              <a:t>№145. Проанализировав </a:t>
            </a:r>
            <a:r>
              <a:rPr lang="ru-RU" dirty="0">
                <a:solidFill>
                  <a:prstClr val="black"/>
                </a:solidFill>
              </a:rPr>
              <a:t>содержание аукционной документации и позиции КТРУ, комиссия антимонопольного органа пришла к </a:t>
            </a:r>
            <a:r>
              <a:rPr lang="ru-RU" dirty="0" smtClean="0">
                <a:solidFill>
                  <a:prstClr val="black"/>
                </a:solidFill>
              </a:rPr>
              <a:t>выводу</a:t>
            </a:r>
            <a:r>
              <a:rPr lang="ru-RU" dirty="0">
                <a:solidFill>
                  <a:prstClr val="black"/>
                </a:solidFill>
              </a:rPr>
              <a:t>, что исходя из характеристик, указанных в описании объекта закупки, на дату размещения извещения </a:t>
            </a:r>
            <a:r>
              <a:rPr lang="ru-RU" dirty="0" smtClean="0">
                <a:solidFill>
                  <a:prstClr val="black"/>
                </a:solidFill>
              </a:rPr>
              <a:t>о проведении </a:t>
            </a:r>
            <a:r>
              <a:rPr lang="ru-RU" dirty="0">
                <a:solidFill>
                  <a:prstClr val="black"/>
                </a:solidFill>
              </a:rPr>
              <a:t>электронного аукциона в ЕИС, товару соответствовала позиция КТРУ 26.20.18.000-00000064. </a:t>
            </a:r>
          </a:p>
          <a:p>
            <a:pPr lvl="0"/>
            <a:endParaRPr lang="ru-RU" dirty="0" smtClean="0">
              <a:solidFill>
                <a:prstClr val="black"/>
              </a:solidFill>
            </a:endParaRPr>
          </a:p>
          <a:p>
            <a:pPr lvl="0"/>
            <a:r>
              <a:rPr lang="ru-RU" b="1" dirty="0" smtClean="0">
                <a:solidFill>
                  <a:prstClr val="black"/>
                </a:solidFill>
              </a:rPr>
              <a:t>Суть решения: </a:t>
            </a:r>
            <a:r>
              <a:rPr lang="ru-RU" dirty="0" smtClean="0">
                <a:solidFill>
                  <a:prstClr val="black"/>
                </a:solidFill>
              </a:rPr>
              <a:t>Принимая </a:t>
            </a:r>
            <a:r>
              <a:rPr lang="ru-RU" dirty="0">
                <a:solidFill>
                  <a:prstClr val="black"/>
                </a:solidFill>
              </a:rPr>
              <a:t>во внимание, что объектом закупки является радиоэлектронная продукция, суд апелляционной инстанции соглашается с выводом антимонопольного органа, что в данном случае у заказчика ограничено право указывать в извещении дополнительные потребительские свойства, в том числе функциональные, технические, качественные, эксплуатационные характеристики товара, работы, услуги, которые не предусмотрены в позиции </a:t>
            </a:r>
            <a:r>
              <a:rPr lang="ru-RU" dirty="0" smtClean="0">
                <a:solidFill>
                  <a:prstClr val="black"/>
                </a:solidFill>
              </a:rPr>
              <a:t>каталога</a:t>
            </a:r>
            <a:endParaRPr lang="ru-RU" dirty="0">
              <a:solidFill>
                <a:prstClr val="black"/>
              </a:solidFill>
            </a:endParaRPr>
          </a:p>
        </p:txBody>
      </p:sp>
      <p:sp>
        <p:nvSpPr>
          <p:cNvPr id="3" name="TextBox 2"/>
          <p:cNvSpPr txBox="1"/>
          <p:nvPr/>
        </p:nvSpPr>
        <p:spPr>
          <a:xfrm>
            <a:off x="327007" y="304276"/>
            <a:ext cx="7216793" cy="584775"/>
          </a:xfrm>
          <a:prstGeom prst="rect">
            <a:avLst/>
          </a:prstGeom>
          <a:noFill/>
        </p:spPr>
        <p:txBody>
          <a:bodyPr wrap="square" rtlCol="0">
            <a:spAutoFit/>
          </a:bodyPr>
          <a:lstStyle/>
          <a:p>
            <a:r>
              <a:rPr lang="ru-RU" sz="3200" b="1" dirty="0" smtClean="0"/>
              <a:t>Судебная практика - нельзя</a:t>
            </a:r>
            <a:endParaRPr lang="ru-RU" sz="3200" b="1" dirty="0"/>
          </a:p>
        </p:txBody>
      </p:sp>
    </p:spTree>
    <p:extLst>
      <p:ext uri="{BB962C8B-B14F-4D97-AF65-F5344CB8AC3E}">
        <p14:creationId xmlns:p14="http://schemas.microsoft.com/office/powerpoint/2010/main" val="312532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257061" y="948690"/>
            <a:ext cx="8042207" cy="5632311"/>
          </a:xfrm>
          <a:prstGeom prst="rect">
            <a:avLst/>
          </a:prstGeom>
          <a:noFill/>
        </p:spPr>
        <p:txBody>
          <a:bodyPr wrap="square" rtlCol="0">
            <a:spAutoFit/>
          </a:bodyPr>
          <a:lstStyle/>
          <a:p>
            <a:pPr lvl="0"/>
            <a:r>
              <a:rPr lang="ru-RU" b="1" dirty="0">
                <a:solidFill>
                  <a:prstClr val="black"/>
                </a:solidFill>
              </a:rPr>
              <a:t>Решение </a:t>
            </a:r>
            <a:r>
              <a:rPr lang="ru-RU" b="1" dirty="0" smtClean="0">
                <a:solidFill>
                  <a:prstClr val="black"/>
                </a:solidFill>
              </a:rPr>
              <a:t>АС Омской области по </a:t>
            </a:r>
            <a:r>
              <a:rPr lang="ru-RU" b="1" dirty="0">
                <a:solidFill>
                  <a:prstClr val="black"/>
                </a:solidFill>
              </a:rPr>
              <a:t>делу №А46-15608/2020 от </a:t>
            </a:r>
            <a:r>
              <a:rPr lang="ru-RU" b="1" dirty="0" smtClean="0">
                <a:solidFill>
                  <a:prstClr val="black"/>
                </a:solidFill>
              </a:rPr>
              <a:t>31.05.2021</a:t>
            </a:r>
          </a:p>
          <a:p>
            <a:pPr lvl="0"/>
            <a:endParaRPr lang="ru-RU" b="1" dirty="0">
              <a:solidFill>
                <a:prstClr val="black"/>
              </a:solidFill>
            </a:endParaRPr>
          </a:p>
          <a:p>
            <a:pPr lvl="0"/>
            <a:r>
              <a:rPr lang="ru-RU" b="1" dirty="0" smtClean="0">
                <a:solidFill>
                  <a:prstClr val="black"/>
                </a:solidFill>
              </a:rPr>
              <a:t>Суть дела</a:t>
            </a:r>
            <a:r>
              <a:rPr lang="ru-RU" b="1" dirty="0">
                <a:solidFill>
                  <a:prstClr val="black"/>
                </a:solidFill>
              </a:rPr>
              <a:t>: </a:t>
            </a:r>
            <a:r>
              <a:rPr lang="ru-RU" dirty="0" smtClean="0">
                <a:solidFill>
                  <a:prstClr val="black"/>
                </a:solidFill>
              </a:rPr>
              <a:t>К </a:t>
            </a:r>
            <a:r>
              <a:rPr lang="ru-RU" dirty="0">
                <a:solidFill>
                  <a:prstClr val="black"/>
                </a:solidFill>
              </a:rPr>
              <a:t>поставке </a:t>
            </a:r>
            <a:r>
              <a:rPr lang="ru-RU" dirty="0" smtClean="0">
                <a:solidFill>
                  <a:prstClr val="black"/>
                </a:solidFill>
              </a:rPr>
              <a:t>требовались следующие </a:t>
            </a:r>
            <a:r>
              <a:rPr lang="ru-RU" dirty="0">
                <a:solidFill>
                  <a:prstClr val="black"/>
                </a:solidFill>
              </a:rPr>
              <a:t>товары: ОКПД2 </a:t>
            </a:r>
            <a:r>
              <a:rPr lang="ru-RU" dirty="0" smtClean="0">
                <a:solidFill>
                  <a:prstClr val="black"/>
                </a:solidFill>
              </a:rPr>
              <a:t>26.20.11.110 </a:t>
            </a:r>
            <a:r>
              <a:rPr lang="ru-RU" dirty="0">
                <a:solidFill>
                  <a:prstClr val="black"/>
                </a:solidFill>
              </a:rPr>
              <a:t>Ноутбук, </a:t>
            </a:r>
            <a:r>
              <a:rPr lang="ru-RU" dirty="0" smtClean="0">
                <a:solidFill>
                  <a:prstClr val="black"/>
                </a:solidFill>
              </a:rPr>
              <a:t>26.20.16.160 Интерактивный комплекс, 26.20.18.000 </a:t>
            </a:r>
            <a:r>
              <a:rPr lang="ru-RU" dirty="0">
                <a:solidFill>
                  <a:prstClr val="black"/>
                </a:solidFill>
              </a:rPr>
              <a:t>Многофункциональное </a:t>
            </a:r>
            <a:r>
              <a:rPr lang="ru-RU" dirty="0" smtClean="0">
                <a:solidFill>
                  <a:prstClr val="black"/>
                </a:solidFill>
              </a:rPr>
              <a:t>устройство. Уполномоченный орган не применил КТРУ при описании товара, ссылаясь на пункт 7 </a:t>
            </a:r>
            <a:r>
              <a:rPr lang="ru-RU" dirty="0">
                <a:solidFill>
                  <a:prstClr val="black"/>
                </a:solidFill>
              </a:rPr>
              <a:t>Правил использования каталога </a:t>
            </a:r>
            <a:r>
              <a:rPr lang="ru-RU" dirty="0" smtClean="0">
                <a:solidFill>
                  <a:prstClr val="black"/>
                </a:solidFill>
              </a:rPr>
              <a:t>товаров. </a:t>
            </a:r>
          </a:p>
          <a:p>
            <a:pPr lvl="0"/>
            <a:endParaRPr lang="ru-RU" dirty="0">
              <a:solidFill>
                <a:prstClr val="black"/>
              </a:solidFill>
            </a:endParaRPr>
          </a:p>
          <a:p>
            <a:pPr lvl="0"/>
            <a:r>
              <a:rPr lang="ru-RU" b="1" dirty="0" smtClean="0">
                <a:solidFill>
                  <a:prstClr val="black"/>
                </a:solidFill>
              </a:rPr>
              <a:t>Суть решения: </a:t>
            </a:r>
            <a:r>
              <a:rPr lang="ru-RU" dirty="0" smtClean="0">
                <a:solidFill>
                  <a:prstClr val="black"/>
                </a:solidFill>
              </a:rPr>
              <a:t>Указание </a:t>
            </a:r>
            <a:r>
              <a:rPr lang="ru-RU" dirty="0">
                <a:solidFill>
                  <a:prstClr val="black"/>
                </a:solidFill>
              </a:rPr>
              <a:t>на то, что в КТРУ отсутствуют позиции с характеристиками, необходимыми заказчику для удовлетворения своих потребностей, в связи с чем заказчик может осуществлять описание товара, работы, услуги в соответствии с требованиями статьи 33 Федерального закона о контрактной системе, </a:t>
            </a:r>
            <a:r>
              <a:rPr lang="ru-RU" dirty="0" smtClean="0">
                <a:solidFill>
                  <a:prstClr val="black"/>
                </a:solidFill>
              </a:rPr>
              <a:t>несостоятельно</a:t>
            </a:r>
            <a:r>
              <a:rPr lang="ru-RU" dirty="0">
                <a:solidFill>
                  <a:prstClr val="black"/>
                </a:solidFill>
              </a:rPr>
              <a:t>, так как основано </a:t>
            </a:r>
            <a:r>
              <a:rPr lang="ru-RU" dirty="0" smtClean="0">
                <a:solidFill>
                  <a:prstClr val="black"/>
                </a:solidFill>
              </a:rPr>
              <a:t>на неверном </a:t>
            </a:r>
            <a:r>
              <a:rPr lang="ru-RU" dirty="0">
                <a:solidFill>
                  <a:prstClr val="black"/>
                </a:solidFill>
              </a:rPr>
              <a:t>толковании пункта 7 Правил использования каталога товаров, работ, услуг и фактически приводит к несоблюдению прямого запрета, установленного подпунктом «а» пункта 5 Правил использования каталога товаров, работ, услуг</a:t>
            </a:r>
            <a:r>
              <a:rPr lang="ru-RU" dirty="0" smtClean="0">
                <a:solidFill>
                  <a:prstClr val="black"/>
                </a:solidFill>
              </a:rPr>
              <a:t>.</a:t>
            </a:r>
          </a:p>
          <a:p>
            <a:pPr lvl="0"/>
            <a:endParaRPr lang="ru-RU" dirty="0" smtClean="0">
              <a:solidFill>
                <a:prstClr val="black"/>
              </a:solidFill>
            </a:endParaRPr>
          </a:p>
          <a:p>
            <a:pPr lvl="0"/>
            <a:r>
              <a:rPr lang="ru-RU" b="1" dirty="0">
                <a:solidFill>
                  <a:prstClr val="black"/>
                </a:solidFill>
              </a:rPr>
              <a:t>Аналогичное </a:t>
            </a:r>
            <a:r>
              <a:rPr lang="ru-RU" b="1" dirty="0" smtClean="0">
                <a:solidFill>
                  <a:prstClr val="black"/>
                </a:solidFill>
              </a:rPr>
              <a:t>решение: </a:t>
            </a:r>
            <a:r>
              <a:rPr lang="ru-RU" dirty="0">
                <a:solidFill>
                  <a:prstClr val="black"/>
                </a:solidFill>
              </a:rPr>
              <a:t>Арбитражного суда Орловской области по делу А48-9099/2021 от </a:t>
            </a:r>
            <a:r>
              <a:rPr lang="ru-RU" dirty="0" smtClean="0">
                <a:solidFill>
                  <a:prstClr val="black"/>
                </a:solidFill>
              </a:rPr>
              <a:t>04.04.2022 года</a:t>
            </a:r>
            <a:endParaRPr lang="ru-RU" sz="2000" b="1" dirty="0">
              <a:solidFill>
                <a:prstClr val="black"/>
              </a:solidFill>
            </a:endParaRPr>
          </a:p>
        </p:txBody>
      </p:sp>
      <p:sp>
        <p:nvSpPr>
          <p:cNvPr id="3" name="TextBox 2"/>
          <p:cNvSpPr txBox="1"/>
          <p:nvPr/>
        </p:nvSpPr>
        <p:spPr>
          <a:xfrm>
            <a:off x="327007" y="304276"/>
            <a:ext cx="7216793" cy="584775"/>
          </a:xfrm>
          <a:prstGeom prst="rect">
            <a:avLst/>
          </a:prstGeom>
          <a:noFill/>
        </p:spPr>
        <p:txBody>
          <a:bodyPr wrap="square" rtlCol="0">
            <a:spAutoFit/>
          </a:bodyPr>
          <a:lstStyle/>
          <a:p>
            <a:r>
              <a:rPr lang="ru-RU" sz="3200" b="1" dirty="0" smtClean="0"/>
              <a:t>Судебная практика - нельзя</a:t>
            </a:r>
            <a:endParaRPr lang="ru-RU" sz="3200" b="1" dirty="0"/>
          </a:p>
        </p:txBody>
      </p:sp>
    </p:spTree>
    <p:extLst>
      <p:ext uri="{BB962C8B-B14F-4D97-AF65-F5344CB8AC3E}">
        <p14:creationId xmlns:p14="http://schemas.microsoft.com/office/powerpoint/2010/main" val="41622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9E8DA7-979A-E646-841A-908877254B64}"/>
              </a:ext>
            </a:extLst>
          </p:cNvPr>
          <p:cNvSpPr txBox="1"/>
          <p:nvPr/>
        </p:nvSpPr>
        <p:spPr>
          <a:xfrm>
            <a:off x="135130" y="335572"/>
            <a:ext cx="8768807" cy="523220"/>
          </a:xfrm>
          <a:prstGeom prst="rect">
            <a:avLst/>
          </a:prstGeom>
          <a:noFill/>
        </p:spPr>
        <p:txBody>
          <a:bodyPr wrap="square" rtlCol="0">
            <a:spAutoFit/>
          </a:bodyPr>
          <a:lstStyle/>
          <a:p>
            <a:pPr lvl="0"/>
            <a:r>
              <a:rPr lang="ru-RU" sz="2800" b="1" dirty="0" smtClean="0"/>
              <a:t>Административная практика - можно</a:t>
            </a:r>
            <a:endParaRPr lang="ru-RU" sz="2800" dirty="0"/>
          </a:p>
        </p:txBody>
      </p:sp>
      <p:sp>
        <p:nvSpPr>
          <p:cNvPr id="39" name="TextBox 38">
            <a:extLst>
              <a:ext uri="{FF2B5EF4-FFF2-40B4-BE49-F238E27FC236}">
                <a16:creationId xmlns:a16="http://schemas.microsoft.com/office/drawing/2014/main" id="{EB8DA128-4A27-6E43-B674-370A0E16EDF7}"/>
              </a:ext>
            </a:extLst>
          </p:cNvPr>
          <p:cNvSpPr txBox="1"/>
          <p:nvPr/>
        </p:nvSpPr>
        <p:spPr>
          <a:xfrm>
            <a:off x="481682" y="5633451"/>
            <a:ext cx="4594069" cy="646331"/>
          </a:xfrm>
          <a:prstGeom prst="rect">
            <a:avLst/>
          </a:prstGeom>
          <a:noFill/>
        </p:spPr>
        <p:txBody>
          <a:bodyPr wrap="square">
            <a:spAutoFit/>
          </a:bodyPr>
          <a:lstStyle/>
          <a:p>
            <a:pPr algn="ctr"/>
            <a:r>
              <a:rPr lang="ru-RU" sz="1200" b="1" dirty="0">
                <a:solidFill>
                  <a:schemeClr val="bg1"/>
                </a:solidFill>
              </a:rPr>
              <a:t>Датой приемки считается дата размещения в ЕИС документа </a:t>
            </a:r>
            <a:endParaRPr lang="en-US" sz="1200" b="1" dirty="0">
              <a:solidFill>
                <a:schemeClr val="bg1"/>
              </a:solidFill>
            </a:endParaRPr>
          </a:p>
          <a:p>
            <a:pPr algn="ctr"/>
            <a:r>
              <a:rPr lang="ru-RU" sz="1200" b="1" dirty="0">
                <a:solidFill>
                  <a:schemeClr val="bg1"/>
                </a:solidFill>
              </a:rPr>
              <a:t>о приемке, подписанного заказчиком</a:t>
            </a:r>
          </a:p>
        </p:txBody>
      </p:sp>
      <p:sp>
        <p:nvSpPr>
          <p:cNvPr id="9" name="Прямоугольник 8">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5511"/>
            <a:ext cx="3996267" cy="6858000"/>
          </a:xfrm>
          <a:prstGeom prst="rect">
            <a:avLst/>
          </a:prstGeom>
        </p:spPr>
      </p:pic>
      <p:sp>
        <p:nvSpPr>
          <p:cNvPr id="2" name="TextBox 1"/>
          <p:cNvSpPr txBox="1"/>
          <p:nvPr/>
        </p:nvSpPr>
        <p:spPr>
          <a:xfrm>
            <a:off x="2234687" y="1131034"/>
            <a:ext cx="7550331" cy="369332"/>
          </a:xfrm>
          <a:prstGeom prst="rect">
            <a:avLst/>
          </a:prstGeom>
          <a:solidFill>
            <a:schemeClr val="accent5">
              <a:lumMod val="50000"/>
            </a:schemeClr>
          </a:solidFill>
        </p:spPr>
        <p:txBody>
          <a:bodyPr wrap="square" rtlCol="0">
            <a:spAutoFit/>
          </a:bodyPr>
          <a:lstStyle/>
          <a:p>
            <a:pPr algn="ctr"/>
            <a:r>
              <a:rPr lang="ru-RU" dirty="0">
                <a:solidFill>
                  <a:schemeClr val="bg2"/>
                </a:solidFill>
              </a:rPr>
              <a:t>Практика </a:t>
            </a:r>
            <a:r>
              <a:rPr lang="ru-RU" dirty="0" smtClean="0">
                <a:solidFill>
                  <a:schemeClr val="bg2"/>
                </a:solidFill>
              </a:rPr>
              <a:t>УФАС по Республике Башкортостан</a:t>
            </a:r>
            <a:endParaRPr lang="ru-RU" dirty="0">
              <a:solidFill>
                <a:schemeClr val="bg2"/>
              </a:solidFill>
            </a:endParaRPr>
          </a:p>
        </p:txBody>
      </p:sp>
      <p:sp>
        <p:nvSpPr>
          <p:cNvPr id="4" name="Прямоугольник 3">
            <a:extLst>
              <a:ext uri="{FF2B5EF4-FFF2-40B4-BE49-F238E27FC236}">
                <a16:creationId xmlns:a16="http://schemas.microsoft.com/office/drawing/2014/main" id="{424777F0-BCA7-97EF-0B1A-8BBCF81C1657}"/>
              </a:ext>
            </a:extLst>
          </p:cNvPr>
          <p:cNvSpPr/>
          <p:nvPr/>
        </p:nvSpPr>
        <p:spPr>
          <a:xfrm>
            <a:off x="48983" y="1727483"/>
            <a:ext cx="5960870" cy="5028423"/>
          </a:xfrm>
          <a:prstGeom prst="rect">
            <a:avLst/>
          </a:prstGeom>
          <a:solidFill>
            <a:srgbClr val="5DA1B3"/>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Решение по закупке №0801200000122000106 от 08.07.2022 г. </a:t>
            </a:r>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r>
              <a:rPr lang="ru-RU" dirty="0"/>
              <a:t> </a:t>
            </a:r>
          </a:p>
        </p:txBody>
      </p:sp>
      <p:sp>
        <p:nvSpPr>
          <p:cNvPr id="7" name="Прямоугольник 6">
            <a:extLst>
              <a:ext uri="{FF2B5EF4-FFF2-40B4-BE49-F238E27FC236}">
                <a16:creationId xmlns:a16="http://schemas.microsoft.com/office/drawing/2014/main" id="{7DB75A67-5CCB-E3FF-156E-C15B257AE59E}"/>
              </a:ext>
            </a:extLst>
          </p:cNvPr>
          <p:cNvSpPr/>
          <p:nvPr/>
        </p:nvSpPr>
        <p:spPr>
          <a:xfrm>
            <a:off x="135130" y="2285031"/>
            <a:ext cx="5757659" cy="636034"/>
          </a:xfrm>
          <a:prstGeom prst="rect">
            <a:avLst/>
          </a:prstGeom>
          <a:solidFill>
            <a:schemeClr val="bg1"/>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u="sng" dirty="0">
                <a:solidFill>
                  <a:schemeClr val="tx1"/>
                </a:solidFill>
              </a:rPr>
              <a:t>Довод жалобы</a:t>
            </a:r>
            <a:r>
              <a:rPr lang="ru-RU" sz="1400" dirty="0">
                <a:solidFill>
                  <a:schemeClr val="tx1"/>
                </a:solidFill>
              </a:rPr>
              <a:t>: Заявитель указывает, что в извещении не установлен код КТРУ для закупаемого товара.</a:t>
            </a:r>
          </a:p>
        </p:txBody>
      </p:sp>
      <p:sp>
        <p:nvSpPr>
          <p:cNvPr id="8" name="Прямоугольник 7">
            <a:extLst>
              <a:ext uri="{FF2B5EF4-FFF2-40B4-BE49-F238E27FC236}">
                <a16:creationId xmlns:a16="http://schemas.microsoft.com/office/drawing/2014/main" id="{8A33A4CE-D636-E3DF-204D-451C6E3B486C}"/>
              </a:ext>
            </a:extLst>
          </p:cNvPr>
          <p:cNvSpPr/>
          <p:nvPr/>
        </p:nvSpPr>
        <p:spPr>
          <a:xfrm>
            <a:off x="150588" y="2979703"/>
            <a:ext cx="5757659" cy="3649480"/>
          </a:xfrm>
          <a:prstGeom prst="rect">
            <a:avLst/>
          </a:prstGeom>
          <a:solidFill>
            <a:schemeClr val="bg1"/>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u="sng" dirty="0">
                <a:solidFill>
                  <a:schemeClr val="tx1"/>
                </a:solidFill>
              </a:rPr>
              <a:t>Результат рассмотрения</a:t>
            </a:r>
            <a:r>
              <a:rPr lang="ru-RU" sz="1300" dirty="0">
                <a:solidFill>
                  <a:schemeClr val="tx1"/>
                </a:solidFill>
              </a:rPr>
              <a:t>: на заседании Заказчик представил сравнительную таблицу, из которой следует, что под совокупность требований Технического задания подходят товары как минимум 2-х производителей. На участие в электронном аукционе подано 7 (семь) заявок.</a:t>
            </a:r>
          </a:p>
          <a:p>
            <a:pPr algn="just"/>
            <a:r>
              <a:rPr lang="ru-RU" sz="1300" dirty="0">
                <a:solidFill>
                  <a:schemeClr val="tx1"/>
                </a:solidFill>
              </a:rPr>
              <a:t>Представитель Заказчика пояснил, что описание объекта закупки проводилось в соответствии с проектно-сметной документацией и подтверждается генерального проектировщика рабочей документации, в котором был указан перечень технических и функциональных характеристик оборудования, необходимых для обеспечения совместимости и работоспособности оборудования, поставляемого по различным источникам финансирования и разными организациями. Требования КТРУ не позволяют описать объекты закупки, необходимые к поставке, в объеме, обеспечивающем требуемый уровень технического и функционального обеспечения объекта, а также требования о совместимости смежного оборудования и об обеспечении работоспособности системы в целом.</a:t>
            </a:r>
          </a:p>
          <a:p>
            <a:pPr algn="just"/>
            <a:r>
              <a:rPr lang="ru-RU" sz="1300" dirty="0">
                <a:solidFill>
                  <a:schemeClr val="tx1"/>
                </a:solidFill>
              </a:rPr>
              <a:t>Довод признается необоснованным.</a:t>
            </a:r>
          </a:p>
        </p:txBody>
      </p:sp>
      <p:sp>
        <p:nvSpPr>
          <p:cNvPr id="12" name="Прямоугольник 11">
            <a:extLst>
              <a:ext uri="{FF2B5EF4-FFF2-40B4-BE49-F238E27FC236}">
                <a16:creationId xmlns:a16="http://schemas.microsoft.com/office/drawing/2014/main" id="{FC882764-1C13-3006-3F12-77FE4BDFE8FE}"/>
              </a:ext>
            </a:extLst>
          </p:cNvPr>
          <p:cNvSpPr/>
          <p:nvPr/>
        </p:nvSpPr>
        <p:spPr>
          <a:xfrm>
            <a:off x="6182147" y="1727483"/>
            <a:ext cx="5960870" cy="5028423"/>
          </a:xfrm>
          <a:prstGeom prst="rect">
            <a:avLst/>
          </a:prstGeom>
          <a:solidFill>
            <a:srgbClr val="5DA1B3"/>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Решение по закупке №0801200000121000227 от 30.09.2021 г.</a:t>
            </a:r>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r>
              <a:rPr lang="ru-RU" dirty="0"/>
              <a:t> </a:t>
            </a:r>
          </a:p>
        </p:txBody>
      </p:sp>
      <p:sp>
        <p:nvSpPr>
          <p:cNvPr id="13" name="Прямоугольник 12">
            <a:extLst>
              <a:ext uri="{FF2B5EF4-FFF2-40B4-BE49-F238E27FC236}">
                <a16:creationId xmlns:a16="http://schemas.microsoft.com/office/drawing/2014/main" id="{3A5ED58F-0CA6-CE6E-8BE3-23D3E061E882}"/>
              </a:ext>
            </a:extLst>
          </p:cNvPr>
          <p:cNvSpPr/>
          <p:nvPr/>
        </p:nvSpPr>
        <p:spPr>
          <a:xfrm>
            <a:off x="6283751" y="2285031"/>
            <a:ext cx="5757659" cy="1004146"/>
          </a:xfrm>
          <a:prstGeom prst="rect">
            <a:avLst/>
          </a:prstGeom>
          <a:solidFill>
            <a:schemeClr val="bg1"/>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u="sng" dirty="0">
                <a:solidFill>
                  <a:schemeClr val="tx1"/>
                </a:solidFill>
              </a:rPr>
              <a:t>Довод жалобы</a:t>
            </a:r>
            <a:r>
              <a:rPr lang="ru-RU" sz="1400" dirty="0">
                <a:solidFill>
                  <a:schemeClr val="tx1"/>
                </a:solidFill>
              </a:rPr>
              <a:t>: Характеристики для товарных позиций должны быть даны в соответствии с </a:t>
            </a:r>
            <a:r>
              <a:rPr lang="ru-RU" sz="1400" dirty="0" smtClean="0">
                <a:solidFill>
                  <a:schemeClr val="tx1"/>
                </a:solidFill>
              </a:rPr>
              <a:t>КТРУ, </a:t>
            </a:r>
            <a:r>
              <a:rPr lang="ru-RU" sz="1400" dirty="0">
                <a:solidFill>
                  <a:schemeClr val="tx1"/>
                </a:solidFill>
              </a:rPr>
              <a:t>но в описании применены дополнительные параметры без надлежащего обоснования потребности.</a:t>
            </a:r>
          </a:p>
        </p:txBody>
      </p:sp>
      <p:sp>
        <p:nvSpPr>
          <p:cNvPr id="14" name="Прямоугольник 13">
            <a:extLst>
              <a:ext uri="{FF2B5EF4-FFF2-40B4-BE49-F238E27FC236}">
                <a16:creationId xmlns:a16="http://schemas.microsoft.com/office/drawing/2014/main" id="{F78128DF-8161-3607-AC68-CE55E012C618}"/>
              </a:ext>
            </a:extLst>
          </p:cNvPr>
          <p:cNvSpPr/>
          <p:nvPr/>
        </p:nvSpPr>
        <p:spPr>
          <a:xfrm>
            <a:off x="6283752" y="3347814"/>
            <a:ext cx="5757659" cy="3281369"/>
          </a:xfrm>
          <a:prstGeom prst="rect">
            <a:avLst/>
          </a:prstGeom>
          <a:solidFill>
            <a:schemeClr val="bg1"/>
          </a:solidFill>
          <a:ln>
            <a:solidFill>
              <a:srgbClr val="5DA1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u="sng" dirty="0">
                <a:solidFill>
                  <a:schemeClr val="tx1"/>
                </a:solidFill>
              </a:rPr>
              <a:t>Результат рассмотрения</a:t>
            </a:r>
            <a:r>
              <a:rPr lang="ru-RU" sz="1300" dirty="0">
                <a:solidFill>
                  <a:schemeClr val="tx1"/>
                </a:solidFill>
              </a:rPr>
              <a:t>: В письменных пояснениях Заказчика указано: «При размещении вышеуказанных закупок Государственным заказчиком применялся код ОКПД2, описание товара осуществляется в соответствии с требованиями статьи 33 № 44-ФЗ Закона о контрактной системе с указанием технических характеристик значимых для Заказчика». Комиссией установлено, что Заказчику требуется объект закупки, отсутствующий в каталоге товаров, работ и услуг для обеспечения государственных и муниципальных нужд. К участию в электронном аукционе допущены четыре участника. Таким образом, в документации не усматриваются признаки ограничения числа участников электронного аукциона.</a:t>
            </a:r>
          </a:p>
          <a:p>
            <a:pPr algn="just"/>
            <a:r>
              <a:rPr lang="ru-RU" sz="1300" dirty="0">
                <a:solidFill>
                  <a:schemeClr val="tx1"/>
                </a:solidFill>
              </a:rPr>
              <a:t>Довод жалобы признан необоснованным. </a:t>
            </a:r>
          </a:p>
          <a:p>
            <a:pPr algn="just"/>
            <a:endParaRPr lang="ru-RU" sz="1300" dirty="0">
              <a:solidFill>
                <a:schemeClr val="tx1"/>
              </a:solidFill>
            </a:endParaRPr>
          </a:p>
          <a:p>
            <a:pPr algn="just"/>
            <a:endParaRPr lang="ru-RU" sz="1300" dirty="0">
              <a:solidFill>
                <a:schemeClr val="tx1"/>
              </a:solidFill>
            </a:endParaRPr>
          </a:p>
          <a:p>
            <a:pPr algn="just"/>
            <a:endParaRPr lang="ru-RU" sz="1300" dirty="0">
              <a:solidFill>
                <a:schemeClr val="tx1"/>
              </a:solidFill>
            </a:endParaRPr>
          </a:p>
          <a:p>
            <a:pPr algn="just"/>
            <a:endParaRPr lang="ru-RU" sz="1300" dirty="0">
              <a:solidFill>
                <a:schemeClr val="tx1"/>
              </a:solidFill>
            </a:endParaRPr>
          </a:p>
        </p:txBody>
      </p:sp>
    </p:spTree>
    <p:extLst>
      <p:ext uri="{BB962C8B-B14F-4D97-AF65-F5344CB8AC3E}">
        <p14:creationId xmlns:p14="http://schemas.microsoft.com/office/powerpoint/2010/main" val="77058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496957" y="216459"/>
            <a:ext cx="7428764" cy="1077218"/>
          </a:xfrm>
          <a:prstGeom prst="rect">
            <a:avLst/>
          </a:prstGeom>
          <a:noFill/>
        </p:spPr>
        <p:txBody>
          <a:bodyPr wrap="square" rtlCol="0">
            <a:spAutoFit/>
          </a:bodyPr>
          <a:lstStyle/>
          <a:p>
            <a:r>
              <a:rPr lang="ru-RU" sz="3200" b="1" dirty="0" smtClean="0"/>
              <a:t>Особенности применения ПП 1236 – судебная практика</a:t>
            </a:r>
            <a:endParaRPr lang="ru-RU" sz="3200" b="1" dirty="0"/>
          </a:p>
        </p:txBody>
      </p:sp>
      <p:sp>
        <p:nvSpPr>
          <p:cNvPr id="7" name="TextBox 6"/>
          <p:cNvSpPr txBox="1"/>
          <p:nvPr/>
        </p:nvSpPr>
        <p:spPr>
          <a:xfrm>
            <a:off x="496957" y="1699609"/>
            <a:ext cx="11300791" cy="4524315"/>
          </a:xfrm>
          <a:prstGeom prst="rect">
            <a:avLst/>
          </a:prstGeom>
          <a:noFill/>
        </p:spPr>
        <p:txBody>
          <a:bodyPr wrap="square" rtlCol="0">
            <a:spAutoFit/>
          </a:bodyPr>
          <a:lstStyle/>
          <a:p>
            <a:r>
              <a:rPr lang="ru-RU" b="1" dirty="0" smtClean="0"/>
              <a:t>Суть дела: </a:t>
            </a:r>
            <a:r>
              <a:rPr lang="ru-RU" dirty="0" smtClean="0"/>
              <a:t>Заказчик приобретает права доступа к информационному ресурсу. При этом указывает </a:t>
            </a:r>
            <a:r>
              <a:rPr lang="ru-RU" dirty="0"/>
              <a:t>код ОКПД2 </a:t>
            </a:r>
            <a:r>
              <a:rPr lang="ru-RU" dirty="0" smtClean="0"/>
              <a:t>63.11.13.000 </a:t>
            </a:r>
            <a:r>
              <a:rPr lang="ru-RU" dirty="0"/>
              <a:t>- «Услуги по предоставлению программного обеспечения без его</a:t>
            </a:r>
          </a:p>
          <a:p>
            <a:r>
              <a:rPr lang="ru-RU" dirty="0"/>
              <a:t>размещения на компьютерном оборудовании пользователя» </a:t>
            </a:r>
            <a:r>
              <a:rPr lang="ru-RU" dirty="0" smtClean="0"/>
              <a:t>и не устанавливает запрет по ПП 1236.</a:t>
            </a:r>
          </a:p>
          <a:p>
            <a:endParaRPr lang="ru-RU" dirty="0"/>
          </a:p>
          <a:p>
            <a:r>
              <a:rPr lang="ru-RU" b="1" dirty="0" smtClean="0"/>
              <a:t>Суть решения: </a:t>
            </a:r>
            <a:r>
              <a:rPr lang="ru-RU" dirty="0" smtClean="0"/>
              <a:t>применен неверный код ОКПД2, не отражающий содержание услуги, необходимой заказчику. Также заказчиком неправомерно не установлен запрет согласно ПП 1236, так как пунктом </a:t>
            </a:r>
            <a:r>
              <a:rPr lang="ru-RU" dirty="0"/>
              <a:t>2 правил формирования и ведения единого реестра установлено, что «программное обеспечение» - </a:t>
            </a:r>
            <a:r>
              <a:rPr lang="ru-RU" dirty="0" smtClean="0"/>
              <a:t>это программа для </a:t>
            </a:r>
            <a:r>
              <a:rPr lang="ru-RU" dirty="0"/>
              <a:t>электронных вычислительных машин или база данных</a:t>
            </a:r>
            <a:r>
              <a:rPr lang="ru-RU" dirty="0" smtClean="0"/>
              <a:t>. Частью </a:t>
            </a:r>
            <a:r>
              <a:rPr lang="ru-RU" dirty="0"/>
              <a:t>1 статьи 15.8 Федерального закона от 27.07.2006 N 149-ФЗ «</a:t>
            </a:r>
            <a:r>
              <a:rPr lang="ru-RU" dirty="0" smtClean="0"/>
              <a:t>Об информации</a:t>
            </a:r>
            <a:r>
              <a:rPr lang="ru-RU" dirty="0"/>
              <a:t>, информационных технологиях и о защите информации» определено</a:t>
            </a:r>
            <a:r>
              <a:rPr lang="ru-RU" dirty="0" smtClean="0"/>
              <a:t>, что </a:t>
            </a:r>
            <a:r>
              <a:rPr lang="ru-RU" dirty="0"/>
              <a:t>информационным ресурсом является сайт в сети «Интернет» и (или) </a:t>
            </a:r>
            <a:r>
              <a:rPr lang="ru-RU" dirty="0" smtClean="0"/>
              <a:t>страница сайта </a:t>
            </a:r>
            <a:r>
              <a:rPr lang="ru-RU" dirty="0"/>
              <a:t>в сети «Интернет», информационная система, программа для электронных</a:t>
            </a:r>
          </a:p>
          <a:p>
            <a:r>
              <a:rPr lang="ru-RU" dirty="0"/>
              <a:t>вычислительных машин</a:t>
            </a:r>
            <a:r>
              <a:rPr lang="ru-RU" dirty="0" smtClean="0"/>
              <a:t>. Таким образом, запрет при закупке услуг доступа к информационным ресурсам должен быть установлен.</a:t>
            </a:r>
            <a:endParaRPr lang="ru-RU" dirty="0"/>
          </a:p>
          <a:p>
            <a:r>
              <a:rPr lang="ru-RU" dirty="0" smtClean="0"/>
              <a:t> </a:t>
            </a:r>
          </a:p>
          <a:p>
            <a:r>
              <a:rPr lang="ru-RU" b="1" dirty="0" smtClean="0"/>
              <a:t>Определение ВС </a:t>
            </a:r>
            <a:r>
              <a:rPr lang="ru-RU" b="1" dirty="0"/>
              <a:t>РФ № </a:t>
            </a:r>
            <a:r>
              <a:rPr lang="ru-RU" b="1" dirty="0" smtClean="0"/>
              <a:t>305-ЭС22-1353 от 17.03.2022 г.</a:t>
            </a:r>
            <a:endParaRPr lang="ru-RU" b="1" dirty="0"/>
          </a:p>
          <a:p>
            <a:endParaRPr lang="ru-RU" dirty="0"/>
          </a:p>
        </p:txBody>
      </p:sp>
    </p:spTree>
    <p:extLst>
      <p:ext uri="{BB962C8B-B14F-4D97-AF65-F5344CB8AC3E}">
        <p14:creationId xmlns:p14="http://schemas.microsoft.com/office/powerpoint/2010/main" val="405060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27006" y="1159586"/>
            <a:ext cx="10793839" cy="5262979"/>
          </a:xfrm>
          <a:prstGeom prst="rect">
            <a:avLst/>
          </a:prstGeom>
          <a:noFill/>
        </p:spPr>
        <p:txBody>
          <a:bodyPr wrap="square" rtlCol="0">
            <a:spAutoFit/>
          </a:bodyPr>
          <a:lstStyle/>
          <a:p>
            <a:pPr lvl="0"/>
            <a:r>
              <a:rPr lang="ru-RU" sz="1400" b="1" dirty="0" smtClean="0">
                <a:solidFill>
                  <a:prstClr val="black"/>
                </a:solidFill>
              </a:rPr>
              <a:t>Решение </a:t>
            </a:r>
            <a:r>
              <a:rPr lang="ru-RU" sz="1400" b="1" dirty="0">
                <a:solidFill>
                  <a:prstClr val="black"/>
                </a:solidFill>
              </a:rPr>
              <a:t>АС </a:t>
            </a:r>
            <a:r>
              <a:rPr lang="ru-RU" sz="1400" b="1" dirty="0" smtClean="0">
                <a:solidFill>
                  <a:prstClr val="black"/>
                </a:solidFill>
              </a:rPr>
              <a:t>Курганской области по делу № А34-8588/2022 от 07.10.2022 г.</a:t>
            </a:r>
          </a:p>
          <a:p>
            <a:pPr lvl="0"/>
            <a:endParaRPr lang="ru-RU" sz="1400" b="1" dirty="0">
              <a:solidFill>
                <a:prstClr val="black"/>
              </a:solidFill>
            </a:endParaRPr>
          </a:p>
          <a:p>
            <a:pPr lvl="0"/>
            <a:r>
              <a:rPr lang="ru-RU" sz="1400" b="1" dirty="0">
                <a:solidFill>
                  <a:prstClr val="black"/>
                </a:solidFill>
              </a:rPr>
              <a:t>Суть дела: </a:t>
            </a:r>
            <a:r>
              <a:rPr lang="ru-RU" sz="1400" dirty="0">
                <a:solidFill>
                  <a:prstClr val="black"/>
                </a:solidFill>
              </a:rPr>
              <a:t>заказчик закупает </a:t>
            </a:r>
            <a:r>
              <a:rPr lang="ru-RU" sz="1400" dirty="0" smtClean="0">
                <a:solidFill>
                  <a:prstClr val="black"/>
                </a:solidFill>
              </a:rPr>
              <a:t>медицинское изделие - инкубатор </a:t>
            </a:r>
            <a:r>
              <a:rPr lang="ru-RU" sz="1400" dirty="0">
                <a:solidFill>
                  <a:prstClr val="black"/>
                </a:solidFill>
              </a:rPr>
              <a:t>для новорожденных стандартный, не установлен код позиции КТРУ для товара и </a:t>
            </a:r>
            <a:r>
              <a:rPr lang="ru-RU" sz="1400" dirty="0" smtClean="0">
                <a:solidFill>
                  <a:prstClr val="black"/>
                </a:solidFill>
              </a:rPr>
              <a:t>определены дополнительные характеристики, что и послужило причиной направления жалобы и, впоследствии, обращения в суд.</a:t>
            </a:r>
          </a:p>
          <a:p>
            <a:pPr lvl="0"/>
            <a:endParaRPr lang="ru-RU" sz="1400" dirty="0">
              <a:solidFill>
                <a:prstClr val="black"/>
              </a:solidFill>
            </a:endParaRPr>
          </a:p>
          <a:p>
            <a:pPr lvl="0"/>
            <a:r>
              <a:rPr lang="ru-RU" sz="1400" b="1" dirty="0" smtClean="0">
                <a:solidFill>
                  <a:prstClr val="black"/>
                </a:solidFill>
              </a:rPr>
              <a:t>Суть </a:t>
            </a:r>
            <a:r>
              <a:rPr lang="ru-RU" sz="1400" b="1" dirty="0">
                <a:solidFill>
                  <a:prstClr val="black"/>
                </a:solidFill>
              </a:rPr>
              <a:t>решения: </a:t>
            </a:r>
            <a:r>
              <a:rPr lang="ru-RU" sz="1400" dirty="0">
                <a:solidFill>
                  <a:prstClr val="black"/>
                </a:solidFill>
              </a:rPr>
              <a:t>КТРУ содержит позицию 32.50.21.160-00000003 «инкубатор </a:t>
            </a:r>
            <a:r>
              <a:rPr lang="ru-RU" sz="1400" dirty="0" smtClean="0">
                <a:solidFill>
                  <a:prstClr val="black"/>
                </a:solidFill>
              </a:rPr>
              <a:t>для новорожденных </a:t>
            </a:r>
            <a:r>
              <a:rPr lang="ru-RU" sz="1400" dirty="0">
                <a:solidFill>
                  <a:prstClr val="black"/>
                </a:solidFill>
              </a:rPr>
              <a:t>стандартный» с указанием лишь следующих характеристик</a:t>
            </a:r>
            <a:r>
              <a:rPr lang="ru-RU" sz="1400" dirty="0" smtClean="0">
                <a:solidFill>
                  <a:prstClr val="black"/>
                </a:solidFill>
              </a:rPr>
              <a:t>: «</a:t>
            </a:r>
            <a:r>
              <a:rPr lang="ru-RU" sz="1400" dirty="0">
                <a:solidFill>
                  <a:prstClr val="black"/>
                </a:solidFill>
              </a:rPr>
              <a:t>встроенные весы», «стойка </a:t>
            </a:r>
            <a:r>
              <a:rPr lang="ru-RU" sz="1400" dirty="0" err="1">
                <a:solidFill>
                  <a:prstClr val="black"/>
                </a:solidFill>
              </a:rPr>
              <a:t>инфузионная</a:t>
            </a:r>
            <a:r>
              <a:rPr lang="ru-RU" sz="1400" dirty="0">
                <a:solidFill>
                  <a:prstClr val="black"/>
                </a:solidFill>
              </a:rPr>
              <a:t>», «лампа фототерапии». Заказчику для выполнения своих функции в отделении </a:t>
            </a:r>
            <a:r>
              <a:rPr lang="ru-RU" sz="1400" dirty="0" smtClean="0">
                <a:solidFill>
                  <a:prstClr val="black"/>
                </a:solidFill>
              </a:rPr>
              <a:t>интенсивной терапии </a:t>
            </a:r>
            <a:r>
              <a:rPr lang="ru-RU" sz="1400" dirty="0">
                <a:solidFill>
                  <a:prstClr val="black"/>
                </a:solidFill>
              </a:rPr>
              <a:t>при выхаживании новорожденных детей с низкой массой тела, </a:t>
            </a:r>
            <a:r>
              <a:rPr lang="ru-RU" sz="1400" dirty="0" smtClean="0">
                <a:solidFill>
                  <a:prstClr val="black"/>
                </a:solidFill>
              </a:rPr>
              <a:t>после хирургических </a:t>
            </a:r>
            <a:r>
              <a:rPr lang="ru-RU" sz="1400" dirty="0">
                <a:solidFill>
                  <a:prstClr val="black"/>
                </a:solidFill>
              </a:rPr>
              <a:t>вмешательств и с инфекционными заболеваниями </a:t>
            </a:r>
            <a:r>
              <a:rPr lang="ru-RU" sz="1400" dirty="0" smtClean="0">
                <a:solidFill>
                  <a:prstClr val="black"/>
                </a:solidFill>
              </a:rPr>
              <a:t>необходим инкубатор </a:t>
            </a:r>
            <a:r>
              <a:rPr lang="ru-RU" sz="1400" dirty="0">
                <a:solidFill>
                  <a:prstClr val="black"/>
                </a:solidFill>
              </a:rPr>
              <a:t>для новорожденных, обладающий, в том числе, </a:t>
            </a:r>
            <a:r>
              <a:rPr lang="ru-RU" sz="1400" dirty="0" smtClean="0">
                <a:solidFill>
                  <a:prstClr val="black"/>
                </a:solidFill>
              </a:rPr>
              <a:t>такими характеристиками </a:t>
            </a:r>
            <a:r>
              <a:rPr lang="ru-RU" sz="1400" dirty="0">
                <a:solidFill>
                  <a:prstClr val="black"/>
                </a:solidFill>
              </a:rPr>
              <a:t>(указаны заказчиком в описании объекта закупки), </a:t>
            </a:r>
            <a:r>
              <a:rPr lang="ru-RU" sz="1400" dirty="0" smtClean="0">
                <a:solidFill>
                  <a:prstClr val="black"/>
                </a:solidFill>
              </a:rPr>
              <a:t>как активный </a:t>
            </a:r>
            <a:r>
              <a:rPr lang="ru-RU" sz="1400" dirty="0">
                <a:solidFill>
                  <a:prstClr val="black"/>
                </a:solidFill>
              </a:rPr>
              <a:t>тип увлажнения, диапазон регулировки уровня влажности </a:t>
            </a:r>
            <a:r>
              <a:rPr lang="ru-RU" sz="1400" dirty="0" smtClean="0">
                <a:solidFill>
                  <a:prstClr val="black"/>
                </a:solidFill>
              </a:rPr>
              <a:t>вне зависимости </a:t>
            </a:r>
            <a:r>
              <a:rPr lang="ru-RU" sz="1400" dirty="0">
                <a:solidFill>
                  <a:prstClr val="black"/>
                </a:solidFill>
              </a:rPr>
              <a:t>от внешних условий, контроль температуры по коже и воздуху</a:t>
            </a:r>
            <a:r>
              <a:rPr lang="ru-RU" sz="1400" dirty="0" smtClean="0">
                <a:solidFill>
                  <a:prstClr val="black"/>
                </a:solidFill>
              </a:rPr>
              <a:t>, количество </a:t>
            </a:r>
            <a:r>
              <a:rPr lang="ru-RU" sz="1400" dirty="0">
                <a:solidFill>
                  <a:prstClr val="black"/>
                </a:solidFill>
              </a:rPr>
              <a:t>окон, обеспечивающих доступ к пациенту, порты-отверстия </a:t>
            </a:r>
            <a:r>
              <a:rPr lang="ru-RU" sz="1400" dirty="0" smtClean="0">
                <a:solidFill>
                  <a:prstClr val="black"/>
                </a:solidFill>
              </a:rPr>
              <a:t>с уплотнителями </a:t>
            </a:r>
            <a:r>
              <a:rPr lang="ru-RU" sz="1400" dirty="0">
                <a:solidFill>
                  <a:prstClr val="black"/>
                </a:solidFill>
              </a:rPr>
              <a:t>для подведения трубок и </a:t>
            </a:r>
            <a:r>
              <a:rPr lang="ru-RU" sz="1400" dirty="0" err="1">
                <a:solidFill>
                  <a:prstClr val="black"/>
                </a:solidFill>
              </a:rPr>
              <a:t>инфузионных</a:t>
            </a:r>
            <a:r>
              <a:rPr lang="ru-RU" sz="1400" dirty="0">
                <a:solidFill>
                  <a:prstClr val="black"/>
                </a:solidFill>
              </a:rPr>
              <a:t> систем, </a:t>
            </a:r>
            <a:r>
              <a:rPr lang="ru-RU" sz="1400" dirty="0" smtClean="0">
                <a:solidFill>
                  <a:prstClr val="black"/>
                </a:solidFill>
              </a:rPr>
              <a:t>система циркуляции </a:t>
            </a:r>
            <a:r>
              <a:rPr lang="ru-RU" sz="1400" dirty="0">
                <a:solidFill>
                  <a:prstClr val="black"/>
                </a:solidFill>
              </a:rPr>
              <a:t>воздуха с воздушной завесой. Необходимость наличия </a:t>
            </a:r>
            <a:r>
              <a:rPr lang="ru-RU" sz="1400" dirty="0" smtClean="0">
                <a:solidFill>
                  <a:prstClr val="black"/>
                </a:solidFill>
              </a:rPr>
              <a:t>данных характеристик </a:t>
            </a:r>
            <a:r>
              <a:rPr lang="ru-RU" sz="1400" dirty="0">
                <a:solidFill>
                  <a:prstClr val="black"/>
                </a:solidFill>
              </a:rPr>
              <a:t>у объекта закупки подтверждается разделом «</a:t>
            </a:r>
            <a:r>
              <a:rPr lang="ru-RU" sz="1400" dirty="0" smtClean="0">
                <a:solidFill>
                  <a:prstClr val="black"/>
                </a:solidFill>
              </a:rPr>
              <a:t>Поддержание </a:t>
            </a:r>
            <a:r>
              <a:rPr lang="ru-RU" sz="1400" dirty="0" err="1" smtClean="0">
                <a:solidFill>
                  <a:prstClr val="black"/>
                </a:solidFill>
              </a:rPr>
              <a:t>термонейтрального</a:t>
            </a:r>
            <a:r>
              <a:rPr lang="ru-RU" sz="1400" dirty="0" smtClean="0">
                <a:solidFill>
                  <a:prstClr val="black"/>
                </a:solidFill>
              </a:rPr>
              <a:t> </a:t>
            </a:r>
            <a:r>
              <a:rPr lang="ru-RU" sz="1400" dirty="0">
                <a:solidFill>
                  <a:prstClr val="black"/>
                </a:solidFill>
              </a:rPr>
              <a:t>окружения» методического письма </a:t>
            </a:r>
            <a:r>
              <a:rPr lang="ru-RU" sz="1400" dirty="0" smtClean="0">
                <a:solidFill>
                  <a:prstClr val="black"/>
                </a:solidFill>
              </a:rPr>
              <a:t>Министерства здравоохранения </a:t>
            </a:r>
            <a:r>
              <a:rPr lang="ru-RU" sz="1400" dirty="0">
                <a:solidFill>
                  <a:prstClr val="black"/>
                </a:solidFill>
              </a:rPr>
              <a:t>и социального развития Российской Федерации </a:t>
            </a:r>
            <a:r>
              <a:rPr lang="ru-RU" sz="1400" dirty="0" smtClean="0">
                <a:solidFill>
                  <a:prstClr val="black"/>
                </a:solidFill>
              </a:rPr>
              <a:t>от 16.11.2011 </a:t>
            </a:r>
            <a:r>
              <a:rPr lang="ru-RU" sz="1400" dirty="0">
                <a:solidFill>
                  <a:prstClr val="black"/>
                </a:solidFill>
              </a:rPr>
              <a:t>года №15-0/10/2-11336. Необходимость наличия такой характеристики, как угол </a:t>
            </a:r>
            <a:r>
              <a:rPr lang="ru-RU" sz="1400" dirty="0" smtClean="0">
                <a:solidFill>
                  <a:prstClr val="black"/>
                </a:solidFill>
              </a:rPr>
              <a:t>изменения ложа </a:t>
            </a:r>
            <a:r>
              <a:rPr lang="ru-RU" sz="1400" dirty="0">
                <a:solidFill>
                  <a:prstClr val="black"/>
                </a:solidFill>
              </a:rPr>
              <a:t>в позиции </a:t>
            </a:r>
            <a:r>
              <a:rPr lang="ru-RU" sz="1400" dirty="0" err="1">
                <a:solidFill>
                  <a:prstClr val="black"/>
                </a:solidFill>
              </a:rPr>
              <a:t>Тренделенбурга</a:t>
            </a:r>
            <a:r>
              <a:rPr lang="ru-RU" sz="1400" dirty="0">
                <a:solidFill>
                  <a:prstClr val="black"/>
                </a:solidFill>
              </a:rPr>
              <a:t> и </a:t>
            </a:r>
            <a:r>
              <a:rPr lang="ru-RU" sz="1400" dirty="0" err="1">
                <a:solidFill>
                  <a:prstClr val="black"/>
                </a:solidFill>
              </a:rPr>
              <a:t>Антитренделенбурга</a:t>
            </a:r>
            <a:r>
              <a:rPr lang="ru-RU" sz="1400" dirty="0">
                <a:solidFill>
                  <a:prstClr val="black"/>
                </a:solidFill>
              </a:rPr>
              <a:t> </a:t>
            </a:r>
            <a:r>
              <a:rPr lang="ru-RU" sz="1400" dirty="0" smtClean="0">
                <a:solidFill>
                  <a:prstClr val="black"/>
                </a:solidFill>
              </a:rPr>
              <a:t>подтверждается пунктом </a:t>
            </a:r>
            <a:r>
              <a:rPr lang="ru-RU" sz="1400" dirty="0">
                <a:solidFill>
                  <a:prstClr val="black"/>
                </a:solidFill>
              </a:rPr>
              <a:t>3831 </a:t>
            </a:r>
            <a:r>
              <a:rPr lang="ru-RU" sz="1400" dirty="0" err="1">
                <a:solidFill>
                  <a:prstClr val="black"/>
                </a:solidFill>
              </a:rPr>
              <a:t>СанПин</a:t>
            </a:r>
            <a:r>
              <a:rPr lang="ru-RU" sz="1400" dirty="0">
                <a:solidFill>
                  <a:prstClr val="black"/>
                </a:solidFill>
              </a:rPr>
              <a:t> 3.3686-21, в соответствии с которым во </a:t>
            </a:r>
            <a:r>
              <a:rPr lang="ru-RU" sz="1400" dirty="0" smtClean="0">
                <a:solidFill>
                  <a:prstClr val="black"/>
                </a:solidFill>
              </a:rPr>
              <a:t>время проведения </a:t>
            </a:r>
            <a:r>
              <a:rPr lang="ru-RU" sz="1400" dirty="0">
                <a:solidFill>
                  <a:prstClr val="black"/>
                </a:solidFill>
              </a:rPr>
              <a:t>ИВЛ необходимо обеспечивать подъем головного конца </a:t>
            </a:r>
            <a:r>
              <a:rPr lang="ru-RU" sz="1400" dirty="0" smtClean="0">
                <a:solidFill>
                  <a:prstClr val="black"/>
                </a:solidFill>
              </a:rPr>
              <a:t>кровати на </a:t>
            </a:r>
            <a:r>
              <a:rPr lang="ru-RU" sz="1400" dirty="0">
                <a:solidFill>
                  <a:prstClr val="black"/>
                </a:solidFill>
              </a:rPr>
              <a:t>30-45 градусов при отсутствии противопоказаний. Потребность в наличии такой характеристики, как кислородная </a:t>
            </a:r>
            <a:r>
              <a:rPr lang="ru-RU" sz="1400" dirty="0" smtClean="0">
                <a:solidFill>
                  <a:prstClr val="black"/>
                </a:solidFill>
              </a:rPr>
              <a:t>терапия путем </a:t>
            </a:r>
            <a:r>
              <a:rPr lang="ru-RU" sz="1400" dirty="0">
                <a:solidFill>
                  <a:prstClr val="black"/>
                </a:solidFill>
              </a:rPr>
              <a:t>регулируемого насыщения вдыхаемого воздуха кислородом </a:t>
            </a:r>
            <a:r>
              <a:rPr lang="ru-RU" sz="1400" dirty="0" smtClean="0">
                <a:solidFill>
                  <a:prstClr val="black"/>
                </a:solidFill>
              </a:rPr>
              <a:t>с </a:t>
            </a:r>
            <a:r>
              <a:rPr lang="ru-RU" sz="1400" dirty="0" err="1" smtClean="0">
                <a:solidFill>
                  <a:prstClr val="black"/>
                </a:solidFill>
              </a:rPr>
              <a:t>сервоконтролем</a:t>
            </a:r>
            <a:r>
              <a:rPr lang="ru-RU" sz="1400" dirty="0" smtClean="0">
                <a:solidFill>
                  <a:prstClr val="black"/>
                </a:solidFill>
              </a:rPr>
              <a:t> </a:t>
            </a:r>
            <a:r>
              <a:rPr lang="ru-RU" sz="1400" dirty="0">
                <a:solidFill>
                  <a:prstClr val="black"/>
                </a:solidFill>
              </a:rPr>
              <a:t>подтверждается разделом «Оксигенотерапия </a:t>
            </a:r>
            <a:r>
              <a:rPr lang="ru-RU" sz="1400" dirty="0" smtClean="0">
                <a:solidFill>
                  <a:prstClr val="black"/>
                </a:solidFill>
              </a:rPr>
              <a:t>у недоношенных </a:t>
            </a:r>
            <a:r>
              <a:rPr lang="ru-RU" sz="1400" dirty="0">
                <a:solidFill>
                  <a:prstClr val="black"/>
                </a:solidFill>
              </a:rPr>
              <a:t>новорожденных в зависимости от срока </a:t>
            </a:r>
            <a:r>
              <a:rPr lang="ru-RU" sz="1400" dirty="0" err="1">
                <a:solidFill>
                  <a:prstClr val="black"/>
                </a:solidFill>
              </a:rPr>
              <a:t>гестации</a:t>
            </a:r>
            <a:r>
              <a:rPr lang="ru-RU" sz="1400" dirty="0" smtClean="0">
                <a:solidFill>
                  <a:prstClr val="black"/>
                </a:solidFill>
              </a:rPr>
              <a:t>» методического </a:t>
            </a:r>
            <a:r>
              <a:rPr lang="ru-RU" sz="1400" dirty="0">
                <a:solidFill>
                  <a:prstClr val="black"/>
                </a:solidFill>
              </a:rPr>
              <a:t>письма Министерства здравоохранения и </a:t>
            </a:r>
            <a:r>
              <a:rPr lang="ru-RU" sz="1400" dirty="0" smtClean="0">
                <a:solidFill>
                  <a:prstClr val="black"/>
                </a:solidFill>
              </a:rPr>
              <a:t>социального развития </a:t>
            </a:r>
            <a:r>
              <a:rPr lang="ru-RU" sz="1400" dirty="0">
                <a:solidFill>
                  <a:prstClr val="black"/>
                </a:solidFill>
              </a:rPr>
              <a:t>Российской Федерации от 16.11.2011 года №15-0/10/2-11336. </a:t>
            </a:r>
            <a:endParaRPr lang="ru-RU" sz="1400" dirty="0" smtClean="0">
              <a:solidFill>
                <a:prstClr val="black"/>
              </a:solidFill>
            </a:endParaRPr>
          </a:p>
          <a:p>
            <a:pPr lvl="0"/>
            <a:r>
              <a:rPr lang="ru-RU" sz="1400" dirty="0" smtClean="0">
                <a:solidFill>
                  <a:prstClr val="black"/>
                </a:solidFill>
              </a:rPr>
              <a:t>На основании изложенного в удовлетворении требований отказать.</a:t>
            </a:r>
            <a:endParaRPr lang="ru-RU" sz="1400" dirty="0">
              <a:solidFill>
                <a:prstClr val="black"/>
              </a:solidFill>
            </a:endParaRPr>
          </a:p>
        </p:txBody>
      </p:sp>
      <p:sp>
        <p:nvSpPr>
          <p:cNvPr id="3" name="TextBox 2"/>
          <p:cNvSpPr txBox="1"/>
          <p:nvPr/>
        </p:nvSpPr>
        <p:spPr>
          <a:xfrm>
            <a:off x="327007" y="304276"/>
            <a:ext cx="7216793" cy="584775"/>
          </a:xfrm>
          <a:prstGeom prst="rect">
            <a:avLst/>
          </a:prstGeom>
          <a:noFill/>
        </p:spPr>
        <p:txBody>
          <a:bodyPr wrap="square" rtlCol="0">
            <a:spAutoFit/>
          </a:bodyPr>
          <a:lstStyle/>
          <a:p>
            <a:r>
              <a:rPr lang="ru-RU" sz="3200" b="1" dirty="0" smtClean="0"/>
              <a:t>Судебная практика - можно</a:t>
            </a:r>
            <a:endParaRPr lang="ru-RU" sz="3200" b="1" dirty="0"/>
          </a:p>
        </p:txBody>
      </p:sp>
    </p:spTree>
    <p:extLst>
      <p:ext uri="{BB962C8B-B14F-4D97-AF65-F5344CB8AC3E}">
        <p14:creationId xmlns:p14="http://schemas.microsoft.com/office/powerpoint/2010/main" val="171590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27006" y="1159586"/>
            <a:ext cx="10793839" cy="5693866"/>
          </a:xfrm>
          <a:prstGeom prst="rect">
            <a:avLst/>
          </a:prstGeom>
          <a:noFill/>
        </p:spPr>
        <p:txBody>
          <a:bodyPr wrap="square" rtlCol="0">
            <a:spAutoFit/>
          </a:bodyPr>
          <a:lstStyle/>
          <a:p>
            <a:pPr lvl="0"/>
            <a:r>
              <a:rPr lang="ru-RU" sz="1400" b="1" dirty="0" smtClean="0">
                <a:solidFill>
                  <a:prstClr val="black"/>
                </a:solidFill>
              </a:rPr>
              <a:t>Решение </a:t>
            </a:r>
            <a:r>
              <a:rPr lang="ru-RU" sz="1400" b="1" dirty="0">
                <a:solidFill>
                  <a:prstClr val="black"/>
                </a:solidFill>
              </a:rPr>
              <a:t>АС </a:t>
            </a:r>
            <a:r>
              <a:rPr lang="ru-RU" sz="1400" b="1" dirty="0" smtClean="0">
                <a:solidFill>
                  <a:prstClr val="black"/>
                </a:solidFill>
              </a:rPr>
              <a:t>Свердловской области по делу </a:t>
            </a:r>
            <a:r>
              <a:rPr lang="ru-RU" sz="1400" b="1" dirty="0">
                <a:solidFill>
                  <a:prstClr val="black"/>
                </a:solidFill>
              </a:rPr>
              <a:t>№ №А60-25355/2022 </a:t>
            </a:r>
            <a:r>
              <a:rPr lang="ru-RU" sz="1400" b="1" dirty="0" smtClean="0">
                <a:solidFill>
                  <a:prstClr val="black"/>
                </a:solidFill>
              </a:rPr>
              <a:t>от 29.09.2022 г. (следующее заседание в 17 ААС 06.12.2022 г.)</a:t>
            </a:r>
          </a:p>
          <a:p>
            <a:pPr lvl="0"/>
            <a:endParaRPr lang="ru-RU" sz="1400" b="1" dirty="0">
              <a:solidFill>
                <a:prstClr val="black"/>
              </a:solidFill>
            </a:endParaRPr>
          </a:p>
          <a:p>
            <a:pPr lvl="0"/>
            <a:r>
              <a:rPr lang="ru-RU" sz="1400" b="1" dirty="0">
                <a:solidFill>
                  <a:prstClr val="black"/>
                </a:solidFill>
              </a:rPr>
              <a:t>Суть дела: </a:t>
            </a:r>
            <a:r>
              <a:rPr lang="ru-RU" sz="1400" dirty="0">
                <a:solidFill>
                  <a:prstClr val="black"/>
                </a:solidFill>
              </a:rPr>
              <a:t>заказчик закупает компьютерный томограф 64-срезовый, </a:t>
            </a:r>
            <a:r>
              <a:rPr lang="ru-RU" sz="1400" dirty="0" smtClean="0">
                <a:solidFill>
                  <a:prstClr val="black"/>
                </a:solidFill>
              </a:rPr>
              <a:t>устанавливает код ОКПД2 </a:t>
            </a:r>
            <a:r>
              <a:rPr lang="ru-RU" sz="1400" dirty="0" smtClean="0"/>
              <a:t>26.60.11.111, </a:t>
            </a:r>
            <a:r>
              <a:rPr lang="ru-RU" sz="1400" dirty="0" smtClean="0">
                <a:solidFill>
                  <a:prstClr val="black"/>
                </a:solidFill>
              </a:rPr>
              <a:t>не </a:t>
            </a:r>
            <a:r>
              <a:rPr lang="ru-RU" sz="1400" dirty="0">
                <a:solidFill>
                  <a:prstClr val="black"/>
                </a:solidFill>
              </a:rPr>
              <a:t>установлен код позиции КТРУ для товара и </a:t>
            </a:r>
            <a:r>
              <a:rPr lang="ru-RU" sz="1400" dirty="0" smtClean="0">
                <a:solidFill>
                  <a:prstClr val="black"/>
                </a:solidFill>
              </a:rPr>
              <a:t>определены дополнительные характеристики, что и послужило причиной направления жалобы и, впоследствии, обращения в суд.</a:t>
            </a:r>
          </a:p>
          <a:p>
            <a:pPr lvl="0"/>
            <a:endParaRPr lang="ru-RU" sz="1400" dirty="0">
              <a:solidFill>
                <a:prstClr val="black"/>
              </a:solidFill>
            </a:endParaRPr>
          </a:p>
          <a:p>
            <a:pPr lvl="0"/>
            <a:r>
              <a:rPr lang="ru-RU" sz="1400" b="1" dirty="0" smtClean="0">
                <a:solidFill>
                  <a:prstClr val="black"/>
                </a:solidFill>
              </a:rPr>
              <a:t>Суть </a:t>
            </a:r>
            <a:r>
              <a:rPr lang="ru-RU" sz="1400" b="1" dirty="0">
                <a:solidFill>
                  <a:prstClr val="black"/>
                </a:solidFill>
              </a:rPr>
              <a:t>решения: </a:t>
            </a:r>
            <a:r>
              <a:rPr lang="ru-RU" sz="1400" dirty="0">
                <a:solidFill>
                  <a:prstClr val="black"/>
                </a:solidFill>
              </a:rPr>
              <a:t>Характеристики, содержащиеся в приложении «Описание объекта закупки</a:t>
            </a:r>
            <a:r>
              <a:rPr lang="ru-RU" sz="1400" dirty="0" smtClean="0">
                <a:solidFill>
                  <a:prstClr val="black"/>
                </a:solidFill>
              </a:rPr>
              <a:t>» извещения </a:t>
            </a:r>
            <a:r>
              <a:rPr lang="ru-RU" sz="1400" dirty="0">
                <a:solidFill>
                  <a:prstClr val="black"/>
                </a:solidFill>
              </a:rPr>
              <a:t>электронного аукциона, а именно: «спиральный тип - РКТ», «</a:t>
            </a:r>
            <a:r>
              <a:rPr lang="ru-RU" sz="1400" dirty="0" smtClean="0">
                <a:solidFill>
                  <a:prstClr val="black"/>
                </a:solidFill>
              </a:rPr>
              <a:t>детектор рентгеновского </a:t>
            </a:r>
            <a:r>
              <a:rPr lang="ru-RU" sz="1400" dirty="0">
                <a:solidFill>
                  <a:prstClr val="black"/>
                </a:solidFill>
              </a:rPr>
              <a:t>излучения», «максимальное поле сканирования», «минимальное </a:t>
            </a:r>
            <a:r>
              <a:rPr lang="ru-RU" sz="1400" dirty="0" smtClean="0">
                <a:solidFill>
                  <a:prstClr val="black"/>
                </a:solidFill>
              </a:rPr>
              <a:t>время одного </a:t>
            </a:r>
            <a:r>
              <a:rPr lang="ru-RU" sz="1400" dirty="0">
                <a:solidFill>
                  <a:prstClr val="black"/>
                </a:solidFill>
              </a:rPr>
              <a:t>оборота рентгеновской трубки», «грузоподъемность стола для пациента» и т. д. </a:t>
            </a:r>
            <a:r>
              <a:rPr lang="ru-RU" sz="1400" dirty="0" smtClean="0">
                <a:solidFill>
                  <a:prstClr val="black"/>
                </a:solidFill>
              </a:rPr>
              <a:t>- были</a:t>
            </a:r>
            <a:endParaRPr lang="ru-RU" sz="1400" dirty="0">
              <a:solidFill>
                <a:prstClr val="black"/>
              </a:solidFill>
            </a:endParaRPr>
          </a:p>
          <a:p>
            <a:pPr lvl="0"/>
            <a:r>
              <a:rPr lang="ru-RU" sz="1400" dirty="0">
                <a:solidFill>
                  <a:prstClr val="black"/>
                </a:solidFill>
              </a:rPr>
              <a:t>установлены в соответствии с </a:t>
            </a:r>
            <a:r>
              <a:rPr lang="ru-RU" sz="1400" dirty="0" smtClean="0">
                <a:solidFill>
                  <a:prstClr val="black"/>
                </a:solidFill>
              </a:rPr>
              <a:t>ГОСТ </a:t>
            </a:r>
            <a:r>
              <a:rPr lang="ru-RU" sz="1400" dirty="0">
                <a:solidFill>
                  <a:prstClr val="black"/>
                </a:solidFill>
              </a:rPr>
              <a:t>Р 55771-2013 «Томографы рентгеновские компьютерные. Технические требования для государственных закупок» и отражают потребность заказчика </a:t>
            </a:r>
            <a:r>
              <a:rPr lang="ru-RU" sz="1400" dirty="0" smtClean="0">
                <a:solidFill>
                  <a:prstClr val="black"/>
                </a:solidFill>
              </a:rPr>
              <a:t>в комплектующем </a:t>
            </a:r>
            <a:r>
              <a:rPr lang="ru-RU" sz="1400" dirty="0">
                <a:solidFill>
                  <a:prstClr val="black"/>
                </a:solidFill>
              </a:rPr>
              <a:t>высокотехнологичном оборудовании, позволяющем выявить </a:t>
            </a:r>
            <a:r>
              <a:rPr lang="ru-RU" sz="1400" dirty="0" smtClean="0">
                <a:solidFill>
                  <a:prstClr val="black"/>
                </a:solidFill>
              </a:rPr>
              <a:t>патологию заболеваний </a:t>
            </a:r>
            <a:r>
              <a:rPr lang="ru-RU" sz="1400" dirty="0">
                <a:solidFill>
                  <a:prstClr val="black"/>
                </a:solidFill>
              </a:rPr>
              <a:t>на ранних этапах. Так, например, характеристика объекта закупки</a:t>
            </a:r>
          </a:p>
          <a:p>
            <a:pPr lvl="0"/>
            <a:r>
              <a:rPr lang="ru-RU" sz="1400" dirty="0">
                <a:solidFill>
                  <a:prstClr val="black"/>
                </a:solidFill>
              </a:rPr>
              <a:t>«Грузоподъемность стола для пациента - не менее 220 кг» была сформирована в связи </a:t>
            </a:r>
            <a:r>
              <a:rPr lang="ru-RU" sz="1400" dirty="0" smtClean="0">
                <a:solidFill>
                  <a:prstClr val="black"/>
                </a:solidFill>
              </a:rPr>
              <a:t>с необходимостью </a:t>
            </a:r>
            <a:r>
              <a:rPr lang="ru-RU" sz="1400" dirty="0">
                <a:solidFill>
                  <a:prstClr val="black"/>
                </a:solidFill>
              </a:rPr>
              <a:t>исследовать большее количество пациентов, без ущерба для </a:t>
            </a:r>
            <a:r>
              <a:rPr lang="ru-RU" sz="1400" dirty="0" smtClean="0">
                <a:solidFill>
                  <a:prstClr val="black"/>
                </a:solidFill>
              </a:rPr>
              <a:t>точности позиционирования. Вместе </a:t>
            </a:r>
            <a:r>
              <a:rPr lang="ru-RU" sz="1400" dirty="0">
                <a:solidFill>
                  <a:prstClr val="black"/>
                </a:solidFill>
              </a:rPr>
              <a:t>с этим, потребности заказчика соответствует компьютерный томограф </a:t>
            </a:r>
            <a:r>
              <a:rPr lang="ru-RU" sz="1400" dirty="0" smtClean="0">
                <a:solidFill>
                  <a:prstClr val="black"/>
                </a:solidFill>
              </a:rPr>
              <a:t>64-срезовый</a:t>
            </a:r>
            <a:r>
              <a:rPr lang="ru-RU" sz="1400" dirty="0">
                <a:solidFill>
                  <a:prstClr val="black"/>
                </a:solidFill>
              </a:rPr>
              <a:t>, представляющий собой комплект медицинского оборудования (детектор</a:t>
            </a:r>
          </a:p>
          <a:p>
            <a:pPr lvl="0"/>
            <a:r>
              <a:rPr lang="ru-RU" sz="1400" dirty="0">
                <a:solidFill>
                  <a:prstClr val="black"/>
                </a:solidFill>
              </a:rPr>
              <a:t>рентгеновского излучения, рентгеновский генератор, </a:t>
            </a:r>
            <a:r>
              <a:rPr lang="ru-RU" sz="1400" dirty="0" err="1">
                <a:solidFill>
                  <a:prstClr val="black"/>
                </a:solidFill>
              </a:rPr>
              <a:t>гентри</a:t>
            </a:r>
            <a:r>
              <a:rPr lang="ru-RU" sz="1400" dirty="0">
                <a:solidFill>
                  <a:prstClr val="black"/>
                </a:solidFill>
              </a:rPr>
              <a:t>, программное обеспечение</a:t>
            </a:r>
            <a:r>
              <a:rPr lang="ru-RU" sz="1400" dirty="0" smtClean="0">
                <a:solidFill>
                  <a:prstClr val="black"/>
                </a:solidFill>
              </a:rPr>
              <a:t>, рабочие </a:t>
            </a:r>
            <a:r>
              <a:rPr lang="ru-RU" sz="1400" dirty="0">
                <a:solidFill>
                  <a:prstClr val="black"/>
                </a:solidFill>
              </a:rPr>
              <a:t>станции врача - рентгенолога и прочее), тогда как позиции КТРУ </a:t>
            </a:r>
            <a:r>
              <a:rPr lang="ru-RU" sz="1400" dirty="0" smtClean="0">
                <a:solidFill>
                  <a:prstClr val="black"/>
                </a:solidFill>
              </a:rPr>
              <a:t>26.60.11.119-00000022 </a:t>
            </a:r>
            <a:r>
              <a:rPr lang="ru-RU" sz="1400" dirty="0">
                <a:solidFill>
                  <a:prstClr val="black"/>
                </a:solidFill>
              </a:rPr>
              <a:t>направлена на приобретение системы рентгеновской компьютерной </a:t>
            </a:r>
            <a:r>
              <a:rPr lang="ru-RU" sz="1400" dirty="0" smtClean="0">
                <a:solidFill>
                  <a:prstClr val="black"/>
                </a:solidFill>
              </a:rPr>
              <a:t>томографии без </a:t>
            </a:r>
            <a:r>
              <a:rPr lang="ru-RU" sz="1400" dirty="0">
                <a:solidFill>
                  <a:prstClr val="black"/>
                </a:solidFill>
              </a:rPr>
              <a:t>комплектующих товаров в количестве - 1 шт. Потребность заказчика </a:t>
            </a:r>
            <a:r>
              <a:rPr lang="ru-RU" sz="1400" dirty="0" smtClean="0">
                <a:solidFill>
                  <a:prstClr val="black"/>
                </a:solidFill>
              </a:rPr>
              <a:t>является определяющим </a:t>
            </a:r>
            <a:r>
              <a:rPr lang="ru-RU" sz="1400" dirty="0">
                <a:solidFill>
                  <a:prstClr val="black"/>
                </a:solidFill>
              </a:rPr>
              <a:t>фактором при установлении им соответствующих характеристик, </a:t>
            </a:r>
            <a:r>
              <a:rPr lang="ru-RU" sz="1400" dirty="0" smtClean="0">
                <a:solidFill>
                  <a:prstClr val="black"/>
                </a:solidFill>
              </a:rPr>
              <a:t>таким образом</a:t>
            </a:r>
            <a:r>
              <a:rPr lang="ru-RU" sz="1400" dirty="0">
                <a:solidFill>
                  <a:prstClr val="black"/>
                </a:solidFill>
              </a:rPr>
              <a:t>, действия заказчика, связанные с формированием описания объекта закупки </a:t>
            </a:r>
            <a:r>
              <a:rPr lang="ru-RU" sz="1400" dirty="0" smtClean="0">
                <a:solidFill>
                  <a:prstClr val="black"/>
                </a:solidFill>
              </a:rPr>
              <a:t>и установления </a:t>
            </a:r>
            <a:r>
              <a:rPr lang="ru-RU" sz="1400" dirty="0">
                <a:solidFill>
                  <a:prstClr val="black"/>
                </a:solidFill>
              </a:rPr>
              <a:t>условий исполнения контракта, отражающего действительную </a:t>
            </a:r>
            <a:r>
              <a:rPr lang="ru-RU" sz="1400" dirty="0" smtClean="0">
                <a:solidFill>
                  <a:prstClr val="black"/>
                </a:solidFill>
              </a:rPr>
              <a:t>нужду государственного </a:t>
            </a:r>
            <a:r>
              <a:rPr lang="ru-RU" sz="1400" dirty="0">
                <a:solidFill>
                  <a:prstClr val="black"/>
                </a:solidFill>
              </a:rPr>
              <a:t>заказчика, в отсутствие доказательств того, что такое описание </a:t>
            </a:r>
            <a:r>
              <a:rPr lang="ru-RU" sz="1400" dirty="0" smtClean="0">
                <a:solidFill>
                  <a:prstClr val="black"/>
                </a:solidFill>
              </a:rPr>
              <a:t>объекта закупки </a:t>
            </a:r>
            <a:r>
              <a:rPr lang="ru-RU" sz="1400" dirty="0">
                <a:solidFill>
                  <a:prstClr val="black"/>
                </a:solidFill>
              </a:rPr>
              <a:t>влечет сужение круга участников, не противоречат Закону о контрактной системе.</a:t>
            </a:r>
          </a:p>
          <a:p>
            <a:pPr lvl="0"/>
            <a:endParaRPr lang="ru-RU" sz="1400" dirty="0">
              <a:solidFill>
                <a:prstClr val="black"/>
              </a:solidFill>
            </a:endParaRPr>
          </a:p>
          <a:p>
            <a:pPr lvl="0"/>
            <a:r>
              <a:rPr lang="ru-RU" sz="1400" dirty="0" smtClean="0">
                <a:solidFill>
                  <a:prstClr val="black"/>
                </a:solidFill>
              </a:rPr>
              <a:t>На основании изложенного в удовлетворении требований отказать.</a:t>
            </a:r>
            <a:endParaRPr lang="ru-RU" sz="1400" dirty="0">
              <a:solidFill>
                <a:prstClr val="black"/>
              </a:solidFill>
            </a:endParaRPr>
          </a:p>
        </p:txBody>
      </p:sp>
      <p:sp>
        <p:nvSpPr>
          <p:cNvPr id="3" name="TextBox 2"/>
          <p:cNvSpPr txBox="1"/>
          <p:nvPr/>
        </p:nvSpPr>
        <p:spPr>
          <a:xfrm>
            <a:off x="327007" y="304276"/>
            <a:ext cx="7216793" cy="584775"/>
          </a:xfrm>
          <a:prstGeom prst="rect">
            <a:avLst/>
          </a:prstGeom>
          <a:noFill/>
        </p:spPr>
        <p:txBody>
          <a:bodyPr wrap="square" rtlCol="0">
            <a:spAutoFit/>
          </a:bodyPr>
          <a:lstStyle/>
          <a:p>
            <a:r>
              <a:rPr lang="ru-RU" sz="3200" b="1" dirty="0" smtClean="0"/>
              <a:t>Судебная практика - можно</a:t>
            </a:r>
            <a:endParaRPr lang="ru-RU" sz="3200" b="1" dirty="0"/>
          </a:p>
        </p:txBody>
      </p:sp>
    </p:spTree>
    <p:extLst>
      <p:ext uri="{BB962C8B-B14F-4D97-AF65-F5344CB8AC3E}">
        <p14:creationId xmlns:p14="http://schemas.microsoft.com/office/powerpoint/2010/main" val="306655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27007" y="1220546"/>
            <a:ext cx="7868726" cy="4801314"/>
          </a:xfrm>
          <a:prstGeom prst="rect">
            <a:avLst/>
          </a:prstGeom>
          <a:noFill/>
        </p:spPr>
        <p:txBody>
          <a:bodyPr wrap="square" rtlCol="0">
            <a:spAutoFit/>
          </a:bodyPr>
          <a:lstStyle/>
          <a:p>
            <a:pPr lvl="0"/>
            <a:r>
              <a:rPr lang="ru-RU" b="1" dirty="0">
                <a:solidFill>
                  <a:prstClr val="black"/>
                </a:solidFill>
              </a:rPr>
              <a:t>Постановление </a:t>
            </a:r>
            <a:r>
              <a:rPr lang="ru-RU" b="1" dirty="0" smtClean="0">
                <a:solidFill>
                  <a:prstClr val="black"/>
                </a:solidFill>
              </a:rPr>
              <a:t>АС Северо-Западного </a:t>
            </a:r>
            <a:r>
              <a:rPr lang="ru-RU" b="1" dirty="0">
                <a:solidFill>
                  <a:prstClr val="black"/>
                </a:solidFill>
              </a:rPr>
              <a:t>округа по делу № </a:t>
            </a:r>
            <a:r>
              <a:rPr lang="ru-RU" b="1" dirty="0" smtClean="0">
                <a:solidFill>
                  <a:prstClr val="black"/>
                </a:solidFill>
              </a:rPr>
              <a:t>А05-15/2021 </a:t>
            </a:r>
            <a:r>
              <a:rPr lang="ru-RU" b="1" dirty="0">
                <a:solidFill>
                  <a:prstClr val="black"/>
                </a:solidFill>
              </a:rPr>
              <a:t>от </a:t>
            </a:r>
            <a:r>
              <a:rPr lang="ru-RU" b="1" dirty="0" smtClean="0">
                <a:solidFill>
                  <a:prstClr val="black"/>
                </a:solidFill>
              </a:rPr>
              <a:t>13.10.2021 г.</a:t>
            </a:r>
          </a:p>
          <a:p>
            <a:pPr lvl="0"/>
            <a:endParaRPr lang="ru-RU" b="1" dirty="0">
              <a:solidFill>
                <a:prstClr val="black"/>
              </a:solidFill>
            </a:endParaRPr>
          </a:p>
          <a:p>
            <a:pPr lvl="0"/>
            <a:r>
              <a:rPr lang="ru-RU" b="1" dirty="0">
                <a:solidFill>
                  <a:prstClr val="black"/>
                </a:solidFill>
              </a:rPr>
              <a:t>Суть дела: </a:t>
            </a:r>
            <a:r>
              <a:rPr lang="ru-RU" dirty="0">
                <a:solidFill>
                  <a:prstClr val="black"/>
                </a:solidFill>
              </a:rPr>
              <a:t>заказчик закупает автоматизированное рабочее место с кодом ОКПД2 26.20.15.000, не применяя КТРУ. Потенциальный участник обжалует такой подход, утверждая, что заказчиком приобретает набор </a:t>
            </a:r>
            <a:r>
              <a:rPr lang="ru-RU" dirty="0" smtClean="0">
                <a:solidFill>
                  <a:prstClr val="black"/>
                </a:solidFill>
              </a:rPr>
              <a:t>товаров, </a:t>
            </a:r>
            <a:r>
              <a:rPr lang="ru-RU" dirty="0">
                <a:solidFill>
                  <a:prstClr val="black"/>
                </a:solidFill>
              </a:rPr>
              <a:t>на каждый из которых есть позиция каталога, которую необходимо </a:t>
            </a:r>
            <a:r>
              <a:rPr lang="ru-RU" dirty="0" smtClean="0">
                <a:solidFill>
                  <a:prstClr val="black"/>
                </a:solidFill>
              </a:rPr>
              <a:t>применить</a:t>
            </a:r>
          </a:p>
          <a:p>
            <a:pPr lvl="0"/>
            <a:endParaRPr lang="ru-RU" dirty="0">
              <a:solidFill>
                <a:prstClr val="black"/>
              </a:solidFill>
            </a:endParaRPr>
          </a:p>
          <a:p>
            <a:pPr lvl="0"/>
            <a:r>
              <a:rPr lang="ru-RU" b="1" dirty="0">
                <a:solidFill>
                  <a:prstClr val="black"/>
                </a:solidFill>
              </a:rPr>
              <a:t>Суть решения: </a:t>
            </a:r>
            <a:r>
              <a:rPr lang="ru-RU" dirty="0">
                <a:solidFill>
                  <a:prstClr val="black"/>
                </a:solidFill>
              </a:rPr>
              <a:t>суд соглашается с заказчиком и указывает, что последним приобретается именно 21 полностью оснащенное автоматизированное рабочее место с предустановленным программным обеспечением, предполагающее полную совместимость между собой оборудования, входящего в </a:t>
            </a:r>
            <a:r>
              <a:rPr lang="ru-RU" dirty="0" smtClean="0">
                <a:solidFill>
                  <a:prstClr val="black"/>
                </a:solidFill>
              </a:rPr>
              <a:t>комплект, </a:t>
            </a:r>
            <a:r>
              <a:rPr lang="ru-RU" dirty="0">
                <a:solidFill>
                  <a:prstClr val="black"/>
                </a:solidFill>
              </a:rPr>
              <a:t>и обеспечивающего требуемую заказчику работоспособность, а не отдельные товары. Следовательно, описания товаров не по КТРУ допустимо в силу пункта 7 Правил использования </a:t>
            </a:r>
            <a:r>
              <a:rPr lang="ru-RU" dirty="0" smtClean="0">
                <a:solidFill>
                  <a:prstClr val="black"/>
                </a:solidFill>
              </a:rPr>
              <a:t>каталога</a:t>
            </a:r>
            <a:endParaRPr lang="ru-RU" dirty="0">
              <a:solidFill>
                <a:prstClr val="black"/>
              </a:solidFill>
            </a:endParaRPr>
          </a:p>
        </p:txBody>
      </p:sp>
      <p:sp>
        <p:nvSpPr>
          <p:cNvPr id="3" name="TextBox 2"/>
          <p:cNvSpPr txBox="1"/>
          <p:nvPr/>
        </p:nvSpPr>
        <p:spPr>
          <a:xfrm>
            <a:off x="327007" y="304276"/>
            <a:ext cx="7216793" cy="584775"/>
          </a:xfrm>
          <a:prstGeom prst="rect">
            <a:avLst/>
          </a:prstGeom>
          <a:noFill/>
        </p:spPr>
        <p:txBody>
          <a:bodyPr wrap="square" rtlCol="0">
            <a:spAutoFit/>
          </a:bodyPr>
          <a:lstStyle/>
          <a:p>
            <a:r>
              <a:rPr lang="ru-RU" sz="3200" b="1" dirty="0" smtClean="0"/>
              <a:t>Судебная практика - можно</a:t>
            </a:r>
            <a:endParaRPr lang="ru-RU" sz="3200" b="1" dirty="0"/>
          </a:p>
        </p:txBody>
      </p:sp>
    </p:spTree>
    <p:extLst>
      <p:ext uri="{BB962C8B-B14F-4D97-AF65-F5344CB8AC3E}">
        <p14:creationId xmlns:p14="http://schemas.microsoft.com/office/powerpoint/2010/main" val="40697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116924" y="946049"/>
            <a:ext cx="7868725" cy="2862322"/>
          </a:xfrm>
          <a:prstGeom prst="rect">
            <a:avLst/>
          </a:prstGeom>
          <a:noFill/>
        </p:spPr>
        <p:txBody>
          <a:bodyPr wrap="square" rtlCol="0">
            <a:spAutoFit/>
          </a:bodyPr>
          <a:lstStyle/>
          <a:p>
            <a:pPr algn="ctr"/>
            <a:r>
              <a:rPr lang="ru-RU" dirty="0" smtClean="0"/>
              <a:t>При </a:t>
            </a:r>
            <a:r>
              <a:rPr lang="ru-RU" dirty="0"/>
              <a:t>осуществлении закупок радиоэлектронной продукции, включенной в перечень, </a:t>
            </a:r>
            <a:r>
              <a:rPr lang="ru-RU" b="1" dirty="0"/>
              <a:t>заказчик</a:t>
            </a:r>
            <a:r>
              <a:rPr lang="ru-RU" dirty="0"/>
              <a:t> отклоняет все заявки, содержащие предложения о поставке радиоэлектронной продукции, происходящей из иностранных государств (за исключением государств - членов Евразийского экономического союза), при условии, что на участие в закупке подана 1 (или более) удовлетворяющая требованиям извещения об осуществлении </a:t>
            </a:r>
            <a:r>
              <a:rPr lang="ru-RU" dirty="0" smtClean="0"/>
              <a:t>закупки … заявка</a:t>
            </a:r>
            <a:r>
              <a:rPr lang="ru-RU" dirty="0"/>
              <a:t>, содержащая предложение о поставке радиоэлектронной продукции, страной происхождения которой являются только государства - члены Евразийского экономического союза</a:t>
            </a:r>
            <a:r>
              <a:rPr lang="ru-RU" dirty="0" smtClean="0"/>
              <a:t>.</a:t>
            </a:r>
            <a:endParaRPr lang="ru-RU" dirty="0"/>
          </a:p>
        </p:txBody>
      </p:sp>
      <p:sp>
        <p:nvSpPr>
          <p:cNvPr id="3" name="TextBox 2"/>
          <p:cNvSpPr txBox="1"/>
          <p:nvPr/>
        </p:nvSpPr>
        <p:spPr>
          <a:xfrm>
            <a:off x="327007" y="304276"/>
            <a:ext cx="7216793" cy="584775"/>
          </a:xfrm>
          <a:prstGeom prst="rect">
            <a:avLst/>
          </a:prstGeom>
          <a:noFill/>
        </p:spPr>
        <p:txBody>
          <a:bodyPr wrap="square" rtlCol="0">
            <a:spAutoFit/>
          </a:bodyPr>
          <a:lstStyle/>
          <a:p>
            <a:r>
              <a:rPr lang="ru-RU" sz="3200" b="1" dirty="0" smtClean="0"/>
              <a:t>Механизм применения</a:t>
            </a:r>
            <a:endParaRPr lang="ru-RU" sz="3200" b="1" dirty="0"/>
          </a:p>
        </p:txBody>
      </p:sp>
      <p:sp>
        <p:nvSpPr>
          <p:cNvPr id="5" name="Блок-схема: процесс 4"/>
          <p:cNvSpPr/>
          <p:nvPr/>
        </p:nvSpPr>
        <p:spPr>
          <a:xfrm>
            <a:off x="186364" y="4685212"/>
            <a:ext cx="7799285" cy="1790626"/>
          </a:xfrm>
          <a:prstGeom prst="flowChartProcess">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Пункт 4 части 12 статьи 48: заявка подлежит отклонению </a:t>
            </a:r>
            <a:r>
              <a:rPr lang="ru-RU" dirty="0"/>
              <a:t>в случаях </a:t>
            </a:r>
            <a:r>
              <a:rPr lang="ru-RU" dirty="0" smtClean="0"/>
              <a:t>… предусмотренных </a:t>
            </a:r>
            <a:r>
              <a:rPr lang="ru-RU" dirty="0"/>
              <a:t>нормативными правовыми актами, принятыми в соответствии со статьей 14 настоящего Федерального закона (за исключением случаев непредставления информации и документов, предусмотренных пунктом 5 части 1 статьи 43 настоящего Федерального закона</a:t>
            </a:r>
            <a:r>
              <a:rPr lang="ru-RU" dirty="0" smtClean="0"/>
              <a:t>)</a:t>
            </a:r>
            <a:endParaRPr lang="ru-RU" dirty="0"/>
          </a:p>
        </p:txBody>
      </p:sp>
      <p:sp>
        <p:nvSpPr>
          <p:cNvPr id="6" name="Стрелка вниз 5"/>
          <p:cNvSpPr/>
          <p:nvPr/>
        </p:nvSpPr>
        <p:spPr>
          <a:xfrm>
            <a:off x="3681583" y="3808371"/>
            <a:ext cx="739406" cy="633852"/>
          </a:xfrm>
          <a:prstGeom prst="downArrow">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840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327007" y="304276"/>
            <a:ext cx="11092107" cy="584775"/>
          </a:xfrm>
          <a:prstGeom prst="rect">
            <a:avLst/>
          </a:prstGeom>
          <a:noFill/>
        </p:spPr>
        <p:txBody>
          <a:bodyPr wrap="square" rtlCol="0">
            <a:spAutoFit/>
          </a:bodyPr>
          <a:lstStyle/>
          <a:p>
            <a:r>
              <a:rPr lang="ru-RU" sz="3200" b="1" dirty="0" smtClean="0"/>
              <a:t>Можно ли не применять НПА?</a:t>
            </a:r>
            <a:endParaRPr lang="ru-RU" sz="3200" b="1" dirty="0"/>
          </a:p>
        </p:txBody>
      </p:sp>
      <p:sp>
        <p:nvSpPr>
          <p:cNvPr id="2" name="TextBox 1"/>
          <p:cNvSpPr txBox="1"/>
          <p:nvPr/>
        </p:nvSpPr>
        <p:spPr>
          <a:xfrm>
            <a:off x="533400" y="2402325"/>
            <a:ext cx="7021286" cy="2308324"/>
          </a:xfrm>
          <a:prstGeom prst="rect">
            <a:avLst/>
          </a:prstGeom>
          <a:noFill/>
        </p:spPr>
        <p:txBody>
          <a:bodyPr wrap="square" rtlCol="0">
            <a:spAutoFit/>
          </a:bodyPr>
          <a:lstStyle/>
          <a:p>
            <a:r>
              <a:rPr lang="ru-RU" sz="2400" dirty="0" smtClean="0"/>
              <a:t>Нет, нельзя. </a:t>
            </a:r>
          </a:p>
          <a:p>
            <a:endParaRPr lang="ru-RU" sz="2400" dirty="0" smtClean="0"/>
          </a:p>
          <a:p>
            <a:r>
              <a:rPr lang="ru-RU" sz="2400" dirty="0" smtClean="0"/>
              <a:t>Постановление применяется даже в том случае, когда реально нет товаров, соответствующих критериям отнесения к «отечественным»</a:t>
            </a:r>
            <a:endParaRPr lang="ru-RU" sz="2400" dirty="0"/>
          </a:p>
        </p:txBody>
      </p:sp>
    </p:spTree>
    <p:extLst>
      <p:ext uri="{BB962C8B-B14F-4D97-AF65-F5344CB8AC3E}">
        <p14:creationId xmlns:p14="http://schemas.microsoft.com/office/powerpoint/2010/main" val="306447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327007" y="304276"/>
            <a:ext cx="11092107" cy="1077218"/>
          </a:xfrm>
          <a:prstGeom prst="rect">
            <a:avLst/>
          </a:prstGeom>
          <a:noFill/>
        </p:spPr>
        <p:txBody>
          <a:bodyPr wrap="square" rtlCol="0">
            <a:spAutoFit/>
          </a:bodyPr>
          <a:lstStyle/>
          <a:p>
            <a:pPr lvl="0"/>
            <a:r>
              <a:rPr lang="ru-RU" sz="3200" b="1" dirty="0" smtClean="0">
                <a:solidFill>
                  <a:prstClr val="black"/>
                </a:solidFill>
              </a:rPr>
              <a:t>Подтверждение </a:t>
            </a:r>
            <a:r>
              <a:rPr lang="ru-RU" sz="3200" b="1" dirty="0">
                <a:solidFill>
                  <a:prstClr val="black"/>
                </a:solidFill>
              </a:rPr>
              <a:t>страны происхождения радиоэлектронной продукции</a:t>
            </a:r>
          </a:p>
        </p:txBody>
      </p:sp>
      <p:sp>
        <p:nvSpPr>
          <p:cNvPr id="2" name="TextBox 1"/>
          <p:cNvSpPr txBox="1"/>
          <p:nvPr/>
        </p:nvSpPr>
        <p:spPr>
          <a:xfrm>
            <a:off x="406520" y="1997720"/>
            <a:ext cx="7021286" cy="3170099"/>
          </a:xfrm>
          <a:prstGeom prst="rect">
            <a:avLst/>
          </a:prstGeom>
          <a:noFill/>
        </p:spPr>
        <p:txBody>
          <a:bodyPr wrap="square" rtlCol="0">
            <a:spAutoFit/>
          </a:bodyPr>
          <a:lstStyle/>
          <a:p>
            <a:r>
              <a:rPr lang="ru-RU" sz="2000" dirty="0"/>
              <a:t>а) наличие сведений о такой продукции в реестре </a:t>
            </a:r>
            <a:r>
              <a:rPr lang="ru-RU" sz="2000" dirty="0" smtClean="0"/>
              <a:t>российской радиоэлектронной продукции и </a:t>
            </a:r>
            <a:r>
              <a:rPr lang="ru-RU" sz="2000" dirty="0"/>
              <a:t>соответствие информации о совокупном количестве баллов за выполнение технологических операций (условий) на территории Российской Федерации требованиям, установленным для целей осуществления закупок </a:t>
            </a:r>
            <a:r>
              <a:rPr lang="ru-RU" sz="2000" dirty="0" smtClean="0"/>
              <a:t>ПП РФ от </a:t>
            </a:r>
            <a:r>
              <a:rPr lang="ru-RU" sz="2000" dirty="0"/>
              <a:t>17 июля 2015 г. N 719 </a:t>
            </a:r>
            <a:r>
              <a:rPr lang="ru-RU" sz="2000" dirty="0" smtClean="0"/>
              <a:t>(</a:t>
            </a:r>
            <a:r>
              <a:rPr lang="ru-RU" sz="2000" dirty="0"/>
              <a:t>для продукции, в отношении которой установлены требования о совокупном количестве баллов за выполнение (освоение) соответствующих операций (условий</a:t>
            </a:r>
            <a:r>
              <a:rPr lang="ru-RU" sz="2000" dirty="0" smtClean="0"/>
              <a:t>);</a:t>
            </a:r>
            <a:endParaRPr lang="ru-RU" sz="2000" dirty="0"/>
          </a:p>
        </p:txBody>
      </p:sp>
      <p:sp>
        <p:nvSpPr>
          <p:cNvPr id="4" name="TextBox 3"/>
          <p:cNvSpPr txBox="1"/>
          <p:nvPr/>
        </p:nvSpPr>
        <p:spPr>
          <a:xfrm>
            <a:off x="6410739" y="5476460"/>
            <a:ext cx="864705" cy="461665"/>
          </a:xfrm>
          <a:prstGeom prst="rect">
            <a:avLst/>
          </a:prstGeom>
          <a:noFill/>
        </p:spPr>
        <p:txBody>
          <a:bodyPr wrap="square" rtlCol="0">
            <a:spAutoFit/>
          </a:bodyPr>
          <a:lstStyle/>
          <a:p>
            <a:r>
              <a:rPr lang="ru-RU" sz="2400" dirty="0" smtClean="0"/>
              <a:t>ИЛИ</a:t>
            </a:r>
            <a:endParaRPr lang="ru-RU" sz="2400" dirty="0"/>
          </a:p>
        </p:txBody>
      </p:sp>
    </p:spTree>
    <p:extLst>
      <p:ext uri="{BB962C8B-B14F-4D97-AF65-F5344CB8AC3E}">
        <p14:creationId xmlns:p14="http://schemas.microsoft.com/office/powerpoint/2010/main" val="257067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327007" y="304276"/>
            <a:ext cx="11092107" cy="1077218"/>
          </a:xfrm>
          <a:prstGeom prst="rect">
            <a:avLst/>
          </a:prstGeom>
          <a:noFill/>
        </p:spPr>
        <p:txBody>
          <a:bodyPr wrap="square" rtlCol="0">
            <a:spAutoFit/>
          </a:bodyPr>
          <a:lstStyle/>
          <a:p>
            <a:pPr lvl="0"/>
            <a:r>
              <a:rPr lang="ru-RU" sz="3200" b="1" dirty="0" smtClean="0">
                <a:solidFill>
                  <a:prstClr val="black"/>
                </a:solidFill>
              </a:rPr>
              <a:t>Подтверждение </a:t>
            </a:r>
            <a:r>
              <a:rPr lang="ru-RU" sz="3200" b="1" dirty="0">
                <a:solidFill>
                  <a:prstClr val="black"/>
                </a:solidFill>
              </a:rPr>
              <a:t>страны происхождения радиоэлектронной продукции</a:t>
            </a:r>
          </a:p>
        </p:txBody>
      </p:sp>
      <p:sp>
        <p:nvSpPr>
          <p:cNvPr id="2" name="TextBox 1"/>
          <p:cNvSpPr txBox="1"/>
          <p:nvPr/>
        </p:nvSpPr>
        <p:spPr>
          <a:xfrm>
            <a:off x="327007" y="1736073"/>
            <a:ext cx="7585488" cy="4401205"/>
          </a:xfrm>
          <a:prstGeom prst="rect">
            <a:avLst/>
          </a:prstGeom>
          <a:noFill/>
        </p:spPr>
        <p:txBody>
          <a:bodyPr wrap="square" rtlCol="0">
            <a:spAutoFit/>
          </a:bodyPr>
          <a:lstStyle/>
          <a:p>
            <a:r>
              <a:rPr lang="ru-RU" sz="2000" dirty="0"/>
              <a:t>б) наличие сведений о такой продукции в евразийском реестре промышленных товаров государств - членов Евразийского экономического союза, правила формирования и ведения которого устанавливаются правом Евразийского экономического союза (далее - евразийский реестр промышленных товаров), и соответствие информации о совокупном количестве баллов за выполнение технологических операций (условий) на территории государства - члена Евразийского экономического союза требованиям, установленным решением Совета Евразийской экономической комиссии от 23 ноября 2020 г. N 105 </a:t>
            </a:r>
            <a:r>
              <a:rPr lang="ru-RU" sz="2000" dirty="0" smtClean="0"/>
              <a:t>(</a:t>
            </a:r>
            <a:r>
              <a:rPr lang="ru-RU" sz="2000" dirty="0"/>
              <a:t>для продукции, в отношении которой установлены требования о совокупном количестве баллов за выполнение (освоение) соответствующих операций (условий</a:t>
            </a:r>
            <a:r>
              <a:rPr lang="ru-RU" sz="2000" dirty="0" smtClean="0"/>
              <a:t>);</a:t>
            </a:r>
            <a:endParaRPr lang="ru-RU" sz="2000" dirty="0"/>
          </a:p>
        </p:txBody>
      </p:sp>
      <p:sp>
        <p:nvSpPr>
          <p:cNvPr id="4" name="TextBox 3"/>
          <p:cNvSpPr txBox="1"/>
          <p:nvPr/>
        </p:nvSpPr>
        <p:spPr>
          <a:xfrm>
            <a:off x="6974941" y="6127384"/>
            <a:ext cx="864705" cy="461665"/>
          </a:xfrm>
          <a:prstGeom prst="rect">
            <a:avLst/>
          </a:prstGeom>
          <a:noFill/>
        </p:spPr>
        <p:txBody>
          <a:bodyPr wrap="square" rtlCol="0">
            <a:spAutoFit/>
          </a:bodyPr>
          <a:lstStyle/>
          <a:p>
            <a:r>
              <a:rPr lang="ru-RU" sz="2400" dirty="0" smtClean="0"/>
              <a:t>ИЛИ</a:t>
            </a:r>
            <a:endParaRPr lang="ru-RU" sz="2400" dirty="0"/>
          </a:p>
        </p:txBody>
      </p:sp>
    </p:spTree>
    <p:extLst>
      <p:ext uri="{BB962C8B-B14F-4D97-AF65-F5344CB8AC3E}">
        <p14:creationId xmlns:p14="http://schemas.microsoft.com/office/powerpoint/2010/main" val="136129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327007" y="304276"/>
            <a:ext cx="11092107" cy="1077218"/>
          </a:xfrm>
          <a:prstGeom prst="rect">
            <a:avLst/>
          </a:prstGeom>
          <a:noFill/>
        </p:spPr>
        <p:txBody>
          <a:bodyPr wrap="square" rtlCol="0">
            <a:spAutoFit/>
          </a:bodyPr>
          <a:lstStyle/>
          <a:p>
            <a:pPr lvl="0"/>
            <a:r>
              <a:rPr lang="ru-RU" sz="3200" b="1" dirty="0" smtClean="0">
                <a:solidFill>
                  <a:prstClr val="black"/>
                </a:solidFill>
              </a:rPr>
              <a:t>Подтверждение </a:t>
            </a:r>
            <a:r>
              <a:rPr lang="ru-RU" sz="3200" b="1" dirty="0">
                <a:solidFill>
                  <a:prstClr val="black"/>
                </a:solidFill>
              </a:rPr>
              <a:t>страны происхождения радиоэлектронной продукции</a:t>
            </a:r>
          </a:p>
        </p:txBody>
      </p:sp>
      <p:sp>
        <p:nvSpPr>
          <p:cNvPr id="2" name="TextBox 1"/>
          <p:cNvSpPr txBox="1"/>
          <p:nvPr/>
        </p:nvSpPr>
        <p:spPr>
          <a:xfrm>
            <a:off x="175006" y="1572291"/>
            <a:ext cx="11762251" cy="5016758"/>
          </a:xfrm>
          <a:prstGeom prst="rect">
            <a:avLst/>
          </a:prstGeom>
          <a:noFill/>
        </p:spPr>
        <p:txBody>
          <a:bodyPr wrap="square" rtlCol="0">
            <a:spAutoFit/>
          </a:bodyPr>
          <a:lstStyle/>
          <a:p>
            <a:r>
              <a:rPr lang="ru-RU" sz="2000" dirty="0"/>
              <a:t>в) наличие сертификата о происхождении </a:t>
            </a:r>
            <a:r>
              <a:rPr lang="ru-RU" sz="2000" dirty="0" smtClean="0"/>
              <a:t>товара (СТ-1</a:t>
            </a:r>
            <a:r>
              <a:rPr lang="ru-RU" sz="2000" dirty="0"/>
              <a:t>), - для целей осуществления закупок радиоэлектронной продукции, извещения об осуществлении которых размещены в </a:t>
            </a:r>
            <a:r>
              <a:rPr lang="ru-RU" sz="2000" dirty="0" smtClean="0"/>
              <a:t>ЕИС:</a:t>
            </a:r>
            <a:endParaRPr lang="ru-RU" sz="2000" dirty="0"/>
          </a:p>
          <a:p>
            <a:r>
              <a:rPr lang="ru-RU" sz="2000" strike="sngStrike" dirty="0"/>
              <a:t>до 30 июня 2022 г. включительно - в отношении радиоэлектронной продукции, кроме продукции, указанной в абзаце третьем настоящего подпункта, страной происхождения которой являются государства - члены Евразийского экономического союза (за исключением Российской Федерации);</a:t>
            </a:r>
          </a:p>
          <a:p>
            <a:r>
              <a:rPr lang="ru-RU" sz="2000" dirty="0"/>
              <a:t>до 31 декабря 2022 г. включительно - в отношении радиоэлектронной продукции, являющейся медицинским изделием и классифицируемой в рамках следующих кодов в соответствии с Общероссийским классификатором продукции по видам экономической деятельности (ОКПД2) ОК 034-2014: 26.51.53.140, 26.51.53.190, 26.51.70.110, 26.60.11.111, 26.60.11.112, 26.60.11.113, 26.60.12.110, 26.60.12.129, 32.50.1, 32.50.21.112, 26.60.11.119, 26.60.11.120, 26.60.11.129, 26.60.11.130, 26.60.12.111, 26.60.12.119, 26.60.12.120, 26.60.12.124, 27.40.39.110, 32.50.13.190, 32.50.13, 26.60.12.121, 26.60.12.122, 26.60.12.123, 26.60.12.131, 26.60.12.132, 26.60.13.130, 26.60.13.190, 26.60.13, 26.60.13.120, 26.60.13.140, 26.60.13.150, 26.60.13.180, 26.60.13.190, 28.25.13.110, 32.50.50, 28.25.14.110, 32.50.50.190, 32.50.12, 32.50.21.121, 32.50.21.122, 32.50.21.129, 32.50.21.160, 32.99.59.000.</a:t>
            </a:r>
          </a:p>
        </p:txBody>
      </p:sp>
    </p:spTree>
    <p:extLst>
      <p:ext uri="{BB962C8B-B14F-4D97-AF65-F5344CB8AC3E}">
        <p14:creationId xmlns:p14="http://schemas.microsoft.com/office/powerpoint/2010/main" val="289420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2"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27007" y="304276"/>
            <a:ext cx="11092107" cy="1077218"/>
          </a:xfrm>
          <a:prstGeom prst="rect">
            <a:avLst/>
          </a:prstGeom>
          <a:noFill/>
        </p:spPr>
        <p:txBody>
          <a:bodyPr wrap="square" rtlCol="0">
            <a:spAutoFit/>
          </a:bodyPr>
          <a:lstStyle/>
          <a:p>
            <a:pPr lvl="0"/>
            <a:r>
              <a:rPr lang="ru-RU" sz="3200" b="1" dirty="0">
                <a:solidFill>
                  <a:prstClr val="black"/>
                </a:solidFill>
              </a:rPr>
              <a:t>Какими документами подтверждается соответствие требованиям </a:t>
            </a:r>
            <a:r>
              <a:rPr lang="ru-RU" sz="3200" b="1" dirty="0" smtClean="0">
                <a:solidFill>
                  <a:prstClr val="black"/>
                </a:solidFill>
              </a:rPr>
              <a:t>НПА (в составе заявки)</a:t>
            </a:r>
            <a:endParaRPr lang="ru-RU" sz="3200" b="1" dirty="0">
              <a:solidFill>
                <a:prstClr val="black"/>
              </a:solidFill>
            </a:endParaRPr>
          </a:p>
        </p:txBody>
      </p:sp>
      <p:sp>
        <p:nvSpPr>
          <p:cNvPr id="2" name="TextBox 1"/>
          <p:cNvSpPr txBox="1"/>
          <p:nvPr/>
        </p:nvSpPr>
        <p:spPr>
          <a:xfrm>
            <a:off x="765573" y="2063771"/>
            <a:ext cx="7096279" cy="3785652"/>
          </a:xfrm>
          <a:prstGeom prst="rect">
            <a:avLst/>
          </a:prstGeom>
          <a:noFill/>
        </p:spPr>
        <p:txBody>
          <a:bodyPr wrap="square" rtlCol="0">
            <a:spAutoFit/>
          </a:bodyPr>
          <a:lstStyle/>
          <a:p>
            <a:pPr marL="342900" indent="-342900">
              <a:buFont typeface="Wingdings" panose="05000000000000000000" pitchFamily="2" charset="2"/>
              <a:buChar char="ü"/>
            </a:pPr>
            <a:r>
              <a:rPr lang="ru-RU" sz="2000" dirty="0"/>
              <a:t>номер реестровой записи из реестра, а также информация о совокупном количестве баллов за выполнение технологических операций (условий) на территории Российской Федерации, если такое предусмотрено постановлением Правительства Российской Федерации от 17 июля 2015 г. N 719 "О подтверждении производства промышленной продукции на территории Российской Федерации" (для продукции, в отношении которой установлены требования о совокупном количестве баллов за выполнение (освоение) соответствующих операций (условий);</a:t>
            </a:r>
          </a:p>
        </p:txBody>
      </p:sp>
      <p:sp>
        <p:nvSpPr>
          <p:cNvPr id="4" name="TextBox 3"/>
          <p:cNvSpPr txBox="1"/>
          <p:nvPr/>
        </p:nvSpPr>
        <p:spPr>
          <a:xfrm>
            <a:off x="258284" y="2311840"/>
            <a:ext cx="492443" cy="2981738"/>
          </a:xfrm>
          <a:prstGeom prst="rect">
            <a:avLst/>
          </a:prstGeom>
          <a:noFill/>
        </p:spPr>
        <p:txBody>
          <a:bodyPr vert="vert270" wrap="square" rtlCol="0">
            <a:spAutoFit/>
          </a:bodyPr>
          <a:lstStyle/>
          <a:p>
            <a:r>
              <a:rPr lang="ru-RU" sz="2000" dirty="0" smtClean="0"/>
              <a:t>Российская продукция</a:t>
            </a:r>
            <a:endParaRPr lang="ru-RU" sz="2000" dirty="0"/>
          </a:p>
        </p:txBody>
      </p:sp>
      <p:sp>
        <p:nvSpPr>
          <p:cNvPr id="11" name="Скругленная прямоугольная выноска 10"/>
          <p:cNvSpPr/>
          <p:nvPr/>
        </p:nvSpPr>
        <p:spPr>
          <a:xfrm>
            <a:off x="8732814" y="2243356"/>
            <a:ext cx="2922104" cy="2894701"/>
          </a:xfrm>
          <a:prstGeom prst="wedgeRoundRectCallout">
            <a:avLst>
              <a:gd name="adj1" fmla="val -78618"/>
              <a:gd name="adj2" fmla="val 52584"/>
              <a:gd name="adj3" fmla="val 16667"/>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Если требование по количеству баллов не соблюдено либо информация о количестве баллов не предоставлена (в случаях, когда это требуется), товар считается «иностранным»</a:t>
            </a:r>
            <a:endParaRPr lang="ru-RU" dirty="0"/>
          </a:p>
        </p:txBody>
      </p:sp>
    </p:spTree>
    <p:extLst>
      <p:ext uri="{BB962C8B-B14F-4D97-AF65-F5344CB8AC3E}">
        <p14:creationId xmlns:p14="http://schemas.microsoft.com/office/powerpoint/2010/main" val="201607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327007" y="304276"/>
            <a:ext cx="11092107" cy="1077218"/>
          </a:xfrm>
          <a:prstGeom prst="rect">
            <a:avLst/>
          </a:prstGeom>
          <a:noFill/>
        </p:spPr>
        <p:txBody>
          <a:bodyPr wrap="square" rtlCol="0">
            <a:spAutoFit/>
          </a:bodyPr>
          <a:lstStyle/>
          <a:p>
            <a:pPr lvl="0"/>
            <a:r>
              <a:rPr lang="ru-RU" sz="3200" b="1" dirty="0">
                <a:solidFill>
                  <a:prstClr val="black"/>
                </a:solidFill>
              </a:rPr>
              <a:t>Какими документами подтверждается соответствие требованиям </a:t>
            </a:r>
            <a:r>
              <a:rPr lang="ru-RU" sz="3200" b="1" dirty="0" smtClean="0">
                <a:solidFill>
                  <a:prstClr val="black"/>
                </a:solidFill>
              </a:rPr>
              <a:t>НПА (в составе заявки)</a:t>
            </a:r>
            <a:endParaRPr lang="ru-RU" sz="3200" b="1" dirty="0">
              <a:solidFill>
                <a:prstClr val="black"/>
              </a:solidFill>
            </a:endParaRPr>
          </a:p>
        </p:txBody>
      </p:sp>
      <p:sp>
        <p:nvSpPr>
          <p:cNvPr id="2" name="TextBox 1"/>
          <p:cNvSpPr txBox="1"/>
          <p:nvPr/>
        </p:nvSpPr>
        <p:spPr>
          <a:xfrm>
            <a:off x="750727" y="1512839"/>
            <a:ext cx="7445006" cy="4462760"/>
          </a:xfrm>
          <a:prstGeom prst="rect">
            <a:avLst/>
          </a:prstGeom>
          <a:noFill/>
        </p:spPr>
        <p:txBody>
          <a:bodyPr wrap="square" rtlCol="0">
            <a:spAutoFit/>
          </a:bodyPr>
          <a:lstStyle/>
          <a:p>
            <a:pPr marL="342900" indent="-342900">
              <a:buFont typeface="Wingdings" panose="05000000000000000000" pitchFamily="2" charset="2"/>
              <a:buChar char="ü"/>
            </a:pPr>
            <a:r>
              <a:rPr lang="ru-RU" sz="2400" dirty="0"/>
              <a:t>н</a:t>
            </a:r>
            <a:r>
              <a:rPr lang="ru-RU" sz="2000" dirty="0"/>
              <a:t>омер реестровой записи из евразийского реестра промышленных товаров, а также информация о совокупном количестве баллов за выполнение технологических операций (условий) на территории государства - члена Евразийского экономического союза, если такое предусмотрено решением Совета Евразийской экономической комиссии от 23 ноября 2020 г. N 105 "Об утверждении Правил определения страны происхождения отдельных видов товаров для целей государственных (муниципальных) закупок" (для продукции, в отношении которой установлены требования о совокупном количестве баллов за выполнение (освоение) соответствующих операций (условий);</a:t>
            </a:r>
          </a:p>
        </p:txBody>
      </p:sp>
      <p:sp>
        <p:nvSpPr>
          <p:cNvPr id="4" name="TextBox 3"/>
          <p:cNvSpPr txBox="1"/>
          <p:nvPr/>
        </p:nvSpPr>
        <p:spPr>
          <a:xfrm>
            <a:off x="258284" y="2311840"/>
            <a:ext cx="492443" cy="2981738"/>
          </a:xfrm>
          <a:prstGeom prst="rect">
            <a:avLst/>
          </a:prstGeom>
          <a:noFill/>
        </p:spPr>
        <p:txBody>
          <a:bodyPr vert="vert270" wrap="square" rtlCol="0">
            <a:spAutoFit/>
          </a:bodyPr>
          <a:lstStyle/>
          <a:p>
            <a:r>
              <a:rPr lang="ru-RU" sz="2000" dirty="0" smtClean="0"/>
              <a:t>Евразийская продукция</a:t>
            </a:r>
            <a:endParaRPr lang="ru-RU" sz="2000" dirty="0"/>
          </a:p>
        </p:txBody>
      </p:sp>
      <p:sp>
        <p:nvSpPr>
          <p:cNvPr id="11" name="Скругленная прямоугольная выноска 10"/>
          <p:cNvSpPr/>
          <p:nvPr/>
        </p:nvSpPr>
        <p:spPr>
          <a:xfrm>
            <a:off x="8732814" y="2225939"/>
            <a:ext cx="2922104" cy="2894701"/>
          </a:xfrm>
          <a:prstGeom prst="wedgeRoundRectCallout">
            <a:avLst>
              <a:gd name="adj1" fmla="val -78618"/>
              <a:gd name="adj2" fmla="val 52584"/>
              <a:gd name="adj3" fmla="val 16667"/>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Если требование по количеству баллов не соблюдено либо информация о количестве баллов не предоставлена (в случаях, когда это требуется), товар считается «иностранным»</a:t>
            </a:r>
            <a:endParaRPr lang="ru-RU" dirty="0"/>
          </a:p>
        </p:txBody>
      </p:sp>
    </p:spTree>
    <p:extLst>
      <p:ext uri="{BB962C8B-B14F-4D97-AF65-F5344CB8AC3E}">
        <p14:creationId xmlns:p14="http://schemas.microsoft.com/office/powerpoint/2010/main" val="32349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18580" y="216459"/>
            <a:ext cx="7428764" cy="1077218"/>
          </a:xfrm>
          <a:prstGeom prst="rect">
            <a:avLst/>
          </a:prstGeom>
          <a:noFill/>
        </p:spPr>
        <p:txBody>
          <a:bodyPr wrap="square" rtlCol="0">
            <a:spAutoFit/>
          </a:bodyPr>
          <a:lstStyle/>
          <a:p>
            <a:r>
              <a:rPr lang="ru-RU" sz="3200" b="1" dirty="0" smtClean="0"/>
              <a:t>Особенности применения ПП 1236 – судебная практика</a:t>
            </a:r>
            <a:endParaRPr lang="ru-RU" sz="3200" b="1" dirty="0"/>
          </a:p>
        </p:txBody>
      </p:sp>
      <p:sp>
        <p:nvSpPr>
          <p:cNvPr id="7" name="TextBox 6"/>
          <p:cNvSpPr txBox="1"/>
          <p:nvPr/>
        </p:nvSpPr>
        <p:spPr>
          <a:xfrm>
            <a:off x="418580" y="1293677"/>
            <a:ext cx="11300791" cy="5509200"/>
          </a:xfrm>
          <a:prstGeom prst="rect">
            <a:avLst/>
          </a:prstGeom>
          <a:noFill/>
        </p:spPr>
        <p:txBody>
          <a:bodyPr wrap="square" rtlCol="0">
            <a:spAutoFit/>
          </a:bodyPr>
          <a:lstStyle/>
          <a:p>
            <a:r>
              <a:rPr lang="ru-RU" sz="1600" b="1" dirty="0" smtClean="0"/>
              <a:t>Суть дела: </a:t>
            </a:r>
            <a:r>
              <a:rPr lang="ru-RU" sz="1600" dirty="0"/>
              <a:t>Предмет закупки - оказания услуг </a:t>
            </a:r>
            <a:r>
              <a:rPr lang="ru-RU" sz="1600" dirty="0" smtClean="0"/>
              <a:t>по предоставлению </a:t>
            </a:r>
            <a:r>
              <a:rPr lang="ru-RU" sz="1600" dirty="0"/>
              <a:t>доступа к сервису поиска, отбора и оценки </a:t>
            </a:r>
            <a:r>
              <a:rPr lang="ru-RU" sz="1600" dirty="0" smtClean="0"/>
              <a:t>зарегистрированных юридических </a:t>
            </a:r>
            <a:r>
              <a:rPr lang="ru-RU" sz="1600" dirty="0"/>
              <a:t>лиц и индивидуальных предпринимателей, для возможности </a:t>
            </a:r>
            <a:r>
              <a:rPr lang="ru-RU" sz="1600" dirty="0" smtClean="0"/>
              <a:t>проведения анализа </a:t>
            </a:r>
            <a:r>
              <a:rPr lang="ru-RU" sz="1600" dirty="0"/>
              <a:t>их финансового состояния и участия в торгово-закупочной </a:t>
            </a:r>
            <a:r>
              <a:rPr lang="ru-RU" sz="1600" dirty="0" smtClean="0"/>
              <a:t>деятельности</a:t>
            </a:r>
            <a:r>
              <a:rPr lang="ru-RU" sz="1600" dirty="0"/>
              <a:t>, определен код ОКПД2 </a:t>
            </a:r>
            <a:r>
              <a:rPr lang="ru-RU" sz="1600" dirty="0" smtClean="0"/>
              <a:t>63.12.10.000 </a:t>
            </a:r>
            <a:r>
              <a:rPr lang="ru-RU" sz="1600" dirty="0"/>
              <a:t>Содержание порталов в </a:t>
            </a:r>
            <a:r>
              <a:rPr lang="ru-RU" sz="1600" dirty="0" smtClean="0"/>
              <a:t>информационно-коммуникационной </a:t>
            </a:r>
            <a:r>
              <a:rPr lang="ru-RU" sz="1600" dirty="0"/>
              <a:t>сети </a:t>
            </a:r>
            <a:r>
              <a:rPr lang="ru-RU" sz="1600" dirty="0" smtClean="0"/>
              <a:t>Интернет. Жалоба подана в ФАС, а впоследствии и в суд, в связи с неверным определением кода ОКПД2, ограничением конкуренции (так как по совокупности характеристик только программа СПАРК удовлетворяет требования заказчика), а также </a:t>
            </a:r>
            <a:r>
              <a:rPr lang="ru-RU" sz="1600" dirty="0" err="1" smtClean="0"/>
              <a:t>неустановлении</a:t>
            </a:r>
            <a:r>
              <a:rPr lang="ru-RU" sz="1600" dirty="0" smtClean="0"/>
              <a:t> запрета согласно ПП 1236.</a:t>
            </a:r>
          </a:p>
          <a:p>
            <a:endParaRPr lang="ru-RU" sz="1600" dirty="0"/>
          </a:p>
          <a:p>
            <a:r>
              <a:rPr lang="ru-RU" sz="1600" b="1" dirty="0" smtClean="0"/>
              <a:t>Суть решения: </a:t>
            </a:r>
            <a:r>
              <a:rPr lang="ru-RU" sz="1600" dirty="0" smtClean="0"/>
              <a:t>суд указывает, что определение кода ОКПД2 является прерогативой заказчика и не входит в описание объекта закупки, считает, что заявитель ограничение конкуренции не доказал, а относительно </a:t>
            </a:r>
            <a:r>
              <a:rPr lang="ru-RU" sz="1600" dirty="0" err="1" smtClean="0"/>
              <a:t>неустановления</a:t>
            </a:r>
            <a:r>
              <a:rPr lang="ru-RU" sz="1600" dirty="0" smtClean="0"/>
              <a:t> ПП 1236 – считает такое </a:t>
            </a:r>
            <a:r>
              <a:rPr lang="ru-RU" sz="1600" dirty="0" err="1" smtClean="0"/>
              <a:t>неустановление</a:t>
            </a:r>
            <a:r>
              <a:rPr lang="ru-RU" sz="1600" dirty="0"/>
              <a:t> законным. </a:t>
            </a:r>
            <a:r>
              <a:rPr lang="ru-RU" sz="1600" dirty="0" smtClean="0"/>
              <a:t>В </a:t>
            </a:r>
            <a:r>
              <a:rPr lang="ru-RU" sz="1600" dirty="0"/>
              <a:t>рамках данной закупки требуются услуги </a:t>
            </a:r>
            <a:r>
              <a:rPr lang="ru-RU" sz="1600" dirty="0" smtClean="0"/>
              <a:t>по предоставлению </a:t>
            </a:r>
            <a:r>
              <a:rPr lang="ru-RU" sz="1600" dirty="0"/>
              <a:t>доступа к сервису, который не представляет собой набор команд</a:t>
            </a:r>
            <a:r>
              <a:rPr lang="ru-RU" sz="1600" dirty="0" smtClean="0"/>
              <a:t>, поставляемых </a:t>
            </a:r>
            <a:r>
              <a:rPr lang="ru-RU" sz="1600" dirty="0"/>
              <a:t>в виде дистрибутива, и не требует передачи прав его использования, </a:t>
            </a:r>
            <a:r>
              <a:rPr lang="ru-RU" sz="1600" dirty="0" smtClean="0"/>
              <a:t>не требует </a:t>
            </a:r>
            <a:r>
              <a:rPr lang="ru-RU" sz="1600" dirty="0"/>
              <a:t>установки программного обеспечения на электронную </a:t>
            </a:r>
            <a:r>
              <a:rPr lang="ru-RU" sz="1600" dirty="0" smtClean="0"/>
              <a:t>вычислительную технику </a:t>
            </a:r>
            <a:r>
              <a:rPr lang="ru-RU" sz="1600" dirty="0"/>
              <a:t>Заказчика и функциональных заказчиков, в том числе дополнительных </a:t>
            </a:r>
            <a:r>
              <a:rPr lang="ru-RU" sz="1600" dirty="0" smtClean="0"/>
              <a:t>затрат Заказчика </a:t>
            </a:r>
            <a:r>
              <a:rPr lang="ru-RU" sz="1600" dirty="0"/>
              <a:t>и функциональных заказчиков, необходимых для доступа к сервису. </a:t>
            </a:r>
            <a:r>
              <a:rPr lang="ru-RU" sz="1600" dirty="0" smtClean="0"/>
              <a:t>Данный сервис </a:t>
            </a:r>
            <a:r>
              <a:rPr lang="ru-RU" sz="1600" dirty="0"/>
              <a:t>должен представлять собой совокупность информационных данных</a:t>
            </a:r>
            <a:r>
              <a:rPr lang="ru-RU" sz="1600" dirty="0" smtClean="0"/>
              <a:t>, статистической</a:t>
            </a:r>
            <a:r>
              <a:rPr lang="ru-RU" sz="1600" dirty="0"/>
              <a:t>, регистрационной, аналитической, справочной информации </a:t>
            </a:r>
            <a:r>
              <a:rPr lang="ru-RU" sz="1600" dirty="0" smtClean="0"/>
              <a:t>о зарегистрированных </a:t>
            </a:r>
            <a:r>
              <a:rPr lang="ru-RU" sz="1600" dirty="0"/>
              <a:t>юридических лицах и индивидуальных предпринимателях</a:t>
            </a:r>
          </a:p>
          <a:p>
            <a:r>
              <a:rPr lang="ru-RU" sz="1600" dirty="0"/>
              <a:t>(данные), а также сервисы (инструменты), обеспечивающие организацию хранения </a:t>
            </a:r>
            <a:r>
              <a:rPr lang="ru-RU" sz="1600" dirty="0" smtClean="0"/>
              <a:t>и управления </a:t>
            </a:r>
            <a:r>
              <a:rPr lang="ru-RU" sz="1600" dirty="0"/>
              <a:t>данными посредством информационно-телекоммуникационной </a:t>
            </a:r>
            <a:r>
              <a:rPr lang="ru-RU" sz="1600" dirty="0" smtClean="0"/>
              <a:t>сети Интернет</a:t>
            </a:r>
            <a:r>
              <a:rPr lang="ru-RU" sz="1600" dirty="0"/>
              <a:t>. Таким образом, Аукционом не предусмотрена поставка </a:t>
            </a:r>
            <a:r>
              <a:rPr lang="ru-RU" sz="1600" dirty="0" smtClean="0"/>
              <a:t>исключительных прав </a:t>
            </a:r>
            <a:r>
              <a:rPr lang="ru-RU" sz="1600" dirty="0"/>
              <a:t>на использование программного обеспечения или баз данных. </a:t>
            </a:r>
          </a:p>
          <a:p>
            <a:r>
              <a:rPr lang="ru-RU" sz="1600" dirty="0" smtClean="0"/>
              <a:t> </a:t>
            </a:r>
          </a:p>
          <a:p>
            <a:r>
              <a:rPr lang="ru-RU" sz="1600" b="1" dirty="0" smtClean="0"/>
              <a:t>Постановление 9 ААС </a:t>
            </a:r>
            <a:r>
              <a:rPr lang="ru-RU" sz="1600" b="1" dirty="0"/>
              <a:t>по делу № </a:t>
            </a:r>
            <a:r>
              <a:rPr lang="ru-RU" sz="1600" b="1" dirty="0" smtClean="0"/>
              <a:t>А40-130419/21 от 27.01.2022 г.</a:t>
            </a:r>
            <a:endParaRPr lang="ru-RU" dirty="0"/>
          </a:p>
        </p:txBody>
      </p:sp>
    </p:spTree>
    <p:extLst>
      <p:ext uri="{BB962C8B-B14F-4D97-AF65-F5344CB8AC3E}">
        <p14:creationId xmlns:p14="http://schemas.microsoft.com/office/powerpoint/2010/main" val="354356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327007" y="304276"/>
            <a:ext cx="11092107" cy="1077218"/>
          </a:xfrm>
          <a:prstGeom prst="rect">
            <a:avLst/>
          </a:prstGeom>
          <a:noFill/>
        </p:spPr>
        <p:txBody>
          <a:bodyPr wrap="square" rtlCol="0">
            <a:spAutoFit/>
          </a:bodyPr>
          <a:lstStyle/>
          <a:p>
            <a:pPr lvl="0"/>
            <a:r>
              <a:rPr lang="ru-RU" sz="3200" b="1" dirty="0">
                <a:solidFill>
                  <a:prstClr val="black"/>
                </a:solidFill>
              </a:rPr>
              <a:t>Какими документами подтверждается соответствие требованиям </a:t>
            </a:r>
            <a:r>
              <a:rPr lang="ru-RU" sz="3200" b="1" dirty="0" smtClean="0">
                <a:solidFill>
                  <a:prstClr val="black"/>
                </a:solidFill>
              </a:rPr>
              <a:t>НПА (в составе заявки)</a:t>
            </a:r>
            <a:endParaRPr lang="ru-RU" sz="3200" b="1" dirty="0">
              <a:solidFill>
                <a:prstClr val="black"/>
              </a:solidFill>
            </a:endParaRPr>
          </a:p>
        </p:txBody>
      </p:sp>
      <p:sp>
        <p:nvSpPr>
          <p:cNvPr id="4" name="TextBox 3"/>
          <p:cNvSpPr txBox="1"/>
          <p:nvPr/>
        </p:nvSpPr>
        <p:spPr>
          <a:xfrm>
            <a:off x="258284" y="2311840"/>
            <a:ext cx="800219" cy="2981738"/>
          </a:xfrm>
          <a:prstGeom prst="rect">
            <a:avLst/>
          </a:prstGeom>
          <a:noFill/>
        </p:spPr>
        <p:txBody>
          <a:bodyPr vert="vert270" wrap="square" rtlCol="0">
            <a:spAutoFit/>
          </a:bodyPr>
          <a:lstStyle/>
          <a:p>
            <a:r>
              <a:rPr lang="ru-RU" sz="2000" dirty="0" smtClean="0"/>
              <a:t>Евразийская продукция</a:t>
            </a:r>
          </a:p>
          <a:p>
            <a:r>
              <a:rPr lang="ru-RU" sz="2000" dirty="0" smtClean="0"/>
              <a:t>Российская продукция</a:t>
            </a:r>
            <a:endParaRPr lang="ru-RU" sz="2000" dirty="0"/>
          </a:p>
        </p:txBody>
      </p:sp>
      <p:sp>
        <p:nvSpPr>
          <p:cNvPr id="5" name="Прямоугольник 4"/>
          <p:cNvSpPr/>
          <p:nvPr/>
        </p:nvSpPr>
        <p:spPr>
          <a:xfrm>
            <a:off x="1941328" y="2038163"/>
            <a:ext cx="5541902" cy="461665"/>
          </a:xfrm>
          <a:prstGeom prst="rect">
            <a:avLst/>
          </a:prstGeom>
        </p:spPr>
        <p:txBody>
          <a:bodyPr wrap="none">
            <a:spAutoFit/>
          </a:bodyPr>
          <a:lstStyle/>
          <a:p>
            <a:pPr marL="285750" indent="-285750">
              <a:buFont typeface="Wingdings" panose="05000000000000000000" pitchFamily="2" charset="2"/>
              <a:buChar char="ü"/>
            </a:pPr>
            <a:r>
              <a:rPr lang="ru-RU" sz="2400" dirty="0"/>
              <a:t>копия сертификата по форме СТ-1 </a:t>
            </a:r>
          </a:p>
        </p:txBody>
      </p:sp>
      <p:sp>
        <p:nvSpPr>
          <p:cNvPr id="6" name="Скругленная прямоугольная выноска 5"/>
          <p:cNvSpPr/>
          <p:nvPr/>
        </p:nvSpPr>
        <p:spPr>
          <a:xfrm>
            <a:off x="2534478" y="3429000"/>
            <a:ext cx="5188226" cy="2683565"/>
          </a:xfrm>
          <a:prstGeom prst="wedgeRoundRectCallout">
            <a:avLst>
              <a:gd name="adj1" fmla="val -46503"/>
              <a:gd name="adj2" fmla="val -81574"/>
              <a:gd name="adj3" fmla="val 16667"/>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ru-RU" strike="sngStrike" dirty="0" smtClean="0"/>
              <a:t>Евразийская (кроме российской) если извещение размещено до 30.06.2022 г.</a:t>
            </a:r>
          </a:p>
          <a:p>
            <a:pPr marL="285750" indent="-285750" algn="ctr">
              <a:buFontTx/>
              <a:buChar char="-"/>
            </a:pPr>
            <a:r>
              <a:rPr lang="ru-RU" dirty="0" smtClean="0"/>
              <a:t>И евразийская, и российская продукция по «медицинским» кодам, </a:t>
            </a:r>
            <a:r>
              <a:rPr lang="ru-RU" dirty="0"/>
              <a:t>если извещение размещено </a:t>
            </a:r>
            <a:r>
              <a:rPr lang="ru-RU" dirty="0" smtClean="0"/>
              <a:t>до 31.12.2022 г.  </a:t>
            </a:r>
            <a:endParaRPr lang="ru-RU" dirty="0"/>
          </a:p>
        </p:txBody>
      </p:sp>
    </p:spTree>
    <p:extLst>
      <p:ext uri="{BB962C8B-B14F-4D97-AF65-F5344CB8AC3E}">
        <p14:creationId xmlns:p14="http://schemas.microsoft.com/office/powerpoint/2010/main" val="207030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327007" y="304276"/>
            <a:ext cx="11092107" cy="584775"/>
          </a:xfrm>
          <a:prstGeom prst="rect">
            <a:avLst/>
          </a:prstGeom>
          <a:noFill/>
        </p:spPr>
        <p:txBody>
          <a:bodyPr wrap="square" rtlCol="0">
            <a:spAutoFit/>
          </a:bodyPr>
          <a:lstStyle/>
          <a:p>
            <a:pPr lvl="0"/>
            <a:r>
              <a:rPr lang="ru-RU" sz="3200" b="1" dirty="0" smtClean="0">
                <a:solidFill>
                  <a:prstClr val="black"/>
                </a:solidFill>
              </a:rPr>
              <a:t>Особенности исполнения контракта</a:t>
            </a:r>
            <a:endParaRPr lang="ru-RU" sz="3200" b="1" dirty="0">
              <a:solidFill>
                <a:prstClr val="black"/>
              </a:solidFill>
            </a:endParaRPr>
          </a:p>
        </p:txBody>
      </p:sp>
      <p:sp>
        <p:nvSpPr>
          <p:cNvPr id="5" name="Прямоугольник 4"/>
          <p:cNvSpPr/>
          <p:nvPr/>
        </p:nvSpPr>
        <p:spPr>
          <a:xfrm>
            <a:off x="327007" y="1005030"/>
            <a:ext cx="7868726" cy="2308324"/>
          </a:xfrm>
          <a:prstGeom prst="rect">
            <a:avLst/>
          </a:prstGeom>
        </p:spPr>
        <p:txBody>
          <a:bodyPr wrap="square">
            <a:spAutoFit/>
          </a:bodyPr>
          <a:lstStyle/>
          <a:p>
            <a:r>
              <a:rPr lang="ru-RU" sz="2000" dirty="0"/>
              <a:t>При исполнении контракта, указанного </a:t>
            </a:r>
            <a:r>
              <a:rPr lang="ru-RU" sz="2000" dirty="0" smtClean="0"/>
              <a:t>в пункте 7 постановления (то есть контракта, заключенного по итогам закупки, в которой были установлены ограничения), </a:t>
            </a:r>
            <a:r>
              <a:rPr lang="ru-RU" sz="2000" dirty="0"/>
              <a:t>замена радиоэлектронной продукции на радиоэлектронную продукцию, страной происхождения которой не являются государства - члены Евразийского экономического союза, не допускается. </a:t>
            </a:r>
          </a:p>
          <a:p>
            <a:endParaRPr lang="ru-RU" sz="2400" dirty="0"/>
          </a:p>
        </p:txBody>
      </p:sp>
      <p:sp>
        <p:nvSpPr>
          <p:cNvPr id="2" name="Горизонтальный свиток 1"/>
          <p:cNvSpPr/>
          <p:nvPr/>
        </p:nvSpPr>
        <p:spPr>
          <a:xfrm>
            <a:off x="444137" y="2961487"/>
            <a:ext cx="7506789" cy="1915313"/>
          </a:xfrm>
          <a:prstGeom prst="horizontalScroll">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Таким образом, вне зависимости от того, «сработали» ограничения или нет, при внесении изменений в контракт замена товара на «иностранный» не допускается.</a:t>
            </a:r>
            <a:endParaRPr lang="ru-RU" dirty="0"/>
          </a:p>
        </p:txBody>
      </p:sp>
      <p:sp>
        <p:nvSpPr>
          <p:cNvPr id="4" name="Блок-схема: процесс 3"/>
          <p:cNvSpPr/>
          <p:nvPr/>
        </p:nvSpPr>
        <p:spPr>
          <a:xfrm>
            <a:off x="709748" y="5051607"/>
            <a:ext cx="6975565" cy="1172317"/>
          </a:xfrm>
          <a:prstGeom prst="flowChartProcess">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Wingdings" panose="05000000000000000000" pitchFamily="2" charset="2"/>
              <a:buChar char="ü"/>
            </a:pPr>
            <a:r>
              <a:rPr lang="ru-RU" sz="1400" dirty="0" smtClean="0"/>
              <a:t>Нет указания, что номера реестровых записей включаются в контракт</a:t>
            </a:r>
          </a:p>
          <a:p>
            <a:pPr marL="171450" indent="-171450" algn="ctr">
              <a:buFont typeface="Wingdings" panose="05000000000000000000" pitchFamily="2" charset="2"/>
              <a:buChar char="ü"/>
            </a:pPr>
            <a:r>
              <a:rPr lang="ru-RU" sz="1400" dirty="0" smtClean="0"/>
              <a:t>Нет указания, что при исполнении контракта поставщик должен предоставить документы, на основании которых товар попал в соответствующий реестр</a:t>
            </a:r>
          </a:p>
          <a:p>
            <a:pPr algn="ctr"/>
            <a:r>
              <a:rPr lang="ru-RU" sz="1400" dirty="0" smtClean="0"/>
              <a:t>Можно ли это все равно предусмотреть в контракте??</a:t>
            </a:r>
            <a:endParaRPr lang="ru-RU" sz="1400" dirty="0"/>
          </a:p>
        </p:txBody>
      </p:sp>
    </p:spTree>
    <p:extLst>
      <p:ext uri="{BB962C8B-B14F-4D97-AF65-F5344CB8AC3E}">
        <p14:creationId xmlns:p14="http://schemas.microsoft.com/office/powerpoint/2010/main" val="35720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2351360"/>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27007" y="2923627"/>
            <a:ext cx="7822096" cy="3416320"/>
          </a:xfrm>
          <a:prstGeom prst="rect">
            <a:avLst/>
          </a:prstGeom>
          <a:noFill/>
        </p:spPr>
        <p:txBody>
          <a:bodyPr wrap="square" rtlCol="0">
            <a:spAutoFit/>
          </a:bodyPr>
          <a:lstStyle/>
          <a:p>
            <a:r>
              <a:rPr lang="ru-RU" sz="2400" b="1" dirty="0" smtClean="0"/>
              <a:t>Постановление </a:t>
            </a:r>
            <a:r>
              <a:rPr lang="ru-RU" sz="2400" b="1" dirty="0"/>
              <a:t>Правительства РФ от 30.04.2020 </a:t>
            </a:r>
            <a:endParaRPr lang="ru-RU" sz="2400" b="1" dirty="0" smtClean="0"/>
          </a:p>
          <a:p>
            <a:r>
              <a:rPr lang="ru-RU" sz="2400" b="1" dirty="0" smtClean="0"/>
              <a:t>N 617 (</a:t>
            </a:r>
            <a:r>
              <a:rPr lang="ru-RU" sz="2400" b="1" dirty="0"/>
              <a:t>ред. от </a:t>
            </a:r>
            <a:r>
              <a:rPr lang="ru-RU" sz="2400" b="1" dirty="0" smtClean="0"/>
              <a:t>16.05.2022)</a:t>
            </a:r>
          </a:p>
          <a:p>
            <a:endParaRPr lang="ru-RU" sz="2400" b="1" dirty="0"/>
          </a:p>
          <a:p>
            <a:r>
              <a:rPr lang="ru-RU" sz="2400" dirty="0" smtClean="0"/>
              <a:t>«Об </a:t>
            </a:r>
            <a:r>
              <a:rPr lang="ru-RU" sz="2400" dirty="0"/>
              <a:t>ограничениях допуска отдельных видов промышленных товаров, происходящих из иностранных государств, для целей осуществления закупок для обеспечения государственных и муниципальных </a:t>
            </a:r>
            <a:r>
              <a:rPr lang="ru-RU" sz="2400" dirty="0" smtClean="0"/>
              <a:t>нужд»</a:t>
            </a:r>
            <a:endParaRPr lang="ru-RU" sz="2400" dirty="0"/>
          </a:p>
          <a:p>
            <a:endParaRPr lang="ru-RU" sz="2400" dirty="0"/>
          </a:p>
        </p:txBody>
      </p:sp>
      <p:sp>
        <p:nvSpPr>
          <p:cNvPr id="2" name="TextBox 1"/>
          <p:cNvSpPr txBox="1"/>
          <p:nvPr/>
        </p:nvSpPr>
        <p:spPr>
          <a:xfrm>
            <a:off x="327007" y="1254034"/>
            <a:ext cx="3820044" cy="584775"/>
          </a:xfrm>
          <a:prstGeom prst="rect">
            <a:avLst/>
          </a:prstGeom>
          <a:noFill/>
        </p:spPr>
        <p:txBody>
          <a:bodyPr wrap="square" rtlCol="0">
            <a:spAutoFit/>
          </a:bodyPr>
          <a:lstStyle/>
          <a:p>
            <a:r>
              <a:rPr lang="ru-RU" sz="3200" b="1" dirty="0" smtClean="0"/>
              <a:t>Блок 4</a:t>
            </a:r>
            <a:endParaRPr lang="ru-RU" sz="3200" b="1" dirty="0"/>
          </a:p>
        </p:txBody>
      </p:sp>
    </p:spTree>
    <p:extLst>
      <p:ext uri="{BB962C8B-B14F-4D97-AF65-F5344CB8AC3E}">
        <p14:creationId xmlns:p14="http://schemas.microsoft.com/office/powerpoint/2010/main" val="393385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266047" y="999352"/>
            <a:ext cx="8076764" cy="5940088"/>
          </a:xfrm>
          <a:prstGeom prst="rect">
            <a:avLst/>
          </a:prstGeom>
          <a:noFill/>
        </p:spPr>
        <p:txBody>
          <a:bodyPr wrap="square" rtlCol="0">
            <a:spAutoFit/>
          </a:bodyPr>
          <a:lstStyle/>
          <a:p>
            <a:r>
              <a:rPr lang="ru-RU" sz="2000" b="1" dirty="0" smtClean="0"/>
              <a:t>Сфера применения: </a:t>
            </a:r>
            <a:r>
              <a:rPr lang="ru-RU" sz="2000" dirty="0" smtClean="0"/>
              <a:t>промышленные товары гласно </a:t>
            </a:r>
            <a:r>
              <a:rPr lang="ru-RU" sz="2000" b="1" u="sng" dirty="0" smtClean="0"/>
              <a:t>перечню</a:t>
            </a:r>
            <a:r>
              <a:rPr lang="ru-RU" sz="2000" dirty="0" smtClean="0"/>
              <a:t> (необходимо различать Перечень и Приложение)</a:t>
            </a:r>
          </a:p>
          <a:p>
            <a:endParaRPr lang="ru-RU" sz="2000" dirty="0" smtClean="0"/>
          </a:p>
          <a:p>
            <a:r>
              <a:rPr lang="ru-RU" sz="2000" dirty="0" smtClean="0"/>
              <a:t>Указанные </a:t>
            </a:r>
            <a:r>
              <a:rPr lang="ru-RU" sz="2000" dirty="0"/>
              <a:t>в пункте 1 </a:t>
            </a:r>
            <a:r>
              <a:rPr lang="ru-RU" sz="2000" dirty="0" smtClean="0"/>
              <a:t>ПП 617 ограничения </a:t>
            </a:r>
            <a:r>
              <a:rPr lang="ru-RU" sz="2000" dirty="0"/>
              <a:t>допуска для целей осуществления закупок для обеспечения государственных и муниципальных нужд не применяются к товарам, происходящим из </a:t>
            </a:r>
            <a:r>
              <a:rPr lang="ru-RU" sz="2000" dirty="0" smtClean="0"/>
              <a:t>ДНР и ЛНР.</a:t>
            </a:r>
            <a:endParaRPr lang="ru-RU" sz="2000" dirty="0"/>
          </a:p>
          <a:p>
            <a:endParaRPr lang="ru-RU" sz="2000" dirty="0" smtClean="0"/>
          </a:p>
          <a:p>
            <a:r>
              <a:rPr lang="ru-RU" sz="2000" dirty="0" smtClean="0"/>
              <a:t>Ограничения</a:t>
            </a:r>
            <a:r>
              <a:rPr lang="ru-RU" sz="2000" dirty="0"/>
              <a:t>, установленные настоящим постановлением, распространяются на товары, включенные в </a:t>
            </a:r>
            <a:r>
              <a:rPr lang="ru-RU" sz="2000" dirty="0" smtClean="0"/>
              <a:t>перечень, </a:t>
            </a:r>
            <a:r>
              <a:rPr lang="ru-RU" sz="2000" dirty="0"/>
              <a:t>в том числе </a:t>
            </a:r>
            <a:r>
              <a:rPr lang="ru-RU" sz="2000" u="sng" dirty="0"/>
              <a:t>поставляемые заказчику</a:t>
            </a:r>
            <a:r>
              <a:rPr lang="ru-RU" sz="2000" dirty="0"/>
              <a:t> при выполнении закупаемых работ, оказании закупаемых услуг. </a:t>
            </a:r>
            <a:endParaRPr lang="ru-RU" sz="2000" dirty="0" smtClean="0"/>
          </a:p>
          <a:p>
            <a:endParaRPr lang="ru-RU" sz="2000" dirty="0"/>
          </a:p>
          <a:p>
            <a:r>
              <a:rPr lang="ru-RU" sz="2000" dirty="0"/>
              <a:t>Для целей ограничения допуска отдельных видов промышленных товаров, происходящих из иностранных государств, не могут быть предметом одного контракта (одного лота) промышленные товары, включенные в перечень, и промышленные товары, не включенные в него, за исключением товаров, указанных в пункте 6 ПП 617</a:t>
            </a:r>
            <a:r>
              <a:rPr lang="ru-RU" sz="2000" dirty="0" smtClean="0"/>
              <a:t>.</a:t>
            </a:r>
            <a:endParaRPr lang="ru-RU" sz="2000" dirty="0"/>
          </a:p>
        </p:txBody>
      </p:sp>
      <p:sp>
        <p:nvSpPr>
          <p:cNvPr id="3" name="TextBox 2"/>
          <p:cNvSpPr txBox="1"/>
          <p:nvPr/>
        </p:nvSpPr>
        <p:spPr>
          <a:xfrm>
            <a:off x="327007" y="304276"/>
            <a:ext cx="7216793" cy="584775"/>
          </a:xfrm>
          <a:prstGeom prst="rect">
            <a:avLst/>
          </a:prstGeom>
          <a:noFill/>
        </p:spPr>
        <p:txBody>
          <a:bodyPr wrap="square" rtlCol="0">
            <a:spAutoFit/>
          </a:bodyPr>
          <a:lstStyle/>
          <a:p>
            <a:r>
              <a:rPr lang="ru-RU" sz="3200" b="1" dirty="0" smtClean="0"/>
              <a:t>Особенности применения ПП 617</a:t>
            </a:r>
            <a:endParaRPr lang="ru-RU" sz="3200" b="1" dirty="0"/>
          </a:p>
        </p:txBody>
      </p:sp>
      <p:sp>
        <p:nvSpPr>
          <p:cNvPr id="2" name="Стрелка вправо 1"/>
          <p:cNvSpPr/>
          <p:nvPr/>
        </p:nvSpPr>
        <p:spPr>
          <a:xfrm>
            <a:off x="7812555" y="3690721"/>
            <a:ext cx="766355" cy="557349"/>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725989" y="3507840"/>
            <a:ext cx="2690948" cy="92310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Поставляемые ≠ Используемые</a:t>
            </a:r>
            <a:endParaRPr lang="ru-RU" dirty="0"/>
          </a:p>
        </p:txBody>
      </p:sp>
    </p:spTree>
    <p:extLst>
      <p:ext uri="{BB962C8B-B14F-4D97-AF65-F5344CB8AC3E}">
        <p14:creationId xmlns:p14="http://schemas.microsoft.com/office/powerpoint/2010/main" val="284201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262177" y="1127027"/>
            <a:ext cx="7868725" cy="1785104"/>
          </a:xfrm>
          <a:prstGeom prst="rect">
            <a:avLst/>
          </a:prstGeom>
          <a:noFill/>
        </p:spPr>
        <p:txBody>
          <a:bodyPr wrap="square" rtlCol="0">
            <a:spAutoFit/>
          </a:bodyPr>
          <a:lstStyle/>
          <a:p>
            <a:r>
              <a:rPr lang="ru-RU" sz="2200" dirty="0" smtClean="0"/>
              <a:t>Музыкальные </a:t>
            </a:r>
            <a:r>
              <a:rPr lang="ru-RU" sz="2200" dirty="0"/>
              <a:t>инструменты и звуковое оборудование, входящие в различные производственные группы по перечню согласно приложению, а также другие отдельные виды промышленных товаров не могут быть предметом одного контракта (одного лота).</a:t>
            </a:r>
          </a:p>
        </p:txBody>
      </p:sp>
      <p:sp>
        <p:nvSpPr>
          <p:cNvPr id="3" name="TextBox 2"/>
          <p:cNvSpPr txBox="1"/>
          <p:nvPr/>
        </p:nvSpPr>
        <p:spPr>
          <a:xfrm>
            <a:off x="327007" y="304276"/>
            <a:ext cx="7216793" cy="584775"/>
          </a:xfrm>
          <a:prstGeom prst="rect">
            <a:avLst/>
          </a:prstGeom>
          <a:noFill/>
        </p:spPr>
        <p:txBody>
          <a:bodyPr wrap="square" rtlCol="0">
            <a:spAutoFit/>
          </a:bodyPr>
          <a:lstStyle/>
          <a:p>
            <a:r>
              <a:rPr lang="ru-RU" sz="3200" b="1" dirty="0" smtClean="0"/>
              <a:t>Особенности применения ПП 617</a:t>
            </a:r>
            <a:endParaRPr lang="ru-RU" sz="3200" b="1" dirty="0"/>
          </a:p>
        </p:txBody>
      </p:sp>
      <p:sp>
        <p:nvSpPr>
          <p:cNvPr id="2" name="Скругленная прямоугольная выноска 1"/>
          <p:cNvSpPr/>
          <p:nvPr/>
        </p:nvSpPr>
        <p:spPr>
          <a:xfrm>
            <a:off x="8195733" y="878446"/>
            <a:ext cx="2795452" cy="2364377"/>
          </a:xfrm>
          <a:prstGeom prst="wedgeRoundRectCallout">
            <a:avLst>
              <a:gd name="adj1" fmla="val -74727"/>
              <a:gd name="adj2" fmla="val 4267"/>
              <a:gd name="adj3" fmla="val 16667"/>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Приложение - это основа для формирования лота, а не основа для установления ограничения</a:t>
            </a:r>
            <a:endParaRPr lang="ru-RU" dirty="0"/>
          </a:p>
        </p:txBody>
      </p:sp>
      <p:sp>
        <p:nvSpPr>
          <p:cNvPr id="6" name="Скругленный прямоугольник 5"/>
          <p:cNvSpPr/>
          <p:nvPr/>
        </p:nvSpPr>
        <p:spPr>
          <a:xfrm>
            <a:off x="2447109" y="3246119"/>
            <a:ext cx="3863186" cy="3342929"/>
          </a:xfrm>
          <a:prstGeom prst="roundRect">
            <a:avLst/>
          </a:prstGeom>
          <a:solidFill>
            <a:schemeClr val="accent5">
              <a:lumMod val="60000"/>
              <a:lumOff val="4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Группа «Звуковое оборудование». Включает</a:t>
            </a:r>
            <a:endParaRPr lang="ru-RU" sz="1600" dirty="0">
              <a:solidFill>
                <a:schemeClr val="tx1"/>
              </a:solidFill>
            </a:endParaRPr>
          </a:p>
          <a:p>
            <a:pPr algn="ctr"/>
            <a:r>
              <a:rPr lang="ru-RU" sz="1600" dirty="0">
                <a:solidFill>
                  <a:schemeClr val="tx1"/>
                </a:solidFill>
              </a:rPr>
              <a:t>26.40.31.190 Аппаратура для воспроизведения звука </a:t>
            </a:r>
            <a:r>
              <a:rPr lang="ru-RU" sz="1600" dirty="0" smtClean="0">
                <a:solidFill>
                  <a:schemeClr val="tx1"/>
                </a:solidFill>
              </a:rPr>
              <a:t>прочая, 26.40.42.110 Громкоговорители, 26.40.43.110 </a:t>
            </a:r>
            <a:r>
              <a:rPr lang="ru-RU" sz="1600" dirty="0">
                <a:solidFill>
                  <a:schemeClr val="tx1"/>
                </a:solidFill>
              </a:rPr>
              <a:t>Усилители электрические звуковых </a:t>
            </a:r>
            <a:r>
              <a:rPr lang="ru-RU" sz="1600" dirty="0" smtClean="0">
                <a:solidFill>
                  <a:schemeClr val="tx1"/>
                </a:solidFill>
              </a:rPr>
              <a:t>частот, 26.40.43.120 </a:t>
            </a:r>
            <a:r>
              <a:rPr lang="ru-RU" sz="1600" dirty="0">
                <a:solidFill>
                  <a:schemeClr val="tx1"/>
                </a:solidFill>
              </a:rPr>
              <a:t>Установки электрических усилителей </a:t>
            </a:r>
            <a:r>
              <a:rPr lang="ru-RU" sz="1600" dirty="0" smtClean="0">
                <a:solidFill>
                  <a:schemeClr val="tx1"/>
                </a:solidFill>
              </a:rPr>
              <a:t>звука</a:t>
            </a:r>
          </a:p>
          <a:p>
            <a:pPr algn="ctr"/>
            <a:endParaRPr lang="ru-RU" sz="1600" dirty="0">
              <a:solidFill>
                <a:schemeClr val="tx1"/>
              </a:solidFill>
            </a:endParaRPr>
          </a:p>
          <a:p>
            <a:pPr algn="ctr"/>
            <a:r>
              <a:rPr lang="ru-RU" sz="1600" dirty="0" smtClean="0">
                <a:solidFill>
                  <a:schemeClr val="tx1"/>
                </a:solidFill>
              </a:rPr>
              <a:t>Группа «Микрофоны». </a:t>
            </a:r>
            <a:r>
              <a:rPr lang="ru-RU" sz="1600" dirty="0">
                <a:solidFill>
                  <a:schemeClr val="tx1"/>
                </a:solidFill>
              </a:rPr>
              <a:t>Включает 26.40.41.000 Микрофоны и подставки для </a:t>
            </a:r>
            <a:r>
              <a:rPr lang="ru-RU" sz="1600" dirty="0" smtClean="0">
                <a:solidFill>
                  <a:schemeClr val="tx1"/>
                </a:solidFill>
              </a:rPr>
              <a:t>них</a:t>
            </a:r>
            <a:endParaRPr lang="ru-RU" sz="1600" dirty="0">
              <a:solidFill>
                <a:schemeClr val="tx1"/>
              </a:solidFill>
            </a:endParaRPr>
          </a:p>
        </p:txBody>
      </p:sp>
      <p:sp>
        <p:nvSpPr>
          <p:cNvPr id="13" name="Стрелка влево 12"/>
          <p:cNvSpPr/>
          <p:nvPr/>
        </p:nvSpPr>
        <p:spPr>
          <a:xfrm>
            <a:off x="6022912" y="3429000"/>
            <a:ext cx="2608512" cy="3117667"/>
          </a:xfrm>
          <a:prstGeom prst="leftArrow">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Установление ограничения – по ПП 878</a:t>
            </a:r>
            <a:endParaRPr lang="ru-RU" dirty="0"/>
          </a:p>
        </p:txBody>
      </p:sp>
      <p:sp>
        <p:nvSpPr>
          <p:cNvPr id="5" name="Стрелка вправо 4"/>
          <p:cNvSpPr/>
          <p:nvPr/>
        </p:nvSpPr>
        <p:spPr>
          <a:xfrm>
            <a:off x="192622" y="3429001"/>
            <a:ext cx="2464525" cy="3117666"/>
          </a:xfrm>
          <a:prstGeom prst="rightArrow">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Формирование лота – по ПП 617, только то, что входит в группу</a:t>
            </a:r>
            <a:endParaRPr lang="ru-RU" dirty="0"/>
          </a:p>
        </p:txBody>
      </p:sp>
    </p:spTree>
    <p:extLst>
      <p:ext uri="{BB962C8B-B14F-4D97-AF65-F5344CB8AC3E}">
        <p14:creationId xmlns:p14="http://schemas.microsoft.com/office/powerpoint/2010/main" val="100445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65713" y="1034185"/>
            <a:ext cx="7554250" cy="2031325"/>
          </a:xfrm>
          <a:prstGeom prst="rect">
            <a:avLst/>
          </a:prstGeom>
          <a:noFill/>
        </p:spPr>
        <p:txBody>
          <a:bodyPr wrap="square" rtlCol="0">
            <a:spAutoFit/>
          </a:bodyPr>
          <a:lstStyle/>
          <a:p>
            <a:r>
              <a:rPr lang="ru-RU" b="1" dirty="0" smtClean="0"/>
              <a:t>Механизм применения</a:t>
            </a:r>
            <a:r>
              <a:rPr lang="ru-RU" b="1" dirty="0"/>
              <a:t>: </a:t>
            </a:r>
            <a:r>
              <a:rPr lang="ru-RU" dirty="0"/>
              <a:t>заказчик отклоняет все заявки, содержащие предложения о поставке отдельных видов промышленных товаров, происходящих из иностранных государств (за исключением государств - членов Евразийского экономического союза) (далее - заявки), при условии, что на участие в закупке подано </a:t>
            </a:r>
            <a:r>
              <a:rPr lang="ru-RU" b="1" dirty="0"/>
              <a:t>не менее 2 заявок</a:t>
            </a:r>
            <a:r>
              <a:rPr lang="ru-RU" dirty="0"/>
              <a:t>, удовлетворяющих требованиям извещения об осуществлении </a:t>
            </a:r>
            <a:r>
              <a:rPr lang="ru-RU" dirty="0" smtClean="0"/>
              <a:t>закупки…, </a:t>
            </a:r>
            <a:r>
              <a:rPr lang="ru-RU" dirty="0"/>
              <a:t>которые одновременно</a:t>
            </a:r>
            <a:r>
              <a:rPr lang="ru-RU" dirty="0" smtClean="0"/>
              <a:t>:</a:t>
            </a:r>
          </a:p>
        </p:txBody>
      </p:sp>
      <p:sp>
        <p:nvSpPr>
          <p:cNvPr id="3" name="TextBox 2"/>
          <p:cNvSpPr txBox="1"/>
          <p:nvPr/>
        </p:nvSpPr>
        <p:spPr>
          <a:xfrm>
            <a:off x="327007" y="304276"/>
            <a:ext cx="7216793" cy="584775"/>
          </a:xfrm>
          <a:prstGeom prst="rect">
            <a:avLst/>
          </a:prstGeom>
          <a:noFill/>
        </p:spPr>
        <p:txBody>
          <a:bodyPr wrap="square" rtlCol="0">
            <a:spAutoFit/>
          </a:bodyPr>
          <a:lstStyle/>
          <a:p>
            <a:r>
              <a:rPr lang="ru-RU" sz="3200" b="1" dirty="0" smtClean="0"/>
              <a:t>Особенности применения ПП 617</a:t>
            </a:r>
            <a:endParaRPr lang="ru-RU" sz="3200" b="1" dirty="0"/>
          </a:p>
        </p:txBody>
      </p:sp>
      <p:sp>
        <p:nvSpPr>
          <p:cNvPr id="2" name="Прямоугольник 1"/>
          <p:cNvSpPr/>
          <p:nvPr/>
        </p:nvSpPr>
        <p:spPr>
          <a:xfrm>
            <a:off x="452846" y="3065510"/>
            <a:ext cx="3161211" cy="2220685"/>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t>а) содержат предложения о поставке отдельных видов промышленных товаров, страной происхождения которых являются только государства - члены Евразийского экономического союза</a:t>
            </a:r>
            <a:r>
              <a:rPr lang="ru-RU" sz="1600" dirty="0" smtClean="0"/>
              <a:t>;</a:t>
            </a:r>
            <a:endParaRPr lang="ru-RU" sz="1600" dirty="0"/>
          </a:p>
        </p:txBody>
      </p:sp>
      <p:sp>
        <p:nvSpPr>
          <p:cNvPr id="4" name="Прямоугольник 3"/>
          <p:cNvSpPr/>
          <p:nvPr/>
        </p:nvSpPr>
        <p:spPr>
          <a:xfrm>
            <a:off x="3628691" y="3065510"/>
            <a:ext cx="4241075" cy="2220685"/>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t>б) не содержат предложений о поставке одного и того же вида промышленного товара одного производителя либо производителей, входящих в одну группу лиц, соответствующую признакам, предусмотренным статьей 9 Федерального закона "О защите конкуренции", при сопоставлении заявок</a:t>
            </a:r>
            <a:r>
              <a:rPr lang="ru-RU" sz="1600" dirty="0" smtClean="0"/>
              <a:t>.</a:t>
            </a:r>
            <a:endParaRPr lang="ru-RU" sz="1600" dirty="0"/>
          </a:p>
        </p:txBody>
      </p:sp>
      <p:sp>
        <p:nvSpPr>
          <p:cNvPr id="11" name="Блок-схема: процесс 10"/>
          <p:cNvSpPr/>
          <p:nvPr/>
        </p:nvSpPr>
        <p:spPr>
          <a:xfrm>
            <a:off x="233464" y="5477691"/>
            <a:ext cx="7874216" cy="1111358"/>
          </a:xfrm>
          <a:prstGeom prst="flowChartProcess">
            <a:avLst/>
          </a:prstGeom>
          <a:solidFill>
            <a:schemeClr val="accent5">
              <a:lumMod val="60000"/>
              <a:lumOff val="4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Пункт 4 части 12 статьи 48: заявка подлежит отклонению </a:t>
            </a:r>
            <a:r>
              <a:rPr lang="ru-RU" sz="1400" dirty="0">
                <a:solidFill>
                  <a:schemeClr val="tx1"/>
                </a:solidFill>
              </a:rPr>
              <a:t>в случаях </a:t>
            </a:r>
            <a:r>
              <a:rPr lang="ru-RU" sz="1400" dirty="0" smtClean="0">
                <a:solidFill>
                  <a:schemeClr val="tx1"/>
                </a:solidFill>
              </a:rPr>
              <a:t>… </a:t>
            </a:r>
            <a:r>
              <a:rPr lang="ru-RU" sz="1400" dirty="0">
                <a:solidFill>
                  <a:schemeClr val="tx1"/>
                </a:solidFill>
              </a:rPr>
              <a:t>предусмотренных нормативными правовыми актами, принятыми в соответствии со статьей 14 настоящего Федерального закона (за исключением случаев непредставления информации и документов, предусмотренных пунктом 5 части 1 статьи 43 настоящего Федерального закона</a:t>
            </a:r>
            <a:r>
              <a:rPr lang="ru-RU" sz="1400" dirty="0" smtClean="0">
                <a:solidFill>
                  <a:schemeClr val="tx1"/>
                </a:solidFill>
              </a:rPr>
              <a:t>)</a:t>
            </a:r>
            <a:endParaRPr lang="ru-RU" sz="1400" dirty="0">
              <a:solidFill>
                <a:schemeClr val="tx1"/>
              </a:solidFill>
            </a:endParaRPr>
          </a:p>
        </p:txBody>
      </p:sp>
    </p:spTree>
    <p:extLst>
      <p:ext uri="{BB962C8B-B14F-4D97-AF65-F5344CB8AC3E}">
        <p14:creationId xmlns:p14="http://schemas.microsoft.com/office/powerpoint/2010/main" val="29888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404734" y="1136985"/>
            <a:ext cx="800219" cy="5421159"/>
          </a:xfrm>
          <a:prstGeom prst="rect">
            <a:avLst/>
          </a:prstGeom>
          <a:solidFill>
            <a:schemeClr val="accent5">
              <a:lumMod val="50000"/>
            </a:schemeClr>
          </a:solidFill>
          <a:effectLst>
            <a:outerShdw blurRad="50800" dist="38100" dir="2700000" algn="tl" rotWithShape="0">
              <a:prstClr val="black">
                <a:alpha val="40000"/>
              </a:prstClr>
            </a:outerShdw>
          </a:effectLst>
        </p:spPr>
        <p:txBody>
          <a:bodyPr vert="vert270" wrap="square" rtlCol="0">
            <a:spAutoFit/>
          </a:bodyPr>
          <a:lstStyle/>
          <a:p>
            <a:pPr algn="ctr"/>
            <a:r>
              <a:rPr lang="ru-RU" sz="2000" dirty="0" smtClean="0">
                <a:solidFill>
                  <a:schemeClr val="bg1"/>
                </a:solidFill>
              </a:rPr>
              <a:t>Ограничения</a:t>
            </a:r>
            <a:r>
              <a:rPr lang="ru-RU" sz="2000" dirty="0">
                <a:solidFill>
                  <a:schemeClr val="bg1"/>
                </a:solidFill>
              </a:rPr>
              <a:t>, установленные </a:t>
            </a:r>
            <a:r>
              <a:rPr lang="ru-RU" sz="2000" dirty="0" smtClean="0">
                <a:solidFill>
                  <a:schemeClr val="bg1"/>
                </a:solidFill>
              </a:rPr>
              <a:t>ПП 617, </a:t>
            </a:r>
            <a:r>
              <a:rPr lang="ru-RU" sz="2000" dirty="0">
                <a:solidFill>
                  <a:schemeClr val="bg1"/>
                </a:solidFill>
              </a:rPr>
              <a:t>не применяются в следующих случаях</a:t>
            </a:r>
            <a:r>
              <a:rPr lang="ru-RU" sz="2000" dirty="0" smtClean="0">
                <a:solidFill>
                  <a:schemeClr val="bg1"/>
                </a:solidFill>
              </a:rPr>
              <a:t>:</a:t>
            </a:r>
          </a:p>
        </p:txBody>
      </p:sp>
      <p:sp>
        <p:nvSpPr>
          <p:cNvPr id="3" name="TextBox 2"/>
          <p:cNvSpPr txBox="1"/>
          <p:nvPr/>
        </p:nvSpPr>
        <p:spPr>
          <a:xfrm>
            <a:off x="327007" y="265263"/>
            <a:ext cx="7216793" cy="584775"/>
          </a:xfrm>
          <a:prstGeom prst="rect">
            <a:avLst/>
          </a:prstGeom>
          <a:noFill/>
        </p:spPr>
        <p:txBody>
          <a:bodyPr wrap="square" rtlCol="0">
            <a:spAutoFit/>
          </a:bodyPr>
          <a:lstStyle/>
          <a:p>
            <a:r>
              <a:rPr lang="ru-RU" sz="3200" b="1" dirty="0" smtClean="0"/>
              <a:t>Можно ли не применять НПА?</a:t>
            </a:r>
            <a:endParaRPr lang="ru-RU" sz="3200" b="1" dirty="0"/>
          </a:p>
        </p:txBody>
      </p:sp>
      <p:sp>
        <p:nvSpPr>
          <p:cNvPr id="4" name="Пятиугольник 3"/>
          <p:cNvSpPr/>
          <p:nvPr/>
        </p:nvSpPr>
        <p:spPr>
          <a:xfrm rot="10800000">
            <a:off x="1297576" y="1136986"/>
            <a:ext cx="6833833" cy="1236617"/>
          </a:xfrm>
          <a:prstGeom prst="homePlat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1933303" y="1226454"/>
            <a:ext cx="6285247" cy="1077218"/>
          </a:xfrm>
          <a:prstGeom prst="rect">
            <a:avLst/>
          </a:prstGeom>
          <a:noFill/>
        </p:spPr>
        <p:txBody>
          <a:bodyPr wrap="square" rtlCol="0">
            <a:spAutoFit/>
          </a:bodyPr>
          <a:lstStyle/>
          <a:p>
            <a:r>
              <a:rPr lang="ru-RU" sz="1600" dirty="0">
                <a:solidFill>
                  <a:schemeClr val="bg1"/>
                </a:solidFill>
              </a:rPr>
              <a:t>необходимость обеспечения взаимодействия товаров с товарами, используемыми заказчиком, ввиду их несовместимости с товарами, имеющими другие товарные </a:t>
            </a:r>
            <a:r>
              <a:rPr lang="ru-RU" sz="1600" dirty="0" smtClean="0">
                <a:solidFill>
                  <a:schemeClr val="bg1"/>
                </a:solidFill>
              </a:rPr>
              <a:t>знаки</a:t>
            </a:r>
            <a:endParaRPr lang="ru-RU" sz="1600" dirty="0"/>
          </a:p>
        </p:txBody>
      </p:sp>
      <p:sp>
        <p:nvSpPr>
          <p:cNvPr id="11" name="Пятиугольник 10"/>
          <p:cNvSpPr/>
          <p:nvPr/>
        </p:nvSpPr>
        <p:spPr>
          <a:xfrm rot="10800000">
            <a:off x="1297576" y="2545135"/>
            <a:ext cx="6833833" cy="1236617"/>
          </a:xfrm>
          <a:prstGeom prst="homePlat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1954058" y="2638148"/>
            <a:ext cx="6198106" cy="1077218"/>
          </a:xfrm>
          <a:prstGeom prst="rect">
            <a:avLst/>
          </a:prstGeom>
          <a:solidFill>
            <a:schemeClr val="accent5">
              <a:lumMod val="75000"/>
            </a:schemeClr>
          </a:solidFill>
          <a:effectLst/>
        </p:spPr>
        <p:txBody>
          <a:bodyPr wrap="square" rtlCol="0">
            <a:spAutoFit/>
          </a:bodyPr>
          <a:lstStyle/>
          <a:p>
            <a:r>
              <a:rPr lang="ru-RU" sz="1600" dirty="0">
                <a:solidFill>
                  <a:schemeClr val="bg1"/>
                </a:solidFill>
              </a:rPr>
              <a:t>закупка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p:txBody>
      </p:sp>
      <p:sp>
        <p:nvSpPr>
          <p:cNvPr id="12" name="Пятиугольник 11"/>
          <p:cNvSpPr/>
          <p:nvPr/>
        </p:nvSpPr>
        <p:spPr>
          <a:xfrm rot="10800000">
            <a:off x="1297575" y="3935016"/>
            <a:ext cx="6833833" cy="1236617"/>
          </a:xfrm>
          <a:prstGeom prst="homePlat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p:cNvSpPr txBox="1"/>
          <p:nvPr/>
        </p:nvSpPr>
        <p:spPr>
          <a:xfrm>
            <a:off x="1976873" y="4260937"/>
            <a:ext cx="6198105" cy="584775"/>
          </a:xfrm>
          <a:prstGeom prst="rect">
            <a:avLst/>
          </a:prstGeom>
          <a:noFill/>
        </p:spPr>
        <p:txBody>
          <a:bodyPr wrap="square" rtlCol="0">
            <a:spAutoFit/>
          </a:bodyPr>
          <a:lstStyle/>
          <a:p>
            <a:r>
              <a:rPr lang="ru-RU" sz="1600" dirty="0">
                <a:solidFill>
                  <a:schemeClr val="bg1"/>
                </a:solidFill>
              </a:rPr>
              <a:t>закупка товаров, указанных в позициях 101 и 102 перечня, в целях обеспечения нужд спорта высших </a:t>
            </a:r>
            <a:r>
              <a:rPr lang="ru-RU" sz="1600" dirty="0" smtClean="0">
                <a:solidFill>
                  <a:schemeClr val="bg1"/>
                </a:solidFill>
              </a:rPr>
              <a:t>достижений</a:t>
            </a:r>
            <a:endParaRPr lang="ru-RU" sz="1600" dirty="0">
              <a:solidFill>
                <a:schemeClr val="bg1"/>
              </a:solidFill>
            </a:endParaRPr>
          </a:p>
        </p:txBody>
      </p:sp>
      <p:sp>
        <p:nvSpPr>
          <p:cNvPr id="14" name="Пятиугольник 13"/>
          <p:cNvSpPr/>
          <p:nvPr/>
        </p:nvSpPr>
        <p:spPr>
          <a:xfrm rot="10800000">
            <a:off x="1318331" y="5321526"/>
            <a:ext cx="6833833" cy="1236617"/>
          </a:xfrm>
          <a:prstGeom prst="homePlat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TextBox 14"/>
          <p:cNvSpPr txBox="1"/>
          <p:nvPr/>
        </p:nvSpPr>
        <p:spPr>
          <a:xfrm>
            <a:off x="2009666" y="5527571"/>
            <a:ext cx="6121742" cy="830997"/>
          </a:xfrm>
          <a:prstGeom prst="rect">
            <a:avLst/>
          </a:prstGeom>
          <a:noFill/>
        </p:spPr>
        <p:txBody>
          <a:bodyPr wrap="square" rtlCol="0">
            <a:spAutoFit/>
          </a:bodyPr>
          <a:lstStyle/>
          <a:p>
            <a:r>
              <a:rPr lang="ru-RU" sz="1600" dirty="0">
                <a:solidFill>
                  <a:schemeClr val="bg1"/>
                </a:solidFill>
              </a:rPr>
              <a:t>закупка запасных частей и деталей к используемому оружию спортивному огнестрельному с нарезным стволом иностранного </a:t>
            </a:r>
            <a:r>
              <a:rPr lang="ru-RU" sz="1600" dirty="0" smtClean="0">
                <a:solidFill>
                  <a:schemeClr val="bg1"/>
                </a:solidFill>
              </a:rPr>
              <a:t>производства</a:t>
            </a:r>
            <a:endParaRPr lang="ru-RU" sz="1600" dirty="0">
              <a:solidFill>
                <a:schemeClr val="bg1"/>
              </a:solidFill>
            </a:endParaRPr>
          </a:p>
        </p:txBody>
      </p:sp>
    </p:spTree>
    <p:extLst>
      <p:ext uri="{BB962C8B-B14F-4D97-AF65-F5344CB8AC3E}">
        <p14:creationId xmlns:p14="http://schemas.microsoft.com/office/powerpoint/2010/main" val="3954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27007" y="1193327"/>
            <a:ext cx="7719713" cy="4093428"/>
          </a:xfrm>
          <a:prstGeom prst="rect">
            <a:avLst/>
          </a:prstGeom>
          <a:noFill/>
        </p:spPr>
        <p:txBody>
          <a:bodyPr wrap="square" rtlCol="0">
            <a:spAutoFit/>
          </a:bodyPr>
          <a:lstStyle/>
          <a:p>
            <a:r>
              <a:rPr lang="ru-RU" sz="2000" dirty="0"/>
              <a:t>а) указание </a:t>
            </a:r>
            <a:r>
              <a:rPr lang="ru-RU" sz="2000" b="1" dirty="0"/>
              <a:t>номеров реестровых записей </a:t>
            </a:r>
            <a:r>
              <a:rPr lang="ru-RU" sz="2000" dirty="0"/>
              <a:t>из реестра промышленной продукции, произведенной на территории Российской Федерации (далее - реестр российской промышленной продукции), а также </a:t>
            </a:r>
            <a:r>
              <a:rPr lang="ru-RU" sz="2000" b="1" dirty="0"/>
              <a:t>информации о совокупном количестве баллов</a:t>
            </a:r>
            <a:r>
              <a:rPr lang="ru-RU" sz="2000" dirty="0"/>
              <a:t> за выполнение технологических операций (условий) на территории Российской Федерации, если это предусмотрено постановлением Правительства Российской Федерации от 17 июля 2015 г. N 719 </a:t>
            </a:r>
            <a:r>
              <a:rPr lang="ru-RU" sz="2000" dirty="0" smtClean="0"/>
              <a:t>(</a:t>
            </a:r>
            <a:r>
              <a:rPr lang="ru-RU" sz="2000" dirty="0"/>
              <a:t>для продукции, в отношении которой установлены требования о совокупном количестве баллов за выполнение (освоение) на территории Российской Федерации соответствующих операций (условий) (далее - совокупное количество баллов</a:t>
            </a:r>
            <a:r>
              <a:rPr lang="ru-RU" sz="2000" dirty="0" smtClean="0"/>
              <a:t>);</a:t>
            </a:r>
            <a:endParaRPr lang="ru-RU" sz="2000" dirty="0"/>
          </a:p>
        </p:txBody>
      </p:sp>
      <p:sp>
        <p:nvSpPr>
          <p:cNvPr id="3" name="TextBox 2"/>
          <p:cNvSpPr txBox="1"/>
          <p:nvPr/>
        </p:nvSpPr>
        <p:spPr>
          <a:xfrm>
            <a:off x="327007" y="216459"/>
            <a:ext cx="8385919" cy="584775"/>
          </a:xfrm>
          <a:prstGeom prst="rect">
            <a:avLst/>
          </a:prstGeom>
          <a:noFill/>
        </p:spPr>
        <p:txBody>
          <a:bodyPr wrap="square" rtlCol="0">
            <a:spAutoFit/>
          </a:bodyPr>
          <a:lstStyle/>
          <a:p>
            <a:r>
              <a:rPr lang="ru-RU" sz="3200" b="1" dirty="0" smtClean="0"/>
              <a:t>Подтверждение страны происхождения</a:t>
            </a:r>
            <a:endParaRPr lang="ru-RU" sz="3200" b="1" dirty="0"/>
          </a:p>
        </p:txBody>
      </p:sp>
      <p:sp>
        <p:nvSpPr>
          <p:cNvPr id="2" name="TextBox 1"/>
          <p:cNvSpPr txBox="1"/>
          <p:nvPr/>
        </p:nvSpPr>
        <p:spPr>
          <a:xfrm>
            <a:off x="5725885" y="5399211"/>
            <a:ext cx="1502229" cy="461665"/>
          </a:xfrm>
          <a:prstGeom prst="rect">
            <a:avLst/>
          </a:prstGeom>
          <a:noFill/>
        </p:spPr>
        <p:txBody>
          <a:bodyPr wrap="square" rtlCol="0">
            <a:spAutoFit/>
          </a:bodyPr>
          <a:lstStyle/>
          <a:p>
            <a:r>
              <a:rPr lang="ru-RU" sz="2400" b="1" dirty="0" smtClean="0"/>
              <a:t>ИЛИ</a:t>
            </a:r>
            <a:endParaRPr lang="ru-RU" sz="2400" b="1" dirty="0"/>
          </a:p>
        </p:txBody>
      </p:sp>
    </p:spTree>
    <p:extLst>
      <p:ext uri="{BB962C8B-B14F-4D97-AF65-F5344CB8AC3E}">
        <p14:creationId xmlns:p14="http://schemas.microsoft.com/office/powerpoint/2010/main" val="364387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27007" y="1193327"/>
            <a:ext cx="7719713" cy="3785652"/>
          </a:xfrm>
          <a:prstGeom prst="rect">
            <a:avLst/>
          </a:prstGeom>
          <a:noFill/>
        </p:spPr>
        <p:txBody>
          <a:bodyPr wrap="square" rtlCol="0">
            <a:spAutoFit/>
          </a:bodyPr>
          <a:lstStyle/>
          <a:p>
            <a:r>
              <a:rPr lang="ru-RU" sz="2000" dirty="0"/>
              <a:t>б) указание </a:t>
            </a:r>
            <a:r>
              <a:rPr lang="ru-RU" sz="2000" b="1" dirty="0"/>
              <a:t>номеров реестровых записей </a:t>
            </a:r>
            <a:r>
              <a:rPr lang="ru-RU" sz="2000" dirty="0"/>
              <a:t>из евразийского реестра промышленных товаров государств - членов Евразийского экономического союза, порядок формирования и ведения которого устанавливается правом Евразийского экономического союза (далее - евразийский реестр промышленных товаров), а также </a:t>
            </a:r>
            <a:r>
              <a:rPr lang="ru-RU" sz="2000" b="1" dirty="0"/>
              <a:t>информации</a:t>
            </a:r>
            <a:r>
              <a:rPr lang="ru-RU" sz="2000" dirty="0"/>
              <a:t> </a:t>
            </a:r>
            <a:r>
              <a:rPr lang="ru-RU" sz="2000" b="1" dirty="0"/>
              <a:t>о совокупном количестве баллов</a:t>
            </a:r>
            <a:r>
              <a:rPr lang="ru-RU" sz="2000" dirty="0"/>
              <a:t> за выполнение на территории государств - членов Евразийского экономического союза технологических операций (условий), если это предусмотрено решением Совета Евразийской экономической комиссии от 23 ноября 2020 г. N 105 </a:t>
            </a:r>
            <a:r>
              <a:rPr lang="ru-RU" sz="2000" dirty="0" smtClean="0"/>
              <a:t>(</a:t>
            </a:r>
            <a:r>
              <a:rPr lang="ru-RU" sz="2000" dirty="0"/>
              <a:t>для продукции, в отношении которой установлены требования о совокупном количестве баллов</a:t>
            </a:r>
            <a:r>
              <a:rPr lang="ru-RU" sz="2000" dirty="0" smtClean="0"/>
              <a:t>);</a:t>
            </a:r>
            <a:endParaRPr lang="ru-RU" sz="2000" dirty="0"/>
          </a:p>
        </p:txBody>
      </p:sp>
      <p:sp>
        <p:nvSpPr>
          <p:cNvPr id="3" name="TextBox 2"/>
          <p:cNvSpPr txBox="1"/>
          <p:nvPr/>
        </p:nvSpPr>
        <p:spPr>
          <a:xfrm>
            <a:off x="327007" y="304276"/>
            <a:ext cx="8385919" cy="584775"/>
          </a:xfrm>
          <a:prstGeom prst="rect">
            <a:avLst/>
          </a:prstGeom>
          <a:noFill/>
        </p:spPr>
        <p:txBody>
          <a:bodyPr wrap="square" rtlCol="0">
            <a:spAutoFit/>
          </a:bodyPr>
          <a:lstStyle/>
          <a:p>
            <a:r>
              <a:rPr lang="ru-RU" sz="3200" b="1" dirty="0" smtClean="0"/>
              <a:t>Подтверждение страны происхождения</a:t>
            </a:r>
            <a:endParaRPr lang="ru-RU" sz="3200" b="1" dirty="0"/>
          </a:p>
        </p:txBody>
      </p:sp>
      <p:sp>
        <p:nvSpPr>
          <p:cNvPr id="2" name="TextBox 1"/>
          <p:cNvSpPr txBox="1"/>
          <p:nvPr/>
        </p:nvSpPr>
        <p:spPr>
          <a:xfrm>
            <a:off x="5804263" y="5490755"/>
            <a:ext cx="1502229" cy="461665"/>
          </a:xfrm>
          <a:prstGeom prst="rect">
            <a:avLst/>
          </a:prstGeom>
          <a:noFill/>
        </p:spPr>
        <p:txBody>
          <a:bodyPr wrap="square" rtlCol="0">
            <a:spAutoFit/>
          </a:bodyPr>
          <a:lstStyle/>
          <a:p>
            <a:r>
              <a:rPr lang="ru-RU" sz="2400" b="1" dirty="0" smtClean="0"/>
              <a:t>ИЛИ</a:t>
            </a:r>
            <a:endParaRPr lang="ru-RU" sz="2400" b="1" dirty="0"/>
          </a:p>
        </p:txBody>
      </p:sp>
    </p:spTree>
    <p:extLst>
      <p:ext uri="{BB962C8B-B14F-4D97-AF65-F5344CB8AC3E}">
        <p14:creationId xmlns:p14="http://schemas.microsoft.com/office/powerpoint/2010/main" val="181297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27007" y="1193327"/>
            <a:ext cx="7719713" cy="4093428"/>
          </a:xfrm>
          <a:prstGeom prst="rect">
            <a:avLst/>
          </a:prstGeom>
          <a:noFill/>
        </p:spPr>
        <p:txBody>
          <a:bodyPr wrap="square" rtlCol="0">
            <a:spAutoFit/>
          </a:bodyPr>
          <a:lstStyle/>
          <a:p>
            <a:r>
              <a:rPr lang="ru-RU" sz="2000" dirty="0"/>
              <a:t>в) наличие </a:t>
            </a:r>
            <a:r>
              <a:rPr lang="ru-RU" sz="2000" b="1" dirty="0"/>
              <a:t>сертификата о происхождении отдельного вида промышленного товара</a:t>
            </a:r>
            <a:r>
              <a:rPr lang="ru-RU" sz="2000" dirty="0"/>
              <a:t>, выдаваемого уполномоченным органом (организацией) государства - члена Евразийского экономического союза по форме, установленной Правилами определения страны происхождения товаров, являющимися неотъемлемой частью Соглашения о Правилах определения страны происхождения товаров в Содружестве Независимых Государств от 20 ноября 2009 г., и в соответствии с критериями определения страны происхождения товаров, предусмотренными указанными Правилами (далее - сертификат СТ-1), </a:t>
            </a:r>
            <a:r>
              <a:rPr lang="ru-RU" sz="2000" b="1" dirty="0"/>
              <a:t>в случае отсутствия сведений о таком товаре в реестре российской промышленной продукции и евразийском реестре промышленных товаров</a:t>
            </a:r>
            <a:r>
              <a:rPr lang="ru-RU" sz="2000" dirty="0" smtClean="0"/>
              <a:t>;</a:t>
            </a:r>
            <a:endParaRPr lang="ru-RU" sz="2000" dirty="0"/>
          </a:p>
        </p:txBody>
      </p:sp>
      <p:sp>
        <p:nvSpPr>
          <p:cNvPr id="3" name="TextBox 2"/>
          <p:cNvSpPr txBox="1"/>
          <p:nvPr/>
        </p:nvSpPr>
        <p:spPr>
          <a:xfrm>
            <a:off x="327007" y="304276"/>
            <a:ext cx="8385919" cy="584775"/>
          </a:xfrm>
          <a:prstGeom prst="rect">
            <a:avLst/>
          </a:prstGeom>
          <a:noFill/>
        </p:spPr>
        <p:txBody>
          <a:bodyPr wrap="square" rtlCol="0">
            <a:spAutoFit/>
          </a:bodyPr>
          <a:lstStyle/>
          <a:p>
            <a:r>
              <a:rPr lang="ru-RU" sz="3200" b="1" dirty="0" smtClean="0"/>
              <a:t>Подтверждение страны происхождения</a:t>
            </a:r>
            <a:endParaRPr lang="ru-RU" sz="3200" b="1" dirty="0"/>
          </a:p>
        </p:txBody>
      </p:sp>
      <p:sp>
        <p:nvSpPr>
          <p:cNvPr id="2" name="TextBox 1"/>
          <p:cNvSpPr txBox="1"/>
          <p:nvPr/>
        </p:nvSpPr>
        <p:spPr>
          <a:xfrm>
            <a:off x="6222274" y="5762259"/>
            <a:ext cx="1502229" cy="461665"/>
          </a:xfrm>
          <a:prstGeom prst="rect">
            <a:avLst/>
          </a:prstGeom>
          <a:noFill/>
        </p:spPr>
        <p:txBody>
          <a:bodyPr wrap="square" rtlCol="0">
            <a:spAutoFit/>
          </a:bodyPr>
          <a:lstStyle/>
          <a:p>
            <a:r>
              <a:rPr lang="ru-RU" sz="2400" b="1" dirty="0" smtClean="0"/>
              <a:t>ИЛИ</a:t>
            </a:r>
            <a:endParaRPr lang="ru-RU" sz="2400" b="1" dirty="0"/>
          </a:p>
        </p:txBody>
      </p:sp>
    </p:spTree>
    <p:extLst>
      <p:ext uri="{BB962C8B-B14F-4D97-AF65-F5344CB8AC3E}">
        <p14:creationId xmlns:p14="http://schemas.microsoft.com/office/powerpoint/2010/main" val="35181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496957" y="262625"/>
            <a:ext cx="7428764" cy="1077218"/>
          </a:xfrm>
          <a:prstGeom prst="rect">
            <a:avLst/>
          </a:prstGeom>
          <a:noFill/>
        </p:spPr>
        <p:txBody>
          <a:bodyPr wrap="square" rtlCol="0">
            <a:spAutoFit/>
          </a:bodyPr>
          <a:lstStyle/>
          <a:p>
            <a:r>
              <a:rPr lang="ru-RU" sz="3200" b="1" dirty="0" smtClean="0"/>
              <a:t>Особенности применения ПП 1236: механизм применения</a:t>
            </a:r>
            <a:endParaRPr lang="ru-RU" sz="3200" b="1" dirty="0"/>
          </a:p>
        </p:txBody>
      </p:sp>
      <p:sp>
        <p:nvSpPr>
          <p:cNvPr id="7" name="TextBox 6"/>
          <p:cNvSpPr txBox="1"/>
          <p:nvPr/>
        </p:nvSpPr>
        <p:spPr>
          <a:xfrm>
            <a:off x="226424" y="1510736"/>
            <a:ext cx="7889966" cy="646331"/>
          </a:xfrm>
          <a:prstGeom prst="rect">
            <a:avLst/>
          </a:prstGeom>
          <a:solidFill>
            <a:schemeClr val="accent5">
              <a:lumMod val="50000"/>
            </a:schemeClr>
          </a:solidFill>
          <a:effectLst>
            <a:outerShdw blurRad="50800" dist="38100" dir="2700000" algn="tl" rotWithShape="0">
              <a:prstClr val="black">
                <a:alpha val="40000"/>
              </a:prstClr>
            </a:outerShdw>
          </a:effectLst>
        </p:spPr>
        <p:txBody>
          <a:bodyPr wrap="square" rtlCol="0">
            <a:spAutoFit/>
          </a:bodyPr>
          <a:lstStyle/>
          <a:p>
            <a:pPr algn="ctr"/>
            <a:r>
              <a:rPr lang="ru-RU" b="1" dirty="0" smtClean="0">
                <a:solidFill>
                  <a:schemeClr val="bg1"/>
                </a:solidFill>
              </a:rPr>
              <a:t>Механизм </a:t>
            </a:r>
            <a:r>
              <a:rPr lang="ru-RU" b="1" dirty="0">
                <a:solidFill>
                  <a:schemeClr val="bg1"/>
                </a:solidFill>
              </a:rPr>
              <a:t>применения: отклонение заявок, которые не соответствуют требованиям</a:t>
            </a:r>
            <a:r>
              <a:rPr lang="ru-RU" b="1" dirty="0" smtClean="0">
                <a:solidFill>
                  <a:schemeClr val="bg1"/>
                </a:solidFill>
              </a:rPr>
              <a:t>.</a:t>
            </a:r>
            <a:endParaRPr lang="ru-RU" b="1" dirty="0">
              <a:solidFill>
                <a:schemeClr val="bg1"/>
              </a:solidFill>
            </a:endParaRPr>
          </a:p>
        </p:txBody>
      </p:sp>
      <p:sp>
        <p:nvSpPr>
          <p:cNvPr id="3" name="Прямоугольник 2"/>
          <p:cNvSpPr/>
          <p:nvPr/>
        </p:nvSpPr>
        <p:spPr>
          <a:xfrm>
            <a:off x="226424" y="2327960"/>
            <a:ext cx="3622197" cy="4336870"/>
          </a:xfrm>
          <a:prstGeom prst="rect">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Шаг 1. </a:t>
            </a:r>
            <a:r>
              <a:rPr lang="ru-RU" sz="1600" dirty="0" smtClean="0">
                <a:solidFill>
                  <a:schemeClr val="tx1"/>
                </a:solidFill>
              </a:rPr>
              <a:t>Отклонение заявки оператором (</a:t>
            </a:r>
            <a:r>
              <a:rPr lang="ru-RU" sz="1600" dirty="0" err="1">
                <a:solidFill>
                  <a:schemeClr val="tx1"/>
                </a:solidFill>
              </a:rPr>
              <a:t>пп</a:t>
            </a:r>
            <a:r>
              <a:rPr lang="ru-RU" sz="1600" dirty="0">
                <a:solidFill>
                  <a:schemeClr val="tx1"/>
                </a:solidFill>
              </a:rPr>
              <a:t>.«д» п.5 ч.6 ст.43): не позднее одного часа с момента получения заявки на участие в закупке оператор ЭП осуществляют возврат заявки подавшему ее участнику закупки в случаях … указания в соответствии с подпунктом "б" пункта 2 части 1 статьи 43 иностранного государства в качестве страны происхождении товара (в случае установления </a:t>
            </a:r>
            <a:r>
              <a:rPr lang="ru-RU" sz="1600" u="sng" dirty="0">
                <a:solidFill>
                  <a:schemeClr val="tx1"/>
                </a:solidFill>
              </a:rPr>
              <a:t>запрета допуска </a:t>
            </a:r>
            <a:r>
              <a:rPr lang="ru-RU" sz="1600" dirty="0">
                <a:solidFill>
                  <a:schemeClr val="tx1"/>
                </a:solidFill>
              </a:rPr>
              <a:t>товаров из иностранного государства или группы иностранных государств</a:t>
            </a:r>
            <a:r>
              <a:rPr lang="ru-RU" sz="1600" dirty="0" smtClean="0">
                <a:solidFill>
                  <a:schemeClr val="tx1"/>
                </a:solidFill>
              </a:rPr>
              <a:t>)</a:t>
            </a:r>
            <a:endParaRPr lang="ru-RU" sz="1600" dirty="0">
              <a:solidFill>
                <a:schemeClr val="tx1"/>
              </a:solidFill>
            </a:endParaRPr>
          </a:p>
        </p:txBody>
      </p:sp>
      <p:sp>
        <p:nvSpPr>
          <p:cNvPr id="11" name="Прямоугольник 10"/>
          <p:cNvSpPr/>
          <p:nvPr/>
        </p:nvSpPr>
        <p:spPr>
          <a:xfrm>
            <a:off x="4118633" y="2327960"/>
            <a:ext cx="3997756" cy="4336870"/>
          </a:xfrm>
          <a:prstGeom prst="rect">
            <a:avLst/>
          </a:prstGeom>
          <a:solidFill>
            <a:schemeClr val="accent5">
              <a:lumMod val="20000"/>
              <a:lumOff val="8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Шаг 2. </a:t>
            </a:r>
            <a:r>
              <a:rPr lang="ru-RU" sz="1600" dirty="0" smtClean="0">
                <a:solidFill>
                  <a:schemeClr val="tx1"/>
                </a:solidFill>
              </a:rPr>
              <a:t>Отклонение заявки </a:t>
            </a:r>
            <a:r>
              <a:rPr lang="ru-RU" sz="1600" dirty="0">
                <a:solidFill>
                  <a:schemeClr val="tx1"/>
                </a:solidFill>
              </a:rPr>
              <a:t>комиссией </a:t>
            </a:r>
            <a:r>
              <a:rPr lang="ru-RU" sz="1600" dirty="0" smtClean="0">
                <a:solidFill>
                  <a:schemeClr val="tx1"/>
                </a:solidFill>
              </a:rPr>
              <a:t>(п.5 </a:t>
            </a:r>
            <a:r>
              <a:rPr lang="ru-RU" sz="1600" dirty="0">
                <a:solidFill>
                  <a:schemeClr val="tx1"/>
                </a:solidFill>
              </a:rPr>
              <a:t>ч.12 ст.43): заявка подлежит отклонению в случаях … непредставления информации и документов, предусмотренных пунктом 5 части 1 статьи 43, если такие документы предусмотрены нормативными правовыми актами, принятыми в соответствии с частью 3 статьи 14 настоящего Федерального закона (в случае установления в соответствии со статьей 14 настоящего Федерального закона в извещении об осуществлении закупки запрета допуска товаров, происходящих из иностранного государства или группы иностранных государств</a:t>
            </a:r>
            <a:r>
              <a:rPr lang="ru-RU" sz="1600" dirty="0" smtClean="0">
                <a:solidFill>
                  <a:schemeClr val="tx1"/>
                </a:solidFill>
              </a:rPr>
              <a:t>)</a:t>
            </a:r>
            <a:endParaRPr lang="ru-RU" sz="1600" dirty="0">
              <a:solidFill>
                <a:schemeClr val="tx1"/>
              </a:solidFill>
            </a:endParaRPr>
          </a:p>
        </p:txBody>
      </p:sp>
    </p:spTree>
    <p:extLst>
      <p:ext uri="{BB962C8B-B14F-4D97-AF65-F5344CB8AC3E}">
        <p14:creationId xmlns:p14="http://schemas.microsoft.com/office/powerpoint/2010/main" val="176074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476020" y="2512676"/>
            <a:ext cx="7719713" cy="1323439"/>
          </a:xfrm>
          <a:prstGeom prst="rect">
            <a:avLst/>
          </a:prstGeom>
          <a:noFill/>
        </p:spPr>
        <p:txBody>
          <a:bodyPr wrap="square" rtlCol="0">
            <a:spAutoFit/>
          </a:bodyPr>
          <a:lstStyle/>
          <a:p>
            <a:r>
              <a:rPr lang="ru-RU" sz="2000" dirty="0"/>
              <a:t>г) наличие сертификата о происхождении отдельного вида промышленного товара, выдаваемого уполномоченными органами (организациями) Донецкой Народной Республики, Луганской Народной Республики.</a:t>
            </a:r>
          </a:p>
        </p:txBody>
      </p:sp>
      <p:sp>
        <p:nvSpPr>
          <p:cNvPr id="3" name="TextBox 2"/>
          <p:cNvSpPr txBox="1"/>
          <p:nvPr/>
        </p:nvSpPr>
        <p:spPr>
          <a:xfrm>
            <a:off x="327007" y="304276"/>
            <a:ext cx="8385919" cy="584775"/>
          </a:xfrm>
          <a:prstGeom prst="rect">
            <a:avLst/>
          </a:prstGeom>
          <a:noFill/>
        </p:spPr>
        <p:txBody>
          <a:bodyPr wrap="square" rtlCol="0">
            <a:spAutoFit/>
          </a:bodyPr>
          <a:lstStyle/>
          <a:p>
            <a:r>
              <a:rPr lang="ru-RU" sz="3200" b="1" dirty="0" smtClean="0"/>
              <a:t>Подтверждение страны происхождения</a:t>
            </a:r>
            <a:endParaRPr lang="ru-RU" sz="3200" b="1" dirty="0"/>
          </a:p>
        </p:txBody>
      </p:sp>
    </p:spTree>
    <p:extLst>
      <p:ext uri="{BB962C8B-B14F-4D97-AF65-F5344CB8AC3E}">
        <p14:creationId xmlns:p14="http://schemas.microsoft.com/office/powerpoint/2010/main" val="248974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27007" y="2595295"/>
            <a:ext cx="7728422" cy="4001095"/>
          </a:xfrm>
          <a:prstGeom prst="rect">
            <a:avLst/>
          </a:prstGeom>
          <a:noFill/>
        </p:spPr>
        <p:txBody>
          <a:bodyPr wrap="square" rtlCol="0">
            <a:spAutoFit/>
          </a:bodyPr>
          <a:lstStyle/>
          <a:p>
            <a:pPr marL="342900" indent="-342900">
              <a:buFont typeface="Wingdings" panose="05000000000000000000" pitchFamily="2" charset="2"/>
              <a:buChar char="ü"/>
            </a:pPr>
            <a:r>
              <a:rPr lang="ru-RU" sz="1700" dirty="0" smtClean="0"/>
              <a:t>номеров </a:t>
            </a:r>
            <a:r>
              <a:rPr lang="ru-RU" sz="1700" dirty="0"/>
              <a:t>реестровых записей из реестра российской промышленной продукции и совокупного количества баллов (при наличии) </a:t>
            </a:r>
            <a:endParaRPr lang="ru-RU" sz="1700" dirty="0" smtClean="0"/>
          </a:p>
          <a:p>
            <a:r>
              <a:rPr lang="ru-RU" sz="1700" dirty="0" smtClean="0"/>
              <a:t>или </a:t>
            </a:r>
          </a:p>
          <a:p>
            <a:pPr marL="342900" indent="-342900">
              <a:buFont typeface="Wingdings" panose="05000000000000000000" pitchFamily="2" charset="2"/>
              <a:buChar char="ü"/>
            </a:pPr>
            <a:r>
              <a:rPr lang="ru-RU" sz="1700" dirty="0"/>
              <a:t>номеров реестровых записей из евразийского реестра промышленных товаров и совокупного количества баллов (при наличии</a:t>
            </a:r>
            <a:r>
              <a:rPr lang="ru-RU" sz="1700" dirty="0" smtClean="0"/>
              <a:t>)</a:t>
            </a:r>
          </a:p>
          <a:p>
            <a:r>
              <a:rPr lang="ru-RU" sz="1700" dirty="0" smtClean="0"/>
              <a:t>или</a:t>
            </a:r>
          </a:p>
          <a:p>
            <a:pPr marL="342900" indent="-342900">
              <a:buFont typeface="Wingdings" panose="05000000000000000000" pitchFamily="2" charset="2"/>
              <a:buChar char="ü"/>
            </a:pPr>
            <a:r>
              <a:rPr lang="ru-RU" sz="1700" dirty="0" smtClean="0"/>
              <a:t>при </a:t>
            </a:r>
            <a:r>
              <a:rPr lang="ru-RU" sz="1700" dirty="0"/>
              <a:t>отсутствии сведений о </a:t>
            </a:r>
            <a:r>
              <a:rPr lang="ru-RU" sz="1700" dirty="0" smtClean="0"/>
              <a:t>товаре </a:t>
            </a:r>
            <a:r>
              <a:rPr lang="ru-RU" sz="1700" dirty="0"/>
              <a:t>в реестре российской промышленной продукции и евразийском реестре промышленных товаров указывается регистрационный номер сертификата </a:t>
            </a:r>
            <a:r>
              <a:rPr lang="ru-RU" sz="1700" dirty="0" smtClean="0"/>
              <a:t>СТ-1</a:t>
            </a:r>
          </a:p>
          <a:p>
            <a:r>
              <a:rPr lang="ru-RU" sz="1700" dirty="0" smtClean="0"/>
              <a:t>или</a:t>
            </a:r>
          </a:p>
          <a:p>
            <a:pPr marL="342900" indent="-342900">
              <a:buFont typeface="Wingdings" panose="05000000000000000000" pitchFamily="2" charset="2"/>
              <a:buChar char="ü"/>
            </a:pPr>
            <a:r>
              <a:rPr lang="ru-RU" sz="1700" dirty="0" smtClean="0"/>
              <a:t>регистрационный номер </a:t>
            </a:r>
            <a:r>
              <a:rPr lang="ru-RU" sz="1700" dirty="0"/>
              <a:t>сертификата о происхождении отдельного вида промышленного товара, выдаваемого уполномоченными органами (организациями) Донецкой Народной Республики, Луганской Народной Республики.</a:t>
            </a:r>
          </a:p>
          <a:p>
            <a:pPr marL="342900" indent="-342900">
              <a:buFont typeface="Wingdings" panose="05000000000000000000" pitchFamily="2" charset="2"/>
              <a:buChar char="ü"/>
            </a:pPr>
            <a:endParaRPr lang="ru-RU" sz="1600" dirty="0"/>
          </a:p>
        </p:txBody>
      </p:sp>
      <p:sp>
        <p:nvSpPr>
          <p:cNvPr id="3" name="TextBox 2"/>
          <p:cNvSpPr txBox="1"/>
          <p:nvPr/>
        </p:nvSpPr>
        <p:spPr>
          <a:xfrm>
            <a:off x="327007" y="304276"/>
            <a:ext cx="8385919" cy="954107"/>
          </a:xfrm>
          <a:prstGeom prst="rect">
            <a:avLst/>
          </a:prstGeom>
          <a:noFill/>
        </p:spPr>
        <p:txBody>
          <a:bodyPr wrap="square" rtlCol="0">
            <a:spAutoFit/>
          </a:bodyPr>
          <a:lstStyle/>
          <a:p>
            <a:r>
              <a:rPr lang="ru-RU" sz="2800" b="1" dirty="0" smtClean="0"/>
              <a:t>Каким документами подтверждается страна происхождения в заявке?</a:t>
            </a:r>
            <a:endParaRPr lang="ru-RU" sz="2800" b="1" dirty="0"/>
          </a:p>
        </p:txBody>
      </p:sp>
      <p:sp>
        <p:nvSpPr>
          <p:cNvPr id="4" name="Прямоугольник 3"/>
          <p:cNvSpPr/>
          <p:nvPr/>
        </p:nvSpPr>
        <p:spPr>
          <a:xfrm>
            <a:off x="1725712" y="1379096"/>
            <a:ext cx="4792641" cy="94335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Подтверждением страны происхождения товаров, указанных в перечне, является указание (декларирование) участником закупки в составе заявки</a:t>
            </a:r>
            <a:r>
              <a:rPr lang="ru-RU" sz="1600" dirty="0" smtClean="0"/>
              <a:t>:</a:t>
            </a:r>
            <a:endParaRPr lang="ru-RU" sz="1600" dirty="0"/>
          </a:p>
        </p:txBody>
      </p:sp>
    </p:spTree>
    <p:extLst>
      <p:ext uri="{BB962C8B-B14F-4D97-AF65-F5344CB8AC3E}">
        <p14:creationId xmlns:p14="http://schemas.microsoft.com/office/powerpoint/2010/main" val="232911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327007" y="304276"/>
            <a:ext cx="10725692" cy="584775"/>
          </a:xfrm>
          <a:prstGeom prst="rect">
            <a:avLst/>
          </a:prstGeom>
          <a:noFill/>
        </p:spPr>
        <p:txBody>
          <a:bodyPr wrap="square" rtlCol="0">
            <a:spAutoFit/>
          </a:bodyPr>
          <a:lstStyle/>
          <a:p>
            <a:r>
              <a:rPr lang="ru-RU" sz="3200" b="1" dirty="0"/>
              <a:t> Сертификат СТ-1 из стран ЕврАзЭС (Казахстан)</a:t>
            </a:r>
          </a:p>
        </p:txBody>
      </p:sp>
      <p:sp>
        <p:nvSpPr>
          <p:cNvPr id="14" name="Прямоугольник 13">
            <a:extLst>
              <a:ext uri="{FF2B5EF4-FFF2-40B4-BE49-F238E27FC236}">
                <a16:creationId xmlns:a16="http://schemas.microsoft.com/office/drawing/2014/main" id="{1FCFB2CB-CA14-0642-3D4D-5CD525E8AC52}"/>
              </a:ext>
            </a:extLst>
          </p:cNvPr>
          <p:cNvSpPr/>
          <p:nvPr/>
        </p:nvSpPr>
        <p:spPr>
          <a:xfrm>
            <a:off x="257452" y="1473693"/>
            <a:ext cx="2059620" cy="736847"/>
          </a:xfrm>
          <a:prstGeom prst="rect">
            <a:avLst/>
          </a:prstGeom>
          <a:noFill/>
          <a:ln w="28575">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СТ-1</a:t>
            </a:r>
          </a:p>
        </p:txBody>
      </p:sp>
      <p:sp>
        <p:nvSpPr>
          <p:cNvPr id="15" name="Прямоугольник 14">
            <a:extLst>
              <a:ext uri="{FF2B5EF4-FFF2-40B4-BE49-F238E27FC236}">
                <a16:creationId xmlns:a16="http://schemas.microsoft.com/office/drawing/2014/main" id="{86F789CA-946A-A8C0-5F66-B90AF9608E8F}"/>
              </a:ext>
            </a:extLst>
          </p:cNvPr>
          <p:cNvSpPr/>
          <p:nvPr/>
        </p:nvSpPr>
        <p:spPr>
          <a:xfrm>
            <a:off x="257452" y="2760955"/>
            <a:ext cx="2059620" cy="736847"/>
          </a:xfrm>
          <a:prstGeom prst="rect">
            <a:avLst/>
          </a:prstGeom>
          <a:solidFill>
            <a:schemeClr val="bg1"/>
          </a:solidFill>
          <a:ln w="28575">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СТ-</a:t>
            </a:r>
            <a:r>
              <a:rPr lang="en-US" sz="2400" b="1" dirty="0">
                <a:solidFill>
                  <a:schemeClr val="tx1"/>
                </a:solidFill>
              </a:rPr>
              <a:t>KZ </a:t>
            </a:r>
            <a:endParaRPr lang="ru-RU" sz="2400" b="1" dirty="0">
              <a:solidFill>
                <a:schemeClr val="tx1"/>
              </a:solidFill>
            </a:endParaRPr>
          </a:p>
        </p:txBody>
      </p:sp>
      <p:sp>
        <p:nvSpPr>
          <p:cNvPr id="16" name="Стрелка: вправо 15">
            <a:extLst>
              <a:ext uri="{FF2B5EF4-FFF2-40B4-BE49-F238E27FC236}">
                <a16:creationId xmlns:a16="http://schemas.microsoft.com/office/drawing/2014/main" id="{276A2080-75E0-CF4C-120A-CF14EA6F2CCE}"/>
              </a:ext>
            </a:extLst>
          </p:cNvPr>
          <p:cNvSpPr/>
          <p:nvPr/>
        </p:nvSpPr>
        <p:spPr>
          <a:xfrm>
            <a:off x="2467992" y="1582687"/>
            <a:ext cx="978408" cy="484632"/>
          </a:xfrm>
          <a:prstGeom prst="rightArrow">
            <a:avLst/>
          </a:prstGeom>
          <a:solidFill>
            <a:srgbClr val="356473"/>
          </a:solidFill>
          <a:ln>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a:extLst>
              <a:ext uri="{FF2B5EF4-FFF2-40B4-BE49-F238E27FC236}">
                <a16:creationId xmlns:a16="http://schemas.microsoft.com/office/drawing/2014/main" id="{91DCDBE3-C6B6-0A31-9B12-16FD1B5F9C62}"/>
              </a:ext>
            </a:extLst>
          </p:cNvPr>
          <p:cNvSpPr/>
          <p:nvPr/>
        </p:nvSpPr>
        <p:spPr>
          <a:xfrm>
            <a:off x="2467992" y="2887062"/>
            <a:ext cx="978408" cy="484632"/>
          </a:xfrm>
          <a:prstGeom prst="rightArrow">
            <a:avLst/>
          </a:prstGeom>
          <a:solidFill>
            <a:srgbClr val="356473"/>
          </a:solidFill>
          <a:ln>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015D091F-51DB-E9C6-4016-346A72C216F8}"/>
              </a:ext>
            </a:extLst>
          </p:cNvPr>
          <p:cNvSpPr/>
          <p:nvPr/>
        </p:nvSpPr>
        <p:spPr>
          <a:xfrm>
            <a:off x="3595456" y="1473693"/>
            <a:ext cx="2290439" cy="736847"/>
          </a:xfrm>
          <a:prstGeom prst="rect">
            <a:avLst/>
          </a:prstGeom>
          <a:solidFill>
            <a:srgbClr val="5FA1B5"/>
          </a:solidFill>
          <a:ln>
            <a:solidFill>
              <a:srgbClr val="5FA1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Подходит для участия в закупках</a:t>
            </a:r>
          </a:p>
        </p:txBody>
      </p:sp>
      <p:sp>
        <p:nvSpPr>
          <p:cNvPr id="19" name="Прямоугольник 18">
            <a:extLst>
              <a:ext uri="{FF2B5EF4-FFF2-40B4-BE49-F238E27FC236}">
                <a16:creationId xmlns:a16="http://schemas.microsoft.com/office/drawing/2014/main" id="{B62601C7-7D5E-DB39-CFD4-E5091F98BEBB}"/>
              </a:ext>
            </a:extLst>
          </p:cNvPr>
          <p:cNvSpPr/>
          <p:nvPr/>
        </p:nvSpPr>
        <p:spPr>
          <a:xfrm>
            <a:off x="3605156" y="2543451"/>
            <a:ext cx="2290439" cy="1362724"/>
          </a:xfrm>
          <a:prstGeom prst="rect">
            <a:avLst/>
          </a:prstGeom>
          <a:solidFill>
            <a:srgbClr val="5FA1B5"/>
          </a:solidFill>
          <a:ln>
            <a:solidFill>
              <a:srgbClr val="5FA1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Только для обращения на территории Республики Казахстан</a:t>
            </a:r>
          </a:p>
        </p:txBody>
      </p:sp>
      <p:pic>
        <p:nvPicPr>
          <p:cNvPr id="1026" name="Picture 2">
            <a:extLst>
              <a:ext uri="{FF2B5EF4-FFF2-40B4-BE49-F238E27FC236}">
                <a16:creationId xmlns:a16="http://schemas.microsoft.com/office/drawing/2014/main" id="{4A0ECF12-33FF-6E81-F090-9AE394241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4550" y="889051"/>
            <a:ext cx="3996267" cy="5880066"/>
          </a:xfrm>
          <a:prstGeom prst="rect">
            <a:avLst/>
          </a:prstGeom>
          <a:noFill/>
          <a:extLst>
            <a:ext uri="{909E8E84-426E-40DD-AFC4-6F175D3DCCD1}">
              <a14:hiddenFill xmlns:a14="http://schemas.microsoft.com/office/drawing/2010/main">
                <a:solidFill>
                  <a:srgbClr val="FFFFFF"/>
                </a:solidFill>
              </a14:hiddenFill>
            </a:ext>
          </a:extLst>
        </p:spPr>
      </p:pic>
      <p:sp>
        <p:nvSpPr>
          <p:cNvPr id="20" name="Стрелка: вправо 19">
            <a:extLst>
              <a:ext uri="{FF2B5EF4-FFF2-40B4-BE49-F238E27FC236}">
                <a16:creationId xmlns:a16="http://schemas.microsoft.com/office/drawing/2014/main" id="{5DFE9933-7A7A-9735-7BDB-B244F69553F9}"/>
              </a:ext>
            </a:extLst>
          </p:cNvPr>
          <p:cNvSpPr/>
          <p:nvPr/>
        </p:nvSpPr>
        <p:spPr>
          <a:xfrm>
            <a:off x="6096000" y="2829756"/>
            <a:ext cx="1157056" cy="541938"/>
          </a:xfrm>
          <a:prstGeom prst="rightArrow">
            <a:avLst/>
          </a:prstGeom>
          <a:solidFill>
            <a:srgbClr val="5FA1B5"/>
          </a:solidFill>
          <a:ln>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рямоугольник 21">
            <a:extLst>
              <a:ext uri="{FF2B5EF4-FFF2-40B4-BE49-F238E27FC236}">
                <a16:creationId xmlns:a16="http://schemas.microsoft.com/office/drawing/2014/main" id="{C33BE89C-F49F-2461-3D5D-F9FE1AB34B28}"/>
              </a:ext>
            </a:extLst>
          </p:cNvPr>
          <p:cNvSpPr/>
          <p:nvPr/>
        </p:nvSpPr>
        <p:spPr>
          <a:xfrm>
            <a:off x="663407" y="4420834"/>
            <a:ext cx="6036815" cy="614468"/>
          </a:xfrm>
          <a:prstGeom prst="rect">
            <a:avLst/>
          </a:prstGeom>
          <a:solidFill>
            <a:schemeClr val="bg1"/>
          </a:solidFill>
          <a:ln w="28575">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https://verification.tpprf.ru/search/st1</a:t>
            </a:r>
            <a:endParaRPr lang="ru-RU" dirty="0">
              <a:solidFill>
                <a:schemeClr val="tx1"/>
              </a:solidFill>
            </a:endParaRPr>
          </a:p>
        </p:txBody>
      </p:sp>
      <p:sp>
        <p:nvSpPr>
          <p:cNvPr id="21" name="Прямоугольник 20">
            <a:extLst>
              <a:ext uri="{FF2B5EF4-FFF2-40B4-BE49-F238E27FC236}">
                <a16:creationId xmlns:a16="http://schemas.microsoft.com/office/drawing/2014/main" id="{56A5B19C-5698-B594-1786-184422037045}"/>
              </a:ext>
            </a:extLst>
          </p:cNvPr>
          <p:cNvSpPr/>
          <p:nvPr/>
        </p:nvSpPr>
        <p:spPr>
          <a:xfrm>
            <a:off x="524214" y="4012461"/>
            <a:ext cx="6336217" cy="484632"/>
          </a:xfrm>
          <a:prstGeom prst="rect">
            <a:avLst/>
          </a:prstGeom>
          <a:solidFill>
            <a:srgbClr val="356473"/>
          </a:solidFill>
          <a:ln>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Проверка достоверности сертификата СТ-1</a:t>
            </a:r>
          </a:p>
        </p:txBody>
      </p:sp>
      <p:sp>
        <p:nvSpPr>
          <p:cNvPr id="23" name="Прямоугольник 22">
            <a:extLst>
              <a:ext uri="{FF2B5EF4-FFF2-40B4-BE49-F238E27FC236}">
                <a16:creationId xmlns:a16="http://schemas.microsoft.com/office/drawing/2014/main" id="{821D407B-2922-3EC5-AF06-8FA1532428D4}"/>
              </a:ext>
            </a:extLst>
          </p:cNvPr>
          <p:cNvSpPr/>
          <p:nvPr/>
        </p:nvSpPr>
        <p:spPr>
          <a:xfrm>
            <a:off x="1722699" y="5491373"/>
            <a:ext cx="3586147" cy="1162871"/>
          </a:xfrm>
          <a:prstGeom prst="rect">
            <a:avLst/>
          </a:prstGeom>
          <a:solidFill>
            <a:schemeClr val="bg1"/>
          </a:solidFill>
          <a:ln w="28575">
            <a:solidFill>
              <a:srgbClr val="356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Для проверки необходимы:</a:t>
            </a:r>
          </a:p>
          <a:p>
            <a:pPr algn="ctr"/>
            <a:r>
              <a:rPr lang="ru-RU" dirty="0" smtClean="0">
                <a:solidFill>
                  <a:schemeClr val="tx1"/>
                </a:solidFill>
              </a:rPr>
              <a:t>- Номер </a:t>
            </a:r>
            <a:r>
              <a:rPr lang="ru-RU" dirty="0">
                <a:solidFill>
                  <a:schemeClr val="tx1"/>
                </a:solidFill>
              </a:rPr>
              <a:t>сертификата;</a:t>
            </a:r>
          </a:p>
          <a:p>
            <a:pPr algn="ctr"/>
            <a:r>
              <a:rPr lang="ru-RU" dirty="0" smtClean="0">
                <a:solidFill>
                  <a:schemeClr val="tx1"/>
                </a:solidFill>
              </a:rPr>
              <a:t>- Номер </a:t>
            </a:r>
            <a:r>
              <a:rPr lang="ru-RU" dirty="0">
                <a:solidFill>
                  <a:schemeClr val="tx1"/>
                </a:solidFill>
              </a:rPr>
              <a:t>бланка;</a:t>
            </a:r>
          </a:p>
          <a:p>
            <a:pPr algn="ctr"/>
            <a:r>
              <a:rPr lang="ru-RU" dirty="0">
                <a:solidFill>
                  <a:schemeClr val="tx1"/>
                </a:solidFill>
              </a:rPr>
              <a:t>- Дата выдачи (</a:t>
            </a:r>
            <a:r>
              <a:rPr lang="ru-RU" dirty="0" err="1">
                <a:solidFill>
                  <a:schemeClr val="tx1"/>
                </a:solidFill>
              </a:rPr>
              <a:t>дд.мм.гггг</a:t>
            </a:r>
            <a:r>
              <a:rPr lang="ru-RU" dirty="0">
                <a:solidFill>
                  <a:schemeClr val="tx1"/>
                </a:solidFill>
              </a:rPr>
              <a:t>).</a:t>
            </a:r>
          </a:p>
        </p:txBody>
      </p:sp>
      <p:sp>
        <p:nvSpPr>
          <p:cNvPr id="25" name="Фигура, имеющая форму буквы L 24">
            <a:extLst>
              <a:ext uri="{FF2B5EF4-FFF2-40B4-BE49-F238E27FC236}">
                <a16:creationId xmlns:a16="http://schemas.microsoft.com/office/drawing/2014/main" id="{7F0CCC8A-D2DD-2BEF-0C88-15873938A7F9}"/>
              </a:ext>
            </a:extLst>
          </p:cNvPr>
          <p:cNvSpPr/>
          <p:nvPr/>
        </p:nvSpPr>
        <p:spPr>
          <a:xfrm rot="18960068">
            <a:off x="3251090" y="5007312"/>
            <a:ext cx="390617" cy="366834"/>
          </a:xfrm>
          <a:prstGeom prst="corner">
            <a:avLst>
              <a:gd name="adj1" fmla="val 50000"/>
              <a:gd name="adj2" fmla="val 55043"/>
            </a:avLst>
          </a:prstGeom>
          <a:solidFill>
            <a:srgbClr val="5FA1B5"/>
          </a:solidFill>
          <a:ln>
            <a:solidFill>
              <a:srgbClr val="5FA1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9700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327007" y="304276"/>
            <a:ext cx="8385919" cy="523220"/>
          </a:xfrm>
          <a:prstGeom prst="rect">
            <a:avLst/>
          </a:prstGeom>
          <a:noFill/>
        </p:spPr>
        <p:txBody>
          <a:bodyPr wrap="square" rtlCol="0">
            <a:spAutoFit/>
          </a:bodyPr>
          <a:lstStyle/>
          <a:p>
            <a:r>
              <a:rPr lang="ru-RU" sz="2800" b="1" dirty="0" smtClean="0"/>
              <a:t>Что включается в контракт?</a:t>
            </a:r>
            <a:endParaRPr lang="ru-RU" sz="2800" b="1" dirty="0"/>
          </a:p>
        </p:txBody>
      </p:sp>
      <p:sp>
        <p:nvSpPr>
          <p:cNvPr id="2" name="TextBox 1"/>
          <p:cNvSpPr txBox="1"/>
          <p:nvPr/>
        </p:nvSpPr>
        <p:spPr>
          <a:xfrm>
            <a:off x="440218" y="1995609"/>
            <a:ext cx="6891431" cy="3477875"/>
          </a:xfrm>
          <a:prstGeom prst="rect">
            <a:avLst/>
          </a:prstGeom>
          <a:noFill/>
        </p:spPr>
        <p:txBody>
          <a:bodyPr wrap="square" rtlCol="0">
            <a:spAutoFit/>
          </a:bodyPr>
          <a:lstStyle/>
          <a:p>
            <a:pPr marL="342900" indent="-342900">
              <a:buFont typeface="Wingdings" panose="05000000000000000000" pitchFamily="2" charset="2"/>
              <a:buChar char="ü"/>
            </a:pPr>
            <a:r>
              <a:rPr lang="ru-RU" sz="2000" dirty="0"/>
              <a:t>н</a:t>
            </a:r>
            <a:r>
              <a:rPr lang="ru-RU" sz="2000" dirty="0" smtClean="0"/>
              <a:t>омера </a:t>
            </a:r>
            <a:r>
              <a:rPr lang="ru-RU" sz="2000" dirty="0"/>
              <a:t>реестровых записей и совокупное количество баллов (при наличии) </a:t>
            </a:r>
            <a:endParaRPr lang="ru-RU" sz="2000" dirty="0" smtClean="0"/>
          </a:p>
          <a:p>
            <a:r>
              <a:rPr lang="ru-RU" sz="2000" dirty="0" smtClean="0"/>
              <a:t>или </a:t>
            </a:r>
          </a:p>
          <a:p>
            <a:pPr marL="342900" indent="-342900">
              <a:buFont typeface="Wingdings" panose="05000000000000000000" pitchFamily="2" charset="2"/>
              <a:buChar char="ü"/>
            </a:pPr>
            <a:r>
              <a:rPr lang="ru-RU" sz="2000" dirty="0" smtClean="0"/>
              <a:t>регистрационный </a:t>
            </a:r>
            <a:r>
              <a:rPr lang="ru-RU" sz="2000" dirty="0"/>
              <a:t>номер сертификата СТ-1 </a:t>
            </a:r>
            <a:endParaRPr lang="ru-RU" sz="2000" dirty="0" smtClean="0"/>
          </a:p>
          <a:p>
            <a:r>
              <a:rPr lang="ru-RU" sz="2000" dirty="0" smtClean="0"/>
              <a:t>или</a:t>
            </a:r>
          </a:p>
          <a:p>
            <a:pPr marL="342900" indent="-342900">
              <a:buFont typeface="Wingdings" panose="05000000000000000000" pitchFamily="2" charset="2"/>
              <a:buChar char="ü"/>
            </a:pPr>
            <a:r>
              <a:rPr lang="ru-RU" sz="2000" dirty="0" smtClean="0"/>
              <a:t>регистрационный </a:t>
            </a:r>
            <a:r>
              <a:rPr lang="ru-RU" sz="2000" dirty="0"/>
              <a:t>номер сертификата о происхождении отдельного вида промышленного товара, выдаваемого уполномоченными органами (организациями) Донецкой Народной Республики, Луганской Народной Республики на поставляемый </a:t>
            </a:r>
            <a:r>
              <a:rPr lang="ru-RU" sz="2000" dirty="0" smtClean="0"/>
              <a:t>товар</a:t>
            </a:r>
            <a:endParaRPr lang="ru-RU" sz="2000" dirty="0"/>
          </a:p>
        </p:txBody>
      </p:sp>
    </p:spTree>
    <p:extLst>
      <p:ext uri="{BB962C8B-B14F-4D97-AF65-F5344CB8AC3E}">
        <p14:creationId xmlns:p14="http://schemas.microsoft.com/office/powerpoint/2010/main" val="370338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327007" y="304276"/>
            <a:ext cx="8385919" cy="954107"/>
          </a:xfrm>
          <a:prstGeom prst="rect">
            <a:avLst/>
          </a:prstGeom>
          <a:noFill/>
        </p:spPr>
        <p:txBody>
          <a:bodyPr wrap="square" rtlCol="0">
            <a:spAutoFit/>
          </a:bodyPr>
          <a:lstStyle/>
          <a:p>
            <a:r>
              <a:rPr lang="ru-RU" sz="2800" b="1" dirty="0" smtClean="0"/>
              <a:t>Что передается при исполнении контракта (при </a:t>
            </a:r>
            <a:r>
              <a:rPr lang="ru-RU" sz="2800" b="1" dirty="0"/>
              <a:t>передаче </a:t>
            </a:r>
            <a:r>
              <a:rPr lang="ru-RU" sz="2800" b="1" dirty="0" smtClean="0"/>
              <a:t>товара, результатов работы)?</a:t>
            </a:r>
            <a:endParaRPr lang="ru-RU" sz="2800" b="1" dirty="0"/>
          </a:p>
        </p:txBody>
      </p:sp>
      <p:sp>
        <p:nvSpPr>
          <p:cNvPr id="2" name="TextBox 1"/>
          <p:cNvSpPr txBox="1"/>
          <p:nvPr/>
        </p:nvSpPr>
        <p:spPr>
          <a:xfrm>
            <a:off x="344314" y="1562659"/>
            <a:ext cx="7293103" cy="4401205"/>
          </a:xfrm>
          <a:prstGeom prst="rect">
            <a:avLst/>
          </a:prstGeom>
          <a:noFill/>
        </p:spPr>
        <p:txBody>
          <a:bodyPr wrap="square" rtlCol="0">
            <a:spAutoFit/>
          </a:bodyPr>
          <a:lstStyle/>
          <a:p>
            <a:pPr marL="342900" indent="-342900">
              <a:buFont typeface="Wingdings" panose="05000000000000000000" pitchFamily="2" charset="2"/>
              <a:buChar char="ü"/>
            </a:pPr>
            <a:r>
              <a:rPr lang="ru-RU" sz="2000" dirty="0" smtClean="0"/>
              <a:t>документы</a:t>
            </a:r>
            <a:r>
              <a:rPr lang="ru-RU" sz="2000" dirty="0"/>
              <a:t>, подтверждающие страну происхождения товара, на основании которых осуществляется включение продукции в реестр российской промышленной продукции или евразийский реестр промышленных товаров, </a:t>
            </a:r>
            <a:r>
              <a:rPr lang="ru-RU" sz="2000" dirty="0" smtClean="0"/>
              <a:t>соответственно,</a:t>
            </a:r>
          </a:p>
          <a:p>
            <a:r>
              <a:rPr lang="ru-RU" sz="2000" dirty="0" smtClean="0"/>
              <a:t>или </a:t>
            </a:r>
          </a:p>
          <a:p>
            <a:pPr marL="342900" indent="-342900">
              <a:buFont typeface="Wingdings" panose="05000000000000000000" pitchFamily="2" charset="2"/>
              <a:buChar char="ü"/>
            </a:pPr>
            <a:r>
              <a:rPr lang="ru-RU" sz="2000" dirty="0" smtClean="0"/>
              <a:t>в </a:t>
            </a:r>
            <a:r>
              <a:rPr lang="ru-RU" sz="2000" dirty="0"/>
              <a:t>случае отсутствия сведений о товаре в указанных реестрах - сертификат </a:t>
            </a:r>
            <a:r>
              <a:rPr lang="ru-RU" sz="2000" dirty="0" smtClean="0"/>
              <a:t>СТ-1,</a:t>
            </a:r>
          </a:p>
          <a:p>
            <a:r>
              <a:rPr lang="ru-RU" sz="2000" dirty="0" smtClean="0"/>
              <a:t>или</a:t>
            </a:r>
          </a:p>
          <a:p>
            <a:pPr marL="342900" indent="-342900">
              <a:buFont typeface="Wingdings" panose="05000000000000000000" pitchFamily="2" charset="2"/>
              <a:buChar char="ü"/>
            </a:pPr>
            <a:r>
              <a:rPr lang="ru-RU" sz="2000" dirty="0"/>
              <a:t>сертификат о происхождении отдельного вида промышленного товара, выдаваемый уполномоченными органами (организациями) Донецкой Народной Республики, Луганской Народной Республики на поставляемый товар</a:t>
            </a:r>
            <a:r>
              <a:rPr lang="ru-RU" sz="2000" dirty="0" smtClean="0"/>
              <a:t>.</a:t>
            </a:r>
            <a:endParaRPr lang="ru-RU" sz="2000" dirty="0"/>
          </a:p>
        </p:txBody>
      </p:sp>
    </p:spTree>
    <p:extLst>
      <p:ext uri="{BB962C8B-B14F-4D97-AF65-F5344CB8AC3E}">
        <p14:creationId xmlns:p14="http://schemas.microsoft.com/office/powerpoint/2010/main" val="278849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206258"/>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476020" y="311429"/>
            <a:ext cx="8385919" cy="1077218"/>
          </a:xfrm>
          <a:prstGeom prst="rect">
            <a:avLst/>
          </a:prstGeom>
          <a:noFill/>
        </p:spPr>
        <p:txBody>
          <a:bodyPr wrap="square" rtlCol="0">
            <a:spAutoFit/>
          </a:bodyPr>
          <a:lstStyle/>
          <a:p>
            <a:r>
              <a:rPr lang="ru-RU" sz="3200" b="1" dirty="0"/>
              <a:t>Как применение НПА влияет на исполнение контракта </a:t>
            </a:r>
          </a:p>
        </p:txBody>
      </p:sp>
      <p:sp>
        <p:nvSpPr>
          <p:cNvPr id="2" name="TextBox 1"/>
          <p:cNvSpPr txBox="1"/>
          <p:nvPr/>
        </p:nvSpPr>
        <p:spPr>
          <a:xfrm>
            <a:off x="476020" y="1388647"/>
            <a:ext cx="7534393" cy="1754326"/>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r>
              <a:rPr lang="ru-RU" dirty="0">
                <a:solidFill>
                  <a:schemeClr val="bg1"/>
                </a:solidFill>
              </a:rPr>
              <a:t>При исполнении контракта, при заключении которого были отклонены заявки в соответствии с ограничениями, установленными </a:t>
            </a:r>
            <a:r>
              <a:rPr lang="ru-RU" dirty="0" smtClean="0">
                <a:solidFill>
                  <a:schemeClr val="bg1"/>
                </a:solidFill>
              </a:rPr>
              <a:t>ПП 617, </a:t>
            </a:r>
            <a:r>
              <a:rPr lang="ru-RU" dirty="0">
                <a:solidFill>
                  <a:schemeClr val="bg1"/>
                </a:solidFill>
              </a:rPr>
              <a:t>замена отдельного вида промышленного товара на промышленный товар, страной происхождения которого не является государство - член Евразийского экономического союза, не допускается.</a:t>
            </a:r>
          </a:p>
        </p:txBody>
      </p:sp>
      <p:sp>
        <p:nvSpPr>
          <p:cNvPr id="4" name="TextBox 3"/>
          <p:cNvSpPr txBox="1"/>
          <p:nvPr/>
        </p:nvSpPr>
        <p:spPr>
          <a:xfrm>
            <a:off x="441075" y="3220592"/>
            <a:ext cx="11472140" cy="3539430"/>
          </a:xfrm>
          <a:prstGeom prst="rect">
            <a:avLst/>
          </a:prstGeom>
          <a:noFill/>
        </p:spPr>
        <p:txBody>
          <a:bodyPr wrap="square" rtlCol="0">
            <a:spAutoFit/>
          </a:bodyPr>
          <a:lstStyle/>
          <a:p>
            <a:r>
              <a:rPr lang="ru-RU" sz="1600" b="1" dirty="0"/>
              <a:t>Решение АС </a:t>
            </a:r>
            <a:r>
              <a:rPr lang="ru-RU" sz="1600" b="1" dirty="0" smtClean="0"/>
              <a:t>Тюменской </a:t>
            </a:r>
            <a:r>
              <a:rPr lang="ru-RU" sz="1600" b="1" dirty="0"/>
              <a:t>области по делу </a:t>
            </a:r>
            <a:r>
              <a:rPr lang="ru-RU" sz="1600" b="1" dirty="0" smtClean="0"/>
              <a:t>А70-10299/2022 от 06.09.2022 г.</a:t>
            </a:r>
          </a:p>
          <a:p>
            <a:r>
              <a:rPr lang="ru-RU" sz="1600" b="1" dirty="0" smtClean="0"/>
              <a:t>Суть дела</a:t>
            </a:r>
            <a:r>
              <a:rPr lang="ru-RU" sz="1600" b="1" dirty="0"/>
              <a:t>: </a:t>
            </a:r>
            <a:r>
              <a:rPr lang="ru-RU" sz="1600" dirty="0"/>
              <a:t>Объектом закупки </a:t>
            </a:r>
            <a:r>
              <a:rPr lang="ru-RU" sz="1600" dirty="0" smtClean="0"/>
              <a:t>являлись перчатки смотровые / процедурные </a:t>
            </a:r>
            <a:r>
              <a:rPr lang="ru-RU" sz="1600" dirty="0" err="1"/>
              <a:t>нитриловые</a:t>
            </a:r>
            <a:r>
              <a:rPr lang="ru-RU" sz="1600" dirty="0"/>
              <a:t>, </a:t>
            </a:r>
            <a:r>
              <a:rPr lang="ru-RU" sz="1600" dirty="0" err="1"/>
              <a:t>неопудренные</a:t>
            </a:r>
            <a:r>
              <a:rPr lang="ru-RU" sz="1600" dirty="0" smtClean="0"/>
              <a:t>, нестерильные </a:t>
            </a:r>
            <a:r>
              <a:rPr lang="ru-RU" sz="1600" dirty="0"/>
              <a:t>(код ОКПД2 - 22.19.60.119). </a:t>
            </a:r>
            <a:r>
              <a:rPr lang="ru-RU" sz="1600" dirty="0" smtClean="0"/>
              <a:t>Установлено ограничение согласно ПП 617. Участник был допущен с сертификатом, </a:t>
            </a:r>
            <a:r>
              <a:rPr lang="ru-RU" sz="1600" dirty="0" err="1" smtClean="0"/>
              <a:t>подтвердающим</a:t>
            </a:r>
            <a:r>
              <a:rPr lang="ru-RU" sz="1600" dirty="0" smtClean="0"/>
              <a:t> происхождение товара из Республики Казахстан (на момент проведения закупки достаточно было декларации). В ходе исполнения контракта было заключено дополнительное соглашение, согласно которому товар в связи с улучшением характеристик был заменен на товар иного производителя, со страной происхождения РФ. Однако данный товар не внесен в российский реестр промышленной продукции, что послужило основанием для обращения в ФАС, а затем оспаривания решения ФАС в суде</a:t>
            </a:r>
          </a:p>
          <a:p>
            <a:r>
              <a:rPr lang="ru-RU" sz="1600" b="1" dirty="0" smtClean="0"/>
              <a:t>Суть решения</a:t>
            </a:r>
            <a:r>
              <a:rPr lang="ru-RU" sz="1600" b="1" dirty="0"/>
              <a:t>: </a:t>
            </a:r>
            <a:r>
              <a:rPr lang="ru-RU" sz="1600" dirty="0"/>
              <a:t>при отсутствии выписки из указанного реестра, а также сертификата </a:t>
            </a:r>
            <a:r>
              <a:rPr lang="ru-RU" sz="1600" dirty="0" smtClean="0"/>
              <a:t>СТ-1, перчатки </a:t>
            </a:r>
            <a:r>
              <a:rPr lang="ru-RU" sz="1600" dirty="0"/>
              <a:t>производителя </a:t>
            </a:r>
            <a:r>
              <a:rPr lang="ru-RU" sz="1600" dirty="0" smtClean="0"/>
              <a:t>приравниваются </a:t>
            </a:r>
            <a:r>
              <a:rPr lang="ru-RU" sz="1600" dirty="0"/>
              <a:t>к товару, происходящему из </a:t>
            </a:r>
            <a:r>
              <a:rPr lang="ru-RU" sz="1600" dirty="0" smtClean="0"/>
              <a:t>иностранного государства </a:t>
            </a:r>
            <a:r>
              <a:rPr lang="ru-RU" sz="1600" dirty="0"/>
              <a:t>или группы иностранных государств. </a:t>
            </a:r>
            <a:r>
              <a:rPr lang="ru-RU" sz="1600" dirty="0" smtClean="0"/>
              <a:t>Факт </a:t>
            </a:r>
            <a:r>
              <a:rPr lang="ru-RU" sz="1600" dirty="0"/>
              <a:t>заключения дополнительных соглашений </a:t>
            </a:r>
            <a:r>
              <a:rPr lang="ru-RU" sz="1600" dirty="0" smtClean="0"/>
              <a:t>на </a:t>
            </a:r>
            <a:r>
              <a:rPr lang="ru-RU" sz="1600" dirty="0"/>
              <a:t>поставку перчаток медицинских</a:t>
            </a:r>
            <a:r>
              <a:rPr lang="ru-RU" sz="1600" dirty="0" smtClean="0"/>
              <a:t>, отсутствующих </a:t>
            </a:r>
            <a:r>
              <a:rPr lang="ru-RU" sz="1600" dirty="0"/>
              <a:t>в Реестре российской промышленной продукции Минпромторга России, </a:t>
            </a:r>
            <a:r>
              <a:rPr lang="ru-RU" sz="1600" dirty="0" smtClean="0"/>
              <a:t>при установлении </a:t>
            </a:r>
            <a:r>
              <a:rPr lang="ru-RU" sz="1600" dirty="0"/>
              <a:t>в документации о закупке ограничений допуска </a:t>
            </a:r>
            <a:r>
              <a:rPr lang="ru-RU" sz="1600" dirty="0" smtClean="0"/>
              <a:t>по ПП 617</a:t>
            </a:r>
            <a:r>
              <a:rPr lang="ru-RU" sz="1600" dirty="0"/>
              <a:t>, указывает </a:t>
            </a:r>
            <a:r>
              <a:rPr lang="ru-RU" sz="1600" dirty="0" smtClean="0"/>
              <a:t>на нарушение заказчиком требований </a:t>
            </a:r>
            <a:r>
              <a:rPr lang="ru-RU" sz="1600" dirty="0"/>
              <a:t>части 6 статьи 14, части 2 статьи 34, части 7 статьи 95 </a:t>
            </a:r>
            <a:r>
              <a:rPr lang="ru-RU" sz="1600" dirty="0" smtClean="0"/>
              <a:t>Закона о </a:t>
            </a:r>
            <a:r>
              <a:rPr lang="ru-RU" sz="1600" dirty="0"/>
              <a:t>контрактной системе, пункта 10 Постановления Правительства РФ от 30.04.2020 № 617.</a:t>
            </a:r>
          </a:p>
        </p:txBody>
      </p:sp>
    </p:spTree>
    <p:extLst>
      <p:ext uri="{BB962C8B-B14F-4D97-AF65-F5344CB8AC3E}">
        <p14:creationId xmlns:p14="http://schemas.microsoft.com/office/powerpoint/2010/main" val="37466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TextBox 2"/>
          <p:cNvSpPr txBox="1"/>
          <p:nvPr/>
        </p:nvSpPr>
        <p:spPr>
          <a:xfrm>
            <a:off x="441186" y="311429"/>
            <a:ext cx="8385919" cy="584775"/>
          </a:xfrm>
          <a:prstGeom prst="rect">
            <a:avLst/>
          </a:prstGeom>
          <a:noFill/>
        </p:spPr>
        <p:txBody>
          <a:bodyPr wrap="square" rtlCol="0">
            <a:spAutoFit/>
          </a:bodyPr>
          <a:lstStyle/>
          <a:p>
            <a:r>
              <a:rPr lang="ru-RU" sz="3200" b="1" dirty="0" smtClean="0"/>
              <a:t>Чек-лист по контракту</a:t>
            </a:r>
            <a:endParaRPr lang="ru-RU" sz="3200" b="1" dirty="0"/>
          </a:p>
        </p:txBody>
      </p:sp>
      <p:sp>
        <p:nvSpPr>
          <p:cNvPr id="4" name="Прямоугольник 3"/>
          <p:cNvSpPr/>
          <p:nvPr/>
        </p:nvSpPr>
        <p:spPr>
          <a:xfrm>
            <a:off x="313509" y="1207633"/>
            <a:ext cx="7882224" cy="5355312"/>
          </a:xfrm>
          <a:prstGeom prst="rect">
            <a:avLst/>
          </a:prstGeom>
        </p:spPr>
        <p:txBody>
          <a:bodyPr wrap="square">
            <a:spAutoFit/>
          </a:bodyPr>
          <a:lstStyle/>
          <a:p>
            <a:pPr marL="457200" indent="-457200">
              <a:buFont typeface="Wingdings" panose="05000000000000000000" pitchFamily="2" charset="2"/>
              <a:buChar char="ü"/>
            </a:pPr>
            <a:r>
              <a:rPr lang="ru-RU" dirty="0"/>
              <a:t>Предусмотреть проектом контракта, куда будут внесены сведения о номере реестровой записи и количестве баллов или регистрационный номер сертификата СТ-1 или регистрационный номер сертификата о происхождении отдельного вида промышленного товара, выдаваемого уполномоченными органами (организациями) </a:t>
            </a:r>
            <a:r>
              <a:rPr lang="ru-RU" dirty="0" smtClean="0"/>
              <a:t>ДНР/ЛНР</a:t>
            </a:r>
            <a:endParaRPr lang="ru-RU" dirty="0"/>
          </a:p>
          <a:p>
            <a:pPr marL="457200" indent="-457200">
              <a:buFont typeface="Wingdings" panose="05000000000000000000" pitchFamily="2" charset="2"/>
              <a:buChar char="ü"/>
            </a:pPr>
            <a:endParaRPr lang="ru-RU" dirty="0"/>
          </a:p>
          <a:p>
            <a:pPr marL="457200" indent="-457200">
              <a:buFont typeface="Wingdings" panose="05000000000000000000" pitchFamily="2" charset="2"/>
              <a:buChar char="ü"/>
            </a:pPr>
            <a:r>
              <a:rPr lang="ru-RU" dirty="0"/>
              <a:t>Предусмотреть передачу документов, на основании которых было осуществлено внесение товаров в соответствующий </a:t>
            </a:r>
            <a:r>
              <a:rPr lang="ru-RU" dirty="0" smtClean="0"/>
              <a:t>реестр или сертификат СТ-1 </a:t>
            </a:r>
            <a:r>
              <a:rPr lang="ru-RU" dirty="0"/>
              <a:t>или сертификат о происхождении отдельного вида промышленного </a:t>
            </a:r>
            <a:r>
              <a:rPr lang="ru-RU" dirty="0" smtClean="0"/>
              <a:t>товара</a:t>
            </a:r>
            <a:r>
              <a:rPr lang="ru-RU" dirty="0"/>
              <a:t>, выдаваемого уполномоченными органами (организациями) </a:t>
            </a:r>
            <a:r>
              <a:rPr lang="ru-RU" dirty="0" smtClean="0"/>
              <a:t>ДНР/ЛНР. Желательно </a:t>
            </a:r>
            <a:r>
              <a:rPr lang="ru-RU" dirty="0"/>
              <a:t>– в качестве приложения к документу о приемке в электронной форме</a:t>
            </a:r>
            <a:r>
              <a:rPr lang="ru-RU" dirty="0" smtClean="0"/>
              <a:t>.</a:t>
            </a:r>
          </a:p>
          <a:p>
            <a:pPr marL="457200" indent="-457200">
              <a:buFont typeface="Wingdings" panose="05000000000000000000" pitchFamily="2" charset="2"/>
              <a:buChar char="ü"/>
            </a:pPr>
            <a:endParaRPr lang="ru-RU" dirty="0"/>
          </a:p>
          <a:p>
            <a:pPr marL="457200" indent="-457200">
              <a:buFont typeface="Wingdings" panose="05000000000000000000" pitchFamily="2" charset="2"/>
              <a:buChar char="ü"/>
            </a:pPr>
            <a:r>
              <a:rPr lang="ru-RU" dirty="0"/>
              <a:t>Предусмотреть </a:t>
            </a:r>
            <a:r>
              <a:rPr lang="ru-RU" dirty="0" smtClean="0"/>
              <a:t>оговорку, что если при проведении закупки были отклонены заявки в соответствии с ПП 617, то установлен запрет </a:t>
            </a:r>
            <a:r>
              <a:rPr lang="ru-RU" dirty="0"/>
              <a:t>на замену товаров, на промышленные товары, происходящие из иностранного государства (за исключением государств - членов Евразийского экономического союза)</a:t>
            </a:r>
          </a:p>
        </p:txBody>
      </p:sp>
    </p:spTree>
    <p:extLst>
      <p:ext uri="{BB962C8B-B14F-4D97-AF65-F5344CB8AC3E}">
        <p14:creationId xmlns:p14="http://schemas.microsoft.com/office/powerpoint/2010/main" val="110132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186898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274755" y="1917788"/>
            <a:ext cx="7822096" cy="3416320"/>
          </a:xfrm>
          <a:prstGeom prst="rect">
            <a:avLst/>
          </a:prstGeom>
          <a:noFill/>
        </p:spPr>
        <p:txBody>
          <a:bodyPr wrap="square" rtlCol="0">
            <a:spAutoFit/>
          </a:bodyPr>
          <a:lstStyle/>
          <a:p>
            <a:r>
              <a:rPr lang="ru-RU" sz="2400" b="1" dirty="0"/>
              <a:t>Приказ Минфина России от 04.06.2018 N 126н</a:t>
            </a:r>
          </a:p>
          <a:p>
            <a:r>
              <a:rPr lang="ru-RU" sz="2400" b="1" dirty="0"/>
              <a:t>(ред. от </a:t>
            </a:r>
            <a:r>
              <a:rPr lang="ru-RU" sz="2400" b="1" dirty="0" smtClean="0"/>
              <a:t>11.05.2022)</a:t>
            </a:r>
          </a:p>
          <a:p>
            <a:endParaRPr lang="ru-RU" sz="2400" b="1" dirty="0"/>
          </a:p>
          <a:p>
            <a:r>
              <a:rPr lang="ru-RU" sz="2400" dirty="0" smtClean="0"/>
              <a:t>«Об </a:t>
            </a:r>
            <a:r>
              <a:rPr lang="ru-RU" sz="2400" dirty="0"/>
              <a:t>условиях допуска товаров, происходящих из иностранного государства или группы иностранных государств, для целей осуществления закупок товаров для обеспечения государственных и муниципальных </a:t>
            </a:r>
            <a:r>
              <a:rPr lang="ru-RU" sz="2400" dirty="0" smtClean="0"/>
              <a:t>нужд» (кратко)</a:t>
            </a:r>
            <a:endParaRPr lang="ru-RU" sz="2400" dirty="0"/>
          </a:p>
          <a:p>
            <a:endParaRPr lang="ru-RU" sz="2400" dirty="0"/>
          </a:p>
        </p:txBody>
      </p:sp>
      <p:sp>
        <p:nvSpPr>
          <p:cNvPr id="6" name="TextBox 5"/>
          <p:cNvSpPr txBox="1"/>
          <p:nvPr/>
        </p:nvSpPr>
        <p:spPr>
          <a:xfrm>
            <a:off x="365759" y="967420"/>
            <a:ext cx="3820044" cy="584775"/>
          </a:xfrm>
          <a:prstGeom prst="rect">
            <a:avLst/>
          </a:prstGeom>
          <a:noFill/>
        </p:spPr>
        <p:txBody>
          <a:bodyPr wrap="square" rtlCol="0">
            <a:spAutoFit/>
          </a:bodyPr>
          <a:lstStyle/>
          <a:p>
            <a:r>
              <a:rPr lang="ru-RU" sz="3200" b="1" dirty="0" smtClean="0"/>
              <a:t>Блок 5</a:t>
            </a:r>
            <a:endParaRPr lang="ru-RU" sz="3200" b="1" dirty="0"/>
          </a:p>
        </p:txBody>
      </p:sp>
    </p:spTree>
    <p:extLst>
      <p:ext uri="{BB962C8B-B14F-4D97-AF65-F5344CB8AC3E}">
        <p14:creationId xmlns:p14="http://schemas.microsoft.com/office/powerpoint/2010/main" val="294517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26064"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74755" y="326571"/>
            <a:ext cx="6426491" cy="523220"/>
          </a:xfrm>
          <a:prstGeom prst="rect">
            <a:avLst/>
          </a:prstGeom>
          <a:noFill/>
        </p:spPr>
        <p:txBody>
          <a:bodyPr wrap="square" rtlCol="0">
            <a:spAutoFit/>
          </a:bodyPr>
          <a:lstStyle/>
          <a:p>
            <a:r>
              <a:rPr lang="ru-RU" sz="2800" b="1" dirty="0" smtClean="0"/>
              <a:t>Основные принципы</a:t>
            </a:r>
            <a:endParaRPr lang="ru-RU" sz="2800" b="1" dirty="0"/>
          </a:p>
        </p:txBody>
      </p:sp>
      <p:sp>
        <p:nvSpPr>
          <p:cNvPr id="4" name="Прямоугольник 3"/>
          <p:cNvSpPr/>
          <p:nvPr/>
        </p:nvSpPr>
        <p:spPr>
          <a:xfrm>
            <a:off x="357051" y="1166948"/>
            <a:ext cx="2743200" cy="1706881"/>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Приложение №1 – преференция 15%. Нельзя смешивать товары из приложения и не из приложения</a:t>
            </a:r>
            <a:endParaRPr lang="ru-RU" dirty="0"/>
          </a:p>
        </p:txBody>
      </p:sp>
      <p:sp>
        <p:nvSpPr>
          <p:cNvPr id="11" name="Прямоугольник 10"/>
          <p:cNvSpPr/>
          <p:nvPr/>
        </p:nvSpPr>
        <p:spPr>
          <a:xfrm>
            <a:off x="3357152" y="1166948"/>
            <a:ext cx="4768912" cy="1706881"/>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Приложение №</a:t>
            </a:r>
            <a:r>
              <a:rPr lang="ru-RU" dirty="0"/>
              <a:t>2 </a:t>
            </a:r>
            <a:r>
              <a:rPr lang="ru-RU" dirty="0" smtClean="0"/>
              <a:t>(в отношении товаров, закупаемых </a:t>
            </a:r>
            <a:r>
              <a:rPr lang="ru-RU" dirty="0"/>
              <a:t>при реализации национальных проектов (программ</a:t>
            </a:r>
            <a:r>
              <a:rPr lang="ru-RU" dirty="0" smtClean="0"/>
              <a:t>))</a:t>
            </a:r>
            <a:endParaRPr lang="ru-RU" dirty="0"/>
          </a:p>
          <a:p>
            <a:pPr algn="ctr"/>
            <a:r>
              <a:rPr lang="ru-RU" dirty="0" smtClean="0"/>
              <a:t>– преференция 20%.</a:t>
            </a:r>
            <a:r>
              <a:rPr lang="ru-RU" dirty="0"/>
              <a:t> Нельзя смешивать товары из приложения и не из </a:t>
            </a:r>
            <a:r>
              <a:rPr lang="ru-RU" dirty="0" smtClean="0"/>
              <a:t>приложения</a:t>
            </a:r>
            <a:endParaRPr lang="ru-RU" dirty="0"/>
          </a:p>
        </p:txBody>
      </p:sp>
      <p:sp>
        <p:nvSpPr>
          <p:cNvPr id="5" name="Прямоугольник 4"/>
          <p:cNvSpPr/>
          <p:nvPr/>
        </p:nvSpPr>
        <p:spPr>
          <a:xfrm>
            <a:off x="357051" y="4766038"/>
            <a:ext cx="3461656" cy="1349828"/>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Конкурс, котировка – для целей оценки заявок от цены временно «отнимается» размер преференции</a:t>
            </a:r>
            <a:endParaRPr lang="ru-RU" dirty="0"/>
          </a:p>
        </p:txBody>
      </p:sp>
      <p:sp>
        <p:nvSpPr>
          <p:cNvPr id="12" name="Прямоугольник 11"/>
          <p:cNvSpPr/>
          <p:nvPr/>
        </p:nvSpPr>
        <p:spPr>
          <a:xfrm>
            <a:off x="4124473" y="4766037"/>
            <a:ext cx="4019973" cy="1349829"/>
          </a:xfrm>
          <a:prstGeom prst="rect">
            <a:avLst/>
          </a:prstGeom>
          <a:solidFill>
            <a:schemeClr val="accent5">
              <a:lumMod val="75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Аукцион – по цене заявки (если заявка «отечественная»), по цене, сниженной на размер «преференции</a:t>
            </a:r>
            <a:r>
              <a:rPr lang="ru-RU" smtClean="0"/>
              <a:t>» (если </a:t>
            </a:r>
            <a:r>
              <a:rPr lang="ru-RU" dirty="0" smtClean="0"/>
              <a:t>заявка «</a:t>
            </a:r>
            <a:r>
              <a:rPr lang="ru-RU" smtClean="0"/>
              <a:t>иностранная»)</a:t>
            </a:r>
            <a:endParaRPr lang="ru-RU" dirty="0"/>
          </a:p>
        </p:txBody>
      </p:sp>
      <p:sp>
        <p:nvSpPr>
          <p:cNvPr id="6" name="Блок-схема: процесс 5"/>
          <p:cNvSpPr/>
          <p:nvPr/>
        </p:nvSpPr>
        <p:spPr>
          <a:xfrm>
            <a:off x="357051" y="3325245"/>
            <a:ext cx="2873829" cy="989376"/>
          </a:xfrm>
          <a:prstGeom prst="flowChartProcess">
            <a:avLst/>
          </a:prstGeom>
          <a:solidFill>
            <a:schemeClr val="accent5">
              <a:lumMod val="60000"/>
              <a:lumOff val="4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«Отечественные товары»: из ЕВРАЗЕЗ, ЛНР, ЛНР</a:t>
            </a:r>
            <a:endParaRPr lang="ru-RU" dirty="0">
              <a:solidFill>
                <a:schemeClr val="tx1"/>
              </a:solidFill>
            </a:endParaRPr>
          </a:p>
        </p:txBody>
      </p:sp>
      <p:sp>
        <p:nvSpPr>
          <p:cNvPr id="13" name="Блок-схема: процесс 12"/>
          <p:cNvSpPr/>
          <p:nvPr/>
        </p:nvSpPr>
        <p:spPr>
          <a:xfrm>
            <a:off x="4226558" y="3325245"/>
            <a:ext cx="3030100" cy="989376"/>
          </a:xfrm>
          <a:prstGeom prst="flowChartProcess">
            <a:avLst/>
          </a:prstGeom>
          <a:solidFill>
            <a:schemeClr val="accent5">
              <a:lumMod val="60000"/>
              <a:lumOff val="4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«Иностранные товары»: НЕ из ЕВРАЗЕЗ, ЛНР, ЛНР</a:t>
            </a:r>
            <a:endParaRPr lang="ru-RU" dirty="0">
              <a:solidFill>
                <a:schemeClr val="tx1"/>
              </a:solidFill>
            </a:endParaRPr>
          </a:p>
        </p:txBody>
      </p:sp>
    </p:spTree>
    <p:extLst>
      <p:ext uri="{BB962C8B-B14F-4D97-AF65-F5344CB8AC3E}">
        <p14:creationId xmlns:p14="http://schemas.microsoft.com/office/powerpoint/2010/main" val="199097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26064"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74755" y="326571"/>
            <a:ext cx="6426491" cy="523220"/>
          </a:xfrm>
          <a:prstGeom prst="rect">
            <a:avLst/>
          </a:prstGeom>
          <a:noFill/>
        </p:spPr>
        <p:txBody>
          <a:bodyPr wrap="square" rtlCol="0">
            <a:spAutoFit/>
          </a:bodyPr>
          <a:lstStyle/>
          <a:p>
            <a:r>
              <a:rPr lang="ru-RU" sz="2800" b="1" dirty="0" smtClean="0"/>
              <a:t>Основные принципы</a:t>
            </a:r>
            <a:endParaRPr lang="ru-RU" sz="2800" b="1" dirty="0"/>
          </a:p>
        </p:txBody>
      </p:sp>
      <p:sp>
        <p:nvSpPr>
          <p:cNvPr id="3" name="TextBox 2"/>
          <p:cNvSpPr txBox="1"/>
          <p:nvPr/>
        </p:nvSpPr>
        <p:spPr>
          <a:xfrm>
            <a:off x="374469" y="957944"/>
            <a:ext cx="8368938" cy="6340197"/>
          </a:xfrm>
          <a:prstGeom prst="rect">
            <a:avLst/>
          </a:prstGeom>
          <a:noFill/>
        </p:spPr>
        <p:txBody>
          <a:bodyPr wrap="square" rtlCol="0">
            <a:spAutoFit/>
          </a:bodyPr>
          <a:lstStyle/>
          <a:p>
            <a:pPr marL="285750" indent="-285750">
              <a:buFont typeface="Wingdings" panose="05000000000000000000" pitchFamily="2" charset="2"/>
              <a:buChar char="ü"/>
            </a:pPr>
            <a:r>
              <a:rPr lang="ru-RU" sz="1600" dirty="0"/>
              <a:t>Подтверждением страны происхождения товаров, указанных в Приложениях, является указание (</a:t>
            </a:r>
            <a:r>
              <a:rPr lang="ru-RU" sz="1600" u="sng" dirty="0"/>
              <a:t>декларирование</a:t>
            </a:r>
            <a:r>
              <a:rPr lang="ru-RU" sz="1600" dirty="0"/>
              <a:t>) участником закупки в заявке в соответствии с Федеральным законом наименования страны происхождения товара.</a:t>
            </a:r>
          </a:p>
          <a:p>
            <a:pPr marL="285750" indent="-285750">
              <a:buFont typeface="Wingdings" panose="05000000000000000000" pitchFamily="2" charset="2"/>
              <a:buChar char="ü"/>
            </a:pPr>
            <a:r>
              <a:rPr lang="ru-RU" sz="1600" dirty="0"/>
              <a:t>При исполнении контракта на поставку товаров, указанных в Приложениях, не допускается замена страны происхождения данных товаров, за исключением случая, когда в результате такой замены страной происхождения товаров, указанных в Приложениях, будет являться государство - член Евразийского экономического союза, Донецкая Народная Республика, Луганская Народная Республика</a:t>
            </a:r>
            <a:r>
              <a:rPr lang="ru-RU" sz="1600" dirty="0" smtClean="0"/>
              <a:t>.</a:t>
            </a:r>
          </a:p>
          <a:p>
            <a:pPr marL="285750" indent="-285750">
              <a:buFont typeface="Wingdings" panose="05000000000000000000" pitchFamily="2" charset="2"/>
              <a:buChar char="ü"/>
            </a:pPr>
            <a:r>
              <a:rPr lang="ru-RU" sz="1600" dirty="0" smtClean="0"/>
              <a:t>«Преференции» не применяются, если:</a:t>
            </a:r>
          </a:p>
          <a:p>
            <a:r>
              <a:rPr lang="ru-RU" sz="1400" dirty="0"/>
              <a:t>а) конкурс, аукцион, запрос котировок в электронной форме признается не состоявшимся в случаях, предусмотренных Федеральным законом;</a:t>
            </a:r>
          </a:p>
          <a:p>
            <a:r>
              <a:rPr lang="ru-RU" sz="1400" dirty="0" smtClean="0"/>
              <a:t>б</a:t>
            </a:r>
            <a:r>
              <a:rPr lang="ru-RU" sz="1400" dirty="0"/>
              <a:t>) все заявки участников закупки, признанные в порядке, предусмотренном Федеральным законом, соответствующими требованиям извещения об осуществлении закупки, </a:t>
            </a:r>
            <a:r>
              <a:rPr lang="ru-RU" sz="1400" dirty="0" smtClean="0"/>
              <a:t>… </a:t>
            </a:r>
            <a:r>
              <a:rPr lang="ru-RU" sz="1400" dirty="0"/>
              <a:t>содержат предложения о поставке товаров, указанных в Приложениях и происходящих исключительно из государств - членов Евразийского экономического союза, из Донецкой Народной Республики, Луганской Народной Республики</a:t>
            </a:r>
            <a:r>
              <a:rPr lang="ru-RU" sz="1400" dirty="0" smtClean="0"/>
              <a:t>;</a:t>
            </a:r>
            <a:endParaRPr lang="ru-RU" sz="1400" dirty="0"/>
          </a:p>
          <a:p>
            <a:r>
              <a:rPr lang="ru-RU" sz="1400" dirty="0"/>
              <a:t>в) все заявки участников закупки, признанные в порядке, предусмотренном Федеральным законом, соответствующими требованиям извещения об осуществлении </a:t>
            </a:r>
            <a:r>
              <a:rPr lang="ru-RU" sz="1400" dirty="0" smtClean="0"/>
              <a:t>закупки … </a:t>
            </a:r>
            <a:r>
              <a:rPr lang="ru-RU" sz="1400" dirty="0"/>
              <a:t>содержат предложение о поставке указанных в Приложениях товаров, страной происхождения хотя бы одного из которых является иностранное государство (за исключением государств - членов Евразийского экономического союза, Донецкой Народной Республики, Луганской Народной Республики);</a:t>
            </a:r>
          </a:p>
          <a:p>
            <a:r>
              <a:rPr lang="ru-RU" sz="1400" dirty="0" smtClean="0"/>
              <a:t>г</a:t>
            </a:r>
            <a:r>
              <a:rPr lang="ru-RU" sz="1400" dirty="0"/>
              <a:t>) в отношении товаров, указанных в Приложениях, Правительством Российской Федерации установлен запрет в соответствии с частью 3 статьи 14 Федерального закона</a:t>
            </a:r>
          </a:p>
          <a:p>
            <a:endParaRPr lang="ru-RU" dirty="0"/>
          </a:p>
          <a:p>
            <a:pPr marL="285750" indent="-285750">
              <a:buFont typeface="Wingdings" panose="05000000000000000000" pitchFamily="2" charset="2"/>
              <a:buChar char="ü"/>
            </a:pPr>
            <a:endParaRPr lang="ru-RU" dirty="0"/>
          </a:p>
        </p:txBody>
      </p:sp>
    </p:spTree>
    <p:extLst>
      <p:ext uri="{BB962C8B-B14F-4D97-AF65-F5344CB8AC3E}">
        <p14:creationId xmlns:p14="http://schemas.microsoft.com/office/powerpoint/2010/main" val="97724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Другая 13">
      <a:dk1>
        <a:sysClr val="windowText" lastClr="000000"/>
      </a:dk1>
      <a:lt1>
        <a:sysClr val="window" lastClr="FFFFFF"/>
      </a:lt1>
      <a:dk2>
        <a:srgbClr val="1F497D"/>
      </a:dk2>
      <a:lt2>
        <a:srgbClr val="FFFFFF"/>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13958</TotalTime>
  <Words>15432</Words>
  <Application>Microsoft Office PowerPoint</Application>
  <PresentationFormat>Широкоэкранный</PresentationFormat>
  <Paragraphs>856</Paragraphs>
  <Slides>105</Slides>
  <Notes>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105</vt:i4>
      </vt:variant>
    </vt:vector>
  </HeadingPairs>
  <TitlesOfParts>
    <vt:vector size="116" baseType="lpstr">
      <vt:lpstr>Arial</vt:lpstr>
      <vt:lpstr>Calibri</vt:lpstr>
      <vt:lpstr>Calibri (Основной текст)</vt:lpstr>
      <vt:lpstr>Panton</vt:lpstr>
      <vt:lpstr>Panton SemiBold</vt:lpstr>
      <vt:lpstr>Roboto Lt</vt:lpstr>
      <vt:lpstr>Segoe UI</vt:lpstr>
      <vt:lpstr>Trebuchet MS</vt:lpstr>
      <vt:lpstr>Wingdings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Электронные процедуры по 223-ФЗ</dc:title>
  <dc:creator>Плотникова Ольга</dc:creator>
  <cp:lastModifiedBy>А Л</cp:lastModifiedBy>
  <cp:revision>629</cp:revision>
  <dcterms:created xsi:type="dcterms:W3CDTF">2017-12-15T07:32:58Z</dcterms:created>
  <dcterms:modified xsi:type="dcterms:W3CDTF">2022-11-23T03:27:39Z</dcterms:modified>
</cp:coreProperties>
</file>