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347" r:id="rId2"/>
    <p:sldId id="643" r:id="rId3"/>
    <p:sldId id="817" r:id="rId4"/>
    <p:sldId id="846" r:id="rId5"/>
    <p:sldId id="806" r:id="rId6"/>
    <p:sldId id="807" r:id="rId7"/>
    <p:sldId id="808" r:id="rId8"/>
    <p:sldId id="809" r:id="rId9"/>
    <p:sldId id="810" r:id="rId10"/>
    <p:sldId id="811" r:id="rId11"/>
    <p:sldId id="812" r:id="rId12"/>
    <p:sldId id="813" r:id="rId13"/>
    <p:sldId id="814" r:id="rId14"/>
    <p:sldId id="815" r:id="rId15"/>
    <p:sldId id="816" r:id="rId16"/>
    <p:sldId id="818" r:id="rId17"/>
    <p:sldId id="819" r:id="rId18"/>
    <p:sldId id="845" r:id="rId19"/>
    <p:sldId id="843" r:id="rId20"/>
    <p:sldId id="820" r:id="rId21"/>
    <p:sldId id="821" r:id="rId22"/>
    <p:sldId id="822" r:id="rId23"/>
    <p:sldId id="824" r:id="rId24"/>
    <p:sldId id="777" r:id="rId25"/>
    <p:sldId id="823" r:id="rId26"/>
    <p:sldId id="827" r:id="rId27"/>
    <p:sldId id="828" r:id="rId28"/>
    <p:sldId id="826" r:id="rId29"/>
    <p:sldId id="837" r:id="rId30"/>
    <p:sldId id="829" r:id="rId31"/>
    <p:sldId id="833" r:id="rId32"/>
    <p:sldId id="834" r:id="rId33"/>
    <p:sldId id="847" r:id="rId34"/>
    <p:sldId id="848" r:id="rId35"/>
    <p:sldId id="849" r:id="rId36"/>
    <p:sldId id="435" r:id="rId3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27" userDrawn="1">
          <p15:clr>
            <a:srgbClr val="A4A3A4"/>
          </p15:clr>
        </p15:guide>
        <p15:guide id="2" pos="7469" userDrawn="1">
          <p15:clr>
            <a:srgbClr val="A4A3A4"/>
          </p15:clr>
        </p15:guide>
        <p15:guide id="3" orient="horz" pos="3657" userDrawn="1">
          <p15:clr>
            <a:srgbClr val="A4A3A4"/>
          </p15:clr>
        </p15:guide>
        <p15:guide id="4" orient="horz" pos="1003" userDrawn="1">
          <p15:clr>
            <a:srgbClr val="A4A3A4"/>
          </p15:clr>
        </p15:guide>
        <p15:guide id="5" pos="189" userDrawn="1">
          <p15:clr>
            <a:srgbClr val="A4A3A4"/>
          </p15:clr>
        </p15:guide>
        <p15:guide id="6" pos="574" userDrawn="1">
          <p15:clr>
            <a:srgbClr val="A4A3A4"/>
          </p15:clr>
        </p15:guide>
        <p15:guide id="7" pos="3205" userDrawn="1">
          <p15:clr>
            <a:srgbClr val="A4A3A4"/>
          </p15:clr>
        </p15:guide>
        <p15:guide id="8" orient="horz" pos="39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 Л" initials="АЛ" lastIdx="2" clrIdx="0">
    <p:extLst>
      <p:ext uri="{19B8F6BF-5375-455C-9EA6-DF929625EA0E}">
        <p15:presenceInfo xmlns:p15="http://schemas.microsoft.com/office/powerpoint/2012/main" userId="1880660c258d82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1B3"/>
    <a:srgbClr val="BBD8E0"/>
    <a:srgbClr val="D9D9D9"/>
    <a:srgbClr val="F2F2F2"/>
    <a:srgbClr val="21B8D1"/>
    <a:srgbClr val="7031A0"/>
    <a:srgbClr val="0A5CAC"/>
    <a:srgbClr val="4F4F4F"/>
    <a:srgbClr val="2658A4"/>
    <a:srgbClr val="4BCF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9" autoAdjust="0"/>
    <p:restoredTop sz="94595" autoAdjust="0"/>
  </p:normalViewPr>
  <p:slideViewPr>
    <p:cSldViewPr snapToGrid="0">
      <p:cViewPr varScale="1">
        <p:scale>
          <a:sx n="88" d="100"/>
          <a:sy n="88" d="100"/>
        </p:scale>
        <p:origin x="355" y="62"/>
      </p:cViewPr>
      <p:guideLst>
        <p:guide orient="horz" pos="2727"/>
        <p:guide pos="7469"/>
        <p:guide orient="horz" pos="3657"/>
        <p:guide orient="horz" pos="1003"/>
        <p:guide pos="189"/>
        <p:guide pos="574"/>
        <p:guide pos="3205"/>
        <p:guide orient="horz" pos="3952"/>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ACB7E6-29DF-4CA5-B3A9-4C0DC409E6CD}" type="doc">
      <dgm:prSet loTypeId="urn:microsoft.com/office/officeart/2005/8/layout/hProcess9" loCatId="process" qsTypeId="urn:microsoft.com/office/officeart/2005/8/quickstyle/simple1" qsCatId="simple" csTypeId="urn:microsoft.com/office/officeart/2005/8/colors/accent1_2" csCatId="accent1" phldr="1"/>
      <dgm:spPr/>
    </dgm:pt>
    <dgm:pt modelId="{4AD1DCF6-3C10-404F-B676-C64FFE21C808}">
      <dgm:prSet phldrT="[Текст]" custT="1"/>
      <dgm:spPr>
        <a:solidFill>
          <a:schemeClr val="accent5">
            <a:lumMod val="50000"/>
          </a:schemeClr>
        </a:solidFill>
      </dgm:spPr>
      <dgm:t>
        <a:bodyPr/>
        <a:lstStyle/>
        <a:p>
          <a:r>
            <a:rPr lang="ru-RU" sz="1200" dirty="0" smtClean="0"/>
            <a:t>ФЗ от 02.07.2021 г. N360-ФЗ (Оптимизационный)</a:t>
          </a:r>
        </a:p>
        <a:p>
          <a:r>
            <a:rPr lang="ru-RU" sz="1200" b="1" dirty="0" smtClean="0"/>
            <a:t>Действует с 1 января 2022 года</a:t>
          </a:r>
        </a:p>
        <a:p>
          <a:r>
            <a:rPr lang="ru-RU" sz="1000" b="0" dirty="0" smtClean="0"/>
            <a:t>(за исключением отдельных положений)</a:t>
          </a:r>
          <a:endParaRPr lang="ru-RU" sz="1000" b="1" dirty="0" smtClean="0"/>
        </a:p>
      </dgm:t>
    </dgm:pt>
    <dgm:pt modelId="{4A7A24D1-881A-4D17-B49D-3D89A5F18933}" type="parTrans" cxnId="{D6B0B0ED-39FF-4F70-B6BE-8930471415BF}">
      <dgm:prSet/>
      <dgm:spPr/>
      <dgm:t>
        <a:bodyPr/>
        <a:lstStyle/>
        <a:p>
          <a:endParaRPr lang="ru-RU"/>
        </a:p>
      </dgm:t>
    </dgm:pt>
    <dgm:pt modelId="{00062EDF-6275-43A7-8DA3-72BA81AA798E}" type="sibTrans" cxnId="{D6B0B0ED-39FF-4F70-B6BE-8930471415BF}">
      <dgm:prSet/>
      <dgm:spPr/>
      <dgm:t>
        <a:bodyPr/>
        <a:lstStyle/>
        <a:p>
          <a:endParaRPr lang="ru-RU"/>
        </a:p>
      </dgm:t>
    </dgm:pt>
    <dgm:pt modelId="{34896F84-A96F-4FA4-945E-2334050C7E64}">
      <dgm:prSet phldrT="[Текст]" custT="1"/>
      <dgm:spPr>
        <a:solidFill>
          <a:schemeClr val="accent5">
            <a:lumMod val="50000"/>
          </a:schemeClr>
        </a:solidFill>
      </dgm:spPr>
      <dgm:t>
        <a:bodyPr/>
        <a:lstStyle/>
        <a:p>
          <a:r>
            <a:rPr lang="ru-RU" sz="1200" dirty="0" smtClean="0"/>
            <a:t>ФЗ от 08.03.2022 N46-ФЗ (Антикризисный)</a:t>
          </a:r>
        </a:p>
        <a:p>
          <a:r>
            <a:rPr lang="ru-RU" sz="1200" b="1" dirty="0" smtClean="0"/>
            <a:t>Действует с 8 марта 2022 года</a:t>
          </a:r>
          <a:endParaRPr lang="ru-RU" sz="1200" b="0" dirty="0" smtClean="0"/>
        </a:p>
        <a:p>
          <a:r>
            <a:rPr lang="ru-RU" sz="1000" b="0" dirty="0" smtClean="0"/>
            <a:t>(некоторые пункты действуют 2 года со дня публикации)</a:t>
          </a:r>
        </a:p>
      </dgm:t>
    </dgm:pt>
    <dgm:pt modelId="{054C38E4-CF7B-4BB8-8853-93C270D10BB5}" type="parTrans" cxnId="{BF9A44B2-5D4D-4269-963C-F182715BFCCD}">
      <dgm:prSet/>
      <dgm:spPr/>
      <dgm:t>
        <a:bodyPr/>
        <a:lstStyle/>
        <a:p>
          <a:endParaRPr lang="ru-RU"/>
        </a:p>
      </dgm:t>
    </dgm:pt>
    <dgm:pt modelId="{F71C597C-D81D-4A9F-952B-8720CB68D6FC}" type="sibTrans" cxnId="{BF9A44B2-5D4D-4269-963C-F182715BFCCD}">
      <dgm:prSet/>
      <dgm:spPr/>
      <dgm:t>
        <a:bodyPr/>
        <a:lstStyle/>
        <a:p>
          <a:endParaRPr lang="ru-RU"/>
        </a:p>
      </dgm:t>
    </dgm:pt>
    <dgm:pt modelId="{7322B629-0029-4A0D-B2D9-FFB97D3F62AD}">
      <dgm:prSet custT="1"/>
      <dgm:spPr>
        <a:solidFill>
          <a:schemeClr val="accent5">
            <a:lumMod val="50000"/>
          </a:schemeClr>
        </a:solidFill>
      </dgm:spPr>
      <dgm:t>
        <a:bodyPr/>
        <a:lstStyle/>
        <a:p>
          <a:r>
            <a:rPr lang="ru-RU" sz="1200" dirty="0" smtClean="0"/>
            <a:t>ФЗ от 16.04.2022 N 109-ФЗ</a:t>
          </a:r>
        </a:p>
        <a:p>
          <a:r>
            <a:rPr lang="ru-RU" sz="1200" dirty="0" smtClean="0"/>
            <a:t>(Технический, по независимым гарантиям)</a:t>
          </a:r>
          <a:r>
            <a:rPr lang="ru-RU" sz="1200" b="1" dirty="0" smtClean="0"/>
            <a:t> </a:t>
          </a:r>
        </a:p>
        <a:p>
          <a:r>
            <a:rPr lang="ru-RU" sz="1200" b="1" dirty="0" smtClean="0"/>
            <a:t>Действует с 1 июля 2022 года </a:t>
          </a:r>
        </a:p>
        <a:p>
          <a:r>
            <a:rPr lang="ru-RU" sz="1000" b="0" dirty="0" smtClean="0"/>
            <a:t>(за исключением отдельных положений)</a:t>
          </a:r>
        </a:p>
      </dgm:t>
    </dgm:pt>
    <dgm:pt modelId="{DFE687D4-2148-4D83-BACC-D6F2CD5FF813}" type="parTrans" cxnId="{79A75039-AA13-4343-AFE6-6219083CE092}">
      <dgm:prSet/>
      <dgm:spPr/>
      <dgm:t>
        <a:bodyPr/>
        <a:lstStyle/>
        <a:p>
          <a:endParaRPr lang="ru-RU"/>
        </a:p>
      </dgm:t>
    </dgm:pt>
    <dgm:pt modelId="{5C34EC77-81AD-464A-B9B7-D0C5F40B77EF}" type="sibTrans" cxnId="{79A75039-AA13-4343-AFE6-6219083CE092}">
      <dgm:prSet/>
      <dgm:spPr/>
      <dgm:t>
        <a:bodyPr/>
        <a:lstStyle/>
        <a:p>
          <a:endParaRPr lang="ru-RU"/>
        </a:p>
      </dgm:t>
    </dgm:pt>
    <dgm:pt modelId="{194D3EB4-96D3-4A3A-90D9-2BA34C72B662}">
      <dgm:prSet custT="1"/>
      <dgm:spPr>
        <a:solidFill>
          <a:schemeClr val="accent5">
            <a:lumMod val="50000"/>
          </a:schemeClr>
        </a:solidFill>
      </dgm:spPr>
      <dgm:t>
        <a:bodyPr/>
        <a:lstStyle/>
        <a:p>
          <a:r>
            <a:rPr lang="ru-RU" sz="1200" b="0" dirty="0" smtClean="0"/>
            <a:t>ФЗ от 16.04.2022 N104-ФЗ </a:t>
          </a:r>
          <a:r>
            <a:rPr lang="ru-RU" sz="1200" dirty="0" smtClean="0"/>
            <a:t>(Антикризисный)</a:t>
          </a:r>
          <a:r>
            <a:rPr lang="ru-RU" sz="1200" b="1" dirty="0" smtClean="0"/>
            <a:t> </a:t>
          </a:r>
        </a:p>
        <a:p>
          <a:r>
            <a:rPr lang="ru-RU" sz="1200" b="1" dirty="0" smtClean="0"/>
            <a:t>Действует с 16 апреля 2022 года </a:t>
          </a:r>
        </a:p>
        <a:p>
          <a:r>
            <a:rPr lang="ru-RU" sz="1050" b="0" dirty="0" smtClean="0"/>
            <a:t>(за исключением отдельных положений)</a:t>
          </a:r>
          <a:endParaRPr lang="ru-RU" sz="1050" b="0" dirty="0"/>
        </a:p>
      </dgm:t>
    </dgm:pt>
    <dgm:pt modelId="{AF506445-D206-475D-AB63-17D387F294D2}" type="parTrans" cxnId="{5353E244-FE29-49AA-B4E1-319132052A52}">
      <dgm:prSet/>
      <dgm:spPr/>
      <dgm:t>
        <a:bodyPr/>
        <a:lstStyle/>
        <a:p>
          <a:endParaRPr lang="ru-RU"/>
        </a:p>
      </dgm:t>
    </dgm:pt>
    <dgm:pt modelId="{D3D4006C-DFAB-45AE-926B-D568421FC960}" type="sibTrans" cxnId="{5353E244-FE29-49AA-B4E1-319132052A52}">
      <dgm:prSet/>
      <dgm:spPr/>
      <dgm:t>
        <a:bodyPr/>
        <a:lstStyle/>
        <a:p>
          <a:endParaRPr lang="ru-RU"/>
        </a:p>
      </dgm:t>
    </dgm:pt>
    <dgm:pt modelId="{7709A0B9-F5CD-43B1-A8F6-7773D5742145}">
      <dgm:prSet custT="1"/>
      <dgm:spPr>
        <a:solidFill>
          <a:schemeClr val="accent5">
            <a:lumMod val="50000"/>
          </a:schemeClr>
        </a:solidFill>
      </dgm:spPr>
      <dgm:t>
        <a:bodyPr/>
        <a:lstStyle/>
        <a:p>
          <a:r>
            <a:rPr lang="ru-RU" sz="1200" dirty="0" smtClean="0"/>
            <a:t>ФЗ от 11.06.2022 N 160-ФЗ</a:t>
          </a:r>
        </a:p>
        <a:p>
          <a:r>
            <a:rPr lang="ru-RU" sz="1200" dirty="0" smtClean="0"/>
            <a:t>(Технический, по комиссиям и заинтересованным лицам)</a:t>
          </a:r>
          <a:r>
            <a:rPr lang="ru-RU" sz="1200" b="1" dirty="0" smtClean="0"/>
            <a:t> </a:t>
          </a:r>
        </a:p>
        <a:p>
          <a:r>
            <a:rPr lang="ru-RU" sz="1200" b="1" dirty="0" smtClean="0"/>
            <a:t>Действует с 1 июля 2022 года </a:t>
          </a:r>
        </a:p>
        <a:p>
          <a:r>
            <a:rPr lang="ru-RU" sz="1000" b="0" dirty="0" smtClean="0"/>
            <a:t>(за исключением отдельных положений)</a:t>
          </a:r>
        </a:p>
      </dgm:t>
    </dgm:pt>
    <dgm:pt modelId="{733BB9F8-E4E4-4674-BAB2-528C86B89B22}" type="parTrans" cxnId="{D284C0EC-DE20-495C-A77B-378E2911A83E}">
      <dgm:prSet/>
      <dgm:spPr/>
      <dgm:t>
        <a:bodyPr/>
        <a:lstStyle/>
        <a:p>
          <a:endParaRPr lang="ru-RU"/>
        </a:p>
      </dgm:t>
    </dgm:pt>
    <dgm:pt modelId="{5B36B3CF-B7B6-45D7-8F8B-FD49135422FA}" type="sibTrans" cxnId="{D284C0EC-DE20-495C-A77B-378E2911A83E}">
      <dgm:prSet/>
      <dgm:spPr/>
      <dgm:t>
        <a:bodyPr/>
        <a:lstStyle/>
        <a:p>
          <a:endParaRPr lang="ru-RU"/>
        </a:p>
      </dgm:t>
    </dgm:pt>
    <dgm:pt modelId="{F9CA5368-4E4A-49E9-8E94-3A19C95FEFFB}">
      <dgm:prSet custT="1"/>
      <dgm:spPr>
        <a:solidFill>
          <a:schemeClr val="accent5">
            <a:lumMod val="50000"/>
          </a:schemeClr>
        </a:solidFill>
      </dgm:spPr>
      <dgm:t>
        <a:bodyPr/>
        <a:lstStyle/>
        <a:p>
          <a:r>
            <a:rPr lang="ru-RU" sz="1200" dirty="0" smtClean="0"/>
            <a:t>ФЗ от 28.06.2022 N 231-ФЗ</a:t>
          </a:r>
        </a:p>
        <a:p>
          <a:r>
            <a:rPr lang="ru-RU" sz="1200" dirty="0" smtClean="0"/>
            <a:t>(Технический, по контрактам с встречными </a:t>
          </a:r>
          <a:r>
            <a:rPr lang="ru-RU" sz="1200" dirty="0" err="1" smtClean="0"/>
            <a:t>инвестобязательствами</a:t>
          </a:r>
          <a:r>
            <a:rPr lang="ru-RU" sz="1200" dirty="0" smtClean="0"/>
            <a:t>)</a:t>
          </a:r>
          <a:r>
            <a:rPr lang="ru-RU" sz="1200" b="1" dirty="0" smtClean="0"/>
            <a:t> </a:t>
          </a:r>
        </a:p>
        <a:p>
          <a:r>
            <a:rPr lang="ru-RU" sz="1200" b="1" dirty="0" smtClean="0"/>
            <a:t>Действует с 9 июля 2022 года </a:t>
          </a:r>
        </a:p>
        <a:p>
          <a:r>
            <a:rPr lang="ru-RU" sz="1000" b="0" dirty="0" smtClean="0"/>
            <a:t>(за исключением отдельных положений)</a:t>
          </a:r>
        </a:p>
      </dgm:t>
    </dgm:pt>
    <dgm:pt modelId="{C533AA1B-B43B-4267-888A-054461AF5CE2}" type="parTrans" cxnId="{D4A08849-6DBB-4E33-B887-B361124D37BF}">
      <dgm:prSet/>
      <dgm:spPr/>
      <dgm:t>
        <a:bodyPr/>
        <a:lstStyle/>
        <a:p>
          <a:endParaRPr lang="ru-RU"/>
        </a:p>
      </dgm:t>
    </dgm:pt>
    <dgm:pt modelId="{3558B96D-95F1-4462-838D-03124191C9B1}" type="sibTrans" cxnId="{D4A08849-6DBB-4E33-B887-B361124D37BF}">
      <dgm:prSet/>
      <dgm:spPr/>
      <dgm:t>
        <a:bodyPr/>
        <a:lstStyle/>
        <a:p>
          <a:endParaRPr lang="ru-RU"/>
        </a:p>
      </dgm:t>
    </dgm:pt>
    <dgm:pt modelId="{40634DD3-C160-445A-A5FF-337F64E4F4D9}">
      <dgm:prSet custT="1"/>
      <dgm:spPr>
        <a:solidFill>
          <a:schemeClr val="accent5">
            <a:lumMod val="50000"/>
          </a:schemeClr>
        </a:solidFill>
      </dgm:spPr>
      <dgm:t>
        <a:bodyPr/>
        <a:lstStyle/>
        <a:p>
          <a:r>
            <a:rPr lang="ru-RU" sz="1200" dirty="0" smtClean="0"/>
            <a:t>ФЗ от </a:t>
          </a:r>
          <a:r>
            <a:rPr lang="ru-RU" sz="1200" dirty="0" smtClean="0"/>
            <a:t>04.11.2022 </a:t>
          </a:r>
          <a:r>
            <a:rPr lang="ru-RU" sz="1200" dirty="0" smtClean="0"/>
            <a:t>N </a:t>
          </a:r>
          <a:r>
            <a:rPr lang="ru-RU" sz="1200" dirty="0" smtClean="0"/>
            <a:t>420-ФЗ</a:t>
          </a:r>
          <a:endParaRPr lang="ru-RU" sz="1200" dirty="0" smtClean="0"/>
        </a:p>
        <a:p>
          <a:r>
            <a:rPr lang="ru-RU" sz="1200" dirty="0" smtClean="0"/>
            <a:t>(Антикризисный- продление мер)</a:t>
          </a:r>
          <a:r>
            <a:rPr lang="ru-RU" sz="1200" b="1" dirty="0" smtClean="0"/>
            <a:t> </a:t>
          </a:r>
          <a:endParaRPr lang="ru-RU" sz="1200" b="1" dirty="0" smtClean="0"/>
        </a:p>
        <a:p>
          <a:r>
            <a:rPr lang="ru-RU" sz="1200" b="1" dirty="0" smtClean="0"/>
            <a:t>Действует с </a:t>
          </a:r>
          <a:r>
            <a:rPr lang="ru-RU" sz="1200" b="1" dirty="0" smtClean="0"/>
            <a:t>4 ноября </a:t>
          </a:r>
          <a:r>
            <a:rPr lang="ru-RU" sz="1200" b="1" dirty="0" smtClean="0"/>
            <a:t>2022 года </a:t>
          </a:r>
        </a:p>
        <a:p>
          <a:r>
            <a:rPr lang="ru-RU" sz="900" b="0" dirty="0" smtClean="0"/>
            <a:t>(за исключением отдельных положений)</a:t>
          </a:r>
        </a:p>
      </dgm:t>
    </dgm:pt>
    <dgm:pt modelId="{9B0C4569-A116-4105-AADA-BF1B22E03491}" type="parTrans" cxnId="{2EAFDD25-4FEC-4EE2-8ECF-4673BA15105D}">
      <dgm:prSet/>
      <dgm:spPr/>
      <dgm:t>
        <a:bodyPr/>
        <a:lstStyle/>
        <a:p>
          <a:endParaRPr lang="ru-RU"/>
        </a:p>
      </dgm:t>
    </dgm:pt>
    <dgm:pt modelId="{978ADC7F-4D00-4384-B7A6-8C43EF3C9B46}" type="sibTrans" cxnId="{2EAFDD25-4FEC-4EE2-8ECF-4673BA15105D}">
      <dgm:prSet/>
      <dgm:spPr/>
      <dgm:t>
        <a:bodyPr/>
        <a:lstStyle/>
        <a:p>
          <a:endParaRPr lang="ru-RU"/>
        </a:p>
      </dgm:t>
    </dgm:pt>
    <dgm:pt modelId="{FA2187A6-B618-4220-B35A-43449EB768E4}" type="pres">
      <dgm:prSet presAssocID="{04ACB7E6-29DF-4CA5-B3A9-4C0DC409E6CD}" presName="CompostProcess" presStyleCnt="0">
        <dgm:presLayoutVars>
          <dgm:dir/>
          <dgm:resizeHandles val="exact"/>
        </dgm:presLayoutVars>
      </dgm:prSet>
      <dgm:spPr/>
    </dgm:pt>
    <dgm:pt modelId="{D51496B7-994B-4412-8391-03512995204C}" type="pres">
      <dgm:prSet presAssocID="{04ACB7E6-29DF-4CA5-B3A9-4C0DC409E6CD}" presName="arrow" presStyleLbl="bgShp" presStyleIdx="0" presStyleCnt="1" custScaleX="117647" custLinFactNeighborX="0" custLinFactNeighborY="-7237"/>
      <dgm:spPr>
        <a:solidFill>
          <a:schemeClr val="accent5">
            <a:lumMod val="75000"/>
          </a:schemeClr>
        </a:solidFill>
        <a:effectLst>
          <a:outerShdw blurRad="50800" dist="38100" dir="2700000" algn="tl" rotWithShape="0">
            <a:prstClr val="black">
              <a:alpha val="40000"/>
            </a:prstClr>
          </a:outerShdw>
        </a:effectLst>
      </dgm:spPr>
    </dgm:pt>
    <dgm:pt modelId="{88A51460-22AF-4EC5-9BB6-A17546977D82}" type="pres">
      <dgm:prSet presAssocID="{04ACB7E6-29DF-4CA5-B3A9-4C0DC409E6CD}" presName="linearProcess" presStyleCnt="0"/>
      <dgm:spPr/>
    </dgm:pt>
    <dgm:pt modelId="{86362D7D-6C32-4903-A6C9-16B3AEE40DEE}" type="pres">
      <dgm:prSet presAssocID="{4AD1DCF6-3C10-404F-B676-C64FFE21C808}" presName="textNode" presStyleLbl="node1" presStyleIdx="0" presStyleCnt="7" custScaleX="103815">
        <dgm:presLayoutVars>
          <dgm:bulletEnabled val="1"/>
        </dgm:presLayoutVars>
      </dgm:prSet>
      <dgm:spPr/>
      <dgm:t>
        <a:bodyPr/>
        <a:lstStyle/>
        <a:p>
          <a:endParaRPr lang="ru-RU"/>
        </a:p>
      </dgm:t>
    </dgm:pt>
    <dgm:pt modelId="{7DAA36DA-CE92-42D0-B0C6-8D76B1D81432}" type="pres">
      <dgm:prSet presAssocID="{00062EDF-6275-43A7-8DA3-72BA81AA798E}" presName="sibTrans" presStyleCnt="0"/>
      <dgm:spPr/>
    </dgm:pt>
    <dgm:pt modelId="{BF047BB4-189E-48EF-A3C3-F6E956F61728}" type="pres">
      <dgm:prSet presAssocID="{34896F84-A96F-4FA4-945E-2334050C7E64}" presName="textNode" presStyleLbl="node1" presStyleIdx="1" presStyleCnt="7">
        <dgm:presLayoutVars>
          <dgm:bulletEnabled val="1"/>
        </dgm:presLayoutVars>
      </dgm:prSet>
      <dgm:spPr/>
      <dgm:t>
        <a:bodyPr/>
        <a:lstStyle/>
        <a:p>
          <a:endParaRPr lang="ru-RU"/>
        </a:p>
      </dgm:t>
    </dgm:pt>
    <dgm:pt modelId="{4E6AF5F4-D673-4B54-AFC4-2433A8D0E44B}" type="pres">
      <dgm:prSet presAssocID="{F71C597C-D81D-4A9F-952B-8720CB68D6FC}" presName="sibTrans" presStyleCnt="0"/>
      <dgm:spPr/>
    </dgm:pt>
    <dgm:pt modelId="{D05D933D-F987-4F4F-AD30-B16D054F566A}" type="pres">
      <dgm:prSet presAssocID="{194D3EB4-96D3-4A3A-90D9-2BA34C72B662}" presName="textNode" presStyleLbl="node1" presStyleIdx="2" presStyleCnt="7">
        <dgm:presLayoutVars>
          <dgm:bulletEnabled val="1"/>
        </dgm:presLayoutVars>
      </dgm:prSet>
      <dgm:spPr/>
      <dgm:t>
        <a:bodyPr/>
        <a:lstStyle/>
        <a:p>
          <a:endParaRPr lang="ru-RU"/>
        </a:p>
      </dgm:t>
    </dgm:pt>
    <dgm:pt modelId="{2AF4F100-C6FC-4423-9CDF-6AACC1E402ED}" type="pres">
      <dgm:prSet presAssocID="{D3D4006C-DFAB-45AE-926B-D568421FC960}" presName="sibTrans" presStyleCnt="0"/>
      <dgm:spPr/>
    </dgm:pt>
    <dgm:pt modelId="{0229A0A3-9501-4BE6-B3CD-171BC5BF9143}" type="pres">
      <dgm:prSet presAssocID="{7322B629-0029-4A0D-B2D9-FFB97D3F62AD}" presName="textNode" presStyleLbl="node1" presStyleIdx="3" presStyleCnt="7">
        <dgm:presLayoutVars>
          <dgm:bulletEnabled val="1"/>
        </dgm:presLayoutVars>
      </dgm:prSet>
      <dgm:spPr/>
      <dgm:t>
        <a:bodyPr/>
        <a:lstStyle/>
        <a:p>
          <a:endParaRPr lang="ru-RU"/>
        </a:p>
      </dgm:t>
    </dgm:pt>
    <dgm:pt modelId="{F5EE2D95-2C4A-4A9D-BBA1-E5814ACEF01F}" type="pres">
      <dgm:prSet presAssocID="{5C34EC77-81AD-464A-B9B7-D0C5F40B77EF}" presName="sibTrans" presStyleCnt="0"/>
      <dgm:spPr/>
    </dgm:pt>
    <dgm:pt modelId="{EFA63CE7-5015-4CA5-BC8A-D3B11644C0BA}" type="pres">
      <dgm:prSet presAssocID="{7709A0B9-F5CD-43B1-A8F6-7773D5742145}" presName="textNode" presStyleLbl="node1" presStyleIdx="4" presStyleCnt="7">
        <dgm:presLayoutVars>
          <dgm:bulletEnabled val="1"/>
        </dgm:presLayoutVars>
      </dgm:prSet>
      <dgm:spPr/>
      <dgm:t>
        <a:bodyPr/>
        <a:lstStyle/>
        <a:p>
          <a:endParaRPr lang="ru-RU"/>
        </a:p>
      </dgm:t>
    </dgm:pt>
    <dgm:pt modelId="{11DFCD79-63C2-498C-938C-9B1CEFBCB812}" type="pres">
      <dgm:prSet presAssocID="{5B36B3CF-B7B6-45D7-8F8B-FD49135422FA}" presName="sibTrans" presStyleCnt="0"/>
      <dgm:spPr/>
    </dgm:pt>
    <dgm:pt modelId="{92854884-482E-429A-B0D2-F714BAF2B630}" type="pres">
      <dgm:prSet presAssocID="{F9CA5368-4E4A-49E9-8E94-3A19C95FEFFB}" presName="textNode" presStyleLbl="node1" presStyleIdx="5" presStyleCnt="7">
        <dgm:presLayoutVars>
          <dgm:bulletEnabled val="1"/>
        </dgm:presLayoutVars>
      </dgm:prSet>
      <dgm:spPr/>
      <dgm:t>
        <a:bodyPr/>
        <a:lstStyle/>
        <a:p>
          <a:endParaRPr lang="ru-RU"/>
        </a:p>
      </dgm:t>
    </dgm:pt>
    <dgm:pt modelId="{5D6AD029-9AD1-47A2-A914-E782B3B25F52}" type="pres">
      <dgm:prSet presAssocID="{3558B96D-95F1-4462-838D-03124191C9B1}" presName="sibTrans" presStyleCnt="0"/>
      <dgm:spPr/>
    </dgm:pt>
    <dgm:pt modelId="{41FE981A-CFCB-4FDD-9DD9-9C1AC2D0F9A3}" type="pres">
      <dgm:prSet presAssocID="{40634DD3-C160-445A-A5FF-337F64E4F4D9}" presName="textNode" presStyleLbl="node1" presStyleIdx="6" presStyleCnt="7">
        <dgm:presLayoutVars>
          <dgm:bulletEnabled val="1"/>
        </dgm:presLayoutVars>
      </dgm:prSet>
      <dgm:spPr/>
      <dgm:t>
        <a:bodyPr/>
        <a:lstStyle/>
        <a:p>
          <a:endParaRPr lang="ru-RU"/>
        </a:p>
      </dgm:t>
    </dgm:pt>
  </dgm:ptLst>
  <dgm:cxnLst>
    <dgm:cxn modelId="{39F3A956-77C2-4AF4-9891-A78F4325FC50}" type="presOf" srcId="{4AD1DCF6-3C10-404F-B676-C64FFE21C808}" destId="{86362D7D-6C32-4903-A6C9-16B3AEE40DEE}" srcOrd="0" destOrd="0" presId="urn:microsoft.com/office/officeart/2005/8/layout/hProcess9"/>
    <dgm:cxn modelId="{BDF23869-F675-43B7-92FB-4AAA8F77286A}" type="presOf" srcId="{F9CA5368-4E4A-49E9-8E94-3A19C95FEFFB}" destId="{92854884-482E-429A-B0D2-F714BAF2B630}" srcOrd="0" destOrd="0" presId="urn:microsoft.com/office/officeart/2005/8/layout/hProcess9"/>
    <dgm:cxn modelId="{8488E82A-4B5D-4D9C-9599-F1D518F7CD36}" type="presOf" srcId="{7322B629-0029-4A0D-B2D9-FFB97D3F62AD}" destId="{0229A0A3-9501-4BE6-B3CD-171BC5BF9143}" srcOrd="0" destOrd="0" presId="urn:microsoft.com/office/officeart/2005/8/layout/hProcess9"/>
    <dgm:cxn modelId="{2EAFDD25-4FEC-4EE2-8ECF-4673BA15105D}" srcId="{04ACB7E6-29DF-4CA5-B3A9-4C0DC409E6CD}" destId="{40634DD3-C160-445A-A5FF-337F64E4F4D9}" srcOrd="6" destOrd="0" parTransId="{9B0C4569-A116-4105-AADA-BF1B22E03491}" sibTransId="{978ADC7F-4D00-4384-B7A6-8C43EF3C9B46}"/>
    <dgm:cxn modelId="{5353E244-FE29-49AA-B4E1-319132052A52}" srcId="{04ACB7E6-29DF-4CA5-B3A9-4C0DC409E6CD}" destId="{194D3EB4-96D3-4A3A-90D9-2BA34C72B662}" srcOrd="2" destOrd="0" parTransId="{AF506445-D206-475D-AB63-17D387F294D2}" sibTransId="{D3D4006C-DFAB-45AE-926B-D568421FC960}"/>
    <dgm:cxn modelId="{6576E1F4-2AAD-4314-B6A5-D0BDD732F5FD}" type="presOf" srcId="{194D3EB4-96D3-4A3A-90D9-2BA34C72B662}" destId="{D05D933D-F987-4F4F-AD30-B16D054F566A}" srcOrd="0" destOrd="0" presId="urn:microsoft.com/office/officeart/2005/8/layout/hProcess9"/>
    <dgm:cxn modelId="{B368D09F-266A-47D1-975B-FE528D1F572B}" type="presOf" srcId="{04ACB7E6-29DF-4CA5-B3A9-4C0DC409E6CD}" destId="{FA2187A6-B618-4220-B35A-43449EB768E4}" srcOrd="0" destOrd="0" presId="urn:microsoft.com/office/officeart/2005/8/layout/hProcess9"/>
    <dgm:cxn modelId="{DE5F547C-491A-480A-BC8B-422C2B8DB086}" type="presOf" srcId="{34896F84-A96F-4FA4-945E-2334050C7E64}" destId="{BF047BB4-189E-48EF-A3C3-F6E956F61728}" srcOrd="0" destOrd="0" presId="urn:microsoft.com/office/officeart/2005/8/layout/hProcess9"/>
    <dgm:cxn modelId="{79A75039-AA13-4343-AFE6-6219083CE092}" srcId="{04ACB7E6-29DF-4CA5-B3A9-4C0DC409E6CD}" destId="{7322B629-0029-4A0D-B2D9-FFB97D3F62AD}" srcOrd="3" destOrd="0" parTransId="{DFE687D4-2148-4D83-BACC-D6F2CD5FF813}" sibTransId="{5C34EC77-81AD-464A-B9B7-D0C5F40B77EF}"/>
    <dgm:cxn modelId="{7AF092D3-46A9-4C27-9463-89669F67EF0B}" type="presOf" srcId="{7709A0B9-F5CD-43B1-A8F6-7773D5742145}" destId="{EFA63CE7-5015-4CA5-BC8A-D3B11644C0BA}" srcOrd="0" destOrd="0" presId="urn:microsoft.com/office/officeart/2005/8/layout/hProcess9"/>
    <dgm:cxn modelId="{D284C0EC-DE20-495C-A77B-378E2911A83E}" srcId="{04ACB7E6-29DF-4CA5-B3A9-4C0DC409E6CD}" destId="{7709A0B9-F5CD-43B1-A8F6-7773D5742145}" srcOrd="4" destOrd="0" parTransId="{733BB9F8-E4E4-4674-BAB2-528C86B89B22}" sibTransId="{5B36B3CF-B7B6-45D7-8F8B-FD49135422FA}"/>
    <dgm:cxn modelId="{BF9A44B2-5D4D-4269-963C-F182715BFCCD}" srcId="{04ACB7E6-29DF-4CA5-B3A9-4C0DC409E6CD}" destId="{34896F84-A96F-4FA4-945E-2334050C7E64}" srcOrd="1" destOrd="0" parTransId="{054C38E4-CF7B-4BB8-8853-93C270D10BB5}" sibTransId="{F71C597C-D81D-4A9F-952B-8720CB68D6FC}"/>
    <dgm:cxn modelId="{D4A08849-6DBB-4E33-B887-B361124D37BF}" srcId="{04ACB7E6-29DF-4CA5-B3A9-4C0DC409E6CD}" destId="{F9CA5368-4E4A-49E9-8E94-3A19C95FEFFB}" srcOrd="5" destOrd="0" parTransId="{C533AA1B-B43B-4267-888A-054461AF5CE2}" sibTransId="{3558B96D-95F1-4462-838D-03124191C9B1}"/>
    <dgm:cxn modelId="{D6B0B0ED-39FF-4F70-B6BE-8930471415BF}" srcId="{04ACB7E6-29DF-4CA5-B3A9-4C0DC409E6CD}" destId="{4AD1DCF6-3C10-404F-B676-C64FFE21C808}" srcOrd="0" destOrd="0" parTransId="{4A7A24D1-881A-4D17-B49D-3D89A5F18933}" sibTransId="{00062EDF-6275-43A7-8DA3-72BA81AA798E}"/>
    <dgm:cxn modelId="{55F2079B-AF7F-426C-BDEB-1078D603EE29}" type="presOf" srcId="{40634DD3-C160-445A-A5FF-337F64E4F4D9}" destId="{41FE981A-CFCB-4FDD-9DD9-9C1AC2D0F9A3}" srcOrd="0" destOrd="0" presId="urn:microsoft.com/office/officeart/2005/8/layout/hProcess9"/>
    <dgm:cxn modelId="{088FF73B-7CAA-4288-A17B-D23A79641BD1}" type="presParOf" srcId="{FA2187A6-B618-4220-B35A-43449EB768E4}" destId="{D51496B7-994B-4412-8391-03512995204C}" srcOrd="0" destOrd="0" presId="urn:microsoft.com/office/officeart/2005/8/layout/hProcess9"/>
    <dgm:cxn modelId="{9C758EAC-E429-49AD-988A-7403CA1D06AF}" type="presParOf" srcId="{FA2187A6-B618-4220-B35A-43449EB768E4}" destId="{88A51460-22AF-4EC5-9BB6-A17546977D82}" srcOrd="1" destOrd="0" presId="urn:microsoft.com/office/officeart/2005/8/layout/hProcess9"/>
    <dgm:cxn modelId="{C284D970-39E4-42E3-A290-A6873F553FBA}" type="presParOf" srcId="{88A51460-22AF-4EC5-9BB6-A17546977D82}" destId="{86362D7D-6C32-4903-A6C9-16B3AEE40DEE}" srcOrd="0" destOrd="0" presId="urn:microsoft.com/office/officeart/2005/8/layout/hProcess9"/>
    <dgm:cxn modelId="{4DB4518B-2680-4381-859E-C0E85B61EE77}" type="presParOf" srcId="{88A51460-22AF-4EC5-9BB6-A17546977D82}" destId="{7DAA36DA-CE92-42D0-B0C6-8D76B1D81432}" srcOrd="1" destOrd="0" presId="urn:microsoft.com/office/officeart/2005/8/layout/hProcess9"/>
    <dgm:cxn modelId="{E01FF31B-23DD-4066-95AA-927C3F6F6012}" type="presParOf" srcId="{88A51460-22AF-4EC5-9BB6-A17546977D82}" destId="{BF047BB4-189E-48EF-A3C3-F6E956F61728}" srcOrd="2" destOrd="0" presId="urn:microsoft.com/office/officeart/2005/8/layout/hProcess9"/>
    <dgm:cxn modelId="{5C6D7ED3-5B5B-4429-833C-278B3DCE51A8}" type="presParOf" srcId="{88A51460-22AF-4EC5-9BB6-A17546977D82}" destId="{4E6AF5F4-D673-4B54-AFC4-2433A8D0E44B}" srcOrd="3" destOrd="0" presId="urn:microsoft.com/office/officeart/2005/8/layout/hProcess9"/>
    <dgm:cxn modelId="{F61B5C15-756A-43F1-A820-DA37496205D6}" type="presParOf" srcId="{88A51460-22AF-4EC5-9BB6-A17546977D82}" destId="{D05D933D-F987-4F4F-AD30-B16D054F566A}" srcOrd="4" destOrd="0" presId="urn:microsoft.com/office/officeart/2005/8/layout/hProcess9"/>
    <dgm:cxn modelId="{ED189A57-91A7-4D61-B329-ECE5A0EA7E2C}" type="presParOf" srcId="{88A51460-22AF-4EC5-9BB6-A17546977D82}" destId="{2AF4F100-C6FC-4423-9CDF-6AACC1E402ED}" srcOrd="5" destOrd="0" presId="urn:microsoft.com/office/officeart/2005/8/layout/hProcess9"/>
    <dgm:cxn modelId="{6D210ABF-9AB0-413A-9C25-65BB4285F416}" type="presParOf" srcId="{88A51460-22AF-4EC5-9BB6-A17546977D82}" destId="{0229A0A3-9501-4BE6-B3CD-171BC5BF9143}" srcOrd="6" destOrd="0" presId="urn:microsoft.com/office/officeart/2005/8/layout/hProcess9"/>
    <dgm:cxn modelId="{E957DD33-F67D-4815-8B0F-D52F328BA552}" type="presParOf" srcId="{88A51460-22AF-4EC5-9BB6-A17546977D82}" destId="{F5EE2D95-2C4A-4A9D-BBA1-E5814ACEF01F}" srcOrd="7" destOrd="0" presId="urn:microsoft.com/office/officeart/2005/8/layout/hProcess9"/>
    <dgm:cxn modelId="{A21AFB73-6EA8-4EA9-A08A-AE018C7252A2}" type="presParOf" srcId="{88A51460-22AF-4EC5-9BB6-A17546977D82}" destId="{EFA63CE7-5015-4CA5-BC8A-D3B11644C0BA}" srcOrd="8" destOrd="0" presId="urn:microsoft.com/office/officeart/2005/8/layout/hProcess9"/>
    <dgm:cxn modelId="{37D47A16-8CE8-4430-AFB0-9A8C0B76EEBB}" type="presParOf" srcId="{88A51460-22AF-4EC5-9BB6-A17546977D82}" destId="{11DFCD79-63C2-498C-938C-9B1CEFBCB812}" srcOrd="9" destOrd="0" presId="urn:microsoft.com/office/officeart/2005/8/layout/hProcess9"/>
    <dgm:cxn modelId="{9F40117D-7D54-4985-963D-9648FC46E10F}" type="presParOf" srcId="{88A51460-22AF-4EC5-9BB6-A17546977D82}" destId="{92854884-482E-429A-B0D2-F714BAF2B630}" srcOrd="10" destOrd="0" presId="urn:microsoft.com/office/officeart/2005/8/layout/hProcess9"/>
    <dgm:cxn modelId="{DEA43E1B-0D64-4DA4-BB07-83129BFFFFED}" type="presParOf" srcId="{88A51460-22AF-4EC5-9BB6-A17546977D82}" destId="{5D6AD029-9AD1-47A2-A914-E782B3B25F52}" srcOrd="11" destOrd="0" presId="urn:microsoft.com/office/officeart/2005/8/layout/hProcess9"/>
    <dgm:cxn modelId="{743984DD-7386-4449-9A5E-5256A78C921E}" type="presParOf" srcId="{88A51460-22AF-4EC5-9BB6-A17546977D82}" destId="{41FE981A-CFCB-4FDD-9DD9-9C1AC2D0F9A3}" srcOrd="12"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496B7-994B-4412-8391-03512995204C}">
      <dsp:nvSpPr>
        <dsp:cNvPr id="0" name=""/>
        <dsp:cNvSpPr/>
      </dsp:nvSpPr>
      <dsp:spPr>
        <a:xfrm>
          <a:off x="2" y="0"/>
          <a:ext cx="11222614" cy="5418667"/>
        </a:xfrm>
        <a:prstGeom prst="rightArrow">
          <a:avLst/>
        </a:prstGeom>
        <a:solidFill>
          <a:schemeClr val="accent5">
            <a:lumMod val="75000"/>
          </a:schemeClr>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sp>
    <dsp:sp modelId="{86362D7D-6C32-4903-A6C9-16B3AEE40DEE}">
      <dsp:nvSpPr>
        <dsp:cNvPr id="0" name=""/>
        <dsp:cNvSpPr/>
      </dsp:nvSpPr>
      <dsp:spPr>
        <a:xfrm>
          <a:off x="1871" y="1625600"/>
          <a:ext cx="1448949" cy="2167466"/>
        </a:xfrm>
        <a:prstGeom prst="roundRect">
          <a:avLst/>
        </a:prstGeom>
        <a:solidFill>
          <a:schemeClr val="accent5">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t>ФЗ от 02.07.2021 г. N360-ФЗ (Оптимизационный)</a:t>
          </a:r>
        </a:p>
        <a:p>
          <a:pPr lvl="0" algn="ctr" defTabSz="533400">
            <a:lnSpc>
              <a:spcPct val="90000"/>
            </a:lnSpc>
            <a:spcBef>
              <a:spcPct val="0"/>
            </a:spcBef>
            <a:spcAft>
              <a:spcPct val="35000"/>
            </a:spcAft>
          </a:pPr>
          <a:r>
            <a:rPr lang="ru-RU" sz="1200" b="1" kern="1200" dirty="0" smtClean="0"/>
            <a:t>Действует с 1 января 2022 года</a:t>
          </a:r>
        </a:p>
        <a:p>
          <a:pPr lvl="0" algn="ctr" defTabSz="533400">
            <a:lnSpc>
              <a:spcPct val="90000"/>
            </a:lnSpc>
            <a:spcBef>
              <a:spcPct val="0"/>
            </a:spcBef>
            <a:spcAft>
              <a:spcPct val="35000"/>
            </a:spcAft>
          </a:pPr>
          <a:r>
            <a:rPr lang="ru-RU" sz="1000" b="0" kern="1200" dirty="0" smtClean="0"/>
            <a:t>(за исключением отдельных положений)</a:t>
          </a:r>
          <a:endParaRPr lang="ru-RU" sz="1000" b="1" kern="1200" dirty="0" smtClean="0"/>
        </a:p>
      </dsp:txBody>
      <dsp:txXfrm>
        <a:off x="72603" y="1696332"/>
        <a:ext cx="1307485" cy="2026002"/>
      </dsp:txXfrm>
    </dsp:sp>
    <dsp:sp modelId="{BF047BB4-189E-48EF-A3C3-F6E956F61728}">
      <dsp:nvSpPr>
        <dsp:cNvPr id="0" name=""/>
        <dsp:cNvSpPr/>
      </dsp:nvSpPr>
      <dsp:spPr>
        <a:xfrm>
          <a:off x="1683439" y="1625600"/>
          <a:ext cx="1395703" cy="2167466"/>
        </a:xfrm>
        <a:prstGeom prst="roundRect">
          <a:avLst/>
        </a:prstGeom>
        <a:solidFill>
          <a:schemeClr val="accent5">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t>ФЗ от 08.03.2022 N46-ФЗ (Антикризисный)</a:t>
          </a:r>
        </a:p>
        <a:p>
          <a:pPr lvl="0" algn="ctr" defTabSz="533400">
            <a:lnSpc>
              <a:spcPct val="90000"/>
            </a:lnSpc>
            <a:spcBef>
              <a:spcPct val="0"/>
            </a:spcBef>
            <a:spcAft>
              <a:spcPct val="35000"/>
            </a:spcAft>
          </a:pPr>
          <a:r>
            <a:rPr lang="ru-RU" sz="1200" b="1" kern="1200" dirty="0" smtClean="0"/>
            <a:t>Действует с 8 марта 2022 года</a:t>
          </a:r>
          <a:endParaRPr lang="ru-RU" sz="1200" b="0" kern="1200" dirty="0" smtClean="0"/>
        </a:p>
        <a:p>
          <a:pPr lvl="0" algn="ctr" defTabSz="533400">
            <a:lnSpc>
              <a:spcPct val="90000"/>
            </a:lnSpc>
            <a:spcBef>
              <a:spcPct val="0"/>
            </a:spcBef>
            <a:spcAft>
              <a:spcPct val="35000"/>
            </a:spcAft>
          </a:pPr>
          <a:r>
            <a:rPr lang="ru-RU" sz="1000" b="0" kern="1200" dirty="0" smtClean="0"/>
            <a:t>(некоторые пункты действуют 2 года со дня публикации)</a:t>
          </a:r>
        </a:p>
      </dsp:txBody>
      <dsp:txXfrm>
        <a:off x="1751572" y="1693733"/>
        <a:ext cx="1259437" cy="2031200"/>
      </dsp:txXfrm>
    </dsp:sp>
    <dsp:sp modelId="{D05D933D-F987-4F4F-AD30-B16D054F566A}">
      <dsp:nvSpPr>
        <dsp:cNvPr id="0" name=""/>
        <dsp:cNvSpPr/>
      </dsp:nvSpPr>
      <dsp:spPr>
        <a:xfrm>
          <a:off x="3311760" y="1625600"/>
          <a:ext cx="1395703" cy="2167466"/>
        </a:xfrm>
        <a:prstGeom prst="roundRect">
          <a:avLst/>
        </a:prstGeom>
        <a:solidFill>
          <a:schemeClr val="accent5">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0" kern="1200" dirty="0" smtClean="0"/>
            <a:t>ФЗ от 16.04.2022 N104-ФЗ </a:t>
          </a:r>
          <a:r>
            <a:rPr lang="ru-RU" sz="1200" kern="1200" dirty="0" smtClean="0"/>
            <a:t>(Антикризисный)</a:t>
          </a:r>
          <a:r>
            <a:rPr lang="ru-RU" sz="1200" b="1" kern="1200" dirty="0" smtClean="0"/>
            <a:t> </a:t>
          </a:r>
        </a:p>
        <a:p>
          <a:pPr lvl="0" algn="ctr" defTabSz="533400">
            <a:lnSpc>
              <a:spcPct val="90000"/>
            </a:lnSpc>
            <a:spcBef>
              <a:spcPct val="0"/>
            </a:spcBef>
            <a:spcAft>
              <a:spcPct val="35000"/>
            </a:spcAft>
          </a:pPr>
          <a:r>
            <a:rPr lang="ru-RU" sz="1200" b="1" kern="1200" dirty="0" smtClean="0"/>
            <a:t>Действует с 16 апреля 2022 года </a:t>
          </a:r>
        </a:p>
        <a:p>
          <a:pPr lvl="0" algn="ctr" defTabSz="533400">
            <a:lnSpc>
              <a:spcPct val="90000"/>
            </a:lnSpc>
            <a:spcBef>
              <a:spcPct val="0"/>
            </a:spcBef>
            <a:spcAft>
              <a:spcPct val="35000"/>
            </a:spcAft>
          </a:pPr>
          <a:r>
            <a:rPr lang="ru-RU" sz="1050" b="0" kern="1200" dirty="0" smtClean="0"/>
            <a:t>(за исключением отдельных положений)</a:t>
          </a:r>
          <a:endParaRPr lang="ru-RU" sz="1050" b="0" kern="1200" dirty="0"/>
        </a:p>
      </dsp:txBody>
      <dsp:txXfrm>
        <a:off x="3379893" y="1693733"/>
        <a:ext cx="1259437" cy="2031200"/>
      </dsp:txXfrm>
    </dsp:sp>
    <dsp:sp modelId="{0229A0A3-9501-4BE6-B3CD-171BC5BF9143}">
      <dsp:nvSpPr>
        <dsp:cNvPr id="0" name=""/>
        <dsp:cNvSpPr/>
      </dsp:nvSpPr>
      <dsp:spPr>
        <a:xfrm>
          <a:off x="4940081" y="1625600"/>
          <a:ext cx="1395703" cy="2167466"/>
        </a:xfrm>
        <a:prstGeom prst="roundRect">
          <a:avLst/>
        </a:prstGeom>
        <a:solidFill>
          <a:schemeClr val="accent5">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t>ФЗ от 16.04.2022 N 109-ФЗ</a:t>
          </a:r>
        </a:p>
        <a:p>
          <a:pPr lvl="0" algn="ctr" defTabSz="533400">
            <a:lnSpc>
              <a:spcPct val="90000"/>
            </a:lnSpc>
            <a:spcBef>
              <a:spcPct val="0"/>
            </a:spcBef>
            <a:spcAft>
              <a:spcPct val="35000"/>
            </a:spcAft>
          </a:pPr>
          <a:r>
            <a:rPr lang="ru-RU" sz="1200" kern="1200" dirty="0" smtClean="0"/>
            <a:t>(Технический, по независимым гарантиям)</a:t>
          </a:r>
          <a:r>
            <a:rPr lang="ru-RU" sz="1200" b="1" kern="1200" dirty="0" smtClean="0"/>
            <a:t> </a:t>
          </a:r>
        </a:p>
        <a:p>
          <a:pPr lvl="0" algn="ctr" defTabSz="533400">
            <a:lnSpc>
              <a:spcPct val="90000"/>
            </a:lnSpc>
            <a:spcBef>
              <a:spcPct val="0"/>
            </a:spcBef>
            <a:spcAft>
              <a:spcPct val="35000"/>
            </a:spcAft>
          </a:pPr>
          <a:r>
            <a:rPr lang="ru-RU" sz="1200" b="1" kern="1200" dirty="0" smtClean="0"/>
            <a:t>Действует с 1 июля 2022 года </a:t>
          </a:r>
        </a:p>
        <a:p>
          <a:pPr lvl="0" algn="ctr" defTabSz="533400">
            <a:lnSpc>
              <a:spcPct val="90000"/>
            </a:lnSpc>
            <a:spcBef>
              <a:spcPct val="0"/>
            </a:spcBef>
            <a:spcAft>
              <a:spcPct val="35000"/>
            </a:spcAft>
          </a:pPr>
          <a:r>
            <a:rPr lang="ru-RU" sz="1000" b="0" kern="1200" dirty="0" smtClean="0"/>
            <a:t>(за исключением отдельных положений)</a:t>
          </a:r>
        </a:p>
      </dsp:txBody>
      <dsp:txXfrm>
        <a:off x="5008214" y="1693733"/>
        <a:ext cx="1259437" cy="2031200"/>
      </dsp:txXfrm>
    </dsp:sp>
    <dsp:sp modelId="{EFA63CE7-5015-4CA5-BC8A-D3B11644C0BA}">
      <dsp:nvSpPr>
        <dsp:cNvPr id="0" name=""/>
        <dsp:cNvSpPr/>
      </dsp:nvSpPr>
      <dsp:spPr>
        <a:xfrm>
          <a:off x="6568402" y="1625600"/>
          <a:ext cx="1395703" cy="2167466"/>
        </a:xfrm>
        <a:prstGeom prst="roundRect">
          <a:avLst/>
        </a:prstGeom>
        <a:solidFill>
          <a:schemeClr val="accent5">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t>ФЗ от 11.06.2022 N 160-ФЗ</a:t>
          </a:r>
        </a:p>
        <a:p>
          <a:pPr lvl="0" algn="ctr" defTabSz="533400">
            <a:lnSpc>
              <a:spcPct val="90000"/>
            </a:lnSpc>
            <a:spcBef>
              <a:spcPct val="0"/>
            </a:spcBef>
            <a:spcAft>
              <a:spcPct val="35000"/>
            </a:spcAft>
          </a:pPr>
          <a:r>
            <a:rPr lang="ru-RU" sz="1200" kern="1200" dirty="0" smtClean="0"/>
            <a:t>(Технический, по комиссиям и заинтересованным лицам)</a:t>
          </a:r>
          <a:r>
            <a:rPr lang="ru-RU" sz="1200" b="1" kern="1200" dirty="0" smtClean="0"/>
            <a:t> </a:t>
          </a:r>
        </a:p>
        <a:p>
          <a:pPr lvl="0" algn="ctr" defTabSz="533400">
            <a:lnSpc>
              <a:spcPct val="90000"/>
            </a:lnSpc>
            <a:spcBef>
              <a:spcPct val="0"/>
            </a:spcBef>
            <a:spcAft>
              <a:spcPct val="35000"/>
            </a:spcAft>
          </a:pPr>
          <a:r>
            <a:rPr lang="ru-RU" sz="1200" b="1" kern="1200" dirty="0" smtClean="0"/>
            <a:t>Действует с 1 июля 2022 года </a:t>
          </a:r>
        </a:p>
        <a:p>
          <a:pPr lvl="0" algn="ctr" defTabSz="533400">
            <a:lnSpc>
              <a:spcPct val="90000"/>
            </a:lnSpc>
            <a:spcBef>
              <a:spcPct val="0"/>
            </a:spcBef>
            <a:spcAft>
              <a:spcPct val="35000"/>
            </a:spcAft>
          </a:pPr>
          <a:r>
            <a:rPr lang="ru-RU" sz="1000" b="0" kern="1200" dirty="0" smtClean="0"/>
            <a:t>(за исключением отдельных положений)</a:t>
          </a:r>
        </a:p>
      </dsp:txBody>
      <dsp:txXfrm>
        <a:off x="6636535" y="1693733"/>
        <a:ext cx="1259437" cy="2031200"/>
      </dsp:txXfrm>
    </dsp:sp>
    <dsp:sp modelId="{92854884-482E-429A-B0D2-F714BAF2B630}">
      <dsp:nvSpPr>
        <dsp:cNvPr id="0" name=""/>
        <dsp:cNvSpPr/>
      </dsp:nvSpPr>
      <dsp:spPr>
        <a:xfrm>
          <a:off x="8196723" y="1625600"/>
          <a:ext cx="1395703" cy="2167466"/>
        </a:xfrm>
        <a:prstGeom prst="roundRect">
          <a:avLst/>
        </a:prstGeom>
        <a:solidFill>
          <a:schemeClr val="accent5">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t>ФЗ от 28.06.2022 N 231-ФЗ</a:t>
          </a:r>
        </a:p>
        <a:p>
          <a:pPr lvl="0" algn="ctr" defTabSz="533400">
            <a:lnSpc>
              <a:spcPct val="90000"/>
            </a:lnSpc>
            <a:spcBef>
              <a:spcPct val="0"/>
            </a:spcBef>
            <a:spcAft>
              <a:spcPct val="35000"/>
            </a:spcAft>
          </a:pPr>
          <a:r>
            <a:rPr lang="ru-RU" sz="1200" kern="1200" dirty="0" smtClean="0"/>
            <a:t>(Технический, по контрактам с встречными </a:t>
          </a:r>
          <a:r>
            <a:rPr lang="ru-RU" sz="1200" kern="1200" dirty="0" err="1" smtClean="0"/>
            <a:t>инвестобязательствами</a:t>
          </a:r>
          <a:r>
            <a:rPr lang="ru-RU" sz="1200" kern="1200" dirty="0" smtClean="0"/>
            <a:t>)</a:t>
          </a:r>
          <a:r>
            <a:rPr lang="ru-RU" sz="1200" b="1" kern="1200" dirty="0" smtClean="0"/>
            <a:t> </a:t>
          </a:r>
        </a:p>
        <a:p>
          <a:pPr lvl="0" algn="ctr" defTabSz="533400">
            <a:lnSpc>
              <a:spcPct val="90000"/>
            </a:lnSpc>
            <a:spcBef>
              <a:spcPct val="0"/>
            </a:spcBef>
            <a:spcAft>
              <a:spcPct val="35000"/>
            </a:spcAft>
          </a:pPr>
          <a:r>
            <a:rPr lang="ru-RU" sz="1200" b="1" kern="1200" dirty="0" smtClean="0"/>
            <a:t>Действует с 9 июля 2022 года </a:t>
          </a:r>
        </a:p>
        <a:p>
          <a:pPr lvl="0" algn="ctr" defTabSz="533400">
            <a:lnSpc>
              <a:spcPct val="90000"/>
            </a:lnSpc>
            <a:spcBef>
              <a:spcPct val="0"/>
            </a:spcBef>
            <a:spcAft>
              <a:spcPct val="35000"/>
            </a:spcAft>
          </a:pPr>
          <a:r>
            <a:rPr lang="ru-RU" sz="1000" b="0" kern="1200" dirty="0" smtClean="0"/>
            <a:t>(за исключением отдельных положений)</a:t>
          </a:r>
        </a:p>
      </dsp:txBody>
      <dsp:txXfrm>
        <a:off x="8264856" y="1693733"/>
        <a:ext cx="1259437" cy="2031200"/>
      </dsp:txXfrm>
    </dsp:sp>
    <dsp:sp modelId="{41FE981A-CFCB-4FDD-9DD9-9C1AC2D0F9A3}">
      <dsp:nvSpPr>
        <dsp:cNvPr id="0" name=""/>
        <dsp:cNvSpPr/>
      </dsp:nvSpPr>
      <dsp:spPr>
        <a:xfrm>
          <a:off x="9825044" y="1625600"/>
          <a:ext cx="1395703" cy="2167466"/>
        </a:xfrm>
        <a:prstGeom prst="roundRect">
          <a:avLst/>
        </a:prstGeom>
        <a:solidFill>
          <a:schemeClr val="accent5">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t>ФЗ от </a:t>
          </a:r>
          <a:r>
            <a:rPr lang="ru-RU" sz="1200" kern="1200" dirty="0" smtClean="0"/>
            <a:t>04.11.2022 </a:t>
          </a:r>
          <a:r>
            <a:rPr lang="ru-RU" sz="1200" kern="1200" dirty="0" smtClean="0"/>
            <a:t>N </a:t>
          </a:r>
          <a:r>
            <a:rPr lang="ru-RU" sz="1200" kern="1200" dirty="0" smtClean="0"/>
            <a:t>420-ФЗ</a:t>
          </a:r>
          <a:endParaRPr lang="ru-RU" sz="1200" kern="1200" dirty="0" smtClean="0"/>
        </a:p>
        <a:p>
          <a:pPr lvl="0" algn="ctr" defTabSz="533400">
            <a:lnSpc>
              <a:spcPct val="90000"/>
            </a:lnSpc>
            <a:spcBef>
              <a:spcPct val="0"/>
            </a:spcBef>
            <a:spcAft>
              <a:spcPct val="35000"/>
            </a:spcAft>
          </a:pPr>
          <a:r>
            <a:rPr lang="ru-RU" sz="1200" kern="1200" dirty="0" smtClean="0"/>
            <a:t>(Антикризисный- продление мер)</a:t>
          </a:r>
          <a:r>
            <a:rPr lang="ru-RU" sz="1200" b="1" kern="1200" dirty="0" smtClean="0"/>
            <a:t> </a:t>
          </a:r>
          <a:endParaRPr lang="ru-RU" sz="1200" b="1" kern="1200" dirty="0" smtClean="0"/>
        </a:p>
        <a:p>
          <a:pPr lvl="0" algn="ctr" defTabSz="533400">
            <a:lnSpc>
              <a:spcPct val="90000"/>
            </a:lnSpc>
            <a:spcBef>
              <a:spcPct val="0"/>
            </a:spcBef>
            <a:spcAft>
              <a:spcPct val="35000"/>
            </a:spcAft>
          </a:pPr>
          <a:r>
            <a:rPr lang="ru-RU" sz="1200" b="1" kern="1200" dirty="0" smtClean="0"/>
            <a:t>Действует с </a:t>
          </a:r>
          <a:r>
            <a:rPr lang="ru-RU" sz="1200" b="1" kern="1200" dirty="0" smtClean="0"/>
            <a:t>4 ноября </a:t>
          </a:r>
          <a:r>
            <a:rPr lang="ru-RU" sz="1200" b="1" kern="1200" dirty="0" smtClean="0"/>
            <a:t>2022 года </a:t>
          </a:r>
        </a:p>
        <a:p>
          <a:pPr lvl="0" algn="ctr" defTabSz="533400">
            <a:lnSpc>
              <a:spcPct val="90000"/>
            </a:lnSpc>
            <a:spcBef>
              <a:spcPct val="0"/>
            </a:spcBef>
            <a:spcAft>
              <a:spcPct val="35000"/>
            </a:spcAft>
          </a:pPr>
          <a:r>
            <a:rPr lang="ru-RU" sz="900" b="0" kern="1200" dirty="0" smtClean="0"/>
            <a:t>(за исключением отдельных положений)</a:t>
          </a:r>
        </a:p>
      </dsp:txBody>
      <dsp:txXfrm>
        <a:off x="9893177" y="1693733"/>
        <a:ext cx="1259437" cy="20312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59597E-BC11-4544-B52C-AF8A8A443758}" type="datetimeFigureOut">
              <a:rPr lang="ru-RU" smtClean="0"/>
              <a:pPr/>
              <a:t>23.11.2022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D7DFB2-9CFE-4C5C-9003-562C29B55EB7}" type="slidenum">
              <a:rPr lang="ru-RU" smtClean="0"/>
              <a:pPr/>
              <a:t>‹#›</a:t>
            </a:fld>
            <a:endParaRPr lang="ru-RU"/>
          </a:p>
        </p:txBody>
      </p:sp>
    </p:spTree>
    <p:extLst>
      <p:ext uri="{BB962C8B-B14F-4D97-AF65-F5344CB8AC3E}">
        <p14:creationId xmlns:p14="http://schemas.microsoft.com/office/powerpoint/2010/main" val="3017306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63994C-1DE0-4889-BFD2-9D9DAD375DE9}" type="slidenum">
              <a:rPr lang="ru-RU" smtClean="0"/>
              <a:pPr/>
              <a:t>1</a:t>
            </a:fld>
            <a:endParaRPr lang="ru-RU"/>
          </a:p>
        </p:txBody>
      </p:sp>
    </p:spTree>
    <p:extLst>
      <p:ext uri="{BB962C8B-B14F-4D97-AF65-F5344CB8AC3E}">
        <p14:creationId xmlns:p14="http://schemas.microsoft.com/office/powerpoint/2010/main" val="1593052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63994C-1DE0-4889-BFD2-9D9DAD375DE9}" type="slidenum">
              <a:rPr lang="ru-RU" smtClean="0"/>
              <a:pPr/>
              <a:t>2</a:t>
            </a:fld>
            <a:endParaRPr lang="ru-RU"/>
          </a:p>
        </p:txBody>
      </p:sp>
    </p:spTree>
    <p:extLst>
      <p:ext uri="{BB962C8B-B14F-4D97-AF65-F5344CB8AC3E}">
        <p14:creationId xmlns:p14="http://schemas.microsoft.com/office/powerpoint/2010/main" val="2794683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63994C-1DE0-4889-BFD2-9D9DAD375DE9}" type="slidenum">
              <a:rPr lang="ru-RU" smtClean="0"/>
              <a:pPr/>
              <a:t>3</a:t>
            </a:fld>
            <a:endParaRPr lang="ru-RU"/>
          </a:p>
        </p:txBody>
      </p:sp>
    </p:spTree>
    <p:extLst>
      <p:ext uri="{BB962C8B-B14F-4D97-AF65-F5344CB8AC3E}">
        <p14:creationId xmlns:p14="http://schemas.microsoft.com/office/powerpoint/2010/main" val="269615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63994C-1DE0-4889-BFD2-9D9DAD375DE9}" type="slidenum">
              <a:rPr lang="ru-RU" smtClean="0"/>
              <a:pPr/>
              <a:t>22</a:t>
            </a:fld>
            <a:endParaRPr lang="ru-RU"/>
          </a:p>
        </p:txBody>
      </p:sp>
    </p:spTree>
    <p:extLst>
      <p:ext uri="{BB962C8B-B14F-4D97-AF65-F5344CB8AC3E}">
        <p14:creationId xmlns:p14="http://schemas.microsoft.com/office/powerpoint/2010/main" val="1539312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63994C-1DE0-4889-BFD2-9D9DAD375DE9}" type="slidenum">
              <a:rPr lang="ru-RU" smtClean="0"/>
              <a:pPr/>
              <a:t>30</a:t>
            </a:fld>
            <a:endParaRPr lang="ru-RU"/>
          </a:p>
        </p:txBody>
      </p:sp>
    </p:spTree>
    <p:extLst>
      <p:ext uri="{BB962C8B-B14F-4D97-AF65-F5344CB8AC3E}">
        <p14:creationId xmlns:p14="http://schemas.microsoft.com/office/powerpoint/2010/main" val="27457439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3826140" y="1580541"/>
            <a:ext cx="7766936" cy="1646302"/>
          </a:xfrm>
        </p:spPr>
        <p:txBody>
          <a:bodyPr anchor="b">
            <a:noAutofit/>
          </a:bodyPr>
          <a:lstStyle>
            <a:lvl1pPr algn="r">
              <a:defRPr sz="40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3777634" y="322684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362D8DD6-D947-4328-B735-3BA501193FA3}" type="datetime1">
              <a:rPr lang="ru-RU" smtClean="0"/>
              <a:pPr/>
              <a:t>23.11.2022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1333863" y="6346162"/>
            <a:ext cx="683339" cy="365125"/>
          </a:xfrm>
        </p:spPr>
        <p:txBody>
          <a:bodyPr/>
          <a:lstStyle>
            <a:lvl1pPr>
              <a:defRPr sz="1400">
                <a:latin typeface="Segoe UI" panose="020B0502040204020203" pitchFamily="34" charset="0"/>
                <a:cs typeface="Segoe UI" panose="020B0502040204020203" pitchFamily="34" charset="0"/>
              </a:defRPr>
            </a:lvl1pPr>
          </a:lstStyle>
          <a:p>
            <a:fld id="{C9E0671E-2E04-4425-8F08-FC6BC8ED3F11}" type="slidenum">
              <a:rPr lang="ru-RU" smtClean="0"/>
              <a:pPr/>
              <a:t>‹#›</a:t>
            </a:fld>
            <a:endParaRPr lang="ru-RU" dirty="0"/>
          </a:p>
        </p:txBody>
      </p:sp>
      <p:pic>
        <p:nvPicPr>
          <p:cNvPr id="18" name="Рисунок 17"/>
          <p:cNvPicPr>
            <a:picLocks noChangeAspect="1"/>
          </p:cNvPicPr>
          <p:nvPr userDrawn="1"/>
        </p:nvPicPr>
        <p:blipFill rotWithShape="1">
          <a:blip r:embed="rId2" cstate="print">
            <a:extLst>
              <a:ext uri="{28A0092B-C50C-407E-A947-70E740481C1C}">
                <a14:useLocalDpi xmlns:a14="http://schemas.microsoft.com/office/drawing/2010/main" val="0"/>
              </a:ext>
            </a:extLst>
          </a:blip>
          <a:srcRect l="19645" t="6059" r="12902" b="24"/>
          <a:stretch/>
        </p:blipFill>
        <p:spPr>
          <a:xfrm>
            <a:off x="-91279" y="-33655"/>
            <a:ext cx="6195550" cy="6900954"/>
          </a:xfrm>
          <a:prstGeom prst="rect">
            <a:avLst/>
          </a:prstGeom>
        </p:spPr>
      </p:pic>
      <p:sp>
        <p:nvSpPr>
          <p:cNvPr id="20" name="TextBox 19"/>
          <p:cNvSpPr txBox="1"/>
          <p:nvPr userDrawn="1"/>
        </p:nvSpPr>
        <p:spPr>
          <a:xfrm>
            <a:off x="2474582" y="2995584"/>
            <a:ext cx="2669142" cy="923330"/>
          </a:xfrm>
          <a:prstGeom prst="rect">
            <a:avLst/>
          </a:prstGeom>
          <a:noFill/>
        </p:spPr>
        <p:txBody>
          <a:bodyPr wrap="square" rtlCol="0">
            <a:spAutoFit/>
          </a:bodyPr>
          <a:lstStyle/>
          <a:p>
            <a:r>
              <a:rPr lang="ru-RU" sz="1800" b="1" spc="100" baseline="0" dirty="0">
                <a:solidFill>
                  <a:schemeClr val="bg1"/>
                </a:solidFill>
                <a:latin typeface="Calibri (Основной текст)"/>
                <a:cs typeface="Arial" panose="020B0604020202020204" pitchFamily="34" charset="0"/>
              </a:rPr>
              <a:t>НАЦИОНАЛЬНАЯ</a:t>
            </a:r>
          </a:p>
          <a:p>
            <a:r>
              <a:rPr lang="ru-RU" sz="1800" b="1" spc="100" baseline="0" dirty="0">
                <a:solidFill>
                  <a:schemeClr val="bg1"/>
                </a:solidFill>
                <a:latin typeface="Calibri (Основной текст)"/>
                <a:cs typeface="Arial" panose="020B0604020202020204" pitchFamily="34" charset="0"/>
              </a:rPr>
              <a:t>ЭЛЕКТРОННАЯ</a:t>
            </a:r>
          </a:p>
          <a:p>
            <a:r>
              <a:rPr lang="ru-RU" sz="1800" b="1" spc="100" baseline="0" dirty="0">
                <a:solidFill>
                  <a:schemeClr val="bg1"/>
                </a:solidFill>
                <a:latin typeface="Calibri (Основной текст)"/>
                <a:cs typeface="Arial" panose="020B0604020202020204" pitchFamily="34" charset="0"/>
              </a:rPr>
              <a:t>ПЛОЩАДКА</a:t>
            </a:r>
          </a:p>
        </p:txBody>
      </p:sp>
      <p:pic>
        <p:nvPicPr>
          <p:cNvPr id="22" name="Рисунок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5707" y="2941056"/>
            <a:ext cx="909550" cy="894392"/>
          </a:xfrm>
          <a:prstGeom prst="rect">
            <a:avLst/>
          </a:prstGeom>
        </p:spPr>
      </p:pic>
      <p:sp>
        <p:nvSpPr>
          <p:cNvPr id="23" name="Шестиугольник 22"/>
          <p:cNvSpPr/>
          <p:nvPr userDrawn="1"/>
        </p:nvSpPr>
        <p:spPr>
          <a:xfrm rot="5400000">
            <a:off x="737236" y="1349788"/>
            <a:ext cx="4729238" cy="4076929"/>
          </a:xfrm>
          <a:prstGeom prst="hexagon">
            <a:avLst/>
          </a:prstGeom>
          <a:noFill/>
          <a:ln w="133350">
            <a:solidFill>
              <a:srgbClr val="BDD4ED">
                <a:alpha val="1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258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5F965DB-81F6-4F78-B445-8C759B16F311}" type="datetime1">
              <a:rPr lang="ru-RU" smtClean="0"/>
              <a:pPr/>
              <a:t>23.11.2022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370321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210FE26-C685-4055-B81B-4299BE3A1353}" type="datetime1">
              <a:rPr lang="ru-RU" smtClean="0"/>
              <a:pPr/>
              <a:t>23.11.2022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6484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2699B49-1618-4461-80BD-878C807678E5}" type="datetime1">
              <a:rPr lang="ru-RU" smtClean="0"/>
              <a:pPr/>
              <a:t>23.11.2022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185900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4C32C45-15CA-40FF-AC17-855458652CDD}" type="datetime1">
              <a:rPr lang="ru-RU" smtClean="0"/>
              <a:pPr/>
              <a:t>23.11.2022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3777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AFD7D9F-1EF2-4814-ADB5-CDA1737A8823}" type="datetime1">
              <a:rPr lang="ru-RU" smtClean="0"/>
              <a:pPr/>
              <a:t>23.11.2022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148250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DFF13CB-CE1C-41B9-82E3-6A0B624F7453}" type="datetime1">
              <a:rPr lang="ru-RU" smtClean="0"/>
              <a:pPr/>
              <a:t>23.11.2022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724147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54AD6C-29D5-4080-A238-1E153D83F4BD}" type="datetime1">
              <a:rPr lang="ru-RU" smtClean="0"/>
              <a:pPr/>
              <a:t>23.11.2022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317044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10"/>
          </p:nvPr>
        </p:nvSpPr>
        <p:spPr/>
        <p:txBody>
          <a:bodyPr/>
          <a:lstStyle/>
          <a:p>
            <a:fld id="{ACDAB497-422C-4923-9B08-00DB4CE88C66}" type="datetime1">
              <a:rPr lang="ru-RU" smtClean="0"/>
              <a:pPr/>
              <a:t>23.11.2022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1257663" y="6295362"/>
            <a:ext cx="683339" cy="365125"/>
          </a:xfrm>
        </p:spPr>
        <p:txBody>
          <a:bodyPr/>
          <a:lstStyle>
            <a:lvl1pPr>
              <a:defRPr sz="1400">
                <a:solidFill>
                  <a:schemeClr val="bg1"/>
                </a:solidFill>
                <a:latin typeface="Segoe UI" panose="020B0502040204020203" pitchFamily="34" charset="0"/>
                <a:cs typeface="Segoe UI" panose="020B0502040204020203" pitchFamily="34" charset="0"/>
              </a:defRPr>
            </a:lvl1pPr>
          </a:lstStyle>
          <a:p>
            <a:fld id="{C9E0671E-2E04-4425-8F08-FC6BC8ED3F11}" type="slidenum">
              <a:rPr lang="ru-RU" smtClean="0"/>
              <a:pPr/>
              <a:t>‹#›</a:t>
            </a:fld>
            <a:endParaRPr lang="ru-RU" dirty="0"/>
          </a:p>
        </p:txBody>
      </p:sp>
    </p:spTree>
    <p:extLst>
      <p:ext uri="{BB962C8B-B14F-4D97-AF65-F5344CB8AC3E}">
        <p14:creationId xmlns:p14="http://schemas.microsoft.com/office/powerpoint/2010/main" val="274758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3832" y="1122138"/>
            <a:ext cx="3968168" cy="5735862"/>
          </a:xfrm>
          <a:prstGeom prst="rect">
            <a:avLst/>
          </a:prstGeom>
        </p:spPr>
      </p:pic>
    </p:spTree>
    <p:extLst>
      <p:ext uri="{BB962C8B-B14F-4D97-AF65-F5344CB8AC3E}">
        <p14:creationId xmlns:p14="http://schemas.microsoft.com/office/powerpoint/2010/main" val="317429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0367E14-29C9-4542-A62E-6929AFAD5587}" type="datetime1">
              <a:rPr lang="ru-RU" smtClean="0"/>
              <a:pPr/>
              <a:t>23.11.2022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9E0671E-2E04-4425-8F08-FC6BC8ED3F11}" type="slidenum">
              <a:rPr lang="ru-RU" smtClean="0"/>
              <a:pPr/>
              <a:t>‹#›</a:t>
            </a:fld>
            <a:endParaRPr lang="ru-RU"/>
          </a:p>
        </p:txBody>
      </p:sp>
      <p:pic>
        <p:nvPicPr>
          <p:cNvPr id="8" name="Рисунок 7"/>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81" b="39141"/>
          <a:stretch/>
        </p:blipFill>
        <p:spPr>
          <a:xfrm>
            <a:off x="0" y="1536700"/>
            <a:ext cx="12192000" cy="2933700"/>
          </a:xfrm>
          <a:prstGeom prst="rect">
            <a:avLst/>
          </a:prstGeom>
        </p:spPr>
      </p:pic>
    </p:spTree>
    <p:extLst>
      <p:ext uri="{BB962C8B-B14F-4D97-AF65-F5344CB8AC3E}">
        <p14:creationId xmlns:p14="http://schemas.microsoft.com/office/powerpoint/2010/main" val="154847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735DB2D-C0CE-43AC-B5CA-6B07D3E3C29A}" type="datetime1">
              <a:rPr lang="ru-RU" smtClean="0"/>
              <a:pPr/>
              <a:t>23.11.2022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4128823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EDB9198-AB7F-4B81-BFC4-8A202941DF7A}" type="datetime1">
              <a:rPr lang="ru-RU" smtClean="0"/>
              <a:pPr/>
              <a:t>23.11.2022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a:xfrm>
            <a:off x="11206863" y="6223924"/>
            <a:ext cx="683339" cy="365125"/>
          </a:xfrm>
        </p:spPr>
        <p:txBody>
          <a:bodyPr/>
          <a:lstStyle>
            <a:lvl1pPr>
              <a:defRPr sz="1400">
                <a:latin typeface="Segoe UI" panose="020B0502040204020203" pitchFamily="34" charset="0"/>
                <a:cs typeface="Segoe UI" panose="020B0502040204020203" pitchFamily="34" charset="0"/>
              </a:defRPr>
            </a:lvl1pPr>
          </a:lstStyle>
          <a:p>
            <a:fld id="{C9E0671E-2E04-4425-8F08-FC6BC8ED3F11}" type="slidenum">
              <a:rPr lang="ru-RU" smtClean="0"/>
              <a:pPr/>
              <a:t>‹#›</a:t>
            </a:fld>
            <a:endParaRPr lang="ru-RU" dirty="0"/>
          </a:p>
        </p:txBody>
      </p:sp>
    </p:spTree>
    <p:extLst>
      <p:ext uri="{BB962C8B-B14F-4D97-AF65-F5344CB8AC3E}">
        <p14:creationId xmlns:p14="http://schemas.microsoft.com/office/powerpoint/2010/main" val="293317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78A279-1574-45C5-9292-680E51A6A4F6}" type="datetime1">
              <a:rPr lang="ru-RU" smtClean="0"/>
              <a:pPr/>
              <a:t>23.11.2022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a:xfrm>
            <a:off x="11244963" y="6223924"/>
            <a:ext cx="683339" cy="365125"/>
          </a:xfrm>
        </p:spPr>
        <p:txBody>
          <a:bodyPr/>
          <a:lstStyle>
            <a:lvl1pPr>
              <a:defRPr sz="1400">
                <a:solidFill>
                  <a:srgbClr val="0A5CAC"/>
                </a:solidFill>
                <a:latin typeface="Segoe UI" panose="020B0502040204020203" pitchFamily="34" charset="0"/>
                <a:cs typeface="Segoe UI" panose="020B0502040204020203" pitchFamily="34" charset="0"/>
              </a:defRPr>
            </a:lvl1pPr>
          </a:lstStyle>
          <a:p>
            <a:fld id="{C9E0671E-2E04-4425-8F08-FC6BC8ED3F11}" type="slidenum">
              <a:rPr lang="ru-RU" smtClean="0"/>
              <a:pPr/>
              <a:t>‹#›</a:t>
            </a:fld>
            <a:endParaRPr lang="ru-RU"/>
          </a:p>
        </p:txBody>
      </p:sp>
    </p:spTree>
    <p:extLst>
      <p:ext uri="{BB962C8B-B14F-4D97-AF65-F5344CB8AC3E}">
        <p14:creationId xmlns:p14="http://schemas.microsoft.com/office/powerpoint/2010/main" val="316201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367EE426-D783-4BE4-BEAA-1AA25B39984B}" type="datetime1">
              <a:rPr lang="ru-RU" smtClean="0"/>
              <a:pPr/>
              <a:t>23.11.2022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368558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76C7E80-F11D-43C2-84DC-DE68F215A23E}" type="datetime1">
              <a:rPr lang="ru-RU" smtClean="0"/>
              <a:pPr/>
              <a:t>23.11.2022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261834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E416DAB-2C76-43E6-8312-F01E7E90CC07}" type="datetime1">
              <a:rPr lang="ru-RU" smtClean="0"/>
              <a:pPr/>
              <a:t>23.11.2022</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9E0671E-2E04-4425-8F08-FC6BC8ED3F11}" type="slidenum">
              <a:rPr lang="ru-RU" smtClean="0"/>
              <a:pPr/>
              <a:t>‹#›</a:t>
            </a:fld>
            <a:endParaRPr lang="ru-RU"/>
          </a:p>
        </p:txBody>
      </p:sp>
    </p:spTree>
    <p:extLst>
      <p:ext uri="{BB962C8B-B14F-4D97-AF65-F5344CB8AC3E}">
        <p14:creationId xmlns:p14="http://schemas.microsoft.com/office/powerpoint/2010/main" val="1888300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6.png"/><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image" Target="../media/image102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2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2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2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2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2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2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2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2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2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6.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102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2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6.png"/><Relationship Id="rId4" Type="http://schemas.openxmlformats.org/officeDocument/2006/relationships/image" Target="../media/image6.svg"/></Relationships>
</file>

<file path=ppt/slides/_rels/slide23.xml.rels><?xml version="1.0" encoding="UTF-8" standalone="yes"?>
<Relationships xmlns="http://schemas.openxmlformats.org/package/2006/relationships"><Relationship Id="rId3" Type="http://schemas.openxmlformats.org/officeDocument/2006/relationships/image" Target="../media/image1003.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03.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03.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03.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03.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03.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03.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6.png"/><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6.png"/><Relationship Id="rId4" Type="http://schemas.openxmlformats.org/officeDocument/2006/relationships/image" Target="../media/image6.svg"/></Relationships>
</file>

<file path=ppt/slides/_rels/slide31.xml.rels><?xml version="1.0" encoding="UTF-8" standalone="yes"?>
<Relationships xmlns="http://schemas.openxmlformats.org/package/2006/relationships"><Relationship Id="rId3" Type="http://schemas.openxmlformats.org/officeDocument/2006/relationships/image" Target="../media/image1003.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03.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03.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03.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003.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2.svg"/><Relationship Id="rId7" Type="http://schemas.openxmlformats.org/officeDocument/2006/relationships/diagramColors" Target="../diagrams/colors1.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102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2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2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2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20.sv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941AFF20-015C-CA49-A729-9AFAD0F50128}"/>
              </a:ext>
            </a:extLst>
          </p:cNvPr>
          <p:cNvSpPr/>
          <p:nvPr/>
        </p:nvSpPr>
        <p:spPr>
          <a:xfrm>
            <a:off x="241976" y="2116029"/>
            <a:ext cx="6420081" cy="1569660"/>
          </a:xfrm>
          <a:prstGeom prst="rect">
            <a:avLst/>
          </a:prstGeom>
          <a:noFill/>
        </p:spPr>
        <p:txBody>
          <a:bodyPr wrap="square">
            <a:spAutoFit/>
          </a:bodyPr>
          <a:lstStyle/>
          <a:p>
            <a:r>
              <a:rPr lang="ru-RU" sz="3200" b="1" dirty="0" smtClean="0">
                <a:latin typeface="Panton SemiBold" pitchFamily="2" charset="0"/>
                <a:ea typeface="Roboto Lt" pitchFamily="2" charset="0"/>
                <a:cs typeface="Segoe UI" panose="020B0502040204020203" pitchFamily="34" charset="0"/>
              </a:rPr>
              <a:t>Ключевые изменения законодательства </a:t>
            </a:r>
          </a:p>
          <a:p>
            <a:r>
              <a:rPr lang="ru-RU" sz="3200" b="1" dirty="0" smtClean="0">
                <a:latin typeface="Panton SemiBold" pitchFamily="2" charset="0"/>
                <a:ea typeface="Roboto Lt" pitchFamily="2" charset="0"/>
                <a:cs typeface="Segoe UI" panose="020B0502040204020203" pitchFamily="34" charset="0"/>
              </a:rPr>
              <a:t>с 1 января 2023 года</a:t>
            </a:r>
            <a:endParaRPr lang="ru-RU" sz="3200" b="1" dirty="0">
              <a:latin typeface="Panton SemiBold" pitchFamily="2" charset="0"/>
              <a:ea typeface="Roboto Lt" pitchFamily="2" charset="0"/>
              <a:cs typeface="Segoe UI" panose="020B0502040204020203" pitchFamily="34" charset="0"/>
            </a:endParaRPr>
          </a:p>
        </p:txBody>
      </p:sp>
      <p:sp>
        <p:nvSpPr>
          <p:cNvPr id="14" name="TextBox 13">
            <a:extLst>
              <a:ext uri="{FF2B5EF4-FFF2-40B4-BE49-F238E27FC236}">
                <a16:creationId xmlns:a16="http://schemas.microsoft.com/office/drawing/2014/main" id="{114169D9-C57A-914A-B361-9B22FA124132}"/>
              </a:ext>
            </a:extLst>
          </p:cNvPr>
          <p:cNvSpPr txBox="1"/>
          <p:nvPr/>
        </p:nvSpPr>
        <p:spPr>
          <a:xfrm>
            <a:off x="241976" y="3998028"/>
            <a:ext cx="6293295" cy="1154162"/>
          </a:xfrm>
          <a:prstGeom prst="rect">
            <a:avLst/>
          </a:prstGeom>
          <a:noFill/>
        </p:spPr>
        <p:txBody>
          <a:bodyPr wrap="square" rtlCol="0">
            <a:spAutoFit/>
          </a:bodyPr>
          <a:lstStyle/>
          <a:p>
            <a:r>
              <a:rPr lang="ru-RU" sz="2300" b="1" dirty="0" smtClean="0">
                <a:latin typeface="Panton" pitchFamily="2" charset="0"/>
              </a:rPr>
              <a:t>Вергунова Ольга Викторовна</a:t>
            </a:r>
            <a:r>
              <a:rPr lang="ru-RU" sz="2300" b="1" dirty="0" smtClean="0">
                <a:latin typeface="Panton SemiBold" pitchFamily="2" charset="0"/>
              </a:rPr>
              <a:t>, </a:t>
            </a:r>
            <a:r>
              <a:rPr lang="ru-RU" sz="2300" b="1" dirty="0">
                <a:latin typeface="Panton SemiBold" pitchFamily="2" charset="0"/>
              </a:rPr>
              <a:t/>
            </a:r>
            <a:br>
              <a:rPr lang="ru-RU" sz="2300" b="1" dirty="0">
                <a:latin typeface="Panton SemiBold" pitchFamily="2" charset="0"/>
              </a:rPr>
            </a:br>
            <a:r>
              <a:rPr lang="ru-RU" sz="2300" dirty="0">
                <a:latin typeface="Panton" pitchFamily="2" charset="0"/>
              </a:rPr>
              <a:t>руководитель отдела методологии и обучения ЭТП «Фабрикант</a:t>
            </a:r>
            <a:r>
              <a:rPr lang="ru-RU" sz="2300" dirty="0" smtClean="0">
                <a:latin typeface="Panton" pitchFamily="2" charset="0"/>
              </a:rPr>
              <a:t>»</a:t>
            </a:r>
            <a:endParaRPr lang="ru-RU" sz="2300" dirty="0">
              <a:latin typeface="Panton" pitchFamily="2" charset="0"/>
            </a:endParaRPr>
          </a:p>
        </p:txBody>
      </p:sp>
      <p:pic>
        <p:nvPicPr>
          <p:cNvPr id="15" name="Рисунок 14">
            <a:extLst>
              <a:ext uri="{FF2B5EF4-FFF2-40B4-BE49-F238E27FC236}">
                <a16:creationId xmlns:a16="http://schemas.microsoft.com/office/drawing/2014/main" id="{1326C4BA-3DE0-BA49-B1EC-38B7AF9BA7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00038" y="345713"/>
            <a:ext cx="3862945" cy="461610"/>
          </a:xfrm>
          <a:prstGeom prst="rect">
            <a:avLst/>
          </a:prstGeom>
        </p:spPr>
      </p:pic>
      <p:pic>
        <p:nvPicPr>
          <p:cNvPr id="23" name="Рисунок 22">
            <a:extLst>
              <a:ext uri="{FF2B5EF4-FFF2-40B4-BE49-F238E27FC236}">
                <a16:creationId xmlns:a16="http://schemas.microsoft.com/office/drawing/2014/main" id="{3AB989C9-5FEB-DE49-8823-6F3F92028DF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209180" y="0"/>
            <a:ext cx="3996267" cy="6858000"/>
          </a:xfrm>
          <a:prstGeom prst="rect">
            <a:avLst/>
          </a:prstGeom>
        </p:spPr>
      </p:pic>
      <p:sp>
        <p:nvSpPr>
          <p:cNvPr id="24" name="Прямоугольник 23">
            <a:extLst>
              <a:ext uri="{FF2B5EF4-FFF2-40B4-BE49-F238E27FC236}">
                <a16:creationId xmlns:a16="http://schemas.microsoft.com/office/drawing/2014/main" id="{97D7383E-5C29-D748-B29C-B60C752C9775}"/>
              </a:ext>
            </a:extLst>
          </p:cNvPr>
          <p:cNvSpPr/>
          <p:nvPr/>
        </p:nvSpPr>
        <p:spPr>
          <a:xfrm>
            <a:off x="315970" y="3774562"/>
            <a:ext cx="5780030" cy="45719"/>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8161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6569" y="262625"/>
            <a:ext cx="7852402" cy="1077218"/>
          </a:xfrm>
          <a:prstGeom prst="rect">
            <a:avLst/>
          </a:prstGeom>
          <a:noFill/>
        </p:spPr>
        <p:txBody>
          <a:bodyPr wrap="square" rtlCol="0">
            <a:spAutoFit/>
          </a:bodyPr>
          <a:lstStyle/>
          <a:p>
            <a:r>
              <a:rPr lang="ru-RU" sz="3200" b="1" dirty="0" smtClean="0"/>
              <a:t>Основные изменения, ожидающие Заказчиков в 2023 году</a:t>
            </a:r>
            <a:endParaRPr lang="ru-RU" sz="3200" b="1" dirty="0"/>
          </a:p>
        </p:txBody>
      </p:sp>
      <p:sp>
        <p:nvSpPr>
          <p:cNvPr id="5" name="TextBox 4"/>
          <p:cNvSpPr txBox="1"/>
          <p:nvPr/>
        </p:nvSpPr>
        <p:spPr>
          <a:xfrm>
            <a:off x="164649" y="3202576"/>
            <a:ext cx="7124426" cy="3539430"/>
          </a:xfrm>
          <a:prstGeom prst="rect">
            <a:avLst/>
          </a:prstGeom>
          <a:noFill/>
        </p:spPr>
        <p:txBody>
          <a:bodyPr wrap="square" rtlCol="0">
            <a:spAutoFit/>
          </a:bodyPr>
          <a:lstStyle/>
          <a:p>
            <a:r>
              <a:rPr lang="ru-RU" sz="1600" dirty="0"/>
              <a:t>В случае проведения электронного конкурса, аукциона информация, предусмотренная частью 3 настоящей </a:t>
            </a:r>
            <a:r>
              <a:rPr lang="ru-RU" sz="1600" dirty="0" smtClean="0"/>
              <a:t>статьи (*информация, подтверждающая добросовестность участника), </a:t>
            </a:r>
            <a:r>
              <a:rPr lang="ru-RU" sz="1600" dirty="0"/>
              <a:t>предоставляется участником закупки при направлении заказчику подписанного проекта контракта. При невыполнении таким участником, признанным победителем конкурса или аукциона, данного требования или признании </a:t>
            </a:r>
            <a:r>
              <a:rPr lang="ru-RU" sz="1600" b="1" dirty="0"/>
              <a:t>заказчиком</a:t>
            </a:r>
            <a:r>
              <a:rPr lang="ru-RU" sz="1600" dirty="0"/>
              <a:t> </a:t>
            </a:r>
            <a:r>
              <a:rPr lang="ru-RU" sz="1600" dirty="0" smtClean="0"/>
              <a:t>(*ранее – комиссией по закупкам) информации</a:t>
            </a:r>
            <a:r>
              <a:rPr lang="ru-RU" sz="1600" dirty="0"/>
              <a:t>, предусмотренной указанной частью, недостоверной контракт с таким участником не заключается и он признается в соответствии с настоящим Федеральным законом уклонившимся от заключения контракта</a:t>
            </a:r>
            <a:r>
              <a:rPr lang="ru-RU" sz="1600" dirty="0" smtClean="0"/>
              <a:t>.</a:t>
            </a:r>
          </a:p>
          <a:p>
            <a:r>
              <a:rPr lang="ru-RU" sz="1600" dirty="0" smtClean="0"/>
              <a:t>*Более не требуется оформления специального протокола, все происходит в общем порядке признания участника уклонившимся от заключения контракта.</a:t>
            </a:r>
            <a:endParaRPr lang="ru-RU" sz="1600" dirty="0"/>
          </a:p>
        </p:txBody>
      </p:sp>
      <p:sp>
        <p:nvSpPr>
          <p:cNvPr id="6" name="Прямоугольник 5"/>
          <p:cNvSpPr/>
          <p:nvPr/>
        </p:nvSpPr>
        <p:spPr>
          <a:xfrm>
            <a:off x="246569" y="1434976"/>
            <a:ext cx="4075612" cy="696685"/>
          </a:xfrm>
          <a:prstGeom prst="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Часть 5 статьи 37</a:t>
            </a:r>
            <a:endParaRPr lang="ru-RU" dirty="0"/>
          </a:p>
        </p:txBody>
      </p:sp>
      <p:sp>
        <p:nvSpPr>
          <p:cNvPr id="12" name="Прямоугольник 11"/>
          <p:cNvSpPr/>
          <p:nvPr/>
        </p:nvSpPr>
        <p:spPr>
          <a:xfrm>
            <a:off x="793844" y="2147377"/>
            <a:ext cx="5363116" cy="725412"/>
          </a:xfrm>
          <a:prstGeom prst="rect">
            <a:avLst/>
          </a:prstGeom>
          <a:solidFill>
            <a:schemeClr val="accent5">
              <a:lumMod val="75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Изменение порядка применения антидемпинговых мер</a:t>
            </a:r>
            <a:endParaRPr lang="ru-RU" dirty="0"/>
          </a:p>
        </p:txBody>
      </p:sp>
    </p:spTree>
    <p:extLst>
      <p:ext uri="{BB962C8B-B14F-4D97-AF65-F5344CB8AC3E}">
        <p14:creationId xmlns:p14="http://schemas.microsoft.com/office/powerpoint/2010/main" val="192735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6569" y="262625"/>
            <a:ext cx="7852402" cy="1077218"/>
          </a:xfrm>
          <a:prstGeom prst="rect">
            <a:avLst/>
          </a:prstGeom>
          <a:noFill/>
        </p:spPr>
        <p:txBody>
          <a:bodyPr wrap="square" rtlCol="0">
            <a:spAutoFit/>
          </a:bodyPr>
          <a:lstStyle/>
          <a:p>
            <a:r>
              <a:rPr lang="ru-RU" sz="3200" b="1" dirty="0" smtClean="0"/>
              <a:t>Основные изменения, ожидающие Заказчиков в 2023 году</a:t>
            </a:r>
            <a:endParaRPr lang="ru-RU" sz="3200" b="1" dirty="0"/>
          </a:p>
        </p:txBody>
      </p:sp>
      <p:sp>
        <p:nvSpPr>
          <p:cNvPr id="5" name="TextBox 4"/>
          <p:cNvSpPr txBox="1"/>
          <p:nvPr/>
        </p:nvSpPr>
        <p:spPr>
          <a:xfrm>
            <a:off x="164649" y="3202576"/>
            <a:ext cx="7124426" cy="2800767"/>
          </a:xfrm>
          <a:prstGeom prst="rect">
            <a:avLst/>
          </a:prstGeom>
          <a:noFill/>
        </p:spPr>
        <p:txBody>
          <a:bodyPr wrap="square" rtlCol="0">
            <a:spAutoFit/>
          </a:bodyPr>
          <a:lstStyle/>
          <a:p>
            <a:r>
              <a:rPr lang="ru-RU" sz="1600" dirty="0"/>
              <a:t>При проведении электронных процедур:</a:t>
            </a:r>
          </a:p>
          <a:p>
            <a:r>
              <a:rPr lang="ru-RU" sz="1600" dirty="0"/>
              <a:t>1) обеспечение заявки на участие в закупке предоставляется одним из следующих способов:</a:t>
            </a:r>
          </a:p>
          <a:p>
            <a:r>
              <a:rPr lang="ru-RU" sz="1600" dirty="0" smtClean="0"/>
              <a:t>а</a:t>
            </a:r>
            <a:r>
              <a:rPr lang="ru-RU" sz="1600" dirty="0"/>
              <a:t>) путем блокирования денежных средств на банковском счете, открытом таким участником в банке, включенном в перечень, утвержденный Правительством Российской Федерации (далее - специальный счет), </a:t>
            </a:r>
            <a:r>
              <a:rPr lang="ru-RU" sz="1600" b="1" dirty="0"/>
              <a:t>для их перевода в случаях, предусмотренных настоящей статьей, на счет, на котором в соответствии с законодательством Российской Федерации учитываются операции со средствами, поступающими заказчику, или в соответствующий бюджет бюджетной системы Российской Федерации.</a:t>
            </a:r>
          </a:p>
        </p:txBody>
      </p:sp>
      <p:sp>
        <p:nvSpPr>
          <p:cNvPr id="6" name="Прямоугольник 5"/>
          <p:cNvSpPr/>
          <p:nvPr/>
        </p:nvSpPr>
        <p:spPr>
          <a:xfrm>
            <a:off x="246569" y="1434976"/>
            <a:ext cx="4075612" cy="696685"/>
          </a:xfrm>
          <a:prstGeom prst="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Подпункт «а» пункта 1 части 5 </a:t>
            </a:r>
          </a:p>
          <a:p>
            <a:pPr algn="ctr"/>
            <a:r>
              <a:rPr lang="ru-RU" dirty="0" smtClean="0"/>
              <a:t>статьи 44</a:t>
            </a:r>
            <a:endParaRPr lang="ru-RU" dirty="0"/>
          </a:p>
        </p:txBody>
      </p:sp>
      <p:sp>
        <p:nvSpPr>
          <p:cNvPr id="12" name="Прямоугольник 11"/>
          <p:cNvSpPr/>
          <p:nvPr/>
        </p:nvSpPr>
        <p:spPr>
          <a:xfrm>
            <a:off x="793844" y="2147377"/>
            <a:ext cx="5363116" cy="725412"/>
          </a:xfrm>
          <a:prstGeom prst="rect">
            <a:avLst/>
          </a:prstGeom>
          <a:solidFill>
            <a:schemeClr val="accent5">
              <a:lumMod val="75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Корректировка формулировок относительно порядка перечисления денежных средств </a:t>
            </a:r>
            <a:endParaRPr lang="ru-RU" dirty="0"/>
          </a:p>
        </p:txBody>
      </p:sp>
    </p:spTree>
    <p:extLst>
      <p:ext uri="{BB962C8B-B14F-4D97-AF65-F5344CB8AC3E}">
        <p14:creationId xmlns:p14="http://schemas.microsoft.com/office/powerpoint/2010/main" val="201941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6569" y="262625"/>
            <a:ext cx="7852402" cy="1077218"/>
          </a:xfrm>
          <a:prstGeom prst="rect">
            <a:avLst/>
          </a:prstGeom>
          <a:noFill/>
        </p:spPr>
        <p:txBody>
          <a:bodyPr wrap="square" rtlCol="0">
            <a:spAutoFit/>
          </a:bodyPr>
          <a:lstStyle/>
          <a:p>
            <a:r>
              <a:rPr lang="ru-RU" sz="3200" b="1" dirty="0" smtClean="0"/>
              <a:t>Основные изменения, ожидающие Заказчиков в 2023 году</a:t>
            </a:r>
            <a:endParaRPr lang="ru-RU" sz="3200" b="1" dirty="0"/>
          </a:p>
        </p:txBody>
      </p:sp>
      <p:sp>
        <p:nvSpPr>
          <p:cNvPr id="5" name="TextBox 4"/>
          <p:cNvSpPr txBox="1"/>
          <p:nvPr/>
        </p:nvSpPr>
        <p:spPr>
          <a:xfrm>
            <a:off x="164648" y="3202576"/>
            <a:ext cx="7673065" cy="3293209"/>
          </a:xfrm>
          <a:prstGeom prst="rect">
            <a:avLst/>
          </a:prstGeom>
          <a:noFill/>
        </p:spPr>
        <p:txBody>
          <a:bodyPr wrap="square" rtlCol="0">
            <a:spAutoFit/>
          </a:bodyPr>
          <a:lstStyle/>
          <a:p>
            <a:r>
              <a:rPr lang="ru-RU" sz="1600" dirty="0"/>
              <a:t>Если в случае, предусмотренном частью 13 настоящей </a:t>
            </a:r>
            <a:r>
              <a:rPr lang="ru-RU" sz="1600" dirty="0" smtClean="0"/>
              <a:t>статьи (*троекратное отклонение заявки), </a:t>
            </a:r>
            <a:r>
              <a:rPr lang="ru-RU" sz="1600" dirty="0"/>
              <a:t>обеспечение заявки на участие в закупке, являющейся третьей заявкой, предоставлено в виде денежных средств:</a:t>
            </a:r>
          </a:p>
          <a:p>
            <a:r>
              <a:rPr lang="ru-RU" sz="1600" dirty="0"/>
              <a:t>1) оператор электронной площадки через </a:t>
            </a:r>
            <a:r>
              <a:rPr lang="ru-RU" sz="1600" b="1" dirty="0" smtClean="0"/>
              <a:t>15 </a:t>
            </a:r>
            <a:r>
              <a:rPr lang="ru-RU" sz="1600" b="1" dirty="0"/>
              <a:t>рабочих дней</a:t>
            </a:r>
            <a:r>
              <a:rPr lang="ru-RU" sz="1600" dirty="0"/>
              <a:t> </a:t>
            </a:r>
            <a:r>
              <a:rPr lang="ru-RU" sz="1600" dirty="0" smtClean="0"/>
              <a:t>(*ранее – 30 дней) со </a:t>
            </a:r>
            <a:r>
              <a:rPr lang="ru-RU" sz="1600" dirty="0"/>
              <a:t>дня, следующего за днем размещения на электронной площадке в отношении такой заявки протокола, указанного в части 17 статьи 48, пункте 2 части 5 статьи 49, пункте 2 части 3 статьи 50 настоящего Федерального закона, направляет (за исключением случая получения оператором электронной площадки решения суда, контрольного органа в сфере закупок о признании решения, принятого в отношении такой заявки, не соответствующим требованиям настоящего Федерального закона) в банк информацию о реквизитах специального счета участника закупки, подавшего такую </a:t>
            </a:r>
            <a:r>
              <a:rPr lang="ru-RU" sz="1600" dirty="0" smtClean="0"/>
              <a:t>заявку</a:t>
            </a:r>
            <a:endParaRPr lang="ru-RU" sz="1600" dirty="0"/>
          </a:p>
        </p:txBody>
      </p:sp>
      <p:sp>
        <p:nvSpPr>
          <p:cNvPr id="6" name="Прямоугольник 5"/>
          <p:cNvSpPr/>
          <p:nvPr/>
        </p:nvSpPr>
        <p:spPr>
          <a:xfrm>
            <a:off x="246569" y="1434976"/>
            <a:ext cx="4075612" cy="696685"/>
          </a:xfrm>
          <a:prstGeom prst="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Пункт 1 части 14 статьи 44</a:t>
            </a:r>
            <a:endParaRPr lang="ru-RU" dirty="0"/>
          </a:p>
        </p:txBody>
      </p:sp>
      <p:sp>
        <p:nvSpPr>
          <p:cNvPr id="12" name="Прямоугольник 11"/>
          <p:cNvSpPr/>
          <p:nvPr/>
        </p:nvSpPr>
        <p:spPr>
          <a:xfrm>
            <a:off x="793844" y="2147377"/>
            <a:ext cx="5363116" cy="725412"/>
          </a:xfrm>
          <a:prstGeom prst="rect">
            <a:avLst/>
          </a:prstGeom>
          <a:solidFill>
            <a:schemeClr val="accent5">
              <a:lumMod val="75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Корректировка срока взыскания денежных средств, внесенных в качестве обеспечения</a:t>
            </a:r>
            <a:endParaRPr lang="ru-RU" dirty="0"/>
          </a:p>
        </p:txBody>
      </p:sp>
      <p:sp>
        <p:nvSpPr>
          <p:cNvPr id="3" name="Прямоугольная выноска 2"/>
          <p:cNvSpPr/>
          <p:nvPr/>
        </p:nvSpPr>
        <p:spPr>
          <a:xfrm>
            <a:off x="8098971" y="3274423"/>
            <a:ext cx="3213463" cy="1785257"/>
          </a:xfrm>
          <a:prstGeom prst="wedgeRectCallout">
            <a:avLst>
              <a:gd name="adj1" fmla="val -56334"/>
              <a:gd name="adj2" fmla="val 94207"/>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rPr>
              <a:t>Далее – банк самостоятельно переводит сумму обеспечения в соответствующий бюджет, а оператор уведомляет участника</a:t>
            </a:r>
            <a:endParaRPr lang="ru-RU" dirty="0">
              <a:solidFill>
                <a:schemeClr val="bg1"/>
              </a:solidFill>
            </a:endParaRPr>
          </a:p>
        </p:txBody>
      </p:sp>
    </p:spTree>
    <p:extLst>
      <p:ext uri="{BB962C8B-B14F-4D97-AF65-F5344CB8AC3E}">
        <p14:creationId xmlns:p14="http://schemas.microsoft.com/office/powerpoint/2010/main" val="381085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6569" y="262625"/>
            <a:ext cx="7852402" cy="1077218"/>
          </a:xfrm>
          <a:prstGeom prst="rect">
            <a:avLst/>
          </a:prstGeom>
          <a:noFill/>
        </p:spPr>
        <p:txBody>
          <a:bodyPr wrap="square" rtlCol="0">
            <a:spAutoFit/>
          </a:bodyPr>
          <a:lstStyle/>
          <a:p>
            <a:r>
              <a:rPr lang="ru-RU" sz="3200" b="1" dirty="0" smtClean="0"/>
              <a:t>Основные изменения, ожидающие Заказчиков в 2023 году</a:t>
            </a:r>
            <a:endParaRPr lang="ru-RU" sz="3200" b="1" dirty="0"/>
          </a:p>
        </p:txBody>
      </p:sp>
      <p:sp>
        <p:nvSpPr>
          <p:cNvPr id="5" name="TextBox 4"/>
          <p:cNvSpPr txBox="1"/>
          <p:nvPr/>
        </p:nvSpPr>
        <p:spPr>
          <a:xfrm>
            <a:off x="147231" y="3246119"/>
            <a:ext cx="7673065" cy="3539430"/>
          </a:xfrm>
          <a:prstGeom prst="rect">
            <a:avLst/>
          </a:prstGeom>
          <a:noFill/>
        </p:spPr>
        <p:txBody>
          <a:bodyPr wrap="square" rtlCol="0">
            <a:spAutoFit/>
          </a:bodyPr>
          <a:lstStyle/>
          <a:p>
            <a:r>
              <a:rPr lang="ru-RU" sz="1600" dirty="0"/>
              <a:t>Если в случае, предусмотренном частью 13 настоящей </a:t>
            </a:r>
            <a:r>
              <a:rPr lang="ru-RU" sz="1600" dirty="0" smtClean="0"/>
              <a:t>статьи </a:t>
            </a:r>
            <a:r>
              <a:rPr lang="ru-RU" sz="1600" dirty="0"/>
              <a:t>(*троекратное отклонение заявки)</a:t>
            </a:r>
            <a:r>
              <a:rPr lang="ru-RU" sz="1600" dirty="0" smtClean="0"/>
              <a:t>, </a:t>
            </a:r>
            <a:r>
              <a:rPr lang="ru-RU" sz="1600" dirty="0"/>
              <a:t>обеспечение заявки на участие в закупке, являющейся третьей заявкой, предоставлено в виде независимой гарантии:</a:t>
            </a:r>
          </a:p>
          <a:p>
            <a:r>
              <a:rPr lang="ru-RU" sz="1600" dirty="0"/>
              <a:t>1) оператор электронной площадки через </a:t>
            </a:r>
            <a:r>
              <a:rPr lang="ru-RU" sz="1600" b="1" dirty="0" smtClean="0"/>
              <a:t>15 </a:t>
            </a:r>
            <a:r>
              <a:rPr lang="ru-RU" sz="1600" b="1" dirty="0"/>
              <a:t>рабочих дней </a:t>
            </a:r>
            <a:r>
              <a:rPr lang="ru-RU" sz="1600" dirty="0"/>
              <a:t>(*ранее – 30 дней) </a:t>
            </a:r>
            <a:r>
              <a:rPr lang="ru-RU" sz="1600" dirty="0" smtClean="0"/>
              <a:t>со </a:t>
            </a:r>
            <a:r>
              <a:rPr lang="ru-RU" sz="1600" dirty="0"/>
              <a:t>дня, следующего за днем размещения на электронной площадке в отношении такой заявки протокола, указанного в части 17 статьи 48, пункте 2 части 5 статьи 49, пункте 2 части 3 статьи 50 настоящего Федерального закона, направляет (за исключением случая получения оператором электронной площадки решения суда, контрольного органа в сфере закупок о признании решения, принятого в отношении такой заявки, не соответствующим требованиям настоящего Федерального закона) заказчику, разместившему такой соответствующий протокол, информацию о наступлении случая, предусмотренного частью 13 настоящей статьи, и об участнике закупки, подавшем такую </a:t>
            </a:r>
            <a:r>
              <a:rPr lang="ru-RU" sz="1600" dirty="0" smtClean="0"/>
              <a:t>заявку.</a:t>
            </a:r>
            <a:endParaRPr lang="ru-RU" sz="1600" dirty="0"/>
          </a:p>
        </p:txBody>
      </p:sp>
      <p:sp>
        <p:nvSpPr>
          <p:cNvPr id="6" name="Прямоугольник 5"/>
          <p:cNvSpPr/>
          <p:nvPr/>
        </p:nvSpPr>
        <p:spPr>
          <a:xfrm>
            <a:off x="246569" y="1434976"/>
            <a:ext cx="4075612" cy="696685"/>
          </a:xfrm>
          <a:prstGeom prst="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Пункт 1 части 15 статьи 44</a:t>
            </a:r>
            <a:endParaRPr lang="ru-RU" dirty="0"/>
          </a:p>
        </p:txBody>
      </p:sp>
      <p:sp>
        <p:nvSpPr>
          <p:cNvPr id="12" name="Прямоугольник 11"/>
          <p:cNvSpPr/>
          <p:nvPr/>
        </p:nvSpPr>
        <p:spPr>
          <a:xfrm>
            <a:off x="793844" y="2147376"/>
            <a:ext cx="5363116" cy="813537"/>
          </a:xfrm>
          <a:prstGeom prst="rect">
            <a:avLst/>
          </a:prstGeom>
          <a:solidFill>
            <a:schemeClr val="accent5">
              <a:lumMod val="75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Корректировка срока взыскания по независимой гарантии, предоставленной в качестве обеспечения</a:t>
            </a:r>
            <a:endParaRPr lang="ru-RU" dirty="0"/>
          </a:p>
        </p:txBody>
      </p:sp>
      <p:sp>
        <p:nvSpPr>
          <p:cNvPr id="9" name="Прямоугольная выноска 8"/>
          <p:cNvSpPr/>
          <p:nvPr/>
        </p:nvSpPr>
        <p:spPr>
          <a:xfrm>
            <a:off x="8098971" y="3274423"/>
            <a:ext cx="3213463" cy="1785257"/>
          </a:xfrm>
          <a:prstGeom prst="wedgeRectCallout">
            <a:avLst>
              <a:gd name="adj1" fmla="val -56334"/>
              <a:gd name="adj2" fmla="val 94207"/>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rPr>
              <a:t>Далее – заказчик самостоятельно, в течение 3-х рабочих дней обращается за взысканием по независимой гарантии</a:t>
            </a:r>
            <a:endParaRPr lang="ru-RU" dirty="0">
              <a:solidFill>
                <a:schemeClr val="bg1"/>
              </a:solidFill>
            </a:endParaRPr>
          </a:p>
        </p:txBody>
      </p:sp>
    </p:spTree>
    <p:extLst>
      <p:ext uri="{BB962C8B-B14F-4D97-AF65-F5344CB8AC3E}">
        <p14:creationId xmlns:p14="http://schemas.microsoft.com/office/powerpoint/2010/main" val="101259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6569" y="262625"/>
            <a:ext cx="7852402" cy="1077218"/>
          </a:xfrm>
          <a:prstGeom prst="rect">
            <a:avLst/>
          </a:prstGeom>
          <a:noFill/>
        </p:spPr>
        <p:txBody>
          <a:bodyPr wrap="square" rtlCol="0">
            <a:spAutoFit/>
          </a:bodyPr>
          <a:lstStyle/>
          <a:p>
            <a:r>
              <a:rPr lang="ru-RU" sz="3200" b="1" dirty="0" smtClean="0"/>
              <a:t>Основные изменения, ожидающие Заказчиков в 2023 году</a:t>
            </a:r>
            <a:endParaRPr lang="ru-RU" sz="3200" b="1" dirty="0"/>
          </a:p>
        </p:txBody>
      </p:sp>
      <p:sp>
        <p:nvSpPr>
          <p:cNvPr id="5" name="TextBox 4"/>
          <p:cNvSpPr txBox="1"/>
          <p:nvPr/>
        </p:nvSpPr>
        <p:spPr>
          <a:xfrm>
            <a:off x="147231" y="3246119"/>
            <a:ext cx="7673065" cy="3416320"/>
          </a:xfrm>
          <a:prstGeom prst="rect">
            <a:avLst/>
          </a:prstGeom>
          <a:noFill/>
        </p:spPr>
        <p:txBody>
          <a:bodyPr wrap="square" rtlCol="0">
            <a:spAutoFit/>
          </a:bodyPr>
          <a:lstStyle/>
          <a:p>
            <a:r>
              <a:rPr lang="ru-RU" dirty="0"/>
              <a:t>Независимая гарантия должна быть безотзывной и должна содержать: </a:t>
            </a:r>
          </a:p>
          <a:p>
            <a:r>
              <a:rPr lang="ru-RU" dirty="0" smtClean="0"/>
              <a:t>1</a:t>
            </a:r>
            <a:r>
              <a:rPr lang="ru-RU" dirty="0"/>
              <a:t>) сумму независимой гарантии, подлежащую уплате гарантом заказчику в установленных статьей 44 </a:t>
            </a:r>
            <a:r>
              <a:rPr lang="ru-RU" dirty="0" smtClean="0"/>
              <a:t>(*ранее – частью 15 статьи 44) настоящего </a:t>
            </a:r>
            <a:r>
              <a:rPr lang="ru-RU" dirty="0"/>
              <a:t>Федерального закона случаях </a:t>
            </a:r>
            <a:r>
              <a:rPr lang="ru-RU" b="1" dirty="0"/>
              <a:t>для предъявления требования об уплате денежной суммы по независимой гарантии</a:t>
            </a:r>
            <a:r>
              <a:rPr lang="ru-RU" dirty="0"/>
              <a:t>, предоставленной для обеспечения заявки на участие в закупке, или сумму независимой гарантии, подлежащую уплате гарантом заказчику в случае ненадлежащего исполнения обязательств принципалом в соответствии со статьей 96 настоящего Федерального закона, а также идентификационный код закупки, при осуществлении которой предоставляется такая независимая гарантия</a:t>
            </a:r>
          </a:p>
        </p:txBody>
      </p:sp>
      <p:sp>
        <p:nvSpPr>
          <p:cNvPr id="6" name="Прямоугольник 5"/>
          <p:cNvSpPr/>
          <p:nvPr/>
        </p:nvSpPr>
        <p:spPr>
          <a:xfrm>
            <a:off x="246569" y="1434976"/>
            <a:ext cx="4075612" cy="696685"/>
          </a:xfrm>
          <a:prstGeom prst="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Пункт 1 части 2 статьи 45</a:t>
            </a:r>
            <a:endParaRPr lang="ru-RU" dirty="0"/>
          </a:p>
        </p:txBody>
      </p:sp>
      <p:sp>
        <p:nvSpPr>
          <p:cNvPr id="12" name="Прямоугольник 11"/>
          <p:cNvSpPr/>
          <p:nvPr/>
        </p:nvSpPr>
        <p:spPr>
          <a:xfrm>
            <a:off x="793844" y="2147376"/>
            <a:ext cx="5363116" cy="813537"/>
          </a:xfrm>
          <a:prstGeom prst="rect">
            <a:avLst/>
          </a:prstGeom>
          <a:solidFill>
            <a:schemeClr val="accent5">
              <a:lumMod val="75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Корректировка срока взыскания по независимой гарантии, предоставленной в качестве обеспечения</a:t>
            </a:r>
            <a:endParaRPr lang="ru-RU" dirty="0"/>
          </a:p>
        </p:txBody>
      </p:sp>
    </p:spTree>
    <p:extLst>
      <p:ext uri="{BB962C8B-B14F-4D97-AF65-F5344CB8AC3E}">
        <p14:creationId xmlns:p14="http://schemas.microsoft.com/office/powerpoint/2010/main" val="1117431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6569" y="262625"/>
            <a:ext cx="7852402" cy="1077218"/>
          </a:xfrm>
          <a:prstGeom prst="rect">
            <a:avLst/>
          </a:prstGeom>
          <a:noFill/>
        </p:spPr>
        <p:txBody>
          <a:bodyPr wrap="square" rtlCol="0">
            <a:spAutoFit/>
          </a:bodyPr>
          <a:lstStyle/>
          <a:p>
            <a:r>
              <a:rPr lang="ru-RU" sz="3200" b="1" dirty="0" smtClean="0"/>
              <a:t>Основные изменения, ожидающие Заказчиков в 2023 году</a:t>
            </a:r>
            <a:endParaRPr lang="ru-RU" sz="3200" b="1" dirty="0"/>
          </a:p>
        </p:txBody>
      </p:sp>
      <p:sp>
        <p:nvSpPr>
          <p:cNvPr id="5" name="TextBox 4"/>
          <p:cNvSpPr txBox="1"/>
          <p:nvPr/>
        </p:nvSpPr>
        <p:spPr>
          <a:xfrm>
            <a:off x="155939" y="3655422"/>
            <a:ext cx="7673065" cy="2031325"/>
          </a:xfrm>
          <a:prstGeom prst="rect">
            <a:avLst/>
          </a:prstGeom>
          <a:noFill/>
        </p:spPr>
        <p:txBody>
          <a:bodyPr wrap="square" rtlCol="0">
            <a:spAutoFit/>
          </a:bodyPr>
          <a:lstStyle/>
          <a:p>
            <a:r>
              <a:rPr lang="ru-RU" dirty="0"/>
              <a:t>Подача участником закупки ценового предложения, предусматривающего снижение цены контракта либо суммы цен единиц товара, работы, услуги (в случае, предусмотренном частью 24 статьи 22 настоящего Федерального закона) ниже нуля, означает подачу предложения о размере платы, подлежащей внесению участником закупки за заключение контракта и указываемой в качестве цены контракта. </a:t>
            </a:r>
          </a:p>
        </p:txBody>
      </p:sp>
      <p:sp>
        <p:nvSpPr>
          <p:cNvPr id="6" name="Прямоугольник 5"/>
          <p:cNvSpPr/>
          <p:nvPr/>
        </p:nvSpPr>
        <p:spPr>
          <a:xfrm>
            <a:off x="246569" y="1434976"/>
            <a:ext cx="4075612" cy="696685"/>
          </a:xfrm>
          <a:prstGeom prst="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Часть 8 статьи 48</a:t>
            </a:r>
            <a:endParaRPr lang="ru-RU" dirty="0"/>
          </a:p>
        </p:txBody>
      </p:sp>
      <p:sp>
        <p:nvSpPr>
          <p:cNvPr id="12" name="Прямоугольник 11"/>
          <p:cNvSpPr/>
          <p:nvPr/>
        </p:nvSpPr>
        <p:spPr>
          <a:xfrm>
            <a:off x="793844" y="2147376"/>
            <a:ext cx="5363116" cy="813537"/>
          </a:xfrm>
          <a:prstGeom prst="rect">
            <a:avLst/>
          </a:prstGeom>
          <a:solidFill>
            <a:schemeClr val="accent5">
              <a:lumMod val="75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Уточнение последствий подачи отрицательного ценового предложения на конкурсе</a:t>
            </a:r>
            <a:endParaRPr lang="ru-RU" dirty="0"/>
          </a:p>
        </p:txBody>
      </p:sp>
    </p:spTree>
    <p:extLst>
      <p:ext uri="{BB962C8B-B14F-4D97-AF65-F5344CB8AC3E}">
        <p14:creationId xmlns:p14="http://schemas.microsoft.com/office/powerpoint/2010/main" val="249000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6569" y="262625"/>
            <a:ext cx="7852402" cy="1077218"/>
          </a:xfrm>
          <a:prstGeom prst="rect">
            <a:avLst/>
          </a:prstGeom>
          <a:noFill/>
        </p:spPr>
        <p:txBody>
          <a:bodyPr wrap="square" rtlCol="0">
            <a:spAutoFit/>
          </a:bodyPr>
          <a:lstStyle/>
          <a:p>
            <a:r>
              <a:rPr lang="ru-RU" sz="3200" b="1" dirty="0" smtClean="0"/>
              <a:t>Основные изменения, ожидающие Заказчиков в 2023 году</a:t>
            </a:r>
            <a:endParaRPr lang="ru-RU" sz="3200" b="1" dirty="0"/>
          </a:p>
        </p:txBody>
      </p:sp>
      <p:sp>
        <p:nvSpPr>
          <p:cNvPr id="5" name="TextBox 4"/>
          <p:cNvSpPr txBox="1"/>
          <p:nvPr/>
        </p:nvSpPr>
        <p:spPr>
          <a:xfrm>
            <a:off x="246569" y="4503370"/>
            <a:ext cx="6732540" cy="646331"/>
          </a:xfrm>
          <a:prstGeom prst="rect">
            <a:avLst/>
          </a:prstGeom>
          <a:noFill/>
        </p:spPr>
        <p:txBody>
          <a:bodyPr wrap="square" rtlCol="0">
            <a:spAutoFit/>
          </a:bodyPr>
          <a:lstStyle/>
          <a:p>
            <a:r>
              <a:rPr lang="ru-RU" dirty="0" smtClean="0"/>
              <a:t>Подпункт «г», устанавливавший запрет на предложение цены более 100 миллионов рублей, утратил силу</a:t>
            </a:r>
            <a:endParaRPr lang="ru-RU" dirty="0"/>
          </a:p>
        </p:txBody>
      </p:sp>
      <p:sp>
        <p:nvSpPr>
          <p:cNvPr id="6" name="Прямоугольник 5"/>
          <p:cNvSpPr/>
          <p:nvPr/>
        </p:nvSpPr>
        <p:spPr>
          <a:xfrm>
            <a:off x="246569" y="1918778"/>
            <a:ext cx="4075612" cy="696685"/>
          </a:xfrm>
          <a:prstGeom prst="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Подпункт «г» пункта 9 части 3 статьи 49 </a:t>
            </a:r>
            <a:endParaRPr lang="ru-RU" dirty="0"/>
          </a:p>
        </p:txBody>
      </p:sp>
      <p:sp>
        <p:nvSpPr>
          <p:cNvPr id="12" name="Прямоугольник 11"/>
          <p:cNvSpPr/>
          <p:nvPr/>
        </p:nvSpPr>
        <p:spPr>
          <a:xfrm>
            <a:off x="811261" y="2615463"/>
            <a:ext cx="5363116" cy="813537"/>
          </a:xfrm>
          <a:prstGeom prst="rect">
            <a:avLst/>
          </a:prstGeom>
          <a:solidFill>
            <a:schemeClr val="accent5">
              <a:lumMod val="75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Уточнение порядка проведения аукциона «на повышение»</a:t>
            </a:r>
            <a:endParaRPr lang="ru-RU" dirty="0"/>
          </a:p>
        </p:txBody>
      </p:sp>
    </p:spTree>
    <p:extLst>
      <p:ext uri="{BB962C8B-B14F-4D97-AF65-F5344CB8AC3E}">
        <p14:creationId xmlns:p14="http://schemas.microsoft.com/office/powerpoint/2010/main" val="608456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6569" y="262625"/>
            <a:ext cx="7852402" cy="1077218"/>
          </a:xfrm>
          <a:prstGeom prst="rect">
            <a:avLst/>
          </a:prstGeom>
          <a:noFill/>
        </p:spPr>
        <p:txBody>
          <a:bodyPr wrap="square" rtlCol="0">
            <a:spAutoFit/>
          </a:bodyPr>
          <a:lstStyle/>
          <a:p>
            <a:r>
              <a:rPr lang="ru-RU" sz="3200" b="1" dirty="0" smtClean="0"/>
              <a:t>Основные изменения, ожидающие Заказчиков в 2023 году</a:t>
            </a:r>
            <a:endParaRPr lang="ru-RU" sz="3200" b="1" dirty="0"/>
          </a:p>
        </p:txBody>
      </p:sp>
      <p:sp>
        <p:nvSpPr>
          <p:cNvPr id="5" name="TextBox 4"/>
          <p:cNvSpPr txBox="1"/>
          <p:nvPr/>
        </p:nvSpPr>
        <p:spPr>
          <a:xfrm>
            <a:off x="246569" y="3254828"/>
            <a:ext cx="7573728" cy="3139321"/>
          </a:xfrm>
          <a:prstGeom prst="rect">
            <a:avLst/>
          </a:prstGeom>
          <a:noFill/>
        </p:spPr>
        <p:txBody>
          <a:bodyPr wrap="square" rtlCol="0">
            <a:spAutoFit/>
          </a:bodyPr>
          <a:lstStyle/>
          <a:p>
            <a:r>
              <a:rPr lang="ru-RU" dirty="0"/>
              <a:t>закупка работы или услуги, выполнение или оказание которых может осуществляться только органом исполнительной власти в соответствии с его полномочиями, либо </a:t>
            </a:r>
            <a:r>
              <a:rPr lang="ru-RU" strike="sngStrike" dirty="0"/>
              <a:t>подведомственными ему </a:t>
            </a:r>
            <a:r>
              <a:rPr lang="ru-RU" dirty="0"/>
              <a:t>государственным учреждением, государственным унитарным предприятием, либо акционерным обществом, сто процентов акций которого принадлежит Российской Федерации, соответствующие полномочия которых устанавливаются федеральными законами, нормативными правовыми актами Президента Российской Федерации, нормативными правовыми актами Правительства Российской Федерации, законодательными актами соответствующего субъекта Российской Федерации</a:t>
            </a:r>
          </a:p>
        </p:txBody>
      </p:sp>
      <p:sp>
        <p:nvSpPr>
          <p:cNvPr id="6" name="Прямоугольник 5"/>
          <p:cNvSpPr/>
          <p:nvPr/>
        </p:nvSpPr>
        <p:spPr>
          <a:xfrm>
            <a:off x="246569" y="1442834"/>
            <a:ext cx="4075612" cy="696685"/>
          </a:xfrm>
          <a:prstGeom prst="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Пункт 6 части 1 статьи 93 </a:t>
            </a:r>
            <a:endParaRPr lang="ru-RU" dirty="0"/>
          </a:p>
        </p:txBody>
      </p:sp>
      <p:sp>
        <p:nvSpPr>
          <p:cNvPr id="12" name="Прямоугольник 11"/>
          <p:cNvSpPr/>
          <p:nvPr/>
        </p:nvSpPr>
        <p:spPr>
          <a:xfrm>
            <a:off x="895841" y="2139519"/>
            <a:ext cx="5363116" cy="813537"/>
          </a:xfrm>
          <a:prstGeom prst="rect">
            <a:avLst/>
          </a:prstGeom>
          <a:solidFill>
            <a:schemeClr val="accent5">
              <a:lumMod val="75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Изменение формулировки</a:t>
            </a:r>
            <a:endParaRPr lang="ru-RU" dirty="0"/>
          </a:p>
        </p:txBody>
      </p:sp>
    </p:spTree>
    <p:extLst>
      <p:ext uri="{BB962C8B-B14F-4D97-AF65-F5344CB8AC3E}">
        <p14:creationId xmlns:p14="http://schemas.microsoft.com/office/powerpoint/2010/main" val="1128789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6569" y="262625"/>
            <a:ext cx="7852402" cy="1077218"/>
          </a:xfrm>
          <a:prstGeom prst="rect">
            <a:avLst/>
          </a:prstGeom>
          <a:noFill/>
        </p:spPr>
        <p:txBody>
          <a:bodyPr wrap="square" rtlCol="0">
            <a:spAutoFit/>
          </a:bodyPr>
          <a:lstStyle/>
          <a:p>
            <a:r>
              <a:rPr lang="ru-RU" sz="3200" b="1" dirty="0" smtClean="0"/>
              <a:t>Основные изменения, ожидающие Заказчиков в 2023 году</a:t>
            </a:r>
            <a:endParaRPr lang="ru-RU" sz="3200" b="1" dirty="0"/>
          </a:p>
        </p:txBody>
      </p:sp>
      <p:sp>
        <p:nvSpPr>
          <p:cNvPr id="5" name="TextBox 4"/>
          <p:cNvSpPr txBox="1"/>
          <p:nvPr/>
        </p:nvSpPr>
        <p:spPr>
          <a:xfrm>
            <a:off x="168192" y="3752732"/>
            <a:ext cx="7573728" cy="2031325"/>
          </a:xfrm>
          <a:prstGeom prst="rect">
            <a:avLst/>
          </a:prstGeom>
          <a:noFill/>
        </p:spPr>
        <p:txBody>
          <a:bodyPr wrap="square" rtlCol="0">
            <a:spAutoFit/>
          </a:bodyPr>
          <a:lstStyle/>
          <a:p>
            <a:r>
              <a:rPr lang="ru-RU" dirty="0"/>
              <a:t>оказание услуг по водоснабжению, водоотведению, теплоснабжению, обращению с твердыми коммунальными отходами, </a:t>
            </a:r>
            <a:r>
              <a:rPr lang="ru-RU" b="1" dirty="0"/>
              <a:t>отходами I и II классов опасности</a:t>
            </a:r>
            <a:r>
              <a:rPr lang="ru-RU" dirty="0"/>
              <a:t>, газоснабжению (за исключением услуг по реализации сжиженного газа), по подключению (присоединению) к сетям инженерно-технического обеспечения, по хранению и ввозу (вывозу) наркотических средств и психотропных веществ</a:t>
            </a:r>
          </a:p>
        </p:txBody>
      </p:sp>
      <p:sp>
        <p:nvSpPr>
          <p:cNvPr id="6" name="Прямоугольник 5"/>
          <p:cNvSpPr/>
          <p:nvPr/>
        </p:nvSpPr>
        <p:spPr>
          <a:xfrm>
            <a:off x="246569" y="1839882"/>
            <a:ext cx="4075612" cy="696685"/>
          </a:xfrm>
          <a:prstGeom prst="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Пункт 8 части 1 статьи 93 </a:t>
            </a:r>
            <a:endParaRPr lang="ru-RU" dirty="0"/>
          </a:p>
        </p:txBody>
      </p:sp>
      <p:sp>
        <p:nvSpPr>
          <p:cNvPr id="12" name="Прямоугольник 11"/>
          <p:cNvSpPr/>
          <p:nvPr/>
        </p:nvSpPr>
        <p:spPr>
          <a:xfrm>
            <a:off x="895841" y="2536567"/>
            <a:ext cx="5363116" cy="813537"/>
          </a:xfrm>
          <a:prstGeom prst="rect">
            <a:avLst/>
          </a:prstGeom>
          <a:solidFill>
            <a:schemeClr val="accent5">
              <a:lumMod val="75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Изменение формулировки и дополнение оснований для заключения контракта с единственным поставщиком </a:t>
            </a:r>
            <a:endParaRPr lang="ru-RU" dirty="0"/>
          </a:p>
        </p:txBody>
      </p:sp>
    </p:spTree>
    <p:extLst>
      <p:ext uri="{BB962C8B-B14F-4D97-AF65-F5344CB8AC3E}">
        <p14:creationId xmlns:p14="http://schemas.microsoft.com/office/powerpoint/2010/main" val="183450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6569" y="262625"/>
            <a:ext cx="7852402" cy="1077218"/>
          </a:xfrm>
          <a:prstGeom prst="rect">
            <a:avLst/>
          </a:prstGeom>
          <a:noFill/>
        </p:spPr>
        <p:txBody>
          <a:bodyPr wrap="square" rtlCol="0">
            <a:spAutoFit/>
          </a:bodyPr>
          <a:lstStyle/>
          <a:p>
            <a:r>
              <a:rPr lang="ru-RU" sz="3200" b="1" dirty="0" smtClean="0"/>
              <a:t>Основные изменения, ожидающие Заказчиков в 2023 году</a:t>
            </a:r>
            <a:endParaRPr lang="ru-RU" sz="3200" b="1" dirty="0"/>
          </a:p>
        </p:txBody>
      </p:sp>
      <p:sp>
        <p:nvSpPr>
          <p:cNvPr id="5" name="TextBox 4"/>
          <p:cNvSpPr txBox="1"/>
          <p:nvPr/>
        </p:nvSpPr>
        <p:spPr>
          <a:xfrm>
            <a:off x="246569" y="4125685"/>
            <a:ext cx="6732540" cy="1477328"/>
          </a:xfrm>
          <a:prstGeom prst="rect">
            <a:avLst/>
          </a:prstGeom>
          <a:noFill/>
        </p:spPr>
        <p:txBody>
          <a:bodyPr wrap="square" rtlCol="0">
            <a:spAutoFit/>
          </a:bodyPr>
          <a:lstStyle/>
          <a:p>
            <a:r>
              <a:rPr lang="ru-RU" dirty="0" smtClean="0"/>
              <a:t>Заключение </a:t>
            </a:r>
            <a:r>
              <a:rPr lang="ru-RU" dirty="0"/>
              <a:t>контракта на оказание услуг по подготовке космонавтов, по организации и обеспечению запусков космических аппаратов и управлению ими в полете, по созданию (разработке, изготовлению и испытанию) космической техники.</a:t>
            </a:r>
          </a:p>
        </p:txBody>
      </p:sp>
      <p:sp>
        <p:nvSpPr>
          <p:cNvPr id="6" name="Прямоугольник 5"/>
          <p:cNvSpPr/>
          <p:nvPr/>
        </p:nvSpPr>
        <p:spPr>
          <a:xfrm>
            <a:off x="246569" y="1918778"/>
            <a:ext cx="4075612" cy="696685"/>
          </a:xfrm>
          <a:prstGeom prst="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Пункт 61 части 1 статьи 93 </a:t>
            </a:r>
            <a:endParaRPr lang="ru-RU" dirty="0"/>
          </a:p>
        </p:txBody>
      </p:sp>
      <p:sp>
        <p:nvSpPr>
          <p:cNvPr id="12" name="Прямоугольник 11"/>
          <p:cNvSpPr/>
          <p:nvPr/>
        </p:nvSpPr>
        <p:spPr>
          <a:xfrm>
            <a:off x="811261" y="2615463"/>
            <a:ext cx="5363116" cy="813537"/>
          </a:xfrm>
          <a:prstGeom prst="rect">
            <a:avLst/>
          </a:prstGeom>
          <a:solidFill>
            <a:schemeClr val="accent5">
              <a:lumMod val="75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Дополнение случаев закупки у единственного поставщика</a:t>
            </a:r>
            <a:endParaRPr lang="ru-RU" dirty="0"/>
          </a:p>
        </p:txBody>
      </p:sp>
    </p:spTree>
    <p:extLst>
      <p:ext uri="{BB962C8B-B14F-4D97-AF65-F5344CB8AC3E}">
        <p14:creationId xmlns:p14="http://schemas.microsoft.com/office/powerpoint/2010/main" val="118681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14169D9-C57A-914A-B361-9B22FA124132}"/>
              </a:ext>
            </a:extLst>
          </p:cNvPr>
          <p:cNvSpPr txBox="1"/>
          <p:nvPr/>
        </p:nvSpPr>
        <p:spPr>
          <a:xfrm>
            <a:off x="300038" y="4155380"/>
            <a:ext cx="6293295" cy="1061829"/>
          </a:xfrm>
          <a:prstGeom prst="rect">
            <a:avLst/>
          </a:prstGeom>
          <a:noFill/>
        </p:spPr>
        <p:txBody>
          <a:bodyPr wrap="square" rtlCol="0">
            <a:spAutoFit/>
          </a:bodyPr>
          <a:lstStyle/>
          <a:p>
            <a:r>
              <a:rPr lang="ru-RU" sz="2300" b="1" dirty="0" smtClean="0"/>
              <a:t>Вергунова Ольга Викторовна</a:t>
            </a:r>
          </a:p>
          <a:p>
            <a:r>
              <a:rPr lang="ru-RU" sz="2000" dirty="0" err="1" smtClean="0"/>
              <a:t>Телеграм</a:t>
            </a:r>
            <a:r>
              <a:rPr lang="ru-RU" sz="2000" dirty="0" smtClean="0"/>
              <a:t>-канал «</a:t>
            </a:r>
            <a:r>
              <a:rPr lang="ru-RU" sz="2000" dirty="0" err="1" smtClean="0"/>
              <a:t>Вергунова</a:t>
            </a:r>
            <a:r>
              <a:rPr lang="ru-RU" sz="2000" dirty="0" smtClean="0"/>
              <a:t> о закупках»</a:t>
            </a:r>
          </a:p>
          <a:p>
            <a:r>
              <a:rPr lang="en-US" sz="2000" dirty="0"/>
              <a:t>https://t.me/vergunova_o_zakupkah</a:t>
            </a:r>
            <a:endParaRPr lang="ru-RU" sz="2000" dirty="0"/>
          </a:p>
        </p:txBody>
      </p:sp>
      <p:pic>
        <p:nvPicPr>
          <p:cNvPr id="15" name="Рисунок 14">
            <a:extLst>
              <a:ext uri="{FF2B5EF4-FFF2-40B4-BE49-F238E27FC236}">
                <a16:creationId xmlns:a16="http://schemas.microsoft.com/office/drawing/2014/main" id="{1326C4BA-3DE0-BA49-B1EC-38B7AF9BA7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00038" y="345713"/>
            <a:ext cx="3862945" cy="461610"/>
          </a:xfrm>
          <a:prstGeom prst="rect">
            <a:avLst/>
          </a:prstGeom>
        </p:spPr>
      </p:pic>
      <p:pic>
        <p:nvPicPr>
          <p:cNvPr id="23" name="Рисунок 22">
            <a:extLst>
              <a:ext uri="{FF2B5EF4-FFF2-40B4-BE49-F238E27FC236}">
                <a16:creationId xmlns:a16="http://schemas.microsoft.com/office/drawing/2014/main" id="{3AB989C9-5FEB-DE49-8823-6F3F92028DF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209180" y="0"/>
            <a:ext cx="3996267" cy="6858000"/>
          </a:xfrm>
          <a:prstGeom prst="rect">
            <a:avLst/>
          </a:prstGeom>
        </p:spPr>
      </p:pic>
      <p:sp>
        <p:nvSpPr>
          <p:cNvPr id="24" name="Прямоугольник 23">
            <a:extLst>
              <a:ext uri="{FF2B5EF4-FFF2-40B4-BE49-F238E27FC236}">
                <a16:creationId xmlns:a16="http://schemas.microsoft.com/office/drawing/2014/main" id="{97D7383E-5C29-D748-B29C-B60C752C9775}"/>
              </a:ext>
            </a:extLst>
          </p:cNvPr>
          <p:cNvSpPr/>
          <p:nvPr/>
        </p:nvSpPr>
        <p:spPr>
          <a:xfrm>
            <a:off x="406052" y="3938133"/>
            <a:ext cx="5780030" cy="45719"/>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p:cNvPicPr>
            <a:picLocks noChangeAspect="1"/>
          </p:cNvPicPr>
          <p:nvPr/>
        </p:nvPicPr>
        <p:blipFill>
          <a:blip r:embed="rId7"/>
          <a:stretch>
            <a:fillRect/>
          </a:stretch>
        </p:blipFill>
        <p:spPr>
          <a:xfrm>
            <a:off x="1125947" y="1231584"/>
            <a:ext cx="2542429" cy="2542429"/>
          </a:xfrm>
          <a:prstGeom prst="rect">
            <a:avLst/>
          </a:prstGeom>
        </p:spPr>
      </p:pic>
      <p:sp>
        <p:nvSpPr>
          <p:cNvPr id="3" name="TextBox 2"/>
          <p:cNvSpPr txBox="1"/>
          <p:nvPr/>
        </p:nvSpPr>
        <p:spPr>
          <a:xfrm>
            <a:off x="4162983" y="1188690"/>
            <a:ext cx="3448308" cy="2585323"/>
          </a:xfrm>
          <a:prstGeom prst="rect">
            <a:avLst/>
          </a:prstGeom>
          <a:noFill/>
        </p:spPr>
        <p:txBody>
          <a:bodyPr wrap="square" rtlCol="0">
            <a:spAutoFit/>
          </a:bodyPr>
          <a:lstStyle/>
          <a:p>
            <a:pPr marL="285750" indent="-285750">
              <a:buFont typeface="Arial" panose="020B0604020202020204" pitchFamily="34" charset="0"/>
              <a:buChar char="•"/>
            </a:pPr>
            <a:r>
              <a:rPr lang="ru-RU" dirty="0" smtClean="0"/>
              <a:t>Руководитель отдела методологии и обучения ЭТП Фабрикант</a:t>
            </a:r>
          </a:p>
          <a:p>
            <a:pPr marL="285750" indent="-285750">
              <a:buFont typeface="Arial" panose="020B0604020202020204" pitchFamily="34" charset="0"/>
              <a:buChar char="•"/>
            </a:pPr>
            <a:r>
              <a:rPr lang="ru-RU" dirty="0" smtClean="0"/>
              <a:t>Эксперт, консультант с непрерывной практикой в регламентированных закупках с 2003 года</a:t>
            </a:r>
          </a:p>
          <a:p>
            <a:pPr marL="285750" indent="-285750">
              <a:buFont typeface="Arial" panose="020B0604020202020204" pitchFamily="34" charset="0"/>
              <a:buChar char="•"/>
            </a:pPr>
            <a:r>
              <a:rPr lang="ru-RU" dirty="0" smtClean="0"/>
              <a:t>Преподаватель с опытом работы более 15-ти лет</a:t>
            </a:r>
            <a:endParaRPr lang="ru-RU" dirty="0"/>
          </a:p>
        </p:txBody>
      </p:sp>
      <p:sp>
        <p:nvSpPr>
          <p:cNvPr id="4" name="Прямоугольник 3"/>
          <p:cNvSpPr/>
          <p:nvPr/>
        </p:nvSpPr>
        <p:spPr>
          <a:xfrm>
            <a:off x="300037" y="5433490"/>
            <a:ext cx="7311253" cy="1323439"/>
          </a:xfrm>
          <a:prstGeom prst="rect">
            <a:avLst/>
          </a:prstGeom>
        </p:spPr>
        <p:txBody>
          <a:bodyPr wrap="square">
            <a:spAutoFit/>
          </a:bodyPr>
          <a:lstStyle/>
          <a:p>
            <a:r>
              <a:rPr lang="ru-RU" sz="2000" dirty="0" smtClean="0"/>
              <a:t>Социальные сети ЭТП Фабрикант:</a:t>
            </a:r>
          </a:p>
          <a:p>
            <a:r>
              <a:rPr lang="ru-RU" sz="2000" dirty="0" err="1"/>
              <a:t>Телеграм</a:t>
            </a:r>
            <a:r>
              <a:rPr lang="ru-RU" sz="2000" dirty="0"/>
              <a:t> канал: https://</a:t>
            </a:r>
            <a:r>
              <a:rPr lang="ru-RU" sz="2000" dirty="0" smtClean="0"/>
              <a:t>t.me/ETPFabrikant</a:t>
            </a:r>
            <a:endParaRPr lang="ru-RU" sz="2000" dirty="0"/>
          </a:p>
          <a:p>
            <a:r>
              <a:rPr lang="ru-RU" sz="2000" dirty="0" err="1" smtClean="0"/>
              <a:t>Vk</a:t>
            </a:r>
            <a:r>
              <a:rPr lang="ru-RU" sz="2000" dirty="0"/>
              <a:t>: https://vk.com/fabrikant_info </a:t>
            </a:r>
          </a:p>
          <a:p>
            <a:r>
              <a:rPr lang="ru-RU" sz="2000" dirty="0" err="1"/>
              <a:t>Ютуб</a:t>
            </a:r>
            <a:r>
              <a:rPr lang="ru-RU" sz="2000" dirty="0"/>
              <a:t> канал: https://www.youtube.com/user/FabrikantInfo </a:t>
            </a:r>
          </a:p>
        </p:txBody>
      </p:sp>
    </p:spTree>
    <p:extLst>
      <p:ext uri="{BB962C8B-B14F-4D97-AF65-F5344CB8AC3E}">
        <p14:creationId xmlns:p14="http://schemas.microsoft.com/office/powerpoint/2010/main" val="4898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6569" y="262625"/>
            <a:ext cx="7852402" cy="1077218"/>
          </a:xfrm>
          <a:prstGeom prst="rect">
            <a:avLst/>
          </a:prstGeom>
          <a:noFill/>
        </p:spPr>
        <p:txBody>
          <a:bodyPr wrap="square" rtlCol="0">
            <a:spAutoFit/>
          </a:bodyPr>
          <a:lstStyle/>
          <a:p>
            <a:r>
              <a:rPr lang="ru-RU" sz="3200" b="1" dirty="0" smtClean="0"/>
              <a:t>Основные изменения, ожидающие Заказчиков в 2023 году</a:t>
            </a:r>
            <a:endParaRPr lang="ru-RU" sz="3200" b="1" dirty="0"/>
          </a:p>
        </p:txBody>
      </p:sp>
      <p:sp>
        <p:nvSpPr>
          <p:cNvPr id="5" name="TextBox 4"/>
          <p:cNvSpPr txBox="1"/>
          <p:nvPr/>
        </p:nvSpPr>
        <p:spPr>
          <a:xfrm>
            <a:off x="168192" y="3150325"/>
            <a:ext cx="7852402" cy="3539430"/>
          </a:xfrm>
          <a:prstGeom prst="rect">
            <a:avLst/>
          </a:prstGeom>
          <a:noFill/>
        </p:spPr>
        <p:txBody>
          <a:bodyPr wrap="square" rtlCol="0">
            <a:spAutoFit/>
          </a:bodyPr>
          <a:lstStyle/>
          <a:p>
            <a:r>
              <a:rPr lang="ru-RU" sz="1600" dirty="0" smtClean="0"/>
              <a:t>Подпункт «б» пункта 5 части 12 статьи 93</a:t>
            </a:r>
            <a:r>
              <a:rPr lang="ru-RU" sz="1600" dirty="0"/>
              <a:t>: В случае, если в соответствии с подпунктом "а" настоящего пункта определена одна заявка на участие в закупке, такой заявке присваивается первый порядковый номер;</a:t>
            </a:r>
          </a:p>
          <a:p>
            <a:r>
              <a:rPr lang="ru-RU" sz="1600" dirty="0"/>
              <a:t>Подпункт «б» пункта </a:t>
            </a:r>
            <a:r>
              <a:rPr lang="ru-RU" sz="1600" dirty="0" smtClean="0"/>
              <a:t>6 </a:t>
            </a:r>
            <a:r>
              <a:rPr lang="ru-RU" sz="1600" dirty="0"/>
              <a:t>части 12 статьи 93:</a:t>
            </a:r>
            <a:r>
              <a:rPr lang="ru-RU" sz="1600" dirty="0" smtClean="0"/>
              <a:t> </a:t>
            </a:r>
            <a:r>
              <a:rPr lang="ru-RU" sz="1600" dirty="0"/>
              <a:t>Первый порядковый номер присваивается заявке на участие в закупке, содержащей наименьшую цену за единицу товара, или являющейся единственной заявкой, которая не отклонена в соответствии с подпунктом "а" настоящего пункта</a:t>
            </a:r>
            <a:r>
              <a:rPr lang="ru-RU" sz="1600" dirty="0" smtClean="0"/>
              <a:t>;</a:t>
            </a:r>
          </a:p>
          <a:p>
            <a:r>
              <a:rPr lang="ru-RU" sz="1600" dirty="0"/>
              <a:t>Пункт 8 части 12 статьи 93: в случае отсутствия заявок на участие в закупке, соответствующих требованиям, установленным в извещении об осуществлении закупки в соответствии с подпунктами "в" и "е" пункта 3 настоящей части, оператор электронной площадки в срок, предусмотренный пунктом 5 настоящей части, направляет заказчику уведомление об отсутствии заявок на участие в закупке, а также размещает такое уведомление в единой информационной системе</a:t>
            </a:r>
            <a:r>
              <a:rPr lang="ru-RU" sz="1600" dirty="0" smtClean="0"/>
              <a:t>;</a:t>
            </a:r>
            <a:endParaRPr lang="ru-RU" dirty="0"/>
          </a:p>
        </p:txBody>
      </p:sp>
      <p:sp>
        <p:nvSpPr>
          <p:cNvPr id="6" name="Прямоугольник 5"/>
          <p:cNvSpPr/>
          <p:nvPr/>
        </p:nvSpPr>
        <p:spPr>
          <a:xfrm>
            <a:off x="246569" y="1442834"/>
            <a:ext cx="4075612" cy="696685"/>
          </a:xfrm>
          <a:prstGeom prst="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Часть 12 статьи 93 </a:t>
            </a:r>
            <a:endParaRPr lang="ru-RU" dirty="0"/>
          </a:p>
        </p:txBody>
      </p:sp>
      <p:sp>
        <p:nvSpPr>
          <p:cNvPr id="12" name="Прямоугольник 11"/>
          <p:cNvSpPr/>
          <p:nvPr/>
        </p:nvSpPr>
        <p:spPr>
          <a:xfrm>
            <a:off x="776426" y="2139519"/>
            <a:ext cx="5363116" cy="813537"/>
          </a:xfrm>
          <a:prstGeom prst="rect">
            <a:avLst/>
          </a:prstGeom>
          <a:solidFill>
            <a:schemeClr val="accent5">
              <a:lumMod val="75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Изменение порядка закупки через электронный магазин</a:t>
            </a:r>
            <a:endParaRPr lang="ru-RU" dirty="0"/>
          </a:p>
        </p:txBody>
      </p:sp>
      <p:sp>
        <p:nvSpPr>
          <p:cNvPr id="9" name="Прямоугольная выноска 8"/>
          <p:cNvSpPr/>
          <p:nvPr/>
        </p:nvSpPr>
        <p:spPr>
          <a:xfrm>
            <a:off x="8406362" y="2570897"/>
            <a:ext cx="3213463" cy="1785257"/>
          </a:xfrm>
          <a:prstGeom prst="wedgeRectCallout">
            <a:avLst>
              <a:gd name="adj1" fmla="val -56334"/>
              <a:gd name="adj2" fmla="val 94207"/>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rPr>
              <a:t>То есть принципиально меняется подход к проведению таких закупок – более не требуется 2-х и более заявок, чтобы закупка «сыграла»   </a:t>
            </a:r>
            <a:endParaRPr lang="ru-RU" dirty="0">
              <a:solidFill>
                <a:schemeClr val="bg1"/>
              </a:solidFill>
            </a:endParaRPr>
          </a:p>
        </p:txBody>
      </p:sp>
    </p:spTree>
    <p:extLst>
      <p:ext uri="{BB962C8B-B14F-4D97-AF65-F5344CB8AC3E}">
        <p14:creationId xmlns:p14="http://schemas.microsoft.com/office/powerpoint/2010/main" val="368222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6569" y="262625"/>
            <a:ext cx="7852402" cy="1077218"/>
          </a:xfrm>
          <a:prstGeom prst="rect">
            <a:avLst/>
          </a:prstGeom>
          <a:noFill/>
        </p:spPr>
        <p:txBody>
          <a:bodyPr wrap="square" rtlCol="0">
            <a:spAutoFit/>
          </a:bodyPr>
          <a:lstStyle/>
          <a:p>
            <a:r>
              <a:rPr lang="ru-RU" sz="3200" b="1" dirty="0" smtClean="0"/>
              <a:t>Основные изменения, ожидающие Заказчиков в 2023 году</a:t>
            </a:r>
            <a:endParaRPr lang="ru-RU" sz="3200" b="1" dirty="0"/>
          </a:p>
        </p:txBody>
      </p:sp>
      <p:sp>
        <p:nvSpPr>
          <p:cNvPr id="5" name="TextBox 4"/>
          <p:cNvSpPr txBox="1"/>
          <p:nvPr/>
        </p:nvSpPr>
        <p:spPr>
          <a:xfrm>
            <a:off x="159484" y="3429000"/>
            <a:ext cx="7329888" cy="2308324"/>
          </a:xfrm>
          <a:prstGeom prst="rect">
            <a:avLst/>
          </a:prstGeom>
          <a:noFill/>
        </p:spPr>
        <p:txBody>
          <a:bodyPr wrap="square" rtlCol="0">
            <a:spAutoFit/>
          </a:bodyPr>
          <a:lstStyle/>
          <a:p>
            <a:r>
              <a:rPr lang="ru-RU" dirty="0"/>
              <a:t>При осуществлении закупок, предусмотренных частью 12 настоящей статьи, обеспечивается доступность информации обо всех предварительных предложениях, размещенных участниками закупок на всех электронных площадках, посредством информационного взаимодействия с единой информационной системой. Требования к такому информационному взаимодействию устанавливаются Правительством Российской Федерации.</a:t>
            </a:r>
          </a:p>
        </p:txBody>
      </p:sp>
      <p:sp>
        <p:nvSpPr>
          <p:cNvPr id="6" name="Прямоугольник 5"/>
          <p:cNvSpPr/>
          <p:nvPr/>
        </p:nvSpPr>
        <p:spPr>
          <a:xfrm>
            <a:off x="246569" y="1442834"/>
            <a:ext cx="4075612" cy="696685"/>
          </a:xfrm>
          <a:prstGeom prst="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Часть 13 статьи 93 </a:t>
            </a:r>
            <a:endParaRPr lang="ru-RU" dirty="0"/>
          </a:p>
        </p:txBody>
      </p:sp>
      <p:sp>
        <p:nvSpPr>
          <p:cNvPr id="12" name="Прямоугольник 11"/>
          <p:cNvSpPr/>
          <p:nvPr/>
        </p:nvSpPr>
        <p:spPr>
          <a:xfrm>
            <a:off x="776426" y="2139519"/>
            <a:ext cx="5363116" cy="813537"/>
          </a:xfrm>
          <a:prstGeom prst="rect">
            <a:avLst/>
          </a:prstGeom>
          <a:solidFill>
            <a:schemeClr val="accent5">
              <a:lumMod val="75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Изменение порядка закупки через электронный магазин</a:t>
            </a:r>
            <a:endParaRPr lang="ru-RU" dirty="0"/>
          </a:p>
        </p:txBody>
      </p:sp>
      <p:sp>
        <p:nvSpPr>
          <p:cNvPr id="9" name="Прямоугольная выноска 8"/>
          <p:cNvSpPr/>
          <p:nvPr/>
        </p:nvSpPr>
        <p:spPr>
          <a:xfrm>
            <a:off x="8406362" y="2570897"/>
            <a:ext cx="3213463" cy="1785257"/>
          </a:xfrm>
          <a:prstGeom prst="wedgeRectCallout">
            <a:avLst>
              <a:gd name="adj1" fmla="val -56334"/>
              <a:gd name="adj2" fmla="val 94207"/>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rPr>
              <a:t>Пока соответствующего акта Правительства РФ не утверждено</a:t>
            </a:r>
            <a:endParaRPr lang="ru-RU" dirty="0">
              <a:solidFill>
                <a:schemeClr val="bg1"/>
              </a:solidFill>
            </a:endParaRPr>
          </a:p>
        </p:txBody>
      </p:sp>
    </p:spTree>
    <p:extLst>
      <p:ext uri="{BB962C8B-B14F-4D97-AF65-F5344CB8AC3E}">
        <p14:creationId xmlns:p14="http://schemas.microsoft.com/office/powerpoint/2010/main" val="359853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941AFF20-015C-CA49-A729-9AFAD0F50128}"/>
              </a:ext>
            </a:extLst>
          </p:cNvPr>
          <p:cNvSpPr/>
          <p:nvPr/>
        </p:nvSpPr>
        <p:spPr>
          <a:xfrm>
            <a:off x="300038" y="4612728"/>
            <a:ext cx="8056656" cy="584775"/>
          </a:xfrm>
          <a:prstGeom prst="rect">
            <a:avLst/>
          </a:prstGeom>
          <a:noFill/>
        </p:spPr>
        <p:txBody>
          <a:bodyPr wrap="square">
            <a:spAutoFit/>
          </a:bodyPr>
          <a:lstStyle/>
          <a:p>
            <a:r>
              <a:rPr lang="ru-RU" sz="3200" b="1" dirty="0" smtClean="0">
                <a:ea typeface="Roboto Lt" pitchFamily="2" charset="0"/>
                <a:cs typeface="Segoe UI" panose="020B0502040204020203" pitchFamily="34" charset="0"/>
              </a:rPr>
              <a:t>Блок 2</a:t>
            </a:r>
            <a:endParaRPr lang="ru-RU" sz="3200" b="1" dirty="0">
              <a:ea typeface="Roboto Lt" pitchFamily="2" charset="0"/>
              <a:cs typeface="Segoe UI" panose="020B0502040204020203" pitchFamily="34" charset="0"/>
            </a:endParaRPr>
          </a:p>
        </p:txBody>
      </p:sp>
      <p:sp>
        <p:nvSpPr>
          <p:cNvPr id="14" name="TextBox 13">
            <a:extLst>
              <a:ext uri="{FF2B5EF4-FFF2-40B4-BE49-F238E27FC236}">
                <a16:creationId xmlns:a16="http://schemas.microsoft.com/office/drawing/2014/main" id="{114169D9-C57A-914A-B361-9B22FA124132}"/>
              </a:ext>
            </a:extLst>
          </p:cNvPr>
          <p:cNvSpPr txBox="1"/>
          <p:nvPr/>
        </p:nvSpPr>
        <p:spPr>
          <a:xfrm>
            <a:off x="215009" y="2868442"/>
            <a:ext cx="7756612" cy="1384995"/>
          </a:xfrm>
          <a:prstGeom prst="rect">
            <a:avLst/>
          </a:prstGeom>
          <a:noFill/>
        </p:spPr>
        <p:txBody>
          <a:bodyPr wrap="square" rtlCol="0">
            <a:spAutoFit/>
          </a:bodyPr>
          <a:lstStyle/>
          <a:p>
            <a:r>
              <a:rPr lang="ru-RU" sz="2800" b="1" dirty="0" smtClean="0">
                <a:latin typeface="Panton SemiBold"/>
              </a:rPr>
              <a:t>Антикризисные меры: </a:t>
            </a:r>
          </a:p>
          <a:p>
            <a:r>
              <a:rPr lang="ru-RU" sz="2800" b="1" dirty="0" smtClean="0">
                <a:latin typeface="Panton SemiBold"/>
              </a:rPr>
              <a:t>какие продолжают действовать, а какие утрачивают силу?</a:t>
            </a:r>
          </a:p>
        </p:txBody>
      </p:sp>
      <p:pic>
        <p:nvPicPr>
          <p:cNvPr id="15" name="Рисунок 14">
            <a:extLst>
              <a:ext uri="{FF2B5EF4-FFF2-40B4-BE49-F238E27FC236}">
                <a16:creationId xmlns:a16="http://schemas.microsoft.com/office/drawing/2014/main" id="{1326C4BA-3DE0-BA49-B1EC-38B7AF9BA7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00038" y="345713"/>
            <a:ext cx="3862945" cy="461610"/>
          </a:xfrm>
          <a:prstGeom prst="rect">
            <a:avLst/>
          </a:prstGeom>
        </p:spPr>
      </p:pic>
      <p:pic>
        <p:nvPicPr>
          <p:cNvPr id="23" name="Рисунок 22">
            <a:extLst>
              <a:ext uri="{FF2B5EF4-FFF2-40B4-BE49-F238E27FC236}">
                <a16:creationId xmlns:a16="http://schemas.microsoft.com/office/drawing/2014/main" id="{3AB989C9-5FEB-DE49-8823-6F3F92028DF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209180" y="0"/>
            <a:ext cx="3996267" cy="6858000"/>
          </a:xfrm>
          <a:prstGeom prst="rect">
            <a:avLst/>
          </a:prstGeom>
        </p:spPr>
      </p:pic>
      <p:sp>
        <p:nvSpPr>
          <p:cNvPr id="24" name="Прямоугольник 23">
            <a:extLst>
              <a:ext uri="{FF2B5EF4-FFF2-40B4-BE49-F238E27FC236}">
                <a16:creationId xmlns:a16="http://schemas.microsoft.com/office/drawing/2014/main" id="{97D7383E-5C29-D748-B29C-B60C752C9775}"/>
              </a:ext>
            </a:extLst>
          </p:cNvPr>
          <p:cNvSpPr/>
          <p:nvPr/>
        </p:nvSpPr>
        <p:spPr>
          <a:xfrm>
            <a:off x="300038" y="4448816"/>
            <a:ext cx="5780030" cy="45719"/>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92270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8477" y="240861"/>
            <a:ext cx="8836907" cy="584775"/>
          </a:xfrm>
          <a:prstGeom prst="rect">
            <a:avLst/>
          </a:prstGeom>
          <a:noFill/>
        </p:spPr>
        <p:txBody>
          <a:bodyPr wrap="square" rtlCol="0">
            <a:spAutoFit/>
          </a:bodyPr>
          <a:lstStyle/>
          <a:p>
            <a:r>
              <a:rPr lang="ru-RU" sz="3200" b="1" dirty="0" smtClean="0"/>
              <a:t>Право не устанавливать обеспечение</a:t>
            </a:r>
            <a:endParaRPr lang="ru-RU" sz="3200" b="1" dirty="0"/>
          </a:p>
        </p:txBody>
      </p:sp>
      <p:sp>
        <p:nvSpPr>
          <p:cNvPr id="4" name="Скругленный прямоугольник 3"/>
          <p:cNvSpPr/>
          <p:nvPr/>
        </p:nvSpPr>
        <p:spPr>
          <a:xfrm>
            <a:off x="634399" y="1669112"/>
            <a:ext cx="3325965" cy="738855"/>
          </a:xfrm>
          <a:prstGeom prst="round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Часть 64.1 статьи 112:</a:t>
            </a:r>
            <a:endParaRPr lang="ru-RU" u="sng" dirty="0"/>
          </a:p>
        </p:txBody>
      </p:sp>
      <p:sp>
        <p:nvSpPr>
          <p:cNvPr id="6" name="Скругленный прямоугольник 5"/>
          <p:cNvSpPr/>
          <p:nvPr/>
        </p:nvSpPr>
        <p:spPr>
          <a:xfrm>
            <a:off x="512479" y="3275845"/>
            <a:ext cx="6563235" cy="3393666"/>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До </a:t>
            </a:r>
            <a:r>
              <a:rPr lang="ru-RU" b="1" dirty="0">
                <a:solidFill>
                  <a:schemeClr val="tx1"/>
                </a:solidFill>
              </a:rPr>
              <a:t>31 декабря </a:t>
            </a:r>
            <a:r>
              <a:rPr lang="ru-RU" b="1" dirty="0" smtClean="0">
                <a:solidFill>
                  <a:schemeClr val="tx1"/>
                </a:solidFill>
              </a:rPr>
              <a:t>2023 </a:t>
            </a:r>
            <a:r>
              <a:rPr lang="ru-RU" b="1" dirty="0">
                <a:solidFill>
                  <a:schemeClr val="tx1"/>
                </a:solidFill>
              </a:rPr>
              <a:t>года </a:t>
            </a:r>
            <a:r>
              <a:rPr lang="ru-RU" dirty="0">
                <a:solidFill>
                  <a:schemeClr val="tx1"/>
                </a:solidFill>
              </a:rPr>
              <a:t>заказчик вправе не устанавливать требование обеспечения исполнения контракта, обеспечения гарантийных обязательств в извещении об осуществлении закупки, приглашении, документации о закупке (в случае, если настоящим Федеральным законом предусмотрена документация о закупке), проекте контракта. Положения настоящей части не применяются, если контрактом предусмотрена выплата аванса и при этом расчеты в части аванса не подлежат казначейскому сопровождению.</a:t>
            </a:r>
          </a:p>
        </p:txBody>
      </p:sp>
      <p:sp>
        <p:nvSpPr>
          <p:cNvPr id="3" name="Стрелка вниз 2"/>
          <p:cNvSpPr/>
          <p:nvPr/>
        </p:nvSpPr>
        <p:spPr>
          <a:xfrm>
            <a:off x="4363423" y="1297577"/>
            <a:ext cx="2712291" cy="1953866"/>
          </a:xfrm>
          <a:prstGeom prst="downArrow">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r>
              <a:rPr lang="ru-RU" dirty="0" smtClean="0"/>
              <a:t>420-ФЗ продлил срок действия нормы</a:t>
            </a:r>
            <a:endParaRPr lang="ru-RU" dirty="0"/>
          </a:p>
        </p:txBody>
      </p:sp>
    </p:spTree>
    <p:extLst>
      <p:ext uri="{BB962C8B-B14F-4D97-AF65-F5344CB8AC3E}">
        <p14:creationId xmlns:p14="http://schemas.microsoft.com/office/powerpoint/2010/main" val="215979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62775" y="27177"/>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8477" y="240861"/>
            <a:ext cx="8836907" cy="584775"/>
          </a:xfrm>
          <a:prstGeom prst="rect">
            <a:avLst/>
          </a:prstGeom>
          <a:noFill/>
        </p:spPr>
        <p:txBody>
          <a:bodyPr wrap="square" rtlCol="0">
            <a:spAutoFit/>
          </a:bodyPr>
          <a:lstStyle/>
          <a:p>
            <a:r>
              <a:rPr lang="ru-RU" sz="3200" b="1" dirty="0" smtClean="0"/>
              <a:t>Изменение условий контрактов</a:t>
            </a:r>
            <a:endParaRPr lang="ru-RU" sz="3200" b="1" dirty="0"/>
          </a:p>
        </p:txBody>
      </p:sp>
      <p:sp>
        <p:nvSpPr>
          <p:cNvPr id="4" name="Скругленный прямоугольник 3"/>
          <p:cNvSpPr/>
          <p:nvPr/>
        </p:nvSpPr>
        <p:spPr>
          <a:xfrm>
            <a:off x="366359" y="1016581"/>
            <a:ext cx="3325965" cy="738855"/>
          </a:xfrm>
          <a:prstGeom prst="round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Часть 65.1 статьи 112:</a:t>
            </a:r>
            <a:endParaRPr lang="ru-RU" u="sng" dirty="0"/>
          </a:p>
        </p:txBody>
      </p:sp>
      <p:sp>
        <p:nvSpPr>
          <p:cNvPr id="6" name="Скругленный прямоугольник 5"/>
          <p:cNvSpPr/>
          <p:nvPr/>
        </p:nvSpPr>
        <p:spPr>
          <a:xfrm>
            <a:off x="343383" y="1921979"/>
            <a:ext cx="11387063" cy="789411"/>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По </a:t>
            </a:r>
            <a:r>
              <a:rPr lang="ru-RU" sz="1600" dirty="0">
                <a:solidFill>
                  <a:schemeClr val="tx1"/>
                </a:solidFill>
              </a:rPr>
              <a:t>соглашению сторон допускается изменение существенных условий контракта, </a:t>
            </a:r>
            <a:r>
              <a:rPr lang="ru-RU" sz="1600" b="1" dirty="0">
                <a:solidFill>
                  <a:schemeClr val="tx1"/>
                </a:solidFill>
              </a:rPr>
              <a:t>заключенного до 1 января </a:t>
            </a:r>
            <a:r>
              <a:rPr lang="ru-RU" sz="1600" b="1" dirty="0" smtClean="0">
                <a:solidFill>
                  <a:schemeClr val="tx1"/>
                </a:solidFill>
              </a:rPr>
              <a:t>2024 </a:t>
            </a:r>
            <a:r>
              <a:rPr lang="ru-RU" sz="1600" b="1" dirty="0">
                <a:solidFill>
                  <a:schemeClr val="tx1"/>
                </a:solidFill>
              </a:rPr>
              <a:t>года</a:t>
            </a:r>
            <a:r>
              <a:rPr lang="ru-RU" sz="1600" dirty="0">
                <a:solidFill>
                  <a:schemeClr val="tx1"/>
                </a:solidFill>
              </a:rPr>
              <a:t>, если при исполнении такого контракта возникли независящие от сторон контракта обстоятельства, влекущие невозможность его исполнения.</a:t>
            </a:r>
          </a:p>
        </p:txBody>
      </p:sp>
      <p:sp>
        <p:nvSpPr>
          <p:cNvPr id="11" name="Прямоугольник 10"/>
          <p:cNvSpPr/>
          <p:nvPr/>
        </p:nvSpPr>
        <p:spPr>
          <a:xfrm>
            <a:off x="343383" y="2887720"/>
            <a:ext cx="2198601" cy="3791754"/>
          </a:xfrm>
          <a:prstGeom prst="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smtClean="0"/>
          </a:p>
          <a:p>
            <a:pPr algn="ctr"/>
            <a:endParaRPr lang="ru-RU" sz="1200" dirty="0"/>
          </a:p>
          <a:p>
            <a:pPr algn="ctr"/>
            <a:r>
              <a:rPr lang="ru-RU" sz="1200" dirty="0" smtClean="0"/>
              <a:t>Постановление </a:t>
            </a:r>
            <a:r>
              <a:rPr lang="ru-RU" sz="1200" dirty="0"/>
              <a:t>Правительства РФ от 29.03.2022 N 505 «О приостановлении действия отдельных положений некоторых актов Правительства Российской Федерации и установлении размеров авансовых платежей при заключении государственных (муниципальных) контрактов в 2022 году</a:t>
            </a:r>
            <a:r>
              <a:rPr lang="ru-RU" sz="1200" dirty="0" smtClean="0"/>
              <a:t>» </a:t>
            </a:r>
          </a:p>
          <a:p>
            <a:pPr algn="ctr"/>
            <a:endParaRPr lang="ru-RU" sz="1200" dirty="0"/>
          </a:p>
          <a:p>
            <a:pPr algn="ctr"/>
            <a:endParaRPr lang="ru-RU" sz="1200" dirty="0"/>
          </a:p>
          <a:p>
            <a:pPr algn="ctr"/>
            <a:endParaRPr lang="ru-RU" sz="1200" dirty="0"/>
          </a:p>
        </p:txBody>
      </p:sp>
      <p:sp>
        <p:nvSpPr>
          <p:cNvPr id="12" name="Прямоугольник 11"/>
          <p:cNvSpPr/>
          <p:nvPr/>
        </p:nvSpPr>
        <p:spPr>
          <a:xfrm>
            <a:off x="2621782" y="2877368"/>
            <a:ext cx="3572343" cy="3791752"/>
          </a:xfrm>
          <a:prstGeom prst="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smtClean="0"/>
          </a:p>
          <a:p>
            <a:pPr algn="ctr"/>
            <a:endParaRPr lang="ru-RU" sz="1200" dirty="0"/>
          </a:p>
          <a:p>
            <a:pPr algn="ctr"/>
            <a:endParaRPr lang="ru-RU" sz="1200" dirty="0" smtClean="0"/>
          </a:p>
          <a:p>
            <a:pPr algn="ctr"/>
            <a:r>
              <a:rPr lang="ru-RU" sz="1200" dirty="0" smtClean="0"/>
              <a:t>Постановление </a:t>
            </a:r>
            <a:r>
              <a:rPr lang="ru-RU" sz="1200" dirty="0"/>
              <a:t>Правительства РФ от 15.10.2022 N </a:t>
            </a:r>
            <a:r>
              <a:rPr lang="ru-RU" sz="1200" dirty="0" smtClean="0"/>
              <a:t>1838 «Об </a:t>
            </a:r>
            <a:r>
              <a:rPr lang="ru-RU" sz="1200" dirty="0"/>
              <a:t>изменении существенных условий контрактов, заключенных для обеспечения федеральных нужд, в связи с мобилизацией в Российской Федерации, об изменении некоторых актов Правительства Российской Федерации по вопросам осуществления закупок товаров, работ, услуг для обеспечения государственных и муниципальных нужд и закупок товаров, работ, услуг отдельными видами юридических лиц и о признании утратившими силу отдельных положений постановления Правительства Российской Федерации от 25 декабря 2018 г. N </a:t>
            </a:r>
            <a:r>
              <a:rPr lang="ru-RU" sz="1200" dirty="0" smtClean="0"/>
              <a:t>1663»</a:t>
            </a:r>
          </a:p>
          <a:p>
            <a:pPr algn="ctr"/>
            <a:endParaRPr lang="ru-RU" sz="1200" dirty="0"/>
          </a:p>
          <a:p>
            <a:pPr algn="ctr"/>
            <a:endParaRPr lang="ru-RU" sz="1200" dirty="0" smtClean="0"/>
          </a:p>
          <a:p>
            <a:pPr algn="ctr"/>
            <a:endParaRPr lang="ru-RU" sz="1200" dirty="0"/>
          </a:p>
          <a:p>
            <a:pPr algn="ctr"/>
            <a:endParaRPr lang="ru-RU" sz="1200" dirty="0"/>
          </a:p>
        </p:txBody>
      </p:sp>
      <p:sp>
        <p:nvSpPr>
          <p:cNvPr id="13" name="Стрелка вниз 12"/>
          <p:cNvSpPr/>
          <p:nvPr/>
        </p:nvSpPr>
        <p:spPr>
          <a:xfrm>
            <a:off x="9005518" y="533248"/>
            <a:ext cx="2175134" cy="1454330"/>
          </a:xfrm>
          <a:prstGeom prst="downArrow">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ru-RU" sz="1600" dirty="0" smtClean="0"/>
          </a:p>
          <a:p>
            <a:pPr algn="ctr"/>
            <a:r>
              <a:rPr lang="ru-RU" sz="1600" dirty="0" smtClean="0"/>
              <a:t>420-ФЗ продлил срок действия нормы</a:t>
            </a:r>
            <a:endParaRPr lang="ru-RU" sz="1600" dirty="0"/>
          </a:p>
        </p:txBody>
      </p:sp>
      <p:sp>
        <p:nvSpPr>
          <p:cNvPr id="14" name="Прямоугольник 13"/>
          <p:cNvSpPr/>
          <p:nvPr/>
        </p:nvSpPr>
        <p:spPr>
          <a:xfrm>
            <a:off x="6273923" y="2877368"/>
            <a:ext cx="2715199" cy="3791753"/>
          </a:xfrm>
          <a:prstGeom prst="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smtClean="0"/>
          </a:p>
          <a:p>
            <a:pPr algn="ctr"/>
            <a:endParaRPr lang="ru-RU" sz="1200" dirty="0"/>
          </a:p>
          <a:p>
            <a:pPr algn="ctr"/>
            <a:endParaRPr lang="ru-RU" sz="1200" dirty="0" smtClean="0"/>
          </a:p>
          <a:p>
            <a:pPr algn="ctr"/>
            <a:r>
              <a:rPr lang="ru-RU" sz="1200" dirty="0" smtClean="0"/>
              <a:t>Постановление </a:t>
            </a:r>
            <a:r>
              <a:rPr lang="ru-RU" sz="1200" dirty="0"/>
              <a:t>Правительства РФ от 28.06.2022 N </a:t>
            </a:r>
            <a:r>
              <a:rPr lang="ru-RU" sz="1200" dirty="0" smtClean="0"/>
              <a:t>1148 «Об </a:t>
            </a:r>
            <a:r>
              <a:rPr lang="ru-RU" sz="1200" dirty="0"/>
              <a:t>изменении существенных условий государственных контрактов, предметом которых являются ремонт и (или) содержание автомобильных дорог общего пользования федерального значения, и о внесении изменения в постановление Правительства Российской Федерации от 9 августа 2021 г. N </a:t>
            </a:r>
            <a:r>
              <a:rPr lang="ru-RU" sz="1200" dirty="0" smtClean="0"/>
              <a:t>1315»</a:t>
            </a:r>
          </a:p>
          <a:p>
            <a:pPr algn="ctr"/>
            <a:endParaRPr lang="ru-RU" sz="1200" dirty="0" smtClean="0"/>
          </a:p>
          <a:p>
            <a:pPr algn="ctr"/>
            <a:endParaRPr lang="ru-RU" sz="1200" dirty="0"/>
          </a:p>
          <a:p>
            <a:pPr algn="ctr"/>
            <a:endParaRPr lang="ru-RU" sz="1200" dirty="0" smtClean="0"/>
          </a:p>
          <a:p>
            <a:pPr algn="ctr"/>
            <a:endParaRPr lang="ru-RU" sz="1200" dirty="0"/>
          </a:p>
          <a:p>
            <a:pPr algn="ctr"/>
            <a:endParaRPr lang="ru-RU" sz="1200" dirty="0"/>
          </a:p>
          <a:p>
            <a:pPr algn="ctr"/>
            <a:endParaRPr lang="ru-RU" sz="1200" dirty="0"/>
          </a:p>
        </p:txBody>
      </p:sp>
      <p:sp>
        <p:nvSpPr>
          <p:cNvPr id="16" name="Прямоугольник 15"/>
          <p:cNvSpPr/>
          <p:nvPr/>
        </p:nvSpPr>
        <p:spPr>
          <a:xfrm>
            <a:off x="335862" y="2877368"/>
            <a:ext cx="8662135" cy="313508"/>
          </a:xfrm>
          <a:prstGeom prst="rect">
            <a:avLst/>
          </a:prstGeom>
          <a:solidFill>
            <a:schemeClr val="accent5">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rPr>
              <a:t>Федеральные заказчики</a:t>
            </a:r>
            <a:endParaRPr lang="ru-RU" dirty="0">
              <a:solidFill>
                <a:schemeClr val="bg1"/>
              </a:solidFill>
            </a:endParaRPr>
          </a:p>
        </p:txBody>
      </p:sp>
      <p:sp>
        <p:nvSpPr>
          <p:cNvPr id="17" name="Прямоугольник 16"/>
          <p:cNvSpPr/>
          <p:nvPr/>
        </p:nvSpPr>
        <p:spPr>
          <a:xfrm>
            <a:off x="9148718" y="2877368"/>
            <a:ext cx="2497486" cy="3463559"/>
          </a:xfrm>
          <a:prstGeom prst="rect">
            <a:avLst/>
          </a:prstGeom>
          <a:solidFill>
            <a:schemeClr val="accent5">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t>Региональные НПА (если приняты, в том числе по аналогии с федеральными актами). «применимость» нормы закона зависит в том числе и от сроков, которые прописаны в региональных НПА</a:t>
            </a:r>
          </a:p>
          <a:p>
            <a:pPr algn="ctr"/>
            <a:endParaRPr lang="ru-RU" sz="1200" dirty="0"/>
          </a:p>
          <a:p>
            <a:pPr algn="ctr"/>
            <a:endParaRPr lang="ru-RU" sz="1200" dirty="0"/>
          </a:p>
        </p:txBody>
      </p:sp>
      <p:sp>
        <p:nvSpPr>
          <p:cNvPr id="18" name="Прямоугольник 17"/>
          <p:cNvSpPr/>
          <p:nvPr/>
        </p:nvSpPr>
        <p:spPr>
          <a:xfrm>
            <a:off x="366359" y="5974081"/>
            <a:ext cx="2126323" cy="609600"/>
          </a:xfrm>
          <a:prstGeom prst="rect">
            <a:avLst/>
          </a:prstGeom>
          <a:solidFill>
            <a:srgbClr val="C00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t>действие ограничено </a:t>
            </a:r>
            <a:r>
              <a:rPr lang="ru-RU" sz="1200" dirty="0" smtClean="0"/>
              <a:t>2022-м </a:t>
            </a:r>
            <a:r>
              <a:rPr lang="ru-RU" sz="1200" dirty="0"/>
              <a:t>годом, если не </a:t>
            </a:r>
            <a:r>
              <a:rPr lang="ru-RU" sz="1200" dirty="0" smtClean="0"/>
              <a:t>будут </a:t>
            </a:r>
            <a:r>
              <a:rPr lang="ru-RU" sz="1200" dirty="0"/>
              <a:t>внесены изменения</a:t>
            </a:r>
          </a:p>
        </p:txBody>
      </p:sp>
      <p:sp>
        <p:nvSpPr>
          <p:cNvPr id="19" name="Прямоугольник 18"/>
          <p:cNvSpPr/>
          <p:nvPr/>
        </p:nvSpPr>
        <p:spPr>
          <a:xfrm>
            <a:off x="2716019" y="6097647"/>
            <a:ext cx="3412746" cy="486034"/>
          </a:xfrm>
          <a:prstGeom prst="rect">
            <a:avLst/>
          </a:prstGeom>
          <a:solidFill>
            <a:srgbClr val="C00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нет </a:t>
            </a:r>
            <a:r>
              <a:rPr lang="ru-RU" sz="1200" dirty="0"/>
              <a:t>ограничений на срок внесения изменений, кроме предусмотренных </a:t>
            </a:r>
            <a:r>
              <a:rPr lang="ru-RU" sz="1200" dirty="0" smtClean="0"/>
              <a:t>44-ФЗ</a:t>
            </a:r>
            <a:endParaRPr lang="ru-RU" sz="1200" dirty="0"/>
          </a:p>
        </p:txBody>
      </p:sp>
      <p:sp>
        <p:nvSpPr>
          <p:cNvPr id="20" name="Прямоугольник 19"/>
          <p:cNvSpPr/>
          <p:nvPr/>
        </p:nvSpPr>
        <p:spPr>
          <a:xfrm>
            <a:off x="6344846" y="5662409"/>
            <a:ext cx="2529022" cy="92127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t>допускается изменение существенных условий контрактов, заключенных до 1 июля 2022 года, если не будут внесены изменения</a:t>
            </a:r>
          </a:p>
        </p:txBody>
      </p:sp>
    </p:spTree>
    <p:extLst>
      <p:ext uri="{BB962C8B-B14F-4D97-AF65-F5344CB8AC3E}">
        <p14:creationId xmlns:p14="http://schemas.microsoft.com/office/powerpoint/2010/main" val="178686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8477" y="240861"/>
            <a:ext cx="8836907" cy="584775"/>
          </a:xfrm>
          <a:prstGeom prst="rect">
            <a:avLst/>
          </a:prstGeom>
          <a:noFill/>
        </p:spPr>
        <p:txBody>
          <a:bodyPr wrap="square" rtlCol="0">
            <a:spAutoFit/>
          </a:bodyPr>
          <a:lstStyle/>
          <a:p>
            <a:r>
              <a:rPr lang="ru-RU" sz="3200" b="1" dirty="0" smtClean="0"/>
              <a:t>Изменение условий контрактов</a:t>
            </a:r>
            <a:endParaRPr lang="ru-RU" sz="3200" b="1" dirty="0"/>
          </a:p>
        </p:txBody>
      </p:sp>
      <p:sp>
        <p:nvSpPr>
          <p:cNvPr id="4" name="Скругленный прямоугольник 3"/>
          <p:cNvSpPr/>
          <p:nvPr/>
        </p:nvSpPr>
        <p:spPr>
          <a:xfrm>
            <a:off x="366359" y="1386009"/>
            <a:ext cx="3325965" cy="738855"/>
          </a:xfrm>
          <a:prstGeom prst="round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Часть 65.2 статьи 112:</a:t>
            </a:r>
            <a:endParaRPr lang="ru-RU" u="sng" dirty="0"/>
          </a:p>
        </p:txBody>
      </p:sp>
      <p:sp>
        <p:nvSpPr>
          <p:cNvPr id="6" name="Скругленный прямоугольник 5"/>
          <p:cNvSpPr/>
          <p:nvPr/>
        </p:nvSpPr>
        <p:spPr>
          <a:xfrm>
            <a:off x="366359" y="2711044"/>
            <a:ext cx="7236224" cy="3271746"/>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До 31 декабря </a:t>
            </a:r>
            <a:r>
              <a:rPr lang="ru-RU" b="1" dirty="0" smtClean="0">
                <a:solidFill>
                  <a:schemeClr val="tx1"/>
                </a:solidFill>
              </a:rPr>
              <a:t>2023 </a:t>
            </a:r>
            <a:r>
              <a:rPr lang="ru-RU" b="1" dirty="0">
                <a:solidFill>
                  <a:schemeClr val="tx1"/>
                </a:solidFill>
              </a:rPr>
              <a:t>года</a:t>
            </a:r>
            <a:r>
              <a:rPr lang="ru-RU" dirty="0">
                <a:solidFill>
                  <a:schemeClr val="tx1"/>
                </a:solidFill>
              </a:rPr>
              <a:t> по соглашению сторон допускается изменение существенных условий контракта, предметом которого является поставка лекарственных препаратов, медицинских изделий, расходных материалов, если по предложению заказчика увеличивается предусмотренное контрактом количество таких препаратов, изделий, материалов не более чем на тридцать процентов или уменьшается предусмотренное контрактом количество таких препаратов, изделий, материалов не более чем на тридцать процентов. </a:t>
            </a:r>
          </a:p>
        </p:txBody>
      </p:sp>
      <p:sp>
        <p:nvSpPr>
          <p:cNvPr id="9" name="Стрелка вниз 8"/>
          <p:cNvSpPr/>
          <p:nvPr/>
        </p:nvSpPr>
        <p:spPr>
          <a:xfrm>
            <a:off x="4587883" y="1066497"/>
            <a:ext cx="2712291" cy="1953866"/>
          </a:xfrm>
          <a:prstGeom prst="downArrow">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r>
              <a:rPr lang="ru-RU" dirty="0" smtClean="0"/>
              <a:t>420-ФЗ продлил срок действия нормы</a:t>
            </a:r>
            <a:endParaRPr lang="ru-RU" dirty="0"/>
          </a:p>
        </p:txBody>
      </p:sp>
    </p:spTree>
    <p:extLst>
      <p:ext uri="{BB962C8B-B14F-4D97-AF65-F5344CB8AC3E}">
        <p14:creationId xmlns:p14="http://schemas.microsoft.com/office/powerpoint/2010/main" val="168031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8477" y="240861"/>
            <a:ext cx="8836907" cy="584775"/>
          </a:xfrm>
          <a:prstGeom prst="rect">
            <a:avLst/>
          </a:prstGeom>
          <a:noFill/>
        </p:spPr>
        <p:txBody>
          <a:bodyPr wrap="square" rtlCol="0">
            <a:spAutoFit/>
          </a:bodyPr>
          <a:lstStyle/>
          <a:p>
            <a:r>
              <a:rPr lang="ru-RU" sz="3200" b="1" dirty="0" smtClean="0"/>
              <a:t>Изменение условий контрактов</a:t>
            </a:r>
            <a:endParaRPr lang="ru-RU" sz="3200" b="1" dirty="0"/>
          </a:p>
        </p:txBody>
      </p:sp>
      <p:sp>
        <p:nvSpPr>
          <p:cNvPr id="4" name="Скругленный прямоугольник 3"/>
          <p:cNvSpPr/>
          <p:nvPr/>
        </p:nvSpPr>
        <p:spPr>
          <a:xfrm>
            <a:off x="1433197" y="1066497"/>
            <a:ext cx="3325965" cy="738855"/>
          </a:xfrm>
          <a:prstGeom prst="round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Пункт 8 части 1 статьи 95</a:t>
            </a:r>
          </a:p>
        </p:txBody>
      </p:sp>
      <p:sp>
        <p:nvSpPr>
          <p:cNvPr id="6" name="Скругленный прямоугольник 5"/>
          <p:cNvSpPr/>
          <p:nvPr/>
        </p:nvSpPr>
        <p:spPr>
          <a:xfrm>
            <a:off x="248477" y="2021811"/>
            <a:ext cx="5852160" cy="3751972"/>
          </a:xfrm>
          <a:prstGeom prst="roundRect">
            <a:avLst/>
          </a:prstGeom>
          <a:solidFill>
            <a:schemeClr val="accent5">
              <a:lumMod val="60000"/>
              <a:lumOff val="40000"/>
            </a:schemeClr>
          </a:solidFill>
          <a:ln w="38100">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smtClean="0">
                <a:solidFill>
                  <a:schemeClr val="tx1"/>
                </a:solidFill>
              </a:rPr>
              <a:t>Если </a:t>
            </a:r>
            <a:r>
              <a:rPr lang="ru-RU" sz="1050" dirty="0">
                <a:solidFill>
                  <a:schemeClr val="tx1"/>
                </a:solidFill>
              </a:rPr>
              <a:t>при исполнении заключенного </a:t>
            </a:r>
            <a:r>
              <a:rPr lang="ru-RU" sz="1050" b="1" dirty="0">
                <a:solidFill>
                  <a:schemeClr val="tx1"/>
                </a:solidFill>
              </a:rPr>
              <a:t>на срок не менее одного года</a:t>
            </a:r>
            <a:r>
              <a:rPr lang="ru-RU" sz="1050" dirty="0">
                <a:solidFill>
                  <a:schemeClr val="tx1"/>
                </a:solidFill>
              </a:rPr>
              <a:t> контракта, предусмотренного частью 16 (при условии, что контракт жизненного цикла предусматривает проектирование, строительство, реконструкцию, капитальный ремонт объекта капитального строительства) и частью 16.1 статьи 34 настоящего Федерального закона, контракта, предметом которого является выполнение работ по строительству, реконструкции, капитальному ремонту, сносу объекта капитального строительства, проведению работ по сохранению объектов культурного наследия</a:t>
            </a:r>
            <a:r>
              <a:rPr lang="ru-RU" sz="1050" b="1" dirty="0">
                <a:solidFill>
                  <a:schemeClr val="tx1"/>
                </a:solidFill>
              </a:rPr>
              <a:t>, цена которого составляет или превышает предельный размер (предельные размеры) цены, установленный Правительством Российской Федерации</a:t>
            </a:r>
            <a:r>
              <a:rPr lang="ru-RU" sz="1050" dirty="0">
                <a:solidFill>
                  <a:schemeClr val="tx1"/>
                </a:solidFill>
              </a:rPr>
              <a:t>, возникли независящие от сторон контракта обстоятельства, влекущие невозможность его исполнения, в том числе необходимость внесения изменений в проектную документацию. Предусмотренное настоящим пунктом изменение осуществляется при наличии в письменной форме обоснования такого изменения на основании решения Правительства Российской Федерации, высшего исполнительного органа государственной власти субъекта Российской Федерации, местной администрации при осуществлении закупки для федеральных нужд, нужд субъекта Российской Федерации, муниципальных нужд соответственно и при условии, что такое изменение не приведет к увеличению срока исполнения контракта и (или) цены контракта более чем на тридцать процентов. При этом в указанный срок не включается срок получения в соответствии с законодательством о градостроительной деятельности положительного заключения экспертизы проектной документации в случае необходимости внесения в нее изменений</a:t>
            </a:r>
          </a:p>
        </p:txBody>
      </p:sp>
      <p:sp>
        <p:nvSpPr>
          <p:cNvPr id="3" name="Скругленный прямоугольник 2"/>
          <p:cNvSpPr/>
          <p:nvPr/>
        </p:nvSpPr>
        <p:spPr>
          <a:xfrm>
            <a:off x="6708506" y="2008413"/>
            <a:ext cx="4998720" cy="2751908"/>
          </a:xfrm>
          <a:prstGeom prst="round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dirty="0"/>
              <a:t>В случаях и порядке, которые установлены Правительством Российской Федерации, в 2021 и 2022 годах положения пункта 8 части 1 статьи 95 настоящего Федерального закона также применяются к контрактам, которые заключены на срок </a:t>
            </a:r>
            <a:r>
              <a:rPr lang="ru-RU" sz="1500" b="1" u="sng" dirty="0"/>
              <a:t>менее одного года </a:t>
            </a:r>
            <a:r>
              <a:rPr lang="ru-RU" sz="1500" dirty="0"/>
              <a:t>и предметом которых является выполнение работ по строительству, реконструкции, капитальному ремонту, сносу объекта капитального строительства, проведению работ по сохранению объектов культурного наследия.</a:t>
            </a:r>
          </a:p>
        </p:txBody>
      </p:sp>
      <p:sp>
        <p:nvSpPr>
          <p:cNvPr id="9" name="Скругленный прямоугольник 8"/>
          <p:cNvSpPr/>
          <p:nvPr/>
        </p:nvSpPr>
        <p:spPr>
          <a:xfrm>
            <a:off x="7587864" y="1126201"/>
            <a:ext cx="3325965" cy="738855"/>
          </a:xfrm>
          <a:prstGeom prst="round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Часть 70 статьи 112</a:t>
            </a:r>
          </a:p>
        </p:txBody>
      </p:sp>
      <p:cxnSp>
        <p:nvCxnSpPr>
          <p:cNvPr id="14" name="Прямая соединительная линия 13"/>
          <p:cNvCxnSpPr/>
          <p:nvPr/>
        </p:nvCxnSpPr>
        <p:spPr>
          <a:xfrm>
            <a:off x="532414" y="3384366"/>
            <a:ext cx="268775"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Прямоугольник с одним скругленным углом 14"/>
          <p:cNvSpPr/>
          <p:nvPr/>
        </p:nvSpPr>
        <p:spPr>
          <a:xfrm>
            <a:off x="135098" y="5930537"/>
            <a:ext cx="6091531" cy="792480"/>
          </a:xfrm>
          <a:prstGeom prst="round1Rect">
            <a:avLst/>
          </a:prstGeom>
          <a:solidFill>
            <a:schemeClr val="accent5">
              <a:lumMod val="75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bg1"/>
                </a:solidFill>
              </a:rPr>
              <a:t>Согласно ПП 1186 такой размер составляет:</a:t>
            </a:r>
          </a:p>
          <a:p>
            <a:pPr marL="285750" indent="-285750" algn="ctr">
              <a:buFontTx/>
              <a:buChar char="-"/>
            </a:pPr>
            <a:r>
              <a:rPr lang="ru-RU" sz="1400" dirty="0" smtClean="0">
                <a:solidFill>
                  <a:schemeClr val="bg1"/>
                </a:solidFill>
              </a:rPr>
              <a:t>В общем случае 100 млн. руб.</a:t>
            </a:r>
          </a:p>
          <a:p>
            <a:pPr marL="285750" indent="-285750" algn="ctr">
              <a:buFontTx/>
              <a:buChar char="-"/>
            </a:pPr>
            <a:r>
              <a:rPr lang="ru-RU" sz="1400" dirty="0" smtClean="0">
                <a:solidFill>
                  <a:schemeClr val="bg1"/>
                </a:solidFill>
              </a:rPr>
              <a:t>Если контракт заключен до 31.12.2022 г. – 1 млн. руб. </a:t>
            </a:r>
            <a:endParaRPr lang="ru-RU" sz="1400" dirty="0">
              <a:solidFill>
                <a:schemeClr val="bg1"/>
              </a:solidFill>
            </a:endParaRPr>
          </a:p>
        </p:txBody>
      </p:sp>
      <p:cxnSp>
        <p:nvCxnSpPr>
          <p:cNvPr id="7" name="Соединительная линия уступом 6"/>
          <p:cNvCxnSpPr/>
          <p:nvPr/>
        </p:nvCxnSpPr>
        <p:spPr>
          <a:xfrm rot="5400000">
            <a:off x="-977293" y="4646163"/>
            <a:ext cx="2771503" cy="247910"/>
          </a:xfrm>
          <a:prstGeom prst="bentConnector3">
            <a:avLst>
              <a:gd name="adj1" fmla="val 50000"/>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Прямоугольник с одним скругленным углом 15"/>
          <p:cNvSpPr/>
          <p:nvPr/>
        </p:nvSpPr>
        <p:spPr>
          <a:xfrm>
            <a:off x="6571176" y="4686340"/>
            <a:ext cx="5359340" cy="434676"/>
          </a:xfrm>
          <a:prstGeom prst="round1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Постановление Правительства РФ от 09.08.2021 N </a:t>
            </a:r>
            <a:r>
              <a:rPr lang="ru-RU" sz="1400" dirty="0" smtClean="0">
                <a:solidFill>
                  <a:schemeClr val="tx1"/>
                </a:solidFill>
              </a:rPr>
              <a:t>1315</a:t>
            </a:r>
            <a:endParaRPr lang="ru-RU" sz="1400" dirty="0">
              <a:solidFill>
                <a:schemeClr val="tx1"/>
              </a:solidFill>
            </a:endParaRPr>
          </a:p>
        </p:txBody>
      </p:sp>
      <p:sp>
        <p:nvSpPr>
          <p:cNvPr id="11" name="Прямоугольник 10"/>
          <p:cNvSpPr/>
          <p:nvPr/>
        </p:nvSpPr>
        <p:spPr>
          <a:xfrm>
            <a:off x="6708506" y="5355772"/>
            <a:ext cx="4998720" cy="1367246"/>
          </a:xfrm>
          <a:prstGeom prst="rect">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t>Если в 44-ФЗ не будут внесены изменения, то с 01.01.2023 года пункт 8 части 1 статьи 95 будет применяться только к контрактам, заключенным на срок не менее одного года, при цене не менее 100 млн. руб.</a:t>
            </a:r>
            <a:endParaRPr lang="ru-RU" sz="1600" dirty="0"/>
          </a:p>
        </p:txBody>
      </p:sp>
    </p:spTree>
    <p:extLst>
      <p:ext uri="{BB962C8B-B14F-4D97-AF65-F5344CB8AC3E}">
        <p14:creationId xmlns:p14="http://schemas.microsoft.com/office/powerpoint/2010/main" val="88216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8477" y="240861"/>
            <a:ext cx="8836907" cy="584775"/>
          </a:xfrm>
          <a:prstGeom prst="rect">
            <a:avLst/>
          </a:prstGeom>
          <a:noFill/>
        </p:spPr>
        <p:txBody>
          <a:bodyPr wrap="square" rtlCol="0">
            <a:spAutoFit/>
          </a:bodyPr>
          <a:lstStyle/>
          <a:p>
            <a:r>
              <a:rPr lang="ru-RU" sz="3200" b="1" dirty="0" smtClean="0"/>
              <a:t>Изменение условий контрактов</a:t>
            </a:r>
            <a:endParaRPr lang="ru-RU" sz="3200" b="1" dirty="0"/>
          </a:p>
        </p:txBody>
      </p:sp>
      <p:sp>
        <p:nvSpPr>
          <p:cNvPr id="4" name="Скругленный прямоугольник 3"/>
          <p:cNvSpPr/>
          <p:nvPr/>
        </p:nvSpPr>
        <p:spPr>
          <a:xfrm>
            <a:off x="366359" y="1386009"/>
            <a:ext cx="3325965" cy="738855"/>
          </a:xfrm>
          <a:prstGeom prst="round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Пункт 11 части 1 статьи 18 46-ФЗ</a:t>
            </a:r>
            <a:endParaRPr lang="ru-RU" u="sng" dirty="0"/>
          </a:p>
        </p:txBody>
      </p:sp>
      <p:sp>
        <p:nvSpPr>
          <p:cNvPr id="6" name="Скругленный прямоугольник 5"/>
          <p:cNvSpPr/>
          <p:nvPr/>
        </p:nvSpPr>
        <p:spPr>
          <a:xfrm>
            <a:off x="248477" y="2369684"/>
            <a:ext cx="7236224" cy="3271746"/>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Установить, что при возникновении в ходе исполнения государственных и муниципальных контрактов (далее - контракт), предметом которых является выполнение работ по строительству, реконструкции, капитальному ремонту, сносу объекта капитального строительства, проведение работ по сохранению объектов культурного наследия, независящих от сторон контракта обстоятельств, влекущих невозможность его исполнения, </a:t>
            </a:r>
            <a:r>
              <a:rPr lang="ru-RU" b="1" dirty="0">
                <a:solidFill>
                  <a:schemeClr val="tx1"/>
                </a:solidFill>
              </a:rPr>
              <a:t>в </a:t>
            </a:r>
            <a:r>
              <a:rPr lang="ru-RU" b="1" dirty="0" smtClean="0">
                <a:solidFill>
                  <a:schemeClr val="tx1"/>
                </a:solidFill>
              </a:rPr>
              <a:t>2022-2023 годах </a:t>
            </a:r>
            <a:r>
              <a:rPr lang="ru-RU" dirty="0">
                <a:solidFill>
                  <a:schemeClr val="tx1"/>
                </a:solidFill>
              </a:rPr>
              <a:t>допускаются следующие изменения существенных условий контракта</a:t>
            </a:r>
            <a:r>
              <a:rPr lang="ru-RU" dirty="0" smtClean="0">
                <a:solidFill>
                  <a:schemeClr val="tx1"/>
                </a:solidFill>
              </a:rPr>
              <a:t>: …</a:t>
            </a:r>
            <a:endParaRPr lang="ru-RU" dirty="0">
              <a:solidFill>
                <a:schemeClr val="tx1"/>
              </a:solidFill>
            </a:endParaRPr>
          </a:p>
        </p:txBody>
      </p:sp>
      <p:sp>
        <p:nvSpPr>
          <p:cNvPr id="7" name="Скругленный прямоугольник 6"/>
          <p:cNvSpPr/>
          <p:nvPr/>
        </p:nvSpPr>
        <p:spPr>
          <a:xfrm>
            <a:off x="4089274" y="1386009"/>
            <a:ext cx="3325965" cy="738855"/>
          </a:xfrm>
          <a:prstGeom prst="round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Постановление Правительства РФ от 16.04.2022 N 680</a:t>
            </a:r>
          </a:p>
        </p:txBody>
      </p:sp>
      <p:sp>
        <p:nvSpPr>
          <p:cNvPr id="3" name="Стрелка вверх 2"/>
          <p:cNvSpPr/>
          <p:nvPr/>
        </p:nvSpPr>
        <p:spPr>
          <a:xfrm>
            <a:off x="1748871" y="5242559"/>
            <a:ext cx="3363060" cy="1615441"/>
          </a:xfrm>
          <a:prstGeom prst="upArrow">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Изменение срока - ПП РФ </a:t>
            </a:r>
            <a:r>
              <a:rPr lang="ru-RU" dirty="0"/>
              <a:t>от 21.10.2022 N 1880</a:t>
            </a:r>
          </a:p>
        </p:txBody>
      </p:sp>
      <p:sp>
        <p:nvSpPr>
          <p:cNvPr id="5" name="Прямоугольник 4"/>
          <p:cNvSpPr/>
          <p:nvPr/>
        </p:nvSpPr>
        <p:spPr>
          <a:xfrm>
            <a:off x="8195733" y="2598647"/>
            <a:ext cx="3257006" cy="2847703"/>
          </a:xfrm>
          <a:prstGeom prst="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t>Примечание: ПП 1880 не только продлил срок действия ПП 680, но и откорректировал </a:t>
            </a:r>
            <a:r>
              <a:rPr lang="ru-RU" sz="1600" dirty="0" err="1" smtClean="0"/>
              <a:t>пп</a:t>
            </a:r>
            <a:r>
              <a:rPr lang="ru-RU" sz="1600" dirty="0" smtClean="0"/>
              <a:t>. «ж» п. 1 указанного постановления. В действующей редакции ПП 680 нет более ограничения </a:t>
            </a:r>
            <a:r>
              <a:rPr lang="ru-RU" sz="1600" dirty="0"/>
              <a:t>на увеличение </a:t>
            </a:r>
            <a:r>
              <a:rPr lang="ru-RU" sz="1600" dirty="0" smtClean="0"/>
              <a:t>срока </a:t>
            </a:r>
            <a:r>
              <a:rPr lang="ru-RU" sz="1600" dirty="0"/>
              <a:t>исполнения контракта и (или) цены контракта более чем на 30 </a:t>
            </a:r>
            <a:r>
              <a:rPr lang="ru-RU" sz="1600" dirty="0" smtClean="0"/>
              <a:t>процентов</a:t>
            </a:r>
            <a:endParaRPr lang="ru-RU" sz="1600" dirty="0"/>
          </a:p>
        </p:txBody>
      </p:sp>
    </p:spTree>
    <p:extLst>
      <p:ext uri="{BB962C8B-B14F-4D97-AF65-F5344CB8AC3E}">
        <p14:creationId xmlns:p14="http://schemas.microsoft.com/office/powerpoint/2010/main" val="338548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8477" y="240861"/>
            <a:ext cx="8836907" cy="584775"/>
          </a:xfrm>
          <a:prstGeom prst="rect">
            <a:avLst/>
          </a:prstGeom>
          <a:noFill/>
        </p:spPr>
        <p:txBody>
          <a:bodyPr wrap="square" rtlCol="0">
            <a:spAutoFit/>
          </a:bodyPr>
          <a:lstStyle/>
          <a:p>
            <a:r>
              <a:rPr lang="ru-RU" sz="3200" b="1" dirty="0" smtClean="0"/>
              <a:t>Заключение контрактов с единственным</a:t>
            </a:r>
            <a:endParaRPr lang="ru-RU" sz="3200" b="1" dirty="0"/>
          </a:p>
        </p:txBody>
      </p:sp>
      <p:sp>
        <p:nvSpPr>
          <p:cNvPr id="6" name="Скругленный прямоугольник 5"/>
          <p:cNvSpPr/>
          <p:nvPr/>
        </p:nvSpPr>
        <p:spPr>
          <a:xfrm>
            <a:off x="248477" y="1575262"/>
            <a:ext cx="5852160" cy="1695493"/>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schemeClr val="tx1"/>
              </a:solidFill>
            </a:endParaRPr>
          </a:p>
          <a:p>
            <a:pPr algn="ctr"/>
            <a:r>
              <a:rPr lang="ru-RU" b="1" dirty="0" smtClean="0">
                <a:solidFill>
                  <a:schemeClr val="tx1"/>
                </a:solidFill>
              </a:rPr>
              <a:t>До </a:t>
            </a:r>
            <a:r>
              <a:rPr lang="ru-RU" b="1" dirty="0">
                <a:solidFill>
                  <a:schemeClr val="tx1"/>
                </a:solidFill>
              </a:rPr>
              <a:t>31 декабря </a:t>
            </a:r>
            <a:r>
              <a:rPr lang="ru-RU" b="1" dirty="0" smtClean="0">
                <a:solidFill>
                  <a:schemeClr val="tx1"/>
                </a:solidFill>
              </a:rPr>
              <a:t>2023 </a:t>
            </a:r>
            <a:r>
              <a:rPr lang="ru-RU" b="1" dirty="0">
                <a:solidFill>
                  <a:schemeClr val="tx1"/>
                </a:solidFill>
              </a:rPr>
              <a:t>года</a:t>
            </a:r>
            <a:r>
              <a:rPr lang="ru-RU" dirty="0">
                <a:solidFill>
                  <a:schemeClr val="tx1"/>
                </a:solidFill>
              </a:rPr>
              <a:t> </a:t>
            </a:r>
            <a:r>
              <a:rPr lang="ru-RU" dirty="0" smtClean="0">
                <a:solidFill>
                  <a:schemeClr val="tx1"/>
                </a:solidFill>
              </a:rPr>
              <a:t>Правительство РФ вправе устанавливать случаи закупки у единственного поставщика</a:t>
            </a:r>
            <a:endParaRPr lang="ru-RU" dirty="0">
              <a:solidFill>
                <a:schemeClr val="tx1"/>
              </a:solidFill>
            </a:endParaRPr>
          </a:p>
        </p:txBody>
      </p:sp>
      <p:sp>
        <p:nvSpPr>
          <p:cNvPr id="4" name="Скругленный прямоугольник 3"/>
          <p:cNvSpPr/>
          <p:nvPr/>
        </p:nvSpPr>
        <p:spPr>
          <a:xfrm>
            <a:off x="248477" y="1205835"/>
            <a:ext cx="3325965" cy="738855"/>
          </a:xfrm>
          <a:prstGeom prst="round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Часть 1 статьи 15 46-ФЗ</a:t>
            </a:r>
            <a:endParaRPr lang="ru-RU" u="sng" dirty="0"/>
          </a:p>
        </p:txBody>
      </p:sp>
      <p:sp>
        <p:nvSpPr>
          <p:cNvPr id="9" name="Скругленный прямоугольник 8"/>
          <p:cNvSpPr/>
          <p:nvPr/>
        </p:nvSpPr>
        <p:spPr>
          <a:xfrm>
            <a:off x="248477" y="4020380"/>
            <a:ext cx="5852160" cy="2101746"/>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schemeClr val="tx1"/>
              </a:solidFill>
            </a:endParaRPr>
          </a:p>
          <a:p>
            <a:pPr algn="ctr"/>
            <a:r>
              <a:rPr lang="ru-RU" b="1" dirty="0" smtClean="0">
                <a:solidFill>
                  <a:schemeClr val="tx1"/>
                </a:solidFill>
              </a:rPr>
              <a:t>До </a:t>
            </a:r>
            <a:r>
              <a:rPr lang="ru-RU" b="1" dirty="0">
                <a:solidFill>
                  <a:schemeClr val="tx1"/>
                </a:solidFill>
              </a:rPr>
              <a:t>31 декабря </a:t>
            </a:r>
            <a:r>
              <a:rPr lang="ru-RU" b="1" dirty="0" smtClean="0">
                <a:solidFill>
                  <a:schemeClr val="tx1"/>
                </a:solidFill>
              </a:rPr>
              <a:t>2023 </a:t>
            </a:r>
            <a:r>
              <a:rPr lang="ru-RU" b="1" dirty="0">
                <a:solidFill>
                  <a:schemeClr val="tx1"/>
                </a:solidFill>
              </a:rPr>
              <a:t>года</a:t>
            </a:r>
            <a:r>
              <a:rPr lang="ru-RU" dirty="0">
                <a:solidFill>
                  <a:schemeClr val="tx1"/>
                </a:solidFill>
              </a:rPr>
              <a:t> </a:t>
            </a:r>
            <a:r>
              <a:rPr lang="ru-RU" dirty="0" smtClean="0">
                <a:solidFill>
                  <a:schemeClr val="tx1"/>
                </a:solidFill>
              </a:rPr>
              <a:t>высший исполнительный орган власти субъекта </a:t>
            </a:r>
            <a:r>
              <a:rPr lang="ru-RU" dirty="0">
                <a:solidFill>
                  <a:schemeClr val="tx1"/>
                </a:solidFill>
              </a:rPr>
              <a:t>Российской </a:t>
            </a:r>
            <a:r>
              <a:rPr lang="ru-RU" dirty="0" smtClean="0">
                <a:solidFill>
                  <a:schemeClr val="tx1"/>
                </a:solidFill>
              </a:rPr>
              <a:t>Федерации вправе устанавливать случаи закупок у единственного поставщика для нужд региональных и муниципальных заказчиков</a:t>
            </a:r>
            <a:endParaRPr lang="ru-RU" dirty="0">
              <a:solidFill>
                <a:schemeClr val="tx1"/>
              </a:solidFill>
            </a:endParaRPr>
          </a:p>
        </p:txBody>
      </p:sp>
      <p:sp>
        <p:nvSpPr>
          <p:cNvPr id="7" name="Скругленный прямоугольник 6"/>
          <p:cNvSpPr/>
          <p:nvPr/>
        </p:nvSpPr>
        <p:spPr>
          <a:xfrm>
            <a:off x="248477" y="3650953"/>
            <a:ext cx="3325965" cy="738855"/>
          </a:xfrm>
          <a:prstGeom prst="round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Часть 2 статьи 15 46-ФЗ</a:t>
            </a:r>
            <a:endParaRPr lang="ru-RU" u="sng" dirty="0"/>
          </a:p>
        </p:txBody>
      </p:sp>
      <p:sp>
        <p:nvSpPr>
          <p:cNvPr id="5" name="Стрелка вправо 4"/>
          <p:cNvSpPr/>
          <p:nvPr/>
        </p:nvSpPr>
        <p:spPr>
          <a:xfrm>
            <a:off x="6392091" y="4644533"/>
            <a:ext cx="1053737" cy="853440"/>
          </a:xfrm>
          <a:prstGeom prst="rightArrow">
            <a:avLst/>
          </a:prstGeom>
          <a:solidFill>
            <a:schemeClr val="accent5">
              <a:lumMod val="50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7608546" y="4529002"/>
            <a:ext cx="4380412" cy="1084502"/>
          </a:xfrm>
          <a:prstGeom prst="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dirty="0" smtClean="0"/>
              <a:t>Период</a:t>
            </a:r>
            <a:r>
              <a:rPr lang="ru-RU" sz="1500" dirty="0"/>
              <a:t>, в который заказчик может заключить контракт с ед. </a:t>
            </a:r>
            <a:r>
              <a:rPr lang="ru-RU" sz="1500" dirty="0" smtClean="0"/>
              <a:t>поставщиком, тем не менее зависит от регионального законодательства</a:t>
            </a:r>
          </a:p>
        </p:txBody>
      </p:sp>
      <p:sp>
        <p:nvSpPr>
          <p:cNvPr id="12" name="Стрелка вниз 11"/>
          <p:cNvSpPr/>
          <p:nvPr/>
        </p:nvSpPr>
        <p:spPr>
          <a:xfrm rot="5400000">
            <a:off x="5042422" y="2337424"/>
            <a:ext cx="2442100" cy="2323152"/>
          </a:xfrm>
          <a:prstGeom prst="downArrow">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dirty="0" smtClean="0"/>
              <a:t>420-ФЗ продлил срок действия норм</a:t>
            </a:r>
            <a:endParaRPr lang="ru-RU" dirty="0"/>
          </a:p>
        </p:txBody>
      </p:sp>
      <p:sp>
        <p:nvSpPr>
          <p:cNvPr id="13" name="Стрелка вправо 12"/>
          <p:cNvSpPr/>
          <p:nvPr/>
        </p:nvSpPr>
        <p:spPr>
          <a:xfrm>
            <a:off x="6392091" y="1779035"/>
            <a:ext cx="1053737" cy="853440"/>
          </a:xfrm>
          <a:prstGeom prst="rightArrow">
            <a:avLst/>
          </a:prstGeom>
          <a:solidFill>
            <a:schemeClr val="accent5">
              <a:lumMod val="50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7628090" y="1663504"/>
            <a:ext cx="4380412" cy="1084502"/>
          </a:xfrm>
          <a:prstGeom prst="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dirty="0" smtClean="0"/>
              <a:t>Период</a:t>
            </a:r>
            <a:r>
              <a:rPr lang="ru-RU" sz="1500" dirty="0"/>
              <a:t>, в который заказчик может заключить контракт с ед. </a:t>
            </a:r>
            <a:r>
              <a:rPr lang="ru-RU" sz="1500" dirty="0" smtClean="0"/>
              <a:t>поставщиком, тем не менее зависит от конкретного акта Правительства РФ</a:t>
            </a:r>
          </a:p>
        </p:txBody>
      </p:sp>
    </p:spTree>
    <p:extLst>
      <p:ext uri="{BB962C8B-B14F-4D97-AF65-F5344CB8AC3E}">
        <p14:creationId xmlns:p14="http://schemas.microsoft.com/office/powerpoint/2010/main" val="735533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кругленный прямоугольник 11"/>
          <p:cNvSpPr/>
          <p:nvPr/>
        </p:nvSpPr>
        <p:spPr>
          <a:xfrm>
            <a:off x="248476" y="4416019"/>
            <a:ext cx="6017341" cy="1695493"/>
          </a:xfrm>
          <a:prstGeom prst="roundRect">
            <a:avLst/>
          </a:prstGeom>
          <a:solidFill>
            <a:schemeClr val="accent5">
              <a:lumMod val="60000"/>
              <a:lumOff val="40000"/>
            </a:schemeClr>
          </a:solidFill>
          <a:ln>
            <a:solidFill>
              <a:schemeClr val="accent5">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Присутствует социальная значимость закупки и необходимость безотлагательного заключения контракта (с указанием негативных последствий в случае проведения конкурентной закупки)</a:t>
            </a:r>
            <a:endParaRPr lang="ru-RU" dirty="0">
              <a:solidFill>
                <a:schemeClr val="tx1"/>
              </a:solidFill>
            </a:endParaRPr>
          </a:p>
        </p:txBody>
      </p:sp>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8477" y="240861"/>
            <a:ext cx="8836907" cy="584775"/>
          </a:xfrm>
          <a:prstGeom prst="rect">
            <a:avLst/>
          </a:prstGeom>
          <a:noFill/>
        </p:spPr>
        <p:txBody>
          <a:bodyPr wrap="square" rtlCol="0">
            <a:spAutoFit/>
          </a:bodyPr>
          <a:lstStyle/>
          <a:p>
            <a:r>
              <a:rPr lang="ru-RU" sz="3200" b="1" dirty="0" smtClean="0"/>
              <a:t>ФАС России - мнение</a:t>
            </a:r>
            <a:endParaRPr lang="ru-RU" sz="3200" b="1" dirty="0"/>
          </a:p>
        </p:txBody>
      </p:sp>
      <p:sp>
        <p:nvSpPr>
          <p:cNvPr id="6" name="Скругленный прямоугольник 5"/>
          <p:cNvSpPr/>
          <p:nvPr/>
        </p:nvSpPr>
        <p:spPr>
          <a:xfrm>
            <a:off x="217713" y="2332608"/>
            <a:ext cx="6048104" cy="1695493"/>
          </a:xfrm>
          <a:prstGeom prst="round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Существует потребность нивелирования недружественных действий иностранных государств</a:t>
            </a:r>
            <a:endParaRPr lang="ru-RU" dirty="0">
              <a:solidFill>
                <a:schemeClr val="tx1"/>
              </a:solidFill>
            </a:endParaRPr>
          </a:p>
        </p:txBody>
      </p:sp>
      <p:sp>
        <p:nvSpPr>
          <p:cNvPr id="4" name="Скругленный прямоугольник 3"/>
          <p:cNvSpPr/>
          <p:nvPr/>
        </p:nvSpPr>
        <p:spPr>
          <a:xfrm>
            <a:off x="248476" y="1205835"/>
            <a:ext cx="6017341" cy="738855"/>
          </a:xfrm>
          <a:prstGeom prst="round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Закупка у единственного поставщика целесообразна когда:</a:t>
            </a:r>
            <a:endParaRPr lang="ru-RU" u="sng" dirty="0"/>
          </a:p>
        </p:txBody>
      </p:sp>
    </p:spTree>
    <p:extLst>
      <p:ext uri="{BB962C8B-B14F-4D97-AF65-F5344CB8AC3E}">
        <p14:creationId xmlns:p14="http://schemas.microsoft.com/office/powerpoint/2010/main" val="237084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941AFF20-015C-CA49-A729-9AFAD0F50128}"/>
              </a:ext>
            </a:extLst>
          </p:cNvPr>
          <p:cNvSpPr/>
          <p:nvPr/>
        </p:nvSpPr>
        <p:spPr>
          <a:xfrm>
            <a:off x="300038" y="4612728"/>
            <a:ext cx="8056656" cy="584775"/>
          </a:xfrm>
          <a:prstGeom prst="rect">
            <a:avLst/>
          </a:prstGeom>
          <a:noFill/>
        </p:spPr>
        <p:txBody>
          <a:bodyPr wrap="square">
            <a:spAutoFit/>
          </a:bodyPr>
          <a:lstStyle/>
          <a:p>
            <a:r>
              <a:rPr lang="ru-RU" sz="3200" b="1" dirty="0" smtClean="0">
                <a:ea typeface="Roboto Lt" pitchFamily="2" charset="0"/>
                <a:cs typeface="Segoe UI" panose="020B0502040204020203" pitchFamily="34" charset="0"/>
              </a:rPr>
              <a:t>Блок 1</a:t>
            </a:r>
            <a:endParaRPr lang="ru-RU" sz="3200" b="1" dirty="0">
              <a:ea typeface="Roboto Lt" pitchFamily="2" charset="0"/>
              <a:cs typeface="Segoe UI" panose="020B0502040204020203" pitchFamily="34" charset="0"/>
            </a:endParaRPr>
          </a:p>
        </p:txBody>
      </p:sp>
      <p:sp>
        <p:nvSpPr>
          <p:cNvPr id="14" name="TextBox 13">
            <a:extLst>
              <a:ext uri="{FF2B5EF4-FFF2-40B4-BE49-F238E27FC236}">
                <a16:creationId xmlns:a16="http://schemas.microsoft.com/office/drawing/2014/main" id="{114169D9-C57A-914A-B361-9B22FA124132}"/>
              </a:ext>
            </a:extLst>
          </p:cNvPr>
          <p:cNvSpPr txBox="1"/>
          <p:nvPr/>
        </p:nvSpPr>
        <p:spPr>
          <a:xfrm>
            <a:off x="284677" y="3191247"/>
            <a:ext cx="7756612" cy="954107"/>
          </a:xfrm>
          <a:prstGeom prst="rect">
            <a:avLst/>
          </a:prstGeom>
          <a:noFill/>
        </p:spPr>
        <p:txBody>
          <a:bodyPr wrap="square" rtlCol="0">
            <a:spAutoFit/>
          </a:bodyPr>
          <a:lstStyle/>
          <a:p>
            <a:r>
              <a:rPr lang="ru-RU" sz="2800" b="1" dirty="0" smtClean="0">
                <a:latin typeface="Panton SemiBold"/>
              </a:rPr>
              <a:t>Основные изменения </a:t>
            </a:r>
          </a:p>
          <a:p>
            <a:r>
              <a:rPr lang="ru-RU" sz="2800" b="1" dirty="0" smtClean="0">
                <a:latin typeface="Panton SemiBold"/>
              </a:rPr>
              <a:t>законодательства</a:t>
            </a:r>
          </a:p>
        </p:txBody>
      </p:sp>
      <p:pic>
        <p:nvPicPr>
          <p:cNvPr id="15" name="Рисунок 14">
            <a:extLst>
              <a:ext uri="{FF2B5EF4-FFF2-40B4-BE49-F238E27FC236}">
                <a16:creationId xmlns:a16="http://schemas.microsoft.com/office/drawing/2014/main" id="{1326C4BA-3DE0-BA49-B1EC-38B7AF9BA7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00038" y="345713"/>
            <a:ext cx="3862945" cy="461610"/>
          </a:xfrm>
          <a:prstGeom prst="rect">
            <a:avLst/>
          </a:prstGeom>
        </p:spPr>
      </p:pic>
      <p:pic>
        <p:nvPicPr>
          <p:cNvPr id="23" name="Рисунок 22">
            <a:extLst>
              <a:ext uri="{FF2B5EF4-FFF2-40B4-BE49-F238E27FC236}">
                <a16:creationId xmlns:a16="http://schemas.microsoft.com/office/drawing/2014/main" id="{3AB989C9-5FEB-DE49-8823-6F3F92028DF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209180" y="0"/>
            <a:ext cx="3996267" cy="6858000"/>
          </a:xfrm>
          <a:prstGeom prst="rect">
            <a:avLst/>
          </a:prstGeom>
        </p:spPr>
      </p:pic>
      <p:sp>
        <p:nvSpPr>
          <p:cNvPr id="24" name="Прямоугольник 23">
            <a:extLst>
              <a:ext uri="{FF2B5EF4-FFF2-40B4-BE49-F238E27FC236}">
                <a16:creationId xmlns:a16="http://schemas.microsoft.com/office/drawing/2014/main" id="{97D7383E-5C29-D748-B29C-B60C752C9775}"/>
              </a:ext>
            </a:extLst>
          </p:cNvPr>
          <p:cNvSpPr/>
          <p:nvPr/>
        </p:nvSpPr>
        <p:spPr>
          <a:xfrm>
            <a:off x="300038" y="4448816"/>
            <a:ext cx="5780030" cy="45719"/>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4141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941AFF20-015C-CA49-A729-9AFAD0F50128}"/>
              </a:ext>
            </a:extLst>
          </p:cNvPr>
          <p:cNvSpPr/>
          <p:nvPr/>
        </p:nvSpPr>
        <p:spPr>
          <a:xfrm>
            <a:off x="300038" y="4612728"/>
            <a:ext cx="8056656" cy="584775"/>
          </a:xfrm>
          <a:prstGeom prst="rect">
            <a:avLst/>
          </a:prstGeom>
          <a:noFill/>
        </p:spPr>
        <p:txBody>
          <a:bodyPr wrap="square">
            <a:spAutoFit/>
          </a:bodyPr>
          <a:lstStyle/>
          <a:p>
            <a:r>
              <a:rPr lang="ru-RU" sz="3200" b="1" dirty="0" smtClean="0">
                <a:ea typeface="Roboto Lt" pitchFamily="2" charset="0"/>
                <a:cs typeface="Segoe UI" panose="020B0502040204020203" pitchFamily="34" charset="0"/>
              </a:rPr>
              <a:t>Блок 3</a:t>
            </a:r>
            <a:endParaRPr lang="ru-RU" sz="3200" b="1" dirty="0">
              <a:ea typeface="Roboto Lt" pitchFamily="2" charset="0"/>
              <a:cs typeface="Segoe UI" panose="020B0502040204020203" pitchFamily="34" charset="0"/>
            </a:endParaRPr>
          </a:p>
        </p:txBody>
      </p:sp>
      <p:sp>
        <p:nvSpPr>
          <p:cNvPr id="14" name="TextBox 13">
            <a:extLst>
              <a:ext uri="{FF2B5EF4-FFF2-40B4-BE49-F238E27FC236}">
                <a16:creationId xmlns:a16="http://schemas.microsoft.com/office/drawing/2014/main" id="{114169D9-C57A-914A-B361-9B22FA124132}"/>
              </a:ext>
            </a:extLst>
          </p:cNvPr>
          <p:cNvSpPr txBox="1"/>
          <p:nvPr/>
        </p:nvSpPr>
        <p:spPr>
          <a:xfrm>
            <a:off x="284677" y="3191247"/>
            <a:ext cx="7756612" cy="523220"/>
          </a:xfrm>
          <a:prstGeom prst="rect">
            <a:avLst/>
          </a:prstGeom>
          <a:noFill/>
        </p:spPr>
        <p:txBody>
          <a:bodyPr wrap="square" rtlCol="0">
            <a:spAutoFit/>
          </a:bodyPr>
          <a:lstStyle/>
          <a:p>
            <a:r>
              <a:rPr lang="ru-RU" sz="2800" b="1" dirty="0" smtClean="0">
                <a:latin typeface="Panton SemiBold"/>
              </a:rPr>
              <a:t>Иные изменения</a:t>
            </a:r>
          </a:p>
        </p:txBody>
      </p:sp>
      <p:pic>
        <p:nvPicPr>
          <p:cNvPr id="15" name="Рисунок 14">
            <a:extLst>
              <a:ext uri="{FF2B5EF4-FFF2-40B4-BE49-F238E27FC236}">
                <a16:creationId xmlns:a16="http://schemas.microsoft.com/office/drawing/2014/main" id="{1326C4BA-3DE0-BA49-B1EC-38B7AF9BA7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00038" y="345713"/>
            <a:ext cx="3862945" cy="461610"/>
          </a:xfrm>
          <a:prstGeom prst="rect">
            <a:avLst/>
          </a:prstGeom>
        </p:spPr>
      </p:pic>
      <p:pic>
        <p:nvPicPr>
          <p:cNvPr id="23" name="Рисунок 22">
            <a:extLst>
              <a:ext uri="{FF2B5EF4-FFF2-40B4-BE49-F238E27FC236}">
                <a16:creationId xmlns:a16="http://schemas.microsoft.com/office/drawing/2014/main" id="{3AB989C9-5FEB-DE49-8823-6F3F92028DF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209180" y="0"/>
            <a:ext cx="3996267" cy="6858000"/>
          </a:xfrm>
          <a:prstGeom prst="rect">
            <a:avLst/>
          </a:prstGeom>
        </p:spPr>
      </p:pic>
      <p:sp>
        <p:nvSpPr>
          <p:cNvPr id="24" name="Прямоугольник 23">
            <a:extLst>
              <a:ext uri="{FF2B5EF4-FFF2-40B4-BE49-F238E27FC236}">
                <a16:creationId xmlns:a16="http://schemas.microsoft.com/office/drawing/2014/main" id="{97D7383E-5C29-D748-B29C-B60C752C9775}"/>
              </a:ext>
            </a:extLst>
          </p:cNvPr>
          <p:cNvSpPr/>
          <p:nvPr/>
        </p:nvSpPr>
        <p:spPr>
          <a:xfrm>
            <a:off x="300038" y="4213685"/>
            <a:ext cx="5780030" cy="45719"/>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6136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273735" y="3107117"/>
            <a:ext cx="7711492" cy="2585323"/>
          </a:xfrm>
          <a:prstGeom prst="rect">
            <a:avLst/>
          </a:prstGeom>
          <a:noFill/>
        </p:spPr>
        <p:txBody>
          <a:bodyPr wrap="square" rtlCol="0">
            <a:spAutoFit/>
          </a:bodyPr>
          <a:lstStyle/>
          <a:p>
            <a:pPr algn="ctr"/>
            <a:r>
              <a:rPr lang="ru-RU" dirty="0"/>
              <a:t>Иностранный агент не вправе принимать участие в закупках товаров, работ, услуг для обеспечения государственных и муниципальных нужд, в закупках товаров, работ, услуг в соответствии с Федеральным законом от 18 июля 2011 года N </a:t>
            </a:r>
            <a:r>
              <a:rPr lang="ru-RU" dirty="0" smtClean="0"/>
              <a:t>223-ФЗ «О </a:t>
            </a:r>
            <a:r>
              <a:rPr lang="ru-RU" dirty="0"/>
              <a:t>закупках товаров, работ, услуг отдельными видами юридических </a:t>
            </a:r>
            <a:r>
              <a:rPr lang="ru-RU" dirty="0" smtClean="0"/>
              <a:t>лиц», </a:t>
            </a:r>
            <a:r>
              <a:rPr lang="ru-RU" dirty="0"/>
              <a:t>а также принимать участие в отборе исполнителей услуг в соответствии с Федеральным законом от 13 июля 2020 года N 189-ФЗ </a:t>
            </a:r>
            <a:r>
              <a:rPr lang="ru-RU" dirty="0" smtClean="0"/>
              <a:t>«О </a:t>
            </a:r>
            <a:r>
              <a:rPr lang="ru-RU" dirty="0"/>
              <a:t>государственном (муниципальном) социальном заказе на оказание государственных (муниципальных) услуг в социальной </a:t>
            </a:r>
            <a:r>
              <a:rPr lang="ru-RU" dirty="0" smtClean="0"/>
              <a:t>сфере».</a:t>
            </a:r>
            <a:endParaRPr lang="ru-RU" dirty="0"/>
          </a:p>
        </p:txBody>
      </p:sp>
      <p:sp>
        <p:nvSpPr>
          <p:cNvPr id="7" name="TextBox 6"/>
          <p:cNvSpPr txBox="1"/>
          <p:nvPr/>
        </p:nvSpPr>
        <p:spPr>
          <a:xfrm>
            <a:off x="187517" y="354958"/>
            <a:ext cx="10475414" cy="492443"/>
          </a:xfrm>
          <a:prstGeom prst="rect">
            <a:avLst/>
          </a:prstGeom>
          <a:noFill/>
        </p:spPr>
        <p:txBody>
          <a:bodyPr wrap="square" rtlCol="0">
            <a:spAutoFit/>
          </a:bodyPr>
          <a:lstStyle/>
          <a:p>
            <a:r>
              <a:rPr lang="ru-RU" sz="2600" b="1" dirty="0" smtClean="0"/>
              <a:t>Новые требования к участникам</a:t>
            </a:r>
            <a:endParaRPr lang="ru-RU" sz="2600" b="1" dirty="0"/>
          </a:p>
        </p:txBody>
      </p:sp>
      <p:sp>
        <p:nvSpPr>
          <p:cNvPr id="6" name="Скругленный прямоугольник 5"/>
          <p:cNvSpPr/>
          <p:nvPr/>
        </p:nvSpPr>
        <p:spPr>
          <a:xfrm>
            <a:off x="273735" y="1008901"/>
            <a:ext cx="3917890" cy="1734299"/>
          </a:xfrm>
          <a:prstGeom prst="roundRect">
            <a:avLst/>
          </a:prstGeom>
          <a:solidFill>
            <a:schemeClr val="accent5">
              <a:lumMod val="50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Федеральный закон от 14.07.2022 N 255-ФЗ</a:t>
            </a:r>
          </a:p>
          <a:p>
            <a:pPr algn="ctr"/>
            <a:r>
              <a:rPr lang="ru-RU" dirty="0" smtClean="0"/>
              <a:t>«О </a:t>
            </a:r>
            <a:r>
              <a:rPr lang="ru-RU" dirty="0"/>
              <a:t>контроле за деятельностью лиц, находящихся под иностранным </a:t>
            </a:r>
            <a:r>
              <a:rPr lang="ru-RU" dirty="0" smtClean="0"/>
              <a:t>влиянием»</a:t>
            </a:r>
            <a:endParaRPr lang="ru-RU" dirty="0"/>
          </a:p>
        </p:txBody>
      </p:sp>
      <p:sp>
        <p:nvSpPr>
          <p:cNvPr id="11" name="Скругленный прямоугольник 10"/>
          <p:cNvSpPr/>
          <p:nvPr/>
        </p:nvSpPr>
        <p:spPr>
          <a:xfrm>
            <a:off x="3985084" y="5999298"/>
            <a:ext cx="3917890" cy="579574"/>
          </a:xfrm>
          <a:prstGeom prst="roundRect">
            <a:avLst/>
          </a:prstGeom>
          <a:solidFill>
            <a:schemeClr val="accent5">
              <a:lumMod val="50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«01» декабря 2022 года</a:t>
            </a:r>
            <a:endParaRPr lang="ru-RU" dirty="0"/>
          </a:p>
        </p:txBody>
      </p:sp>
    </p:spTree>
    <p:extLst>
      <p:ext uri="{BB962C8B-B14F-4D97-AF65-F5344CB8AC3E}">
        <p14:creationId xmlns:p14="http://schemas.microsoft.com/office/powerpoint/2010/main" val="1814936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335879" y="3314460"/>
            <a:ext cx="7711492" cy="2554545"/>
          </a:xfrm>
          <a:prstGeom prst="rect">
            <a:avLst/>
          </a:prstGeom>
          <a:noFill/>
        </p:spPr>
        <p:txBody>
          <a:bodyPr wrap="square" rtlCol="0">
            <a:spAutoFit/>
          </a:bodyPr>
          <a:lstStyle/>
          <a:p>
            <a:r>
              <a:rPr lang="ru-RU" sz="1600" dirty="0"/>
              <a:t>а) изделия из бумаги бытового и санитарно-гигиенического назначения - туалетная бумага, полотенца бумажные, платки носовые бумажные, скатерти бумажные, салфетки разного назначения;</a:t>
            </a:r>
          </a:p>
          <a:p>
            <a:r>
              <a:rPr lang="ru-RU" sz="1600" dirty="0"/>
              <a:t>б) твердые поверхностные покрытия и элементы благоустройства - покрытия из переработанных материалов, тротуарная плитка, бордюры, ограждения;</a:t>
            </a:r>
          </a:p>
          <a:p>
            <a:r>
              <a:rPr lang="ru-RU" sz="1600" dirty="0"/>
              <a:t>в) мягкие покрытия - резиновая плитка, покрытия из резиновой крошки, мягкая кровля или иные гидроизоляционные материалы;</a:t>
            </a:r>
          </a:p>
          <a:p>
            <a:r>
              <a:rPr lang="ru-RU" sz="1600" dirty="0"/>
              <a:t>г) контейнеры и урны для мусора;</a:t>
            </a:r>
          </a:p>
          <a:p>
            <a:r>
              <a:rPr lang="ru-RU" sz="1600" dirty="0"/>
              <a:t>д) удобрения органические, </a:t>
            </a:r>
            <a:r>
              <a:rPr lang="ru-RU" sz="1600" dirty="0" err="1"/>
              <a:t>почвогрунт</a:t>
            </a:r>
            <a:r>
              <a:rPr lang="ru-RU" sz="1600" dirty="0"/>
              <a:t> и грунт, пригодный для технических целей.</a:t>
            </a:r>
          </a:p>
        </p:txBody>
      </p:sp>
      <p:sp>
        <p:nvSpPr>
          <p:cNvPr id="7" name="TextBox 6"/>
          <p:cNvSpPr txBox="1"/>
          <p:nvPr/>
        </p:nvSpPr>
        <p:spPr>
          <a:xfrm>
            <a:off x="187517" y="354958"/>
            <a:ext cx="10475414" cy="492443"/>
          </a:xfrm>
          <a:prstGeom prst="rect">
            <a:avLst/>
          </a:prstGeom>
          <a:noFill/>
        </p:spPr>
        <p:txBody>
          <a:bodyPr wrap="square" rtlCol="0">
            <a:spAutoFit/>
          </a:bodyPr>
          <a:lstStyle/>
          <a:p>
            <a:r>
              <a:rPr lang="ru-RU" sz="2600" b="1" dirty="0" smtClean="0"/>
              <a:t>Новые требования к товарам</a:t>
            </a:r>
            <a:endParaRPr lang="ru-RU" sz="2600" b="1" dirty="0"/>
          </a:p>
        </p:txBody>
      </p:sp>
      <p:sp>
        <p:nvSpPr>
          <p:cNvPr id="6" name="Скругленный прямоугольник 5"/>
          <p:cNvSpPr/>
          <p:nvPr/>
        </p:nvSpPr>
        <p:spPr>
          <a:xfrm>
            <a:off x="273735" y="1008901"/>
            <a:ext cx="6684414" cy="1333705"/>
          </a:xfrm>
          <a:prstGeom prst="roundRect">
            <a:avLst/>
          </a:prstGeom>
          <a:solidFill>
            <a:schemeClr val="accent5">
              <a:lumMod val="50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Постановление Правительства РФ от 08.07.2022 N 1224</a:t>
            </a:r>
          </a:p>
          <a:p>
            <a:pPr algn="ctr"/>
            <a:r>
              <a:rPr lang="ru-RU" sz="1600" dirty="0" smtClean="0"/>
              <a:t>«Об </a:t>
            </a:r>
            <a:r>
              <a:rPr lang="ru-RU" sz="1600" dirty="0"/>
              <a:t>особенностях описания отдельных видов товаров, являющихся объектом закупки для обеспечения государственных и муниципальных нужд, при закупках которых предъявляются экологические </a:t>
            </a:r>
            <a:r>
              <a:rPr lang="ru-RU" sz="1600" dirty="0" smtClean="0"/>
              <a:t>требования»</a:t>
            </a:r>
            <a:endParaRPr lang="ru-RU" sz="1600" dirty="0"/>
          </a:p>
        </p:txBody>
      </p:sp>
      <p:sp>
        <p:nvSpPr>
          <p:cNvPr id="11" name="Скругленный прямоугольник 10"/>
          <p:cNvSpPr/>
          <p:nvPr/>
        </p:nvSpPr>
        <p:spPr>
          <a:xfrm>
            <a:off x="3040259" y="5869005"/>
            <a:ext cx="3917890" cy="579574"/>
          </a:xfrm>
          <a:prstGeom prst="roundRect">
            <a:avLst/>
          </a:prstGeom>
          <a:solidFill>
            <a:schemeClr val="accent5">
              <a:lumMod val="50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«01» января 2023 года</a:t>
            </a:r>
            <a:endParaRPr lang="ru-RU" dirty="0"/>
          </a:p>
        </p:txBody>
      </p:sp>
      <p:sp>
        <p:nvSpPr>
          <p:cNvPr id="9" name="Скругленный прямоугольник 8"/>
          <p:cNvSpPr/>
          <p:nvPr/>
        </p:nvSpPr>
        <p:spPr>
          <a:xfrm>
            <a:off x="335878" y="2604593"/>
            <a:ext cx="6552601" cy="579574"/>
          </a:xfrm>
          <a:prstGeom prst="roundRect">
            <a:avLst/>
          </a:prstGeom>
          <a:solidFill>
            <a:schemeClr val="accent5">
              <a:lumMod val="75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Экологические требования – это требования о доле вторичного сырья. Конкретных долей ПОКА нет</a:t>
            </a:r>
            <a:endParaRPr lang="ru-RU" dirty="0"/>
          </a:p>
        </p:txBody>
      </p:sp>
    </p:spTree>
    <p:extLst>
      <p:ext uri="{BB962C8B-B14F-4D97-AF65-F5344CB8AC3E}">
        <p14:creationId xmlns:p14="http://schemas.microsoft.com/office/powerpoint/2010/main" val="2078862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187517" y="354958"/>
            <a:ext cx="10475414" cy="492443"/>
          </a:xfrm>
          <a:prstGeom prst="rect">
            <a:avLst/>
          </a:prstGeom>
          <a:noFill/>
        </p:spPr>
        <p:txBody>
          <a:bodyPr wrap="square" rtlCol="0">
            <a:spAutoFit/>
          </a:bodyPr>
          <a:lstStyle/>
          <a:p>
            <a:r>
              <a:rPr lang="ru-RU" sz="2600" b="1" dirty="0" smtClean="0"/>
              <a:t>Иные значимые изменения, внесенные 420-ФЗ</a:t>
            </a:r>
            <a:endParaRPr lang="ru-RU" sz="2600" b="1" dirty="0"/>
          </a:p>
        </p:txBody>
      </p:sp>
      <p:graphicFrame>
        <p:nvGraphicFramePr>
          <p:cNvPr id="2" name="Таблица 1"/>
          <p:cNvGraphicFramePr>
            <a:graphicFrameLocks noGrp="1"/>
          </p:cNvGraphicFramePr>
          <p:nvPr>
            <p:extLst>
              <p:ext uri="{D42A27DB-BD31-4B8C-83A1-F6EECF244321}">
                <p14:modId xmlns:p14="http://schemas.microsoft.com/office/powerpoint/2010/main" val="2785580064"/>
              </p:ext>
            </p:extLst>
          </p:nvPr>
        </p:nvGraphicFramePr>
        <p:xfrm>
          <a:off x="150774" y="1019180"/>
          <a:ext cx="11586509" cy="5667040"/>
        </p:xfrm>
        <a:graphic>
          <a:graphicData uri="http://schemas.openxmlformats.org/drawingml/2006/table">
            <a:tbl>
              <a:tblPr firstRow="1" firstCol="1" bandRow="1">
                <a:tableStyleId>{5C22544A-7EE6-4342-B048-85BDC9FD1C3A}</a:tableStyleId>
              </a:tblPr>
              <a:tblGrid>
                <a:gridCol w="1785597">
                  <a:extLst>
                    <a:ext uri="{9D8B030D-6E8A-4147-A177-3AD203B41FA5}">
                      <a16:colId xmlns:a16="http://schemas.microsoft.com/office/drawing/2014/main" val="1821613136"/>
                    </a:ext>
                  </a:extLst>
                </a:gridCol>
                <a:gridCol w="7484433">
                  <a:extLst>
                    <a:ext uri="{9D8B030D-6E8A-4147-A177-3AD203B41FA5}">
                      <a16:colId xmlns:a16="http://schemas.microsoft.com/office/drawing/2014/main" val="3715952924"/>
                    </a:ext>
                  </a:extLst>
                </a:gridCol>
                <a:gridCol w="1010194">
                  <a:extLst>
                    <a:ext uri="{9D8B030D-6E8A-4147-A177-3AD203B41FA5}">
                      <a16:colId xmlns:a16="http://schemas.microsoft.com/office/drawing/2014/main" val="3000462988"/>
                    </a:ext>
                  </a:extLst>
                </a:gridCol>
                <a:gridCol w="1306285">
                  <a:extLst>
                    <a:ext uri="{9D8B030D-6E8A-4147-A177-3AD203B41FA5}">
                      <a16:colId xmlns:a16="http://schemas.microsoft.com/office/drawing/2014/main" val="586303782"/>
                    </a:ext>
                  </a:extLst>
                </a:gridCol>
              </a:tblGrid>
              <a:tr h="374273">
                <a:tc>
                  <a:txBody>
                    <a:bodyPr/>
                    <a:lstStyle/>
                    <a:p>
                      <a:pPr>
                        <a:lnSpc>
                          <a:spcPct val="107000"/>
                        </a:lnSpc>
                        <a:spcAft>
                          <a:spcPts val="0"/>
                        </a:spcAft>
                      </a:pPr>
                      <a:r>
                        <a:rPr lang="ru-RU" sz="1200" dirty="0">
                          <a:effectLst/>
                        </a:rPr>
                        <a:t>Ссылка на нормы </a:t>
                      </a:r>
                      <a:endParaRPr lang="ru-RU" sz="1200" dirty="0" smtClean="0">
                        <a:effectLst/>
                      </a:endParaRPr>
                    </a:p>
                    <a:p>
                      <a:pPr>
                        <a:lnSpc>
                          <a:spcPct val="107000"/>
                        </a:lnSpc>
                        <a:spcAft>
                          <a:spcPts val="0"/>
                        </a:spcAft>
                      </a:pPr>
                      <a:r>
                        <a:rPr lang="ru-RU" sz="1200" dirty="0" smtClean="0">
                          <a:effectLst/>
                        </a:rPr>
                        <a:t>360-ФЗ</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861" marR="38861" marT="0" marB="0">
                    <a:solidFill>
                      <a:schemeClr val="accent5">
                        <a:lumMod val="50000"/>
                      </a:schemeClr>
                    </a:solidFill>
                  </a:tcPr>
                </a:tc>
                <a:tc>
                  <a:txBody>
                    <a:bodyPr/>
                    <a:lstStyle/>
                    <a:p>
                      <a:pPr>
                        <a:lnSpc>
                          <a:spcPct val="107000"/>
                        </a:lnSpc>
                        <a:spcAft>
                          <a:spcPts val="0"/>
                        </a:spcAft>
                      </a:pPr>
                      <a:r>
                        <a:rPr lang="ru-RU" sz="1200" dirty="0">
                          <a:effectLst/>
                        </a:rPr>
                        <a:t>Суть вопроса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861" marR="38861" marT="0" marB="0">
                    <a:solidFill>
                      <a:schemeClr val="accent5">
                        <a:lumMod val="50000"/>
                      </a:schemeClr>
                    </a:solidFill>
                  </a:tcPr>
                </a:tc>
                <a:tc>
                  <a:txBody>
                    <a:bodyPr/>
                    <a:lstStyle/>
                    <a:p>
                      <a:pPr>
                        <a:lnSpc>
                          <a:spcPct val="107000"/>
                        </a:lnSpc>
                        <a:spcAft>
                          <a:spcPts val="0"/>
                        </a:spcAft>
                      </a:pPr>
                      <a:r>
                        <a:rPr lang="ru-RU" sz="1200" dirty="0">
                          <a:effectLst/>
                        </a:rPr>
                        <a:t>БЫЛО</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861" marR="38861" marT="0" marB="0">
                    <a:solidFill>
                      <a:schemeClr val="accent5">
                        <a:lumMod val="50000"/>
                      </a:schemeClr>
                    </a:solidFill>
                  </a:tcPr>
                </a:tc>
                <a:tc>
                  <a:txBody>
                    <a:bodyPr/>
                    <a:lstStyle/>
                    <a:p>
                      <a:pPr>
                        <a:lnSpc>
                          <a:spcPct val="107000"/>
                        </a:lnSpc>
                        <a:spcAft>
                          <a:spcPts val="0"/>
                        </a:spcAft>
                      </a:pPr>
                      <a:r>
                        <a:rPr lang="ru-RU" sz="1200" dirty="0">
                          <a:effectLst/>
                        </a:rPr>
                        <a:t>СТАЛО</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861" marR="38861" marT="0" marB="0">
                    <a:solidFill>
                      <a:schemeClr val="accent5">
                        <a:lumMod val="50000"/>
                      </a:schemeClr>
                    </a:solidFill>
                  </a:tcPr>
                </a:tc>
                <a:extLst>
                  <a:ext uri="{0D108BD9-81ED-4DB2-BD59-A6C34878D82A}">
                    <a16:rowId xmlns:a16="http://schemas.microsoft.com/office/drawing/2014/main" val="3992647888"/>
                  </a:ext>
                </a:extLst>
              </a:tr>
              <a:tr h="565506">
                <a:tc>
                  <a:txBody>
                    <a:bodyPr/>
                    <a:lstStyle/>
                    <a:p>
                      <a:pPr>
                        <a:lnSpc>
                          <a:spcPct val="107000"/>
                        </a:lnSpc>
                        <a:spcAft>
                          <a:spcPts val="0"/>
                        </a:spcAft>
                      </a:pPr>
                      <a:r>
                        <a:rPr lang="ru-RU" sz="1200" dirty="0">
                          <a:effectLst/>
                        </a:rPr>
                        <a:t>Часть 4 статьи 8</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861" marR="38861" marT="0" marB="0">
                    <a:solidFill>
                      <a:schemeClr val="accent5">
                        <a:lumMod val="50000"/>
                      </a:schemeClr>
                    </a:solidFill>
                  </a:tcPr>
                </a:tc>
                <a:tc>
                  <a:txBody>
                    <a:bodyPr/>
                    <a:lstStyle/>
                    <a:p>
                      <a:pPr>
                        <a:lnSpc>
                          <a:spcPct val="107000"/>
                        </a:lnSpc>
                        <a:spcAft>
                          <a:spcPts val="0"/>
                        </a:spcAft>
                      </a:pPr>
                      <a:r>
                        <a:rPr lang="ru-RU" sz="1200" dirty="0">
                          <a:effectLst/>
                        </a:rPr>
                        <a:t>Заключение контракта в электронной форме по результатам несостоявшейся закупки, когда не подано заявок либо все заявки отклонены либо все признаны уклонившимися либо единственного отстранили по ч.9 или 10 ст. 31</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861" marR="38861" marT="0" marB="0">
                    <a:solidFill>
                      <a:schemeClr val="accent5">
                        <a:lumMod val="40000"/>
                        <a:lumOff val="60000"/>
                      </a:schemeClr>
                    </a:solidFill>
                  </a:tcPr>
                </a:tc>
                <a:tc>
                  <a:txBody>
                    <a:bodyPr/>
                    <a:lstStyle/>
                    <a:p>
                      <a:pPr>
                        <a:lnSpc>
                          <a:spcPct val="107000"/>
                        </a:lnSpc>
                        <a:spcAft>
                          <a:spcPts val="0"/>
                        </a:spcAft>
                      </a:pPr>
                      <a:r>
                        <a:rPr lang="ru-RU" sz="1200" dirty="0">
                          <a:effectLst/>
                        </a:rPr>
                        <a:t>С 1 июля 2023 года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861" marR="38861" marT="0" marB="0">
                    <a:solidFill>
                      <a:schemeClr val="accent5">
                        <a:lumMod val="40000"/>
                        <a:lumOff val="60000"/>
                      </a:schemeClr>
                    </a:solidFill>
                  </a:tcPr>
                </a:tc>
                <a:tc>
                  <a:txBody>
                    <a:bodyPr/>
                    <a:lstStyle/>
                    <a:p>
                      <a:pPr>
                        <a:lnSpc>
                          <a:spcPct val="107000"/>
                        </a:lnSpc>
                        <a:spcAft>
                          <a:spcPts val="0"/>
                        </a:spcAft>
                      </a:pPr>
                      <a:r>
                        <a:rPr lang="ru-RU" sz="1200" dirty="0">
                          <a:effectLst/>
                        </a:rPr>
                        <a:t>С 1 июля 2024 года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861" marR="38861" marT="0" marB="0">
                    <a:solidFill>
                      <a:schemeClr val="accent5">
                        <a:lumMod val="40000"/>
                        <a:lumOff val="60000"/>
                      </a:schemeClr>
                    </a:solidFill>
                  </a:tcPr>
                </a:tc>
                <a:extLst>
                  <a:ext uri="{0D108BD9-81ED-4DB2-BD59-A6C34878D82A}">
                    <a16:rowId xmlns:a16="http://schemas.microsoft.com/office/drawing/2014/main" val="2821788857"/>
                  </a:ext>
                </a:extLst>
              </a:tr>
              <a:tr h="709321">
                <a:tc>
                  <a:txBody>
                    <a:bodyPr/>
                    <a:lstStyle/>
                    <a:p>
                      <a:pPr>
                        <a:lnSpc>
                          <a:spcPct val="107000"/>
                        </a:lnSpc>
                        <a:spcAft>
                          <a:spcPts val="0"/>
                        </a:spcAft>
                      </a:pPr>
                      <a:r>
                        <a:rPr lang="ru-RU" sz="1200" dirty="0">
                          <a:effectLst/>
                        </a:rPr>
                        <a:t>Часть 7 статьи 8</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861" marR="38861" marT="0" marB="0">
                    <a:solidFill>
                      <a:schemeClr val="accent5">
                        <a:lumMod val="50000"/>
                      </a:schemeClr>
                    </a:solidFill>
                  </a:tcPr>
                </a:tc>
                <a:tc>
                  <a:txBody>
                    <a:bodyPr/>
                    <a:lstStyle/>
                    <a:p>
                      <a:pPr>
                        <a:lnSpc>
                          <a:spcPct val="107000"/>
                        </a:lnSpc>
                        <a:spcAft>
                          <a:spcPts val="0"/>
                        </a:spcAft>
                      </a:pPr>
                      <a:r>
                        <a:rPr lang="ru-RU" sz="1200" dirty="0">
                          <a:effectLst/>
                        </a:rPr>
                        <a:t>Включение в контракт информации, предусмотренной подпунктами "а" и "б" (в части, касающейся цены каждого отдельного этапа исполнения контракта), подпунктом "в" (в части, касающейся цены единицы товара, работы, услуги) и подпунктом "д" пункта 1 части 2 статьи 51 с использованием ЕИС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861" marR="38861" marT="0" marB="0">
                    <a:solidFill>
                      <a:schemeClr val="accent5">
                        <a:lumMod val="20000"/>
                        <a:lumOff val="80000"/>
                      </a:schemeClr>
                    </a:solidFill>
                  </a:tcPr>
                </a:tc>
                <a:tc>
                  <a:txBody>
                    <a:bodyPr/>
                    <a:lstStyle/>
                    <a:p>
                      <a:pPr>
                        <a:lnSpc>
                          <a:spcPct val="107000"/>
                        </a:lnSpc>
                        <a:spcAft>
                          <a:spcPts val="0"/>
                        </a:spcAft>
                      </a:pPr>
                      <a:r>
                        <a:rPr lang="ru-RU" sz="1200">
                          <a:effectLst/>
                        </a:rPr>
                        <a:t>С 1 апреля 2023 года</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861" marR="38861" marT="0" marB="0">
                    <a:solidFill>
                      <a:schemeClr val="accent5">
                        <a:lumMod val="20000"/>
                        <a:lumOff val="80000"/>
                      </a:schemeClr>
                    </a:solidFill>
                  </a:tcPr>
                </a:tc>
                <a:tc>
                  <a:txBody>
                    <a:bodyPr/>
                    <a:lstStyle/>
                    <a:p>
                      <a:pPr>
                        <a:lnSpc>
                          <a:spcPct val="107000"/>
                        </a:lnSpc>
                        <a:spcAft>
                          <a:spcPts val="0"/>
                        </a:spcAft>
                      </a:pPr>
                      <a:r>
                        <a:rPr lang="ru-RU" sz="1200" dirty="0">
                          <a:effectLst/>
                        </a:rPr>
                        <a:t>С 1 октября 2023 года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861" marR="38861" marT="0" marB="0">
                    <a:solidFill>
                      <a:schemeClr val="accent5">
                        <a:lumMod val="20000"/>
                        <a:lumOff val="80000"/>
                      </a:schemeClr>
                    </a:solidFill>
                  </a:tcPr>
                </a:tc>
                <a:extLst>
                  <a:ext uri="{0D108BD9-81ED-4DB2-BD59-A6C34878D82A}">
                    <a16:rowId xmlns:a16="http://schemas.microsoft.com/office/drawing/2014/main" val="2078486627"/>
                  </a:ext>
                </a:extLst>
              </a:tr>
              <a:tr h="561410">
                <a:tc>
                  <a:txBody>
                    <a:bodyPr/>
                    <a:lstStyle/>
                    <a:p>
                      <a:pPr>
                        <a:lnSpc>
                          <a:spcPct val="107000"/>
                        </a:lnSpc>
                        <a:spcAft>
                          <a:spcPts val="0"/>
                        </a:spcAft>
                      </a:pPr>
                      <a:r>
                        <a:rPr lang="ru-RU" sz="1200" dirty="0">
                          <a:effectLst/>
                        </a:rPr>
                        <a:t>Часть 8 статьи 8</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861" marR="38861" marT="0" marB="0">
                    <a:solidFill>
                      <a:schemeClr val="accent5">
                        <a:lumMod val="50000"/>
                      </a:schemeClr>
                    </a:solidFill>
                  </a:tcPr>
                </a:tc>
                <a:tc>
                  <a:txBody>
                    <a:bodyPr/>
                    <a:lstStyle/>
                    <a:p>
                      <a:pPr>
                        <a:lnSpc>
                          <a:spcPct val="107000"/>
                        </a:lnSpc>
                        <a:spcAft>
                          <a:spcPts val="0"/>
                        </a:spcAft>
                      </a:pPr>
                      <a:r>
                        <a:rPr lang="ru-RU" sz="1200" dirty="0">
                          <a:effectLst/>
                        </a:rPr>
                        <a:t>Формирование контракта в электронной форме без использование ЕИС допустимо в отношении закупок, извещения об осуществлении которых размещены в ЕИС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861" marR="38861" marT="0" marB="0">
                    <a:solidFill>
                      <a:schemeClr val="accent5">
                        <a:lumMod val="40000"/>
                        <a:lumOff val="60000"/>
                      </a:schemeClr>
                    </a:solidFill>
                  </a:tcPr>
                </a:tc>
                <a:tc>
                  <a:txBody>
                    <a:bodyPr/>
                    <a:lstStyle/>
                    <a:p>
                      <a:pPr>
                        <a:lnSpc>
                          <a:spcPct val="107000"/>
                        </a:lnSpc>
                        <a:spcAft>
                          <a:spcPts val="0"/>
                        </a:spcAft>
                      </a:pPr>
                      <a:r>
                        <a:rPr lang="ru-RU" sz="1200">
                          <a:effectLst/>
                        </a:rPr>
                        <a:t>С 1 апреля до 1 июля 2023 года</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8861" marR="38861" marT="0" marB="0">
                    <a:solidFill>
                      <a:schemeClr val="accent5">
                        <a:lumMod val="40000"/>
                        <a:lumOff val="60000"/>
                      </a:schemeClr>
                    </a:solidFill>
                  </a:tcPr>
                </a:tc>
                <a:tc>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ru-RU" sz="1200" dirty="0">
                          <a:effectLst/>
                        </a:rPr>
                        <a:t>С 1 октября 2023 </a:t>
                      </a:r>
                      <a:r>
                        <a:rPr lang="ru-RU" sz="1200" dirty="0" smtClean="0">
                          <a:effectLst/>
                        </a:rPr>
                        <a:t>до 1 апреля </a:t>
                      </a:r>
                      <a:r>
                        <a:rPr lang="ru-RU" sz="1200" dirty="0">
                          <a:effectLst/>
                        </a:rPr>
                        <a:t>2024 года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861" marR="38861" marT="0" marB="0">
                    <a:solidFill>
                      <a:schemeClr val="accent5">
                        <a:lumMod val="40000"/>
                        <a:lumOff val="60000"/>
                      </a:schemeClr>
                    </a:solidFill>
                  </a:tcPr>
                </a:tc>
                <a:extLst>
                  <a:ext uri="{0D108BD9-81ED-4DB2-BD59-A6C34878D82A}">
                    <a16:rowId xmlns:a16="http://schemas.microsoft.com/office/drawing/2014/main" val="3701129511"/>
                  </a:ext>
                </a:extLst>
              </a:tr>
              <a:tr h="1572218">
                <a:tc>
                  <a:txBody>
                    <a:bodyPr/>
                    <a:lstStyle/>
                    <a:p>
                      <a:pPr>
                        <a:lnSpc>
                          <a:spcPct val="107000"/>
                        </a:lnSpc>
                        <a:spcAft>
                          <a:spcPts val="0"/>
                        </a:spcAft>
                      </a:pPr>
                      <a:r>
                        <a:rPr lang="ru-RU" sz="1200" dirty="0">
                          <a:effectLst/>
                        </a:rPr>
                        <a:t>Часть 11 статьи 8</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861" marR="38861" marT="0" marB="0">
                    <a:solidFill>
                      <a:schemeClr val="accent5">
                        <a:lumMod val="50000"/>
                      </a:schemeClr>
                    </a:solidFill>
                  </a:tcPr>
                </a:tc>
                <a:tc>
                  <a:txBody>
                    <a:bodyPr/>
                    <a:lstStyle/>
                    <a:p>
                      <a:pPr>
                        <a:lnSpc>
                          <a:spcPct val="107000"/>
                        </a:lnSpc>
                        <a:spcAft>
                          <a:spcPts val="0"/>
                        </a:spcAft>
                      </a:pPr>
                      <a:r>
                        <a:rPr lang="ru-RU" sz="1200" dirty="0">
                          <a:effectLst/>
                        </a:rPr>
                        <a:t>В отношении закупок, извещения об осуществлении которых размещены в ЕИС, приглашения принять участие в которых направлены с 1 января 2022 года до новой даты, положения частей 2 и 4 статьи 51, касающиеся </a:t>
                      </a:r>
                      <a:r>
                        <a:rPr lang="ru-RU" sz="1200" dirty="0" err="1">
                          <a:effectLst/>
                        </a:rPr>
                        <a:t>неразмещения</a:t>
                      </a:r>
                      <a:r>
                        <a:rPr lang="ru-RU" sz="1200" dirty="0">
                          <a:effectLst/>
                        </a:rPr>
                        <a:t> информации и документов на официальном сайте, положения части 3 статьи 103 Федерального закона от 5 апреля 2013 года N 44-ФЗ "О контрактной системе в сфере закупок товаров, работ, услуг для обеспечения государственных и муниципальных нужд" (в редакции настоящего Федерального закона), касающиеся направления контракта с использованием единой информационной системы в сфере закупок, не применяются.</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861" marR="38861" marT="0" marB="0">
                    <a:solidFill>
                      <a:schemeClr val="accent5">
                        <a:lumMod val="20000"/>
                        <a:lumOff val="80000"/>
                      </a:schemeClr>
                    </a:solidFill>
                  </a:tcPr>
                </a:tc>
                <a:tc>
                  <a:txBody>
                    <a:bodyPr/>
                    <a:lstStyle/>
                    <a:p>
                      <a:pPr>
                        <a:lnSpc>
                          <a:spcPct val="107000"/>
                        </a:lnSpc>
                        <a:spcAft>
                          <a:spcPts val="0"/>
                        </a:spcAft>
                      </a:pPr>
                      <a:r>
                        <a:rPr lang="ru-RU" sz="1200" dirty="0">
                          <a:effectLst/>
                        </a:rPr>
                        <a:t>До 1 июля 2023 года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861" marR="38861" marT="0" marB="0">
                    <a:solidFill>
                      <a:schemeClr val="accent5">
                        <a:lumMod val="20000"/>
                        <a:lumOff val="80000"/>
                      </a:schemeClr>
                    </a:solidFill>
                  </a:tcPr>
                </a:tc>
                <a:tc>
                  <a:txBody>
                    <a:bodyPr/>
                    <a:lstStyle/>
                    <a:p>
                      <a:pPr>
                        <a:lnSpc>
                          <a:spcPct val="107000"/>
                        </a:lnSpc>
                        <a:spcAft>
                          <a:spcPts val="0"/>
                        </a:spcAft>
                      </a:pPr>
                      <a:r>
                        <a:rPr lang="ru-RU" sz="1200" dirty="0">
                          <a:effectLst/>
                        </a:rPr>
                        <a:t>До 1 апреля 2024 года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861" marR="38861" marT="0" marB="0">
                    <a:solidFill>
                      <a:schemeClr val="accent5">
                        <a:lumMod val="20000"/>
                        <a:lumOff val="80000"/>
                      </a:schemeClr>
                    </a:solidFill>
                  </a:tcPr>
                </a:tc>
                <a:extLst>
                  <a:ext uri="{0D108BD9-81ED-4DB2-BD59-A6C34878D82A}">
                    <a16:rowId xmlns:a16="http://schemas.microsoft.com/office/drawing/2014/main" val="1401188818"/>
                  </a:ext>
                </a:extLst>
              </a:tr>
              <a:tr h="1859850">
                <a:tc>
                  <a:txBody>
                    <a:bodyPr/>
                    <a:lstStyle/>
                    <a:p>
                      <a:pPr>
                        <a:lnSpc>
                          <a:spcPct val="107000"/>
                        </a:lnSpc>
                        <a:spcAft>
                          <a:spcPts val="0"/>
                        </a:spcAft>
                      </a:pPr>
                      <a:r>
                        <a:rPr lang="ru-RU" sz="1200" dirty="0">
                          <a:effectLst/>
                        </a:rPr>
                        <a:t>Часть 13 статьи 8</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861" marR="38861" marT="0" marB="0">
                    <a:solidFill>
                      <a:schemeClr val="accent5">
                        <a:lumMod val="50000"/>
                      </a:schemeClr>
                    </a:solidFill>
                  </a:tcPr>
                </a:tc>
                <a:tc>
                  <a:txBody>
                    <a:bodyPr/>
                    <a:lstStyle/>
                    <a:p>
                      <a:pPr algn="just">
                        <a:lnSpc>
                          <a:spcPct val="107000"/>
                        </a:lnSpc>
                        <a:spcAft>
                          <a:spcPts val="0"/>
                        </a:spcAft>
                      </a:pPr>
                      <a:r>
                        <a:rPr lang="ru-RU" sz="1200" dirty="0">
                          <a:effectLst/>
                        </a:rPr>
                        <a:t>В отношении закупок, извещения об осуществлении которых размещены в ЕИС либо приглашения принять участие в которых направлены до новой даты, положения частей 1.7 (сама часть вступит в силу 01.01.2024, говорит о формировании соглашения об изменении условий контракта, заключенного по результатам электронных процедур, закрытых электронных процедур, с использованием ЕИС) и 8.1 (сама часть вступит в силу 01.01.2024, говорит о формировании соглашения о расторжении контракта, заключенного по результатам электронных процедур, закрытых электронных процедур, с использованием ЕИС) статьи 95 не применяются. То есть при размещении извещения до 1 июля 2024 года соглашение об изменении или расторжении контракта – «на бумаге»</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861" marR="38861" marT="0" marB="0">
                    <a:solidFill>
                      <a:schemeClr val="accent5">
                        <a:lumMod val="40000"/>
                        <a:lumOff val="60000"/>
                      </a:schemeClr>
                    </a:solidFill>
                  </a:tcPr>
                </a:tc>
                <a:tc>
                  <a:txBody>
                    <a:bodyPr/>
                    <a:lstStyle/>
                    <a:p>
                      <a:pPr>
                        <a:lnSpc>
                          <a:spcPct val="107000"/>
                        </a:lnSpc>
                        <a:spcAft>
                          <a:spcPts val="0"/>
                        </a:spcAft>
                      </a:pPr>
                      <a:r>
                        <a:rPr lang="ru-RU" sz="1200" dirty="0">
                          <a:effectLst/>
                        </a:rPr>
                        <a:t>до 1 января 2024 года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861" marR="38861" marT="0" marB="0">
                    <a:solidFill>
                      <a:schemeClr val="accent5">
                        <a:lumMod val="40000"/>
                        <a:lumOff val="60000"/>
                      </a:schemeClr>
                    </a:solidFill>
                  </a:tcPr>
                </a:tc>
                <a:tc>
                  <a:txBody>
                    <a:bodyPr/>
                    <a:lstStyle/>
                    <a:p>
                      <a:pPr>
                        <a:lnSpc>
                          <a:spcPct val="107000"/>
                        </a:lnSpc>
                        <a:spcAft>
                          <a:spcPts val="0"/>
                        </a:spcAft>
                      </a:pPr>
                      <a:r>
                        <a:rPr lang="ru-RU" sz="1200" dirty="0">
                          <a:effectLst/>
                        </a:rPr>
                        <a:t>до 1 июля 2024 года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861" marR="38861" marT="0" marB="0">
                    <a:solidFill>
                      <a:schemeClr val="accent5">
                        <a:lumMod val="40000"/>
                        <a:lumOff val="60000"/>
                      </a:schemeClr>
                    </a:solidFill>
                  </a:tcPr>
                </a:tc>
                <a:extLst>
                  <a:ext uri="{0D108BD9-81ED-4DB2-BD59-A6C34878D82A}">
                    <a16:rowId xmlns:a16="http://schemas.microsoft.com/office/drawing/2014/main" val="3247347187"/>
                  </a:ext>
                </a:extLst>
              </a:tr>
            </a:tbl>
          </a:graphicData>
        </a:graphic>
      </p:graphicFrame>
    </p:spTree>
    <p:extLst>
      <p:ext uri="{BB962C8B-B14F-4D97-AF65-F5344CB8AC3E}">
        <p14:creationId xmlns:p14="http://schemas.microsoft.com/office/powerpoint/2010/main" val="417976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187517" y="337541"/>
            <a:ext cx="10475414" cy="492443"/>
          </a:xfrm>
          <a:prstGeom prst="rect">
            <a:avLst/>
          </a:prstGeom>
          <a:noFill/>
        </p:spPr>
        <p:txBody>
          <a:bodyPr wrap="square" rtlCol="0">
            <a:spAutoFit/>
          </a:bodyPr>
          <a:lstStyle/>
          <a:p>
            <a:r>
              <a:rPr lang="ru-RU" sz="2600" b="1" dirty="0" smtClean="0"/>
              <a:t>Иные значимые изменения, внесенные 420-ФЗ</a:t>
            </a:r>
            <a:endParaRPr lang="ru-RU" sz="2600" b="1" dirty="0"/>
          </a:p>
        </p:txBody>
      </p:sp>
      <p:sp>
        <p:nvSpPr>
          <p:cNvPr id="3" name="Скругленный прямоугольник 2"/>
          <p:cNvSpPr/>
          <p:nvPr/>
        </p:nvSpPr>
        <p:spPr>
          <a:xfrm>
            <a:off x="2984635" y="1293677"/>
            <a:ext cx="4859383" cy="868188"/>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Внесение сведений в реестр контрактов</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1980877377"/>
              </p:ext>
            </p:extLst>
          </p:nvPr>
        </p:nvGraphicFramePr>
        <p:xfrm>
          <a:off x="523747" y="2676659"/>
          <a:ext cx="7320271" cy="3048064"/>
        </p:xfrm>
        <a:graphic>
          <a:graphicData uri="http://schemas.openxmlformats.org/drawingml/2006/table">
            <a:tbl>
              <a:tblPr firstRow="1" firstCol="1" bandRow="1">
                <a:tableStyleId>{5C22544A-7EE6-4342-B048-85BDC9FD1C3A}</a:tableStyleId>
              </a:tblPr>
              <a:tblGrid>
                <a:gridCol w="3652996">
                  <a:extLst>
                    <a:ext uri="{9D8B030D-6E8A-4147-A177-3AD203B41FA5}">
                      <a16:colId xmlns:a16="http://schemas.microsoft.com/office/drawing/2014/main" val="1024917318"/>
                    </a:ext>
                  </a:extLst>
                </a:gridCol>
                <a:gridCol w="3667275">
                  <a:extLst>
                    <a:ext uri="{9D8B030D-6E8A-4147-A177-3AD203B41FA5}">
                      <a16:colId xmlns:a16="http://schemas.microsoft.com/office/drawing/2014/main" val="3738374543"/>
                    </a:ext>
                  </a:extLst>
                </a:gridCol>
              </a:tblGrid>
              <a:tr h="0">
                <a:tc>
                  <a:txBody>
                    <a:bodyPr/>
                    <a:lstStyle/>
                    <a:p>
                      <a:pPr algn="just">
                        <a:lnSpc>
                          <a:spcPct val="107000"/>
                        </a:lnSpc>
                        <a:spcAft>
                          <a:spcPts val="0"/>
                        </a:spcAft>
                      </a:pPr>
                      <a:r>
                        <a:rPr lang="ru-RU" sz="1200" dirty="0">
                          <a:effectLst/>
                        </a:rPr>
                        <a:t>БЫЛО</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50000"/>
                      </a:schemeClr>
                    </a:solidFill>
                  </a:tcPr>
                </a:tc>
                <a:tc>
                  <a:txBody>
                    <a:bodyPr/>
                    <a:lstStyle/>
                    <a:p>
                      <a:pPr algn="just">
                        <a:lnSpc>
                          <a:spcPct val="107000"/>
                        </a:lnSpc>
                        <a:spcAft>
                          <a:spcPts val="0"/>
                        </a:spcAft>
                      </a:pPr>
                      <a:r>
                        <a:rPr lang="ru-RU" sz="1200" dirty="0">
                          <a:effectLst/>
                        </a:rPr>
                        <a:t>СТАЛО</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50000"/>
                      </a:schemeClr>
                    </a:solidFill>
                  </a:tcPr>
                </a:tc>
                <a:extLst>
                  <a:ext uri="{0D108BD9-81ED-4DB2-BD59-A6C34878D82A}">
                    <a16:rowId xmlns:a16="http://schemas.microsoft.com/office/drawing/2014/main" val="972094982"/>
                  </a:ext>
                </a:extLst>
              </a:tr>
              <a:tr h="0">
                <a:tc>
                  <a:txBody>
                    <a:bodyPr/>
                    <a:lstStyle/>
                    <a:p>
                      <a:pPr algn="l">
                        <a:lnSpc>
                          <a:spcPct val="107000"/>
                        </a:lnSpc>
                        <a:spcAft>
                          <a:spcPts val="0"/>
                        </a:spcAft>
                      </a:pPr>
                      <a:r>
                        <a:rPr lang="ru-RU" sz="1600" b="0" dirty="0">
                          <a:solidFill>
                            <a:schemeClr val="tx1"/>
                          </a:solidFill>
                          <a:effectLst/>
                        </a:rPr>
                        <a:t>Информация и документы, содержащиеся в реестре контрактов, размещаются на официальном сайте, за исключением осуществления закупок …</a:t>
                      </a:r>
                    </a:p>
                    <a:p>
                      <a:pPr algn="l">
                        <a:lnSpc>
                          <a:spcPct val="107000"/>
                        </a:lnSpc>
                        <a:spcAft>
                          <a:spcPts val="0"/>
                        </a:spcAft>
                      </a:pPr>
                      <a:r>
                        <a:rPr lang="ru-RU" sz="1600" b="0" dirty="0">
                          <a:solidFill>
                            <a:schemeClr val="tx1"/>
                          </a:solidFill>
                          <a:effectLst/>
                        </a:rPr>
                        <a:t>в случаях, предусмотренных пунктами 2, 3, 4, 6 и 7 части 11, частью 12 статьи 24, пунктами 7, 24, 45, 52 и 56 части 1 статьи 93 настоящего Федерального закона;</a:t>
                      </a:r>
                      <a:endParaRPr lang="ru-RU"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algn="l">
                        <a:lnSpc>
                          <a:spcPct val="107000"/>
                        </a:lnSpc>
                        <a:spcAft>
                          <a:spcPts val="0"/>
                        </a:spcAft>
                      </a:pPr>
                      <a:r>
                        <a:rPr lang="ru-RU" sz="1600" b="0" dirty="0">
                          <a:solidFill>
                            <a:schemeClr val="tx1"/>
                          </a:solidFill>
                          <a:effectLst/>
                        </a:rPr>
                        <a:t>Информация и документы, содержащиеся в реестре контрактов, размещаются на официальном сайте, за исключением осуществления закупок …</a:t>
                      </a:r>
                    </a:p>
                    <a:p>
                      <a:pPr algn="l">
                        <a:lnSpc>
                          <a:spcPct val="107000"/>
                        </a:lnSpc>
                        <a:spcAft>
                          <a:spcPts val="0"/>
                        </a:spcAft>
                      </a:pPr>
                      <a:r>
                        <a:rPr lang="ru-RU" sz="1600" b="0" dirty="0">
                          <a:solidFill>
                            <a:schemeClr val="tx1"/>
                          </a:solidFill>
                          <a:effectLst/>
                        </a:rPr>
                        <a:t>в случаях, предусмотренных пунктами 2, 3, 4, 6 и 7 части 11, частью 12 статьи 24, пунктами </a:t>
                      </a:r>
                      <a:r>
                        <a:rPr lang="ru-RU" sz="1600" b="1" dirty="0">
                          <a:solidFill>
                            <a:schemeClr val="tx1"/>
                          </a:solidFill>
                          <a:effectLst/>
                        </a:rPr>
                        <a:t>3</a:t>
                      </a:r>
                      <a:r>
                        <a:rPr lang="ru-RU" sz="1600" b="0" dirty="0">
                          <a:solidFill>
                            <a:schemeClr val="tx1"/>
                          </a:solidFill>
                          <a:effectLst/>
                        </a:rPr>
                        <a:t>, 7, </a:t>
                      </a:r>
                      <a:r>
                        <a:rPr lang="ru-RU" sz="1600" b="1" dirty="0">
                          <a:solidFill>
                            <a:schemeClr val="tx1"/>
                          </a:solidFill>
                          <a:effectLst/>
                        </a:rPr>
                        <a:t>20, 21</a:t>
                      </a:r>
                      <a:r>
                        <a:rPr lang="ru-RU" sz="1600" b="0" dirty="0">
                          <a:solidFill>
                            <a:schemeClr val="tx1"/>
                          </a:solidFill>
                          <a:effectLst/>
                        </a:rPr>
                        <a:t>, 24, </a:t>
                      </a:r>
                      <a:r>
                        <a:rPr lang="ru-RU" sz="1600" b="1" dirty="0">
                          <a:solidFill>
                            <a:schemeClr val="tx1"/>
                          </a:solidFill>
                          <a:effectLst/>
                        </a:rPr>
                        <a:t>26, 30, 40, 41</a:t>
                      </a:r>
                      <a:r>
                        <a:rPr lang="ru-RU" sz="1600" b="0" dirty="0">
                          <a:solidFill>
                            <a:schemeClr val="tx1"/>
                          </a:solidFill>
                          <a:effectLst/>
                        </a:rPr>
                        <a:t>, 45, </a:t>
                      </a:r>
                      <a:r>
                        <a:rPr lang="ru-RU" sz="1600" b="1" dirty="0">
                          <a:solidFill>
                            <a:schemeClr val="tx1"/>
                          </a:solidFill>
                          <a:effectLst/>
                        </a:rPr>
                        <a:t>50</a:t>
                      </a:r>
                      <a:r>
                        <a:rPr lang="ru-RU" sz="1600" b="0" dirty="0">
                          <a:solidFill>
                            <a:schemeClr val="tx1"/>
                          </a:solidFill>
                          <a:effectLst/>
                        </a:rPr>
                        <a:t> - 52, 56, 59, 61 и 62</a:t>
                      </a:r>
                      <a:endParaRPr lang="ru-RU"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590490971"/>
                  </a:ext>
                </a:extLst>
              </a:tr>
            </a:tbl>
          </a:graphicData>
        </a:graphic>
      </p:graphicFrame>
    </p:spTree>
    <p:extLst>
      <p:ext uri="{BB962C8B-B14F-4D97-AF65-F5344CB8AC3E}">
        <p14:creationId xmlns:p14="http://schemas.microsoft.com/office/powerpoint/2010/main" val="399489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187517" y="337541"/>
            <a:ext cx="10475414" cy="492443"/>
          </a:xfrm>
          <a:prstGeom prst="rect">
            <a:avLst/>
          </a:prstGeom>
          <a:noFill/>
        </p:spPr>
        <p:txBody>
          <a:bodyPr wrap="square" rtlCol="0">
            <a:spAutoFit/>
          </a:bodyPr>
          <a:lstStyle/>
          <a:p>
            <a:r>
              <a:rPr lang="ru-RU" sz="2600" b="1" dirty="0" smtClean="0"/>
              <a:t>Иные значимые изменения, внесенные 420-ФЗ</a:t>
            </a:r>
            <a:endParaRPr lang="ru-RU" sz="2600" b="1" dirty="0"/>
          </a:p>
        </p:txBody>
      </p:sp>
      <p:sp>
        <p:nvSpPr>
          <p:cNvPr id="3" name="Скругленный прямоугольник 2"/>
          <p:cNvSpPr/>
          <p:nvPr/>
        </p:nvSpPr>
        <p:spPr>
          <a:xfrm>
            <a:off x="5677988" y="850038"/>
            <a:ext cx="4859383" cy="868188"/>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Поправки, вступающие в силу 01.07.2024</a:t>
            </a:r>
          </a:p>
          <a:p>
            <a:pPr algn="ctr"/>
            <a:r>
              <a:rPr lang="ru-RU" dirty="0" smtClean="0"/>
              <a:t>Часть 14 статьи 93</a:t>
            </a:r>
            <a:endParaRPr lang="ru-RU" dirty="0"/>
          </a:p>
        </p:txBody>
      </p:sp>
      <p:sp>
        <p:nvSpPr>
          <p:cNvPr id="2" name="TextBox 1"/>
          <p:cNvSpPr txBox="1"/>
          <p:nvPr/>
        </p:nvSpPr>
        <p:spPr>
          <a:xfrm>
            <a:off x="338082" y="1019479"/>
            <a:ext cx="7707086" cy="5047536"/>
          </a:xfrm>
          <a:prstGeom prst="rect">
            <a:avLst/>
          </a:prstGeom>
          <a:noFill/>
        </p:spPr>
        <p:txBody>
          <a:bodyPr wrap="square" rtlCol="0">
            <a:spAutoFit/>
          </a:bodyPr>
          <a:lstStyle/>
          <a:p>
            <a:r>
              <a:rPr lang="ru-RU" sz="1400" dirty="0"/>
              <a:t>В случаях, предусмотренных пунктами </a:t>
            </a:r>
            <a:r>
              <a:rPr lang="ru-RU" sz="1400" dirty="0" smtClean="0"/>
              <a:t>1</a:t>
            </a:r>
            <a:r>
              <a:rPr lang="ru-RU" sz="1400" dirty="0"/>
              <a:t>, 10, 13 - 21, 26, 28, </a:t>
            </a:r>
            <a:endParaRPr lang="ru-RU" sz="1400" dirty="0" smtClean="0"/>
          </a:p>
          <a:p>
            <a:r>
              <a:rPr lang="ru-RU" sz="1400" dirty="0" smtClean="0"/>
              <a:t>30</a:t>
            </a:r>
            <a:r>
              <a:rPr lang="ru-RU" sz="1400" dirty="0"/>
              <a:t>, 33, 35 - 37, 40, </a:t>
            </a:r>
            <a:r>
              <a:rPr lang="ru-RU" sz="1400" dirty="0" smtClean="0"/>
              <a:t>41</a:t>
            </a:r>
            <a:r>
              <a:rPr lang="ru-RU" sz="1400" dirty="0"/>
              <a:t>, 46 </a:t>
            </a:r>
            <a:r>
              <a:rPr lang="ru-RU" sz="1400" dirty="0" smtClean="0"/>
              <a:t>(</a:t>
            </a:r>
            <a:r>
              <a:rPr lang="ru-RU" sz="1400" dirty="0"/>
              <a:t>за исключением контрактов, </a:t>
            </a:r>
            <a:endParaRPr lang="ru-RU" sz="1400" dirty="0" smtClean="0"/>
          </a:p>
          <a:p>
            <a:r>
              <a:rPr lang="ru-RU" sz="1400" dirty="0" smtClean="0"/>
              <a:t>заключаемых </a:t>
            </a:r>
            <a:r>
              <a:rPr lang="ru-RU" sz="1400" dirty="0"/>
              <a:t>с физическими лицами), 47, 48, 52, 56 и 60 </a:t>
            </a:r>
            <a:endParaRPr lang="ru-RU" sz="1400" dirty="0" smtClean="0"/>
          </a:p>
          <a:p>
            <a:r>
              <a:rPr lang="ru-RU" sz="1400" dirty="0" smtClean="0"/>
              <a:t>части </a:t>
            </a:r>
            <a:r>
              <a:rPr lang="ru-RU" sz="1400" dirty="0"/>
              <a:t>1 </a:t>
            </a:r>
            <a:r>
              <a:rPr lang="ru-RU" sz="1400" dirty="0" smtClean="0"/>
              <a:t>статьи 93, </a:t>
            </a:r>
            <a:r>
              <a:rPr lang="ru-RU" sz="1400" b="1" dirty="0"/>
              <a:t>допускается</a:t>
            </a:r>
            <a:r>
              <a:rPr lang="ru-RU" sz="1400" dirty="0"/>
              <a:t> заключение контракта </a:t>
            </a:r>
            <a:r>
              <a:rPr lang="ru-RU" sz="1400"/>
              <a:t>с </a:t>
            </a:r>
            <a:endParaRPr lang="ru-RU" sz="1400" smtClean="0"/>
          </a:p>
          <a:p>
            <a:r>
              <a:rPr lang="ru-RU" sz="1400" smtClean="0"/>
              <a:t>использованием </a:t>
            </a:r>
            <a:r>
              <a:rPr lang="ru-RU" sz="1400" dirty="0" smtClean="0"/>
              <a:t>ЕИС в </a:t>
            </a:r>
            <a:r>
              <a:rPr lang="ru-RU" sz="1400" dirty="0"/>
              <a:t>порядке, установленном пунктом 3 части 5 </a:t>
            </a:r>
            <a:r>
              <a:rPr lang="ru-RU" sz="1400" dirty="0" smtClean="0"/>
              <a:t>статьи 93. </a:t>
            </a:r>
            <a:endParaRPr lang="ru-RU" sz="1400" dirty="0"/>
          </a:p>
          <a:p>
            <a:endParaRPr lang="ru-RU" sz="1400" dirty="0"/>
          </a:p>
          <a:p>
            <a:r>
              <a:rPr lang="ru-RU" sz="1400" dirty="0"/>
              <a:t>В случаях, предусмотренных пунктами 2 (за исключением случая, если в предусмотренных пунктом 2 части 1 настоящей статьи указе или распоряжении Президента Российской Федерации, постановлении или распоряжении Правительства Российской Федерации установлено условие о заключении контракта без использования единой информационной системы), 6, 11, 12, 28.1, 54 и 55 части 1 </a:t>
            </a:r>
            <a:r>
              <a:rPr lang="ru-RU" sz="1400" dirty="0" smtClean="0"/>
              <a:t>статьи 93, </a:t>
            </a:r>
            <a:r>
              <a:rPr lang="ru-RU" sz="1400" dirty="0"/>
              <a:t>заключение контракта </a:t>
            </a:r>
            <a:r>
              <a:rPr lang="ru-RU" sz="1400" b="1" dirty="0"/>
              <a:t>осуществляется</a:t>
            </a:r>
            <a:r>
              <a:rPr lang="ru-RU" sz="1400" dirty="0"/>
              <a:t> в порядке, установленном пунктом 3 части 5 </a:t>
            </a:r>
            <a:r>
              <a:rPr lang="ru-RU" sz="1400" dirty="0" smtClean="0"/>
              <a:t>статьи 93. </a:t>
            </a:r>
            <a:endParaRPr lang="ru-RU" sz="1400" dirty="0"/>
          </a:p>
          <a:p>
            <a:endParaRPr lang="ru-RU" sz="1400" dirty="0"/>
          </a:p>
          <a:p>
            <a:r>
              <a:rPr lang="ru-RU" sz="1400" dirty="0"/>
              <a:t>При заключении в соответствии с настоящей частью контракта в порядке, установленном пунктом 3 части 5 </a:t>
            </a:r>
            <a:r>
              <a:rPr lang="ru-RU" sz="1400" dirty="0" smtClean="0"/>
              <a:t>статьи 93, </a:t>
            </a:r>
            <a:r>
              <a:rPr lang="ru-RU" sz="1400" dirty="0"/>
              <a:t>заказчик вправе осуществлять предусмотренное пунктом 1 части 2 статьи 51 </a:t>
            </a:r>
            <a:r>
              <a:rPr lang="ru-RU" sz="1400" dirty="0" smtClean="0"/>
              <a:t>44-ФЗформирование </a:t>
            </a:r>
            <a:r>
              <a:rPr lang="ru-RU" sz="1400" dirty="0"/>
              <a:t>содержащихся в проекте контракта информации и документов без использования единой информационной системы, за исключением формирования цены контракта и идентификационного кода закупки. При включении информации и документов о контракте, заключенном в порядке, установленном пунктом 3 части 5 настоящей статьи, в реестр контрактов, заключенных заказчиками, и при исполнении такого контракта применяются положения настоящего Федерального закона, касающиеся контракта, заключенного по результатам проведения электронной процедуры</a:t>
            </a:r>
          </a:p>
        </p:txBody>
      </p:sp>
    </p:spTree>
    <p:extLst>
      <p:ext uri="{BB962C8B-B14F-4D97-AF65-F5344CB8AC3E}">
        <p14:creationId xmlns:p14="http://schemas.microsoft.com/office/powerpoint/2010/main" val="3295616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7" name="TextBox 6"/>
          <p:cNvSpPr txBox="1"/>
          <p:nvPr/>
        </p:nvSpPr>
        <p:spPr>
          <a:xfrm>
            <a:off x="3692324" y="2875002"/>
            <a:ext cx="4110556" cy="1446550"/>
          </a:xfrm>
          <a:prstGeom prst="rect">
            <a:avLst/>
          </a:prstGeom>
          <a:noFill/>
        </p:spPr>
        <p:txBody>
          <a:bodyPr wrap="square" rtlCol="0">
            <a:spAutoFit/>
          </a:bodyPr>
          <a:lstStyle/>
          <a:p>
            <a:r>
              <a:rPr lang="ru-RU" sz="2200" dirty="0" smtClean="0"/>
              <a:t>Спасибо за внимание!</a:t>
            </a:r>
          </a:p>
          <a:p>
            <a:endParaRPr lang="ru-RU" sz="2200" dirty="0"/>
          </a:p>
          <a:p>
            <a:endParaRPr lang="ru-RU" sz="2200" dirty="0"/>
          </a:p>
          <a:p>
            <a:endParaRPr lang="ru-RU" sz="2200" dirty="0" smtClean="0"/>
          </a:p>
        </p:txBody>
      </p:sp>
    </p:spTree>
    <p:extLst>
      <p:ext uri="{BB962C8B-B14F-4D97-AF65-F5344CB8AC3E}">
        <p14:creationId xmlns:p14="http://schemas.microsoft.com/office/powerpoint/2010/main" val="73779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6569" y="262625"/>
            <a:ext cx="6003235" cy="1077218"/>
          </a:xfrm>
          <a:prstGeom prst="rect">
            <a:avLst/>
          </a:prstGeom>
          <a:noFill/>
        </p:spPr>
        <p:txBody>
          <a:bodyPr wrap="square" rtlCol="0">
            <a:spAutoFit/>
          </a:bodyPr>
          <a:lstStyle/>
          <a:p>
            <a:r>
              <a:rPr lang="ru-RU" sz="3200" b="1" dirty="0" smtClean="0"/>
              <a:t>Динамика изменения закона о закупках в 2022 году</a:t>
            </a:r>
            <a:endParaRPr lang="ru-RU" sz="3200" b="1" dirty="0"/>
          </a:p>
        </p:txBody>
      </p:sp>
      <p:graphicFrame>
        <p:nvGraphicFramePr>
          <p:cNvPr id="3" name="Схема 2"/>
          <p:cNvGraphicFramePr/>
          <p:nvPr>
            <p:extLst/>
          </p:nvPr>
        </p:nvGraphicFramePr>
        <p:xfrm>
          <a:off x="246569" y="989632"/>
          <a:ext cx="1122262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Скругленная прямоугольная выноска 3"/>
          <p:cNvSpPr/>
          <p:nvPr/>
        </p:nvSpPr>
        <p:spPr>
          <a:xfrm>
            <a:off x="672844" y="5408022"/>
            <a:ext cx="1602377" cy="1114697"/>
          </a:xfrm>
          <a:prstGeom prst="wedgeRoundRectCallout">
            <a:avLst>
              <a:gd name="adj1" fmla="val 23270"/>
              <a:gd name="adj2" fmla="val -111836"/>
              <a:gd name="adj3" fmla="val 16667"/>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ФЗ от </a:t>
            </a:r>
            <a:r>
              <a:rPr lang="ru-RU" sz="1200" dirty="0"/>
              <a:t>30.12.2021 </a:t>
            </a:r>
            <a:r>
              <a:rPr lang="ru-RU" sz="1200" dirty="0" smtClean="0"/>
              <a:t>N476-ФЗ (новая ч. 70 ст. 112) </a:t>
            </a:r>
            <a:endParaRPr lang="ru-RU" sz="1200" dirty="0"/>
          </a:p>
        </p:txBody>
      </p:sp>
      <p:sp>
        <p:nvSpPr>
          <p:cNvPr id="9" name="Скругленная прямоугольная выноска 8"/>
          <p:cNvSpPr/>
          <p:nvPr/>
        </p:nvSpPr>
        <p:spPr>
          <a:xfrm>
            <a:off x="2497127" y="5408021"/>
            <a:ext cx="1502117" cy="1114697"/>
          </a:xfrm>
          <a:prstGeom prst="wedgeRoundRectCallout">
            <a:avLst>
              <a:gd name="adj1" fmla="val 23270"/>
              <a:gd name="adj2" fmla="val -111836"/>
              <a:gd name="adj3" fmla="val 16667"/>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ФЗ от </a:t>
            </a:r>
            <a:r>
              <a:rPr lang="en-US" sz="1200" dirty="0"/>
              <a:t>26.03.2022 </a:t>
            </a:r>
            <a:r>
              <a:rPr lang="en-US" sz="1200" dirty="0" smtClean="0"/>
              <a:t>N64-</a:t>
            </a:r>
            <a:r>
              <a:rPr lang="ru-RU" sz="1200" dirty="0" smtClean="0"/>
              <a:t>ФЗ (новая ч. 71 ст. 112) </a:t>
            </a:r>
            <a:endParaRPr lang="ru-RU" sz="1200" dirty="0"/>
          </a:p>
        </p:txBody>
      </p:sp>
      <p:sp>
        <p:nvSpPr>
          <p:cNvPr id="11" name="Скругленная прямоугольная выноска 10"/>
          <p:cNvSpPr/>
          <p:nvPr/>
        </p:nvSpPr>
        <p:spPr>
          <a:xfrm>
            <a:off x="8882854" y="5350812"/>
            <a:ext cx="1502117" cy="1114697"/>
          </a:xfrm>
          <a:prstGeom prst="wedgeRoundRectCallout">
            <a:avLst>
              <a:gd name="adj1" fmla="val 23270"/>
              <a:gd name="adj2" fmla="val -111836"/>
              <a:gd name="adj3" fmla="val 16667"/>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t>ФЗ  от 14.07.2022 </a:t>
            </a:r>
            <a:r>
              <a:rPr lang="en-US" sz="1200" dirty="0"/>
              <a:t>N 272-</a:t>
            </a:r>
            <a:r>
              <a:rPr lang="ru-RU" sz="1200" dirty="0"/>
              <a:t>ФЗ (</a:t>
            </a:r>
            <a:r>
              <a:rPr lang="ru-RU" sz="1200" dirty="0" smtClean="0"/>
              <a:t>новый пункт 1.4 ч. 1 ст. 93) </a:t>
            </a:r>
            <a:endParaRPr lang="ru-RU" sz="1200" dirty="0"/>
          </a:p>
        </p:txBody>
      </p:sp>
    </p:spTree>
    <p:extLst>
      <p:ext uri="{BB962C8B-B14F-4D97-AF65-F5344CB8AC3E}">
        <p14:creationId xmlns:p14="http://schemas.microsoft.com/office/powerpoint/2010/main" val="912708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6569" y="262625"/>
            <a:ext cx="7852402" cy="1077218"/>
          </a:xfrm>
          <a:prstGeom prst="rect">
            <a:avLst/>
          </a:prstGeom>
          <a:noFill/>
        </p:spPr>
        <p:txBody>
          <a:bodyPr wrap="square" rtlCol="0">
            <a:spAutoFit/>
          </a:bodyPr>
          <a:lstStyle/>
          <a:p>
            <a:r>
              <a:rPr lang="ru-RU" sz="3200" b="1" dirty="0" smtClean="0"/>
              <a:t>Основные изменения, ожидающие Заказчиков в 2023 году</a:t>
            </a:r>
            <a:endParaRPr lang="ru-RU" sz="3200" b="1" dirty="0"/>
          </a:p>
        </p:txBody>
      </p:sp>
      <p:sp>
        <p:nvSpPr>
          <p:cNvPr id="5" name="TextBox 4"/>
          <p:cNvSpPr txBox="1"/>
          <p:nvPr/>
        </p:nvSpPr>
        <p:spPr>
          <a:xfrm>
            <a:off x="284393" y="3161211"/>
            <a:ext cx="6586670" cy="3693319"/>
          </a:xfrm>
          <a:prstGeom prst="rect">
            <a:avLst/>
          </a:prstGeom>
          <a:noFill/>
        </p:spPr>
        <p:txBody>
          <a:bodyPr wrap="square" rtlCol="0">
            <a:spAutoFit/>
          </a:bodyPr>
          <a:lstStyle/>
          <a:p>
            <a:r>
              <a:rPr lang="ru-RU" dirty="0" smtClean="0"/>
              <a:t>Участник </a:t>
            </a:r>
            <a:r>
              <a:rPr lang="ru-RU" dirty="0"/>
              <a:t>закупки - любое юридическое лицо независимо от его организационно-правовой формы, формы собственности, места нахождения и места происхождения капитала, за исключением юридического лица, </a:t>
            </a:r>
            <a:r>
              <a:rPr lang="ru-RU" b="1" dirty="0"/>
              <a:t>местом регистрации которого является государство или территория, включенные в утверждаемый в соответствии с пунктом 15 статьи 241 Бюджетного кодекса Российской Федерации перечень государств и территорий, используемых для промежуточного (офшорного) владения активами </a:t>
            </a:r>
            <a:r>
              <a:rPr lang="ru-RU" dirty="0"/>
              <a:t>в Российской Федерации (далее - офшорная компания), или любое физическое лицо, в том числе зарегистрированное в качестве индивидуального предпринимателя</a:t>
            </a:r>
          </a:p>
        </p:txBody>
      </p:sp>
      <p:sp>
        <p:nvSpPr>
          <p:cNvPr id="6" name="Прямоугольник 5"/>
          <p:cNvSpPr/>
          <p:nvPr/>
        </p:nvSpPr>
        <p:spPr>
          <a:xfrm>
            <a:off x="284393" y="1530109"/>
            <a:ext cx="4075612" cy="696685"/>
          </a:xfrm>
          <a:prstGeom prst="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Пункт 4 части 1 статьи 3</a:t>
            </a:r>
            <a:endParaRPr lang="ru-RU" dirty="0"/>
          </a:p>
        </p:txBody>
      </p:sp>
      <p:sp>
        <p:nvSpPr>
          <p:cNvPr id="12" name="Прямоугольник 11"/>
          <p:cNvSpPr/>
          <p:nvPr/>
        </p:nvSpPr>
        <p:spPr>
          <a:xfrm>
            <a:off x="793844" y="2226794"/>
            <a:ext cx="4075612" cy="696685"/>
          </a:xfrm>
          <a:prstGeom prst="rect">
            <a:avLst/>
          </a:prstGeom>
          <a:solidFill>
            <a:schemeClr val="accent5">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Изменение термина «участник закупки»</a:t>
            </a:r>
            <a:endParaRPr lang="ru-RU" dirty="0"/>
          </a:p>
        </p:txBody>
      </p:sp>
      <p:sp>
        <p:nvSpPr>
          <p:cNvPr id="7" name="Прямоугольная выноска 6"/>
          <p:cNvSpPr/>
          <p:nvPr/>
        </p:nvSpPr>
        <p:spPr>
          <a:xfrm>
            <a:off x="6967825" y="2711874"/>
            <a:ext cx="3621798" cy="2194561"/>
          </a:xfrm>
          <a:prstGeom prst="wedgeRectCallout">
            <a:avLst>
              <a:gd name="adj1" fmla="val -48485"/>
              <a:gd name="adj2" fmla="val 69582"/>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Приказ Минфина России от 26.05.2022 N 83н</a:t>
            </a:r>
          </a:p>
          <a:p>
            <a:pPr algn="ctr"/>
            <a:r>
              <a:rPr lang="ru-RU" sz="1600" dirty="0" smtClean="0"/>
              <a:t>«Об </a:t>
            </a:r>
            <a:r>
              <a:rPr lang="ru-RU" sz="1600" dirty="0"/>
              <a:t>утверждении Перечня государств и территорий, используемых для промежуточного (офшорного) владения активами в Российской </a:t>
            </a:r>
            <a:r>
              <a:rPr lang="ru-RU" sz="1600" dirty="0" smtClean="0"/>
              <a:t>Федерации» (вступает в силу с 01.01.2023 г.)</a:t>
            </a:r>
            <a:endParaRPr lang="ru-RU" sz="1600" dirty="0"/>
          </a:p>
        </p:txBody>
      </p:sp>
    </p:spTree>
    <p:extLst>
      <p:ext uri="{BB962C8B-B14F-4D97-AF65-F5344CB8AC3E}">
        <p14:creationId xmlns:p14="http://schemas.microsoft.com/office/powerpoint/2010/main" val="66023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6569" y="262625"/>
            <a:ext cx="7852402" cy="1077218"/>
          </a:xfrm>
          <a:prstGeom prst="rect">
            <a:avLst/>
          </a:prstGeom>
          <a:noFill/>
        </p:spPr>
        <p:txBody>
          <a:bodyPr wrap="square" rtlCol="0">
            <a:spAutoFit/>
          </a:bodyPr>
          <a:lstStyle/>
          <a:p>
            <a:r>
              <a:rPr lang="ru-RU" sz="3200" b="1" dirty="0" smtClean="0"/>
              <a:t>Основные изменения, ожидающие Заказчиков в 2023 году</a:t>
            </a:r>
            <a:endParaRPr lang="ru-RU" sz="3200" b="1" dirty="0"/>
          </a:p>
        </p:txBody>
      </p:sp>
      <p:sp>
        <p:nvSpPr>
          <p:cNvPr id="5" name="TextBox 4"/>
          <p:cNvSpPr txBox="1"/>
          <p:nvPr/>
        </p:nvSpPr>
        <p:spPr>
          <a:xfrm>
            <a:off x="182067" y="3059775"/>
            <a:ext cx="6586670" cy="3693319"/>
          </a:xfrm>
          <a:prstGeom prst="rect">
            <a:avLst/>
          </a:prstGeom>
          <a:noFill/>
        </p:spPr>
        <p:txBody>
          <a:bodyPr wrap="square" rtlCol="0">
            <a:spAutoFit/>
          </a:bodyPr>
          <a:lstStyle/>
          <a:p>
            <a:r>
              <a:rPr lang="ru-RU" dirty="0"/>
              <a:t>Участники закупок, являющиеся иностранными лицами, вправе использовать для подписания информации и электронных документов, предусмотренных настоящим Федеральным законом, электронные подписи, созданные в соответствии с нормами права иностранного государства, международными стандартами и признанные в Российской Федерации. Фамилия и инициалы владельца квалифицированного сертификата ключа проверки электронной подписи, подписавшего предусмотренные настоящим Федеральным законом информацию и документы, подлежащие размещению в единой информационной системе, размещаются в единой информационной системе.</a:t>
            </a:r>
          </a:p>
        </p:txBody>
      </p:sp>
      <p:sp>
        <p:nvSpPr>
          <p:cNvPr id="6" name="Прямоугольник 5"/>
          <p:cNvSpPr/>
          <p:nvPr/>
        </p:nvSpPr>
        <p:spPr>
          <a:xfrm>
            <a:off x="284393" y="1530109"/>
            <a:ext cx="4075612" cy="696685"/>
          </a:xfrm>
          <a:prstGeom prst="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Часть 2 статьи 5</a:t>
            </a:r>
            <a:endParaRPr lang="ru-RU" dirty="0"/>
          </a:p>
        </p:txBody>
      </p:sp>
      <p:sp>
        <p:nvSpPr>
          <p:cNvPr id="12" name="Прямоугольник 11"/>
          <p:cNvSpPr/>
          <p:nvPr/>
        </p:nvSpPr>
        <p:spPr>
          <a:xfrm>
            <a:off x="793844" y="2226794"/>
            <a:ext cx="5363116" cy="725412"/>
          </a:xfrm>
          <a:prstGeom prst="rect">
            <a:avLst/>
          </a:prstGeom>
          <a:solidFill>
            <a:schemeClr val="accent5">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Изменение правил электронного документооборота для иностранных участников</a:t>
            </a:r>
            <a:endParaRPr lang="ru-RU" dirty="0"/>
          </a:p>
        </p:txBody>
      </p:sp>
      <p:sp>
        <p:nvSpPr>
          <p:cNvPr id="7" name="Прямоугольная выноска 6"/>
          <p:cNvSpPr/>
          <p:nvPr/>
        </p:nvSpPr>
        <p:spPr>
          <a:xfrm>
            <a:off x="6967825" y="2711874"/>
            <a:ext cx="3621798" cy="2194561"/>
          </a:xfrm>
          <a:prstGeom prst="wedgeRectCallout">
            <a:avLst>
              <a:gd name="adj1" fmla="val -48485"/>
              <a:gd name="adj2" fmla="val 69582"/>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Признание электронных подписей, созданных в соответствии с нормами иностранного права и международными </a:t>
            </a:r>
            <a:r>
              <a:rPr lang="ru-RU" sz="1600" dirty="0" smtClean="0"/>
              <a:t>стандартами -  в соответствии со статьей 7 Федерального закона №63-ФЗ «Об электронной подписи»</a:t>
            </a:r>
            <a:endParaRPr lang="ru-RU" sz="1600" dirty="0"/>
          </a:p>
        </p:txBody>
      </p:sp>
    </p:spTree>
    <p:extLst>
      <p:ext uri="{BB962C8B-B14F-4D97-AF65-F5344CB8AC3E}">
        <p14:creationId xmlns:p14="http://schemas.microsoft.com/office/powerpoint/2010/main" val="130404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6569" y="262625"/>
            <a:ext cx="7852402" cy="1077218"/>
          </a:xfrm>
          <a:prstGeom prst="rect">
            <a:avLst/>
          </a:prstGeom>
          <a:noFill/>
        </p:spPr>
        <p:txBody>
          <a:bodyPr wrap="square" rtlCol="0">
            <a:spAutoFit/>
          </a:bodyPr>
          <a:lstStyle/>
          <a:p>
            <a:r>
              <a:rPr lang="ru-RU" sz="3200" b="1" dirty="0" smtClean="0"/>
              <a:t>Основные изменения, ожидающие Заказчиков в 2023 году</a:t>
            </a:r>
            <a:endParaRPr lang="ru-RU" sz="3200" b="1" dirty="0"/>
          </a:p>
        </p:txBody>
      </p:sp>
      <p:sp>
        <p:nvSpPr>
          <p:cNvPr id="5" name="TextBox 4"/>
          <p:cNvSpPr txBox="1"/>
          <p:nvPr/>
        </p:nvSpPr>
        <p:spPr>
          <a:xfrm>
            <a:off x="182067" y="3059775"/>
            <a:ext cx="6586670" cy="3693319"/>
          </a:xfrm>
          <a:prstGeom prst="rect">
            <a:avLst/>
          </a:prstGeom>
          <a:noFill/>
        </p:spPr>
        <p:txBody>
          <a:bodyPr wrap="square" rtlCol="0">
            <a:spAutoFit/>
          </a:bodyPr>
          <a:lstStyle/>
          <a:p>
            <a:r>
              <a:rPr lang="ru-RU" dirty="0"/>
              <a:t>При предоставлении в соответствии с бюджетным законодательством Российской Федерации юридическим лицам субсидий, предусмотренных пунктами 8 и 8.1 статьи 78 и подпунктами 3 и 3.1 пункта 1 статьи </a:t>
            </a:r>
            <a:r>
              <a:rPr lang="ru-RU" dirty="0" smtClean="0"/>
              <a:t>БК РФ, </a:t>
            </a:r>
            <a:r>
              <a:rPr lang="ru-RU" dirty="0"/>
              <a:t>на юридические лица, определенные указанными статьями, при осуществлении ими закупок, предусмотренных указанными статьями, распространяются положения настоящего Федерального закона, регулирующие отношения, указанные в пунктах 2 и 3 части 1 статьи 1 настоящего Федерального закона, </a:t>
            </a:r>
            <a:r>
              <a:rPr lang="ru-RU" strike="sngStrike" dirty="0"/>
              <a:t>в случае, если условиями предоставления таких субсидий предусмотрена передача объектов инфраструктуры в государственную (муниципальную) собственность</a:t>
            </a:r>
            <a:r>
              <a:rPr lang="ru-RU" dirty="0"/>
              <a:t>.</a:t>
            </a:r>
          </a:p>
        </p:txBody>
      </p:sp>
      <p:sp>
        <p:nvSpPr>
          <p:cNvPr id="6" name="Прямоугольник 5"/>
          <p:cNvSpPr/>
          <p:nvPr/>
        </p:nvSpPr>
        <p:spPr>
          <a:xfrm>
            <a:off x="284393" y="1530109"/>
            <a:ext cx="4075612" cy="696685"/>
          </a:xfrm>
          <a:prstGeom prst="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Часть 4.1 статьи 15</a:t>
            </a:r>
            <a:endParaRPr lang="ru-RU" dirty="0"/>
          </a:p>
        </p:txBody>
      </p:sp>
      <p:sp>
        <p:nvSpPr>
          <p:cNvPr id="12" name="Прямоугольник 11"/>
          <p:cNvSpPr/>
          <p:nvPr/>
        </p:nvSpPr>
        <p:spPr>
          <a:xfrm>
            <a:off x="793844" y="2226794"/>
            <a:ext cx="5363116" cy="725412"/>
          </a:xfrm>
          <a:prstGeom prst="rect">
            <a:avLst/>
          </a:prstGeom>
          <a:solidFill>
            <a:schemeClr val="accent5">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Изменение правил закупок для юр лиц, получающих субсидии</a:t>
            </a:r>
            <a:endParaRPr lang="ru-RU" dirty="0"/>
          </a:p>
        </p:txBody>
      </p:sp>
    </p:spTree>
    <p:extLst>
      <p:ext uri="{BB962C8B-B14F-4D97-AF65-F5344CB8AC3E}">
        <p14:creationId xmlns:p14="http://schemas.microsoft.com/office/powerpoint/2010/main" val="104176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6569" y="262625"/>
            <a:ext cx="7852402" cy="1077218"/>
          </a:xfrm>
          <a:prstGeom prst="rect">
            <a:avLst/>
          </a:prstGeom>
          <a:noFill/>
        </p:spPr>
        <p:txBody>
          <a:bodyPr wrap="square" rtlCol="0">
            <a:spAutoFit/>
          </a:bodyPr>
          <a:lstStyle/>
          <a:p>
            <a:r>
              <a:rPr lang="ru-RU" sz="3200" b="1" dirty="0" smtClean="0"/>
              <a:t>Основные изменения, ожидающие Заказчиков в 2023 году</a:t>
            </a:r>
            <a:endParaRPr lang="ru-RU" sz="3200" b="1" dirty="0"/>
          </a:p>
        </p:txBody>
      </p:sp>
      <p:sp>
        <p:nvSpPr>
          <p:cNvPr id="5" name="TextBox 4"/>
          <p:cNvSpPr txBox="1"/>
          <p:nvPr/>
        </p:nvSpPr>
        <p:spPr>
          <a:xfrm>
            <a:off x="182067" y="3429000"/>
            <a:ext cx="6586670" cy="2862322"/>
          </a:xfrm>
          <a:prstGeom prst="rect">
            <a:avLst/>
          </a:prstGeom>
          <a:noFill/>
        </p:spPr>
        <p:txBody>
          <a:bodyPr wrap="square" rtlCol="0">
            <a:spAutoFit/>
          </a:bodyPr>
          <a:lstStyle/>
          <a:p>
            <a:r>
              <a:rPr lang="ru-RU" dirty="0" smtClean="0"/>
              <a:t>Контракт </a:t>
            </a:r>
            <a:r>
              <a:rPr lang="ru-RU" dirty="0"/>
              <a:t>по результатам проведения совместного конкурса или аукциона заключается каждой стороной соглашения в порядке, предусмотренном настоящим Федеральным законом. </a:t>
            </a:r>
            <a:r>
              <a:rPr lang="ru-RU" b="1" dirty="0"/>
              <a:t>Если стороной соглашения является уполномоченный орган, осуществляющий исключительно полномочия на определение поставщиков (подрядчиков, исполнителей) для заказчика, контракт по результатам проведения совместного конкурса или аукциона заключается таким заказчиком.</a:t>
            </a:r>
          </a:p>
        </p:txBody>
      </p:sp>
      <p:sp>
        <p:nvSpPr>
          <p:cNvPr id="6" name="Прямоугольник 5"/>
          <p:cNvSpPr/>
          <p:nvPr/>
        </p:nvSpPr>
        <p:spPr>
          <a:xfrm>
            <a:off x="284393" y="1530109"/>
            <a:ext cx="4075612" cy="696685"/>
          </a:xfrm>
          <a:prstGeom prst="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Пункт 4 части 1 статьи 25</a:t>
            </a:r>
            <a:endParaRPr lang="ru-RU" dirty="0"/>
          </a:p>
        </p:txBody>
      </p:sp>
      <p:sp>
        <p:nvSpPr>
          <p:cNvPr id="12" name="Прямоугольник 11"/>
          <p:cNvSpPr/>
          <p:nvPr/>
        </p:nvSpPr>
        <p:spPr>
          <a:xfrm>
            <a:off x="793844" y="2226794"/>
            <a:ext cx="5363116" cy="725412"/>
          </a:xfrm>
          <a:prstGeom prst="rect">
            <a:avLst/>
          </a:prstGeom>
          <a:solidFill>
            <a:schemeClr val="accent5">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Корректировка правил проведения совместных закупок</a:t>
            </a:r>
            <a:endParaRPr lang="ru-RU" dirty="0"/>
          </a:p>
        </p:txBody>
      </p:sp>
    </p:spTree>
    <p:extLst>
      <p:ext uri="{BB962C8B-B14F-4D97-AF65-F5344CB8AC3E}">
        <p14:creationId xmlns:p14="http://schemas.microsoft.com/office/powerpoint/2010/main" val="374217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6569" y="262625"/>
            <a:ext cx="7852402" cy="1077218"/>
          </a:xfrm>
          <a:prstGeom prst="rect">
            <a:avLst/>
          </a:prstGeom>
          <a:noFill/>
        </p:spPr>
        <p:txBody>
          <a:bodyPr wrap="square" rtlCol="0">
            <a:spAutoFit/>
          </a:bodyPr>
          <a:lstStyle/>
          <a:p>
            <a:r>
              <a:rPr lang="ru-RU" sz="3200" b="1" dirty="0" smtClean="0"/>
              <a:t>Основные изменения, ожидающие Заказчиков в 2023 году</a:t>
            </a:r>
            <a:endParaRPr lang="ru-RU" sz="3200" b="1" dirty="0"/>
          </a:p>
        </p:txBody>
      </p:sp>
      <p:sp>
        <p:nvSpPr>
          <p:cNvPr id="5" name="TextBox 4"/>
          <p:cNvSpPr txBox="1"/>
          <p:nvPr/>
        </p:nvSpPr>
        <p:spPr>
          <a:xfrm>
            <a:off x="164648" y="3202576"/>
            <a:ext cx="11522253" cy="3323987"/>
          </a:xfrm>
          <a:prstGeom prst="rect">
            <a:avLst/>
          </a:prstGeom>
          <a:noFill/>
        </p:spPr>
        <p:txBody>
          <a:bodyPr wrap="square" rtlCol="0">
            <a:spAutoFit/>
          </a:bodyPr>
          <a:lstStyle/>
          <a:p>
            <a:r>
              <a:rPr lang="ru-RU" sz="1400" dirty="0" smtClean="0"/>
              <a:t>Отсутствие </a:t>
            </a:r>
            <a:r>
              <a:rPr lang="ru-RU" sz="1400" dirty="0"/>
              <a:t>обстоятельств, при которых должностное лицо заказчика (руководитель заказчика, член комиссии по осуществлению закупок, руководитель контрактной службы заказчика, контрактный управляющий), его супруг (супруга), близкий родственник по прямой восходящей или нисходящей линии (отец, мать, дедушка, бабушка, сын, дочь, внук, внучка), полнородный или </a:t>
            </a:r>
            <a:r>
              <a:rPr lang="ru-RU" sz="1400" dirty="0" err="1"/>
              <a:t>неполнородный</a:t>
            </a:r>
            <a:r>
              <a:rPr lang="ru-RU" sz="1400" dirty="0"/>
              <a:t> (имеющий общих с должностным лицом заказчика отца или мать) брат (сестра), лицо, усыновленное должностным лицом заказчика, либо усыновитель этого должностного лица заказчика является:</a:t>
            </a:r>
          </a:p>
          <a:p>
            <a:r>
              <a:rPr lang="ru-RU" sz="1400" dirty="0"/>
              <a:t>а) физическим лицом (в том числе зарегистрированным в качестве индивидуального предпринимателя), являющимся участником закупки;</a:t>
            </a:r>
          </a:p>
          <a:p>
            <a:r>
              <a:rPr lang="ru-RU" sz="1400" dirty="0"/>
              <a:t>б) руководителем, единоличным исполнительным органом, членом коллегиального исполнительного органа, учредителем, членом коллегиального органа унитарной организации, являющейся участником закупки;</a:t>
            </a:r>
          </a:p>
          <a:p>
            <a:r>
              <a:rPr lang="ru-RU" sz="1400" dirty="0"/>
              <a:t>в) единоличным исполнительным органом, членом коллегиального исполнительного органа, членом коллегиального органа управления, выгодоприобретателем корпоративного юридического лица, являющегося участником закупки. Выгодоприобретателем для целей настоящей статьи является физическое лицо, которое владеет напрямую или косвенно (через юридическое лицо или через несколько юридических лиц) более чем десятью процентами голосующих акций хозяйственного общества либо владеет напрямую или косвенно (через юридическое лицо или через несколько юридических лиц) долей, превышающей десять процентов в уставном (складочном) капитале хозяйственного товарищества или </a:t>
            </a:r>
            <a:r>
              <a:rPr lang="ru-RU" sz="1400" dirty="0" smtClean="0"/>
              <a:t>общества.</a:t>
            </a:r>
            <a:endParaRPr lang="ru-RU" sz="1400" dirty="0"/>
          </a:p>
        </p:txBody>
      </p:sp>
      <p:sp>
        <p:nvSpPr>
          <p:cNvPr id="6" name="Прямоугольник 5"/>
          <p:cNvSpPr/>
          <p:nvPr/>
        </p:nvSpPr>
        <p:spPr>
          <a:xfrm>
            <a:off x="246569" y="1434976"/>
            <a:ext cx="4075612" cy="696685"/>
          </a:xfrm>
          <a:prstGeom prst="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Пункт 9 части 1 статьи 31</a:t>
            </a:r>
            <a:endParaRPr lang="ru-RU" dirty="0"/>
          </a:p>
        </p:txBody>
      </p:sp>
      <p:sp>
        <p:nvSpPr>
          <p:cNvPr id="12" name="Прямоугольник 11"/>
          <p:cNvSpPr/>
          <p:nvPr/>
        </p:nvSpPr>
        <p:spPr>
          <a:xfrm>
            <a:off x="793844" y="2147377"/>
            <a:ext cx="5363116" cy="725412"/>
          </a:xfrm>
          <a:prstGeom prst="rect">
            <a:avLst/>
          </a:prstGeom>
          <a:solidFill>
            <a:schemeClr val="accent5">
              <a:lumMod val="75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Изменение требований к участникам (вместо конфликта интересов)</a:t>
            </a:r>
            <a:endParaRPr lang="ru-RU" dirty="0"/>
          </a:p>
        </p:txBody>
      </p:sp>
    </p:spTree>
    <p:extLst>
      <p:ext uri="{BB962C8B-B14F-4D97-AF65-F5344CB8AC3E}">
        <p14:creationId xmlns:p14="http://schemas.microsoft.com/office/powerpoint/2010/main" val="1032802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Грань">
  <a:themeElements>
    <a:clrScheme name="Другая 13">
      <a:dk1>
        <a:sysClr val="windowText" lastClr="000000"/>
      </a:dk1>
      <a:lt1>
        <a:sysClr val="window" lastClr="FFFFFF"/>
      </a:lt1>
      <a:dk2>
        <a:srgbClr val="1F497D"/>
      </a:dk2>
      <a:lt2>
        <a:srgbClr val="FFFFFF"/>
      </a:lt2>
      <a:accent1>
        <a:srgbClr val="0070C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39464</TotalTime>
  <Words>4490</Words>
  <Application>Microsoft Office PowerPoint</Application>
  <PresentationFormat>Широкоэкранный</PresentationFormat>
  <Paragraphs>274</Paragraphs>
  <Slides>36</Slides>
  <Notes>5</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36</vt:i4>
      </vt:variant>
    </vt:vector>
  </HeadingPairs>
  <TitlesOfParts>
    <vt:vector size="47" baseType="lpstr">
      <vt:lpstr>Arial</vt:lpstr>
      <vt:lpstr>Calibri</vt:lpstr>
      <vt:lpstr>Calibri (Основной текст)</vt:lpstr>
      <vt:lpstr>Panton</vt:lpstr>
      <vt:lpstr>Panton SemiBold</vt:lpstr>
      <vt:lpstr>Roboto Lt</vt:lpstr>
      <vt:lpstr>Segoe UI</vt:lpstr>
      <vt:lpstr>Times New Roman</vt:lpstr>
      <vt:lpstr>Trebuchet MS</vt:lpstr>
      <vt:lpstr>Wingdings 3</vt:lpstr>
      <vt:lpstr>Грань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Электронные процедуры по 223-ФЗ</dc:title>
  <dc:creator>Плотникова Ольга</dc:creator>
  <cp:lastModifiedBy>А Л</cp:lastModifiedBy>
  <cp:revision>1154</cp:revision>
  <dcterms:created xsi:type="dcterms:W3CDTF">2017-12-15T07:32:58Z</dcterms:created>
  <dcterms:modified xsi:type="dcterms:W3CDTF">2022-11-23T03:26:15Z</dcterms:modified>
</cp:coreProperties>
</file>