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6" r:id="rId3"/>
    <p:sldId id="297" r:id="rId4"/>
    <p:sldId id="293" r:id="rId5"/>
    <p:sldId id="288" r:id="rId6"/>
    <p:sldId id="283" r:id="rId7"/>
    <p:sldId id="268" r:id="rId8"/>
    <p:sldId id="278" r:id="rId9"/>
    <p:sldId id="287" r:id="rId10"/>
    <p:sldId id="292" r:id="rId11"/>
    <p:sldId id="294" r:id="rId12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5E0B4"/>
    <a:srgbClr val="A1B296"/>
    <a:srgbClr val="D2DEEF"/>
    <a:srgbClr val="FFC000"/>
    <a:srgbClr val="367AB9"/>
    <a:srgbClr val="B7AE79"/>
    <a:srgbClr val="EA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4" y="108"/>
      </p:cViewPr>
      <p:guideLst>
        <p:guide orient="horz" pos="2160"/>
        <p:guide pos="384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9E60-7785-4C37-BBBC-99466D7442A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59DF-4700-4831-8D1C-766FD156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63BB6905-5DF7-4C0D-BF5F-186B69A20D45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1146"/>
            <a:ext cx="5445126" cy="4473422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581E5700-CFC4-4D66-A574-3FDF0F16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700-CFC4-4D66-A574-3FDF0F1660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F-0360-4F1B-A9A9-FF587ADFE6A6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F6A9-F19F-4BA1-A28B-3233932EDF05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DA5-D884-40FD-B48D-968EF9274C4E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151F-5ABC-4F66-9204-89CDFEAF1A31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0E4-E721-45A1-B8AA-6AD2C68F9325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FC-3D8E-46BA-A5DD-76C4B558BD4A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2B3D-368B-49F4-B5F7-FECE23640F0C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98D7-F0CD-4D22-9C51-8AC032898B7F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E5E7-C3DA-48F2-9000-A487BB261E44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1EAF-F3D4-4957-AA9B-8DDBEAD37C26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B198-6766-43E2-953B-14BFAF475676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C1D5-EBA0-4A3F-A3D3-DD666990A2D2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67"/>
              </p:ext>
            </p:extLst>
          </p:nvPr>
        </p:nvGraphicFramePr>
        <p:xfrm>
          <a:off x="645344" y="627240"/>
          <a:ext cx="11123322" cy="5810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008"/>
                <a:gridCol w="8873314"/>
              </a:tblGrid>
              <a:tr h="501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10:05-10:25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внесения в план-график сведений о закупках, осуществляемых в рамках реализации Национальных проектов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10:25-11:00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Обзор основных изменений действующего законодательства о контрактной системе ноября 2022 года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11:00-12:30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применения национального режима в закупках, правоприменительная практика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12:30-13:30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Перерыв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13:30-1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Административная практика  ФАС в рамках реализации действующего законодательства о контрактной системе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:00 -15:30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Закупки работ: обоснование НМЦК, описание объекта закупки, подготовка проекта контракта и порядок осуществления электронной приемки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промышленного сектора учреждений УФСИН по Самарской области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16:00-16:30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 на вопросы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411" y="0"/>
            <a:ext cx="37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43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627063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Материалы по закупкам в рамках НП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10</a:t>
            </a:fld>
            <a:endParaRPr lang="ru-RU" dirty="0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42933"/>
            <a:ext cx="8016875" cy="53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7" y="4282014"/>
            <a:ext cx="7127793" cy="25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292183" y="1362288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Для доступа в раздел «Региональные составляющие национальных проектов» необходимо авторизоваться под логином и паролем для входа в ГИС Госзаказ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4" y="6186987"/>
            <a:ext cx="3708813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40443" y="6186985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8613" y="47475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Итоги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09359"/>
            <a:ext cx="10839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Необходимо актуализировать контактные электронные почты для рассылки сведений по национальным проектам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На электронную почту будет осуществляться еженедельная рассылка мониторинга закупочной деятельности в рамках реализации национальных проектов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Проведение периодического анализа КБК закупок с признаком реализации национальных проектов.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Начиная с 2023 года каждый выявленный факт неправильного указания кода целевой статьи расходов будет направлен в адрес проектного офиса Министерства экономического развития и инвестиций Самарской области, а также озвучен во время оперативного совещания Правительства Самарской области.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Robot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23571"/>
              </p:ext>
            </p:extLst>
          </p:nvPr>
        </p:nvGraphicFramePr>
        <p:xfrm>
          <a:off x="2378565" y="4501054"/>
          <a:ext cx="7616413" cy="138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2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Контактный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телефон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E-mail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Шарапов Ильяс Рифкатович</a:t>
                      </a: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8-846-334-03-69 (54-55)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SharapovIR@samregion.ru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Никулина Светлана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Сергеевна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8-846-334-03-69 (54-48)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NikulinaSS@samregion.ru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948987" y="4050721"/>
            <a:ext cx="24755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  <a:endParaRPr lang="ru-RU" sz="16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928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236" t="16913" r="29445" b="10000"/>
          <a:stretch/>
        </p:blipFill>
        <p:spPr>
          <a:xfrm>
            <a:off x="0" y="-28072"/>
            <a:ext cx="7577667" cy="6886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7667" y="1700924"/>
            <a:ext cx="46308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3 призовых места 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Специальные номинации: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«Лучший по результатам тестирования»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«Лучший доклад»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«Самый активный участник финала»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5707"/>
            <a:ext cx="6239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Федеральный закон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внесении изменений в отдельные законодательные акты Российской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Федерации»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от 08.03.2022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№ 46-ФЗ ст. 15 ч. 2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Постановление Правительства Самарской области от 15.03.2022  №139                            «Об установлении случаев осуществление закупок товаров, работ, услуг для государственных и (или) муниципальных нужд у единственного поставщика (подрядчика, исполнителя) и порядка их осуществления»</a:t>
            </a:r>
          </a:p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Параллелограмм 4"/>
          <p:cNvSpPr/>
          <p:nvPr/>
        </p:nvSpPr>
        <p:spPr>
          <a:xfrm>
            <a:off x="0" y="0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Закупки у ед. поставщика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861733" y="1566333"/>
            <a:ext cx="287867" cy="39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8548978" y="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7467192" y="-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50" y="-47377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араллелограмм 4"/>
          <p:cNvSpPr/>
          <p:nvPr/>
        </p:nvSpPr>
        <p:spPr>
          <a:xfrm rot="10800000">
            <a:off x="0" y="6273391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4"/>
          <p:cNvSpPr/>
          <p:nvPr/>
        </p:nvSpPr>
        <p:spPr>
          <a:xfrm rot="10800000">
            <a:off x="3548791" y="62733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08080" y="2969408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Общее правило 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154" t="28766" r="9513" b="19012"/>
          <a:stretch/>
        </p:blipFill>
        <p:spPr>
          <a:xfrm>
            <a:off x="37461" y="3277077"/>
            <a:ext cx="8331201" cy="35813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775736" y="951572"/>
            <a:ext cx="3196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РФ от 03.10.2022 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1745 «О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специальной мере в сфере экономики и внесении изменения в постановление Правительства Российской Федерации от 30 апреля 2020 г.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№ 616»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Инициатор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– орган, уполномоченный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Министертвом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обороны РФ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Основание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закупки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заявка, направленная  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адрес  уполномоченного органа власти субъекта Российской Федерации (органа местного самоуправления), содержащих наименование и количество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(услуг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ВАЖНО! Сведения о контракте не публикуются в открытой части ЕИС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75736" y="1422400"/>
            <a:ext cx="0" cy="494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70450" y="582240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ОСОБАЯ НОРМА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08864" y="6257315"/>
            <a:ext cx="1420337" cy="4308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659" y="2314698"/>
            <a:ext cx="9361021" cy="269847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8496269" y="2348880"/>
            <a:ext cx="3702033" cy="2664296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8496267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7177689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659" y="5532687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30940" y="5532688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5308" y="230638"/>
            <a:ext cx="5645831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Отслеживание финансирования </a:t>
            </a:r>
            <a:r>
              <a:rPr lang="ru-RU" sz="2400" b="1" dirty="0">
                <a:solidFill>
                  <a:schemeClr val="tx2"/>
                </a:solidFill>
              </a:rPr>
              <a:t>закупок в целях достижения результатов </a:t>
            </a:r>
            <a:r>
              <a:rPr lang="ru-RU" sz="2400" b="1" dirty="0" smtClean="0">
                <a:solidFill>
                  <a:schemeClr val="tx2"/>
                </a:solidFill>
              </a:rPr>
              <a:t>национальных проектов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2" name="Параллелограмм 4"/>
          <p:cNvSpPr/>
          <p:nvPr/>
        </p:nvSpPr>
        <p:spPr>
          <a:xfrm>
            <a:off x="8483189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164612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85205" y="493121"/>
            <a:ext cx="3850789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95" y="87581"/>
            <a:ext cx="1503605" cy="1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37446" y="5378371"/>
            <a:ext cx="5645831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И.о. руководителя Главного управления организации торгов Самарской области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Карелина Мария Евгеньевна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3" y="6186989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Отчетность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733" y="1126417"/>
            <a:ext cx="102799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Сведения о реализации на территории региона национальных проектов направляются:</a:t>
            </a:r>
            <a:endParaRPr lang="ru-RU" sz="2400" b="1" dirty="0">
              <a:solidFill>
                <a:srgbClr val="FF0000"/>
              </a:solidFill>
            </a:endParaRPr>
          </a:p>
          <a:p>
            <a:pPr marL="714375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Еженедельно:</a:t>
            </a:r>
          </a:p>
          <a:p>
            <a:pPr marL="714375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В правительство Самарской области;</a:t>
            </a:r>
          </a:p>
          <a:p>
            <a:pPr marL="714375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Ежеквартально: 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Росфинмониторинг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ПФО;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прокуратур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ерриториальный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орган МВД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ФАС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ФНС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Федеральное казначейство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68" y="4358988"/>
            <a:ext cx="6869518" cy="16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70444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ая выноска 24"/>
          <p:cNvSpPr/>
          <p:nvPr/>
        </p:nvSpPr>
        <p:spPr>
          <a:xfrm>
            <a:off x="10070694" y="3982366"/>
            <a:ext cx="1836617" cy="1928395"/>
          </a:xfrm>
          <a:prstGeom prst="wedgeRectCallout">
            <a:avLst>
              <a:gd name="adj1" fmla="val -80857"/>
              <a:gd name="adj2" fmla="val 4462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Детализацию необходимо производить </a:t>
            </a:r>
            <a:r>
              <a:rPr lang="ru-RU" sz="1200" b="1" dirty="0">
                <a:solidFill>
                  <a:srgbClr val="FF0000"/>
                </a:solidFill>
              </a:rPr>
              <a:t>вне зависимости от наличия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или отсутствия в качестве источника финансового обеспечения </a:t>
            </a:r>
            <a:r>
              <a:rPr lang="ru-RU" sz="1200" b="1" dirty="0">
                <a:solidFill>
                  <a:srgbClr val="FF0000"/>
                </a:solidFill>
              </a:rPr>
              <a:t>средств федерального </a:t>
            </a:r>
            <a:r>
              <a:rPr lang="ru-RU" sz="1200" b="1" dirty="0" smtClean="0">
                <a:solidFill>
                  <a:srgbClr val="FF0000"/>
                </a:solidFill>
              </a:rPr>
              <a:t>бюджета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71" name="Параллелограмм 4"/>
          <p:cNvSpPr/>
          <p:nvPr/>
        </p:nvSpPr>
        <p:spPr>
          <a:xfrm>
            <a:off x="0" y="-16329"/>
            <a:ext cx="5164314" cy="102763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Обеспечение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прослеживаемости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финансирования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93249"/>
              </p:ext>
            </p:extLst>
          </p:nvPr>
        </p:nvGraphicFramePr>
        <p:xfrm>
          <a:off x="3284477" y="3991320"/>
          <a:ext cx="6241095" cy="1910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0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ПФХД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План-график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Реестр контрактов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3307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31.08.2018 </a:t>
                      </a:r>
                    </a:p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186н (ред. от 07.02.2020) 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30.09.2019 № 1279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19.07.2019 № 113н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9356" y="1348822"/>
            <a:ext cx="7604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 случае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осуществления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закупок в рамках национальных проектов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заказчиками, в том числе: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бюджетными и автономными учреждениями,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унитарными предприятиями 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уровня субъекта и муниципального уровня,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объем финансового обеспечения детализируется по каждому коду бюджетной классификации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i="1" dirty="0">
                <a:solidFill>
                  <a:srgbClr val="FF0000"/>
                </a:solidFill>
              </a:rPr>
              <a:t>указывается код целевой статьи)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6273" y="1527210"/>
            <a:ext cx="2443083" cy="4259874"/>
          </a:xfrm>
          <a:prstGeom prst="round2DiagRect">
            <a:avLst/>
          </a:prstGeom>
          <a:noFill/>
          <a:ln w="28575">
            <a:solidFill>
              <a:srgbClr val="36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исьмо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Министерства финансов Российской Федерации от 19.08.2020 № 26-04-05/72886   «Об обеспечении детализации выплат на закупку товаров, работ, услуг и информации об объемах и источниках финансирования закупок по кодам бюджетной классификации руководителями государственных бюджетных и автономных учреждений субъекта Российской Федерации»</a:t>
            </a:r>
          </a:p>
          <a:p>
            <a:pPr algn="ctr"/>
            <a:endParaRPr lang="ru-RU" dirty="0"/>
          </a:p>
        </p:txBody>
      </p:sp>
      <p:pic>
        <p:nvPicPr>
          <p:cNvPr id="1030" name="Picture 6" descr="Восклицательный знак в круге – Бесплатные иконки: знаки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21" y="1793080"/>
            <a:ext cx="1579990" cy="15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-4537" y="-16329"/>
            <a:ext cx="6813551" cy="128587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ПРИКАЗ от 6 июня 2019 г. N 85н О ПОРЯДКЕ ФОРМИРОВАНИЯ И ПРИМЕНЕНИЯ КОДОВ БЮДЖЕТНОЙ КЛАССИФИКАЦИИ РОССИЙСКОЙ ФЕДЕРАЦИИ, ИХ СТРУКТУРЕ И ПРИНЦИПАХ НАЗНАЧЕНИЯ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341338"/>
              </p:ext>
            </p:extLst>
          </p:nvPr>
        </p:nvGraphicFramePr>
        <p:xfrm>
          <a:off x="431921" y="1638419"/>
          <a:ext cx="11534300" cy="150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6677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68665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576715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284889"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88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главного распорядителя бюджетных средств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подраздела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Код целевой статьи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вида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77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Программная (непрограммная) статья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подгруппа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элемент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821334" y="3414875"/>
            <a:ext cx="2009422" cy="2631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Roboto"/>
              </a:rPr>
              <a:t>К</a:t>
            </a:r>
            <a:r>
              <a:rPr lang="ru-RU" sz="1100" b="1" dirty="0" smtClean="0">
                <a:latin typeface="Roboto"/>
              </a:rPr>
              <a:t>од </a:t>
            </a:r>
            <a:r>
              <a:rPr lang="ru-RU" sz="1100" b="1" dirty="0">
                <a:latin typeface="Roboto"/>
              </a:rPr>
              <a:t>направления расходов (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13 - 17 разряды кода классификации расходов бюджетов</a:t>
            </a:r>
            <a:r>
              <a:rPr lang="ru-RU" sz="1100" b="1" dirty="0">
                <a:latin typeface="Roboto"/>
              </a:rPr>
              <a:t>), предназначенный для кодирования бюджетных ассигнований по соответствующему направлению (цели) расходования средств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, а также по соответствующему результату реализации федерального проекта</a:t>
            </a:r>
            <a:r>
              <a:rPr lang="ru-RU" sz="1100" b="1" dirty="0">
                <a:latin typeface="Roboto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7</a:t>
            </a:fld>
            <a:endParaRPr lang="ru-RU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8" y="4400076"/>
            <a:ext cx="1575195" cy="152775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880176" y="3347467"/>
            <a:ext cx="3165278" cy="2766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A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Культура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Образование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Здравоохранение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Демография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F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Жилье и городская среда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Цифровая экономика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Наука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508" y="3366161"/>
            <a:ext cx="172881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Roboto"/>
              </a:rPr>
              <a:t>4-5 разряд целевой статьи - Код </a:t>
            </a:r>
            <a:r>
              <a:rPr lang="ru-RU" sz="1400" b="1" dirty="0">
                <a:latin typeface="Roboto"/>
              </a:rPr>
              <a:t>основного </a:t>
            </a:r>
            <a:r>
              <a:rPr lang="ru-RU" sz="1400" b="1" dirty="0" smtClean="0">
                <a:latin typeface="Roboto"/>
              </a:rPr>
              <a:t>мероприятия</a:t>
            </a:r>
            <a:endParaRPr lang="ru-RU" sz="1400" b="1" dirty="0">
              <a:latin typeface="Roboto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199071" y="3356394"/>
            <a:ext cx="2954682" cy="2941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Международная кооперация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экспорт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Производительность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труда и поддержка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занятости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Безопасные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качественные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автомобильные дороги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V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Комплексный план модернизации и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расширения магистральной инфраструктуры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186991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9099079" y="6109097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Детализация БК в документах закупок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72" y="734906"/>
            <a:ext cx="9318798" cy="4205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136" y="2893527"/>
            <a:ext cx="6096947" cy="3743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344463" y="3759200"/>
            <a:ext cx="816425" cy="66604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28178" y="4233333"/>
            <a:ext cx="891822" cy="19191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21854" y="1058683"/>
            <a:ext cx="2469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Заполнение БК в ГИС «Госзаказ»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8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5115" y="5105403"/>
            <a:ext cx="4911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Код целевой статьи</a:t>
            </a:r>
          </a:p>
        </p:txBody>
      </p:sp>
    </p:spTree>
    <p:extLst>
      <p:ext uri="{BB962C8B-B14F-4D97-AF65-F5344CB8AC3E}">
        <p14:creationId xmlns:p14="http://schemas.microsoft.com/office/powerpoint/2010/main" val="2172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3" y="6186989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Справочник КЦСР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2" y="1857459"/>
            <a:ext cx="4807065" cy="31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81" y="3105430"/>
            <a:ext cx="4826348" cy="36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374483" y="1341544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проведения закупки в рамках НП необходимо использовать КЦСР установленный ГРБС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8549" y="3105430"/>
            <a:ext cx="3494481" cy="1880082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отсутствия в справочнике установленного кода КЦСР, необходимо обратиться к специалистам ГУОТ СО для актуализации справочника посредством АС Бюджет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51349" y="5094978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отсутствия кода КЦСР в АС Бюджет, необходимо обратиться к ГРБС, который в свою очередь обращается к куратору из МУФ СО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9608</TotalTime>
  <Words>832</Words>
  <Application>Microsoft Office PowerPoint</Application>
  <PresentationFormat>Широкоэкранный</PresentationFormat>
  <Paragraphs>157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Batang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Необходимость заполнения</dc:title>
  <dc:creator>kcht</dc:creator>
  <cp:lastModifiedBy>Орехова Анна Владимировна</cp:lastModifiedBy>
  <cp:revision>232</cp:revision>
  <cp:lastPrinted>2021-11-19T05:09:00Z</cp:lastPrinted>
  <dcterms:created xsi:type="dcterms:W3CDTF">2020-10-10T08:15:03Z</dcterms:created>
  <dcterms:modified xsi:type="dcterms:W3CDTF">2022-11-23T05:27:48Z</dcterms:modified>
</cp:coreProperties>
</file>