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3"/>
  </p:notesMasterIdLst>
  <p:sldIdLst>
    <p:sldId id="347" r:id="rId2"/>
    <p:sldId id="643" r:id="rId3"/>
    <p:sldId id="591" r:id="rId4"/>
    <p:sldId id="569" r:id="rId5"/>
    <p:sldId id="662" r:id="rId6"/>
    <p:sldId id="664" r:id="rId7"/>
    <p:sldId id="665" r:id="rId8"/>
    <p:sldId id="710" r:id="rId9"/>
    <p:sldId id="711" r:id="rId10"/>
    <p:sldId id="712" r:id="rId11"/>
    <p:sldId id="713" r:id="rId12"/>
    <p:sldId id="714" r:id="rId13"/>
    <p:sldId id="715" r:id="rId14"/>
    <p:sldId id="716" r:id="rId15"/>
    <p:sldId id="717" r:id="rId16"/>
    <p:sldId id="742" r:id="rId17"/>
    <p:sldId id="731" r:id="rId18"/>
    <p:sldId id="718" r:id="rId19"/>
    <p:sldId id="720" r:id="rId20"/>
    <p:sldId id="721" r:id="rId21"/>
    <p:sldId id="736" r:id="rId22"/>
    <p:sldId id="722" r:id="rId23"/>
    <p:sldId id="723" r:id="rId24"/>
    <p:sldId id="724" r:id="rId25"/>
    <p:sldId id="725" r:id="rId26"/>
    <p:sldId id="726" r:id="rId27"/>
    <p:sldId id="727" r:id="rId28"/>
    <p:sldId id="733" r:id="rId29"/>
    <p:sldId id="732" r:id="rId30"/>
    <p:sldId id="668" r:id="rId31"/>
    <p:sldId id="670" r:id="rId32"/>
    <p:sldId id="671" r:id="rId33"/>
    <p:sldId id="669" r:id="rId34"/>
    <p:sldId id="672" r:id="rId35"/>
    <p:sldId id="673" r:id="rId36"/>
    <p:sldId id="675" r:id="rId37"/>
    <p:sldId id="674" r:id="rId38"/>
    <p:sldId id="676" r:id="rId39"/>
    <p:sldId id="667" r:id="rId40"/>
    <p:sldId id="677" r:id="rId41"/>
    <p:sldId id="678" r:id="rId42"/>
    <p:sldId id="679" r:id="rId43"/>
    <p:sldId id="729" r:id="rId44"/>
    <p:sldId id="571" r:id="rId45"/>
    <p:sldId id="730" r:id="rId46"/>
    <p:sldId id="743" r:id="rId47"/>
    <p:sldId id="460" r:id="rId48"/>
    <p:sldId id="685" r:id="rId49"/>
    <p:sldId id="734" r:id="rId50"/>
    <p:sldId id="682" r:id="rId51"/>
    <p:sldId id="735" r:id="rId52"/>
    <p:sldId id="683" r:id="rId53"/>
    <p:sldId id="684" r:id="rId54"/>
    <p:sldId id="686" r:id="rId55"/>
    <p:sldId id="687" r:id="rId56"/>
    <p:sldId id="750" r:id="rId57"/>
    <p:sldId id="696" r:id="rId58"/>
    <p:sldId id="737" r:id="rId59"/>
    <p:sldId id="738" r:id="rId60"/>
    <p:sldId id="739" r:id="rId61"/>
    <p:sldId id="689" r:id="rId62"/>
    <p:sldId id="690" r:id="rId63"/>
    <p:sldId id="691" r:id="rId64"/>
    <p:sldId id="693" r:id="rId65"/>
    <p:sldId id="692" r:id="rId66"/>
    <p:sldId id="694" r:id="rId67"/>
    <p:sldId id="695" r:id="rId68"/>
    <p:sldId id="740" r:id="rId69"/>
    <p:sldId id="681" r:id="rId70"/>
    <p:sldId id="527" r:id="rId71"/>
    <p:sldId id="435" r:id="rId7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27" userDrawn="1">
          <p15:clr>
            <a:srgbClr val="A4A3A4"/>
          </p15:clr>
        </p15:guide>
        <p15:guide id="2" pos="7469" userDrawn="1">
          <p15:clr>
            <a:srgbClr val="A4A3A4"/>
          </p15:clr>
        </p15:guide>
        <p15:guide id="3" orient="horz" pos="3657" userDrawn="1">
          <p15:clr>
            <a:srgbClr val="A4A3A4"/>
          </p15:clr>
        </p15:guide>
        <p15:guide id="4" orient="horz" pos="1003" userDrawn="1">
          <p15:clr>
            <a:srgbClr val="A4A3A4"/>
          </p15:clr>
        </p15:guide>
        <p15:guide id="5" pos="189" userDrawn="1">
          <p15:clr>
            <a:srgbClr val="A4A3A4"/>
          </p15:clr>
        </p15:guide>
        <p15:guide id="6" pos="574" userDrawn="1">
          <p15:clr>
            <a:srgbClr val="A4A3A4"/>
          </p15:clr>
        </p15:guide>
        <p15:guide id="7" pos="3205" userDrawn="1">
          <p15:clr>
            <a:srgbClr val="A4A3A4"/>
          </p15:clr>
        </p15:guide>
        <p15:guide id="8" orient="horz" pos="395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 Л" initials="АЛ" lastIdx="2" clrIdx="0">
    <p:extLst>
      <p:ext uri="{19B8F6BF-5375-455C-9EA6-DF929625EA0E}">
        <p15:presenceInfo xmlns:p15="http://schemas.microsoft.com/office/powerpoint/2012/main" userId="1880660c258d82c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DA1B3"/>
    <a:srgbClr val="BBD8E0"/>
    <a:srgbClr val="D9D9D9"/>
    <a:srgbClr val="F2F2F2"/>
    <a:srgbClr val="21B8D1"/>
    <a:srgbClr val="7031A0"/>
    <a:srgbClr val="0A5CAC"/>
    <a:srgbClr val="4F4F4F"/>
    <a:srgbClr val="2658A4"/>
    <a:srgbClr val="4BCF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595" autoAdjust="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>
        <p:guide orient="horz" pos="2727"/>
        <p:guide pos="7469"/>
        <p:guide orient="horz" pos="3657"/>
        <p:guide orient="horz" pos="1003"/>
        <p:guide pos="189"/>
        <p:guide pos="574"/>
        <p:guide pos="3205"/>
        <p:guide orient="horz" pos="3952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2B49869-E023-4C21-B0EB-BD8CA8CE5FE6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108D857-AC27-4BA3-8FE4-AAC0E9574C6D}">
      <dgm:prSet phldrT="[Текст]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ru-RU" dirty="0" smtClean="0"/>
            <a:t>Документ о приемке</a:t>
          </a:r>
          <a:endParaRPr lang="ru-RU" dirty="0"/>
        </a:p>
      </dgm:t>
    </dgm:pt>
    <dgm:pt modelId="{FE3D3BCE-B83F-4F30-A2D9-0B097EC78BDC}" type="parTrans" cxnId="{CEAF5BDD-E4CC-4912-AAA1-C4A0D39065BF}">
      <dgm:prSet/>
      <dgm:spPr/>
      <dgm:t>
        <a:bodyPr/>
        <a:lstStyle/>
        <a:p>
          <a:endParaRPr lang="ru-RU"/>
        </a:p>
      </dgm:t>
    </dgm:pt>
    <dgm:pt modelId="{1D4C0D90-3BF1-4D2B-B772-2DFCDEEFA95D}" type="sibTrans" cxnId="{CEAF5BDD-E4CC-4912-AAA1-C4A0D39065BF}">
      <dgm:prSet/>
      <dgm:spPr/>
      <dgm:t>
        <a:bodyPr/>
        <a:lstStyle/>
        <a:p>
          <a:endParaRPr lang="ru-RU"/>
        </a:p>
      </dgm:t>
    </dgm:pt>
    <dgm:pt modelId="{5C8D9F58-DBEC-4A5F-8128-1E626131741A}">
      <dgm:prSet phldrT="[Текст]"/>
      <dgm:spPr>
        <a:solidFill>
          <a:schemeClr val="accent5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ru-RU" dirty="0" smtClean="0"/>
            <a:t>Документ с функцией документа о приемке товаров (выполнении работ, оказании услуг), результатом которых является изменение финансового состояния передающей и принимающей стороны</a:t>
          </a:r>
          <a:endParaRPr lang="ru-RU" dirty="0"/>
        </a:p>
      </dgm:t>
    </dgm:pt>
    <dgm:pt modelId="{B6F0D103-13D8-4A91-9C96-D7E51AB46D4D}" type="parTrans" cxnId="{ABD9A2B7-4AB9-40F9-91AB-F2948CD536A0}">
      <dgm:prSet/>
      <dgm:spPr/>
      <dgm:t>
        <a:bodyPr/>
        <a:lstStyle/>
        <a:p>
          <a:endParaRPr lang="ru-RU"/>
        </a:p>
      </dgm:t>
    </dgm:pt>
    <dgm:pt modelId="{1D454694-9C4F-41A9-B60B-4121F7098C07}" type="sibTrans" cxnId="{ABD9A2B7-4AB9-40F9-91AB-F2948CD536A0}">
      <dgm:prSet/>
      <dgm:spPr/>
      <dgm:t>
        <a:bodyPr/>
        <a:lstStyle/>
        <a:p>
          <a:endParaRPr lang="ru-RU"/>
        </a:p>
      </dgm:t>
    </dgm:pt>
    <dgm:pt modelId="{BA096D43-770A-4F35-A541-66DB23DB6079}">
      <dgm:prSet phldrT="[Текст]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ru-RU" dirty="0" smtClean="0"/>
            <a:t>Документ о приемке и счет-фактура</a:t>
          </a:r>
          <a:endParaRPr lang="ru-RU" dirty="0"/>
        </a:p>
      </dgm:t>
    </dgm:pt>
    <dgm:pt modelId="{4D3A8810-195F-45AC-A1AF-708C2404E349}" type="parTrans" cxnId="{6D26677C-E2F7-40D3-B185-22C9EDCFA82E}">
      <dgm:prSet/>
      <dgm:spPr/>
      <dgm:t>
        <a:bodyPr/>
        <a:lstStyle/>
        <a:p>
          <a:endParaRPr lang="ru-RU"/>
        </a:p>
      </dgm:t>
    </dgm:pt>
    <dgm:pt modelId="{0DB59B00-0C06-4307-9111-4CCF30019482}" type="sibTrans" cxnId="{6D26677C-E2F7-40D3-B185-22C9EDCFA82E}">
      <dgm:prSet/>
      <dgm:spPr/>
      <dgm:t>
        <a:bodyPr/>
        <a:lstStyle/>
        <a:p>
          <a:endParaRPr lang="ru-RU"/>
        </a:p>
      </dgm:t>
    </dgm:pt>
    <dgm:pt modelId="{C37E4D27-91D8-4AA3-B3E8-6AEF8DF9A3F5}">
      <dgm:prSet phldrT="[Текст]"/>
      <dgm:spPr>
        <a:solidFill>
          <a:schemeClr val="accent5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ru-RU" dirty="0" smtClean="0"/>
            <a:t> Документ с функцией счета-фактуры, используемого при расчетах по налогу на добавленную стоимость, и функцией документа о приемке товаров (выполнении работ), результатом которых является изменение финансового состояния передающей и принимающей стороны</a:t>
          </a:r>
          <a:endParaRPr lang="ru-RU" dirty="0"/>
        </a:p>
      </dgm:t>
    </dgm:pt>
    <dgm:pt modelId="{17793FD1-9056-42B9-8F32-8467D672CE0C}" type="parTrans" cxnId="{34D0D137-DEF6-497F-80D8-F815D0E36C38}">
      <dgm:prSet/>
      <dgm:spPr/>
      <dgm:t>
        <a:bodyPr/>
        <a:lstStyle/>
        <a:p>
          <a:endParaRPr lang="ru-RU"/>
        </a:p>
      </dgm:t>
    </dgm:pt>
    <dgm:pt modelId="{67876868-C868-4C53-BB07-A863EF8A3C8F}" type="sibTrans" cxnId="{34D0D137-DEF6-497F-80D8-F815D0E36C38}">
      <dgm:prSet/>
      <dgm:spPr/>
      <dgm:t>
        <a:bodyPr/>
        <a:lstStyle/>
        <a:p>
          <a:endParaRPr lang="ru-RU"/>
        </a:p>
      </dgm:t>
    </dgm:pt>
    <dgm:pt modelId="{4988E73F-584C-4043-ABF6-256ADEC11AE2}">
      <dgm:prSet phldrT="[Текст]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ru-RU" dirty="0" smtClean="0"/>
            <a:t>Счет-фактура</a:t>
          </a:r>
          <a:endParaRPr lang="ru-RU" dirty="0"/>
        </a:p>
      </dgm:t>
    </dgm:pt>
    <dgm:pt modelId="{2AD7D6D3-C55D-42D9-9CBD-3995DA93CBF4}" type="parTrans" cxnId="{9CB96D15-72E6-4C9A-A0AB-B558845898D9}">
      <dgm:prSet/>
      <dgm:spPr/>
      <dgm:t>
        <a:bodyPr/>
        <a:lstStyle/>
        <a:p>
          <a:endParaRPr lang="ru-RU"/>
        </a:p>
      </dgm:t>
    </dgm:pt>
    <dgm:pt modelId="{F6CE0EB0-6B17-4A68-9D25-FEC148350975}" type="sibTrans" cxnId="{9CB96D15-72E6-4C9A-A0AB-B558845898D9}">
      <dgm:prSet/>
      <dgm:spPr/>
      <dgm:t>
        <a:bodyPr/>
        <a:lstStyle/>
        <a:p>
          <a:endParaRPr lang="ru-RU"/>
        </a:p>
      </dgm:t>
    </dgm:pt>
    <dgm:pt modelId="{13A6024C-FFF9-41AB-AEAC-A638E3517540}">
      <dgm:prSet phldrT="[Текст]"/>
      <dgm:spPr>
        <a:solidFill>
          <a:schemeClr val="accent5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ru-RU" dirty="0" smtClean="0"/>
            <a:t>Документ с функцией счета-фактуры, используемого при расчетах по налогу на добавленную стоимость</a:t>
          </a:r>
          <a:endParaRPr lang="ru-RU" dirty="0"/>
        </a:p>
      </dgm:t>
    </dgm:pt>
    <dgm:pt modelId="{99A7EAD6-CBCB-4D4C-B6F9-D101DCA3D37E}" type="parTrans" cxnId="{87A57B6C-A084-446F-B40E-DD8949C012C2}">
      <dgm:prSet/>
      <dgm:spPr/>
      <dgm:t>
        <a:bodyPr/>
        <a:lstStyle/>
        <a:p>
          <a:endParaRPr lang="ru-RU"/>
        </a:p>
      </dgm:t>
    </dgm:pt>
    <dgm:pt modelId="{9184EF37-9696-4D5F-BA6B-89FA894BA1E1}" type="sibTrans" cxnId="{87A57B6C-A084-446F-B40E-DD8949C012C2}">
      <dgm:prSet/>
      <dgm:spPr/>
      <dgm:t>
        <a:bodyPr/>
        <a:lstStyle/>
        <a:p>
          <a:endParaRPr lang="ru-RU"/>
        </a:p>
      </dgm:t>
    </dgm:pt>
    <dgm:pt modelId="{E15B3E72-A15A-4721-9ADA-28BFE541CA6E}" type="pres">
      <dgm:prSet presAssocID="{B2B49869-E023-4C21-B0EB-BD8CA8CE5FE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74FCE13-B604-4DD6-99AC-30AED3E15751}" type="pres">
      <dgm:prSet presAssocID="{1108D857-AC27-4BA3-8FE4-AAC0E9574C6D}" presName="linNode" presStyleCnt="0"/>
      <dgm:spPr/>
    </dgm:pt>
    <dgm:pt modelId="{03C8FC3C-219C-435E-B924-BDEC242453DA}" type="pres">
      <dgm:prSet presAssocID="{1108D857-AC27-4BA3-8FE4-AAC0E9574C6D}" presName="parentText" presStyleLbl="node1" presStyleIdx="0" presStyleCnt="3" custLinFactNeighborX="-168" custLinFactNeighborY="-116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C6BE1C-67D0-48A2-B65D-E748C3AF9D07}" type="pres">
      <dgm:prSet presAssocID="{1108D857-AC27-4BA3-8FE4-AAC0E9574C6D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527C96-F809-45CA-8915-1CB94A8F007E}" type="pres">
      <dgm:prSet presAssocID="{1D4C0D90-3BF1-4D2B-B772-2DFCDEEFA95D}" presName="sp" presStyleCnt="0"/>
      <dgm:spPr/>
    </dgm:pt>
    <dgm:pt modelId="{2AF548C2-7E2C-4539-9145-4E6FB8A3C254}" type="pres">
      <dgm:prSet presAssocID="{BA096D43-770A-4F35-A541-66DB23DB6079}" presName="linNode" presStyleCnt="0"/>
      <dgm:spPr/>
    </dgm:pt>
    <dgm:pt modelId="{932ECC37-7B14-48C3-9D52-267F3AE242B6}" type="pres">
      <dgm:prSet presAssocID="{BA096D43-770A-4F35-A541-66DB23DB6079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604BB3-6E6B-465E-BDFC-823EEA6091A6}" type="pres">
      <dgm:prSet presAssocID="{BA096D43-770A-4F35-A541-66DB23DB6079}" presName="descendantText" presStyleLbl="alignAccFollowNode1" presStyleIdx="1" presStyleCnt="3" custLinFactNeighborY="14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CC5217-3C7B-4600-86E5-1AA4102ACEE7}" type="pres">
      <dgm:prSet presAssocID="{0DB59B00-0C06-4307-9111-4CCF30019482}" presName="sp" presStyleCnt="0"/>
      <dgm:spPr/>
    </dgm:pt>
    <dgm:pt modelId="{D0B1623A-4E08-46F6-9464-914C1F0E9255}" type="pres">
      <dgm:prSet presAssocID="{4988E73F-584C-4043-ABF6-256ADEC11AE2}" presName="linNode" presStyleCnt="0"/>
      <dgm:spPr/>
    </dgm:pt>
    <dgm:pt modelId="{F2324402-8894-4C73-8449-B5826DBB54E5}" type="pres">
      <dgm:prSet presAssocID="{4988E73F-584C-4043-ABF6-256ADEC11AE2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E4A742-3620-436D-BC5F-E966AF5D02B2}" type="pres">
      <dgm:prSet presAssocID="{4988E73F-584C-4043-ABF6-256ADEC11AE2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5D7E919-DB9F-44E9-BDDF-1D15AFB6FF86}" type="presOf" srcId="{13A6024C-FFF9-41AB-AEAC-A638E3517540}" destId="{7EE4A742-3620-436D-BC5F-E966AF5D02B2}" srcOrd="0" destOrd="0" presId="urn:microsoft.com/office/officeart/2005/8/layout/vList5"/>
    <dgm:cxn modelId="{87A57B6C-A084-446F-B40E-DD8949C012C2}" srcId="{4988E73F-584C-4043-ABF6-256ADEC11AE2}" destId="{13A6024C-FFF9-41AB-AEAC-A638E3517540}" srcOrd="0" destOrd="0" parTransId="{99A7EAD6-CBCB-4D4C-B6F9-D101DCA3D37E}" sibTransId="{9184EF37-9696-4D5F-BA6B-89FA894BA1E1}"/>
    <dgm:cxn modelId="{ABD9A2B7-4AB9-40F9-91AB-F2948CD536A0}" srcId="{1108D857-AC27-4BA3-8FE4-AAC0E9574C6D}" destId="{5C8D9F58-DBEC-4A5F-8128-1E626131741A}" srcOrd="0" destOrd="0" parTransId="{B6F0D103-13D8-4A91-9C96-D7E51AB46D4D}" sibTransId="{1D454694-9C4F-41A9-B60B-4121F7098C07}"/>
    <dgm:cxn modelId="{7FC04152-61F5-4274-99DF-EB1A5B079E89}" type="presOf" srcId="{1108D857-AC27-4BA3-8FE4-AAC0E9574C6D}" destId="{03C8FC3C-219C-435E-B924-BDEC242453DA}" srcOrd="0" destOrd="0" presId="urn:microsoft.com/office/officeart/2005/8/layout/vList5"/>
    <dgm:cxn modelId="{C23FCDD4-13F4-42B7-B884-04D33B897B23}" type="presOf" srcId="{B2B49869-E023-4C21-B0EB-BD8CA8CE5FE6}" destId="{E15B3E72-A15A-4721-9ADA-28BFE541CA6E}" srcOrd="0" destOrd="0" presId="urn:microsoft.com/office/officeart/2005/8/layout/vList5"/>
    <dgm:cxn modelId="{34D0D137-DEF6-497F-80D8-F815D0E36C38}" srcId="{BA096D43-770A-4F35-A541-66DB23DB6079}" destId="{C37E4D27-91D8-4AA3-B3E8-6AEF8DF9A3F5}" srcOrd="0" destOrd="0" parTransId="{17793FD1-9056-42B9-8F32-8467D672CE0C}" sibTransId="{67876868-C868-4C53-BB07-A863EF8A3C8F}"/>
    <dgm:cxn modelId="{987F2163-11C2-40DB-A79B-8EBCA144C63E}" type="presOf" srcId="{BA096D43-770A-4F35-A541-66DB23DB6079}" destId="{932ECC37-7B14-48C3-9D52-267F3AE242B6}" srcOrd="0" destOrd="0" presId="urn:microsoft.com/office/officeart/2005/8/layout/vList5"/>
    <dgm:cxn modelId="{6D26677C-E2F7-40D3-B185-22C9EDCFA82E}" srcId="{B2B49869-E023-4C21-B0EB-BD8CA8CE5FE6}" destId="{BA096D43-770A-4F35-A541-66DB23DB6079}" srcOrd="1" destOrd="0" parTransId="{4D3A8810-195F-45AC-A1AF-708C2404E349}" sibTransId="{0DB59B00-0C06-4307-9111-4CCF30019482}"/>
    <dgm:cxn modelId="{82B84D59-EE08-4817-9BCB-046A7AA74F72}" type="presOf" srcId="{5C8D9F58-DBEC-4A5F-8128-1E626131741A}" destId="{95C6BE1C-67D0-48A2-B65D-E748C3AF9D07}" srcOrd="0" destOrd="0" presId="urn:microsoft.com/office/officeart/2005/8/layout/vList5"/>
    <dgm:cxn modelId="{9CB96D15-72E6-4C9A-A0AB-B558845898D9}" srcId="{B2B49869-E023-4C21-B0EB-BD8CA8CE5FE6}" destId="{4988E73F-584C-4043-ABF6-256ADEC11AE2}" srcOrd="2" destOrd="0" parTransId="{2AD7D6D3-C55D-42D9-9CBD-3995DA93CBF4}" sibTransId="{F6CE0EB0-6B17-4A68-9D25-FEC148350975}"/>
    <dgm:cxn modelId="{DB916E02-6611-4AAD-872B-E02B106EFCB8}" type="presOf" srcId="{C37E4D27-91D8-4AA3-B3E8-6AEF8DF9A3F5}" destId="{74604BB3-6E6B-465E-BDFC-823EEA6091A6}" srcOrd="0" destOrd="0" presId="urn:microsoft.com/office/officeart/2005/8/layout/vList5"/>
    <dgm:cxn modelId="{4ECD2220-70FA-4908-9C88-5A7911B73B98}" type="presOf" srcId="{4988E73F-584C-4043-ABF6-256ADEC11AE2}" destId="{F2324402-8894-4C73-8449-B5826DBB54E5}" srcOrd="0" destOrd="0" presId="urn:microsoft.com/office/officeart/2005/8/layout/vList5"/>
    <dgm:cxn modelId="{CEAF5BDD-E4CC-4912-AAA1-C4A0D39065BF}" srcId="{B2B49869-E023-4C21-B0EB-BD8CA8CE5FE6}" destId="{1108D857-AC27-4BA3-8FE4-AAC0E9574C6D}" srcOrd="0" destOrd="0" parTransId="{FE3D3BCE-B83F-4F30-A2D9-0B097EC78BDC}" sibTransId="{1D4C0D90-3BF1-4D2B-B772-2DFCDEEFA95D}"/>
    <dgm:cxn modelId="{5E5828D1-AC6B-438B-A20E-D9BA22FD414E}" type="presParOf" srcId="{E15B3E72-A15A-4721-9ADA-28BFE541CA6E}" destId="{774FCE13-B604-4DD6-99AC-30AED3E15751}" srcOrd="0" destOrd="0" presId="urn:microsoft.com/office/officeart/2005/8/layout/vList5"/>
    <dgm:cxn modelId="{13667031-6AE7-48DA-94A0-C24FE489A247}" type="presParOf" srcId="{774FCE13-B604-4DD6-99AC-30AED3E15751}" destId="{03C8FC3C-219C-435E-B924-BDEC242453DA}" srcOrd="0" destOrd="0" presId="urn:microsoft.com/office/officeart/2005/8/layout/vList5"/>
    <dgm:cxn modelId="{E430C6E7-F379-43ED-B239-1083762DB910}" type="presParOf" srcId="{774FCE13-B604-4DD6-99AC-30AED3E15751}" destId="{95C6BE1C-67D0-48A2-B65D-E748C3AF9D07}" srcOrd="1" destOrd="0" presId="urn:microsoft.com/office/officeart/2005/8/layout/vList5"/>
    <dgm:cxn modelId="{62359EB9-00E1-4233-B661-CE72FF4E34E1}" type="presParOf" srcId="{E15B3E72-A15A-4721-9ADA-28BFE541CA6E}" destId="{1C527C96-F809-45CA-8915-1CB94A8F007E}" srcOrd="1" destOrd="0" presId="urn:microsoft.com/office/officeart/2005/8/layout/vList5"/>
    <dgm:cxn modelId="{3DDB874F-1BEF-4BF0-A944-80ABE02A31F5}" type="presParOf" srcId="{E15B3E72-A15A-4721-9ADA-28BFE541CA6E}" destId="{2AF548C2-7E2C-4539-9145-4E6FB8A3C254}" srcOrd="2" destOrd="0" presId="urn:microsoft.com/office/officeart/2005/8/layout/vList5"/>
    <dgm:cxn modelId="{A4761BC0-E9EF-402A-B76A-26A20888E3EB}" type="presParOf" srcId="{2AF548C2-7E2C-4539-9145-4E6FB8A3C254}" destId="{932ECC37-7B14-48C3-9D52-267F3AE242B6}" srcOrd="0" destOrd="0" presId="urn:microsoft.com/office/officeart/2005/8/layout/vList5"/>
    <dgm:cxn modelId="{A0E38A52-F678-4786-94A7-6EB04A1CCC56}" type="presParOf" srcId="{2AF548C2-7E2C-4539-9145-4E6FB8A3C254}" destId="{74604BB3-6E6B-465E-BDFC-823EEA6091A6}" srcOrd="1" destOrd="0" presId="urn:microsoft.com/office/officeart/2005/8/layout/vList5"/>
    <dgm:cxn modelId="{C3D4A6B9-4B9C-41D1-8CD2-BD41A65CC0DD}" type="presParOf" srcId="{E15B3E72-A15A-4721-9ADA-28BFE541CA6E}" destId="{B1CC5217-3C7B-4600-86E5-1AA4102ACEE7}" srcOrd="3" destOrd="0" presId="urn:microsoft.com/office/officeart/2005/8/layout/vList5"/>
    <dgm:cxn modelId="{53E841FC-955A-44C3-BB19-5826183829A9}" type="presParOf" srcId="{E15B3E72-A15A-4721-9ADA-28BFE541CA6E}" destId="{D0B1623A-4E08-46F6-9464-914C1F0E9255}" srcOrd="4" destOrd="0" presId="urn:microsoft.com/office/officeart/2005/8/layout/vList5"/>
    <dgm:cxn modelId="{5A27E6DE-CAD8-48CF-9844-09D9E7F65BAF}" type="presParOf" srcId="{D0B1623A-4E08-46F6-9464-914C1F0E9255}" destId="{F2324402-8894-4C73-8449-B5826DBB54E5}" srcOrd="0" destOrd="0" presId="urn:microsoft.com/office/officeart/2005/8/layout/vList5"/>
    <dgm:cxn modelId="{E5436CC2-0031-4817-BF81-6406A9F97132}" type="presParOf" srcId="{D0B1623A-4E08-46F6-9464-914C1F0E9255}" destId="{7EE4A742-3620-436D-BC5F-E966AF5D02B2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27A6143-1FF5-4B73-9645-83C4971E9898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D18AE1D7-2640-43F5-951F-F694CD1CF3E1}">
      <dgm:prSet phldrT="[Текст]"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r>
            <a:rPr lang="ru-RU" dirty="0" smtClean="0"/>
            <a:t>Регистрационное удостоверение</a:t>
          </a:r>
          <a:endParaRPr lang="ru-RU" dirty="0"/>
        </a:p>
      </dgm:t>
    </dgm:pt>
    <dgm:pt modelId="{DBDCF95F-9576-4A5E-A5C3-64704AB35BC9}" type="parTrans" cxnId="{3A059471-C716-490B-BD38-AE7C90AA7DF4}">
      <dgm:prSet/>
      <dgm:spPr/>
      <dgm:t>
        <a:bodyPr/>
        <a:lstStyle/>
        <a:p>
          <a:endParaRPr lang="ru-RU"/>
        </a:p>
      </dgm:t>
    </dgm:pt>
    <dgm:pt modelId="{CC6E7F46-1734-4EA2-9A96-B5432EF3F5C3}" type="sibTrans" cxnId="{3A059471-C716-490B-BD38-AE7C90AA7DF4}">
      <dgm:prSet/>
      <dgm:spPr/>
      <dgm:t>
        <a:bodyPr/>
        <a:lstStyle/>
        <a:p>
          <a:endParaRPr lang="ru-RU"/>
        </a:p>
      </dgm:t>
    </dgm:pt>
    <dgm:pt modelId="{E47CFD1E-D7CE-4CEA-9072-08785BF1FC3F}">
      <dgm:prSet phldrT="[Текст]"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r>
            <a:rPr lang="ru-RU" dirty="0" smtClean="0"/>
            <a:t>Сертификат соответствия</a:t>
          </a:r>
          <a:endParaRPr lang="ru-RU" dirty="0"/>
        </a:p>
      </dgm:t>
    </dgm:pt>
    <dgm:pt modelId="{73E4EAB8-0A36-4B36-89F3-D00F4E4DDF99}" type="parTrans" cxnId="{1A07CB54-CE10-4D95-AE0C-5675B52CA715}">
      <dgm:prSet/>
      <dgm:spPr/>
      <dgm:t>
        <a:bodyPr/>
        <a:lstStyle/>
        <a:p>
          <a:endParaRPr lang="ru-RU"/>
        </a:p>
      </dgm:t>
    </dgm:pt>
    <dgm:pt modelId="{A29745DC-6108-48BB-919E-0BADFB181A47}" type="sibTrans" cxnId="{1A07CB54-CE10-4D95-AE0C-5675B52CA715}">
      <dgm:prSet/>
      <dgm:spPr/>
      <dgm:t>
        <a:bodyPr/>
        <a:lstStyle/>
        <a:p>
          <a:endParaRPr lang="ru-RU"/>
        </a:p>
      </dgm:t>
    </dgm:pt>
    <dgm:pt modelId="{AEB6C39D-645A-4BE7-A9C7-83D84A167E5E}">
      <dgm:prSet phldrT="[Текст]"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r>
            <a:rPr lang="ru-RU" dirty="0" smtClean="0"/>
            <a:t>Протокол согласования цен поставки по списку ЖНВЛП</a:t>
          </a:r>
          <a:endParaRPr lang="ru-RU" dirty="0"/>
        </a:p>
      </dgm:t>
    </dgm:pt>
    <dgm:pt modelId="{614F9E6F-8DB4-4F83-A765-BFFB7D8A67F5}" type="parTrans" cxnId="{A4D6D253-9478-44F1-967C-7328ED44D1DB}">
      <dgm:prSet/>
      <dgm:spPr/>
      <dgm:t>
        <a:bodyPr/>
        <a:lstStyle/>
        <a:p>
          <a:endParaRPr lang="ru-RU"/>
        </a:p>
      </dgm:t>
    </dgm:pt>
    <dgm:pt modelId="{EB7BF8E1-D4F6-450C-AA16-CB21613FBE74}" type="sibTrans" cxnId="{A4D6D253-9478-44F1-967C-7328ED44D1DB}">
      <dgm:prSet/>
      <dgm:spPr/>
      <dgm:t>
        <a:bodyPr/>
        <a:lstStyle/>
        <a:p>
          <a:endParaRPr lang="ru-RU"/>
        </a:p>
      </dgm:t>
    </dgm:pt>
    <dgm:pt modelId="{46953E37-FBFD-4774-B63D-286E68D59EF3}">
      <dgm:prSet phldrT="[Текст]"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r>
            <a:rPr lang="ru-RU" dirty="0" smtClean="0"/>
            <a:t>Акты по форме КС-2, КС-3 или по иным формам отчетности, предусмотренным контрактом</a:t>
          </a:r>
          <a:endParaRPr lang="ru-RU" dirty="0"/>
        </a:p>
      </dgm:t>
    </dgm:pt>
    <dgm:pt modelId="{C3C031ED-1444-4FA1-BEC9-D8637FDB8752}" type="parTrans" cxnId="{1BDF088B-098E-4351-996C-F58FD4508987}">
      <dgm:prSet/>
      <dgm:spPr/>
      <dgm:t>
        <a:bodyPr/>
        <a:lstStyle/>
        <a:p>
          <a:endParaRPr lang="ru-RU"/>
        </a:p>
      </dgm:t>
    </dgm:pt>
    <dgm:pt modelId="{61C97B32-DEF7-40E2-AAE4-49DEDDD86B0A}" type="sibTrans" cxnId="{1BDF088B-098E-4351-996C-F58FD4508987}">
      <dgm:prSet/>
      <dgm:spPr/>
      <dgm:t>
        <a:bodyPr/>
        <a:lstStyle/>
        <a:p>
          <a:endParaRPr lang="ru-RU"/>
        </a:p>
      </dgm:t>
    </dgm:pt>
    <dgm:pt modelId="{72F24B50-FF25-4E28-BBA3-A15FCF4D2F65}">
      <dgm:prSet phldrT="[Текст]"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r>
            <a:rPr lang="ru-RU" dirty="0" smtClean="0"/>
            <a:t>Документы, подтверждающие предоставление обеспечения гарантийных обязательств</a:t>
          </a:r>
          <a:endParaRPr lang="ru-RU" dirty="0"/>
        </a:p>
      </dgm:t>
    </dgm:pt>
    <dgm:pt modelId="{16363AD2-4F31-424A-917A-8EA2776102E2}" type="parTrans" cxnId="{B35BC93C-2512-4C91-86A7-8D0D36B9EE29}">
      <dgm:prSet/>
      <dgm:spPr/>
      <dgm:t>
        <a:bodyPr/>
        <a:lstStyle/>
        <a:p>
          <a:endParaRPr lang="ru-RU"/>
        </a:p>
      </dgm:t>
    </dgm:pt>
    <dgm:pt modelId="{F5D79560-9C32-4F04-A833-4F5EA2AB0492}" type="sibTrans" cxnId="{B35BC93C-2512-4C91-86A7-8D0D36B9EE29}">
      <dgm:prSet/>
      <dgm:spPr/>
      <dgm:t>
        <a:bodyPr/>
        <a:lstStyle/>
        <a:p>
          <a:endParaRPr lang="ru-RU"/>
        </a:p>
      </dgm:t>
    </dgm:pt>
    <dgm:pt modelId="{1A835712-617D-4970-8946-381D975F9F51}">
      <dgm:prSet phldrT="[Текст]"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r>
            <a:rPr lang="ru-RU" dirty="0" smtClean="0"/>
            <a:t>Выписки из реестра (в случае применения ограничений/запретов по ст. 14)</a:t>
          </a:r>
          <a:endParaRPr lang="ru-RU" dirty="0"/>
        </a:p>
      </dgm:t>
    </dgm:pt>
    <dgm:pt modelId="{61B4E5FA-39FF-4CCB-8B1C-41E923677F83}" type="parTrans" cxnId="{289A9AA6-E76C-44A9-AC1F-77ED192A33F6}">
      <dgm:prSet/>
      <dgm:spPr/>
      <dgm:t>
        <a:bodyPr/>
        <a:lstStyle/>
        <a:p>
          <a:endParaRPr lang="ru-RU"/>
        </a:p>
      </dgm:t>
    </dgm:pt>
    <dgm:pt modelId="{321C0A6D-EBC9-4524-8F4E-5E2A2B3AE400}" type="sibTrans" cxnId="{289A9AA6-E76C-44A9-AC1F-77ED192A33F6}">
      <dgm:prSet/>
      <dgm:spPr/>
      <dgm:t>
        <a:bodyPr/>
        <a:lstStyle/>
        <a:p>
          <a:endParaRPr lang="ru-RU"/>
        </a:p>
      </dgm:t>
    </dgm:pt>
    <dgm:pt modelId="{34DEA0F7-FB35-404F-A0C5-753678DEDD4E}">
      <dgm:prSet phldrT="[Текст]"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r>
            <a:rPr lang="ru-RU" dirty="0" smtClean="0"/>
            <a:t>Иные документы</a:t>
          </a:r>
          <a:endParaRPr lang="ru-RU" dirty="0"/>
        </a:p>
      </dgm:t>
    </dgm:pt>
    <dgm:pt modelId="{A2D1BE9A-B902-433C-9B14-EF89FD40CF1A}" type="parTrans" cxnId="{63317509-9834-4ADD-B098-2021D8736376}">
      <dgm:prSet/>
      <dgm:spPr/>
      <dgm:t>
        <a:bodyPr/>
        <a:lstStyle/>
        <a:p>
          <a:endParaRPr lang="ru-RU"/>
        </a:p>
      </dgm:t>
    </dgm:pt>
    <dgm:pt modelId="{A25EA7D2-D299-499B-BAAE-B296338D6A6A}" type="sibTrans" cxnId="{63317509-9834-4ADD-B098-2021D8736376}">
      <dgm:prSet/>
      <dgm:spPr/>
      <dgm:t>
        <a:bodyPr/>
        <a:lstStyle/>
        <a:p>
          <a:endParaRPr lang="ru-RU"/>
        </a:p>
      </dgm:t>
    </dgm:pt>
    <dgm:pt modelId="{0236BC5A-5A9B-4377-8166-5D37472585F9}" type="pres">
      <dgm:prSet presAssocID="{D27A6143-1FF5-4B73-9645-83C4971E9898}" presName="compositeShape" presStyleCnt="0">
        <dgm:presLayoutVars>
          <dgm:dir/>
          <dgm:resizeHandles/>
        </dgm:presLayoutVars>
      </dgm:prSet>
      <dgm:spPr/>
    </dgm:pt>
    <dgm:pt modelId="{9066E9EE-38B6-4967-A8D8-199EF889162C}" type="pres">
      <dgm:prSet presAssocID="{D27A6143-1FF5-4B73-9645-83C4971E9898}" presName="pyramid" presStyleLbl="node1" presStyleIdx="0" presStyleCnt="1" custLinFactNeighborX="482" custLinFactNeighborY="13281"/>
      <dgm:spPr>
        <a:solidFill>
          <a:schemeClr val="accent5">
            <a:lumMod val="50000"/>
          </a:schemeClr>
        </a:solidFill>
      </dgm:spPr>
    </dgm:pt>
    <dgm:pt modelId="{767A7927-0447-4E50-81AF-5E88BAAF2E24}" type="pres">
      <dgm:prSet presAssocID="{D27A6143-1FF5-4B73-9645-83C4971E9898}" presName="theList" presStyleCnt="0"/>
      <dgm:spPr/>
    </dgm:pt>
    <dgm:pt modelId="{D63686E2-4277-44CD-954A-F8854ADEE09F}" type="pres">
      <dgm:prSet presAssocID="{D18AE1D7-2640-43F5-951F-F694CD1CF3E1}" presName="aNode" presStyleLbl="fgAcc1" presStyleIdx="0" presStyleCnt="7" custScaleX="1580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9BDCB4-AE39-4D73-952F-7A87806F47B3}" type="pres">
      <dgm:prSet presAssocID="{D18AE1D7-2640-43F5-951F-F694CD1CF3E1}" presName="aSpace" presStyleCnt="0"/>
      <dgm:spPr/>
    </dgm:pt>
    <dgm:pt modelId="{7488DEC3-DAD7-465B-A8A1-1F3E6B1D5E5A}" type="pres">
      <dgm:prSet presAssocID="{E47CFD1E-D7CE-4CEA-9072-08785BF1FC3F}" presName="aNode" presStyleLbl="fgAcc1" presStyleIdx="1" presStyleCnt="7" custScaleX="1580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87AFE2-D7F4-4248-9F6F-08C64C7E59A8}" type="pres">
      <dgm:prSet presAssocID="{E47CFD1E-D7CE-4CEA-9072-08785BF1FC3F}" presName="aSpace" presStyleCnt="0"/>
      <dgm:spPr/>
    </dgm:pt>
    <dgm:pt modelId="{6580D6FB-0CFE-4515-8328-8B986B319FC6}" type="pres">
      <dgm:prSet presAssocID="{AEB6C39D-645A-4BE7-A9C7-83D84A167E5E}" presName="aNode" presStyleLbl="fgAcc1" presStyleIdx="2" presStyleCnt="7" custScaleX="1580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9180E0-BE03-40DA-A77F-4912850C5F1D}" type="pres">
      <dgm:prSet presAssocID="{AEB6C39D-645A-4BE7-A9C7-83D84A167E5E}" presName="aSpace" presStyleCnt="0"/>
      <dgm:spPr/>
    </dgm:pt>
    <dgm:pt modelId="{EF661B8A-B785-4D2F-9190-0E1BC7BB7BF1}" type="pres">
      <dgm:prSet presAssocID="{46953E37-FBFD-4774-B63D-286E68D59EF3}" presName="aNode" presStyleLbl="fgAcc1" presStyleIdx="3" presStyleCnt="7" custScaleX="1580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A68793-CF2F-4355-A567-7439FB026F8A}" type="pres">
      <dgm:prSet presAssocID="{46953E37-FBFD-4774-B63D-286E68D59EF3}" presName="aSpace" presStyleCnt="0"/>
      <dgm:spPr/>
    </dgm:pt>
    <dgm:pt modelId="{4186B678-07D2-4C5C-8178-911257CF7319}" type="pres">
      <dgm:prSet presAssocID="{1A835712-617D-4970-8946-381D975F9F51}" presName="aNode" presStyleLbl="fgAcc1" presStyleIdx="4" presStyleCnt="7" custScaleX="1580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7B5015-D95F-485A-93F2-723A0C064C0E}" type="pres">
      <dgm:prSet presAssocID="{1A835712-617D-4970-8946-381D975F9F51}" presName="aSpace" presStyleCnt="0"/>
      <dgm:spPr/>
    </dgm:pt>
    <dgm:pt modelId="{1AF5699E-CAD3-49FF-B31C-3B9329E38F2E}" type="pres">
      <dgm:prSet presAssocID="{72F24B50-FF25-4E28-BBA3-A15FCF4D2F65}" presName="aNode" presStyleLbl="fgAcc1" presStyleIdx="5" presStyleCnt="7" custScaleX="1580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AEC1D9-DD0E-4CA3-A9B2-327F209FFDFB}" type="pres">
      <dgm:prSet presAssocID="{72F24B50-FF25-4E28-BBA3-A15FCF4D2F65}" presName="aSpace" presStyleCnt="0"/>
      <dgm:spPr/>
    </dgm:pt>
    <dgm:pt modelId="{3168F51D-DC53-4526-A864-2F5A14FFDCCD}" type="pres">
      <dgm:prSet presAssocID="{34DEA0F7-FB35-404F-A0C5-753678DEDD4E}" presName="aNode" presStyleLbl="fgAcc1" presStyleIdx="6" presStyleCnt="7" custScaleX="1580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55801A-6ABA-4C69-AF70-79E542CF31DF}" type="pres">
      <dgm:prSet presAssocID="{34DEA0F7-FB35-404F-A0C5-753678DEDD4E}" presName="aSpace" presStyleCnt="0"/>
      <dgm:spPr/>
    </dgm:pt>
  </dgm:ptLst>
  <dgm:cxnLst>
    <dgm:cxn modelId="{4024D69B-70E0-4376-9CE8-9E5F2834DE3A}" type="presOf" srcId="{D27A6143-1FF5-4B73-9645-83C4971E9898}" destId="{0236BC5A-5A9B-4377-8166-5D37472585F9}" srcOrd="0" destOrd="0" presId="urn:microsoft.com/office/officeart/2005/8/layout/pyramid2"/>
    <dgm:cxn modelId="{B35BC93C-2512-4C91-86A7-8D0D36B9EE29}" srcId="{D27A6143-1FF5-4B73-9645-83C4971E9898}" destId="{72F24B50-FF25-4E28-BBA3-A15FCF4D2F65}" srcOrd="5" destOrd="0" parTransId="{16363AD2-4F31-424A-917A-8EA2776102E2}" sibTransId="{F5D79560-9C32-4F04-A833-4F5EA2AB0492}"/>
    <dgm:cxn modelId="{E5BF9555-1078-4C5D-8BAB-98ECBFD31F61}" type="presOf" srcId="{AEB6C39D-645A-4BE7-A9C7-83D84A167E5E}" destId="{6580D6FB-0CFE-4515-8328-8B986B319FC6}" srcOrd="0" destOrd="0" presId="urn:microsoft.com/office/officeart/2005/8/layout/pyramid2"/>
    <dgm:cxn modelId="{1A07CB54-CE10-4D95-AE0C-5675B52CA715}" srcId="{D27A6143-1FF5-4B73-9645-83C4971E9898}" destId="{E47CFD1E-D7CE-4CEA-9072-08785BF1FC3F}" srcOrd="1" destOrd="0" parTransId="{73E4EAB8-0A36-4B36-89F3-D00F4E4DDF99}" sibTransId="{A29745DC-6108-48BB-919E-0BADFB181A47}"/>
    <dgm:cxn modelId="{3A059471-C716-490B-BD38-AE7C90AA7DF4}" srcId="{D27A6143-1FF5-4B73-9645-83C4971E9898}" destId="{D18AE1D7-2640-43F5-951F-F694CD1CF3E1}" srcOrd="0" destOrd="0" parTransId="{DBDCF95F-9576-4A5E-A5C3-64704AB35BC9}" sibTransId="{CC6E7F46-1734-4EA2-9A96-B5432EF3F5C3}"/>
    <dgm:cxn modelId="{D5AAE551-7989-46D5-AC3A-0763B263BF0F}" type="presOf" srcId="{34DEA0F7-FB35-404F-A0C5-753678DEDD4E}" destId="{3168F51D-DC53-4526-A864-2F5A14FFDCCD}" srcOrd="0" destOrd="0" presId="urn:microsoft.com/office/officeart/2005/8/layout/pyramid2"/>
    <dgm:cxn modelId="{A4D6D253-9478-44F1-967C-7328ED44D1DB}" srcId="{D27A6143-1FF5-4B73-9645-83C4971E9898}" destId="{AEB6C39D-645A-4BE7-A9C7-83D84A167E5E}" srcOrd="2" destOrd="0" parTransId="{614F9E6F-8DB4-4F83-A765-BFFB7D8A67F5}" sibTransId="{EB7BF8E1-D4F6-450C-AA16-CB21613FBE74}"/>
    <dgm:cxn modelId="{1BDF088B-098E-4351-996C-F58FD4508987}" srcId="{D27A6143-1FF5-4B73-9645-83C4971E9898}" destId="{46953E37-FBFD-4774-B63D-286E68D59EF3}" srcOrd="3" destOrd="0" parTransId="{C3C031ED-1444-4FA1-BEC9-D8637FDB8752}" sibTransId="{61C97B32-DEF7-40E2-AAE4-49DEDDD86B0A}"/>
    <dgm:cxn modelId="{289A9AA6-E76C-44A9-AC1F-77ED192A33F6}" srcId="{D27A6143-1FF5-4B73-9645-83C4971E9898}" destId="{1A835712-617D-4970-8946-381D975F9F51}" srcOrd="4" destOrd="0" parTransId="{61B4E5FA-39FF-4CCB-8B1C-41E923677F83}" sibTransId="{321C0A6D-EBC9-4524-8F4E-5E2A2B3AE400}"/>
    <dgm:cxn modelId="{C372DF24-FF2D-4218-8319-1B8852A1F97C}" type="presOf" srcId="{D18AE1D7-2640-43F5-951F-F694CD1CF3E1}" destId="{D63686E2-4277-44CD-954A-F8854ADEE09F}" srcOrd="0" destOrd="0" presId="urn:microsoft.com/office/officeart/2005/8/layout/pyramid2"/>
    <dgm:cxn modelId="{D4767953-53A2-424A-BE16-9BB060C9F6E5}" type="presOf" srcId="{46953E37-FBFD-4774-B63D-286E68D59EF3}" destId="{EF661B8A-B785-4D2F-9190-0E1BC7BB7BF1}" srcOrd="0" destOrd="0" presId="urn:microsoft.com/office/officeart/2005/8/layout/pyramid2"/>
    <dgm:cxn modelId="{17DF3F8F-F703-42B0-82E2-17768C8C8B50}" type="presOf" srcId="{72F24B50-FF25-4E28-BBA3-A15FCF4D2F65}" destId="{1AF5699E-CAD3-49FF-B31C-3B9329E38F2E}" srcOrd="0" destOrd="0" presId="urn:microsoft.com/office/officeart/2005/8/layout/pyramid2"/>
    <dgm:cxn modelId="{FE19289D-AA8F-4A73-AEB5-7C75D8AE6ED1}" type="presOf" srcId="{1A835712-617D-4970-8946-381D975F9F51}" destId="{4186B678-07D2-4C5C-8178-911257CF7319}" srcOrd="0" destOrd="0" presId="urn:microsoft.com/office/officeart/2005/8/layout/pyramid2"/>
    <dgm:cxn modelId="{D22D2E28-2867-428E-AFB7-84666FD2303C}" type="presOf" srcId="{E47CFD1E-D7CE-4CEA-9072-08785BF1FC3F}" destId="{7488DEC3-DAD7-465B-A8A1-1F3E6B1D5E5A}" srcOrd="0" destOrd="0" presId="urn:microsoft.com/office/officeart/2005/8/layout/pyramid2"/>
    <dgm:cxn modelId="{63317509-9834-4ADD-B098-2021D8736376}" srcId="{D27A6143-1FF5-4B73-9645-83C4971E9898}" destId="{34DEA0F7-FB35-404F-A0C5-753678DEDD4E}" srcOrd="6" destOrd="0" parTransId="{A2D1BE9A-B902-433C-9B14-EF89FD40CF1A}" sibTransId="{A25EA7D2-D299-499B-BAAE-B296338D6A6A}"/>
    <dgm:cxn modelId="{2A2B2608-6A07-421D-A47A-7991F37A2ABE}" type="presParOf" srcId="{0236BC5A-5A9B-4377-8166-5D37472585F9}" destId="{9066E9EE-38B6-4967-A8D8-199EF889162C}" srcOrd="0" destOrd="0" presId="urn:microsoft.com/office/officeart/2005/8/layout/pyramid2"/>
    <dgm:cxn modelId="{97C563F5-FD13-4661-A060-96DAF8E57BC9}" type="presParOf" srcId="{0236BC5A-5A9B-4377-8166-5D37472585F9}" destId="{767A7927-0447-4E50-81AF-5E88BAAF2E24}" srcOrd="1" destOrd="0" presId="urn:microsoft.com/office/officeart/2005/8/layout/pyramid2"/>
    <dgm:cxn modelId="{C149210D-AF46-4777-9270-90C6B7F98D52}" type="presParOf" srcId="{767A7927-0447-4E50-81AF-5E88BAAF2E24}" destId="{D63686E2-4277-44CD-954A-F8854ADEE09F}" srcOrd="0" destOrd="0" presId="urn:microsoft.com/office/officeart/2005/8/layout/pyramid2"/>
    <dgm:cxn modelId="{F226A94F-86B6-461B-9A06-E5F263E63CC2}" type="presParOf" srcId="{767A7927-0447-4E50-81AF-5E88BAAF2E24}" destId="{069BDCB4-AE39-4D73-952F-7A87806F47B3}" srcOrd="1" destOrd="0" presId="urn:microsoft.com/office/officeart/2005/8/layout/pyramid2"/>
    <dgm:cxn modelId="{80D1E600-DAFE-472A-BE26-A6B921FB5793}" type="presParOf" srcId="{767A7927-0447-4E50-81AF-5E88BAAF2E24}" destId="{7488DEC3-DAD7-465B-A8A1-1F3E6B1D5E5A}" srcOrd="2" destOrd="0" presId="urn:microsoft.com/office/officeart/2005/8/layout/pyramid2"/>
    <dgm:cxn modelId="{636D8CA7-D461-442E-9BA4-FD5BF63D99D5}" type="presParOf" srcId="{767A7927-0447-4E50-81AF-5E88BAAF2E24}" destId="{8487AFE2-D7F4-4248-9F6F-08C64C7E59A8}" srcOrd="3" destOrd="0" presId="urn:microsoft.com/office/officeart/2005/8/layout/pyramid2"/>
    <dgm:cxn modelId="{30192012-BB90-48EC-8295-284E4B9943CF}" type="presParOf" srcId="{767A7927-0447-4E50-81AF-5E88BAAF2E24}" destId="{6580D6FB-0CFE-4515-8328-8B986B319FC6}" srcOrd="4" destOrd="0" presId="urn:microsoft.com/office/officeart/2005/8/layout/pyramid2"/>
    <dgm:cxn modelId="{83A2A85F-85C7-4268-8E75-12CB7F87E86A}" type="presParOf" srcId="{767A7927-0447-4E50-81AF-5E88BAAF2E24}" destId="{779180E0-BE03-40DA-A77F-4912850C5F1D}" srcOrd="5" destOrd="0" presId="urn:microsoft.com/office/officeart/2005/8/layout/pyramid2"/>
    <dgm:cxn modelId="{2A4CE515-AAA3-424B-809C-81D5599C129C}" type="presParOf" srcId="{767A7927-0447-4E50-81AF-5E88BAAF2E24}" destId="{EF661B8A-B785-4D2F-9190-0E1BC7BB7BF1}" srcOrd="6" destOrd="0" presId="urn:microsoft.com/office/officeart/2005/8/layout/pyramid2"/>
    <dgm:cxn modelId="{83C81B52-9521-4DD4-90EB-A5587E68FA36}" type="presParOf" srcId="{767A7927-0447-4E50-81AF-5E88BAAF2E24}" destId="{4CA68793-CF2F-4355-A567-7439FB026F8A}" srcOrd="7" destOrd="0" presId="urn:microsoft.com/office/officeart/2005/8/layout/pyramid2"/>
    <dgm:cxn modelId="{2E5643D8-61BF-4063-9343-53CB1A07003F}" type="presParOf" srcId="{767A7927-0447-4E50-81AF-5E88BAAF2E24}" destId="{4186B678-07D2-4C5C-8178-911257CF7319}" srcOrd="8" destOrd="0" presId="urn:microsoft.com/office/officeart/2005/8/layout/pyramid2"/>
    <dgm:cxn modelId="{5A4E05EC-4834-4C8F-B687-4B166C85F464}" type="presParOf" srcId="{767A7927-0447-4E50-81AF-5E88BAAF2E24}" destId="{E17B5015-D95F-485A-93F2-723A0C064C0E}" srcOrd="9" destOrd="0" presId="urn:microsoft.com/office/officeart/2005/8/layout/pyramid2"/>
    <dgm:cxn modelId="{5110C819-B90E-45DF-954D-405F336B1B1C}" type="presParOf" srcId="{767A7927-0447-4E50-81AF-5E88BAAF2E24}" destId="{1AF5699E-CAD3-49FF-B31C-3B9329E38F2E}" srcOrd="10" destOrd="0" presId="urn:microsoft.com/office/officeart/2005/8/layout/pyramid2"/>
    <dgm:cxn modelId="{E9FC026C-8EA5-41E9-A3DB-CE2351D791F1}" type="presParOf" srcId="{767A7927-0447-4E50-81AF-5E88BAAF2E24}" destId="{90AEC1D9-DD0E-4CA3-A9B2-327F209FFDFB}" srcOrd="11" destOrd="0" presId="urn:microsoft.com/office/officeart/2005/8/layout/pyramid2"/>
    <dgm:cxn modelId="{FD8F178D-75BF-46AB-943C-83A473EDE8F8}" type="presParOf" srcId="{767A7927-0447-4E50-81AF-5E88BAAF2E24}" destId="{3168F51D-DC53-4526-A864-2F5A14FFDCCD}" srcOrd="12" destOrd="0" presId="urn:microsoft.com/office/officeart/2005/8/layout/pyramid2"/>
    <dgm:cxn modelId="{2564836F-382B-4A3C-9E12-FDB2DA8300B3}" type="presParOf" srcId="{767A7927-0447-4E50-81AF-5E88BAAF2E24}" destId="{EE55801A-6ABA-4C69-AF70-79E542CF31DF}" srcOrd="13" destOrd="0" presId="urn:microsoft.com/office/officeart/2005/8/layout/pyramid2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D7A7D23-EC75-4AC5-BB3D-C1935D92E798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8F47DE1-DB19-4470-889A-1410AE60207F}">
      <dgm:prSet phldrT="[Текст]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ru-RU" dirty="0" smtClean="0"/>
            <a:t>Шаг 1</a:t>
          </a:r>
          <a:endParaRPr lang="ru-RU" dirty="0"/>
        </a:p>
      </dgm:t>
    </dgm:pt>
    <dgm:pt modelId="{6CB6DFD9-1460-43AF-83CA-D5A19CBD7B3A}" type="parTrans" cxnId="{87CE2DD5-36F3-4463-A7B9-3D02E062B19D}">
      <dgm:prSet/>
      <dgm:spPr/>
      <dgm:t>
        <a:bodyPr/>
        <a:lstStyle/>
        <a:p>
          <a:endParaRPr lang="ru-RU"/>
        </a:p>
      </dgm:t>
    </dgm:pt>
    <dgm:pt modelId="{14B412CE-1D15-4830-A30C-B1FC61EED109}" type="sibTrans" cxnId="{87CE2DD5-36F3-4463-A7B9-3D02E062B19D}">
      <dgm:prSet/>
      <dgm:spPr/>
      <dgm:t>
        <a:bodyPr/>
        <a:lstStyle/>
        <a:p>
          <a:endParaRPr lang="ru-RU"/>
        </a:p>
      </dgm:t>
    </dgm:pt>
    <dgm:pt modelId="{0FF49622-1D2E-4629-AF94-1AF91C5E63F8}">
      <dgm:prSet phldrT="[Текст]"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r>
            <a:rPr lang="ru-RU" dirty="0" smtClean="0"/>
            <a:t>проводится анализ, обобщение и систематизация проектной документации</a:t>
          </a:r>
          <a:endParaRPr lang="ru-RU" dirty="0"/>
        </a:p>
      </dgm:t>
    </dgm:pt>
    <dgm:pt modelId="{0905850E-4269-482A-B8FE-2BC614A03584}" type="parTrans" cxnId="{CEACD9D2-3A0B-45FE-BAFB-127EA41A61A0}">
      <dgm:prSet/>
      <dgm:spPr/>
      <dgm:t>
        <a:bodyPr/>
        <a:lstStyle/>
        <a:p>
          <a:endParaRPr lang="ru-RU"/>
        </a:p>
      </dgm:t>
    </dgm:pt>
    <dgm:pt modelId="{E0ED9E1D-EF5F-4FA5-B64B-C3CA30A4DEF6}" type="sibTrans" cxnId="{CEACD9D2-3A0B-45FE-BAFB-127EA41A61A0}">
      <dgm:prSet/>
      <dgm:spPr/>
      <dgm:t>
        <a:bodyPr/>
        <a:lstStyle/>
        <a:p>
          <a:endParaRPr lang="ru-RU"/>
        </a:p>
      </dgm:t>
    </dgm:pt>
    <dgm:pt modelId="{F1EAC755-3CF3-4B89-AF7E-9CE4E6361F14}">
      <dgm:prSet phldrT="[Текст]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ru-RU" dirty="0" smtClean="0"/>
            <a:t>Шаг 2</a:t>
          </a:r>
          <a:endParaRPr lang="ru-RU" dirty="0"/>
        </a:p>
      </dgm:t>
    </dgm:pt>
    <dgm:pt modelId="{F0EBA9ED-DBB4-438F-B287-70E058EACBD6}" type="parTrans" cxnId="{2986F98C-A6EF-4790-92A0-1F767C057A28}">
      <dgm:prSet/>
      <dgm:spPr/>
      <dgm:t>
        <a:bodyPr/>
        <a:lstStyle/>
        <a:p>
          <a:endParaRPr lang="ru-RU"/>
        </a:p>
      </dgm:t>
    </dgm:pt>
    <dgm:pt modelId="{176E7AF5-C263-450C-8212-3F2242F9FF22}" type="sibTrans" cxnId="{2986F98C-A6EF-4790-92A0-1F767C057A28}">
      <dgm:prSet/>
      <dgm:spPr/>
      <dgm:t>
        <a:bodyPr/>
        <a:lstStyle/>
        <a:p>
          <a:endParaRPr lang="ru-RU"/>
        </a:p>
      </dgm:t>
    </dgm:pt>
    <dgm:pt modelId="{8E24993C-567F-4A5C-804D-2A467563E3FF}">
      <dgm:prSet phldrT="[Текст]"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r>
            <a:rPr lang="ru-RU" dirty="0" smtClean="0"/>
            <a:t>составляется ведомость объемов технологически законченных элементов</a:t>
          </a:r>
          <a:endParaRPr lang="ru-RU" dirty="0"/>
        </a:p>
      </dgm:t>
    </dgm:pt>
    <dgm:pt modelId="{4A3027A1-C8F0-42E7-9978-0FA0D482B427}" type="parTrans" cxnId="{2070ED63-E18D-473B-A22E-F98E8A20E1F3}">
      <dgm:prSet/>
      <dgm:spPr/>
      <dgm:t>
        <a:bodyPr/>
        <a:lstStyle/>
        <a:p>
          <a:endParaRPr lang="ru-RU"/>
        </a:p>
      </dgm:t>
    </dgm:pt>
    <dgm:pt modelId="{94F6B902-B121-4132-96A6-FFF586B2D992}" type="sibTrans" cxnId="{2070ED63-E18D-473B-A22E-F98E8A20E1F3}">
      <dgm:prSet/>
      <dgm:spPr/>
      <dgm:t>
        <a:bodyPr/>
        <a:lstStyle/>
        <a:p>
          <a:endParaRPr lang="ru-RU"/>
        </a:p>
      </dgm:t>
    </dgm:pt>
    <dgm:pt modelId="{E9FC8925-4C43-4937-BE65-9BC21ADAD531}">
      <dgm:prSet phldrT="[Текст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ru-RU" dirty="0" smtClean="0"/>
            <a:t>Шаг 3</a:t>
          </a:r>
          <a:endParaRPr lang="ru-RU" dirty="0"/>
        </a:p>
      </dgm:t>
    </dgm:pt>
    <dgm:pt modelId="{4117C27D-BE01-4B9E-84F7-00FE6B51933B}" type="parTrans" cxnId="{B16FDD1F-9E29-4FB4-85A9-A284AF2C9A74}">
      <dgm:prSet/>
      <dgm:spPr/>
      <dgm:t>
        <a:bodyPr/>
        <a:lstStyle/>
        <a:p>
          <a:endParaRPr lang="ru-RU"/>
        </a:p>
      </dgm:t>
    </dgm:pt>
    <dgm:pt modelId="{13ABAE22-63D9-4648-A6CD-525A6B6EC378}" type="sibTrans" cxnId="{B16FDD1F-9E29-4FB4-85A9-A284AF2C9A74}">
      <dgm:prSet/>
      <dgm:spPr/>
      <dgm:t>
        <a:bodyPr/>
        <a:lstStyle/>
        <a:p>
          <a:endParaRPr lang="ru-RU"/>
        </a:p>
      </dgm:t>
    </dgm:pt>
    <dgm:pt modelId="{6FF808FE-B920-4E68-B395-45118C640E9D}">
      <dgm:prSet phldrT="[Текст]"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r>
            <a:rPr lang="ru-RU" dirty="0" smtClean="0"/>
            <a:t>на основании Ведомости составляется проект сметы контракта</a:t>
          </a:r>
          <a:endParaRPr lang="ru-RU" dirty="0"/>
        </a:p>
      </dgm:t>
    </dgm:pt>
    <dgm:pt modelId="{9D0FE7E3-5B89-4CBB-8CA7-6B45F059D601}" type="parTrans" cxnId="{F775333D-C12D-442B-AEC6-034963BABA2B}">
      <dgm:prSet/>
      <dgm:spPr/>
      <dgm:t>
        <a:bodyPr/>
        <a:lstStyle/>
        <a:p>
          <a:endParaRPr lang="ru-RU"/>
        </a:p>
      </dgm:t>
    </dgm:pt>
    <dgm:pt modelId="{66E76749-C8BD-45D4-803D-38DFF49795BC}" type="sibTrans" cxnId="{F775333D-C12D-442B-AEC6-034963BABA2B}">
      <dgm:prSet/>
      <dgm:spPr/>
      <dgm:t>
        <a:bodyPr/>
        <a:lstStyle/>
        <a:p>
          <a:endParaRPr lang="ru-RU"/>
        </a:p>
      </dgm:t>
    </dgm:pt>
    <dgm:pt modelId="{36D4263D-C61A-48F1-A833-E6A6307683C3}">
      <dgm:prSet/>
      <dgm:spPr/>
      <dgm:t>
        <a:bodyPr/>
        <a:lstStyle/>
        <a:p>
          <a:endParaRPr lang="ru-RU"/>
        </a:p>
      </dgm:t>
    </dgm:pt>
    <dgm:pt modelId="{56B18520-D27B-499E-9FA0-ECF5E36179F3}" type="parTrans" cxnId="{6C9258CA-323F-4C02-AC66-B44D65DABD12}">
      <dgm:prSet/>
      <dgm:spPr/>
      <dgm:t>
        <a:bodyPr/>
        <a:lstStyle/>
        <a:p>
          <a:endParaRPr lang="ru-RU"/>
        </a:p>
      </dgm:t>
    </dgm:pt>
    <dgm:pt modelId="{F41C82D9-1BD7-4F29-B6B5-8B1ECF6A5728}" type="sibTrans" cxnId="{6C9258CA-323F-4C02-AC66-B44D65DABD12}">
      <dgm:prSet/>
      <dgm:spPr/>
      <dgm:t>
        <a:bodyPr/>
        <a:lstStyle/>
        <a:p>
          <a:endParaRPr lang="ru-RU"/>
        </a:p>
      </dgm:t>
    </dgm:pt>
    <dgm:pt modelId="{A6EF3914-3257-4B21-BB39-56D12DE2EF9E}">
      <dgm:prSet/>
      <dgm:spPr/>
      <dgm:t>
        <a:bodyPr/>
        <a:lstStyle/>
        <a:p>
          <a:endParaRPr lang="ru-RU" dirty="0"/>
        </a:p>
      </dgm:t>
    </dgm:pt>
    <dgm:pt modelId="{D5C43EFF-BE2A-4EF2-A606-64BB715A1418}" type="parTrans" cxnId="{B164D5BE-D3A2-4172-AF91-FA988ED3DE70}">
      <dgm:prSet/>
      <dgm:spPr/>
      <dgm:t>
        <a:bodyPr/>
        <a:lstStyle/>
        <a:p>
          <a:endParaRPr lang="ru-RU"/>
        </a:p>
      </dgm:t>
    </dgm:pt>
    <dgm:pt modelId="{03BBA9B5-3E38-4676-B33A-9F9552B871BC}" type="sibTrans" cxnId="{B164D5BE-D3A2-4172-AF91-FA988ED3DE70}">
      <dgm:prSet/>
      <dgm:spPr/>
      <dgm:t>
        <a:bodyPr/>
        <a:lstStyle/>
        <a:p>
          <a:endParaRPr lang="ru-RU"/>
        </a:p>
      </dgm:t>
    </dgm:pt>
    <dgm:pt modelId="{02F1D784-0B1E-40AE-8AF1-9A37B88D696F}">
      <dgm:prSet/>
      <dgm:spPr/>
      <dgm:t>
        <a:bodyPr/>
        <a:lstStyle/>
        <a:p>
          <a:endParaRPr lang="ru-RU" dirty="0"/>
        </a:p>
      </dgm:t>
    </dgm:pt>
    <dgm:pt modelId="{F831A7A8-02E1-431A-9514-1150093CCC68}" type="parTrans" cxnId="{57EB71C9-6D6B-4B0F-8CBE-E0E45BBA60FF}">
      <dgm:prSet/>
      <dgm:spPr/>
      <dgm:t>
        <a:bodyPr/>
        <a:lstStyle/>
        <a:p>
          <a:endParaRPr lang="ru-RU"/>
        </a:p>
      </dgm:t>
    </dgm:pt>
    <dgm:pt modelId="{E94D793A-8856-4C48-8500-E739BCD53E96}" type="sibTrans" cxnId="{57EB71C9-6D6B-4B0F-8CBE-E0E45BBA60FF}">
      <dgm:prSet/>
      <dgm:spPr/>
      <dgm:t>
        <a:bodyPr/>
        <a:lstStyle/>
        <a:p>
          <a:endParaRPr lang="ru-RU"/>
        </a:p>
      </dgm:t>
    </dgm:pt>
    <dgm:pt modelId="{43BE9AFB-3B1C-445E-A81F-5DED567CE840}" type="pres">
      <dgm:prSet presAssocID="{2D7A7D23-EC75-4AC5-BB3D-C1935D92E798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42D32ABC-73F9-4A41-A4F4-FA8B283F2AC2}" type="pres">
      <dgm:prSet presAssocID="{38F47DE1-DB19-4470-889A-1410AE60207F}" presName="parentText1" presStyleLbl="node1" presStyleIdx="0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631A3E-00A2-4272-9C45-00654154FEC6}" type="pres">
      <dgm:prSet presAssocID="{38F47DE1-DB19-4470-889A-1410AE60207F}" presName="childText1" presStyleLbl="solidAlignAcc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6582EC-4086-4A5B-B6E7-EBCB2F1DEE74}" type="pres">
      <dgm:prSet presAssocID="{F1EAC755-3CF3-4B89-AF7E-9CE4E6361F14}" presName="parentText2" presStyleLbl="node1" presStyleIdx="1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0C02FF-2A9D-4FA2-AC2A-31D795AEC62B}" type="pres">
      <dgm:prSet presAssocID="{F1EAC755-3CF3-4B89-AF7E-9CE4E6361F14}" presName="childText2" presStyleLbl="solidAlignAcc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08E1B7-DDEF-4318-8FCF-1C715AD0F981}" type="pres">
      <dgm:prSet presAssocID="{E9FC8925-4C43-4937-BE65-9BC21ADAD531}" presName="parentText3" presStyleLbl="node1" presStyleIdx="2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343E95-A980-41EF-B757-643FB4DF3535}" type="pres">
      <dgm:prSet presAssocID="{E9FC8925-4C43-4937-BE65-9BC21ADAD531}" presName="childText3" presStyleLbl="solidAlignAcc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D8D1278-4BBA-4FCA-B123-CFCBCCE135DB}" type="presOf" srcId="{8E24993C-567F-4A5C-804D-2A467563E3FF}" destId="{BE0C02FF-2A9D-4FA2-AC2A-31D795AEC62B}" srcOrd="0" destOrd="0" presId="urn:microsoft.com/office/officeart/2009/3/layout/IncreasingArrowsProcess"/>
    <dgm:cxn modelId="{C4DD1A08-7575-4F71-A87F-8231CFF78C14}" type="presOf" srcId="{E9FC8925-4C43-4937-BE65-9BC21ADAD531}" destId="{B708E1B7-DDEF-4318-8FCF-1C715AD0F981}" srcOrd="0" destOrd="0" presId="urn:microsoft.com/office/officeart/2009/3/layout/IncreasingArrowsProcess"/>
    <dgm:cxn modelId="{57EB71C9-6D6B-4B0F-8CBE-E0E45BBA60FF}" srcId="{E9FC8925-4C43-4937-BE65-9BC21ADAD531}" destId="{02F1D784-0B1E-40AE-8AF1-9A37B88D696F}" srcOrd="1" destOrd="0" parTransId="{F831A7A8-02E1-431A-9514-1150093CCC68}" sibTransId="{E94D793A-8856-4C48-8500-E739BCD53E96}"/>
    <dgm:cxn modelId="{6C9258CA-323F-4C02-AC66-B44D65DABD12}" srcId="{38F47DE1-DB19-4470-889A-1410AE60207F}" destId="{36D4263D-C61A-48F1-A833-E6A6307683C3}" srcOrd="1" destOrd="0" parTransId="{56B18520-D27B-499E-9FA0-ECF5E36179F3}" sibTransId="{F41C82D9-1BD7-4F29-B6B5-8B1ECF6A5728}"/>
    <dgm:cxn modelId="{B6A22954-971A-41A2-B066-5FE0767E6760}" type="presOf" srcId="{36D4263D-C61A-48F1-A833-E6A6307683C3}" destId="{2D631A3E-00A2-4272-9C45-00654154FEC6}" srcOrd="0" destOrd="1" presId="urn:microsoft.com/office/officeart/2009/3/layout/IncreasingArrowsProcess"/>
    <dgm:cxn modelId="{70419A0B-0916-4714-8D8D-D758592F222D}" type="presOf" srcId="{F1EAC755-3CF3-4B89-AF7E-9CE4E6361F14}" destId="{DE6582EC-4086-4A5B-B6E7-EBCB2F1DEE74}" srcOrd="0" destOrd="0" presId="urn:microsoft.com/office/officeart/2009/3/layout/IncreasingArrowsProcess"/>
    <dgm:cxn modelId="{DD33197D-57F2-4345-9B17-4CCF1BD6F580}" type="presOf" srcId="{6FF808FE-B920-4E68-B395-45118C640E9D}" destId="{C6343E95-A980-41EF-B757-643FB4DF3535}" srcOrd="0" destOrd="0" presId="urn:microsoft.com/office/officeart/2009/3/layout/IncreasingArrowsProcess"/>
    <dgm:cxn modelId="{CEACD9D2-3A0B-45FE-BAFB-127EA41A61A0}" srcId="{38F47DE1-DB19-4470-889A-1410AE60207F}" destId="{0FF49622-1D2E-4629-AF94-1AF91C5E63F8}" srcOrd="0" destOrd="0" parTransId="{0905850E-4269-482A-B8FE-2BC614A03584}" sibTransId="{E0ED9E1D-EF5F-4FA5-B64B-C3CA30A4DEF6}"/>
    <dgm:cxn modelId="{2986F98C-A6EF-4790-92A0-1F767C057A28}" srcId="{2D7A7D23-EC75-4AC5-BB3D-C1935D92E798}" destId="{F1EAC755-3CF3-4B89-AF7E-9CE4E6361F14}" srcOrd="1" destOrd="0" parTransId="{F0EBA9ED-DBB4-438F-B287-70E058EACBD6}" sibTransId="{176E7AF5-C263-450C-8212-3F2242F9FF22}"/>
    <dgm:cxn modelId="{8E29F94A-1098-4134-BCA5-0825A4481C30}" type="presOf" srcId="{2D7A7D23-EC75-4AC5-BB3D-C1935D92E798}" destId="{43BE9AFB-3B1C-445E-A81F-5DED567CE840}" srcOrd="0" destOrd="0" presId="urn:microsoft.com/office/officeart/2009/3/layout/IncreasingArrowsProcess"/>
    <dgm:cxn modelId="{906C627E-23A5-4A6C-B768-194ECA8D2199}" type="presOf" srcId="{A6EF3914-3257-4B21-BB39-56D12DE2EF9E}" destId="{BE0C02FF-2A9D-4FA2-AC2A-31D795AEC62B}" srcOrd="0" destOrd="1" presId="urn:microsoft.com/office/officeart/2009/3/layout/IncreasingArrowsProcess"/>
    <dgm:cxn modelId="{C87CE456-B313-482F-858F-0D23BE4FBA20}" type="presOf" srcId="{38F47DE1-DB19-4470-889A-1410AE60207F}" destId="{42D32ABC-73F9-4A41-A4F4-FA8B283F2AC2}" srcOrd="0" destOrd="0" presId="urn:microsoft.com/office/officeart/2009/3/layout/IncreasingArrowsProcess"/>
    <dgm:cxn modelId="{2070ED63-E18D-473B-A22E-F98E8A20E1F3}" srcId="{F1EAC755-3CF3-4B89-AF7E-9CE4E6361F14}" destId="{8E24993C-567F-4A5C-804D-2A467563E3FF}" srcOrd="0" destOrd="0" parTransId="{4A3027A1-C8F0-42E7-9978-0FA0D482B427}" sibTransId="{94F6B902-B121-4132-96A6-FFF586B2D992}"/>
    <dgm:cxn modelId="{0F53CCBB-7081-4EB8-A03A-D426CB3CA65B}" type="presOf" srcId="{0FF49622-1D2E-4629-AF94-1AF91C5E63F8}" destId="{2D631A3E-00A2-4272-9C45-00654154FEC6}" srcOrd="0" destOrd="0" presId="urn:microsoft.com/office/officeart/2009/3/layout/IncreasingArrowsProcess"/>
    <dgm:cxn modelId="{B16FDD1F-9E29-4FB4-85A9-A284AF2C9A74}" srcId="{2D7A7D23-EC75-4AC5-BB3D-C1935D92E798}" destId="{E9FC8925-4C43-4937-BE65-9BC21ADAD531}" srcOrd="2" destOrd="0" parTransId="{4117C27D-BE01-4B9E-84F7-00FE6B51933B}" sibTransId="{13ABAE22-63D9-4648-A6CD-525A6B6EC378}"/>
    <dgm:cxn modelId="{B164D5BE-D3A2-4172-AF91-FA988ED3DE70}" srcId="{F1EAC755-3CF3-4B89-AF7E-9CE4E6361F14}" destId="{A6EF3914-3257-4B21-BB39-56D12DE2EF9E}" srcOrd="1" destOrd="0" parTransId="{D5C43EFF-BE2A-4EF2-A606-64BB715A1418}" sibTransId="{03BBA9B5-3E38-4676-B33A-9F9552B871BC}"/>
    <dgm:cxn modelId="{02F80E7B-5B51-4ED2-9A2E-0989703C85DD}" type="presOf" srcId="{02F1D784-0B1E-40AE-8AF1-9A37B88D696F}" destId="{C6343E95-A980-41EF-B757-643FB4DF3535}" srcOrd="0" destOrd="1" presId="urn:microsoft.com/office/officeart/2009/3/layout/IncreasingArrowsProcess"/>
    <dgm:cxn modelId="{87CE2DD5-36F3-4463-A7B9-3D02E062B19D}" srcId="{2D7A7D23-EC75-4AC5-BB3D-C1935D92E798}" destId="{38F47DE1-DB19-4470-889A-1410AE60207F}" srcOrd="0" destOrd="0" parTransId="{6CB6DFD9-1460-43AF-83CA-D5A19CBD7B3A}" sibTransId="{14B412CE-1D15-4830-A30C-B1FC61EED109}"/>
    <dgm:cxn modelId="{F775333D-C12D-442B-AEC6-034963BABA2B}" srcId="{E9FC8925-4C43-4937-BE65-9BC21ADAD531}" destId="{6FF808FE-B920-4E68-B395-45118C640E9D}" srcOrd="0" destOrd="0" parTransId="{9D0FE7E3-5B89-4CBB-8CA7-6B45F059D601}" sibTransId="{66E76749-C8BD-45D4-803D-38DFF49795BC}"/>
    <dgm:cxn modelId="{F28CC9EB-8261-4244-8EF8-B3A0F4933405}" type="presParOf" srcId="{43BE9AFB-3B1C-445E-A81F-5DED567CE840}" destId="{42D32ABC-73F9-4A41-A4F4-FA8B283F2AC2}" srcOrd="0" destOrd="0" presId="urn:microsoft.com/office/officeart/2009/3/layout/IncreasingArrowsProcess"/>
    <dgm:cxn modelId="{7B4E080A-8930-4F0F-92AB-38641172E06E}" type="presParOf" srcId="{43BE9AFB-3B1C-445E-A81F-5DED567CE840}" destId="{2D631A3E-00A2-4272-9C45-00654154FEC6}" srcOrd="1" destOrd="0" presId="urn:microsoft.com/office/officeart/2009/3/layout/IncreasingArrowsProcess"/>
    <dgm:cxn modelId="{B32B4712-BFE2-4EB6-94B0-510010BDAF44}" type="presParOf" srcId="{43BE9AFB-3B1C-445E-A81F-5DED567CE840}" destId="{DE6582EC-4086-4A5B-B6E7-EBCB2F1DEE74}" srcOrd="2" destOrd="0" presId="urn:microsoft.com/office/officeart/2009/3/layout/IncreasingArrowsProcess"/>
    <dgm:cxn modelId="{EFFCC846-0748-46FD-A1FA-2AF9E2EB2E89}" type="presParOf" srcId="{43BE9AFB-3B1C-445E-A81F-5DED567CE840}" destId="{BE0C02FF-2A9D-4FA2-AC2A-31D795AEC62B}" srcOrd="3" destOrd="0" presId="urn:microsoft.com/office/officeart/2009/3/layout/IncreasingArrowsProcess"/>
    <dgm:cxn modelId="{A8A100CD-4C6B-4627-9CF2-7623D260313B}" type="presParOf" srcId="{43BE9AFB-3B1C-445E-A81F-5DED567CE840}" destId="{B708E1B7-DDEF-4318-8FCF-1C715AD0F981}" srcOrd="4" destOrd="0" presId="urn:microsoft.com/office/officeart/2009/3/layout/IncreasingArrowsProcess"/>
    <dgm:cxn modelId="{2886ACC6-92F5-4134-A988-7F77F126DB88}" type="presParOf" srcId="{43BE9AFB-3B1C-445E-A81F-5DED567CE840}" destId="{C6343E95-A980-41EF-B757-643FB4DF3535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AED6776-E4C3-49A3-8679-3994BA387B36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FB79D0D4-A260-4407-B0D6-8A39EA45F2BE}">
      <dgm:prSet phldrT="[Текст]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ru-RU" dirty="0" smtClean="0"/>
            <a:t>Шаг 1. Создание сметы контракта</a:t>
          </a:r>
          <a:endParaRPr lang="ru-RU" dirty="0"/>
        </a:p>
      </dgm:t>
    </dgm:pt>
    <dgm:pt modelId="{083DF0EB-A0C4-4830-A2ED-7E2EF1E661C8}" type="parTrans" cxnId="{45A4F5B5-6B45-4C2F-8CB9-1EEFD46885EB}">
      <dgm:prSet/>
      <dgm:spPr/>
      <dgm:t>
        <a:bodyPr/>
        <a:lstStyle/>
        <a:p>
          <a:endParaRPr lang="ru-RU"/>
        </a:p>
      </dgm:t>
    </dgm:pt>
    <dgm:pt modelId="{3D153E80-CC51-4E20-A2FE-2BE23D008DD5}" type="sibTrans" cxnId="{45A4F5B5-6B45-4C2F-8CB9-1EEFD46885EB}">
      <dgm:prSet/>
      <dgm:spPr/>
      <dgm:t>
        <a:bodyPr/>
        <a:lstStyle/>
        <a:p>
          <a:endParaRPr lang="ru-RU"/>
        </a:p>
      </dgm:t>
    </dgm:pt>
    <dgm:pt modelId="{928F2AF4-84C9-45E0-B83C-32B1E932ECE1}">
      <dgm:prSet phldrT="[Текст]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ru-RU" dirty="0" smtClean="0"/>
            <a:t>Шаг 2. Актирование по структурированной смете</a:t>
          </a:r>
          <a:endParaRPr lang="ru-RU" dirty="0"/>
        </a:p>
      </dgm:t>
    </dgm:pt>
    <dgm:pt modelId="{B821BE7F-8710-484C-A1E7-9DFEDFA6B7D8}" type="parTrans" cxnId="{B5D36733-0730-4A27-9E10-05CD0D26EAB5}">
      <dgm:prSet/>
      <dgm:spPr/>
      <dgm:t>
        <a:bodyPr/>
        <a:lstStyle/>
        <a:p>
          <a:endParaRPr lang="ru-RU"/>
        </a:p>
      </dgm:t>
    </dgm:pt>
    <dgm:pt modelId="{744E3B73-E642-459A-9575-D59FF45F2B19}" type="sibTrans" cxnId="{B5D36733-0730-4A27-9E10-05CD0D26EAB5}">
      <dgm:prSet/>
      <dgm:spPr/>
      <dgm:t>
        <a:bodyPr/>
        <a:lstStyle/>
        <a:p>
          <a:endParaRPr lang="ru-RU"/>
        </a:p>
      </dgm:t>
    </dgm:pt>
    <dgm:pt modelId="{9DCDAB61-7529-4590-9A43-586C7E62A7B4}" type="pres">
      <dgm:prSet presAssocID="{5AED6776-E4C3-49A3-8679-3994BA387B36}" presName="CompostProcess" presStyleCnt="0">
        <dgm:presLayoutVars>
          <dgm:dir/>
          <dgm:resizeHandles val="exact"/>
        </dgm:presLayoutVars>
      </dgm:prSet>
      <dgm:spPr/>
    </dgm:pt>
    <dgm:pt modelId="{E7583E59-1A6B-490A-BE4E-A0773199B705}" type="pres">
      <dgm:prSet presAssocID="{5AED6776-E4C3-49A3-8679-3994BA387B36}" presName="arrow" presStyleLbl="bgShp" presStyleIdx="0" presStyleCnt="1"/>
      <dgm:spPr>
        <a:solidFill>
          <a:schemeClr val="accent5">
            <a:lumMod val="60000"/>
            <a:lumOff val="40000"/>
          </a:schemeClr>
        </a:solidFill>
      </dgm:spPr>
    </dgm:pt>
    <dgm:pt modelId="{D6568C31-B7AF-42D1-BEF5-991A3195E74E}" type="pres">
      <dgm:prSet presAssocID="{5AED6776-E4C3-49A3-8679-3994BA387B36}" presName="linearProcess" presStyleCnt="0"/>
      <dgm:spPr/>
    </dgm:pt>
    <dgm:pt modelId="{DF010761-0A94-4552-9692-D14D0B3AEF93}" type="pres">
      <dgm:prSet presAssocID="{FB79D0D4-A260-4407-B0D6-8A39EA45F2BE}" presName="text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0A232F-F374-4C6C-A4F6-38C181B6A7A1}" type="pres">
      <dgm:prSet presAssocID="{3D153E80-CC51-4E20-A2FE-2BE23D008DD5}" presName="sibTrans" presStyleCnt="0"/>
      <dgm:spPr/>
    </dgm:pt>
    <dgm:pt modelId="{CDE3F90D-C244-480B-BD55-6419AEEA0988}" type="pres">
      <dgm:prSet presAssocID="{928F2AF4-84C9-45E0-B83C-32B1E932ECE1}" presName="text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5D36733-0730-4A27-9E10-05CD0D26EAB5}" srcId="{5AED6776-E4C3-49A3-8679-3994BA387B36}" destId="{928F2AF4-84C9-45E0-B83C-32B1E932ECE1}" srcOrd="1" destOrd="0" parTransId="{B821BE7F-8710-484C-A1E7-9DFEDFA6B7D8}" sibTransId="{744E3B73-E642-459A-9575-D59FF45F2B19}"/>
    <dgm:cxn modelId="{5874218C-E8FF-46B4-91BD-C058510406E8}" type="presOf" srcId="{928F2AF4-84C9-45E0-B83C-32B1E932ECE1}" destId="{CDE3F90D-C244-480B-BD55-6419AEEA0988}" srcOrd="0" destOrd="0" presId="urn:microsoft.com/office/officeart/2005/8/layout/hProcess9"/>
    <dgm:cxn modelId="{45A4F5B5-6B45-4C2F-8CB9-1EEFD46885EB}" srcId="{5AED6776-E4C3-49A3-8679-3994BA387B36}" destId="{FB79D0D4-A260-4407-B0D6-8A39EA45F2BE}" srcOrd="0" destOrd="0" parTransId="{083DF0EB-A0C4-4830-A2ED-7E2EF1E661C8}" sibTransId="{3D153E80-CC51-4E20-A2FE-2BE23D008DD5}"/>
    <dgm:cxn modelId="{C7F7EE05-F9D2-4409-A2A1-A902ADA8E681}" type="presOf" srcId="{5AED6776-E4C3-49A3-8679-3994BA387B36}" destId="{9DCDAB61-7529-4590-9A43-586C7E62A7B4}" srcOrd="0" destOrd="0" presId="urn:microsoft.com/office/officeart/2005/8/layout/hProcess9"/>
    <dgm:cxn modelId="{FD331F3B-B994-4BB5-98A7-1009B8AD6240}" type="presOf" srcId="{FB79D0D4-A260-4407-B0D6-8A39EA45F2BE}" destId="{DF010761-0A94-4552-9692-D14D0B3AEF93}" srcOrd="0" destOrd="0" presId="urn:microsoft.com/office/officeart/2005/8/layout/hProcess9"/>
    <dgm:cxn modelId="{2D2D961A-3E32-4B57-9ED0-65CBD9C2D1AF}" type="presParOf" srcId="{9DCDAB61-7529-4590-9A43-586C7E62A7B4}" destId="{E7583E59-1A6B-490A-BE4E-A0773199B705}" srcOrd="0" destOrd="0" presId="urn:microsoft.com/office/officeart/2005/8/layout/hProcess9"/>
    <dgm:cxn modelId="{4804D774-0DF8-408D-84AC-C817EC95105B}" type="presParOf" srcId="{9DCDAB61-7529-4590-9A43-586C7E62A7B4}" destId="{D6568C31-B7AF-42D1-BEF5-991A3195E74E}" srcOrd="1" destOrd="0" presId="urn:microsoft.com/office/officeart/2005/8/layout/hProcess9"/>
    <dgm:cxn modelId="{DE781022-5D0A-4155-9DD1-2893AEE45E77}" type="presParOf" srcId="{D6568C31-B7AF-42D1-BEF5-991A3195E74E}" destId="{DF010761-0A94-4552-9692-D14D0B3AEF93}" srcOrd="0" destOrd="0" presId="urn:microsoft.com/office/officeart/2005/8/layout/hProcess9"/>
    <dgm:cxn modelId="{4E916FA1-1786-4378-8D89-1DE618755632}" type="presParOf" srcId="{D6568C31-B7AF-42D1-BEF5-991A3195E74E}" destId="{B40A232F-F374-4C6C-A4F6-38C181B6A7A1}" srcOrd="1" destOrd="0" presId="urn:microsoft.com/office/officeart/2005/8/layout/hProcess9"/>
    <dgm:cxn modelId="{C8210B94-2333-4F44-BBA4-C2D6FDC0F943}" type="presParOf" srcId="{D6568C31-B7AF-42D1-BEF5-991A3195E74E}" destId="{CDE3F90D-C244-480B-BD55-6419AEEA0988}" srcOrd="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C6BE1C-67D0-48A2-B65D-E748C3AF9D07}">
      <dsp:nvSpPr>
        <dsp:cNvPr id="0" name=""/>
        <dsp:cNvSpPr/>
      </dsp:nvSpPr>
      <dsp:spPr>
        <a:xfrm rot="5400000">
          <a:off x="4915756" y="-1843041"/>
          <a:ext cx="1200858" cy="5191704"/>
        </a:xfrm>
        <a:prstGeom prst="round2SameRect">
          <a:avLst/>
        </a:prstGeom>
        <a:solidFill>
          <a:schemeClr val="accent5">
            <a:lumMod val="60000"/>
            <a:lumOff val="40000"/>
            <a:alpha val="9000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 smtClean="0"/>
            <a:t>Документ с функцией документа о приемке товаров (выполнении работ, оказании услуг), результатом которых является изменение финансового состояния передающей и принимающей стороны</a:t>
          </a:r>
          <a:endParaRPr lang="ru-RU" sz="1300" kern="1200" dirty="0"/>
        </a:p>
      </dsp:txBody>
      <dsp:txXfrm rot="-5400000">
        <a:off x="2920334" y="211002"/>
        <a:ext cx="5133083" cy="1083616"/>
      </dsp:txXfrm>
    </dsp:sp>
    <dsp:sp modelId="{03C8FC3C-219C-435E-B924-BDEC242453DA}">
      <dsp:nvSpPr>
        <dsp:cNvPr id="0" name=""/>
        <dsp:cNvSpPr/>
      </dsp:nvSpPr>
      <dsp:spPr>
        <a:xfrm>
          <a:off x="0" y="0"/>
          <a:ext cx="2920333" cy="1501073"/>
        </a:xfrm>
        <a:prstGeom prst="roundRect">
          <a:avLst/>
        </a:prstGeom>
        <a:solidFill>
          <a:schemeClr val="accent5">
            <a:lumMod val="5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smtClean="0"/>
            <a:t>Документ о приемке</a:t>
          </a:r>
          <a:endParaRPr lang="ru-RU" sz="3100" kern="1200" dirty="0"/>
        </a:p>
      </dsp:txBody>
      <dsp:txXfrm>
        <a:off x="73276" y="73276"/>
        <a:ext cx="2773781" cy="1354521"/>
      </dsp:txXfrm>
    </dsp:sp>
    <dsp:sp modelId="{74604BB3-6E6B-465E-BDFC-823EEA6091A6}">
      <dsp:nvSpPr>
        <dsp:cNvPr id="0" name=""/>
        <dsp:cNvSpPr/>
      </dsp:nvSpPr>
      <dsp:spPr>
        <a:xfrm rot="5400000">
          <a:off x="4915756" y="-249489"/>
          <a:ext cx="1200858" cy="5191704"/>
        </a:xfrm>
        <a:prstGeom prst="round2SameRect">
          <a:avLst/>
        </a:prstGeom>
        <a:solidFill>
          <a:schemeClr val="accent5">
            <a:lumMod val="60000"/>
            <a:lumOff val="40000"/>
            <a:alpha val="9000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 smtClean="0"/>
            <a:t> Документ с функцией счета-фактуры, используемого при расчетах по налогу на добавленную стоимость, и функцией документа о приемке товаров (выполнении работ), результатом которых является изменение финансового состояния передающей и принимающей стороны</a:t>
          </a:r>
          <a:endParaRPr lang="ru-RU" sz="1300" kern="1200" dirty="0"/>
        </a:p>
      </dsp:txBody>
      <dsp:txXfrm rot="-5400000">
        <a:off x="2920334" y="1804554"/>
        <a:ext cx="5133083" cy="1083616"/>
      </dsp:txXfrm>
    </dsp:sp>
    <dsp:sp modelId="{932ECC37-7B14-48C3-9D52-267F3AE242B6}">
      <dsp:nvSpPr>
        <dsp:cNvPr id="0" name=""/>
        <dsp:cNvSpPr/>
      </dsp:nvSpPr>
      <dsp:spPr>
        <a:xfrm>
          <a:off x="0" y="1578401"/>
          <a:ext cx="2920333" cy="1501073"/>
        </a:xfrm>
        <a:prstGeom prst="roundRect">
          <a:avLst/>
        </a:prstGeom>
        <a:solidFill>
          <a:schemeClr val="accent5">
            <a:lumMod val="5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smtClean="0"/>
            <a:t>Документ о приемке и счет-фактура</a:t>
          </a:r>
          <a:endParaRPr lang="ru-RU" sz="3100" kern="1200" dirty="0"/>
        </a:p>
      </dsp:txBody>
      <dsp:txXfrm>
        <a:off x="73276" y="1651677"/>
        <a:ext cx="2773781" cy="1354521"/>
      </dsp:txXfrm>
    </dsp:sp>
    <dsp:sp modelId="{7EE4A742-3620-436D-BC5F-E966AF5D02B2}">
      <dsp:nvSpPr>
        <dsp:cNvPr id="0" name=""/>
        <dsp:cNvSpPr/>
      </dsp:nvSpPr>
      <dsp:spPr>
        <a:xfrm rot="5400000">
          <a:off x="4915756" y="1309212"/>
          <a:ext cx="1200858" cy="5191704"/>
        </a:xfrm>
        <a:prstGeom prst="round2SameRect">
          <a:avLst/>
        </a:prstGeom>
        <a:solidFill>
          <a:schemeClr val="accent5">
            <a:lumMod val="60000"/>
            <a:lumOff val="40000"/>
            <a:alpha val="9000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 smtClean="0"/>
            <a:t>Документ с функцией счета-фактуры, используемого при расчетах по налогу на добавленную стоимость</a:t>
          </a:r>
          <a:endParaRPr lang="ru-RU" sz="1300" kern="1200" dirty="0"/>
        </a:p>
      </dsp:txBody>
      <dsp:txXfrm rot="-5400000">
        <a:off x="2920334" y="3363256"/>
        <a:ext cx="5133083" cy="1083616"/>
      </dsp:txXfrm>
    </dsp:sp>
    <dsp:sp modelId="{F2324402-8894-4C73-8449-B5826DBB54E5}">
      <dsp:nvSpPr>
        <dsp:cNvPr id="0" name=""/>
        <dsp:cNvSpPr/>
      </dsp:nvSpPr>
      <dsp:spPr>
        <a:xfrm>
          <a:off x="0" y="3154528"/>
          <a:ext cx="2920333" cy="1501073"/>
        </a:xfrm>
        <a:prstGeom prst="roundRect">
          <a:avLst/>
        </a:prstGeom>
        <a:solidFill>
          <a:schemeClr val="accent5">
            <a:lumMod val="5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smtClean="0"/>
            <a:t>Счет-фактура</a:t>
          </a:r>
          <a:endParaRPr lang="ru-RU" sz="3100" kern="1200" dirty="0"/>
        </a:p>
      </dsp:txBody>
      <dsp:txXfrm>
        <a:off x="73276" y="3227804"/>
        <a:ext cx="2773781" cy="135452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66E9EE-38B6-4967-A8D8-199EF889162C}">
      <dsp:nvSpPr>
        <dsp:cNvPr id="0" name=""/>
        <dsp:cNvSpPr/>
      </dsp:nvSpPr>
      <dsp:spPr>
        <a:xfrm>
          <a:off x="1140600" y="0"/>
          <a:ext cx="5418667" cy="5418667"/>
        </a:xfrm>
        <a:prstGeom prst="triangle">
          <a:avLst/>
        </a:prstGeom>
        <a:solidFill>
          <a:schemeClr val="accent5">
            <a:lumMod val="5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3686E2-4277-44CD-954A-F8854ADEE09F}">
      <dsp:nvSpPr>
        <dsp:cNvPr id="0" name=""/>
        <dsp:cNvSpPr/>
      </dsp:nvSpPr>
      <dsp:spPr>
        <a:xfrm>
          <a:off x="2801217" y="542395"/>
          <a:ext cx="5567330" cy="55033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Регистрационное удостоверение</a:t>
          </a:r>
          <a:endParaRPr lang="ru-RU" sz="1300" kern="1200" dirty="0"/>
        </a:p>
      </dsp:txBody>
      <dsp:txXfrm>
        <a:off x="2828082" y="569260"/>
        <a:ext cx="5513600" cy="496603"/>
      </dsp:txXfrm>
    </dsp:sp>
    <dsp:sp modelId="{7488DEC3-DAD7-465B-A8A1-1F3E6B1D5E5A}">
      <dsp:nvSpPr>
        <dsp:cNvPr id="0" name=""/>
        <dsp:cNvSpPr/>
      </dsp:nvSpPr>
      <dsp:spPr>
        <a:xfrm>
          <a:off x="2801217" y="1161520"/>
          <a:ext cx="5567330" cy="55033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Сертификат соответствия</a:t>
          </a:r>
          <a:endParaRPr lang="ru-RU" sz="1300" kern="1200" dirty="0"/>
        </a:p>
      </dsp:txBody>
      <dsp:txXfrm>
        <a:off x="2828082" y="1188385"/>
        <a:ext cx="5513600" cy="496603"/>
      </dsp:txXfrm>
    </dsp:sp>
    <dsp:sp modelId="{6580D6FB-0CFE-4515-8328-8B986B319FC6}">
      <dsp:nvSpPr>
        <dsp:cNvPr id="0" name=""/>
        <dsp:cNvSpPr/>
      </dsp:nvSpPr>
      <dsp:spPr>
        <a:xfrm>
          <a:off x="2801217" y="1780645"/>
          <a:ext cx="5567330" cy="55033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Протокол согласования цен поставки по списку ЖНВЛП</a:t>
          </a:r>
          <a:endParaRPr lang="ru-RU" sz="1300" kern="1200" dirty="0"/>
        </a:p>
      </dsp:txBody>
      <dsp:txXfrm>
        <a:off x="2828082" y="1807510"/>
        <a:ext cx="5513600" cy="496603"/>
      </dsp:txXfrm>
    </dsp:sp>
    <dsp:sp modelId="{EF661B8A-B785-4D2F-9190-0E1BC7BB7BF1}">
      <dsp:nvSpPr>
        <dsp:cNvPr id="0" name=""/>
        <dsp:cNvSpPr/>
      </dsp:nvSpPr>
      <dsp:spPr>
        <a:xfrm>
          <a:off x="2801217" y="2399770"/>
          <a:ext cx="5567330" cy="55033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Акты по форме КС-2, КС-3 или по иным формам отчетности, предусмотренным контрактом</a:t>
          </a:r>
          <a:endParaRPr lang="ru-RU" sz="1200" kern="1200" dirty="0"/>
        </a:p>
      </dsp:txBody>
      <dsp:txXfrm>
        <a:off x="2828082" y="2426635"/>
        <a:ext cx="5513600" cy="496603"/>
      </dsp:txXfrm>
    </dsp:sp>
    <dsp:sp modelId="{4186B678-07D2-4C5C-8178-911257CF7319}">
      <dsp:nvSpPr>
        <dsp:cNvPr id="0" name=""/>
        <dsp:cNvSpPr/>
      </dsp:nvSpPr>
      <dsp:spPr>
        <a:xfrm>
          <a:off x="2801217" y="3018896"/>
          <a:ext cx="5567330" cy="55033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Выписки из реестра (в случае применения ограничений/запретов по ст. 14)</a:t>
          </a:r>
          <a:endParaRPr lang="ru-RU" sz="1200" kern="1200" dirty="0"/>
        </a:p>
      </dsp:txBody>
      <dsp:txXfrm>
        <a:off x="2828082" y="3045761"/>
        <a:ext cx="5513600" cy="496603"/>
      </dsp:txXfrm>
    </dsp:sp>
    <dsp:sp modelId="{1AF5699E-CAD3-49FF-B31C-3B9329E38F2E}">
      <dsp:nvSpPr>
        <dsp:cNvPr id="0" name=""/>
        <dsp:cNvSpPr/>
      </dsp:nvSpPr>
      <dsp:spPr>
        <a:xfrm>
          <a:off x="2801217" y="3638021"/>
          <a:ext cx="5567330" cy="55033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Документы, подтверждающие предоставление обеспечения гарантийных обязательств</a:t>
          </a:r>
          <a:endParaRPr lang="ru-RU" sz="1200" kern="1200" dirty="0"/>
        </a:p>
      </dsp:txBody>
      <dsp:txXfrm>
        <a:off x="2828082" y="3664886"/>
        <a:ext cx="5513600" cy="496603"/>
      </dsp:txXfrm>
    </dsp:sp>
    <dsp:sp modelId="{3168F51D-DC53-4526-A864-2F5A14FFDCCD}">
      <dsp:nvSpPr>
        <dsp:cNvPr id="0" name=""/>
        <dsp:cNvSpPr/>
      </dsp:nvSpPr>
      <dsp:spPr>
        <a:xfrm>
          <a:off x="2801217" y="4257146"/>
          <a:ext cx="5567330" cy="55033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Иные документы</a:t>
          </a:r>
          <a:endParaRPr lang="ru-RU" sz="1200" kern="1200" dirty="0"/>
        </a:p>
      </dsp:txBody>
      <dsp:txXfrm>
        <a:off x="2828082" y="4284011"/>
        <a:ext cx="5513600" cy="49660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D32ABC-73F9-4A41-A4F4-FA8B283F2AC2}">
      <dsp:nvSpPr>
        <dsp:cNvPr id="0" name=""/>
        <dsp:cNvSpPr/>
      </dsp:nvSpPr>
      <dsp:spPr>
        <a:xfrm>
          <a:off x="0" y="734852"/>
          <a:ext cx="8128000" cy="1183746"/>
        </a:xfrm>
        <a:prstGeom prst="rightArrow">
          <a:avLst>
            <a:gd name="adj1" fmla="val 50000"/>
            <a:gd name="adj2" fmla="val 50000"/>
          </a:avLst>
        </a:prstGeom>
        <a:solidFill>
          <a:schemeClr val="accent5">
            <a:lumMod val="5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254000" bIns="1879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Шаг 1</a:t>
          </a:r>
          <a:endParaRPr lang="ru-RU" sz="2300" kern="1200" dirty="0"/>
        </a:p>
      </dsp:txBody>
      <dsp:txXfrm>
        <a:off x="0" y="1030789"/>
        <a:ext cx="7832064" cy="591873"/>
      </dsp:txXfrm>
    </dsp:sp>
    <dsp:sp modelId="{2D631A3E-00A2-4272-9C45-00654154FEC6}">
      <dsp:nvSpPr>
        <dsp:cNvPr id="0" name=""/>
        <dsp:cNvSpPr/>
      </dsp:nvSpPr>
      <dsp:spPr>
        <a:xfrm>
          <a:off x="0" y="1647691"/>
          <a:ext cx="2503424" cy="228033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проводится анализ, обобщение и систематизация проектной документации</a:t>
          </a:r>
          <a:endParaRPr lang="ru-RU" sz="2100" kern="1200" dirty="0"/>
        </a:p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/>
        </a:p>
      </dsp:txBody>
      <dsp:txXfrm>
        <a:off x="0" y="1647691"/>
        <a:ext cx="2503424" cy="2280331"/>
      </dsp:txXfrm>
    </dsp:sp>
    <dsp:sp modelId="{DE6582EC-4086-4A5B-B6E7-EBCB2F1DEE74}">
      <dsp:nvSpPr>
        <dsp:cNvPr id="0" name=""/>
        <dsp:cNvSpPr/>
      </dsp:nvSpPr>
      <dsp:spPr>
        <a:xfrm>
          <a:off x="2503423" y="1129434"/>
          <a:ext cx="5624576" cy="1183746"/>
        </a:xfrm>
        <a:prstGeom prst="rightArrow">
          <a:avLst>
            <a:gd name="adj1" fmla="val 50000"/>
            <a:gd name="adj2" fmla="val 50000"/>
          </a:avLst>
        </a:prstGeom>
        <a:solidFill>
          <a:schemeClr val="accent5">
            <a:lumMod val="75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254000" bIns="1879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Шаг 2</a:t>
          </a:r>
          <a:endParaRPr lang="ru-RU" sz="2300" kern="1200" dirty="0"/>
        </a:p>
      </dsp:txBody>
      <dsp:txXfrm>
        <a:off x="2503423" y="1425371"/>
        <a:ext cx="5328640" cy="591873"/>
      </dsp:txXfrm>
    </dsp:sp>
    <dsp:sp modelId="{BE0C02FF-2A9D-4FA2-AC2A-31D795AEC62B}">
      <dsp:nvSpPr>
        <dsp:cNvPr id="0" name=""/>
        <dsp:cNvSpPr/>
      </dsp:nvSpPr>
      <dsp:spPr>
        <a:xfrm>
          <a:off x="2503423" y="2042273"/>
          <a:ext cx="2503424" cy="228033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составляется ведомость объемов технологически законченных элементов</a:t>
          </a:r>
          <a:endParaRPr lang="ru-RU" sz="2100" kern="1200" dirty="0"/>
        </a:p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 dirty="0"/>
        </a:p>
      </dsp:txBody>
      <dsp:txXfrm>
        <a:off x="2503423" y="2042273"/>
        <a:ext cx="2503424" cy="2280331"/>
      </dsp:txXfrm>
    </dsp:sp>
    <dsp:sp modelId="{B708E1B7-DDEF-4318-8FCF-1C715AD0F981}">
      <dsp:nvSpPr>
        <dsp:cNvPr id="0" name=""/>
        <dsp:cNvSpPr/>
      </dsp:nvSpPr>
      <dsp:spPr>
        <a:xfrm>
          <a:off x="5006848" y="1524016"/>
          <a:ext cx="3121152" cy="1183746"/>
        </a:xfrm>
        <a:prstGeom prst="rightArrow">
          <a:avLst>
            <a:gd name="adj1" fmla="val 50000"/>
            <a:gd name="adj2" fmla="val 50000"/>
          </a:avLst>
        </a:prstGeom>
        <a:solidFill>
          <a:schemeClr val="accent5">
            <a:lumMod val="60000"/>
            <a:lumOff val="4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254000" bIns="1879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Шаг 3</a:t>
          </a:r>
          <a:endParaRPr lang="ru-RU" sz="2300" kern="1200" dirty="0"/>
        </a:p>
      </dsp:txBody>
      <dsp:txXfrm>
        <a:off x="5006848" y="1819953"/>
        <a:ext cx="2825216" cy="591873"/>
      </dsp:txXfrm>
    </dsp:sp>
    <dsp:sp modelId="{C6343E95-A980-41EF-B757-643FB4DF3535}">
      <dsp:nvSpPr>
        <dsp:cNvPr id="0" name=""/>
        <dsp:cNvSpPr/>
      </dsp:nvSpPr>
      <dsp:spPr>
        <a:xfrm>
          <a:off x="5006848" y="2436855"/>
          <a:ext cx="2503424" cy="224695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на основании Ведомости составляется проект сметы контракта</a:t>
          </a:r>
          <a:endParaRPr lang="ru-RU" sz="2100" kern="1200" dirty="0"/>
        </a:p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 dirty="0"/>
        </a:p>
      </dsp:txBody>
      <dsp:txXfrm>
        <a:off x="5006848" y="2436855"/>
        <a:ext cx="2503424" cy="224695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583E59-1A6B-490A-BE4E-A0773199B705}">
      <dsp:nvSpPr>
        <dsp:cNvPr id="0" name=""/>
        <dsp:cNvSpPr/>
      </dsp:nvSpPr>
      <dsp:spPr>
        <a:xfrm>
          <a:off x="609599" y="0"/>
          <a:ext cx="6908800" cy="2078951"/>
        </a:xfrm>
        <a:prstGeom prst="rightArrow">
          <a:avLst/>
        </a:prstGeom>
        <a:solidFill>
          <a:schemeClr val="accent5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010761-0A94-4552-9692-D14D0B3AEF93}">
      <dsp:nvSpPr>
        <dsp:cNvPr id="0" name=""/>
        <dsp:cNvSpPr/>
      </dsp:nvSpPr>
      <dsp:spPr>
        <a:xfrm>
          <a:off x="459680" y="623685"/>
          <a:ext cx="3505200" cy="831580"/>
        </a:xfrm>
        <a:prstGeom prst="roundRect">
          <a:avLst/>
        </a:prstGeom>
        <a:solidFill>
          <a:schemeClr val="accent5">
            <a:lumMod val="5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Шаг 1. Создание сметы контракта</a:t>
          </a:r>
          <a:endParaRPr lang="ru-RU" sz="2100" kern="1200" dirty="0"/>
        </a:p>
      </dsp:txBody>
      <dsp:txXfrm>
        <a:off x="500274" y="664279"/>
        <a:ext cx="3424012" cy="750392"/>
      </dsp:txXfrm>
    </dsp:sp>
    <dsp:sp modelId="{CDE3F90D-C244-480B-BD55-6419AEEA0988}">
      <dsp:nvSpPr>
        <dsp:cNvPr id="0" name=""/>
        <dsp:cNvSpPr/>
      </dsp:nvSpPr>
      <dsp:spPr>
        <a:xfrm>
          <a:off x="4163119" y="623685"/>
          <a:ext cx="3505200" cy="831580"/>
        </a:xfrm>
        <a:prstGeom prst="roundRect">
          <a:avLst/>
        </a:prstGeom>
        <a:solidFill>
          <a:schemeClr val="accent5">
            <a:lumMod val="5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Шаг 2. Актирование по структурированной смете</a:t>
          </a:r>
          <a:endParaRPr lang="ru-RU" sz="2100" kern="1200" dirty="0"/>
        </a:p>
      </dsp:txBody>
      <dsp:txXfrm>
        <a:off x="4203713" y="664279"/>
        <a:ext cx="3424012" cy="7503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59597E-BC11-4544-B52C-AF8A8A443758}" type="datetimeFigureOut">
              <a:rPr lang="ru-RU" smtClean="0"/>
              <a:pPr/>
              <a:t>21.09.2022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D7DFB2-9CFE-4C5C-9003-562C29B55E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73060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3994C-1DE0-4889-BFD2-9D9DAD375DE9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30525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77B1F-8597-5E40-BC1A-6A3E959F3A34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35356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77B1F-8597-5E40-BC1A-6A3E959F3A34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14823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77B1F-8597-5E40-BC1A-6A3E959F3A34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2546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77B1F-8597-5E40-BC1A-6A3E959F3A34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3849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77B1F-8597-5E40-BC1A-6A3E959F3A34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9379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77B1F-8597-5E40-BC1A-6A3E959F3A34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04499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77B1F-8597-5E40-BC1A-6A3E959F3A34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8832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77B1F-8597-5E40-BC1A-6A3E959F3A34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77991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77B1F-8597-5E40-BC1A-6A3E959F3A34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02686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77B1F-8597-5E40-BC1A-6A3E959F3A34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2947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3994C-1DE0-4889-BFD2-9D9DAD375DE9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46837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77B1F-8597-5E40-BC1A-6A3E959F3A34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55812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77B1F-8597-5E40-BC1A-6A3E959F3A34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2862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77B1F-8597-5E40-BC1A-6A3E959F3A34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66341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77B1F-8597-5E40-BC1A-6A3E959F3A34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85785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77B1F-8597-5E40-BC1A-6A3E959F3A34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20399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77B1F-8597-5E40-BC1A-6A3E959F3A34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731108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77B1F-8597-5E40-BC1A-6A3E959F3A34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5776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77B1F-8597-5E40-BC1A-6A3E959F3A34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31178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77B1F-8597-5E40-BC1A-6A3E959F3A34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25287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3994C-1DE0-4889-BFD2-9D9DAD375DE9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3449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3994C-1DE0-4889-BFD2-9D9DAD375DE9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713088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77B1F-8597-5E40-BC1A-6A3E959F3A34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644172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77B1F-8597-5E40-BC1A-6A3E959F3A34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987053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77B1F-8597-5E40-BC1A-6A3E959F3A34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615167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77B1F-8597-5E40-BC1A-6A3E959F3A34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778569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77B1F-8597-5E40-BC1A-6A3E959F3A34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40421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77B1F-8597-5E40-BC1A-6A3E959F3A34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11764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77B1F-8597-5E40-BC1A-6A3E959F3A34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376693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77B1F-8597-5E40-BC1A-6A3E959F3A34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216874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77B1F-8597-5E40-BC1A-6A3E959F3A34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089857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77B1F-8597-5E40-BC1A-6A3E959F3A34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22568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77B1F-8597-5E40-BC1A-6A3E959F3A34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246480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77B1F-8597-5E40-BC1A-6A3E959F3A34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767069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77B1F-8597-5E40-BC1A-6A3E959F3A34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12311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77B1F-8597-5E40-BC1A-6A3E959F3A34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198858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77B1F-8597-5E40-BC1A-6A3E959F3A34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409656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77B1F-8597-5E40-BC1A-6A3E959F3A34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493586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77B1F-8597-5E40-BC1A-6A3E959F3A34}" type="slidenum">
              <a:rPr lang="ru-RU" smtClean="0"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906459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77B1F-8597-5E40-BC1A-6A3E959F3A34}" type="slidenum">
              <a:rPr lang="ru-RU" smtClean="0"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490012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3994C-1DE0-4889-BFD2-9D9DAD375DE9}" type="slidenum">
              <a:rPr lang="ru-RU" smtClean="0"/>
              <a:pPr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387502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3994C-1DE0-4889-BFD2-9D9DAD375DE9}" type="slidenum">
              <a:rPr lang="ru-RU" smtClean="0"/>
              <a:pPr/>
              <a:t>69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5043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77B1F-8597-5E40-BC1A-6A3E959F3A34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25497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77B1F-8597-5E40-BC1A-6A3E959F3A34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69792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77B1F-8597-5E40-BC1A-6A3E959F3A34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57109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77B1F-8597-5E40-BC1A-6A3E959F3A34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412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77B1F-8597-5E40-BC1A-6A3E959F3A34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06241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26140" y="1580541"/>
            <a:ext cx="7766936" cy="1646302"/>
          </a:xfrm>
        </p:spPr>
        <p:txBody>
          <a:bodyPr anchor="b">
            <a:noAutofit/>
          </a:bodyPr>
          <a:lstStyle>
            <a:lvl1pPr algn="r"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77634" y="322684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D8DD6-D947-4328-B735-3BA501193FA3}" type="datetime1">
              <a:rPr lang="ru-RU" smtClean="0"/>
              <a:pPr/>
              <a:t>21.09.2022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33863" y="6346162"/>
            <a:ext cx="683339" cy="365125"/>
          </a:xfrm>
        </p:spPr>
        <p:txBody>
          <a:bodyPr/>
          <a:lstStyle>
            <a:lvl1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9E0671E-2E04-4425-8F08-FC6BC8ED3F11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8" name="Рисунок 1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5" t="6059" r="12902" b="24"/>
          <a:stretch/>
        </p:blipFill>
        <p:spPr>
          <a:xfrm>
            <a:off x="-91279" y="-33655"/>
            <a:ext cx="6195550" cy="6900954"/>
          </a:xfrm>
          <a:prstGeom prst="rect">
            <a:avLst/>
          </a:prstGeom>
        </p:spPr>
      </p:pic>
      <p:sp>
        <p:nvSpPr>
          <p:cNvPr id="20" name="TextBox 19"/>
          <p:cNvSpPr txBox="1"/>
          <p:nvPr userDrawn="1"/>
        </p:nvSpPr>
        <p:spPr>
          <a:xfrm>
            <a:off x="2474582" y="2995584"/>
            <a:ext cx="26691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spc="100" baseline="0" dirty="0">
                <a:solidFill>
                  <a:schemeClr val="bg1"/>
                </a:solidFill>
                <a:latin typeface="Calibri (Основной текст)"/>
                <a:cs typeface="Arial" panose="020B0604020202020204" pitchFamily="34" charset="0"/>
              </a:rPr>
              <a:t>НАЦИОНАЛЬНАЯ</a:t>
            </a:r>
          </a:p>
          <a:p>
            <a:r>
              <a:rPr lang="ru-RU" sz="1800" b="1" spc="100" baseline="0" dirty="0">
                <a:solidFill>
                  <a:schemeClr val="bg1"/>
                </a:solidFill>
                <a:latin typeface="Calibri (Основной текст)"/>
                <a:cs typeface="Arial" panose="020B0604020202020204" pitchFamily="34" charset="0"/>
              </a:rPr>
              <a:t>ЭЛЕКТРОННАЯ</a:t>
            </a:r>
          </a:p>
          <a:p>
            <a:r>
              <a:rPr lang="ru-RU" sz="1800" b="1" spc="100" baseline="0" dirty="0">
                <a:solidFill>
                  <a:schemeClr val="bg1"/>
                </a:solidFill>
                <a:latin typeface="Calibri (Основной текст)"/>
                <a:cs typeface="Arial" panose="020B0604020202020204" pitchFamily="34" charset="0"/>
              </a:rPr>
              <a:t>ПЛОЩАДКА</a:t>
            </a:r>
          </a:p>
        </p:txBody>
      </p:sp>
      <p:pic>
        <p:nvPicPr>
          <p:cNvPr id="22" name="Рисунок 2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707" y="2941056"/>
            <a:ext cx="909550" cy="894392"/>
          </a:xfrm>
          <a:prstGeom prst="rect">
            <a:avLst/>
          </a:prstGeom>
        </p:spPr>
      </p:pic>
      <p:sp>
        <p:nvSpPr>
          <p:cNvPr id="23" name="Шестиугольник 22"/>
          <p:cNvSpPr/>
          <p:nvPr userDrawn="1"/>
        </p:nvSpPr>
        <p:spPr>
          <a:xfrm rot="5400000">
            <a:off x="737236" y="1349788"/>
            <a:ext cx="4729238" cy="4076929"/>
          </a:xfrm>
          <a:prstGeom prst="hexagon">
            <a:avLst/>
          </a:prstGeom>
          <a:noFill/>
          <a:ln w="133350">
            <a:solidFill>
              <a:srgbClr val="BDD4ED">
                <a:alpha val="1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580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965DB-81F6-4F78-B445-8C759B16F311}" type="datetime1">
              <a:rPr lang="ru-RU" smtClean="0"/>
              <a:pPr/>
              <a:t>21.09.2022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0671E-2E04-4425-8F08-FC6BC8ED3F1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321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0FE26-C685-4055-B81B-4299BE3A1353}" type="datetime1">
              <a:rPr lang="ru-RU" smtClean="0"/>
              <a:pPr/>
              <a:t>21.09.2022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0671E-2E04-4425-8F08-FC6BC8ED3F1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64849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99B49-1618-4461-80BD-878C807678E5}" type="datetime1">
              <a:rPr lang="ru-RU" smtClean="0"/>
              <a:pPr/>
              <a:t>21.09.2022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0671E-2E04-4425-8F08-FC6BC8ED3F1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900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32C45-15CA-40FF-AC17-855458652CDD}" type="datetime1">
              <a:rPr lang="ru-RU" smtClean="0"/>
              <a:pPr/>
              <a:t>21.09.2022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0671E-2E04-4425-8F08-FC6BC8ED3F1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3777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D7D9F-1EF2-4814-ADB5-CDA1737A8823}" type="datetime1">
              <a:rPr lang="ru-RU" smtClean="0"/>
              <a:pPr/>
              <a:t>21.09.2022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0671E-2E04-4425-8F08-FC6BC8ED3F1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2509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F13CB-CE1C-41B9-82E3-6A0B624F7453}" type="datetime1">
              <a:rPr lang="ru-RU" smtClean="0"/>
              <a:pPr/>
              <a:t>21.09.2022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0671E-2E04-4425-8F08-FC6BC8ED3F1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14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4AD6C-29D5-4080-A238-1E153D83F4BD}" type="datetime1">
              <a:rPr lang="ru-RU" smtClean="0"/>
              <a:pPr/>
              <a:t>21.09.2022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0671E-2E04-4425-8F08-FC6BC8ED3F1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044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AB497-422C-4923-9B08-00DB4CE88C66}" type="datetime1">
              <a:rPr lang="ru-RU" smtClean="0"/>
              <a:pPr/>
              <a:t>21.09.2022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57663" y="6295362"/>
            <a:ext cx="683339" cy="365125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9E0671E-2E04-4425-8F08-FC6BC8ED3F1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758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0671E-2E04-4425-8F08-FC6BC8ED3F1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32" y="1122138"/>
            <a:ext cx="3968168" cy="5735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29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67E14-29C9-4542-A62E-6929AFAD5587}" type="datetime1">
              <a:rPr lang="ru-RU" smtClean="0"/>
              <a:pPr/>
              <a:t>21.09.2022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0671E-2E04-4425-8F08-FC6BC8ED3F1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81" b="39141"/>
          <a:stretch/>
        </p:blipFill>
        <p:spPr>
          <a:xfrm>
            <a:off x="0" y="1536700"/>
            <a:ext cx="12192000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472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5DB2D-C0CE-43AC-B5CA-6B07D3E3C29A}" type="datetime1">
              <a:rPr lang="ru-RU" smtClean="0"/>
              <a:pPr/>
              <a:t>21.09.2022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0671E-2E04-4425-8F08-FC6BC8ED3F1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8823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B9198-AB7F-4B81-BFC4-8A202941DF7A}" type="datetime1">
              <a:rPr lang="ru-RU" smtClean="0"/>
              <a:pPr/>
              <a:t>21.09.2022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206863" y="6223924"/>
            <a:ext cx="683339" cy="365125"/>
          </a:xfrm>
        </p:spPr>
        <p:txBody>
          <a:bodyPr/>
          <a:lstStyle>
            <a:lvl1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9E0671E-2E04-4425-8F08-FC6BC8ED3F1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3173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8A279-1574-45C5-9292-680E51A6A4F6}" type="datetime1">
              <a:rPr lang="ru-RU" smtClean="0"/>
              <a:pPr/>
              <a:t>21.09.2022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44963" y="6223924"/>
            <a:ext cx="683339" cy="365125"/>
          </a:xfrm>
        </p:spPr>
        <p:txBody>
          <a:bodyPr/>
          <a:lstStyle>
            <a:lvl1pPr>
              <a:defRPr sz="1400">
                <a:solidFill>
                  <a:srgbClr val="0A5CA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9E0671E-2E04-4425-8F08-FC6BC8ED3F1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2012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EE426-D783-4BE4-BEAA-1AA25B39984B}" type="datetime1">
              <a:rPr lang="ru-RU" smtClean="0"/>
              <a:pPr/>
              <a:t>21.09.2022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0671E-2E04-4425-8F08-FC6BC8ED3F1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5582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C7E80-F11D-43C2-84DC-DE68F215A23E}" type="datetime1">
              <a:rPr lang="ru-RU" smtClean="0"/>
              <a:pPr/>
              <a:t>21.09.2022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0671E-2E04-4425-8F08-FC6BC8ED3F1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8344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416DAB-2C76-43E6-8312-F01E7E90CC07}" type="datetime1">
              <a:rPr lang="ru-RU" smtClean="0"/>
              <a:pPr/>
              <a:t>21.09.2022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9E0671E-2E04-4425-8F08-FC6BC8ED3F1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8300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6.png"/><Relationship Id="rId4" Type="http://schemas.openxmlformats.org/officeDocument/2006/relationships/image" Target="../media/image6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7.sv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7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07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9" Type="http://schemas.openxmlformats.org/officeDocument/2006/relationships/image" Target="../media/image107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9" Type="http://schemas.openxmlformats.org/officeDocument/2006/relationships/image" Target="../media/image108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107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6.png"/><Relationship Id="rId4" Type="http://schemas.openxmlformats.org/officeDocument/2006/relationships/image" Target="../media/image6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7.sv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07.svg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7.svg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7.svg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7.svg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7.svg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108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svg"/><Relationship Id="rId5" Type="http://schemas.openxmlformats.org/officeDocument/2006/relationships/image" Target="../media/image6.png"/><Relationship Id="rId4" Type="http://schemas.openxmlformats.org/officeDocument/2006/relationships/image" Target="../media/image60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6.png"/><Relationship Id="rId4" Type="http://schemas.openxmlformats.org/officeDocument/2006/relationships/image" Target="../media/image6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login.consultant.ru/link/?req=doc&amp;base=LAW&amp;n=420011&amp;dst=148747&amp;field=134&amp;date=06.07.2022" TargetMode="External"/><Relationship Id="rId13" Type="http://schemas.openxmlformats.org/officeDocument/2006/relationships/hyperlink" Target="https://login.consultant.ru/link/?req=doc&amp;base=LAW&amp;n=415531&amp;dst=121733&amp;field=134&amp;date=06.07.2022" TargetMode="External"/><Relationship Id="rId18" Type="http://schemas.openxmlformats.org/officeDocument/2006/relationships/hyperlink" Target="https://login.consultant.ru/link/?req=doc&amp;base=LAW&amp;n=415531&amp;dst=122843&amp;field=134&amp;date=06.07.2022" TargetMode="External"/><Relationship Id="rId3" Type="http://schemas.openxmlformats.org/officeDocument/2006/relationships/image" Target="../media/image8.png"/><Relationship Id="rId21" Type="http://schemas.openxmlformats.org/officeDocument/2006/relationships/hyperlink" Target="https://login.consultant.ru/link/?req=doc&amp;base=LAW&amp;n=415531&amp;dst=122859&amp;field=134&amp;date=06.07.2022" TargetMode="External"/><Relationship Id="rId7" Type="http://schemas.openxmlformats.org/officeDocument/2006/relationships/hyperlink" Target="https://login.consultant.ru/link/?req=doc&amp;base=LAW&amp;n=420011&amp;dst=148743&amp;field=134&amp;date=06.07.2022" TargetMode="External"/><Relationship Id="rId12" Type="http://schemas.openxmlformats.org/officeDocument/2006/relationships/hyperlink" Target="https://login.consultant.ru/link/?req=doc&amp;base=LAW&amp;n=420011&amp;dst=149472&amp;field=134&amp;date=06.07.2022" TargetMode="External"/><Relationship Id="rId17" Type="http://schemas.openxmlformats.org/officeDocument/2006/relationships/hyperlink" Target="https://login.consultant.ru/link/?req=doc&amp;base=LAW&amp;n=415531&amp;dst=122833&amp;field=134&amp;date=06.07.2022" TargetMode="External"/><Relationship Id="rId25" Type="http://schemas.openxmlformats.org/officeDocument/2006/relationships/hyperlink" Target="https://login.consultant.ru/link/?req=doc&amp;base=LAW&amp;n=415531&amp;dst=123189&amp;field=134&amp;date=06.07.2022" TargetMode="External"/><Relationship Id="rId2" Type="http://schemas.openxmlformats.org/officeDocument/2006/relationships/notesSlide" Target="../notesSlides/notesSlide31.xml"/><Relationship Id="rId16" Type="http://schemas.openxmlformats.org/officeDocument/2006/relationships/hyperlink" Target="https://login.consultant.ru/link/?req=doc&amp;base=LAW&amp;n=415531&amp;dst=122827&amp;field=134&amp;date=06.07.2022" TargetMode="External"/><Relationship Id="rId20" Type="http://schemas.openxmlformats.org/officeDocument/2006/relationships/hyperlink" Target="https://login.consultant.ru/link/?req=doc&amp;base=LAW&amp;n=415531&amp;dst=122853&amp;field=134&amp;date=06.07.2022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login.consultant.ru/link/?req=doc&amp;base=LAW&amp;n=420011&amp;dst=148728&amp;field=134&amp;date=06.07.2022" TargetMode="External"/><Relationship Id="rId11" Type="http://schemas.openxmlformats.org/officeDocument/2006/relationships/hyperlink" Target="https://login.consultant.ru/link/?req=doc&amp;base=LAW&amp;n=420011&amp;dst=149438&amp;field=134&amp;date=06.07.2022" TargetMode="External"/><Relationship Id="rId24" Type="http://schemas.openxmlformats.org/officeDocument/2006/relationships/hyperlink" Target="https://login.consultant.ru/link/?req=doc&amp;base=LAW&amp;n=415531&amp;dst=120819&amp;field=134&amp;date=06.07.2022" TargetMode="External"/><Relationship Id="rId5" Type="http://schemas.openxmlformats.org/officeDocument/2006/relationships/hyperlink" Target="https://login.consultant.ru/link/?req=doc&amp;base=LAW&amp;n=420011&amp;dst=148552&amp;field=134&amp;date=06.07.2022" TargetMode="External"/><Relationship Id="rId15" Type="http://schemas.openxmlformats.org/officeDocument/2006/relationships/hyperlink" Target="https://login.consultant.ru/link/?req=doc&amp;base=LAW&amp;n=420011&amp;dst=149635&amp;field=134&amp;date=06.07.2022" TargetMode="External"/><Relationship Id="rId23" Type="http://schemas.openxmlformats.org/officeDocument/2006/relationships/hyperlink" Target="https://login.consultant.ru/link/?req=doc&amp;base=LAW&amp;n=420011&amp;dst=150785&amp;field=134&amp;date=06.07.2022" TargetMode="External"/><Relationship Id="rId10" Type="http://schemas.openxmlformats.org/officeDocument/2006/relationships/hyperlink" Target="https://login.consultant.ru/link/?req=doc&amp;base=LAW&amp;n=415531&amp;dst=122051&amp;field=134&amp;date=06.07.2022" TargetMode="External"/><Relationship Id="rId19" Type="http://schemas.openxmlformats.org/officeDocument/2006/relationships/hyperlink" Target="https://login.consultant.ru/link/?req=doc&amp;base=LAW&amp;n=415531&amp;dst=122849&amp;field=134&amp;date=06.07.2022" TargetMode="External"/><Relationship Id="rId4" Type="http://schemas.openxmlformats.org/officeDocument/2006/relationships/image" Target="../media/image10.svg"/><Relationship Id="rId9" Type="http://schemas.openxmlformats.org/officeDocument/2006/relationships/hyperlink" Target="https://login.consultant.ru/link/?req=doc&amp;base=LAW&amp;n=415531&amp;dst=120807&amp;field=134&amp;date=06.07.2022" TargetMode="External"/><Relationship Id="rId14" Type="http://schemas.openxmlformats.org/officeDocument/2006/relationships/hyperlink" Target="https://login.consultant.ru/link/?req=doc&amp;base=LAW&amp;n=420011&amp;dst=149592&amp;field=134&amp;date=06.07.2022" TargetMode="External"/><Relationship Id="rId22" Type="http://schemas.openxmlformats.org/officeDocument/2006/relationships/hyperlink" Target="https://login.consultant.ru/link/?req=doc&amp;base=LAW&amp;n=420011&amp;dst=150754&amp;field=134&amp;date=06.07.2022" TargetMode="Externa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s://login.consultant.ru/link/?req=doc&amp;base=LAW&amp;n=415531&amp;dst=119463&amp;field=134&amp;date=06.07.2022" TargetMode="External"/><Relationship Id="rId13" Type="http://schemas.openxmlformats.org/officeDocument/2006/relationships/hyperlink" Target="https://login.consultant.ru/link/?req=doc&amp;base=LAW&amp;n=415531&amp;dst=124657&amp;field=134&amp;date=06.07.2022" TargetMode="External"/><Relationship Id="rId3" Type="http://schemas.openxmlformats.org/officeDocument/2006/relationships/image" Target="../media/image8.png"/><Relationship Id="rId7" Type="http://schemas.openxmlformats.org/officeDocument/2006/relationships/hyperlink" Target="https://login.consultant.ru/link/?req=doc&amp;base=LAW&amp;n=415531&amp;dst=119425&amp;field=134&amp;date=06.07.2022" TargetMode="External"/><Relationship Id="rId12" Type="http://schemas.openxmlformats.org/officeDocument/2006/relationships/hyperlink" Target="https://login.consultant.ru/link/?req=doc&amp;base=LAW&amp;n=420011&amp;dst=163559&amp;field=134&amp;date=06.07.2022" TargetMode="External"/><Relationship Id="rId17" Type="http://schemas.openxmlformats.org/officeDocument/2006/relationships/hyperlink" Target="https://login.consultant.ru/link/?req=doc&amp;base=LAW&amp;n=420011&amp;dst=166707&amp;field=134&amp;date=06.07.2022" TargetMode="External"/><Relationship Id="rId2" Type="http://schemas.openxmlformats.org/officeDocument/2006/relationships/notesSlide" Target="../notesSlides/notesSlide32.xml"/><Relationship Id="rId16" Type="http://schemas.openxmlformats.org/officeDocument/2006/relationships/hyperlink" Target="https://login.consultant.ru/link/?req=doc&amp;base=LAW&amp;n=415531&amp;dst=123841&amp;field=134&amp;date=06.07.2022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login.consultant.ru/link/?req=doc&amp;base=LAW&amp;n=415531&amp;dst=119261&amp;field=134&amp;date=06.07.2022" TargetMode="External"/><Relationship Id="rId11" Type="http://schemas.openxmlformats.org/officeDocument/2006/relationships/hyperlink" Target="https://login.consultant.ru/link/?req=doc&amp;base=LAW&amp;n=415531&amp;dst=121733&amp;field=134&amp;date=06.07.2022" TargetMode="External"/><Relationship Id="rId5" Type="http://schemas.openxmlformats.org/officeDocument/2006/relationships/hyperlink" Target="https://login.consultant.ru/link/?req=doc&amp;base=LAW&amp;n=420011&amp;dst=157454&amp;field=134&amp;date=06.07.2022" TargetMode="External"/><Relationship Id="rId15" Type="http://schemas.openxmlformats.org/officeDocument/2006/relationships/hyperlink" Target="https://login.consultant.ru/link/?req=doc&amp;base=LAW&amp;n=420011&amp;dst=166697&amp;field=134&amp;date=06.07.2022" TargetMode="External"/><Relationship Id="rId10" Type="http://schemas.openxmlformats.org/officeDocument/2006/relationships/hyperlink" Target="https://login.consultant.ru/link/?req=doc&amp;base=LAW&amp;n=420011&amp;dst=163315&amp;field=134&amp;date=06.07.2022" TargetMode="External"/><Relationship Id="rId4" Type="http://schemas.openxmlformats.org/officeDocument/2006/relationships/image" Target="../media/image10.svg"/><Relationship Id="rId9" Type="http://schemas.openxmlformats.org/officeDocument/2006/relationships/hyperlink" Target="https://login.consultant.ru/link/?req=doc&amp;base=LAW&amp;n=420011&amp;dst=163292&amp;field=134&amp;date=06.07.2022" TargetMode="External"/><Relationship Id="rId14" Type="http://schemas.openxmlformats.org/officeDocument/2006/relationships/hyperlink" Target="https://login.consultant.ru/link/?req=doc&amp;base=LAW&amp;n=420011&amp;dst=166687&amp;field=134&amp;date=06.07.2022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0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10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0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10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svg"/></Relationships>
</file>

<file path=ppt/slides/_rels/slide40.xml.rels><?xml version="1.0" encoding="UTF-8" standalone="yes"?>
<Relationships xmlns="http://schemas.openxmlformats.org/package/2006/relationships"><Relationship Id="rId13" Type="http://schemas.openxmlformats.org/officeDocument/2006/relationships/hyperlink" Target="https://login.consultant.ru/link/?req=doc&amp;base=LAW&amp;n=415531&amp;date=06.07.2022&amp;dst=138220&amp;field=134" TargetMode="External"/><Relationship Id="rId18" Type="http://schemas.openxmlformats.org/officeDocument/2006/relationships/hyperlink" Target="https://login.consultant.ru/link/?req=doc&amp;base=LAW&amp;n=415531&amp;date=06.07.2022&amp;dst=138232&amp;field=134" TargetMode="External"/><Relationship Id="rId26" Type="http://schemas.openxmlformats.org/officeDocument/2006/relationships/hyperlink" Target="https://login.consultant.ru/link/?req=doc&amp;base=LAW&amp;n=397385&amp;date=06.07.2022&amp;dst=100032&amp;field=134" TargetMode="External"/><Relationship Id="rId3" Type="http://schemas.openxmlformats.org/officeDocument/2006/relationships/image" Target="../media/image8.png"/><Relationship Id="rId21" Type="http://schemas.openxmlformats.org/officeDocument/2006/relationships/hyperlink" Target="https://login.consultant.ru/link/?req=doc&amp;base=LAW&amp;n=415531&amp;date=06.07.2022&amp;dst=138266&amp;field=134" TargetMode="External"/><Relationship Id="rId34" Type="http://schemas.openxmlformats.org/officeDocument/2006/relationships/hyperlink" Target="https://login.consultant.ru/link/?req=doc&amp;base=LAW&amp;n=415531&amp;date=06.07.2022&amp;dst=109437&amp;field=134" TargetMode="External"/><Relationship Id="rId7" Type="http://schemas.openxmlformats.org/officeDocument/2006/relationships/hyperlink" Target="https://login.consultant.ru/link/?req=doc&amp;base=LAW&amp;n=410340&amp;date=06.07.2022" TargetMode="External"/><Relationship Id="rId12" Type="http://schemas.openxmlformats.org/officeDocument/2006/relationships/hyperlink" Target="https://login.consultant.ru/link/?req=doc&amp;base=LAW&amp;n=415531&amp;date=06.07.2022&amp;dst=107685&amp;field=134" TargetMode="External"/><Relationship Id="rId17" Type="http://schemas.openxmlformats.org/officeDocument/2006/relationships/hyperlink" Target="https://login.consultant.ru/link/?req=doc&amp;base=LAW&amp;n=415531&amp;date=06.07.2022&amp;dst=138230&amp;field=134" TargetMode="External"/><Relationship Id="rId25" Type="http://schemas.openxmlformats.org/officeDocument/2006/relationships/hyperlink" Target="https://login.consultant.ru/link/?req=doc&amp;base=LAW&amp;n=415531&amp;date=06.07.2022&amp;dst=114251&amp;field=134" TargetMode="External"/><Relationship Id="rId33" Type="http://schemas.openxmlformats.org/officeDocument/2006/relationships/hyperlink" Target="https://login.consultant.ru/link/?req=doc&amp;base=LAW&amp;n=415531&amp;date=06.07.2022&amp;dst=109161&amp;field=134" TargetMode="External"/><Relationship Id="rId2" Type="http://schemas.openxmlformats.org/officeDocument/2006/relationships/notesSlide" Target="../notesSlides/notesSlide40.xml"/><Relationship Id="rId16" Type="http://schemas.openxmlformats.org/officeDocument/2006/relationships/hyperlink" Target="https://login.consultant.ru/link/?req=doc&amp;base=LAW&amp;n=415531&amp;date=06.07.2022&amp;dst=138228&amp;field=134" TargetMode="External"/><Relationship Id="rId20" Type="http://schemas.openxmlformats.org/officeDocument/2006/relationships/hyperlink" Target="https://login.consultant.ru/link/?req=doc&amp;base=LAW&amp;n=410340&amp;date=06.07.2022&amp;dst=100428&amp;field=134" TargetMode="External"/><Relationship Id="rId29" Type="http://schemas.openxmlformats.org/officeDocument/2006/relationships/hyperlink" Target="https://login.consultant.ru/link/?req=doc&amp;base=LAW&amp;n=415531&amp;date=06.07.2022&amp;dst=115109&amp;field=134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login.consultant.ru/link/?req=doc&amp;base=LAW&amp;n=420011&amp;date=06.07.2022&amp;dst=100162&amp;field=134" TargetMode="External"/><Relationship Id="rId11" Type="http://schemas.openxmlformats.org/officeDocument/2006/relationships/hyperlink" Target="https://login.consultant.ru/link/?req=doc&amp;base=LAW&amp;n=415531&amp;date=06.07.2022&amp;dst=107683&amp;field=134" TargetMode="External"/><Relationship Id="rId24" Type="http://schemas.openxmlformats.org/officeDocument/2006/relationships/hyperlink" Target="#Par283"/><Relationship Id="rId32" Type="http://schemas.openxmlformats.org/officeDocument/2006/relationships/hyperlink" Target="#Par285"/><Relationship Id="rId5" Type="http://schemas.openxmlformats.org/officeDocument/2006/relationships/hyperlink" Target="https://login.consultant.ru/link/?req=doc&amp;base=LAW&amp;n=415531&amp;date=06.07.2022" TargetMode="External"/><Relationship Id="rId15" Type="http://schemas.openxmlformats.org/officeDocument/2006/relationships/hyperlink" Target="https://login.consultant.ru/link/?req=doc&amp;base=LAW&amp;n=415531&amp;date=06.07.2022&amp;dst=138224&amp;field=134" TargetMode="External"/><Relationship Id="rId23" Type="http://schemas.openxmlformats.org/officeDocument/2006/relationships/hyperlink" Target="https://login.consultant.ru/link/?req=doc&amp;base=LAW&amp;n=401489&amp;date=06.07.2022&amp;dst=100028&amp;field=134" TargetMode="External"/><Relationship Id="rId28" Type="http://schemas.openxmlformats.org/officeDocument/2006/relationships/hyperlink" Target="https://login.consultant.ru/link/?req=doc&amp;base=LAW&amp;n=415531&amp;date=06.07.2022&amp;dst=115103&amp;field=134" TargetMode="External"/><Relationship Id="rId36" Type="http://schemas.openxmlformats.org/officeDocument/2006/relationships/hyperlink" Target="https://login.consultant.ru/link/?req=doc&amp;base=LAW&amp;n=415531&amp;date=06.07.2022&amp;dst=109373&amp;field=134" TargetMode="External"/><Relationship Id="rId10" Type="http://schemas.openxmlformats.org/officeDocument/2006/relationships/hyperlink" Target="https://login.consultant.ru/link/?req=doc&amp;base=LAW&amp;n=410340&amp;date=06.07.2022&amp;dst=100040&amp;field=134" TargetMode="External"/><Relationship Id="rId19" Type="http://schemas.openxmlformats.org/officeDocument/2006/relationships/hyperlink" Target="https://login.consultant.ru/link/?req=doc&amp;base=LAW&amp;n=415531&amp;date=06.07.2022&amp;dst=138236&amp;field=134" TargetMode="External"/><Relationship Id="rId31" Type="http://schemas.openxmlformats.org/officeDocument/2006/relationships/hyperlink" Target="https://login.consultant.ru/link/?req=doc&amp;base=LAW&amp;n=401316&amp;date=06.07.2022&amp;dst=100030&amp;field=134" TargetMode="External"/><Relationship Id="rId4" Type="http://schemas.openxmlformats.org/officeDocument/2006/relationships/image" Target="../media/image10.svg"/><Relationship Id="rId9" Type="http://schemas.openxmlformats.org/officeDocument/2006/relationships/hyperlink" Target="https://login.consultant.ru/link/?req=doc&amp;base=LAW&amp;n=415531&amp;date=06.07.2022&amp;dst=107689&amp;field=134" TargetMode="External"/><Relationship Id="rId14" Type="http://schemas.openxmlformats.org/officeDocument/2006/relationships/hyperlink" Target="https://login.consultant.ru/link/?req=doc&amp;base=LAW&amp;n=415531&amp;date=06.07.2022&amp;dst=138222&amp;field=134" TargetMode="External"/><Relationship Id="rId22" Type="http://schemas.openxmlformats.org/officeDocument/2006/relationships/hyperlink" Target="https://login.consultant.ru/link/?req=doc&amp;base=LAW&amp;n=415531&amp;date=06.07.2022&amp;dst=138264&amp;field=134" TargetMode="External"/><Relationship Id="rId27" Type="http://schemas.openxmlformats.org/officeDocument/2006/relationships/hyperlink" Target="https://login.consultant.ru/link/?req=doc&amp;base=LAW&amp;n=415531&amp;date=06.07.2022&amp;dst=115097&amp;field=134" TargetMode="External"/><Relationship Id="rId30" Type="http://schemas.openxmlformats.org/officeDocument/2006/relationships/hyperlink" Target="https://login.consultant.ru/link/?req=doc&amp;base=LAW&amp;n=415531&amp;date=06.07.2022&amp;dst=115113&amp;field=134" TargetMode="External"/><Relationship Id="rId35" Type="http://schemas.openxmlformats.org/officeDocument/2006/relationships/hyperlink" Target="https://login.consultant.ru/link/?req=doc&amp;base=LAW&amp;n=415531&amp;date=06.07.2022&amp;dst=109343&amp;field=134" TargetMode="External"/><Relationship Id="rId8" Type="http://schemas.openxmlformats.org/officeDocument/2006/relationships/hyperlink" Target="https://login.consultant.ru/link/?req=doc&amp;base=LAW&amp;n=415531&amp;date=06.07.2022&amp;dst=107687&amp;field=134" TargetMode="External"/></Relationships>
</file>

<file path=ppt/slides/_rels/slide41.xml.rels><?xml version="1.0" encoding="UTF-8" standalone="yes"?>
<Relationships xmlns="http://schemas.openxmlformats.org/package/2006/relationships"><Relationship Id="rId13" Type="http://schemas.openxmlformats.org/officeDocument/2006/relationships/hyperlink" Target="https://login.consultant.ru/link/?req=doc&amp;base=LAW&amp;n=415531&amp;date=06.07.2022&amp;dst=110681&amp;field=134" TargetMode="External"/><Relationship Id="rId18" Type="http://schemas.openxmlformats.org/officeDocument/2006/relationships/hyperlink" Target="https://login.consultant.ru/link/?req=doc&amp;base=LAW&amp;n=415531&amp;date=06.07.2022&amp;dst=110767&amp;field=134" TargetMode="External"/><Relationship Id="rId26" Type="http://schemas.openxmlformats.org/officeDocument/2006/relationships/hyperlink" Target="#Par287"/><Relationship Id="rId39" Type="http://schemas.openxmlformats.org/officeDocument/2006/relationships/hyperlink" Target="https://login.consultant.ru/link/?req=doc&amp;base=LAW&amp;n=415531&amp;date=06.07.2022&amp;dst=107641&amp;field=134" TargetMode="External"/><Relationship Id="rId21" Type="http://schemas.openxmlformats.org/officeDocument/2006/relationships/hyperlink" Target="https://login.consultant.ru/link/?req=doc&amp;base=LAW&amp;n=415531&amp;date=06.07.2022&amp;dst=120141&amp;field=134" TargetMode="External"/><Relationship Id="rId34" Type="http://schemas.openxmlformats.org/officeDocument/2006/relationships/hyperlink" Target="#Par291"/><Relationship Id="rId42" Type="http://schemas.openxmlformats.org/officeDocument/2006/relationships/hyperlink" Target="https://login.consultant.ru/link/?req=doc&amp;base=LAW&amp;n=415531&amp;date=06.07.2022&amp;dst=278&amp;field=134" TargetMode="External"/><Relationship Id="rId7" Type="http://schemas.openxmlformats.org/officeDocument/2006/relationships/hyperlink" Target="https://login.consultant.ru/link/?req=doc&amp;base=LAW&amp;n=415531&amp;date=06.07.2022&amp;dst=108523&amp;field=134" TargetMode="External"/><Relationship Id="rId2" Type="http://schemas.openxmlformats.org/officeDocument/2006/relationships/notesSlide" Target="../notesSlides/notesSlide41.xml"/><Relationship Id="rId16" Type="http://schemas.openxmlformats.org/officeDocument/2006/relationships/hyperlink" Target="https://login.consultant.ru/link/?req=doc&amp;base=LAW&amp;n=415531&amp;date=06.07.2022&amp;dst=110749&amp;field=134" TargetMode="External"/><Relationship Id="rId20" Type="http://schemas.openxmlformats.org/officeDocument/2006/relationships/hyperlink" Target="https://login.consultant.ru/link/?req=doc&amp;base=LAW&amp;n=401476&amp;date=06.07.2022&amp;dst=100031&amp;field=134" TargetMode="External"/><Relationship Id="rId29" Type="http://schemas.openxmlformats.org/officeDocument/2006/relationships/hyperlink" Target="https://login.consultant.ru/link/?req=doc&amp;base=LAW&amp;n=415531&amp;date=06.07.2022&amp;dst=137954&amp;field=134" TargetMode="External"/><Relationship Id="rId41" Type="http://schemas.openxmlformats.org/officeDocument/2006/relationships/hyperlink" Target="https://login.consultant.ru/link/?req=doc&amp;base=LAW&amp;n=415531&amp;date=06.07.2022&amp;dst=135968&amp;field=134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#Par285"/><Relationship Id="rId11" Type="http://schemas.openxmlformats.org/officeDocument/2006/relationships/hyperlink" Target="https://login.consultant.ru/link/?req=doc&amp;base=LAW&amp;n=415531&amp;date=06.07.2022&amp;dst=110605&amp;field=134" TargetMode="External"/><Relationship Id="rId24" Type="http://schemas.openxmlformats.org/officeDocument/2006/relationships/hyperlink" Target="https://login.consultant.ru/link/?req=doc&amp;base=LAW&amp;n=415531&amp;date=06.07.2022&amp;dst=120767&amp;field=134" TargetMode="External"/><Relationship Id="rId32" Type="http://schemas.openxmlformats.org/officeDocument/2006/relationships/hyperlink" Target="https://login.consultant.ru/link/?req=doc&amp;base=LAW&amp;n=415531&amp;date=06.07.2022&amp;dst=124573&amp;field=134" TargetMode="External"/><Relationship Id="rId37" Type="http://schemas.openxmlformats.org/officeDocument/2006/relationships/hyperlink" Target="https://login.consultant.ru/link/?req=doc&amp;base=LAW&amp;n=415531&amp;date=06.07.2022&amp;dst=125549&amp;field=134" TargetMode="External"/><Relationship Id="rId40" Type="http://schemas.openxmlformats.org/officeDocument/2006/relationships/hyperlink" Target="#Par293"/><Relationship Id="rId5" Type="http://schemas.openxmlformats.org/officeDocument/2006/relationships/hyperlink" Target="https://login.consultant.ru/link/?req=doc&amp;base=LAW&amp;n=401316&amp;date=06.07.2022&amp;dst=100030&amp;field=134" TargetMode="External"/><Relationship Id="rId15" Type="http://schemas.openxmlformats.org/officeDocument/2006/relationships/hyperlink" Target="https://login.consultant.ru/link/?req=doc&amp;base=LAW&amp;n=415531&amp;date=06.07.2022&amp;dst=110729&amp;field=134" TargetMode="External"/><Relationship Id="rId23" Type="http://schemas.openxmlformats.org/officeDocument/2006/relationships/hyperlink" Target="https://login.consultant.ru/link/?req=doc&amp;base=LAW&amp;n=415531&amp;date=06.07.2022&amp;dst=120171&amp;field=134" TargetMode="External"/><Relationship Id="rId28" Type="http://schemas.openxmlformats.org/officeDocument/2006/relationships/hyperlink" Target="https://login.consultant.ru/link/?req=doc&amp;base=LAW&amp;n=415531&amp;date=06.07.2022&amp;dst=106289&amp;field=134" TargetMode="External"/><Relationship Id="rId36" Type="http://schemas.openxmlformats.org/officeDocument/2006/relationships/hyperlink" Target="https://login.consultant.ru/link/?req=doc&amp;base=LAW&amp;n=415531&amp;date=06.07.2022&amp;dst=124649&amp;field=134" TargetMode="External"/><Relationship Id="rId10" Type="http://schemas.openxmlformats.org/officeDocument/2006/relationships/hyperlink" Target="https://login.consultant.ru/link/?req=doc&amp;base=LAW&amp;n=394558&amp;date=06.07.2022" TargetMode="External"/><Relationship Id="rId19" Type="http://schemas.openxmlformats.org/officeDocument/2006/relationships/hyperlink" Target="https://login.consultant.ru/link/?req=doc&amp;base=LAW&amp;n=415531&amp;date=06.07.2022&amp;dst=125207&amp;field=134" TargetMode="External"/><Relationship Id="rId31" Type="http://schemas.openxmlformats.org/officeDocument/2006/relationships/hyperlink" Target="https://login.consultant.ru/link/?req=doc&amp;base=LAW&amp;n=415531&amp;date=06.07.2022&amp;dst=137974&amp;field=134" TargetMode="External"/><Relationship Id="rId44" Type="http://schemas.openxmlformats.org/officeDocument/2006/relationships/hyperlink" Target="https://login.consultant.ru/link/?req=doc&amp;base=LAW&amp;n=415531&amp;date=06.07.2022&amp;dst=140982&amp;field=134" TargetMode="External"/><Relationship Id="rId4" Type="http://schemas.openxmlformats.org/officeDocument/2006/relationships/image" Target="../media/image10.svg"/><Relationship Id="rId9" Type="http://schemas.openxmlformats.org/officeDocument/2006/relationships/hyperlink" Target="https://login.consultant.ru/link/?req=doc&amp;base=LAW&amp;n=415531&amp;date=06.07.2022&amp;dst=108659&amp;field=134" TargetMode="External"/><Relationship Id="rId14" Type="http://schemas.openxmlformats.org/officeDocument/2006/relationships/hyperlink" Target="https://login.consultant.ru/link/?req=doc&amp;base=LAW&amp;n=415531&amp;date=06.07.2022&amp;dst=110709&amp;field=134" TargetMode="External"/><Relationship Id="rId22" Type="http://schemas.openxmlformats.org/officeDocument/2006/relationships/hyperlink" Target="https://login.consultant.ru/link/?req=doc&amp;base=LAW&amp;n=415531&amp;date=06.07.2022&amp;dst=120151&amp;field=134" TargetMode="External"/><Relationship Id="rId27" Type="http://schemas.openxmlformats.org/officeDocument/2006/relationships/hyperlink" Target="https://login.consultant.ru/link/?req=doc&amp;base=LAW&amp;n=415531&amp;date=06.07.2022&amp;dst=137912&amp;field=134" TargetMode="External"/><Relationship Id="rId30" Type="http://schemas.openxmlformats.org/officeDocument/2006/relationships/hyperlink" Target="https://login.consultant.ru/link/?req=doc&amp;base=LAW&amp;n=415531&amp;date=06.07.2022&amp;dst=137962&amp;field=134" TargetMode="External"/><Relationship Id="rId35" Type="http://schemas.openxmlformats.org/officeDocument/2006/relationships/hyperlink" Target="https://login.consultant.ru/link/?req=doc&amp;base=LAW&amp;n=415531&amp;date=06.07.2022&amp;dst=124623&amp;field=134" TargetMode="External"/><Relationship Id="rId43" Type="http://schemas.openxmlformats.org/officeDocument/2006/relationships/hyperlink" Target="https://login.consultant.ru/link/?req=doc&amp;base=LAW&amp;n=415531&amp;date=06.07.2022&amp;dst=280&amp;field=134" TargetMode="External"/><Relationship Id="rId8" Type="http://schemas.openxmlformats.org/officeDocument/2006/relationships/hyperlink" Target="https://login.consultant.ru/link/?req=doc&amp;base=LAW&amp;n=415531&amp;date=06.07.2022&amp;dst=108609&amp;field=134" TargetMode="External"/><Relationship Id="rId3" Type="http://schemas.openxmlformats.org/officeDocument/2006/relationships/image" Target="../media/image8.png"/><Relationship Id="rId12" Type="http://schemas.openxmlformats.org/officeDocument/2006/relationships/hyperlink" Target="https://login.consultant.ru/link/?req=doc&amp;base=LAW&amp;n=415531&amp;date=06.07.2022&amp;dst=110651&amp;field=134" TargetMode="External"/><Relationship Id="rId17" Type="http://schemas.openxmlformats.org/officeDocument/2006/relationships/hyperlink" Target="https://login.consultant.ru/link/?req=doc&amp;base=LAW&amp;n=415531&amp;date=06.07.2022&amp;dst=110763&amp;field=134" TargetMode="External"/><Relationship Id="rId25" Type="http://schemas.openxmlformats.org/officeDocument/2006/relationships/hyperlink" Target="https://login.consultant.ru/link/?req=doc&amp;base=LAW&amp;n=415592&amp;date=06.07.2022&amp;dst=100038&amp;field=134" TargetMode="External"/><Relationship Id="rId33" Type="http://schemas.openxmlformats.org/officeDocument/2006/relationships/hyperlink" Target="https://login.consultant.ru/link/?req=doc&amp;base=LAW&amp;n=415531&amp;date=06.07.2022&amp;dst=124597&amp;field=134" TargetMode="External"/><Relationship Id="rId38" Type="http://schemas.openxmlformats.org/officeDocument/2006/relationships/hyperlink" Target="https://login.consultant.ru/link/?req=doc&amp;base=LAW&amp;n=413237&amp;date=06.07.2022&amp;dst=100034&amp;field=134" TargetMode="Externa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hyperlink" Target="https://login.consultant.ru/link/?req=doc&amp;base=LAW&amp;n=415531&amp;date=06.07.2022&amp;dst=140017&amp;field=134" TargetMode="External"/><Relationship Id="rId13" Type="http://schemas.openxmlformats.org/officeDocument/2006/relationships/hyperlink" Target="https://login.consultant.ru/link/?req=doc&amp;base=LAW&amp;n=415531&amp;date=06.07.2022&amp;dst=140872&amp;field=134" TargetMode="External"/><Relationship Id="rId3" Type="http://schemas.openxmlformats.org/officeDocument/2006/relationships/image" Target="../media/image8.png"/><Relationship Id="rId7" Type="http://schemas.openxmlformats.org/officeDocument/2006/relationships/hyperlink" Target="https://login.consultant.ru/link/?req=doc&amp;base=LAW&amp;n=415531&amp;date=06.07.2022&amp;dst=140015&amp;field=134" TargetMode="External"/><Relationship Id="rId12" Type="http://schemas.openxmlformats.org/officeDocument/2006/relationships/hyperlink" Target="https://login.consultant.ru/link/?req=doc&amp;base=LAW&amp;n=415531&amp;date=06.07.2022&amp;dst=135976&amp;field=134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login.consultant.ru/link/?req=doc&amp;base=LAW&amp;n=415531&amp;date=06.07.2022&amp;dst=124641&amp;field=134" TargetMode="External"/><Relationship Id="rId11" Type="http://schemas.openxmlformats.org/officeDocument/2006/relationships/hyperlink" Target="https://login.consultant.ru/link/?req=doc&amp;base=LAW&amp;n=415531&amp;date=06.07.2022&amp;dst=140013&amp;field=134" TargetMode="External"/><Relationship Id="rId5" Type="http://schemas.openxmlformats.org/officeDocument/2006/relationships/hyperlink" Target="#Par298"/><Relationship Id="rId15" Type="http://schemas.openxmlformats.org/officeDocument/2006/relationships/hyperlink" Target="https://login.consultant.ru/link/?req=doc&amp;base=LAW&amp;n=415531&amp;date=06.07.2022&amp;dst=139986&amp;field=134" TargetMode="External"/><Relationship Id="rId10" Type="http://schemas.openxmlformats.org/officeDocument/2006/relationships/hyperlink" Target="#Par300"/><Relationship Id="rId4" Type="http://schemas.openxmlformats.org/officeDocument/2006/relationships/image" Target="../media/image10.svg"/><Relationship Id="rId9" Type="http://schemas.openxmlformats.org/officeDocument/2006/relationships/hyperlink" Target="https://login.consultant.ru/link/?req=doc&amp;base=LAW&amp;n=415531&amp;date=06.07.2022&amp;dst=107593&amp;field=134" TargetMode="External"/><Relationship Id="rId14" Type="http://schemas.openxmlformats.org/officeDocument/2006/relationships/hyperlink" Target="https://login.consultant.ru/link/?req=doc&amp;base=LAW&amp;n=415531&amp;date=06.07.2022&amp;dst=139990&amp;field=134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8.svg"/><Relationship Id="rId4" Type="http://schemas.openxmlformats.org/officeDocument/2006/relationships/image" Target="../media/image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10.sv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108.sv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9" Type="http://schemas.openxmlformats.org/officeDocument/2006/relationships/image" Target="../media/image107.sv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6.png"/><Relationship Id="rId4" Type="http://schemas.openxmlformats.org/officeDocument/2006/relationships/image" Target="../media/image6.sv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0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sv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1.svg"/><Relationship Id="rId13" Type="http://schemas.microsoft.com/office/2007/relationships/diagramDrawing" Target="../diagrams/drawing3.xml"/><Relationship Id="rId12" Type="http://schemas.openxmlformats.org/officeDocument/2006/relationships/diagramColors" Target="../diagrams/colors3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11" Type="http://schemas.openxmlformats.org/officeDocument/2006/relationships/diagramQuickStyle" Target="../diagrams/quickStyle3.xml"/><Relationship Id="rId10" Type="http://schemas.openxmlformats.org/officeDocument/2006/relationships/diagramLayout" Target="../diagrams/layout3.xml"/><Relationship Id="rId9" Type="http://schemas.openxmlformats.org/officeDocument/2006/relationships/diagramData" Target="../diagrams/data3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9" Type="http://schemas.openxmlformats.org/officeDocument/2006/relationships/image" Target="../media/image34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9" Type="http://schemas.openxmlformats.org/officeDocument/2006/relationships/image" Target="../media/image3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svg"/><Relationship Id="rId7" Type="http://schemas.openxmlformats.org/officeDocument/2006/relationships/image" Target="../media/image4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sv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103.svg"/><Relationship Id="rId7" Type="http://schemas.openxmlformats.org/officeDocument/2006/relationships/diagramColors" Target="../diagrams/colors4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4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6.png"/><Relationship Id="rId4" Type="http://schemas.openxmlformats.org/officeDocument/2006/relationships/image" Target="../media/image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sv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0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05.svg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41AFF20-015C-CA49-A729-9AFAD0F50128}"/>
              </a:ext>
            </a:extLst>
          </p:cNvPr>
          <p:cNvSpPr/>
          <p:nvPr/>
        </p:nvSpPr>
        <p:spPr>
          <a:xfrm>
            <a:off x="241976" y="2519597"/>
            <a:ext cx="805665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latin typeface="Panton SemiBold" pitchFamily="2" charset="0"/>
                <a:ea typeface="Roboto Lt" pitchFamily="2" charset="0"/>
                <a:cs typeface="Segoe UI" panose="020B0502040204020203" pitchFamily="34" charset="0"/>
              </a:rPr>
              <a:t>Особенности электронной приемки в рамках закона о контрактной </a:t>
            </a:r>
            <a:r>
              <a:rPr lang="ru-RU" sz="3200" b="1" dirty="0" smtClean="0">
                <a:latin typeface="Panton SemiBold" pitchFamily="2" charset="0"/>
                <a:ea typeface="Roboto Lt" pitchFamily="2" charset="0"/>
                <a:cs typeface="Segoe UI" panose="020B0502040204020203" pitchFamily="34" charset="0"/>
              </a:rPr>
              <a:t>системе</a:t>
            </a:r>
            <a:endParaRPr lang="ru-RU" sz="3200" b="1" dirty="0">
              <a:latin typeface="Panton SemiBold" pitchFamily="2" charset="0"/>
              <a:ea typeface="Roboto Lt" pitchFamily="2" charset="0"/>
              <a:cs typeface="Segoe UI" panose="020B050204020402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14169D9-C57A-914A-B361-9B22FA124132}"/>
              </a:ext>
            </a:extLst>
          </p:cNvPr>
          <p:cNvSpPr txBox="1"/>
          <p:nvPr/>
        </p:nvSpPr>
        <p:spPr>
          <a:xfrm>
            <a:off x="241976" y="3998028"/>
            <a:ext cx="629329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 smtClean="0">
                <a:latin typeface="Panton" pitchFamily="2" charset="0"/>
              </a:rPr>
              <a:t>Вергунова Ольга Викторовна</a:t>
            </a:r>
            <a:r>
              <a:rPr lang="ru-RU" sz="2300" b="1" dirty="0" smtClean="0">
                <a:latin typeface="Panton SemiBold" pitchFamily="2" charset="0"/>
              </a:rPr>
              <a:t>, </a:t>
            </a:r>
            <a:r>
              <a:rPr lang="ru-RU" sz="2300" b="1" dirty="0">
                <a:latin typeface="Panton SemiBold" pitchFamily="2" charset="0"/>
              </a:rPr>
              <a:t/>
            </a:r>
            <a:br>
              <a:rPr lang="ru-RU" sz="2300" b="1" dirty="0">
                <a:latin typeface="Panton SemiBold" pitchFamily="2" charset="0"/>
              </a:rPr>
            </a:br>
            <a:r>
              <a:rPr lang="ru-RU" sz="2300" dirty="0" smtClean="0">
                <a:latin typeface="Panton" pitchFamily="2" charset="0"/>
              </a:rPr>
              <a:t>руководитель отдела методологии</a:t>
            </a:r>
            <a:endParaRPr lang="ru-RU" sz="2300" dirty="0">
              <a:latin typeface="Panton" pitchFamily="2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326C4BA-3DE0-BA49-B1EC-38B7AF9BA7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00038" y="345713"/>
            <a:ext cx="3862945" cy="46161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AB989C9-5FEB-DE49-8823-6F3F92028D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8209180" y="0"/>
            <a:ext cx="3996267" cy="6858000"/>
          </a:xfrm>
          <a:prstGeom prst="rect">
            <a:avLst/>
          </a:prstGeom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97D7383E-5C29-D748-B29C-B60C752C9775}"/>
              </a:ext>
            </a:extLst>
          </p:cNvPr>
          <p:cNvSpPr/>
          <p:nvPr/>
        </p:nvSpPr>
        <p:spPr>
          <a:xfrm>
            <a:off x="315970" y="3774562"/>
            <a:ext cx="5780030" cy="45719"/>
          </a:xfrm>
          <a:prstGeom prst="rect">
            <a:avLst/>
          </a:prstGeom>
          <a:solidFill>
            <a:srgbClr val="5DA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161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B9E8DA7-979A-E646-841A-908877254B64}"/>
              </a:ext>
            </a:extLst>
          </p:cNvPr>
          <p:cNvSpPr txBox="1"/>
          <p:nvPr/>
        </p:nvSpPr>
        <p:spPr>
          <a:xfrm>
            <a:off x="0" y="26827"/>
            <a:ext cx="87688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800" b="1" dirty="0" smtClean="0"/>
              <a:t>Особенности размещения сведений в ЕИС</a:t>
            </a:r>
            <a:endParaRPr lang="ru-RU" sz="2800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92C95F8-18F7-8C44-98B0-2E4D06B6A1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195733" y="0"/>
            <a:ext cx="3996267" cy="6858000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84E493DF-A5BB-4640-9638-DB96EDE93A55}"/>
              </a:ext>
            </a:extLst>
          </p:cNvPr>
          <p:cNvSpPr/>
          <p:nvPr/>
        </p:nvSpPr>
        <p:spPr>
          <a:xfrm>
            <a:off x="0" y="576874"/>
            <a:ext cx="3692324" cy="48804"/>
          </a:xfrm>
          <a:prstGeom prst="rect">
            <a:avLst/>
          </a:prstGeom>
          <a:solidFill>
            <a:srgbClr val="5DA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с одним скругленным углом 1"/>
          <p:cNvSpPr/>
          <p:nvPr/>
        </p:nvSpPr>
        <p:spPr>
          <a:xfrm>
            <a:off x="203201" y="1865745"/>
            <a:ext cx="2327564" cy="3362036"/>
          </a:xfrm>
          <a:prstGeom prst="round1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/>
              <a:t>Срок исполнения контракта</a:t>
            </a:r>
          </a:p>
          <a:p>
            <a:pPr algn="ctr"/>
            <a:endParaRPr lang="ru-RU" dirty="0"/>
          </a:p>
          <a:p>
            <a:pPr algn="ctr"/>
            <a:r>
              <a:rPr lang="ru-RU" dirty="0" smtClean="0"/>
              <a:t>Поставка (вся) + приемка (вся) + оплата (вся) + претензионная работа </a:t>
            </a:r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Основание: ч.1 ст. 94 44-ФЗ </a:t>
            </a:r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317393" y="1827682"/>
            <a:ext cx="5031597" cy="359781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Из закона следует:</a:t>
            </a:r>
          </a:p>
          <a:p>
            <a:pPr algn="ctr"/>
            <a:r>
              <a:rPr lang="ru-RU" dirty="0" smtClean="0"/>
              <a:t>Срок «закрытия» последнего этапа не может совпадать со сроком исполнения всего контракта, так как «этап» не включает претензионную работу, а «контракт» включает</a:t>
            </a:r>
          </a:p>
          <a:p>
            <a:pPr algn="ctr"/>
            <a:endParaRPr lang="ru-RU" dirty="0"/>
          </a:p>
          <a:p>
            <a:pPr algn="ctr"/>
            <a:r>
              <a:rPr lang="ru-RU" dirty="0" smtClean="0"/>
              <a:t>Из особенностей функционирования ЕИС следует:</a:t>
            </a:r>
          </a:p>
          <a:p>
            <a:pPr algn="ctr"/>
            <a:r>
              <a:rPr lang="ru-RU" dirty="0" smtClean="0"/>
              <a:t>Прямо противоположное – если срок последнего этапа не совпадает со сроком исполнения контракта в целом, то ЕИС такие сведения не пропустит</a:t>
            </a:r>
            <a:endParaRPr lang="ru-RU" dirty="0"/>
          </a:p>
        </p:txBody>
      </p:sp>
      <p:sp>
        <p:nvSpPr>
          <p:cNvPr id="3" name="Стрелка вниз 2"/>
          <p:cNvSpPr/>
          <p:nvPr/>
        </p:nvSpPr>
        <p:spPr>
          <a:xfrm rot="16200000">
            <a:off x="2630142" y="2915387"/>
            <a:ext cx="701963" cy="1422400"/>
          </a:xfrm>
          <a:prstGeom prst="downArrow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945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B9E8DA7-979A-E646-841A-908877254B64}"/>
              </a:ext>
            </a:extLst>
          </p:cNvPr>
          <p:cNvSpPr txBox="1"/>
          <p:nvPr/>
        </p:nvSpPr>
        <p:spPr>
          <a:xfrm>
            <a:off x="143838" y="246133"/>
            <a:ext cx="876880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/>
            <a:r>
              <a:rPr lang="ru-RU" sz="2800" b="1" dirty="0"/>
              <a:t>Электронное актирование</a:t>
            </a:r>
            <a:endParaRPr lang="ru-RU" sz="2800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41E63487-9CCD-0840-9C5C-14647245ACBC}"/>
              </a:ext>
            </a:extLst>
          </p:cNvPr>
          <p:cNvSpPr/>
          <p:nvPr/>
        </p:nvSpPr>
        <p:spPr>
          <a:xfrm>
            <a:off x="3692324" y="1267475"/>
            <a:ext cx="4865172" cy="936000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365296B4-556E-3648-896A-1B2A878FD0D3}"/>
              </a:ext>
            </a:extLst>
          </p:cNvPr>
          <p:cNvSpPr/>
          <p:nvPr/>
        </p:nvSpPr>
        <p:spPr>
          <a:xfrm>
            <a:off x="8473577" y="1274365"/>
            <a:ext cx="90854" cy="936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386F314-637D-9848-8802-847B24B9CEB4}"/>
              </a:ext>
            </a:extLst>
          </p:cNvPr>
          <p:cNvSpPr txBox="1"/>
          <p:nvPr/>
        </p:nvSpPr>
        <p:spPr>
          <a:xfrm>
            <a:off x="3843663" y="1510294"/>
            <a:ext cx="4594069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/>
              <a:t>Шаг 1. </a:t>
            </a:r>
            <a:r>
              <a:rPr lang="ru-RU" sz="1200" dirty="0"/>
              <a:t>Настойка прав доступа </a:t>
            </a:r>
            <a:r>
              <a:rPr lang="ru-RU" sz="1200" dirty="0" smtClean="0"/>
              <a:t>пользователей.</a:t>
            </a:r>
            <a:endParaRPr lang="ru-RU" sz="1200" dirty="0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503BDD9B-CB10-E846-A979-4FF54AC9C0AD}"/>
              </a:ext>
            </a:extLst>
          </p:cNvPr>
          <p:cNvSpPr/>
          <p:nvPr/>
        </p:nvSpPr>
        <p:spPr>
          <a:xfrm>
            <a:off x="3663413" y="2479221"/>
            <a:ext cx="4865172" cy="936000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96015B6F-B2A4-D24B-A820-1E4A8206D296}"/>
              </a:ext>
            </a:extLst>
          </p:cNvPr>
          <p:cNvSpPr/>
          <p:nvPr/>
        </p:nvSpPr>
        <p:spPr>
          <a:xfrm>
            <a:off x="8465005" y="2490660"/>
            <a:ext cx="90854" cy="936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BE370CF-6BE1-7444-A0B8-D1F724A30D0D}"/>
              </a:ext>
            </a:extLst>
          </p:cNvPr>
          <p:cNvSpPr txBox="1"/>
          <p:nvPr/>
        </p:nvSpPr>
        <p:spPr>
          <a:xfrm>
            <a:off x="3798964" y="2615234"/>
            <a:ext cx="4594069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200" b="1" dirty="0"/>
              <a:t>Шаг 2. </a:t>
            </a:r>
            <a:r>
              <a:rPr lang="ru-RU" sz="1200" dirty="0"/>
              <a:t>Поставщик формирует в ЕИС документ о приемке </a:t>
            </a:r>
            <a:r>
              <a:rPr lang="ru-RU" sz="1200" dirty="0" err="1"/>
              <a:t>c</a:t>
            </a:r>
            <a:r>
              <a:rPr lang="ru-RU" sz="1200" dirty="0"/>
              <a:t> необходимыми неструктурированными приложениями, подписывает ЭП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1150ED1A-6E1B-954D-BBA0-857FB5DA7D14}"/>
              </a:ext>
            </a:extLst>
          </p:cNvPr>
          <p:cNvSpPr/>
          <p:nvPr/>
        </p:nvSpPr>
        <p:spPr>
          <a:xfrm>
            <a:off x="309317" y="3701214"/>
            <a:ext cx="4865172" cy="936000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2FDDE0AA-4916-3D4C-B049-F978DFCB0BC5}"/>
              </a:ext>
            </a:extLst>
          </p:cNvPr>
          <p:cNvSpPr/>
          <p:nvPr/>
        </p:nvSpPr>
        <p:spPr>
          <a:xfrm>
            <a:off x="5105983" y="3699451"/>
            <a:ext cx="90854" cy="936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896C893-F4E6-8F42-BD0A-6A36292ED082}"/>
              </a:ext>
            </a:extLst>
          </p:cNvPr>
          <p:cNvSpPr txBox="1"/>
          <p:nvPr/>
        </p:nvSpPr>
        <p:spPr>
          <a:xfrm>
            <a:off x="436982" y="3768703"/>
            <a:ext cx="4594069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/>
              <a:t>Шаг 3.1. </a:t>
            </a:r>
            <a:r>
              <a:rPr lang="ru-RU" sz="1200" dirty="0"/>
              <a:t>Заказчик (и комиссия, если создана</a:t>
            </a:r>
            <a:r>
              <a:rPr lang="ru-RU" sz="1200" dirty="0" smtClean="0"/>
              <a:t>)* </a:t>
            </a:r>
            <a:r>
              <a:rPr lang="ru-RU" sz="1200" dirty="0"/>
              <a:t>в срок, установленный контрактом, но не более 20 раб. </a:t>
            </a:r>
            <a:r>
              <a:rPr lang="ru-RU" sz="1200" dirty="0" smtClean="0"/>
              <a:t>дней, следующих </a:t>
            </a:r>
            <a:r>
              <a:rPr lang="ru-RU" sz="1200" dirty="0"/>
              <a:t>за днем поступления документа о </a:t>
            </a:r>
            <a:r>
              <a:rPr lang="ru-RU" sz="1200" dirty="0" smtClean="0"/>
              <a:t>приемке, </a:t>
            </a:r>
            <a:r>
              <a:rPr lang="ru-RU" sz="1200" dirty="0"/>
              <a:t>подписывает документ о приемке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9C7EEEE4-CC06-7E47-B081-E57ABFE65CC7}"/>
              </a:ext>
            </a:extLst>
          </p:cNvPr>
          <p:cNvSpPr/>
          <p:nvPr/>
        </p:nvSpPr>
        <p:spPr>
          <a:xfrm>
            <a:off x="6646517" y="3694115"/>
            <a:ext cx="4865172" cy="936000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4A7A5256-43A5-2445-9711-B61E4EC0ACF4}"/>
              </a:ext>
            </a:extLst>
          </p:cNvPr>
          <p:cNvSpPr/>
          <p:nvPr/>
        </p:nvSpPr>
        <p:spPr>
          <a:xfrm>
            <a:off x="11451742" y="3685098"/>
            <a:ext cx="90854" cy="936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77BDE15-968E-544E-840B-DD3550704E7F}"/>
              </a:ext>
            </a:extLst>
          </p:cNvPr>
          <p:cNvSpPr txBox="1"/>
          <p:nvPr/>
        </p:nvSpPr>
        <p:spPr>
          <a:xfrm>
            <a:off x="6615610" y="3737600"/>
            <a:ext cx="4594069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/>
              <a:t>Шаг 3.2. </a:t>
            </a:r>
            <a:r>
              <a:rPr lang="ru-RU" sz="1200" dirty="0"/>
              <a:t>Заказчик (и комиссия, если создана</a:t>
            </a:r>
            <a:r>
              <a:rPr lang="ru-RU" sz="1200" dirty="0" smtClean="0"/>
              <a:t>)* </a:t>
            </a:r>
            <a:r>
              <a:rPr lang="ru-RU" sz="1200" dirty="0"/>
              <a:t>в срок, установленный контрактом, но не более 20 раб. </a:t>
            </a:r>
            <a:r>
              <a:rPr lang="ru-RU" sz="1200" dirty="0" smtClean="0"/>
              <a:t>дней, </a:t>
            </a:r>
            <a:r>
              <a:rPr lang="ru-RU" sz="1200" dirty="0"/>
              <a:t>следующих за днем поступления документа о приемке, формирует мотивированный отказ  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5585D7D9-097B-F748-A8B5-55901837FD88}"/>
              </a:ext>
            </a:extLst>
          </p:cNvPr>
          <p:cNvSpPr/>
          <p:nvPr/>
        </p:nvSpPr>
        <p:spPr>
          <a:xfrm>
            <a:off x="6659997" y="4952494"/>
            <a:ext cx="4865172" cy="720000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1451187F-A15A-BA41-9C63-A0E864E2C9AA}"/>
              </a:ext>
            </a:extLst>
          </p:cNvPr>
          <p:cNvSpPr/>
          <p:nvPr/>
        </p:nvSpPr>
        <p:spPr>
          <a:xfrm>
            <a:off x="11451742" y="4961511"/>
            <a:ext cx="90854" cy="720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2EFBE6C-71EB-4442-9D9D-01DAA2BCEC3A}"/>
              </a:ext>
            </a:extLst>
          </p:cNvPr>
          <p:cNvSpPr txBox="1"/>
          <p:nvPr/>
        </p:nvSpPr>
        <p:spPr>
          <a:xfrm>
            <a:off x="6840246" y="5195301"/>
            <a:ext cx="4594069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200" b="1" dirty="0"/>
              <a:t>Шаг 4. </a:t>
            </a:r>
            <a:r>
              <a:rPr lang="ru-RU" sz="1200" dirty="0"/>
              <a:t>Устранение причин отказа и заново на шаг 2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B729FCB4-CD2C-E24B-A3FD-90D16DCBCA19}"/>
              </a:ext>
            </a:extLst>
          </p:cNvPr>
          <p:cNvGrpSpPr/>
          <p:nvPr/>
        </p:nvGrpSpPr>
        <p:grpSpPr>
          <a:xfrm>
            <a:off x="301430" y="4865952"/>
            <a:ext cx="4865172" cy="720000"/>
            <a:chOff x="301431" y="5569688"/>
            <a:chExt cx="4865172" cy="720000"/>
          </a:xfrm>
        </p:grpSpPr>
        <p:sp>
          <p:nvSpPr>
            <p:cNvPr id="37" name="Прямоугольник 36">
              <a:extLst>
                <a:ext uri="{FF2B5EF4-FFF2-40B4-BE49-F238E27FC236}">
                  <a16:creationId xmlns:a16="http://schemas.microsoft.com/office/drawing/2014/main" id="{028B9F6D-49CD-D24A-BFA6-B4C7E7F74F9B}"/>
                </a:ext>
              </a:extLst>
            </p:cNvPr>
            <p:cNvSpPr/>
            <p:nvPr/>
          </p:nvSpPr>
          <p:spPr>
            <a:xfrm>
              <a:off x="301431" y="5569688"/>
              <a:ext cx="4865172" cy="720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B8DA128-4A27-6E43-B674-370A0E16EDF7}"/>
                </a:ext>
              </a:extLst>
            </p:cNvPr>
            <p:cNvSpPr txBox="1"/>
            <p:nvPr/>
          </p:nvSpPr>
          <p:spPr>
            <a:xfrm>
              <a:off x="481682" y="5633451"/>
              <a:ext cx="4594069" cy="64633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>
                  <a:solidFill>
                    <a:schemeClr val="bg1"/>
                  </a:solidFill>
                </a:rPr>
                <a:t>Датой приемки считается дата размещения в ЕИС документа </a:t>
              </a:r>
              <a:endParaRPr lang="en-US" sz="1200" b="1" dirty="0">
                <a:solidFill>
                  <a:schemeClr val="bg1"/>
                </a:solidFill>
              </a:endParaRPr>
            </a:p>
            <a:p>
              <a:pPr algn="ctr"/>
              <a:r>
                <a:rPr lang="ru-RU" sz="1200" b="1" dirty="0">
                  <a:solidFill>
                    <a:schemeClr val="bg1"/>
                  </a:solidFill>
                </a:rPr>
                <a:t>о приемке, подписанного заказчиком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62D117CD-F2B1-AB4D-85F2-0499C365BD58}"/>
              </a:ext>
            </a:extLst>
          </p:cNvPr>
          <p:cNvSpPr txBox="1"/>
          <p:nvPr/>
        </p:nvSpPr>
        <p:spPr>
          <a:xfrm>
            <a:off x="1325526" y="6135592"/>
            <a:ext cx="9157771" cy="261610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1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* </a:t>
            </a:r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допускается не формировать документ, подписанный ЭП всех членов комиссии, если в ее состав входят не сотрудники заказчика</a:t>
            </a: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7274DA4B-E68F-4441-AA9D-5027BF4C8919}"/>
              </a:ext>
            </a:extLst>
          </p:cNvPr>
          <p:cNvGrpSpPr/>
          <p:nvPr/>
        </p:nvGrpSpPr>
        <p:grpSpPr>
          <a:xfrm>
            <a:off x="8835904" y="1995831"/>
            <a:ext cx="1863956" cy="703622"/>
            <a:chOff x="8643599" y="2484919"/>
            <a:chExt cx="1863956" cy="703622"/>
          </a:xfrm>
          <a:solidFill>
            <a:schemeClr val="accent5">
              <a:lumMod val="50000"/>
            </a:schemeClr>
          </a:solidFill>
        </p:grpSpPr>
        <p:sp>
          <p:nvSpPr>
            <p:cNvPr id="41" name="Прямоугольная выноска 40">
              <a:extLst>
                <a:ext uri="{FF2B5EF4-FFF2-40B4-BE49-F238E27FC236}">
                  <a16:creationId xmlns:a16="http://schemas.microsoft.com/office/drawing/2014/main" id="{565C617E-F8A7-174D-97D9-F6209633273D}"/>
                </a:ext>
              </a:extLst>
            </p:cNvPr>
            <p:cNvSpPr/>
            <p:nvPr/>
          </p:nvSpPr>
          <p:spPr>
            <a:xfrm>
              <a:off x="8647578" y="2484919"/>
              <a:ext cx="1859977" cy="703622"/>
            </a:xfrm>
            <a:prstGeom prst="wedgeRectCallout">
              <a:avLst>
                <a:gd name="adj1" fmla="val -53131"/>
                <a:gd name="adj2" fmla="val 85167"/>
              </a:avLst>
            </a:prstGeom>
            <a:grpFill/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CA32F0B-56EE-E94E-9AD2-838483C682EF}"/>
                </a:ext>
              </a:extLst>
            </p:cNvPr>
            <p:cNvSpPr txBox="1"/>
            <p:nvPr/>
          </p:nvSpPr>
          <p:spPr>
            <a:xfrm>
              <a:off x="8643599" y="2568162"/>
              <a:ext cx="1863956" cy="461665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200" dirty="0">
                  <a:solidFill>
                    <a:schemeClr val="bg1"/>
                  </a:solidFill>
                </a:rPr>
                <a:t>Возможно внесение исправлений</a:t>
              </a:r>
            </a:p>
          </p:txBody>
        </p:sp>
      </p:grp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22906200-0488-1341-A4F4-7B28FABCD4C9}"/>
              </a:ext>
            </a:extLst>
          </p:cNvPr>
          <p:cNvCxnSpPr/>
          <p:nvPr/>
        </p:nvCxnSpPr>
        <p:spPr>
          <a:xfrm>
            <a:off x="6142327" y="2210365"/>
            <a:ext cx="0" cy="274554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>
            <a:extLst>
              <a:ext uri="{FF2B5EF4-FFF2-40B4-BE49-F238E27FC236}">
                <a16:creationId xmlns:a16="http://schemas.microsoft.com/office/drawing/2014/main" id="{A3434DB2-FB08-E04E-B8A2-B781CFC4D117}"/>
              </a:ext>
            </a:extLst>
          </p:cNvPr>
          <p:cNvCxnSpPr/>
          <p:nvPr/>
        </p:nvCxnSpPr>
        <p:spPr>
          <a:xfrm>
            <a:off x="4253815" y="3392672"/>
            <a:ext cx="0" cy="274554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>
            <a:extLst>
              <a:ext uri="{FF2B5EF4-FFF2-40B4-BE49-F238E27FC236}">
                <a16:creationId xmlns:a16="http://schemas.microsoft.com/office/drawing/2014/main" id="{666553C2-758B-024E-942B-A586FB075468}"/>
              </a:ext>
            </a:extLst>
          </p:cNvPr>
          <p:cNvCxnSpPr/>
          <p:nvPr/>
        </p:nvCxnSpPr>
        <p:spPr>
          <a:xfrm>
            <a:off x="8113486" y="3426660"/>
            <a:ext cx="0" cy="274554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>
            <a:extLst>
              <a:ext uri="{FF2B5EF4-FFF2-40B4-BE49-F238E27FC236}">
                <a16:creationId xmlns:a16="http://schemas.microsoft.com/office/drawing/2014/main" id="{09AB2343-54EB-5646-8530-6A69B107EDAC}"/>
              </a:ext>
            </a:extLst>
          </p:cNvPr>
          <p:cNvCxnSpPr/>
          <p:nvPr/>
        </p:nvCxnSpPr>
        <p:spPr>
          <a:xfrm>
            <a:off x="9150376" y="4655161"/>
            <a:ext cx="0" cy="274554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ая выноска 1"/>
          <p:cNvSpPr/>
          <p:nvPr/>
        </p:nvSpPr>
        <p:spPr>
          <a:xfrm>
            <a:off x="1517114" y="3014390"/>
            <a:ext cx="1548303" cy="461198"/>
          </a:xfrm>
          <a:prstGeom prst="wedgeRectCallout">
            <a:avLst>
              <a:gd name="adj1" fmla="val 105720"/>
              <a:gd name="adj2" fmla="val 90824"/>
            </a:avLst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Направление заказчику – 1 час</a:t>
            </a:r>
            <a:endParaRPr lang="ru-RU" sz="1200" dirty="0"/>
          </a:p>
        </p:txBody>
      </p:sp>
      <p:sp>
        <p:nvSpPr>
          <p:cNvPr id="46" name="Прямоугольная выноска 45"/>
          <p:cNvSpPr/>
          <p:nvPr/>
        </p:nvSpPr>
        <p:spPr>
          <a:xfrm>
            <a:off x="9267150" y="2974462"/>
            <a:ext cx="1548303" cy="461198"/>
          </a:xfrm>
          <a:prstGeom prst="wedgeRectCallout">
            <a:avLst>
              <a:gd name="adj1" fmla="val -104640"/>
              <a:gd name="adj2" fmla="val 87047"/>
            </a:avLst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Направление заказчику – 1 час</a:t>
            </a:r>
            <a:endParaRPr lang="ru-RU" sz="1200" dirty="0"/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84E493DF-A5BB-4640-9638-DB96EDE93A55}"/>
              </a:ext>
            </a:extLst>
          </p:cNvPr>
          <p:cNvSpPr/>
          <p:nvPr/>
        </p:nvSpPr>
        <p:spPr>
          <a:xfrm>
            <a:off x="0" y="801234"/>
            <a:ext cx="3692324" cy="48804"/>
          </a:xfrm>
          <a:prstGeom prst="rect">
            <a:avLst/>
          </a:prstGeom>
          <a:solidFill>
            <a:srgbClr val="5DA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C92C95F8-18F7-8C44-98B0-2E4D06B6A1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195733" y="0"/>
            <a:ext cx="39962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092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39337" y="190501"/>
            <a:ext cx="10515600" cy="659537"/>
          </a:xfrm>
        </p:spPr>
        <p:txBody>
          <a:bodyPr>
            <a:normAutofit/>
          </a:bodyPr>
          <a:lstStyle/>
          <a:p>
            <a:pPr lvl="0"/>
            <a:r>
              <a:rPr lang="ru-RU" sz="2800" b="1" dirty="0">
                <a:solidFill>
                  <a:schemeClr val="tx1"/>
                </a:solidFill>
                <a:latin typeface="+mn-lt"/>
              </a:rPr>
              <a:t>Шаг </a:t>
            </a:r>
            <a:r>
              <a:rPr lang="ru-RU" sz="2800" b="1" dirty="0" smtClean="0">
                <a:solidFill>
                  <a:schemeClr val="tx1"/>
                </a:solidFill>
                <a:latin typeface="+mn-lt"/>
              </a:rPr>
              <a:t>1. Подробности</a:t>
            </a:r>
            <a:endParaRPr lang="ru-RU" sz="2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-69669" y="1010966"/>
            <a:ext cx="11279188" cy="5181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dirty="0" smtClean="0"/>
              <a:t>Для </a:t>
            </a:r>
            <a:r>
              <a:rPr lang="ru-RU" sz="2000" dirty="0"/>
              <a:t>заказчика настройка </a:t>
            </a:r>
            <a:r>
              <a:rPr lang="ru-RU" sz="2000" dirty="0" smtClean="0"/>
              <a:t>прав </a:t>
            </a:r>
            <a:r>
              <a:rPr lang="ru-RU" sz="2000" dirty="0"/>
              <a:t>на работу с документами о </a:t>
            </a:r>
            <a:r>
              <a:rPr lang="ru-RU" sz="2000" dirty="0" smtClean="0"/>
              <a:t>приемке, корректировочными </a:t>
            </a:r>
            <a:r>
              <a:rPr lang="ru-RU" sz="2000" dirty="0"/>
              <a:t>документами осуществляется в блоке «Работа </a:t>
            </a:r>
            <a:r>
              <a:rPr lang="ru-RU" sz="2000" dirty="0" smtClean="0"/>
              <a:t>с документами </a:t>
            </a:r>
            <a:r>
              <a:rPr lang="ru-RU" sz="2000" dirty="0"/>
              <a:t>о приемке».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965" y="1762444"/>
            <a:ext cx="7477125" cy="459105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4E493DF-A5BB-4640-9638-DB96EDE93A55}"/>
              </a:ext>
            </a:extLst>
          </p:cNvPr>
          <p:cNvSpPr/>
          <p:nvPr/>
        </p:nvSpPr>
        <p:spPr>
          <a:xfrm>
            <a:off x="0" y="801234"/>
            <a:ext cx="3692324" cy="48804"/>
          </a:xfrm>
          <a:prstGeom prst="rect">
            <a:avLst/>
          </a:prstGeom>
          <a:solidFill>
            <a:srgbClr val="5DA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92C95F8-18F7-8C44-98B0-2E4D06B6A1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196730" y="0"/>
            <a:ext cx="3996267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786300" y="1845991"/>
            <a:ext cx="3596640" cy="442395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/>
              <a:t>Возможные варианты:</a:t>
            </a:r>
          </a:p>
          <a:p>
            <a:r>
              <a:rPr lang="ru-RU" sz="1400" dirty="0"/>
              <a:t>- «Уполномоченный сотрудник организации заказчика»;</a:t>
            </a:r>
          </a:p>
          <a:p>
            <a:r>
              <a:rPr lang="ru-RU" sz="1400" dirty="0" smtClean="0"/>
              <a:t>- «</a:t>
            </a:r>
            <a:r>
              <a:rPr lang="ru-RU" sz="1400" dirty="0"/>
              <a:t>Уполномоченный сотрудник организации, осуществляющей полномочия заказчика на основании соглашения». Отображается в случае если организация пользователя имеет полномочие Организация, </a:t>
            </a:r>
            <a:r>
              <a:rPr lang="ru-RU" sz="1400" dirty="0" smtClean="0"/>
              <a:t>осуществляющая </a:t>
            </a:r>
            <a:r>
              <a:rPr lang="ru-RU" sz="1400" dirty="0"/>
              <a:t>полномочия заказчика на осуществление закупок на основании договора (соглашения) в соответствии с частью 6 статьи 15 Закона № 44-ФЗ</a:t>
            </a:r>
            <a:r>
              <a:rPr lang="ru-RU" sz="1400" dirty="0" smtClean="0"/>
              <a:t>;</a:t>
            </a:r>
          </a:p>
          <a:p>
            <a:r>
              <a:rPr lang="ru-RU" sz="1400" b="1" u="sng" dirty="0" smtClean="0"/>
              <a:t>- «</a:t>
            </a:r>
            <a:r>
              <a:rPr lang="ru-RU" sz="1400" b="1" u="sng" dirty="0"/>
              <a:t>Уполномоченный сотрудник иной организации»;</a:t>
            </a:r>
          </a:p>
          <a:p>
            <a:r>
              <a:rPr lang="ru-RU" sz="1400" dirty="0" smtClean="0"/>
              <a:t>- </a:t>
            </a:r>
            <a:r>
              <a:rPr lang="ru-RU" sz="1400" dirty="0"/>
              <a:t>«Уполномоченное физическое лицо»;</a:t>
            </a:r>
          </a:p>
          <a:p>
            <a:r>
              <a:rPr lang="ru-RU" sz="1400" dirty="0" smtClean="0"/>
              <a:t>- </a:t>
            </a:r>
            <a:r>
              <a:rPr lang="ru-RU" sz="1400" dirty="0"/>
              <a:t>«Уполномоченный индивидуальный предприниматель</a:t>
            </a:r>
            <a:r>
              <a:rPr lang="ru-RU" sz="1400" dirty="0" smtClean="0"/>
              <a:t>»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431958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39337" y="190501"/>
            <a:ext cx="10515600" cy="659537"/>
          </a:xfrm>
        </p:spPr>
        <p:txBody>
          <a:bodyPr>
            <a:normAutofit/>
          </a:bodyPr>
          <a:lstStyle/>
          <a:p>
            <a:pPr lvl="0"/>
            <a:r>
              <a:rPr lang="ru-RU" sz="2800" b="1" dirty="0">
                <a:solidFill>
                  <a:schemeClr val="tx1"/>
                </a:solidFill>
                <a:latin typeface="+mn-lt"/>
              </a:rPr>
              <a:t>Шаг </a:t>
            </a:r>
            <a:r>
              <a:rPr lang="ru-RU" sz="2800" b="1" dirty="0" smtClean="0">
                <a:solidFill>
                  <a:schemeClr val="tx1"/>
                </a:solidFill>
                <a:latin typeface="+mn-lt"/>
              </a:rPr>
              <a:t>1. Подробности</a:t>
            </a:r>
            <a:endParaRPr lang="ru-RU" sz="2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-69669" y="1010966"/>
            <a:ext cx="11279188" cy="5181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dirty="0" smtClean="0"/>
              <a:t>Для </a:t>
            </a:r>
            <a:r>
              <a:rPr lang="ru-RU" sz="2000" dirty="0"/>
              <a:t>заказчика настройка </a:t>
            </a:r>
            <a:r>
              <a:rPr lang="ru-RU" sz="2000" dirty="0" smtClean="0"/>
              <a:t>прав </a:t>
            </a:r>
            <a:r>
              <a:rPr lang="ru-RU" sz="2000" dirty="0"/>
              <a:t>на работу с документами о </a:t>
            </a:r>
            <a:r>
              <a:rPr lang="ru-RU" sz="2000" dirty="0" smtClean="0"/>
              <a:t>приемке, корректировочными </a:t>
            </a:r>
            <a:r>
              <a:rPr lang="ru-RU" sz="2000" dirty="0"/>
              <a:t>документами осуществляется в блоке «Работа </a:t>
            </a:r>
            <a:r>
              <a:rPr lang="ru-RU" sz="2000" dirty="0" smtClean="0"/>
              <a:t>с документами </a:t>
            </a:r>
            <a:r>
              <a:rPr lang="ru-RU" sz="2000" dirty="0"/>
              <a:t>о приемке».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4E493DF-A5BB-4640-9638-DB96EDE93A55}"/>
              </a:ext>
            </a:extLst>
          </p:cNvPr>
          <p:cNvSpPr/>
          <p:nvPr/>
        </p:nvSpPr>
        <p:spPr>
          <a:xfrm>
            <a:off x="0" y="801234"/>
            <a:ext cx="3692324" cy="48804"/>
          </a:xfrm>
          <a:prstGeom prst="rect">
            <a:avLst/>
          </a:prstGeom>
          <a:solidFill>
            <a:srgbClr val="5DA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92C95F8-18F7-8C44-98B0-2E4D06B6A1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195733" y="0"/>
            <a:ext cx="3996267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39337" y="2090056"/>
            <a:ext cx="3596640" cy="140208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 smtClean="0"/>
              <a:t>Уполномоченный </a:t>
            </a:r>
            <a:r>
              <a:rPr lang="ru-RU" sz="1400" b="1" dirty="0"/>
              <a:t>сотрудник иной </a:t>
            </a:r>
            <a:r>
              <a:rPr lang="ru-RU" sz="1400" b="1" dirty="0" smtClean="0"/>
              <a:t>организации</a:t>
            </a:r>
            <a:endParaRPr lang="ru-RU" sz="1400" b="1" dirty="0"/>
          </a:p>
        </p:txBody>
      </p:sp>
      <p:sp>
        <p:nvSpPr>
          <p:cNvPr id="5" name="Стрелка вправо 4"/>
          <p:cNvSpPr/>
          <p:nvPr/>
        </p:nvSpPr>
        <p:spPr>
          <a:xfrm>
            <a:off x="3849672" y="2580207"/>
            <a:ext cx="679379" cy="345872"/>
          </a:xfrm>
          <a:prstGeom prst="rightArrow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642746" y="2090056"/>
            <a:ext cx="3596640" cy="140208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/>
              <a:t>«Лицо, уполномоченное действовать в качестве члена приемочной комиссии» </a:t>
            </a:r>
            <a:endParaRPr lang="ru-RU" sz="1400" b="1" dirty="0" smtClean="0"/>
          </a:p>
          <a:p>
            <a:r>
              <a:rPr lang="ru-RU" sz="1400" b="1" dirty="0" smtClean="0"/>
              <a:t>или</a:t>
            </a:r>
          </a:p>
          <a:p>
            <a:r>
              <a:rPr lang="ru-RU" sz="1400" b="1" dirty="0" smtClean="0"/>
              <a:t> </a:t>
            </a:r>
            <a:r>
              <a:rPr lang="ru-RU" sz="1400" b="1" u="sng" dirty="0"/>
              <a:t>«Иное уполномоченное лицо»</a:t>
            </a:r>
          </a:p>
        </p:txBody>
      </p:sp>
      <p:sp>
        <p:nvSpPr>
          <p:cNvPr id="11" name="Стрелка вправо 10"/>
          <p:cNvSpPr/>
          <p:nvPr/>
        </p:nvSpPr>
        <p:spPr>
          <a:xfrm rot="10800000">
            <a:off x="3827736" y="4856455"/>
            <a:ext cx="679379" cy="345872"/>
          </a:xfrm>
          <a:prstGeom prst="rightArrow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642746" y="4354669"/>
            <a:ext cx="3596640" cy="134944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/>
              <a:t>«Получатель товаров, работ, услуг</a:t>
            </a:r>
            <a:r>
              <a:rPr lang="ru-RU" sz="1400" b="1" dirty="0" smtClean="0"/>
              <a:t>»,</a:t>
            </a:r>
          </a:p>
          <a:p>
            <a:r>
              <a:rPr lang="ru-RU" sz="1400" b="1" dirty="0" smtClean="0"/>
              <a:t>«</a:t>
            </a:r>
            <a:r>
              <a:rPr lang="ru-RU" sz="1400" b="1" dirty="0"/>
              <a:t>Эксперт», </a:t>
            </a:r>
            <a:endParaRPr lang="ru-RU" sz="1400" b="1" dirty="0" smtClean="0"/>
          </a:p>
          <a:p>
            <a:r>
              <a:rPr lang="ru-RU" sz="1400" b="1" dirty="0" smtClean="0"/>
              <a:t>«</a:t>
            </a:r>
            <a:r>
              <a:rPr lang="ru-RU" sz="1400" b="1" dirty="0"/>
              <a:t>Строительный контроль</a:t>
            </a:r>
            <a:r>
              <a:rPr lang="ru-RU" sz="1400" b="1" dirty="0" smtClean="0"/>
              <a:t>»,</a:t>
            </a:r>
          </a:p>
          <a:p>
            <a:r>
              <a:rPr lang="ru-RU" sz="1400" b="1" dirty="0" smtClean="0"/>
              <a:t>«</a:t>
            </a:r>
            <a:r>
              <a:rPr lang="ru-RU" sz="1400" b="1" dirty="0"/>
              <a:t>Технический заказчик», </a:t>
            </a:r>
            <a:endParaRPr lang="ru-RU" sz="1400" b="1" dirty="0" smtClean="0"/>
          </a:p>
          <a:p>
            <a:r>
              <a:rPr lang="ru-RU" sz="1400" b="1" u="sng" dirty="0" smtClean="0"/>
              <a:t>«</a:t>
            </a:r>
            <a:r>
              <a:rPr lang="ru-RU" sz="1400" b="1" u="sng" dirty="0"/>
              <a:t>Другое»</a:t>
            </a:r>
          </a:p>
        </p:txBody>
      </p:sp>
      <p:sp>
        <p:nvSpPr>
          <p:cNvPr id="13" name="Стрелка вправо 12"/>
          <p:cNvSpPr/>
          <p:nvPr/>
        </p:nvSpPr>
        <p:spPr>
          <a:xfrm rot="5400000">
            <a:off x="6079550" y="3819395"/>
            <a:ext cx="679379" cy="345872"/>
          </a:xfrm>
          <a:prstGeom prst="rightArrow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139337" y="4354668"/>
            <a:ext cx="3596640" cy="134944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 smtClean="0"/>
              <a:t>Появляется текстовое поле с возможностью указания роли пользователя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49431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74023" y="187257"/>
            <a:ext cx="3783874" cy="613977"/>
          </a:xfrm>
        </p:spPr>
        <p:txBody>
          <a:bodyPr>
            <a:normAutofit/>
          </a:bodyPr>
          <a:lstStyle/>
          <a:p>
            <a:pPr lvl="0"/>
            <a:r>
              <a:rPr lang="ru-RU" sz="2800" b="1" dirty="0">
                <a:solidFill>
                  <a:schemeClr val="tx1"/>
                </a:solidFill>
                <a:latin typeface="Panton" pitchFamily="2" charset="0"/>
              </a:rPr>
              <a:t>Шаг 2. </a:t>
            </a:r>
            <a:r>
              <a:rPr lang="ru-RU" sz="2800" b="1" dirty="0" smtClean="0">
                <a:solidFill>
                  <a:schemeClr val="tx1"/>
                </a:solidFill>
                <a:latin typeface="Panton" pitchFamily="2" charset="0"/>
              </a:rPr>
              <a:t>Подробности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165463" y="1107213"/>
            <a:ext cx="11279188" cy="5633221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sz="2200" dirty="0" smtClean="0">
                <a:solidFill>
                  <a:schemeClr val="tx1"/>
                </a:solidFill>
              </a:rPr>
              <a:t>Поставщик </a:t>
            </a:r>
            <a:r>
              <a:rPr lang="ru-RU" sz="2200" dirty="0">
                <a:solidFill>
                  <a:schemeClr val="tx1"/>
                </a:solidFill>
              </a:rPr>
              <a:t>(подрядчик, исполнитель) </a:t>
            </a:r>
            <a:r>
              <a:rPr lang="ru-RU" sz="2200" b="1" dirty="0">
                <a:solidFill>
                  <a:schemeClr val="tx1"/>
                </a:solidFill>
              </a:rPr>
              <a:t>в срок, установленный в контракте,</a:t>
            </a:r>
            <a:r>
              <a:rPr lang="ru-RU" sz="2200" dirty="0">
                <a:solidFill>
                  <a:schemeClr val="tx1"/>
                </a:solidFill>
              </a:rPr>
              <a:t> формирует с использованием </a:t>
            </a:r>
            <a:r>
              <a:rPr lang="ru-RU" sz="2200" dirty="0" smtClean="0">
                <a:solidFill>
                  <a:schemeClr val="tx1"/>
                </a:solidFill>
              </a:rPr>
              <a:t>ЕИС, </a:t>
            </a:r>
            <a:r>
              <a:rPr lang="ru-RU" sz="2200" dirty="0">
                <a:solidFill>
                  <a:schemeClr val="tx1"/>
                </a:solidFill>
              </a:rPr>
              <a:t>подписывает усиленной электронной подписью лица, имеющего право действовать от имени поставщика (подрядчика, исполнителя), и размещает в </a:t>
            </a:r>
            <a:r>
              <a:rPr lang="ru-RU" sz="2200" dirty="0" smtClean="0">
                <a:solidFill>
                  <a:schemeClr val="tx1"/>
                </a:solidFill>
              </a:rPr>
              <a:t>ЕИС документ </a:t>
            </a:r>
            <a:r>
              <a:rPr lang="ru-RU" sz="2200" dirty="0">
                <a:solidFill>
                  <a:schemeClr val="tx1"/>
                </a:solidFill>
              </a:rPr>
              <a:t>о приемке, который должен содержать</a:t>
            </a:r>
            <a:r>
              <a:rPr lang="ru-RU" sz="2200" dirty="0" smtClean="0">
                <a:solidFill>
                  <a:schemeClr val="tx1"/>
                </a:solidFill>
              </a:rPr>
              <a:t>:</a:t>
            </a:r>
          </a:p>
          <a:p>
            <a:pPr>
              <a:buClrTx/>
              <a:buFont typeface="+mj-lt"/>
              <a:buAutoNum type="arabicPeriod"/>
            </a:pPr>
            <a:r>
              <a:rPr lang="ru-RU" sz="2200" dirty="0" smtClean="0">
                <a:solidFill>
                  <a:schemeClr val="tx1"/>
                </a:solidFill>
              </a:rPr>
              <a:t>ИКЗ;</a:t>
            </a:r>
          </a:p>
          <a:p>
            <a:pPr>
              <a:buClrTx/>
              <a:buFont typeface="+mj-lt"/>
              <a:buAutoNum type="arabicPeriod"/>
            </a:pPr>
            <a:r>
              <a:rPr lang="ru-RU" sz="2200" dirty="0" smtClean="0">
                <a:solidFill>
                  <a:schemeClr val="tx1"/>
                </a:solidFill>
              </a:rPr>
              <a:t>Наименование</a:t>
            </a:r>
            <a:r>
              <a:rPr lang="ru-RU" sz="2200" dirty="0">
                <a:solidFill>
                  <a:schemeClr val="tx1"/>
                </a:solidFill>
              </a:rPr>
              <a:t>, место нахождения </a:t>
            </a:r>
            <a:r>
              <a:rPr lang="ru-RU" sz="2200" dirty="0" smtClean="0">
                <a:solidFill>
                  <a:schemeClr val="tx1"/>
                </a:solidFill>
              </a:rPr>
              <a:t>заказчика;</a:t>
            </a:r>
          </a:p>
          <a:p>
            <a:pPr>
              <a:buClrTx/>
              <a:buFont typeface="+mj-lt"/>
              <a:buAutoNum type="arabicPeriod"/>
            </a:pPr>
            <a:r>
              <a:rPr lang="ru-RU" sz="2200" dirty="0">
                <a:solidFill>
                  <a:schemeClr val="tx1"/>
                </a:solidFill>
              </a:rPr>
              <a:t>Н</a:t>
            </a:r>
            <a:r>
              <a:rPr lang="ru-RU" sz="2200" dirty="0" smtClean="0">
                <a:solidFill>
                  <a:schemeClr val="tx1"/>
                </a:solidFill>
              </a:rPr>
              <a:t>аименование </a:t>
            </a:r>
            <a:r>
              <a:rPr lang="ru-RU" sz="2200" dirty="0">
                <a:solidFill>
                  <a:schemeClr val="tx1"/>
                </a:solidFill>
              </a:rPr>
              <a:t>объекта </a:t>
            </a:r>
            <a:r>
              <a:rPr lang="ru-RU" sz="2200" dirty="0" smtClean="0">
                <a:solidFill>
                  <a:schemeClr val="tx1"/>
                </a:solidFill>
              </a:rPr>
              <a:t>закупки;</a:t>
            </a:r>
          </a:p>
          <a:p>
            <a:pPr>
              <a:buClrTx/>
              <a:buFont typeface="+mj-lt"/>
              <a:buAutoNum type="arabicPeriod"/>
            </a:pPr>
            <a:r>
              <a:rPr lang="ru-RU" sz="2200" dirty="0" smtClean="0">
                <a:solidFill>
                  <a:schemeClr val="tx1"/>
                </a:solidFill>
              </a:rPr>
              <a:t>Место </a:t>
            </a:r>
            <a:r>
              <a:rPr lang="ru-RU" sz="2200" dirty="0">
                <a:solidFill>
                  <a:schemeClr val="tx1"/>
                </a:solidFill>
              </a:rPr>
              <a:t>поставки товара, выполнения работы, оказания </a:t>
            </a:r>
            <a:r>
              <a:rPr lang="ru-RU" sz="2200" dirty="0" smtClean="0">
                <a:solidFill>
                  <a:schemeClr val="tx1"/>
                </a:solidFill>
              </a:rPr>
              <a:t>услуги;</a:t>
            </a:r>
          </a:p>
          <a:p>
            <a:pPr>
              <a:buClrTx/>
              <a:buFont typeface="+mj-lt"/>
              <a:buAutoNum type="arabicPeriod"/>
            </a:pPr>
            <a:r>
              <a:rPr lang="ru-RU" sz="2200" dirty="0" smtClean="0">
                <a:solidFill>
                  <a:schemeClr val="tx1"/>
                </a:solidFill>
              </a:rPr>
              <a:t>Информацию </a:t>
            </a:r>
            <a:r>
              <a:rPr lang="ru-RU" sz="2200" dirty="0">
                <a:solidFill>
                  <a:schemeClr val="tx1"/>
                </a:solidFill>
              </a:rPr>
              <a:t>о поставщике (подрядчике, </a:t>
            </a:r>
            <a:r>
              <a:rPr lang="ru-RU" sz="2200" dirty="0" smtClean="0">
                <a:solidFill>
                  <a:schemeClr val="tx1"/>
                </a:solidFill>
              </a:rPr>
              <a:t>исполнителе) (наименование, адрес, ИНН);</a:t>
            </a:r>
          </a:p>
          <a:p>
            <a:pPr>
              <a:buClrTx/>
              <a:buFont typeface="+mj-lt"/>
              <a:buAutoNum type="arabicPeriod"/>
            </a:pPr>
            <a:r>
              <a:rPr lang="ru-RU" sz="2200" dirty="0" smtClean="0">
                <a:solidFill>
                  <a:schemeClr val="tx1"/>
                </a:solidFill>
              </a:rPr>
              <a:t>Единицу </a:t>
            </a:r>
            <a:r>
              <a:rPr lang="ru-RU" sz="2200" dirty="0">
                <a:solidFill>
                  <a:schemeClr val="tx1"/>
                </a:solidFill>
              </a:rPr>
              <a:t>измерения поставленного товара (при осуществлении закупки товара, в том числе поставляемого заказчику при выполнении закупаемых работ, оказании закупаемых услуг), выполненной работы, оказанной </a:t>
            </a:r>
            <a:r>
              <a:rPr lang="ru-RU" sz="2200" dirty="0" smtClean="0">
                <a:solidFill>
                  <a:schemeClr val="tx1"/>
                </a:solidFill>
              </a:rPr>
              <a:t>услуги;</a:t>
            </a:r>
          </a:p>
          <a:p>
            <a:pPr>
              <a:buClrTx/>
              <a:buFont typeface="+mj-lt"/>
              <a:buAutoNum type="arabicPeriod"/>
            </a:pPr>
            <a:r>
              <a:rPr lang="ru-RU" sz="2200" dirty="0">
                <a:solidFill>
                  <a:schemeClr val="tx1"/>
                </a:solidFill>
              </a:rPr>
              <a:t>Н</a:t>
            </a:r>
            <a:r>
              <a:rPr lang="ru-RU" sz="2200" dirty="0" smtClean="0">
                <a:solidFill>
                  <a:schemeClr val="tx1"/>
                </a:solidFill>
              </a:rPr>
              <a:t>аименование </a:t>
            </a:r>
            <a:r>
              <a:rPr lang="ru-RU" sz="2200" dirty="0">
                <a:solidFill>
                  <a:schemeClr val="tx1"/>
                </a:solidFill>
              </a:rPr>
              <a:t>поставленного товара, выполненной работы, оказанной услуги;</a:t>
            </a:r>
          </a:p>
          <a:p>
            <a:pPr>
              <a:buClrTx/>
              <a:buFont typeface="+mj-lt"/>
              <a:buAutoNum type="arabicPeriod"/>
            </a:pPr>
            <a:r>
              <a:rPr lang="ru-RU" sz="2200" dirty="0" smtClean="0">
                <a:solidFill>
                  <a:schemeClr val="tx1"/>
                </a:solidFill>
              </a:rPr>
              <a:t>Наименование </a:t>
            </a:r>
            <a:r>
              <a:rPr lang="ru-RU" sz="2200" dirty="0">
                <a:solidFill>
                  <a:schemeClr val="tx1"/>
                </a:solidFill>
              </a:rPr>
              <a:t>страны происхождения поставленного товара (при осуществлении закупки товара, в том числе поставляемого заказчику при выполнении закупаемых работ, оказании закупаемых услуг</a:t>
            </a:r>
            <a:r>
              <a:rPr lang="ru-RU" sz="2200" dirty="0" smtClean="0">
                <a:solidFill>
                  <a:schemeClr val="tx1"/>
                </a:solidFill>
              </a:rPr>
              <a:t>);</a:t>
            </a:r>
            <a:endParaRPr lang="ru-RU" sz="2200" dirty="0">
              <a:solidFill>
                <a:schemeClr val="tx1"/>
              </a:solidFill>
            </a:endParaRPr>
          </a:p>
          <a:p>
            <a:pPr>
              <a:buClrTx/>
              <a:buFont typeface="+mj-lt"/>
              <a:buAutoNum type="arabicPeriod"/>
            </a:pPr>
            <a:r>
              <a:rPr lang="ru-RU" sz="2200" dirty="0">
                <a:solidFill>
                  <a:schemeClr val="tx1"/>
                </a:solidFill>
              </a:rPr>
              <a:t>И</a:t>
            </a:r>
            <a:r>
              <a:rPr lang="ru-RU" sz="2200" dirty="0" smtClean="0">
                <a:solidFill>
                  <a:schemeClr val="tx1"/>
                </a:solidFill>
              </a:rPr>
              <a:t>нформацию </a:t>
            </a:r>
            <a:r>
              <a:rPr lang="ru-RU" sz="2200" dirty="0">
                <a:solidFill>
                  <a:schemeClr val="tx1"/>
                </a:solidFill>
              </a:rPr>
              <a:t>о количестве поставленного товара (при осуществлении закупки товара, в том числе поставляемого заказчику при выполнении закупаемых работ, оказании закупаемых услуг</a:t>
            </a:r>
            <a:r>
              <a:rPr lang="ru-RU" sz="2200" dirty="0" smtClean="0">
                <a:solidFill>
                  <a:schemeClr val="tx1"/>
                </a:solidFill>
              </a:rPr>
              <a:t>);</a:t>
            </a:r>
          </a:p>
          <a:p>
            <a:pPr>
              <a:buClrTx/>
              <a:buFont typeface="+mj-lt"/>
              <a:buAutoNum type="arabicPeriod"/>
            </a:pPr>
            <a:r>
              <a:rPr lang="ru-RU" sz="2200" dirty="0" smtClean="0">
                <a:solidFill>
                  <a:schemeClr val="tx1"/>
                </a:solidFill>
              </a:rPr>
              <a:t>Информацию </a:t>
            </a:r>
            <a:r>
              <a:rPr lang="ru-RU" sz="2200" dirty="0">
                <a:solidFill>
                  <a:schemeClr val="tx1"/>
                </a:solidFill>
              </a:rPr>
              <a:t>об объеме выполненной работы, оказанной </a:t>
            </a:r>
            <a:r>
              <a:rPr lang="ru-RU" sz="2200" dirty="0" smtClean="0">
                <a:solidFill>
                  <a:schemeClr val="tx1"/>
                </a:solidFill>
              </a:rPr>
              <a:t>услуги;</a:t>
            </a:r>
          </a:p>
          <a:p>
            <a:pPr>
              <a:buClrTx/>
              <a:buFont typeface="+mj-lt"/>
              <a:buAutoNum type="arabicPeriod"/>
            </a:pPr>
            <a:r>
              <a:rPr lang="ru-RU" sz="2200" dirty="0" smtClean="0">
                <a:solidFill>
                  <a:schemeClr val="tx1"/>
                </a:solidFill>
              </a:rPr>
              <a:t>Стоимость </a:t>
            </a:r>
            <a:r>
              <a:rPr lang="ru-RU" sz="2200" dirty="0">
                <a:solidFill>
                  <a:schemeClr val="tx1"/>
                </a:solidFill>
              </a:rPr>
              <a:t>исполненных поставщиком (подрядчиком, исполнителем) обязательств, предусмотренных контрактом, с указанием цены за единицу поставленного товара (при осуществлении закупки товара, в том числе поставляемого заказчику при выполнении закупаемых работ, оказании закупаемых услуг), выполненной работы, оказанной услуги</a:t>
            </a:r>
            <a:r>
              <a:rPr lang="ru-RU" sz="2200" dirty="0" smtClean="0">
                <a:solidFill>
                  <a:schemeClr val="tx1"/>
                </a:solidFill>
              </a:rPr>
              <a:t>;</a:t>
            </a:r>
          </a:p>
          <a:p>
            <a:pPr>
              <a:buClrTx/>
              <a:buFont typeface="+mj-lt"/>
              <a:buAutoNum type="arabicPeriod"/>
            </a:pPr>
            <a:r>
              <a:rPr lang="ru-RU" sz="2200" dirty="0" smtClean="0">
                <a:solidFill>
                  <a:schemeClr val="tx1"/>
                </a:solidFill>
              </a:rPr>
              <a:t>Иная информация</a:t>
            </a:r>
            <a:endParaRPr lang="ru-RU" sz="2200" dirty="0">
              <a:solidFill>
                <a:schemeClr val="tx1"/>
              </a:solidFill>
            </a:endParaRPr>
          </a:p>
          <a:p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4E493DF-A5BB-4640-9638-DB96EDE93A55}"/>
              </a:ext>
            </a:extLst>
          </p:cNvPr>
          <p:cNvSpPr/>
          <p:nvPr/>
        </p:nvSpPr>
        <p:spPr>
          <a:xfrm>
            <a:off x="0" y="801234"/>
            <a:ext cx="3692324" cy="48804"/>
          </a:xfrm>
          <a:prstGeom prst="rect">
            <a:avLst/>
          </a:prstGeom>
          <a:solidFill>
            <a:srgbClr val="5DA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92C95F8-18F7-8C44-98B0-2E4D06B6A1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195733" y="0"/>
            <a:ext cx="39962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01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74172"/>
            <a:ext cx="8596313" cy="1320800"/>
          </a:xfrm>
        </p:spPr>
        <p:txBody>
          <a:bodyPr>
            <a:normAutofit/>
          </a:bodyPr>
          <a:lstStyle/>
          <a:p>
            <a:pPr lvl="0"/>
            <a:r>
              <a:rPr lang="ru-RU" sz="2800" b="1" dirty="0">
                <a:solidFill>
                  <a:schemeClr val="tx1"/>
                </a:solidFill>
                <a:latin typeface="+mn-lt"/>
              </a:rPr>
              <a:t>Шаг 2. </a:t>
            </a:r>
            <a:r>
              <a:rPr lang="ru-RU" sz="2800" b="1" dirty="0" smtClean="0">
                <a:solidFill>
                  <a:schemeClr val="tx1"/>
                </a:solidFill>
                <a:latin typeface="+mn-lt"/>
              </a:rPr>
              <a:t>Доступные документы</a:t>
            </a:r>
            <a:endParaRPr lang="ru-RU" sz="2800" dirty="0">
              <a:solidFill>
                <a:schemeClr val="tx1"/>
              </a:solidFill>
              <a:latin typeface="+mn-lt"/>
            </a:endParaRPr>
          </a:p>
        </p:txBody>
      </p:sp>
      <p:graphicFrame>
        <p:nvGraphicFramePr>
          <p:cNvPr id="8" name="Схема 7"/>
          <p:cNvGraphicFramePr/>
          <p:nvPr>
            <p:extLst/>
          </p:nvPr>
        </p:nvGraphicFramePr>
        <p:xfrm>
          <a:off x="242137" y="1100062"/>
          <a:ext cx="8112038" cy="46578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4E493DF-A5BB-4640-9638-DB96EDE93A55}"/>
              </a:ext>
            </a:extLst>
          </p:cNvPr>
          <p:cNvSpPr/>
          <p:nvPr/>
        </p:nvSpPr>
        <p:spPr>
          <a:xfrm>
            <a:off x="0" y="801234"/>
            <a:ext cx="3692324" cy="48804"/>
          </a:xfrm>
          <a:prstGeom prst="rect">
            <a:avLst/>
          </a:prstGeom>
          <a:solidFill>
            <a:srgbClr val="5DA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92C95F8-18F7-8C44-98B0-2E4D06B6A18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8195733" y="0"/>
            <a:ext cx="3996267" cy="6858000"/>
          </a:xfrm>
          <a:prstGeom prst="rect">
            <a:avLst/>
          </a:prstGeom>
        </p:spPr>
      </p:pic>
      <p:sp>
        <p:nvSpPr>
          <p:cNvPr id="3" name="Правая фигурная скобка 2"/>
          <p:cNvSpPr/>
          <p:nvPr/>
        </p:nvSpPr>
        <p:spPr>
          <a:xfrm>
            <a:off x="8512628" y="2752634"/>
            <a:ext cx="444137" cy="2847703"/>
          </a:xfrm>
          <a:prstGeom prst="rightBrace">
            <a:avLst/>
          </a:prstGeom>
          <a:ln w="762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9115218" y="2405139"/>
            <a:ext cx="2812869" cy="3352799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Выставляет ли поставщик документ о приемке с функцией счет-фактура или отдельно документ о приемке + отдельно счет-фактура определяется учетной политикой такого лица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25170" y="6059268"/>
            <a:ext cx="78290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УПД – это первичный учетный документ в соответствии с положениями ст. 9 402-ФЗ. Документ о приемке = УПД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901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26423" y="198574"/>
            <a:ext cx="8596313" cy="627062"/>
          </a:xfrm>
        </p:spPr>
        <p:txBody>
          <a:bodyPr>
            <a:normAutofit/>
          </a:bodyPr>
          <a:lstStyle/>
          <a:p>
            <a:pPr lvl="0"/>
            <a:r>
              <a:rPr lang="ru-RU" sz="2800" b="1" dirty="0" smtClean="0">
                <a:solidFill>
                  <a:schemeClr val="tx1"/>
                </a:solidFill>
                <a:latin typeface="+mn-lt"/>
              </a:rPr>
              <a:t>Нормативное регулирование</a:t>
            </a:r>
            <a:endParaRPr lang="ru-RU" sz="2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4E493DF-A5BB-4640-9638-DB96EDE93A55}"/>
              </a:ext>
            </a:extLst>
          </p:cNvPr>
          <p:cNvSpPr/>
          <p:nvPr/>
        </p:nvSpPr>
        <p:spPr>
          <a:xfrm>
            <a:off x="0" y="801234"/>
            <a:ext cx="3692324" cy="48804"/>
          </a:xfrm>
          <a:prstGeom prst="rect">
            <a:avLst/>
          </a:prstGeom>
          <a:solidFill>
            <a:srgbClr val="5DA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92C95F8-18F7-8C44-98B0-2E4D06B6A1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8195733" y="0"/>
            <a:ext cx="3996267" cy="6858000"/>
          </a:xfrm>
          <a:prstGeom prst="rect">
            <a:avLst/>
          </a:prstGeom>
        </p:spPr>
      </p:pic>
      <p:sp>
        <p:nvSpPr>
          <p:cNvPr id="12" name="Скругленный прямоугольник 11"/>
          <p:cNvSpPr/>
          <p:nvPr/>
        </p:nvSpPr>
        <p:spPr>
          <a:xfrm>
            <a:off x="4321006" y="1365544"/>
            <a:ext cx="4075611" cy="4523150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… в случае поставки товаров, выполнения работ, оказания услуг в рамках контрактов, заключенных в соответствии с Федеральным законом N 44-ФЗ, - выставление и получение счетов-фактур в электронной форме с использованием ЕИС через федеральный орган исполнительной власти, определенный Правительством Российской Федерации в соответствии с частью 6 статьи 4 Федерального закона N 44-ФЗ (далее - уполномоченный орган)</a:t>
            </a:r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738455" y="6062388"/>
            <a:ext cx="2780270" cy="68362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Вступает в силу 1 октября 2022 года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2979" y="1365544"/>
            <a:ext cx="4075611" cy="4523150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… </a:t>
            </a:r>
            <a:r>
              <a:rPr lang="ru-RU" dirty="0"/>
              <a:t>Приказ Минфина России от 28.04.2022 N 64н</a:t>
            </a:r>
          </a:p>
          <a:p>
            <a:pPr algn="ctr"/>
            <a:r>
              <a:rPr lang="ru-RU" dirty="0"/>
              <a:t>«О внесении изменений в Порядок выставления и получения счетов-фактур в электронной форме по телекоммуникационным каналам связи с применением усиленной квалифицированной электронной подписи, утвержденный приказом Министерства финансов Российской Федерации от 5 февраля 2021 г. N 14н»</a:t>
            </a:r>
          </a:p>
        </p:txBody>
      </p:sp>
      <p:sp>
        <p:nvSpPr>
          <p:cNvPr id="10" name="Стрелка вправо 9"/>
          <p:cNvSpPr/>
          <p:nvPr/>
        </p:nvSpPr>
        <p:spPr>
          <a:xfrm>
            <a:off x="3833228" y="3110298"/>
            <a:ext cx="877618" cy="731520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4984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51632" y="355232"/>
            <a:ext cx="8354175" cy="989611"/>
          </a:xfrm>
        </p:spPr>
        <p:txBody>
          <a:bodyPr>
            <a:normAutofit/>
          </a:bodyPr>
          <a:lstStyle/>
          <a:p>
            <a:pPr lvl="0"/>
            <a:r>
              <a:rPr lang="ru-RU" sz="2800" b="1" dirty="0" smtClean="0">
                <a:solidFill>
                  <a:schemeClr val="tx1"/>
                </a:solidFill>
                <a:latin typeface="+mn-lt"/>
              </a:rPr>
              <a:t>Требования к Первичному учетному документу согласно 402-ФЗ</a:t>
            </a:r>
            <a:endParaRPr lang="ru-RU" sz="2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4E493DF-A5BB-4640-9638-DB96EDE93A55}"/>
              </a:ext>
            </a:extLst>
          </p:cNvPr>
          <p:cNvSpPr/>
          <p:nvPr/>
        </p:nvSpPr>
        <p:spPr>
          <a:xfrm>
            <a:off x="0" y="801234"/>
            <a:ext cx="3692324" cy="48804"/>
          </a:xfrm>
          <a:prstGeom prst="rect">
            <a:avLst/>
          </a:prstGeom>
          <a:solidFill>
            <a:srgbClr val="5DA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92C95F8-18F7-8C44-98B0-2E4D06B6A1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8195733" y="0"/>
            <a:ext cx="3996267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1632" y="1790845"/>
            <a:ext cx="785090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1) наименование документа;</a:t>
            </a:r>
          </a:p>
          <a:p>
            <a:r>
              <a:rPr lang="ru-RU" b="1" dirty="0"/>
              <a:t>2) дата составления документа;</a:t>
            </a:r>
          </a:p>
          <a:p>
            <a:r>
              <a:rPr lang="ru-RU" dirty="0"/>
              <a:t>3) наименование экономического субъекта, составившего документ;</a:t>
            </a:r>
          </a:p>
          <a:p>
            <a:r>
              <a:rPr lang="ru-RU" dirty="0"/>
              <a:t>4) содержание факта хозяйственной жизни;</a:t>
            </a:r>
          </a:p>
          <a:p>
            <a:r>
              <a:rPr lang="ru-RU" dirty="0"/>
              <a:t>5) величина натурального и (или) денежного измерения факта хозяйственной жизни с указанием единиц измерения;</a:t>
            </a:r>
          </a:p>
          <a:p>
            <a:r>
              <a:rPr lang="ru-RU" b="1" dirty="0"/>
              <a:t>6) наименование должности лица (лиц), совершившего (совершивших) сделку, операцию и ответственного (ответственных) за ее оформление, либо наименование должности лица (лиц), ответственного (ответственных) за оформление свершившегося события;</a:t>
            </a:r>
          </a:p>
          <a:p>
            <a:r>
              <a:rPr lang="ru-RU" dirty="0" smtClean="0"/>
              <a:t>7</a:t>
            </a:r>
            <a:r>
              <a:rPr lang="ru-RU" dirty="0"/>
              <a:t>) подписи лиц, предусмотренных пунктом 6 настоящей части, с указанием их фамилий и инициалов либо иных реквизитов, необходимых для идентификации этих лиц.</a:t>
            </a:r>
          </a:p>
        </p:txBody>
      </p:sp>
    </p:spTree>
    <p:extLst>
      <p:ext uri="{BB962C8B-B14F-4D97-AF65-F5344CB8AC3E}">
        <p14:creationId xmlns:p14="http://schemas.microsoft.com/office/powerpoint/2010/main" val="180621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91440" y="187257"/>
            <a:ext cx="3757749" cy="613977"/>
          </a:xfrm>
        </p:spPr>
        <p:txBody>
          <a:bodyPr>
            <a:normAutofit/>
          </a:bodyPr>
          <a:lstStyle/>
          <a:p>
            <a:pPr lvl="0"/>
            <a:r>
              <a:rPr lang="ru-RU" sz="2800" b="1" dirty="0">
                <a:solidFill>
                  <a:schemeClr val="tx1"/>
                </a:solidFill>
                <a:latin typeface="+mn-lt"/>
              </a:rPr>
              <a:t>Шаг 2. </a:t>
            </a:r>
            <a:r>
              <a:rPr lang="ru-RU" sz="2800" b="1" dirty="0" smtClean="0">
                <a:solidFill>
                  <a:schemeClr val="tx1"/>
                </a:solidFill>
                <a:latin typeface="+mn-lt"/>
              </a:rPr>
              <a:t>Подробности</a:t>
            </a:r>
            <a:endParaRPr lang="ru-RU" sz="2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253501" y="1600989"/>
            <a:ext cx="3595688" cy="44227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</a:rPr>
              <a:t>К </a:t>
            </a:r>
            <a:r>
              <a:rPr lang="ru-RU" dirty="0">
                <a:solidFill>
                  <a:schemeClr val="tx1"/>
                </a:solidFill>
              </a:rPr>
              <a:t>документу о </a:t>
            </a:r>
            <a:r>
              <a:rPr lang="ru-RU" dirty="0" smtClean="0">
                <a:solidFill>
                  <a:schemeClr val="tx1"/>
                </a:solidFill>
              </a:rPr>
              <a:t>приемке могут </a:t>
            </a:r>
            <a:r>
              <a:rPr lang="ru-RU" dirty="0">
                <a:solidFill>
                  <a:schemeClr val="tx1"/>
                </a:solidFill>
              </a:rPr>
              <a:t>прилагаться документы, которые считаются его неотъемлемой частью. </a:t>
            </a:r>
            <a:endParaRPr lang="ru-RU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</a:rPr>
              <a:t>При </a:t>
            </a:r>
            <a:r>
              <a:rPr lang="ru-RU" dirty="0">
                <a:solidFill>
                  <a:schemeClr val="tx1"/>
                </a:solidFill>
              </a:rPr>
              <a:t>этом в случае, если информация, содержащаяся в прилагаемых документах, не соответствует информации, содержащейся в документе о приемке, приоритет имеет </a:t>
            </a:r>
            <a:r>
              <a:rPr lang="ru-RU" dirty="0" smtClean="0">
                <a:solidFill>
                  <a:schemeClr val="tx1"/>
                </a:solidFill>
              </a:rPr>
              <a:t>информация</a:t>
            </a:r>
            <a:r>
              <a:rPr lang="ru-RU" dirty="0">
                <a:solidFill>
                  <a:schemeClr val="tx1"/>
                </a:solidFill>
              </a:rPr>
              <a:t>, содержащаяся в документе о </a:t>
            </a:r>
            <a:r>
              <a:rPr lang="ru-RU" dirty="0" smtClean="0">
                <a:solidFill>
                  <a:schemeClr val="tx1"/>
                </a:solidFill>
              </a:rPr>
              <a:t>приемке.</a:t>
            </a:r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4" name="Схема 3"/>
          <p:cNvGraphicFramePr/>
          <p:nvPr>
            <p:extLst/>
          </p:nvPr>
        </p:nvGraphicFramePr>
        <p:xfrm>
          <a:off x="1645421" y="1231279"/>
          <a:ext cx="9483031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 rot="16200000">
            <a:off x="3444792" y="5233852"/>
            <a:ext cx="1210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2"/>
                </a:solidFill>
              </a:rPr>
              <a:t>ПРИМЕРЫ</a:t>
            </a:r>
            <a:endParaRPr lang="ru-RU" dirty="0">
              <a:solidFill>
                <a:schemeClr val="bg2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4E493DF-A5BB-4640-9638-DB96EDE93A55}"/>
              </a:ext>
            </a:extLst>
          </p:cNvPr>
          <p:cNvSpPr/>
          <p:nvPr/>
        </p:nvSpPr>
        <p:spPr>
          <a:xfrm>
            <a:off x="0" y="801234"/>
            <a:ext cx="3692324" cy="48804"/>
          </a:xfrm>
          <a:prstGeom prst="rect">
            <a:avLst/>
          </a:prstGeom>
          <a:solidFill>
            <a:srgbClr val="5DA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92C95F8-18F7-8C44-98B0-2E4D06B6A18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8195733" y="0"/>
            <a:ext cx="39962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20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69817" y="187257"/>
            <a:ext cx="10515600" cy="1325562"/>
          </a:xfrm>
        </p:spPr>
        <p:txBody>
          <a:bodyPr>
            <a:normAutofit/>
          </a:bodyPr>
          <a:lstStyle/>
          <a:p>
            <a:pPr lvl="0"/>
            <a:r>
              <a:rPr lang="ru-RU" sz="2800" b="1" dirty="0">
                <a:solidFill>
                  <a:schemeClr val="tx1"/>
                </a:solidFill>
                <a:latin typeface="+mn-lt"/>
              </a:rPr>
              <a:t>Шаг </a:t>
            </a:r>
            <a:r>
              <a:rPr lang="ru-RU" sz="2800" b="1" dirty="0" smtClean="0">
                <a:solidFill>
                  <a:schemeClr val="tx1"/>
                </a:solidFill>
                <a:latin typeface="+mn-lt"/>
              </a:rPr>
              <a:t>3.1/3.2 Подробности</a:t>
            </a:r>
            <a:endParaRPr lang="ru-RU" sz="2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4294967295"/>
          </p:nvPr>
        </p:nvSpPr>
        <p:spPr>
          <a:xfrm>
            <a:off x="169817" y="1753550"/>
            <a:ext cx="7685314" cy="3881437"/>
          </a:xfrm>
        </p:spPr>
        <p:txBody>
          <a:bodyPr/>
          <a:lstStyle/>
          <a:p>
            <a:pPr>
              <a:buClrTx/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chemeClr val="tx1"/>
                </a:solidFill>
              </a:rPr>
              <a:t>Единоличное подписание уполномоченным лицом заказчика – только в электронной форме </a:t>
            </a:r>
          </a:p>
          <a:p>
            <a:pPr>
              <a:buClrTx/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chemeClr val="tx1"/>
                </a:solidFill>
              </a:rPr>
              <a:t>Подписание членами комиссии, состоящей только из сотрудников заказчика</a:t>
            </a:r>
            <a:r>
              <a:rPr lang="ru-RU" dirty="0">
                <a:solidFill>
                  <a:schemeClr val="tx1"/>
                </a:solidFill>
              </a:rPr>
              <a:t> – только в электронной </a:t>
            </a:r>
            <a:r>
              <a:rPr lang="ru-RU" dirty="0" smtClean="0">
                <a:solidFill>
                  <a:schemeClr val="tx1"/>
                </a:solidFill>
              </a:rPr>
              <a:t>форме. </a:t>
            </a:r>
            <a:r>
              <a:rPr lang="ru-RU" dirty="0">
                <a:solidFill>
                  <a:schemeClr val="tx1"/>
                </a:solidFill>
              </a:rPr>
              <a:t>Итоговое подписание – уполномоченным лицом заказчика в электронной </a:t>
            </a:r>
            <a:r>
              <a:rPr lang="ru-RU" dirty="0" smtClean="0">
                <a:solidFill>
                  <a:schemeClr val="tx1"/>
                </a:solidFill>
              </a:rPr>
              <a:t>форме.</a:t>
            </a:r>
            <a:endParaRPr lang="ru-RU" dirty="0">
              <a:solidFill>
                <a:schemeClr val="tx1"/>
              </a:solidFill>
            </a:endParaRPr>
          </a:p>
          <a:p>
            <a:pPr>
              <a:buClrTx/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tx1"/>
                </a:solidFill>
              </a:rPr>
              <a:t>Подписание членами комиссии, состоящей </a:t>
            </a:r>
            <a:r>
              <a:rPr lang="ru-RU" dirty="0" smtClean="0">
                <a:solidFill>
                  <a:schemeClr val="tx1"/>
                </a:solidFill>
              </a:rPr>
              <a:t>НЕ только </a:t>
            </a:r>
            <a:r>
              <a:rPr lang="ru-RU" dirty="0">
                <a:solidFill>
                  <a:schemeClr val="tx1"/>
                </a:solidFill>
              </a:rPr>
              <a:t>из сотрудников заказчика – </a:t>
            </a:r>
            <a:r>
              <a:rPr lang="ru-RU" dirty="0" smtClean="0">
                <a:solidFill>
                  <a:schemeClr val="tx1"/>
                </a:solidFill>
              </a:rPr>
              <a:t>не в </a:t>
            </a:r>
            <a:r>
              <a:rPr lang="ru-RU" dirty="0">
                <a:solidFill>
                  <a:schemeClr val="tx1"/>
                </a:solidFill>
              </a:rPr>
              <a:t>электронной </a:t>
            </a:r>
            <a:r>
              <a:rPr lang="ru-RU" dirty="0" smtClean="0">
                <a:solidFill>
                  <a:schemeClr val="tx1"/>
                </a:solidFill>
              </a:rPr>
              <a:t>форме. Итоговое подписание – </a:t>
            </a:r>
            <a:r>
              <a:rPr lang="ru-RU" dirty="0">
                <a:solidFill>
                  <a:schemeClr val="tx1"/>
                </a:solidFill>
              </a:rPr>
              <a:t>уполномоченным лицом заказчика в </a:t>
            </a:r>
            <a:r>
              <a:rPr lang="ru-RU" dirty="0" smtClean="0">
                <a:solidFill>
                  <a:schemeClr val="tx1"/>
                </a:solidFill>
              </a:rPr>
              <a:t>электронной форме, с приложением скан-копии документа, содержащего подписи членов комиссии. *Технически возможно подписать документ о приемке и в электронной форме, если у всех лиц есть ЭП</a:t>
            </a:r>
            <a:endParaRPr lang="ru-RU" dirty="0">
              <a:solidFill>
                <a:schemeClr val="tx1"/>
              </a:solidFill>
            </a:endParaRPr>
          </a:p>
          <a:p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4E493DF-A5BB-4640-9638-DB96EDE93A55}"/>
              </a:ext>
            </a:extLst>
          </p:cNvPr>
          <p:cNvSpPr/>
          <p:nvPr/>
        </p:nvSpPr>
        <p:spPr>
          <a:xfrm>
            <a:off x="0" y="801234"/>
            <a:ext cx="3692324" cy="48804"/>
          </a:xfrm>
          <a:prstGeom prst="rect">
            <a:avLst/>
          </a:prstGeom>
          <a:solidFill>
            <a:srgbClr val="5DA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92C95F8-18F7-8C44-98B0-2E4D06B6A1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195733" y="0"/>
            <a:ext cx="39962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397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114169D9-C57A-914A-B361-9B22FA124132}"/>
              </a:ext>
            </a:extLst>
          </p:cNvPr>
          <p:cNvSpPr txBox="1"/>
          <p:nvPr/>
        </p:nvSpPr>
        <p:spPr>
          <a:xfrm>
            <a:off x="300038" y="4155380"/>
            <a:ext cx="6293295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 smtClean="0"/>
              <a:t>Вергунова Ольга Викторовна</a:t>
            </a:r>
          </a:p>
          <a:p>
            <a:r>
              <a:rPr lang="ru-RU" sz="2000" dirty="0" err="1" smtClean="0"/>
              <a:t>Телеграм</a:t>
            </a:r>
            <a:r>
              <a:rPr lang="ru-RU" sz="2000" dirty="0" smtClean="0"/>
              <a:t>-канал «</a:t>
            </a:r>
            <a:r>
              <a:rPr lang="ru-RU" sz="2000" dirty="0" err="1" smtClean="0"/>
              <a:t>Вергунова</a:t>
            </a:r>
            <a:r>
              <a:rPr lang="ru-RU" sz="2000" dirty="0" smtClean="0"/>
              <a:t> о закупках»</a:t>
            </a:r>
          </a:p>
          <a:p>
            <a:r>
              <a:rPr lang="en-US" sz="2000" dirty="0"/>
              <a:t>https://t.me/vergunova_o_zakupkah</a:t>
            </a:r>
            <a:endParaRPr lang="ru-RU" sz="2000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326C4BA-3DE0-BA49-B1EC-38B7AF9BA7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00038" y="345713"/>
            <a:ext cx="3862945" cy="46161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AB989C9-5FEB-DE49-8823-6F3F92028D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8209180" y="0"/>
            <a:ext cx="3996267" cy="6858000"/>
          </a:xfrm>
          <a:prstGeom prst="rect">
            <a:avLst/>
          </a:prstGeom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97D7383E-5C29-D748-B29C-B60C752C9775}"/>
              </a:ext>
            </a:extLst>
          </p:cNvPr>
          <p:cNvSpPr/>
          <p:nvPr/>
        </p:nvSpPr>
        <p:spPr>
          <a:xfrm>
            <a:off x="406052" y="3938133"/>
            <a:ext cx="5780030" cy="45719"/>
          </a:xfrm>
          <a:prstGeom prst="rect">
            <a:avLst/>
          </a:prstGeom>
          <a:solidFill>
            <a:srgbClr val="5DA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5947" y="1231584"/>
            <a:ext cx="2542429" cy="25424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62983" y="1188690"/>
            <a:ext cx="344830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Руководитель отдела методологии и обучения ЭТП Фабрикант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Эксперт, консультант с непрерывной практикой в регламентированных закупках с 2003 года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Преподаватель с опытом работы более 15-ти лет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00037" y="5433490"/>
            <a:ext cx="731125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Социальные сети ЭТП Фабрикант:</a:t>
            </a:r>
          </a:p>
          <a:p>
            <a:r>
              <a:rPr lang="ru-RU" sz="2000" dirty="0" err="1"/>
              <a:t>Телеграм</a:t>
            </a:r>
            <a:r>
              <a:rPr lang="ru-RU" sz="2000" dirty="0"/>
              <a:t> канал: https://</a:t>
            </a:r>
            <a:r>
              <a:rPr lang="ru-RU" sz="2000" dirty="0" smtClean="0"/>
              <a:t>t.me/ETPFabrikant</a:t>
            </a:r>
            <a:endParaRPr lang="ru-RU" sz="2000" dirty="0"/>
          </a:p>
          <a:p>
            <a:r>
              <a:rPr lang="ru-RU" sz="2000" dirty="0" err="1" smtClean="0"/>
              <a:t>Vk</a:t>
            </a:r>
            <a:r>
              <a:rPr lang="ru-RU" sz="2000" dirty="0"/>
              <a:t>: https://vk.com/fabrikant_info </a:t>
            </a:r>
          </a:p>
          <a:p>
            <a:r>
              <a:rPr lang="ru-RU" sz="2000" dirty="0" err="1"/>
              <a:t>Ютуб</a:t>
            </a:r>
            <a:r>
              <a:rPr lang="ru-RU" sz="2000" dirty="0"/>
              <a:t> канал: https://www.youtube.com/user/FabrikantInfo </a:t>
            </a:r>
          </a:p>
        </p:txBody>
      </p:sp>
    </p:spTree>
    <p:extLst>
      <p:ext uri="{BB962C8B-B14F-4D97-AF65-F5344CB8AC3E}">
        <p14:creationId xmlns:p14="http://schemas.microsoft.com/office/powerpoint/2010/main" val="48983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57904" y="187257"/>
            <a:ext cx="10515600" cy="1325562"/>
          </a:xfrm>
        </p:spPr>
        <p:txBody>
          <a:bodyPr>
            <a:normAutofit/>
          </a:bodyPr>
          <a:lstStyle/>
          <a:p>
            <a:pPr lvl="0"/>
            <a:r>
              <a:rPr lang="ru-RU" sz="2800" b="1" dirty="0">
                <a:solidFill>
                  <a:schemeClr val="tx1"/>
                </a:solidFill>
                <a:latin typeface="+mn-lt"/>
              </a:rPr>
              <a:t>Шаг 3.1/3.2 Подробности: корректировочные документы</a:t>
            </a:r>
            <a:endParaRPr lang="ru-RU" sz="2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4294967295"/>
          </p:nvPr>
        </p:nvSpPr>
        <p:spPr>
          <a:xfrm>
            <a:off x="157904" y="1087996"/>
            <a:ext cx="9324975" cy="238918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</a:rPr>
              <a:t>В силу части 14 статьи </a:t>
            </a:r>
            <a:r>
              <a:rPr lang="ru-RU" dirty="0">
                <a:solidFill>
                  <a:schemeClr val="tx1"/>
                </a:solidFill>
              </a:rPr>
              <a:t>94 </a:t>
            </a:r>
            <a:r>
              <a:rPr lang="ru-RU" dirty="0" smtClean="0">
                <a:solidFill>
                  <a:schemeClr val="tx1"/>
                </a:solidFill>
              </a:rPr>
              <a:t>внесение </a:t>
            </a:r>
            <a:r>
              <a:rPr lang="ru-RU" b="1" dirty="0">
                <a:solidFill>
                  <a:schemeClr val="tx1"/>
                </a:solidFill>
              </a:rPr>
              <a:t>исправлений</a:t>
            </a:r>
            <a:r>
              <a:rPr lang="ru-RU" dirty="0">
                <a:solidFill>
                  <a:schemeClr val="tx1"/>
                </a:solidFill>
              </a:rPr>
              <a:t> в документ о приемке, оформленный в соответствии с частью 13 </a:t>
            </a:r>
            <a:r>
              <a:rPr lang="ru-RU" dirty="0" smtClean="0">
                <a:solidFill>
                  <a:schemeClr val="tx1"/>
                </a:solidFill>
              </a:rPr>
              <a:t>статьи 94, </a:t>
            </a:r>
            <a:r>
              <a:rPr lang="ru-RU" dirty="0">
                <a:solidFill>
                  <a:schemeClr val="tx1"/>
                </a:solidFill>
              </a:rPr>
              <a:t>осуществляется путем формирования, подписания усиленными электронными подписями лиц, имеющих право действовать от имени поставщика (подрядчика, исполнителя), заказчика, и размещения в </a:t>
            </a:r>
            <a:r>
              <a:rPr lang="ru-RU" dirty="0" smtClean="0">
                <a:solidFill>
                  <a:schemeClr val="tx1"/>
                </a:solidFill>
              </a:rPr>
              <a:t>ЕИС исправленного </a:t>
            </a:r>
            <a:r>
              <a:rPr lang="ru-RU" dirty="0">
                <a:solidFill>
                  <a:schemeClr val="tx1"/>
                </a:solidFill>
              </a:rPr>
              <a:t>документа о приемке.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</a:rPr>
              <a:t>В действительности</a:t>
            </a:r>
          </a:p>
          <a:p>
            <a:pPr marL="514350" indent="-514350">
              <a:buAutoNum type="arabicPeriod"/>
            </a:pPr>
            <a:r>
              <a:rPr lang="ru-RU" b="1" dirty="0" smtClean="0">
                <a:solidFill>
                  <a:schemeClr val="tx1"/>
                </a:solidFill>
              </a:rPr>
              <a:t>Формирование уведомления об уточнении 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tx1"/>
                </a:solidFill>
              </a:rPr>
              <a:t>(без подписания Заказчиком) – формирует Заказчик: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904" y="3517309"/>
            <a:ext cx="9902564" cy="3056709"/>
          </a:xfrm>
          <a:prstGeom prst="rect">
            <a:avLst/>
          </a:prstGeom>
        </p:spPr>
      </p:pic>
      <p:sp>
        <p:nvSpPr>
          <p:cNvPr id="4" name="Прямоугольная выноска 3"/>
          <p:cNvSpPr/>
          <p:nvPr/>
        </p:nvSpPr>
        <p:spPr>
          <a:xfrm>
            <a:off x="10441576" y="1087996"/>
            <a:ext cx="1497875" cy="940526"/>
          </a:xfrm>
          <a:prstGeom prst="wedgeRectCallout">
            <a:avLst>
              <a:gd name="adj1" fmla="val -124164"/>
              <a:gd name="adj2" fmla="val -6944"/>
            </a:avLst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Единственный случай корректировки, предусмотренный законом</a:t>
            </a:r>
            <a:endParaRPr lang="ru-RU" sz="1200" dirty="0"/>
          </a:p>
        </p:txBody>
      </p:sp>
      <p:sp>
        <p:nvSpPr>
          <p:cNvPr id="6" name="Прямоугольная выноска 5"/>
          <p:cNvSpPr/>
          <p:nvPr/>
        </p:nvSpPr>
        <p:spPr>
          <a:xfrm>
            <a:off x="9482879" y="2237150"/>
            <a:ext cx="2531894" cy="1280159"/>
          </a:xfrm>
          <a:prstGeom prst="wedgeRectCallout">
            <a:avLst>
              <a:gd name="adj1" fmla="val -137005"/>
              <a:gd name="adj2" fmla="val 70659"/>
            </a:avLst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Пример Казначейства: поставлен необходимый товар, но технически в документе о приемке количество выбрано неверно</a:t>
            </a:r>
            <a:endParaRPr lang="ru-RU" sz="1400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4E493DF-A5BB-4640-9638-DB96EDE93A55}"/>
              </a:ext>
            </a:extLst>
          </p:cNvPr>
          <p:cNvSpPr/>
          <p:nvPr/>
        </p:nvSpPr>
        <p:spPr>
          <a:xfrm>
            <a:off x="0" y="801234"/>
            <a:ext cx="3692324" cy="48804"/>
          </a:xfrm>
          <a:prstGeom prst="rect">
            <a:avLst/>
          </a:prstGeom>
          <a:solidFill>
            <a:srgbClr val="5DA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9579429" y="3625872"/>
            <a:ext cx="2526633" cy="2988272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После формировании уведомления об уточнении к документа о приемке Поставщику доступно:</a:t>
            </a:r>
          </a:p>
          <a:p>
            <a:pPr marL="171450" indent="-171450" algn="ctr">
              <a:buFont typeface="Wingdings" panose="05000000000000000000" pitchFamily="2" charset="2"/>
              <a:buChar char="ü"/>
            </a:pPr>
            <a:r>
              <a:rPr lang="ru-RU" sz="1200" dirty="0"/>
              <a:t> добавление/удаление ТРУ</a:t>
            </a:r>
          </a:p>
          <a:p>
            <a:pPr marL="171450" indent="-171450" algn="ctr">
              <a:buFont typeface="Wingdings" panose="05000000000000000000" pitchFamily="2" charset="2"/>
              <a:buChar char="ü"/>
            </a:pPr>
            <a:r>
              <a:rPr lang="ru-RU" sz="1200" dirty="0"/>
              <a:t>редактирование количества и/или стоимости ТРУ</a:t>
            </a:r>
          </a:p>
          <a:p>
            <a:pPr marL="171450" indent="-171450" algn="ctr">
              <a:buFont typeface="Wingdings" panose="05000000000000000000" pitchFamily="2" charset="2"/>
              <a:buChar char="ü"/>
            </a:pPr>
            <a:r>
              <a:rPr lang="ru-RU" sz="1200" dirty="0"/>
              <a:t>обновление атрибутов ТРУ из последней версии контракта</a:t>
            </a:r>
          </a:p>
          <a:p>
            <a:pPr algn="ctr"/>
            <a:r>
              <a:rPr lang="ru-RU" sz="1200" b="1" u="sng" dirty="0"/>
              <a:t>Статус «отказано в рассмотрении»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92C95F8-18F7-8C44-98B0-2E4D06B6A1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754361" y="0"/>
            <a:ext cx="39962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0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7646"/>
            <a:ext cx="7743281" cy="3040354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92C95F8-18F7-8C44-98B0-2E4D06B6A1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195733" y="0"/>
            <a:ext cx="3996267" cy="685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455817" y="1854925"/>
            <a:ext cx="992777" cy="38317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6472" y="836286"/>
            <a:ext cx="7758521" cy="3674753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7872549" cy="3110509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sp>
        <p:nvSpPr>
          <p:cNvPr id="13" name="Прямоугольник 12"/>
          <p:cNvSpPr/>
          <p:nvPr/>
        </p:nvSpPr>
        <p:spPr>
          <a:xfrm>
            <a:off x="5582194" y="4284616"/>
            <a:ext cx="3109927" cy="22642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1010194" y="4093027"/>
            <a:ext cx="3030583" cy="51380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2427317" y="1854925"/>
            <a:ext cx="1151709" cy="94052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1910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58309"/>
            <a:ext cx="11193463" cy="1085850"/>
          </a:xfrm>
        </p:spPr>
        <p:txBody>
          <a:bodyPr>
            <a:normAutofit/>
          </a:bodyPr>
          <a:lstStyle/>
          <a:p>
            <a:pPr lvl="0"/>
            <a:r>
              <a:rPr lang="ru-RU" sz="2800" b="1" dirty="0" smtClean="0">
                <a:solidFill>
                  <a:schemeClr val="tx1"/>
                </a:solidFill>
                <a:latin typeface="+mn-lt"/>
              </a:rPr>
              <a:t>Недоступно для редактирования в данном случае:</a:t>
            </a:r>
            <a:endParaRPr lang="ru-RU" sz="2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4294967295"/>
          </p:nvPr>
        </p:nvSpPr>
        <p:spPr>
          <a:xfrm>
            <a:off x="338931" y="1529430"/>
            <a:ext cx="10515600" cy="3763963"/>
          </a:xfrm>
        </p:spPr>
        <p:txBody>
          <a:bodyPr>
            <a:normAutofit/>
          </a:bodyPr>
          <a:lstStyle/>
          <a:p>
            <a:pPr>
              <a:buClrTx/>
              <a:buFont typeface="Wingdings" panose="05000000000000000000" pitchFamily="2" charset="2"/>
              <a:buChar char="ü"/>
            </a:pPr>
            <a:r>
              <a:rPr lang="ru-RU" dirty="0"/>
              <a:t>Вид документа о приемке </a:t>
            </a:r>
            <a:endParaRPr lang="ru-RU" dirty="0" smtClean="0"/>
          </a:p>
          <a:p>
            <a:pPr>
              <a:buClrTx/>
              <a:buFont typeface="Wingdings" panose="05000000000000000000" pitchFamily="2" charset="2"/>
              <a:buChar char="ü"/>
            </a:pPr>
            <a:r>
              <a:rPr lang="ru-RU" dirty="0" smtClean="0"/>
              <a:t>Признак </a:t>
            </a:r>
            <a:r>
              <a:rPr lang="ru-RU" dirty="0"/>
              <a:t>«Без </a:t>
            </a:r>
            <a:r>
              <a:rPr lang="ru-RU" dirty="0" smtClean="0"/>
              <a:t>номера» </a:t>
            </a:r>
          </a:p>
          <a:p>
            <a:pPr>
              <a:buClrTx/>
              <a:buFont typeface="Wingdings" panose="05000000000000000000" pitchFamily="2" charset="2"/>
              <a:buChar char="ü"/>
            </a:pPr>
            <a:r>
              <a:rPr lang="ru-RU" dirty="0" smtClean="0"/>
              <a:t>Порядковый </a:t>
            </a:r>
            <a:r>
              <a:rPr lang="ru-RU" dirty="0"/>
              <a:t>номер документа о приемке </a:t>
            </a:r>
            <a:endParaRPr lang="ru-RU" dirty="0" smtClean="0"/>
          </a:p>
          <a:p>
            <a:pPr>
              <a:buClrTx/>
              <a:buFont typeface="Wingdings" panose="05000000000000000000" pitchFamily="2" charset="2"/>
              <a:buChar char="ü"/>
            </a:pPr>
            <a:r>
              <a:rPr lang="ru-RU" dirty="0" smtClean="0"/>
              <a:t>Дата </a:t>
            </a:r>
            <a:r>
              <a:rPr lang="ru-RU" dirty="0"/>
              <a:t>составления документа о приемке </a:t>
            </a:r>
            <a:endParaRPr lang="ru-RU" dirty="0" smtClean="0"/>
          </a:p>
          <a:p>
            <a:pPr>
              <a:buClrTx/>
              <a:buFont typeface="Wingdings" panose="05000000000000000000" pitchFamily="2" charset="2"/>
              <a:buChar char="ü"/>
            </a:pPr>
            <a:r>
              <a:rPr lang="ru-RU" dirty="0" smtClean="0"/>
              <a:t>Валюта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4E493DF-A5BB-4640-9638-DB96EDE93A55}"/>
              </a:ext>
            </a:extLst>
          </p:cNvPr>
          <p:cNvSpPr/>
          <p:nvPr/>
        </p:nvSpPr>
        <p:spPr>
          <a:xfrm>
            <a:off x="0" y="801234"/>
            <a:ext cx="3692324" cy="48804"/>
          </a:xfrm>
          <a:prstGeom prst="rect">
            <a:avLst/>
          </a:prstGeom>
          <a:solidFill>
            <a:srgbClr val="5DA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539736" y="3743036"/>
            <a:ext cx="4670743" cy="2499360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Нигде не обозначен срок, в течение которого корректировочный документ может быть создан, и главное – срок, в течение которого этот документ должен быть обработан и подписан поставщиком (исполнителем, подрядчиком)</a:t>
            </a: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92C95F8-18F7-8C44-98B0-2E4D06B6A1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195733" y="0"/>
            <a:ext cx="39962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25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60960" y="185049"/>
            <a:ext cx="11193463" cy="1085850"/>
          </a:xfrm>
        </p:spPr>
        <p:txBody>
          <a:bodyPr>
            <a:noAutofit/>
          </a:bodyPr>
          <a:lstStyle/>
          <a:p>
            <a:pPr lvl="0"/>
            <a:r>
              <a:rPr lang="ru-RU" sz="2800" b="1" dirty="0">
                <a:solidFill>
                  <a:schemeClr val="tx1"/>
                </a:solidFill>
                <a:latin typeface="+mn-lt"/>
              </a:rPr>
              <a:t>Шаг 3.1/3.2 Подробности: корректировочные документы</a:t>
            </a:r>
            <a:endParaRPr lang="ru-RU" sz="2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4294967295"/>
          </p:nvPr>
        </p:nvSpPr>
        <p:spPr>
          <a:xfrm>
            <a:off x="209006" y="1270899"/>
            <a:ext cx="8038011" cy="5016690"/>
          </a:xfrm>
        </p:spPr>
        <p:txBody>
          <a:bodyPr>
            <a:noAutofit/>
          </a:bodyPr>
          <a:lstStyle/>
          <a:p>
            <a:pPr marL="0" indent="0">
              <a:buClrTx/>
              <a:buNone/>
            </a:pPr>
            <a:r>
              <a:rPr lang="ru-RU" sz="1600" b="1" dirty="0" smtClean="0">
                <a:solidFill>
                  <a:schemeClr val="tx1"/>
                </a:solidFill>
              </a:rPr>
              <a:t>2.</a:t>
            </a:r>
            <a:r>
              <a:rPr lang="ru-RU" sz="1600" dirty="0" smtClean="0">
                <a:solidFill>
                  <a:schemeClr val="tx1"/>
                </a:solidFill>
              </a:rPr>
              <a:t> </a:t>
            </a:r>
            <a:r>
              <a:rPr lang="ru-RU" sz="1600" b="1" dirty="0" smtClean="0">
                <a:solidFill>
                  <a:schemeClr val="tx1"/>
                </a:solidFill>
              </a:rPr>
              <a:t>Формирование исправлений в подписанный Заказчиком документ о приемке – формирует Поставщик</a:t>
            </a:r>
          </a:p>
          <a:p>
            <a:pPr marL="0" indent="0">
              <a:buClrTx/>
              <a:buNone/>
            </a:pPr>
            <a:r>
              <a:rPr lang="ru-RU" sz="1600" dirty="0" smtClean="0">
                <a:solidFill>
                  <a:schemeClr val="tx1"/>
                </a:solidFill>
              </a:rPr>
              <a:t>Недоступны для исправления</a:t>
            </a:r>
          </a:p>
          <a:p>
            <a:pPr>
              <a:buClrTx/>
              <a:buFont typeface="Wingdings" panose="05000000000000000000" pitchFamily="2" charset="2"/>
              <a:buChar char="ü"/>
            </a:pPr>
            <a:endParaRPr lang="ru-RU" sz="1600" dirty="0" smtClean="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tx1"/>
                </a:solidFill>
              </a:rPr>
              <a:t>Вид документа о приемке</a:t>
            </a:r>
          </a:p>
          <a:p>
            <a:pPr>
              <a:lnSpc>
                <a:spcPct val="12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chemeClr val="tx1"/>
                </a:solidFill>
              </a:rPr>
              <a:t>Признак </a:t>
            </a:r>
            <a:r>
              <a:rPr lang="ru-RU" sz="1600" dirty="0">
                <a:solidFill>
                  <a:schemeClr val="tx1"/>
                </a:solidFill>
              </a:rPr>
              <a:t>«Без номера»</a:t>
            </a:r>
          </a:p>
          <a:p>
            <a:pPr>
              <a:lnSpc>
                <a:spcPct val="12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chemeClr val="tx1"/>
                </a:solidFill>
              </a:rPr>
              <a:t>Порядковый </a:t>
            </a:r>
            <a:r>
              <a:rPr lang="ru-RU" sz="1600" dirty="0">
                <a:solidFill>
                  <a:schemeClr val="tx1"/>
                </a:solidFill>
              </a:rPr>
              <a:t>номер документа о </a:t>
            </a:r>
            <a:r>
              <a:rPr lang="ru-RU" sz="1600" dirty="0" smtClean="0">
                <a:solidFill>
                  <a:schemeClr val="tx1"/>
                </a:solidFill>
              </a:rPr>
              <a:t>приемке</a:t>
            </a:r>
            <a:endParaRPr lang="ru-RU" sz="1600" dirty="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chemeClr val="tx1"/>
                </a:solidFill>
              </a:rPr>
              <a:t>Дата </a:t>
            </a:r>
            <a:r>
              <a:rPr lang="ru-RU" sz="1600" dirty="0">
                <a:solidFill>
                  <a:schemeClr val="tx1"/>
                </a:solidFill>
              </a:rPr>
              <a:t>составления документа о </a:t>
            </a:r>
            <a:r>
              <a:rPr lang="ru-RU" sz="1600" dirty="0" smtClean="0">
                <a:solidFill>
                  <a:schemeClr val="tx1"/>
                </a:solidFill>
              </a:rPr>
              <a:t>приемке</a:t>
            </a:r>
            <a:endParaRPr lang="ru-RU" sz="1600" dirty="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chemeClr val="tx1"/>
                </a:solidFill>
              </a:rPr>
              <a:t>Валюта</a:t>
            </a:r>
            <a:endParaRPr lang="ru-RU" sz="1600" dirty="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chemeClr val="tx1"/>
                </a:solidFill>
              </a:rPr>
              <a:t>Количество </a:t>
            </a:r>
            <a:r>
              <a:rPr lang="ru-RU" sz="1600" dirty="0">
                <a:solidFill>
                  <a:schemeClr val="tx1"/>
                </a:solidFill>
              </a:rPr>
              <a:t>(объем</a:t>
            </a:r>
            <a:r>
              <a:rPr lang="ru-RU" sz="1600" dirty="0" smtClean="0">
                <a:solidFill>
                  <a:schemeClr val="tx1"/>
                </a:solidFill>
              </a:rPr>
              <a:t>)</a:t>
            </a:r>
            <a:endParaRPr lang="ru-RU" sz="1600" dirty="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chemeClr val="tx1"/>
                </a:solidFill>
              </a:rPr>
              <a:t>Цена </a:t>
            </a:r>
            <a:r>
              <a:rPr lang="ru-RU" sz="1600" dirty="0">
                <a:solidFill>
                  <a:schemeClr val="tx1"/>
                </a:solidFill>
              </a:rPr>
              <a:t>(тариф) за единицу измерения с </a:t>
            </a:r>
            <a:r>
              <a:rPr lang="ru-RU" sz="1600" dirty="0" smtClean="0">
                <a:solidFill>
                  <a:schemeClr val="tx1"/>
                </a:solidFill>
              </a:rPr>
              <a:t>НДС, Цена </a:t>
            </a:r>
            <a:r>
              <a:rPr lang="ru-RU" sz="1600" dirty="0">
                <a:solidFill>
                  <a:schemeClr val="tx1"/>
                </a:solidFill>
              </a:rPr>
              <a:t>(тариф</a:t>
            </a:r>
            <a:r>
              <a:rPr lang="ru-RU" sz="1600" dirty="0" smtClean="0">
                <a:solidFill>
                  <a:schemeClr val="tx1"/>
                </a:solidFill>
              </a:rPr>
              <a:t>) за </a:t>
            </a:r>
            <a:r>
              <a:rPr lang="ru-RU" sz="1600" dirty="0">
                <a:solidFill>
                  <a:schemeClr val="tx1"/>
                </a:solidFill>
              </a:rPr>
              <a:t>единицу измерения без </a:t>
            </a:r>
            <a:r>
              <a:rPr lang="ru-RU" sz="1600" dirty="0" smtClean="0">
                <a:solidFill>
                  <a:schemeClr val="tx1"/>
                </a:solidFill>
              </a:rPr>
              <a:t>НДС</a:t>
            </a:r>
            <a:endParaRPr lang="ru-RU" sz="1600" dirty="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chemeClr val="tx1"/>
                </a:solidFill>
              </a:rPr>
              <a:t>Стоимость </a:t>
            </a:r>
            <a:r>
              <a:rPr lang="ru-RU" sz="1600" dirty="0">
                <a:solidFill>
                  <a:schemeClr val="tx1"/>
                </a:solidFill>
              </a:rPr>
              <a:t>без налога – </a:t>
            </a:r>
            <a:r>
              <a:rPr lang="ru-RU" sz="1600" dirty="0" smtClean="0">
                <a:solidFill>
                  <a:schemeClr val="tx1"/>
                </a:solidFill>
              </a:rPr>
              <a:t>всего, Стоимость </a:t>
            </a:r>
            <a:r>
              <a:rPr lang="ru-RU" sz="1600" dirty="0">
                <a:solidFill>
                  <a:schemeClr val="tx1"/>
                </a:solidFill>
              </a:rPr>
              <a:t>с налогом – </a:t>
            </a:r>
            <a:r>
              <a:rPr lang="ru-RU" sz="1600" dirty="0" smtClean="0">
                <a:solidFill>
                  <a:schemeClr val="tx1"/>
                </a:solidFill>
              </a:rPr>
              <a:t>всего</a:t>
            </a:r>
            <a:endParaRPr lang="ru-RU" sz="1600" dirty="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chemeClr val="tx1"/>
                </a:solidFill>
              </a:rPr>
              <a:t>Сумма </a:t>
            </a:r>
            <a:r>
              <a:rPr lang="ru-RU" sz="1600" dirty="0">
                <a:solidFill>
                  <a:schemeClr val="tx1"/>
                </a:solidFill>
              </a:rPr>
              <a:t>налога, предъявленная </a:t>
            </a:r>
            <a:r>
              <a:rPr lang="ru-RU" sz="1600" dirty="0" smtClean="0">
                <a:solidFill>
                  <a:schemeClr val="tx1"/>
                </a:solidFill>
              </a:rPr>
              <a:t>покупателю</a:t>
            </a:r>
            <a:endParaRPr lang="ru-RU" sz="1600" dirty="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chemeClr val="tx1"/>
                </a:solidFill>
              </a:rPr>
              <a:t>Налоговая ставка</a:t>
            </a:r>
            <a:endParaRPr lang="ru-RU" sz="1600" dirty="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chemeClr val="tx1"/>
                </a:solidFill>
              </a:rPr>
              <a:t>Также </a:t>
            </a:r>
            <a:r>
              <a:rPr lang="ru-RU" sz="1600" dirty="0">
                <a:solidFill>
                  <a:schemeClr val="tx1"/>
                </a:solidFill>
              </a:rPr>
              <a:t>недоступно обновление атрибутов из новой </a:t>
            </a:r>
            <a:r>
              <a:rPr lang="ru-RU" sz="1600" dirty="0" smtClean="0">
                <a:solidFill>
                  <a:schemeClr val="tx1"/>
                </a:solidFill>
              </a:rPr>
              <a:t>версии сведений </a:t>
            </a:r>
            <a:r>
              <a:rPr lang="ru-RU" sz="1600" dirty="0">
                <a:solidFill>
                  <a:schemeClr val="tx1"/>
                </a:solidFill>
              </a:rPr>
              <a:t>о контракте, размещенной в РК после </a:t>
            </a:r>
            <a:r>
              <a:rPr lang="ru-RU" sz="1600" dirty="0" smtClean="0">
                <a:solidFill>
                  <a:schemeClr val="tx1"/>
                </a:solidFill>
              </a:rPr>
              <a:t>подписания документа </a:t>
            </a:r>
            <a:r>
              <a:rPr lang="ru-RU" sz="1600" dirty="0">
                <a:solidFill>
                  <a:schemeClr val="tx1"/>
                </a:solidFill>
              </a:rPr>
              <a:t>о приемке</a:t>
            </a:r>
          </a:p>
          <a:p>
            <a:pPr marL="0" indent="0">
              <a:buNone/>
            </a:pPr>
            <a:endParaRPr lang="ru-RU" sz="1600" dirty="0">
              <a:solidFill>
                <a:schemeClr val="tx2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4E493DF-A5BB-4640-9638-DB96EDE93A55}"/>
              </a:ext>
            </a:extLst>
          </p:cNvPr>
          <p:cNvSpPr/>
          <p:nvPr/>
        </p:nvSpPr>
        <p:spPr>
          <a:xfrm>
            <a:off x="0" y="801234"/>
            <a:ext cx="3692324" cy="48804"/>
          </a:xfrm>
          <a:prstGeom prst="rect">
            <a:avLst/>
          </a:prstGeom>
          <a:solidFill>
            <a:srgbClr val="5DA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990011" y="1906900"/>
            <a:ext cx="2952206" cy="1872343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Нигде не обозначен срок, в течение которого корректировочный документ может быть создан</a:t>
            </a:r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92C95F8-18F7-8C44-98B0-2E4D06B6A1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195733" y="0"/>
            <a:ext cx="39962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25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61109" y="187257"/>
            <a:ext cx="10515600" cy="1325562"/>
          </a:xfrm>
        </p:spPr>
        <p:txBody>
          <a:bodyPr>
            <a:normAutofit/>
          </a:bodyPr>
          <a:lstStyle/>
          <a:p>
            <a:pPr lvl="0"/>
            <a:r>
              <a:rPr lang="ru-RU" sz="2800" b="1" dirty="0">
                <a:solidFill>
                  <a:schemeClr val="tx1"/>
                </a:solidFill>
                <a:latin typeface="+mn-lt"/>
              </a:rPr>
              <a:t>Шаг 3.1/3.2 Подробности: </a:t>
            </a:r>
            <a:r>
              <a:rPr lang="ru-RU" sz="2800" b="1" dirty="0" smtClean="0">
                <a:solidFill>
                  <a:schemeClr val="tx1"/>
                </a:solidFill>
                <a:latin typeface="+mn-lt"/>
              </a:rPr>
              <a:t>приемка</a:t>
            </a:r>
            <a:endParaRPr lang="ru-RU" sz="2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4294967295"/>
          </p:nvPr>
        </p:nvSpPr>
        <p:spPr>
          <a:xfrm>
            <a:off x="125226" y="1418795"/>
            <a:ext cx="3228975" cy="43513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</a:rPr>
              <a:t>Варианты:</a:t>
            </a:r>
          </a:p>
          <a:p>
            <a:pPr>
              <a:buClrTx/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chemeClr val="tx1"/>
                </a:solidFill>
              </a:rPr>
              <a:t>Полная приемка</a:t>
            </a:r>
          </a:p>
          <a:p>
            <a:pPr>
              <a:buClrTx/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chemeClr val="tx1"/>
                </a:solidFill>
              </a:rPr>
              <a:t>Частичная приемка</a:t>
            </a:r>
          </a:p>
          <a:p>
            <a:pPr>
              <a:buClrTx/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chemeClr val="tx1"/>
                </a:solidFill>
              </a:rPr>
              <a:t>Полный отказ</a:t>
            </a:r>
          </a:p>
          <a:p>
            <a:pPr>
              <a:buFont typeface="Wingdings" panose="05000000000000000000" pitchFamily="2" charset="2"/>
              <a:buChar char="ü"/>
            </a:pPr>
            <a:endParaRPr lang="ru-RU" sz="16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sz="1600" dirty="0" smtClean="0">
                <a:solidFill>
                  <a:schemeClr val="tx1"/>
                </a:solidFill>
              </a:rPr>
              <a:t>Есть возможность внести решение каждого члена комиссии!</a:t>
            </a:r>
          </a:p>
          <a:p>
            <a:pPr marL="0" indent="0">
              <a:buNone/>
            </a:pPr>
            <a:r>
              <a:rPr lang="ru-RU" sz="1600" dirty="0" smtClean="0">
                <a:solidFill>
                  <a:schemeClr val="tx1"/>
                </a:solidFill>
              </a:rPr>
              <a:t>В том числе при наличии разногласий</a:t>
            </a:r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9625" y="1674563"/>
            <a:ext cx="8529501" cy="3933825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4E493DF-A5BB-4640-9638-DB96EDE93A55}"/>
              </a:ext>
            </a:extLst>
          </p:cNvPr>
          <p:cNvSpPr/>
          <p:nvPr/>
        </p:nvSpPr>
        <p:spPr>
          <a:xfrm>
            <a:off x="0" y="801234"/>
            <a:ext cx="3692324" cy="48804"/>
          </a:xfrm>
          <a:prstGeom prst="rect">
            <a:avLst/>
          </a:prstGeom>
          <a:solidFill>
            <a:srgbClr val="5DA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92C95F8-18F7-8C44-98B0-2E4D06B6A1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195733" y="0"/>
            <a:ext cx="39962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020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296" y="176212"/>
            <a:ext cx="7600950" cy="6505575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8386221" y="101001"/>
            <a:ext cx="3615289" cy="757981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Слайды Федерального </a:t>
            </a:r>
            <a:r>
              <a:rPr lang="ru-RU" dirty="0" smtClean="0">
                <a:solidFill>
                  <a:schemeClr val="bg1"/>
                </a:solidFill>
              </a:rPr>
              <a:t>Казначейства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92C95F8-18F7-8C44-98B0-2E4D06B6A1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195733" y="-1"/>
            <a:ext cx="39962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26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2966"/>
            <a:ext cx="8599491" cy="6192067"/>
          </a:xfrm>
          <a:prstGeom prst="rect">
            <a:avLst/>
          </a:prstGeom>
        </p:spPr>
      </p:pic>
      <p:sp>
        <p:nvSpPr>
          <p:cNvPr id="8" name="Прямоугольная выноска 7"/>
          <p:cNvSpPr/>
          <p:nvPr/>
        </p:nvSpPr>
        <p:spPr>
          <a:xfrm>
            <a:off x="8516984" y="2882538"/>
            <a:ext cx="1911531" cy="2699657"/>
          </a:xfrm>
          <a:prstGeom prst="wedgeRectCallout">
            <a:avLst>
              <a:gd name="adj1" fmla="val -50862"/>
              <a:gd name="adj2" fmla="val 77798"/>
            </a:avLst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Статус </a:t>
            </a:r>
            <a:r>
              <a:rPr lang="ru-RU" sz="1400" dirty="0"/>
              <a:t>«Принято</a:t>
            </a:r>
            <a:r>
              <a:rPr lang="ru-RU" sz="1400" dirty="0" smtClean="0"/>
              <a:t>». </a:t>
            </a:r>
            <a:r>
              <a:rPr lang="ru-RU" sz="1400" dirty="0"/>
              <a:t>При</a:t>
            </a:r>
          </a:p>
          <a:p>
            <a:pPr algn="ctr"/>
            <a:r>
              <a:rPr lang="ru-RU" sz="1400" dirty="0"/>
              <a:t>этом при наведении на иконку, появится</a:t>
            </a:r>
          </a:p>
          <a:p>
            <a:pPr algn="ctr"/>
            <a:r>
              <a:rPr lang="ru-RU" sz="1400" dirty="0"/>
              <a:t>всплывающая подсказка «Принято с частичной</a:t>
            </a:r>
          </a:p>
          <a:p>
            <a:pPr algn="ctr"/>
            <a:r>
              <a:rPr lang="ru-RU" sz="1400" dirty="0"/>
              <a:t>приемкой»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8323811" y="18930"/>
            <a:ext cx="3820686" cy="828897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Слайды Федерального </a:t>
            </a:r>
            <a:r>
              <a:rPr lang="ru-RU" dirty="0" smtClean="0">
                <a:solidFill>
                  <a:schemeClr val="bg1"/>
                </a:solidFill>
              </a:rPr>
              <a:t>Казначейства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92C95F8-18F7-8C44-98B0-2E4D06B6A1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148230" y="457"/>
            <a:ext cx="39962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39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3931" y="207975"/>
            <a:ext cx="6522720" cy="6442050"/>
          </a:xfrm>
          <a:prstGeom prst="rect">
            <a:avLst/>
          </a:prstGeom>
        </p:spPr>
      </p:pic>
      <p:sp>
        <p:nvSpPr>
          <p:cNvPr id="3" name="Прямоугольная выноска 2"/>
          <p:cNvSpPr/>
          <p:nvPr/>
        </p:nvSpPr>
        <p:spPr>
          <a:xfrm>
            <a:off x="8525691" y="2037806"/>
            <a:ext cx="2316480" cy="2159726"/>
          </a:xfrm>
          <a:prstGeom prst="wedgeRectCallout">
            <a:avLst>
              <a:gd name="adj1" fmla="val -80607"/>
              <a:gd name="adj2" fmla="val 68548"/>
            </a:avLst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Решение с обоснованием причин отказа должно быть размещено по каждой позиции!</a:t>
            </a:r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69967" y="940526"/>
            <a:ext cx="1898468" cy="1567543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Слайды Федерального </a:t>
            </a:r>
            <a:r>
              <a:rPr lang="ru-RU" dirty="0" smtClean="0">
                <a:solidFill>
                  <a:schemeClr val="bg1"/>
                </a:solidFill>
              </a:rPr>
              <a:t>Казначейства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92C95F8-18F7-8C44-98B0-2E4D06B6A1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195733" y="0"/>
            <a:ext cx="39962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177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58309"/>
            <a:ext cx="11193463" cy="1085850"/>
          </a:xfrm>
        </p:spPr>
        <p:txBody>
          <a:bodyPr>
            <a:normAutofit/>
          </a:bodyPr>
          <a:lstStyle/>
          <a:p>
            <a:pPr lvl="0"/>
            <a:r>
              <a:rPr lang="ru-RU" sz="2800" b="1" dirty="0" smtClean="0">
                <a:solidFill>
                  <a:schemeClr val="tx1"/>
                </a:solidFill>
                <a:latin typeface="+mn-lt"/>
              </a:rPr>
              <a:t>Типовые ошибки при оформлении приемки</a:t>
            </a:r>
            <a:endParaRPr lang="ru-RU" sz="2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4294967295"/>
          </p:nvPr>
        </p:nvSpPr>
        <p:spPr>
          <a:xfrm>
            <a:off x="265040" y="1252339"/>
            <a:ext cx="5886378" cy="5527151"/>
          </a:xfrm>
        </p:spPr>
        <p:txBody>
          <a:bodyPr>
            <a:normAutofit/>
          </a:bodyPr>
          <a:lstStyle/>
          <a:p>
            <a:pPr>
              <a:buClrTx/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chemeClr val="tx1"/>
                </a:solidFill>
              </a:rPr>
              <a:t>Нет необходимых сведений в документе о приемке (прослеживаемость, маркировка)</a:t>
            </a:r>
          </a:p>
          <a:p>
            <a:pPr>
              <a:buClrTx/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chemeClr val="tx1"/>
                </a:solidFill>
              </a:rPr>
              <a:t>Нет ФИО лица, ответственно за приемку</a:t>
            </a:r>
          </a:p>
          <a:p>
            <a:pPr>
              <a:buClrTx/>
              <a:buFont typeface="Wingdings" panose="05000000000000000000" pitchFamily="2" charset="2"/>
              <a:buChar char="ü"/>
            </a:pPr>
            <a:endParaRPr lang="ru-RU" dirty="0" smtClean="0">
              <a:solidFill>
                <a:schemeClr val="tx1"/>
              </a:solidFill>
            </a:endParaRPr>
          </a:p>
          <a:p>
            <a:pPr>
              <a:buClrTx/>
              <a:buFont typeface="Wingdings" panose="05000000000000000000" pitchFamily="2" charset="2"/>
              <a:buChar char="ü"/>
            </a:pPr>
            <a:endParaRPr lang="ru-RU" dirty="0">
              <a:solidFill>
                <a:schemeClr val="tx1"/>
              </a:solidFill>
            </a:endParaRPr>
          </a:p>
          <a:p>
            <a:pPr>
              <a:buClrTx/>
              <a:buFont typeface="Wingdings" panose="05000000000000000000" pitchFamily="2" charset="2"/>
              <a:buChar char="ü"/>
            </a:pPr>
            <a:endParaRPr lang="ru-RU" dirty="0" smtClean="0">
              <a:solidFill>
                <a:schemeClr val="tx1"/>
              </a:solidFill>
            </a:endParaRPr>
          </a:p>
          <a:p>
            <a:pPr>
              <a:buClrTx/>
              <a:buFont typeface="Wingdings" panose="05000000000000000000" pitchFamily="2" charset="2"/>
              <a:buChar char="ü"/>
            </a:pPr>
            <a:endParaRPr lang="ru-RU" dirty="0">
              <a:solidFill>
                <a:schemeClr val="tx1"/>
              </a:solidFill>
            </a:endParaRPr>
          </a:p>
          <a:p>
            <a:pPr>
              <a:buClrTx/>
              <a:buFont typeface="Wingdings" panose="05000000000000000000" pitchFamily="2" charset="2"/>
              <a:buChar char="ü"/>
            </a:pPr>
            <a:endParaRPr lang="ru-RU" dirty="0" smtClean="0">
              <a:solidFill>
                <a:schemeClr val="tx1"/>
              </a:solidFill>
            </a:endParaRPr>
          </a:p>
          <a:p>
            <a:pPr>
              <a:buClrTx/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chemeClr val="tx1"/>
                </a:solidFill>
              </a:rPr>
              <a:t>Неверно выбран тип документа (документ о приемке с функцией счета-фактуры или документ о приемке)</a:t>
            </a:r>
          </a:p>
          <a:p>
            <a:pPr>
              <a:buClrTx/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chemeClr val="tx1"/>
                </a:solidFill>
              </a:rPr>
              <a:t>Выбран в электронной форме один тип документа, а в составе прикреплённых файлов другой тип документа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4E493DF-A5BB-4640-9638-DB96EDE93A55}"/>
              </a:ext>
            </a:extLst>
          </p:cNvPr>
          <p:cNvSpPr/>
          <p:nvPr/>
        </p:nvSpPr>
        <p:spPr>
          <a:xfrm>
            <a:off x="0" y="801234"/>
            <a:ext cx="3692324" cy="48804"/>
          </a:xfrm>
          <a:prstGeom prst="rect">
            <a:avLst/>
          </a:prstGeom>
          <a:solidFill>
            <a:srgbClr val="5DA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92C95F8-18F7-8C44-98B0-2E4D06B6A1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195733" y="0"/>
            <a:ext cx="3996267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005" y="2520984"/>
            <a:ext cx="11172825" cy="1438275"/>
          </a:xfrm>
          <a:prstGeom prst="rect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6012872" y="801234"/>
            <a:ext cx="5537994" cy="1706167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Пункт 7 части 2 статьи 9 Федерального закона №402-ФЗ: обязательным реквизитом первичного учетного документа являются…</a:t>
            </a:r>
          </a:p>
          <a:p>
            <a:r>
              <a:rPr lang="ru-RU" sz="1200" dirty="0"/>
              <a:t>6) наименование должности лица (лиц), совершившего (совершивших) сделку, операцию и ответственного (ответственных) за ее оформление, либо наименование должности лица (лиц), ответственного (ответственных) за оформление свершившегося события;</a:t>
            </a:r>
          </a:p>
          <a:p>
            <a:r>
              <a:rPr lang="ru-RU" sz="1200" dirty="0"/>
              <a:t>7) подписи лиц, предусмотренных пунктом 6 настоящей части, с указанием их фамилий и инициалов либо иных реквизитов, необходимых для идентификации этих лиц</a:t>
            </a:r>
            <a:r>
              <a:rPr lang="ru-RU" sz="1200" dirty="0" smtClean="0"/>
              <a:t>.</a:t>
            </a:r>
            <a:endParaRPr lang="ru-RU" sz="1200" dirty="0"/>
          </a:p>
        </p:txBody>
      </p:sp>
      <p:sp>
        <p:nvSpPr>
          <p:cNvPr id="11" name="Выноска со стрелкой вверх 10"/>
          <p:cNvSpPr/>
          <p:nvPr/>
        </p:nvSpPr>
        <p:spPr>
          <a:xfrm>
            <a:off x="5920509" y="3882230"/>
            <a:ext cx="5892800" cy="2582646"/>
          </a:xfrm>
          <a:prstGeom prst="upArrowCallou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Кто вправе подписывать первичные учетные документы?</a:t>
            </a:r>
          </a:p>
          <a:p>
            <a:pPr algn="ctr"/>
            <a:r>
              <a:rPr lang="ru-RU" sz="1400" dirty="0"/>
              <a:t>Перечень лиц, которые вправе подписывать первичные документы от имени организации, устанавливает ее руководитель. Для этого руководителю организации необходимо составить приказ об утверждении данного перечня (ч. 1 ст. 7 Закона о бухгалтерском учете, п. 16 ФСБУ 27/2021 "Документы и документооборот в бухгалтерском учете</a:t>
            </a:r>
            <a:r>
              <a:rPr lang="ru-RU" sz="1400" dirty="0" smtClean="0"/>
              <a:t>").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37167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41AFF20-015C-CA49-A729-9AFAD0F50128}"/>
              </a:ext>
            </a:extLst>
          </p:cNvPr>
          <p:cNvSpPr/>
          <p:nvPr/>
        </p:nvSpPr>
        <p:spPr>
          <a:xfrm>
            <a:off x="315970" y="3929237"/>
            <a:ext cx="80566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 smtClean="0">
                <a:latin typeface="Panton SemiBold" pitchFamily="2" charset="0"/>
                <a:ea typeface="Roboto Lt" pitchFamily="2" charset="0"/>
                <a:cs typeface="Segoe UI" panose="020B0502040204020203" pitchFamily="34" charset="0"/>
              </a:rPr>
              <a:t>Блок </a:t>
            </a:r>
            <a:r>
              <a:rPr lang="ru-RU" sz="3200" b="1" dirty="0" smtClean="0">
                <a:latin typeface="Panton SemiBold" pitchFamily="2" charset="0"/>
                <a:ea typeface="Roboto Lt" pitchFamily="2" charset="0"/>
                <a:cs typeface="Segoe UI" panose="020B0502040204020203" pitchFamily="34" charset="0"/>
              </a:rPr>
              <a:t>2</a:t>
            </a:r>
            <a:endParaRPr lang="ru-RU" sz="3200" b="1" dirty="0">
              <a:latin typeface="Panton SemiBold" pitchFamily="2" charset="0"/>
              <a:ea typeface="Roboto Lt" pitchFamily="2" charset="0"/>
              <a:cs typeface="Segoe UI" panose="020B050204020402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14169D9-C57A-914A-B361-9B22FA124132}"/>
              </a:ext>
            </a:extLst>
          </p:cNvPr>
          <p:cNvSpPr txBox="1"/>
          <p:nvPr/>
        </p:nvSpPr>
        <p:spPr>
          <a:xfrm>
            <a:off x="300038" y="2820455"/>
            <a:ext cx="62932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Panton" pitchFamily="2" charset="0"/>
              </a:rPr>
              <a:t>Особенности электронной приемки: приемка товаров</a:t>
            </a:r>
            <a:endParaRPr lang="ru-RU" sz="2800" dirty="0">
              <a:latin typeface="Panton" pitchFamily="2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326C4BA-3DE0-BA49-B1EC-38B7AF9BA7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00038" y="345713"/>
            <a:ext cx="3862945" cy="46161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AB989C9-5FEB-DE49-8823-6F3F92028D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8209180" y="0"/>
            <a:ext cx="3996267" cy="6858000"/>
          </a:xfrm>
          <a:prstGeom prst="rect">
            <a:avLst/>
          </a:prstGeom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97D7383E-5C29-D748-B29C-B60C752C9775}"/>
              </a:ext>
            </a:extLst>
          </p:cNvPr>
          <p:cNvSpPr/>
          <p:nvPr/>
        </p:nvSpPr>
        <p:spPr>
          <a:xfrm>
            <a:off x="315970" y="3774562"/>
            <a:ext cx="5780030" cy="45719"/>
          </a:xfrm>
          <a:prstGeom prst="rect">
            <a:avLst/>
          </a:prstGeom>
          <a:solidFill>
            <a:srgbClr val="5DA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8041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41AFF20-015C-CA49-A729-9AFAD0F50128}"/>
              </a:ext>
            </a:extLst>
          </p:cNvPr>
          <p:cNvSpPr/>
          <p:nvPr/>
        </p:nvSpPr>
        <p:spPr>
          <a:xfrm>
            <a:off x="315970" y="3929237"/>
            <a:ext cx="80566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 smtClean="0">
                <a:latin typeface="Panton SemiBold" pitchFamily="2" charset="0"/>
                <a:ea typeface="Roboto Lt" pitchFamily="2" charset="0"/>
                <a:cs typeface="Segoe UI" panose="020B0502040204020203" pitchFamily="34" charset="0"/>
              </a:rPr>
              <a:t>Блок </a:t>
            </a:r>
            <a:r>
              <a:rPr lang="ru-RU" sz="3200" b="1" dirty="0" smtClean="0">
                <a:latin typeface="Panton SemiBold" pitchFamily="2" charset="0"/>
                <a:ea typeface="Roboto Lt" pitchFamily="2" charset="0"/>
                <a:cs typeface="Segoe UI" panose="020B0502040204020203" pitchFamily="34" charset="0"/>
              </a:rPr>
              <a:t>1</a:t>
            </a:r>
            <a:endParaRPr lang="ru-RU" sz="3200" b="1" dirty="0">
              <a:latin typeface="Panton SemiBold" pitchFamily="2" charset="0"/>
              <a:ea typeface="Roboto Lt" pitchFamily="2" charset="0"/>
              <a:cs typeface="Segoe UI" panose="020B050204020402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14169D9-C57A-914A-B361-9B22FA124132}"/>
              </a:ext>
            </a:extLst>
          </p:cNvPr>
          <p:cNvSpPr txBox="1"/>
          <p:nvPr/>
        </p:nvSpPr>
        <p:spPr>
          <a:xfrm>
            <a:off x="300038" y="2820455"/>
            <a:ext cx="62932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Panton" pitchFamily="2" charset="0"/>
              </a:rPr>
              <a:t>Особенности электронной приемки: общие положения</a:t>
            </a:r>
            <a:endParaRPr lang="ru-RU" sz="2800" dirty="0">
              <a:latin typeface="Panton" pitchFamily="2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326C4BA-3DE0-BA49-B1EC-38B7AF9BA7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00038" y="345713"/>
            <a:ext cx="3862945" cy="46161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AB989C9-5FEB-DE49-8823-6F3F92028D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8209180" y="0"/>
            <a:ext cx="3996267" cy="6858000"/>
          </a:xfrm>
          <a:prstGeom prst="rect">
            <a:avLst/>
          </a:prstGeom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97D7383E-5C29-D748-B29C-B60C752C9775}"/>
              </a:ext>
            </a:extLst>
          </p:cNvPr>
          <p:cNvSpPr/>
          <p:nvPr/>
        </p:nvSpPr>
        <p:spPr>
          <a:xfrm>
            <a:off x="315970" y="3774562"/>
            <a:ext cx="5780030" cy="45719"/>
          </a:xfrm>
          <a:prstGeom prst="rect">
            <a:avLst/>
          </a:prstGeom>
          <a:solidFill>
            <a:srgbClr val="5DA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9799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ая выноска 9"/>
          <p:cNvSpPr/>
          <p:nvPr/>
        </p:nvSpPr>
        <p:spPr>
          <a:xfrm>
            <a:off x="6664768" y="3721807"/>
            <a:ext cx="5516801" cy="3124455"/>
          </a:xfrm>
          <a:prstGeom prst="wedgeRectCallout">
            <a:avLst>
              <a:gd name="adj1" fmla="val -64131"/>
              <a:gd name="adj2" fmla="val -45252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 smtClean="0"/>
              <a:t>Часть 13 ПП 1108: Участники </a:t>
            </a:r>
            <a:r>
              <a:rPr lang="ru-RU" sz="1300" dirty="0"/>
              <a:t>оборота товаров</a:t>
            </a:r>
            <a:r>
              <a:rPr lang="ru-RU" sz="1300" dirty="0" smtClean="0"/>
              <a:t>: …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300" dirty="0" smtClean="0"/>
              <a:t>Являющиеся </a:t>
            </a:r>
            <a:r>
              <a:rPr lang="ru-RU" sz="1300" dirty="0"/>
              <a:t>налогоплательщиками </a:t>
            </a:r>
            <a:r>
              <a:rPr lang="ru-RU" sz="1300" dirty="0" smtClean="0"/>
              <a:t>НДС, </a:t>
            </a:r>
            <a:r>
              <a:rPr lang="ru-RU" sz="1300" dirty="0"/>
              <a:t>освобожденными от исполнения обязанностей налогоплательщика НДС - оформляют универсальные передаточные документы, а в случае изменения стоимости в связи с изменением цены и (или) изменением количества отгруженных товаров - универсальные корректировочные документы в электронной форме по форматам, утвержденным федеральным органом исполнительной власти, уполномоченным по контролю и надзору в области налогов и сборов, с отражением в них реквизитов прослеживаемости и передают универсальные передаточные документы, универсальные корректировочные документы по телекоммуникационным каналам связи через оператора электронного документооборота</a:t>
            </a:r>
            <a:r>
              <a:rPr lang="ru-RU" sz="1300" dirty="0" smtClean="0"/>
              <a:t>. </a:t>
            </a:r>
            <a:endParaRPr lang="ru-RU" sz="13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9E8DA7-979A-E646-841A-908877254B64}"/>
              </a:ext>
            </a:extLst>
          </p:cNvPr>
          <p:cNvSpPr txBox="1"/>
          <p:nvPr/>
        </p:nvSpPr>
        <p:spPr>
          <a:xfrm>
            <a:off x="152546" y="278014"/>
            <a:ext cx="87688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800" b="1" dirty="0" smtClean="0"/>
              <a:t>Особенности приемки ТОВАРОВ</a:t>
            </a:r>
            <a:endParaRPr lang="ru-RU" sz="28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B8DA128-4A27-6E43-B674-370A0E16EDF7}"/>
              </a:ext>
            </a:extLst>
          </p:cNvPr>
          <p:cNvSpPr txBox="1"/>
          <p:nvPr/>
        </p:nvSpPr>
        <p:spPr>
          <a:xfrm>
            <a:off x="481682" y="5633451"/>
            <a:ext cx="45940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</a:rPr>
              <a:t>Датой приемки считается дата размещения в ЕИС документа </a:t>
            </a:r>
            <a:endParaRPr lang="en-US" sz="1200" b="1" dirty="0">
              <a:solidFill>
                <a:schemeClr val="bg1"/>
              </a:solidFill>
            </a:endParaRPr>
          </a:p>
          <a:p>
            <a:pPr algn="ctr"/>
            <a:r>
              <a:rPr lang="ru-RU" sz="1200" b="1" dirty="0">
                <a:solidFill>
                  <a:schemeClr val="bg1"/>
                </a:solidFill>
              </a:rPr>
              <a:t>о приемке, подписанного заказчиком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2546" y="924470"/>
            <a:ext cx="65227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/>
              <a:t>Учесть специальные требования к заполнению документа о приемке в части товаров, подлежащих прослеживаемости   </a:t>
            </a:r>
            <a:endParaRPr lang="en-US" sz="2000" b="1" dirty="0" smtClean="0"/>
          </a:p>
        </p:txBody>
      </p:sp>
      <p:sp>
        <p:nvSpPr>
          <p:cNvPr id="7" name="Прямоугольная выноска 6"/>
          <p:cNvSpPr/>
          <p:nvPr/>
        </p:nvSpPr>
        <p:spPr>
          <a:xfrm>
            <a:off x="6791823" y="1590131"/>
            <a:ext cx="5389745" cy="1985555"/>
          </a:xfrm>
          <a:prstGeom prst="wedgeRectCallout">
            <a:avLst>
              <a:gd name="adj1" fmla="val -66035"/>
              <a:gd name="adj2" fmla="val 12335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 smtClean="0"/>
              <a:t>Часть 5 статьи 169 Налогового Кодекса РФ:</a:t>
            </a:r>
          </a:p>
          <a:p>
            <a:pPr algn="ctr"/>
            <a:r>
              <a:rPr lang="ru-RU" sz="1300" dirty="0" smtClean="0"/>
              <a:t>В счете-фактуре указывается: …</a:t>
            </a:r>
          </a:p>
          <a:p>
            <a:r>
              <a:rPr lang="ru-RU" sz="1300" dirty="0" smtClean="0"/>
              <a:t>16</a:t>
            </a:r>
            <a:r>
              <a:rPr lang="ru-RU" sz="1300" dirty="0"/>
              <a:t>) регистрационный номер партии товара, подлежащего прослеживаемости</a:t>
            </a:r>
            <a:r>
              <a:rPr lang="ru-RU" sz="1300" dirty="0" smtClean="0"/>
              <a:t>;</a:t>
            </a:r>
            <a:endParaRPr lang="ru-RU" sz="1300" dirty="0"/>
          </a:p>
          <a:p>
            <a:r>
              <a:rPr lang="ru-RU" sz="1300" dirty="0"/>
              <a:t>17) количественная единица измерения товара, используемая в целях осуществления прослеживаемости;</a:t>
            </a:r>
          </a:p>
          <a:p>
            <a:r>
              <a:rPr lang="ru-RU" sz="1300" dirty="0" smtClean="0"/>
              <a:t>18</a:t>
            </a:r>
            <a:r>
              <a:rPr lang="ru-RU" sz="1300" dirty="0"/>
              <a:t>) количество товара, подлежащего прослеживаемости, в количественной единице измерения товара, используемой в целях осуществления прослеживаемости.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4E493DF-A5BB-4640-9638-DB96EDE93A55}"/>
              </a:ext>
            </a:extLst>
          </p:cNvPr>
          <p:cNvSpPr/>
          <p:nvPr/>
        </p:nvSpPr>
        <p:spPr>
          <a:xfrm>
            <a:off x="0" y="801234"/>
            <a:ext cx="3692324" cy="48804"/>
          </a:xfrm>
          <a:prstGeom prst="rect">
            <a:avLst/>
          </a:prstGeom>
          <a:solidFill>
            <a:srgbClr val="5DA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92C95F8-18F7-8C44-98B0-2E4D06B6A1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1"/>
            <a:ext cx="3996267" cy="6858000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6712586" y="1"/>
            <a:ext cx="5468983" cy="137595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Справка:</a:t>
            </a:r>
          </a:p>
          <a:p>
            <a:pPr algn="ctr"/>
            <a:r>
              <a:rPr lang="ru-RU" sz="1200" dirty="0">
                <a:solidFill>
                  <a:schemeClr val="tx1"/>
                </a:solidFill>
              </a:rPr>
              <a:t>Национальная система </a:t>
            </a:r>
            <a:r>
              <a:rPr lang="ru-RU" sz="1200" dirty="0" smtClean="0">
                <a:solidFill>
                  <a:schemeClr val="tx1"/>
                </a:solidFill>
              </a:rPr>
              <a:t>прослеживаемости </a:t>
            </a:r>
            <a:r>
              <a:rPr lang="ru-RU" sz="1200" dirty="0">
                <a:solidFill>
                  <a:schemeClr val="tx1"/>
                </a:solidFill>
              </a:rPr>
              <a:t>товаров на территории России была введена в действие с </a:t>
            </a:r>
            <a:r>
              <a:rPr lang="ru-RU" sz="1200" dirty="0" smtClean="0">
                <a:solidFill>
                  <a:schemeClr val="tx1"/>
                </a:solidFill>
              </a:rPr>
              <a:t>08.07.2021 г</a:t>
            </a:r>
            <a:r>
              <a:rPr lang="ru-RU" sz="1200" dirty="0">
                <a:solidFill>
                  <a:schemeClr val="tx1"/>
                </a:solidFill>
              </a:rPr>
              <a:t>. (Федеральный закон от 09.11.2020 № 371-ФЗ</a:t>
            </a:r>
            <a:r>
              <a:rPr lang="ru-RU" sz="1200" dirty="0" smtClean="0">
                <a:solidFill>
                  <a:schemeClr val="tx1"/>
                </a:solidFill>
              </a:rPr>
              <a:t>).</a:t>
            </a:r>
            <a:endParaRPr lang="ru-RU" sz="1200" dirty="0">
              <a:solidFill>
                <a:schemeClr val="tx1"/>
              </a:solidFill>
            </a:endParaRPr>
          </a:p>
          <a:p>
            <a:pPr algn="ctr"/>
            <a:r>
              <a:rPr lang="ru-RU" sz="1200" dirty="0">
                <a:solidFill>
                  <a:schemeClr val="tx1"/>
                </a:solidFill>
              </a:rPr>
              <a:t>Нормы, устанавливающие ответственность за нарушения, допущенные участниками прослеживаемости, </a:t>
            </a:r>
            <a:r>
              <a:rPr lang="ru-RU" sz="1200" dirty="0" smtClean="0">
                <a:solidFill>
                  <a:schemeClr val="tx1"/>
                </a:solidFill>
              </a:rPr>
              <a:t>распространяются на </a:t>
            </a:r>
            <a:r>
              <a:rPr lang="ru-RU" sz="1200" dirty="0">
                <a:solidFill>
                  <a:schemeClr val="tx1"/>
                </a:solidFill>
              </a:rPr>
              <a:t>правоотношения, возникшие с 1 июля 2022 </a:t>
            </a:r>
            <a:r>
              <a:rPr lang="ru-RU" sz="1200" dirty="0" smtClean="0">
                <a:solidFill>
                  <a:schemeClr val="tx1"/>
                </a:solidFill>
              </a:rPr>
              <a:t>г.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3840" y="2109409"/>
            <a:ext cx="5939246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u="sng" dirty="0"/>
              <a:t>Основания:</a:t>
            </a:r>
          </a:p>
          <a:p>
            <a:endParaRPr lang="ru-RU" dirty="0"/>
          </a:p>
          <a:p>
            <a:pPr marL="342900" indent="-342900">
              <a:buFont typeface="+mj-lt"/>
              <a:buAutoNum type="arabicPeriod"/>
            </a:pPr>
            <a:r>
              <a:rPr lang="ru-RU" sz="1600" dirty="0"/>
              <a:t>Налоговый Кодекс в редакции Федерального закона от 09.11.2020 № 371-ФЗ </a:t>
            </a:r>
          </a:p>
          <a:p>
            <a:pPr marL="342900" indent="-342900">
              <a:buFont typeface="+mj-lt"/>
              <a:buAutoNum type="arabicPeriod"/>
            </a:pPr>
            <a:endParaRPr lang="ru-RU" sz="1600" dirty="0"/>
          </a:p>
          <a:p>
            <a:pPr marL="342900" indent="-342900">
              <a:buFont typeface="+mj-lt"/>
              <a:buAutoNum type="arabicPeriod"/>
            </a:pPr>
            <a:r>
              <a:rPr lang="ru-RU" sz="1600" dirty="0"/>
              <a:t>Постановление Правительства РФ от 01.07.2021 N 1108 «Об утверждении Положения о национальной системе прослеживаемости товаров»</a:t>
            </a:r>
          </a:p>
          <a:p>
            <a:pPr marL="342900" indent="-342900">
              <a:buFont typeface="+mj-lt"/>
              <a:buAutoNum type="arabicPeriod"/>
            </a:pPr>
            <a:endParaRPr lang="ru-RU" sz="1600" dirty="0"/>
          </a:p>
          <a:p>
            <a:pPr marL="342900" indent="-342900">
              <a:buFont typeface="+mj-lt"/>
              <a:buAutoNum type="arabicPeriod"/>
            </a:pPr>
            <a:r>
              <a:rPr lang="ru-RU" sz="1600" dirty="0"/>
              <a:t>Постановление Правительства РФ от 01.07.2021 N 1110 «Об утверждении перечня товаров, подлежащих прослеживаемости»</a:t>
            </a:r>
          </a:p>
          <a:p>
            <a:pPr marL="342900" indent="-342900">
              <a:buFont typeface="+mj-lt"/>
              <a:buAutoNum type="arabicPeriod"/>
            </a:pPr>
            <a:endParaRPr lang="ru-RU" sz="1600" dirty="0"/>
          </a:p>
          <a:p>
            <a:pPr marL="342900" indent="-342900">
              <a:buFont typeface="+mj-lt"/>
              <a:buAutoNum type="arabicPeriod"/>
            </a:pPr>
            <a:r>
              <a:rPr lang="ru-RU" sz="1600" dirty="0"/>
              <a:t>Приказ ФНС России от 19.12.2018 № ММВ-7-15/820@, от 12.10.2020 ЕД-7-26/736@)</a:t>
            </a:r>
          </a:p>
        </p:txBody>
      </p:sp>
    </p:spTree>
    <p:extLst>
      <p:ext uri="{BB962C8B-B14F-4D97-AF65-F5344CB8AC3E}">
        <p14:creationId xmlns:p14="http://schemas.microsoft.com/office/powerpoint/2010/main" val="2425167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B9E8DA7-979A-E646-841A-908877254B64}"/>
              </a:ext>
            </a:extLst>
          </p:cNvPr>
          <p:cNvSpPr txBox="1"/>
          <p:nvPr/>
        </p:nvSpPr>
        <p:spPr>
          <a:xfrm>
            <a:off x="74169" y="330265"/>
            <a:ext cx="101584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800" b="1" dirty="0" smtClean="0"/>
              <a:t>ПП РФ </a:t>
            </a:r>
            <a:r>
              <a:rPr lang="ru-RU" sz="2800" b="1" dirty="0"/>
              <a:t>от 01.07.2021 N 1110 «Об утверждении перечня товаров, подлежащих прослеживаемости»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B8DA128-4A27-6E43-B674-370A0E16EDF7}"/>
              </a:ext>
            </a:extLst>
          </p:cNvPr>
          <p:cNvSpPr txBox="1"/>
          <p:nvPr/>
        </p:nvSpPr>
        <p:spPr>
          <a:xfrm>
            <a:off x="481682" y="5633451"/>
            <a:ext cx="45940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</a:rPr>
              <a:t>Датой приемки считается дата размещения в ЕИС документа </a:t>
            </a:r>
            <a:endParaRPr lang="en-US" sz="1200" b="1" dirty="0">
              <a:solidFill>
                <a:schemeClr val="bg1"/>
              </a:solidFill>
            </a:endParaRPr>
          </a:p>
          <a:p>
            <a:pPr algn="ctr"/>
            <a:r>
              <a:rPr lang="ru-RU" sz="1200" b="1" dirty="0">
                <a:solidFill>
                  <a:schemeClr val="bg1"/>
                </a:solidFill>
              </a:rPr>
              <a:t>о приемке, подписанного заказчиком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4E493DF-A5BB-4640-9638-DB96EDE93A55}"/>
              </a:ext>
            </a:extLst>
          </p:cNvPr>
          <p:cNvSpPr/>
          <p:nvPr/>
        </p:nvSpPr>
        <p:spPr>
          <a:xfrm>
            <a:off x="0" y="801234"/>
            <a:ext cx="3692324" cy="48804"/>
          </a:xfrm>
          <a:prstGeom prst="rect">
            <a:avLst/>
          </a:prstGeom>
          <a:solidFill>
            <a:srgbClr val="5DA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92C95F8-18F7-8C44-98B0-2E4D06B6A1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195733" y="0"/>
            <a:ext cx="3996267" cy="6858000"/>
          </a:xfrm>
          <a:prstGeom prst="rect">
            <a:avLst/>
          </a:prstGeom>
        </p:spPr>
      </p:pic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5365614"/>
              </p:ext>
            </p:extLst>
          </p:nvPr>
        </p:nvGraphicFramePr>
        <p:xfrm>
          <a:off x="268347" y="1407783"/>
          <a:ext cx="11314052" cy="4600427"/>
        </p:xfrm>
        <a:graphic>
          <a:graphicData uri="http://schemas.openxmlformats.org/drawingml/2006/table">
            <a:tbl>
              <a:tblPr firstRow="1" firstCol="1" bandRow="1"/>
              <a:tblGrid>
                <a:gridCol w="2145262">
                  <a:extLst>
                    <a:ext uri="{9D8B030D-6E8A-4147-A177-3AD203B41FA5}">
                      <a16:colId xmlns:a16="http://schemas.microsoft.com/office/drawing/2014/main" val="3836850977"/>
                    </a:ext>
                  </a:extLst>
                </a:gridCol>
                <a:gridCol w="3647701">
                  <a:extLst>
                    <a:ext uri="{9D8B030D-6E8A-4147-A177-3AD203B41FA5}">
                      <a16:colId xmlns:a16="http://schemas.microsoft.com/office/drawing/2014/main" val="2581406567"/>
                    </a:ext>
                  </a:extLst>
                </a:gridCol>
                <a:gridCol w="5521089">
                  <a:extLst>
                    <a:ext uri="{9D8B030D-6E8A-4147-A177-3AD203B41FA5}">
                      <a16:colId xmlns:a16="http://schemas.microsoft.com/office/drawing/2014/main" val="3181847279"/>
                    </a:ext>
                  </a:extLst>
                </a:gridCol>
              </a:tblGrid>
              <a:tr h="325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500"/>
                        </a:spcAft>
                      </a:pPr>
                      <a:r>
                        <a:rPr lang="ru-RU" sz="12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Код ТН ВЭД ЕАЭС</a:t>
                      </a:r>
                      <a:endParaRPr lang="ru-RU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500"/>
                        </a:spcAft>
                      </a:pPr>
                      <a:r>
                        <a:rPr lang="ru-RU" sz="12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товара</a:t>
                      </a:r>
                      <a:endParaRPr lang="ru-RU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500"/>
                        </a:spcAft>
                      </a:pPr>
                      <a:r>
                        <a:rPr lang="ru-RU" sz="12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Код и наименование товара в соответствии с ОКПД 2</a:t>
                      </a:r>
                      <a:endParaRPr lang="ru-RU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5077056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5"/>
                        </a:rPr>
                        <a:t>8418</a:t>
                      </a:r>
                      <a:r>
                        <a:rPr lang="ru-RU" sz="1200" u="non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u="non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200" u="non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 исключением продукции, классифицируемой кодами: </a:t>
                      </a:r>
                      <a:r>
                        <a:rPr lang="ru-RU" sz="1200" u="non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6"/>
                        </a:rPr>
                        <a:t>8418 </a:t>
                      </a:r>
                      <a:r>
                        <a:rPr lang="ru-RU" sz="1200" u="non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6"/>
                        </a:rPr>
                        <a:t>69 </a:t>
                      </a:r>
                      <a:r>
                        <a:rPr lang="ru-RU" sz="1200" u="non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6"/>
                        </a:rPr>
                        <a:t>000</a:t>
                      </a:r>
                      <a:r>
                        <a:rPr lang="ru-RU" sz="1200" u="non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200" u="non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7"/>
                        </a:rPr>
                        <a:t>8418 </a:t>
                      </a:r>
                      <a:r>
                        <a:rPr lang="ru-RU" sz="1200" u="non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7"/>
                        </a:rPr>
                        <a:t>91 000 </a:t>
                      </a:r>
                      <a:r>
                        <a:rPr lang="ru-RU" sz="1200" u="non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7"/>
                        </a:rPr>
                        <a:t>0</a:t>
                      </a:r>
                      <a:r>
                        <a:rPr lang="ru-RU" sz="1200" u="non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200" u="non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8"/>
                        </a:rPr>
                        <a:t>8418 </a:t>
                      </a:r>
                      <a:r>
                        <a:rPr lang="ru-RU" sz="1200" u="non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8"/>
                        </a:rPr>
                        <a:t>99</a:t>
                      </a:r>
                      <a:r>
                        <a:rPr lang="ru-RU" sz="1200" u="non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200" u="none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500"/>
                        </a:spcAft>
                      </a:pPr>
                      <a:r>
                        <a:rPr lang="ru-RU" sz="1200" u="non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Холодильники, морозильники и прочее холодильное или морозильное оборудование электрическое или других типов; тепловые насосы, кроме установок для кондиционирования воздуха товарной позиции 8415</a:t>
                      </a:r>
                      <a:endParaRPr lang="ru-RU" sz="1200" u="none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500"/>
                        </a:spcAft>
                      </a:pPr>
                      <a:r>
                        <a:rPr lang="ru-RU" sz="1200" u="non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9"/>
                        </a:rPr>
                        <a:t>27.51.11</a:t>
                      </a:r>
                      <a:r>
                        <a:rPr lang="ru-RU" sz="1200" u="non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Холодильники и морозильники бытовые</a:t>
                      </a:r>
                      <a:endParaRPr lang="ru-RU" sz="1200" u="none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440968"/>
                  </a:ext>
                </a:extLst>
              </a:tr>
              <a:tr h="51772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500"/>
                        </a:spcAft>
                      </a:pPr>
                      <a:r>
                        <a:rPr lang="ru-RU" sz="1200" u="non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10"/>
                        </a:rPr>
                        <a:t>28.25.13</a:t>
                      </a:r>
                      <a:r>
                        <a:rPr lang="ru-RU" sz="1200" u="non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Оборудование холодильное и морозильное и тепловые насосы, кроме бытового оборудования </a:t>
                      </a:r>
                      <a:endParaRPr lang="ru-RU" sz="1200" u="none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9475970"/>
                  </a:ext>
                </a:extLst>
              </a:tr>
              <a:tr h="3148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11"/>
                        </a:rPr>
                        <a:t>8427</a:t>
                      </a:r>
                      <a:r>
                        <a:rPr lang="ru-RU" sz="1200" u="non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u="non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200" u="non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 исключением продукции, классифицируемой кодом </a:t>
                      </a:r>
                      <a:endParaRPr lang="ru-RU" sz="1200" u="none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500"/>
                        </a:spcAft>
                      </a:pPr>
                      <a:r>
                        <a:rPr lang="ru-RU" sz="1200" u="non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12"/>
                        </a:rPr>
                        <a:t>8427 20 900 0</a:t>
                      </a:r>
                      <a:r>
                        <a:rPr lang="ru-RU" sz="1200" u="non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endParaRPr lang="ru-RU" sz="1200" u="none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500"/>
                        </a:spcAft>
                      </a:pPr>
                      <a:r>
                        <a:rPr lang="ru-RU" sz="1200" u="non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Автопогрузчики с вилочным захватом; прочие тележки, оснащенные подъемным или погрузочно-разгрузочным оборудованием </a:t>
                      </a:r>
                      <a:endParaRPr lang="ru-RU" sz="1200" u="none" baseline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500"/>
                        </a:spcAft>
                      </a:pPr>
                      <a:r>
                        <a:rPr lang="ru-RU" sz="1200" u="non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13"/>
                        </a:rPr>
                        <a:t>28.22.15</a:t>
                      </a:r>
                      <a:r>
                        <a:rPr lang="ru-RU" sz="1200" u="non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Автопогрузчики с вилочным захватом, прочие погрузчики; тягачи, используемые на платформах железнодорожных станций </a:t>
                      </a:r>
                      <a:endParaRPr lang="ru-RU" sz="1200" u="none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756845"/>
                  </a:ext>
                </a:extLst>
              </a:tr>
              <a:tr h="0">
                <a:tc rowSpan="6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14"/>
                        </a:rPr>
                        <a:t>8429</a:t>
                      </a:r>
                      <a:r>
                        <a:rPr lang="ru-RU" sz="1200" u="non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u="non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200" u="non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 исключением продукции, классифицируемой кодом </a:t>
                      </a:r>
                      <a:endParaRPr lang="ru-RU" sz="1200" u="none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500"/>
                        </a:spcAft>
                      </a:pPr>
                      <a:r>
                        <a:rPr lang="ru-RU" sz="1200" u="non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15"/>
                        </a:rPr>
                        <a:t>8429 30 000 0</a:t>
                      </a:r>
                      <a:r>
                        <a:rPr lang="ru-RU" sz="1200" u="non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endParaRPr lang="ru-RU" sz="1200" u="none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500"/>
                        </a:spcAft>
                      </a:pPr>
                      <a:r>
                        <a:rPr lang="ru-RU" sz="1200" u="non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Бульдозеры с неповоротным или поворотным отвалом, грейдеры, планировщики, механические лопаты, экскаваторы, одноковшовые погрузчики, трамбовочные машины и дорожные катки, самоходные </a:t>
                      </a:r>
                      <a:endParaRPr lang="ru-RU" sz="1200" u="none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500"/>
                        </a:spcAft>
                      </a:pPr>
                      <a:r>
                        <a:rPr lang="ru-RU" sz="1200" u="non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16"/>
                        </a:rPr>
                        <a:t>28.92.21</a:t>
                      </a:r>
                      <a:r>
                        <a:rPr lang="ru-RU" sz="1200" u="non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Бульдозеры и бульдозеры с поворотным отвалом </a:t>
                      </a:r>
                      <a:endParaRPr lang="ru-RU" sz="1200" u="none" baseline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287050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500"/>
                        </a:spcAft>
                      </a:pPr>
                      <a:r>
                        <a:rPr lang="ru-RU" sz="1200" u="non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17"/>
                        </a:rPr>
                        <a:t>28.92.22</a:t>
                      </a:r>
                      <a:r>
                        <a:rPr lang="ru-RU" sz="1200" u="non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Грейдеры и планировщики самоходные </a:t>
                      </a:r>
                      <a:endParaRPr lang="ru-RU" sz="1200" u="none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871535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500"/>
                        </a:spcAft>
                      </a:pPr>
                      <a:r>
                        <a:rPr lang="ru-RU" sz="1200" u="non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18"/>
                        </a:rPr>
                        <a:t>28.92.24</a:t>
                      </a:r>
                      <a:r>
                        <a:rPr lang="ru-RU" sz="1200" u="non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Машины трамбовочные и дорожные катки самоходные </a:t>
                      </a:r>
                      <a:endParaRPr lang="ru-RU" sz="1200" u="none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706441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500"/>
                        </a:spcAft>
                      </a:pPr>
                      <a:r>
                        <a:rPr lang="ru-RU" sz="1200" u="non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19"/>
                        </a:rPr>
                        <a:t>28.92.25</a:t>
                      </a:r>
                      <a:r>
                        <a:rPr lang="ru-RU" sz="1200" u="non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Погрузчики фронтальные одноковшовые самоходные </a:t>
                      </a:r>
                      <a:endParaRPr lang="ru-RU" sz="1200" u="none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066998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500"/>
                        </a:spcAft>
                      </a:pPr>
                      <a:r>
                        <a:rPr lang="ru-RU" sz="1200" u="non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20"/>
                        </a:rPr>
                        <a:t>28.92.26</a:t>
                      </a:r>
                      <a:r>
                        <a:rPr lang="ru-RU" sz="1200" u="non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Экскаваторы одноковшовые и ковшовые погрузчики самоходные с поворотом кабины на 360° (полноповоротные машины), кроме фронтальных одноковшовых погрузчиков </a:t>
                      </a:r>
                      <a:endParaRPr lang="ru-RU" sz="1200" u="none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7628354"/>
                  </a:ext>
                </a:extLst>
              </a:tr>
              <a:tr h="47231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500"/>
                        </a:spcAft>
                      </a:pPr>
                      <a:r>
                        <a:rPr lang="ru-RU" sz="1200" u="non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21"/>
                        </a:rPr>
                        <a:t>28.92.27</a:t>
                      </a:r>
                      <a:r>
                        <a:rPr lang="ru-RU" sz="1200" u="non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Экскаваторы и одноковшовые погрузчики самоходные прочие; прочие самоходные машины для добычи полезных ископаемых </a:t>
                      </a:r>
                      <a:endParaRPr lang="ru-RU" sz="1200" u="none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5465049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22"/>
                        </a:rPr>
                        <a:t>8450</a:t>
                      </a:r>
                      <a:r>
                        <a:rPr lang="ru-RU" sz="1200" u="non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u="non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200" u="non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 исключением продукции, классифицируемой кодом </a:t>
                      </a:r>
                      <a:endParaRPr lang="ru-RU" sz="1200" u="none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500"/>
                        </a:spcAft>
                      </a:pPr>
                      <a:r>
                        <a:rPr lang="ru-RU" sz="1200" u="non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23"/>
                        </a:rPr>
                        <a:t>8450 90 000 0</a:t>
                      </a:r>
                      <a:r>
                        <a:rPr lang="ru-RU" sz="1200" u="non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endParaRPr lang="ru-RU" sz="1200" u="none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500"/>
                        </a:spcAft>
                      </a:pPr>
                      <a:r>
                        <a:rPr lang="ru-RU" sz="1200" u="non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Машины стиральные, бытовые или для прачечных, включая машины, оснащенные отжимным устройством </a:t>
                      </a:r>
                      <a:endParaRPr lang="ru-RU" sz="1200" u="none" baseline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500"/>
                        </a:spcAft>
                      </a:pPr>
                      <a:r>
                        <a:rPr lang="ru-RU" sz="1200" u="non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24"/>
                        </a:rPr>
                        <a:t>27.51.13.110</a:t>
                      </a:r>
                      <a:r>
                        <a:rPr lang="ru-RU" sz="1200" u="non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Машины стиральные бытовые </a:t>
                      </a:r>
                      <a:endParaRPr lang="ru-RU" sz="1200" u="none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7728442"/>
                  </a:ext>
                </a:extLst>
              </a:tr>
              <a:tr h="57565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500"/>
                        </a:spcAft>
                      </a:pPr>
                      <a:r>
                        <a:rPr lang="ru-RU" sz="1200" u="non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25"/>
                        </a:rPr>
                        <a:t>28.94.22.110</a:t>
                      </a:r>
                      <a:r>
                        <a:rPr lang="ru-RU" sz="1200" u="non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Машины стиральные для прачечных </a:t>
                      </a:r>
                      <a:endParaRPr lang="ru-RU" sz="1200" u="none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12060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021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B9E8DA7-979A-E646-841A-908877254B64}"/>
              </a:ext>
            </a:extLst>
          </p:cNvPr>
          <p:cNvSpPr txBox="1"/>
          <p:nvPr/>
        </p:nvSpPr>
        <p:spPr>
          <a:xfrm>
            <a:off x="74169" y="330265"/>
            <a:ext cx="101584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800" b="1" dirty="0" smtClean="0"/>
              <a:t>ПП РФ </a:t>
            </a:r>
            <a:r>
              <a:rPr lang="ru-RU" sz="2800" b="1" dirty="0"/>
              <a:t>от 01.07.2021 N 1110 «Об утверждении перечня товаров, подлежащих прослеживаемости»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4E493DF-A5BB-4640-9638-DB96EDE93A55}"/>
              </a:ext>
            </a:extLst>
          </p:cNvPr>
          <p:cNvSpPr/>
          <p:nvPr/>
        </p:nvSpPr>
        <p:spPr>
          <a:xfrm>
            <a:off x="0" y="801234"/>
            <a:ext cx="3692324" cy="48804"/>
          </a:xfrm>
          <a:prstGeom prst="rect">
            <a:avLst/>
          </a:prstGeom>
          <a:solidFill>
            <a:srgbClr val="5DA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92C95F8-18F7-8C44-98B0-2E4D06B6A1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195733" y="0"/>
            <a:ext cx="3996267" cy="6858000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586714"/>
              </p:ext>
            </p:extLst>
          </p:nvPr>
        </p:nvGraphicFramePr>
        <p:xfrm>
          <a:off x="320811" y="1941372"/>
          <a:ext cx="10939584" cy="4041543"/>
        </p:xfrm>
        <a:graphic>
          <a:graphicData uri="http://schemas.openxmlformats.org/drawingml/2006/table">
            <a:tbl>
              <a:tblPr firstRow="1" firstCol="1" bandRow="1"/>
              <a:tblGrid>
                <a:gridCol w="1961047">
                  <a:extLst>
                    <a:ext uri="{9D8B030D-6E8A-4147-A177-3AD203B41FA5}">
                      <a16:colId xmlns:a16="http://schemas.microsoft.com/office/drawing/2014/main" val="1559534732"/>
                    </a:ext>
                  </a:extLst>
                </a:gridCol>
                <a:gridCol w="3640183">
                  <a:extLst>
                    <a:ext uri="{9D8B030D-6E8A-4147-A177-3AD203B41FA5}">
                      <a16:colId xmlns:a16="http://schemas.microsoft.com/office/drawing/2014/main" val="2080904536"/>
                    </a:ext>
                  </a:extLst>
                </a:gridCol>
                <a:gridCol w="5338354">
                  <a:extLst>
                    <a:ext uri="{9D8B030D-6E8A-4147-A177-3AD203B41FA5}">
                      <a16:colId xmlns:a16="http://schemas.microsoft.com/office/drawing/2014/main" val="70818052"/>
                    </a:ext>
                  </a:extLst>
                </a:gridCol>
              </a:tblGrid>
              <a:tr h="0"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500"/>
                        </a:spcAft>
                      </a:pPr>
                      <a:r>
                        <a:rPr lang="ru-RU" sz="1200" u="sng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5"/>
                        </a:rPr>
                        <a:t>8528</a:t>
                      </a:r>
                      <a:r>
                        <a:rPr lang="ru-RU" sz="12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50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Мониторы и проекторы, не включающие в свой состав приемную телевизионную аппаратуру; аппаратура приемная для телевизионной связи, включающая или не включающая в свой состав широковещательный радиоприемник или аппаратуру, записывающую или воспроизводящую звук или изображение 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500"/>
                        </a:spcAft>
                      </a:pPr>
                      <a:r>
                        <a:rPr lang="ru-RU" sz="1200" u="sng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6"/>
                        </a:rPr>
                        <a:t>26.20.17</a:t>
                      </a:r>
                      <a:r>
                        <a:rPr lang="ru-RU" sz="12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Мониторы и проекторы, преимущественно используемые в системах автоматической обработки данных 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155267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500"/>
                        </a:spcAft>
                      </a:pPr>
                      <a:r>
                        <a:rPr lang="ru-RU" sz="1200" u="sng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7"/>
                        </a:rPr>
                        <a:t>26.40.20</a:t>
                      </a:r>
                      <a:r>
                        <a:rPr lang="ru-RU" sz="12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Приемники телевизионные, совмещенные или не совмещенные с широковещательными радиоприемниками или аппаратурой для записи или воспроизведения звука или изображения 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2943525"/>
                  </a:ext>
                </a:extLst>
              </a:tr>
              <a:tr h="7145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500"/>
                        </a:spcAft>
                      </a:pPr>
                      <a:r>
                        <a:rPr lang="ru-RU" sz="1200" u="sng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8"/>
                        </a:rPr>
                        <a:t>26.40.34</a:t>
                      </a:r>
                      <a:r>
                        <a:rPr lang="ru-RU" sz="12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Мониторы и проекторы, без встроенной телевизионной приемной аппаратуры и в основном не используемые в системах автоматической обработки данных 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4805812"/>
                  </a:ext>
                </a:extLst>
              </a:tr>
              <a:tr h="7629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u="sng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9"/>
                        </a:rPr>
                        <a:t>8709</a:t>
                      </a:r>
                      <a:r>
                        <a:rPr lang="ru-RU" sz="12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(за исключением продукции, классифицируемой кодом 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500"/>
                        </a:spcAft>
                      </a:pPr>
                      <a:r>
                        <a:rPr lang="ru-RU" sz="1200" u="sng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10"/>
                        </a:rPr>
                        <a:t>8709 90 000 0</a:t>
                      </a:r>
                      <a:r>
                        <a:rPr lang="ru-RU" sz="12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50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Транспортные средства промышленного назначения, самоходные, не оборудованные подъемными или погрузочными устройствами, используемые на заводах, складах, в портах или аэропортах для перевозки грузов на короткие расстояния; тракторы, используемые на платформах железнодорожных станций 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500"/>
                        </a:spcAft>
                      </a:pPr>
                      <a:r>
                        <a:rPr lang="ru-RU" sz="1200" u="sng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11"/>
                        </a:rPr>
                        <a:t>28.22.15</a:t>
                      </a:r>
                      <a:r>
                        <a:rPr lang="ru-RU" sz="12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Автопогрузчики с вилочным захватом, прочие погрузчики; тягачи, используемые на платформах железнодорожных станций 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9353038"/>
                  </a:ext>
                </a:extLst>
              </a:tr>
              <a:tr h="423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500"/>
                        </a:spcAft>
                      </a:pPr>
                      <a:r>
                        <a:rPr lang="ru-RU" sz="1200" u="sng">
                          <a:solidFill>
                            <a:srgbClr val="0000FF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12"/>
                        </a:rPr>
                        <a:t>8715 00 100 0</a:t>
                      </a:r>
                      <a:r>
                        <a:rPr lang="ru-RU" sz="12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50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Коляски детские 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500"/>
                        </a:spcAft>
                      </a:pPr>
                      <a:r>
                        <a:rPr lang="ru-RU" sz="1200" u="sng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13"/>
                        </a:rPr>
                        <a:t>30.92.40.110</a:t>
                      </a:r>
                      <a:r>
                        <a:rPr lang="ru-RU" sz="12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Коляски детские 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2091050"/>
                  </a:ext>
                </a:extLst>
              </a:tr>
              <a:tr h="3572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u="sng">
                          <a:solidFill>
                            <a:srgbClr val="0000FF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14"/>
                        </a:rPr>
                        <a:t>9401 71 000 1</a:t>
                      </a:r>
                      <a:r>
                        <a:rPr lang="ru-RU" sz="12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500"/>
                        </a:spcAft>
                      </a:pPr>
                      <a:r>
                        <a:rPr lang="ru-RU" sz="1200" u="sng">
                          <a:solidFill>
                            <a:srgbClr val="0000FF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15"/>
                        </a:rPr>
                        <a:t>9401 79 000 1</a:t>
                      </a:r>
                      <a:r>
                        <a:rPr lang="ru-RU" sz="12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50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Детские сиденья (кресла) безопасности, устанавливаемые или прикрепляемые к сиденьям транспортных средств (с металлическим каркасом) 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500"/>
                        </a:spcAft>
                      </a:pPr>
                      <a:r>
                        <a:rPr lang="ru-RU" sz="1200" u="sng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16"/>
                        </a:rPr>
                        <a:t>29.32.20.130</a:t>
                      </a:r>
                      <a:r>
                        <a:rPr lang="ru-RU" sz="12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Устройства удерживающие для детей 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4048840"/>
                  </a:ext>
                </a:extLst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3741597"/>
              </p:ext>
            </p:extLst>
          </p:nvPr>
        </p:nvGraphicFramePr>
        <p:xfrm>
          <a:off x="320811" y="5982915"/>
          <a:ext cx="10939584" cy="587121"/>
        </p:xfrm>
        <a:graphic>
          <a:graphicData uri="http://schemas.openxmlformats.org/drawingml/2006/table">
            <a:tbl>
              <a:tblPr firstRow="1" firstCol="1" bandRow="1"/>
              <a:tblGrid>
                <a:gridCol w="1961047">
                  <a:extLst>
                    <a:ext uri="{9D8B030D-6E8A-4147-A177-3AD203B41FA5}">
                      <a16:colId xmlns:a16="http://schemas.microsoft.com/office/drawing/2014/main" val="3507378745"/>
                    </a:ext>
                  </a:extLst>
                </a:gridCol>
                <a:gridCol w="3640183">
                  <a:extLst>
                    <a:ext uri="{9D8B030D-6E8A-4147-A177-3AD203B41FA5}">
                      <a16:colId xmlns:a16="http://schemas.microsoft.com/office/drawing/2014/main" val="3512439038"/>
                    </a:ext>
                  </a:extLst>
                </a:gridCol>
                <a:gridCol w="5338354">
                  <a:extLst>
                    <a:ext uri="{9D8B030D-6E8A-4147-A177-3AD203B41FA5}">
                      <a16:colId xmlns:a16="http://schemas.microsoft.com/office/drawing/2014/main" val="3122214535"/>
                    </a:ext>
                  </a:extLst>
                </a:gridCol>
              </a:tblGrid>
              <a:tr h="3512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500"/>
                        </a:spcAft>
                      </a:pPr>
                      <a:r>
                        <a:rPr lang="ru-RU" sz="1200" u="sng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17"/>
                        </a:rPr>
                        <a:t>9401 80 000 1</a:t>
                      </a:r>
                      <a:r>
                        <a:rPr lang="ru-RU" sz="12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50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Детские сиденья (кресла) безопасности с пластмассовым каркасом, устанавливаемые или прикрепляемые к сиденьям транспортных средств 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500"/>
                        </a:spcAft>
                      </a:pPr>
                      <a:r>
                        <a:rPr lang="ru-RU" sz="1200" u="sng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16"/>
                        </a:rPr>
                        <a:t>29.32.20.130</a:t>
                      </a:r>
                      <a:r>
                        <a:rPr lang="ru-RU" sz="12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Устройства удерживающие для детей 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4603668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055762" y="1536258"/>
            <a:ext cx="3561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Продолжение таблицы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2182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B9E8DA7-979A-E646-841A-908877254B64}"/>
              </a:ext>
            </a:extLst>
          </p:cNvPr>
          <p:cNvSpPr txBox="1"/>
          <p:nvPr/>
        </p:nvSpPr>
        <p:spPr>
          <a:xfrm>
            <a:off x="0" y="385735"/>
            <a:ext cx="87688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400" b="1" dirty="0" smtClean="0"/>
              <a:t>Структура регистрационного номера партии товара, подлежащего прослеживаемости:</a:t>
            </a:r>
            <a:endParaRPr lang="ru-RU" sz="24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B8DA128-4A27-6E43-B674-370A0E16EDF7}"/>
              </a:ext>
            </a:extLst>
          </p:cNvPr>
          <p:cNvSpPr txBox="1"/>
          <p:nvPr/>
        </p:nvSpPr>
        <p:spPr>
          <a:xfrm>
            <a:off x="481682" y="5633451"/>
            <a:ext cx="45940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</a:rPr>
              <a:t>Датой приемки считается дата размещения в ЕИС документа </a:t>
            </a:r>
            <a:endParaRPr lang="en-US" sz="1200" b="1" dirty="0">
              <a:solidFill>
                <a:schemeClr val="bg1"/>
              </a:solidFill>
            </a:endParaRPr>
          </a:p>
          <a:p>
            <a:pPr algn="ctr"/>
            <a:r>
              <a:rPr lang="ru-RU" sz="1200" b="1" dirty="0">
                <a:solidFill>
                  <a:schemeClr val="bg1"/>
                </a:solidFill>
              </a:rPr>
              <a:t>о приемке, подписанного заказчиком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1310431"/>
            <a:ext cx="743712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РНПТ (регистрационный номер партии товаров) состоит из четырех элементов, которые разделены между собой знаками «/».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Первый элемент – восьмизначный код таможни, зарегистрировавшей декларацию.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Второй элемент – шестизначная дата регистрации декларации в формате «ДДММГГ».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Третий элемент – семизначный порядковый номер декларации, присвоенный таможней в журнале регистрации.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Четвертый элемент – трехзначный порядковый номер товара из графы 32 таможенной декларации.</a:t>
            </a:r>
          </a:p>
          <a:p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4E493DF-A5BB-4640-9638-DB96EDE93A55}"/>
              </a:ext>
            </a:extLst>
          </p:cNvPr>
          <p:cNvSpPr/>
          <p:nvPr/>
        </p:nvSpPr>
        <p:spPr>
          <a:xfrm>
            <a:off x="0" y="801234"/>
            <a:ext cx="3692324" cy="48804"/>
          </a:xfrm>
          <a:prstGeom prst="rect">
            <a:avLst/>
          </a:prstGeom>
          <a:solidFill>
            <a:srgbClr val="5DA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92C95F8-18F7-8C44-98B0-2E4D06B6A1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195733" y="-26786"/>
            <a:ext cx="3996267" cy="6858000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1550126" y="5557748"/>
            <a:ext cx="6165668" cy="97100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Сервис по прослеживаемости товаров - </a:t>
            </a:r>
            <a:r>
              <a:rPr lang="en-US" b="1" dirty="0">
                <a:solidFill>
                  <a:schemeClr val="tx1"/>
                </a:solidFill>
              </a:rPr>
              <a:t>nalog.gov.ru/rn77/service/traceability</a:t>
            </a:r>
            <a:r>
              <a:rPr lang="en-US" b="1" dirty="0" smtClean="0">
                <a:solidFill>
                  <a:schemeClr val="tx1"/>
                </a:solidFill>
              </a:rPr>
              <a:t>/</a:t>
            </a:r>
            <a:endParaRPr lang="ru-RU" b="1" dirty="0" smtClean="0">
              <a:solidFill>
                <a:schemeClr val="tx1"/>
              </a:solidFill>
            </a:endParaRPr>
          </a:p>
          <a:p>
            <a:pPr algn="ctr"/>
            <a:r>
              <a:rPr lang="ru-RU" dirty="0">
                <a:solidFill>
                  <a:schemeClr val="tx1"/>
                </a:solidFill>
              </a:rPr>
              <a:t>(Письмо ФНС России от 19.08.2021 N ЕА-4-15/11700</a:t>
            </a:r>
            <a:r>
              <a:rPr lang="ru-RU" dirty="0" smtClean="0">
                <a:solidFill>
                  <a:schemeClr val="tx1"/>
                </a:solidFill>
              </a:rPr>
              <a:t>@)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711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B9E8DA7-979A-E646-841A-908877254B64}"/>
              </a:ext>
            </a:extLst>
          </p:cNvPr>
          <p:cNvSpPr txBox="1"/>
          <p:nvPr/>
        </p:nvSpPr>
        <p:spPr>
          <a:xfrm>
            <a:off x="0" y="385735"/>
            <a:ext cx="117217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400" b="1" dirty="0"/>
              <a:t>Постановление Правительства РФ </a:t>
            </a:r>
            <a:endParaRPr lang="ru-RU" sz="2400" b="1" dirty="0" smtClean="0"/>
          </a:p>
          <a:p>
            <a:pPr lvl="0"/>
            <a:r>
              <a:rPr lang="ru-RU" sz="2400" b="1" dirty="0" smtClean="0"/>
              <a:t>от </a:t>
            </a:r>
            <a:r>
              <a:rPr lang="ru-RU" sz="2400" b="1" dirty="0"/>
              <a:t>26.12.2011 N 1137</a:t>
            </a:r>
          </a:p>
          <a:p>
            <a:pPr lvl="0"/>
            <a:r>
              <a:rPr lang="ru-RU" sz="2400" b="1" dirty="0" smtClean="0"/>
              <a:t>«О </a:t>
            </a:r>
            <a:r>
              <a:rPr lang="ru-RU" sz="2400" b="1" dirty="0"/>
              <a:t>формах и правилах заполнения </a:t>
            </a:r>
            <a:endParaRPr lang="ru-RU" sz="2400" b="1" dirty="0" smtClean="0"/>
          </a:p>
          <a:p>
            <a:pPr lvl="0"/>
            <a:r>
              <a:rPr lang="ru-RU" sz="2400" b="1" dirty="0" smtClean="0"/>
              <a:t>(</a:t>
            </a:r>
            <a:r>
              <a:rPr lang="ru-RU" sz="2400" b="1" dirty="0"/>
              <a:t>ведения) документов, </a:t>
            </a:r>
            <a:endParaRPr lang="ru-RU" sz="2400" b="1" dirty="0" smtClean="0"/>
          </a:p>
          <a:p>
            <a:pPr lvl="0"/>
            <a:r>
              <a:rPr lang="ru-RU" sz="2400" b="1" dirty="0" smtClean="0"/>
              <a:t>применяемых </a:t>
            </a:r>
            <a:r>
              <a:rPr lang="ru-RU" sz="2400" b="1" dirty="0"/>
              <a:t>при расчетах </a:t>
            </a:r>
            <a:endParaRPr lang="ru-RU" sz="2400" b="1" dirty="0" smtClean="0"/>
          </a:p>
          <a:p>
            <a:pPr lvl="0"/>
            <a:r>
              <a:rPr lang="ru-RU" sz="2400" b="1" dirty="0" smtClean="0"/>
              <a:t>по </a:t>
            </a:r>
            <a:r>
              <a:rPr lang="ru-RU" sz="2400" b="1" dirty="0"/>
              <a:t>налогу на добавленную </a:t>
            </a:r>
            <a:r>
              <a:rPr lang="ru-RU" sz="2400" b="1" dirty="0" smtClean="0"/>
              <a:t>стоимость»</a:t>
            </a:r>
            <a:endParaRPr lang="ru-RU" sz="2400" b="1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B8DA128-4A27-6E43-B674-370A0E16EDF7}"/>
              </a:ext>
            </a:extLst>
          </p:cNvPr>
          <p:cNvSpPr txBox="1"/>
          <p:nvPr/>
        </p:nvSpPr>
        <p:spPr>
          <a:xfrm>
            <a:off x="481682" y="5633451"/>
            <a:ext cx="45940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</a:rPr>
              <a:t>Датой приемки считается дата размещения в ЕИС документа </a:t>
            </a:r>
            <a:endParaRPr lang="en-US" sz="1200" b="1" dirty="0">
              <a:solidFill>
                <a:schemeClr val="bg1"/>
              </a:solidFill>
            </a:endParaRPr>
          </a:p>
          <a:p>
            <a:pPr algn="ctr"/>
            <a:r>
              <a:rPr lang="ru-RU" sz="1200" b="1" dirty="0">
                <a:solidFill>
                  <a:schemeClr val="bg1"/>
                </a:solidFill>
              </a:rPr>
              <a:t>о приемке, подписанного заказчиком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4E493DF-A5BB-4640-9638-DB96EDE93A55}"/>
              </a:ext>
            </a:extLst>
          </p:cNvPr>
          <p:cNvSpPr/>
          <p:nvPr/>
        </p:nvSpPr>
        <p:spPr>
          <a:xfrm>
            <a:off x="0" y="801234"/>
            <a:ext cx="3692324" cy="48804"/>
          </a:xfrm>
          <a:prstGeom prst="rect">
            <a:avLst/>
          </a:prstGeom>
          <a:solidFill>
            <a:srgbClr val="5DA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92C95F8-18F7-8C44-98B0-2E4D06B6A1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195733" y="-26786"/>
            <a:ext cx="3996267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5980" y="46101"/>
            <a:ext cx="3791357" cy="30436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204" y="3082290"/>
            <a:ext cx="11677650" cy="36195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405091" y="3106580"/>
            <a:ext cx="3377763" cy="239829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288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B9E8DA7-979A-E646-841A-908877254B64}"/>
              </a:ext>
            </a:extLst>
          </p:cNvPr>
          <p:cNvSpPr txBox="1"/>
          <p:nvPr/>
        </p:nvSpPr>
        <p:spPr>
          <a:xfrm>
            <a:off x="0" y="385735"/>
            <a:ext cx="11721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400" b="1" dirty="0"/>
              <a:t>Постановление Правительства РФ </a:t>
            </a:r>
            <a:r>
              <a:rPr lang="ru-RU" sz="2400" b="1" dirty="0" smtClean="0"/>
              <a:t>от </a:t>
            </a:r>
            <a:r>
              <a:rPr lang="ru-RU" sz="2400" b="1" dirty="0"/>
              <a:t>26.12.2011 N </a:t>
            </a:r>
            <a:r>
              <a:rPr lang="ru-RU" sz="2400" b="1" dirty="0" smtClean="0"/>
              <a:t>1137</a:t>
            </a:r>
            <a:endParaRPr lang="ru-RU" sz="2400" b="1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B8DA128-4A27-6E43-B674-370A0E16EDF7}"/>
              </a:ext>
            </a:extLst>
          </p:cNvPr>
          <p:cNvSpPr txBox="1"/>
          <p:nvPr/>
        </p:nvSpPr>
        <p:spPr>
          <a:xfrm>
            <a:off x="481682" y="5633451"/>
            <a:ext cx="45940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</a:rPr>
              <a:t>Датой приемки считается дата размещения в ЕИС документа </a:t>
            </a:r>
            <a:endParaRPr lang="en-US" sz="1200" b="1" dirty="0">
              <a:solidFill>
                <a:schemeClr val="bg1"/>
              </a:solidFill>
            </a:endParaRPr>
          </a:p>
          <a:p>
            <a:pPr algn="ctr"/>
            <a:r>
              <a:rPr lang="ru-RU" sz="1200" b="1" dirty="0">
                <a:solidFill>
                  <a:schemeClr val="bg1"/>
                </a:solidFill>
              </a:rPr>
              <a:t>о приемке, подписанного заказчиком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4E493DF-A5BB-4640-9638-DB96EDE93A55}"/>
              </a:ext>
            </a:extLst>
          </p:cNvPr>
          <p:cNvSpPr/>
          <p:nvPr/>
        </p:nvSpPr>
        <p:spPr>
          <a:xfrm>
            <a:off x="0" y="801234"/>
            <a:ext cx="3692324" cy="48804"/>
          </a:xfrm>
          <a:prstGeom prst="rect">
            <a:avLst/>
          </a:prstGeom>
          <a:solidFill>
            <a:srgbClr val="5DA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92C95F8-18F7-8C44-98B0-2E4D06B6A1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195733" y="-26786"/>
            <a:ext cx="3996267" cy="6858000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5901963"/>
              </p:ext>
            </p:extLst>
          </p:nvPr>
        </p:nvGraphicFramePr>
        <p:xfrm>
          <a:off x="148044" y="975357"/>
          <a:ext cx="8386355" cy="5304424"/>
        </p:xfrm>
        <a:graphic>
          <a:graphicData uri="http://schemas.openxmlformats.org/drawingml/2006/table">
            <a:tbl>
              <a:tblPr/>
              <a:tblGrid>
                <a:gridCol w="4005945">
                  <a:extLst>
                    <a:ext uri="{9D8B030D-6E8A-4147-A177-3AD203B41FA5}">
                      <a16:colId xmlns:a16="http://schemas.microsoft.com/office/drawing/2014/main" val="1177167527"/>
                    </a:ext>
                  </a:extLst>
                </a:gridCol>
                <a:gridCol w="4380410">
                  <a:extLst>
                    <a:ext uri="{9D8B030D-6E8A-4147-A177-3AD203B41FA5}">
                      <a16:colId xmlns:a16="http://schemas.microsoft.com/office/drawing/2014/main" val="2055871247"/>
                    </a:ext>
                  </a:extLst>
                </a:gridCol>
              </a:tblGrid>
              <a:tr h="564725">
                <a:tc>
                  <a:txBody>
                    <a:bodyPr/>
                    <a:lstStyle/>
                    <a:p>
                      <a:r>
                        <a:rPr lang="ru-RU" sz="1600" b="1" u="sng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Новые реквизиты бланка</a:t>
                      </a:r>
                      <a:endParaRPr lang="ru-RU" sz="1600" u="sng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938" marR="12938" marT="12938" marB="1293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u="sng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Порядок включения и заполнения строки/графы</a:t>
                      </a:r>
                      <a:endParaRPr lang="ru-RU" sz="1600" u="sng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938" marR="12938" marT="12938" marB="1293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9164514"/>
                  </a:ext>
                </a:extLst>
              </a:tr>
              <a:tr h="564725"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Документ об отгрузке (стр. 5а)</a:t>
                      </a:r>
                    </a:p>
                  </a:txBody>
                  <a:tcPr marL="12938" marR="12938" marT="12938" marB="1293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Должна присутствовать и заполняться, если имеются данные</a:t>
                      </a:r>
                    </a:p>
                  </a:txBody>
                  <a:tcPr marL="12938" marR="12938" marT="12938" marB="1293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8425419"/>
                  </a:ext>
                </a:extLst>
              </a:tr>
              <a:tr h="335719"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Номер п/п. (гр. 1)</a:t>
                      </a:r>
                    </a:p>
                  </a:txBody>
                  <a:tcPr marL="12938" marR="12938" marT="12938" marB="1293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Должна присутствовать и заполняться</a:t>
                      </a:r>
                    </a:p>
                  </a:txBody>
                  <a:tcPr marL="12938" marR="12938" marT="12938" marB="1293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1866252"/>
                  </a:ext>
                </a:extLst>
              </a:tr>
              <a:tr h="1369130"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Регистрационный номер декларации на товары или регистрационный номер партии товара, подлежащего прослеживаемости (гр. 11)</a:t>
                      </a:r>
                    </a:p>
                  </a:txBody>
                  <a:tcPr marL="12938" marR="12938" marT="12938" marB="1293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Должна присутствовать. Заполняется в отношении импортного товара, если предусмотрено его таможенное декларирование, и в отношении товара, подлежащего прослеживаемости.</a:t>
                      </a:r>
                    </a:p>
                  </a:txBody>
                  <a:tcPr marL="12938" marR="12938" marT="12938" marB="1293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729083"/>
                  </a:ext>
                </a:extLst>
              </a:tr>
              <a:tr h="1100995"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Количественная единица измерения товара, используемая в целях осуществления прослеживаемости (гр. 12, 12а)</a:t>
                      </a:r>
                    </a:p>
                  </a:txBody>
                  <a:tcPr marL="12938" marR="12938" marT="12938" marB="1293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Должны присутствовать и заполняться в отношении товаров, подлежащих прослеживаемости. В остальных случаях графы могут не формироваться.</a:t>
                      </a:r>
                    </a:p>
                  </a:txBody>
                  <a:tcPr marL="12938" marR="12938" marT="12938" marB="1293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8257170"/>
                  </a:ext>
                </a:extLst>
              </a:tr>
              <a:tr h="1369130"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Количество товара, подлежащего прослеживаемости, в количественной единице измерения товара, используемой в целях осуществления прослеживаемости (гр. 13)</a:t>
                      </a:r>
                    </a:p>
                  </a:txBody>
                  <a:tcPr marL="12938" marR="12938" marT="12938" marB="1293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Должны присутствовать и заполняться в отношении товаров, подлежащих прослеживаемости. В остальных случаях графы могут не формироваться.</a:t>
                      </a:r>
                    </a:p>
                  </a:txBody>
                  <a:tcPr marL="12938" marR="12938" marT="12938" marB="1293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41834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4718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B9E8DA7-979A-E646-841A-908877254B64}"/>
              </a:ext>
            </a:extLst>
          </p:cNvPr>
          <p:cNvSpPr txBox="1"/>
          <p:nvPr/>
        </p:nvSpPr>
        <p:spPr>
          <a:xfrm>
            <a:off x="0" y="385735"/>
            <a:ext cx="11721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400" b="1" dirty="0" smtClean="0"/>
              <a:t>Примеры (отсутствует необходимая информация)</a:t>
            </a:r>
            <a:endParaRPr lang="ru-RU" sz="2400" b="1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B8DA128-4A27-6E43-B674-370A0E16EDF7}"/>
              </a:ext>
            </a:extLst>
          </p:cNvPr>
          <p:cNvSpPr txBox="1"/>
          <p:nvPr/>
        </p:nvSpPr>
        <p:spPr>
          <a:xfrm>
            <a:off x="481682" y="5633451"/>
            <a:ext cx="45940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</a:rPr>
              <a:t>Датой приемки считается дата размещения в ЕИС документа </a:t>
            </a:r>
            <a:endParaRPr lang="en-US" sz="1200" b="1" dirty="0">
              <a:solidFill>
                <a:schemeClr val="bg1"/>
              </a:solidFill>
            </a:endParaRPr>
          </a:p>
          <a:p>
            <a:pPr algn="ctr"/>
            <a:r>
              <a:rPr lang="ru-RU" sz="1200" b="1" dirty="0">
                <a:solidFill>
                  <a:schemeClr val="bg1"/>
                </a:solidFill>
              </a:rPr>
              <a:t>о приемке, подписанного заказчиком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4E493DF-A5BB-4640-9638-DB96EDE93A55}"/>
              </a:ext>
            </a:extLst>
          </p:cNvPr>
          <p:cNvSpPr/>
          <p:nvPr/>
        </p:nvSpPr>
        <p:spPr>
          <a:xfrm>
            <a:off x="0" y="801234"/>
            <a:ext cx="3692324" cy="48804"/>
          </a:xfrm>
          <a:prstGeom prst="rect">
            <a:avLst/>
          </a:prstGeom>
          <a:solidFill>
            <a:srgbClr val="5DA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92C95F8-18F7-8C44-98B0-2E4D06B6A1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195733" y="-26786"/>
            <a:ext cx="3996267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905" y="1024645"/>
            <a:ext cx="10354523" cy="493197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881469" y="6070749"/>
            <a:ext cx="4796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* В прикреплённом файле вся необходимая информация присутствует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480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B9E8DA7-979A-E646-841A-908877254B64}"/>
              </a:ext>
            </a:extLst>
          </p:cNvPr>
          <p:cNvSpPr txBox="1"/>
          <p:nvPr/>
        </p:nvSpPr>
        <p:spPr>
          <a:xfrm>
            <a:off x="0" y="385735"/>
            <a:ext cx="11721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400" b="1" dirty="0" smtClean="0"/>
              <a:t>Примеры (разночтения между документами)</a:t>
            </a:r>
            <a:endParaRPr lang="ru-RU" sz="2400" b="1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B8DA128-4A27-6E43-B674-370A0E16EDF7}"/>
              </a:ext>
            </a:extLst>
          </p:cNvPr>
          <p:cNvSpPr txBox="1"/>
          <p:nvPr/>
        </p:nvSpPr>
        <p:spPr>
          <a:xfrm>
            <a:off x="481682" y="5633451"/>
            <a:ext cx="45940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</a:rPr>
              <a:t>Датой приемки считается дата размещения в ЕИС документа </a:t>
            </a:r>
            <a:endParaRPr lang="en-US" sz="1200" b="1" dirty="0">
              <a:solidFill>
                <a:schemeClr val="bg1"/>
              </a:solidFill>
            </a:endParaRPr>
          </a:p>
          <a:p>
            <a:pPr algn="ctr"/>
            <a:r>
              <a:rPr lang="ru-RU" sz="1200" b="1" dirty="0">
                <a:solidFill>
                  <a:schemeClr val="bg1"/>
                </a:solidFill>
              </a:rPr>
              <a:t>о приемке, подписанного заказчиком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4E493DF-A5BB-4640-9638-DB96EDE93A55}"/>
              </a:ext>
            </a:extLst>
          </p:cNvPr>
          <p:cNvSpPr/>
          <p:nvPr/>
        </p:nvSpPr>
        <p:spPr>
          <a:xfrm>
            <a:off x="0" y="801234"/>
            <a:ext cx="3692324" cy="48804"/>
          </a:xfrm>
          <a:prstGeom prst="rect">
            <a:avLst/>
          </a:prstGeom>
          <a:solidFill>
            <a:srgbClr val="5DA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92C95F8-18F7-8C44-98B0-2E4D06B6A1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195733" y="-26786"/>
            <a:ext cx="3996267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" y="977369"/>
            <a:ext cx="6130835" cy="2643946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5351418" y="1132114"/>
            <a:ext cx="2255520" cy="687977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Электронный ДОП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3485" y="3628542"/>
            <a:ext cx="6148252" cy="3104703"/>
          </a:xfrm>
          <a:prstGeom prst="rect">
            <a:avLst/>
          </a:prstGeom>
        </p:spPr>
      </p:pic>
      <p:sp>
        <p:nvSpPr>
          <p:cNvPr id="10" name="Скругленный прямоугольник 9"/>
          <p:cNvSpPr/>
          <p:nvPr/>
        </p:nvSpPr>
        <p:spPr>
          <a:xfrm>
            <a:off x="3401609" y="4568246"/>
            <a:ext cx="2255520" cy="687977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Приложенный бумажный ДОП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0960" y="1578291"/>
            <a:ext cx="286899" cy="2418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5657129" y="3766604"/>
            <a:ext cx="386620" cy="22192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066903" y="2978331"/>
            <a:ext cx="714103" cy="35705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0036629" y="5778090"/>
            <a:ext cx="714103" cy="35705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883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B9E8DA7-979A-E646-841A-908877254B64}"/>
              </a:ext>
            </a:extLst>
          </p:cNvPr>
          <p:cNvSpPr txBox="1"/>
          <p:nvPr/>
        </p:nvSpPr>
        <p:spPr>
          <a:xfrm>
            <a:off x="0" y="385735"/>
            <a:ext cx="11721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400" b="1" dirty="0" smtClean="0"/>
              <a:t>Примеры (информация размещена корректно)</a:t>
            </a:r>
            <a:endParaRPr lang="ru-RU" sz="2400" b="1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B8DA128-4A27-6E43-B674-370A0E16EDF7}"/>
              </a:ext>
            </a:extLst>
          </p:cNvPr>
          <p:cNvSpPr txBox="1"/>
          <p:nvPr/>
        </p:nvSpPr>
        <p:spPr>
          <a:xfrm>
            <a:off x="481682" y="5633451"/>
            <a:ext cx="45940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</a:rPr>
              <a:t>Датой приемки считается дата размещения в ЕИС документа </a:t>
            </a:r>
            <a:endParaRPr lang="en-US" sz="1200" b="1" dirty="0">
              <a:solidFill>
                <a:schemeClr val="bg1"/>
              </a:solidFill>
            </a:endParaRPr>
          </a:p>
          <a:p>
            <a:pPr algn="ctr"/>
            <a:r>
              <a:rPr lang="ru-RU" sz="1200" b="1" dirty="0">
                <a:solidFill>
                  <a:schemeClr val="bg1"/>
                </a:solidFill>
              </a:rPr>
              <a:t>о приемке, подписанного заказчиком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4E493DF-A5BB-4640-9638-DB96EDE93A55}"/>
              </a:ext>
            </a:extLst>
          </p:cNvPr>
          <p:cNvSpPr/>
          <p:nvPr/>
        </p:nvSpPr>
        <p:spPr>
          <a:xfrm>
            <a:off x="0" y="801234"/>
            <a:ext cx="3692324" cy="48804"/>
          </a:xfrm>
          <a:prstGeom prst="rect">
            <a:avLst/>
          </a:prstGeom>
          <a:solidFill>
            <a:srgbClr val="5DA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92C95F8-18F7-8C44-98B0-2E4D06B6A1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195733" y="-26786"/>
            <a:ext cx="3996267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012" y="1403787"/>
            <a:ext cx="10795466" cy="4871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35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B9E8DA7-979A-E646-841A-908877254B64}"/>
              </a:ext>
            </a:extLst>
          </p:cNvPr>
          <p:cNvSpPr txBox="1"/>
          <p:nvPr/>
        </p:nvSpPr>
        <p:spPr>
          <a:xfrm>
            <a:off x="152546" y="278014"/>
            <a:ext cx="87688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800" b="1" dirty="0"/>
              <a:t>Особенности приемки ТОВАРОВ</a:t>
            </a:r>
            <a:endParaRPr lang="ru-RU" sz="28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B8DA128-4A27-6E43-B674-370A0E16EDF7}"/>
              </a:ext>
            </a:extLst>
          </p:cNvPr>
          <p:cNvSpPr txBox="1"/>
          <p:nvPr/>
        </p:nvSpPr>
        <p:spPr>
          <a:xfrm>
            <a:off x="481682" y="5633451"/>
            <a:ext cx="45940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</a:rPr>
              <a:t>Датой приемки считается дата размещения в ЕИС документа </a:t>
            </a:r>
            <a:endParaRPr lang="en-US" sz="1200" b="1" dirty="0">
              <a:solidFill>
                <a:schemeClr val="bg1"/>
              </a:solidFill>
            </a:endParaRPr>
          </a:p>
          <a:p>
            <a:pPr algn="ctr"/>
            <a:r>
              <a:rPr lang="ru-RU" sz="1200" b="1" dirty="0">
                <a:solidFill>
                  <a:schemeClr val="bg1"/>
                </a:solidFill>
              </a:rPr>
              <a:t>о приемке, подписанного заказчиком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939911"/>
            <a:ext cx="74458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b="1" dirty="0" smtClean="0"/>
              <a:t>Контрактом </a:t>
            </a:r>
            <a:r>
              <a:rPr lang="ru-RU" b="1" dirty="0"/>
              <a:t>должны быть предусмотрены специальные требования к заполнению документа о приемке в части товаров, </a:t>
            </a:r>
            <a:r>
              <a:rPr lang="ru-RU" b="1" dirty="0" smtClean="0"/>
              <a:t>на которые наносится маркировка </a:t>
            </a:r>
            <a:endParaRPr lang="ru-RU" b="1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4E493DF-A5BB-4640-9638-DB96EDE93A55}"/>
              </a:ext>
            </a:extLst>
          </p:cNvPr>
          <p:cNvSpPr/>
          <p:nvPr/>
        </p:nvSpPr>
        <p:spPr>
          <a:xfrm>
            <a:off x="0" y="801234"/>
            <a:ext cx="3692324" cy="48804"/>
          </a:xfrm>
          <a:prstGeom prst="rect">
            <a:avLst/>
          </a:prstGeom>
          <a:solidFill>
            <a:srgbClr val="5DA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92C95F8-18F7-8C44-98B0-2E4D06B6A1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720632" y="0"/>
            <a:ext cx="3996267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2545" y="2001918"/>
            <a:ext cx="7568087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u="sng" dirty="0"/>
              <a:t>Основания: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/>
              <a:t>Федеральный закон от 28.12.2009 N 381-ФЗ «Об основах государственного регулирования торговой деятельности в Российской Федерации</a:t>
            </a:r>
            <a:r>
              <a:rPr lang="ru-RU" sz="1600" dirty="0" smtClean="0"/>
              <a:t>»;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/>
              <a:t>Постановление Правительства РФ от 26.04.2019 N 515 «О системе маркировки товаров средствами идентификации и прослеживаемости движения товаров</a:t>
            </a:r>
            <a:r>
              <a:rPr lang="ru-RU" sz="1600" dirty="0" smtClean="0"/>
              <a:t>»;</a:t>
            </a:r>
            <a:endParaRPr lang="ru-RU" sz="16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 smtClean="0"/>
              <a:t>Распоряжение </a:t>
            </a:r>
            <a:r>
              <a:rPr lang="ru-RU" sz="1600" dirty="0"/>
              <a:t>Правительства РФ от 28.04.2018 N 792-р «Об утверждении перечня отдельных товаров, подлежащих обязательной маркировке средствами идентификации</a:t>
            </a:r>
            <a:r>
              <a:rPr lang="ru-RU" sz="1600" dirty="0" smtClean="0"/>
              <a:t>»;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 smtClean="0"/>
              <a:t>НПА </a:t>
            </a:r>
            <a:r>
              <a:rPr lang="ru-RU" sz="1600" dirty="0"/>
              <a:t>об обязательной маркировке товаров по отраслям: ПП РФ от 10.03.2021 № 343, от 31.05.2021 № 841,от 15.12.2020 № 2099, от 31.12.2019 № 1957, от 30.06.2020 № 953, от 08.04.2021 № 560, от 31.12.2019 № 1953, от 31.12.2019 № 1958, от 31.12.2020 № 2464, от 22.06.2019 № 790, от 31.12.2019 № 1956, от 26.02.2021 № 270, от 29.06.2019 №836, от 26.06.2019 № 814, от 27.11.2017 № 1433, от 28.02.2019 № 224, от 11.08.2016 № 787, от 29.02.2020 № 216, от 30.05.2018 № 620 и др.)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7720632" y="2684944"/>
            <a:ext cx="4223657" cy="2116183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ГИС МТ (государственная информационная система мониторинга) «Честный знак» - </a:t>
            </a:r>
            <a:r>
              <a:rPr lang="en-US" dirty="0"/>
              <a:t>https://xn--80ajghhoc2aj1c8b.xn--p1ai/o-chestnom-znake/#0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144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B9E8DA7-979A-E646-841A-908877254B64}"/>
              </a:ext>
            </a:extLst>
          </p:cNvPr>
          <p:cNvSpPr txBox="1"/>
          <p:nvPr/>
        </p:nvSpPr>
        <p:spPr>
          <a:xfrm>
            <a:off x="135130" y="335572"/>
            <a:ext cx="104544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800" b="1" dirty="0" smtClean="0"/>
              <a:t>Нормативная база       </a:t>
            </a:r>
            <a:r>
              <a:rPr lang="en-US" sz="2800" b="1" dirty="0" smtClean="0"/>
              <a:t>VS</a:t>
            </a:r>
            <a:r>
              <a:rPr lang="ru-RU" sz="2800" b="1" dirty="0" smtClean="0"/>
              <a:t>    Ненормативная база      </a:t>
            </a:r>
            <a:endParaRPr lang="ru-RU" sz="28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B8DA128-4A27-6E43-B674-370A0E16EDF7}"/>
              </a:ext>
            </a:extLst>
          </p:cNvPr>
          <p:cNvSpPr txBox="1"/>
          <p:nvPr/>
        </p:nvSpPr>
        <p:spPr>
          <a:xfrm>
            <a:off x="481682" y="5633451"/>
            <a:ext cx="45940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</a:rPr>
              <a:t>Датой приемки считается дата размещения в ЕИС документа </a:t>
            </a:r>
            <a:endParaRPr lang="en-US" sz="1200" b="1" dirty="0">
              <a:solidFill>
                <a:schemeClr val="bg1"/>
              </a:solidFill>
            </a:endParaRPr>
          </a:p>
          <a:p>
            <a:pPr algn="ctr"/>
            <a:r>
              <a:rPr lang="ru-RU" sz="1200" b="1" dirty="0">
                <a:solidFill>
                  <a:schemeClr val="bg1"/>
                </a:solidFill>
              </a:rPr>
              <a:t>о приемке, подписанного заказчиком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4E493DF-A5BB-4640-9638-DB96EDE93A55}"/>
              </a:ext>
            </a:extLst>
          </p:cNvPr>
          <p:cNvSpPr/>
          <p:nvPr/>
        </p:nvSpPr>
        <p:spPr>
          <a:xfrm>
            <a:off x="-1" y="801234"/>
            <a:ext cx="8551817" cy="48804"/>
          </a:xfrm>
          <a:prstGeom prst="rect">
            <a:avLst/>
          </a:prstGeom>
          <a:solidFill>
            <a:srgbClr val="5DA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92C95F8-18F7-8C44-98B0-2E4D06B6A1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195733" y="0"/>
            <a:ext cx="3996267" cy="6858000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273835" y="929309"/>
            <a:ext cx="3091543" cy="1079863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Часть 13 статьи 94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716825" y="2004108"/>
            <a:ext cx="406921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 smtClean="0"/>
              <a:t>Поставщик (исполнитель, подрядчик) формирует документ о приемке, подписывает ЭП, размещает в ЕИС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 smtClean="0"/>
              <a:t>Заказчик или приемочная комиссия принимают и подписывают документ или формируют мотивированный отказ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 smtClean="0"/>
              <a:t>Датой приемки считает подписание документа о приемке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600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73835" y="4474317"/>
            <a:ext cx="3091543" cy="1079863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Часть 14 статьи 94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744107" y="5534561"/>
            <a:ext cx="40146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/>
              <a:t>Внесение исправлений в документ о </a:t>
            </a:r>
            <a:r>
              <a:rPr lang="ru-RU" sz="1600" dirty="0" smtClean="0"/>
              <a:t>приемке осуществляется </a:t>
            </a:r>
            <a:r>
              <a:rPr lang="ru-RU" sz="1600" dirty="0"/>
              <a:t>путем формирования, подписания </a:t>
            </a:r>
            <a:r>
              <a:rPr lang="ru-RU" sz="1600" dirty="0" smtClean="0"/>
              <a:t>ЭП </a:t>
            </a:r>
            <a:r>
              <a:rPr lang="ru-RU" sz="1600" dirty="0"/>
              <a:t>и размещения в </a:t>
            </a:r>
            <a:r>
              <a:rPr lang="ru-RU" sz="1600" dirty="0" smtClean="0"/>
              <a:t>ЕИС исправленного </a:t>
            </a:r>
            <a:r>
              <a:rPr lang="ru-RU" sz="1600" dirty="0"/>
              <a:t>документа о приемке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229030" y="2659758"/>
            <a:ext cx="2966703" cy="2973693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Руководство пользователя ЛК Заказчика</a:t>
            </a:r>
          </a:p>
          <a:p>
            <a:pPr algn="ctr"/>
            <a:r>
              <a:rPr lang="ru-RU" dirty="0" smtClean="0"/>
              <a:t> </a:t>
            </a:r>
          </a:p>
          <a:p>
            <a:pPr algn="ctr"/>
            <a:r>
              <a:rPr lang="ru-RU" dirty="0" smtClean="0"/>
              <a:t>Руководство </a:t>
            </a:r>
            <a:r>
              <a:rPr lang="ru-RU" dirty="0"/>
              <a:t>пользователя ЛК </a:t>
            </a:r>
            <a:r>
              <a:rPr lang="ru-RU" dirty="0" smtClean="0"/>
              <a:t>Поставщика (Исполнителя, Подрядчика) </a:t>
            </a:r>
            <a:endParaRPr lang="ru-RU" dirty="0"/>
          </a:p>
        </p:txBody>
      </p:sp>
      <p:sp>
        <p:nvSpPr>
          <p:cNvPr id="16" name="Стрелка вниз 15"/>
          <p:cNvSpPr/>
          <p:nvPr/>
        </p:nvSpPr>
        <p:spPr>
          <a:xfrm>
            <a:off x="6481604" y="929309"/>
            <a:ext cx="461554" cy="1561388"/>
          </a:xfrm>
          <a:prstGeom prst="down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986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B9E8DA7-979A-E646-841A-908877254B64}"/>
              </a:ext>
            </a:extLst>
          </p:cNvPr>
          <p:cNvSpPr txBox="1"/>
          <p:nvPr/>
        </p:nvSpPr>
        <p:spPr>
          <a:xfrm>
            <a:off x="152546" y="410757"/>
            <a:ext cx="87688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400" dirty="0"/>
              <a:t>Распоряжение Правительства РФ от 28.04.2018 N 792-р </a:t>
            </a:r>
            <a:endParaRPr lang="ru-RU" sz="2400" dirty="0" smtClean="0"/>
          </a:p>
          <a:p>
            <a:pPr lvl="0"/>
            <a:r>
              <a:rPr lang="ru-RU" sz="2400" dirty="0" smtClean="0"/>
              <a:t>«</a:t>
            </a:r>
            <a:r>
              <a:rPr lang="ru-RU" sz="2400" dirty="0"/>
              <a:t>Об утверждении перечня отдельных товаров, подлежащих обязательной маркировке средствами идентификации</a:t>
            </a:r>
            <a:r>
              <a:rPr lang="ru-RU" sz="2400" dirty="0" smtClean="0"/>
              <a:t>»</a:t>
            </a:r>
            <a:endParaRPr lang="ru-RU" sz="24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B8DA128-4A27-6E43-B674-370A0E16EDF7}"/>
              </a:ext>
            </a:extLst>
          </p:cNvPr>
          <p:cNvSpPr txBox="1"/>
          <p:nvPr/>
        </p:nvSpPr>
        <p:spPr>
          <a:xfrm>
            <a:off x="481682" y="5633451"/>
            <a:ext cx="45940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</a:rPr>
              <a:t>Датой приемки считается дата размещения в ЕИС документа </a:t>
            </a:r>
            <a:endParaRPr lang="en-US" sz="1200" b="1" dirty="0">
              <a:solidFill>
                <a:schemeClr val="bg1"/>
              </a:solidFill>
            </a:endParaRPr>
          </a:p>
          <a:p>
            <a:pPr algn="ctr"/>
            <a:r>
              <a:rPr lang="ru-RU" sz="1200" b="1" dirty="0">
                <a:solidFill>
                  <a:schemeClr val="bg1"/>
                </a:solidFill>
              </a:rPr>
              <a:t>о приемке, подписанного заказчиком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4E493DF-A5BB-4640-9638-DB96EDE93A55}"/>
              </a:ext>
            </a:extLst>
          </p:cNvPr>
          <p:cNvSpPr/>
          <p:nvPr/>
        </p:nvSpPr>
        <p:spPr>
          <a:xfrm>
            <a:off x="0" y="801234"/>
            <a:ext cx="3692324" cy="48804"/>
          </a:xfrm>
          <a:prstGeom prst="rect">
            <a:avLst/>
          </a:prstGeom>
          <a:solidFill>
            <a:srgbClr val="5DA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92C95F8-18F7-8C44-98B0-2E4D06B6A1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720632" y="0"/>
            <a:ext cx="3996267" cy="6858000"/>
          </a:xfrm>
          <a:prstGeom prst="rect">
            <a:avLst/>
          </a:prstGeom>
        </p:spPr>
      </p:pic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6389039"/>
              </p:ext>
            </p:extLst>
          </p:nvPr>
        </p:nvGraphicFramePr>
        <p:xfrm>
          <a:off x="152545" y="1978321"/>
          <a:ext cx="11564354" cy="460728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94758">
                  <a:extLst>
                    <a:ext uri="{9D8B030D-6E8A-4147-A177-3AD203B41FA5}">
                      <a16:colId xmlns:a16="http://schemas.microsoft.com/office/drawing/2014/main" val="753176421"/>
                    </a:ext>
                  </a:extLst>
                </a:gridCol>
                <a:gridCol w="2611845">
                  <a:extLst>
                    <a:ext uri="{9D8B030D-6E8A-4147-A177-3AD203B41FA5}">
                      <a16:colId xmlns:a16="http://schemas.microsoft.com/office/drawing/2014/main" val="3038334715"/>
                    </a:ext>
                  </a:extLst>
                </a:gridCol>
                <a:gridCol w="4174691">
                  <a:extLst>
                    <a:ext uri="{9D8B030D-6E8A-4147-A177-3AD203B41FA5}">
                      <a16:colId xmlns:a16="http://schemas.microsoft.com/office/drawing/2014/main" val="2363448020"/>
                    </a:ext>
                  </a:extLst>
                </a:gridCol>
                <a:gridCol w="1728470">
                  <a:extLst>
                    <a:ext uri="{9D8B030D-6E8A-4147-A177-3AD203B41FA5}">
                      <a16:colId xmlns:a16="http://schemas.microsoft.com/office/drawing/2014/main" val="1341359061"/>
                    </a:ext>
                  </a:extLst>
                </a:gridCol>
                <a:gridCol w="1217978">
                  <a:extLst>
                    <a:ext uri="{9D8B030D-6E8A-4147-A177-3AD203B41FA5}">
                      <a16:colId xmlns:a16="http://schemas.microsoft.com/office/drawing/2014/main" val="3569302582"/>
                    </a:ext>
                  </a:extLst>
                </a:gridCol>
                <a:gridCol w="736612">
                  <a:extLst>
                    <a:ext uri="{9D8B030D-6E8A-4147-A177-3AD203B41FA5}">
                      <a16:colId xmlns:a16="http://schemas.microsoft.com/office/drawing/2014/main" val="2529663823"/>
                    </a:ext>
                  </a:extLst>
                </a:gridCol>
              </a:tblGrid>
              <a:tr h="140898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Наименование группы товаров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05" marR="1605" marT="2640" marB="264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Код </a:t>
                      </a:r>
                      <a:r>
                        <a:rPr lang="ru-RU" sz="900" u="none" strike="noStrike" dirty="0">
                          <a:effectLst/>
                          <a:hlinkClick r:id="rId5"/>
                        </a:rPr>
                        <a:t>ОКПД 2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05" marR="1605" marT="2640" marB="264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Код </a:t>
                      </a:r>
                      <a:r>
                        <a:rPr lang="ru-RU" sz="900" u="none" strike="noStrike" dirty="0">
                          <a:effectLst/>
                          <a:hlinkClick r:id="rId6"/>
                        </a:rPr>
                        <a:t>ТН</a:t>
                      </a:r>
                      <a:r>
                        <a:rPr lang="ru-RU" sz="900" dirty="0">
                          <a:effectLst/>
                        </a:rPr>
                        <a:t> ВЭД ЕАЭС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05" marR="1605" marT="2640" marB="264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Срок введения обязательной маркировки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05" marR="1605" marT="2640" marB="264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6263411"/>
                  </a:ext>
                </a:extLst>
              </a:tr>
              <a:tr h="1010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1.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05" marR="1605" marT="2640" marB="264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u="none" strike="noStrike" dirty="0">
                          <a:effectLst/>
                          <a:hlinkClick r:id="rId7"/>
                        </a:rPr>
                        <a:t>Сигареты и папиросы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05" marR="1605" marT="2640" marB="264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u="none" strike="noStrike" dirty="0" smtClean="0">
                          <a:effectLst/>
                          <a:hlinkClick r:id="rId8"/>
                        </a:rPr>
                        <a:t>12.00.11.130</a:t>
                      </a:r>
                      <a:r>
                        <a:rPr lang="ru-RU" sz="900" u="none" strike="noStrike" dirty="0" smtClean="0">
                          <a:effectLst/>
                        </a:rPr>
                        <a:t>, </a:t>
                      </a:r>
                      <a:r>
                        <a:rPr lang="ru-RU" sz="900" u="none" strike="noStrike" dirty="0" smtClean="0">
                          <a:effectLst/>
                          <a:hlinkClick r:id="rId9"/>
                        </a:rPr>
                        <a:t>12.00.11.140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05" marR="1605" marT="2640" marB="264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2402 20 900 0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05" marR="1605" marT="2640" marB="264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 марта 2019 г.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05" marR="1605" marT="2640" marB="264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05714719"/>
                  </a:ext>
                </a:extLst>
              </a:tr>
              <a:tr h="4360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1(1).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05" marR="1605" marT="2640" marB="264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u="none" strike="noStrike" dirty="0">
                          <a:effectLst/>
                          <a:hlinkClick r:id="rId10"/>
                        </a:rPr>
                        <a:t>Сигары, сигары с обрезанными концами (</a:t>
                      </a:r>
                      <a:r>
                        <a:rPr lang="ru-RU" sz="900" u="none" strike="noStrike" dirty="0" err="1">
                          <a:effectLst/>
                          <a:hlinkClick r:id="rId10"/>
                        </a:rPr>
                        <a:t>черуты</a:t>
                      </a:r>
                      <a:r>
                        <a:rPr lang="ru-RU" sz="900" u="none" strike="noStrike" dirty="0">
                          <a:effectLst/>
                          <a:hlinkClick r:id="rId10"/>
                        </a:rPr>
                        <a:t>), </a:t>
                      </a:r>
                      <a:r>
                        <a:rPr lang="ru-RU" sz="900" u="none" strike="noStrike" dirty="0" err="1">
                          <a:effectLst/>
                          <a:hlinkClick r:id="rId10"/>
                        </a:rPr>
                        <a:t>сигариллы</a:t>
                      </a:r>
                      <a:r>
                        <a:rPr lang="ru-RU" sz="900" u="none" strike="noStrike" dirty="0">
                          <a:effectLst/>
                          <a:hlinkClick r:id="rId10"/>
                        </a:rPr>
                        <a:t> (сигары тонкие), </a:t>
                      </a:r>
                      <a:r>
                        <a:rPr lang="ru-RU" sz="900" u="none" strike="noStrike" dirty="0" err="1">
                          <a:effectLst/>
                          <a:hlinkClick r:id="rId10"/>
                        </a:rPr>
                        <a:t>биди</a:t>
                      </a:r>
                      <a:r>
                        <a:rPr lang="ru-RU" sz="900" u="none" strike="noStrike" dirty="0">
                          <a:effectLst/>
                          <a:hlinkClick r:id="rId10"/>
                        </a:rPr>
                        <a:t>, </a:t>
                      </a:r>
                      <a:r>
                        <a:rPr lang="ru-RU" sz="900" u="none" strike="noStrike" dirty="0" err="1">
                          <a:effectLst/>
                          <a:hlinkClick r:id="rId10"/>
                        </a:rPr>
                        <a:t>кретек</a:t>
                      </a:r>
                      <a:r>
                        <a:rPr lang="ru-RU" sz="900" u="none" strike="noStrike" dirty="0">
                          <a:effectLst/>
                          <a:hlinkClick r:id="rId10"/>
                        </a:rPr>
                        <a:t>, табак курительный, трубочный табак, табак для кальяна, табак жевательный, табак нюхательный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05" marR="1605" marT="2640" marB="264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u="none" strike="noStrike" dirty="0" smtClean="0">
                          <a:effectLst/>
                          <a:hlinkClick r:id="rId11"/>
                        </a:rPr>
                        <a:t>12.00.11.110</a:t>
                      </a:r>
                      <a:r>
                        <a:rPr lang="ru-RU" sz="900" u="none" strike="noStrike" dirty="0" smtClean="0">
                          <a:effectLst/>
                        </a:rPr>
                        <a:t>, </a:t>
                      </a:r>
                      <a:r>
                        <a:rPr lang="ru-RU" sz="900" u="none" strike="noStrike" dirty="0" smtClean="0">
                          <a:effectLst/>
                          <a:hlinkClick r:id="rId12"/>
                        </a:rPr>
                        <a:t>12.00.11.120</a:t>
                      </a:r>
                      <a:r>
                        <a:rPr lang="ru-RU" sz="900" u="none" strike="noStrike" dirty="0" smtClean="0">
                          <a:effectLst/>
                        </a:rPr>
                        <a:t>, </a:t>
                      </a:r>
                      <a:r>
                        <a:rPr lang="ru-RU" sz="900" u="none" strike="noStrike" dirty="0" smtClean="0">
                          <a:effectLst/>
                          <a:hlinkClick r:id="rId13"/>
                        </a:rPr>
                        <a:t>12.00.11.150</a:t>
                      </a:r>
                      <a:r>
                        <a:rPr lang="ru-RU" sz="900" u="none" strike="noStrike" dirty="0" smtClean="0">
                          <a:effectLst/>
                        </a:rPr>
                        <a:t>, </a:t>
                      </a:r>
                      <a:r>
                        <a:rPr lang="ru-RU" sz="900" u="none" strike="noStrike" dirty="0" smtClean="0">
                          <a:effectLst/>
                          <a:hlinkClick r:id="rId14"/>
                        </a:rPr>
                        <a:t>12.00.11.160</a:t>
                      </a:r>
                      <a:r>
                        <a:rPr lang="ru-RU" sz="900" u="none" strike="noStrike" dirty="0" smtClean="0">
                          <a:effectLst/>
                        </a:rPr>
                        <a:t>, </a:t>
                      </a:r>
                      <a:r>
                        <a:rPr lang="ru-RU" sz="900" u="none" strike="noStrike" dirty="0" smtClean="0">
                          <a:effectLst/>
                          <a:hlinkClick r:id="rId15"/>
                        </a:rPr>
                        <a:t>12.00.19.110</a:t>
                      </a:r>
                      <a:r>
                        <a:rPr lang="ru-RU" sz="900" u="none" strike="noStrike" dirty="0" smtClean="0">
                          <a:effectLst/>
                        </a:rPr>
                        <a:t>, </a:t>
                      </a:r>
                      <a:r>
                        <a:rPr lang="ru-RU" sz="900" u="none" strike="noStrike" dirty="0" smtClean="0">
                          <a:effectLst/>
                          <a:hlinkClick r:id="rId16"/>
                        </a:rPr>
                        <a:t>12.00.19.120</a:t>
                      </a:r>
                      <a:r>
                        <a:rPr lang="ru-RU" sz="900" u="none" strike="noStrike" dirty="0" smtClean="0">
                          <a:effectLst/>
                        </a:rPr>
                        <a:t>, </a:t>
                      </a:r>
                      <a:r>
                        <a:rPr lang="ru-RU" sz="900" u="none" strike="noStrike" dirty="0" smtClean="0">
                          <a:effectLst/>
                          <a:hlinkClick r:id="rId17"/>
                        </a:rPr>
                        <a:t>12.00.19.130</a:t>
                      </a:r>
                      <a:r>
                        <a:rPr lang="ru-RU" sz="900" u="none" strike="noStrike" dirty="0" smtClean="0">
                          <a:effectLst/>
                        </a:rPr>
                        <a:t>, </a:t>
                      </a:r>
                      <a:r>
                        <a:rPr lang="ru-RU" sz="900" u="none" strike="noStrike" dirty="0" smtClean="0">
                          <a:effectLst/>
                          <a:hlinkClick r:id="rId18"/>
                        </a:rPr>
                        <a:t>12.00.19.140</a:t>
                      </a:r>
                      <a:r>
                        <a:rPr lang="ru-RU" sz="900" u="none" strike="noStrike" dirty="0" smtClean="0">
                          <a:effectLst/>
                        </a:rPr>
                        <a:t>, </a:t>
                      </a:r>
                      <a:r>
                        <a:rPr lang="ru-RU" sz="900" u="none" strike="noStrike" dirty="0" smtClean="0">
                          <a:effectLst/>
                          <a:hlinkClick r:id="rId19"/>
                        </a:rPr>
                        <a:t>12.00.19.160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05" marR="1605" marT="2640" marB="264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2402 10 000 </a:t>
                      </a:r>
                      <a:r>
                        <a:rPr lang="ru-RU" sz="900" dirty="0" smtClean="0">
                          <a:effectLst/>
                        </a:rPr>
                        <a:t>0, 2402 </a:t>
                      </a:r>
                      <a:r>
                        <a:rPr lang="ru-RU" sz="900" dirty="0">
                          <a:effectLst/>
                        </a:rPr>
                        <a:t>20 100 </a:t>
                      </a:r>
                      <a:r>
                        <a:rPr lang="ru-RU" sz="900" dirty="0" smtClean="0">
                          <a:effectLst/>
                        </a:rPr>
                        <a:t>0, 2402 </a:t>
                      </a:r>
                      <a:r>
                        <a:rPr lang="ru-RU" sz="900" dirty="0">
                          <a:effectLst/>
                        </a:rPr>
                        <a:t>20 900 </a:t>
                      </a:r>
                      <a:r>
                        <a:rPr lang="ru-RU" sz="900" dirty="0" smtClean="0">
                          <a:effectLst/>
                        </a:rPr>
                        <a:t>0, 2403 </a:t>
                      </a:r>
                      <a:r>
                        <a:rPr lang="ru-RU" sz="900" dirty="0">
                          <a:effectLst/>
                        </a:rPr>
                        <a:t>11 000 </a:t>
                      </a:r>
                      <a:r>
                        <a:rPr lang="ru-RU" sz="900" dirty="0" smtClean="0">
                          <a:effectLst/>
                        </a:rPr>
                        <a:t>0, 2403 </a:t>
                      </a:r>
                      <a:r>
                        <a:rPr lang="ru-RU" sz="900" dirty="0">
                          <a:effectLst/>
                        </a:rPr>
                        <a:t>19 100 </a:t>
                      </a:r>
                      <a:r>
                        <a:rPr lang="ru-RU" sz="900" dirty="0" smtClean="0">
                          <a:effectLst/>
                        </a:rPr>
                        <a:t>0, 2403 </a:t>
                      </a:r>
                      <a:r>
                        <a:rPr lang="ru-RU" sz="900" dirty="0">
                          <a:effectLst/>
                        </a:rPr>
                        <a:t>99 100 0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05" marR="1605" marT="2640" marB="264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 июля 2020 г.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05" marR="1605" marT="2640" marB="264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5402026"/>
                  </a:ext>
                </a:extLst>
              </a:tr>
              <a:tr h="1010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1(2).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05" marR="1605" marT="2640" marB="264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u="none" strike="noStrike" dirty="0">
                          <a:effectLst/>
                          <a:hlinkClick r:id="rId20"/>
                        </a:rPr>
                        <a:t>Табак (табачные изделия)</a:t>
                      </a:r>
                      <a:r>
                        <a:rPr lang="ru-RU" sz="900" dirty="0">
                          <a:effectLst/>
                        </a:rPr>
                        <a:t>, предназначенный для потребления путем нагревания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05" marR="1605" marT="2640" marB="264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u="none" strike="noStrike" dirty="0" smtClean="0">
                          <a:effectLst/>
                          <a:hlinkClick r:id="rId15"/>
                        </a:rPr>
                        <a:t>12.00.19.100</a:t>
                      </a:r>
                      <a:r>
                        <a:rPr lang="ru-RU" sz="900" u="none" strike="noStrike" dirty="0" smtClean="0">
                          <a:effectLst/>
                        </a:rPr>
                        <a:t>, </a:t>
                      </a:r>
                      <a:r>
                        <a:rPr lang="ru-RU" sz="900" u="none" strike="noStrike" dirty="0" smtClean="0">
                          <a:effectLst/>
                          <a:hlinkClick r:id="rId21"/>
                        </a:rPr>
                        <a:t>12.00.19.900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05" marR="1605" marT="2640" marB="264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2403 99 900 </a:t>
                      </a:r>
                      <a:r>
                        <a:rPr lang="ru-RU" sz="900" dirty="0" smtClean="0">
                          <a:effectLst/>
                        </a:rPr>
                        <a:t>8, 2404 </a:t>
                      </a:r>
                      <a:r>
                        <a:rPr lang="ru-RU" sz="900" dirty="0">
                          <a:effectLst/>
                        </a:rPr>
                        <a:t>11 000 9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05" marR="1605" marT="2640" marB="264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 марта 2022 г.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05" marR="1605" marT="2640" marB="264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45892650"/>
                  </a:ext>
                </a:extLst>
              </a:tr>
              <a:tr h="1010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1(3).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05" marR="1605" marT="2640" marB="264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u="none" strike="noStrike">
                          <a:effectLst/>
                          <a:hlinkClick r:id="rId20"/>
                        </a:rPr>
                        <a:t>Курительные смеси для кальяна</a:t>
                      </a:r>
                      <a:r>
                        <a:rPr lang="ru-RU" sz="900">
                          <a:effectLst/>
                        </a:rPr>
                        <a:t>, не содержащие табак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05" marR="1605" marT="2640" marB="264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u="none" strike="noStrike">
                          <a:effectLst/>
                          <a:hlinkClick r:id="rId22"/>
                        </a:rPr>
                        <a:t>12.00.19.500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05" marR="1605" marT="2640" marB="264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2404 11 000 </a:t>
                      </a:r>
                      <a:r>
                        <a:rPr lang="ru-RU" sz="900" dirty="0" smtClean="0">
                          <a:effectLst/>
                        </a:rPr>
                        <a:t>9, 2404 </a:t>
                      </a:r>
                      <a:r>
                        <a:rPr lang="ru-RU" sz="900" dirty="0">
                          <a:effectLst/>
                        </a:rPr>
                        <a:t>19 000 1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05" marR="1605" marT="2640" marB="264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 марта 2022 г.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05" marR="1605" marT="2640" marB="264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78884361"/>
                  </a:ext>
                </a:extLst>
              </a:tr>
              <a:tr h="691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2.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05" marR="1605" marT="2640" marB="264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u="none" strike="noStrike" dirty="0">
                          <a:effectLst/>
                          <a:hlinkClick r:id="rId23"/>
                        </a:rPr>
                        <a:t>Духи и туалетная </a:t>
                      </a:r>
                      <a:r>
                        <a:rPr lang="ru-RU" sz="900" u="none" strike="noStrike" dirty="0" smtClean="0">
                          <a:effectLst/>
                          <a:hlinkClick r:id="rId23"/>
                        </a:rPr>
                        <a:t>вода</a:t>
                      </a:r>
                      <a:r>
                        <a:rPr lang="ru-RU" sz="900" dirty="0" smtClean="0"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effectLst/>
                          <a:hlinkClick r:id="rId24" action="ppaction://hlinkfile" tooltip="&lt;5&gt; За исключением образцов парфюмерной продукции, предназначенных для тестирования и апробации и не предназначенных для продажи непосредственно потребителю, а также образцов парфюмерной продукции, предназначенных для продажи непосредственно потребителю, "/>
                        </a:rPr>
                        <a:t>&lt;5&gt;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05" marR="1605" marT="2640" marB="264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u="none" strike="noStrike">
                          <a:effectLst/>
                          <a:hlinkClick r:id="rId25"/>
                        </a:rPr>
                        <a:t>20.42.11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05" marR="1605" marT="2640" marB="264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3303 00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05" marR="1605" marT="2640" marB="264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 декабря 2019 г.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05" marR="1605" marT="2640" marB="264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74085475"/>
                  </a:ext>
                </a:extLst>
              </a:tr>
              <a:tr h="40415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3.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05" marR="1605" marT="2640" marB="264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u="none" strike="noStrike" dirty="0">
                          <a:effectLst/>
                          <a:hlinkClick r:id="rId26"/>
                        </a:rPr>
                        <a:t>Шины и покрышки</a:t>
                      </a:r>
                      <a:r>
                        <a:rPr lang="ru-RU" sz="900" dirty="0">
                          <a:effectLst/>
                        </a:rPr>
                        <a:t> пневматические резиновые новые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05" marR="1605" marT="2640" marB="264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u="none" strike="noStrike" dirty="0" smtClean="0">
                          <a:effectLst/>
                          <a:hlinkClick r:id="rId27"/>
                        </a:rPr>
                        <a:t>22.11.11</a:t>
                      </a:r>
                      <a:r>
                        <a:rPr lang="ru-RU" sz="900" u="none" strike="noStrike" dirty="0" smtClean="0">
                          <a:effectLst/>
                        </a:rPr>
                        <a:t>, </a:t>
                      </a:r>
                      <a:r>
                        <a:rPr lang="ru-RU" sz="900" u="none" strike="noStrike" dirty="0" smtClean="0">
                          <a:effectLst/>
                          <a:hlinkClick r:id="rId28"/>
                        </a:rPr>
                        <a:t>22.11.12.110</a:t>
                      </a:r>
                      <a:r>
                        <a:rPr lang="ru-RU" sz="900" u="none" strike="noStrike" dirty="0" smtClean="0">
                          <a:effectLst/>
                        </a:rPr>
                        <a:t>, </a:t>
                      </a:r>
                      <a:r>
                        <a:rPr lang="ru-RU" sz="900" u="none" strike="noStrike" dirty="0" smtClean="0">
                          <a:effectLst/>
                          <a:hlinkClick r:id="rId29"/>
                        </a:rPr>
                        <a:t>22.11.13.110</a:t>
                      </a:r>
                      <a:r>
                        <a:rPr lang="ru-RU" sz="900" u="none" strike="noStrike" dirty="0" smtClean="0">
                          <a:effectLst/>
                        </a:rPr>
                        <a:t>, </a:t>
                      </a:r>
                      <a:r>
                        <a:rPr lang="ru-RU" sz="900" u="none" strike="noStrike" dirty="0" smtClean="0">
                          <a:effectLst/>
                          <a:hlinkClick r:id="rId30"/>
                        </a:rPr>
                        <a:t>22.11.14</a:t>
                      </a:r>
                      <a:endParaRPr lang="ru-RU" sz="900" u="none" strike="noStrike" dirty="0">
                        <a:effectLst/>
                      </a:endParaRPr>
                    </a:p>
                  </a:txBody>
                  <a:tcPr marL="1605" marR="1605" marT="2640" marB="264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4011 10 000 </a:t>
                      </a:r>
                      <a:r>
                        <a:rPr lang="ru-RU" sz="900" dirty="0" smtClean="0">
                          <a:effectLst/>
                        </a:rPr>
                        <a:t>3, 4011 </a:t>
                      </a:r>
                      <a:r>
                        <a:rPr lang="ru-RU" sz="900" dirty="0">
                          <a:effectLst/>
                        </a:rPr>
                        <a:t>10 000 </a:t>
                      </a:r>
                      <a:r>
                        <a:rPr lang="ru-RU" sz="900" dirty="0" smtClean="0">
                          <a:effectLst/>
                        </a:rPr>
                        <a:t>9, 4011 </a:t>
                      </a:r>
                      <a:r>
                        <a:rPr lang="ru-RU" sz="900" dirty="0">
                          <a:effectLst/>
                        </a:rPr>
                        <a:t>20 100 </a:t>
                      </a:r>
                      <a:r>
                        <a:rPr lang="ru-RU" sz="900" dirty="0" smtClean="0">
                          <a:effectLst/>
                        </a:rPr>
                        <a:t>0, 4011 </a:t>
                      </a:r>
                      <a:r>
                        <a:rPr lang="ru-RU" sz="900" dirty="0">
                          <a:effectLst/>
                        </a:rPr>
                        <a:t>20 900 </a:t>
                      </a:r>
                      <a:r>
                        <a:rPr lang="ru-RU" sz="900" dirty="0" smtClean="0">
                          <a:effectLst/>
                        </a:rPr>
                        <a:t>0, 4011 </a:t>
                      </a:r>
                      <a:r>
                        <a:rPr lang="ru-RU" sz="900" dirty="0">
                          <a:effectLst/>
                        </a:rPr>
                        <a:t>40 000 </a:t>
                      </a:r>
                      <a:r>
                        <a:rPr lang="ru-RU" sz="900" dirty="0" smtClean="0">
                          <a:effectLst/>
                        </a:rPr>
                        <a:t>0, 4011 </a:t>
                      </a:r>
                      <a:r>
                        <a:rPr lang="ru-RU" sz="900" dirty="0">
                          <a:effectLst/>
                        </a:rPr>
                        <a:t>70 000 </a:t>
                      </a:r>
                      <a:r>
                        <a:rPr lang="ru-RU" sz="900" dirty="0" smtClean="0">
                          <a:effectLst/>
                        </a:rPr>
                        <a:t>0, 4011 </a:t>
                      </a:r>
                      <a:r>
                        <a:rPr lang="ru-RU" sz="900" dirty="0">
                          <a:effectLst/>
                        </a:rPr>
                        <a:t>80 000 </a:t>
                      </a:r>
                      <a:r>
                        <a:rPr lang="ru-RU" sz="900" dirty="0" smtClean="0">
                          <a:effectLst/>
                        </a:rPr>
                        <a:t>0, 4011 </a:t>
                      </a:r>
                      <a:r>
                        <a:rPr lang="ru-RU" sz="900" dirty="0">
                          <a:effectLst/>
                        </a:rPr>
                        <a:t>90 000 </a:t>
                      </a:r>
                      <a:r>
                        <a:rPr lang="ru-RU" sz="900" dirty="0" smtClean="0">
                          <a:effectLst/>
                        </a:rPr>
                        <a:t>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05" marR="1605" marT="2640" marB="264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 декабря 2019 г.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05" marR="1605" marT="2640" marB="264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7515953"/>
                  </a:ext>
                </a:extLst>
              </a:tr>
              <a:tr h="691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4.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05" marR="1605" marT="2640" marB="264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u="none" strike="noStrike" dirty="0" smtClean="0">
                          <a:effectLst/>
                          <a:hlinkClick r:id="rId31"/>
                        </a:rPr>
                        <a:t>Предметы</a:t>
                      </a:r>
                      <a:r>
                        <a:rPr lang="ru-RU" sz="900" dirty="0" smtClean="0">
                          <a:effectLst/>
                        </a:rPr>
                        <a:t> одежды, включая рабочую одежду, изготовленные из натуральной или композиционной кожи </a:t>
                      </a:r>
                      <a:r>
                        <a:rPr lang="ru-RU" sz="900" u="none" strike="noStrike" dirty="0" smtClean="0">
                          <a:effectLst/>
                          <a:hlinkClick r:id="rId32" action="ppaction://hlinkfile" tooltip="&lt;6&gt; За исключением продуктов труда ремесленников, определяемых законодательством субъектов Российской Федерации."/>
                        </a:rPr>
                        <a:t>&lt;6&gt;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05" marR="1605" marT="2640" marB="264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u="none" strike="noStrike">
                          <a:effectLst/>
                          <a:hlinkClick r:id="rId33"/>
                        </a:rPr>
                        <a:t>14.11.10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05" marR="1605" marT="2640" marB="264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4203 10 000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05" marR="1605" marT="2640" marB="264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 декабря 2019 г.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05" marR="1605" marT="2640" marB="264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0526489"/>
                  </a:ext>
                </a:extLst>
              </a:tr>
              <a:tr h="691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5.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05" marR="1605" marT="2640" marB="264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u="none" strike="noStrike" dirty="0">
                          <a:effectLst/>
                          <a:hlinkClick r:id="rId31"/>
                        </a:rPr>
                        <a:t>Блузки, блузы и блузоны</a:t>
                      </a:r>
                      <a:r>
                        <a:rPr lang="ru-RU" sz="900" dirty="0">
                          <a:effectLst/>
                        </a:rPr>
                        <a:t> трикотажные машинного или ручного вязания, женские или для девочек </a:t>
                      </a:r>
                      <a:r>
                        <a:rPr lang="ru-RU" sz="900" u="none" strike="noStrike" dirty="0" smtClean="0">
                          <a:effectLst/>
                          <a:hlinkClick r:id="rId32" action="ppaction://hlinkfile" tooltip="&lt;6&gt; За исключением продуктов труда ремесленников, определяемых законодательством субъектов Российской Федерации."/>
                        </a:rPr>
                        <a:t>&lt;6&gt;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05" marR="1605" marT="2640" marB="264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u="none" strike="noStrike">
                          <a:effectLst/>
                          <a:hlinkClick r:id="rId34"/>
                        </a:rPr>
                        <a:t>14.14.13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05" marR="1605" marT="2640" marB="264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6106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05" marR="1605" marT="2640" marB="264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 декабря 2019 г.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05" marR="1605" marT="2640" marB="264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1857785"/>
                  </a:ext>
                </a:extLst>
              </a:tr>
              <a:tr h="691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6.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05" marR="1605" marT="2640" marB="264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u="none" strike="noStrike" dirty="0">
                          <a:effectLst/>
                          <a:hlinkClick r:id="rId31"/>
                        </a:rPr>
                        <a:t>Пальто, полупальто</a:t>
                      </a:r>
                      <a:r>
                        <a:rPr lang="ru-RU" sz="900" dirty="0">
                          <a:effectLst/>
                        </a:rPr>
                        <a:t>, накидки, плащи, куртки (включая лыжные), ветровки, штормовки и аналогичные изделия мужские или для мальчиков </a:t>
                      </a:r>
                      <a:r>
                        <a:rPr lang="ru-RU" sz="900" u="none" strike="noStrike" dirty="0">
                          <a:effectLst/>
                          <a:hlinkClick r:id="rId32" action="ppaction://hlinkfile" tooltip="&lt;6&gt; За исключением продуктов труда ремесленников, определяемых законодательством субъектов Российской Федерации."/>
                        </a:rPr>
                        <a:t>&lt;6&gt;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05" marR="1605" marT="2640" marB="264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u="none" strike="noStrike">
                          <a:effectLst/>
                          <a:hlinkClick r:id="rId35"/>
                        </a:rPr>
                        <a:t>14.13.21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05" marR="1605" marT="2640" marB="264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6201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05" marR="1605" marT="2640" marB="264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 декабря 2019 г.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05" marR="1605" marT="2640" marB="264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4447032"/>
                  </a:ext>
                </a:extLst>
              </a:tr>
              <a:tr h="691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7.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05" marR="1605" marT="2640" marB="264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u="none" strike="noStrike" dirty="0">
                          <a:effectLst/>
                          <a:hlinkClick r:id="rId31"/>
                        </a:rPr>
                        <a:t>Пальто, полупальто</a:t>
                      </a:r>
                      <a:r>
                        <a:rPr lang="ru-RU" sz="900" dirty="0">
                          <a:effectLst/>
                        </a:rPr>
                        <a:t>, накидки, плащи, куртки (включая лыжные), ветровки, штормовки и аналогичные изделия женские или для девочек </a:t>
                      </a:r>
                      <a:r>
                        <a:rPr lang="ru-RU" sz="900" u="none" strike="noStrike" dirty="0">
                          <a:effectLst/>
                          <a:hlinkClick r:id="rId32" action="ppaction://hlinkfile" tooltip="&lt;6&gt; За исключением продуктов труда ремесленников, определяемых законодательством субъектов Российской Федерации."/>
                        </a:rPr>
                        <a:t>&lt;6&gt;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05" marR="1605" marT="2640" marB="264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u="none" strike="noStrike" dirty="0">
                          <a:effectLst/>
                          <a:hlinkClick r:id="rId36"/>
                        </a:rPr>
                        <a:t>14.13.31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05" marR="1605" marT="2640" marB="264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6202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05" marR="1605" marT="2640" marB="264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 декабря 2019 г.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05" marR="1605" marT="2640" marB="264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41145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62076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B9E8DA7-979A-E646-841A-908877254B64}"/>
              </a:ext>
            </a:extLst>
          </p:cNvPr>
          <p:cNvSpPr txBox="1"/>
          <p:nvPr/>
        </p:nvSpPr>
        <p:spPr>
          <a:xfrm>
            <a:off x="152546" y="410757"/>
            <a:ext cx="87688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400" dirty="0" smtClean="0"/>
              <a:t>Продолжение таблицы</a:t>
            </a:r>
            <a:endParaRPr lang="ru-RU" sz="24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B8DA128-4A27-6E43-B674-370A0E16EDF7}"/>
              </a:ext>
            </a:extLst>
          </p:cNvPr>
          <p:cNvSpPr txBox="1"/>
          <p:nvPr/>
        </p:nvSpPr>
        <p:spPr>
          <a:xfrm>
            <a:off x="481682" y="5633451"/>
            <a:ext cx="45940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</a:rPr>
              <a:t>Датой приемки считается дата размещения в ЕИС документа </a:t>
            </a:r>
            <a:endParaRPr lang="en-US" sz="1200" b="1" dirty="0">
              <a:solidFill>
                <a:schemeClr val="bg1"/>
              </a:solidFill>
            </a:endParaRPr>
          </a:p>
          <a:p>
            <a:pPr algn="ctr"/>
            <a:r>
              <a:rPr lang="ru-RU" sz="1200" b="1" dirty="0">
                <a:solidFill>
                  <a:schemeClr val="bg1"/>
                </a:solidFill>
              </a:rPr>
              <a:t>о приемке, подписанного заказчиком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4E493DF-A5BB-4640-9638-DB96EDE93A55}"/>
              </a:ext>
            </a:extLst>
          </p:cNvPr>
          <p:cNvSpPr/>
          <p:nvPr/>
        </p:nvSpPr>
        <p:spPr>
          <a:xfrm>
            <a:off x="0" y="801234"/>
            <a:ext cx="3692324" cy="48804"/>
          </a:xfrm>
          <a:prstGeom prst="rect">
            <a:avLst/>
          </a:prstGeom>
          <a:solidFill>
            <a:srgbClr val="5DA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92C95F8-18F7-8C44-98B0-2E4D06B6A1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720632" y="0"/>
            <a:ext cx="3996267" cy="6858000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5267721"/>
              </p:ext>
            </p:extLst>
          </p:nvPr>
        </p:nvGraphicFramePr>
        <p:xfrm>
          <a:off x="152546" y="987775"/>
          <a:ext cx="11380068" cy="30372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77312">
                  <a:extLst>
                    <a:ext uri="{9D8B030D-6E8A-4147-A177-3AD203B41FA5}">
                      <a16:colId xmlns:a16="http://schemas.microsoft.com/office/drawing/2014/main" val="2561853305"/>
                    </a:ext>
                  </a:extLst>
                </a:gridCol>
                <a:gridCol w="3272473">
                  <a:extLst>
                    <a:ext uri="{9D8B030D-6E8A-4147-A177-3AD203B41FA5}">
                      <a16:colId xmlns:a16="http://schemas.microsoft.com/office/drawing/2014/main" val="3415868206"/>
                    </a:ext>
                  </a:extLst>
                </a:gridCol>
                <a:gridCol w="3405914">
                  <a:extLst>
                    <a:ext uri="{9D8B030D-6E8A-4147-A177-3AD203B41FA5}">
                      <a16:colId xmlns:a16="http://schemas.microsoft.com/office/drawing/2014/main" val="230284490"/>
                    </a:ext>
                  </a:extLst>
                </a:gridCol>
                <a:gridCol w="1700926">
                  <a:extLst>
                    <a:ext uri="{9D8B030D-6E8A-4147-A177-3AD203B41FA5}">
                      <a16:colId xmlns:a16="http://schemas.microsoft.com/office/drawing/2014/main" val="1912554650"/>
                    </a:ext>
                  </a:extLst>
                </a:gridCol>
                <a:gridCol w="1198569">
                  <a:extLst>
                    <a:ext uri="{9D8B030D-6E8A-4147-A177-3AD203B41FA5}">
                      <a16:colId xmlns:a16="http://schemas.microsoft.com/office/drawing/2014/main" val="3142481102"/>
                    </a:ext>
                  </a:extLst>
                </a:gridCol>
                <a:gridCol w="724874">
                  <a:extLst>
                    <a:ext uri="{9D8B030D-6E8A-4147-A177-3AD203B41FA5}">
                      <a16:colId xmlns:a16="http://schemas.microsoft.com/office/drawing/2014/main" val="2226182421"/>
                    </a:ext>
                  </a:extLst>
                </a:gridCol>
              </a:tblGrid>
              <a:tr h="34613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8.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05" marR="1605" marT="2640" marB="264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u="none" strike="noStrike" dirty="0">
                          <a:effectLst/>
                          <a:hlinkClick r:id="rId5"/>
                        </a:rPr>
                        <a:t>Белье постельное, столовое</a:t>
                      </a:r>
                      <a:r>
                        <a:rPr lang="ru-RU" sz="900" dirty="0">
                          <a:effectLst/>
                        </a:rPr>
                        <a:t>, туалетное и кухонное </a:t>
                      </a:r>
                      <a:r>
                        <a:rPr lang="ru-RU" sz="900" u="none" strike="noStrike" dirty="0">
                          <a:effectLst/>
                          <a:hlinkClick r:id="rId6" action="ppaction://hlinkfile" tooltip="&lt;6&gt; За исключением продуктов труда ремесленников, определяемых законодательством субъектов Российской Федерации."/>
                        </a:rPr>
                        <a:t>&lt;6&gt;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05" marR="1605" marT="2640" marB="264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u="none" strike="noStrike" dirty="0" smtClean="0">
                          <a:effectLst/>
                          <a:hlinkClick r:id="rId7"/>
                        </a:rPr>
                        <a:t>13.92.12</a:t>
                      </a:r>
                      <a:r>
                        <a:rPr lang="ru-RU" sz="900" u="none" strike="noStrike" dirty="0" smtClean="0">
                          <a:effectLst/>
                        </a:rPr>
                        <a:t>, </a:t>
                      </a:r>
                      <a:r>
                        <a:rPr lang="ru-RU" sz="900" u="none" strike="noStrike" dirty="0" smtClean="0">
                          <a:effectLst/>
                          <a:hlinkClick r:id="rId8"/>
                        </a:rPr>
                        <a:t>13.92.13</a:t>
                      </a:r>
                      <a:r>
                        <a:rPr lang="ru-RU" sz="900" u="none" strike="noStrike" dirty="0" smtClean="0">
                          <a:effectLst/>
                        </a:rPr>
                        <a:t>, </a:t>
                      </a:r>
                      <a:r>
                        <a:rPr lang="ru-RU" sz="900" u="none" strike="noStrike" dirty="0" smtClean="0">
                          <a:effectLst/>
                          <a:hlinkClick r:id="rId9"/>
                        </a:rPr>
                        <a:t>13.92.14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05" marR="1605" marT="2640" marB="264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6302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05" marR="1605" marT="2640" marB="264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 декабря 2019 г.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05" marR="1605" marT="2640" marB="264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1656132"/>
                  </a:ext>
                </a:extLst>
              </a:tr>
              <a:tr h="26764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9.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05" marR="1605" marT="2640" marB="264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u="none" strike="noStrike">
                          <a:effectLst/>
                          <a:hlinkClick r:id="rId10"/>
                        </a:rPr>
                        <a:t>Обувные товары</a:t>
                      </a:r>
                      <a:r>
                        <a:rPr lang="ru-RU" sz="900">
                          <a:effectLst/>
                        </a:rPr>
                        <a:t> </a:t>
                      </a:r>
                      <a:r>
                        <a:rPr lang="ru-RU" sz="900" u="none" strike="noStrike">
                          <a:effectLst/>
                          <a:hlinkClick r:id="rId6" action="ppaction://hlinkfile" tooltip="&lt;6&gt; За исключением продуктов труда ремесленников, определяемых законодательством субъектов Российской Федерации."/>
                        </a:rPr>
                        <a:t>&lt;6&gt;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05" marR="1605" marT="2640" marB="264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u="none" strike="noStrike" dirty="0" smtClean="0">
                          <a:effectLst/>
                          <a:hlinkClick r:id="rId11"/>
                        </a:rPr>
                        <a:t>15.20.11</a:t>
                      </a:r>
                      <a:r>
                        <a:rPr lang="ru-RU" sz="900" u="none" strike="noStrike" dirty="0" smtClean="0">
                          <a:effectLst/>
                        </a:rPr>
                        <a:t>, </a:t>
                      </a:r>
                      <a:r>
                        <a:rPr lang="ru-RU" sz="900" u="none" strike="noStrike" dirty="0" smtClean="0">
                          <a:effectLst/>
                          <a:hlinkClick r:id="rId12"/>
                        </a:rPr>
                        <a:t>15.20.12</a:t>
                      </a:r>
                      <a:r>
                        <a:rPr lang="ru-RU" sz="900" u="none" strike="noStrike" dirty="0" smtClean="0">
                          <a:effectLst/>
                        </a:rPr>
                        <a:t>, </a:t>
                      </a:r>
                      <a:r>
                        <a:rPr lang="ru-RU" sz="900" u="none" strike="noStrike" dirty="0" smtClean="0">
                          <a:effectLst/>
                          <a:hlinkClick r:id="rId13"/>
                        </a:rPr>
                        <a:t>15.20.13</a:t>
                      </a:r>
                      <a:r>
                        <a:rPr lang="ru-RU" sz="900" u="none" strike="noStrike" dirty="0" smtClean="0">
                          <a:effectLst/>
                        </a:rPr>
                        <a:t>, </a:t>
                      </a:r>
                      <a:r>
                        <a:rPr lang="ru-RU" sz="900" u="none" strike="noStrike" dirty="0" smtClean="0">
                          <a:effectLst/>
                          <a:hlinkClick r:id="rId14"/>
                        </a:rPr>
                        <a:t>15.20.14</a:t>
                      </a:r>
                      <a:r>
                        <a:rPr lang="ru-RU" sz="900" u="none" strike="noStrike" dirty="0" smtClean="0">
                          <a:effectLst/>
                        </a:rPr>
                        <a:t>, </a:t>
                      </a:r>
                      <a:r>
                        <a:rPr lang="ru-RU" sz="900" u="none" strike="noStrike" dirty="0" smtClean="0">
                          <a:effectLst/>
                          <a:hlinkClick r:id="rId15"/>
                        </a:rPr>
                        <a:t>15.20.21</a:t>
                      </a:r>
                      <a:r>
                        <a:rPr lang="ru-RU" sz="900" u="none" strike="noStrike" dirty="0" smtClean="0">
                          <a:effectLst/>
                        </a:rPr>
                        <a:t>, </a:t>
                      </a:r>
                      <a:r>
                        <a:rPr lang="ru-RU" sz="900" u="none" strike="noStrike" dirty="0" smtClean="0">
                          <a:effectLst/>
                          <a:hlinkClick r:id="rId16"/>
                        </a:rPr>
                        <a:t>15.20.29</a:t>
                      </a:r>
                      <a:r>
                        <a:rPr lang="ru-RU" sz="900" u="none" strike="noStrike" dirty="0" smtClean="0">
                          <a:effectLst/>
                        </a:rPr>
                        <a:t>, </a:t>
                      </a:r>
                      <a:r>
                        <a:rPr lang="ru-RU" sz="900" u="none" strike="noStrike" dirty="0" smtClean="0">
                          <a:effectLst/>
                          <a:hlinkClick r:id="rId17"/>
                        </a:rPr>
                        <a:t>15.20.31</a:t>
                      </a:r>
                      <a:r>
                        <a:rPr lang="ru-RU" sz="900" u="none" strike="noStrike" dirty="0" smtClean="0">
                          <a:effectLst/>
                        </a:rPr>
                        <a:t>, </a:t>
                      </a:r>
                      <a:r>
                        <a:rPr lang="ru-RU" sz="900" u="none" strike="noStrike" dirty="0" smtClean="0">
                          <a:effectLst/>
                          <a:hlinkClick r:id="rId18"/>
                        </a:rPr>
                        <a:t>15.20.32</a:t>
                      </a:r>
                      <a:r>
                        <a:rPr lang="ru-RU" sz="900" u="none" strike="noStrike" dirty="0" smtClean="0">
                          <a:effectLst/>
                        </a:rPr>
                        <a:t>, </a:t>
                      </a:r>
                      <a:r>
                        <a:rPr lang="ru-RU" sz="900" u="none" strike="noStrike" dirty="0" smtClean="0">
                          <a:effectLst/>
                          <a:hlinkClick r:id="rId19"/>
                        </a:rPr>
                        <a:t>32.30.12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05" marR="1605" marT="2640" marB="264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6401, 6402, 6403, 6404, 6405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05" marR="1605" marT="2640" marB="264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 июля 2019 г.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05" marR="1605" marT="2640" marB="264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9119959"/>
                  </a:ext>
                </a:extLst>
              </a:tr>
              <a:tr h="23243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10.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05" marR="1605" marT="2640" marB="264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u="none" strike="noStrike" dirty="0">
                          <a:effectLst/>
                          <a:hlinkClick r:id="rId20"/>
                        </a:rPr>
                        <a:t>Фотокамеры (кроме кинокамер), фотовспышки и лампы-вспышки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05" marR="1605" marT="2640" marB="264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u="none" strike="noStrike" dirty="0" smtClean="0">
                          <a:effectLst/>
                          <a:hlinkClick r:id="rId21"/>
                        </a:rPr>
                        <a:t>26.70.12</a:t>
                      </a:r>
                      <a:r>
                        <a:rPr lang="ru-RU" sz="900" u="none" strike="noStrike" dirty="0" smtClean="0">
                          <a:effectLst/>
                        </a:rPr>
                        <a:t>, </a:t>
                      </a:r>
                      <a:r>
                        <a:rPr lang="ru-RU" sz="900" u="none" strike="noStrike" dirty="0" smtClean="0">
                          <a:effectLst/>
                          <a:hlinkClick r:id="rId22"/>
                        </a:rPr>
                        <a:t>26.70.14</a:t>
                      </a:r>
                      <a:r>
                        <a:rPr lang="ru-RU" sz="900" u="none" strike="noStrike" dirty="0" smtClean="0">
                          <a:effectLst/>
                        </a:rPr>
                        <a:t>, </a:t>
                      </a:r>
                      <a:r>
                        <a:rPr lang="ru-RU" sz="900" u="none" strike="noStrike" dirty="0" smtClean="0">
                          <a:effectLst/>
                          <a:hlinkClick r:id="rId23"/>
                        </a:rPr>
                        <a:t>26.70.17.110</a:t>
                      </a:r>
                      <a:r>
                        <a:rPr lang="ru-RU" sz="900" u="none" strike="noStrike" dirty="0" smtClean="0">
                          <a:effectLst/>
                        </a:rPr>
                        <a:t>, </a:t>
                      </a:r>
                      <a:r>
                        <a:rPr lang="ru-RU" sz="900" u="none" strike="noStrike" dirty="0" smtClean="0">
                          <a:effectLst/>
                          <a:hlinkClick r:id="rId24"/>
                        </a:rPr>
                        <a:t>27.40.31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05" marR="1605" marT="2640" marB="264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9006 (</a:t>
                      </a:r>
                      <a:r>
                        <a:rPr lang="ru-RU" sz="900" dirty="0">
                          <a:effectLst/>
                        </a:rPr>
                        <a:t>кроме 9006 91 000 0, 9006 99 000 0)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05" marR="1605" marT="2640" marB="264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 декабря 2019 г.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05" marR="1605" marT="2640" marB="264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8498569"/>
                  </a:ext>
                </a:extLst>
              </a:tr>
              <a:tr h="59476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11.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05" marR="1605" marT="2640" marB="264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u="none" strike="noStrike" dirty="0">
                          <a:effectLst/>
                          <a:hlinkClick r:id="rId25"/>
                        </a:rPr>
                        <a:t>Сыры, мороженое</a:t>
                      </a:r>
                      <a:r>
                        <a:rPr lang="ru-RU" sz="900" dirty="0">
                          <a:effectLst/>
                        </a:rPr>
                        <a:t> и прочие виды пищевого льда, не содержащие или содержащие какао (за исключением мороженого и десертов без содержания молочных жиров и (или) молочного белка в составе) </a:t>
                      </a:r>
                      <a:r>
                        <a:rPr lang="ru-RU" sz="900" u="none" strike="noStrike" dirty="0">
                          <a:effectLst/>
                          <a:hlinkClick r:id="rId26" action="ppaction://hlinkfile" tooltip="&lt;7&gt; За исключением молочной продукции, масса нетто которой составляет 30 граммов и менее, молочной продукции, упакованной непромышленным способом в организациях розничной торговли, детского питания для детей до 3 лет и специализированного диетического леч"/>
                        </a:rPr>
                        <a:t>&lt;7&gt;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05" marR="1605" marT="2640" marB="264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u="none" strike="noStrike" dirty="0" smtClean="0">
                          <a:effectLst/>
                          <a:hlinkClick r:id="rId27"/>
                        </a:rPr>
                        <a:t>10.51</a:t>
                      </a:r>
                      <a:r>
                        <a:rPr lang="ru-RU" sz="900" u="none" strike="noStrike" dirty="0" smtClean="0">
                          <a:effectLst/>
                        </a:rPr>
                        <a:t>, </a:t>
                      </a:r>
                      <a:r>
                        <a:rPr lang="ru-RU" sz="900" u="none" strike="noStrike" dirty="0" smtClean="0">
                          <a:effectLst/>
                          <a:hlinkClick r:id="rId28"/>
                        </a:rPr>
                        <a:t>10.52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05" marR="1605" marT="2640" marB="264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0406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2105 00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05" marR="1605" marT="2640" marB="264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 июня 2021 г.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05" marR="1605" marT="2640" marB="264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2602759"/>
                  </a:ext>
                </a:extLst>
              </a:tr>
              <a:tr h="46863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12.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05" marR="1605" marT="2640" marB="264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u="none" strike="noStrike" dirty="0">
                          <a:effectLst/>
                          <a:hlinkClick r:id="rId25"/>
                        </a:rPr>
                        <a:t>Молочная продукция</a:t>
                      </a:r>
                      <a:r>
                        <a:rPr lang="ru-RU" sz="900" dirty="0">
                          <a:effectLst/>
                        </a:rPr>
                        <a:t> со сроком хранения более 40 суток </a:t>
                      </a:r>
                      <a:r>
                        <a:rPr lang="ru-RU" sz="900" u="none" strike="noStrike" dirty="0">
                          <a:effectLst/>
                          <a:hlinkClick r:id="rId26" action="ppaction://hlinkfile" tooltip="&lt;7&gt; За исключением молочной продукции, масса нетто которой составляет 30 граммов и менее, молочной продукции, упакованной непромышленным способом в организациях розничной торговли, детского питания для детей до 3 лет и специализированного диетического леч"/>
                        </a:rPr>
                        <a:t>&lt;7&gt;</a:t>
                      </a:r>
                      <a:r>
                        <a:rPr lang="ru-RU" sz="900" dirty="0">
                          <a:effectLst/>
                        </a:rPr>
                        <a:t>, за исключением сыров, мороженого и прочих видов пищевого льда, не содержащих или содержащих какао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05" marR="1605" marT="2640" marB="264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u="none" strike="noStrike" dirty="0" smtClean="0">
                          <a:effectLst/>
                          <a:hlinkClick r:id="rId27"/>
                        </a:rPr>
                        <a:t>10.51</a:t>
                      </a:r>
                      <a:r>
                        <a:rPr lang="ru-RU" sz="900" u="none" strike="noStrike" dirty="0" smtClean="0">
                          <a:effectLst/>
                        </a:rPr>
                        <a:t>, </a:t>
                      </a:r>
                      <a:r>
                        <a:rPr lang="ru-RU" sz="900" u="none" strike="noStrike" dirty="0" smtClean="0">
                          <a:effectLst/>
                          <a:hlinkClick r:id="rId29"/>
                        </a:rPr>
                        <a:t>10.86.10.110</a:t>
                      </a:r>
                      <a:r>
                        <a:rPr lang="ru-RU" sz="900" u="none" strike="noStrike" dirty="0" smtClean="0">
                          <a:effectLst/>
                        </a:rPr>
                        <a:t>, </a:t>
                      </a:r>
                      <a:r>
                        <a:rPr lang="ru-RU" sz="900" u="none" strike="noStrike" dirty="0" smtClean="0">
                          <a:effectLst/>
                          <a:hlinkClick r:id="rId30"/>
                        </a:rPr>
                        <a:t>10.86.10.140</a:t>
                      </a:r>
                      <a:r>
                        <a:rPr lang="ru-RU" sz="900" u="none" strike="noStrike" dirty="0" smtClean="0">
                          <a:effectLst/>
                        </a:rPr>
                        <a:t>, </a:t>
                      </a:r>
                      <a:r>
                        <a:rPr lang="ru-RU" sz="900" u="none" strike="noStrike" dirty="0" smtClean="0">
                          <a:effectLst/>
                          <a:hlinkClick r:id="rId31"/>
                        </a:rPr>
                        <a:t>10.86.10.190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05" marR="1605" marT="2640" marB="264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0401, 0402, 0403, 0404, 0405, 0406, 2202 </a:t>
                      </a:r>
                      <a:r>
                        <a:rPr lang="ru-RU" sz="900" dirty="0">
                          <a:effectLst/>
                        </a:rPr>
                        <a:t>99 910 </a:t>
                      </a:r>
                      <a:r>
                        <a:rPr lang="ru-RU" sz="900" dirty="0" smtClean="0">
                          <a:effectLst/>
                        </a:rPr>
                        <a:t>0, 2202 </a:t>
                      </a:r>
                      <a:r>
                        <a:rPr lang="ru-RU" sz="900" dirty="0">
                          <a:effectLst/>
                        </a:rPr>
                        <a:t>99 950 </a:t>
                      </a:r>
                      <a:r>
                        <a:rPr lang="ru-RU" sz="900" dirty="0" smtClean="0">
                          <a:effectLst/>
                        </a:rPr>
                        <a:t>0, 2202 </a:t>
                      </a:r>
                      <a:r>
                        <a:rPr lang="ru-RU" sz="900" dirty="0">
                          <a:effectLst/>
                        </a:rPr>
                        <a:t>99 990 0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05" marR="1605" marT="2640" marB="264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 сентября 2021 г.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05" marR="1605" marT="2640" marB="264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7933594"/>
                  </a:ext>
                </a:extLst>
              </a:tr>
              <a:tr h="103018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13.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05" marR="1605" marT="2640" marB="264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u="none" strike="noStrike" dirty="0">
                          <a:effectLst/>
                          <a:hlinkClick r:id="rId25"/>
                        </a:rPr>
                        <a:t>Молочная продукция</a:t>
                      </a:r>
                      <a:r>
                        <a:rPr lang="ru-RU" sz="900" dirty="0">
                          <a:effectLst/>
                        </a:rPr>
                        <a:t> со сроком хранения до 40 суток (включительно) </a:t>
                      </a:r>
                      <a:r>
                        <a:rPr lang="ru-RU" sz="900" u="none" strike="noStrike" dirty="0">
                          <a:effectLst/>
                          <a:hlinkClick r:id="rId26" action="ppaction://hlinkfile" tooltip="&lt;7&gt; За исключением молочной продукции, масса нетто которой составляет 30 граммов и менее, молочной продукции, упакованной непромышленным способом в организациях розничной торговли, детского питания для детей до 3 лет и специализированного диетического леч"/>
                        </a:rPr>
                        <a:t>&lt;7&gt;</a:t>
                      </a:r>
                      <a:r>
                        <a:rPr lang="ru-RU" sz="900" dirty="0">
                          <a:effectLst/>
                        </a:rPr>
                        <a:t>, за исключением сыров, мороженого и прочих видов пищевого льда, не содержащих или содержащих какао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05" marR="1605" marT="2640" marB="264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u="none" strike="noStrike" dirty="0" smtClean="0">
                          <a:effectLst/>
                          <a:hlinkClick r:id="rId27"/>
                        </a:rPr>
                        <a:t>10.51</a:t>
                      </a:r>
                      <a:r>
                        <a:rPr lang="ru-RU" sz="900" u="none" strike="noStrike" dirty="0" smtClean="0">
                          <a:effectLst/>
                        </a:rPr>
                        <a:t>, </a:t>
                      </a:r>
                      <a:r>
                        <a:rPr lang="ru-RU" sz="900" u="none" strike="noStrike" dirty="0" smtClean="0">
                          <a:effectLst/>
                          <a:hlinkClick r:id="rId29"/>
                        </a:rPr>
                        <a:t>10.86.10.110</a:t>
                      </a:r>
                      <a:r>
                        <a:rPr lang="ru-RU" sz="900" u="none" strike="noStrike" dirty="0" smtClean="0">
                          <a:effectLst/>
                        </a:rPr>
                        <a:t>, </a:t>
                      </a:r>
                      <a:r>
                        <a:rPr lang="ru-RU" sz="900" u="none" strike="noStrike" dirty="0" smtClean="0">
                          <a:effectLst/>
                          <a:hlinkClick r:id="rId30"/>
                        </a:rPr>
                        <a:t>10.86.10.140</a:t>
                      </a:r>
                      <a:r>
                        <a:rPr lang="ru-RU" sz="900" u="none" strike="noStrike" dirty="0" smtClean="0">
                          <a:effectLst/>
                        </a:rPr>
                        <a:t>, </a:t>
                      </a:r>
                      <a:r>
                        <a:rPr lang="ru-RU" sz="900" u="none" strike="noStrike" dirty="0" smtClean="0">
                          <a:effectLst/>
                          <a:hlinkClick r:id="rId31"/>
                        </a:rPr>
                        <a:t>10.86.10.190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05" marR="1605" marT="2640" marB="264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0401, 0402, 0403, 0404, 0405, 0406, 2202 </a:t>
                      </a:r>
                      <a:r>
                        <a:rPr lang="ru-RU" sz="900" dirty="0">
                          <a:effectLst/>
                        </a:rPr>
                        <a:t>99 910 </a:t>
                      </a:r>
                      <a:r>
                        <a:rPr lang="ru-RU" sz="900" dirty="0" smtClean="0">
                          <a:effectLst/>
                        </a:rPr>
                        <a:t>0, 2202 </a:t>
                      </a:r>
                      <a:r>
                        <a:rPr lang="ru-RU" sz="900" dirty="0">
                          <a:effectLst/>
                        </a:rPr>
                        <a:t>99 950 </a:t>
                      </a:r>
                      <a:r>
                        <a:rPr lang="ru-RU" sz="900" dirty="0" smtClean="0">
                          <a:effectLst/>
                        </a:rPr>
                        <a:t>0, 2202 </a:t>
                      </a:r>
                      <a:r>
                        <a:rPr lang="ru-RU" sz="900" dirty="0">
                          <a:effectLst/>
                        </a:rPr>
                        <a:t>99 990 0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05" marR="1605" marT="2640" marB="264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 декабря 2021 г.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05" marR="1605" marT="2640" marB="264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1930200"/>
                  </a:ext>
                </a:extLst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1522585"/>
              </p:ext>
            </p:extLst>
          </p:nvPr>
        </p:nvGraphicFramePr>
        <p:xfrm>
          <a:off x="152546" y="3866607"/>
          <a:ext cx="11380067" cy="276434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77312">
                  <a:extLst>
                    <a:ext uri="{9D8B030D-6E8A-4147-A177-3AD203B41FA5}">
                      <a16:colId xmlns:a16="http://schemas.microsoft.com/office/drawing/2014/main" val="2365850211"/>
                    </a:ext>
                  </a:extLst>
                </a:gridCol>
                <a:gridCol w="3272473">
                  <a:extLst>
                    <a:ext uri="{9D8B030D-6E8A-4147-A177-3AD203B41FA5}">
                      <a16:colId xmlns:a16="http://schemas.microsoft.com/office/drawing/2014/main" val="2181651778"/>
                    </a:ext>
                  </a:extLst>
                </a:gridCol>
                <a:gridCol w="3413760">
                  <a:extLst>
                    <a:ext uri="{9D8B030D-6E8A-4147-A177-3AD203B41FA5}">
                      <a16:colId xmlns:a16="http://schemas.microsoft.com/office/drawing/2014/main" val="762848417"/>
                    </a:ext>
                  </a:extLst>
                </a:gridCol>
                <a:gridCol w="1689463">
                  <a:extLst>
                    <a:ext uri="{9D8B030D-6E8A-4147-A177-3AD203B41FA5}">
                      <a16:colId xmlns:a16="http://schemas.microsoft.com/office/drawing/2014/main" val="186153012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1327729610"/>
                    </a:ext>
                  </a:extLst>
                </a:gridCol>
                <a:gridCol w="707859">
                  <a:extLst>
                    <a:ext uri="{9D8B030D-6E8A-4147-A177-3AD203B41FA5}">
                      <a16:colId xmlns:a16="http://schemas.microsoft.com/office/drawing/2014/main" val="1430671013"/>
                    </a:ext>
                  </a:extLst>
                </a:gridCol>
              </a:tblGrid>
              <a:tr h="41467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14.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05" marR="1605" marT="2640" marB="264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Велосипеды (в том числе с установленным вспомогательным двигателем и трехколесные) и велосипедные рамы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05" marR="1605" marT="2640" marB="264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u="none" strike="noStrike" dirty="0" smtClean="0">
                          <a:effectLst/>
                          <a:hlinkClick r:id="rId32"/>
                        </a:rPr>
                        <a:t>30.91.11.120</a:t>
                      </a:r>
                      <a:r>
                        <a:rPr lang="ru-RU" sz="900" u="none" strike="noStrike" dirty="0" smtClean="0">
                          <a:effectLst/>
                        </a:rPr>
                        <a:t>, </a:t>
                      </a:r>
                      <a:r>
                        <a:rPr lang="ru-RU" sz="900" u="none" strike="noStrike" dirty="0" smtClean="0">
                          <a:effectLst/>
                          <a:hlinkClick r:id="rId33"/>
                        </a:rPr>
                        <a:t>30.91.20</a:t>
                      </a:r>
                      <a:r>
                        <a:rPr lang="ru-RU" sz="900" dirty="0" smtClean="0">
                          <a:effectLst/>
                        </a:rPr>
                        <a:t> </a:t>
                      </a:r>
                      <a:r>
                        <a:rPr lang="ru-RU" sz="900" u="none" strike="noStrike" dirty="0">
                          <a:effectLst/>
                          <a:hlinkClick r:id="rId34" action="ppaction://hlinkfile" tooltip="&lt;8&gt; Только для рам велосипедных."/>
                        </a:rPr>
                        <a:t>&lt;8</a:t>
                      </a:r>
                      <a:r>
                        <a:rPr lang="ru-RU" sz="900" u="none" strike="noStrike" dirty="0" smtClean="0">
                          <a:effectLst/>
                          <a:hlinkClick r:id="rId34" action="ppaction://hlinkfile" tooltip="&lt;8&gt; Только для рам велосипедных."/>
                        </a:rPr>
                        <a:t>&gt;</a:t>
                      </a:r>
                      <a:r>
                        <a:rPr lang="ru-RU" sz="900" u="none" strike="noStrike" dirty="0" smtClean="0">
                          <a:effectLst/>
                        </a:rPr>
                        <a:t>, </a:t>
                      </a:r>
                      <a:r>
                        <a:rPr lang="ru-RU" sz="900" u="none" strike="noStrike" dirty="0" smtClean="0">
                          <a:effectLst/>
                          <a:hlinkClick r:id="rId35"/>
                        </a:rPr>
                        <a:t>30.92.10</a:t>
                      </a:r>
                      <a:r>
                        <a:rPr lang="ru-RU" sz="900" u="none" strike="noStrike" dirty="0" smtClean="0">
                          <a:effectLst/>
                        </a:rPr>
                        <a:t>, </a:t>
                      </a:r>
                      <a:r>
                        <a:rPr lang="ru-RU" sz="900" u="none" strike="noStrike" dirty="0" smtClean="0">
                          <a:effectLst/>
                          <a:hlinkClick r:id="rId36"/>
                        </a:rPr>
                        <a:t>30.92.30.110</a:t>
                      </a:r>
                      <a:r>
                        <a:rPr lang="ru-RU" sz="900" dirty="0" smtClean="0">
                          <a:effectLst/>
                        </a:rPr>
                        <a:t> </a:t>
                      </a:r>
                      <a:r>
                        <a:rPr lang="ru-RU" sz="900" u="none" strike="noStrike" dirty="0">
                          <a:effectLst/>
                          <a:hlinkClick r:id="rId34" action="ppaction://hlinkfile" tooltip="&lt;8&gt; Только для рам велосипедных."/>
                        </a:rPr>
                        <a:t>&lt;8</a:t>
                      </a:r>
                      <a:r>
                        <a:rPr lang="ru-RU" sz="900" u="none" strike="noStrike" dirty="0" smtClean="0">
                          <a:effectLst/>
                          <a:hlinkClick r:id="rId34" action="ppaction://hlinkfile" tooltip="&lt;8&gt; Только для рам велосипедных."/>
                        </a:rPr>
                        <a:t>&gt;</a:t>
                      </a:r>
                      <a:r>
                        <a:rPr lang="ru-RU" sz="900" u="none" strike="noStrike" dirty="0" smtClean="0">
                          <a:effectLst/>
                        </a:rPr>
                        <a:t>, </a:t>
                      </a:r>
                      <a:r>
                        <a:rPr lang="ru-RU" sz="900" u="none" strike="noStrike" dirty="0" smtClean="0">
                          <a:effectLst/>
                          <a:hlinkClick r:id="rId37"/>
                        </a:rPr>
                        <a:t>32.40.31.121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05" marR="1605" marT="2640" marB="264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8711, 8712 00, 8714 </a:t>
                      </a:r>
                      <a:r>
                        <a:rPr lang="ru-RU" sz="900" dirty="0">
                          <a:effectLst/>
                        </a:rPr>
                        <a:t>91 </a:t>
                      </a:r>
                      <a:r>
                        <a:rPr lang="ru-RU" sz="900" dirty="0" smtClean="0">
                          <a:effectLst/>
                        </a:rPr>
                        <a:t>100, 9503 </a:t>
                      </a:r>
                      <a:r>
                        <a:rPr lang="ru-RU" sz="900" dirty="0">
                          <a:effectLst/>
                        </a:rPr>
                        <a:t>00 100 9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05" marR="1605" marT="2640" marB="264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 марта 2023 г.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05" marR="1605" marT="2640" marB="264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79976056"/>
                  </a:ext>
                </a:extLst>
              </a:tr>
              <a:tr h="27496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15.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05" marR="1605" marT="2640" marB="264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u="none" strike="noStrike" dirty="0">
                          <a:effectLst/>
                          <a:hlinkClick r:id="rId38"/>
                        </a:rPr>
                        <a:t>Упакованная вода</a:t>
                      </a:r>
                      <a:r>
                        <a:rPr lang="ru-RU" sz="900" dirty="0">
                          <a:effectLst/>
                        </a:rPr>
                        <a:t> (воды минеральные природные упакованные)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05" marR="1605" marT="2640" marB="264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u="none" strike="noStrike" dirty="0">
                          <a:effectLst/>
                          <a:hlinkClick r:id="rId39"/>
                        </a:rPr>
                        <a:t>11.07.11.110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05" marR="1605" marT="2640" marB="264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2201 </a:t>
                      </a:r>
                      <a:r>
                        <a:rPr lang="ru-RU" sz="900" u="none" strike="noStrike" dirty="0">
                          <a:effectLst/>
                          <a:hlinkClick r:id="rId40" action="ppaction://hlinkfile" tooltip="&lt;9&gt; За исключением льда и снега."/>
                        </a:rPr>
                        <a:t>&lt;9&gt;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05" marR="1605" marT="2640" marB="264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 декабря 2021 г.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05" marR="1605" marT="2640" marB="264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7937307"/>
                  </a:ext>
                </a:extLst>
              </a:tr>
              <a:tr h="20200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16.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05" marR="1605" marT="2640" marB="264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u="none" strike="noStrike" dirty="0">
                          <a:effectLst/>
                          <a:hlinkClick r:id="rId38"/>
                        </a:rPr>
                        <a:t>Упакованная вода</a:t>
                      </a:r>
                      <a:r>
                        <a:rPr lang="ru-RU" sz="900" dirty="0">
                          <a:effectLst/>
                        </a:rPr>
                        <a:t> (воды природные питьевые упакованные, в том числе газированные, не содержащие сахара, подсластителей, </a:t>
                      </a:r>
                      <a:r>
                        <a:rPr lang="ru-RU" sz="900" dirty="0" err="1">
                          <a:effectLst/>
                        </a:rPr>
                        <a:t>ароматизаторов</a:t>
                      </a:r>
                      <a:r>
                        <a:rPr lang="ru-RU" sz="900" dirty="0">
                          <a:effectLst/>
                        </a:rPr>
                        <a:t> и других пищевых веществ, воды </a:t>
                      </a:r>
                      <a:r>
                        <a:rPr lang="ru-RU" sz="900" dirty="0" err="1">
                          <a:effectLst/>
                        </a:rPr>
                        <a:t>купажированные</a:t>
                      </a:r>
                      <a:r>
                        <a:rPr lang="ru-RU" sz="900" dirty="0">
                          <a:effectLst/>
                        </a:rPr>
                        <a:t> питьевые упакованные, в том числе газированные, не содержащие сахара, подсластителей, </a:t>
                      </a:r>
                      <a:r>
                        <a:rPr lang="ru-RU" sz="900" dirty="0" err="1">
                          <a:effectLst/>
                        </a:rPr>
                        <a:t>ароматизаторов</a:t>
                      </a:r>
                      <a:r>
                        <a:rPr lang="ru-RU" sz="900" dirty="0">
                          <a:effectLst/>
                        </a:rPr>
                        <a:t> и других пищевых веществ, воды искусственно минерализованные питьевые упакованные, в том числе газированные, не содержащие сахара, подсластителей, </a:t>
                      </a:r>
                      <a:r>
                        <a:rPr lang="ru-RU" sz="900" dirty="0" err="1">
                          <a:effectLst/>
                        </a:rPr>
                        <a:t>ароматизаторов</a:t>
                      </a:r>
                      <a:r>
                        <a:rPr lang="ru-RU" sz="900" dirty="0">
                          <a:effectLst/>
                        </a:rPr>
                        <a:t> и других пищевых веществ, воды обработанные питьевые упакованные, в том числе газированные, не содержащие сахара, подсластителей, </a:t>
                      </a:r>
                      <a:r>
                        <a:rPr lang="ru-RU" sz="900" dirty="0" err="1">
                          <a:effectLst/>
                        </a:rPr>
                        <a:t>ароматизаторов</a:t>
                      </a:r>
                      <a:r>
                        <a:rPr lang="ru-RU" sz="900" dirty="0">
                          <a:effectLst/>
                        </a:rPr>
                        <a:t> и других пищевых веществ)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05" marR="1605" marT="2640" marB="264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u="none" strike="noStrike" dirty="0" smtClean="0">
                          <a:effectLst/>
                          <a:hlinkClick r:id="rId41"/>
                        </a:rPr>
                        <a:t>11.07.11.120</a:t>
                      </a:r>
                      <a:r>
                        <a:rPr lang="ru-RU" sz="900" u="none" strike="noStrike" dirty="0" smtClean="0">
                          <a:effectLst/>
                        </a:rPr>
                        <a:t>, </a:t>
                      </a:r>
                      <a:r>
                        <a:rPr lang="ru-RU" sz="900" u="none" strike="noStrike" dirty="0" smtClean="0">
                          <a:effectLst/>
                          <a:hlinkClick r:id="rId42"/>
                        </a:rPr>
                        <a:t>11.07.11.130</a:t>
                      </a:r>
                      <a:r>
                        <a:rPr lang="ru-RU" sz="900" u="none" strike="noStrike" dirty="0" smtClean="0">
                          <a:effectLst/>
                        </a:rPr>
                        <a:t>, </a:t>
                      </a:r>
                      <a:r>
                        <a:rPr lang="ru-RU" sz="900" u="none" strike="noStrike" dirty="0" smtClean="0">
                          <a:effectLst/>
                          <a:hlinkClick r:id="rId43"/>
                        </a:rPr>
                        <a:t>11.07.11.140</a:t>
                      </a:r>
                      <a:r>
                        <a:rPr lang="ru-RU" sz="900" u="none" strike="noStrike" dirty="0" smtClean="0">
                          <a:effectLst/>
                        </a:rPr>
                        <a:t>, </a:t>
                      </a:r>
                      <a:endParaRPr lang="ru-RU" sz="9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u="none" strike="noStrike" dirty="0">
                          <a:effectLst/>
                          <a:hlinkClick r:id="rId44"/>
                        </a:rPr>
                        <a:t>11.07.11.150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05" marR="1605" marT="2640" marB="264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2201 </a:t>
                      </a:r>
                      <a:r>
                        <a:rPr lang="ru-RU" sz="900" u="none" strike="noStrike" dirty="0">
                          <a:effectLst/>
                          <a:hlinkClick r:id="rId40" action="ppaction://hlinkfile" tooltip="&lt;9&gt; За исключением льда и снега."/>
                        </a:rPr>
                        <a:t>&lt;9&gt;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05" marR="1605" marT="2640" marB="264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 марта 2022 г.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05" marR="1605" marT="2640" marB="264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90736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180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B9E8DA7-979A-E646-841A-908877254B64}"/>
              </a:ext>
            </a:extLst>
          </p:cNvPr>
          <p:cNvSpPr txBox="1"/>
          <p:nvPr/>
        </p:nvSpPr>
        <p:spPr>
          <a:xfrm>
            <a:off x="152546" y="410757"/>
            <a:ext cx="87688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400" dirty="0" smtClean="0"/>
              <a:t>Продолжение таблицы</a:t>
            </a:r>
            <a:endParaRPr lang="ru-RU" sz="24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B8DA128-4A27-6E43-B674-370A0E16EDF7}"/>
              </a:ext>
            </a:extLst>
          </p:cNvPr>
          <p:cNvSpPr txBox="1"/>
          <p:nvPr/>
        </p:nvSpPr>
        <p:spPr>
          <a:xfrm>
            <a:off x="481682" y="5633451"/>
            <a:ext cx="45940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</a:rPr>
              <a:t>Датой приемки считается дата размещения в ЕИС документа </a:t>
            </a:r>
            <a:endParaRPr lang="en-US" sz="1200" b="1" dirty="0">
              <a:solidFill>
                <a:schemeClr val="bg1"/>
              </a:solidFill>
            </a:endParaRPr>
          </a:p>
          <a:p>
            <a:pPr algn="ctr"/>
            <a:r>
              <a:rPr lang="ru-RU" sz="1200" b="1" dirty="0">
                <a:solidFill>
                  <a:schemeClr val="bg1"/>
                </a:solidFill>
              </a:rPr>
              <a:t>о приемке, подписанного заказчиком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4E493DF-A5BB-4640-9638-DB96EDE93A55}"/>
              </a:ext>
            </a:extLst>
          </p:cNvPr>
          <p:cNvSpPr/>
          <p:nvPr/>
        </p:nvSpPr>
        <p:spPr>
          <a:xfrm>
            <a:off x="0" y="801234"/>
            <a:ext cx="3692324" cy="48804"/>
          </a:xfrm>
          <a:prstGeom prst="rect">
            <a:avLst/>
          </a:prstGeom>
          <a:solidFill>
            <a:srgbClr val="5DA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92C95F8-18F7-8C44-98B0-2E4D06B6A1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720632" y="0"/>
            <a:ext cx="3996267" cy="6858000"/>
          </a:xfrm>
          <a:prstGeom prst="rect">
            <a:avLst/>
          </a:prstGeom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9614044"/>
              </p:ext>
            </p:extLst>
          </p:nvPr>
        </p:nvGraphicFramePr>
        <p:xfrm>
          <a:off x="152546" y="1042988"/>
          <a:ext cx="11564354" cy="222762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94758">
                  <a:extLst>
                    <a:ext uri="{9D8B030D-6E8A-4147-A177-3AD203B41FA5}">
                      <a16:colId xmlns:a16="http://schemas.microsoft.com/office/drawing/2014/main" val="104692914"/>
                    </a:ext>
                  </a:extLst>
                </a:gridCol>
                <a:gridCol w="2611845">
                  <a:extLst>
                    <a:ext uri="{9D8B030D-6E8A-4147-A177-3AD203B41FA5}">
                      <a16:colId xmlns:a16="http://schemas.microsoft.com/office/drawing/2014/main" val="2211140929"/>
                    </a:ext>
                  </a:extLst>
                </a:gridCol>
                <a:gridCol w="4174691">
                  <a:extLst>
                    <a:ext uri="{9D8B030D-6E8A-4147-A177-3AD203B41FA5}">
                      <a16:colId xmlns:a16="http://schemas.microsoft.com/office/drawing/2014/main" val="3927751081"/>
                    </a:ext>
                  </a:extLst>
                </a:gridCol>
                <a:gridCol w="1728470">
                  <a:extLst>
                    <a:ext uri="{9D8B030D-6E8A-4147-A177-3AD203B41FA5}">
                      <a16:colId xmlns:a16="http://schemas.microsoft.com/office/drawing/2014/main" val="3521922114"/>
                    </a:ext>
                  </a:extLst>
                </a:gridCol>
                <a:gridCol w="1217978">
                  <a:extLst>
                    <a:ext uri="{9D8B030D-6E8A-4147-A177-3AD203B41FA5}">
                      <a16:colId xmlns:a16="http://schemas.microsoft.com/office/drawing/2014/main" val="158520040"/>
                    </a:ext>
                  </a:extLst>
                </a:gridCol>
                <a:gridCol w="736612">
                  <a:extLst>
                    <a:ext uri="{9D8B030D-6E8A-4147-A177-3AD203B41FA5}">
                      <a16:colId xmlns:a16="http://schemas.microsoft.com/office/drawing/2014/main" val="2346128994"/>
                    </a:ext>
                  </a:extLst>
                </a:gridCol>
              </a:tblGrid>
              <a:tr h="1010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17.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05" marR="1605" marT="2640" marB="264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Кресла-коляски, относящиеся к медицинским изделиям, с ручным приводом (без механических устройств для передвижения), кресла-коляски, относящиеся к медицинским изделиям, электрические (прочие, оснащенные двигателем или другими механическими устройствами для передвижения) </a:t>
                      </a:r>
                      <a:r>
                        <a:rPr lang="ru-RU" sz="900" u="none" strike="noStrike" dirty="0">
                          <a:effectLst/>
                          <a:hlinkClick r:id="rId5" action="ppaction://hlinkfile" tooltip="&lt;12&gt; В целях определения продукции, подлежащей обязательной маркировке средствами идентификации, необходимо руководствоваться одновременно кодом ОКПД 2 и кодом ТН ВЭД ЕАЭС."/>
                        </a:rPr>
                        <a:t>&lt;12&gt;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05" marR="1605" marT="2640" marB="264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u="none" strike="noStrike" dirty="0">
                          <a:effectLst/>
                          <a:hlinkClick r:id="rId6"/>
                        </a:rPr>
                        <a:t>30.92.20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05" marR="1605" marT="2640" marB="264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8713 10 000 </a:t>
                      </a:r>
                      <a:r>
                        <a:rPr lang="ru-RU" sz="900" dirty="0" smtClean="0">
                          <a:effectLst/>
                        </a:rPr>
                        <a:t>0, 8713 </a:t>
                      </a:r>
                      <a:r>
                        <a:rPr lang="ru-RU" sz="900" dirty="0">
                          <a:effectLst/>
                        </a:rPr>
                        <a:t>90 000 0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05" marR="1605" marT="2640" marB="264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 февраля 2023 г.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05" marR="1605" marT="2640" marB="264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9687404"/>
                  </a:ext>
                </a:extLst>
              </a:tr>
              <a:tr h="1488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18.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05" marR="1605" marT="2640" marB="264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Пиво солодовое и напитки, изготавливаемые на основе пива (напитки пивные) </a:t>
                      </a:r>
                      <a:r>
                        <a:rPr lang="ru-RU" sz="900" u="none" strike="noStrike">
                          <a:effectLst/>
                          <a:hlinkClick r:id="rId5" action="ppaction://hlinkfile" tooltip="&lt;12&gt; В целях определения продукции, подлежащей обязательной маркировке средствами идентификации, необходимо руководствоваться одновременно кодом ОКПД 2 и кодом ТН ВЭД ЕАЭС."/>
                        </a:rPr>
                        <a:t>&lt;12&gt;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05" marR="1605" marT="2640" marB="264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u="none" strike="noStrike" dirty="0" smtClean="0">
                          <a:effectLst/>
                          <a:hlinkClick r:id="rId7"/>
                        </a:rPr>
                        <a:t>11.05.10.120</a:t>
                      </a:r>
                      <a:r>
                        <a:rPr lang="ru-RU" sz="900" u="none" strike="noStrike" dirty="0" smtClean="0">
                          <a:effectLst/>
                        </a:rPr>
                        <a:t>, </a:t>
                      </a:r>
                      <a:r>
                        <a:rPr lang="ru-RU" sz="900" u="none" strike="noStrike" dirty="0" smtClean="0">
                          <a:effectLst/>
                          <a:hlinkClick r:id="rId8"/>
                        </a:rPr>
                        <a:t>11.05.10.130</a:t>
                      </a:r>
                      <a:r>
                        <a:rPr lang="ru-RU" sz="900" u="none" strike="noStrike" dirty="0" smtClean="0">
                          <a:effectLst/>
                        </a:rPr>
                        <a:t>, </a:t>
                      </a:r>
                      <a:r>
                        <a:rPr lang="ru-RU" sz="900" u="none" strike="noStrike" dirty="0" smtClean="0">
                          <a:effectLst/>
                          <a:hlinkClick r:id="rId9"/>
                        </a:rPr>
                        <a:t>11.05.10.160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05" marR="1605" marT="2640" marB="264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2203 </a:t>
                      </a:r>
                      <a:r>
                        <a:rPr lang="ru-RU" sz="900" dirty="0" smtClean="0">
                          <a:effectLst/>
                        </a:rPr>
                        <a:t>00, 2206 </a:t>
                      </a:r>
                      <a:r>
                        <a:rPr lang="ru-RU" sz="900" dirty="0">
                          <a:effectLst/>
                        </a:rPr>
                        <a:t>00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05" marR="1605" marT="2640" marB="264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- </a:t>
                      </a:r>
                      <a:r>
                        <a:rPr lang="ru-RU" sz="900" u="none" strike="noStrike" dirty="0">
                          <a:effectLst/>
                          <a:hlinkClick r:id="rId10" action="ppaction://hlinkfile" tooltip="&lt;13&gt; Срок введения обязательной маркировки будет определен по результатам эксперимента по маркировке пива, напитков, изготавливаемых на основе пива, и отдельных видов слабоалкогольных напитков средствами идентификации, проведение которого предусмотрено по"/>
                        </a:rPr>
                        <a:t>&lt;13&gt;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05" marR="1605" marT="2640" marB="264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83600484"/>
                  </a:ext>
                </a:extLst>
              </a:tr>
              <a:tr h="1010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19.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05" marR="1605" marT="2640" marB="264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Безалкогольное пиво </a:t>
                      </a:r>
                      <a:r>
                        <a:rPr lang="ru-RU" sz="900" u="none" strike="noStrike">
                          <a:effectLst/>
                          <a:hlinkClick r:id="rId5" action="ppaction://hlinkfile" tooltip="&lt;12&gt; В целях определения продукции, подлежащей обязательной маркировке средствами идентификации, необходимо руководствоваться одновременно кодом ОКПД 2 и кодом ТН ВЭД ЕАЭС."/>
                        </a:rPr>
                        <a:t>&lt;12&gt;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05" marR="1605" marT="2640" marB="264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u="none" strike="noStrike" dirty="0" smtClean="0">
                          <a:effectLst/>
                          <a:hlinkClick r:id="rId11"/>
                        </a:rPr>
                        <a:t>11.05.10.110</a:t>
                      </a:r>
                      <a:r>
                        <a:rPr lang="ru-RU" sz="900" u="none" strike="noStrike" dirty="0" smtClean="0">
                          <a:effectLst/>
                        </a:rPr>
                        <a:t>, </a:t>
                      </a:r>
                      <a:r>
                        <a:rPr lang="ru-RU" sz="900" u="none" strike="noStrike" dirty="0" smtClean="0">
                          <a:effectLst/>
                          <a:hlinkClick r:id="rId12"/>
                        </a:rPr>
                        <a:t>11.07.19.129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05" marR="1605" marT="2640" marB="264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2202 91 000 0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05" marR="1605" marT="2640" marB="264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- </a:t>
                      </a:r>
                      <a:r>
                        <a:rPr lang="ru-RU" sz="900" u="none" strike="noStrike">
                          <a:effectLst/>
                          <a:hlinkClick r:id="rId10" action="ppaction://hlinkfile" tooltip="&lt;13&gt; Срок введения обязательной маркировки будет определен по результатам эксперимента по маркировке пива, напитков, изготавливаемых на основе пива, и отдельных видов слабоалкогольных напитков средствами идентификации, проведение которого предусмотрено по"/>
                        </a:rPr>
                        <a:t>&lt;13&gt;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05" marR="1605" marT="2640" marB="264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27271862"/>
                  </a:ext>
                </a:extLst>
              </a:tr>
              <a:tr h="1488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20.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05" marR="1605" marT="2640" marB="264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Сидр и грушевый сидр </a:t>
                      </a:r>
                      <a:r>
                        <a:rPr lang="ru-RU" sz="900" u="none" strike="noStrike">
                          <a:effectLst/>
                          <a:hlinkClick r:id="rId5" action="ppaction://hlinkfile" tooltip="&lt;12&gt; В целях определения продукции, подлежащей обязательной маркировке средствами идентификации, необходимо руководствоваться одновременно кодом ОКПД 2 и кодом ТН ВЭД ЕАЭС."/>
                        </a:rPr>
                        <a:t>&lt;12&gt;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05" marR="1605" marT="2640" marB="264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u="none" strike="noStrike" dirty="0" smtClean="0">
                          <a:effectLst/>
                          <a:hlinkClick r:id="rId13"/>
                        </a:rPr>
                        <a:t>11.03.10.211</a:t>
                      </a:r>
                      <a:r>
                        <a:rPr lang="ru-RU" sz="900" u="none" strike="noStrike" dirty="0" smtClean="0">
                          <a:effectLst/>
                        </a:rPr>
                        <a:t>, </a:t>
                      </a:r>
                      <a:r>
                        <a:rPr lang="ru-RU" sz="900" u="none" strike="noStrike" dirty="0" smtClean="0">
                          <a:effectLst/>
                          <a:hlinkClick r:id="rId14"/>
                        </a:rPr>
                        <a:t>11.03.10.212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05" marR="1605" marT="2640" marB="264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2206 00 310 </a:t>
                      </a:r>
                      <a:r>
                        <a:rPr lang="ru-RU" sz="900" dirty="0" smtClean="0">
                          <a:effectLst/>
                        </a:rPr>
                        <a:t>0, 2206 </a:t>
                      </a:r>
                      <a:r>
                        <a:rPr lang="ru-RU" sz="900" dirty="0">
                          <a:effectLst/>
                        </a:rPr>
                        <a:t>00 510 </a:t>
                      </a:r>
                      <a:r>
                        <a:rPr lang="ru-RU" sz="900" dirty="0" smtClean="0">
                          <a:effectLst/>
                        </a:rPr>
                        <a:t>0, 2206 </a:t>
                      </a:r>
                      <a:r>
                        <a:rPr lang="ru-RU" sz="900" dirty="0">
                          <a:effectLst/>
                        </a:rPr>
                        <a:t>00 810 0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05" marR="1605" marT="2640" marB="264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- </a:t>
                      </a:r>
                      <a:r>
                        <a:rPr lang="ru-RU" sz="900" u="none" strike="noStrike" dirty="0">
                          <a:effectLst/>
                          <a:hlinkClick r:id="rId10" action="ppaction://hlinkfile" tooltip="&lt;13&gt; Срок введения обязательной маркировки будет определен по результатам эксперимента по маркировке пива, напитков, изготавливаемых на основе пива, и отдельных видов слабоалкогольных напитков средствами идентификации, проведение которого предусмотрено по"/>
                        </a:rPr>
                        <a:t>&lt;13&gt;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05" marR="1605" marT="2640" marB="264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50657345"/>
                  </a:ext>
                </a:extLst>
              </a:tr>
              <a:tr h="1488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21.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05" marR="1605" marT="2640" marB="264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Прочие напитки сброженные игристые и неигристые с фактической концентрацией спирта не более 7 об.% </a:t>
                      </a:r>
                      <a:r>
                        <a:rPr lang="ru-RU" sz="900" u="none" strike="noStrike">
                          <a:effectLst/>
                          <a:hlinkClick r:id="rId5" action="ppaction://hlinkfile" tooltip="&lt;12&gt; В целях определения продукции, подлежащей обязательной маркировке средствами идентификации, необходимо руководствоваться одновременно кодом ОКПД 2 и кодом ТН ВЭД ЕАЭС."/>
                        </a:rPr>
                        <a:t>&lt;12&gt;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05" marR="1605" marT="2640" marB="264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u="none" strike="noStrike">
                          <a:effectLst/>
                          <a:hlinkClick r:id="rId15"/>
                        </a:rPr>
                        <a:t>11.03.10.210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05" marR="1605" marT="2640" marB="264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2206 00 390 </a:t>
                      </a:r>
                      <a:r>
                        <a:rPr lang="ru-RU" sz="900" dirty="0" smtClean="0">
                          <a:effectLst/>
                        </a:rPr>
                        <a:t>1, 2206 </a:t>
                      </a:r>
                      <a:r>
                        <a:rPr lang="ru-RU" sz="900" dirty="0">
                          <a:effectLst/>
                        </a:rPr>
                        <a:t>00 590 </a:t>
                      </a:r>
                      <a:r>
                        <a:rPr lang="ru-RU" sz="900" dirty="0" smtClean="0">
                          <a:effectLst/>
                        </a:rPr>
                        <a:t>1, 2206 </a:t>
                      </a:r>
                      <a:r>
                        <a:rPr lang="ru-RU" sz="900" dirty="0">
                          <a:effectLst/>
                        </a:rPr>
                        <a:t>00 890 1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05" marR="1605" marT="2640" marB="264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- </a:t>
                      </a:r>
                      <a:r>
                        <a:rPr lang="ru-RU" sz="900" u="none" strike="noStrike" dirty="0">
                          <a:effectLst/>
                          <a:hlinkClick r:id="rId10" action="ppaction://hlinkfile" tooltip="&lt;13&gt; Срок введения обязательной маркировки будет определен по результатам эксперимента по маркировке пива, напитков, изготавливаемых на основе пива, и отдельных видов слабоалкогольных напитков средствами идентификации, проведение которого предусмотрено по"/>
                        </a:rPr>
                        <a:t>&lt;13&gt;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05" marR="1605" marT="2640" marB="264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63181134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41745" y="3611418"/>
            <a:ext cx="11259128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 smtClean="0"/>
              <a:t>Примечания:</a:t>
            </a:r>
          </a:p>
          <a:p>
            <a:r>
              <a:rPr lang="ru-RU" sz="1050" dirty="0"/>
              <a:t>&lt;5&gt; За исключением образцов парфюмерной продукции, предназначенных для тестирования и апробации и не предназначенных для продажи непосредственно потребителю, а также образцов парфюмерной продукции, предназначенных для продажи непосредственно потребителю, объемом до 3 миллилитров включительно.</a:t>
            </a:r>
          </a:p>
          <a:p>
            <a:r>
              <a:rPr lang="ru-RU" sz="1050" dirty="0" smtClean="0"/>
              <a:t>&lt;</a:t>
            </a:r>
            <a:r>
              <a:rPr lang="ru-RU" sz="1050" dirty="0"/>
              <a:t>6&gt; За исключением продуктов труда ремесленников, определяемых законодательством субъектов Российской Федерации.</a:t>
            </a:r>
          </a:p>
          <a:p>
            <a:r>
              <a:rPr lang="ru-RU" sz="1050" dirty="0" smtClean="0"/>
              <a:t>&lt;</a:t>
            </a:r>
            <a:r>
              <a:rPr lang="ru-RU" sz="1050" dirty="0"/>
              <a:t>7&gt; За исключением молочной продукции, масса нетто которой составляет 30 граммов и менее, молочной продукции, упакованной непромышленным способом в организациях розничной торговли, детского питания для детей до 3 лет и специализированного диетического лечебного и диетического профилактического питания.</a:t>
            </a:r>
          </a:p>
          <a:p>
            <a:r>
              <a:rPr lang="ru-RU" sz="1050" dirty="0"/>
              <a:t>В целях определения молочной продукции, подлежащей обязательной маркировке средствами идентификации, необходимо руководствоваться одновременно кодом ОКПД 2 и кодом ТН ВЭД ЕАЭС.</a:t>
            </a:r>
          </a:p>
          <a:p>
            <a:r>
              <a:rPr lang="ru-RU" sz="1050" dirty="0" smtClean="0"/>
              <a:t>&lt;8&gt; Только для рам велосипедных.</a:t>
            </a:r>
          </a:p>
          <a:p>
            <a:r>
              <a:rPr lang="ru-RU" sz="1050" dirty="0" smtClean="0"/>
              <a:t>&lt;</a:t>
            </a:r>
            <a:r>
              <a:rPr lang="ru-RU" sz="1050" dirty="0"/>
              <a:t>9&gt; За исключением льда и снега.</a:t>
            </a:r>
          </a:p>
          <a:p>
            <a:r>
              <a:rPr lang="ru-RU" sz="1050" dirty="0" smtClean="0"/>
              <a:t>&lt;</a:t>
            </a:r>
            <a:r>
              <a:rPr lang="ru-RU" sz="1050" dirty="0"/>
              <a:t>11&gt; В части шин и покрышек, предназначенных для колесных транспортных средств, в том числе сельскохозяйственных и лесохозяйственных тракторов и прицепов к ним, машин и оборудования (за исключением шин, предназначенных для колясок для людей, не способных передвигаться).</a:t>
            </a:r>
          </a:p>
          <a:p>
            <a:r>
              <a:rPr lang="ru-RU" sz="1050" dirty="0" smtClean="0"/>
              <a:t>&lt;</a:t>
            </a:r>
            <a:r>
              <a:rPr lang="ru-RU" sz="1050" dirty="0"/>
              <a:t>12&gt; В целях определения продукции, подлежащей обязательной маркировке средствами идентификации, необходимо руководствоваться одновременно кодом ОКПД 2 и кодом ТН ВЭД ЕАЭС</a:t>
            </a:r>
            <a:r>
              <a:rPr lang="ru-RU" sz="1050" dirty="0" smtClean="0"/>
              <a:t>.</a:t>
            </a:r>
            <a:endParaRPr lang="ru-RU" sz="1050" dirty="0"/>
          </a:p>
          <a:p>
            <a:r>
              <a:rPr lang="ru-RU" sz="1050" dirty="0"/>
              <a:t>&lt;13&gt; Срок введения обязательной маркировки будет определен по результатам эксперимента по маркировке пива, напитков, изготавливаемых на основе пива, и отдельных видов слабоалкогольных напитков средствами идентификации, проведение которого предусмотрено постановлением Правительства Российской Федерации от 17 февраля 2021 г. N 204 "О проведении на территории Российской Федерации эксперимента по маркировке пива, напитков, изготавливаемых на основе пива, и отдельных видов слабоалкогольных напитков средствами идентификации</a:t>
            </a:r>
            <a:r>
              <a:rPr lang="ru-RU" sz="1050" dirty="0" smtClean="0"/>
              <a:t>".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0110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B9E8DA7-979A-E646-841A-908877254B64}"/>
              </a:ext>
            </a:extLst>
          </p:cNvPr>
          <p:cNvSpPr txBox="1"/>
          <p:nvPr/>
        </p:nvSpPr>
        <p:spPr>
          <a:xfrm>
            <a:off x="117713" y="368855"/>
            <a:ext cx="87688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600" b="1" dirty="0" smtClean="0"/>
              <a:t>Слайды Казначейства по товарам, подлежащим обязательной маркировке:</a:t>
            </a:r>
            <a:endParaRPr lang="ru-RU" sz="16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B8DA128-4A27-6E43-B674-370A0E16EDF7}"/>
              </a:ext>
            </a:extLst>
          </p:cNvPr>
          <p:cNvSpPr txBox="1"/>
          <p:nvPr/>
        </p:nvSpPr>
        <p:spPr>
          <a:xfrm>
            <a:off x="481682" y="5633451"/>
            <a:ext cx="45940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b="1" dirty="0"/>
              <a:t>Датой приемки считается дата размещения в ЕИС документа </a:t>
            </a:r>
            <a:endParaRPr lang="en-US" sz="1200" b="1" dirty="0"/>
          </a:p>
          <a:p>
            <a:pPr algn="ctr"/>
            <a:r>
              <a:rPr lang="ru-RU" sz="1200" b="1" dirty="0"/>
              <a:t>о приемке, подписанного заказчиком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618" y="1047286"/>
            <a:ext cx="11087468" cy="5461692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4E493DF-A5BB-4640-9638-DB96EDE93A55}"/>
              </a:ext>
            </a:extLst>
          </p:cNvPr>
          <p:cNvSpPr/>
          <p:nvPr/>
        </p:nvSpPr>
        <p:spPr>
          <a:xfrm>
            <a:off x="0" y="801234"/>
            <a:ext cx="3692324" cy="48804"/>
          </a:xfrm>
          <a:prstGeom prst="rect">
            <a:avLst/>
          </a:prstGeom>
          <a:solidFill>
            <a:srgbClr val="5DA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92C95F8-18F7-8C44-98B0-2E4D06B6A1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195733" y="0"/>
            <a:ext cx="39962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B9E8DA7-979A-E646-841A-908877254B64}"/>
              </a:ext>
            </a:extLst>
          </p:cNvPr>
          <p:cNvSpPr txBox="1"/>
          <p:nvPr/>
        </p:nvSpPr>
        <p:spPr>
          <a:xfrm>
            <a:off x="117713" y="368855"/>
            <a:ext cx="87688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600" b="1" dirty="0" smtClean="0"/>
              <a:t>Как выглядит акт с указанием маркировки товара?</a:t>
            </a:r>
            <a:endParaRPr lang="ru-RU" sz="160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4E493DF-A5BB-4640-9638-DB96EDE93A55}"/>
              </a:ext>
            </a:extLst>
          </p:cNvPr>
          <p:cNvSpPr/>
          <p:nvPr/>
        </p:nvSpPr>
        <p:spPr>
          <a:xfrm>
            <a:off x="0" y="801234"/>
            <a:ext cx="3692324" cy="48804"/>
          </a:xfrm>
          <a:prstGeom prst="rect">
            <a:avLst/>
          </a:prstGeom>
          <a:solidFill>
            <a:srgbClr val="5DA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92C95F8-18F7-8C44-98B0-2E4D06B6A1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195733" y="0"/>
            <a:ext cx="3996267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022" y="959073"/>
            <a:ext cx="8462187" cy="5647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501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B9E8DA7-979A-E646-841A-908877254B64}"/>
              </a:ext>
            </a:extLst>
          </p:cNvPr>
          <p:cNvSpPr txBox="1"/>
          <p:nvPr/>
        </p:nvSpPr>
        <p:spPr>
          <a:xfrm>
            <a:off x="117713" y="368855"/>
            <a:ext cx="87688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600" b="1" dirty="0" smtClean="0"/>
              <a:t>Как посмотреть маркировку ил ЛК Заказчика?</a:t>
            </a:r>
            <a:endParaRPr lang="ru-RU" sz="160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4E493DF-A5BB-4640-9638-DB96EDE93A55}"/>
              </a:ext>
            </a:extLst>
          </p:cNvPr>
          <p:cNvSpPr/>
          <p:nvPr/>
        </p:nvSpPr>
        <p:spPr>
          <a:xfrm>
            <a:off x="0" y="801234"/>
            <a:ext cx="3692324" cy="48804"/>
          </a:xfrm>
          <a:prstGeom prst="rect">
            <a:avLst/>
          </a:prstGeom>
          <a:solidFill>
            <a:srgbClr val="5DA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92C95F8-18F7-8C44-98B0-2E4D06B6A1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195733" y="0"/>
            <a:ext cx="3996267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516" y="943863"/>
            <a:ext cx="6858000" cy="312420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71495" y="3725429"/>
            <a:ext cx="6848475" cy="2990850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69047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96240" y="236061"/>
            <a:ext cx="5412377" cy="613977"/>
          </a:xfrm>
        </p:spPr>
        <p:txBody>
          <a:bodyPr>
            <a:normAutofit/>
          </a:bodyPr>
          <a:lstStyle/>
          <a:p>
            <a:pPr lvl="0"/>
            <a:r>
              <a:rPr lang="ru-RU" sz="2800" b="1" dirty="0" smtClean="0">
                <a:solidFill>
                  <a:schemeClr val="tx1"/>
                </a:solidFill>
                <a:latin typeface="+mn-lt"/>
              </a:rPr>
              <a:t>Сложные и спорные вопросы</a:t>
            </a:r>
            <a:endParaRPr lang="ru-RU" sz="2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236160" y="1415211"/>
            <a:ext cx="7627756" cy="4422775"/>
          </a:xfrm>
        </p:spPr>
        <p:txBody>
          <a:bodyPr>
            <a:normAutofit/>
          </a:bodyPr>
          <a:lstStyle/>
          <a:p>
            <a:pPr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chemeClr val="tx1"/>
                </a:solidFill>
              </a:rPr>
              <a:t>Принимать ли товары, если часть из них соответствуют требованиям, а часть – не соответствуют?</a:t>
            </a:r>
          </a:p>
          <a:p>
            <a:pPr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chemeClr val="tx1"/>
                </a:solidFill>
              </a:rPr>
              <a:t>Как оформить контракт, если приемка ежедневная, а оплата – раз в месяц (продукты питания)?</a:t>
            </a:r>
          </a:p>
          <a:p>
            <a:pPr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chemeClr val="tx1"/>
                </a:solidFill>
              </a:rPr>
              <a:t>Возвращать ли оформленный поставщиком документ о приемке на доработку, если в нем нет данных маркировке / по </a:t>
            </a:r>
            <a:r>
              <a:rPr lang="ru-RU" dirty="0" err="1" smtClean="0">
                <a:solidFill>
                  <a:schemeClr val="tx1"/>
                </a:solidFill>
              </a:rPr>
              <a:t>прослеживаемости</a:t>
            </a:r>
            <a:r>
              <a:rPr lang="ru-RU" dirty="0" smtClean="0">
                <a:solidFill>
                  <a:schemeClr val="tx1"/>
                </a:solidFill>
              </a:rPr>
              <a:t>?</a:t>
            </a:r>
          </a:p>
          <a:p>
            <a:pPr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chemeClr val="tx1"/>
                </a:solidFill>
              </a:rPr>
              <a:t>Возвращать ли </a:t>
            </a:r>
            <a:r>
              <a:rPr lang="ru-RU" dirty="0">
                <a:solidFill>
                  <a:schemeClr val="tx1"/>
                </a:solidFill>
              </a:rPr>
              <a:t>на оформленный поставщиком документ о приемке на доработку, если </a:t>
            </a:r>
            <a:r>
              <a:rPr lang="ru-RU" dirty="0" smtClean="0">
                <a:solidFill>
                  <a:schemeClr val="tx1"/>
                </a:solidFill>
              </a:rPr>
              <a:t>применена ставка НДС, отличная от указанной в контракте?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16200000">
            <a:off x="3444792" y="5233852"/>
            <a:ext cx="1210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2"/>
                </a:solidFill>
              </a:rPr>
              <a:t>ПРИМЕРЫ</a:t>
            </a:r>
            <a:endParaRPr lang="ru-RU" dirty="0">
              <a:solidFill>
                <a:schemeClr val="bg2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4E493DF-A5BB-4640-9638-DB96EDE93A55}"/>
              </a:ext>
            </a:extLst>
          </p:cNvPr>
          <p:cNvSpPr/>
          <p:nvPr/>
        </p:nvSpPr>
        <p:spPr>
          <a:xfrm>
            <a:off x="0" y="801234"/>
            <a:ext cx="3692324" cy="48804"/>
          </a:xfrm>
          <a:prstGeom prst="rect">
            <a:avLst/>
          </a:prstGeom>
          <a:solidFill>
            <a:srgbClr val="5DA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92C95F8-18F7-8C44-98B0-2E4D06B6A1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8195733" y="0"/>
            <a:ext cx="39962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633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41AFF20-015C-CA49-A729-9AFAD0F50128}"/>
              </a:ext>
            </a:extLst>
          </p:cNvPr>
          <p:cNvSpPr/>
          <p:nvPr/>
        </p:nvSpPr>
        <p:spPr>
          <a:xfrm>
            <a:off x="315970" y="3929237"/>
            <a:ext cx="80566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 smtClean="0">
                <a:latin typeface="Panton SemiBold" pitchFamily="2" charset="0"/>
                <a:ea typeface="Roboto Lt" pitchFamily="2" charset="0"/>
                <a:cs typeface="Segoe UI" panose="020B0502040204020203" pitchFamily="34" charset="0"/>
              </a:rPr>
              <a:t>Блок </a:t>
            </a:r>
            <a:r>
              <a:rPr lang="ru-RU" sz="3200" b="1" dirty="0" smtClean="0">
                <a:latin typeface="Panton SemiBold" pitchFamily="2" charset="0"/>
                <a:ea typeface="Roboto Lt" pitchFamily="2" charset="0"/>
                <a:cs typeface="Segoe UI" panose="020B0502040204020203" pitchFamily="34" charset="0"/>
              </a:rPr>
              <a:t>3</a:t>
            </a:r>
            <a:endParaRPr lang="ru-RU" sz="3200" b="1" dirty="0">
              <a:latin typeface="Panton SemiBold" pitchFamily="2" charset="0"/>
              <a:ea typeface="Roboto Lt" pitchFamily="2" charset="0"/>
              <a:cs typeface="Segoe UI" panose="020B050204020402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14169D9-C57A-914A-B361-9B22FA124132}"/>
              </a:ext>
            </a:extLst>
          </p:cNvPr>
          <p:cNvSpPr txBox="1"/>
          <p:nvPr/>
        </p:nvSpPr>
        <p:spPr>
          <a:xfrm>
            <a:off x="300038" y="2591381"/>
            <a:ext cx="62932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Panton" pitchFamily="2" charset="0"/>
              </a:rPr>
              <a:t>Особенности электронной приемки: приемка </a:t>
            </a:r>
            <a:r>
              <a:rPr lang="ru-RU" sz="2800" b="1" dirty="0" smtClean="0">
                <a:latin typeface="Panton" pitchFamily="2" charset="0"/>
              </a:rPr>
              <a:t>работ</a:t>
            </a:r>
            <a:endParaRPr lang="ru-RU" sz="2800" dirty="0">
              <a:latin typeface="Panton" pitchFamily="2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326C4BA-3DE0-BA49-B1EC-38B7AF9BA7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00038" y="345713"/>
            <a:ext cx="3862945" cy="46161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AB989C9-5FEB-DE49-8823-6F3F92028D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8209180" y="0"/>
            <a:ext cx="3996267" cy="6858000"/>
          </a:xfrm>
          <a:prstGeom prst="rect">
            <a:avLst/>
          </a:prstGeom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97D7383E-5C29-D748-B29C-B60C752C9775}"/>
              </a:ext>
            </a:extLst>
          </p:cNvPr>
          <p:cNvSpPr/>
          <p:nvPr/>
        </p:nvSpPr>
        <p:spPr>
          <a:xfrm>
            <a:off x="315970" y="3774562"/>
            <a:ext cx="5780030" cy="45719"/>
          </a:xfrm>
          <a:prstGeom prst="rect">
            <a:avLst/>
          </a:prstGeom>
          <a:solidFill>
            <a:srgbClr val="5DA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6447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92C95F8-18F7-8C44-98B0-2E4D06B6A1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195733" y="0"/>
            <a:ext cx="3996267" cy="685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4E493DF-A5BB-4640-9638-DB96EDE93A55}"/>
              </a:ext>
            </a:extLst>
          </p:cNvPr>
          <p:cNvSpPr/>
          <p:nvPr/>
        </p:nvSpPr>
        <p:spPr>
          <a:xfrm>
            <a:off x="0" y="801234"/>
            <a:ext cx="3692324" cy="48804"/>
          </a:xfrm>
          <a:prstGeom prst="rect">
            <a:avLst/>
          </a:prstGeom>
          <a:solidFill>
            <a:srgbClr val="5DA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705678" y="240861"/>
            <a:ext cx="74287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Особенности </a:t>
            </a:r>
            <a:endParaRPr lang="ru-RU" sz="3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9513" y="945209"/>
            <a:ext cx="84482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Особенности формирования сметы контракта и осуществления приемки работ</a:t>
            </a:r>
            <a:endParaRPr lang="ru-RU" sz="1600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53136" y="1795247"/>
            <a:ext cx="7733848" cy="481584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Сметная стоимость строительства, финансируемого с привлечением средств бюджетов бюджетной системы Российской </a:t>
            </a:r>
            <a:r>
              <a:rPr lang="ru-RU" sz="1200" dirty="0" smtClean="0"/>
              <a:t>Федерации … определяется </a:t>
            </a:r>
            <a:r>
              <a:rPr lang="ru-RU" sz="1200" dirty="0"/>
              <a:t>с обязательным применением сметных нормативов, сведения о которых включены в федеральный реестр сметных нормативов, и сметных цен строительных ресурсов. В иных случаях сметная стоимость строительства определяется с применением сметных нормативов, сведения о которых включены в федеральный реестр сметных нормативов, и сметных цен строительных ресурсов, если это предусмотрено федеральным законом или договором. </a:t>
            </a:r>
            <a:r>
              <a:rPr lang="ru-RU" sz="1200" b="1" u="sng" dirty="0"/>
              <a:t>Сметная стоимость строительства используется при формировании начальной (максимальной) цены контрактов</a:t>
            </a:r>
            <a:r>
              <a:rPr lang="ru-RU" sz="1200" b="1" dirty="0"/>
              <a:t>, цены контрактов, заключаемых с единственным поставщиком (подрядчиком, исполнителем), предметом которых является выполнение работ по строительству, реконструкции, капитальному ремонту, сносу объектов капитального строительства, сохранению объектов культурного наследия </a:t>
            </a:r>
            <a:r>
              <a:rPr lang="ru-RU" sz="1200" dirty="0"/>
              <a:t>в соответствии с законодательством Российской Федерации о контрактной системе в сфере закупок товаров, работ, услуг для обеспечения государственных и муниципальных нужд, законодательством Российской Федерации о закупках товаров, работ, услуг отдельными видами юридических лиц, формировании цены иных договоров, заключаемых указанными в части 2 настоящей статьи лицами и предусматривающих выполнение работ по строительству, реконструкции, капитальному ремонту, сносу объектов капитального строительства, по сохранению объектов культурного наследия, при условии, что определение сметной стоимости строительства в порядке, установленном настоящей частью, в соответствии с настоящим Кодексом является обязательным. </a:t>
            </a:r>
            <a:r>
              <a:rPr lang="ru-RU" sz="1200" b="1" u="sng" dirty="0"/>
              <a:t>При этом сметные нормативы и сметные цены строительных ресурсов, использованные при определении сметной стоимости строительства, не подлежат применению при исполнении указанных контрактов или договоров</a:t>
            </a:r>
            <a:r>
              <a:rPr lang="ru-RU" sz="1200" b="1" dirty="0"/>
              <a:t>.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053737" y="1386009"/>
            <a:ext cx="6888480" cy="74263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/>
              <a:t>Часть 1 статьи 8.3 Градостроительного Кодекса (ред. от 01.05.2022)</a:t>
            </a:r>
          </a:p>
        </p:txBody>
      </p:sp>
    </p:spTree>
    <p:extLst>
      <p:ext uri="{BB962C8B-B14F-4D97-AF65-F5344CB8AC3E}">
        <p14:creationId xmlns:p14="http://schemas.microsoft.com/office/powerpoint/2010/main" val="1615947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92C95F8-18F7-8C44-98B0-2E4D06B6A1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195733" y="0"/>
            <a:ext cx="3996267" cy="685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4E493DF-A5BB-4640-9638-DB96EDE93A55}"/>
              </a:ext>
            </a:extLst>
          </p:cNvPr>
          <p:cNvSpPr/>
          <p:nvPr/>
        </p:nvSpPr>
        <p:spPr>
          <a:xfrm>
            <a:off x="0" y="801234"/>
            <a:ext cx="3692324" cy="48804"/>
          </a:xfrm>
          <a:prstGeom prst="rect">
            <a:avLst/>
          </a:prstGeom>
          <a:solidFill>
            <a:srgbClr val="5DA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705678" y="240861"/>
            <a:ext cx="74287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Особенности </a:t>
            </a:r>
            <a:endParaRPr lang="ru-RU" sz="32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223049" y="1625598"/>
            <a:ext cx="4156363" cy="423949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 smtClean="0"/>
          </a:p>
          <a:p>
            <a:r>
              <a:rPr lang="ru-RU" dirty="0" smtClean="0"/>
              <a:t>предметом </a:t>
            </a:r>
            <a:r>
              <a:rPr lang="ru-RU" dirty="0"/>
              <a:t>которых является выполнение работ по </a:t>
            </a:r>
            <a:endParaRPr lang="ru-RU" dirty="0" smtClean="0"/>
          </a:p>
          <a:p>
            <a:pPr marL="285750" indent="-285750">
              <a:buFontTx/>
              <a:buChar char="-"/>
            </a:pPr>
            <a:r>
              <a:rPr lang="ru-RU" dirty="0" smtClean="0"/>
              <a:t>строительству </a:t>
            </a:r>
            <a:r>
              <a:rPr lang="ru-RU" dirty="0"/>
              <a:t>объектов капитального строительства</a:t>
            </a:r>
            <a:r>
              <a:rPr lang="ru-RU" dirty="0" smtClean="0"/>
              <a:t>, 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реконструкции</a:t>
            </a:r>
            <a:r>
              <a:rPr lang="ru-RU" dirty="0"/>
              <a:t> объектов капитального строительства</a:t>
            </a:r>
            <a:r>
              <a:rPr lang="ru-RU" dirty="0" smtClean="0"/>
              <a:t>, 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капитальному ремонту </a:t>
            </a:r>
            <a:r>
              <a:rPr lang="ru-RU" dirty="0"/>
              <a:t>объектов капитального строительства</a:t>
            </a:r>
            <a:r>
              <a:rPr lang="ru-RU" dirty="0" smtClean="0"/>
              <a:t>, 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сносу </a:t>
            </a:r>
            <a:r>
              <a:rPr lang="ru-RU" dirty="0"/>
              <a:t>объектов капитального строительства, </a:t>
            </a:r>
            <a:endParaRPr lang="ru-RU" dirty="0" smtClean="0"/>
          </a:p>
          <a:p>
            <a:pPr marL="285750" indent="-285750">
              <a:buFontTx/>
              <a:buChar char="-"/>
            </a:pPr>
            <a:r>
              <a:rPr lang="ru-RU" dirty="0" smtClean="0"/>
              <a:t>сохранению </a:t>
            </a:r>
            <a:r>
              <a:rPr lang="ru-RU" dirty="0"/>
              <a:t>объектов культурного наследия 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463193" y="952193"/>
            <a:ext cx="3676073" cy="115729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Нельзя использовать сметные нормативы и сметные цены строительных ресурсов при исполнении контрактов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3" name="Стрелка вниз 12"/>
          <p:cNvSpPr/>
          <p:nvPr/>
        </p:nvSpPr>
        <p:spPr>
          <a:xfrm>
            <a:off x="2913302" y="5551052"/>
            <a:ext cx="775854" cy="628073"/>
          </a:xfrm>
          <a:prstGeom prst="down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399129" y="6213911"/>
            <a:ext cx="3676073" cy="53787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Что и как использовать?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479309" y="1625599"/>
            <a:ext cx="4156363" cy="423949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 smtClean="0"/>
          </a:p>
          <a:p>
            <a:r>
              <a:rPr lang="ru-RU" dirty="0" smtClean="0"/>
              <a:t>предметом </a:t>
            </a:r>
            <a:r>
              <a:rPr lang="ru-RU" dirty="0"/>
              <a:t>которых является выполнение </a:t>
            </a:r>
            <a:r>
              <a:rPr lang="ru-RU" dirty="0" smtClean="0"/>
              <a:t>любых работ, не перечисленных в Блоке 1</a:t>
            </a:r>
            <a:endParaRPr lang="ru-RU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719453" y="970242"/>
            <a:ext cx="3676073" cy="115729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Не запрещено использовать сметные нормативы и сметные цены строительных ресурсов при исполнении контрактов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7" name="Прямоугольник с одним скругленным углом 16"/>
          <p:cNvSpPr/>
          <p:nvPr/>
        </p:nvSpPr>
        <p:spPr>
          <a:xfrm rot="16200000">
            <a:off x="-8419" y="3224598"/>
            <a:ext cx="1762894" cy="700042"/>
          </a:xfrm>
          <a:prstGeom prst="round1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Блок 1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8" name="Прямоугольник с одним скругленным углом 17"/>
          <p:cNvSpPr/>
          <p:nvPr/>
        </p:nvSpPr>
        <p:spPr>
          <a:xfrm rot="16200000">
            <a:off x="5247841" y="3224598"/>
            <a:ext cx="1762894" cy="700042"/>
          </a:xfrm>
          <a:prstGeom prst="round1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Блок 2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9" name="Стрелка вниз 18"/>
          <p:cNvSpPr/>
          <p:nvPr/>
        </p:nvSpPr>
        <p:spPr>
          <a:xfrm>
            <a:off x="8192565" y="5551052"/>
            <a:ext cx="775854" cy="628073"/>
          </a:xfrm>
          <a:prstGeom prst="down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742455" y="6193490"/>
            <a:ext cx="3676073" cy="558291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Можно ли закрывать одной строкой и прикладывать КС-2?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612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B9E8DA7-979A-E646-841A-908877254B64}"/>
              </a:ext>
            </a:extLst>
          </p:cNvPr>
          <p:cNvSpPr txBox="1"/>
          <p:nvPr/>
        </p:nvSpPr>
        <p:spPr>
          <a:xfrm>
            <a:off x="135130" y="335572"/>
            <a:ext cx="87688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800" b="1" dirty="0" smtClean="0"/>
              <a:t>Общие</a:t>
            </a:r>
            <a:r>
              <a:rPr lang="ru-RU" sz="2800" b="1" dirty="0" smtClean="0">
                <a:solidFill>
                  <a:srgbClr val="C00000"/>
                </a:solidFill>
              </a:rPr>
              <a:t> </a:t>
            </a:r>
            <a:r>
              <a:rPr lang="ru-RU" sz="2800" b="1" dirty="0" smtClean="0"/>
              <a:t>положения</a:t>
            </a:r>
            <a:endParaRPr lang="ru-RU" sz="28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B8DA128-4A27-6E43-B674-370A0E16EDF7}"/>
              </a:ext>
            </a:extLst>
          </p:cNvPr>
          <p:cNvSpPr txBox="1"/>
          <p:nvPr/>
        </p:nvSpPr>
        <p:spPr>
          <a:xfrm>
            <a:off x="481682" y="5633451"/>
            <a:ext cx="45940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</a:rPr>
              <a:t>Датой приемки считается дата размещения в ЕИС документа </a:t>
            </a:r>
            <a:endParaRPr lang="en-US" sz="1200" b="1" dirty="0">
              <a:solidFill>
                <a:schemeClr val="bg1"/>
              </a:solidFill>
            </a:endParaRPr>
          </a:p>
          <a:p>
            <a:pPr algn="ctr"/>
            <a:r>
              <a:rPr lang="ru-RU" sz="1200" b="1" dirty="0">
                <a:solidFill>
                  <a:schemeClr val="bg1"/>
                </a:solidFill>
              </a:rPr>
              <a:t>о приемке, подписанного заказчиком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4E493DF-A5BB-4640-9638-DB96EDE93A55}"/>
              </a:ext>
            </a:extLst>
          </p:cNvPr>
          <p:cNvSpPr/>
          <p:nvPr/>
        </p:nvSpPr>
        <p:spPr>
          <a:xfrm>
            <a:off x="0" y="801234"/>
            <a:ext cx="3692324" cy="48804"/>
          </a:xfrm>
          <a:prstGeom prst="rect">
            <a:avLst/>
          </a:prstGeom>
          <a:solidFill>
            <a:srgbClr val="5DA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92C95F8-18F7-8C44-98B0-2E4D06B6A1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195733" y="0"/>
            <a:ext cx="3996267" cy="6858000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4415963"/>
              </p:ext>
            </p:extLst>
          </p:nvPr>
        </p:nvGraphicFramePr>
        <p:xfrm>
          <a:off x="246743" y="1194364"/>
          <a:ext cx="8128000" cy="56203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10263">
                  <a:extLst>
                    <a:ext uri="{9D8B030D-6E8A-4147-A177-3AD203B41FA5}">
                      <a16:colId xmlns:a16="http://schemas.microsoft.com/office/drawing/2014/main" val="881124001"/>
                    </a:ext>
                  </a:extLst>
                </a:gridCol>
                <a:gridCol w="5117737">
                  <a:extLst>
                    <a:ext uri="{9D8B030D-6E8A-4147-A177-3AD203B41FA5}">
                      <a16:colId xmlns:a16="http://schemas.microsoft.com/office/drawing/2014/main" val="3827097330"/>
                    </a:ext>
                  </a:extLst>
                </a:gridCol>
              </a:tblGrid>
              <a:tr h="39323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Вопрос</a:t>
                      </a:r>
                      <a:endParaRPr lang="ru-RU" sz="1600" dirty="0"/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Ответ</a:t>
                      </a:r>
                      <a:endParaRPr lang="ru-RU" sz="1600" dirty="0"/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7444219"/>
                  </a:ext>
                </a:extLst>
              </a:tr>
              <a:tr h="2941144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Когда </a:t>
                      </a:r>
                      <a:r>
                        <a:rPr lang="ru-RU" sz="1600" u="sng" dirty="0" smtClean="0"/>
                        <a:t>требуется</a:t>
                      </a:r>
                      <a:r>
                        <a:rPr lang="ru-RU" sz="1600" dirty="0" smtClean="0"/>
                        <a:t> электронная приемка?</a:t>
                      </a:r>
                      <a:endParaRPr lang="ru-RU" sz="1600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При исполнении контракта, заключенного по результатам проведения электронных процедур, закрытых электронных процедур (за исключением закрытых электронных процедур по п. 5 ч. 11 ст. 24 44-ФЗ)</a:t>
                      </a:r>
                    </a:p>
                    <a:p>
                      <a:r>
                        <a:rPr lang="ru-RU" sz="1600" dirty="0" smtClean="0"/>
                        <a:t>Также при заключении контракта по результатам несостоявшихся электронных процедур, закрытых электронных процедур (т.к. контракт заключается на условиях первоначального извещения)</a:t>
                      </a:r>
                    </a:p>
                    <a:p>
                      <a:r>
                        <a:rPr lang="ru-RU" sz="1600" dirty="0" smtClean="0"/>
                        <a:t>Также при заключении контракта по части 1 </a:t>
                      </a:r>
                    </a:p>
                    <a:p>
                      <a:r>
                        <a:rPr lang="ru-RU" sz="1600" dirty="0" smtClean="0"/>
                        <a:t>или 2 статьи 15 46-ФЗ</a:t>
                      </a:r>
                      <a:endParaRPr lang="ru-RU" sz="1600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1988279"/>
                  </a:ext>
                </a:extLst>
              </a:tr>
              <a:tr h="1906896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Кто осуществляет электронную приемку и оформляет ее результат?</a:t>
                      </a:r>
                      <a:endParaRPr lang="ru-RU" sz="16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Варианта по приемке три: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600" dirty="0" smtClean="0"/>
                        <a:t>Уполномоченное лицо заказчика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600" baseline="0" dirty="0" smtClean="0"/>
                        <a:t>Комиссия по приемке (в составе не менее 5-ти человек), состоящая из сотрудников заказчика</a:t>
                      </a:r>
                    </a:p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600" baseline="0" dirty="0" smtClean="0"/>
                        <a:t>Комиссия по приемке (в составе не менее 5-ти человек), состоящая НЕ ТОЛЬКО из сотрудников заказчика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600" baseline="0" dirty="0" smtClean="0"/>
                        <a:t>Вариант по оформлению результата один – уполномоченное лицо</a:t>
                      </a:r>
                      <a:endParaRPr lang="ru-RU" sz="16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4555691"/>
                  </a:ext>
                </a:extLst>
              </a:tr>
            </a:tbl>
          </a:graphicData>
        </a:graphic>
      </p:graphicFrame>
      <p:sp>
        <p:nvSpPr>
          <p:cNvPr id="4" name="Скругленная прямоугольная выноска 3"/>
          <p:cNvSpPr/>
          <p:nvPr/>
        </p:nvSpPr>
        <p:spPr>
          <a:xfrm>
            <a:off x="8969829" y="2046514"/>
            <a:ext cx="3056708" cy="2116183"/>
          </a:xfrm>
          <a:prstGeom prst="wedgeRoundRectCallout">
            <a:avLst>
              <a:gd name="adj1" fmla="val -74964"/>
              <a:gd name="adj2" fmla="val 162181"/>
              <a:gd name="adj3" fmla="val 16667"/>
            </a:avLst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Проверить </a:t>
            </a:r>
            <a:r>
              <a:rPr lang="ru-RU" sz="1200" dirty="0"/>
              <a:t>свое положение о контрактной службе, так как согласно Приказу Минфина №158н контрактная служба осуществляет следующие функции и полномочия: … осуществляет оформление документа о приемке поставленного </a:t>
            </a:r>
            <a:endParaRPr lang="ru-RU" dirty="0"/>
          </a:p>
          <a:p>
            <a:pPr algn="ctr"/>
            <a:r>
              <a:rPr lang="ru-RU" sz="1200" dirty="0" smtClean="0"/>
              <a:t>товара</a:t>
            </a:r>
            <a:r>
              <a:rPr lang="ru-RU" sz="1200" dirty="0"/>
              <a:t>, выполненной работы или оказанной услуги, результатов отдельного этапа исполнения контракта</a:t>
            </a:r>
          </a:p>
        </p:txBody>
      </p:sp>
    </p:spTree>
    <p:extLst>
      <p:ext uri="{BB962C8B-B14F-4D97-AF65-F5344CB8AC3E}">
        <p14:creationId xmlns:p14="http://schemas.microsoft.com/office/powerpoint/2010/main" val="401371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92C95F8-18F7-8C44-98B0-2E4D06B6A1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8195733" y="0"/>
            <a:ext cx="3996267" cy="685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4E493DF-A5BB-4640-9638-DB96EDE93A55}"/>
              </a:ext>
            </a:extLst>
          </p:cNvPr>
          <p:cNvSpPr/>
          <p:nvPr/>
        </p:nvSpPr>
        <p:spPr>
          <a:xfrm>
            <a:off x="0" y="801234"/>
            <a:ext cx="3692324" cy="48804"/>
          </a:xfrm>
          <a:prstGeom prst="rect">
            <a:avLst/>
          </a:prstGeom>
          <a:solidFill>
            <a:srgbClr val="5DA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353566" y="278014"/>
            <a:ext cx="10642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Про «Блок 1»</a:t>
            </a:r>
            <a:endParaRPr lang="ru-RU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97164" y="1801091"/>
            <a:ext cx="709352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Исключить использование сметных нормативов и сметных цен строительных ресурсов можно только если: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Подготовить проект сметы контракта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Подготовить «авторскую» версию отчетных документов, раскрывающих перечень видов работ, составляющих конструктивный элемент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Разместить формы документов в проекте контракта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Предусмотреть, что указанные документы могут быть заполнены как в виде приложения к документу о приемке в электронной форме, так и путем заполнения экранной формы документа о приемке (новая ЕИС версии 12.2)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912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92C95F8-18F7-8C44-98B0-2E4D06B6A1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8195733" y="0"/>
            <a:ext cx="3996267" cy="685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4E493DF-A5BB-4640-9638-DB96EDE93A55}"/>
              </a:ext>
            </a:extLst>
          </p:cNvPr>
          <p:cNvSpPr/>
          <p:nvPr/>
        </p:nvSpPr>
        <p:spPr>
          <a:xfrm>
            <a:off x="0" y="801234"/>
            <a:ext cx="3692324" cy="48804"/>
          </a:xfrm>
          <a:prstGeom prst="rect">
            <a:avLst/>
          </a:prstGeom>
          <a:solidFill>
            <a:srgbClr val="5DA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213505" y="332535"/>
            <a:ext cx="10642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Про «Блок 1». Составление сметы контракта</a:t>
            </a:r>
            <a:endParaRPr lang="ru-RU" sz="2400" b="1" dirty="0"/>
          </a:p>
        </p:txBody>
      </p:sp>
      <p:graphicFrame>
        <p:nvGraphicFramePr>
          <p:cNvPr id="3" name="Схема 2"/>
          <p:cNvGraphicFramePr/>
          <p:nvPr>
            <p:extLst/>
          </p:nvPr>
        </p:nvGraphicFramePr>
        <p:xfrm>
          <a:off x="298995" y="1033174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155872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92C95F8-18F7-8C44-98B0-2E4D06B6A1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8195733" y="0"/>
            <a:ext cx="3996267" cy="685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4E493DF-A5BB-4640-9638-DB96EDE93A55}"/>
              </a:ext>
            </a:extLst>
          </p:cNvPr>
          <p:cNvSpPr/>
          <p:nvPr/>
        </p:nvSpPr>
        <p:spPr>
          <a:xfrm>
            <a:off x="0" y="801234"/>
            <a:ext cx="3692324" cy="48804"/>
          </a:xfrm>
          <a:prstGeom prst="rect">
            <a:avLst/>
          </a:prstGeom>
          <a:solidFill>
            <a:srgbClr val="5DA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213505" y="332535"/>
            <a:ext cx="10642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Про «Блок 1». Составление </a:t>
            </a:r>
            <a:r>
              <a:rPr lang="ru-RU" sz="2400" b="1" dirty="0" smtClean="0"/>
              <a:t>проекта сметы контракта</a:t>
            </a:r>
            <a:endParaRPr lang="ru-RU" sz="24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96" y="1290909"/>
            <a:ext cx="6210300" cy="528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67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92C95F8-18F7-8C44-98B0-2E4D06B6A1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8195733" y="0"/>
            <a:ext cx="3996267" cy="685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4E493DF-A5BB-4640-9638-DB96EDE93A55}"/>
              </a:ext>
            </a:extLst>
          </p:cNvPr>
          <p:cNvSpPr/>
          <p:nvPr/>
        </p:nvSpPr>
        <p:spPr>
          <a:xfrm>
            <a:off x="0" y="801234"/>
            <a:ext cx="3692324" cy="48804"/>
          </a:xfrm>
          <a:prstGeom prst="rect">
            <a:avLst/>
          </a:prstGeom>
          <a:solidFill>
            <a:srgbClr val="5DA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213505" y="332535"/>
            <a:ext cx="10642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Про «Блок 1». Составление </a:t>
            </a:r>
            <a:r>
              <a:rPr lang="ru-RU" sz="2400" b="1" dirty="0" smtClean="0"/>
              <a:t>проекта сметы контракта</a:t>
            </a:r>
            <a:endParaRPr lang="ru-RU" sz="2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9335" y="1284320"/>
            <a:ext cx="5953125" cy="494347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502460" y="1284320"/>
            <a:ext cx="3386545" cy="4756727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Письмо Минстроя России от 07.02.2022 N 4170-СМ/09</a:t>
            </a:r>
          </a:p>
          <a:p>
            <a:pPr algn="ctr"/>
            <a:r>
              <a:rPr lang="ru-RU" dirty="0"/>
              <a:t>… с учетом положений Приказа N 841/</a:t>
            </a:r>
            <a:r>
              <a:rPr lang="ru-RU" dirty="0" err="1"/>
              <a:t>пр</a:t>
            </a:r>
            <a:r>
              <a:rPr lang="ru-RU" dirty="0"/>
              <a:t> и необходимости отражения общепринятых единиц измерения, в отношении выделенных отдельной строкой "комплексов" при составлении проекта сметы контракта и сметы контракта используется единица измерения "штука".</a:t>
            </a:r>
          </a:p>
        </p:txBody>
      </p:sp>
    </p:spTree>
    <p:extLst>
      <p:ext uri="{BB962C8B-B14F-4D97-AF65-F5344CB8AC3E}">
        <p14:creationId xmlns:p14="http://schemas.microsoft.com/office/powerpoint/2010/main" val="102266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92C95F8-18F7-8C44-98B0-2E4D06B6A1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187992" y="45"/>
            <a:ext cx="3996267" cy="685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4E493DF-A5BB-4640-9638-DB96EDE93A55}"/>
              </a:ext>
            </a:extLst>
          </p:cNvPr>
          <p:cNvSpPr/>
          <p:nvPr/>
        </p:nvSpPr>
        <p:spPr>
          <a:xfrm>
            <a:off x="0" y="801234"/>
            <a:ext cx="3692324" cy="48804"/>
          </a:xfrm>
          <a:prstGeom prst="rect">
            <a:avLst/>
          </a:prstGeom>
          <a:solidFill>
            <a:srgbClr val="5DA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187814" y="324180"/>
            <a:ext cx="90566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Про «Блок 1</a:t>
            </a:r>
            <a:r>
              <a:rPr lang="ru-RU" sz="2800" b="1" dirty="0" smtClean="0"/>
              <a:t>»</a:t>
            </a:r>
          </a:p>
          <a:p>
            <a:r>
              <a:rPr lang="ru-RU" sz="2800" b="1" dirty="0" smtClean="0"/>
              <a:t>Письмо </a:t>
            </a:r>
            <a:r>
              <a:rPr lang="ru-RU" sz="2800" b="1" dirty="0"/>
              <a:t>Минстроя от 30.12.21 N58202-СМ/09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461" y="1318079"/>
            <a:ext cx="6943725" cy="568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46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92C95F8-18F7-8C44-98B0-2E4D06B6A1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187992" y="45"/>
            <a:ext cx="3996267" cy="685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4E493DF-A5BB-4640-9638-DB96EDE93A55}"/>
              </a:ext>
            </a:extLst>
          </p:cNvPr>
          <p:cNvSpPr/>
          <p:nvPr/>
        </p:nvSpPr>
        <p:spPr>
          <a:xfrm>
            <a:off x="0" y="801234"/>
            <a:ext cx="3692324" cy="48804"/>
          </a:xfrm>
          <a:prstGeom prst="rect">
            <a:avLst/>
          </a:prstGeom>
          <a:solidFill>
            <a:srgbClr val="5DA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163757" y="225684"/>
            <a:ext cx="9056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Про «Блок 1». Письмо Минстроя </a:t>
            </a:r>
            <a:r>
              <a:rPr lang="ru-RU" sz="2400" b="1" dirty="0"/>
              <a:t>от 30.12.21 N58202-СМ/09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101" y="914693"/>
            <a:ext cx="4812743" cy="2647447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4758" y="801234"/>
            <a:ext cx="6422481" cy="55433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759" y="3767475"/>
            <a:ext cx="4391426" cy="3090570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490701" y="3851564"/>
            <a:ext cx="4201372" cy="35098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емиугольник 8"/>
          <p:cNvSpPr/>
          <p:nvPr/>
        </p:nvSpPr>
        <p:spPr>
          <a:xfrm>
            <a:off x="272938" y="1089891"/>
            <a:ext cx="432739" cy="387927"/>
          </a:xfrm>
          <a:prstGeom prst="heptagon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11" name="Семиугольник 10"/>
          <p:cNvSpPr/>
          <p:nvPr/>
        </p:nvSpPr>
        <p:spPr>
          <a:xfrm>
            <a:off x="4984975" y="1477818"/>
            <a:ext cx="432739" cy="387927"/>
          </a:xfrm>
          <a:prstGeom prst="heptagon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12" name="Семиугольник 11"/>
          <p:cNvSpPr/>
          <p:nvPr/>
        </p:nvSpPr>
        <p:spPr>
          <a:xfrm>
            <a:off x="56568" y="4289526"/>
            <a:ext cx="432739" cy="387927"/>
          </a:xfrm>
          <a:prstGeom prst="heptagon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785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92C95F8-18F7-8C44-98B0-2E4D06B6A1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187992" y="45"/>
            <a:ext cx="3996267" cy="685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4E493DF-A5BB-4640-9638-DB96EDE93A55}"/>
              </a:ext>
            </a:extLst>
          </p:cNvPr>
          <p:cNvSpPr/>
          <p:nvPr/>
        </p:nvSpPr>
        <p:spPr>
          <a:xfrm>
            <a:off x="0" y="801234"/>
            <a:ext cx="3692324" cy="48804"/>
          </a:xfrm>
          <a:prstGeom prst="rect">
            <a:avLst/>
          </a:prstGeom>
          <a:solidFill>
            <a:srgbClr val="5DA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163757" y="225684"/>
            <a:ext cx="109570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Про «Блок 1». Письмо </a:t>
            </a:r>
            <a:r>
              <a:rPr lang="ru-RU" sz="2400" b="1" dirty="0" smtClean="0"/>
              <a:t>Минтранса </a:t>
            </a:r>
            <a:r>
              <a:rPr lang="ru-RU" sz="2400" b="1" dirty="0"/>
              <a:t>от </a:t>
            </a:r>
            <a:r>
              <a:rPr lang="ru-RU" sz="2400" b="1" dirty="0"/>
              <a:t>27 декабря 2021 г. </a:t>
            </a:r>
            <a:r>
              <a:rPr lang="ru-RU" sz="2400" b="1" dirty="0" smtClean="0"/>
              <a:t>NД2/32814-ИС</a:t>
            </a:r>
            <a:endParaRPr lang="ru-RU" sz="240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421" y="912988"/>
            <a:ext cx="3921085" cy="2709229"/>
          </a:xfrm>
          <a:prstGeom prst="rect">
            <a:avLst/>
          </a:prstGeom>
        </p:spPr>
      </p:pic>
      <p:sp>
        <p:nvSpPr>
          <p:cNvPr id="9" name="Семиугольник 8"/>
          <p:cNvSpPr/>
          <p:nvPr/>
        </p:nvSpPr>
        <p:spPr>
          <a:xfrm>
            <a:off x="246766" y="1002101"/>
            <a:ext cx="432739" cy="387927"/>
          </a:xfrm>
          <a:prstGeom prst="heptagon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</a:t>
            </a:r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1668" y="1133817"/>
            <a:ext cx="5848350" cy="5067300"/>
          </a:xfrm>
          <a:prstGeom prst="rect">
            <a:avLst/>
          </a:prstGeom>
        </p:spPr>
      </p:pic>
      <p:sp>
        <p:nvSpPr>
          <p:cNvPr id="11" name="Семиугольник 10"/>
          <p:cNvSpPr/>
          <p:nvPr/>
        </p:nvSpPr>
        <p:spPr>
          <a:xfrm>
            <a:off x="5355298" y="1627157"/>
            <a:ext cx="432739" cy="387927"/>
          </a:xfrm>
          <a:prstGeom prst="heptagon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2</a:t>
            </a:r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4806" y="4289526"/>
            <a:ext cx="3138700" cy="251731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728" y="3691690"/>
            <a:ext cx="5122314" cy="40227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41169" y="3703033"/>
            <a:ext cx="5122314" cy="35098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емиугольник 11"/>
          <p:cNvSpPr/>
          <p:nvPr/>
        </p:nvSpPr>
        <p:spPr>
          <a:xfrm>
            <a:off x="89546" y="4022434"/>
            <a:ext cx="432739" cy="387927"/>
          </a:xfrm>
          <a:prstGeom prst="heptagon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16" name="Семиугольник 15"/>
          <p:cNvSpPr/>
          <p:nvPr/>
        </p:nvSpPr>
        <p:spPr>
          <a:xfrm>
            <a:off x="1948826" y="6099429"/>
            <a:ext cx="432739" cy="387927"/>
          </a:xfrm>
          <a:prstGeom prst="heptagon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0480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92C95F8-18F7-8C44-98B0-2E4D06B6A1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187992" y="45"/>
            <a:ext cx="3996267" cy="685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4E493DF-A5BB-4640-9638-DB96EDE93A55}"/>
              </a:ext>
            </a:extLst>
          </p:cNvPr>
          <p:cNvSpPr/>
          <p:nvPr/>
        </p:nvSpPr>
        <p:spPr>
          <a:xfrm>
            <a:off x="0" y="801234"/>
            <a:ext cx="3692324" cy="48804"/>
          </a:xfrm>
          <a:prstGeom prst="rect">
            <a:avLst/>
          </a:prstGeom>
          <a:solidFill>
            <a:srgbClr val="5DA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705677" y="240861"/>
            <a:ext cx="90566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Про «Блок 1». Стандартное формирование </a:t>
            </a:r>
          </a:p>
          <a:p>
            <a:r>
              <a:rPr lang="ru-RU" sz="3200" b="1" dirty="0" smtClean="0"/>
              <a:t>документа о приемке</a:t>
            </a:r>
            <a:endParaRPr lang="ru-RU" sz="3200" b="1" dirty="0"/>
          </a:p>
        </p:txBody>
      </p:sp>
      <p:sp>
        <p:nvSpPr>
          <p:cNvPr id="5" name="Стрелка вниз 4"/>
          <p:cNvSpPr/>
          <p:nvPr/>
        </p:nvSpPr>
        <p:spPr>
          <a:xfrm>
            <a:off x="1088571" y="2879129"/>
            <a:ext cx="644435" cy="940525"/>
          </a:xfrm>
          <a:prstGeom prst="downArrow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>
            <a:off x="5614554" y="2879129"/>
            <a:ext cx="644435" cy="940525"/>
          </a:xfrm>
          <a:prstGeom prst="downArrow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05097" y="1577927"/>
            <a:ext cx="6531318" cy="1132336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Заполнение экранной формы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Прикрепление актов, содержащих детализацию выполненных </a:t>
            </a:r>
            <a:r>
              <a:rPr lang="ru-RU" dirty="0" smtClean="0"/>
              <a:t>работ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17715" y="3988520"/>
            <a:ext cx="3344091" cy="246453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Заполнение экранной формы зависит от того, как заказчик внес сведения в реестр контрактов при его формировании (1 условная единица или часть условной единицы)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846659" y="3988520"/>
            <a:ext cx="3468541" cy="246453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Заполнение прикрепленных документов зависит от того, как требования к ним прописаны в контракте</a:t>
            </a:r>
            <a:endParaRPr lang="ru-RU" dirty="0"/>
          </a:p>
        </p:txBody>
      </p:sp>
      <p:sp>
        <p:nvSpPr>
          <p:cNvPr id="12" name="Скругленная прямоугольная выноска 11"/>
          <p:cNvSpPr/>
          <p:nvPr/>
        </p:nvSpPr>
        <p:spPr>
          <a:xfrm>
            <a:off x="7410566" y="1668643"/>
            <a:ext cx="3431177" cy="2238103"/>
          </a:xfrm>
          <a:prstGeom prst="wedgeRoundRectCallout">
            <a:avLst>
              <a:gd name="adj1" fmla="val -36823"/>
              <a:gd name="adj2" fmla="val 82733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Техническая возможность закрывать контракт частями, даже когда заказчиком выделен объем 1 условная единица, присутствует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55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92C95F8-18F7-8C44-98B0-2E4D06B6A1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187992" y="45"/>
            <a:ext cx="3996267" cy="685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4E493DF-A5BB-4640-9638-DB96EDE93A55}"/>
              </a:ext>
            </a:extLst>
          </p:cNvPr>
          <p:cNvSpPr/>
          <p:nvPr/>
        </p:nvSpPr>
        <p:spPr>
          <a:xfrm>
            <a:off x="0" y="801234"/>
            <a:ext cx="3692324" cy="48804"/>
          </a:xfrm>
          <a:prstGeom prst="rect">
            <a:avLst/>
          </a:prstGeom>
          <a:solidFill>
            <a:srgbClr val="5DA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705677" y="240861"/>
            <a:ext cx="105632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Пример закрытия акта по стандартному варианту</a:t>
            </a:r>
            <a:endParaRPr lang="ru-RU" sz="32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166" y="1200195"/>
            <a:ext cx="11906250" cy="4457700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4328160" y="4920343"/>
            <a:ext cx="975360" cy="41801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655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92C95F8-18F7-8C44-98B0-2E4D06B6A1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187992" y="45"/>
            <a:ext cx="3996267" cy="685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4E493DF-A5BB-4640-9638-DB96EDE93A55}"/>
              </a:ext>
            </a:extLst>
          </p:cNvPr>
          <p:cNvSpPr/>
          <p:nvPr/>
        </p:nvSpPr>
        <p:spPr>
          <a:xfrm>
            <a:off x="0" y="801234"/>
            <a:ext cx="3692324" cy="48804"/>
          </a:xfrm>
          <a:prstGeom prst="rect">
            <a:avLst/>
          </a:prstGeom>
          <a:solidFill>
            <a:srgbClr val="5DA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705677" y="240861"/>
            <a:ext cx="90566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/>
              <a:t>Про «Блок 1». Идеальное </a:t>
            </a:r>
            <a:r>
              <a:rPr lang="ru-RU" sz="3200" b="1" dirty="0" smtClean="0"/>
              <a:t>формирование </a:t>
            </a:r>
          </a:p>
          <a:p>
            <a:r>
              <a:rPr lang="ru-RU" sz="3200" b="1" dirty="0" smtClean="0"/>
              <a:t>документа о приемке</a:t>
            </a:r>
            <a:endParaRPr lang="ru-RU" sz="3200" b="1" dirty="0"/>
          </a:p>
        </p:txBody>
      </p:sp>
      <p:sp>
        <p:nvSpPr>
          <p:cNvPr id="5" name="Стрелка вниз 4"/>
          <p:cNvSpPr/>
          <p:nvPr/>
        </p:nvSpPr>
        <p:spPr>
          <a:xfrm>
            <a:off x="1088571" y="2879129"/>
            <a:ext cx="644435" cy="940525"/>
          </a:xfrm>
          <a:prstGeom prst="downArrow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>
            <a:off x="5614554" y="2879129"/>
            <a:ext cx="644435" cy="940525"/>
          </a:xfrm>
          <a:prstGeom prst="downArrow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05097" y="1577927"/>
            <a:ext cx="6531318" cy="1132336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Заполнение экранной формы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Прикрепление актов, содержащих детализацию выполненных </a:t>
            </a:r>
            <a:r>
              <a:rPr lang="ru-RU" dirty="0" smtClean="0"/>
              <a:t>работ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17715" y="3988520"/>
            <a:ext cx="3344091" cy="246453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Заполнение экранной формы с выделением конструктивных элементов («комплексов») </a:t>
            </a:r>
          </a:p>
          <a:p>
            <a:pPr algn="ctr"/>
            <a:r>
              <a:rPr lang="ru-RU" dirty="0" smtClean="0"/>
              <a:t>(1 комплекс = 1 этап или несколько комплексов =  1 этап)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846659" y="3988520"/>
            <a:ext cx="3468541" cy="246453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Заполнение прикрепленных документов без применения сметных расценок и сметных нормативов, по форме, предусмотренной контрактом</a:t>
            </a:r>
            <a:endParaRPr lang="ru-RU" dirty="0"/>
          </a:p>
        </p:txBody>
      </p:sp>
      <p:sp>
        <p:nvSpPr>
          <p:cNvPr id="12" name="Скругленная прямоугольная выноска 11"/>
          <p:cNvSpPr/>
          <p:nvPr/>
        </p:nvSpPr>
        <p:spPr>
          <a:xfrm>
            <a:off x="7612944" y="801234"/>
            <a:ext cx="3431177" cy="3843882"/>
          </a:xfrm>
          <a:prstGeom prst="wedgeRoundRectCallout">
            <a:avLst>
              <a:gd name="adj1" fmla="val -36823"/>
              <a:gd name="adj2" fmla="val 82733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</a:rPr>
              <a:t>Письмо Минстроя России от 07.02.2022 N </a:t>
            </a:r>
            <a:r>
              <a:rPr lang="ru-RU" sz="1600" dirty="0" smtClean="0">
                <a:solidFill>
                  <a:schemeClr val="tx1"/>
                </a:solidFill>
              </a:rPr>
              <a:t>4170-СМ/09:</a:t>
            </a:r>
            <a:endParaRPr lang="ru-RU" sz="1600" dirty="0">
              <a:solidFill>
                <a:schemeClr val="tx1"/>
              </a:solidFill>
            </a:endParaRPr>
          </a:p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Следует </a:t>
            </a:r>
            <a:r>
              <a:rPr lang="ru-RU" sz="1600" dirty="0">
                <a:solidFill>
                  <a:schemeClr val="tx1"/>
                </a:solidFill>
              </a:rPr>
              <a:t>отметить, что работы, стоимость которых сгруппирована в «комплекс», не подлежат поэтапной приемке. Приемка и оплата указанных работ и затрат осуществляется после завершения выполнения всех работ, входящих в указанный комплекс.</a:t>
            </a:r>
          </a:p>
        </p:txBody>
      </p:sp>
    </p:spTree>
    <p:extLst>
      <p:ext uri="{BB962C8B-B14F-4D97-AF65-F5344CB8AC3E}">
        <p14:creationId xmlns:p14="http://schemas.microsoft.com/office/powerpoint/2010/main" val="182152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B9E8DA7-979A-E646-841A-908877254B64}"/>
              </a:ext>
            </a:extLst>
          </p:cNvPr>
          <p:cNvSpPr txBox="1"/>
          <p:nvPr/>
        </p:nvSpPr>
        <p:spPr>
          <a:xfrm>
            <a:off x="135130" y="335572"/>
            <a:ext cx="87688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800" b="1" dirty="0" smtClean="0"/>
              <a:t>Общие</a:t>
            </a:r>
            <a:r>
              <a:rPr lang="ru-RU" sz="2800" b="1" dirty="0" smtClean="0">
                <a:solidFill>
                  <a:srgbClr val="C00000"/>
                </a:solidFill>
              </a:rPr>
              <a:t> </a:t>
            </a:r>
            <a:r>
              <a:rPr lang="ru-RU" sz="2800" b="1" dirty="0" smtClean="0"/>
              <a:t>положения</a:t>
            </a:r>
            <a:endParaRPr lang="ru-RU" sz="28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B8DA128-4A27-6E43-B674-370A0E16EDF7}"/>
              </a:ext>
            </a:extLst>
          </p:cNvPr>
          <p:cNvSpPr txBox="1"/>
          <p:nvPr/>
        </p:nvSpPr>
        <p:spPr>
          <a:xfrm>
            <a:off x="481682" y="5633451"/>
            <a:ext cx="45940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</a:rPr>
              <a:t>Датой приемки считается дата размещения в ЕИС документа </a:t>
            </a:r>
            <a:endParaRPr lang="en-US" sz="1200" b="1" dirty="0">
              <a:solidFill>
                <a:schemeClr val="bg1"/>
              </a:solidFill>
            </a:endParaRPr>
          </a:p>
          <a:p>
            <a:pPr algn="ctr"/>
            <a:r>
              <a:rPr lang="ru-RU" sz="1200" b="1" dirty="0">
                <a:solidFill>
                  <a:schemeClr val="bg1"/>
                </a:solidFill>
              </a:rPr>
              <a:t>о приемке, подписанного заказчиком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4E493DF-A5BB-4640-9638-DB96EDE93A55}"/>
              </a:ext>
            </a:extLst>
          </p:cNvPr>
          <p:cNvSpPr/>
          <p:nvPr/>
        </p:nvSpPr>
        <p:spPr>
          <a:xfrm>
            <a:off x="0" y="801234"/>
            <a:ext cx="3692324" cy="48804"/>
          </a:xfrm>
          <a:prstGeom prst="rect">
            <a:avLst/>
          </a:prstGeom>
          <a:solidFill>
            <a:srgbClr val="5DA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92C95F8-18F7-8C44-98B0-2E4D06B6A1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195733" y="0"/>
            <a:ext cx="3996267" cy="6858000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1707281"/>
              </p:ext>
            </p:extLst>
          </p:nvPr>
        </p:nvGraphicFramePr>
        <p:xfrm>
          <a:off x="246743" y="1194364"/>
          <a:ext cx="10456092" cy="552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5956">
                  <a:extLst>
                    <a:ext uri="{9D8B030D-6E8A-4147-A177-3AD203B41FA5}">
                      <a16:colId xmlns:a16="http://schemas.microsoft.com/office/drawing/2014/main" val="881124001"/>
                    </a:ext>
                  </a:extLst>
                </a:gridCol>
                <a:gridCol w="8200136">
                  <a:extLst>
                    <a:ext uri="{9D8B030D-6E8A-4147-A177-3AD203B41FA5}">
                      <a16:colId xmlns:a16="http://schemas.microsoft.com/office/drawing/2014/main" val="382709733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Вопрос</a:t>
                      </a:r>
                      <a:endParaRPr lang="ru-RU" sz="1600" dirty="0"/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Ответ</a:t>
                      </a:r>
                      <a:endParaRPr lang="ru-RU" sz="1600" dirty="0"/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7444219"/>
                  </a:ext>
                </a:extLst>
              </a:tr>
              <a:tr h="455185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Каков</a:t>
                      </a:r>
                      <a:r>
                        <a:rPr lang="ru-RU" sz="1600" baseline="0" dirty="0" smtClean="0"/>
                        <a:t> срок формирования документа о приемке</a:t>
                      </a:r>
                      <a:r>
                        <a:rPr lang="ru-RU" sz="1600" dirty="0" smtClean="0"/>
                        <a:t>?</a:t>
                      </a:r>
                      <a:endParaRPr lang="ru-RU" sz="1600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Срок формирования документа о приемке </a:t>
                      </a:r>
                      <a:r>
                        <a:rPr lang="ru-RU" sz="1600" b="1" i="0" u="sng" dirty="0" smtClean="0"/>
                        <a:t>в </a:t>
                      </a:r>
                      <a:r>
                        <a:rPr lang="ru-RU" sz="1600" b="1" u="sng" dirty="0" smtClean="0"/>
                        <a:t>обязательном порядке</a:t>
                      </a:r>
                      <a:r>
                        <a:rPr lang="ru-RU" sz="1600" b="1" u="none" dirty="0" smtClean="0"/>
                        <a:t> </a:t>
                      </a:r>
                      <a:r>
                        <a:rPr lang="ru-RU" sz="1600" dirty="0" smtClean="0"/>
                        <a:t>должен быть</a:t>
                      </a:r>
                      <a:r>
                        <a:rPr lang="ru-RU" sz="1600" baseline="0" dirty="0" smtClean="0"/>
                        <a:t> прописан в контракте, но в любом случае не может наступить раньше, чем дата фактической доставки товара, завершения работ, оказания услуг</a:t>
                      </a:r>
                      <a:r>
                        <a:rPr lang="ru-RU" sz="1600" dirty="0" smtClean="0"/>
                        <a:t> </a:t>
                      </a:r>
                    </a:p>
                    <a:p>
                      <a:r>
                        <a:rPr lang="ru-RU" sz="1600" dirty="0" smtClean="0"/>
                        <a:t>Классический вариант – в течение 3-х рабочих дней со дня доставки/выполнения/оказания</a:t>
                      </a:r>
                    </a:p>
                    <a:p>
                      <a:r>
                        <a:rPr lang="ru-RU" sz="1600" dirty="0" smtClean="0"/>
                        <a:t>Документ о приемке – это первичный</a:t>
                      </a:r>
                      <a:r>
                        <a:rPr lang="ru-RU" sz="1600" baseline="0" dirty="0" smtClean="0"/>
                        <a:t> учетный документ, а в силу ч.3 ст.9 402-ФЗ первичный учетный документ должен быть составлен при совершении факта хозяйственной жизни, а если это не представляется возможным - непосредственно после его окончания. То есть формирование документа о приемке до фактической поставки товара, выполнения работ, оказания услуг незаконно.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19882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Каков срок приемки?</a:t>
                      </a:r>
                      <a:endParaRPr lang="ru-RU" sz="16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600" dirty="0" smtClean="0"/>
                        <a:t>Уполномоченным лицо заказчика - в срок, установленный контрактом, но не позднее 20 рабочих дней, следующих за днем поступления документа о приемке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600" baseline="0" dirty="0" smtClean="0"/>
                        <a:t>Комиссией по приемке - не позднее двадцати рабочих дней, следующих за днем поступления заказчику документа о приемке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45556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Как направить Заказчику</a:t>
                      </a:r>
                      <a:r>
                        <a:rPr lang="ru-RU" sz="1600" baseline="0" dirty="0" smtClean="0"/>
                        <a:t> дополнительные документы (отчеты, акты и т.п.)?</a:t>
                      </a:r>
                      <a:endParaRPr lang="ru-RU" sz="1600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Должно быть отрегулировано в контракте.</a:t>
                      </a:r>
                      <a:r>
                        <a:rPr lang="ru-RU" sz="1600" baseline="0" dirty="0" smtClean="0"/>
                        <a:t> Общее правило - к документу о приемке </a:t>
                      </a:r>
                      <a:r>
                        <a:rPr lang="ru-RU" sz="1600" u="sng" baseline="0" dirty="0" smtClean="0"/>
                        <a:t>могут</a:t>
                      </a:r>
                      <a:r>
                        <a:rPr lang="ru-RU" sz="1600" baseline="0" dirty="0" smtClean="0"/>
                        <a:t> прилагаться документы, которые считаются его неотъемлемой частью.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86900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596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92C95F8-18F7-8C44-98B0-2E4D06B6A1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187992" y="45"/>
            <a:ext cx="3996267" cy="685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4E493DF-A5BB-4640-9638-DB96EDE93A55}"/>
              </a:ext>
            </a:extLst>
          </p:cNvPr>
          <p:cNvSpPr/>
          <p:nvPr/>
        </p:nvSpPr>
        <p:spPr>
          <a:xfrm>
            <a:off x="0" y="801234"/>
            <a:ext cx="3692324" cy="48804"/>
          </a:xfrm>
          <a:prstGeom prst="rect">
            <a:avLst/>
          </a:prstGeom>
          <a:solidFill>
            <a:srgbClr val="5DA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271901" y="262625"/>
            <a:ext cx="9056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Пример закрытия акта по «комплексам»</a:t>
            </a:r>
            <a:endParaRPr lang="ru-RU" sz="28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09006" y="1147827"/>
            <a:ext cx="2969623" cy="126274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Из контракта - наименование и цена отдельных «Комплексов»: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1633" y="1048425"/>
            <a:ext cx="7715250" cy="504825"/>
          </a:xfrm>
          <a:prstGeom prst="rect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1633" y="1600782"/>
            <a:ext cx="7715250" cy="857250"/>
          </a:xfrm>
          <a:prstGeom prst="rect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006" y="2708365"/>
            <a:ext cx="10523806" cy="3908602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678255" y="5878286"/>
            <a:ext cx="4015665" cy="64443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право 15"/>
          <p:cNvSpPr/>
          <p:nvPr/>
        </p:nvSpPr>
        <p:spPr>
          <a:xfrm>
            <a:off x="3371346" y="1444829"/>
            <a:ext cx="609600" cy="584578"/>
          </a:xfrm>
          <a:prstGeom prst="rightArrow">
            <a:avLst>
              <a:gd name="adj1" fmla="val 41260"/>
              <a:gd name="adj2" fmla="val 50000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8996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92C95F8-18F7-8C44-98B0-2E4D06B6A1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187992" y="45"/>
            <a:ext cx="3996267" cy="685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4E493DF-A5BB-4640-9638-DB96EDE93A55}"/>
              </a:ext>
            </a:extLst>
          </p:cNvPr>
          <p:cNvSpPr/>
          <p:nvPr/>
        </p:nvSpPr>
        <p:spPr>
          <a:xfrm>
            <a:off x="0" y="801234"/>
            <a:ext cx="3692324" cy="48804"/>
          </a:xfrm>
          <a:prstGeom prst="rect">
            <a:avLst/>
          </a:prstGeom>
          <a:solidFill>
            <a:srgbClr val="5DA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360217" y="262625"/>
            <a:ext cx="90566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Дополнительные опции:</a:t>
            </a:r>
          </a:p>
          <a:p>
            <a:r>
              <a:rPr lang="ru-RU" sz="3200" b="1" dirty="0" smtClean="0"/>
              <a:t>Новые возможности в версии ЕИС 12.2</a:t>
            </a:r>
            <a:endParaRPr lang="ru-RU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60217" y="1191491"/>
            <a:ext cx="7693891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 ЛК Поставщика реализована возможность формирования укрупненной сметы контракта вручную. </a:t>
            </a:r>
            <a:endParaRPr lang="ru-RU" dirty="0" smtClean="0"/>
          </a:p>
          <a:p>
            <a:r>
              <a:rPr lang="ru-RU" dirty="0" smtClean="0"/>
              <a:t>На </a:t>
            </a:r>
            <a:r>
              <a:rPr lang="ru-RU" dirty="0"/>
              <a:t>основании данной </a:t>
            </a:r>
            <a:r>
              <a:rPr lang="ru-RU" dirty="0" smtClean="0"/>
              <a:t>сметы </a:t>
            </a:r>
            <a:r>
              <a:rPr lang="ru-RU" dirty="0"/>
              <a:t>будет осуществляться формирование Акта о приемке выполненных работ с накопительным итогом с отображением следующей информации:</a:t>
            </a:r>
          </a:p>
          <a:p>
            <a:r>
              <a:rPr lang="ru-RU" dirty="0"/>
              <a:t>• весь перечень позиций по смете контракта;</a:t>
            </a:r>
          </a:p>
          <a:p>
            <a:r>
              <a:rPr lang="ru-RU" dirty="0"/>
              <a:t>• объем (количество) и стоимость выполненных работ, поставленного оборудования с начала выполнения работ и за отчетный период;</a:t>
            </a:r>
          </a:p>
          <a:p>
            <a:r>
              <a:rPr lang="ru-RU" dirty="0"/>
              <a:t>• возвратные позиции, не учитываемые в итоговой стоимости Акта о приемке выполненных работ с накопительным итогом;</a:t>
            </a:r>
          </a:p>
          <a:p>
            <a:r>
              <a:rPr lang="ru-RU" dirty="0"/>
              <a:t>• информация о начисленной Подрядчику Заказчиком неустойке (штрафе, пени) и удерживаемой из оплаты;</a:t>
            </a:r>
          </a:p>
          <a:p>
            <a:r>
              <a:rPr lang="ru-RU" dirty="0"/>
              <a:t>• если Акт о приемке выполненных работ с накопительным завершает исполнение по контракту, то доступна возможность указания отрицательного значения итоговой суммы отчетного периода;</a:t>
            </a:r>
          </a:p>
          <a:p>
            <a:r>
              <a:rPr lang="ru-RU" dirty="0"/>
              <a:t>• корректировки ранее заактированных позиций в отчетном периоде без отдельного выставления корректировочного документа.</a:t>
            </a:r>
          </a:p>
        </p:txBody>
      </p:sp>
    </p:spTree>
    <p:extLst>
      <p:ext uri="{BB962C8B-B14F-4D97-AF65-F5344CB8AC3E}">
        <p14:creationId xmlns:p14="http://schemas.microsoft.com/office/powerpoint/2010/main" val="2869947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92C95F8-18F7-8C44-98B0-2E4D06B6A1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187992" y="45"/>
            <a:ext cx="3996267" cy="685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4E493DF-A5BB-4640-9638-DB96EDE93A55}"/>
              </a:ext>
            </a:extLst>
          </p:cNvPr>
          <p:cNvSpPr/>
          <p:nvPr/>
        </p:nvSpPr>
        <p:spPr>
          <a:xfrm>
            <a:off x="0" y="801234"/>
            <a:ext cx="3692324" cy="48804"/>
          </a:xfrm>
          <a:prstGeom prst="rect">
            <a:avLst/>
          </a:prstGeom>
          <a:solidFill>
            <a:srgbClr val="5DA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705677" y="240861"/>
            <a:ext cx="90566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Новые возможности в версии ЕИС 12.2</a:t>
            </a:r>
            <a:endParaRPr lang="ru-RU" sz="3200" b="1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11289747"/>
              </p:ext>
            </p:extLst>
          </p:nvPr>
        </p:nvGraphicFramePr>
        <p:xfrm>
          <a:off x="517237" y="850038"/>
          <a:ext cx="8128000" cy="20789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17237" y="2551882"/>
            <a:ext cx="711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Условия применения Шага 1: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контракт, </a:t>
            </a:r>
            <a:r>
              <a:rPr lang="ru-RU" dirty="0"/>
              <a:t>в сведениях о которых установлен признак «Предмет контракта относится к работам по строительству</a:t>
            </a:r>
            <a:r>
              <a:rPr lang="ru-RU" dirty="0" smtClean="0"/>
              <a:t>» или</a:t>
            </a:r>
          </a:p>
          <a:p>
            <a:pPr marL="285750" indent="-285750">
              <a:buFontTx/>
              <a:buChar char="-"/>
            </a:pPr>
            <a:r>
              <a:rPr lang="ru-RU" dirty="0"/>
              <a:t>есть хотя бы один объект закупки с типом «Работа» и код ОКПД2 </a:t>
            </a:r>
            <a:r>
              <a:rPr lang="ru-RU" dirty="0" smtClean="0"/>
              <a:t>начинается </a:t>
            </a:r>
            <a:r>
              <a:rPr lang="ru-RU" dirty="0"/>
              <a:t>со значений «41.ХХ», «42.ХХ» и «43.ХХ»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5835" y="4296564"/>
            <a:ext cx="10749030" cy="2400638"/>
          </a:xfrm>
          <a:prstGeom prst="rect">
            <a:avLst/>
          </a:prstGeom>
        </p:spPr>
      </p:pic>
      <p:sp>
        <p:nvSpPr>
          <p:cNvPr id="9" name="Прямоугольник с одним скругленным углом 8"/>
          <p:cNvSpPr/>
          <p:nvPr/>
        </p:nvSpPr>
        <p:spPr>
          <a:xfrm>
            <a:off x="8936610" y="5825765"/>
            <a:ext cx="1989056" cy="182287"/>
          </a:xfrm>
          <a:prstGeom prst="round1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5010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92C95F8-18F7-8C44-98B0-2E4D06B6A1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187992" y="45"/>
            <a:ext cx="3996267" cy="6858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364" y="124096"/>
            <a:ext cx="9755297" cy="6609897"/>
          </a:xfrm>
          <a:prstGeom prst="rect">
            <a:avLst/>
          </a:prstGeom>
        </p:spPr>
      </p:pic>
      <p:sp>
        <p:nvSpPr>
          <p:cNvPr id="13" name="Прямоугольник с одним скругленным углом 12"/>
          <p:cNvSpPr/>
          <p:nvPr/>
        </p:nvSpPr>
        <p:spPr>
          <a:xfrm>
            <a:off x="339364" y="2639505"/>
            <a:ext cx="603316" cy="452487"/>
          </a:xfrm>
          <a:prstGeom prst="round1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лево 13"/>
          <p:cNvSpPr/>
          <p:nvPr/>
        </p:nvSpPr>
        <p:spPr>
          <a:xfrm>
            <a:off x="10094661" y="5938886"/>
            <a:ext cx="692407" cy="179110"/>
          </a:xfrm>
          <a:prstGeom prst="leftArrow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10186125" y="5289777"/>
            <a:ext cx="138574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Количество в текстовом формате</a:t>
            </a:r>
            <a:endParaRPr lang="ru-RU" sz="1400" dirty="0"/>
          </a:p>
        </p:txBody>
      </p:sp>
      <p:sp>
        <p:nvSpPr>
          <p:cNvPr id="17" name="Стрелка влево 16"/>
          <p:cNvSpPr/>
          <p:nvPr/>
        </p:nvSpPr>
        <p:spPr>
          <a:xfrm>
            <a:off x="10094660" y="3473091"/>
            <a:ext cx="692407" cy="179110"/>
          </a:xfrm>
          <a:prstGeom prst="leftArrow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10186125" y="2344974"/>
            <a:ext cx="182362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Оборудование, принимаемое на бух. учет, отражается отдельно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82193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92C95F8-18F7-8C44-98B0-2E4D06B6A1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187992" y="45"/>
            <a:ext cx="3996267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976" y="101307"/>
            <a:ext cx="4826718" cy="6655475"/>
          </a:xfrm>
          <a:prstGeom prst="rect">
            <a:avLst/>
          </a:prstGeom>
        </p:spPr>
      </p:pic>
      <p:sp>
        <p:nvSpPr>
          <p:cNvPr id="3" name="Стрелка влево 2"/>
          <p:cNvSpPr/>
          <p:nvPr/>
        </p:nvSpPr>
        <p:spPr>
          <a:xfrm>
            <a:off x="3040339" y="3429044"/>
            <a:ext cx="3836709" cy="181422"/>
          </a:xfrm>
          <a:prstGeom prst="leftArrow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5234736" y="2505714"/>
            <a:ext cx="26772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Возможность формирования возвратной позиции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298985" y="3968684"/>
            <a:ext cx="263232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smtClean="0"/>
              <a:t>По возвратной позиции в смете выводится вспомогательный текст серым цветом «Возвратная позиция»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smtClean="0"/>
              <a:t>Стоимость возвратной позиции не учитывается в итоговом расчете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597531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92C95F8-18F7-8C44-98B0-2E4D06B6A1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187992" y="45"/>
            <a:ext cx="3996267" cy="685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4E493DF-A5BB-4640-9638-DB96EDE93A55}"/>
              </a:ext>
            </a:extLst>
          </p:cNvPr>
          <p:cNvSpPr/>
          <p:nvPr/>
        </p:nvSpPr>
        <p:spPr>
          <a:xfrm>
            <a:off x="0" y="801234"/>
            <a:ext cx="3692324" cy="48804"/>
          </a:xfrm>
          <a:prstGeom prst="rect">
            <a:avLst/>
          </a:prstGeom>
          <a:solidFill>
            <a:srgbClr val="5DA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705677" y="240861"/>
            <a:ext cx="90566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Новые возможности в версии ЕИС 12.2</a:t>
            </a:r>
            <a:endParaRPr lang="ru-RU" sz="32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38" y="1205895"/>
            <a:ext cx="11713440" cy="3305345"/>
          </a:xfrm>
          <a:prstGeom prst="rect">
            <a:avLst/>
          </a:prstGeom>
        </p:spPr>
      </p:pic>
      <p:sp>
        <p:nvSpPr>
          <p:cNvPr id="9" name="Прямоугольник с одним скругленным углом 8"/>
          <p:cNvSpPr/>
          <p:nvPr/>
        </p:nvSpPr>
        <p:spPr>
          <a:xfrm>
            <a:off x="9542539" y="1940342"/>
            <a:ext cx="1989056" cy="182287"/>
          </a:xfrm>
          <a:prstGeom prst="round1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286327" y="4511240"/>
            <a:ext cx="77123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Создать смету контракта можно вручную или путем выгрузки из сметной программы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Удалить смету контракта можно только если нет сформированных по ней актов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Смета контракта будет доступна по гиперссылке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Изменить смету контракта можно из контекстного меню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После сохранения сметы для всех подписанных актов невозможно формирование корректировочных документов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5146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92C95F8-18F7-8C44-98B0-2E4D06B6A1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187992" y="45"/>
            <a:ext cx="3996267" cy="685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4E493DF-A5BB-4640-9638-DB96EDE93A55}"/>
              </a:ext>
            </a:extLst>
          </p:cNvPr>
          <p:cNvSpPr/>
          <p:nvPr/>
        </p:nvSpPr>
        <p:spPr>
          <a:xfrm>
            <a:off x="0" y="801234"/>
            <a:ext cx="3692324" cy="48804"/>
          </a:xfrm>
          <a:prstGeom prst="rect">
            <a:avLst/>
          </a:prstGeom>
          <a:solidFill>
            <a:srgbClr val="5DA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130642" y="214470"/>
            <a:ext cx="9056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Общие характеристики документа о приемке</a:t>
            </a:r>
            <a:endParaRPr lang="ru-RU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15885" y="975137"/>
            <a:ext cx="73434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В каждом документе о приемке (акте) отражаются все позиции по смете контракта (нулевые, если в отчетном периоде по данной позиции работ/товаров не было)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Формируются два столбца «выполнено с начала выполнения работ» и «выполнено за отчетный период»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Столбец </a:t>
            </a:r>
            <a:r>
              <a:rPr lang="ru-RU" dirty="0"/>
              <a:t>«выполнено за отчетный период</a:t>
            </a:r>
            <a:r>
              <a:rPr lang="ru-RU" dirty="0" smtClean="0"/>
              <a:t>» редактируется и в него </a:t>
            </a:r>
            <a:r>
              <a:rPr lang="ru-RU" dirty="0" err="1" smtClean="0"/>
              <a:t>попозиционно</a:t>
            </a:r>
            <a:r>
              <a:rPr lang="ru-RU" dirty="0" smtClean="0"/>
              <a:t> вносятся сведения о выполненных объемах</a:t>
            </a:r>
            <a:endParaRPr lang="ru-RU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813" y="2906457"/>
            <a:ext cx="11074187" cy="3082506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8037717" y="2936039"/>
            <a:ext cx="914400" cy="377073"/>
          </a:xfrm>
          <a:prstGeom prst="rect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9437940" y="2936039"/>
            <a:ext cx="1069129" cy="377073"/>
          </a:xfrm>
          <a:prstGeom prst="rect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10308210" y="4282741"/>
            <a:ext cx="876693" cy="32993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7635711" y="801233"/>
            <a:ext cx="4147794" cy="1816089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/>
              <a:t>Важно!</a:t>
            </a:r>
          </a:p>
          <a:p>
            <a:pPr algn="ctr"/>
            <a:r>
              <a:rPr lang="ru-RU" sz="1100" dirty="0" smtClean="0"/>
              <a:t>По типу объекта закупи «работа» возможно указание количества/объема в текстовом формате (тогда стоимость и объем также в текстовом формате заполняются вручную) или путем выбора единицы измерения из классификатора (тогда объем проставляется вручную, а стоимость рассчитывается автоматически)</a:t>
            </a:r>
            <a:r>
              <a:rPr lang="ru-RU" sz="1100" dirty="0"/>
              <a:t> </a:t>
            </a:r>
            <a:endParaRPr lang="ru-RU" sz="1100" dirty="0" smtClean="0"/>
          </a:p>
          <a:p>
            <a:pPr algn="ctr"/>
            <a:r>
              <a:rPr lang="ru-RU" sz="1100" dirty="0" smtClean="0"/>
              <a:t>По </a:t>
            </a:r>
            <a:r>
              <a:rPr lang="ru-RU" sz="1100" dirty="0"/>
              <a:t>типу объекта закупи </a:t>
            </a:r>
            <a:r>
              <a:rPr lang="ru-RU" sz="1100" dirty="0" smtClean="0"/>
              <a:t>«товар» количество заполняется вручную, стоимость пересчитывается автоматически </a:t>
            </a:r>
            <a:endParaRPr lang="ru-RU" sz="1100" dirty="0"/>
          </a:p>
        </p:txBody>
      </p:sp>
      <p:sp>
        <p:nvSpPr>
          <p:cNvPr id="18" name="TextBox 17"/>
          <p:cNvSpPr txBox="1"/>
          <p:nvPr/>
        </p:nvSpPr>
        <p:spPr>
          <a:xfrm>
            <a:off x="222813" y="6056660"/>
            <a:ext cx="6410227" cy="366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Ставку НДС возможно указать различную</a:t>
            </a:r>
            <a:endParaRPr lang="ru-RU" dirty="0"/>
          </a:p>
        </p:txBody>
      </p:sp>
      <p:sp>
        <p:nvSpPr>
          <p:cNvPr id="20" name="Стрелка влево 19"/>
          <p:cNvSpPr/>
          <p:nvPr/>
        </p:nvSpPr>
        <p:spPr>
          <a:xfrm>
            <a:off x="11219765" y="5407200"/>
            <a:ext cx="741028" cy="292230"/>
          </a:xfrm>
          <a:prstGeom prst="leftArrow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11347816" y="4495448"/>
            <a:ext cx="7787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Редактирование ставки НДС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368393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92C95F8-18F7-8C44-98B0-2E4D06B6A1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187992" y="45"/>
            <a:ext cx="3996267" cy="685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4E493DF-A5BB-4640-9638-DB96EDE93A55}"/>
              </a:ext>
            </a:extLst>
          </p:cNvPr>
          <p:cNvSpPr/>
          <p:nvPr/>
        </p:nvSpPr>
        <p:spPr>
          <a:xfrm>
            <a:off x="0" y="801234"/>
            <a:ext cx="3692324" cy="48804"/>
          </a:xfrm>
          <a:prstGeom prst="rect">
            <a:avLst/>
          </a:prstGeom>
          <a:solidFill>
            <a:srgbClr val="5DA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130642" y="214470"/>
            <a:ext cx="9056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Общие характеристики документа о приемке</a:t>
            </a:r>
            <a:endParaRPr lang="ru-RU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15885" y="975137"/>
            <a:ext cx="79751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При необходимости корректировки ранее заактированных периодов доступно указание отрицательных значений в столбце «Выполнено за отчетный период»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97469"/>
            <a:ext cx="12159961" cy="213580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98654" y="4526776"/>
            <a:ext cx="780927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Отрицательные значения возможны только в завершающем акте, если предполагается взыскание с подрядчика ранее уплаченных сумм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Также возможно указание сведений о начисленных неустойках (штрафах, пенях), если их взыскание производится за счет суммы, подлежащей оплате (сумма с удержанием рассчитывается автоматически)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47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92C95F8-18F7-8C44-98B0-2E4D06B6A1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8195733" y="0"/>
            <a:ext cx="3996267" cy="685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4E493DF-A5BB-4640-9638-DB96EDE93A55}"/>
              </a:ext>
            </a:extLst>
          </p:cNvPr>
          <p:cNvSpPr/>
          <p:nvPr/>
        </p:nvSpPr>
        <p:spPr>
          <a:xfrm>
            <a:off x="0" y="801234"/>
            <a:ext cx="3692324" cy="48804"/>
          </a:xfrm>
          <a:prstGeom prst="rect">
            <a:avLst/>
          </a:prstGeom>
          <a:solidFill>
            <a:srgbClr val="5DA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353566" y="278014"/>
            <a:ext cx="10642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Про «Блок 2» </a:t>
            </a:r>
            <a:endParaRPr lang="ru-RU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01100" y="3316383"/>
            <a:ext cx="70935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Сметные нормативы и сметные цены строительных ресурсов использовать допускается, а значит допустимой формой отчетности является КС-2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Остальной алгоритм аналогичен «Блоку 1»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53566" y="947399"/>
            <a:ext cx="758859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Контракты</a:t>
            </a:r>
            <a:r>
              <a:rPr lang="ru-RU" b="1" dirty="0"/>
              <a:t>, </a:t>
            </a:r>
            <a:r>
              <a:rPr lang="ru-RU" b="1" dirty="0" smtClean="0"/>
              <a:t>не относящиеся к контрактам на строительство, реконструкцию, капитальный ремонт, снос </a:t>
            </a:r>
            <a:r>
              <a:rPr lang="ru-RU" b="1" dirty="0"/>
              <a:t>объектов капитального строительства, </a:t>
            </a:r>
            <a:r>
              <a:rPr lang="ru-RU" b="1" dirty="0" smtClean="0"/>
              <a:t>сохранение </a:t>
            </a:r>
            <a:r>
              <a:rPr lang="ru-RU" b="1" dirty="0"/>
              <a:t>объектов культурного наследия </a:t>
            </a:r>
          </a:p>
          <a:p>
            <a:r>
              <a:rPr lang="ru-RU" b="1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514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41AFF20-015C-CA49-A729-9AFAD0F50128}"/>
              </a:ext>
            </a:extLst>
          </p:cNvPr>
          <p:cNvSpPr/>
          <p:nvPr/>
        </p:nvSpPr>
        <p:spPr>
          <a:xfrm>
            <a:off x="315970" y="3929237"/>
            <a:ext cx="80566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 smtClean="0">
                <a:latin typeface="Panton SemiBold" pitchFamily="2" charset="0"/>
                <a:ea typeface="Roboto Lt" pitchFamily="2" charset="0"/>
                <a:cs typeface="Segoe UI" panose="020B0502040204020203" pitchFamily="34" charset="0"/>
              </a:rPr>
              <a:t>Блок </a:t>
            </a:r>
            <a:r>
              <a:rPr lang="ru-RU" sz="3200" b="1" dirty="0" smtClean="0">
                <a:latin typeface="Panton SemiBold" pitchFamily="2" charset="0"/>
                <a:ea typeface="Roboto Lt" pitchFamily="2" charset="0"/>
                <a:cs typeface="Segoe UI" panose="020B0502040204020203" pitchFamily="34" charset="0"/>
              </a:rPr>
              <a:t>4</a:t>
            </a:r>
            <a:endParaRPr lang="ru-RU" sz="3200" b="1" dirty="0">
              <a:latin typeface="Panton SemiBold" pitchFamily="2" charset="0"/>
              <a:ea typeface="Roboto Lt" pitchFamily="2" charset="0"/>
              <a:cs typeface="Segoe UI" panose="020B050204020402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14169D9-C57A-914A-B361-9B22FA124132}"/>
              </a:ext>
            </a:extLst>
          </p:cNvPr>
          <p:cNvSpPr txBox="1"/>
          <p:nvPr/>
        </p:nvSpPr>
        <p:spPr>
          <a:xfrm>
            <a:off x="281798" y="2443599"/>
            <a:ext cx="62932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Panton" pitchFamily="2" charset="0"/>
              </a:rPr>
              <a:t>Особенности электронной приемки: приемка </a:t>
            </a:r>
            <a:r>
              <a:rPr lang="ru-RU" sz="2800" b="1" dirty="0" smtClean="0">
                <a:latin typeface="Panton" pitchFamily="2" charset="0"/>
              </a:rPr>
              <a:t>услуг</a:t>
            </a:r>
            <a:endParaRPr lang="ru-RU" sz="2800" dirty="0">
              <a:latin typeface="Panton" pitchFamily="2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326C4BA-3DE0-BA49-B1EC-38B7AF9BA7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00038" y="345713"/>
            <a:ext cx="3862945" cy="46161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AB989C9-5FEB-DE49-8823-6F3F92028D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8209180" y="0"/>
            <a:ext cx="3996267" cy="6858000"/>
          </a:xfrm>
          <a:prstGeom prst="rect">
            <a:avLst/>
          </a:prstGeom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97D7383E-5C29-D748-B29C-B60C752C9775}"/>
              </a:ext>
            </a:extLst>
          </p:cNvPr>
          <p:cNvSpPr/>
          <p:nvPr/>
        </p:nvSpPr>
        <p:spPr>
          <a:xfrm>
            <a:off x="315970" y="3774562"/>
            <a:ext cx="5780030" cy="45719"/>
          </a:xfrm>
          <a:prstGeom prst="rect">
            <a:avLst/>
          </a:prstGeom>
          <a:solidFill>
            <a:srgbClr val="5DA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4020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B9E8DA7-979A-E646-841A-908877254B64}"/>
              </a:ext>
            </a:extLst>
          </p:cNvPr>
          <p:cNvSpPr txBox="1"/>
          <p:nvPr/>
        </p:nvSpPr>
        <p:spPr>
          <a:xfrm>
            <a:off x="135130" y="335572"/>
            <a:ext cx="87688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800" b="1" dirty="0" smtClean="0"/>
              <a:t>Общие</a:t>
            </a:r>
            <a:r>
              <a:rPr lang="ru-RU" sz="2800" b="1" dirty="0" smtClean="0">
                <a:solidFill>
                  <a:srgbClr val="C00000"/>
                </a:solidFill>
              </a:rPr>
              <a:t> </a:t>
            </a:r>
            <a:r>
              <a:rPr lang="ru-RU" sz="2800" b="1" dirty="0" smtClean="0"/>
              <a:t>положения</a:t>
            </a:r>
            <a:endParaRPr lang="ru-RU" sz="28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B8DA128-4A27-6E43-B674-370A0E16EDF7}"/>
              </a:ext>
            </a:extLst>
          </p:cNvPr>
          <p:cNvSpPr txBox="1"/>
          <p:nvPr/>
        </p:nvSpPr>
        <p:spPr>
          <a:xfrm>
            <a:off x="481682" y="5633451"/>
            <a:ext cx="45940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</a:rPr>
              <a:t>Датой приемки считается дата размещения в ЕИС документа </a:t>
            </a:r>
            <a:endParaRPr lang="en-US" sz="1200" b="1" dirty="0">
              <a:solidFill>
                <a:schemeClr val="bg1"/>
              </a:solidFill>
            </a:endParaRPr>
          </a:p>
          <a:p>
            <a:pPr algn="ctr"/>
            <a:r>
              <a:rPr lang="ru-RU" sz="1200" b="1" dirty="0">
                <a:solidFill>
                  <a:schemeClr val="bg1"/>
                </a:solidFill>
              </a:rPr>
              <a:t>о приемке, подписанного заказчиком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4E493DF-A5BB-4640-9638-DB96EDE93A55}"/>
              </a:ext>
            </a:extLst>
          </p:cNvPr>
          <p:cNvSpPr/>
          <p:nvPr/>
        </p:nvSpPr>
        <p:spPr>
          <a:xfrm>
            <a:off x="0" y="801234"/>
            <a:ext cx="3692324" cy="48804"/>
          </a:xfrm>
          <a:prstGeom prst="rect">
            <a:avLst/>
          </a:prstGeom>
          <a:solidFill>
            <a:srgbClr val="5DA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92C95F8-18F7-8C44-98B0-2E4D06B6A1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195733" y="0"/>
            <a:ext cx="3996267" cy="6858000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7044161"/>
              </p:ext>
            </p:extLst>
          </p:nvPr>
        </p:nvGraphicFramePr>
        <p:xfrm>
          <a:off x="67521" y="899296"/>
          <a:ext cx="8904023" cy="5918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5296">
                  <a:extLst>
                    <a:ext uri="{9D8B030D-6E8A-4147-A177-3AD203B41FA5}">
                      <a16:colId xmlns:a16="http://schemas.microsoft.com/office/drawing/2014/main" val="881124001"/>
                    </a:ext>
                  </a:extLst>
                </a:gridCol>
                <a:gridCol w="6788727">
                  <a:extLst>
                    <a:ext uri="{9D8B030D-6E8A-4147-A177-3AD203B41FA5}">
                      <a16:colId xmlns:a16="http://schemas.microsoft.com/office/drawing/2014/main" val="382709733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Вопрос</a:t>
                      </a:r>
                      <a:endParaRPr lang="ru-RU" sz="1600" dirty="0"/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Ответ</a:t>
                      </a:r>
                      <a:endParaRPr lang="ru-RU" sz="1600" dirty="0"/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7444219"/>
                  </a:ext>
                </a:extLst>
              </a:tr>
              <a:tr h="455185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Что такое этап и что он включает? </a:t>
                      </a:r>
                      <a:endParaRPr lang="ru-RU" sz="1600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/>
                        <a:t>Пункт 8.4 части 1 статьи 3 Закона № 44-ФЗ: отдельным этапом исполнения контракта является часть обязательства поставщика (подрядчика, исполнителя), в отношении которого контрактом установлена обязанность заказчика обеспечить приемку (с оформлением в соответствии с Законом № 44-ФЗ документа о приемке) и оплату поставленного товара, выполненной работы, оказанной услуги.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600" baseline="0" dirty="0" smtClean="0"/>
                        <a:t>Вариант 1: этап это только обязательства поставщика (исполнителя, подрядчика) (только поставка)</a:t>
                      </a:r>
                    </a:p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600" b="1" baseline="0" dirty="0" smtClean="0"/>
                        <a:t>Вариант 2: этап обязательства поставщика (исполнителя, подрядчика) + обязательства заказчика (поставка + приемка + оплата)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600" baseline="0" dirty="0" smtClean="0"/>
                        <a:t>Вариант 3: этап это все обязательства (поставка + приемка + оплата + претензионная работа)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19882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На какую часть обязательств оформляется документ о приемке?</a:t>
                      </a:r>
                    </a:p>
                    <a:p>
                      <a:endParaRPr lang="ru-RU" sz="16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Идеально: Либо в отношении этапа исполнения контракта, либо в отношении всего контракта (когда этапы не выделены)</a:t>
                      </a:r>
                    </a:p>
                    <a:p>
                      <a:r>
                        <a:rPr lang="ru-RU" sz="1600" dirty="0" smtClean="0"/>
                        <a:t>Реально: в отношении любой части обязательств, на которые поставщик (исполнитель,</a:t>
                      </a:r>
                      <a:r>
                        <a:rPr lang="ru-RU" sz="1600" baseline="0" dirty="0" smtClean="0"/>
                        <a:t> подрядчик) захочет оформить документ о приемке (технически ЕИС не блокирует возможность частичного закрытия обязательств) и разъяснения Минфина это подтверждают</a:t>
                      </a:r>
                    </a:p>
                    <a:p>
                      <a:r>
                        <a:rPr lang="ru-RU" sz="1600" baseline="0" dirty="0" smtClean="0"/>
                        <a:t>Важно: предусмотреть условиями контракта порядок оформления документа о приемке</a:t>
                      </a:r>
                      <a:endParaRPr lang="ru-RU" sz="1600" dirty="0" smtClean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4555691"/>
                  </a:ext>
                </a:extLst>
              </a:tr>
            </a:tbl>
          </a:graphicData>
        </a:graphic>
      </p:graphicFrame>
      <p:sp>
        <p:nvSpPr>
          <p:cNvPr id="4" name="Скругленная прямоугольная выноска 3"/>
          <p:cNvSpPr/>
          <p:nvPr/>
        </p:nvSpPr>
        <p:spPr>
          <a:xfrm>
            <a:off x="9183848" y="508001"/>
            <a:ext cx="3008152" cy="6158016"/>
          </a:xfrm>
          <a:prstGeom prst="wedgeRoundRectCallout">
            <a:avLst>
              <a:gd name="adj1" fmla="val -59258"/>
              <a:gd name="adj2" fmla="val -5201"/>
              <a:gd name="adj3" fmla="val 16667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Письмо </a:t>
            </a:r>
            <a:r>
              <a:rPr lang="ru-RU" sz="1200" dirty="0"/>
              <a:t>Минфина от 12.05.2022 № 24-06-06/43240</a:t>
            </a:r>
          </a:p>
          <a:p>
            <a:pPr algn="ctr"/>
            <a:endParaRPr lang="ru-RU" sz="1200" dirty="0"/>
          </a:p>
          <a:p>
            <a:pPr algn="ctr"/>
            <a:r>
              <a:rPr lang="ru-RU" sz="1200" dirty="0"/>
              <a:t>Таким образом, в случае установления заказчиком отдельных этапов исполнения контракта при осуществлении закупки в соответствии с положениями части 24 статьи 22 Закона № 44-ФЗ заказчик в извещении об осуществлении закупки и (или) проекте контракта вправе указать в соответствии с положениями статьи 190 ГК РФ срок исполнения и цену отдельного этапа исполнения контракта с указанием на событие (заявка заказчика).</a:t>
            </a:r>
          </a:p>
          <a:p>
            <a:pPr algn="ctr"/>
            <a:endParaRPr lang="ru-RU" sz="1200" dirty="0"/>
          </a:p>
          <a:p>
            <a:pPr algn="ctr"/>
            <a:r>
              <a:rPr lang="ru-RU" sz="1200" dirty="0"/>
              <a:t>При этом оформление нескольких документов о приемке в рамках одного этапа исполнения контракта не противоречит положениям пункта 8.4 части 1 статьи 3 Закона № 44-ФЗ при условии осуществления оплаты по результатам исполнения обязательств, предусмотренных контрактом, по отдельному этапу исполнения контракта, в рамках которого были оформлены </a:t>
            </a:r>
            <a:r>
              <a:rPr lang="ru-RU" sz="1200" dirty="0" smtClean="0"/>
              <a:t>такие документы </a:t>
            </a:r>
            <a:r>
              <a:rPr lang="ru-RU" sz="1200" dirty="0"/>
              <a:t>о приемке.</a:t>
            </a:r>
          </a:p>
        </p:txBody>
      </p:sp>
    </p:spTree>
    <p:extLst>
      <p:ext uri="{BB962C8B-B14F-4D97-AF65-F5344CB8AC3E}">
        <p14:creationId xmlns:p14="http://schemas.microsoft.com/office/powerpoint/2010/main" val="254866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92C95F8-18F7-8C44-98B0-2E4D06B6A1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195733" y="0"/>
            <a:ext cx="3996267" cy="685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4E493DF-A5BB-4640-9638-DB96EDE93A55}"/>
              </a:ext>
            </a:extLst>
          </p:cNvPr>
          <p:cNvSpPr/>
          <p:nvPr/>
        </p:nvSpPr>
        <p:spPr>
          <a:xfrm>
            <a:off x="0" y="801234"/>
            <a:ext cx="3692324" cy="48804"/>
          </a:xfrm>
          <a:prstGeom prst="rect">
            <a:avLst/>
          </a:prstGeom>
          <a:solidFill>
            <a:srgbClr val="5DA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248477" y="240861"/>
            <a:ext cx="88369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Общий порядок</a:t>
            </a:r>
            <a:endParaRPr lang="ru-RU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48477" y="1906172"/>
            <a:ext cx="77114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Порядок аналогичен приемке товаров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Необходимо четко определить состав документов, которые подтверждают качество оказанных услуг и установить в контракте порядок их передачи: в бумажной форме ДО формирования документа о приемке в электронной форме или в электронной форме, в качестве приложения к документу о приемке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28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92C95F8-18F7-8C44-98B0-2E4D06B6A1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195733" y="0"/>
            <a:ext cx="3996267" cy="685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4E493DF-A5BB-4640-9638-DB96EDE93A55}"/>
              </a:ext>
            </a:extLst>
          </p:cNvPr>
          <p:cNvSpPr/>
          <p:nvPr/>
        </p:nvSpPr>
        <p:spPr>
          <a:xfrm>
            <a:off x="0" y="801234"/>
            <a:ext cx="3692324" cy="48804"/>
          </a:xfrm>
          <a:prstGeom prst="rect">
            <a:avLst/>
          </a:prstGeom>
          <a:solidFill>
            <a:srgbClr val="5DA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Номер слайда 4">
            <a:extLst>
              <a:ext uri="{FF2B5EF4-FFF2-40B4-BE49-F238E27FC236}">
                <a16:creationId xmlns:a16="http://schemas.microsoft.com/office/drawing/2014/main" id="{F70B7A51-5CE0-C142-BF34-C750415B5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44963" y="6223924"/>
            <a:ext cx="683339" cy="365125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Panton" pitchFamily="2" charset="0"/>
              </a:rPr>
              <a:t>3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  <a:latin typeface="Panto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92324" y="2875002"/>
            <a:ext cx="41105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/>
              <a:t>Спасибо за внимание!</a:t>
            </a:r>
          </a:p>
          <a:p>
            <a:endParaRPr lang="ru-RU" sz="2200" dirty="0"/>
          </a:p>
          <a:p>
            <a:endParaRPr lang="ru-RU" sz="2200" dirty="0"/>
          </a:p>
          <a:p>
            <a:endParaRPr lang="ru-RU" sz="2200" dirty="0" smtClean="0"/>
          </a:p>
        </p:txBody>
      </p:sp>
    </p:spTree>
    <p:extLst>
      <p:ext uri="{BB962C8B-B14F-4D97-AF65-F5344CB8AC3E}">
        <p14:creationId xmlns:p14="http://schemas.microsoft.com/office/powerpoint/2010/main" val="737798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B9E8DA7-979A-E646-841A-908877254B64}"/>
              </a:ext>
            </a:extLst>
          </p:cNvPr>
          <p:cNvSpPr txBox="1"/>
          <p:nvPr/>
        </p:nvSpPr>
        <p:spPr>
          <a:xfrm>
            <a:off x="0" y="26827"/>
            <a:ext cx="87688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800" b="1" dirty="0" smtClean="0"/>
              <a:t>Особенности размещения сведений в ЕИС</a:t>
            </a:r>
            <a:endParaRPr lang="ru-RU" sz="28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B8DA128-4A27-6E43-B674-370A0E16EDF7}"/>
              </a:ext>
            </a:extLst>
          </p:cNvPr>
          <p:cNvSpPr txBox="1"/>
          <p:nvPr/>
        </p:nvSpPr>
        <p:spPr>
          <a:xfrm>
            <a:off x="481682" y="5633451"/>
            <a:ext cx="45940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</a:rPr>
              <a:t>Датой приемки считается дата размещения в ЕИС документа </a:t>
            </a:r>
            <a:endParaRPr lang="en-US" sz="1200" b="1" dirty="0">
              <a:solidFill>
                <a:schemeClr val="bg1"/>
              </a:solidFill>
            </a:endParaRPr>
          </a:p>
          <a:p>
            <a:pPr algn="ctr"/>
            <a:r>
              <a:rPr lang="ru-RU" sz="1200" b="1" dirty="0">
                <a:solidFill>
                  <a:schemeClr val="bg1"/>
                </a:solidFill>
              </a:rPr>
              <a:t>о приемке, подписанного заказчиком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92C95F8-18F7-8C44-98B0-2E4D06B6A1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195733" y="0"/>
            <a:ext cx="3996267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655" y="581725"/>
            <a:ext cx="5410200" cy="1457325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655" y="2163528"/>
            <a:ext cx="5581650" cy="3638550"/>
          </a:xfrm>
          <a:prstGeom prst="rect">
            <a:avLst/>
          </a:prstGeom>
        </p:spPr>
      </p:pic>
      <p:sp>
        <p:nvSpPr>
          <p:cNvPr id="11" name="Стрелка вправо 10"/>
          <p:cNvSpPr/>
          <p:nvPr/>
        </p:nvSpPr>
        <p:spPr>
          <a:xfrm>
            <a:off x="4797679" y="1240707"/>
            <a:ext cx="1002517" cy="350981"/>
          </a:xfrm>
          <a:prstGeom prst="rightArrow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 rot="5400000">
            <a:off x="2483753" y="1728712"/>
            <a:ext cx="533422" cy="350981"/>
          </a:xfrm>
          <a:prstGeom prst="rightArrow">
            <a:avLst>
              <a:gd name="adj1" fmla="val 56855"/>
              <a:gd name="adj2" fmla="val 50000"/>
            </a:avLst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605" y="5889257"/>
            <a:ext cx="5600700" cy="781050"/>
          </a:xfrm>
          <a:prstGeom prst="rect">
            <a:avLst/>
          </a:prstGeom>
          <a:ln>
            <a:noFill/>
          </a:ln>
        </p:spPr>
      </p:pic>
      <p:sp>
        <p:nvSpPr>
          <p:cNvPr id="15" name="Прямоугольник 14"/>
          <p:cNvSpPr/>
          <p:nvPr/>
        </p:nvSpPr>
        <p:spPr>
          <a:xfrm>
            <a:off x="144655" y="2170913"/>
            <a:ext cx="5581650" cy="4499394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73011" y="4475726"/>
            <a:ext cx="6277073" cy="834212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5846902" y="611827"/>
            <a:ext cx="6249888" cy="4698111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081452" y="5500951"/>
            <a:ext cx="5780787" cy="103685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Крайне важно разделять понятия </a:t>
            </a:r>
          </a:p>
          <a:p>
            <a:pPr algn="ctr"/>
            <a:r>
              <a:rPr lang="ru-RU" dirty="0" smtClean="0"/>
              <a:t>«срок исполнения этапа» </a:t>
            </a:r>
          </a:p>
          <a:p>
            <a:pPr algn="ctr"/>
            <a:r>
              <a:rPr lang="ru-RU" dirty="0" smtClean="0"/>
              <a:t>и «срок исполнения контракта»</a:t>
            </a:r>
            <a:endParaRPr lang="ru-RU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46902" y="611827"/>
            <a:ext cx="6203183" cy="38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416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B9E8DA7-979A-E646-841A-908877254B64}"/>
              </a:ext>
            </a:extLst>
          </p:cNvPr>
          <p:cNvSpPr txBox="1"/>
          <p:nvPr/>
        </p:nvSpPr>
        <p:spPr>
          <a:xfrm>
            <a:off x="0" y="26827"/>
            <a:ext cx="87688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800" b="1" dirty="0" smtClean="0"/>
              <a:t>Особенности размещения сведений в ЕИС</a:t>
            </a:r>
            <a:endParaRPr lang="ru-RU" sz="28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B8DA128-4A27-6E43-B674-370A0E16EDF7}"/>
              </a:ext>
            </a:extLst>
          </p:cNvPr>
          <p:cNvSpPr txBox="1"/>
          <p:nvPr/>
        </p:nvSpPr>
        <p:spPr>
          <a:xfrm>
            <a:off x="230079" y="5897418"/>
            <a:ext cx="548500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 smtClean="0"/>
              <a:t>Онлайн калькуляторы: </a:t>
            </a:r>
          </a:p>
          <a:p>
            <a:r>
              <a:rPr lang="ru-RU" sz="1400" b="1" dirty="0"/>
              <a:t>Дата и количество </a:t>
            </a:r>
            <a:r>
              <a:rPr lang="ru-RU" sz="1400" b="1" dirty="0" smtClean="0"/>
              <a:t>дней - </a:t>
            </a:r>
            <a:r>
              <a:rPr lang="en-US" sz="1400" b="1" dirty="0" smtClean="0"/>
              <a:t>https</a:t>
            </a:r>
            <a:r>
              <a:rPr lang="en-US" sz="1400" b="1" dirty="0"/>
              <a:t>://planetcalc.ru/410/</a:t>
            </a:r>
            <a:r>
              <a:rPr lang="ru-RU" sz="1400" b="1" dirty="0" smtClean="0"/>
              <a:t> </a:t>
            </a:r>
          </a:p>
          <a:p>
            <a:r>
              <a:rPr lang="ru-RU" sz="1400" b="1" dirty="0" smtClean="0"/>
              <a:t>Дата и количество рабочих дней - </a:t>
            </a:r>
            <a:r>
              <a:rPr lang="en-US" sz="1400" b="1" dirty="0" smtClean="0"/>
              <a:t>https</a:t>
            </a:r>
            <a:r>
              <a:rPr lang="en-US" sz="1400" b="1" dirty="0"/>
              <a:t>://planetcalc.ru/928</a:t>
            </a:r>
            <a:r>
              <a:rPr lang="en-US" sz="1400" b="1" dirty="0" smtClean="0"/>
              <a:t>/</a:t>
            </a:r>
            <a:endParaRPr lang="en-US" sz="1400" b="1" dirty="0">
              <a:solidFill>
                <a:schemeClr val="bg1"/>
              </a:solidFill>
            </a:endParaRPr>
          </a:p>
          <a:p>
            <a:r>
              <a:rPr lang="ru-RU" sz="1200" b="1" dirty="0">
                <a:solidFill>
                  <a:schemeClr val="bg1"/>
                </a:solidFill>
              </a:rPr>
              <a:t>о приемке, подписанного заказчиком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92C95F8-18F7-8C44-98B0-2E4D06B6A1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195733" y="0"/>
            <a:ext cx="3996267" cy="6858000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84E493DF-A5BB-4640-9638-DB96EDE93A55}"/>
              </a:ext>
            </a:extLst>
          </p:cNvPr>
          <p:cNvSpPr/>
          <p:nvPr/>
        </p:nvSpPr>
        <p:spPr>
          <a:xfrm>
            <a:off x="0" y="576874"/>
            <a:ext cx="3692324" cy="48804"/>
          </a:xfrm>
          <a:prstGeom prst="rect">
            <a:avLst/>
          </a:prstGeom>
          <a:solidFill>
            <a:srgbClr val="5DA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с одним скругленным углом 1"/>
          <p:cNvSpPr/>
          <p:nvPr/>
        </p:nvSpPr>
        <p:spPr>
          <a:xfrm>
            <a:off x="238619" y="1616364"/>
            <a:ext cx="2327564" cy="3362036"/>
          </a:xfrm>
          <a:prstGeom prst="round1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/>
              <a:t>Этап</a:t>
            </a:r>
          </a:p>
          <a:p>
            <a:pPr algn="ctr"/>
            <a:endParaRPr lang="ru-RU" dirty="0"/>
          </a:p>
          <a:p>
            <a:pPr algn="ctr"/>
            <a:r>
              <a:rPr lang="ru-RU" dirty="0" smtClean="0"/>
              <a:t>Поставка + приемка + оплата</a:t>
            </a:r>
          </a:p>
          <a:p>
            <a:pPr algn="ctr"/>
            <a:endParaRPr lang="ru-RU" dirty="0"/>
          </a:p>
          <a:p>
            <a:pPr algn="ctr"/>
            <a:r>
              <a:rPr lang="ru-RU" dirty="0" smtClean="0"/>
              <a:t>Основание: пункт 8.4 части 1 статьи 3 44-ФЗ</a:t>
            </a:r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502801" y="960582"/>
            <a:ext cx="5031597" cy="4861205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Расчет срока исполнения по этапу:</a:t>
            </a:r>
          </a:p>
          <a:p>
            <a:pPr algn="ctr"/>
            <a:endParaRPr lang="ru-RU" b="1" dirty="0" smtClean="0"/>
          </a:p>
          <a:p>
            <a:r>
              <a:rPr lang="ru-RU" dirty="0" smtClean="0"/>
              <a:t>Публикация 21.07</a:t>
            </a:r>
          </a:p>
          <a:p>
            <a:r>
              <a:rPr lang="ru-RU" dirty="0" smtClean="0"/>
              <a:t>Подача, аукцион, итоги 29.07</a:t>
            </a:r>
          </a:p>
          <a:p>
            <a:r>
              <a:rPr lang="ru-RU" dirty="0" smtClean="0"/>
              <a:t>Контракт до 11.08</a:t>
            </a:r>
          </a:p>
          <a:p>
            <a:r>
              <a:rPr lang="ru-RU" dirty="0" smtClean="0"/>
              <a:t>Поставка по 1 этапу: 10 рабочих дней (то есть примерно 14 календарных)</a:t>
            </a:r>
          </a:p>
          <a:p>
            <a:r>
              <a:rPr lang="ru-RU" dirty="0" smtClean="0"/>
              <a:t>Приемка 20 рабочих дней (то есть примерно 28 календарных)</a:t>
            </a:r>
          </a:p>
          <a:p>
            <a:r>
              <a:rPr lang="ru-RU" dirty="0" smtClean="0"/>
              <a:t>Оплата 7 рабочих дней (то есть примерно 9 календарных)</a:t>
            </a:r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Итого: 03 октября 2022 года</a:t>
            </a:r>
          </a:p>
          <a:p>
            <a:pPr algn="ctr"/>
            <a:endParaRPr lang="ru-RU" dirty="0"/>
          </a:p>
          <a:p>
            <a:pPr algn="ctr"/>
            <a:r>
              <a:rPr lang="ru-RU" dirty="0" smtClean="0"/>
              <a:t>Возможно также «наслоение» этапов, когда сроки реализации нескольких или всех этапов пересекаются</a:t>
            </a:r>
            <a:endParaRPr lang="ru-RU" dirty="0"/>
          </a:p>
        </p:txBody>
      </p:sp>
      <p:sp>
        <p:nvSpPr>
          <p:cNvPr id="3" name="Стрелка вниз 2"/>
          <p:cNvSpPr/>
          <p:nvPr/>
        </p:nvSpPr>
        <p:spPr>
          <a:xfrm rot="16200000">
            <a:off x="2683511" y="2717799"/>
            <a:ext cx="701963" cy="1422400"/>
          </a:xfrm>
          <a:prstGeom prst="downArrow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6301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Другая 13">
      <a:dk1>
        <a:sysClr val="windowText" lastClr="000000"/>
      </a:dk1>
      <a:lt1>
        <a:sysClr val="window" lastClr="FFFFFF"/>
      </a:lt1>
      <a:dk2>
        <a:srgbClr val="1F497D"/>
      </a:dk2>
      <a:lt2>
        <a:srgbClr val="FFFFFF"/>
      </a:lt2>
      <a:accent1>
        <a:srgbClr val="0070C0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23786</TotalTime>
  <Words>7209</Words>
  <Application>Microsoft Office PowerPoint</Application>
  <PresentationFormat>Широкоэкранный</PresentationFormat>
  <Paragraphs>752</Paragraphs>
  <Slides>71</Slides>
  <Notes>48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71</vt:i4>
      </vt:variant>
    </vt:vector>
  </HeadingPairs>
  <TitlesOfParts>
    <vt:vector size="83" baseType="lpstr">
      <vt:lpstr>Arial</vt:lpstr>
      <vt:lpstr>Calibri</vt:lpstr>
      <vt:lpstr>Calibri (Основной текст)</vt:lpstr>
      <vt:lpstr>Panton</vt:lpstr>
      <vt:lpstr>Panton SemiBold</vt:lpstr>
      <vt:lpstr>Roboto Lt</vt:lpstr>
      <vt:lpstr>Segoe UI</vt:lpstr>
      <vt:lpstr>Times New Roman</vt:lpstr>
      <vt:lpstr>Trebuchet MS</vt:lpstr>
      <vt:lpstr>Wingdings</vt:lpstr>
      <vt:lpstr>Wingdings 3</vt:lpstr>
      <vt:lpstr>Грань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Шаг 1. Подробности</vt:lpstr>
      <vt:lpstr>Шаг 1. Подробности</vt:lpstr>
      <vt:lpstr>Шаг 2. Подробности</vt:lpstr>
      <vt:lpstr>Шаг 2. Доступные документы</vt:lpstr>
      <vt:lpstr>Нормативное регулирование</vt:lpstr>
      <vt:lpstr>Требования к Первичному учетному документу согласно 402-ФЗ</vt:lpstr>
      <vt:lpstr>Шаг 2. Подробности</vt:lpstr>
      <vt:lpstr>Шаг 3.1/3.2 Подробности</vt:lpstr>
      <vt:lpstr>Шаг 3.1/3.2 Подробности: корректировочные документы</vt:lpstr>
      <vt:lpstr>Презентация PowerPoint</vt:lpstr>
      <vt:lpstr>Недоступно для редактирования в данном случае:</vt:lpstr>
      <vt:lpstr>Шаг 3.1/3.2 Подробности: корректировочные документы</vt:lpstr>
      <vt:lpstr>Шаг 3.1/3.2 Подробности: приемка</vt:lpstr>
      <vt:lpstr>Презентация PowerPoint</vt:lpstr>
      <vt:lpstr>Презентация PowerPoint</vt:lpstr>
      <vt:lpstr>Презентация PowerPoint</vt:lpstr>
      <vt:lpstr>Типовые ошибки при оформлении приемки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Сложные и спорные вопросы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Электронные процедуры по 223-ФЗ</dc:title>
  <dc:creator>Плотникова Ольга</dc:creator>
  <cp:lastModifiedBy>А Л</cp:lastModifiedBy>
  <cp:revision>997</cp:revision>
  <dcterms:created xsi:type="dcterms:W3CDTF">2017-12-15T07:32:58Z</dcterms:created>
  <dcterms:modified xsi:type="dcterms:W3CDTF">2022-09-21T03:00:13Z</dcterms:modified>
</cp:coreProperties>
</file>