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2"/>
  </p:notesMasterIdLst>
  <p:sldIdLst>
    <p:sldId id="347" r:id="rId2"/>
    <p:sldId id="595" r:id="rId3"/>
    <p:sldId id="436" r:id="rId4"/>
    <p:sldId id="545" r:id="rId5"/>
    <p:sldId id="546" r:id="rId6"/>
    <p:sldId id="547" r:id="rId7"/>
    <p:sldId id="548" r:id="rId8"/>
    <p:sldId id="549" r:id="rId9"/>
    <p:sldId id="591" r:id="rId10"/>
    <p:sldId id="596" r:id="rId11"/>
    <p:sldId id="600" r:id="rId12"/>
    <p:sldId id="601" r:id="rId13"/>
    <p:sldId id="602" r:id="rId14"/>
    <p:sldId id="603" r:id="rId15"/>
    <p:sldId id="597" r:id="rId16"/>
    <p:sldId id="598" r:id="rId17"/>
    <p:sldId id="599" r:id="rId18"/>
    <p:sldId id="604" r:id="rId19"/>
    <p:sldId id="607" r:id="rId20"/>
    <p:sldId id="593" r:id="rId21"/>
    <p:sldId id="617" r:id="rId22"/>
    <p:sldId id="616" r:id="rId23"/>
    <p:sldId id="618" r:id="rId24"/>
    <p:sldId id="619" r:id="rId25"/>
    <p:sldId id="620" r:id="rId26"/>
    <p:sldId id="606" r:id="rId27"/>
    <p:sldId id="609" r:id="rId28"/>
    <p:sldId id="610" r:id="rId29"/>
    <p:sldId id="611" r:id="rId30"/>
    <p:sldId id="612" r:id="rId31"/>
    <p:sldId id="613" r:id="rId32"/>
    <p:sldId id="621" r:id="rId33"/>
    <p:sldId id="608" r:id="rId34"/>
    <p:sldId id="629" r:id="rId35"/>
    <p:sldId id="630" r:id="rId36"/>
    <p:sldId id="631" r:id="rId37"/>
    <p:sldId id="654" r:id="rId38"/>
    <p:sldId id="632" r:id="rId39"/>
    <p:sldId id="633" r:id="rId40"/>
    <p:sldId id="634" r:id="rId41"/>
    <p:sldId id="635" r:id="rId42"/>
    <p:sldId id="636" r:id="rId43"/>
    <p:sldId id="637" r:id="rId44"/>
    <p:sldId id="658" r:id="rId45"/>
    <p:sldId id="638" r:id="rId46"/>
    <p:sldId id="639" r:id="rId47"/>
    <p:sldId id="640" r:id="rId48"/>
    <p:sldId id="641" r:id="rId49"/>
    <p:sldId id="642" r:id="rId50"/>
    <p:sldId id="643" r:id="rId51"/>
    <p:sldId id="655" r:id="rId52"/>
    <p:sldId id="656" r:id="rId53"/>
    <p:sldId id="645" r:id="rId54"/>
    <p:sldId id="646" r:id="rId55"/>
    <p:sldId id="674" r:id="rId56"/>
    <p:sldId id="675" r:id="rId57"/>
    <p:sldId id="661" r:id="rId58"/>
    <p:sldId id="662" r:id="rId59"/>
    <p:sldId id="664" r:id="rId60"/>
    <p:sldId id="665" r:id="rId61"/>
    <p:sldId id="663" r:id="rId62"/>
    <p:sldId id="666" r:id="rId63"/>
    <p:sldId id="667" r:id="rId64"/>
    <p:sldId id="668" r:id="rId65"/>
    <p:sldId id="669" r:id="rId66"/>
    <p:sldId id="676" r:id="rId67"/>
    <p:sldId id="670" r:id="rId68"/>
    <p:sldId id="671" r:id="rId69"/>
    <p:sldId id="672" r:id="rId70"/>
    <p:sldId id="673" r:id="rId71"/>
    <p:sldId id="647" r:id="rId72"/>
    <p:sldId id="648" r:id="rId73"/>
    <p:sldId id="649" r:id="rId74"/>
    <p:sldId id="650" r:id="rId75"/>
    <p:sldId id="651" r:id="rId76"/>
    <p:sldId id="652" r:id="rId77"/>
    <p:sldId id="653" r:id="rId78"/>
    <p:sldId id="659" r:id="rId79"/>
    <p:sldId id="660" r:id="rId80"/>
    <p:sldId id="435" r:id="rId8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27" userDrawn="1">
          <p15:clr>
            <a:srgbClr val="A4A3A4"/>
          </p15:clr>
        </p15:guide>
        <p15:guide id="2" pos="7469" userDrawn="1">
          <p15:clr>
            <a:srgbClr val="A4A3A4"/>
          </p15:clr>
        </p15:guide>
        <p15:guide id="3" orient="horz" pos="3657" userDrawn="1">
          <p15:clr>
            <a:srgbClr val="A4A3A4"/>
          </p15:clr>
        </p15:guide>
        <p15:guide id="4" orient="horz" pos="1003" userDrawn="1">
          <p15:clr>
            <a:srgbClr val="A4A3A4"/>
          </p15:clr>
        </p15:guide>
        <p15:guide id="5" pos="189" userDrawn="1">
          <p15:clr>
            <a:srgbClr val="A4A3A4"/>
          </p15:clr>
        </p15:guide>
        <p15:guide id="6" pos="574" userDrawn="1">
          <p15:clr>
            <a:srgbClr val="A4A3A4"/>
          </p15:clr>
        </p15:guide>
        <p15:guide id="7" pos="3205" userDrawn="1">
          <p15:clr>
            <a:srgbClr val="A4A3A4"/>
          </p15:clr>
        </p15:guide>
        <p15:guide id="8" orient="horz" pos="39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 Л" initials="АЛ" lastIdx="1" clrIdx="0">
    <p:extLst>
      <p:ext uri="{19B8F6BF-5375-455C-9EA6-DF929625EA0E}">
        <p15:presenceInfo xmlns:p15="http://schemas.microsoft.com/office/powerpoint/2012/main" userId="1880660c258d82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1B3"/>
    <a:srgbClr val="BBD8E0"/>
    <a:srgbClr val="D9D9D9"/>
    <a:srgbClr val="F2F2F2"/>
    <a:srgbClr val="21B8D1"/>
    <a:srgbClr val="7031A0"/>
    <a:srgbClr val="0A5CAC"/>
    <a:srgbClr val="4F4F4F"/>
    <a:srgbClr val="2658A4"/>
    <a:srgbClr val="4BC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367" autoAdjust="0"/>
    <p:restoredTop sz="94660"/>
  </p:normalViewPr>
  <p:slideViewPr>
    <p:cSldViewPr snapToGrid="0">
      <p:cViewPr varScale="1">
        <p:scale>
          <a:sx n="88" d="100"/>
          <a:sy n="88" d="100"/>
        </p:scale>
        <p:origin x="845" y="62"/>
      </p:cViewPr>
      <p:guideLst>
        <p:guide orient="horz" pos="2727"/>
        <p:guide pos="7469"/>
        <p:guide orient="horz" pos="3657"/>
        <p:guide orient="horz" pos="1003"/>
        <p:guide pos="189"/>
        <p:guide pos="574"/>
        <p:guide pos="3205"/>
        <p:guide orient="horz" pos="3952"/>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5072E9-EBD3-47B8-A232-71DEA0831AFE}"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ru-RU"/>
        </a:p>
      </dgm:t>
    </dgm:pt>
    <dgm:pt modelId="{E5406364-2F98-4CD5-9B8A-0F07507B9A39}">
      <dgm:prSet phldrT="[Текст]"/>
      <dgm:spPr>
        <a:solidFill>
          <a:schemeClr val="accent5">
            <a:lumMod val="50000"/>
          </a:schemeClr>
        </a:solidFill>
      </dgm:spPr>
      <dgm:t>
        <a:bodyPr/>
        <a:lstStyle/>
        <a:p>
          <a:r>
            <a:rPr lang="ru-RU" dirty="0" smtClean="0"/>
            <a:t>Уровень 1</a:t>
          </a:r>
          <a:endParaRPr lang="ru-RU" dirty="0"/>
        </a:p>
      </dgm:t>
    </dgm:pt>
    <dgm:pt modelId="{FE9FB533-5D3D-4A6C-A650-6CE13AF83022}" type="parTrans" cxnId="{82EB09C6-251B-46C6-BD11-706F63F11A95}">
      <dgm:prSet/>
      <dgm:spPr/>
      <dgm:t>
        <a:bodyPr/>
        <a:lstStyle/>
        <a:p>
          <a:endParaRPr lang="ru-RU"/>
        </a:p>
      </dgm:t>
    </dgm:pt>
    <dgm:pt modelId="{8ECDB6BD-1312-4744-AC4C-D22D5DCB3A01}" type="sibTrans" cxnId="{82EB09C6-251B-46C6-BD11-706F63F11A95}">
      <dgm:prSet/>
      <dgm:spPr/>
      <dgm:t>
        <a:bodyPr/>
        <a:lstStyle/>
        <a:p>
          <a:endParaRPr lang="ru-RU"/>
        </a:p>
      </dgm:t>
    </dgm:pt>
    <dgm:pt modelId="{57DF5B5A-DAB5-413B-BFEC-40949FED4303}">
      <dgm:prSet phldrT="[Текст]" custT="1"/>
      <dgm:spPr>
        <a:ln>
          <a:solidFill>
            <a:schemeClr val="accent5">
              <a:lumMod val="50000"/>
            </a:schemeClr>
          </a:solidFill>
        </a:ln>
      </dgm:spPr>
      <dgm:t>
        <a:bodyPr/>
        <a:lstStyle/>
        <a:p>
          <a:endParaRPr lang="ru-RU" sz="2100" dirty="0" smtClean="0"/>
        </a:p>
        <a:p>
          <a:r>
            <a:rPr lang="ru-RU" sz="2400" dirty="0" smtClean="0"/>
            <a:t>Критерий оценки</a:t>
          </a:r>
          <a:endParaRPr lang="ru-RU" sz="2400" dirty="0"/>
        </a:p>
      </dgm:t>
    </dgm:pt>
    <dgm:pt modelId="{C8BD284C-FEA3-4D68-ACC5-51EF450FD613}" type="parTrans" cxnId="{7F6286E8-DD26-4A9C-BB2B-56C6615EDED1}">
      <dgm:prSet/>
      <dgm:spPr/>
      <dgm:t>
        <a:bodyPr/>
        <a:lstStyle/>
        <a:p>
          <a:endParaRPr lang="ru-RU"/>
        </a:p>
      </dgm:t>
    </dgm:pt>
    <dgm:pt modelId="{576B8ADF-D8FB-4D82-8B66-B302459F0700}" type="sibTrans" cxnId="{7F6286E8-DD26-4A9C-BB2B-56C6615EDED1}">
      <dgm:prSet/>
      <dgm:spPr/>
      <dgm:t>
        <a:bodyPr/>
        <a:lstStyle/>
        <a:p>
          <a:endParaRPr lang="ru-RU"/>
        </a:p>
      </dgm:t>
    </dgm:pt>
    <dgm:pt modelId="{CB62C65E-92FD-49DC-BAED-63CCC63F909C}">
      <dgm:prSet phldrT="[Текст]"/>
      <dgm:spPr>
        <a:solidFill>
          <a:schemeClr val="accent5">
            <a:lumMod val="50000"/>
          </a:schemeClr>
        </a:solidFill>
      </dgm:spPr>
      <dgm:t>
        <a:bodyPr/>
        <a:lstStyle/>
        <a:p>
          <a:r>
            <a:rPr lang="ru-RU" dirty="0" smtClean="0"/>
            <a:t>Уровень 2</a:t>
          </a:r>
          <a:endParaRPr lang="ru-RU" dirty="0"/>
        </a:p>
      </dgm:t>
    </dgm:pt>
    <dgm:pt modelId="{2165616F-1670-4E6A-8A20-A55D761E81DA}" type="parTrans" cxnId="{F95AF3CF-CD6A-4C6B-96D6-8EFAAC6429D5}">
      <dgm:prSet/>
      <dgm:spPr/>
      <dgm:t>
        <a:bodyPr/>
        <a:lstStyle/>
        <a:p>
          <a:endParaRPr lang="ru-RU"/>
        </a:p>
      </dgm:t>
    </dgm:pt>
    <dgm:pt modelId="{D96B284B-90DB-4B0F-8F36-A9C7978D3509}" type="sibTrans" cxnId="{F95AF3CF-CD6A-4C6B-96D6-8EFAAC6429D5}">
      <dgm:prSet/>
      <dgm:spPr/>
      <dgm:t>
        <a:bodyPr/>
        <a:lstStyle/>
        <a:p>
          <a:endParaRPr lang="ru-RU"/>
        </a:p>
      </dgm:t>
    </dgm:pt>
    <dgm:pt modelId="{8EE5E2B4-F340-46B4-8912-0977CDCC78CB}">
      <dgm:prSet phldrT="[Текст]" custT="1"/>
      <dgm:spPr>
        <a:ln>
          <a:solidFill>
            <a:schemeClr val="accent5">
              <a:lumMod val="50000"/>
            </a:schemeClr>
          </a:solidFill>
        </a:ln>
      </dgm:spPr>
      <dgm:t>
        <a:bodyPr/>
        <a:lstStyle/>
        <a:p>
          <a:endParaRPr lang="ru-RU" sz="2100" dirty="0" smtClean="0"/>
        </a:p>
        <a:p>
          <a:r>
            <a:rPr lang="ru-RU" sz="2400" dirty="0" smtClean="0"/>
            <a:t>Показатель критерия оценки</a:t>
          </a:r>
          <a:endParaRPr lang="ru-RU" sz="2400" dirty="0"/>
        </a:p>
      </dgm:t>
    </dgm:pt>
    <dgm:pt modelId="{6A025C24-5E95-4F1F-AF26-6664650C3D61}" type="parTrans" cxnId="{2C1FE3A1-4FE1-49AA-B00B-757575A6B6EA}">
      <dgm:prSet/>
      <dgm:spPr/>
      <dgm:t>
        <a:bodyPr/>
        <a:lstStyle/>
        <a:p>
          <a:endParaRPr lang="ru-RU"/>
        </a:p>
      </dgm:t>
    </dgm:pt>
    <dgm:pt modelId="{AA74F3C7-17D7-4E6C-941C-030708974AB6}" type="sibTrans" cxnId="{2C1FE3A1-4FE1-49AA-B00B-757575A6B6EA}">
      <dgm:prSet/>
      <dgm:spPr/>
      <dgm:t>
        <a:bodyPr/>
        <a:lstStyle/>
        <a:p>
          <a:endParaRPr lang="ru-RU"/>
        </a:p>
      </dgm:t>
    </dgm:pt>
    <dgm:pt modelId="{7C0E64EA-37F9-4C8B-98B2-D655B3DE5182}">
      <dgm:prSet phldrT="[Текст]"/>
      <dgm:spPr>
        <a:solidFill>
          <a:schemeClr val="accent5">
            <a:lumMod val="50000"/>
          </a:schemeClr>
        </a:solidFill>
      </dgm:spPr>
      <dgm:t>
        <a:bodyPr/>
        <a:lstStyle/>
        <a:p>
          <a:r>
            <a:rPr lang="ru-RU" dirty="0" smtClean="0"/>
            <a:t>Уровень 3</a:t>
          </a:r>
          <a:endParaRPr lang="ru-RU" dirty="0"/>
        </a:p>
      </dgm:t>
    </dgm:pt>
    <dgm:pt modelId="{13A5EDFE-8557-4888-9090-82F9C98AECB2}" type="parTrans" cxnId="{C98383AC-4AC7-447D-8007-B57B86C97EE8}">
      <dgm:prSet/>
      <dgm:spPr/>
      <dgm:t>
        <a:bodyPr/>
        <a:lstStyle/>
        <a:p>
          <a:endParaRPr lang="ru-RU"/>
        </a:p>
      </dgm:t>
    </dgm:pt>
    <dgm:pt modelId="{1D48D363-88AB-4F72-88F0-FCECA637EB97}" type="sibTrans" cxnId="{C98383AC-4AC7-447D-8007-B57B86C97EE8}">
      <dgm:prSet/>
      <dgm:spPr/>
      <dgm:t>
        <a:bodyPr/>
        <a:lstStyle/>
        <a:p>
          <a:endParaRPr lang="ru-RU"/>
        </a:p>
      </dgm:t>
    </dgm:pt>
    <dgm:pt modelId="{1C14C066-3BE4-4500-9D5F-1C9043BB128F}">
      <dgm:prSet phldrT="[Текст]" custT="1"/>
      <dgm:spPr>
        <a:ln>
          <a:solidFill>
            <a:schemeClr val="accent5">
              <a:lumMod val="50000"/>
            </a:schemeClr>
          </a:solidFill>
        </a:ln>
      </dgm:spPr>
      <dgm:t>
        <a:bodyPr/>
        <a:lstStyle/>
        <a:p>
          <a:endParaRPr lang="ru-RU" sz="2100" dirty="0" smtClean="0"/>
        </a:p>
        <a:p>
          <a:r>
            <a:rPr lang="ru-RU" sz="2400" dirty="0" smtClean="0"/>
            <a:t>Детализирую-</a:t>
          </a:r>
          <a:r>
            <a:rPr lang="ru-RU" sz="2400" dirty="0" err="1" smtClean="0"/>
            <a:t>щий</a:t>
          </a:r>
          <a:r>
            <a:rPr lang="ru-RU" sz="2400" dirty="0" smtClean="0"/>
            <a:t> показатель</a:t>
          </a:r>
          <a:endParaRPr lang="ru-RU" sz="2400" dirty="0"/>
        </a:p>
      </dgm:t>
    </dgm:pt>
    <dgm:pt modelId="{FB0EE8A8-F8C8-4B4A-91F4-7FD7914FFDE2}" type="parTrans" cxnId="{95329D0E-3632-47E8-A16F-672034B54795}">
      <dgm:prSet/>
      <dgm:spPr/>
      <dgm:t>
        <a:bodyPr/>
        <a:lstStyle/>
        <a:p>
          <a:endParaRPr lang="ru-RU"/>
        </a:p>
      </dgm:t>
    </dgm:pt>
    <dgm:pt modelId="{20FD18E8-AC2D-4BFD-BFA1-1E84129913F5}" type="sibTrans" cxnId="{95329D0E-3632-47E8-A16F-672034B54795}">
      <dgm:prSet/>
      <dgm:spPr/>
      <dgm:t>
        <a:bodyPr/>
        <a:lstStyle/>
        <a:p>
          <a:endParaRPr lang="ru-RU"/>
        </a:p>
      </dgm:t>
    </dgm:pt>
    <dgm:pt modelId="{08E645B9-4BFF-483C-B431-CC162A0FA129}" type="pres">
      <dgm:prSet presAssocID="{DA5072E9-EBD3-47B8-A232-71DEA0831AFE}" presName="Name0" presStyleCnt="0">
        <dgm:presLayoutVars>
          <dgm:chMax val="5"/>
          <dgm:chPref val="5"/>
          <dgm:dir/>
          <dgm:animLvl val="lvl"/>
        </dgm:presLayoutVars>
      </dgm:prSet>
      <dgm:spPr/>
      <dgm:t>
        <a:bodyPr/>
        <a:lstStyle/>
        <a:p>
          <a:endParaRPr lang="ru-RU"/>
        </a:p>
      </dgm:t>
    </dgm:pt>
    <dgm:pt modelId="{CC82E4A7-92CD-4F15-BD74-D7E7A1328323}" type="pres">
      <dgm:prSet presAssocID="{E5406364-2F98-4CD5-9B8A-0F07507B9A39}" presName="parentText1" presStyleLbl="node1" presStyleIdx="0" presStyleCnt="3">
        <dgm:presLayoutVars>
          <dgm:chMax/>
          <dgm:chPref val="3"/>
          <dgm:bulletEnabled val="1"/>
        </dgm:presLayoutVars>
      </dgm:prSet>
      <dgm:spPr/>
      <dgm:t>
        <a:bodyPr/>
        <a:lstStyle/>
        <a:p>
          <a:endParaRPr lang="ru-RU"/>
        </a:p>
      </dgm:t>
    </dgm:pt>
    <dgm:pt modelId="{4B6805B1-6A4D-460B-A650-31E77CBA55EB}" type="pres">
      <dgm:prSet presAssocID="{E5406364-2F98-4CD5-9B8A-0F07507B9A39}" presName="childText1" presStyleLbl="solidAlignAcc1" presStyleIdx="0" presStyleCnt="3">
        <dgm:presLayoutVars>
          <dgm:chMax val="0"/>
          <dgm:chPref val="0"/>
          <dgm:bulletEnabled val="1"/>
        </dgm:presLayoutVars>
      </dgm:prSet>
      <dgm:spPr/>
      <dgm:t>
        <a:bodyPr/>
        <a:lstStyle/>
        <a:p>
          <a:endParaRPr lang="ru-RU"/>
        </a:p>
      </dgm:t>
    </dgm:pt>
    <dgm:pt modelId="{8174CFB0-B32B-4E89-B1A6-94EEC2FCFBB5}" type="pres">
      <dgm:prSet presAssocID="{CB62C65E-92FD-49DC-BAED-63CCC63F909C}" presName="parentText2" presStyleLbl="node1" presStyleIdx="1" presStyleCnt="3">
        <dgm:presLayoutVars>
          <dgm:chMax/>
          <dgm:chPref val="3"/>
          <dgm:bulletEnabled val="1"/>
        </dgm:presLayoutVars>
      </dgm:prSet>
      <dgm:spPr/>
      <dgm:t>
        <a:bodyPr/>
        <a:lstStyle/>
        <a:p>
          <a:endParaRPr lang="ru-RU"/>
        </a:p>
      </dgm:t>
    </dgm:pt>
    <dgm:pt modelId="{44617131-254D-4AED-8A62-B4E4EBFE335D}" type="pres">
      <dgm:prSet presAssocID="{CB62C65E-92FD-49DC-BAED-63CCC63F909C}" presName="childText2" presStyleLbl="solidAlignAcc1" presStyleIdx="1" presStyleCnt="3">
        <dgm:presLayoutVars>
          <dgm:chMax val="0"/>
          <dgm:chPref val="0"/>
          <dgm:bulletEnabled val="1"/>
        </dgm:presLayoutVars>
      </dgm:prSet>
      <dgm:spPr/>
      <dgm:t>
        <a:bodyPr/>
        <a:lstStyle/>
        <a:p>
          <a:endParaRPr lang="ru-RU"/>
        </a:p>
      </dgm:t>
    </dgm:pt>
    <dgm:pt modelId="{9EE833B4-9EA6-44FC-A2EE-EEAA5DBF2F8E}" type="pres">
      <dgm:prSet presAssocID="{7C0E64EA-37F9-4C8B-98B2-D655B3DE5182}" presName="parentText3" presStyleLbl="node1" presStyleIdx="2" presStyleCnt="3">
        <dgm:presLayoutVars>
          <dgm:chMax/>
          <dgm:chPref val="3"/>
          <dgm:bulletEnabled val="1"/>
        </dgm:presLayoutVars>
      </dgm:prSet>
      <dgm:spPr/>
      <dgm:t>
        <a:bodyPr/>
        <a:lstStyle/>
        <a:p>
          <a:endParaRPr lang="ru-RU"/>
        </a:p>
      </dgm:t>
    </dgm:pt>
    <dgm:pt modelId="{4272E197-F3D5-4DCC-B4F8-BDD6A7B80C06}" type="pres">
      <dgm:prSet presAssocID="{7C0E64EA-37F9-4C8B-98B2-D655B3DE5182}" presName="childText3" presStyleLbl="solidAlignAcc1" presStyleIdx="2" presStyleCnt="3">
        <dgm:presLayoutVars>
          <dgm:chMax val="0"/>
          <dgm:chPref val="0"/>
          <dgm:bulletEnabled val="1"/>
        </dgm:presLayoutVars>
      </dgm:prSet>
      <dgm:spPr/>
      <dgm:t>
        <a:bodyPr/>
        <a:lstStyle/>
        <a:p>
          <a:endParaRPr lang="ru-RU"/>
        </a:p>
      </dgm:t>
    </dgm:pt>
  </dgm:ptLst>
  <dgm:cxnLst>
    <dgm:cxn modelId="{86D1545C-FCBF-44E8-A082-919A08412CF3}" type="presOf" srcId="{E5406364-2F98-4CD5-9B8A-0F07507B9A39}" destId="{CC82E4A7-92CD-4F15-BD74-D7E7A1328323}" srcOrd="0" destOrd="0" presId="urn:microsoft.com/office/officeart/2009/3/layout/IncreasingArrowsProcess"/>
    <dgm:cxn modelId="{95329D0E-3632-47E8-A16F-672034B54795}" srcId="{7C0E64EA-37F9-4C8B-98B2-D655B3DE5182}" destId="{1C14C066-3BE4-4500-9D5F-1C9043BB128F}" srcOrd="0" destOrd="0" parTransId="{FB0EE8A8-F8C8-4B4A-91F4-7FD7914FFDE2}" sibTransId="{20FD18E8-AC2D-4BFD-BFA1-1E84129913F5}"/>
    <dgm:cxn modelId="{2C1FE3A1-4FE1-49AA-B00B-757575A6B6EA}" srcId="{CB62C65E-92FD-49DC-BAED-63CCC63F909C}" destId="{8EE5E2B4-F340-46B4-8912-0977CDCC78CB}" srcOrd="0" destOrd="0" parTransId="{6A025C24-5E95-4F1F-AF26-6664650C3D61}" sibTransId="{AA74F3C7-17D7-4E6C-941C-030708974AB6}"/>
    <dgm:cxn modelId="{82EB09C6-251B-46C6-BD11-706F63F11A95}" srcId="{DA5072E9-EBD3-47B8-A232-71DEA0831AFE}" destId="{E5406364-2F98-4CD5-9B8A-0F07507B9A39}" srcOrd="0" destOrd="0" parTransId="{FE9FB533-5D3D-4A6C-A650-6CE13AF83022}" sibTransId="{8ECDB6BD-1312-4744-AC4C-D22D5DCB3A01}"/>
    <dgm:cxn modelId="{F95AF3CF-CD6A-4C6B-96D6-8EFAAC6429D5}" srcId="{DA5072E9-EBD3-47B8-A232-71DEA0831AFE}" destId="{CB62C65E-92FD-49DC-BAED-63CCC63F909C}" srcOrd="1" destOrd="0" parTransId="{2165616F-1670-4E6A-8A20-A55D761E81DA}" sibTransId="{D96B284B-90DB-4B0F-8F36-A9C7978D3509}"/>
    <dgm:cxn modelId="{527328C7-89A4-4052-A5AD-3E5708992A70}" type="presOf" srcId="{57DF5B5A-DAB5-413B-BFEC-40949FED4303}" destId="{4B6805B1-6A4D-460B-A650-31E77CBA55EB}" srcOrd="0" destOrd="0" presId="urn:microsoft.com/office/officeart/2009/3/layout/IncreasingArrowsProcess"/>
    <dgm:cxn modelId="{B3B64850-C55A-4A1A-A6C4-91A2C7720211}" type="presOf" srcId="{8EE5E2B4-F340-46B4-8912-0977CDCC78CB}" destId="{44617131-254D-4AED-8A62-B4E4EBFE335D}" srcOrd="0" destOrd="0" presId="urn:microsoft.com/office/officeart/2009/3/layout/IncreasingArrowsProcess"/>
    <dgm:cxn modelId="{E7A55F12-4F90-4660-BEC2-D438D182C65F}" type="presOf" srcId="{7C0E64EA-37F9-4C8B-98B2-D655B3DE5182}" destId="{9EE833B4-9EA6-44FC-A2EE-EEAA5DBF2F8E}" srcOrd="0" destOrd="0" presId="urn:microsoft.com/office/officeart/2009/3/layout/IncreasingArrowsProcess"/>
    <dgm:cxn modelId="{6C65F891-E860-4337-A49E-8996784C1D08}" type="presOf" srcId="{CB62C65E-92FD-49DC-BAED-63CCC63F909C}" destId="{8174CFB0-B32B-4E89-B1A6-94EEC2FCFBB5}" srcOrd="0" destOrd="0" presId="urn:microsoft.com/office/officeart/2009/3/layout/IncreasingArrowsProcess"/>
    <dgm:cxn modelId="{5E8BCC9D-19CE-4B16-A4BA-060FBDF339C8}" type="presOf" srcId="{DA5072E9-EBD3-47B8-A232-71DEA0831AFE}" destId="{08E645B9-4BFF-483C-B431-CC162A0FA129}" srcOrd="0" destOrd="0" presId="urn:microsoft.com/office/officeart/2009/3/layout/IncreasingArrowsProcess"/>
    <dgm:cxn modelId="{C98383AC-4AC7-447D-8007-B57B86C97EE8}" srcId="{DA5072E9-EBD3-47B8-A232-71DEA0831AFE}" destId="{7C0E64EA-37F9-4C8B-98B2-D655B3DE5182}" srcOrd="2" destOrd="0" parTransId="{13A5EDFE-8557-4888-9090-82F9C98AECB2}" sibTransId="{1D48D363-88AB-4F72-88F0-FCECA637EB97}"/>
    <dgm:cxn modelId="{7F0C50C6-DC6C-4B5F-BBFD-4B8A08ACFD00}" type="presOf" srcId="{1C14C066-3BE4-4500-9D5F-1C9043BB128F}" destId="{4272E197-F3D5-4DCC-B4F8-BDD6A7B80C06}" srcOrd="0" destOrd="0" presId="urn:microsoft.com/office/officeart/2009/3/layout/IncreasingArrowsProcess"/>
    <dgm:cxn modelId="{7F6286E8-DD26-4A9C-BB2B-56C6615EDED1}" srcId="{E5406364-2F98-4CD5-9B8A-0F07507B9A39}" destId="{57DF5B5A-DAB5-413B-BFEC-40949FED4303}" srcOrd="0" destOrd="0" parTransId="{C8BD284C-FEA3-4D68-ACC5-51EF450FD613}" sibTransId="{576B8ADF-D8FB-4D82-8B66-B302459F0700}"/>
    <dgm:cxn modelId="{393024A4-389A-4196-9AA0-4840F96CDA4A}" type="presParOf" srcId="{08E645B9-4BFF-483C-B431-CC162A0FA129}" destId="{CC82E4A7-92CD-4F15-BD74-D7E7A1328323}" srcOrd="0" destOrd="0" presId="urn:microsoft.com/office/officeart/2009/3/layout/IncreasingArrowsProcess"/>
    <dgm:cxn modelId="{E3EEF0D6-8B7C-4EF8-B9D5-84D94739540A}" type="presParOf" srcId="{08E645B9-4BFF-483C-B431-CC162A0FA129}" destId="{4B6805B1-6A4D-460B-A650-31E77CBA55EB}" srcOrd="1" destOrd="0" presId="urn:microsoft.com/office/officeart/2009/3/layout/IncreasingArrowsProcess"/>
    <dgm:cxn modelId="{3631769A-FDAF-4206-9B0D-8794E190C8FF}" type="presParOf" srcId="{08E645B9-4BFF-483C-B431-CC162A0FA129}" destId="{8174CFB0-B32B-4E89-B1A6-94EEC2FCFBB5}" srcOrd="2" destOrd="0" presId="urn:microsoft.com/office/officeart/2009/3/layout/IncreasingArrowsProcess"/>
    <dgm:cxn modelId="{33D08E24-FCA0-4798-80BC-D377965687BC}" type="presParOf" srcId="{08E645B9-4BFF-483C-B431-CC162A0FA129}" destId="{44617131-254D-4AED-8A62-B4E4EBFE335D}" srcOrd="3" destOrd="0" presId="urn:microsoft.com/office/officeart/2009/3/layout/IncreasingArrowsProcess"/>
    <dgm:cxn modelId="{42FF4B9C-C9BB-40FB-9663-4904BCF68599}" type="presParOf" srcId="{08E645B9-4BFF-483C-B431-CC162A0FA129}" destId="{9EE833B4-9EA6-44FC-A2EE-EEAA5DBF2F8E}" srcOrd="4" destOrd="0" presId="urn:microsoft.com/office/officeart/2009/3/layout/IncreasingArrowsProcess"/>
    <dgm:cxn modelId="{60A5EA9B-0D87-408F-9503-5CC8EB250E49}" type="presParOf" srcId="{08E645B9-4BFF-483C-B431-CC162A0FA129}" destId="{4272E197-F3D5-4DCC-B4F8-BDD6A7B80C06}"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F3F7D5-A97C-4C50-8D7B-7B91BEE6C38F}" type="doc">
      <dgm:prSet loTypeId="urn:microsoft.com/office/officeart/2005/8/layout/pyramid2" loCatId="pyramid" qsTypeId="urn:microsoft.com/office/officeart/2005/8/quickstyle/simple1" qsCatId="simple" csTypeId="urn:microsoft.com/office/officeart/2005/8/colors/accent1_2" csCatId="accent1" phldr="1"/>
      <dgm:spPr/>
    </dgm:pt>
    <dgm:pt modelId="{F1088C24-BFE8-4314-8141-FD063A8CFF95}">
      <dgm:prSet phldrT="[Текст]"/>
      <dgm:spPr>
        <a:xfrm>
          <a:off x="3712348" y="443260"/>
          <a:ext cx="2865800" cy="1043674"/>
        </a:xfrm>
        <a:prstGeom prst="roundRect">
          <a:avLst/>
        </a:prstGeom>
        <a:solidFill>
          <a:sysClr val="window" lastClr="FFFFFF">
            <a:alpha val="90000"/>
            <a:hueOff val="0"/>
            <a:satOff val="0"/>
            <a:lumOff val="0"/>
            <a:alphaOff val="0"/>
          </a:sysClr>
        </a:solidFill>
        <a:ln w="12700" cap="flat" cmpd="sng" algn="ctr">
          <a:solidFill>
            <a:schemeClr val="accent5">
              <a:lumMod val="50000"/>
            </a:schemeClr>
          </a:solidFill>
          <a:prstDash val="solid"/>
          <a:miter lim="800000"/>
        </a:ln>
        <a:effectLst/>
      </dgm:spPr>
      <dgm:t>
        <a:bodyPr/>
        <a:lstStyle/>
        <a:p>
          <a:r>
            <a:rPr lang="ru-RU" dirty="0">
              <a:solidFill>
                <a:sysClr val="windowText" lastClr="000000">
                  <a:hueOff val="0"/>
                  <a:satOff val="0"/>
                  <a:lumOff val="0"/>
                  <a:alphaOff val="0"/>
                </a:sysClr>
              </a:solidFill>
              <a:latin typeface="+mn-lt"/>
              <a:ea typeface="+mn-ea"/>
              <a:cs typeface="+mn-cs"/>
            </a:rPr>
            <a:t>качественные характеристики объекта закупки</a:t>
          </a:r>
        </a:p>
      </dgm:t>
    </dgm:pt>
    <dgm:pt modelId="{C8CD7D9E-CD6F-4531-8FF8-7E06A620DEBE}" type="parTrans" cxnId="{028F0F0A-304C-4DFF-86B6-A165555682DF}">
      <dgm:prSet/>
      <dgm:spPr/>
      <dgm:t>
        <a:bodyPr/>
        <a:lstStyle/>
        <a:p>
          <a:endParaRPr lang="ru-RU"/>
        </a:p>
      </dgm:t>
    </dgm:pt>
    <dgm:pt modelId="{851F942A-DE2B-4BC4-BDA0-8EDCF7D52804}" type="sibTrans" cxnId="{028F0F0A-304C-4DFF-86B6-A165555682DF}">
      <dgm:prSet/>
      <dgm:spPr/>
      <dgm:t>
        <a:bodyPr/>
        <a:lstStyle/>
        <a:p>
          <a:endParaRPr lang="ru-RU"/>
        </a:p>
      </dgm:t>
    </dgm:pt>
    <dgm:pt modelId="{F9F0FB32-7233-4C8B-AEF8-E94A616A1B73}">
      <dgm:prSet phldrT="[Текст]"/>
      <dgm:spPr>
        <a:xfrm>
          <a:off x="3712348" y="1617394"/>
          <a:ext cx="2865800" cy="1043674"/>
        </a:xfrm>
        <a:prstGeom prst="roundRect">
          <a:avLst/>
        </a:prstGeom>
        <a:solidFill>
          <a:sysClr val="window" lastClr="FFFFFF">
            <a:alpha val="90000"/>
            <a:hueOff val="0"/>
            <a:satOff val="0"/>
            <a:lumOff val="0"/>
            <a:alphaOff val="0"/>
          </a:sysClr>
        </a:solidFill>
        <a:ln w="12700" cap="flat" cmpd="sng" algn="ctr">
          <a:solidFill>
            <a:schemeClr val="accent5">
              <a:lumMod val="50000"/>
            </a:schemeClr>
          </a:solidFill>
          <a:prstDash val="solid"/>
          <a:miter lim="800000"/>
        </a:ln>
        <a:effectLst/>
      </dgm:spPr>
      <dgm:t>
        <a:bodyPr/>
        <a:lstStyle/>
        <a:p>
          <a:r>
            <a:rPr lang="ru-RU" dirty="0">
              <a:solidFill>
                <a:sysClr val="windowText" lastClr="000000">
                  <a:hueOff val="0"/>
                  <a:satOff val="0"/>
                  <a:lumOff val="0"/>
                  <a:alphaOff val="0"/>
                </a:sysClr>
              </a:solidFill>
              <a:latin typeface="+mn-lt"/>
              <a:ea typeface="+mn-ea"/>
              <a:cs typeface="+mn-cs"/>
            </a:rPr>
            <a:t>функциональные характеристики объекта закупки</a:t>
          </a:r>
        </a:p>
      </dgm:t>
    </dgm:pt>
    <dgm:pt modelId="{341B735E-120A-4D85-AB82-785B1AF99540}" type="parTrans" cxnId="{C6BA9ECC-23A0-4791-9771-EA3843A7EAFE}">
      <dgm:prSet/>
      <dgm:spPr/>
      <dgm:t>
        <a:bodyPr/>
        <a:lstStyle/>
        <a:p>
          <a:endParaRPr lang="ru-RU"/>
        </a:p>
      </dgm:t>
    </dgm:pt>
    <dgm:pt modelId="{E7B005B6-91F7-4A77-A567-D89CA51BDC72}" type="sibTrans" cxnId="{C6BA9ECC-23A0-4791-9771-EA3843A7EAFE}">
      <dgm:prSet/>
      <dgm:spPr/>
      <dgm:t>
        <a:bodyPr/>
        <a:lstStyle/>
        <a:p>
          <a:endParaRPr lang="ru-RU"/>
        </a:p>
      </dgm:t>
    </dgm:pt>
    <dgm:pt modelId="{6C2DE6F9-5AA8-4BE5-A1B0-7FF08A960545}">
      <dgm:prSet phldrT="[Текст]"/>
      <dgm:spPr>
        <a:xfrm>
          <a:off x="3712348" y="2791529"/>
          <a:ext cx="2865800" cy="1043674"/>
        </a:xfrm>
        <a:prstGeom prst="roundRect">
          <a:avLst/>
        </a:prstGeom>
        <a:solidFill>
          <a:sysClr val="window" lastClr="FFFFFF">
            <a:alpha val="90000"/>
            <a:hueOff val="0"/>
            <a:satOff val="0"/>
            <a:lumOff val="0"/>
            <a:alphaOff val="0"/>
          </a:sysClr>
        </a:solidFill>
        <a:ln w="12700" cap="flat" cmpd="sng" algn="ctr">
          <a:solidFill>
            <a:schemeClr val="accent5">
              <a:lumMod val="50000"/>
            </a:schemeClr>
          </a:solidFill>
          <a:prstDash val="solid"/>
          <a:miter lim="800000"/>
        </a:ln>
        <a:effectLst/>
      </dgm:spPr>
      <dgm:t>
        <a:bodyPr/>
        <a:lstStyle/>
        <a:p>
          <a:r>
            <a:rPr lang="ru-RU" dirty="0">
              <a:solidFill>
                <a:sysClr val="windowText" lastClr="000000">
                  <a:hueOff val="0"/>
                  <a:satOff val="0"/>
                  <a:lumOff val="0"/>
                  <a:alphaOff val="0"/>
                </a:sysClr>
              </a:solidFill>
              <a:latin typeface="+mn-lt"/>
              <a:ea typeface="+mn-ea"/>
              <a:cs typeface="+mn-cs"/>
            </a:rPr>
            <a:t>экологические характеристики объекта закупки</a:t>
          </a:r>
        </a:p>
      </dgm:t>
    </dgm:pt>
    <dgm:pt modelId="{10D10726-E95B-439D-B29C-67A29D48A694}" type="parTrans" cxnId="{A54152AB-7D5C-42C3-A021-9D5AF9ABF97B}">
      <dgm:prSet/>
      <dgm:spPr/>
      <dgm:t>
        <a:bodyPr/>
        <a:lstStyle/>
        <a:p>
          <a:endParaRPr lang="ru-RU"/>
        </a:p>
      </dgm:t>
    </dgm:pt>
    <dgm:pt modelId="{DD4FED86-4701-48FE-B52E-0062A7A4D408}" type="sibTrans" cxnId="{A54152AB-7D5C-42C3-A021-9D5AF9ABF97B}">
      <dgm:prSet/>
      <dgm:spPr/>
      <dgm:t>
        <a:bodyPr/>
        <a:lstStyle/>
        <a:p>
          <a:endParaRPr lang="ru-RU"/>
        </a:p>
      </dgm:t>
    </dgm:pt>
    <dgm:pt modelId="{D51E568F-84D4-442B-8402-B8BFED4AF089}" type="pres">
      <dgm:prSet presAssocID="{6AF3F7D5-A97C-4C50-8D7B-7B91BEE6C38F}" presName="compositeShape" presStyleCnt="0">
        <dgm:presLayoutVars>
          <dgm:dir/>
          <dgm:resizeHandles/>
        </dgm:presLayoutVars>
      </dgm:prSet>
      <dgm:spPr/>
    </dgm:pt>
    <dgm:pt modelId="{A87464B3-0FCE-4CF7-A711-9D7D8D039451}" type="pres">
      <dgm:prSet presAssocID="{6AF3F7D5-A97C-4C50-8D7B-7B91BEE6C38F}" presName="pyramid" presStyleLbl="node1" presStyleIdx="0" presStyleCnt="1" custLinFactNeighborX="6989" custLinFactNeighborY="-2235"/>
      <dgm:spPr>
        <a:xfrm>
          <a:off x="1816025" y="0"/>
          <a:ext cx="4408924" cy="4408924"/>
        </a:xfrm>
        <a:prstGeom prst="triangle">
          <a:avLst/>
        </a:prstGeom>
        <a:solidFill>
          <a:schemeClr val="accent5">
            <a:lumMod val="50000"/>
          </a:schemeClr>
        </a:solidFill>
        <a:ln w="12700" cap="flat" cmpd="sng" algn="ctr">
          <a:solidFill>
            <a:sysClr val="window" lastClr="FFFFFF">
              <a:hueOff val="0"/>
              <a:satOff val="0"/>
              <a:lumOff val="0"/>
              <a:alphaOff val="0"/>
            </a:sysClr>
          </a:solidFill>
          <a:prstDash val="solid"/>
          <a:miter lim="800000"/>
        </a:ln>
        <a:effectLst/>
      </dgm:spPr>
    </dgm:pt>
    <dgm:pt modelId="{FFCA5385-F0B4-4D3A-BA05-406371B6FE24}" type="pres">
      <dgm:prSet presAssocID="{6AF3F7D5-A97C-4C50-8D7B-7B91BEE6C38F}" presName="theList" presStyleCnt="0"/>
      <dgm:spPr/>
    </dgm:pt>
    <dgm:pt modelId="{153181AC-3358-402C-B1F5-08F5CC6B59DB}" type="pres">
      <dgm:prSet presAssocID="{F1088C24-BFE8-4314-8141-FD063A8CFF95}" presName="aNode" presStyleLbl="fgAcc1" presStyleIdx="0" presStyleCnt="3">
        <dgm:presLayoutVars>
          <dgm:bulletEnabled val="1"/>
        </dgm:presLayoutVars>
      </dgm:prSet>
      <dgm:spPr/>
      <dgm:t>
        <a:bodyPr/>
        <a:lstStyle/>
        <a:p>
          <a:endParaRPr lang="ru-RU"/>
        </a:p>
      </dgm:t>
    </dgm:pt>
    <dgm:pt modelId="{00E9DD24-72A4-4782-BB47-882FB871117E}" type="pres">
      <dgm:prSet presAssocID="{F1088C24-BFE8-4314-8141-FD063A8CFF95}" presName="aSpace" presStyleCnt="0"/>
      <dgm:spPr/>
    </dgm:pt>
    <dgm:pt modelId="{67C2873B-B71F-4CC6-8848-C93F5AEA7E4D}" type="pres">
      <dgm:prSet presAssocID="{F9F0FB32-7233-4C8B-AEF8-E94A616A1B73}" presName="aNode" presStyleLbl="fgAcc1" presStyleIdx="1" presStyleCnt="3">
        <dgm:presLayoutVars>
          <dgm:bulletEnabled val="1"/>
        </dgm:presLayoutVars>
      </dgm:prSet>
      <dgm:spPr/>
      <dgm:t>
        <a:bodyPr/>
        <a:lstStyle/>
        <a:p>
          <a:endParaRPr lang="ru-RU"/>
        </a:p>
      </dgm:t>
    </dgm:pt>
    <dgm:pt modelId="{7D164B03-88F1-4642-AD5A-85FBBC28048E}" type="pres">
      <dgm:prSet presAssocID="{F9F0FB32-7233-4C8B-AEF8-E94A616A1B73}" presName="aSpace" presStyleCnt="0"/>
      <dgm:spPr/>
    </dgm:pt>
    <dgm:pt modelId="{7FD75AF8-0C25-4723-98D5-B503F57CA219}" type="pres">
      <dgm:prSet presAssocID="{6C2DE6F9-5AA8-4BE5-A1B0-7FF08A960545}" presName="aNode" presStyleLbl="fgAcc1" presStyleIdx="2" presStyleCnt="3">
        <dgm:presLayoutVars>
          <dgm:bulletEnabled val="1"/>
        </dgm:presLayoutVars>
      </dgm:prSet>
      <dgm:spPr/>
      <dgm:t>
        <a:bodyPr/>
        <a:lstStyle/>
        <a:p>
          <a:endParaRPr lang="ru-RU"/>
        </a:p>
      </dgm:t>
    </dgm:pt>
    <dgm:pt modelId="{7968E625-B71A-4C6A-8124-B0F09C7188C2}" type="pres">
      <dgm:prSet presAssocID="{6C2DE6F9-5AA8-4BE5-A1B0-7FF08A960545}" presName="aSpace" presStyleCnt="0"/>
      <dgm:spPr/>
    </dgm:pt>
  </dgm:ptLst>
  <dgm:cxnLst>
    <dgm:cxn modelId="{4CC14766-4530-4577-8667-21C1E4369B5E}" type="presOf" srcId="{6AF3F7D5-A97C-4C50-8D7B-7B91BEE6C38F}" destId="{D51E568F-84D4-442B-8402-B8BFED4AF089}" srcOrd="0" destOrd="0" presId="urn:microsoft.com/office/officeart/2005/8/layout/pyramid2"/>
    <dgm:cxn modelId="{0EC1EB11-3849-40A0-87C3-CE8D251F2434}" type="presOf" srcId="{F1088C24-BFE8-4314-8141-FD063A8CFF95}" destId="{153181AC-3358-402C-B1F5-08F5CC6B59DB}" srcOrd="0" destOrd="0" presId="urn:microsoft.com/office/officeart/2005/8/layout/pyramid2"/>
    <dgm:cxn modelId="{12B1F872-61AF-4028-B09F-1189E6AFCADF}" type="presOf" srcId="{F9F0FB32-7233-4C8B-AEF8-E94A616A1B73}" destId="{67C2873B-B71F-4CC6-8848-C93F5AEA7E4D}" srcOrd="0" destOrd="0" presId="urn:microsoft.com/office/officeart/2005/8/layout/pyramid2"/>
    <dgm:cxn modelId="{028F0F0A-304C-4DFF-86B6-A165555682DF}" srcId="{6AF3F7D5-A97C-4C50-8D7B-7B91BEE6C38F}" destId="{F1088C24-BFE8-4314-8141-FD063A8CFF95}" srcOrd="0" destOrd="0" parTransId="{C8CD7D9E-CD6F-4531-8FF8-7E06A620DEBE}" sibTransId="{851F942A-DE2B-4BC4-BDA0-8EDCF7D52804}"/>
    <dgm:cxn modelId="{A54152AB-7D5C-42C3-A021-9D5AF9ABF97B}" srcId="{6AF3F7D5-A97C-4C50-8D7B-7B91BEE6C38F}" destId="{6C2DE6F9-5AA8-4BE5-A1B0-7FF08A960545}" srcOrd="2" destOrd="0" parTransId="{10D10726-E95B-439D-B29C-67A29D48A694}" sibTransId="{DD4FED86-4701-48FE-B52E-0062A7A4D408}"/>
    <dgm:cxn modelId="{C6BA9ECC-23A0-4791-9771-EA3843A7EAFE}" srcId="{6AF3F7D5-A97C-4C50-8D7B-7B91BEE6C38F}" destId="{F9F0FB32-7233-4C8B-AEF8-E94A616A1B73}" srcOrd="1" destOrd="0" parTransId="{341B735E-120A-4D85-AB82-785B1AF99540}" sibTransId="{E7B005B6-91F7-4A77-A567-D89CA51BDC72}"/>
    <dgm:cxn modelId="{89D1204B-8965-47D2-86E0-C9FB869F9731}" type="presOf" srcId="{6C2DE6F9-5AA8-4BE5-A1B0-7FF08A960545}" destId="{7FD75AF8-0C25-4723-98D5-B503F57CA219}" srcOrd="0" destOrd="0" presId="urn:microsoft.com/office/officeart/2005/8/layout/pyramid2"/>
    <dgm:cxn modelId="{B4F9727E-C03A-4866-935B-7D1FB5688D57}" type="presParOf" srcId="{D51E568F-84D4-442B-8402-B8BFED4AF089}" destId="{A87464B3-0FCE-4CF7-A711-9D7D8D039451}" srcOrd="0" destOrd="0" presId="urn:microsoft.com/office/officeart/2005/8/layout/pyramid2"/>
    <dgm:cxn modelId="{C761F40B-9A68-40E7-B796-7AFEF32C9B4F}" type="presParOf" srcId="{D51E568F-84D4-442B-8402-B8BFED4AF089}" destId="{FFCA5385-F0B4-4D3A-BA05-406371B6FE24}" srcOrd="1" destOrd="0" presId="urn:microsoft.com/office/officeart/2005/8/layout/pyramid2"/>
    <dgm:cxn modelId="{E9F9A372-4B76-4815-815B-90A875D00945}" type="presParOf" srcId="{FFCA5385-F0B4-4D3A-BA05-406371B6FE24}" destId="{153181AC-3358-402C-B1F5-08F5CC6B59DB}" srcOrd="0" destOrd="0" presId="urn:microsoft.com/office/officeart/2005/8/layout/pyramid2"/>
    <dgm:cxn modelId="{ED643A06-C806-4360-B0CF-5542F2CA168D}" type="presParOf" srcId="{FFCA5385-F0B4-4D3A-BA05-406371B6FE24}" destId="{00E9DD24-72A4-4782-BB47-882FB871117E}" srcOrd="1" destOrd="0" presId="urn:microsoft.com/office/officeart/2005/8/layout/pyramid2"/>
    <dgm:cxn modelId="{0E17A358-9E45-4E2A-A446-5E61887475DE}" type="presParOf" srcId="{FFCA5385-F0B4-4D3A-BA05-406371B6FE24}" destId="{67C2873B-B71F-4CC6-8848-C93F5AEA7E4D}" srcOrd="2" destOrd="0" presId="urn:microsoft.com/office/officeart/2005/8/layout/pyramid2"/>
    <dgm:cxn modelId="{1D4474EC-F46A-405F-9BA6-EB18BB219A63}" type="presParOf" srcId="{FFCA5385-F0B4-4D3A-BA05-406371B6FE24}" destId="{7D164B03-88F1-4642-AD5A-85FBBC28048E}" srcOrd="3" destOrd="0" presId="urn:microsoft.com/office/officeart/2005/8/layout/pyramid2"/>
    <dgm:cxn modelId="{CBB58233-289A-4B37-8F31-2CA97AA0DBB0}" type="presParOf" srcId="{FFCA5385-F0B4-4D3A-BA05-406371B6FE24}" destId="{7FD75AF8-0C25-4723-98D5-B503F57CA219}" srcOrd="4" destOrd="0" presId="urn:microsoft.com/office/officeart/2005/8/layout/pyramid2"/>
    <dgm:cxn modelId="{54B9771A-3186-40AA-A4CF-60D2FDD5FFFF}" type="presParOf" srcId="{FFCA5385-F0B4-4D3A-BA05-406371B6FE24}" destId="{7968E625-B71A-4C6A-8124-B0F09C7188C2}"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A823E8-D82C-41C3-A525-9B02330B546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143465BA-851E-4CD9-BEAB-0A9808D3A92B}">
      <dgm:prSet phldrT="[Текст]"/>
      <dgm:spPr>
        <a:xfrm>
          <a:off x="0" y="584"/>
          <a:ext cx="3146949" cy="2278782"/>
        </a:xfrm>
        <a:prstGeom prst="roundRect">
          <a:avLst/>
        </a:prstGeom>
        <a:solidFill>
          <a:schemeClr val="accent5">
            <a:lumMod val="50000"/>
          </a:schemeClr>
        </a:solidFill>
        <a:ln w="12700" cap="flat" cmpd="sng" algn="ctr">
          <a:solidFill>
            <a:sysClr val="window" lastClr="FFFFFF">
              <a:hueOff val="0"/>
              <a:satOff val="0"/>
              <a:lumOff val="0"/>
              <a:alphaOff val="0"/>
            </a:sysClr>
          </a:solidFill>
          <a:prstDash val="solid"/>
          <a:miter lim="800000"/>
        </a:ln>
        <a:effectLst/>
      </dgm:spPr>
      <dgm:t>
        <a:bodyPr/>
        <a:lstStyle/>
        <a:p>
          <a:r>
            <a:rPr lang="ru-RU" dirty="0">
              <a:solidFill>
                <a:sysClr val="window" lastClr="FFFFFF"/>
              </a:solidFill>
              <a:latin typeface="Calibri" panose="020F0502020204030204"/>
              <a:ea typeface="+mn-ea"/>
              <a:cs typeface="+mn-cs"/>
            </a:rPr>
            <a:t>Тип 1</a:t>
          </a:r>
        </a:p>
      </dgm:t>
    </dgm:pt>
    <dgm:pt modelId="{93733FDD-E0F9-4DEC-8A58-16E3E7EB33DD}" type="parTrans" cxnId="{85367EC9-A528-49F4-AB7B-2DECCA5864D1}">
      <dgm:prSet/>
      <dgm:spPr/>
      <dgm:t>
        <a:bodyPr/>
        <a:lstStyle/>
        <a:p>
          <a:endParaRPr lang="ru-RU"/>
        </a:p>
      </dgm:t>
    </dgm:pt>
    <dgm:pt modelId="{7BEF76C3-FE11-4137-BD71-BFCC93069129}" type="sibTrans" cxnId="{85367EC9-A528-49F4-AB7B-2DECCA5864D1}">
      <dgm:prSet/>
      <dgm:spPr/>
      <dgm:t>
        <a:bodyPr/>
        <a:lstStyle/>
        <a:p>
          <a:endParaRPr lang="ru-RU"/>
        </a:p>
      </dgm:t>
    </dgm:pt>
    <dgm:pt modelId="{9D0C129B-CCD0-4767-81F9-8B9F86962D25}">
      <dgm:prSet phldrT="[Текст]"/>
      <dgm:spPr>
        <a:xfrm>
          <a:off x="3146949" y="584"/>
          <a:ext cx="4720424" cy="2278782"/>
        </a:xfrm>
        <a:prstGeom prst="rightArrow">
          <a:avLst>
            <a:gd name="adj1" fmla="val 75000"/>
            <a:gd name="adj2" fmla="val 50000"/>
          </a:avLst>
        </a:prstGeom>
        <a:solidFill>
          <a:schemeClr val="accent5">
            <a:lumMod val="60000"/>
            <a:lumOff val="40000"/>
            <a:alpha val="90000"/>
          </a:scheme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ru-RU" dirty="0">
              <a:solidFill>
                <a:sysClr val="windowText" lastClr="000000">
                  <a:hueOff val="0"/>
                  <a:satOff val="0"/>
                  <a:lumOff val="0"/>
                  <a:alphaOff val="0"/>
                </a:sysClr>
              </a:solidFill>
              <a:latin typeface="+mn-lt"/>
              <a:ea typeface="+mn-ea"/>
              <a:cs typeface="+mn-cs"/>
            </a:rPr>
            <a:t>Классический вариант шкалы оценки с несколькими значениями</a:t>
          </a:r>
        </a:p>
      </dgm:t>
    </dgm:pt>
    <dgm:pt modelId="{79AA2185-0AF3-42FC-AD8F-EA9C663D06E7}" type="parTrans" cxnId="{41A445FA-2D45-44A9-9B99-3E2BC461D564}">
      <dgm:prSet/>
      <dgm:spPr/>
      <dgm:t>
        <a:bodyPr/>
        <a:lstStyle/>
        <a:p>
          <a:endParaRPr lang="ru-RU"/>
        </a:p>
      </dgm:t>
    </dgm:pt>
    <dgm:pt modelId="{876AD9ED-79B9-468F-91B3-8044E8868937}" type="sibTrans" cxnId="{41A445FA-2D45-44A9-9B99-3E2BC461D564}">
      <dgm:prSet/>
      <dgm:spPr/>
      <dgm:t>
        <a:bodyPr/>
        <a:lstStyle/>
        <a:p>
          <a:endParaRPr lang="ru-RU"/>
        </a:p>
      </dgm:t>
    </dgm:pt>
    <dgm:pt modelId="{0BCA5B63-B95F-4FBB-866F-0F3AFD88A9D1}">
      <dgm:prSet phldrT="[Текст]"/>
      <dgm:spPr>
        <a:xfrm>
          <a:off x="0" y="2507244"/>
          <a:ext cx="3146949" cy="2278782"/>
        </a:xfrm>
        <a:prstGeom prst="roundRect">
          <a:avLst/>
        </a:prstGeom>
        <a:solidFill>
          <a:schemeClr val="accent5">
            <a:lumMod val="50000"/>
          </a:schemeClr>
        </a:solidFill>
        <a:ln w="12700" cap="flat" cmpd="sng" algn="ctr">
          <a:solidFill>
            <a:sysClr val="window" lastClr="FFFFFF">
              <a:hueOff val="0"/>
              <a:satOff val="0"/>
              <a:lumOff val="0"/>
              <a:alphaOff val="0"/>
            </a:sysClr>
          </a:solidFill>
          <a:prstDash val="solid"/>
          <a:miter lim="800000"/>
        </a:ln>
        <a:effectLst/>
      </dgm:spPr>
      <dgm:t>
        <a:bodyPr/>
        <a:lstStyle/>
        <a:p>
          <a:r>
            <a:rPr lang="ru-RU" dirty="0">
              <a:solidFill>
                <a:sysClr val="window" lastClr="FFFFFF"/>
              </a:solidFill>
              <a:latin typeface="Calibri" panose="020F0502020204030204"/>
              <a:ea typeface="+mn-ea"/>
              <a:cs typeface="+mn-cs"/>
            </a:rPr>
            <a:t>Тип 2</a:t>
          </a:r>
        </a:p>
      </dgm:t>
    </dgm:pt>
    <dgm:pt modelId="{E56CC222-0B26-4D30-983F-1BCE6AEEAF51}" type="parTrans" cxnId="{EE54B26C-61C1-4455-BEA5-21462E3A68D0}">
      <dgm:prSet/>
      <dgm:spPr/>
      <dgm:t>
        <a:bodyPr/>
        <a:lstStyle/>
        <a:p>
          <a:endParaRPr lang="ru-RU"/>
        </a:p>
      </dgm:t>
    </dgm:pt>
    <dgm:pt modelId="{13C80FA8-D3D9-47B9-9E07-FA12BC93B63F}" type="sibTrans" cxnId="{EE54B26C-61C1-4455-BEA5-21462E3A68D0}">
      <dgm:prSet/>
      <dgm:spPr/>
      <dgm:t>
        <a:bodyPr/>
        <a:lstStyle/>
        <a:p>
          <a:endParaRPr lang="ru-RU"/>
        </a:p>
      </dgm:t>
    </dgm:pt>
    <dgm:pt modelId="{00758FDC-0A56-4F15-AD20-6CD5C2C90C1F}">
      <dgm:prSet phldrT="[Текст]"/>
      <dgm:spPr>
        <a:xfrm>
          <a:off x="3146949" y="2507244"/>
          <a:ext cx="4720424" cy="2278782"/>
        </a:xfrm>
        <a:prstGeom prst="rightArrow">
          <a:avLst>
            <a:gd name="adj1" fmla="val 75000"/>
            <a:gd name="adj2" fmla="val 50000"/>
          </a:avLst>
        </a:prstGeom>
        <a:solidFill>
          <a:schemeClr val="accent5">
            <a:lumMod val="60000"/>
            <a:lumOff val="40000"/>
            <a:alpha val="90000"/>
          </a:scheme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ru-RU" dirty="0">
              <a:solidFill>
                <a:sysClr val="windowText" lastClr="000000">
                  <a:hueOff val="0"/>
                  <a:satOff val="0"/>
                  <a:lumOff val="0"/>
                  <a:alphaOff val="0"/>
                </a:sysClr>
              </a:solidFill>
              <a:latin typeface="Calibri" panose="020F0502020204030204"/>
              <a:ea typeface="+mn-ea"/>
              <a:cs typeface="+mn-cs"/>
            </a:rPr>
            <a:t>Шкала с двумя значениями (если предусматривается оценка наличия или отсутствия характеристики объекта закупки)</a:t>
          </a:r>
        </a:p>
      </dgm:t>
    </dgm:pt>
    <dgm:pt modelId="{E9405204-96D6-47F1-80C3-177D60D1A1F8}" type="parTrans" cxnId="{F0817B26-22B1-4D1C-B56B-318C1936D246}">
      <dgm:prSet/>
      <dgm:spPr/>
      <dgm:t>
        <a:bodyPr/>
        <a:lstStyle/>
        <a:p>
          <a:endParaRPr lang="ru-RU"/>
        </a:p>
      </dgm:t>
    </dgm:pt>
    <dgm:pt modelId="{C518F827-0CC8-469B-9C29-1031922C3737}" type="sibTrans" cxnId="{F0817B26-22B1-4D1C-B56B-318C1936D246}">
      <dgm:prSet/>
      <dgm:spPr/>
      <dgm:t>
        <a:bodyPr/>
        <a:lstStyle/>
        <a:p>
          <a:endParaRPr lang="ru-RU"/>
        </a:p>
      </dgm:t>
    </dgm:pt>
    <dgm:pt modelId="{FCE1A281-D407-4830-A4E9-B1991567DED7}" type="pres">
      <dgm:prSet presAssocID="{5BA823E8-D82C-41C3-A525-9B02330B5468}" presName="Name0" presStyleCnt="0">
        <dgm:presLayoutVars>
          <dgm:dir/>
          <dgm:animLvl val="lvl"/>
          <dgm:resizeHandles/>
        </dgm:presLayoutVars>
      </dgm:prSet>
      <dgm:spPr/>
      <dgm:t>
        <a:bodyPr/>
        <a:lstStyle/>
        <a:p>
          <a:endParaRPr lang="ru-RU"/>
        </a:p>
      </dgm:t>
    </dgm:pt>
    <dgm:pt modelId="{5F3CABF7-516C-406F-929E-667503CF7270}" type="pres">
      <dgm:prSet presAssocID="{143465BA-851E-4CD9-BEAB-0A9808D3A92B}" presName="linNode" presStyleCnt="0"/>
      <dgm:spPr/>
    </dgm:pt>
    <dgm:pt modelId="{6588F576-9AE7-4DE6-8002-FABFD71931A9}" type="pres">
      <dgm:prSet presAssocID="{143465BA-851E-4CD9-BEAB-0A9808D3A92B}" presName="parentShp" presStyleLbl="node1" presStyleIdx="0" presStyleCnt="2">
        <dgm:presLayoutVars>
          <dgm:bulletEnabled val="1"/>
        </dgm:presLayoutVars>
      </dgm:prSet>
      <dgm:spPr/>
      <dgm:t>
        <a:bodyPr/>
        <a:lstStyle/>
        <a:p>
          <a:endParaRPr lang="ru-RU"/>
        </a:p>
      </dgm:t>
    </dgm:pt>
    <dgm:pt modelId="{F13269F3-C772-4547-A06D-ACC69D7081DD}" type="pres">
      <dgm:prSet presAssocID="{143465BA-851E-4CD9-BEAB-0A9808D3A92B}" presName="childShp" presStyleLbl="bgAccFollowNode1" presStyleIdx="0" presStyleCnt="2">
        <dgm:presLayoutVars>
          <dgm:bulletEnabled val="1"/>
        </dgm:presLayoutVars>
      </dgm:prSet>
      <dgm:spPr/>
      <dgm:t>
        <a:bodyPr/>
        <a:lstStyle/>
        <a:p>
          <a:endParaRPr lang="ru-RU"/>
        </a:p>
      </dgm:t>
    </dgm:pt>
    <dgm:pt modelId="{3D33B565-6D81-484B-8B45-FAAF8FA1F212}" type="pres">
      <dgm:prSet presAssocID="{7BEF76C3-FE11-4137-BD71-BFCC93069129}" presName="spacing" presStyleCnt="0"/>
      <dgm:spPr/>
    </dgm:pt>
    <dgm:pt modelId="{0A68F0A2-5064-4AA9-A025-0520ADBCAAC2}" type="pres">
      <dgm:prSet presAssocID="{0BCA5B63-B95F-4FBB-866F-0F3AFD88A9D1}" presName="linNode" presStyleCnt="0"/>
      <dgm:spPr/>
    </dgm:pt>
    <dgm:pt modelId="{60138BDA-2FCF-41D1-B14D-8EF170607928}" type="pres">
      <dgm:prSet presAssocID="{0BCA5B63-B95F-4FBB-866F-0F3AFD88A9D1}" presName="parentShp" presStyleLbl="node1" presStyleIdx="1" presStyleCnt="2">
        <dgm:presLayoutVars>
          <dgm:bulletEnabled val="1"/>
        </dgm:presLayoutVars>
      </dgm:prSet>
      <dgm:spPr/>
      <dgm:t>
        <a:bodyPr/>
        <a:lstStyle/>
        <a:p>
          <a:endParaRPr lang="ru-RU"/>
        </a:p>
      </dgm:t>
    </dgm:pt>
    <dgm:pt modelId="{8EF9CD97-5420-4F2D-87E4-A399DEA6FD40}" type="pres">
      <dgm:prSet presAssocID="{0BCA5B63-B95F-4FBB-866F-0F3AFD88A9D1}" presName="childShp" presStyleLbl="bgAccFollowNode1" presStyleIdx="1" presStyleCnt="2">
        <dgm:presLayoutVars>
          <dgm:bulletEnabled val="1"/>
        </dgm:presLayoutVars>
      </dgm:prSet>
      <dgm:spPr/>
      <dgm:t>
        <a:bodyPr/>
        <a:lstStyle/>
        <a:p>
          <a:endParaRPr lang="ru-RU"/>
        </a:p>
      </dgm:t>
    </dgm:pt>
  </dgm:ptLst>
  <dgm:cxnLst>
    <dgm:cxn modelId="{2210CF4F-1E66-4719-AEE3-30C25D87282B}" type="presOf" srcId="{00758FDC-0A56-4F15-AD20-6CD5C2C90C1F}" destId="{8EF9CD97-5420-4F2D-87E4-A399DEA6FD40}" srcOrd="0" destOrd="0" presId="urn:microsoft.com/office/officeart/2005/8/layout/vList6"/>
    <dgm:cxn modelId="{26711834-A575-40A5-87DD-5B60C2A4FB89}" type="presOf" srcId="{0BCA5B63-B95F-4FBB-866F-0F3AFD88A9D1}" destId="{60138BDA-2FCF-41D1-B14D-8EF170607928}" srcOrd="0" destOrd="0" presId="urn:microsoft.com/office/officeart/2005/8/layout/vList6"/>
    <dgm:cxn modelId="{85367EC9-A528-49F4-AB7B-2DECCA5864D1}" srcId="{5BA823E8-D82C-41C3-A525-9B02330B5468}" destId="{143465BA-851E-4CD9-BEAB-0A9808D3A92B}" srcOrd="0" destOrd="0" parTransId="{93733FDD-E0F9-4DEC-8A58-16E3E7EB33DD}" sibTransId="{7BEF76C3-FE11-4137-BD71-BFCC93069129}"/>
    <dgm:cxn modelId="{EE54B26C-61C1-4455-BEA5-21462E3A68D0}" srcId="{5BA823E8-D82C-41C3-A525-9B02330B5468}" destId="{0BCA5B63-B95F-4FBB-866F-0F3AFD88A9D1}" srcOrd="1" destOrd="0" parTransId="{E56CC222-0B26-4D30-983F-1BCE6AEEAF51}" sibTransId="{13C80FA8-D3D9-47B9-9E07-FA12BC93B63F}"/>
    <dgm:cxn modelId="{6C0E7C63-5B9F-4ECB-999F-F230548179B1}" type="presOf" srcId="{9D0C129B-CCD0-4767-81F9-8B9F86962D25}" destId="{F13269F3-C772-4547-A06D-ACC69D7081DD}" srcOrd="0" destOrd="0" presId="urn:microsoft.com/office/officeart/2005/8/layout/vList6"/>
    <dgm:cxn modelId="{AA8D0DEF-838F-4617-9A74-AB315F4E4B4B}" type="presOf" srcId="{143465BA-851E-4CD9-BEAB-0A9808D3A92B}" destId="{6588F576-9AE7-4DE6-8002-FABFD71931A9}" srcOrd="0" destOrd="0" presId="urn:microsoft.com/office/officeart/2005/8/layout/vList6"/>
    <dgm:cxn modelId="{F0817B26-22B1-4D1C-B56B-318C1936D246}" srcId="{0BCA5B63-B95F-4FBB-866F-0F3AFD88A9D1}" destId="{00758FDC-0A56-4F15-AD20-6CD5C2C90C1F}" srcOrd="0" destOrd="0" parTransId="{E9405204-96D6-47F1-80C3-177D60D1A1F8}" sibTransId="{C518F827-0CC8-469B-9C29-1031922C3737}"/>
    <dgm:cxn modelId="{6D5757E0-F1A4-4CC7-BD0A-50FA420F2F65}" type="presOf" srcId="{5BA823E8-D82C-41C3-A525-9B02330B5468}" destId="{FCE1A281-D407-4830-A4E9-B1991567DED7}" srcOrd="0" destOrd="0" presId="urn:microsoft.com/office/officeart/2005/8/layout/vList6"/>
    <dgm:cxn modelId="{41A445FA-2D45-44A9-9B99-3E2BC461D564}" srcId="{143465BA-851E-4CD9-BEAB-0A9808D3A92B}" destId="{9D0C129B-CCD0-4767-81F9-8B9F86962D25}" srcOrd="0" destOrd="0" parTransId="{79AA2185-0AF3-42FC-AD8F-EA9C663D06E7}" sibTransId="{876AD9ED-79B9-468F-91B3-8044E8868937}"/>
    <dgm:cxn modelId="{B5F104B4-F4D4-40B6-8ECA-8AF500D66380}" type="presParOf" srcId="{FCE1A281-D407-4830-A4E9-B1991567DED7}" destId="{5F3CABF7-516C-406F-929E-667503CF7270}" srcOrd="0" destOrd="0" presId="urn:microsoft.com/office/officeart/2005/8/layout/vList6"/>
    <dgm:cxn modelId="{E95974ED-DF77-4559-8A07-AB667E727CD5}" type="presParOf" srcId="{5F3CABF7-516C-406F-929E-667503CF7270}" destId="{6588F576-9AE7-4DE6-8002-FABFD71931A9}" srcOrd="0" destOrd="0" presId="urn:microsoft.com/office/officeart/2005/8/layout/vList6"/>
    <dgm:cxn modelId="{6962A131-2A25-481A-BEEA-61CEB054B723}" type="presParOf" srcId="{5F3CABF7-516C-406F-929E-667503CF7270}" destId="{F13269F3-C772-4547-A06D-ACC69D7081DD}" srcOrd="1" destOrd="0" presId="urn:microsoft.com/office/officeart/2005/8/layout/vList6"/>
    <dgm:cxn modelId="{F0A0BA2B-12BF-476A-8FDF-4795C3403279}" type="presParOf" srcId="{FCE1A281-D407-4830-A4E9-B1991567DED7}" destId="{3D33B565-6D81-484B-8B45-FAAF8FA1F212}" srcOrd="1" destOrd="0" presId="urn:microsoft.com/office/officeart/2005/8/layout/vList6"/>
    <dgm:cxn modelId="{A9F87B50-F63C-450B-AC5E-9900D91CB2E7}" type="presParOf" srcId="{FCE1A281-D407-4830-A4E9-B1991567DED7}" destId="{0A68F0A2-5064-4AA9-A025-0520ADBCAAC2}" srcOrd="2" destOrd="0" presId="urn:microsoft.com/office/officeart/2005/8/layout/vList6"/>
    <dgm:cxn modelId="{033BD97A-489E-4CC5-BE0A-3A5B17ED1B96}" type="presParOf" srcId="{0A68F0A2-5064-4AA9-A025-0520ADBCAAC2}" destId="{60138BDA-2FCF-41D1-B14D-8EF170607928}" srcOrd="0" destOrd="0" presId="urn:microsoft.com/office/officeart/2005/8/layout/vList6"/>
    <dgm:cxn modelId="{C0C4BF5F-5A0E-4B40-A617-EF82A34D63B1}" type="presParOf" srcId="{0A68F0A2-5064-4AA9-A025-0520ADBCAAC2}" destId="{8EF9CD97-5420-4F2D-87E4-A399DEA6FD40}"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797E6F-4116-47C0-A01C-BCFC9254454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54B58301-2808-443C-B063-BCEE902287D8}">
      <dgm:prSet phldrT="[Текст]" custT="1"/>
      <dgm:spPr>
        <a:solidFill>
          <a:schemeClr val="accent5">
            <a:lumMod val="50000"/>
          </a:schemeClr>
        </a:solidFill>
      </dgm:spPr>
      <dgm:t>
        <a:bodyPr/>
        <a:lstStyle/>
        <a:p>
          <a:pPr defTabSz="1600200">
            <a:lnSpc>
              <a:spcPct val="90000"/>
            </a:lnSpc>
            <a:spcBef>
              <a:spcPct val="0"/>
            </a:spcBef>
            <a:spcAft>
              <a:spcPct val="35000"/>
            </a:spcAft>
          </a:pPr>
          <a:r>
            <a:rPr lang="ru-RU" sz="2500" dirty="0"/>
            <a:t>а</a:t>
          </a:r>
        </a:p>
      </dgm:t>
    </dgm:pt>
    <dgm:pt modelId="{4367F42B-E36C-4A4B-BBA0-0AC7253A72BC}" type="parTrans" cxnId="{8DE748AB-AFFD-495E-9B8E-C7D1341DA1B7}">
      <dgm:prSet/>
      <dgm:spPr/>
      <dgm:t>
        <a:bodyPr/>
        <a:lstStyle/>
        <a:p>
          <a:endParaRPr lang="ru-RU"/>
        </a:p>
      </dgm:t>
    </dgm:pt>
    <dgm:pt modelId="{D4C1D97F-2D50-4E4F-8A67-022DC6536149}" type="sibTrans" cxnId="{8DE748AB-AFFD-495E-9B8E-C7D1341DA1B7}">
      <dgm:prSet/>
      <dgm:spPr/>
      <dgm:t>
        <a:bodyPr/>
        <a:lstStyle/>
        <a:p>
          <a:endParaRPr lang="ru-RU"/>
        </a:p>
      </dgm:t>
    </dgm:pt>
    <dgm:pt modelId="{DA2FD8C5-191C-422C-A371-EE86BB6D1F2C}">
      <dgm:prSet phldrT="[Текст]" custT="1"/>
      <dgm:spPr>
        <a:solidFill>
          <a:schemeClr val="accent5">
            <a:lumMod val="60000"/>
            <a:lumOff val="40000"/>
            <a:alpha val="90000"/>
          </a:schemeClr>
        </a:solidFill>
      </dgm:spPr>
      <dgm:t>
        <a:bodyPr/>
        <a:lstStyle/>
        <a:p>
          <a:r>
            <a:rPr lang="ru-RU" sz="2000" dirty="0">
              <a:latin typeface="+mn-lt"/>
            </a:rPr>
            <a:t>наличие у участников закупки финансовых ресурсов</a:t>
          </a:r>
        </a:p>
      </dgm:t>
    </dgm:pt>
    <dgm:pt modelId="{3EFE0DEC-CF33-41C4-BB9F-EC08786CE997}" type="parTrans" cxnId="{355DD8E8-18C3-4766-8A29-EFC9D0EB8F9F}">
      <dgm:prSet/>
      <dgm:spPr/>
      <dgm:t>
        <a:bodyPr/>
        <a:lstStyle/>
        <a:p>
          <a:endParaRPr lang="ru-RU"/>
        </a:p>
      </dgm:t>
    </dgm:pt>
    <dgm:pt modelId="{8E5B97D7-F81E-41FD-B1E4-41AD2E9C70E9}" type="sibTrans" cxnId="{355DD8E8-18C3-4766-8A29-EFC9D0EB8F9F}">
      <dgm:prSet/>
      <dgm:spPr/>
      <dgm:t>
        <a:bodyPr/>
        <a:lstStyle/>
        <a:p>
          <a:endParaRPr lang="ru-RU"/>
        </a:p>
      </dgm:t>
    </dgm:pt>
    <dgm:pt modelId="{E3FBD394-441D-4302-9878-6D132B96F2D8}">
      <dgm:prSet custT="1"/>
      <dgm:spPr>
        <a:solidFill>
          <a:schemeClr val="accent5">
            <a:lumMod val="50000"/>
          </a:schemeClr>
        </a:solidFill>
      </dgm:spPr>
      <dgm:t>
        <a:bodyPr/>
        <a:lstStyle/>
        <a:p>
          <a:pPr defTabSz="1066800">
            <a:lnSpc>
              <a:spcPct val="90000"/>
            </a:lnSpc>
            <a:spcBef>
              <a:spcPct val="0"/>
            </a:spcBef>
            <a:spcAft>
              <a:spcPct val="35000"/>
            </a:spcAft>
          </a:pPr>
          <a:r>
            <a:rPr lang="ru-RU" sz="2500" dirty="0"/>
            <a:t>в</a:t>
          </a:r>
        </a:p>
      </dgm:t>
    </dgm:pt>
    <dgm:pt modelId="{6197F97D-0F48-450A-AC1A-FCEE1604776F}" type="parTrans" cxnId="{6D485C23-B9DB-4485-AEFE-E1D09838DECB}">
      <dgm:prSet/>
      <dgm:spPr/>
      <dgm:t>
        <a:bodyPr/>
        <a:lstStyle/>
        <a:p>
          <a:endParaRPr lang="ru-RU"/>
        </a:p>
      </dgm:t>
    </dgm:pt>
    <dgm:pt modelId="{F5B8E5D1-7749-4451-A0D2-94D53BD91FAD}" type="sibTrans" cxnId="{6D485C23-B9DB-4485-AEFE-E1D09838DECB}">
      <dgm:prSet/>
      <dgm:spPr/>
      <dgm:t>
        <a:bodyPr/>
        <a:lstStyle/>
        <a:p>
          <a:endParaRPr lang="ru-RU"/>
        </a:p>
      </dgm:t>
    </dgm:pt>
    <dgm:pt modelId="{A275B2C1-2DE9-4D9A-B15E-C98141B005B1}">
      <dgm:prSet custT="1"/>
      <dgm:spPr>
        <a:solidFill>
          <a:schemeClr val="accent5">
            <a:lumMod val="50000"/>
          </a:schemeClr>
        </a:solidFill>
      </dgm:spPr>
      <dgm:t>
        <a:bodyPr/>
        <a:lstStyle/>
        <a:p>
          <a:pPr defTabSz="488950">
            <a:lnSpc>
              <a:spcPct val="90000"/>
            </a:lnSpc>
            <a:spcBef>
              <a:spcPct val="0"/>
            </a:spcBef>
            <a:spcAft>
              <a:spcPct val="35000"/>
            </a:spcAft>
          </a:pPr>
          <a:r>
            <a:rPr lang="ru-RU" sz="2500" dirty="0"/>
            <a:t>д</a:t>
          </a:r>
        </a:p>
      </dgm:t>
    </dgm:pt>
    <dgm:pt modelId="{3F681C1B-27B7-410F-80CB-3DA0E0F0DAB0}" type="parTrans" cxnId="{FAE4FB4C-1E84-4BF8-8543-0EBE43A6574E}">
      <dgm:prSet/>
      <dgm:spPr/>
      <dgm:t>
        <a:bodyPr/>
        <a:lstStyle/>
        <a:p>
          <a:endParaRPr lang="ru-RU"/>
        </a:p>
      </dgm:t>
    </dgm:pt>
    <dgm:pt modelId="{42F93388-EF31-49BD-A37B-A81A46727208}" type="sibTrans" cxnId="{FAE4FB4C-1E84-4BF8-8543-0EBE43A6574E}">
      <dgm:prSet/>
      <dgm:spPr/>
      <dgm:t>
        <a:bodyPr/>
        <a:lstStyle/>
        <a:p>
          <a:endParaRPr lang="ru-RU"/>
        </a:p>
      </dgm:t>
    </dgm:pt>
    <dgm:pt modelId="{306B5CFE-A3DE-4DF0-8488-ED2E1074B381}">
      <dgm:prSet/>
      <dgm:spPr>
        <a:solidFill>
          <a:schemeClr val="accent5">
            <a:lumMod val="60000"/>
            <a:lumOff val="40000"/>
            <a:alpha val="90000"/>
          </a:schemeClr>
        </a:solidFill>
      </dgm:spPr>
      <dgm:t>
        <a:bodyPr/>
        <a:lstStyle/>
        <a:p>
          <a:r>
            <a:rPr lang="ru-RU" b="0" dirty="0"/>
            <a:t>наличие у участников закупки опыта поставки товара, выполнения работы, оказания услуги, связанного с предметом контракта</a:t>
          </a:r>
          <a:endParaRPr lang="ru-RU" dirty="0">
            <a:latin typeface="+mn-lt"/>
          </a:endParaRPr>
        </a:p>
      </dgm:t>
    </dgm:pt>
    <dgm:pt modelId="{ADF8269B-3F90-4619-8648-940845095F1F}" type="parTrans" cxnId="{015DDC34-63C6-4D9C-9AA1-FB4E5FBD5AD4}">
      <dgm:prSet/>
      <dgm:spPr/>
      <dgm:t>
        <a:bodyPr/>
        <a:lstStyle/>
        <a:p>
          <a:endParaRPr lang="ru-RU"/>
        </a:p>
      </dgm:t>
    </dgm:pt>
    <dgm:pt modelId="{604204E4-9115-47B0-805D-E4BE9D129DB2}" type="sibTrans" cxnId="{015DDC34-63C6-4D9C-9AA1-FB4E5FBD5AD4}">
      <dgm:prSet/>
      <dgm:spPr/>
      <dgm:t>
        <a:bodyPr/>
        <a:lstStyle/>
        <a:p>
          <a:endParaRPr lang="ru-RU"/>
        </a:p>
      </dgm:t>
    </dgm:pt>
    <dgm:pt modelId="{B812D25D-40A4-49FD-80BF-AB856AE064D6}">
      <dgm:prSet/>
      <dgm:spPr>
        <a:solidFill>
          <a:schemeClr val="accent5">
            <a:lumMod val="60000"/>
            <a:lumOff val="40000"/>
            <a:alpha val="90000"/>
          </a:schemeClr>
        </a:solidFill>
      </dgm:spPr>
      <dgm:t>
        <a:bodyPr/>
        <a:lstStyle/>
        <a:p>
          <a:r>
            <a:rPr lang="ru-RU" b="0" dirty="0"/>
            <a:t>наличие у участников закупки специалистов и иных работников определенного уровня квалификации</a:t>
          </a:r>
          <a:endParaRPr lang="ru-RU" dirty="0">
            <a:latin typeface="+mn-lt"/>
          </a:endParaRPr>
        </a:p>
      </dgm:t>
    </dgm:pt>
    <dgm:pt modelId="{AF5EFDB5-2197-44C7-9BCF-08B050C69634}" type="parTrans" cxnId="{01866E29-CA3D-4670-A477-E182B4B7BEE9}">
      <dgm:prSet/>
      <dgm:spPr/>
      <dgm:t>
        <a:bodyPr/>
        <a:lstStyle/>
        <a:p>
          <a:endParaRPr lang="ru-RU"/>
        </a:p>
      </dgm:t>
    </dgm:pt>
    <dgm:pt modelId="{EC681753-5EE5-4EA1-9B6C-0C561B35391F}" type="sibTrans" cxnId="{01866E29-CA3D-4670-A477-E182B4B7BEE9}">
      <dgm:prSet/>
      <dgm:spPr/>
      <dgm:t>
        <a:bodyPr/>
        <a:lstStyle/>
        <a:p>
          <a:endParaRPr lang="ru-RU"/>
        </a:p>
      </dgm:t>
    </dgm:pt>
    <dgm:pt modelId="{721AE525-80E3-49F9-A5BD-57C408E9B46C}">
      <dgm:prSet custT="1"/>
      <dgm:spPr>
        <a:solidFill>
          <a:schemeClr val="accent5">
            <a:lumMod val="50000"/>
          </a:schemeClr>
        </a:solidFill>
      </dgm:spPr>
      <dgm:t>
        <a:bodyPr/>
        <a:lstStyle/>
        <a:p>
          <a:r>
            <a:rPr lang="ru-RU" sz="2500" dirty="0">
              <a:latin typeface="+mn-lt"/>
            </a:rPr>
            <a:t>г</a:t>
          </a:r>
        </a:p>
      </dgm:t>
    </dgm:pt>
    <dgm:pt modelId="{F9646B3A-69C9-4B7F-93F5-AF14D6EC38AF}" type="parTrans" cxnId="{ED78614D-D2C6-4E95-8B20-5698A329DB88}">
      <dgm:prSet/>
      <dgm:spPr/>
      <dgm:t>
        <a:bodyPr/>
        <a:lstStyle/>
        <a:p>
          <a:endParaRPr lang="ru-RU"/>
        </a:p>
      </dgm:t>
    </dgm:pt>
    <dgm:pt modelId="{1AB50B1F-5501-481D-841C-088D89F41937}" type="sibTrans" cxnId="{ED78614D-D2C6-4E95-8B20-5698A329DB88}">
      <dgm:prSet/>
      <dgm:spPr/>
      <dgm:t>
        <a:bodyPr/>
        <a:lstStyle/>
        <a:p>
          <a:endParaRPr lang="ru-RU"/>
        </a:p>
      </dgm:t>
    </dgm:pt>
    <dgm:pt modelId="{83189BB7-4DD6-4316-AC81-D29ECF1AB5A9}">
      <dgm:prSet custT="1"/>
      <dgm:spPr>
        <a:solidFill>
          <a:schemeClr val="accent5">
            <a:lumMod val="50000"/>
          </a:schemeClr>
        </a:solidFill>
      </dgm:spPr>
      <dgm:t>
        <a:bodyPr/>
        <a:lstStyle/>
        <a:p>
          <a:r>
            <a:rPr lang="ru-RU" sz="2500" dirty="0">
              <a:latin typeface="+mn-lt"/>
            </a:rPr>
            <a:t>б</a:t>
          </a:r>
        </a:p>
      </dgm:t>
    </dgm:pt>
    <dgm:pt modelId="{6565A301-CEBB-4A85-BF10-789DCBE5E0CF}" type="parTrans" cxnId="{0B0BB684-6916-43FA-871F-48EC1379A6BE}">
      <dgm:prSet/>
      <dgm:spPr/>
      <dgm:t>
        <a:bodyPr/>
        <a:lstStyle/>
        <a:p>
          <a:endParaRPr lang="ru-RU"/>
        </a:p>
      </dgm:t>
    </dgm:pt>
    <dgm:pt modelId="{94837ADF-9B99-427D-A89F-AB57C193923B}" type="sibTrans" cxnId="{0B0BB684-6916-43FA-871F-48EC1379A6BE}">
      <dgm:prSet/>
      <dgm:spPr/>
      <dgm:t>
        <a:bodyPr/>
        <a:lstStyle/>
        <a:p>
          <a:endParaRPr lang="ru-RU"/>
        </a:p>
      </dgm:t>
    </dgm:pt>
    <dgm:pt modelId="{456E0824-90BC-4DFE-A2EC-B7C7318E3196}">
      <dgm:prSet custT="1"/>
      <dgm:spPr>
        <a:solidFill>
          <a:schemeClr val="accent5">
            <a:lumMod val="60000"/>
            <a:lumOff val="40000"/>
            <a:alpha val="90000"/>
          </a:schemeClr>
        </a:solidFill>
      </dgm:spPr>
      <dgm:t>
        <a:bodyPr/>
        <a:lstStyle/>
        <a:p>
          <a:r>
            <a:rPr lang="ru-RU" sz="1900" dirty="0">
              <a:latin typeface="+mn-lt"/>
            </a:rPr>
            <a:t>наличие у участников закупки на праве собственности или ином законном основании оборудования и других материальных ресурсов</a:t>
          </a:r>
        </a:p>
      </dgm:t>
    </dgm:pt>
    <dgm:pt modelId="{3EEEC0AD-165A-43D9-AF03-6D221D5C5E53}" type="parTrans" cxnId="{03E9D9C7-C011-4F6E-8E4A-5C6D1D071099}">
      <dgm:prSet/>
      <dgm:spPr/>
      <dgm:t>
        <a:bodyPr/>
        <a:lstStyle/>
        <a:p>
          <a:endParaRPr lang="ru-RU"/>
        </a:p>
      </dgm:t>
    </dgm:pt>
    <dgm:pt modelId="{5E6CCC0F-CC05-4894-8A06-27079CFAD579}" type="sibTrans" cxnId="{03E9D9C7-C011-4F6E-8E4A-5C6D1D071099}">
      <dgm:prSet/>
      <dgm:spPr/>
      <dgm:t>
        <a:bodyPr/>
        <a:lstStyle/>
        <a:p>
          <a:endParaRPr lang="ru-RU"/>
        </a:p>
      </dgm:t>
    </dgm:pt>
    <dgm:pt modelId="{B05D2721-0052-4FF6-A934-920CF203C3D2}">
      <dgm:prSet/>
      <dgm:spPr>
        <a:solidFill>
          <a:schemeClr val="accent5">
            <a:lumMod val="60000"/>
            <a:lumOff val="40000"/>
            <a:alpha val="90000"/>
          </a:schemeClr>
        </a:solidFill>
      </dgm:spPr>
      <dgm:t>
        <a:bodyPr/>
        <a:lstStyle/>
        <a:p>
          <a:r>
            <a:rPr lang="ru-RU" b="0" dirty="0"/>
            <a:t>наличие у участников закупки деловой репутации</a:t>
          </a:r>
          <a:endParaRPr lang="ru-RU" dirty="0">
            <a:latin typeface="+mn-lt"/>
          </a:endParaRPr>
        </a:p>
      </dgm:t>
    </dgm:pt>
    <dgm:pt modelId="{5FE18B43-EA59-4A1A-8991-5BB291E01196}" type="parTrans" cxnId="{19440F9C-479B-4AD5-8258-3A4812A8665A}">
      <dgm:prSet/>
      <dgm:spPr/>
      <dgm:t>
        <a:bodyPr/>
        <a:lstStyle/>
        <a:p>
          <a:endParaRPr lang="ru-RU"/>
        </a:p>
      </dgm:t>
    </dgm:pt>
    <dgm:pt modelId="{06E4F42C-20EA-4F82-9B57-28F0559A63F1}" type="sibTrans" cxnId="{19440F9C-479B-4AD5-8258-3A4812A8665A}">
      <dgm:prSet/>
      <dgm:spPr/>
      <dgm:t>
        <a:bodyPr/>
        <a:lstStyle/>
        <a:p>
          <a:endParaRPr lang="ru-RU"/>
        </a:p>
      </dgm:t>
    </dgm:pt>
    <dgm:pt modelId="{2CDCC4B6-B6AA-4020-B6B0-163554275EA8}" type="pres">
      <dgm:prSet presAssocID="{E6797E6F-4116-47C0-A01C-BCFC9254454A}" presName="Name0" presStyleCnt="0">
        <dgm:presLayoutVars>
          <dgm:dir/>
          <dgm:animLvl val="lvl"/>
          <dgm:resizeHandles/>
        </dgm:presLayoutVars>
      </dgm:prSet>
      <dgm:spPr/>
      <dgm:t>
        <a:bodyPr/>
        <a:lstStyle/>
        <a:p>
          <a:endParaRPr lang="ru-RU"/>
        </a:p>
      </dgm:t>
    </dgm:pt>
    <dgm:pt modelId="{78D850C5-F7F4-4DA2-B5B5-B353E74924B7}" type="pres">
      <dgm:prSet presAssocID="{54B58301-2808-443C-B063-BCEE902287D8}" presName="linNode" presStyleCnt="0"/>
      <dgm:spPr/>
    </dgm:pt>
    <dgm:pt modelId="{B98F6195-25EA-48AF-864B-8FE63B782844}" type="pres">
      <dgm:prSet presAssocID="{54B58301-2808-443C-B063-BCEE902287D8}" presName="parentShp" presStyleLbl="node1" presStyleIdx="0" presStyleCnt="5" custScaleX="37973" custLinFactNeighborY="-282">
        <dgm:presLayoutVars>
          <dgm:bulletEnabled val="1"/>
        </dgm:presLayoutVars>
      </dgm:prSet>
      <dgm:spPr/>
      <dgm:t>
        <a:bodyPr/>
        <a:lstStyle/>
        <a:p>
          <a:endParaRPr lang="ru-RU"/>
        </a:p>
      </dgm:t>
    </dgm:pt>
    <dgm:pt modelId="{D0209F4C-0F21-4B71-AF4F-6FE6ECD584FC}" type="pres">
      <dgm:prSet presAssocID="{54B58301-2808-443C-B063-BCEE902287D8}" presName="childShp" presStyleLbl="bgAccFollowNode1" presStyleIdx="0" presStyleCnt="5" custScaleX="126528">
        <dgm:presLayoutVars>
          <dgm:bulletEnabled val="1"/>
        </dgm:presLayoutVars>
      </dgm:prSet>
      <dgm:spPr/>
      <dgm:t>
        <a:bodyPr/>
        <a:lstStyle/>
        <a:p>
          <a:endParaRPr lang="ru-RU"/>
        </a:p>
      </dgm:t>
    </dgm:pt>
    <dgm:pt modelId="{611B9837-CD5F-456B-9E4B-27EDE0D0D0C7}" type="pres">
      <dgm:prSet presAssocID="{D4C1D97F-2D50-4E4F-8A67-022DC6536149}" presName="spacing" presStyleCnt="0"/>
      <dgm:spPr/>
    </dgm:pt>
    <dgm:pt modelId="{69E73910-BA8F-46EB-9F31-0DBBD0D6E1A1}" type="pres">
      <dgm:prSet presAssocID="{83189BB7-4DD6-4316-AC81-D29ECF1AB5A9}" presName="linNode" presStyleCnt="0"/>
      <dgm:spPr/>
    </dgm:pt>
    <dgm:pt modelId="{65F86E1F-201D-490B-875B-6C78E9A6F673}" type="pres">
      <dgm:prSet presAssocID="{83189BB7-4DD6-4316-AC81-D29ECF1AB5A9}" presName="parentShp" presStyleLbl="node1" presStyleIdx="1" presStyleCnt="5" custScaleX="39729">
        <dgm:presLayoutVars>
          <dgm:bulletEnabled val="1"/>
        </dgm:presLayoutVars>
      </dgm:prSet>
      <dgm:spPr/>
      <dgm:t>
        <a:bodyPr/>
        <a:lstStyle/>
        <a:p>
          <a:endParaRPr lang="ru-RU"/>
        </a:p>
      </dgm:t>
    </dgm:pt>
    <dgm:pt modelId="{A3A98E66-A2D2-49D7-A982-E4A900B69007}" type="pres">
      <dgm:prSet presAssocID="{83189BB7-4DD6-4316-AC81-D29ECF1AB5A9}" presName="childShp" presStyleLbl="bgAccFollowNode1" presStyleIdx="1" presStyleCnt="5" custScaleX="125898" custLinFactNeighborY="-5160">
        <dgm:presLayoutVars>
          <dgm:bulletEnabled val="1"/>
        </dgm:presLayoutVars>
      </dgm:prSet>
      <dgm:spPr/>
      <dgm:t>
        <a:bodyPr/>
        <a:lstStyle/>
        <a:p>
          <a:endParaRPr lang="ru-RU"/>
        </a:p>
      </dgm:t>
    </dgm:pt>
    <dgm:pt modelId="{D0C862EB-E804-4FAA-AFAF-5298448700FE}" type="pres">
      <dgm:prSet presAssocID="{94837ADF-9B99-427D-A89F-AB57C193923B}" presName="spacing" presStyleCnt="0"/>
      <dgm:spPr/>
    </dgm:pt>
    <dgm:pt modelId="{06CC4F12-3EEA-4DF5-8EE3-7843E8C654F1}" type="pres">
      <dgm:prSet presAssocID="{E3FBD394-441D-4302-9878-6D132B96F2D8}" presName="linNode" presStyleCnt="0"/>
      <dgm:spPr/>
    </dgm:pt>
    <dgm:pt modelId="{9A5AE569-F13F-4095-8B15-BDC682031F10}" type="pres">
      <dgm:prSet presAssocID="{E3FBD394-441D-4302-9878-6D132B96F2D8}" presName="parentShp" presStyleLbl="node1" presStyleIdx="2" presStyleCnt="5" custScaleX="39059" custLinFactNeighborY="-1346">
        <dgm:presLayoutVars>
          <dgm:bulletEnabled val="1"/>
        </dgm:presLayoutVars>
      </dgm:prSet>
      <dgm:spPr/>
      <dgm:t>
        <a:bodyPr/>
        <a:lstStyle/>
        <a:p>
          <a:endParaRPr lang="ru-RU"/>
        </a:p>
      </dgm:t>
    </dgm:pt>
    <dgm:pt modelId="{A7A1DCFD-633A-4268-8F9C-014EB608CA16}" type="pres">
      <dgm:prSet presAssocID="{E3FBD394-441D-4302-9878-6D132B96F2D8}" presName="childShp" presStyleLbl="bgAccFollowNode1" presStyleIdx="2" presStyleCnt="5" custScaleX="125583">
        <dgm:presLayoutVars>
          <dgm:bulletEnabled val="1"/>
        </dgm:presLayoutVars>
      </dgm:prSet>
      <dgm:spPr/>
      <dgm:t>
        <a:bodyPr/>
        <a:lstStyle/>
        <a:p>
          <a:endParaRPr lang="ru-RU"/>
        </a:p>
      </dgm:t>
    </dgm:pt>
    <dgm:pt modelId="{65E5AFA5-61B5-4A11-B054-F3A58C632B1F}" type="pres">
      <dgm:prSet presAssocID="{F5B8E5D1-7749-4451-A0D2-94D53BD91FAD}" presName="spacing" presStyleCnt="0"/>
      <dgm:spPr/>
    </dgm:pt>
    <dgm:pt modelId="{C6257294-9971-4504-B914-1C21227760D2}" type="pres">
      <dgm:prSet presAssocID="{721AE525-80E3-49F9-A5BD-57C408E9B46C}" presName="linNode" presStyleCnt="0"/>
      <dgm:spPr/>
    </dgm:pt>
    <dgm:pt modelId="{F8678D1B-5360-4460-851B-90426043606E}" type="pres">
      <dgm:prSet presAssocID="{721AE525-80E3-49F9-A5BD-57C408E9B46C}" presName="parentShp" presStyleLbl="node1" presStyleIdx="3" presStyleCnt="5" custScaleX="39391" custLinFactNeighborY="2448">
        <dgm:presLayoutVars>
          <dgm:bulletEnabled val="1"/>
        </dgm:presLayoutVars>
      </dgm:prSet>
      <dgm:spPr/>
      <dgm:t>
        <a:bodyPr/>
        <a:lstStyle/>
        <a:p>
          <a:endParaRPr lang="ru-RU"/>
        </a:p>
      </dgm:t>
    </dgm:pt>
    <dgm:pt modelId="{2E64982C-FDDB-41B6-8F5E-0BA161B103D5}" type="pres">
      <dgm:prSet presAssocID="{721AE525-80E3-49F9-A5BD-57C408E9B46C}" presName="childShp" presStyleLbl="bgAccFollowNode1" presStyleIdx="3" presStyleCnt="5" custScaleX="125898">
        <dgm:presLayoutVars>
          <dgm:bulletEnabled val="1"/>
        </dgm:presLayoutVars>
      </dgm:prSet>
      <dgm:spPr/>
      <dgm:t>
        <a:bodyPr/>
        <a:lstStyle/>
        <a:p>
          <a:endParaRPr lang="ru-RU"/>
        </a:p>
      </dgm:t>
    </dgm:pt>
    <dgm:pt modelId="{041231B1-D61D-42B0-BA4D-A352E3053C32}" type="pres">
      <dgm:prSet presAssocID="{1AB50B1F-5501-481D-841C-088D89F41937}" presName="spacing" presStyleCnt="0"/>
      <dgm:spPr/>
    </dgm:pt>
    <dgm:pt modelId="{D7F4785A-6CB8-4754-9F75-7579BDE77591}" type="pres">
      <dgm:prSet presAssocID="{A275B2C1-2DE9-4D9A-B15E-C98141B005B1}" presName="linNode" presStyleCnt="0"/>
      <dgm:spPr/>
    </dgm:pt>
    <dgm:pt modelId="{33A64600-AC45-4EF7-B7E2-CE57634727F5}" type="pres">
      <dgm:prSet presAssocID="{A275B2C1-2DE9-4D9A-B15E-C98141B005B1}" presName="parentShp" presStyleLbl="node1" presStyleIdx="4" presStyleCnt="5" custScaleX="39532" custLinFactNeighborX="-473" custLinFactNeighborY="185">
        <dgm:presLayoutVars>
          <dgm:bulletEnabled val="1"/>
        </dgm:presLayoutVars>
      </dgm:prSet>
      <dgm:spPr/>
      <dgm:t>
        <a:bodyPr/>
        <a:lstStyle/>
        <a:p>
          <a:endParaRPr lang="ru-RU"/>
        </a:p>
      </dgm:t>
    </dgm:pt>
    <dgm:pt modelId="{A443428B-BA76-4683-B101-9F6ADF8DB6E6}" type="pres">
      <dgm:prSet presAssocID="{A275B2C1-2DE9-4D9A-B15E-C98141B005B1}" presName="childShp" presStyleLbl="bgAccFollowNode1" presStyleIdx="4" presStyleCnt="5" custScaleX="124953">
        <dgm:presLayoutVars>
          <dgm:bulletEnabled val="1"/>
        </dgm:presLayoutVars>
      </dgm:prSet>
      <dgm:spPr/>
      <dgm:t>
        <a:bodyPr/>
        <a:lstStyle/>
        <a:p>
          <a:endParaRPr lang="ru-RU"/>
        </a:p>
      </dgm:t>
    </dgm:pt>
  </dgm:ptLst>
  <dgm:cxnLst>
    <dgm:cxn modelId="{887AD4D2-F899-40CF-A6E1-66F71850D6B1}" type="presOf" srcId="{83189BB7-4DD6-4316-AC81-D29ECF1AB5A9}" destId="{65F86E1F-201D-490B-875B-6C78E9A6F673}" srcOrd="0" destOrd="0" presId="urn:microsoft.com/office/officeart/2005/8/layout/vList6"/>
    <dgm:cxn modelId="{01866E29-CA3D-4670-A477-E182B4B7BEE9}" srcId="{A275B2C1-2DE9-4D9A-B15E-C98141B005B1}" destId="{B812D25D-40A4-49FD-80BF-AB856AE064D6}" srcOrd="0" destOrd="0" parTransId="{AF5EFDB5-2197-44C7-9BCF-08B050C69634}" sibTransId="{EC681753-5EE5-4EA1-9B6C-0C561B35391F}"/>
    <dgm:cxn modelId="{355DD8E8-18C3-4766-8A29-EFC9D0EB8F9F}" srcId="{54B58301-2808-443C-B063-BCEE902287D8}" destId="{DA2FD8C5-191C-422C-A371-EE86BB6D1F2C}" srcOrd="0" destOrd="0" parTransId="{3EFE0DEC-CF33-41C4-BB9F-EC08786CE997}" sibTransId="{8E5B97D7-F81E-41FD-B1E4-41AD2E9C70E9}"/>
    <dgm:cxn modelId="{ED78614D-D2C6-4E95-8B20-5698A329DB88}" srcId="{E6797E6F-4116-47C0-A01C-BCFC9254454A}" destId="{721AE525-80E3-49F9-A5BD-57C408E9B46C}" srcOrd="3" destOrd="0" parTransId="{F9646B3A-69C9-4B7F-93F5-AF14D6EC38AF}" sibTransId="{1AB50B1F-5501-481D-841C-088D89F41937}"/>
    <dgm:cxn modelId="{E0096655-3969-4D08-B27D-5DF26B1CFF5D}" type="presOf" srcId="{DA2FD8C5-191C-422C-A371-EE86BB6D1F2C}" destId="{D0209F4C-0F21-4B71-AF4F-6FE6ECD584FC}" srcOrd="0" destOrd="0" presId="urn:microsoft.com/office/officeart/2005/8/layout/vList6"/>
    <dgm:cxn modelId="{E75B8A8F-DC53-4CCC-A949-29CD53302D95}" type="presOf" srcId="{A275B2C1-2DE9-4D9A-B15E-C98141B005B1}" destId="{33A64600-AC45-4EF7-B7E2-CE57634727F5}" srcOrd="0" destOrd="0" presId="urn:microsoft.com/office/officeart/2005/8/layout/vList6"/>
    <dgm:cxn modelId="{015DDC34-63C6-4D9C-9AA1-FB4E5FBD5AD4}" srcId="{E3FBD394-441D-4302-9878-6D132B96F2D8}" destId="{306B5CFE-A3DE-4DF0-8488-ED2E1074B381}" srcOrd="0" destOrd="0" parTransId="{ADF8269B-3F90-4619-8648-940845095F1F}" sibTransId="{604204E4-9115-47B0-805D-E4BE9D129DB2}"/>
    <dgm:cxn modelId="{CE87CEA5-B029-40EF-B54D-68A553826DDC}" type="presOf" srcId="{306B5CFE-A3DE-4DF0-8488-ED2E1074B381}" destId="{A7A1DCFD-633A-4268-8F9C-014EB608CA16}" srcOrd="0" destOrd="0" presId="urn:microsoft.com/office/officeart/2005/8/layout/vList6"/>
    <dgm:cxn modelId="{0B0BB684-6916-43FA-871F-48EC1379A6BE}" srcId="{E6797E6F-4116-47C0-A01C-BCFC9254454A}" destId="{83189BB7-4DD6-4316-AC81-D29ECF1AB5A9}" srcOrd="1" destOrd="0" parTransId="{6565A301-CEBB-4A85-BF10-789DCBE5E0CF}" sibTransId="{94837ADF-9B99-427D-A89F-AB57C193923B}"/>
    <dgm:cxn modelId="{D3E93E2E-E68B-44DD-B76D-4806F9A97725}" type="presOf" srcId="{E3FBD394-441D-4302-9878-6D132B96F2D8}" destId="{9A5AE569-F13F-4095-8B15-BDC682031F10}" srcOrd="0" destOrd="0" presId="urn:microsoft.com/office/officeart/2005/8/layout/vList6"/>
    <dgm:cxn modelId="{19440F9C-479B-4AD5-8258-3A4812A8665A}" srcId="{721AE525-80E3-49F9-A5BD-57C408E9B46C}" destId="{B05D2721-0052-4FF6-A934-920CF203C3D2}" srcOrd="0" destOrd="0" parTransId="{5FE18B43-EA59-4A1A-8991-5BB291E01196}" sibTransId="{06E4F42C-20EA-4F82-9B57-28F0559A63F1}"/>
    <dgm:cxn modelId="{5CF06F70-F862-400F-B6C7-85573F9F3F2A}" type="presOf" srcId="{456E0824-90BC-4DFE-A2EC-B7C7318E3196}" destId="{A3A98E66-A2D2-49D7-A982-E4A900B69007}" srcOrd="0" destOrd="0" presId="urn:microsoft.com/office/officeart/2005/8/layout/vList6"/>
    <dgm:cxn modelId="{2AC94F3E-3122-4492-99EC-4B672C93BA43}" type="presOf" srcId="{54B58301-2808-443C-B063-BCEE902287D8}" destId="{B98F6195-25EA-48AF-864B-8FE63B782844}" srcOrd="0" destOrd="0" presId="urn:microsoft.com/office/officeart/2005/8/layout/vList6"/>
    <dgm:cxn modelId="{B7379ED4-D30E-40A3-A386-D4CCAE6D999A}" type="presOf" srcId="{721AE525-80E3-49F9-A5BD-57C408E9B46C}" destId="{F8678D1B-5360-4460-851B-90426043606E}" srcOrd="0" destOrd="0" presId="urn:microsoft.com/office/officeart/2005/8/layout/vList6"/>
    <dgm:cxn modelId="{03E9D9C7-C011-4F6E-8E4A-5C6D1D071099}" srcId="{83189BB7-4DD6-4316-AC81-D29ECF1AB5A9}" destId="{456E0824-90BC-4DFE-A2EC-B7C7318E3196}" srcOrd="0" destOrd="0" parTransId="{3EEEC0AD-165A-43D9-AF03-6D221D5C5E53}" sibTransId="{5E6CCC0F-CC05-4894-8A06-27079CFAD579}"/>
    <dgm:cxn modelId="{2AA75F66-3498-4171-9B9D-3C7D7C61F7AA}" type="presOf" srcId="{B05D2721-0052-4FF6-A934-920CF203C3D2}" destId="{2E64982C-FDDB-41B6-8F5E-0BA161B103D5}" srcOrd="0" destOrd="0" presId="urn:microsoft.com/office/officeart/2005/8/layout/vList6"/>
    <dgm:cxn modelId="{FAE4FB4C-1E84-4BF8-8543-0EBE43A6574E}" srcId="{E6797E6F-4116-47C0-A01C-BCFC9254454A}" destId="{A275B2C1-2DE9-4D9A-B15E-C98141B005B1}" srcOrd="4" destOrd="0" parTransId="{3F681C1B-27B7-410F-80CB-3DA0E0F0DAB0}" sibTransId="{42F93388-EF31-49BD-A37B-A81A46727208}"/>
    <dgm:cxn modelId="{2178FDEE-DEE5-4293-8A74-E4C14D459839}" type="presOf" srcId="{B812D25D-40A4-49FD-80BF-AB856AE064D6}" destId="{A443428B-BA76-4683-B101-9F6ADF8DB6E6}" srcOrd="0" destOrd="0" presId="urn:microsoft.com/office/officeart/2005/8/layout/vList6"/>
    <dgm:cxn modelId="{8DE748AB-AFFD-495E-9B8E-C7D1341DA1B7}" srcId="{E6797E6F-4116-47C0-A01C-BCFC9254454A}" destId="{54B58301-2808-443C-B063-BCEE902287D8}" srcOrd="0" destOrd="0" parTransId="{4367F42B-E36C-4A4B-BBA0-0AC7253A72BC}" sibTransId="{D4C1D97F-2D50-4E4F-8A67-022DC6536149}"/>
    <dgm:cxn modelId="{E6D74F65-1F65-4F48-8DDB-DA3D773B2CB0}" type="presOf" srcId="{E6797E6F-4116-47C0-A01C-BCFC9254454A}" destId="{2CDCC4B6-B6AA-4020-B6B0-163554275EA8}" srcOrd="0" destOrd="0" presId="urn:microsoft.com/office/officeart/2005/8/layout/vList6"/>
    <dgm:cxn modelId="{6D485C23-B9DB-4485-AEFE-E1D09838DECB}" srcId="{E6797E6F-4116-47C0-A01C-BCFC9254454A}" destId="{E3FBD394-441D-4302-9878-6D132B96F2D8}" srcOrd="2" destOrd="0" parTransId="{6197F97D-0F48-450A-AC1A-FCEE1604776F}" sibTransId="{F5B8E5D1-7749-4451-A0D2-94D53BD91FAD}"/>
    <dgm:cxn modelId="{B20E61BC-0ECB-48E2-8DC6-8EEEE085E825}" type="presParOf" srcId="{2CDCC4B6-B6AA-4020-B6B0-163554275EA8}" destId="{78D850C5-F7F4-4DA2-B5B5-B353E74924B7}" srcOrd="0" destOrd="0" presId="urn:microsoft.com/office/officeart/2005/8/layout/vList6"/>
    <dgm:cxn modelId="{EE463056-E714-41C5-A3D9-902A1824421F}" type="presParOf" srcId="{78D850C5-F7F4-4DA2-B5B5-B353E74924B7}" destId="{B98F6195-25EA-48AF-864B-8FE63B782844}" srcOrd="0" destOrd="0" presId="urn:microsoft.com/office/officeart/2005/8/layout/vList6"/>
    <dgm:cxn modelId="{D58C8BB6-8D0D-4C40-B905-92F68118AAD5}" type="presParOf" srcId="{78D850C5-F7F4-4DA2-B5B5-B353E74924B7}" destId="{D0209F4C-0F21-4B71-AF4F-6FE6ECD584FC}" srcOrd="1" destOrd="0" presId="urn:microsoft.com/office/officeart/2005/8/layout/vList6"/>
    <dgm:cxn modelId="{3C972B7C-8F40-41CC-91C7-D781810C2D2D}" type="presParOf" srcId="{2CDCC4B6-B6AA-4020-B6B0-163554275EA8}" destId="{611B9837-CD5F-456B-9E4B-27EDE0D0D0C7}" srcOrd="1" destOrd="0" presId="urn:microsoft.com/office/officeart/2005/8/layout/vList6"/>
    <dgm:cxn modelId="{2E304008-43DC-4182-9F8F-B65FAB46A9A5}" type="presParOf" srcId="{2CDCC4B6-B6AA-4020-B6B0-163554275EA8}" destId="{69E73910-BA8F-46EB-9F31-0DBBD0D6E1A1}" srcOrd="2" destOrd="0" presId="urn:microsoft.com/office/officeart/2005/8/layout/vList6"/>
    <dgm:cxn modelId="{40E0DD35-1A28-445B-ABCE-D5E39C38073F}" type="presParOf" srcId="{69E73910-BA8F-46EB-9F31-0DBBD0D6E1A1}" destId="{65F86E1F-201D-490B-875B-6C78E9A6F673}" srcOrd="0" destOrd="0" presId="urn:microsoft.com/office/officeart/2005/8/layout/vList6"/>
    <dgm:cxn modelId="{38A96858-F251-4181-B46A-57E25F9A1135}" type="presParOf" srcId="{69E73910-BA8F-46EB-9F31-0DBBD0D6E1A1}" destId="{A3A98E66-A2D2-49D7-A982-E4A900B69007}" srcOrd="1" destOrd="0" presId="urn:microsoft.com/office/officeart/2005/8/layout/vList6"/>
    <dgm:cxn modelId="{6C9606C1-508F-408C-B1FD-0C35C402A185}" type="presParOf" srcId="{2CDCC4B6-B6AA-4020-B6B0-163554275EA8}" destId="{D0C862EB-E804-4FAA-AFAF-5298448700FE}" srcOrd="3" destOrd="0" presId="urn:microsoft.com/office/officeart/2005/8/layout/vList6"/>
    <dgm:cxn modelId="{B27ABD48-D40A-43D2-B4B2-08B8C1263B6E}" type="presParOf" srcId="{2CDCC4B6-B6AA-4020-B6B0-163554275EA8}" destId="{06CC4F12-3EEA-4DF5-8EE3-7843E8C654F1}" srcOrd="4" destOrd="0" presId="urn:microsoft.com/office/officeart/2005/8/layout/vList6"/>
    <dgm:cxn modelId="{F88F71BE-DFEF-425C-983F-8A0ABDB7199F}" type="presParOf" srcId="{06CC4F12-3EEA-4DF5-8EE3-7843E8C654F1}" destId="{9A5AE569-F13F-4095-8B15-BDC682031F10}" srcOrd="0" destOrd="0" presId="urn:microsoft.com/office/officeart/2005/8/layout/vList6"/>
    <dgm:cxn modelId="{8CA45A16-D618-4D29-9A52-A247ED5AE64A}" type="presParOf" srcId="{06CC4F12-3EEA-4DF5-8EE3-7843E8C654F1}" destId="{A7A1DCFD-633A-4268-8F9C-014EB608CA16}" srcOrd="1" destOrd="0" presId="urn:microsoft.com/office/officeart/2005/8/layout/vList6"/>
    <dgm:cxn modelId="{1E5CF34D-3CB8-467E-9BDA-002E032669E5}" type="presParOf" srcId="{2CDCC4B6-B6AA-4020-B6B0-163554275EA8}" destId="{65E5AFA5-61B5-4A11-B054-F3A58C632B1F}" srcOrd="5" destOrd="0" presId="urn:microsoft.com/office/officeart/2005/8/layout/vList6"/>
    <dgm:cxn modelId="{73E3E090-E9A8-4E59-942A-C9CC3D7152EC}" type="presParOf" srcId="{2CDCC4B6-B6AA-4020-B6B0-163554275EA8}" destId="{C6257294-9971-4504-B914-1C21227760D2}" srcOrd="6" destOrd="0" presId="urn:microsoft.com/office/officeart/2005/8/layout/vList6"/>
    <dgm:cxn modelId="{E5D018FF-529B-43DC-9EC7-B29CE686E263}" type="presParOf" srcId="{C6257294-9971-4504-B914-1C21227760D2}" destId="{F8678D1B-5360-4460-851B-90426043606E}" srcOrd="0" destOrd="0" presId="urn:microsoft.com/office/officeart/2005/8/layout/vList6"/>
    <dgm:cxn modelId="{87F91F45-0AA9-4655-BEF9-9D1194E3E19D}" type="presParOf" srcId="{C6257294-9971-4504-B914-1C21227760D2}" destId="{2E64982C-FDDB-41B6-8F5E-0BA161B103D5}" srcOrd="1" destOrd="0" presId="urn:microsoft.com/office/officeart/2005/8/layout/vList6"/>
    <dgm:cxn modelId="{B81C74A6-4E79-420C-B1D5-47A87645062E}" type="presParOf" srcId="{2CDCC4B6-B6AA-4020-B6B0-163554275EA8}" destId="{041231B1-D61D-42B0-BA4D-A352E3053C32}" srcOrd="7" destOrd="0" presId="urn:microsoft.com/office/officeart/2005/8/layout/vList6"/>
    <dgm:cxn modelId="{49625726-DFEB-40F9-8317-3750FC5752D5}" type="presParOf" srcId="{2CDCC4B6-B6AA-4020-B6B0-163554275EA8}" destId="{D7F4785A-6CB8-4754-9F75-7579BDE77591}" srcOrd="8" destOrd="0" presId="urn:microsoft.com/office/officeart/2005/8/layout/vList6"/>
    <dgm:cxn modelId="{08F9A276-A0C5-4F2C-9E20-F183619F0702}" type="presParOf" srcId="{D7F4785A-6CB8-4754-9F75-7579BDE77591}" destId="{33A64600-AC45-4EF7-B7E2-CE57634727F5}" srcOrd="0" destOrd="0" presId="urn:microsoft.com/office/officeart/2005/8/layout/vList6"/>
    <dgm:cxn modelId="{B8BA15D7-1440-4C8E-B331-9F5FD665BD9B}" type="presParOf" srcId="{D7F4785A-6CB8-4754-9F75-7579BDE77591}" destId="{A443428B-BA76-4683-B101-9F6ADF8DB6E6}"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2E4A7-92CD-4F15-BD74-D7E7A1328323}">
      <dsp:nvSpPr>
        <dsp:cNvPr id="0" name=""/>
        <dsp:cNvSpPr/>
      </dsp:nvSpPr>
      <dsp:spPr>
        <a:xfrm>
          <a:off x="0" y="821939"/>
          <a:ext cx="7530012" cy="1096656"/>
        </a:xfrm>
        <a:prstGeom prst="rightArrow">
          <a:avLst>
            <a:gd name="adj1" fmla="val 50000"/>
            <a:gd name="adj2" fmla="val 50000"/>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4094" numCol="1" spcCol="1270" anchor="ctr" anchorCtr="0">
          <a:noAutofit/>
        </a:bodyPr>
        <a:lstStyle/>
        <a:p>
          <a:pPr lvl="0" algn="l" defTabSz="933450">
            <a:lnSpc>
              <a:spcPct val="90000"/>
            </a:lnSpc>
            <a:spcBef>
              <a:spcPct val="0"/>
            </a:spcBef>
            <a:spcAft>
              <a:spcPct val="35000"/>
            </a:spcAft>
          </a:pPr>
          <a:r>
            <a:rPr lang="ru-RU" sz="2100" kern="1200" dirty="0" smtClean="0"/>
            <a:t>Уровень 1</a:t>
          </a:r>
          <a:endParaRPr lang="ru-RU" sz="2100" kern="1200" dirty="0"/>
        </a:p>
      </dsp:txBody>
      <dsp:txXfrm>
        <a:off x="0" y="1096103"/>
        <a:ext cx="7255848" cy="548328"/>
      </dsp:txXfrm>
    </dsp:sp>
    <dsp:sp modelId="{4B6805B1-6A4D-460B-A650-31E77CBA55EB}">
      <dsp:nvSpPr>
        <dsp:cNvPr id="0" name=""/>
        <dsp:cNvSpPr/>
      </dsp:nvSpPr>
      <dsp:spPr>
        <a:xfrm>
          <a:off x="0" y="1667619"/>
          <a:ext cx="2319243" cy="2112564"/>
        </a:xfrm>
        <a:prstGeom prst="rect">
          <a:avLst/>
        </a:prstGeom>
        <a:solidFill>
          <a:schemeClr val="lt1">
            <a:hueOff val="0"/>
            <a:satOff val="0"/>
            <a:lumOff val="0"/>
            <a:alphaOff val="0"/>
          </a:schemeClr>
        </a:solidFill>
        <a:ln w="19050" cap="rnd"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endParaRPr lang="ru-RU" sz="2100" kern="1200" dirty="0" smtClean="0"/>
        </a:p>
        <a:p>
          <a:pPr lvl="0" algn="l" defTabSz="933450">
            <a:lnSpc>
              <a:spcPct val="90000"/>
            </a:lnSpc>
            <a:spcBef>
              <a:spcPct val="0"/>
            </a:spcBef>
            <a:spcAft>
              <a:spcPct val="35000"/>
            </a:spcAft>
          </a:pPr>
          <a:r>
            <a:rPr lang="ru-RU" sz="2400" kern="1200" dirty="0" smtClean="0"/>
            <a:t>Критерий оценки</a:t>
          </a:r>
          <a:endParaRPr lang="ru-RU" sz="2400" kern="1200" dirty="0"/>
        </a:p>
      </dsp:txBody>
      <dsp:txXfrm>
        <a:off x="0" y="1667619"/>
        <a:ext cx="2319243" cy="2112564"/>
      </dsp:txXfrm>
    </dsp:sp>
    <dsp:sp modelId="{8174CFB0-B32B-4E89-B1A6-94EEC2FCFBB5}">
      <dsp:nvSpPr>
        <dsp:cNvPr id="0" name=""/>
        <dsp:cNvSpPr/>
      </dsp:nvSpPr>
      <dsp:spPr>
        <a:xfrm>
          <a:off x="2319243" y="1187491"/>
          <a:ext cx="5210768" cy="1096656"/>
        </a:xfrm>
        <a:prstGeom prst="rightArrow">
          <a:avLst>
            <a:gd name="adj1" fmla="val 50000"/>
            <a:gd name="adj2" fmla="val 50000"/>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4094" numCol="1" spcCol="1270" anchor="ctr" anchorCtr="0">
          <a:noAutofit/>
        </a:bodyPr>
        <a:lstStyle/>
        <a:p>
          <a:pPr lvl="0" algn="l" defTabSz="933450">
            <a:lnSpc>
              <a:spcPct val="90000"/>
            </a:lnSpc>
            <a:spcBef>
              <a:spcPct val="0"/>
            </a:spcBef>
            <a:spcAft>
              <a:spcPct val="35000"/>
            </a:spcAft>
          </a:pPr>
          <a:r>
            <a:rPr lang="ru-RU" sz="2100" kern="1200" dirty="0" smtClean="0"/>
            <a:t>Уровень 2</a:t>
          </a:r>
          <a:endParaRPr lang="ru-RU" sz="2100" kern="1200" dirty="0"/>
        </a:p>
      </dsp:txBody>
      <dsp:txXfrm>
        <a:off x="2319243" y="1461655"/>
        <a:ext cx="4936604" cy="548328"/>
      </dsp:txXfrm>
    </dsp:sp>
    <dsp:sp modelId="{44617131-254D-4AED-8A62-B4E4EBFE335D}">
      <dsp:nvSpPr>
        <dsp:cNvPr id="0" name=""/>
        <dsp:cNvSpPr/>
      </dsp:nvSpPr>
      <dsp:spPr>
        <a:xfrm>
          <a:off x="2319243" y="2033172"/>
          <a:ext cx="2319243" cy="2112564"/>
        </a:xfrm>
        <a:prstGeom prst="rect">
          <a:avLst/>
        </a:prstGeom>
        <a:solidFill>
          <a:schemeClr val="lt1">
            <a:hueOff val="0"/>
            <a:satOff val="0"/>
            <a:lumOff val="0"/>
            <a:alphaOff val="0"/>
          </a:schemeClr>
        </a:solidFill>
        <a:ln w="19050" cap="rnd"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endParaRPr lang="ru-RU" sz="2100" kern="1200" dirty="0" smtClean="0"/>
        </a:p>
        <a:p>
          <a:pPr lvl="0" algn="l" defTabSz="933450">
            <a:lnSpc>
              <a:spcPct val="90000"/>
            </a:lnSpc>
            <a:spcBef>
              <a:spcPct val="0"/>
            </a:spcBef>
            <a:spcAft>
              <a:spcPct val="35000"/>
            </a:spcAft>
          </a:pPr>
          <a:r>
            <a:rPr lang="ru-RU" sz="2400" kern="1200" dirty="0" smtClean="0"/>
            <a:t>Показатель критерия оценки</a:t>
          </a:r>
          <a:endParaRPr lang="ru-RU" sz="2400" kern="1200" dirty="0"/>
        </a:p>
      </dsp:txBody>
      <dsp:txXfrm>
        <a:off x="2319243" y="2033172"/>
        <a:ext cx="2319243" cy="2112564"/>
      </dsp:txXfrm>
    </dsp:sp>
    <dsp:sp modelId="{9EE833B4-9EA6-44FC-A2EE-EEAA5DBF2F8E}">
      <dsp:nvSpPr>
        <dsp:cNvPr id="0" name=""/>
        <dsp:cNvSpPr/>
      </dsp:nvSpPr>
      <dsp:spPr>
        <a:xfrm>
          <a:off x="4638487" y="1553043"/>
          <a:ext cx="2891524" cy="1096656"/>
        </a:xfrm>
        <a:prstGeom prst="rightArrow">
          <a:avLst>
            <a:gd name="adj1" fmla="val 50000"/>
            <a:gd name="adj2" fmla="val 50000"/>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4094" numCol="1" spcCol="1270" anchor="ctr" anchorCtr="0">
          <a:noAutofit/>
        </a:bodyPr>
        <a:lstStyle/>
        <a:p>
          <a:pPr lvl="0" algn="l" defTabSz="933450">
            <a:lnSpc>
              <a:spcPct val="90000"/>
            </a:lnSpc>
            <a:spcBef>
              <a:spcPct val="0"/>
            </a:spcBef>
            <a:spcAft>
              <a:spcPct val="35000"/>
            </a:spcAft>
          </a:pPr>
          <a:r>
            <a:rPr lang="ru-RU" sz="2100" kern="1200" dirty="0" smtClean="0"/>
            <a:t>Уровень 3</a:t>
          </a:r>
          <a:endParaRPr lang="ru-RU" sz="2100" kern="1200" dirty="0"/>
        </a:p>
      </dsp:txBody>
      <dsp:txXfrm>
        <a:off x="4638487" y="1827207"/>
        <a:ext cx="2617360" cy="548328"/>
      </dsp:txXfrm>
    </dsp:sp>
    <dsp:sp modelId="{4272E197-F3D5-4DCC-B4F8-BDD6A7B80C06}">
      <dsp:nvSpPr>
        <dsp:cNvPr id="0" name=""/>
        <dsp:cNvSpPr/>
      </dsp:nvSpPr>
      <dsp:spPr>
        <a:xfrm>
          <a:off x="4638487" y="2398724"/>
          <a:ext cx="2319243" cy="2081647"/>
        </a:xfrm>
        <a:prstGeom prst="rect">
          <a:avLst/>
        </a:prstGeom>
        <a:solidFill>
          <a:schemeClr val="lt1">
            <a:hueOff val="0"/>
            <a:satOff val="0"/>
            <a:lumOff val="0"/>
            <a:alphaOff val="0"/>
          </a:schemeClr>
        </a:solidFill>
        <a:ln w="19050" cap="rnd"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endParaRPr lang="ru-RU" sz="2100" kern="1200" dirty="0" smtClean="0"/>
        </a:p>
        <a:p>
          <a:pPr lvl="0" algn="l" defTabSz="933450">
            <a:lnSpc>
              <a:spcPct val="90000"/>
            </a:lnSpc>
            <a:spcBef>
              <a:spcPct val="0"/>
            </a:spcBef>
            <a:spcAft>
              <a:spcPct val="35000"/>
            </a:spcAft>
          </a:pPr>
          <a:r>
            <a:rPr lang="ru-RU" sz="2400" kern="1200" dirty="0" smtClean="0"/>
            <a:t>Детализирую-</a:t>
          </a:r>
          <a:r>
            <a:rPr lang="ru-RU" sz="2400" kern="1200" dirty="0" err="1" smtClean="0"/>
            <a:t>щий</a:t>
          </a:r>
          <a:r>
            <a:rPr lang="ru-RU" sz="2400" kern="1200" dirty="0" smtClean="0"/>
            <a:t> показатель</a:t>
          </a:r>
          <a:endParaRPr lang="ru-RU" sz="2400" kern="1200" dirty="0"/>
        </a:p>
      </dsp:txBody>
      <dsp:txXfrm>
        <a:off x="4638487" y="2398724"/>
        <a:ext cx="2319243" cy="20816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464B3-0FCE-4CF7-A711-9D7D8D039451}">
      <dsp:nvSpPr>
        <dsp:cNvPr id="0" name=""/>
        <dsp:cNvSpPr/>
      </dsp:nvSpPr>
      <dsp:spPr>
        <a:xfrm>
          <a:off x="1816025" y="0"/>
          <a:ext cx="4408924" cy="4408924"/>
        </a:xfrm>
        <a:prstGeom prst="triangle">
          <a:avLst/>
        </a:prstGeom>
        <a:solidFill>
          <a:schemeClr val="accent5">
            <a:lumMod val="5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3181AC-3358-402C-B1F5-08F5CC6B59DB}">
      <dsp:nvSpPr>
        <dsp:cNvPr id="0" name=""/>
        <dsp:cNvSpPr/>
      </dsp:nvSpPr>
      <dsp:spPr>
        <a:xfrm>
          <a:off x="3712348" y="443260"/>
          <a:ext cx="2865800" cy="1043674"/>
        </a:xfrm>
        <a:prstGeom prst="roundRect">
          <a:avLst/>
        </a:prstGeom>
        <a:solidFill>
          <a:sysClr val="window" lastClr="FFFFFF">
            <a:alpha val="90000"/>
            <a:hueOff val="0"/>
            <a:satOff val="0"/>
            <a:lumOff val="0"/>
            <a:alphaOff val="0"/>
          </a:sysClr>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a:solidFill>
                <a:sysClr val="windowText" lastClr="000000">
                  <a:hueOff val="0"/>
                  <a:satOff val="0"/>
                  <a:lumOff val="0"/>
                  <a:alphaOff val="0"/>
                </a:sysClr>
              </a:solidFill>
              <a:latin typeface="+mn-lt"/>
              <a:ea typeface="+mn-ea"/>
              <a:cs typeface="+mn-cs"/>
            </a:rPr>
            <a:t>качественные характеристики объекта закупки</a:t>
          </a:r>
        </a:p>
      </dsp:txBody>
      <dsp:txXfrm>
        <a:off x="3763296" y="494208"/>
        <a:ext cx="2763904" cy="941778"/>
      </dsp:txXfrm>
    </dsp:sp>
    <dsp:sp modelId="{67C2873B-B71F-4CC6-8848-C93F5AEA7E4D}">
      <dsp:nvSpPr>
        <dsp:cNvPr id="0" name=""/>
        <dsp:cNvSpPr/>
      </dsp:nvSpPr>
      <dsp:spPr>
        <a:xfrm>
          <a:off x="3712348" y="1617394"/>
          <a:ext cx="2865800" cy="1043674"/>
        </a:xfrm>
        <a:prstGeom prst="roundRect">
          <a:avLst/>
        </a:prstGeom>
        <a:solidFill>
          <a:sysClr val="window" lastClr="FFFFFF">
            <a:alpha val="90000"/>
            <a:hueOff val="0"/>
            <a:satOff val="0"/>
            <a:lumOff val="0"/>
            <a:alphaOff val="0"/>
          </a:sysClr>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a:solidFill>
                <a:sysClr val="windowText" lastClr="000000">
                  <a:hueOff val="0"/>
                  <a:satOff val="0"/>
                  <a:lumOff val="0"/>
                  <a:alphaOff val="0"/>
                </a:sysClr>
              </a:solidFill>
              <a:latin typeface="+mn-lt"/>
              <a:ea typeface="+mn-ea"/>
              <a:cs typeface="+mn-cs"/>
            </a:rPr>
            <a:t>функциональные характеристики объекта закупки</a:t>
          </a:r>
        </a:p>
      </dsp:txBody>
      <dsp:txXfrm>
        <a:off x="3763296" y="1668342"/>
        <a:ext cx="2763904" cy="941778"/>
      </dsp:txXfrm>
    </dsp:sp>
    <dsp:sp modelId="{7FD75AF8-0C25-4723-98D5-B503F57CA219}">
      <dsp:nvSpPr>
        <dsp:cNvPr id="0" name=""/>
        <dsp:cNvSpPr/>
      </dsp:nvSpPr>
      <dsp:spPr>
        <a:xfrm>
          <a:off x="3712348" y="2791529"/>
          <a:ext cx="2865800" cy="1043674"/>
        </a:xfrm>
        <a:prstGeom prst="roundRect">
          <a:avLst/>
        </a:prstGeom>
        <a:solidFill>
          <a:sysClr val="window" lastClr="FFFFFF">
            <a:alpha val="90000"/>
            <a:hueOff val="0"/>
            <a:satOff val="0"/>
            <a:lumOff val="0"/>
            <a:alphaOff val="0"/>
          </a:sysClr>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a:solidFill>
                <a:sysClr val="windowText" lastClr="000000">
                  <a:hueOff val="0"/>
                  <a:satOff val="0"/>
                  <a:lumOff val="0"/>
                  <a:alphaOff val="0"/>
                </a:sysClr>
              </a:solidFill>
              <a:latin typeface="+mn-lt"/>
              <a:ea typeface="+mn-ea"/>
              <a:cs typeface="+mn-cs"/>
            </a:rPr>
            <a:t>экологические характеристики объекта закупки</a:t>
          </a:r>
        </a:p>
      </dsp:txBody>
      <dsp:txXfrm>
        <a:off x="3763296" y="2842477"/>
        <a:ext cx="2763904" cy="9417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269F3-C772-4547-A06D-ACC69D7081DD}">
      <dsp:nvSpPr>
        <dsp:cNvPr id="0" name=""/>
        <dsp:cNvSpPr/>
      </dsp:nvSpPr>
      <dsp:spPr>
        <a:xfrm>
          <a:off x="3146949" y="584"/>
          <a:ext cx="4720424" cy="2278782"/>
        </a:xfrm>
        <a:prstGeom prst="rightArrow">
          <a:avLst>
            <a:gd name="adj1" fmla="val 75000"/>
            <a:gd name="adj2" fmla="val 50000"/>
          </a:avLst>
        </a:prstGeom>
        <a:solidFill>
          <a:schemeClr val="accent5">
            <a:lumMod val="60000"/>
            <a:lumOff val="40000"/>
            <a:alpha val="90000"/>
          </a:scheme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ru-RU" sz="2400" kern="1200" dirty="0">
              <a:solidFill>
                <a:sysClr val="windowText" lastClr="000000">
                  <a:hueOff val="0"/>
                  <a:satOff val="0"/>
                  <a:lumOff val="0"/>
                  <a:alphaOff val="0"/>
                </a:sysClr>
              </a:solidFill>
              <a:latin typeface="+mn-lt"/>
              <a:ea typeface="+mn-ea"/>
              <a:cs typeface="+mn-cs"/>
            </a:rPr>
            <a:t>Классический вариант шкалы оценки с несколькими значениями</a:t>
          </a:r>
        </a:p>
      </dsp:txBody>
      <dsp:txXfrm>
        <a:off x="3146949" y="285432"/>
        <a:ext cx="3865881" cy="1709086"/>
      </dsp:txXfrm>
    </dsp:sp>
    <dsp:sp modelId="{6588F576-9AE7-4DE6-8002-FABFD71931A9}">
      <dsp:nvSpPr>
        <dsp:cNvPr id="0" name=""/>
        <dsp:cNvSpPr/>
      </dsp:nvSpPr>
      <dsp:spPr>
        <a:xfrm>
          <a:off x="0" y="584"/>
          <a:ext cx="3146949" cy="2278782"/>
        </a:xfrm>
        <a:prstGeom prst="roundRect">
          <a:avLst/>
        </a:prstGeom>
        <a:solidFill>
          <a:schemeClr val="accent5">
            <a:lumMod val="5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ru-RU" sz="6500" kern="1200" dirty="0">
              <a:solidFill>
                <a:sysClr val="window" lastClr="FFFFFF"/>
              </a:solidFill>
              <a:latin typeface="Calibri" panose="020F0502020204030204"/>
              <a:ea typeface="+mn-ea"/>
              <a:cs typeface="+mn-cs"/>
            </a:rPr>
            <a:t>Тип 1</a:t>
          </a:r>
        </a:p>
      </dsp:txBody>
      <dsp:txXfrm>
        <a:off x="111241" y="111825"/>
        <a:ext cx="2924467" cy="2056300"/>
      </dsp:txXfrm>
    </dsp:sp>
    <dsp:sp modelId="{8EF9CD97-5420-4F2D-87E4-A399DEA6FD40}">
      <dsp:nvSpPr>
        <dsp:cNvPr id="0" name=""/>
        <dsp:cNvSpPr/>
      </dsp:nvSpPr>
      <dsp:spPr>
        <a:xfrm>
          <a:off x="3146949" y="2507244"/>
          <a:ext cx="4720424" cy="2278782"/>
        </a:xfrm>
        <a:prstGeom prst="rightArrow">
          <a:avLst>
            <a:gd name="adj1" fmla="val 75000"/>
            <a:gd name="adj2" fmla="val 50000"/>
          </a:avLst>
        </a:prstGeom>
        <a:solidFill>
          <a:schemeClr val="accent5">
            <a:lumMod val="60000"/>
            <a:lumOff val="40000"/>
            <a:alpha val="90000"/>
          </a:scheme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ru-RU" sz="2400" kern="1200" dirty="0">
              <a:solidFill>
                <a:sysClr val="windowText" lastClr="000000">
                  <a:hueOff val="0"/>
                  <a:satOff val="0"/>
                  <a:lumOff val="0"/>
                  <a:alphaOff val="0"/>
                </a:sysClr>
              </a:solidFill>
              <a:latin typeface="Calibri" panose="020F0502020204030204"/>
              <a:ea typeface="+mn-ea"/>
              <a:cs typeface="+mn-cs"/>
            </a:rPr>
            <a:t>Шкала с двумя значениями (если предусматривается оценка наличия или отсутствия характеристики объекта закупки)</a:t>
          </a:r>
        </a:p>
      </dsp:txBody>
      <dsp:txXfrm>
        <a:off x="3146949" y="2792092"/>
        <a:ext cx="3865881" cy="1709086"/>
      </dsp:txXfrm>
    </dsp:sp>
    <dsp:sp modelId="{60138BDA-2FCF-41D1-B14D-8EF170607928}">
      <dsp:nvSpPr>
        <dsp:cNvPr id="0" name=""/>
        <dsp:cNvSpPr/>
      </dsp:nvSpPr>
      <dsp:spPr>
        <a:xfrm>
          <a:off x="0" y="2507244"/>
          <a:ext cx="3146949" cy="2278782"/>
        </a:xfrm>
        <a:prstGeom prst="roundRect">
          <a:avLst/>
        </a:prstGeom>
        <a:solidFill>
          <a:schemeClr val="accent5">
            <a:lumMod val="5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ru-RU" sz="6500" kern="1200" dirty="0">
              <a:solidFill>
                <a:sysClr val="window" lastClr="FFFFFF"/>
              </a:solidFill>
              <a:latin typeface="Calibri" panose="020F0502020204030204"/>
              <a:ea typeface="+mn-ea"/>
              <a:cs typeface="+mn-cs"/>
            </a:rPr>
            <a:t>Тип 2</a:t>
          </a:r>
        </a:p>
      </dsp:txBody>
      <dsp:txXfrm>
        <a:off x="111241" y="2618485"/>
        <a:ext cx="2924467" cy="20563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09F4C-0F21-4B71-AF4F-6FE6ECD584FC}">
      <dsp:nvSpPr>
        <dsp:cNvPr id="0" name=""/>
        <dsp:cNvSpPr/>
      </dsp:nvSpPr>
      <dsp:spPr>
        <a:xfrm>
          <a:off x="2145331" y="1500"/>
          <a:ext cx="8294207" cy="812210"/>
        </a:xfrm>
        <a:prstGeom prst="rightArrow">
          <a:avLst>
            <a:gd name="adj1" fmla="val 75000"/>
            <a:gd name="adj2" fmla="val 50000"/>
          </a:avLst>
        </a:prstGeom>
        <a:solidFill>
          <a:schemeClr val="accent5">
            <a:lumMod val="60000"/>
            <a:lumOff val="40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ru-RU" sz="2000" kern="1200" dirty="0">
              <a:latin typeface="+mn-lt"/>
            </a:rPr>
            <a:t>наличие у участников закупки финансовых ресурсов</a:t>
          </a:r>
        </a:p>
      </dsp:txBody>
      <dsp:txXfrm>
        <a:off x="2145331" y="103026"/>
        <a:ext cx="7989628" cy="609158"/>
      </dsp:txXfrm>
    </dsp:sp>
    <dsp:sp modelId="{B98F6195-25EA-48AF-864B-8FE63B782844}">
      <dsp:nvSpPr>
        <dsp:cNvPr id="0" name=""/>
        <dsp:cNvSpPr/>
      </dsp:nvSpPr>
      <dsp:spPr>
        <a:xfrm>
          <a:off x="485852" y="0"/>
          <a:ext cx="1659479" cy="812210"/>
        </a:xfrm>
        <a:prstGeom prst="round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600200">
            <a:lnSpc>
              <a:spcPct val="90000"/>
            </a:lnSpc>
            <a:spcBef>
              <a:spcPct val="0"/>
            </a:spcBef>
            <a:spcAft>
              <a:spcPct val="35000"/>
            </a:spcAft>
          </a:pPr>
          <a:r>
            <a:rPr lang="ru-RU" sz="2500" kern="1200" dirty="0"/>
            <a:t>а</a:t>
          </a:r>
        </a:p>
      </dsp:txBody>
      <dsp:txXfrm>
        <a:off x="525501" y="39649"/>
        <a:ext cx="1580181" cy="732912"/>
      </dsp:txXfrm>
    </dsp:sp>
    <dsp:sp modelId="{A3A98E66-A2D2-49D7-A982-E4A900B69007}">
      <dsp:nvSpPr>
        <dsp:cNvPr id="0" name=""/>
        <dsp:cNvSpPr/>
      </dsp:nvSpPr>
      <dsp:spPr>
        <a:xfrm>
          <a:off x="2204350" y="853021"/>
          <a:ext cx="8252910" cy="812210"/>
        </a:xfrm>
        <a:prstGeom prst="rightArrow">
          <a:avLst>
            <a:gd name="adj1" fmla="val 75000"/>
            <a:gd name="adj2" fmla="val 50000"/>
          </a:avLst>
        </a:prstGeom>
        <a:solidFill>
          <a:schemeClr val="accent5">
            <a:lumMod val="60000"/>
            <a:lumOff val="40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ru-RU" sz="1900" kern="1200" dirty="0">
              <a:latin typeface="+mn-lt"/>
            </a:rPr>
            <a:t>наличие у участников закупки на праве собственности или ином законном основании оборудования и других материальных ресурсов</a:t>
          </a:r>
        </a:p>
      </dsp:txBody>
      <dsp:txXfrm>
        <a:off x="2204350" y="954547"/>
        <a:ext cx="7948331" cy="609158"/>
      </dsp:txXfrm>
    </dsp:sp>
    <dsp:sp modelId="{65F86E1F-201D-490B-875B-6C78E9A6F673}">
      <dsp:nvSpPr>
        <dsp:cNvPr id="0" name=""/>
        <dsp:cNvSpPr/>
      </dsp:nvSpPr>
      <dsp:spPr>
        <a:xfrm>
          <a:off x="468131" y="894931"/>
          <a:ext cx="1736219" cy="812210"/>
        </a:xfrm>
        <a:prstGeom prst="round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ru-RU" sz="2500" kern="1200" dirty="0">
              <a:latin typeface="+mn-lt"/>
            </a:rPr>
            <a:t>б</a:t>
          </a:r>
        </a:p>
      </dsp:txBody>
      <dsp:txXfrm>
        <a:off x="507780" y="934580"/>
        <a:ext cx="1656921" cy="732912"/>
      </dsp:txXfrm>
    </dsp:sp>
    <dsp:sp modelId="{A7A1DCFD-633A-4268-8F9C-014EB608CA16}">
      <dsp:nvSpPr>
        <dsp:cNvPr id="0" name=""/>
        <dsp:cNvSpPr/>
      </dsp:nvSpPr>
      <dsp:spPr>
        <a:xfrm>
          <a:off x="2200035" y="1788362"/>
          <a:ext cx="8232261" cy="812210"/>
        </a:xfrm>
        <a:prstGeom prst="rightArrow">
          <a:avLst>
            <a:gd name="adj1" fmla="val 75000"/>
            <a:gd name="adj2" fmla="val 50000"/>
          </a:avLst>
        </a:prstGeom>
        <a:solidFill>
          <a:schemeClr val="accent5">
            <a:lumMod val="60000"/>
            <a:lumOff val="40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ru-RU" sz="1900" b="0" kern="1200" dirty="0"/>
            <a:t>наличие у участников закупки опыта поставки товара, выполнения работы, оказания услуги, связанного с предметом контракта</a:t>
          </a:r>
          <a:endParaRPr lang="ru-RU" sz="1900" kern="1200" dirty="0">
            <a:latin typeface="+mn-lt"/>
          </a:endParaRPr>
        </a:p>
      </dsp:txBody>
      <dsp:txXfrm>
        <a:off x="2200035" y="1889888"/>
        <a:ext cx="7927682" cy="609158"/>
      </dsp:txXfrm>
    </dsp:sp>
    <dsp:sp modelId="{9A5AE569-F13F-4095-8B15-BDC682031F10}">
      <dsp:nvSpPr>
        <dsp:cNvPr id="0" name=""/>
        <dsp:cNvSpPr/>
      </dsp:nvSpPr>
      <dsp:spPr>
        <a:xfrm>
          <a:off x="493095" y="1777430"/>
          <a:ext cx="1706939" cy="812210"/>
        </a:xfrm>
        <a:prstGeom prst="round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066800">
            <a:lnSpc>
              <a:spcPct val="90000"/>
            </a:lnSpc>
            <a:spcBef>
              <a:spcPct val="0"/>
            </a:spcBef>
            <a:spcAft>
              <a:spcPct val="35000"/>
            </a:spcAft>
          </a:pPr>
          <a:r>
            <a:rPr lang="ru-RU" sz="2500" kern="1200" dirty="0"/>
            <a:t>в</a:t>
          </a:r>
        </a:p>
      </dsp:txBody>
      <dsp:txXfrm>
        <a:off x="532744" y="1817079"/>
        <a:ext cx="1627641" cy="732912"/>
      </dsp:txXfrm>
    </dsp:sp>
    <dsp:sp modelId="{2E64982C-FDDB-41B6-8F5E-0BA161B103D5}">
      <dsp:nvSpPr>
        <dsp:cNvPr id="0" name=""/>
        <dsp:cNvSpPr/>
      </dsp:nvSpPr>
      <dsp:spPr>
        <a:xfrm>
          <a:off x="2196965" y="2681793"/>
          <a:ext cx="8252910" cy="812210"/>
        </a:xfrm>
        <a:prstGeom prst="rightArrow">
          <a:avLst>
            <a:gd name="adj1" fmla="val 75000"/>
            <a:gd name="adj2" fmla="val 50000"/>
          </a:avLst>
        </a:prstGeom>
        <a:solidFill>
          <a:schemeClr val="accent5">
            <a:lumMod val="60000"/>
            <a:lumOff val="40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ru-RU" sz="1900" b="0" kern="1200" dirty="0"/>
            <a:t>наличие у участников закупки деловой репутации</a:t>
          </a:r>
          <a:endParaRPr lang="ru-RU" sz="1900" kern="1200" dirty="0">
            <a:latin typeface="+mn-lt"/>
          </a:endParaRPr>
        </a:p>
      </dsp:txBody>
      <dsp:txXfrm>
        <a:off x="2196965" y="2783319"/>
        <a:ext cx="7948331" cy="609158"/>
      </dsp:txXfrm>
    </dsp:sp>
    <dsp:sp modelId="{F8678D1B-5360-4460-851B-90426043606E}">
      <dsp:nvSpPr>
        <dsp:cNvPr id="0" name=""/>
        <dsp:cNvSpPr/>
      </dsp:nvSpPr>
      <dsp:spPr>
        <a:xfrm>
          <a:off x="475516" y="2701676"/>
          <a:ext cx="1721448" cy="812210"/>
        </a:xfrm>
        <a:prstGeom prst="round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ru-RU" sz="2500" kern="1200" dirty="0">
              <a:latin typeface="+mn-lt"/>
            </a:rPr>
            <a:t>г</a:t>
          </a:r>
        </a:p>
      </dsp:txBody>
      <dsp:txXfrm>
        <a:off x="515165" y="2741325"/>
        <a:ext cx="1642150" cy="732912"/>
      </dsp:txXfrm>
    </dsp:sp>
    <dsp:sp modelId="{A443428B-BA76-4683-B101-9F6ADF8DB6E6}">
      <dsp:nvSpPr>
        <dsp:cNvPr id="0" name=""/>
        <dsp:cNvSpPr/>
      </dsp:nvSpPr>
      <dsp:spPr>
        <a:xfrm>
          <a:off x="2231019" y="3575224"/>
          <a:ext cx="8190963" cy="812210"/>
        </a:xfrm>
        <a:prstGeom prst="rightArrow">
          <a:avLst>
            <a:gd name="adj1" fmla="val 75000"/>
            <a:gd name="adj2" fmla="val 50000"/>
          </a:avLst>
        </a:prstGeom>
        <a:solidFill>
          <a:schemeClr val="accent5">
            <a:lumMod val="60000"/>
            <a:lumOff val="40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ru-RU" sz="1900" b="0" kern="1200" dirty="0"/>
            <a:t>наличие у участников закупки специалистов и иных работников определенного уровня квалификации</a:t>
          </a:r>
          <a:endParaRPr lang="ru-RU" sz="1900" kern="1200" dirty="0">
            <a:latin typeface="+mn-lt"/>
          </a:endParaRPr>
        </a:p>
      </dsp:txBody>
      <dsp:txXfrm>
        <a:off x="2231019" y="3676750"/>
        <a:ext cx="7886384" cy="609158"/>
      </dsp:txXfrm>
    </dsp:sp>
    <dsp:sp modelId="{33A64600-AC45-4EF7-B7E2-CE57634727F5}">
      <dsp:nvSpPr>
        <dsp:cNvPr id="0" name=""/>
        <dsp:cNvSpPr/>
      </dsp:nvSpPr>
      <dsp:spPr>
        <a:xfrm>
          <a:off x="472403" y="3576724"/>
          <a:ext cx="1727610" cy="812210"/>
        </a:xfrm>
        <a:prstGeom prst="round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488950">
            <a:lnSpc>
              <a:spcPct val="90000"/>
            </a:lnSpc>
            <a:spcBef>
              <a:spcPct val="0"/>
            </a:spcBef>
            <a:spcAft>
              <a:spcPct val="35000"/>
            </a:spcAft>
          </a:pPr>
          <a:r>
            <a:rPr lang="ru-RU" sz="2500" kern="1200" dirty="0"/>
            <a:t>д</a:t>
          </a:r>
        </a:p>
      </dsp:txBody>
      <dsp:txXfrm>
        <a:off x="512052" y="3616373"/>
        <a:ext cx="1648312" cy="732912"/>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59597E-BC11-4544-B52C-AF8A8A443758}" type="datetimeFigureOut">
              <a:rPr lang="ru-RU" smtClean="0"/>
              <a:pPr/>
              <a:t>21.09.2022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D7DFB2-9CFE-4C5C-9003-562C29B55EB7}" type="slidenum">
              <a:rPr lang="ru-RU" smtClean="0"/>
              <a:pPr/>
              <a:t>‹#›</a:t>
            </a:fld>
            <a:endParaRPr lang="ru-RU"/>
          </a:p>
        </p:txBody>
      </p:sp>
    </p:spTree>
    <p:extLst>
      <p:ext uri="{BB962C8B-B14F-4D97-AF65-F5344CB8AC3E}">
        <p14:creationId xmlns:p14="http://schemas.microsoft.com/office/powerpoint/2010/main" val="3017306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63994C-1DE0-4889-BFD2-9D9DAD375DE9}" type="slidenum">
              <a:rPr lang="ru-RU" smtClean="0"/>
              <a:pPr/>
              <a:t>1</a:t>
            </a:fld>
            <a:endParaRPr lang="ru-RU"/>
          </a:p>
        </p:txBody>
      </p:sp>
    </p:spTree>
    <p:extLst>
      <p:ext uri="{BB962C8B-B14F-4D97-AF65-F5344CB8AC3E}">
        <p14:creationId xmlns:p14="http://schemas.microsoft.com/office/powerpoint/2010/main" val="1593052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63994C-1DE0-4889-BFD2-9D9DAD375DE9}" type="slidenum">
              <a:rPr lang="ru-RU" smtClean="0"/>
              <a:pPr/>
              <a:t>2</a:t>
            </a:fld>
            <a:endParaRPr lang="ru-RU"/>
          </a:p>
        </p:txBody>
      </p:sp>
    </p:spTree>
    <p:extLst>
      <p:ext uri="{BB962C8B-B14F-4D97-AF65-F5344CB8AC3E}">
        <p14:creationId xmlns:p14="http://schemas.microsoft.com/office/powerpoint/2010/main" val="3961886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63994C-1DE0-4889-BFD2-9D9DAD375DE9}" type="slidenum">
              <a:rPr lang="ru-RU" smtClean="0"/>
              <a:pPr/>
              <a:t>3</a:t>
            </a:fld>
            <a:endParaRPr lang="ru-RU"/>
          </a:p>
        </p:txBody>
      </p:sp>
    </p:spTree>
    <p:extLst>
      <p:ext uri="{BB962C8B-B14F-4D97-AF65-F5344CB8AC3E}">
        <p14:creationId xmlns:p14="http://schemas.microsoft.com/office/powerpoint/2010/main" val="2495414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63994C-1DE0-4889-BFD2-9D9DAD375DE9}" type="slidenum">
              <a:rPr lang="ru-RU" smtClean="0"/>
              <a:pPr/>
              <a:t>9</a:t>
            </a:fld>
            <a:endParaRPr lang="ru-RU"/>
          </a:p>
        </p:txBody>
      </p:sp>
    </p:spTree>
    <p:extLst>
      <p:ext uri="{BB962C8B-B14F-4D97-AF65-F5344CB8AC3E}">
        <p14:creationId xmlns:p14="http://schemas.microsoft.com/office/powerpoint/2010/main" val="967130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63994C-1DE0-4889-BFD2-9D9DAD375DE9}" type="slidenum">
              <a:rPr lang="ru-RU" smtClean="0"/>
              <a:pPr/>
              <a:t>16</a:t>
            </a:fld>
            <a:endParaRPr lang="ru-RU"/>
          </a:p>
        </p:txBody>
      </p:sp>
    </p:spTree>
    <p:extLst>
      <p:ext uri="{BB962C8B-B14F-4D97-AF65-F5344CB8AC3E}">
        <p14:creationId xmlns:p14="http://schemas.microsoft.com/office/powerpoint/2010/main" val="1234536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63994C-1DE0-4889-BFD2-9D9DAD375DE9}" type="slidenum">
              <a:rPr lang="ru-RU" smtClean="0"/>
              <a:pPr/>
              <a:t>18</a:t>
            </a:fld>
            <a:endParaRPr lang="ru-RU"/>
          </a:p>
        </p:txBody>
      </p:sp>
    </p:spTree>
    <p:extLst>
      <p:ext uri="{BB962C8B-B14F-4D97-AF65-F5344CB8AC3E}">
        <p14:creationId xmlns:p14="http://schemas.microsoft.com/office/powerpoint/2010/main" val="297992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63994C-1DE0-4889-BFD2-9D9DAD375DE9}" type="slidenum">
              <a:rPr lang="ru-RU" smtClean="0"/>
              <a:pPr/>
              <a:t>32</a:t>
            </a:fld>
            <a:endParaRPr lang="ru-RU"/>
          </a:p>
        </p:txBody>
      </p:sp>
    </p:spTree>
    <p:extLst>
      <p:ext uri="{BB962C8B-B14F-4D97-AF65-F5344CB8AC3E}">
        <p14:creationId xmlns:p14="http://schemas.microsoft.com/office/powerpoint/2010/main" val="858381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63994C-1DE0-4889-BFD2-9D9DAD375DE9}" type="slidenum">
              <a:rPr lang="ru-RU" smtClean="0"/>
              <a:pPr/>
              <a:t>46</a:t>
            </a:fld>
            <a:endParaRPr lang="ru-RU"/>
          </a:p>
        </p:txBody>
      </p:sp>
    </p:spTree>
    <p:extLst>
      <p:ext uri="{BB962C8B-B14F-4D97-AF65-F5344CB8AC3E}">
        <p14:creationId xmlns:p14="http://schemas.microsoft.com/office/powerpoint/2010/main" val="39552533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3826140" y="1580541"/>
            <a:ext cx="7766936" cy="1646302"/>
          </a:xfrm>
        </p:spPr>
        <p:txBody>
          <a:bodyPr anchor="b">
            <a:noAutofit/>
          </a:bodyPr>
          <a:lstStyle>
            <a:lvl1pPr algn="r">
              <a:defRPr sz="40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3777634" y="322684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362D8DD6-D947-4328-B735-3BA501193FA3}" type="datetime1">
              <a:rPr lang="ru-RU" smtClean="0"/>
              <a:pPr/>
              <a:t>21.09.2022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1333863" y="6346162"/>
            <a:ext cx="683339" cy="365125"/>
          </a:xfrm>
        </p:spPr>
        <p:txBody>
          <a:bodyPr/>
          <a:lstStyle>
            <a:lvl1pPr>
              <a:defRPr sz="1400">
                <a:latin typeface="Segoe UI" panose="020B0502040204020203" pitchFamily="34" charset="0"/>
                <a:cs typeface="Segoe UI" panose="020B0502040204020203" pitchFamily="34" charset="0"/>
              </a:defRPr>
            </a:lvl1pPr>
          </a:lstStyle>
          <a:p>
            <a:fld id="{C9E0671E-2E04-4425-8F08-FC6BC8ED3F11}" type="slidenum">
              <a:rPr lang="ru-RU" smtClean="0"/>
              <a:pPr/>
              <a:t>‹#›</a:t>
            </a:fld>
            <a:endParaRPr lang="ru-RU" dirty="0"/>
          </a:p>
        </p:txBody>
      </p:sp>
      <p:pic>
        <p:nvPicPr>
          <p:cNvPr id="18" name="Рисунок 17"/>
          <p:cNvPicPr>
            <a:picLocks noChangeAspect="1"/>
          </p:cNvPicPr>
          <p:nvPr userDrawn="1"/>
        </p:nvPicPr>
        <p:blipFill rotWithShape="1">
          <a:blip r:embed="rId2" cstate="print">
            <a:extLst>
              <a:ext uri="{28A0092B-C50C-407E-A947-70E740481C1C}">
                <a14:useLocalDpi xmlns:a14="http://schemas.microsoft.com/office/drawing/2010/main" val="0"/>
              </a:ext>
            </a:extLst>
          </a:blip>
          <a:srcRect l="19645" t="6059" r="12902" b="24"/>
          <a:stretch/>
        </p:blipFill>
        <p:spPr>
          <a:xfrm>
            <a:off x="-91279" y="-33655"/>
            <a:ext cx="6195550" cy="6900954"/>
          </a:xfrm>
          <a:prstGeom prst="rect">
            <a:avLst/>
          </a:prstGeom>
        </p:spPr>
      </p:pic>
      <p:sp>
        <p:nvSpPr>
          <p:cNvPr id="20" name="TextBox 19"/>
          <p:cNvSpPr txBox="1"/>
          <p:nvPr userDrawn="1"/>
        </p:nvSpPr>
        <p:spPr>
          <a:xfrm>
            <a:off x="2474582" y="2995584"/>
            <a:ext cx="2669142" cy="923330"/>
          </a:xfrm>
          <a:prstGeom prst="rect">
            <a:avLst/>
          </a:prstGeom>
          <a:noFill/>
        </p:spPr>
        <p:txBody>
          <a:bodyPr wrap="square" rtlCol="0">
            <a:spAutoFit/>
          </a:bodyPr>
          <a:lstStyle/>
          <a:p>
            <a:r>
              <a:rPr lang="ru-RU" sz="1800" b="1" spc="100" baseline="0" dirty="0">
                <a:solidFill>
                  <a:schemeClr val="bg1"/>
                </a:solidFill>
                <a:latin typeface="Calibri (Основной текст)"/>
                <a:cs typeface="Arial" panose="020B0604020202020204" pitchFamily="34" charset="0"/>
              </a:rPr>
              <a:t>НАЦИОНАЛЬНАЯ</a:t>
            </a:r>
          </a:p>
          <a:p>
            <a:r>
              <a:rPr lang="ru-RU" sz="1800" b="1" spc="100" baseline="0" dirty="0">
                <a:solidFill>
                  <a:schemeClr val="bg1"/>
                </a:solidFill>
                <a:latin typeface="Calibri (Основной текст)"/>
                <a:cs typeface="Arial" panose="020B0604020202020204" pitchFamily="34" charset="0"/>
              </a:rPr>
              <a:t>ЭЛЕКТРОННАЯ</a:t>
            </a:r>
          </a:p>
          <a:p>
            <a:r>
              <a:rPr lang="ru-RU" sz="1800" b="1" spc="100" baseline="0" dirty="0">
                <a:solidFill>
                  <a:schemeClr val="bg1"/>
                </a:solidFill>
                <a:latin typeface="Calibri (Основной текст)"/>
                <a:cs typeface="Arial" panose="020B0604020202020204" pitchFamily="34" charset="0"/>
              </a:rPr>
              <a:t>ПЛОЩАДКА</a:t>
            </a:r>
          </a:p>
        </p:txBody>
      </p:sp>
      <p:pic>
        <p:nvPicPr>
          <p:cNvPr id="22" name="Рисунок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5707" y="2941056"/>
            <a:ext cx="909550" cy="894392"/>
          </a:xfrm>
          <a:prstGeom prst="rect">
            <a:avLst/>
          </a:prstGeom>
        </p:spPr>
      </p:pic>
      <p:sp>
        <p:nvSpPr>
          <p:cNvPr id="23" name="Шестиугольник 22"/>
          <p:cNvSpPr/>
          <p:nvPr userDrawn="1"/>
        </p:nvSpPr>
        <p:spPr>
          <a:xfrm rot="5400000">
            <a:off x="737236" y="1349788"/>
            <a:ext cx="4729238" cy="4076929"/>
          </a:xfrm>
          <a:prstGeom prst="hexagon">
            <a:avLst/>
          </a:prstGeom>
          <a:noFill/>
          <a:ln w="133350">
            <a:solidFill>
              <a:srgbClr val="BDD4ED">
                <a:alpha val="1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258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5F965DB-81F6-4F78-B445-8C759B16F311}" type="datetime1">
              <a:rPr lang="ru-RU" smtClean="0"/>
              <a:pPr/>
              <a:t>21.09.2022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370321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210FE26-C685-4055-B81B-4299BE3A1353}" type="datetime1">
              <a:rPr lang="ru-RU" smtClean="0"/>
              <a:pPr/>
              <a:t>21.09.2022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6484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2699B49-1618-4461-80BD-878C807678E5}" type="datetime1">
              <a:rPr lang="ru-RU" smtClean="0"/>
              <a:pPr/>
              <a:t>21.09.2022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185900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4C32C45-15CA-40FF-AC17-855458652CDD}" type="datetime1">
              <a:rPr lang="ru-RU" smtClean="0"/>
              <a:pPr/>
              <a:t>21.09.2022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3777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AFD7D9F-1EF2-4814-ADB5-CDA1737A8823}" type="datetime1">
              <a:rPr lang="ru-RU" smtClean="0"/>
              <a:pPr/>
              <a:t>21.09.2022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148250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DFF13CB-CE1C-41B9-82E3-6A0B624F7453}" type="datetime1">
              <a:rPr lang="ru-RU" smtClean="0"/>
              <a:pPr/>
              <a:t>21.09.2022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72414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54AD6C-29D5-4080-A238-1E153D83F4BD}" type="datetime1">
              <a:rPr lang="ru-RU" smtClean="0"/>
              <a:pPr/>
              <a:t>21.09.2022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317044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p>
            <a:fld id="{ACDAB497-422C-4923-9B08-00DB4CE88C66}" type="datetime1">
              <a:rPr lang="ru-RU" smtClean="0"/>
              <a:pPr/>
              <a:t>21.09.2022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1257663" y="6295362"/>
            <a:ext cx="683339" cy="365125"/>
          </a:xfrm>
        </p:spPr>
        <p:txBody>
          <a:bodyPr/>
          <a:lstStyle>
            <a:lvl1pPr>
              <a:defRPr sz="1400">
                <a:solidFill>
                  <a:schemeClr val="bg1"/>
                </a:solidFill>
                <a:latin typeface="Segoe UI" panose="020B0502040204020203" pitchFamily="34" charset="0"/>
                <a:cs typeface="Segoe UI" panose="020B0502040204020203" pitchFamily="34" charset="0"/>
              </a:defRPr>
            </a:lvl1pPr>
          </a:lstStyle>
          <a:p>
            <a:fld id="{C9E0671E-2E04-4425-8F08-FC6BC8ED3F11}" type="slidenum">
              <a:rPr lang="ru-RU" smtClean="0"/>
              <a:pPr/>
              <a:t>‹#›</a:t>
            </a:fld>
            <a:endParaRPr lang="ru-RU" dirty="0"/>
          </a:p>
        </p:txBody>
      </p:sp>
    </p:spTree>
    <p:extLst>
      <p:ext uri="{BB962C8B-B14F-4D97-AF65-F5344CB8AC3E}">
        <p14:creationId xmlns:p14="http://schemas.microsoft.com/office/powerpoint/2010/main" val="274758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3832" y="1122138"/>
            <a:ext cx="3968168" cy="5735862"/>
          </a:xfrm>
          <a:prstGeom prst="rect">
            <a:avLst/>
          </a:prstGeom>
        </p:spPr>
      </p:pic>
    </p:spTree>
    <p:extLst>
      <p:ext uri="{BB962C8B-B14F-4D97-AF65-F5344CB8AC3E}">
        <p14:creationId xmlns:p14="http://schemas.microsoft.com/office/powerpoint/2010/main" val="317429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0367E14-29C9-4542-A62E-6929AFAD5587}" type="datetime1">
              <a:rPr lang="ru-RU" smtClean="0"/>
              <a:pPr/>
              <a:t>21.09.2022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E0671E-2E04-4425-8F08-FC6BC8ED3F11}" type="slidenum">
              <a:rPr lang="ru-RU" smtClean="0"/>
              <a:pPr/>
              <a:t>‹#›</a:t>
            </a:fld>
            <a:endParaRPr lang="ru-RU"/>
          </a:p>
        </p:txBody>
      </p:sp>
      <p:pic>
        <p:nvPicPr>
          <p:cNvPr id="8" name="Рисунок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81" b="39141"/>
          <a:stretch/>
        </p:blipFill>
        <p:spPr>
          <a:xfrm>
            <a:off x="0" y="1536700"/>
            <a:ext cx="12192000" cy="2933700"/>
          </a:xfrm>
          <a:prstGeom prst="rect">
            <a:avLst/>
          </a:prstGeom>
        </p:spPr>
      </p:pic>
    </p:spTree>
    <p:extLst>
      <p:ext uri="{BB962C8B-B14F-4D97-AF65-F5344CB8AC3E}">
        <p14:creationId xmlns:p14="http://schemas.microsoft.com/office/powerpoint/2010/main" val="154847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735DB2D-C0CE-43AC-B5CA-6B07D3E3C29A}" type="datetime1">
              <a:rPr lang="ru-RU" smtClean="0"/>
              <a:pPr/>
              <a:t>21.09.2022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412882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EDB9198-AB7F-4B81-BFC4-8A202941DF7A}" type="datetime1">
              <a:rPr lang="ru-RU" smtClean="0"/>
              <a:pPr/>
              <a:t>21.09.2022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a:xfrm>
            <a:off x="11206863" y="6223924"/>
            <a:ext cx="683339" cy="365125"/>
          </a:xfrm>
        </p:spPr>
        <p:txBody>
          <a:bodyPr/>
          <a:lstStyle>
            <a:lvl1pPr>
              <a:defRPr sz="1400">
                <a:latin typeface="Segoe UI" panose="020B0502040204020203" pitchFamily="34" charset="0"/>
                <a:cs typeface="Segoe UI" panose="020B0502040204020203" pitchFamily="34" charset="0"/>
              </a:defRPr>
            </a:lvl1pPr>
          </a:lstStyle>
          <a:p>
            <a:fld id="{C9E0671E-2E04-4425-8F08-FC6BC8ED3F11}" type="slidenum">
              <a:rPr lang="ru-RU" smtClean="0"/>
              <a:pPr/>
              <a:t>‹#›</a:t>
            </a:fld>
            <a:endParaRPr lang="ru-RU" dirty="0"/>
          </a:p>
        </p:txBody>
      </p:sp>
    </p:spTree>
    <p:extLst>
      <p:ext uri="{BB962C8B-B14F-4D97-AF65-F5344CB8AC3E}">
        <p14:creationId xmlns:p14="http://schemas.microsoft.com/office/powerpoint/2010/main" val="293317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8A279-1574-45C5-9292-680E51A6A4F6}" type="datetime1">
              <a:rPr lang="ru-RU" smtClean="0"/>
              <a:pPr/>
              <a:t>21.09.2022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a:xfrm>
            <a:off x="11244963" y="6223924"/>
            <a:ext cx="683339" cy="365125"/>
          </a:xfrm>
        </p:spPr>
        <p:txBody>
          <a:bodyPr/>
          <a:lstStyle>
            <a:lvl1pPr>
              <a:defRPr sz="1400">
                <a:solidFill>
                  <a:srgbClr val="0A5CAC"/>
                </a:solidFill>
                <a:latin typeface="Segoe UI" panose="020B0502040204020203" pitchFamily="34" charset="0"/>
                <a:cs typeface="Segoe UI" panose="020B0502040204020203" pitchFamily="34" charset="0"/>
              </a:defRPr>
            </a:lvl1pPr>
          </a:lstStyle>
          <a:p>
            <a:fld id="{C9E0671E-2E04-4425-8F08-FC6BC8ED3F11}" type="slidenum">
              <a:rPr lang="ru-RU" smtClean="0"/>
              <a:pPr/>
              <a:t>‹#›</a:t>
            </a:fld>
            <a:endParaRPr lang="ru-RU"/>
          </a:p>
        </p:txBody>
      </p:sp>
    </p:spTree>
    <p:extLst>
      <p:ext uri="{BB962C8B-B14F-4D97-AF65-F5344CB8AC3E}">
        <p14:creationId xmlns:p14="http://schemas.microsoft.com/office/powerpoint/2010/main" val="316201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67EE426-D783-4BE4-BEAA-1AA25B39984B}" type="datetime1">
              <a:rPr lang="ru-RU" smtClean="0"/>
              <a:pPr/>
              <a:t>21.09.2022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368558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76C7E80-F11D-43C2-84DC-DE68F215A23E}" type="datetime1">
              <a:rPr lang="ru-RU" smtClean="0"/>
              <a:pPr/>
              <a:t>21.09.2022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261834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E416DAB-2C76-43E6-8312-F01E7E90CC07}" type="datetime1">
              <a:rPr lang="ru-RU" smtClean="0"/>
              <a:pPr/>
              <a:t>21.09.2022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9E0671E-2E04-4425-8F08-FC6BC8ED3F11}" type="slidenum">
              <a:rPr lang="ru-RU" smtClean="0"/>
              <a:pPr/>
              <a:t>‹#›</a:t>
            </a:fld>
            <a:endParaRPr lang="ru-RU"/>
          </a:p>
        </p:txBody>
      </p:sp>
    </p:spTree>
    <p:extLst>
      <p:ext uri="{BB962C8B-B14F-4D97-AF65-F5344CB8AC3E}">
        <p14:creationId xmlns:p14="http://schemas.microsoft.com/office/powerpoint/2010/main" val="1888300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svg"/><Relationship Id="rId7" Type="http://schemas.openxmlformats.org/officeDocument/2006/relationships/diagramColors" Target="../diagrams/colors2.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0.svg"/><Relationship Id="rId5" Type="http://schemas.openxmlformats.org/officeDocument/2006/relationships/image" Target="../media/image6.png"/><Relationship Id="rId4" Type="http://schemas.openxmlformats.org/officeDocument/2006/relationships/image" Target="../media/image60.svg"/></Relationships>
</file>

<file path=ppt/slides/_rels/slide20.xml.rels><?xml version="1.0" encoding="UTF-8" standalone="yes"?>
<Relationships xmlns="http://schemas.openxmlformats.org/package/2006/relationships"><Relationship Id="rId3" Type="http://schemas.openxmlformats.org/officeDocument/2006/relationships/image" Target="../media/image10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1.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01.svg"/><Relationship Id="rId7"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01.svg"/><Relationship Id="rId7"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0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01.svg"/><Relationship Id="rId7" Type="http://schemas.openxmlformats.org/officeDocument/2006/relationships/diagramColors" Target="../diagrams/colors3.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0.svg"/><Relationship Id="rId7" Type="http://schemas.openxmlformats.org/officeDocument/2006/relationships/diagramColors" Target="../diagrams/colors4.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svg"/><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slides/_rels/slide4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6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941AFF20-015C-CA49-A729-9AFAD0F50128}"/>
              </a:ext>
            </a:extLst>
          </p:cNvPr>
          <p:cNvSpPr/>
          <p:nvPr/>
        </p:nvSpPr>
        <p:spPr>
          <a:xfrm>
            <a:off x="241976" y="2519597"/>
            <a:ext cx="8056656" cy="1077218"/>
          </a:xfrm>
          <a:prstGeom prst="rect">
            <a:avLst/>
          </a:prstGeom>
          <a:noFill/>
        </p:spPr>
        <p:txBody>
          <a:bodyPr wrap="square">
            <a:spAutoFit/>
          </a:bodyPr>
          <a:lstStyle/>
          <a:p>
            <a:r>
              <a:rPr lang="ru-RU" sz="3200" b="1" dirty="0" smtClean="0">
                <a:latin typeface="Panton SemiBold" pitchFamily="2" charset="0"/>
                <a:ea typeface="Roboto Lt" pitchFamily="2" charset="0"/>
                <a:cs typeface="Segoe UI" panose="020B0502040204020203" pitchFamily="34" charset="0"/>
              </a:rPr>
              <a:t>Особенности оценки заявок в рамках закона о контрактной системе</a:t>
            </a:r>
            <a:endParaRPr lang="ru-RU" sz="3200" b="1" dirty="0">
              <a:latin typeface="Panton SemiBold" pitchFamily="2" charset="0"/>
              <a:ea typeface="Roboto Lt" pitchFamily="2" charset="0"/>
              <a:cs typeface="Segoe UI" panose="020B0502040204020203" pitchFamily="34" charset="0"/>
            </a:endParaRPr>
          </a:p>
        </p:txBody>
      </p:sp>
      <p:sp>
        <p:nvSpPr>
          <p:cNvPr id="14" name="TextBox 13">
            <a:extLst>
              <a:ext uri="{FF2B5EF4-FFF2-40B4-BE49-F238E27FC236}">
                <a16:creationId xmlns:a16="http://schemas.microsoft.com/office/drawing/2014/main" id="{114169D9-C57A-914A-B361-9B22FA124132}"/>
              </a:ext>
            </a:extLst>
          </p:cNvPr>
          <p:cNvSpPr txBox="1"/>
          <p:nvPr/>
        </p:nvSpPr>
        <p:spPr>
          <a:xfrm>
            <a:off x="241976" y="3998028"/>
            <a:ext cx="6293295" cy="800219"/>
          </a:xfrm>
          <a:prstGeom prst="rect">
            <a:avLst/>
          </a:prstGeom>
          <a:noFill/>
        </p:spPr>
        <p:txBody>
          <a:bodyPr wrap="square" rtlCol="0">
            <a:spAutoFit/>
          </a:bodyPr>
          <a:lstStyle/>
          <a:p>
            <a:r>
              <a:rPr lang="ru-RU" sz="2300" b="1" dirty="0" smtClean="0">
                <a:latin typeface="Panton" pitchFamily="2" charset="0"/>
              </a:rPr>
              <a:t>Вергунова Ольга Викторовна</a:t>
            </a:r>
            <a:r>
              <a:rPr lang="ru-RU" sz="2300" b="1" dirty="0" smtClean="0">
                <a:latin typeface="Panton SemiBold" pitchFamily="2" charset="0"/>
              </a:rPr>
              <a:t>, </a:t>
            </a:r>
            <a:r>
              <a:rPr lang="ru-RU" sz="2300" b="1" dirty="0">
                <a:latin typeface="Panton SemiBold" pitchFamily="2" charset="0"/>
              </a:rPr>
              <a:t/>
            </a:r>
            <a:br>
              <a:rPr lang="ru-RU" sz="2300" b="1" dirty="0">
                <a:latin typeface="Panton SemiBold" pitchFamily="2" charset="0"/>
              </a:rPr>
            </a:br>
            <a:r>
              <a:rPr lang="ru-RU" sz="2300" dirty="0" smtClean="0">
                <a:latin typeface="Panton" pitchFamily="2" charset="0"/>
              </a:rPr>
              <a:t>руководитель отдела методологии</a:t>
            </a:r>
            <a:endParaRPr lang="ru-RU" sz="2300" dirty="0">
              <a:latin typeface="Panton" pitchFamily="2" charset="0"/>
            </a:endParaRPr>
          </a:p>
        </p:txBody>
      </p:sp>
      <p:pic>
        <p:nvPicPr>
          <p:cNvPr id="15" name="Рисунок 14">
            <a:extLst>
              <a:ext uri="{FF2B5EF4-FFF2-40B4-BE49-F238E27FC236}">
                <a16:creationId xmlns:a16="http://schemas.microsoft.com/office/drawing/2014/main" id="{1326C4BA-3DE0-BA49-B1EC-38B7AF9BA7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0038" y="345713"/>
            <a:ext cx="3862945" cy="461610"/>
          </a:xfrm>
          <a:prstGeom prst="rect">
            <a:avLst/>
          </a:prstGeom>
        </p:spPr>
      </p:pic>
      <p:pic>
        <p:nvPicPr>
          <p:cNvPr id="23" name="Рисунок 22">
            <a:extLst>
              <a:ext uri="{FF2B5EF4-FFF2-40B4-BE49-F238E27FC236}">
                <a16:creationId xmlns:a16="http://schemas.microsoft.com/office/drawing/2014/main" id="{3AB989C9-5FEB-DE49-8823-6F3F92028D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209180" y="0"/>
            <a:ext cx="3996267" cy="6858000"/>
          </a:xfrm>
          <a:prstGeom prst="rect">
            <a:avLst/>
          </a:prstGeom>
        </p:spPr>
      </p:pic>
      <p:sp>
        <p:nvSpPr>
          <p:cNvPr id="24" name="Прямоугольник 23">
            <a:extLst>
              <a:ext uri="{FF2B5EF4-FFF2-40B4-BE49-F238E27FC236}">
                <a16:creationId xmlns:a16="http://schemas.microsoft.com/office/drawing/2014/main" id="{97D7383E-5C29-D748-B29C-B60C752C9775}"/>
              </a:ext>
            </a:extLst>
          </p:cNvPr>
          <p:cNvSpPr/>
          <p:nvPr/>
        </p:nvSpPr>
        <p:spPr>
          <a:xfrm>
            <a:off x="315970" y="3774562"/>
            <a:ext cx="5780030" cy="45719"/>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8161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65462" y="186192"/>
            <a:ext cx="10800987" cy="1025525"/>
          </a:xfrm>
        </p:spPr>
        <p:txBody>
          <a:bodyPr>
            <a:normAutofit/>
          </a:bodyPr>
          <a:lstStyle/>
          <a:p>
            <a:r>
              <a:rPr lang="ru-RU" sz="3200" b="1" dirty="0" smtClean="0">
                <a:solidFill>
                  <a:schemeClr val="tx1"/>
                </a:solidFill>
              </a:rPr>
              <a:t>Порядок оценки</a:t>
            </a:r>
            <a:endParaRPr lang="ru-RU" sz="3200" b="1" dirty="0">
              <a:solidFill>
                <a:schemeClr val="tx1"/>
              </a:solidFill>
            </a:endParaRPr>
          </a:p>
        </p:txBody>
      </p:sp>
      <p:sp>
        <p:nvSpPr>
          <p:cNvPr id="3" name="Объект 2"/>
          <p:cNvSpPr>
            <a:spLocks noGrp="1"/>
          </p:cNvSpPr>
          <p:nvPr>
            <p:ph idx="4294967295"/>
          </p:nvPr>
        </p:nvSpPr>
        <p:spPr>
          <a:xfrm>
            <a:off x="241483" y="1045029"/>
            <a:ext cx="7012758" cy="3587931"/>
          </a:xfrm>
        </p:spPr>
        <p:txBody>
          <a:bodyPr>
            <a:normAutofit/>
          </a:bodyPr>
          <a:lstStyle/>
          <a:p>
            <a:pPr marL="457200" indent="-457200">
              <a:buFont typeface="+mj-lt"/>
              <a:buAutoNum type="arabicPeriod" startAt="21"/>
            </a:pPr>
            <a:endParaRPr lang="ru-RU" sz="2000" dirty="0">
              <a:latin typeface="+mj-lt"/>
            </a:endParaRPr>
          </a:p>
          <a:p>
            <a:pPr marL="457200" indent="-457200">
              <a:buFont typeface="+mj-lt"/>
              <a:buAutoNum type="arabicPeriod" startAt="21"/>
            </a:pPr>
            <a:endParaRPr lang="ru-RU" sz="2000" dirty="0" smtClean="0">
              <a:latin typeface="+mj-lt"/>
            </a:endParaRPr>
          </a:p>
          <a:p>
            <a:pPr marL="457200" indent="-457200">
              <a:buFont typeface="+mj-lt"/>
              <a:buAutoNum type="arabicPeriod" startAt="21"/>
            </a:pPr>
            <a:endParaRPr lang="ru-RU" sz="2000" dirty="0">
              <a:latin typeface="+mj-lt"/>
            </a:endParaRPr>
          </a:p>
        </p:txBody>
      </p:sp>
      <p:sp>
        <p:nvSpPr>
          <p:cNvPr id="5" name="Прямоугольник 4">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7" name="Прямоугольник 6"/>
          <p:cNvSpPr/>
          <p:nvPr/>
        </p:nvSpPr>
        <p:spPr>
          <a:xfrm>
            <a:off x="241483" y="854528"/>
            <a:ext cx="5915477" cy="3852455"/>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buFont typeface="Wingdings" panose="05000000000000000000" pitchFamily="2" charset="2"/>
              <a:buChar char="ü"/>
            </a:pPr>
            <a:r>
              <a:rPr lang="ru-RU" b="1" dirty="0">
                <a:solidFill>
                  <a:prstClr val="black"/>
                </a:solidFill>
              </a:rPr>
              <a:t>Если все цены, предложенные участниками, выше нуля:</a:t>
            </a:r>
          </a:p>
          <a:p>
            <a:pPr marL="228600" lvl="0" indent="-228600">
              <a:lnSpc>
                <a:spcPct val="90000"/>
              </a:lnSpc>
              <a:buFont typeface="Wingdings" panose="05000000000000000000" pitchFamily="2" charset="2"/>
              <a:buChar char="ü"/>
            </a:pPr>
            <a:endParaRPr lang="ru-RU" dirty="0">
              <a:solidFill>
                <a:prstClr val="black"/>
              </a:solidFill>
            </a:endParaRPr>
          </a:p>
          <a:p>
            <a:pPr marL="228600" lvl="0" indent="-228600">
              <a:lnSpc>
                <a:spcPct val="90000"/>
              </a:lnSpc>
              <a:buFont typeface="Wingdings" panose="05000000000000000000" pitchFamily="2" charset="2"/>
              <a:buChar char="ü"/>
            </a:pPr>
            <a:endParaRPr lang="ru-RU" dirty="0">
              <a:solidFill>
                <a:prstClr val="black"/>
              </a:solidFill>
            </a:endParaRPr>
          </a:p>
          <a:p>
            <a:pPr marL="228600" lvl="0" indent="-228600">
              <a:lnSpc>
                <a:spcPct val="90000"/>
              </a:lnSpc>
              <a:buFont typeface="Wingdings" panose="05000000000000000000" pitchFamily="2" charset="2"/>
              <a:buChar char="ü"/>
            </a:pPr>
            <a:endParaRPr lang="ru-RU" dirty="0">
              <a:solidFill>
                <a:prstClr val="black"/>
              </a:solidFill>
            </a:endParaRPr>
          </a:p>
          <a:p>
            <a:pPr marL="228600" lvl="0" indent="-228600">
              <a:lnSpc>
                <a:spcPct val="90000"/>
              </a:lnSpc>
              <a:buFont typeface="Wingdings" panose="05000000000000000000" pitchFamily="2" charset="2"/>
              <a:buChar char="ü"/>
            </a:pPr>
            <a:endParaRPr lang="ru-RU" dirty="0">
              <a:solidFill>
                <a:prstClr val="black"/>
              </a:solidFill>
            </a:endParaRPr>
          </a:p>
          <a:p>
            <a:pPr marL="228600" lvl="0" algn="just">
              <a:lnSpc>
                <a:spcPct val="90000"/>
              </a:lnSpc>
            </a:pPr>
            <a:r>
              <a:rPr lang="ru-RU" sz="1400" dirty="0">
                <a:solidFill>
                  <a:prstClr val="black"/>
                </a:solidFill>
              </a:rPr>
              <a:t>где:</a:t>
            </a:r>
          </a:p>
          <a:p>
            <a:pPr marL="228600" lvl="0" algn="just">
              <a:lnSpc>
                <a:spcPct val="90000"/>
              </a:lnSpc>
            </a:pPr>
            <a:r>
              <a:rPr lang="ru-RU" sz="1400" dirty="0" err="1">
                <a:solidFill>
                  <a:prstClr val="black"/>
                </a:solidFill>
              </a:rPr>
              <a:t>Цi</a:t>
            </a:r>
            <a:r>
              <a:rPr lang="ru-RU" sz="1400" dirty="0">
                <a:solidFill>
                  <a:prstClr val="black"/>
                </a:solidFill>
              </a:rPr>
              <a:t> - предложение участника закупки о цене контракта, или о сумме цен всех контрактов, заключаемых по результатам проведения совместного конкурса (в случае проведения совместного конкурса), или о сумме цен единиц товара, работы, услуги (в случае, предусмотренном ч. 24 ст. 22, в том числе при проведении в этом случае совместного конкурса), заявка (часть заявки) которого подлежит в соответствии с 44-ФЗ оценке по критерию оценки (далее - ценовое предложение);</a:t>
            </a:r>
          </a:p>
          <a:p>
            <a:pPr marL="228600" lvl="0" algn="just">
              <a:lnSpc>
                <a:spcPct val="90000"/>
              </a:lnSpc>
            </a:pPr>
            <a:r>
              <a:rPr lang="ru-RU" sz="1400" dirty="0" err="1">
                <a:solidFill>
                  <a:prstClr val="black"/>
                </a:solidFill>
              </a:rPr>
              <a:t>Цл</a:t>
            </a:r>
            <a:r>
              <a:rPr lang="ru-RU" sz="1400" dirty="0">
                <a:solidFill>
                  <a:prstClr val="black"/>
                </a:solidFill>
              </a:rPr>
              <a:t> - наилучшее ценовое предложение из числа предложенных участниками закупки, заявки (части заявки) которых подлежат оценке по критерию</a:t>
            </a:r>
            <a:r>
              <a:rPr lang="ru-RU" sz="1400" dirty="0" smtClean="0">
                <a:solidFill>
                  <a:prstClr val="black"/>
                </a:solidFill>
              </a:rPr>
              <a:t>.</a:t>
            </a:r>
            <a:endParaRPr lang="ru-RU" sz="2000" dirty="0">
              <a:latin typeface="+mj-lt"/>
            </a:endParaRPr>
          </a:p>
        </p:txBody>
      </p:sp>
      <p:pic>
        <p:nvPicPr>
          <p:cNvPr id="8" name="Рисунок 7"/>
          <p:cNvPicPr>
            <a:picLocks noChangeAspect="1"/>
          </p:cNvPicPr>
          <p:nvPr/>
        </p:nvPicPr>
        <p:blipFill>
          <a:blip r:embed="rId4"/>
          <a:stretch>
            <a:fillRect/>
          </a:stretch>
        </p:blipFill>
        <p:spPr>
          <a:xfrm>
            <a:off x="1752729" y="1328194"/>
            <a:ext cx="2609314" cy="1048603"/>
          </a:xfrm>
          <a:prstGeom prst="rect">
            <a:avLst/>
          </a:prstGeom>
        </p:spPr>
      </p:pic>
      <p:sp>
        <p:nvSpPr>
          <p:cNvPr id="11" name="Блок-схема: процесс 10"/>
          <p:cNvSpPr/>
          <p:nvPr/>
        </p:nvSpPr>
        <p:spPr>
          <a:xfrm>
            <a:off x="6426942" y="1182733"/>
            <a:ext cx="5155640" cy="3312522"/>
          </a:xfrm>
          <a:prstGeom prst="flowChartProcess">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Пример</a:t>
            </a:r>
            <a:r>
              <a:rPr lang="ru-RU" dirty="0"/>
              <a:t>:</a:t>
            </a:r>
          </a:p>
          <a:p>
            <a:pPr algn="ctr"/>
            <a:r>
              <a:rPr lang="ru-RU" dirty="0"/>
              <a:t>НМЦК 10 млн. руб.</a:t>
            </a:r>
          </a:p>
          <a:p>
            <a:pPr algn="ctr"/>
            <a:r>
              <a:rPr lang="ru-RU" dirty="0"/>
              <a:t>Предложение №1 – 9 млн. руб.</a:t>
            </a:r>
          </a:p>
          <a:p>
            <a:pPr algn="ctr"/>
            <a:r>
              <a:rPr lang="ru-RU" dirty="0"/>
              <a:t>Предложение №2 – 6 млн. руб.</a:t>
            </a:r>
          </a:p>
          <a:p>
            <a:pPr algn="ctr"/>
            <a:r>
              <a:rPr lang="ru-RU" dirty="0"/>
              <a:t>Предложение №3 – 3 млн. руб.</a:t>
            </a:r>
          </a:p>
          <a:p>
            <a:pPr algn="ctr"/>
            <a:endParaRPr lang="ru-RU" dirty="0"/>
          </a:p>
          <a:p>
            <a:pPr algn="ctr"/>
            <a:r>
              <a:rPr lang="ru-RU" dirty="0"/>
              <a:t>ИТОГО</a:t>
            </a:r>
          </a:p>
          <a:p>
            <a:pPr algn="ctr"/>
            <a:r>
              <a:rPr lang="ru-RU" dirty="0"/>
              <a:t>БЦ </a:t>
            </a:r>
            <a:r>
              <a:rPr lang="ru-RU" baseline="-25000" dirty="0"/>
              <a:t>1 </a:t>
            </a:r>
            <a:r>
              <a:rPr lang="ru-RU" dirty="0"/>
              <a:t>= 100-((9-3)/3)х100 = -100</a:t>
            </a:r>
          </a:p>
          <a:p>
            <a:pPr algn="ctr"/>
            <a:r>
              <a:rPr lang="ru-RU" dirty="0" smtClean="0"/>
              <a:t>БЦ </a:t>
            </a:r>
            <a:r>
              <a:rPr lang="ru-RU" baseline="-25000" dirty="0"/>
              <a:t>2 </a:t>
            </a:r>
            <a:r>
              <a:rPr lang="ru-RU" dirty="0"/>
              <a:t>= 100-((6-3)/3)х100 = 0</a:t>
            </a:r>
          </a:p>
          <a:p>
            <a:pPr algn="ctr"/>
            <a:r>
              <a:rPr lang="ru-RU" dirty="0" smtClean="0"/>
              <a:t>БЦ </a:t>
            </a:r>
            <a:r>
              <a:rPr lang="ru-RU" baseline="-25000" dirty="0"/>
              <a:t>3 </a:t>
            </a:r>
            <a:r>
              <a:rPr lang="ru-RU" dirty="0"/>
              <a:t>= +</a:t>
            </a:r>
            <a:r>
              <a:rPr lang="ru-RU" dirty="0" smtClean="0"/>
              <a:t>100</a:t>
            </a:r>
            <a:endParaRPr lang="ru-RU" dirty="0"/>
          </a:p>
        </p:txBody>
      </p:sp>
      <p:sp>
        <p:nvSpPr>
          <p:cNvPr id="13" name="Скругленный прямоугольник 12"/>
          <p:cNvSpPr/>
          <p:nvPr/>
        </p:nvSpPr>
        <p:spPr>
          <a:xfrm>
            <a:off x="241484" y="4781006"/>
            <a:ext cx="11341098" cy="1950720"/>
          </a:xfrm>
          <a:prstGeom prst="roundRect">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Информационное письмо Минфина России от 14.02.2022 N 24-01-09/10138</a:t>
            </a:r>
          </a:p>
          <a:p>
            <a:pPr algn="ctr"/>
            <a:r>
              <a:rPr lang="ru-RU" sz="1600" dirty="0" smtClean="0">
                <a:solidFill>
                  <a:schemeClr val="tx1"/>
                </a:solidFill>
              </a:rPr>
              <a:t>«О </a:t>
            </a:r>
            <a:r>
              <a:rPr lang="ru-RU" sz="1600" dirty="0">
                <a:solidFill>
                  <a:schemeClr val="tx1"/>
                </a:solidFill>
              </a:rPr>
              <a:t>направлении информации о применении Федерального закона от 5 апреля 2013 г. N 44-ФЗ в редакции Федерального закона от 2 июля 2021 г. N </a:t>
            </a:r>
            <a:r>
              <a:rPr lang="ru-RU" sz="1600" dirty="0" smtClean="0">
                <a:solidFill>
                  <a:schemeClr val="tx1"/>
                </a:solidFill>
              </a:rPr>
              <a:t>360-ФЗ»: </a:t>
            </a:r>
            <a:r>
              <a:rPr lang="ru-RU" sz="1600" b="1" dirty="0" smtClean="0">
                <a:solidFill>
                  <a:schemeClr val="tx1"/>
                </a:solidFill>
              </a:rPr>
              <a:t>Положение </a:t>
            </a:r>
            <a:r>
              <a:rPr lang="ru-RU" sz="1600" b="1" dirty="0">
                <a:solidFill>
                  <a:schemeClr val="tx1"/>
                </a:solidFill>
              </a:rPr>
              <a:t>не предусматривает присвоение заявкам баллов, количество которых составляет ниже нуля</a:t>
            </a:r>
            <a:r>
              <a:rPr lang="ru-RU" sz="1600" dirty="0" smtClean="0">
                <a:solidFill>
                  <a:schemeClr val="tx1"/>
                </a:solidFill>
              </a:rPr>
              <a:t>. В </a:t>
            </a:r>
            <a:r>
              <a:rPr lang="ru-RU" sz="1600" dirty="0">
                <a:solidFill>
                  <a:schemeClr val="tx1"/>
                </a:solidFill>
              </a:rPr>
              <a:t>этой связи, если оцениваемое ценовое предложение превышает лучшее ценовое предложение в два и более раза, то в отношении оцениваемого ценового предложения присваивается 0 баллов. Если таких ценовых предложений (превышающих лучшее ценовое предложение в два и более раза) несколько, то каждому из них </a:t>
            </a:r>
            <a:r>
              <a:rPr lang="ru-RU" sz="1600" b="1" dirty="0">
                <a:solidFill>
                  <a:schemeClr val="tx1"/>
                </a:solidFill>
              </a:rPr>
              <a:t>присваивается 0 баллов</a:t>
            </a:r>
            <a:r>
              <a:rPr lang="ru-RU" sz="1600" dirty="0" smtClean="0">
                <a:solidFill>
                  <a:schemeClr val="tx1"/>
                </a:solidFill>
              </a:rPr>
              <a:t>.</a:t>
            </a:r>
            <a:endParaRPr lang="ru-RU" sz="1600" dirty="0">
              <a:solidFill>
                <a:schemeClr val="tx1"/>
              </a:solidFill>
            </a:endParaRPr>
          </a:p>
        </p:txBody>
      </p:sp>
    </p:spTree>
    <p:extLst>
      <p:ext uri="{BB962C8B-B14F-4D97-AF65-F5344CB8AC3E}">
        <p14:creationId xmlns:p14="http://schemas.microsoft.com/office/powerpoint/2010/main" val="316999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65462" y="186192"/>
            <a:ext cx="10800987" cy="1025525"/>
          </a:xfrm>
        </p:spPr>
        <p:txBody>
          <a:bodyPr>
            <a:normAutofit/>
          </a:bodyPr>
          <a:lstStyle/>
          <a:p>
            <a:r>
              <a:rPr lang="ru-RU" sz="3200" b="1" dirty="0" smtClean="0">
                <a:solidFill>
                  <a:schemeClr val="tx1"/>
                </a:solidFill>
              </a:rPr>
              <a:t>Административная практика</a:t>
            </a:r>
            <a:endParaRPr lang="ru-RU" sz="3200" b="1" dirty="0">
              <a:solidFill>
                <a:schemeClr val="tx1"/>
              </a:solidFill>
            </a:endParaRPr>
          </a:p>
        </p:txBody>
      </p:sp>
      <p:sp>
        <p:nvSpPr>
          <p:cNvPr id="3" name="Объект 2"/>
          <p:cNvSpPr>
            <a:spLocks noGrp="1"/>
          </p:cNvSpPr>
          <p:nvPr>
            <p:ph idx="4294967295"/>
          </p:nvPr>
        </p:nvSpPr>
        <p:spPr>
          <a:xfrm>
            <a:off x="241483" y="1045029"/>
            <a:ext cx="7012758" cy="3587931"/>
          </a:xfrm>
        </p:spPr>
        <p:txBody>
          <a:bodyPr>
            <a:normAutofit/>
          </a:bodyPr>
          <a:lstStyle/>
          <a:p>
            <a:pPr marL="0" indent="0">
              <a:buNone/>
            </a:pPr>
            <a:r>
              <a:rPr lang="ru-RU" sz="2000" dirty="0">
                <a:latin typeface="+mj-lt"/>
              </a:rPr>
              <a:t>Решение Санкт-Петербургского УФАС России по закупке 0172200004322000011 от </a:t>
            </a:r>
            <a:r>
              <a:rPr lang="ru-RU" sz="2000" dirty="0" smtClean="0">
                <a:latin typeface="+mj-lt"/>
              </a:rPr>
              <a:t>11.04.2022</a:t>
            </a:r>
          </a:p>
          <a:p>
            <a:pPr marL="0" indent="0">
              <a:buNone/>
            </a:pPr>
            <a:r>
              <a:rPr lang="ru-RU" sz="2000" dirty="0"/>
              <a:t>Решение </a:t>
            </a:r>
            <a:r>
              <a:rPr lang="ru-RU" sz="2000" dirty="0" smtClean="0"/>
              <a:t>Якутского </a:t>
            </a:r>
            <a:r>
              <a:rPr lang="ru-RU" sz="2000" dirty="0"/>
              <a:t>УФАС России по закупке </a:t>
            </a:r>
            <a:r>
              <a:rPr lang="ru-RU" sz="2000" dirty="0" smtClean="0">
                <a:latin typeface="+mj-lt"/>
              </a:rPr>
              <a:t>0816500000622000711 от 16.03.2022</a:t>
            </a:r>
          </a:p>
          <a:p>
            <a:pPr marL="0" indent="0">
              <a:buNone/>
            </a:pPr>
            <a:r>
              <a:rPr lang="ru-RU" sz="2000" dirty="0" smtClean="0">
                <a:latin typeface="+mj-lt"/>
              </a:rPr>
              <a:t>Решение Приморского УФАС России </a:t>
            </a:r>
            <a:r>
              <a:rPr lang="ru-RU" sz="2000" dirty="0">
                <a:latin typeface="+mj-lt"/>
              </a:rPr>
              <a:t>по закупке </a:t>
            </a:r>
            <a:r>
              <a:rPr lang="ru-RU" sz="2000" dirty="0" smtClean="0">
                <a:latin typeface="+mj-lt"/>
              </a:rPr>
              <a:t>0320300042922000008 от 17.03.2022</a:t>
            </a:r>
          </a:p>
          <a:p>
            <a:pPr marL="0" indent="0">
              <a:buNone/>
            </a:pPr>
            <a:r>
              <a:rPr lang="ru-RU" sz="2000" dirty="0" smtClean="0">
                <a:latin typeface="+mj-lt"/>
              </a:rPr>
              <a:t>Решение Воронежского УФАС России </a:t>
            </a:r>
            <a:r>
              <a:rPr lang="ru-RU" sz="2000" dirty="0">
                <a:latin typeface="+mj-lt"/>
              </a:rPr>
              <a:t>по закупке </a:t>
            </a:r>
            <a:r>
              <a:rPr lang="ru-RU" sz="2000" dirty="0" smtClean="0">
                <a:latin typeface="+mj-lt"/>
              </a:rPr>
              <a:t>0131200001022000789 от 31.03.2022 </a:t>
            </a:r>
            <a:endParaRPr lang="ru-RU" sz="2000" dirty="0">
              <a:latin typeface="+mj-lt"/>
            </a:endParaRPr>
          </a:p>
          <a:p>
            <a:pPr marL="457200" indent="-457200">
              <a:buFont typeface="+mj-lt"/>
              <a:buAutoNum type="arabicPeriod" startAt="21"/>
            </a:pPr>
            <a:endParaRPr lang="ru-RU" sz="2000" dirty="0" smtClean="0">
              <a:latin typeface="+mj-lt"/>
            </a:endParaRPr>
          </a:p>
          <a:p>
            <a:pPr marL="457200" indent="-457200">
              <a:buFont typeface="+mj-lt"/>
              <a:buAutoNum type="arabicPeriod" startAt="21"/>
            </a:pPr>
            <a:endParaRPr lang="ru-RU" sz="2000" dirty="0">
              <a:latin typeface="+mj-lt"/>
            </a:endParaRPr>
          </a:p>
        </p:txBody>
      </p:sp>
      <p:sp>
        <p:nvSpPr>
          <p:cNvPr id="5" name="Прямоугольник 4">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4" name="Скругленный прямоугольник 3"/>
          <p:cNvSpPr/>
          <p:nvPr/>
        </p:nvSpPr>
        <p:spPr>
          <a:xfrm>
            <a:off x="1846162" y="4267199"/>
            <a:ext cx="6174377" cy="1820092"/>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Во всех названных решениях подтверждается правомерность присвоения 0 баллов участнику, ценовое предложение которого более, чем в два раза хуже оптимального</a:t>
            </a:r>
            <a:endParaRPr lang="ru-RU" dirty="0"/>
          </a:p>
        </p:txBody>
      </p:sp>
    </p:spTree>
    <p:extLst>
      <p:ext uri="{BB962C8B-B14F-4D97-AF65-F5344CB8AC3E}">
        <p14:creationId xmlns:p14="http://schemas.microsoft.com/office/powerpoint/2010/main" val="153527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65462" y="186192"/>
            <a:ext cx="10800987" cy="1025525"/>
          </a:xfrm>
        </p:spPr>
        <p:txBody>
          <a:bodyPr>
            <a:normAutofit/>
          </a:bodyPr>
          <a:lstStyle/>
          <a:p>
            <a:r>
              <a:rPr lang="ru-RU" sz="3200" b="1" dirty="0" smtClean="0">
                <a:solidFill>
                  <a:schemeClr val="tx1"/>
                </a:solidFill>
              </a:rPr>
              <a:t>Спорные положения</a:t>
            </a:r>
            <a:endParaRPr lang="ru-RU" sz="3200" b="1" dirty="0">
              <a:solidFill>
                <a:schemeClr val="tx1"/>
              </a:solidFill>
            </a:endParaRPr>
          </a:p>
        </p:txBody>
      </p:sp>
      <p:sp>
        <p:nvSpPr>
          <p:cNvPr id="3" name="Объект 2"/>
          <p:cNvSpPr>
            <a:spLocks noGrp="1"/>
          </p:cNvSpPr>
          <p:nvPr>
            <p:ph idx="4294967295"/>
          </p:nvPr>
        </p:nvSpPr>
        <p:spPr>
          <a:xfrm>
            <a:off x="241483" y="818607"/>
            <a:ext cx="7012758" cy="3814354"/>
          </a:xfrm>
        </p:spPr>
        <p:txBody>
          <a:bodyPr>
            <a:normAutofit lnSpcReduction="10000"/>
          </a:bodyPr>
          <a:lstStyle/>
          <a:p>
            <a:pPr marL="0" indent="0">
              <a:buNone/>
            </a:pPr>
            <a:r>
              <a:rPr lang="ru-RU" sz="2000" dirty="0" smtClean="0">
                <a:latin typeface="+mj-lt"/>
              </a:rPr>
              <a:t>Пример:</a:t>
            </a:r>
          </a:p>
          <a:p>
            <a:pPr marL="0" indent="0">
              <a:buNone/>
            </a:pPr>
            <a:endParaRPr lang="ru-RU" sz="2000" dirty="0" smtClean="0">
              <a:latin typeface="+mj-lt"/>
            </a:endParaRPr>
          </a:p>
          <a:p>
            <a:pPr marL="0" indent="0">
              <a:buNone/>
            </a:pPr>
            <a:r>
              <a:rPr lang="ru-RU" sz="2000" dirty="0" smtClean="0">
                <a:latin typeface="+mj-lt"/>
              </a:rPr>
              <a:t>Заявка №1 – цена 300.000 руб., подана 16.08 в 10-00</a:t>
            </a:r>
          </a:p>
          <a:p>
            <a:pPr marL="0" indent="0">
              <a:buNone/>
            </a:pPr>
            <a:endParaRPr lang="ru-RU" sz="2000" dirty="0" smtClean="0">
              <a:latin typeface="+mj-lt"/>
            </a:endParaRPr>
          </a:p>
          <a:p>
            <a:pPr marL="0" indent="0">
              <a:buNone/>
            </a:pPr>
            <a:r>
              <a:rPr lang="ru-RU" sz="2000" dirty="0" smtClean="0"/>
              <a:t>Заявка №2 </a:t>
            </a:r>
            <a:r>
              <a:rPr lang="ru-RU" sz="2000" dirty="0"/>
              <a:t>– цена </a:t>
            </a:r>
            <a:r>
              <a:rPr lang="ru-RU" sz="2000" dirty="0" smtClean="0"/>
              <a:t>900.000 </a:t>
            </a:r>
            <a:r>
              <a:rPr lang="ru-RU" sz="2000" dirty="0"/>
              <a:t>руб., подана 16.08 в </a:t>
            </a:r>
            <a:r>
              <a:rPr lang="ru-RU" sz="2000" dirty="0" smtClean="0"/>
              <a:t>10-03</a:t>
            </a:r>
          </a:p>
          <a:p>
            <a:pPr marL="0" indent="0">
              <a:buNone/>
            </a:pPr>
            <a:r>
              <a:rPr lang="ru-RU" sz="2000" dirty="0" smtClean="0"/>
              <a:t> </a:t>
            </a:r>
          </a:p>
          <a:p>
            <a:pPr marL="0" indent="0">
              <a:buNone/>
            </a:pPr>
            <a:r>
              <a:rPr lang="ru-RU" sz="2000" dirty="0" smtClean="0"/>
              <a:t>Заявка №3 </a:t>
            </a:r>
            <a:r>
              <a:rPr lang="ru-RU" sz="2000" dirty="0"/>
              <a:t>– цена </a:t>
            </a:r>
            <a:r>
              <a:rPr lang="ru-RU" sz="2000" dirty="0" smtClean="0"/>
              <a:t>700.000 </a:t>
            </a:r>
            <a:r>
              <a:rPr lang="ru-RU" sz="2000" dirty="0"/>
              <a:t>руб., подана 16.08 в </a:t>
            </a:r>
            <a:r>
              <a:rPr lang="ru-RU" sz="2000" dirty="0" smtClean="0"/>
              <a:t>11-00 </a:t>
            </a:r>
          </a:p>
          <a:p>
            <a:pPr marL="0" indent="0">
              <a:buNone/>
            </a:pPr>
            <a:endParaRPr lang="ru-RU" sz="2000" b="1" dirty="0">
              <a:latin typeface="+mj-lt"/>
            </a:endParaRPr>
          </a:p>
          <a:p>
            <a:pPr marL="0" indent="0">
              <a:buNone/>
            </a:pPr>
            <a:r>
              <a:rPr lang="ru-RU" sz="2000" b="1" dirty="0" smtClean="0">
                <a:latin typeface="+mj-lt"/>
              </a:rPr>
              <a:t>Кто занял второе место?</a:t>
            </a:r>
            <a:endParaRPr lang="ru-RU" sz="2000" b="1" dirty="0">
              <a:latin typeface="+mj-lt"/>
            </a:endParaRPr>
          </a:p>
        </p:txBody>
      </p:sp>
      <p:sp>
        <p:nvSpPr>
          <p:cNvPr id="5" name="Прямоугольник 4">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4" name="Скругленный прямоугольник 3"/>
          <p:cNvSpPr/>
          <p:nvPr/>
        </p:nvSpPr>
        <p:spPr>
          <a:xfrm>
            <a:off x="1733434" y="4793278"/>
            <a:ext cx="6174377" cy="1820092"/>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В случае, если в нескольких заявках на участие в закупке содержатся одинаковые </a:t>
            </a:r>
            <a:r>
              <a:rPr lang="ru-RU" b="1" u="sng" dirty="0"/>
              <a:t>условия исполнения контракта</a:t>
            </a:r>
            <a:r>
              <a:rPr lang="ru-RU" dirty="0"/>
              <a:t>, меньший порядковый номер присваивается заявке на участие в закупке, которая поступила ранее других заявок на участие в закупке, содержащих такие же </a:t>
            </a:r>
            <a:r>
              <a:rPr lang="ru-RU" dirty="0" smtClean="0"/>
              <a:t>условия</a:t>
            </a:r>
            <a:endParaRPr lang="ru-RU" dirty="0"/>
          </a:p>
        </p:txBody>
      </p:sp>
      <p:sp>
        <p:nvSpPr>
          <p:cNvPr id="7" name="Стрелка влево 6"/>
          <p:cNvSpPr/>
          <p:nvPr/>
        </p:nvSpPr>
        <p:spPr>
          <a:xfrm>
            <a:off x="6680016" y="1554788"/>
            <a:ext cx="862147" cy="400594"/>
          </a:xfrm>
          <a:prstGeom prst="lef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7619889" y="1321250"/>
            <a:ext cx="3509609" cy="731520"/>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mj-lt"/>
              </a:rPr>
              <a:t>60 баллов по цене, 0 баллов по </a:t>
            </a:r>
            <a:r>
              <a:rPr lang="ru-RU" dirty="0" smtClean="0">
                <a:latin typeface="+mj-lt"/>
              </a:rPr>
              <a:t>квалификации</a:t>
            </a:r>
            <a:endParaRPr lang="ru-RU" dirty="0">
              <a:latin typeface="+mj-lt"/>
            </a:endParaRPr>
          </a:p>
        </p:txBody>
      </p:sp>
      <p:sp>
        <p:nvSpPr>
          <p:cNvPr id="9" name="Стрелка влево 8"/>
          <p:cNvSpPr/>
          <p:nvPr/>
        </p:nvSpPr>
        <p:spPr>
          <a:xfrm>
            <a:off x="6679689" y="2409209"/>
            <a:ext cx="862149" cy="400594"/>
          </a:xfrm>
          <a:prstGeom prst="lef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лево 9"/>
          <p:cNvSpPr/>
          <p:nvPr/>
        </p:nvSpPr>
        <p:spPr>
          <a:xfrm>
            <a:off x="6679689" y="3155571"/>
            <a:ext cx="862149" cy="400594"/>
          </a:xfrm>
          <a:prstGeom prst="lef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7619944" y="2155679"/>
            <a:ext cx="3509609" cy="731520"/>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mj-lt"/>
              </a:rPr>
              <a:t>0 </a:t>
            </a:r>
            <a:r>
              <a:rPr lang="ru-RU" dirty="0">
                <a:latin typeface="+mj-lt"/>
              </a:rPr>
              <a:t>баллов по цене, </a:t>
            </a:r>
            <a:r>
              <a:rPr lang="ru-RU" dirty="0" smtClean="0">
                <a:latin typeface="+mj-lt"/>
              </a:rPr>
              <a:t>40 </a:t>
            </a:r>
            <a:r>
              <a:rPr lang="ru-RU" dirty="0">
                <a:latin typeface="+mj-lt"/>
              </a:rPr>
              <a:t>баллов по </a:t>
            </a:r>
            <a:r>
              <a:rPr lang="ru-RU" dirty="0" smtClean="0">
                <a:latin typeface="+mj-lt"/>
              </a:rPr>
              <a:t>квалификации</a:t>
            </a:r>
            <a:endParaRPr lang="ru-RU" dirty="0">
              <a:latin typeface="+mj-lt"/>
            </a:endParaRPr>
          </a:p>
        </p:txBody>
      </p:sp>
      <p:sp>
        <p:nvSpPr>
          <p:cNvPr id="12" name="Скругленный прямоугольник 11"/>
          <p:cNvSpPr/>
          <p:nvPr/>
        </p:nvSpPr>
        <p:spPr>
          <a:xfrm>
            <a:off x="7619889" y="2990108"/>
            <a:ext cx="3509609" cy="731520"/>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mj-lt"/>
              </a:rPr>
              <a:t>0 </a:t>
            </a:r>
            <a:r>
              <a:rPr lang="ru-RU" dirty="0">
                <a:latin typeface="+mj-lt"/>
              </a:rPr>
              <a:t>баллов по цене, </a:t>
            </a:r>
            <a:r>
              <a:rPr lang="ru-RU" dirty="0" smtClean="0">
                <a:latin typeface="+mj-lt"/>
              </a:rPr>
              <a:t>40 </a:t>
            </a:r>
            <a:r>
              <a:rPr lang="ru-RU" dirty="0">
                <a:latin typeface="+mj-lt"/>
              </a:rPr>
              <a:t>баллов по </a:t>
            </a:r>
            <a:r>
              <a:rPr lang="ru-RU" dirty="0" smtClean="0">
                <a:latin typeface="+mj-lt"/>
              </a:rPr>
              <a:t>квалификации</a:t>
            </a:r>
            <a:endParaRPr lang="ru-RU" dirty="0">
              <a:latin typeface="+mj-lt"/>
            </a:endParaRPr>
          </a:p>
        </p:txBody>
      </p:sp>
    </p:spTree>
    <p:extLst>
      <p:ext uri="{BB962C8B-B14F-4D97-AF65-F5344CB8AC3E}">
        <p14:creationId xmlns:p14="http://schemas.microsoft.com/office/powerpoint/2010/main" val="152767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65462" y="186192"/>
            <a:ext cx="10800987" cy="1025525"/>
          </a:xfrm>
        </p:spPr>
        <p:txBody>
          <a:bodyPr>
            <a:normAutofit/>
          </a:bodyPr>
          <a:lstStyle/>
          <a:p>
            <a:r>
              <a:rPr lang="ru-RU" sz="3200" b="1" dirty="0" smtClean="0">
                <a:solidFill>
                  <a:schemeClr val="tx1"/>
                </a:solidFill>
              </a:rPr>
              <a:t>Административная практика</a:t>
            </a:r>
            <a:endParaRPr lang="ru-RU" sz="3200" b="1" dirty="0">
              <a:solidFill>
                <a:schemeClr val="tx1"/>
              </a:solidFill>
            </a:endParaRPr>
          </a:p>
        </p:txBody>
      </p:sp>
      <p:sp>
        <p:nvSpPr>
          <p:cNvPr id="3" name="Объект 2"/>
          <p:cNvSpPr>
            <a:spLocks noGrp="1"/>
          </p:cNvSpPr>
          <p:nvPr>
            <p:ph idx="4294967295"/>
          </p:nvPr>
        </p:nvSpPr>
        <p:spPr>
          <a:xfrm>
            <a:off x="241483" y="1724479"/>
            <a:ext cx="7954250" cy="3814354"/>
          </a:xfrm>
        </p:spPr>
        <p:txBody>
          <a:bodyPr>
            <a:normAutofit fontScale="85000" lnSpcReduction="20000"/>
          </a:bodyPr>
          <a:lstStyle/>
          <a:p>
            <a:pPr marL="0" indent="0">
              <a:buNone/>
            </a:pPr>
            <a:r>
              <a:rPr lang="ru-RU" sz="2100" b="1" dirty="0" smtClean="0">
                <a:latin typeface="+mj-lt"/>
              </a:rPr>
              <a:t>Суть дела: </a:t>
            </a:r>
            <a:r>
              <a:rPr lang="ru-RU" sz="2100" dirty="0" smtClean="0">
                <a:latin typeface="+mj-lt"/>
              </a:rPr>
              <a:t>победитель закупки предложил цену, кратно меньшую, чем остальные участники (3,7 млн. и 39, 63 и 74 млн. </a:t>
            </a:r>
            <a:r>
              <a:rPr lang="ru-RU" sz="2100" dirty="0">
                <a:latin typeface="+mj-lt"/>
              </a:rPr>
              <a:t>соответственно). </a:t>
            </a:r>
            <a:r>
              <a:rPr lang="ru-RU" sz="2100" dirty="0" smtClean="0">
                <a:latin typeface="+mj-lt"/>
              </a:rPr>
              <a:t>Ему было присвоено 60 баллов, остальным по 0 баллов. По квалификации все получили равное количество баллов. Второе место было присвоено участнику, предложившему цену 74 </a:t>
            </a:r>
            <a:r>
              <a:rPr lang="ru-RU" sz="2100" dirty="0" err="1" smtClean="0">
                <a:latin typeface="+mj-lt"/>
              </a:rPr>
              <a:t>млн.руб</a:t>
            </a:r>
            <a:r>
              <a:rPr lang="ru-RU" sz="2100" dirty="0" smtClean="0">
                <a:latin typeface="+mj-lt"/>
              </a:rPr>
              <a:t>., так как его заявка была подана ранее других. Ранжирование осуществил оператор, комиссия заказчика с ним согласилась. Жалобу подал участник, предложивший цену 39 млн. руб., так как по его мнению именно он должен был занять 2-е место по итогам закупки.</a:t>
            </a:r>
          </a:p>
          <a:p>
            <a:pPr marL="0" indent="0">
              <a:buNone/>
            </a:pPr>
            <a:endParaRPr lang="ru-RU" sz="2100" dirty="0">
              <a:latin typeface="+mj-lt"/>
            </a:endParaRPr>
          </a:p>
          <a:p>
            <a:pPr marL="0" indent="0">
              <a:buNone/>
            </a:pPr>
            <a:r>
              <a:rPr lang="ru-RU" sz="2100" b="1" dirty="0" smtClean="0">
                <a:latin typeface="+mj-lt"/>
              </a:rPr>
              <a:t>Суть решения: </a:t>
            </a:r>
            <a:r>
              <a:rPr lang="ru-RU" sz="2100" dirty="0" smtClean="0">
                <a:latin typeface="+mj-lt"/>
              </a:rPr>
              <a:t>жалоба в данной части не обоснована. </a:t>
            </a:r>
          </a:p>
          <a:p>
            <a:pPr marL="0" indent="0">
              <a:buNone/>
            </a:pPr>
            <a:endParaRPr lang="ru-RU" sz="2100" dirty="0">
              <a:latin typeface="+mj-lt"/>
            </a:endParaRPr>
          </a:p>
          <a:p>
            <a:pPr marL="0" indent="0">
              <a:buNone/>
            </a:pPr>
            <a:r>
              <a:rPr lang="ru-RU" sz="2100" b="1" dirty="0" smtClean="0">
                <a:latin typeface="+mj-lt"/>
              </a:rPr>
              <a:t>Реквизиты</a:t>
            </a:r>
            <a:r>
              <a:rPr lang="ru-RU" sz="2100" b="1" dirty="0">
                <a:latin typeface="+mj-lt"/>
              </a:rPr>
              <a:t>: </a:t>
            </a:r>
            <a:r>
              <a:rPr lang="ru-RU" sz="2100" dirty="0">
                <a:latin typeface="+mj-lt"/>
              </a:rPr>
              <a:t>Решение УФАС по Республике Крым и городу Севастополь по закупке 0174300001422000009 от 11.05.2022</a:t>
            </a:r>
          </a:p>
          <a:p>
            <a:pPr marL="0" indent="0">
              <a:buNone/>
            </a:pPr>
            <a:endParaRPr lang="ru-RU" sz="2000" dirty="0">
              <a:latin typeface="+mj-lt"/>
            </a:endParaRPr>
          </a:p>
        </p:txBody>
      </p:sp>
      <p:sp>
        <p:nvSpPr>
          <p:cNvPr id="5" name="Прямоугольник 4">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Tree>
    <p:extLst>
      <p:ext uri="{BB962C8B-B14F-4D97-AF65-F5344CB8AC3E}">
        <p14:creationId xmlns:p14="http://schemas.microsoft.com/office/powerpoint/2010/main" val="193147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65462" y="186192"/>
            <a:ext cx="10800987" cy="1025525"/>
          </a:xfrm>
        </p:spPr>
        <p:txBody>
          <a:bodyPr>
            <a:normAutofit/>
          </a:bodyPr>
          <a:lstStyle/>
          <a:p>
            <a:r>
              <a:rPr lang="ru-RU" sz="3200" b="1" dirty="0" smtClean="0">
                <a:solidFill>
                  <a:schemeClr val="tx1"/>
                </a:solidFill>
              </a:rPr>
              <a:t>Административная практика</a:t>
            </a:r>
            <a:endParaRPr lang="ru-RU" sz="3200" b="1" dirty="0">
              <a:solidFill>
                <a:schemeClr val="tx1"/>
              </a:solidFill>
            </a:endParaRPr>
          </a:p>
        </p:txBody>
      </p:sp>
      <p:sp>
        <p:nvSpPr>
          <p:cNvPr id="3" name="Объект 2"/>
          <p:cNvSpPr>
            <a:spLocks noGrp="1"/>
          </p:cNvSpPr>
          <p:nvPr>
            <p:ph idx="4294967295"/>
          </p:nvPr>
        </p:nvSpPr>
        <p:spPr>
          <a:xfrm>
            <a:off x="165462" y="912177"/>
            <a:ext cx="8307978" cy="1543640"/>
          </a:xfrm>
        </p:spPr>
        <p:txBody>
          <a:bodyPr>
            <a:normAutofit lnSpcReduction="10000"/>
          </a:bodyPr>
          <a:lstStyle/>
          <a:p>
            <a:pPr marL="0" indent="0">
              <a:buNone/>
            </a:pPr>
            <a:r>
              <a:rPr lang="ru-RU" sz="1600" b="1" dirty="0" smtClean="0">
                <a:latin typeface="+mj-lt"/>
              </a:rPr>
              <a:t>Суть дела: </a:t>
            </a:r>
            <a:r>
              <a:rPr lang="ru-RU" sz="1600" dirty="0" smtClean="0">
                <a:latin typeface="+mj-lt"/>
              </a:rPr>
              <a:t>победитель закупки предложил цену, кратно меньшую, чем остальные участники, в результате чего ему было присвоено 60 баллов, остальным по 0 баллов. По квалификации почти все получили равное количество баллов. Ранжирование заявок комиссия произвела не по времени поступления заявок, а по предложенной в них цене (по мере уменьшения выгодности), что и послужило поводом для обжалования</a:t>
            </a:r>
            <a:endParaRPr lang="ru-RU" sz="1600" dirty="0">
              <a:latin typeface="+mj-lt"/>
            </a:endParaRPr>
          </a:p>
        </p:txBody>
      </p:sp>
      <p:sp>
        <p:nvSpPr>
          <p:cNvPr id="5" name="Прямоугольник 4">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graphicFrame>
        <p:nvGraphicFramePr>
          <p:cNvPr id="4" name="Таблица 3"/>
          <p:cNvGraphicFramePr>
            <a:graphicFrameLocks noGrp="1"/>
          </p:cNvGraphicFramePr>
          <p:nvPr>
            <p:extLst>
              <p:ext uri="{D42A27DB-BD31-4B8C-83A1-F6EECF244321}">
                <p14:modId xmlns:p14="http://schemas.microsoft.com/office/powerpoint/2010/main" val="3581984071"/>
              </p:ext>
            </p:extLst>
          </p:nvPr>
        </p:nvGraphicFramePr>
        <p:xfrm>
          <a:off x="667771" y="2325188"/>
          <a:ext cx="6369685" cy="2560320"/>
        </p:xfrm>
        <a:graphic>
          <a:graphicData uri="http://schemas.openxmlformats.org/drawingml/2006/table">
            <a:tbl>
              <a:tblPr firstRow="1" firstCol="1" bandRow="1">
                <a:tableStyleId>{5C22544A-7EE6-4342-B048-85BDC9FD1C3A}</a:tableStyleId>
              </a:tblPr>
              <a:tblGrid>
                <a:gridCol w="1932940">
                  <a:extLst>
                    <a:ext uri="{9D8B030D-6E8A-4147-A177-3AD203B41FA5}">
                      <a16:colId xmlns:a16="http://schemas.microsoft.com/office/drawing/2014/main" val="1229757928"/>
                    </a:ext>
                  </a:extLst>
                </a:gridCol>
                <a:gridCol w="1284605">
                  <a:extLst>
                    <a:ext uri="{9D8B030D-6E8A-4147-A177-3AD203B41FA5}">
                      <a16:colId xmlns:a16="http://schemas.microsoft.com/office/drawing/2014/main" val="3455630762"/>
                    </a:ext>
                  </a:extLst>
                </a:gridCol>
                <a:gridCol w="1733550">
                  <a:extLst>
                    <a:ext uri="{9D8B030D-6E8A-4147-A177-3AD203B41FA5}">
                      <a16:colId xmlns:a16="http://schemas.microsoft.com/office/drawing/2014/main" val="634976646"/>
                    </a:ext>
                  </a:extLst>
                </a:gridCol>
                <a:gridCol w="1418590">
                  <a:extLst>
                    <a:ext uri="{9D8B030D-6E8A-4147-A177-3AD203B41FA5}">
                      <a16:colId xmlns:a16="http://schemas.microsoft.com/office/drawing/2014/main" val="1649116922"/>
                    </a:ext>
                  </a:extLst>
                </a:gridCol>
              </a:tblGrid>
              <a:tr h="0">
                <a:tc>
                  <a:txBody>
                    <a:bodyPr/>
                    <a:lstStyle/>
                    <a:p>
                      <a:pPr algn="just">
                        <a:spcAft>
                          <a:spcPts val="0"/>
                        </a:spcAft>
                      </a:pPr>
                      <a:r>
                        <a:rPr lang="ru-RU" sz="1100" kern="50" dirty="0">
                          <a:effectLst/>
                        </a:rPr>
                        <a:t>Идентификационный номер заявки, присвоенный оператором</a:t>
                      </a:r>
                      <a:endParaRPr lang="ru-RU" sz="1200" kern="50" dirty="0">
                        <a:effectLst/>
                        <a:latin typeface="Times New Roman" panose="02020603050405020304" pitchFamily="18" charset="0"/>
                        <a:ea typeface="Andale Sans UI"/>
                      </a:endParaRPr>
                    </a:p>
                  </a:txBody>
                  <a:tcPr marL="68580" marR="68580" marT="0" marB="0">
                    <a:solidFill>
                      <a:schemeClr val="accent5">
                        <a:lumMod val="50000"/>
                      </a:schemeClr>
                    </a:solidFill>
                  </a:tcPr>
                </a:tc>
                <a:tc>
                  <a:txBody>
                    <a:bodyPr/>
                    <a:lstStyle/>
                    <a:p>
                      <a:pPr algn="just">
                        <a:spcAft>
                          <a:spcPts val="0"/>
                        </a:spcAft>
                      </a:pPr>
                      <a:r>
                        <a:rPr lang="ru-RU" sz="1200" kern="50" dirty="0">
                          <a:effectLst/>
                        </a:rPr>
                        <a:t>Ценовое предложение</a:t>
                      </a:r>
                      <a:endParaRPr lang="ru-RU" sz="1200" kern="50" dirty="0">
                        <a:effectLst/>
                        <a:latin typeface="Times New Roman" panose="02020603050405020304" pitchFamily="18" charset="0"/>
                        <a:ea typeface="Andale Sans UI"/>
                      </a:endParaRPr>
                    </a:p>
                  </a:txBody>
                  <a:tcPr marL="68580" marR="68580" marT="0" marB="0">
                    <a:solidFill>
                      <a:schemeClr val="accent5">
                        <a:lumMod val="50000"/>
                      </a:schemeClr>
                    </a:solidFill>
                  </a:tcPr>
                </a:tc>
                <a:tc>
                  <a:txBody>
                    <a:bodyPr/>
                    <a:lstStyle/>
                    <a:p>
                      <a:pPr algn="just">
                        <a:spcAft>
                          <a:spcPts val="0"/>
                        </a:spcAft>
                      </a:pPr>
                      <a:r>
                        <a:rPr lang="ru-RU" sz="1200" kern="50" dirty="0">
                          <a:effectLst/>
                        </a:rPr>
                        <a:t>Итоговая оценка второй части заявки по критериям, установленным п. 1-4 ч. 1. ст. 32 Закона № 44-ФЗ</a:t>
                      </a:r>
                      <a:endParaRPr lang="ru-RU" sz="1200" kern="50" dirty="0">
                        <a:effectLst/>
                        <a:latin typeface="Times New Roman" panose="02020603050405020304" pitchFamily="18" charset="0"/>
                        <a:ea typeface="Andale Sans UI"/>
                      </a:endParaRPr>
                    </a:p>
                  </a:txBody>
                  <a:tcPr marL="68580" marR="68580" marT="0" marB="0">
                    <a:solidFill>
                      <a:schemeClr val="accent5">
                        <a:lumMod val="50000"/>
                      </a:schemeClr>
                    </a:solidFill>
                  </a:tcPr>
                </a:tc>
                <a:tc>
                  <a:txBody>
                    <a:bodyPr/>
                    <a:lstStyle/>
                    <a:p>
                      <a:pPr algn="just">
                        <a:spcAft>
                          <a:spcPts val="0"/>
                        </a:spcAft>
                      </a:pPr>
                      <a:r>
                        <a:rPr lang="ru-RU" sz="1200" kern="50" dirty="0">
                          <a:effectLst/>
                        </a:rPr>
                        <a:t>Присвоенный порядковый номер заявки</a:t>
                      </a:r>
                      <a:endParaRPr lang="ru-RU" sz="1200" kern="50" dirty="0">
                        <a:effectLst/>
                        <a:latin typeface="Times New Roman" panose="02020603050405020304" pitchFamily="18" charset="0"/>
                        <a:ea typeface="Andale Sans UI"/>
                      </a:endParaRPr>
                    </a:p>
                  </a:txBody>
                  <a:tcPr marL="68580" marR="68580" marT="0" marB="0">
                    <a:solidFill>
                      <a:schemeClr val="accent5">
                        <a:lumMod val="50000"/>
                      </a:schemeClr>
                    </a:solidFill>
                  </a:tcPr>
                </a:tc>
                <a:extLst>
                  <a:ext uri="{0D108BD9-81ED-4DB2-BD59-A6C34878D82A}">
                    <a16:rowId xmlns:a16="http://schemas.microsoft.com/office/drawing/2014/main" val="902264418"/>
                  </a:ext>
                </a:extLst>
              </a:tr>
              <a:tr h="0">
                <a:tc>
                  <a:txBody>
                    <a:bodyPr/>
                    <a:lstStyle/>
                    <a:p>
                      <a:pPr algn="ctr">
                        <a:spcAft>
                          <a:spcPts val="0"/>
                        </a:spcAft>
                      </a:pPr>
                      <a:r>
                        <a:rPr lang="ru-RU" sz="1200" kern="50" dirty="0">
                          <a:effectLst/>
                        </a:rPr>
                        <a:t>111555414</a:t>
                      </a:r>
                      <a:endParaRPr lang="ru-RU" sz="1200" kern="50" dirty="0">
                        <a:effectLst/>
                        <a:latin typeface="Times New Roman" panose="02020603050405020304" pitchFamily="18" charset="0"/>
                        <a:ea typeface="Andale Sans UI"/>
                      </a:endParaRPr>
                    </a:p>
                  </a:txBody>
                  <a:tcPr marL="68580" marR="68580" marT="0" marB="0">
                    <a:solidFill>
                      <a:schemeClr val="accent5">
                        <a:lumMod val="50000"/>
                      </a:schemeClr>
                    </a:solidFill>
                  </a:tcPr>
                </a:tc>
                <a:tc>
                  <a:txBody>
                    <a:bodyPr/>
                    <a:lstStyle/>
                    <a:p>
                      <a:pPr algn="ctr">
                        <a:spcAft>
                          <a:spcPts val="0"/>
                        </a:spcAft>
                      </a:pPr>
                      <a:r>
                        <a:rPr lang="ru-RU" sz="1200" i="0" kern="50" dirty="0">
                          <a:effectLst/>
                          <a:latin typeface="+mn-lt"/>
                          <a:ea typeface="Andale Sans UI"/>
                        </a:rPr>
                        <a:t>150400,00 руб.</a:t>
                      </a:r>
                    </a:p>
                  </a:txBody>
                  <a:tcPr marL="68580" marR="68580" marT="0" marB="0">
                    <a:solidFill>
                      <a:schemeClr val="accent5">
                        <a:lumMod val="20000"/>
                        <a:lumOff val="80000"/>
                      </a:schemeClr>
                    </a:solidFill>
                  </a:tcPr>
                </a:tc>
                <a:tc>
                  <a:txBody>
                    <a:bodyPr/>
                    <a:lstStyle/>
                    <a:p>
                      <a:pPr algn="ctr">
                        <a:spcAft>
                          <a:spcPts val="0"/>
                        </a:spcAft>
                      </a:pPr>
                      <a:r>
                        <a:rPr lang="ru-RU" sz="1200" kern="50" dirty="0">
                          <a:effectLst/>
                        </a:rPr>
                        <a:t>0,00</a:t>
                      </a:r>
                      <a:endParaRPr lang="ru-RU" sz="1200" kern="50" dirty="0">
                        <a:effectLst/>
                        <a:latin typeface="Times New Roman" panose="02020603050405020304" pitchFamily="18" charset="0"/>
                        <a:ea typeface="Andale Sans UI"/>
                      </a:endParaRPr>
                    </a:p>
                  </a:txBody>
                  <a:tcPr marL="68580" marR="68580" marT="0" marB="0">
                    <a:solidFill>
                      <a:schemeClr val="accent5">
                        <a:lumMod val="20000"/>
                        <a:lumOff val="80000"/>
                      </a:schemeClr>
                    </a:solidFill>
                  </a:tcPr>
                </a:tc>
                <a:tc>
                  <a:txBody>
                    <a:bodyPr/>
                    <a:lstStyle/>
                    <a:p>
                      <a:pPr algn="ctr">
                        <a:spcAft>
                          <a:spcPts val="0"/>
                        </a:spcAft>
                      </a:pPr>
                      <a:r>
                        <a:rPr lang="ru-RU" sz="1200" kern="50">
                          <a:effectLst/>
                        </a:rPr>
                        <a:t>8</a:t>
                      </a:r>
                      <a:endParaRPr lang="ru-RU" sz="1200" kern="50">
                        <a:effectLst/>
                        <a:latin typeface="Times New Roman" panose="02020603050405020304" pitchFamily="18" charset="0"/>
                        <a:ea typeface="Andale Sans UI"/>
                      </a:endParaRPr>
                    </a:p>
                  </a:txBody>
                  <a:tcPr marL="68580" marR="68580" marT="0" marB="0">
                    <a:solidFill>
                      <a:schemeClr val="accent5">
                        <a:lumMod val="20000"/>
                        <a:lumOff val="80000"/>
                      </a:schemeClr>
                    </a:solidFill>
                  </a:tcPr>
                </a:tc>
                <a:extLst>
                  <a:ext uri="{0D108BD9-81ED-4DB2-BD59-A6C34878D82A}">
                    <a16:rowId xmlns:a16="http://schemas.microsoft.com/office/drawing/2014/main" val="15697905"/>
                  </a:ext>
                </a:extLst>
              </a:tr>
              <a:tr h="0">
                <a:tc>
                  <a:txBody>
                    <a:bodyPr/>
                    <a:lstStyle/>
                    <a:p>
                      <a:pPr algn="ctr">
                        <a:spcAft>
                          <a:spcPts val="0"/>
                        </a:spcAft>
                      </a:pPr>
                      <a:r>
                        <a:rPr lang="ru-RU" sz="1200" kern="50" dirty="0">
                          <a:effectLst/>
                        </a:rPr>
                        <a:t>111557976</a:t>
                      </a:r>
                      <a:endParaRPr lang="ru-RU" sz="1200" kern="50" dirty="0">
                        <a:effectLst/>
                        <a:latin typeface="Times New Roman" panose="02020603050405020304" pitchFamily="18" charset="0"/>
                        <a:ea typeface="Andale Sans UI"/>
                      </a:endParaRPr>
                    </a:p>
                  </a:txBody>
                  <a:tcPr marL="68580" marR="68580" marT="0" marB="0">
                    <a:solidFill>
                      <a:schemeClr val="accent5">
                        <a:lumMod val="50000"/>
                      </a:schemeClr>
                    </a:solidFill>
                  </a:tcPr>
                </a:tc>
                <a:tc>
                  <a:txBody>
                    <a:bodyPr/>
                    <a:lstStyle/>
                    <a:p>
                      <a:pPr algn="ctr">
                        <a:spcAft>
                          <a:spcPts val="0"/>
                        </a:spcAft>
                      </a:pPr>
                      <a:r>
                        <a:rPr lang="ru-RU" sz="1200" b="1" i="0" kern="50" dirty="0">
                          <a:effectLst/>
                          <a:latin typeface="+mn-lt"/>
                          <a:ea typeface="Andale Sans UI"/>
                        </a:rPr>
                        <a:t>172999,80 руб.</a:t>
                      </a:r>
                    </a:p>
                  </a:txBody>
                  <a:tcPr marL="68580" marR="68580" marT="0" marB="0">
                    <a:solidFill>
                      <a:schemeClr val="accent5">
                        <a:lumMod val="60000"/>
                        <a:lumOff val="40000"/>
                      </a:schemeClr>
                    </a:solidFill>
                  </a:tcPr>
                </a:tc>
                <a:tc>
                  <a:txBody>
                    <a:bodyPr/>
                    <a:lstStyle/>
                    <a:p>
                      <a:pPr algn="ctr">
                        <a:spcAft>
                          <a:spcPts val="0"/>
                        </a:spcAft>
                      </a:pPr>
                      <a:r>
                        <a:rPr lang="ru-RU" sz="1200" kern="50" dirty="0">
                          <a:effectLst/>
                        </a:rPr>
                        <a:t>60,00</a:t>
                      </a:r>
                      <a:endParaRPr lang="ru-RU" sz="1200" kern="50" dirty="0">
                        <a:effectLst/>
                        <a:latin typeface="Times New Roman" panose="02020603050405020304" pitchFamily="18" charset="0"/>
                        <a:ea typeface="Andale Sans UI"/>
                      </a:endParaRPr>
                    </a:p>
                  </a:txBody>
                  <a:tcPr marL="68580" marR="68580" marT="0" marB="0">
                    <a:solidFill>
                      <a:schemeClr val="accent5">
                        <a:lumMod val="60000"/>
                        <a:lumOff val="40000"/>
                      </a:schemeClr>
                    </a:solidFill>
                  </a:tcPr>
                </a:tc>
                <a:tc>
                  <a:txBody>
                    <a:bodyPr/>
                    <a:lstStyle/>
                    <a:p>
                      <a:pPr algn="ctr">
                        <a:spcAft>
                          <a:spcPts val="0"/>
                        </a:spcAft>
                      </a:pPr>
                      <a:r>
                        <a:rPr lang="ru-RU" sz="1200" kern="50" dirty="0">
                          <a:effectLst/>
                        </a:rPr>
                        <a:t>5</a:t>
                      </a:r>
                      <a:endParaRPr lang="ru-RU" sz="1200" kern="50" dirty="0">
                        <a:effectLst/>
                        <a:latin typeface="Times New Roman" panose="02020603050405020304" pitchFamily="18" charset="0"/>
                        <a:ea typeface="Andale Sans UI"/>
                      </a:endParaRPr>
                    </a:p>
                  </a:txBody>
                  <a:tcPr marL="68580" marR="68580" marT="0" marB="0">
                    <a:solidFill>
                      <a:schemeClr val="accent5">
                        <a:lumMod val="60000"/>
                        <a:lumOff val="40000"/>
                      </a:schemeClr>
                    </a:solidFill>
                  </a:tcPr>
                </a:tc>
                <a:extLst>
                  <a:ext uri="{0D108BD9-81ED-4DB2-BD59-A6C34878D82A}">
                    <a16:rowId xmlns:a16="http://schemas.microsoft.com/office/drawing/2014/main" val="1665750416"/>
                  </a:ext>
                </a:extLst>
              </a:tr>
              <a:tr h="0">
                <a:tc>
                  <a:txBody>
                    <a:bodyPr/>
                    <a:lstStyle/>
                    <a:p>
                      <a:pPr algn="ctr">
                        <a:spcAft>
                          <a:spcPts val="0"/>
                        </a:spcAft>
                      </a:pPr>
                      <a:r>
                        <a:rPr lang="ru-RU" sz="1200" kern="50" dirty="0">
                          <a:effectLst/>
                        </a:rPr>
                        <a:t>111560763</a:t>
                      </a:r>
                      <a:endParaRPr lang="ru-RU" sz="1200" kern="50" dirty="0">
                        <a:effectLst/>
                        <a:latin typeface="Times New Roman" panose="02020603050405020304" pitchFamily="18" charset="0"/>
                        <a:ea typeface="Andale Sans UI"/>
                      </a:endParaRPr>
                    </a:p>
                  </a:txBody>
                  <a:tcPr marL="68580" marR="68580" marT="0" marB="0">
                    <a:solidFill>
                      <a:schemeClr val="accent5">
                        <a:lumMod val="50000"/>
                      </a:schemeClr>
                    </a:solidFill>
                  </a:tcPr>
                </a:tc>
                <a:tc>
                  <a:txBody>
                    <a:bodyPr/>
                    <a:lstStyle/>
                    <a:p>
                      <a:pPr algn="ctr">
                        <a:spcAft>
                          <a:spcPts val="0"/>
                        </a:spcAft>
                      </a:pPr>
                      <a:r>
                        <a:rPr lang="ru-RU" sz="1200" b="1" i="0" kern="50" dirty="0">
                          <a:effectLst/>
                          <a:latin typeface="+mn-lt"/>
                          <a:ea typeface="Andale Sans UI"/>
                        </a:rPr>
                        <a:t>110000,00 руб.</a:t>
                      </a:r>
                    </a:p>
                  </a:txBody>
                  <a:tcPr marL="68580" marR="68580" marT="0" marB="0">
                    <a:solidFill>
                      <a:schemeClr val="accent5">
                        <a:lumMod val="60000"/>
                        <a:lumOff val="40000"/>
                      </a:schemeClr>
                    </a:solidFill>
                  </a:tcPr>
                </a:tc>
                <a:tc>
                  <a:txBody>
                    <a:bodyPr/>
                    <a:lstStyle/>
                    <a:p>
                      <a:pPr algn="ctr">
                        <a:spcAft>
                          <a:spcPts val="0"/>
                        </a:spcAft>
                      </a:pPr>
                      <a:r>
                        <a:rPr lang="ru-RU" sz="1200" kern="50" dirty="0">
                          <a:effectLst/>
                        </a:rPr>
                        <a:t>60,00</a:t>
                      </a:r>
                      <a:endParaRPr lang="ru-RU" sz="1200" kern="50" dirty="0">
                        <a:effectLst/>
                        <a:latin typeface="Times New Roman" panose="02020603050405020304" pitchFamily="18" charset="0"/>
                        <a:ea typeface="Andale Sans UI"/>
                      </a:endParaRPr>
                    </a:p>
                  </a:txBody>
                  <a:tcPr marL="68580" marR="68580" marT="0" marB="0">
                    <a:solidFill>
                      <a:schemeClr val="accent5">
                        <a:lumMod val="60000"/>
                        <a:lumOff val="40000"/>
                      </a:schemeClr>
                    </a:solidFill>
                  </a:tcPr>
                </a:tc>
                <a:tc>
                  <a:txBody>
                    <a:bodyPr/>
                    <a:lstStyle/>
                    <a:p>
                      <a:pPr algn="ctr">
                        <a:spcAft>
                          <a:spcPts val="0"/>
                        </a:spcAft>
                      </a:pPr>
                      <a:r>
                        <a:rPr lang="ru-RU" sz="1200" kern="50" dirty="0">
                          <a:effectLst/>
                        </a:rPr>
                        <a:t>3</a:t>
                      </a:r>
                      <a:endParaRPr lang="ru-RU" sz="1200" kern="50" dirty="0">
                        <a:effectLst/>
                        <a:latin typeface="Times New Roman" panose="02020603050405020304" pitchFamily="18" charset="0"/>
                        <a:ea typeface="Andale Sans UI"/>
                      </a:endParaRPr>
                    </a:p>
                  </a:txBody>
                  <a:tcPr marL="68580" marR="68580" marT="0" marB="0">
                    <a:solidFill>
                      <a:schemeClr val="accent5">
                        <a:lumMod val="60000"/>
                        <a:lumOff val="40000"/>
                      </a:schemeClr>
                    </a:solidFill>
                  </a:tcPr>
                </a:tc>
                <a:extLst>
                  <a:ext uri="{0D108BD9-81ED-4DB2-BD59-A6C34878D82A}">
                    <a16:rowId xmlns:a16="http://schemas.microsoft.com/office/drawing/2014/main" val="1656114713"/>
                  </a:ext>
                </a:extLst>
              </a:tr>
              <a:tr h="0">
                <a:tc>
                  <a:txBody>
                    <a:bodyPr/>
                    <a:lstStyle/>
                    <a:p>
                      <a:pPr algn="ctr">
                        <a:spcAft>
                          <a:spcPts val="0"/>
                        </a:spcAft>
                      </a:pPr>
                      <a:r>
                        <a:rPr lang="ru-RU" sz="1200" kern="50" dirty="0">
                          <a:effectLst/>
                        </a:rPr>
                        <a:t>111565747</a:t>
                      </a:r>
                      <a:endParaRPr lang="ru-RU" sz="1200" kern="50" dirty="0">
                        <a:effectLst/>
                        <a:latin typeface="Times New Roman" panose="02020603050405020304" pitchFamily="18" charset="0"/>
                        <a:ea typeface="Andale Sans UI"/>
                      </a:endParaRPr>
                    </a:p>
                  </a:txBody>
                  <a:tcPr marL="68580" marR="68580" marT="0" marB="0">
                    <a:solidFill>
                      <a:schemeClr val="accent5">
                        <a:lumMod val="50000"/>
                      </a:schemeClr>
                    </a:solidFill>
                  </a:tcPr>
                </a:tc>
                <a:tc>
                  <a:txBody>
                    <a:bodyPr/>
                    <a:lstStyle/>
                    <a:p>
                      <a:pPr algn="ctr">
                        <a:spcAft>
                          <a:spcPts val="0"/>
                        </a:spcAft>
                      </a:pPr>
                      <a:r>
                        <a:rPr lang="ru-RU" sz="1200" i="0" kern="50" dirty="0">
                          <a:effectLst/>
                          <a:latin typeface="+mn-lt"/>
                          <a:ea typeface="Andale Sans UI"/>
                        </a:rPr>
                        <a:t>35000,00 руб.</a:t>
                      </a:r>
                    </a:p>
                  </a:txBody>
                  <a:tcPr marL="68580" marR="68580" marT="0" marB="0">
                    <a:solidFill>
                      <a:schemeClr val="accent5">
                        <a:lumMod val="20000"/>
                        <a:lumOff val="80000"/>
                      </a:schemeClr>
                    </a:solidFill>
                  </a:tcPr>
                </a:tc>
                <a:tc>
                  <a:txBody>
                    <a:bodyPr/>
                    <a:lstStyle/>
                    <a:p>
                      <a:pPr algn="ctr">
                        <a:spcAft>
                          <a:spcPts val="0"/>
                        </a:spcAft>
                      </a:pPr>
                      <a:r>
                        <a:rPr lang="ru-RU" sz="1200" kern="50">
                          <a:effectLst/>
                        </a:rPr>
                        <a:t>40,00</a:t>
                      </a:r>
                      <a:endParaRPr lang="ru-RU" sz="1200" kern="50">
                        <a:effectLst/>
                        <a:latin typeface="Times New Roman" panose="02020603050405020304" pitchFamily="18" charset="0"/>
                        <a:ea typeface="Andale Sans UI"/>
                      </a:endParaRPr>
                    </a:p>
                  </a:txBody>
                  <a:tcPr marL="68580" marR="68580" marT="0" marB="0">
                    <a:solidFill>
                      <a:schemeClr val="accent5">
                        <a:lumMod val="20000"/>
                        <a:lumOff val="80000"/>
                      </a:schemeClr>
                    </a:solidFill>
                  </a:tcPr>
                </a:tc>
                <a:tc>
                  <a:txBody>
                    <a:bodyPr/>
                    <a:lstStyle/>
                    <a:p>
                      <a:pPr algn="ctr">
                        <a:spcAft>
                          <a:spcPts val="0"/>
                        </a:spcAft>
                      </a:pPr>
                      <a:r>
                        <a:rPr lang="ru-RU" sz="1200" kern="50" dirty="0">
                          <a:effectLst/>
                        </a:rPr>
                        <a:t>7</a:t>
                      </a:r>
                      <a:endParaRPr lang="ru-RU" sz="1200" kern="50" dirty="0">
                        <a:effectLst/>
                        <a:latin typeface="Times New Roman" panose="02020603050405020304" pitchFamily="18" charset="0"/>
                        <a:ea typeface="Andale Sans UI"/>
                      </a:endParaRPr>
                    </a:p>
                  </a:txBody>
                  <a:tcPr marL="68580" marR="68580" marT="0" marB="0">
                    <a:solidFill>
                      <a:schemeClr val="accent5">
                        <a:lumMod val="20000"/>
                        <a:lumOff val="80000"/>
                      </a:schemeClr>
                    </a:solidFill>
                  </a:tcPr>
                </a:tc>
                <a:extLst>
                  <a:ext uri="{0D108BD9-81ED-4DB2-BD59-A6C34878D82A}">
                    <a16:rowId xmlns:a16="http://schemas.microsoft.com/office/drawing/2014/main" val="3924610457"/>
                  </a:ext>
                </a:extLst>
              </a:tr>
              <a:tr h="0">
                <a:tc>
                  <a:txBody>
                    <a:bodyPr/>
                    <a:lstStyle/>
                    <a:p>
                      <a:pPr algn="ctr">
                        <a:spcAft>
                          <a:spcPts val="0"/>
                        </a:spcAft>
                      </a:pPr>
                      <a:r>
                        <a:rPr lang="ru-RU" sz="1200" kern="50" dirty="0">
                          <a:effectLst/>
                        </a:rPr>
                        <a:t>111576635</a:t>
                      </a:r>
                      <a:endParaRPr lang="ru-RU" sz="1200" kern="50" dirty="0">
                        <a:effectLst/>
                        <a:latin typeface="Times New Roman" panose="02020603050405020304" pitchFamily="18" charset="0"/>
                        <a:ea typeface="Andale Sans UI"/>
                      </a:endParaRPr>
                    </a:p>
                  </a:txBody>
                  <a:tcPr marL="68580" marR="68580" marT="0" marB="0">
                    <a:solidFill>
                      <a:schemeClr val="accent5">
                        <a:lumMod val="50000"/>
                      </a:schemeClr>
                    </a:solidFill>
                  </a:tcPr>
                </a:tc>
                <a:tc>
                  <a:txBody>
                    <a:bodyPr/>
                    <a:lstStyle/>
                    <a:p>
                      <a:pPr algn="ctr">
                        <a:spcAft>
                          <a:spcPts val="0"/>
                        </a:spcAft>
                      </a:pPr>
                      <a:r>
                        <a:rPr lang="ru-RU" sz="1200" i="0" kern="50">
                          <a:effectLst/>
                          <a:latin typeface="+mn-lt"/>
                          <a:ea typeface="Andale Sans UI"/>
                        </a:rPr>
                        <a:t>143000,00 руб.</a:t>
                      </a:r>
                    </a:p>
                  </a:txBody>
                  <a:tcPr marL="68580" marR="68580" marT="0" marB="0">
                    <a:solidFill>
                      <a:schemeClr val="accent5">
                        <a:lumMod val="20000"/>
                        <a:lumOff val="80000"/>
                      </a:schemeClr>
                    </a:solidFill>
                  </a:tcPr>
                </a:tc>
                <a:tc>
                  <a:txBody>
                    <a:bodyPr/>
                    <a:lstStyle/>
                    <a:p>
                      <a:pPr algn="ctr">
                        <a:spcAft>
                          <a:spcPts val="0"/>
                        </a:spcAft>
                      </a:pPr>
                      <a:r>
                        <a:rPr lang="ru-RU" sz="1200" kern="50">
                          <a:effectLst/>
                        </a:rPr>
                        <a:t>54,00</a:t>
                      </a:r>
                      <a:endParaRPr lang="ru-RU" sz="1200" kern="50">
                        <a:effectLst/>
                        <a:latin typeface="Times New Roman" panose="02020603050405020304" pitchFamily="18" charset="0"/>
                        <a:ea typeface="Andale Sans UI"/>
                      </a:endParaRPr>
                    </a:p>
                  </a:txBody>
                  <a:tcPr marL="68580" marR="68580" marT="0" marB="0">
                    <a:solidFill>
                      <a:schemeClr val="accent5">
                        <a:lumMod val="20000"/>
                        <a:lumOff val="80000"/>
                      </a:schemeClr>
                    </a:solidFill>
                  </a:tcPr>
                </a:tc>
                <a:tc>
                  <a:txBody>
                    <a:bodyPr/>
                    <a:lstStyle/>
                    <a:p>
                      <a:pPr algn="ctr">
                        <a:spcAft>
                          <a:spcPts val="0"/>
                        </a:spcAft>
                      </a:pPr>
                      <a:r>
                        <a:rPr lang="ru-RU" sz="1200" kern="50" dirty="0">
                          <a:effectLst/>
                        </a:rPr>
                        <a:t>6</a:t>
                      </a:r>
                      <a:endParaRPr lang="ru-RU" sz="1200" kern="50" dirty="0">
                        <a:effectLst/>
                        <a:latin typeface="Times New Roman" panose="02020603050405020304" pitchFamily="18" charset="0"/>
                        <a:ea typeface="Andale Sans UI"/>
                      </a:endParaRPr>
                    </a:p>
                  </a:txBody>
                  <a:tcPr marL="68580" marR="68580" marT="0" marB="0">
                    <a:solidFill>
                      <a:schemeClr val="accent5">
                        <a:lumMod val="20000"/>
                        <a:lumOff val="80000"/>
                      </a:schemeClr>
                    </a:solidFill>
                  </a:tcPr>
                </a:tc>
                <a:extLst>
                  <a:ext uri="{0D108BD9-81ED-4DB2-BD59-A6C34878D82A}">
                    <a16:rowId xmlns:a16="http://schemas.microsoft.com/office/drawing/2014/main" val="743293069"/>
                  </a:ext>
                </a:extLst>
              </a:tr>
              <a:tr h="0">
                <a:tc>
                  <a:txBody>
                    <a:bodyPr/>
                    <a:lstStyle/>
                    <a:p>
                      <a:pPr algn="ctr">
                        <a:spcAft>
                          <a:spcPts val="0"/>
                        </a:spcAft>
                      </a:pPr>
                      <a:r>
                        <a:rPr lang="ru-RU" sz="1200" kern="50" dirty="0">
                          <a:effectLst/>
                        </a:rPr>
                        <a:t>111588376</a:t>
                      </a:r>
                      <a:endParaRPr lang="ru-RU" sz="1200" kern="50" dirty="0">
                        <a:effectLst/>
                        <a:latin typeface="Times New Roman" panose="02020603050405020304" pitchFamily="18" charset="0"/>
                        <a:ea typeface="Andale Sans UI"/>
                      </a:endParaRPr>
                    </a:p>
                  </a:txBody>
                  <a:tcPr marL="68580" marR="68580" marT="0" marB="0">
                    <a:solidFill>
                      <a:schemeClr val="accent5">
                        <a:lumMod val="50000"/>
                      </a:schemeClr>
                    </a:solidFill>
                  </a:tcPr>
                </a:tc>
                <a:tc>
                  <a:txBody>
                    <a:bodyPr/>
                    <a:lstStyle/>
                    <a:p>
                      <a:pPr algn="ctr">
                        <a:spcAft>
                          <a:spcPts val="0"/>
                        </a:spcAft>
                      </a:pPr>
                      <a:r>
                        <a:rPr lang="ru-RU" sz="1200" b="1" i="0" kern="50" dirty="0">
                          <a:effectLst/>
                          <a:latin typeface="+mn-lt"/>
                          <a:ea typeface="Andale Sans UI"/>
                        </a:rPr>
                        <a:t>117000,00 руб.</a:t>
                      </a:r>
                    </a:p>
                  </a:txBody>
                  <a:tcPr marL="68580" marR="68580" marT="0" marB="0">
                    <a:solidFill>
                      <a:schemeClr val="accent5">
                        <a:lumMod val="60000"/>
                        <a:lumOff val="40000"/>
                      </a:schemeClr>
                    </a:solidFill>
                  </a:tcPr>
                </a:tc>
                <a:tc>
                  <a:txBody>
                    <a:bodyPr/>
                    <a:lstStyle/>
                    <a:p>
                      <a:pPr algn="ctr">
                        <a:spcAft>
                          <a:spcPts val="0"/>
                        </a:spcAft>
                      </a:pPr>
                      <a:r>
                        <a:rPr lang="ru-RU" sz="1200" kern="50" dirty="0">
                          <a:effectLst/>
                        </a:rPr>
                        <a:t>60,00</a:t>
                      </a:r>
                      <a:endParaRPr lang="ru-RU" sz="1200" kern="50" dirty="0">
                        <a:effectLst/>
                        <a:latin typeface="Times New Roman" panose="02020603050405020304" pitchFamily="18" charset="0"/>
                        <a:ea typeface="Andale Sans UI"/>
                      </a:endParaRPr>
                    </a:p>
                  </a:txBody>
                  <a:tcPr marL="68580" marR="68580" marT="0" marB="0">
                    <a:solidFill>
                      <a:schemeClr val="accent5">
                        <a:lumMod val="60000"/>
                        <a:lumOff val="40000"/>
                      </a:schemeClr>
                    </a:solidFill>
                  </a:tcPr>
                </a:tc>
                <a:tc>
                  <a:txBody>
                    <a:bodyPr/>
                    <a:lstStyle/>
                    <a:p>
                      <a:pPr algn="ctr">
                        <a:spcAft>
                          <a:spcPts val="0"/>
                        </a:spcAft>
                      </a:pPr>
                      <a:r>
                        <a:rPr lang="ru-RU" sz="1200" kern="50" dirty="0">
                          <a:effectLst/>
                        </a:rPr>
                        <a:t>4</a:t>
                      </a:r>
                      <a:endParaRPr lang="ru-RU" sz="1200" kern="50" dirty="0">
                        <a:effectLst/>
                        <a:latin typeface="Times New Roman" panose="02020603050405020304" pitchFamily="18" charset="0"/>
                        <a:ea typeface="Andale Sans UI"/>
                      </a:endParaRPr>
                    </a:p>
                  </a:txBody>
                  <a:tcPr marL="68580" marR="68580" marT="0" marB="0">
                    <a:solidFill>
                      <a:schemeClr val="accent5">
                        <a:lumMod val="60000"/>
                        <a:lumOff val="40000"/>
                      </a:schemeClr>
                    </a:solidFill>
                  </a:tcPr>
                </a:tc>
                <a:extLst>
                  <a:ext uri="{0D108BD9-81ED-4DB2-BD59-A6C34878D82A}">
                    <a16:rowId xmlns:a16="http://schemas.microsoft.com/office/drawing/2014/main" val="147575905"/>
                  </a:ext>
                </a:extLst>
              </a:tr>
              <a:tr h="0">
                <a:tc>
                  <a:txBody>
                    <a:bodyPr/>
                    <a:lstStyle/>
                    <a:p>
                      <a:pPr algn="ctr">
                        <a:spcAft>
                          <a:spcPts val="0"/>
                        </a:spcAft>
                      </a:pPr>
                      <a:r>
                        <a:rPr lang="ru-RU" sz="1200" kern="50" dirty="0">
                          <a:effectLst/>
                        </a:rPr>
                        <a:t>111604532</a:t>
                      </a:r>
                      <a:endParaRPr lang="ru-RU" sz="1200" kern="50" dirty="0">
                        <a:effectLst/>
                        <a:latin typeface="Times New Roman" panose="02020603050405020304" pitchFamily="18" charset="0"/>
                        <a:ea typeface="Andale Sans UI"/>
                      </a:endParaRPr>
                    </a:p>
                  </a:txBody>
                  <a:tcPr marL="68580" marR="68580" marT="0" marB="0">
                    <a:solidFill>
                      <a:schemeClr val="accent5">
                        <a:lumMod val="50000"/>
                      </a:schemeClr>
                    </a:solidFill>
                  </a:tcPr>
                </a:tc>
                <a:tc>
                  <a:txBody>
                    <a:bodyPr/>
                    <a:lstStyle/>
                    <a:p>
                      <a:pPr algn="ctr">
                        <a:spcAft>
                          <a:spcPts val="0"/>
                        </a:spcAft>
                      </a:pPr>
                      <a:r>
                        <a:rPr lang="ru-RU" sz="1200" b="1" i="0" kern="50" dirty="0">
                          <a:effectLst/>
                          <a:latin typeface="+mn-lt"/>
                          <a:ea typeface="Andale Sans UI"/>
                        </a:rPr>
                        <a:t>96000,00 руб.</a:t>
                      </a:r>
                    </a:p>
                  </a:txBody>
                  <a:tcPr marL="68580" marR="68580" marT="0" marB="0">
                    <a:solidFill>
                      <a:schemeClr val="accent5">
                        <a:lumMod val="60000"/>
                        <a:lumOff val="40000"/>
                      </a:schemeClr>
                    </a:solidFill>
                  </a:tcPr>
                </a:tc>
                <a:tc>
                  <a:txBody>
                    <a:bodyPr/>
                    <a:lstStyle/>
                    <a:p>
                      <a:pPr algn="ctr">
                        <a:spcAft>
                          <a:spcPts val="0"/>
                        </a:spcAft>
                      </a:pPr>
                      <a:r>
                        <a:rPr lang="ru-RU" sz="1200" kern="50" dirty="0">
                          <a:effectLst/>
                        </a:rPr>
                        <a:t>60,00</a:t>
                      </a:r>
                      <a:endParaRPr lang="ru-RU" sz="1200" kern="50" dirty="0">
                        <a:effectLst/>
                        <a:latin typeface="Times New Roman" panose="02020603050405020304" pitchFamily="18" charset="0"/>
                        <a:ea typeface="Andale Sans UI"/>
                      </a:endParaRPr>
                    </a:p>
                  </a:txBody>
                  <a:tcPr marL="68580" marR="68580" marT="0" marB="0">
                    <a:solidFill>
                      <a:schemeClr val="accent5">
                        <a:lumMod val="60000"/>
                        <a:lumOff val="40000"/>
                      </a:schemeClr>
                    </a:solidFill>
                  </a:tcPr>
                </a:tc>
                <a:tc>
                  <a:txBody>
                    <a:bodyPr/>
                    <a:lstStyle/>
                    <a:p>
                      <a:pPr algn="ctr">
                        <a:spcAft>
                          <a:spcPts val="0"/>
                        </a:spcAft>
                      </a:pPr>
                      <a:r>
                        <a:rPr lang="ru-RU" sz="1200" kern="50" dirty="0">
                          <a:effectLst/>
                        </a:rPr>
                        <a:t>2</a:t>
                      </a:r>
                      <a:endParaRPr lang="ru-RU" sz="1200" kern="50" dirty="0">
                        <a:effectLst/>
                        <a:latin typeface="Times New Roman" panose="02020603050405020304" pitchFamily="18" charset="0"/>
                        <a:ea typeface="Andale Sans UI"/>
                      </a:endParaRPr>
                    </a:p>
                  </a:txBody>
                  <a:tcPr marL="68580" marR="68580" marT="0" marB="0">
                    <a:solidFill>
                      <a:schemeClr val="accent5">
                        <a:lumMod val="60000"/>
                        <a:lumOff val="40000"/>
                      </a:schemeClr>
                    </a:solidFill>
                  </a:tcPr>
                </a:tc>
                <a:extLst>
                  <a:ext uri="{0D108BD9-81ED-4DB2-BD59-A6C34878D82A}">
                    <a16:rowId xmlns:a16="http://schemas.microsoft.com/office/drawing/2014/main" val="311767913"/>
                  </a:ext>
                </a:extLst>
              </a:tr>
              <a:tr h="0">
                <a:tc>
                  <a:txBody>
                    <a:bodyPr/>
                    <a:lstStyle/>
                    <a:p>
                      <a:pPr algn="ctr">
                        <a:spcAft>
                          <a:spcPts val="0"/>
                        </a:spcAft>
                      </a:pPr>
                      <a:r>
                        <a:rPr lang="ru-RU" sz="1200" kern="50" dirty="0">
                          <a:effectLst/>
                        </a:rPr>
                        <a:t>111628029</a:t>
                      </a:r>
                      <a:endParaRPr lang="ru-RU" sz="1200" kern="50" dirty="0">
                        <a:effectLst/>
                        <a:latin typeface="Times New Roman" panose="02020603050405020304" pitchFamily="18" charset="0"/>
                        <a:ea typeface="Andale Sans UI"/>
                      </a:endParaRPr>
                    </a:p>
                  </a:txBody>
                  <a:tcPr marL="68580" marR="68580" marT="0" marB="0">
                    <a:solidFill>
                      <a:schemeClr val="accent5">
                        <a:lumMod val="50000"/>
                      </a:schemeClr>
                    </a:solidFill>
                  </a:tcPr>
                </a:tc>
                <a:tc>
                  <a:txBody>
                    <a:bodyPr/>
                    <a:lstStyle/>
                    <a:p>
                      <a:pPr algn="ctr">
                        <a:spcAft>
                          <a:spcPts val="0"/>
                        </a:spcAft>
                      </a:pPr>
                      <a:r>
                        <a:rPr lang="ru-RU" sz="1200" b="1" i="0" kern="50" dirty="0">
                          <a:effectLst/>
                          <a:latin typeface="+mn-lt"/>
                          <a:ea typeface="Andale Sans UI"/>
                        </a:rPr>
                        <a:t>73500,00 руб.</a:t>
                      </a:r>
                    </a:p>
                  </a:txBody>
                  <a:tcPr marL="68580" marR="68580" marT="0" marB="0">
                    <a:solidFill>
                      <a:schemeClr val="accent5">
                        <a:lumMod val="60000"/>
                        <a:lumOff val="40000"/>
                      </a:schemeClr>
                    </a:solidFill>
                  </a:tcPr>
                </a:tc>
                <a:tc>
                  <a:txBody>
                    <a:bodyPr/>
                    <a:lstStyle/>
                    <a:p>
                      <a:pPr algn="ctr">
                        <a:spcAft>
                          <a:spcPts val="0"/>
                        </a:spcAft>
                      </a:pPr>
                      <a:r>
                        <a:rPr lang="ru-RU" sz="1200" kern="50">
                          <a:effectLst/>
                        </a:rPr>
                        <a:t>60,00</a:t>
                      </a:r>
                      <a:endParaRPr lang="ru-RU" sz="1200" kern="50">
                        <a:effectLst/>
                        <a:latin typeface="Times New Roman" panose="02020603050405020304" pitchFamily="18" charset="0"/>
                        <a:ea typeface="Andale Sans UI"/>
                      </a:endParaRPr>
                    </a:p>
                  </a:txBody>
                  <a:tcPr marL="68580" marR="68580" marT="0" marB="0">
                    <a:solidFill>
                      <a:schemeClr val="accent5">
                        <a:lumMod val="60000"/>
                        <a:lumOff val="40000"/>
                      </a:schemeClr>
                    </a:solidFill>
                  </a:tcPr>
                </a:tc>
                <a:tc>
                  <a:txBody>
                    <a:bodyPr/>
                    <a:lstStyle/>
                    <a:p>
                      <a:pPr algn="ctr">
                        <a:spcAft>
                          <a:spcPts val="0"/>
                        </a:spcAft>
                      </a:pPr>
                      <a:r>
                        <a:rPr lang="ru-RU" sz="1200" kern="50" dirty="0">
                          <a:effectLst/>
                        </a:rPr>
                        <a:t>1</a:t>
                      </a:r>
                      <a:endParaRPr lang="ru-RU" sz="1200" kern="50" dirty="0">
                        <a:effectLst/>
                        <a:latin typeface="Times New Roman" panose="02020603050405020304" pitchFamily="18" charset="0"/>
                        <a:ea typeface="Andale Sans UI"/>
                      </a:endParaRPr>
                    </a:p>
                  </a:txBody>
                  <a:tcPr marL="68580" marR="68580" marT="0" marB="0">
                    <a:solidFill>
                      <a:schemeClr val="accent5">
                        <a:lumMod val="60000"/>
                        <a:lumOff val="40000"/>
                      </a:schemeClr>
                    </a:solidFill>
                  </a:tcPr>
                </a:tc>
                <a:extLst>
                  <a:ext uri="{0D108BD9-81ED-4DB2-BD59-A6C34878D82A}">
                    <a16:rowId xmlns:a16="http://schemas.microsoft.com/office/drawing/2014/main" val="3544328938"/>
                  </a:ext>
                </a:extLst>
              </a:tr>
            </a:tbl>
          </a:graphicData>
        </a:graphic>
      </p:graphicFrame>
      <p:sp>
        <p:nvSpPr>
          <p:cNvPr id="7" name="TextBox 6"/>
          <p:cNvSpPr txBox="1"/>
          <p:nvPr/>
        </p:nvSpPr>
        <p:spPr>
          <a:xfrm>
            <a:off x="165462" y="4885508"/>
            <a:ext cx="8125098" cy="2154436"/>
          </a:xfrm>
          <a:prstGeom prst="rect">
            <a:avLst/>
          </a:prstGeom>
          <a:noFill/>
        </p:spPr>
        <p:txBody>
          <a:bodyPr wrap="square" rtlCol="0">
            <a:spAutoFit/>
          </a:bodyPr>
          <a:lstStyle/>
          <a:p>
            <a:r>
              <a:rPr lang="ru-RU" sz="1600" b="1" dirty="0">
                <a:latin typeface="+mj-lt"/>
              </a:rPr>
              <a:t>Суть решения: </a:t>
            </a:r>
            <a:r>
              <a:rPr lang="ru-RU" sz="1600" dirty="0">
                <a:latin typeface="+mj-lt"/>
              </a:rPr>
              <a:t>жалоба в </a:t>
            </a:r>
            <a:r>
              <a:rPr lang="ru-RU" sz="1600" dirty="0" smtClean="0">
                <a:latin typeface="+mj-lt"/>
              </a:rPr>
              <a:t>не </a:t>
            </a:r>
            <a:r>
              <a:rPr lang="ru-RU" sz="1600" dirty="0">
                <a:latin typeface="+mj-lt"/>
              </a:rPr>
              <a:t>обоснована. </a:t>
            </a:r>
            <a:r>
              <a:rPr lang="ru-RU" sz="1600" dirty="0" smtClean="0">
                <a:latin typeface="+mj-lt"/>
              </a:rPr>
              <a:t>Присвоенные </a:t>
            </a:r>
            <a:r>
              <a:rPr lang="ru-RU" sz="1600" dirty="0">
                <a:latin typeface="+mj-lt"/>
              </a:rPr>
              <a:t>каждой заявке на участие в закупке, первая и вторая части которой признаны соответствующими </a:t>
            </a:r>
            <a:r>
              <a:rPr lang="ru-RU" sz="1600" dirty="0" smtClean="0">
                <a:latin typeface="+mj-lt"/>
              </a:rPr>
              <a:t>требованиям, </a:t>
            </a:r>
            <a:r>
              <a:rPr lang="ru-RU" sz="1600" dirty="0">
                <a:latin typeface="+mj-lt"/>
              </a:rPr>
              <a:t>порядковых номеров </a:t>
            </a:r>
            <a:r>
              <a:rPr lang="ru-RU" sz="1600" u="sng" dirty="0">
                <a:latin typeface="+mj-lt"/>
              </a:rPr>
              <a:t>в порядке уменьшения степени выгодности условий исполнения контракта</a:t>
            </a:r>
            <a:r>
              <a:rPr lang="ru-RU" sz="1600" dirty="0">
                <a:latin typeface="+mj-lt"/>
              </a:rPr>
              <a:t>, содержащихся в таких заявках, не противоречат требования Закона о контрактной системе.</a:t>
            </a:r>
          </a:p>
          <a:p>
            <a:r>
              <a:rPr lang="ru-RU" sz="1600" b="1" dirty="0" smtClean="0">
                <a:latin typeface="+mj-lt"/>
              </a:rPr>
              <a:t>Реквизиты</a:t>
            </a:r>
            <a:r>
              <a:rPr lang="ru-RU" sz="1600" b="1" dirty="0">
                <a:latin typeface="+mj-lt"/>
              </a:rPr>
              <a:t>: </a:t>
            </a:r>
            <a:r>
              <a:rPr lang="ru-RU" sz="1600" dirty="0" smtClean="0">
                <a:latin typeface="+mj-lt"/>
              </a:rPr>
              <a:t>Решение Челябинского </a:t>
            </a:r>
            <a:r>
              <a:rPr lang="ru-RU" sz="1600" dirty="0">
                <a:latin typeface="+mj-lt"/>
              </a:rPr>
              <a:t>УФАС </a:t>
            </a:r>
            <a:r>
              <a:rPr lang="ru-RU" sz="1600" dirty="0" smtClean="0">
                <a:latin typeface="+mj-lt"/>
              </a:rPr>
              <a:t>России по </a:t>
            </a:r>
            <a:r>
              <a:rPr lang="ru-RU" sz="1600" dirty="0">
                <a:latin typeface="+mj-lt"/>
              </a:rPr>
              <a:t>закупке 0169200000622000021 от </a:t>
            </a:r>
            <a:r>
              <a:rPr lang="ru-RU" sz="1600" dirty="0" smtClean="0">
                <a:latin typeface="+mj-lt"/>
              </a:rPr>
              <a:t>13.04.2022</a:t>
            </a:r>
            <a:endParaRPr lang="ru-RU" sz="1600" dirty="0">
              <a:latin typeface="+mj-lt"/>
            </a:endParaRPr>
          </a:p>
          <a:p>
            <a:endParaRPr lang="ru-RU" dirty="0"/>
          </a:p>
        </p:txBody>
      </p:sp>
    </p:spTree>
    <p:extLst>
      <p:ext uri="{BB962C8B-B14F-4D97-AF65-F5344CB8AC3E}">
        <p14:creationId xmlns:p14="http://schemas.microsoft.com/office/powerpoint/2010/main" val="285785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Скругленный прямоугольник 17"/>
          <p:cNvSpPr/>
          <p:nvPr/>
        </p:nvSpPr>
        <p:spPr>
          <a:xfrm>
            <a:off x="4179861" y="1374785"/>
            <a:ext cx="3800884" cy="490522"/>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кругленный прямоугольник 16"/>
          <p:cNvSpPr/>
          <p:nvPr/>
        </p:nvSpPr>
        <p:spPr>
          <a:xfrm>
            <a:off x="219807" y="1395206"/>
            <a:ext cx="3726049" cy="490522"/>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idx="4294967295"/>
          </p:nvPr>
        </p:nvSpPr>
        <p:spPr>
          <a:xfrm>
            <a:off x="165462" y="186192"/>
            <a:ext cx="10800987" cy="1025525"/>
          </a:xfrm>
        </p:spPr>
        <p:txBody>
          <a:bodyPr>
            <a:normAutofit/>
          </a:bodyPr>
          <a:lstStyle/>
          <a:p>
            <a:r>
              <a:rPr lang="ru-RU" sz="3200" b="1" dirty="0" smtClean="0">
                <a:solidFill>
                  <a:schemeClr val="tx1"/>
                </a:solidFill>
              </a:rPr>
              <a:t>Порядок оценки</a:t>
            </a:r>
            <a:endParaRPr lang="ru-RU" sz="3200" b="1" dirty="0">
              <a:solidFill>
                <a:schemeClr val="tx1"/>
              </a:solidFill>
            </a:endParaRPr>
          </a:p>
        </p:txBody>
      </p:sp>
      <p:sp>
        <p:nvSpPr>
          <p:cNvPr id="3" name="Объект 2"/>
          <p:cNvSpPr>
            <a:spLocks noGrp="1"/>
          </p:cNvSpPr>
          <p:nvPr>
            <p:ph idx="4294967295"/>
          </p:nvPr>
        </p:nvSpPr>
        <p:spPr>
          <a:xfrm>
            <a:off x="241483" y="1045030"/>
            <a:ext cx="7012758" cy="416160"/>
          </a:xfrm>
        </p:spPr>
        <p:txBody>
          <a:bodyPr>
            <a:normAutofit/>
          </a:bodyPr>
          <a:lstStyle/>
          <a:p>
            <a:pPr marL="457200" indent="-457200">
              <a:buFont typeface="+mj-lt"/>
              <a:buAutoNum type="arabicPeriod" startAt="21"/>
            </a:pPr>
            <a:endParaRPr lang="ru-RU" sz="2000" dirty="0">
              <a:latin typeface="+mj-lt"/>
            </a:endParaRPr>
          </a:p>
          <a:p>
            <a:pPr marL="457200" indent="-457200">
              <a:buFont typeface="+mj-lt"/>
              <a:buAutoNum type="arabicPeriod" startAt="21"/>
            </a:pPr>
            <a:endParaRPr lang="ru-RU" sz="2000" dirty="0" smtClean="0">
              <a:latin typeface="+mj-lt"/>
            </a:endParaRPr>
          </a:p>
          <a:p>
            <a:pPr marL="457200" indent="-457200">
              <a:buFont typeface="+mj-lt"/>
              <a:buAutoNum type="arabicPeriod" startAt="21"/>
            </a:pPr>
            <a:endParaRPr lang="ru-RU" sz="2000" dirty="0">
              <a:latin typeface="+mj-lt"/>
            </a:endParaRPr>
          </a:p>
        </p:txBody>
      </p:sp>
      <p:sp>
        <p:nvSpPr>
          <p:cNvPr id="5" name="Прямоугольник 4">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10" name="Прямоугольник 9"/>
          <p:cNvSpPr/>
          <p:nvPr/>
        </p:nvSpPr>
        <p:spPr>
          <a:xfrm>
            <a:off x="69517" y="940526"/>
            <a:ext cx="8126216" cy="5298551"/>
          </a:xfrm>
          <a:prstGeom prst="rect">
            <a:avLst/>
          </a:prstGeom>
          <a:noFill/>
          <a:ln w="38100" cmpd="sng">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27297" y="2674066"/>
            <a:ext cx="8071157" cy="3513782"/>
          </a:xfrm>
          <a:prstGeom prst="rect">
            <a:avLst/>
          </a:prstGeom>
          <a:noFill/>
        </p:spPr>
        <p:txBody>
          <a:bodyPr wrap="square" rtlCol="0">
            <a:spAutoFit/>
          </a:bodyPr>
          <a:lstStyle/>
          <a:p>
            <a:pPr marL="228600" lvl="0" algn="just">
              <a:lnSpc>
                <a:spcPct val="90000"/>
              </a:lnSpc>
              <a:spcBef>
                <a:spcPts val="1000"/>
              </a:spcBef>
            </a:pPr>
            <a:r>
              <a:rPr lang="ru-RU" sz="1400" dirty="0" smtClean="0">
                <a:solidFill>
                  <a:prstClr val="black"/>
                </a:solidFill>
              </a:rPr>
              <a:t>где:</a:t>
            </a:r>
          </a:p>
          <a:p>
            <a:pPr marL="228600" lvl="0" algn="just">
              <a:lnSpc>
                <a:spcPct val="90000"/>
              </a:lnSpc>
              <a:spcBef>
                <a:spcPts val="1000"/>
              </a:spcBef>
            </a:pPr>
            <a:r>
              <a:rPr lang="ru-RU" sz="1400" dirty="0" err="1" smtClean="0">
                <a:solidFill>
                  <a:prstClr val="black"/>
                </a:solidFill>
              </a:rPr>
              <a:t>Цнач</a:t>
            </a:r>
            <a:r>
              <a:rPr lang="ru-RU" sz="1400" dirty="0" smtClean="0">
                <a:solidFill>
                  <a:prstClr val="black"/>
                </a:solidFill>
              </a:rPr>
              <a:t> - НМЦК, или сумма НМЦ каждого контракта, заключаемого по результатам проведения совместного конкурса или НМЦ единиц товаров, работ, услуг (в случае, предусмотренном ч. 24 ст. 22);</a:t>
            </a:r>
          </a:p>
          <a:p>
            <a:pPr marL="228600" lvl="0" algn="just">
              <a:lnSpc>
                <a:spcPct val="90000"/>
              </a:lnSpc>
              <a:spcBef>
                <a:spcPts val="1000"/>
              </a:spcBef>
            </a:pPr>
            <a:r>
              <a:rPr lang="ru-RU" sz="1400" dirty="0" err="1" smtClean="0">
                <a:solidFill>
                  <a:prstClr val="black"/>
                </a:solidFill>
              </a:rPr>
              <a:t>Цi</a:t>
            </a:r>
            <a:r>
              <a:rPr lang="ru-RU" sz="1400" dirty="0" smtClean="0">
                <a:solidFill>
                  <a:prstClr val="black"/>
                </a:solidFill>
              </a:rPr>
              <a:t> </a:t>
            </a:r>
            <a:r>
              <a:rPr lang="ru-RU" sz="1400" dirty="0">
                <a:solidFill>
                  <a:prstClr val="black"/>
                </a:solidFill>
              </a:rPr>
              <a:t>- предложение участника закупки о цене контракта, или о сумме цен всех контрактов, заключаемых по результатам проведения совместного конкурса (в случае проведения совместного конкурса), или о сумме цен единиц товара, работы, услуги (в случае, предусмотренном ч. 24 ст. 22, в том числе при проведении в этом случае совместного конкурса), заявка (часть заявки) которого подлежит в соответствии с 44-ФЗ оценке по критерию оценки (далее - ценовое предложение);</a:t>
            </a:r>
          </a:p>
          <a:p>
            <a:pPr marL="228600" lvl="0" algn="just">
              <a:lnSpc>
                <a:spcPct val="90000"/>
              </a:lnSpc>
              <a:spcBef>
                <a:spcPts val="1000"/>
              </a:spcBef>
            </a:pPr>
            <a:r>
              <a:rPr lang="ru-RU" sz="1400" dirty="0" err="1">
                <a:solidFill>
                  <a:prstClr val="black"/>
                </a:solidFill>
              </a:rPr>
              <a:t>Цл</a:t>
            </a:r>
            <a:r>
              <a:rPr lang="ru-RU" sz="1400" dirty="0">
                <a:solidFill>
                  <a:prstClr val="black"/>
                </a:solidFill>
              </a:rPr>
              <a:t> - наилучшее ценовое предложение из числа предложенных участниками закупки, заявки (части заявки) которых подлежат оценке по критерию</a:t>
            </a:r>
            <a:r>
              <a:rPr lang="ru-RU" sz="1400" dirty="0" smtClean="0">
                <a:solidFill>
                  <a:prstClr val="black"/>
                </a:solidFill>
              </a:rPr>
              <a:t>.</a:t>
            </a:r>
          </a:p>
          <a:p>
            <a:pPr marL="228600" lvl="0" algn="just">
              <a:lnSpc>
                <a:spcPct val="90000"/>
              </a:lnSpc>
              <a:spcBef>
                <a:spcPts val="1000"/>
              </a:spcBef>
            </a:pPr>
            <a:r>
              <a:rPr lang="ru-RU" sz="1400" dirty="0">
                <a:solidFill>
                  <a:prstClr val="black"/>
                </a:solidFill>
              </a:rPr>
              <a:t>Прим</a:t>
            </a:r>
            <a:r>
              <a:rPr lang="ru-RU" sz="1400" dirty="0" smtClean="0">
                <a:solidFill>
                  <a:prstClr val="black"/>
                </a:solidFill>
              </a:rPr>
              <a:t>.: значение </a:t>
            </a:r>
            <a:r>
              <a:rPr lang="ru-RU" sz="1400" dirty="0" err="1">
                <a:solidFill>
                  <a:prstClr val="black"/>
                </a:solidFill>
              </a:rPr>
              <a:t>Цл</a:t>
            </a:r>
            <a:r>
              <a:rPr lang="ru-RU" sz="1400" dirty="0">
                <a:solidFill>
                  <a:prstClr val="black"/>
                </a:solidFill>
              </a:rPr>
              <a:t> при применении формулы, предусмотренной подпунктом "а" пункта </a:t>
            </a:r>
            <a:r>
              <a:rPr lang="ru-RU" sz="1400" dirty="0" smtClean="0">
                <a:solidFill>
                  <a:prstClr val="black"/>
                </a:solidFill>
              </a:rPr>
              <a:t>10, </a:t>
            </a:r>
            <a:r>
              <a:rPr lang="ru-RU" sz="1400" dirty="0">
                <a:solidFill>
                  <a:prstClr val="black"/>
                </a:solidFill>
              </a:rPr>
              <a:t>и значения </a:t>
            </a:r>
            <a:r>
              <a:rPr lang="ru-RU" sz="1400" dirty="0" err="1">
                <a:solidFill>
                  <a:prstClr val="black"/>
                </a:solidFill>
              </a:rPr>
              <a:t>Цл</a:t>
            </a:r>
            <a:r>
              <a:rPr lang="ru-RU" sz="1400" dirty="0">
                <a:solidFill>
                  <a:prstClr val="black"/>
                </a:solidFill>
              </a:rPr>
              <a:t> и </a:t>
            </a:r>
            <a:r>
              <a:rPr lang="ru-RU" sz="1400" dirty="0" err="1">
                <a:solidFill>
                  <a:prstClr val="black"/>
                </a:solidFill>
              </a:rPr>
              <a:t>Цi</a:t>
            </a:r>
            <a:r>
              <a:rPr lang="ru-RU" sz="1400" dirty="0">
                <a:solidFill>
                  <a:prstClr val="black"/>
                </a:solidFill>
              </a:rPr>
              <a:t> при применении формулы, предусмотренной подпунктом "б" пункта </a:t>
            </a:r>
            <a:r>
              <a:rPr lang="ru-RU" sz="1400" dirty="0" smtClean="0">
                <a:solidFill>
                  <a:prstClr val="black"/>
                </a:solidFill>
              </a:rPr>
              <a:t>10, </a:t>
            </a:r>
            <a:r>
              <a:rPr lang="ru-RU" sz="1400" dirty="0">
                <a:solidFill>
                  <a:prstClr val="black"/>
                </a:solidFill>
              </a:rPr>
              <a:t>указываются без знака </a:t>
            </a:r>
            <a:r>
              <a:rPr lang="ru-RU" sz="1400" dirty="0" smtClean="0">
                <a:solidFill>
                  <a:prstClr val="black"/>
                </a:solidFill>
              </a:rPr>
              <a:t>«минус»</a:t>
            </a:r>
            <a:endParaRPr lang="ru-RU" sz="1400" dirty="0">
              <a:solidFill>
                <a:prstClr val="black"/>
              </a:solidFill>
            </a:endParaRPr>
          </a:p>
        </p:txBody>
      </p:sp>
      <p:sp>
        <p:nvSpPr>
          <p:cNvPr id="14" name="TextBox 13"/>
          <p:cNvSpPr txBox="1"/>
          <p:nvPr/>
        </p:nvSpPr>
        <p:spPr>
          <a:xfrm>
            <a:off x="910194" y="1017922"/>
            <a:ext cx="6108400" cy="369332"/>
          </a:xfrm>
          <a:prstGeom prst="rect">
            <a:avLst/>
          </a:prstGeom>
          <a:noFill/>
        </p:spPr>
        <p:txBody>
          <a:bodyPr wrap="square" rtlCol="0">
            <a:spAutoFit/>
          </a:bodyPr>
          <a:lstStyle/>
          <a:p>
            <a:pPr>
              <a:buFont typeface="Wingdings" panose="05000000000000000000" pitchFamily="2" charset="2"/>
              <a:buChar char="ü"/>
            </a:pPr>
            <a:r>
              <a:rPr lang="ru-RU" b="1" dirty="0"/>
              <a:t>Если среди предложений есть цена ниже нуля:</a:t>
            </a:r>
          </a:p>
        </p:txBody>
      </p:sp>
      <p:sp>
        <p:nvSpPr>
          <p:cNvPr id="15" name="Объект 2"/>
          <p:cNvSpPr txBox="1">
            <a:spLocks/>
          </p:cNvSpPr>
          <p:nvPr/>
        </p:nvSpPr>
        <p:spPr>
          <a:xfrm>
            <a:off x="353771" y="1414758"/>
            <a:ext cx="3458123" cy="521836"/>
          </a:xfrm>
          <a:prstGeom prst="rect">
            <a:avLst/>
          </a:prstGeom>
        </p:spPr>
        <p:txBody>
          <a:bodyPr>
            <a:normAutofit fontScale="850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Clr>
                <a:schemeClr val="tx1"/>
              </a:buClr>
              <a:buNone/>
            </a:pPr>
            <a:r>
              <a:rPr lang="ru-RU" sz="1600" b="1" dirty="0" smtClean="0">
                <a:solidFill>
                  <a:schemeClr val="bg1"/>
                </a:solidFill>
                <a:latin typeface="+mj-lt"/>
              </a:rPr>
              <a:t>(а) Формула оценки для участника, предложившего «плюсовую» цену:</a:t>
            </a:r>
          </a:p>
          <a:p>
            <a:pPr marL="0" indent="0">
              <a:buFont typeface="Wingdings 3" charset="2"/>
              <a:buNone/>
            </a:pPr>
            <a:endParaRPr lang="ru-RU" sz="1600" dirty="0" smtClean="0">
              <a:latin typeface="+mj-lt"/>
            </a:endParaRPr>
          </a:p>
          <a:p>
            <a:pPr marL="0" indent="0">
              <a:buNone/>
            </a:pPr>
            <a:endParaRPr lang="ru-RU" sz="1600" dirty="0" smtClean="0">
              <a:latin typeface="+mj-lt"/>
            </a:endParaRPr>
          </a:p>
          <a:p>
            <a:pPr marL="0" indent="0">
              <a:buFont typeface="Wingdings 3" charset="2"/>
              <a:buNone/>
            </a:pPr>
            <a:endParaRPr lang="ru-RU" sz="1600" dirty="0">
              <a:latin typeface="+mj-lt"/>
            </a:endParaRPr>
          </a:p>
        </p:txBody>
      </p:sp>
      <p:sp>
        <p:nvSpPr>
          <p:cNvPr id="16" name="Прямоугольник 15"/>
          <p:cNvSpPr/>
          <p:nvPr/>
        </p:nvSpPr>
        <p:spPr>
          <a:xfrm>
            <a:off x="4114442" y="1382060"/>
            <a:ext cx="3912704" cy="523220"/>
          </a:xfrm>
          <a:prstGeom prst="rect">
            <a:avLst/>
          </a:prstGeom>
        </p:spPr>
        <p:txBody>
          <a:bodyPr wrap="square">
            <a:spAutoFit/>
          </a:bodyPr>
          <a:lstStyle/>
          <a:p>
            <a:pPr algn="ctr"/>
            <a:r>
              <a:rPr lang="ru-RU" sz="1400" b="1" dirty="0" smtClean="0">
                <a:solidFill>
                  <a:schemeClr val="bg1"/>
                </a:solidFill>
              </a:rPr>
              <a:t>(б) </a:t>
            </a:r>
            <a:r>
              <a:rPr lang="ru-RU" sz="1400" b="1" dirty="0">
                <a:solidFill>
                  <a:schemeClr val="bg1"/>
                </a:solidFill>
              </a:rPr>
              <a:t>Формула оценки для участника, предложившего «минусовую» </a:t>
            </a:r>
            <a:r>
              <a:rPr lang="ru-RU" sz="1400" b="1" dirty="0" smtClean="0">
                <a:solidFill>
                  <a:schemeClr val="bg1"/>
                </a:solidFill>
              </a:rPr>
              <a:t>цену:</a:t>
            </a:r>
            <a:endParaRPr lang="ru-RU" sz="1400" b="1" dirty="0">
              <a:solidFill>
                <a:schemeClr val="bg1"/>
              </a:solidFill>
            </a:endParaRPr>
          </a:p>
        </p:txBody>
      </p:sp>
      <p:pic>
        <p:nvPicPr>
          <p:cNvPr id="4" name="Рисунок 3"/>
          <p:cNvPicPr>
            <a:picLocks noChangeAspect="1"/>
          </p:cNvPicPr>
          <p:nvPr/>
        </p:nvPicPr>
        <p:blipFill>
          <a:blip r:embed="rId4"/>
          <a:stretch>
            <a:fillRect/>
          </a:stretch>
        </p:blipFill>
        <p:spPr>
          <a:xfrm>
            <a:off x="613854" y="1905280"/>
            <a:ext cx="3021449" cy="985255"/>
          </a:xfrm>
          <a:prstGeom prst="rect">
            <a:avLst/>
          </a:prstGeom>
        </p:spPr>
      </p:pic>
      <p:pic>
        <p:nvPicPr>
          <p:cNvPr id="9" name="Рисунок 8"/>
          <p:cNvPicPr>
            <a:picLocks noChangeAspect="1"/>
          </p:cNvPicPr>
          <p:nvPr/>
        </p:nvPicPr>
        <p:blipFill>
          <a:blip r:embed="rId5"/>
          <a:stretch>
            <a:fillRect/>
          </a:stretch>
        </p:blipFill>
        <p:spPr>
          <a:xfrm>
            <a:off x="4608630" y="1905280"/>
            <a:ext cx="2670798" cy="930813"/>
          </a:xfrm>
          <a:prstGeom prst="rect">
            <a:avLst/>
          </a:prstGeom>
        </p:spPr>
      </p:pic>
      <p:sp>
        <p:nvSpPr>
          <p:cNvPr id="19" name="Скругленный прямоугольник 18"/>
          <p:cNvSpPr/>
          <p:nvPr/>
        </p:nvSpPr>
        <p:spPr>
          <a:xfrm>
            <a:off x="69517" y="6313012"/>
            <a:ext cx="8126216" cy="47967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Положением об оценке заявок должны быть предусмотрены все три формулы, даже если заказчик точно знает, что минусовых значений не будет</a:t>
            </a:r>
            <a:endParaRPr lang="ru-RU" sz="1400" dirty="0"/>
          </a:p>
        </p:txBody>
      </p:sp>
      <p:sp>
        <p:nvSpPr>
          <p:cNvPr id="21" name="Блок-схема: процесс 20"/>
          <p:cNvSpPr/>
          <p:nvPr/>
        </p:nvSpPr>
        <p:spPr>
          <a:xfrm>
            <a:off x="8625710" y="1536242"/>
            <a:ext cx="3255482" cy="4893895"/>
          </a:xfrm>
          <a:prstGeom prst="flowChartProcess">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Пример:</a:t>
            </a:r>
          </a:p>
          <a:p>
            <a:pPr algn="ctr"/>
            <a:r>
              <a:rPr lang="ru-RU" sz="1600" dirty="0"/>
              <a:t>НМЦК 10 млн. руб.</a:t>
            </a:r>
          </a:p>
          <a:p>
            <a:pPr algn="ctr"/>
            <a:r>
              <a:rPr lang="ru-RU" sz="1600" dirty="0"/>
              <a:t>Предложение №1 – 9 млн. руб.</a:t>
            </a:r>
          </a:p>
          <a:p>
            <a:pPr algn="ctr"/>
            <a:r>
              <a:rPr lang="ru-RU" sz="1600" dirty="0"/>
              <a:t>Предложение №2 – 6 млн. руб.</a:t>
            </a:r>
          </a:p>
          <a:p>
            <a:pPr algn="ctr"/>
            <a:r>
              <a:rPr lang="ru-RU" sz="1600" dirty="0"/>
              <a:t>Предложение №3 – минус 1  млн. руб.</a:t>
            </a:r>
          </a:p>
          <a:p>
            <a:pPr algn="ctr"/>
            <a:endParaRPr lang="ru-RU" sz="1600" dirty="0"/>
          </a:p>
          <a:p>
            <a:pPr algn="ctr"/>
            <a:r>
              <a:rPr lang="ru-RU" sz="1600" dirty="0"/>
              <a:t>ИТОГО</a:t>
            </a:r>
          </a:p>
          <a:p>
            <a:pPr algn="ctr"/>
            <a:endParaRPr lang="ru-RU" sz="1600" dirty="0"/>
          </a:p>
          <a:p>
            <a:pPr algn="ctr"/>
            <a:r>
              <a:rPr lang="ru-RU" sz="1600" dirty="0" smtClean="0"/>
              <a:t>БЦ</a:t>
            </a:r>
            <a:r>
              <a:rPr lang="ru-RU" sz="1600" baseline="-25000" dirty="0" smtClean="0"/>
              <a:t>1 </a:t>
            </a:r>
            <a:r>
              <a:rPr lang="ru-RU" sz="1600" dirty="0"/>
              <a:t>= 100-((10+1-9)/10+1)х100 = 81,81</a:t>
            </a:r>
          </a:p>
          <a:p>
            <a:pPr algn="ctr"/>
            <a:endParaRPr lang="ru-RU" sz="1600" dirty="0"/>
          </a:p>
          <a:p>
            <a:pPr algn="ctr"/>
            <a:r>
              <a:rPr lang="ru-RU" sz="1600" dirty="0" smtClean="0"/>
              <a:t>БЦ</a:t>
            </a:r>
            <a:r>
              <a:rPr lang="ru-RU" sz="1600" baseline="-25000" dirty="0" smtClean="0"/>
              <a:t>2 </a:t>
            </a:r>
            <a:r>
              <a:rPr lang="ru-RU" sz="1600" dirty="0"/>
              <a:t>= 100-((10+1-6)/10+1)х100 = 54,54</a:t>
            </a:r>
          </a:p>
          <a:p>
            <a:pPr algn="ctr"/>
            <a:endParaRPr lang="ru-RU" sz="1600" dirty="0"/>
          </a:p>
          <a:p>
            <a:pPr algn="ctr"/>
            <a:r>
              <a:rPr lang="ru-RU" sz="1600" dirty="0" smtClean="0"/>
              <a:t>БЦ</a:t>
            </a:r>
            <a:r>
              <a:rPr lang="ru-RU" sz="1600" baseline="-25000" dirty="0" smtClean="0"/>
              <a:t>3 </a:t>
            </a:r>
            <a:r>
              <a:rPr lang="ru-RU" sz="1600" dirty="0"/>
              <a:t>= +</a:t>
            </a:r>
            <a:r>
              <a:rPr lang="ru-RU" sz="1600" dirty="0" smtClean="0"/>
              <a:t>100</a:t>
            </a:r>
            <a:endParaRPr lang="ru-RU" sz="1600" dirty="0"/>
          </a:p>
        </p:txBody>
      </p:sp>
    </p:spTree>
    <p:extLst>
      <p:ext uri="{BB962C8B-B14F-4D97-AF65-F5344CB8AC3E}">
        <p14:creationId xmlns:p14="http://schemas.microsoft.com/office/powerpoint/2010/main" val="314211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941AFF20-015C-CA49-A729-9AFAD0F50128}"/>
              </a:ext>
            </a:extLst>
          </p:cNvPr>
          <p:cNvSpPr/>
          <p:nvPr/>
        </p:nvSpPr>
        <p:spPr>
          <a:xfrm>
            <a:off x="315970" y="3929237"/>
            <a:ext cx="8056656" cy="584775"/>
          </a:xfrm>
          <a:prstGeom prst="rect">
            <a:avLst/>
          </a:prstGeom>
          <a:noFill/>
        </p:spPr>
        <p:txBody>
          <a:bodyPr wrap="square">
            <a:spAutoFit/>
          </a:bodyPr>
          <a:lstStyle/>
          <a:p>
            <a:r>
              <a:rPr lang="ru-RU" sz="3200" b="1" dirty="0" smtClean="0">
                <a:latin typeface="Panton SemiBold" pitchFamily="2" charset="0"/>
                <a:ea typeface="Roboto Lt" pitchFamily="2" charset="0"/>
                <a:cs typeface="Segoe UI" panose="020B0502040204020203" pitchFamily="34" charset="0"/>
              </a:rPr>
              <a:t>Блок 3</a:t>
            </a:r>
            <a:endParaRPr lang="ru-RU" sz="3200" b="1" dirty="0">
              <a:latin typeface="Panton SemiBold" pitchFamily="2" charset="0"/>
              <a:ea typeface="Roboto Lt" pitchFamily="2" charset="0"/>
              <a:cs typeface="Segoe UI" panose="020B0502040204020203" pitchFamily="34" charset="0"/>
            </a:endParaRPr>
          </a:p>
        </p:txBody>
      </p:sp>
      <p:sp>
        <p:nvSpPr>
          <p:cNvPr id="14" name="TextBox 13">
            <a:extLst>
              <a:ext uri="{FF2B5EF4-FFF2-40B4-BE49-F238E27FC236}">
                <a16:creationId xmlns:a16="http://schemas.microsoft.com/office/drawing/2014/main" id="{114169D9-C57A-914A-B361-9B22FA124132}"/>
              </a:ext>
            </a:extLst>
          </p:cNvPr>
          <p:cNvSpPr txBox="1"/>
          <p:nvPr/>
        </p:nvSpPr>
        <p:spPr>
          <a:xfrm>
            <a:off x="300038" y="2935254"/>
            <a:ext cx="6293295" cy="523220"/>
          </a:xfrm>
          <a:prstGeom prst="rect">
            <a:avLst/>
          </a:prstGeom>
          <a:noFill/>
        </p:spPr>
        <p:txBody>
          <a:bodyPr wrap="square" rtlCol="0">
            <a:spAutoFit/>
          </a:bodyPr>
          <a:lstStyle/>
          <a:p>
            <a:r>
              <a:rPr lang="ru-RU" sz="2800" b="1" dirty="0" smtClean="0">
                <a:latin typeface="Panton" pitchFamily="2" charset="0"/>
              </a:rPr>
              <a:t>Оценка </a:t>
            </a:r>
            <a:r>
              <a:rPr lang="ru-RU" sz="2800" b="1" dirty="0">
                <a:latin typeface="Panton" pitchFamily="2" charset="0"/>
              </a:rPr>
              <a:t>по критерию </a:t>
            </a:r>
            <a:r>
              <a:rPr lang="ru-RU" sz="2800" b="1" dirty="0" smtClean="0">
                <a:latin typeface="Panton" pitchFamily="2" charset="0"/>
              </a:rPr>
              <a:t>«Расходы»</a:t>
            </a:r>
            <a:endParaRPr lang="ru-RU" sz="2800" b="1" dirty="0">
              <a:latin typeface="Panton" pitchFamily="2" charset="0"/>
            </a:endParaRPr>
          </a:p>
        </p:txBody>
      </p:sp>
      <p:pic>
        <p:nvPicPr>
          <p:cNvPr id="15" name="Рисунок 14">
            <a:extLst>
              <a:ext uri="{FF2B5EF4-FFF2-40B4-BE49-F238E27FC236}">
                <a16:creationId xmlns:a16="http://schemas.microsoft.com/office/drawing/2014/main" id="{1326C4BA-3DE0-BA49-B1EC-38B7AF9BA7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0038" y="345713"/>
            <a:ext cx="3862945" cy="461610"/>
          </a:xfrm>
          <a:prstGeom prst="rect">
            <a:avLst/>
          </a:prstGeom>
        </p:spPr>
      </p:pic>
      <p:pic>
        <p:nvPicPr>
          <p:cNvPr id="23" name="Рисунок 22">
            <a:extLst>
              <a:ext uri="{FF2B5EF4-FFF2-40B4-BE49-F238E27FC236}">
                <a16:creationId xmlns:a16="http://schemas.microsoft.com/office/drawing/2014/main" id="{3AB989C9-5FEB-DE49-8823-6F3F92028D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209180" y="0"/>
            <a:ext cx="3996267" cy="6858000"/>
          </a:xfrm>
          <a:prstGeom prst="rect">
            <a:avLst/>
          </a:prstGeom>
        </p:spPr>
      </p:pic>
      <p:sp>
        <p:nvSpPr>
          <p:cNvPr id="24" name="Прямоугольник 23">
            <a:extLst>
              <a:ext uri="{FF2B5EF4-FFF2-40B4-BE49-F238E27FC236}">
                <a16:creationId xmlns:a16="http://schemas.microsoft.com/office/drawing/2014/main" id="{97D7383E-5C29-D748-B29C-B60C752C9775}"/>
              </a:ext>
            </a:extLst>
          </p:cNvPr>
          <p:cNvSpPr/>
          <p:nvPr/>
        </p:nvSpPr>
        <p:spPr>
          <a:xfrm>
            <a:off x="315970" y="3774562"/>
            <a:ext cx="5780030" cy="45719"/>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7678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65462" y="186192"/>
            <a:ext cx="10800987" cy="1025525"/>
          </a:xfrm>
        </p:spPr>
        <p:txBody>
          <a:bodyPr>
            <a:normAutofit/>
          </a:bodyPr>
          <a:lstStyle/>
          <a:p>
            <a:r>
              <a:rPr lang="ru-RU" sz="3200" b="1" dirty="0" smtClean="0">
                <a:solidFill>
                  <a:schemeClr val="tx1"/>
                </a:solidFill>
              </a:rPr>
              <a:t>Порядок оценки</a:t>
            </a:r>
            <a:endParaRPr lang="ru-RU" sz="3200" b="1" dirty="0">
              <a:solidFill>
                <a:schemeClr val="tx1"/>
              </a:solidFill>
            </a:endParaRPr>
          </a:p>
        </p:txBody>
      </p:sp>
      <p:sp>
        <p:nvSpPr>
          <p:cNvPr id="3" name="Объект 2"/>
          <p:cNvSpPr>
            <a:spLocks noGrp="1"/>
          </p:cNvSpPr>
          <p:nvPr>
            <p:ph idx="4294967295"/>
          </p:nvPr>
        </p:nvSpPr>
        <p:spPr>
          <a:xfrm>
            <a:off x="241483" y="1045029"/>
            <a:ext cx="7012758" cy="3587931"/>
          </a:xfrm>
        </p:spPr>
        <p:txBody>
          <a:bodyPr>
            <a:normAutofit/>
          </a:bodyPr>
          <a:lstStyle/>
          <a:p>
            <a:pPr marL="457200" indent="-457200">
              <a:buFont typeface="+mj-lt"/>
              <a:buAutoNum type="arabicPeriod" startAt="21"/>
            </a:pPr>
            <a:endParaRPr lang="ru-RU" sz="2000" dirty="0">
              <a:latin typeface="+mj-lt"/>
            </a:endParaRPr>
          </a:p>
          <a:p>
            <a:pPr marL="457200" indent="-457200">
              <a:buFont typeface="+mj-lt"/>
              <a:buAutoNum type="arabicPeriod" startAt="21"/>
            </a:pPr>
            <a:endParaRPr lang="ru-RU" sz="2000" dirty="0" smtClean="0">
              <a:latin typeface="+mj-lt"/>
            </a:endParaRPr>
          </a:p>
          <a:p>
            <a:pPr marL="457200" indent="-457200">
              <a:buFont typeface="+mj-lt"/>
              <a:buAutoNum type="arabicPeriod" startAt="21"/>
            </a:pPr>
            <a:endParaRPr lang="ru-RU" sz="2000" dirty="0">
              <a:latin typeface="+mj-lt"/>
            </a:endParaRPr>
          </a:p>
        </p:txBody>
      </p:sp>
      <p:sp>
        <p:nvSpPr>
          <p:cNvPr id="5" name="Прямоугольник 4">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10" name="TextBox 9"/>
          <p:cNvSpPr txBox="1"/>
          <p:nvPr/>
        </p:nvSpPr>
        <p:spPr>
          <a:xfrm>
            <a:off x="6627321" y="850960"/>
            <a:ext cx="4959137" cy="6001643"/>
          </a:xfrm>
          <a:prstGeom prst="rect">
            <a:avLst/>
          </a:prstGeom>
          <a:noFill/>
        </p:spPr>
        <p:txBody>
          <a:bodyPr wrap="square" rtlCol="0">
            <a:spAutoFit/>
          </a:bodyPr>
          <a:lstStyle/>
          <a:p>
            <a:pPr marL="285750" indent="-285750">
              <a:buFont typeface="Wingdings" panose="05000000000000000000" pitchFamily="2" charset="2"/>
              <a:buChar char="ü"/>
            </a:pPr>
            <a:r>
              <a:rPr lang="ru-RU" sz="1600" dirty="0"/>
              <a:t>Критерий оценки </a:t>
            </a:r>
            <a:r>
              <a:rPr lang="ru-RU" sz="1600" dirty="0" smtClean="0"/>
              <a:t>«расходы» </a:t>
            </a:r>
            <a:r>
              <a:rPr lang="ru-RU" sz="1600" dirty="0"/>
              <a:t>может применяться исключительно в целях определения наименьшего значения не предусмотренных условиями контакта расходов, которые возникнут у заказчика после приемки закупаемых товаров, работ</a:t>
            </a:r>
          </a:p>
          <a:p>
            <a:pPr marL="285750" indent="-285750">
              <a:buFont typeface="Wingdings" panose="05000000000000000000" pitchFamily="2" charset="2"/>
              <a:buChar char="ü"/>
            </a:pPr>
            <a:r>
              <a:rPr lang="ru-RU" sz="1600" dirty="0" smtClean="0"/>
              <a:t>Если выделено два и более видов расходов, то должны быть назначены «показатели оценки» (соответствующие виду расхода)</a:t>
            </a:r>
          </a:p>
          <a:p>
            <a:pPr marL="285750" indent="-285750">
              <a:buFont typeface="Wingdings" panose="05000000000000000000" pitchFamily="2" charset="2"/>
              <a:buChar char="ü"/>
            </a:pPr>
            <a:r>
              <a:rPr lang="ru-RU" sz="1600" dirty="0" smtClean="0"/>
              <a:t>Формула </a:t>
            </a:r>
            <a:r>
              <a:rPr lang="ru-RU" sz="1600" dirty="0"/>
              <a:t>применяется для оценки по каждому показателю оценки (если они выделены</a:t>
            </a:r>
            <a:r>
              <a:rPr lang="ru-RU" sz="1600" dirty="0" smtClean="0"/>
              <a:t>)</a:t>
            </a:r>
          </a:p>
          <a:p>
            <a:pPr marL="285750" indent="-285750">
              <a:buFont typeface="Wingdings" panose="05000000000000000000" pitchFamily="2" charset="2"/>
              <a:buChar char="ü"/>
            </a:pPr>
            <a:r>
              <a:rPr lang="ru-RU" sz="1600" dirty="0" smtClean="0"/>
              <a:t>Правила</a:t>
            </a:r>
            <a:r>
              <a:rPr lang="ru-RU" sz="1600" dirty="0"/>
              <a:t>:</a:t>
            </a:r>
          </a:p>
          <a:p>
            <a:pPr marL="342900" indent="-342900">
              <a:buFont typeface="+mj-lt"/>
              <a:buAutoNum type="alphaLcPeriod"/>
            </a:pPr>
            <a:r>
              <a:rPr lang="ru-RU" sz="1600" dirty="0" smtClean="0"/>
              <a:t>применяются </a:t>
            </a:r>
            <a:r>
              <a:rPr lang="ru-RU" sz="1600" dirty="0"/>
              <a:t>исключительно количественные значения;</a:t>
            </a:r>
          </a:p>
          <a:p>
            <a:pPr marL="342900" indent="-342900">
              <a:buFont typeface="+mj-lt"/>
              <a:buAutoNum type="alphaLcPeriod"/>
            </a:pPr>
            <a:r>
              <a:rPr lang="ru-RU" sz="1600" dirty="0" smtClean="0"/>
              <a:t>размер </a:t>
            </a:r>
            <a:r>
              <a:rPr lang="ru-RU" sz="1600" dirty="0"/>
              <a:t>предложения участника закупки по критерию оценки </a:t>
            </a:r>
            <a:r>
              <a:rPr lang="ru-RU" sz="1600" dirty="0" smtClean="0"/>
              <a:t>«расходы» </a:t>
            </a:r>
            <a:r>
              <a:rPr lang="ru-RU" sz="1600" dirty="0"/>
              <a:t>не может быть равным нулю или ниже нуля;</a:t>
            </a:r>
          </a:p>
          <a:p>
            <a:pPr marL="342900" indent="-342900">
              <a:buFont typeface="+mj-lt"/>
              <a:buAutoNum type="alphaLcPeriod"/>
            </a:pPr>
            <a:r>
              <a:rPr lang="ru-RU" sz="1600" dirty="0" smtClean="0"/>
              <a:t>перечень </a:t>
            </a:r>
            <a:r>
              <a:rPr lang="ru-RU" sz="1600" dirty="0"/>
              <a:t>расходов и единицы их измерения в соответствии с Общероссийским классификатором единиц измерения ОК 015-94 (при наличии) устанавливаются в документе, предусмотренном приложением N 1 к </a:t>
            </a:r>
            <a:r>
              <a:rPr lang="ru-RU" sz="1600" dirty="0" smtClean="0"/>
              <a:t>Положению об оценке.</a:t>
            </a:r>
            <a:endParaRPr lang="ru-RU" sz="1600" dirty="0"/>
          </a:p>
          <a:p>
            <a:endParaRPr lang="ru-RU" sz="1600" dirty="0"/>
          </a:p>
        </p:txBody>
      </p:sp>
      <p:sp>
        <p:nvSpPr>
          <p:cNvPr id="12" name="Прямоугольник 11"/>
          <p:cNvSpPr/>
          <p:nvPr/>
        </p:nvSpPr>
        <p:spPr>
          <a:xfrm>
            <a:off x="241483" y="1066984"/>
            <a:ext cx="6101601" cy="5551530"/>
          </a:xfrm>
          <a:prstGeom prst="rect">
            <a:avLst/>
          </a:prstGeom>
          <a:noFill/>
          <a:ln w="38100" cmpd="sng">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360059" y="1213243"/>
            <a:ext cx="2327881" cy="369332"/>
          </a:xfrm>
          <a:prstGeom prst="rect">
            <a:avLst/>
          </a:prstGeom>
        </p:spPr>
        <p:txBody>
          <a:bodyPr wrap="none">
            <a:spAutoFit/>
          </a:bodyPr>
          <a:lstStyle/>
          <a:p>
            <a:pPr>
              <a:buFont typeface="Wingdings" panose="05000000000000000000" pitchFamily="2" charset="2"/>
              <a:buChar char="ü"/>
            </a:pPr>
            <a:r>
              <a:rPr lang="ru-RU" b="1" dirty="0"/>
              <a:t>Формула оценки:</a:t>
            </a:r>
          </a:p>
        </p:txBody>
      </p:sp>
      <p:pic>
        <p:nvPicPr>
          <p:cNvPr id="9" name="Рисунок 8"/>
          <p:cNvPicPr>
            <a:picLocks noChangeAspect="1"/>
          </p:cNvPicPr>
          <p:nvPr/>
        </p:nvPicPr>
        <p:blipFill>
          <a:blip r:embed="rId4"/>
          <a:stretch>
            <a:fillRect/>
          </a:stretch>
        </p:blipFill>
        <p:spPr>
          <a:xfrm>
            <a:off x="1363376" y="1822777"/>
            <a:ext cx="2920237" cy="932769"/>
          </a:xfrm>
          <a:prstGeom prst="rect">
            <a:avLst/>
          </a:prstGeom>
        </p:spPr>
      </p:pic>
      <p:sp>
        <p:nvSpPr>
          <p:cNvPr id="14" name="TextBox 13"/>
          <p:cNvSpPr txBox="1"/>
          <p:nvPr/>
        </p:nvSpPr>
        <p:spPr>
          <a:xfrm>
            <a:off x="376415" y="3008310"/>
            <a:ext cx="5831735" cy="3293209"/>
          </a:xfrm>
          <a:prstGeom prst="rect">
            <a:avLst/>
          </a:prstGeom>
          <a:noFill/>
        </p:spPr>
        <p:txBody>
          <a:bodyPr wrap="square" rtlCol="0">
            <a:spAutoFit/>
          </a:bodyPr>
          <a:lstStyle/>
          <a:p>
            <a:r>
              <a:rPr lang="ru-RU" sz="1600" dirty="0"/>
              <a:t>где:</a:t>
            </a:r>
          </a:p>
          <a:p>
            <a:r>
              <a:rPr lang="ru-RU" sz="1600" dirty="0" err="1"/>
              <a:t>Рmax</a:t>
            </a:r>
            <a:r>
              <a:rPr lang="ru-RU" sz="1600" dirty="0"/>
              <a:t> - максимальное значение расходов, содержащееся в заявках (частях заявок), подлежащих в соответствии с Федеральным законом оценке по критерию оценки </a:t>
            </a:r>
            <a:r>
              <a:rPr lang="ru-RU" sz="1600" dirty="0" smtClean="0"/>
              <a:t>«расходы»;</a:t>
            </a:r>
            <a:endParaRPr lang="ru-RU" sz="1600" dirty="0"/>
          </a:p>
          <a:p>
            <a:r>
              <a:rPr lang="ru-RU" sz="1600" dirty="0" err="1"/>
              <a:t>Рi</a:t>
            </a:r>
            <a:r>
              <a:rPr lang="ru-RU" sz="1600" dirty="0"/>
              <a:t> - значение расходов, содержащееся в предложении участника закупки, заявка (часть заявки) которого подлежит в соответствии с Федеральным законом оценке по критерию оценки "расходы";</a:t>
            </a:r>
          </a:p>
          <a:p>
            <a:r>
              <a:rPr lang="ru-RU" sz="1600" dirty="0" err="1"/>
              <a:t>Рmin</a:t>
            </a:r>
            <a:r>
              <a:rPr lang="ru-RU" sz="1600" dirty="0"/>
              <a:t> - минимальное значение расходов, содержащееся в заявках (частях заявок), подлежащих в соответствии с Федеральным законом оценке по критерию оценки "расходы".</a:t>
            </a:r>
          </a:p>
        </p:txBody>
      </p:sp>
    </p:spTree>
    <p:extLst>
      <p:ext uri="{BB962C8B-B14F-4D97-AF65-F5344CB8AC3E}">
        <p14:creationId xmlns:p14="http://schemas.microsoft.com/office/powerpoint/2010/main" val="416407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941AFF20-015C-CA49-A729-9AFAD0F50128}"/>
              </a:ext>
            </a:extLst>
          </p:cNvPr>
          <p:cNvSpPr/>
          <p:nvPr/>
        </p:nvSpPr>
        <p:spPr>
          <a:xfrm>
            <a:off x="315970" y="3929237"/>
            <a:ext cx="8056656" cy="584775"/>
          </a:xfrm>
          <a:prstGeom prst="rect">
            <a:avLst/>
          </a:prstGeom>
          <a:noFill/>
        </p:spPr>
        <p:txBody>
          <a:bodyPr wrap="square">
            <a:spAutoFit/>
          </a:bodyPr>
          <a:lstStyle/>
          <a:p>
            <a:r>
              <a:rPr lang="ru-RU" sz="3200" b="1" dirty="0" smtClean="0">
                <a:latin typeface="Panton SemiBold" pitchFamily="2" charset="0"/>
                <a:ea typeface="Roboto Lt" pitchFamily="2" charset="0"/>
                <a:cs typeface="Segoe UI" panose="020B0502040204020203" pitchFamily="34" charset="0"/>
              </a:rPr>
              <a:t>Блок 4</a:t>
            </a:r>
            <a:endParaRPr lang="ru-RU" sz="3200" b="1" dirty="0">
              <a:latin typeface="Panton SemiBold" pitchFamily="2" charset="0"/>
              <a:ea typeface="Roboto Lt" pitchFamily="2" charset="0"/>
              <a:cs typeface="Segoe UI" panose="020B0502040204020203" pitchFamily="34" charset="0"/>
            </a:endParaRPr>
          </a:p>
        </p:txBody>
      </p:sp>
      <p:sp>
        <p:nvSpPr>
          <p:cNvPr id="14" name="TextBox 13">
            <a:extLst>
              <a:ext uri="{FF2B5EF4-FFF2-40B4-BE49-F238E27FC236}">
                <a16:creationId xmlns:a16="http://schemas.microsoft.com/office/drawing/2014/main" id="{114169D9-C57A-914A-B361-9B22FA124132}"/>
              </a:ext>
            </a:extLst>
          </p:cNvPr>
          <p:cNvSpPr txBox="1"/>
          <p:nvPr/>
        </p:nvSpPr>
        <p:spPr>
          <a:xfrm>
            <a:off x="315970" y="2604329"/>
            <a:ext cx="6727779" cy="954107"/>
          </a:xfrm>
          <a:prstGeom prst="rect">
            <a:avLst/>
          </a:prstGeom>
          <a:noFill/>
        </p:spPr>
        <p:txBody>
          <a:bodyPr wrap="square" rtlCol="0">
            <a:spAutoFit/>
          </a:bodyPr>
          <a:lstStyle/>
          <a:p>
            <a:r>
              <a:rPr lang="ru-RU" sz="2800" b="1" dirty="0">
                <a:latin typeface="Panton" pitchFamily="2" charset="0"/>
              </a:rPr>
              <a:t>Оценка по критерию «Характеристики объекта закупки»</a:t>
            </a:r>
          </a:p>
        </p:txBody>
      </p:sp>
      <p:pic>
        <p:nvPicPr>
          <p:cNvPr id="15" name="Рисунок 14">
            <a:extLst>
              <a:ext uri="{FF2B5EF4-FFF2-40B4-BE49-F238E27FC236}">
                <a16:creationId xmlns:a16="http://schemas.microsoft.com/office/drawing/2014/main" id="{1326C4BA-3DE0-BA49-B1EC-38B7AF9BA7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0038" y="345713"/>
            <a:ext cx="3862945" cy="461610"/>
          </a:xfrm>
          <a:prstGeom prst="rect">
            <a:avLst/>
          </a:prstGeom>
        </p:spPr>
      </p:pic>
      <p:pic>
        <p:nvPicPr>
          <p:cNvPr id="23" name="Рисунок 22">
            <a:extLst>
              <a:ext uri="{FF2B5EF4-FFF2-40B4-BE49-F238E27FC236}">
                <a16:creationId xmlns:a16="http://schemas.microsoft.com/office/drawing/2014/main" id="{3AB989C9-5FEB-DE49-8823-6F3F92028D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209180" y="0"/>
            <a:ext cx="3996267" cy="6858000"/>
          </a:xfrm>
          <a:prstGeom prst="rect">
            <a:avLst/>
          </a:prstGeom>
        </p:spPr>
      </p:pic>
      <p:sp>
        <p:nvSpPr>
          <p:cNvPr id="24" name="Прямоугольник 23">
            <a:extLst>
              <a:ext uri="{FF2B5EF4-FFF2-40B4-BE49-F238E27FC236}">
                <a16:creationId xmlns:a16="http://schemas.microsoft.com/office/drawing/2014/main" id="{97D7383E-5C29-D748-B29C-B60C752C9775}"/>
              </a:ext>
            </a:extLst>
          </p:cNvPr>
          <p:cNvSpPr/>
          <p:nvPr/>
        </p:nvSpPr>
        <p:spPr>
          <a:xfrm>
            <a:off x="315970" y="3774562"/>
            <a:ext cx="5780030" cy="45719"/>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6968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65462" y="186192"/>
            <a:ext cx="10800987" cy="1025525"/>
          </a:xfrm>
        </p:spPr>
        <p:txBody>
          <a:bodyPr>
            <a:normAutofit/>
          </a:bodyPr>
          <a:lstStyle/>
          <a:p>
            <a:r>
              <a:rPr lang="ru-RU" sz="3200" b="1" dirty="0" smtClean="0">
                <a:solidFill>
                  <a:schemeClr val="tx1"/>
                </a:solidFill>
              </a:rPr>
              <a:t>Порядок оценки</a:t>
            </a:r>
            <a:endParaRPr lang="ru-RU" sz="3200" b="1" dirty="0">
              <a:solidFill>
                <a:schemeClr val="tx1"/>
              </a:solidFill>
            </a:endParaRPr>
          </a:p>
        </p:txBody>
      </p:sp>
      <p:sp>
        <p:nvSpPr>
          <p:cNvPr id="3" name="Объект 2"/>
          <p:cNvSpPr>
            <a:spLocks noGrp="1"/>
          </p:cNvSpPr>
          <p:nvPr>
            <p:ph idx="4294967295"/>
          </p:nvPr>
        </p:nvSpPr>
        <p:spPr>
          <a:xfrm>
            <a:off x="241483" y="1045029"/>
            <a:ext cx="7012758" cy="3587931"/>
          </a:xfrm>
        </p:spPr>
        <p:txBody>
          <a:bodyPr>
            <a:normAutofit/>
          </a:bodyPr>
          <a:lstStyle/>
          <a:p>
            <a:pPr marL="457200" indent="-457200">
              <a:buFont typeface="+mj-lt"/>
              <a:buAutoNum type="arabicPeriod" startAt="21"/>
            </a:pPr>
            <a:endParaRPr lang="ru-RU" sz="2000" dirty="0">
              <a:latin typeface="+mj-lt"/>
            </a:endParaRPr>
          </a:p>
          <a:p>
            <a:pPr marL="457200" indent="-457200">
              <a:buFont typeface="+mj-lt"/>
              <a:buAutoNum type="arabicPeriod" startAt="21"/>
            </a:pPr>
            <a:endParaRPr lang="ru-RU" sz="2000" dirty="0" smtClean="0">
              <a:latin typeface="+mj-lt"/>
            </a:endParaRPr>
          </a:p>
          <a:p>
            <a:pPr marL="457200" indent="-457200">
              <a:buFont typeface="+mj-lt"/>
              <a:buAutoNum type="arabicPeriod" startAt="21"/>
            </a:pPr>
            <a:endParaRPr lang="ru-RU" sz="2000" dirty="0">
              <a:latin typeface="+mj-lt"/>
            </a:endParaRPr>
          </a:p>
        </p:txBody>
      </p:sp>
      <p:sp>
        <p:nvSpPr>
          <p:cNvPr id="5" name="Прямоугольник 4">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6" name="Рисунок 5">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graphicFrame>
        <p:nvGraphicFramePr>
          <p:cNvPr id="11" name="Схема 10"/>
          <p:cNvGraphicFramePr/>
          <p:nvPr>
            <p:extLst>
              <p:ext uri="{D42A27DB-BD31-4B8C-83A1-F6EECF244321}">
                <p14:modId xmlns:p14="http://schemas.microsoft.com/office/powerpoint/2010/main" val="2268904033"/>
              </p:ext>
            </p:extLst>
          </p:nvPr>
        </p:nvGraphicFramePr>
        <p:xfrm>
          <a:off x="-1597529" y="1397909"/>
          <a:ext cx="8086035" cy="44089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1271397" y="3634937"/>
            <a:ext cx="738664" cy="1584960"/>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smtClean="0">
                <a:ln>
                  <a:noFill/>
                </a:ln>
                <a:solidFill>
                  <a:prstClr val="white"/>
                </a:solidFill>
                <a:effectLst/>
                <a:uLnTx/>
                <a:uFillTx/>
                <a:latin typeface="Trebuchet MS"/>
                <a:ea typeface="+mn-ea"/>
                <a:cs typeface="+mn-cs"/>
              </a:rPr>
              <a:t>Показатели оценки</a:t>
            </a:r>
            <a:endParaRPr kumimoji="0" lang="ru-RU"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3" name="Стрелка вправо 12"/>
          <p:cNvSpPr/>
          <p:nvPr/>
        </p:nvSpPr>
        <p:spPr>
          <a:xfrm>
            <a:off x="5123664" y="2033212"/>
            <a:ext cx="884582" cy="592751"/>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5" name="Стрелка вправо 14"/>
          <p:cNvSpPr/>
          <p:nvPr/>
        </p:nvSpPr>
        <p:spPr>
          <a:xfrm>
            <a:off x="5123664" y="3213215"/>
            <a:ext cx="884582" cy="592751"/>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6" name="Стрелка вправо 15"/>
          <p:cNvSpPr/>
          <p:nvPr/>
        </p:nvSpPr>
        <p:spPr>
          <a:xfrm>
            <a:off x="5124842" y="4427417"/>
            <a:ext cx="884582" cy="592751"/>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Прямоугольник 7"/>
          <p:cNvSpPr/>
          <p:nvPr/>
        </p:nvSpPr>
        <p:spPr>
          <a:xfrm>
            <a:off x="6035528" y="1861867"/>
            <a:ext cx="2160205" cy="3424235"/>
          </a:xfrm>
          <a:prstGeom prst="rect">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ru-RU" sz="1800" b="1" i="0" u="none" strike="noStrike" kern="1200" cap="none" spc="0" normalizeH="0" baseline="0" noProof="0" dirty="0" smtClean="0">
                <a:ln>
                  <a:noFill/>
                </a:ln>
                <a:solidFill>
                  <a:prstClr val="black"/>
                </a:solidFill>
                <a:effectLst/>
                <a:uLnTx/>
                <a:uFillTx/>
                <a:latin typeface="Trebuchet MS"/>
              </a:rPr>
              <a:t>Детализирующие пока</a:t>
            </a:r>
            <a:r>
              <a:rPr kumimoji="0" lang="ru-RU" b="1" i="0" u="none" strike="noStrike" kern="1200" cap="none" spc="0" normalizeH="0" baseline="0" noProof="0" dirty="0" smtClean="0">
                <a:ln>
                  <a:noFill/>
                </a:ln>
                <a:solidFill>
                  <a:prstClr val="black"/>
                </a:solidFill>
                <a:effectLst/>
                <a:uLnTx/>
                <a:uFillTx/>
                <a:latin typeface="Trebuchet MS"/>
              </a:rPr>
              <a:t>затели</a:t>
            </a:r>
            <a:r>
              <a:rPr lang="ru-RU" b="1" dirty="0" smtClean="0">
                <a:solidFill>
                  <a:prstClr val="black"/>
                </a:solidFill>
              </a:rPr>
              <a:t> </a:t>
            </a:r>
            <a:r>
              <a:rPr lang="ru-RU" sz="1500" dirty="0" smtClean="0">
                <a:solidFill>
                  <a:prstClr val="black"/>
                </a:solidFill>
              </a:rPr>
              <a:t>(</a:t>
            </a:r>
            <a:r>
              <a:rPr lang="ru-RU" sz="1500" dirty="0">
                <a:solidFill>
                  <a:prstClr val="black"/>
                </a:solidFill>
              </a:rPr>
              <a:t>предусматривающие оценку различных характеристик, образующих </a:t>
            </a:r>
            <a:r>
              <a:rPr lang="ru-RU" sz="1500" dirty="0" smtClean="0">
                <a:solidFill>
                  <a:prstClr val="black"/>
                </a:solidFill>
              </a:rPr>
              <a:t>показатель </a:t>
            </a:r>
            <a:r>
              <a:rPr lang="ru-RU" sz="1500" dirty="0">
                <a:solidFill>
                  <a:prstClr val="black"/>
                </a:solidFill>
              </a:rPr>
              <a:t>оценки)</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smtClean="0">
                <a:ln>
                  <a:noFill/>
                </a:ln>
                <a:solidFill>
                  <a:prstClr val="black"/>
                </a:solidFill>
                <a:effectLst/>
                <a:uLnTx/>
                <a:uFillTx/>
                <a:latin typeface="Trebuchet MS"/>
                <a:ea typeface="+mn-ea"/>
                <a:cs typeface="+mn-cs"/>
              </a:rPr>
              <a:t> </a:t>
            </a:r>
          </a:p>
        </p:txBody>
      </p:sp>
      <p:sp>
        <p:nvSpPr>
          <p:cNvPr id="17" name="Блок-схема: процесс 16"/>
          <p:cNvSpPr/>
          <p:nvPr/>
        </p:nvSpPr>
        <p:spPr>
          <a:xfrm>
            <a:off x="8574505" y="641160"/>
            <a:ext cx="3436020" cy="2528513"/>
          </a:xfrm>
          <a:prstGeom prst="flowChartProcess">
            <a:avLst/>
          </a:prstGeom>
          <a:solidFill>
            <a:schemeClr val="accent5">
              <a:lumMod val="75000"/>
            </a:schemeClr>
          </a:solidFill>
          <a:ln w="38100" cap="flat" cmpd="sng" algn="ctr">
            <a:solidFill>
              <a:schemeClr val="accent5">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prstClr val="white"/>
                </a:solidFill>
                <a:effectLst/>
                <a:uLnTx/>
                <a:uFillTx/>
                <a:ea typeface="+mn-ea"/>
                <a:cs typeface="+mn-cs"/>
              </a:rPr>
              <a:t>ДП имеет количественную оценку:</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prstClr val="white"/>
                </a:solidFill>
                <a:effectLst/>
                <a:uLnTx/>
                <a:uFillTx/>
                <a:ea typeface="+mn-ea"/>
                <a:cs typeface="+mn-cs"/>
              </a:rPr>
              <a:t>В </a:t>
            </a:r>
            <a:r>
              <a:rPr kumimoji="0" lang="ru-RU" sz="1400" b="0" i="0" u="sng" strike="noStrike" kern="0" cap="none" spc="0" normalizeH="0" baseline="0" noProof="0" dirty="0" smtClean="0">
                <a:ln>
                  <a:noFill/>
                </a:ln>
                <a:solidFill>
                  <a:prstClr val="white"/>
                </a:solidFill>
                <a:effectLst/>
                <a:uLnTx/>
                <a:uFillTx/>
                <a:ea typeface="+mn-ea"/>
                <a:cs typeface="+mn-cs"/>
              </a:rPr>
              <a:t>Порядке рассмотрения и оценки заявок</a:t>
            </a:r>
            <a:r>
              <a:rPr kumimoji="0" lang="ru-RU" sz="1400" b="0" i="0" u="none" strike="noStrike" kern="0" cap="none" spc="0" normalizeH="0" baseline="0" noProof="0" dirty="0" smtClean="0">
                <a:ln>
                  <a:noFill/>
                </a:ln>
                <a:solidFill>
                  <a:prstClr val="white"/>
                </a:solidFill>
                <a:effectLst/>
                <a:uLnTx/>
                <a:uFillTx/>
                <a:ea typeface="+mn-ea"/>
                <a:cs typeface="+mn-cs"/>
              </a:rPr>
              <a:t> указываются единица измерения в соответствии с ОК 015-94 (при наличии), предельное минимальное или предельное максимальное значение такой характеристики (в случае необходимости установления таких предельных значений)</a:t>
            </a:r>
          </a:p>
        </p:txBody>
      </p:sp>
      <p:sp>
        <p:nvSpPr>
          <p:cNvPr id="18" name="Блок-схема: процесс 17"/>
          <p:cNvSpPr/>
          <p:nvPr/>
        </p:nvSpPr>
        <p:spPr>
          <a:xfrm>
            <a:off x="8567119" y="3868292"/>
            <a:ext cx="3436020" cy="2116964"/>
          </a:xfrm>
          <a:prstGeom prst="flowChartProcess">
            <a:avLst/>
          </a:prstGeom>
          <a:solidFill>
            <a:schemeClr val="accent5">
              <a:lumMod val="75000"/>
            </a:schemeClr>
          </a:solidFill>
          <a:ln w="38100" cap="flat" cmpd="sng" algn="ctr">
            <a:solidFill>
              <a:schemeClr val="accent5">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white"/>
                </a:solidFill>
                <a:effectLst/>
                <a:uLnTx/>
                <a:uFillTx/>
                <a:ea typeface="+mn-ea"/>
                <a:cs typeface="+mn-cs"/>
              </a:rPr>
              <a:t>ДП не имеет количественной оценки:</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smtClean="0">
                <a:ln>
                  <a:noFill/>
                </a:ln>
                <a:solidFill>
                  <a:prstClr val="white"/>
                </a:solidFill>
                <a:effectLst/>
                <a:uLnTx/>
                <a:uFillTx/>
                <a:ea typeface="+mn-ea"/>
                <a:cs typeface="+mn-cs"/>
              </a:rPr>
              <a:t>В </a:t>
            </a:r>
            <a:r>
              <a:rPr kumimoji="0" lang="ru-RU" sz="1600" b="0" i="0" u="sng" strike="noStrike" kern="0" cap="none" spc="0" normalizeH="0" baseline="0" noProof="0" dirty="0" smtClean="0">
                <a:ln>
                  <a:noFill/>
                </a:ln>
                <a:solidFill>
                  <a:prstClr val="white"/>
                </a:solidFill>
                <a:effectLst/>
                <a:uLnTx/>
                <a:uFillTx/>
                <a:ea typeface="+mn-ea"/>
                <a:cs typeface="+mn-cs"/>
              </a:rPr>
              <a:t>Порядке рассмотрения и оценки заявок </a:t>
            </a:r>
            <a:r>
              <a:rPr kumimoji="0" lang="ru-RU" sz="1600" b="0" i="0" u="none" strike="noStrike" kern="0" cap="none" spc="0" normalizeH="0" baseline="0" noProof="0" dirty="0" smtClean="0">
                <a:ln>
                  <a:noFill/>
                </a:ln>
                <a:solidFill>
                  <a:prstClr val="white"/>
                </a:solidFill>
                <a:effectLst/>
                <a:uLnTx/>
                <a:uFillTx/>
                <a:ea typeface="+mn-ea"/>
                <a:cs typeface="+mn-cs"/>
              </a:rPr>
              <a:t>устанавливается перечень свойств объекта закупки, подлежащих оценке.</a:t>
            </a:r>
            <a:endParaRPr kumimoji="0" lang="ru-RU" sz="1800" b="0" i="0" u="none" strike="noStrike" kern="0" cap="none" spc="0" normalizeH="0" baseline="0" noProof="0" dirty="0" smtClean="0">
              <a:ln>
                <a:noFill/>
              </a:ln>
              <a:solidFill>
                <a:prstClr val="white"/>
              </a:solidFill>
              <a:effectLst/>
              <a:uLnTx/>
              <a:uFillTx/>
              <a:ea typeface="+mn-ea"/>
              <a:cs typeface="+mn-cs"/>
            </a:endParaRPr>
          </a:p>
        </p:txBody>
      </p:sp>
      <p:cxnSp>
        <p:nvCxnSpPr>
          <p:cNvPr id="20" name="Прямая со стрелкой 19"/>
          <p:cNvCxnSpPr/>
          <p:nvPr/>
        </p:nvCxnSpPr>
        <p:spPr>
          <a:xfrm flipV="1">
            <a:off x="8223015" y="2168434"/>
            <a:ext cx="304105" cy="670561"/>
          </a:xfrm>
          <a:prstGeom prst="straightConnector1">
            <a:avLst/>
          </a:prstGeom>
          <a:ln w="762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8226675" y="4139186"/>
            <a:ext cx="300445" cy="576462"/>
          </a:xfrm>
          <a:prstGeom prst="straightConnector1">
            <a:avLst/>
          </a:prstGeom>
          <a:ln w="762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66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14169D9-C57A-914A-B361-9B22FA124132}"/>
              </a:ext>
            </a:extLst>
          </p:cNvPr>
          <p:cNvSpPr txBox="1"/>
          <p:nvPr/>
        </p:nvSpPr>
        <p:spPr>
          <a:xfrm>
            <a:off x="300038" y="4155380"/>
            <a:ext cx="6293295" cy="1061829"/>
          </a:xfrm>
          <a:prstGeom prst="rect">
            <a:avLst/>
          </a:prstGeom>
          <a:noFill/>
        </p:spPr>
        <p:txBody>
          <a:bodyPr wrap="square" rtlCol="0">
            <a:spAutoFit/>
          </a:bodyPr>
          <a:lstStyle/>
          <a:p>
            <a:r>
              <a:rPr lang="ru-RU" sz="2300" b="1" dirty="0" smtClean="0"/>
              <a:t>Вергунова Ольга Викторовна</a:t>
            </a:r>
          </a:p>
          <a:p>
            <a:r>
              <a:rPr lang="ru-RU" sz="2000" dirty="0" err="1" smtClean="0"/>
              <a:t>Телеграм</a:t>
            </a:r>
            <a:r>
              <a:rPr lang="ru-RU" sz="2000" dirty="0" smtClean="0"/>
              <a:t>-канал «</a:t>
            </a:r>
            <a:r>
              <a:rPr lang="ru-RU" sz="2000" dirty="0" err="1" smtClean="0"/>
              <a:t>Вергунова</a:t>
            </a:r>
            <a:r>
              <a:rPr lang="ru-RU" sz="2000" dirty="0" smtClean="0"/>
              <a:t> о закупках»</a:t>
            </a:r>
          </a:p>
          <a:p>
            <a:r>
              <a:rPr lang="en-US" sz="2000" dirty="0"/>
              <a:t>https://t.me/vergunova_o_zakupkah</a:t>
            </a:r>
            <a:endParaRPr lang="ru-RU" sz="2000" dirty="0"/>
          </a:p>
        </p:txBody>
      </p:sp>
      <p:pic>
        <p:nvPicPr>
          <p:cNvPr id="15" name="Рисунок 14">
            <a:extLst>
              <a:ext uri="{FF2B5EF4-FFF2-40B4-BE49-F238E27FC236}">
                <a16:creationId xmlns:a16="http://schemas.microsoft.com/office/drawing/2014/main" id="{1326C4BA-3DE0-BA49-B1EC-38B7AF9BA7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0038" y="345713"/>
            <a:ext cx="3862945" cy="461610"/>
          </a:xfrm>
          <a:prstGeom prst="rect">
            <a:avLst/>
          </a:prstGeom>
        </p:spPr>
      </p:pic>
      <p:pic>
        <p:nvPicPr>
          <p:cNvPr id="23" name="Рисунок 22">
            <a:extLst>
              <a:ext uri="{FF2B5EF4-FFF2-40B4-BE49-F238E27FC236}">
                <a16:creationId xmlns:a16="http://schemas.microsoft.com/office/drawing/2014/main" id="{3AB989C9-5FEB-DE49-8823-6F3F92028D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209180" y="0"/>
            <a:ext cx="3996267" cy="6858000"/>
          </a:xfrm>
          <a:prstGeom prst="rect">
            <a:avLst/>
          </a:prstGeom>
        </p:spPr>
      </p:pic>
      <p:sp>
        <p:nvSpPr>
          <p:cNvPr id="24" name="Прямоугольник 23">
            <a:extLst>
              <a:ext uri="{FF2B5EF4-FFF2-40B4-BE49-F238E27FC236}">
                <a16:creationId xmlns:a16="http://schemas.microsoft.com/office/drawing/2014/main" id="{97D7383E-5C29-D748-B29C-B60C752C9775}"/>
              </a:ext>
            </a:extLst>
          </p:cNvPr>
          <p:cNvSpPr/>
          <p:nvPr/>
        </p:nvSpPr>
        <p:spPr>
          <a:xfrm>
            <a:off x="406052" y="3938133"/>
            <a:ext cx="5780030" cy="45719"/>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7"/>
          <a:stretch>
            <a:fillRect/>
          </a:stretch>
        </p:blipFill>
        <p:spPr>
          <a:xfrm>
            <a:off x="1125947" y="1231584"/>
            <a:ext cx="2542429" cy="2542429"/>
          </a:xfrm>
          <a:prstGeom prst="rect">
            <a:avLst/>
          </a:prstGeom>
        </p:spPr>
      </p:pic>
      <p:sp>
        <p:nvSpPr>
          <p:cNvPr id="3" name="TextBox 2"/>
          <p:cNvSpPr txBox="1"/>
          <p:nvPr/>
        </p:nvSpPr>
        <p:spPr>
          <a:xfrm>
            <a:off x="4162983" y="1188690"/>
            <a:ext cx="3448308" cy="2585323"/>
          </a:xfrm>
          <a:prstGeom prst="rect">
            <a:avLst/>
          </a:prstGeom>
          <a:noFill/>
        </p:spPr>
        <p:txBody>
          <a:bodyPr wrap="square" rtlCol="0">
            <a:spAutoFit/>
          </a:bodyPr>
          <a:lstStyle/>
          <a:p>
            <a:pPr marL="285750" indent="-285750">
              <a:buFont typeface="Arial" panose="020B0604020202020204" pitchFamily="34" charset="0"/>
              <a:buChar char="•"/>
            </a:pPr>
            <a:r>
              <a:rPr lang="ru-RU" dirty="0" smtClean="0"/>
              <a:t>Руководитель отдела методологии и обучения ЭТП Фабрикант</a:t>
            </a:r>
          </a:p>
          <a:p>
            <a:pPr marL="285750" indent="-285750">
              <a:buFont typeface="Arial" panose="020B0604020202020204" pitchFamily="34" charset="0"/>
              <a:buChar char="•"/>
            </a:pPr>
            <a:r>
              <a:rPr lang="ru-RU" dirty="0" smtClean="0"/>
              <a:t>Эксперт, консультант с непрерывной практикой в регламентированных закупках с 2003 года</a:t>
            </a:r>
          </a:p>
          <a:p>
            <a:pPr marL="285750" indent="-285750">
              <a:buFont typeface="Arial" panose="020B0604020202020204" pitchFamily="34" charset="0"/>
              <a:buChar char="•"/>
            </a:pPr>
            <a:r>
              <a:rPr lang="ru-RU" dirty="0" smtClean="0"/>
              <a:t>Преподаватель с опытом работы более 15-ти лет</a:t>
            </a:r>
            <a:endParaRPr lang="ru-RU" dirty="0"/>
          </a:p>
        </p:txBody>
      </p:sp>
      <p:sp>
        <p:nvSpPr>
          <p:cNvPr id="4" name="Прямоугольник 3"/>
          <p:cNvSpPr/>
          <p:nvPr/>
        </p:nvSpPr>
        <p:spPr>
          <a:xfrm>
            <a:off x="300037" y="5433490"/>
            <a:ext cx="7311253" cy="1323439"/>
          </a:xfrm>
          <a:prstGeom prst="rect">
            <a:avLst/>
          </a:prstGeom>
        </p:spPr>
        <p:txBody>
          <a:bodyPr wrap="square">
            <a:spAutoFit/>
          </a:bodyPr>
          <a:lstStyle/>
          <a:p>
            <a:r>
              <a:rPr lang="ru-RU" sz="2000" dirty="0" smtClean="0"/>
              <a:t>Социальные сети ЭТП Фабрикант:</a:t>
            </a:r>
          </a:p>
          <a:p>
            <a:r>
              <a:rPr lang="ru-RU" sz="2000" dirty="0" err="1"/>
              <a:t>Телеграм</a:t>
            </a:r>
            <a:r>
              <a:rPr lang="ru-RU" sz="2000" dirty="0"/>
              <a:t> канал: https://</a:t>
            </a:r>
            <a:r>
              <a:rPr lang="ru-RU" sz="2000" dirty="0" smtClean="0"/>
              <a:t>t.me/ETPFabrikant</a:t>
            </a:r>
            <a:endParaRPr lang="ru-RU" sz="2000" dirty="0"/>
          </a:p>
          <a:p>
            <a:r>
              <a:rPr lang="ru-RU" sz="2000" dirty="0" err="1" smtClean="0"/>
              <a:t>Vk</a:t>
            </a:r>
            <a:r>
              <a:rPr lang="ru-RU" sz="2000" dirty="0"/>
              <a:t>: https://vk.com/fabrikant_info </a:t>
            </a:r>
          </a:p>
          <a:p>
            <a:r>
              <a:rPr lang="ru-RU" sz="2000" dirty="0" err="1"/>
              <a:t>Ютуб</a:t>
            </a:r>
            <a:r>
              <a:rPr lang="ru-RU" sz="2000" dirty="0"/>
              <a:t> канал: https://www.youtube.com/user/FabrikantInfo </a:t>
            </a:r>
          </a:p>
        </p:txBody>
      </p:sp>
    </p:spTree>
    <p:extLst>
      <p:ext uri="{BB962C8B-B14F-4D97-AF65-F5344CB8AC3E}">
        <p14:creationId xmlns:p14="http://schemas.microsoft.com/office/powerpoint/2010/main" val="124907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80116" y="0"/>
            <a:ext cx="3996267" cy="6858000"/>
          </a:xfrm>
          <a:prstGeom prst="rect">
            <a:avLst/>
          </a:prstGeom>
          <a:ln>
            <a:noFill/>
          </a:ln>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172688" y="296650"/>
            <a:ext cx="11108358" cy="461665"/>
          </a:xfrm>
          <a:prstGeom prst="rect">
            <a:avLst/>
          </a:prstGeom>
          <a:noFill/>
        </p:spPr>
        <p:txBody>
          <a:bodyPr wrap="square" rtlCol="0">
            <a:spAutoFit/>
          </a:bodyPr>
          <a:lstStyle/>
          <a:p>
            <a:r>
              <a:rPr lang="ru-RU" sz="2400" b="1" dirty="0" smtClean="0"/>
              <a:t>Порядок оценки</a:t>
            </a:r>
            <a:endParaRPr lang="ru-RU" sz="2400" b="1" dirty="0"/>
          </a:p>
        </p:txBody>
      </p:sp>
      <p:sp>
        <p:nvSpPr>
          <p:cNvPr id="12" name="Скругленный прямоугольник 11"/>
          <p:cNvSpPr/>
          <p:nvPr/>
        </p:nvSpPr>
        <p:spPr>
          <a:xfrm>
            <a:off x="172688" y="1506582"/>
            <a:ext cx="4807329" cy="5111931"/>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smtClean="0">
              <a:solidFill>
                <a:schemeClr val="bg1"/>
              </a:solidFill>
            </a:endParaRPr>
          </a:p>
          <a:p>
            <a:pPr algn="ctr"/>
            <a:r>
              <a:rPr lang="ru-RU" sz="1600" dirty="0" smtClean="0">
                <a:solidFill>
                  <a:schemeClr val="bg1"/>
                </a:solidFill>
              </a:rPr>
              <a:t>Если </a:t>
            </a:r>
            <a:r>
              <a:rPr lang="ru-RU" sz="1600" dirty="0">
                <a:solidFill>
                  <a:schemeClr val="bg1"/>
                </a:solidFill>
              </a:rPr>
              <a:t>значение характеристики объекта закупки, определенной количественным значением, находится в функциональной зависимости от значения количества присваиваемых баллов, значение количества баллов по детализирующему показателю, присваиваемых заявке, подлежащей в соответствии с Федеральным законом оценке по критерию оценки "характеристики объекта закупки" (</a:t>
            </a:r>
            <a:r>
              <a:rPr lang="ru-RU" sz="1600" dirty="0" err="1">
                <a:solidFill>
                  <a:schemeClr val="bg1"/>
                </a:solidFill>
              </a:rPr>
              <a:t>БХi</a:t>
            </a:r>
            <a:r>
              <a:rPr lang="ru-RU" sz="1600" dirty="0">
                <a:solidFill>
                  <a:schemeClr val="bg1"/>
                </a:solidFill>
              </a:rPr>
              <a:t>), рассчитывается по одной из </a:t>
            </a:r>
            <a:r>
              <a:rPr lang="ru-RU" sz="1600" dirty="0" smtClean="0">
                <a:solidFill>
                  <a:schemeClr val="bg1"/>
                </a:solidFill>
              </a:rPr>
              <a:t>формул.</a:t>
            </a:r>
          </a:p>
          <a:p>
            <a:pPr algn="ctr"/>
            <a:r>
              <a:rPr lang="ru-RU" sz="1600" dirty="0" smtClean="0"/>
              <a:t>*Функциональная </a:t>
            </a:r>
            <a:r>
              <a:rPr lang="ru-RU" sz="1600" dirty="0"/>
              <a:t>зависимость - зависимость между значением показателя оценки и значением количества присваиваемых баллов, при которой одному значению показателя оценки соответствует одно значение количества баллов</a:t>
            </a:r>
          </a:p>
          <a:p>
            <a:pPr algn="ctr"/>
            <a:endParaRPr lang="ru-RU" sz="1600" dirty="0">
              <a:solidFill>
                <a:schemeClr val="bg1"/>
              </a:solidFill>
            </a:endParaRPr>
          </a:p>
        </p:txBody>
      </p:sp>
      <p:sp>
        <p:nvSpPr>
          <p:cNvPr id="13" name="Скругленный прямоугольник 12"/>
          <p:cNvSpPr/>
          <p:nvPr/>
        </p:nvSpPr>
        <p:spPr>
          <a:xfrm>
            <a:off x="5268685" y="1488577"/>
            <a:ext cx="5007429" cy="5129936"/>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00" dirty="0" smtClean="0"/>
          </a:p>
          <a:p>
            <a:pPr algn="ctr"/>
            <a:r>
              <a:rPr lang="ru-RU" sz="1500" dirty="0" smtClean="0"/>
              <a:t>В </a:t>
            </a:r>
            <a:r>
              <a:rPr lang="ru-RU" sz="1500" dirty="0"/>
              <a:t>случае </a:t>
            </a:r>
          </a:p>
          <a:p>
            <a:pPr marL="285750" indent="-285750" algn="ctr">
              <a:buFont typeface="Wingdings" panose="05000000000000000000" pitchFamily="2" charset="2"/>
              <a:buChar char="ü"/>
            </a:pPr>
            <a:r>
              <a:rPr lang="ru-RU" sz="1500" dirty="0"/>
              <a:t>отсутствия функциональной зависимости между значением характеристики объекта закупки, определенной количественным значением, и значением количества присваиваемых баллов,</a:t>
            </a:r>
          </a:p>
          <a:p>
            <a:pPr marL="285750" indent="-285750" algn="ctr">
              <a:buFont typeface="Wingdings" panose="05000000000000000000" pitchFamily="2" charset="2"/>
              <a:buChar char="ü"/>
            </a:pPr>
            <a:r>
              <a:rPr lang="ru-RU" sz="1500" dirty="0"/>
              <a:t>если характеристика не определяется количественным значением,</a:t>
            </a:r>
          </a:p>
          <a:p>
            <a:pPr algn="ctr"/>
            <a:r>
              <a:rPr lang="ru-RU" sz="1500" dirty="0"/>
              <a:t>значение количества баллов по детализирующему показателю присваивается заявке, подлежащей оценке по критерию оценки "характеристики объекта закупки", по шкале оценки. </a:t>
            </a:r>
            <a:r>
              <a:rPr lang="ru-RU" sz="1500" dirty="0" smtClean="0"/>
              <a:t>Порядком </a:t>
            </a:r>
            <a:r>
              <a:rPr lang="ru-RU" sz="1500" dirty="0"/>
              <a:t>рассмотрения и оценки заявок устанавливаются значения количества баллов, присваиваемые за предлагаемое (предлагаемые) участником закупки количественное значение (значения) характеристики объекта закупки или предлагаемое участником закупки свойство (свойства) объекта закупки.</a:t>
            </a:r>
          </a:p>
        </p:txBody>
      </p:sp>
      <p:sp>
        <p:nvSpPr>
          <p:cNvPr id="4" name="Прямоугольник 3"/>
          <p:cNvSpPr/>
          <p:nvPr/>
        </p:nvSpPr>
        <p:spPr>
          <a:xfrm>
            <a:off x="1005992" y="1170715"/>
            <a:ext cx="3226373" cy="63572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Формула оценки</a:t>
            </a:r>
            <a:endParaRPr lang="ru-RU" dirty="0"/>
          </a:p>
        </p:txBody>
      </p:sp>
      <p:sp>
        <p:nvSpPr>
          <p:cNvPr id="11" name="Прямоугольник 10"/>
          <p:cNvSpPr/>
          <p:nvPr/>
        </p:nvSpPr>
        <p:spPr>
          <a:xfrm>
            <a:off x="6244045" y="1170715"/>
            <a:ext cx="3108960" cy="6357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Шкала оценки</a:t>
            </a:r>
            <a:endParaRPr lang="ru-RU" dirty="0"/>
          </a:p>
        </p:txBody>
      </p:sp>
    </p:spTree>
    <p:extLst>
      <p:ext uri="{BB962C8B-B14F-4D97-AF65-F5344CB8AC3E}">
        <p14:creationId xmlns:p14="http://schemas.microsoft.com/office/powerpoint/2010/main" val="186162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235703" y="0"/>
            <a:ext cx="3996267" cy="6858000"/>
          </a:xfrm>
          <a:prstGeom prst="rect">
            <a:avLst/>
          </a:prstGeom>
          <a:ln>
            <a:noFill/>
          </a:ln>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172688" y="296650"/>
            <a:ext cx="11108358" cy="461665"/>
          </a:xfrm>
          <a:prstGeom prst="rect">
            <a:avLst/>
          </a:prstGeom>
          <a:noFill/>
        </p:spPr>
        <p:txBody>
          <a:bodyPr wrap="square" rtlCol="0">
            <a:spAutoFit/>
          </a:bodyPr>
          <a:lstStyle/>
          <a:p>
            <a:r>
              <a:rPr lang="ru-RU" sz="2400" b="1" dirty="0" smtClean="0"/>
              <a:t>Формулы для расчета</a:t>
            </a:r>
            <a:endParaRPr lang="ru-RU" sz="2400" b="1" dirty="0"/>
          </a:p>
        </p:txBody>
      </p:sp>
      <p:sp>
        <p:nvSpPr>
          <p:cNvPr id="9" name="Блок-схема: процесс 8"/>
          <p:cNvSpPr/>
          <p:nvPr/>
        </p:nvSpPr>
        <p:spPr>
          <a:xfrm>
            <a:off x="347807" y="1323375"/>
            <a:ext cx="4833794" cy="4986326"/>
          </a:xfrm>
          <a:prstGeom prst="flowChartProcess">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rPr>
              <a:t>а</a:t>
            </a:r>
            <a:r>
              <a:rPr lang="ru-RU" dirty="0">
                <a:solidFill>
                  <a:schemeClr val="tx1"/>
                </a:solidFill>
              </a:rPr>
              <a:t>) в случае, если лучшим является </a:t>
            </a:r>
            <a:r>
              <a:rPr lang="ru-RU" b="1" dirty="0">
                <a:solidFill>
                  <a:schemeClr val="tx1"/>
                </a:solidFill>
              </a:rPr>
              <a:t>наименьшее значение </a:t>
            </a:r>
            <a:r>
              <a:rPr lang="ru-RU" dirty="0">
                <a:solidFill>
                  <a:schemeClr val="tx1"/>
                </a:solidFill>
              </a:rPr>
              <a:t>характеристики объекта закупки, - по </a:t>
            </a:r>
            <a:r>
              <a:rPr lang="ru-RU" dirty="0" smtClean="0">
                <a:solidFill>
                  <a:schemeClr val="tx1"/>
                </a:solidFill>
              </a:rPr>
              <a:t>формуле:</a:t>
            </a:r>
            <a:endParaRPr lang="ru-RU" dirty="0">
              <a:solidFill>
                <a:schemeClr val="tx1"/>
              </a:solidFill>
            </a:endParaRPr>
          </a:p>
          <a:p>
            <a:endParaRPr lang="ru-RU" dirty="0">
              <a:solidFill>
                <a:schemeClr val="tx1"/>
              </a:solidFill>
            </a:endParaRPr>
          </a:p>
          <a:p>
            <a:endParaRPr lang="ru-RU" dirty="0">
              <a:solidFill>
                <a:schemeClr val="tx1"/>
              </a:solidFill>
            </a:endParaRPr>
          </a:p>
          <a:p>
            <a:endParaRPr lang="ru-RU" dirty="0">
              <a:solidFill>
                <a:schemeClr val="tx1"/>
              </a:solidFill>
            </a:endParaRPr>
          </a:p>
          <a:p>
            <a:endParaRPr lang="ru-RU" dirty="0">
              <a:solidFill>
                <a:schemeClr val="tx1"/>
              </a:solidFill>
            </a:endParaRPr>
          </a:p>
          <a:p>
            <a:endParaRPr lang="ru-RU" dirty="0" smtClean="0">
              <a:solidFill>
                <a:schemeClr val="tx1"/>
              </a:solidFill>
            </a:endParaRPr>
          </a:p>
          <a:p>
            <a:r>
              <a:rPr lang="ru-RU" dirty="0" smtClean="0">
                <a:solidFill>
                  <a:schemeClr val="tx1"/>
                </a:solidFill>
              </a:rPr>
              <a:t>б) в </a:t>
            </a:r>
            <a:r>
              <a:rPr lang="ru-RU" dirty="0">
                <a:solidFill>
                  <a:schemeClr val="tx1"/>
                </a:solidFill>
              </a:rPr>
              <a:t>случае, если лучшим является </a:t>
            </a:r>
            <a:r>
              <a:rPr lang="ru-RU" b="1" dirty="0">
                <a:solidFill>
                  <a:schemeClr val="tx1"/>
                </a:solidFill>
              </a:rPr>
              <a:t>наибольшее значение </a:t>
            </a:r>
            <a:r>
              <a:rPr lang="ru-RU" dirty="0">
                <a:solidFill>
                  <a:schemeClr val="tx1"/>
                </a:solidFill>
              </a:rPr>
              <a:t>характеристики объекта закупки, - по формуле:</a:t>
            </a:r>
          </a:p>
          <a:p>
            <a:pPr indent="342900" algn="just"/>
            <a:endParaRPr lang="ru-RU" dirty="0">
              <a:solidFill>
                <a:schemeClr val="tx1"/>
              </a:solidFill>
              <a:latin typeface="+mj-lt"/>
            </a:endParaRPr>
          </a:p>
          <a:p>
            <a:pPr indent="342900" algn="just"/>
            <a:endParaRPr lang="ru-RU" dirty="0">
              <a:solidFill>
                <a:schemeClr val="tx1"/>
              </a:solidFill>
              <a:latin typeface="+mj-lt"/>
            </a:endParaRPr>
          </a:p>
          <a:p>
            <a:pPr indent="342900" algn="just"/>
            <a:endParaRPr lang="ru-RU" dirty="0">
              <a:solidFill>
                <a:schemeClr val="tx1"/>
              </a:solidFill>
              <a:latin typeface="+mj-lt"/>
            </a:endParaRPr>
          </a:p>
          <a:p>
            <a:pPr indent="342900" algn="just"/>
            <a:endParaRPr lang="ru-RU" dirty="0">
              <a:solidFill>
                <a:schemeClr val="tx1"/>
              </a:solidFill>
              <a:latin typeface="+mj-lt"/>
            </a:endParaRPr>
          </a:p>
          <a:p>
            <a:pPr algn="ctr"/>
            <a:endParaRPr lang="ru-RU" dirty="0">
              <a:solidFill>
                <a:schemeClr val="tx1"/>
              </a:solidFill>
            </a:endParaRPr>
          </a:p>
        </p:txBody>
      </p:sp>
      <p:pic>
        <p:nvPicPr>
          <p:cNvPr id="3" name="Рисунок 2"/>
          <p:cNvPicPr>
            <a:picLocks noChangeAspect="1"/>
          </p:cNvPicPr>
          <p:nvPr/>
        </p:nvPicPr>
        <p:blipFill>
          <a:blip r:embed="rId4"/>
          <a:stretch>
            <a:fillRect/>
          </a:stretch>
        </p:blipFill>
        <p:spPr>
          <a:xfrm>
            <a:off x="1095054" y="2640226"/>
            <a:ext cx="2950720" cy="865707"/>
          </a:xfrm>
          <a:prstGeom prst="rect">
            <a:avLst/>
          </a:prstGeom>
        </p:spPr>
      </p:pic>
      <p:pic>
        <p:nvPicPr>
          <p:cNvPr id="5" name="Рисунок 4"/>
          <p:cNvPicPr>
            <a:picLocks noChangeAspect="1"/>
          </p:cNvPicPr>
          <p:nvPr/>
        </p:nvPicPr>
        <p:blipFill>
          <a:blip r:embed="rId5"/>
          <a:stretch>
            <a:fillRect/>
          </a:stretch>
        </p:blipFill>
        <p:spPr>
          <a:xfrm>
            <a:off x="1168213" y="4706511"/>
            <a:ext cx="2877561" cy="841321"/>
          </a:xfrm>
          <a:prstGeom prst="rect">
            <a:avLst/>
          </a:prstGeom>
        </p:spPr>
      </p:pic>
      <mc:AlternateContent xmlns:mc="http://schemas.openxmlformats.org/markup-compatibility/2006" xmlns:a14="http://schemas.microsoft.com/office/drawing/2010/main">
        <mc:Choice Requires="a14">
          <p:sp>
            <p:nvSpPr>
              <p:cNvPr id="14" name="Блок-схема: процесс 13"/>
              <p:cNvSpPr/>
              <p:nvPr/>
            </p:nvSpPr>
            <p:spPr>
              <a:xfrm>
                <a:off x="5652857" y="1340136"/>
                <a:ext cx="4684217" cy="4969565"/>
              </a:xfrm>
              <a:prstGeom prst="flowChartProcess">
                <a:avLst/>
              </a:prstGeom>
              <a:solidFill>
                <a:schemeClr val="accent5">
                  <a:lumMod val="40000"/>
                  <a:lumOff val="6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ru-RU" sz="1400" i="1" dirty="0" smtClean="0">
                            <a:solidFill>
                              <a:schemeClr val="tx1"/>
                            </a:solidFill>
                            <a:latin typeface="Cambria Math" panose="02040503050406030204" pitchFamily="18" charset="0"/>
                          </a:rPr>
                        </m:ctrlPr>
                      </m:sSubPr>
                      <m:e>
                        <m:r>
                          <m:rPr>
                            <m:sty m:val="p"/>
                          </m:rPr>
                          <a:rPr lang="en-US" sz="1400" b="0" i="0" dirty="0" smtClean="0">
                            <a:solidFill>
                              <a:schemeClr val="tx1"/>
                            </a:solidFill>
                            <a:latin typeface="Cambria Math" panose="02040503050406030204" pitchFamily="18" charset="0"/>
                          </a:rPr>
                          <m:t>X</m:t>
                        </m:r>
                      </m:e>
                      <m:sub>
                        <m:r>
                          <m:rPr>
                            <m:sty m:val="p"/>
                          </m:rPr>
                          <a:rPr lang="en-US" sz="1400" b="0" i="0" dirty="0" smtClean="0">
                            <a:solidFill>
                              <a:schemeClr val="tx1"/>
                            </a:solidFill>
                            <a:latin typeface="Cambria Math" panose="02040503050406030204" pitchFamily="18" charset="0"/>
                          </a:rPr>
                          <m:t>i</m:t>
                        </m:r>
                      </m:sub>
                    </m:sSub>
                    <m:r>
                      <a:rPr lang="en-US" sz="1400" b="0" i="1" dirty="0" smtClean="0">
                        <a:solidFill>
                          <a:schemeClr val="tx1"/>
                        </a:solidFill>
                        <a:latin typeface="Cambria Math" panose="02040503050406030204" pitchFamily="18" charset="0"/>
                      </a:rPr>
                      <m:t> </m:t>
                    </m:r>
                  </m:oMath>
                </a14:m>
                <a:r>
                  <a:rPr lang="ru-RU" sz="1400" dirty="0">
                    <a:solidFill>
                      <a:schemeClr val="tx1"/>
                    </a:solidFill>
                    <a:latin typeface="+mj-lt"/>
                  </a:rPr>
                  <a:t>- значение характеристики объекта закупки, содержащееся в предложении участника закупки, заявка (часть заявки) которого подлежит в соответствии с Федеральным законом оценке по критерию оценки </a:t>
                </a:r>
                <a:r>
                  <a:rPr lang="ru-RU" sz="1400" dirty="0" smtClean="0">
                    <a:solidFill>
                      <a:schemeClr val="tx1"/>
                    </a:solidFill>
                    <a:latin typeface="+mj-lt"/>
                  </a:rPr>
                  <a:t>«характеристики </a:t>
                </a:r>
                <a:r>
                  <a:rPr lang="ru-RU" sz="1400" dirty="0">
                    <a:solidFill>
                      <a:schemeClr val="tx1"/>
                    </a:solidFill>
                    <a:latin typeface="+mj-lt"/>
                  </a:rPr>
                  <a:t>объекта </a:t>
                </a:r>
                <a:r>
                  <a:rPr lang="ru-RU" sz="1400" dirty="0" smtClean="0">
                    <a:solidFill>
                      <a:schemeClr val="tx1"/>
                    </a:solidFill>
                    <a:latin typeface="+mj-lt"/>
                  </a:rPr>
                  <a:t>закупки»;</a:t>
                </a:r>
                <a:endParaRPr lang="ru-RU" sz="1400" dirty="0">
                  <a:solidFill>
                    <a:schemeClr val="tx1"/>
                  </a:solidFill>
                  <a:latin typeface="+mj-lt"/>
                </a:endParaRPr>
              </a:p>
              <a:p>
                <a:pPr algn="ctr"/>
                <a14:m>
                  <m:oMath xmlns:m="http://schemas.openxmlformats.org/officeDocument/2006/math">
                    <m:sSub>
                      <m:sSubPr>
                        <m:ctrlPr>
                          <a:rPr lang="ru-RU" sz="1400" i="1" smtClean="0">
                            <a:solidFill>
                              <a:schemeClr val="tx1"/>
                            </a:solidFill>
                            <a:latin typeface="Cambria Math" panose="02040503050406030204" pitchFamily="18" charset="0"/>
                          </a:rPr>
                        </m:ctrlPr>
                      </m:sSubPr>
                      <m:e>
                        <m:r>
                          <m:rPr>
                            <m:sty m:val="p"/>
                          </m:rPr>
                          <a:rPr lang="en-US" sz="1400" b="0" i="0" smtClean="0">
                            <a:solidFill>
                              <a:schemeClr val="tx1"/>
                            </a:solidFill>
                            <a:latin typeface="Cambria Math" panose="02040503050406030204" pitchFamily="18" charset="0"/>
                          </a:rPr>
                          <m:t>X</m:t>
                        </m:r>
                      </m:e>
                      <m:sub>
                        <m:r>
                          <m:rPr>
                            <m:sty m:val="p"/>
                          </m:rPr>
                          <a:rPr lang="en-US" sz="1400" b="0" i="0" smtClean="0">
                            <a:solidFill>
                              <a:schemeClr val="tx1"/>
                            </a:solidFill>
                            <a:latin typeface="Cambria Math" panose="02040503050406030204" pitchFamily="18" charset="0"/>
                          </a:rPr>
                          <m:t>max</m:t>
                        </m:r>
                      </m:sub>
                    </m:sSub>
                    <m:r>
                      <a:rPr lang="en-US" sz="1400" b="0" i="0" smtClean="0">
                        <a:solidFill>
                          <a:schemeClr val="tx1"/>
                        </a:solidFill>
                        <a:latin typeface="Cambria Math" panose="02040503050406030204" pitchFamily="18" charset="0"/>
                      </a:rPr>
                      <m:t> −</m:t>
                    </m:r>
                  </m:oMath>
                </a14:m>
                <a:r>
                  <a:rPr lang="ru-RU" sz="1400" dirty="0">
                    <a:solidFill>
                      <a:schemeClr val="tx1"/>
                    </a:solidFill>
                    <a:latin typeface="+mj-lt"/>
                  </a:rPr>
                  <a:t> максимальное значение характеристики объекта закупки, содержащееся в заявках (частях заявок), подлежащих в соответствии с Федеральным законом оценке по критерию оценки </a:t>
                </a:r>
                <a:r>
                  <a:rPr lang="ru-RU" sz="1400" dirty="0" smtClean="0">
                    <a:solidFill>
                      <a:schemeClr val="tx1"/>
                    </a:solidFill>
                    <a:latin typeface="+mj-lt"/>
                  </a:rPr>
                  <a:t>«характеристики </a:t>
                </a:r>
                <a:r>
                  <a:rPr lang="ru-RU" sz="1400" dirty="0">
                    <a:solidFill>
                      <a:schemeClr val="tx1"/>
                    </a:solidFill>
                    <a:latin typeface="+mj-lt"/>
                  </a:rPr>
                  <a:t>объекта </a:t>
                </a:r>
                <a:r>
                  <a:rPr lang="ru-RU" sz="1400" dirty="0" smtClean="0">
                    <a:solidFill>
                      <a:schemeClr val="tx1"/>
                    </a:solidFill>
                    <a:latin typeface="+mj-lt"/>
                  </a:rPr>
                  <a:t>закупки»;</a:t>
                </a:r>
                <a:endParaRPr lang="ru-RU" sz="1400" dirty="0">
                  <a:solidFill>
                    <a:schemeClr val="tx1"/>
                  </a:solidFill>
                  <a:latin typeface="+mj-lt"/>
                </a:endParaRPr>
              </a:p>
              <a:p>
                <a:pPr algn="ctr"/>
                <a14:m>
                  <m:oMath xmlns:m="http://schemas.openxmlformats.org/officeDocument/2006/math">
                    <m:sSub>
                      <m:sSubPr>
                        <m:ctrlPr>
                          <a:rPr lang="ru-RU" sz="1400" i="1">
                            <a:solidFill>
                              <a:schemeClr val="tx1"/>
                            </a:solidFill>
                            <a:latin typeface="Cambria Math" panose="02040503050406030204" pitchFamily="18" charset="0"/>
                          </a:rPr>
                        </m:ctrlPr>
                      </m:sSubPr>
                      <m:e>
                        <m:r>
                          <m:rPr>
                            <m:sty m:val="p"/>
                          </m:rPr>
                          <a:rPr lang="en-US" sz="1400">
                            <a:solidFill>
                              <a:schemeClr val="tx1"/>
                            </a:solidFill>
                            <a:latin typeface="Cambria Math" panose="02040503050406030204" pitchFamily="18" charset="0"/>
                          </a:rPr>
                          <m:t>X</m:t>
                        </m:r>
                      </m:e>
                      <m:sub>
                        <m:r>
                          <m:rPr>
                            <m:sty m:val="p"/>
                          </m:rPr>
                          <a:rPr lang="en-US" sz="1400">
                            <a:solidFill>
                              <a:schemeClr val="tx1"/>
                            </a:solidFill>
                            <a:latin typeface="Cambria Math" panose="02040503050406030204" pitchFamily="18" charset="0"/>
                          </a:rPr>
                          <m:t>m</m:t>
                        </m:r>
                        <m:r>
                          <m:rPr>
                            <m:sty m:val="p"/>
                          </m:rPr>
                          <a:rPr lang="en-US" sz="1400" b="0" i="0" smtClean="0">
                            <a:solidFill>
                              <a:schemeClr val="tx1"/>
                            </a:solidFill>
                            <a:latin typeface="Cambria Math" panose="02040503050406030204" pitchFamily="18" charset="0"/>
                          </a:rPr>
                          <m:t>in</m:t>
                        </m:r>
                      </m:sub>
                    </m:sSub>
                  </m:oMath>
                </a14:m>
                <a:r>
                  <a:rPr lang="ru-RU" sz="1400" dirty="0">
                    <a:solidFill>
                      <a:schemeClr val="tx1"/>
                    </a:solidFill>
                    <a:latin typeface="+mj-lt"/>
                  </a:rPr>
                  <a:t> - минимальное значение характеристики объекта закупки, содержащееся в заявках (частях заявок), подлежащих в соответствии с Федеральным законом оценке по критерию оценки </a:t>
                </a:r>
                <a:r>
                  <a:rPr lang="ru-RU" sz="1400" dirty="0" smtClean="0">
                    <a:solidFill>
                      <a:schemeClr val="tx1"/>
                    </a:solidFill>
                    <a:latin typeface="+mj-lt"/>
                  </a:rPr>
                  <a:t>«характеристики </a:t>
                </a:r>
                <a:r>
                  <a:rPr lang="ru-RU" sz="1400" dirty="0">
                    <a:solidFill>
                      <a:schemeClr val="tx1"/>
                    </a:solidFill>
                    <a:latin typeface="+mj-lt"/>
                  </a:rPr>
                  <a:t>объекта </a:t>
                </a:r>
                <a:r>
                  <a:rPr lang="ru-RU" sz="1400" dirty="0" smtClean="0">
                    <a:solidFill>
                      <a:schemeClr val="tx1"/>
                    </a:solidFill>
                    <a:latin typeface="+mj-lt"/>
                  </a:rPr>
                  <a:t>закупки»;</a:t>
                </a:r>
                <a:endParaRPr lang="ru-RU" sz="1400" dirty="0">
                  <a:solidFill>
                    <a:schemeClr val="tx1"/>
                  </a:solidFill>
                  <a:latin typeface="+mj-lt"/>
                </a:endParaRPr>
              </a:p>
              <a:p>
                <a:pPr algn="ctr"/>
                <a14:m>
                  <m:oMath xmlns:m="http://schemas.openxmlformats.org/officeDocument/2006/math">
                    <m:sSubSup>
                      <m:sSubSupPr>
                        <m:ctrlPr>
                          <a:rPr lang="ru-RU" sz="1400" i="1" smtClean="0">
                            <a:solidFill>
                              <a:schemeClr val="tx1"/>
                            </a:solidFill>
                            <a:latin typeface="Cambria Math" panose="02040503050406030204" pitchFamily="18" charset="0"/>
                          </a:rPr>
                        </m:ctrlPr>
                      </m:sSubSupPr>
                      <m:e>
                        <m:r>
                          <m:rPr>
                            <m:sty m:val="p"/>
                          </m:rPr>
                          <a:rPr lang="en-US" sz="1400" b="0" i="0" smtClean="0">
                            <a:solidFill>
                              <a:schemeClr val="tx1"/>
                            </a:solidFill>
                            <a:latin typeface="Cambria Math" panose="02040503050406030204" pitchFamily="18" charset="0"/>
                          </a:rPr>
                          <m:t>X</m:t>
                        </m:r>
                      </m:e>
                      <m:sub>
                        <m:r>
                          <m:rPr>
                            <m:sty m:val="p"/>
                          </m:rPr>
                          <a:rPr lang="en-US" sz="1400" b="0" i="0" smtClean="0">
                            <a:solidFill>
                              <a:schemeClr val="tx1"/>
                            </a:solidFill>
                            <a:latin typeface="Cambria Math" panose="02040503050406030204" pitchFamily="18" charset="0"/>
                          </a:rPr>
                          <m:t>min</m:t>
                        </m:r>
                      </m:sub>
                      <m:sup>
                        <m:r>
                          <a:rPr lang="ru-RU" sz="1400" b="0" i="0" smtClean="0">
                            <a:solidFill>
                              <a:schemeClr val="tx1"/>
                            </a:solidFill>
                            <a:latin typeface="Cambria Math" panose="02040503050406030204" pitchFamily="18" charset="0"/>
                          </a:rPr>
                          <m:t>пред</m:t>
                        </m:r>
                      </m:sup>
                    </m:sSubSup>
                  </m:oMath>
                </a14:m>
                <a:r>
                  <a:rPr lang="en-US" sz="1400" dirty="0">
                    <a:solidFill>
                      <a:schemeClr val="tx1"/>
                    </a:solidFill>
                    <a:latin typeface="+mj-lt"/>
                  </a:rPr>
                  <a:t>- </a:t>
                </a:r>
                <a:r>
                  <a:rPr lang="ru-RU" sz="1400" dirty="0">
                    <a:solidFill>
                      <a:schemeClr val="tx1"/>
                    </a:solidFill>
                    <a:latin typeface="+mj-lt"/>
                  </a:rPr>
                  <a:t>предельное минимальное значение характеристики объекта закупки, установленное заказчиком;</a:t>
                </a:r>
                <a:endParaRPr lang="en-US" sz="1400" dirty="0">
                  <a:solidFill>
                    <a:schemeClr val="tx1"/>
                  </a:solidFill>
                  <a:latin typeface="+mj-lt"/>
                </a:endParaRPr>
              </a:p>
              <a:p>
                <a:pPr lvl="0" algn="ctr"/>
                <a14:m>
                  <m:oMath xmlns:m="http://schemas.openxmlformats.org/officeDocument/2006/math">
                    <m:sSubSup>
                      <m:sSubSupPr>
                        <m:ctrlPr>
                          <a:rPr lang="ru-RU" sz="1400" i="1">
                            <a:solidFill>
                              <a:prstClr val="black"/>
                            </a:solidFill>
                            <a:latin typeface="Cambria Math" panose="02040503050406030204" pitchFamily="18" charset="0"/>
                          </a:rPr>
                        </m:ctrlPr>
                      </m:sSubSupPr>
                      <m:e>
                        <m:r>
                          <m:rPr>
                            <m:sty m:val="p"/>
                          </m:rPr>
                          <a:rPr lang="en-US" sz="1400" b="0" i="0">
                            <a:solidFill>
                              <a:prstClr val="black"/>
                            </a:solidFill>
                            <a:latin typeface="Cambria Math" panose="02040503050406030204" pitchFamily="18" charset="0"/>
                          </a:rPr>
                          <m:t>X</m:t>
                        </m:r>
                      </m:e>
                      <m:sub>
                        <m:r>
                          <m:rPr>
                            <m:sty m:val="p"/>
                          </m:rPr>
                          <a:rPr lang="en-US" sz="1400" b="0" i="0">
                            <a:solidFill>
                              <a:prstClr val="black"/>
                            </a:solidFill>
                            <a:latin typeface="Cambria Math" panose="02040503050406030204" pitchFamily="18" charset="0"/>
                          </a:rPr>
                          <m:t>m</m:t>
                        </m:r>
                        <m:r>
                          <m:rPr>
                            <m:sty m:val="p"/>
                          </m:rPr>
                          <a:rPr lang="en-US" sz="1400" b="0" i="0" smtClean="0">
                            <a:solidFill>
                              <a:prstClr val="black"/>
                            </a:solidFill>
                            <a:latin typeface="Cambria Math" panose="02040503050406030204" pitchFamily="18" charset="0"/>
                          </a:rPr>
                          <m:t>ax</m:t>
                        </m:r>
                      </m:sub>
                      <m:sup>
                        <m:r>
                          <a:rPr lang="ru-RU" sz="1400" b="0" i="0">
                            <a:solidFill>
                              <a:prstClr val="black"/>
                            </a:solidFill>
                            <a:latin typeface="Cambria Math" panose="02040503050406030204" pitchFamily="18" charset="0"/>
                          </a:rPr>
                          <m:t>пред</m:t>
                        </m:r>
                      </m:sup>
                    </m:sSubSup>
                  </m:oMath>
                </a14:m>
                <a:r>
                  <a:rPr lang="en-US" sz="1400" dirty="0">
                    <a:solidFill>
                      <a:prstClr val="black"/>
                    </a:solidFill>
                    <a:latin typeface="+mj-lt"/>
                  </a:rPr>
                  <a:t>- </a:t>
                </a:r>
                <a:r>
                  <a:rPr lang="ru-RU" sz="1400" dirty="0">
                    <a:solidFill>
                      <a:prstClr val="black"/>
                    </a:solidFill>
                    <a:latin typeface="+mj-lt"/>
                  </a:rPr>
                  <a:t>предельное минимальное значение характеристики объекта закупки, установленное заказчиком</a:t>
                </a:r>
                <a:endParaRPr lang="ru-RU" sz="1400" dirty="0">
                  <a:solidFill>
                    <a:schemeClr val="tx1"/>
                  </a:solidFill>
                  <a:latin typeface="+mj-lt"/>
                </a:endParaRPr>
              </a:p>
            </p:txBody>
          </p:sp>
        </mc:Choice>
        <mc:Fallback xmlns="">
          <p:sp>
            <p:nvSpPr>
              <p:cNvPr id="14" name="Блок-схема: процесс 13"/>
              <p:cNvSpPr>
                <a:spLocks noRot="1" noChangeAspect="1" noMove="1" noResize="1" noEditPoints="1" noAdjustHandles="1" noChangeArrowheads="1" noChangeShapeType="1" noTextEdit="1"/>
              </p:cNvSpPr>
              <p:nvPr/>
            </p:nvSpPr>
            <p:spPr>
              <a:xfrm>
                <a:off x="5652857" y="1340136"/>
                <a:ext cx="4684217" cy="4969565"/>
              </a:xfrm>
              <a:prstGeom prst="flowChartProcess">
                <a:avLst/>
              </a:prstGeom>
              <a:blipFill>
                <a:blip r:embed="rId6"/>
                <a:stretch>
                  <a:fillRect r="-1032"/>
                </a:stretch>
              </a:blipFill>
              <a:ln w="38100">
                <a:solidFill>
                  <a:schemeClr val="accent5">
                    <a:lumMod val="50000"/>
                  </a:schemeClr>
                </a:solidFill>
              </a:ln>
            </p:spPr>
            <p:txBody>
              <a:bodyPr/>
              <a:lstStyle/>
              <a:p>
                <a:r>
                  <a:rPr lang="ru-RU">
                    <a:noFill/>
                  </a:rPr>
                  <a:t> </a:t>
                </a:r>
              </a:p>
            </p:txBody>
          </p:sp>
        </mc:Fallback>
      </mc:AlternateContent>
    </p:spTree>
    <p:extLst>
      <p:ext uri="{BB962C8B-B14F-4D97-AF65-F5344CB8AC3E}">
        <p14:creationId xmlns:p14="http://schemas.microsoft.com/office/powerpoint/2010/main" val="77560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235703" y="0"/>
            <a:ext cx="3996267" cy="6858000"/>
          </a:xfrm>
          <a:prstGeom prst="rect">
            <a:avLst/>
          </a:prstGeom>
          <a:ln>
            <a:noFill/>
          </a:ln>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172688" y="296650"/>
            <a:ext cx="11108358" cy="461665"/>
          </a:xfrm>
          <a:prstGeom prst="rect">
            <a:avLst/>
          </a:prstGeom>
          <a:noFill/>
        </p:spPr>
        <p:txBody>
          <a:bodyPr wrap="square" rtlCol="0">
            <a:spAutoFit/>
          </a:bodyPr>
          <a:lstStyle/>
          <a:p>
            <a:r>
              <a:rPr lang="ru-RU" sz="2400" b="1" dirty="0" smtClean="0"/>
              <a:t>Формулы для расчета</a:t>
            </a:r>
            <a:endParaRPr lang="ru-RU" sz="2400" b="1" dirty="0"/>
          </a:p>
        </p:txBody>
      </p:sp>
      <mc:AlternateContent xmlns:mc="http://schemas.openxmlformats.org/markup-compatibility/2006" xmlns:a14="http://schemas.microsoft.com/office/drawing/2010/main">
        <mc:Choice Requires="a14">
          <p:sp>
            <p:nvSpPr>
              <p:cNvPr id="14" name="Блок-схема: процесс 13"/>
              <p:cNvSpPr/>
              <p:nvPr/>
            </p:nvSpPr>
            <p:spPr>
              <a:xfrm>
                <a:off x="6845932" y="923704"/>
                <a:ext cx="4072123" cy="5816977"/>
              </a:xfrm>
              <a:prstGeom prst="flowChartProcess">
                <a:avLst/>
              </a:prstGeom>
              <a:solidFill>
                <a:schemeClr val="accent5">
                  <a:lumMod val="40000"/>
                  <a:lumOff val="6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ru-RU" sz="1400" i="1" dirty="0" smtClean="0">
                            <a:solidFill>
                              <a:schemeClr val="tx1"/>
                            </a:solidFill>
                            <a:latin typeface="Cambria Math" panose="02040503050406030204" pitchFamily="18" charset="0"/>
                          </a:rPr>
                        </m:ctrlPr>
                      </m:sSubPr>
                      <m:e>
                        <m:r>
                          <m:rPr>
                            <m:sty m:val="p"/>
                          </m:rPr>
                          <a:rPr lang="en-US" sz="1400" b="0" i="0" dirty="0" smtClean="0">
                            <a:solidFill>
                              <a:schemeClr val="tx1"/>
                            </a:solidFill>
                            <a:latin typeface="Cambria Math" panose="02040503050406030204" pitchFamily="18" charset="0"/>
                          </a:rPr>
                          <m:t>X</m:t>
                        </m:r>
                      </m:e>
                      <m:sub>
                        <m:r>
                          <m:rPr>
                            <m:sty m:val="p"/>
                          </m:rPr>
                          <a:rPr lang="en-US" sz="1400" b="0" i="0" dirty="0" smtClean="0">
                            <a:solidFill>
                              <a:schemeClr val="tx1"/>
                            </a:solidFill>
                            <a:latin typeface="Cambria Math" panose="02040503050406030204" pitchFamily="18" charset="0"/>
                          </a:rPr>
                          <m:t>i</m:t>
                        </m:r>
                      </m:sub>
                    </m:sSub>
                    <m:r>
                      <a:rPr lang="en-US" sz="1400" b="0" i="1" dirty="0" smtClean="0">
                        <a:solidFill>
                          <a:schemeClr val="tx1"/>
                        </a:solidFill>
                        <a:latin typeface="Cambria Math" panose="02040503050406030204" pitchFamily="18" charset="0"/>
                      </a:rPr>
                      <m:t> </m:t>
                    </m:r>
                  </m:oMath>
                </a14:m>
                <a:r>
                  <a:rPr lang="ru-RU" sz="1400" dirty="0">
                    <a:solidFill>
                      <a:schemeClr val="tx1"/>
                    </a:solidFill>
                  </a:rPr>
                  <a:t>- значение характеристики объекта закупки, содержащееся в предложении участника закупки, заявка (часть заявки) которого подлежит в соответствии с Федеральным законом оценке по критерию оценки </a:t>
                </a:r>
                <a:r>
                  <a:rPr lang="ru-RU" sz="1400" dirty="0" smtClean="0">
                    <a:solidFill>
                      <a:schemeClr val="tx1"/>
                    </a:solidFill>
                  </a:rPr>
                  <a:t>«характеристики </a:t>
                </a:r>
                <a:r>
                  <a:rPr lang="ru-RU" sz="1400" dirty="0">
                    <a:solidFill>
                      <a:schemeClr val="tx1"/>
                    </a:solidFill>
                  </a:rPr>
                  <a:t>объекта </a:t>
                </a:r>
                <a:r>
                  <a:rPr lang="ru-RU" sz="1400" dirty="0" smtClean="0">
                    <a:solidFill>
                      <a:schemeClr val="tx1"/>
                    </a:solidFill>
                  </a:rPr>
                  <a:t>закупки»;</a:t>
                </a:r>
                <a:endParaRPr lang="ru-RU" sz="1400" dirty="0">
                  <a:solidFill>
                    <a:schemeClr val="tx1"/>
                  </a:solidFill>
                </a:endParaRPr>
              </a:p>
              <a:p>
                <a:pPr algn="ctr"/>
                <a14:m>
                  <m:oMath xmlns:m="http://schemas.openxmlformats.org/officeDocument/2006/math">
                    <m:sSub>
                      <m:sSubPr>
                        <m:ctrlPr>
                          <a:rPr lang="ru-RU" sz="1400" i="1" smtClean="0">
                            <a:solidFill>
                              <a:schemeClr val="tx1"/>
                            </a:solidFill>
                            <a:latin typeface="Cambria Math" panose="02040503050406030204" pitchFamily="18" charset="0"/>
                          </a:rPr>
                        </m:ctrlPr>
                      </m:sSubPr>
                      <m:e>
                        <m:r>
                          <m:rPr>
                            <m:sty m:val="p"/>
                          </m:rPr>
                          <a:rPr lang="en-US" sz="1400" b="0" i="0" smtClean="0">
                            <a:solidFill>
                              <a:schemeClr val="tx1"/>
                            </a:solidFill>
                            <a:latin typeface="Cambria Math" panose="02040503050406030204" pitchFamily="18" charset="0"/>
                          </a:rPr>
                          <m:t>X</m:t>
                        </m:r>
                      </m:e>
                      <m:sub>
                        <m:r>
                          <m:rPr>
                            <m:sty m:val="p"/>
                          </m:rPr>
                          <a:rPr lang="en-US" sz="1400" b="0" i="0" smtClean="0">
                            <a:solidFill>
                              <a:schemeClr val="tx1"/>
                            </a:solidFill>
                            <a:latin typeface="Cambria Math" panose="02040503050406030204" pitchFamily="18" charset="0"/>
                          </a:rPr>
                          <m:t>max</m:t>
                        </m:r>
                      </m:sub>
                    </m:sSub>
                    <m:r>
                      <a:rPr lang="en-US" sz="1400" b="0" i="0" smtClean="0">
                        <a:solidFill>
                          <a:schemeClr val="tx1"/>
                        </a:solidFill>
                        <a:latin typeface="Cambria Math" panose="02040503050406030204" pitchFamily="18" charset="0"/>
                      </a:rPr>
                      <m:t> −</m:t>
                    </m:r>
                  </m:oMath>
                </a14:m>
                <a:r>
                  <a:rPr lang="ru-RU" sz="1400" dirty="0">
                    <a:solidFill>
                      <a:schemeClr val="tx1"/>
                    </a:solidFill>
                  </a:rPr>
                  <a:t> максимальное значение характеристики объекта закупки, содержащееся в заявках (частях заявок), подлежащих в соответствии с Федеральным законом оценке по критерию оценки </a:t>
                </a:r>
                <a:r>
                  <a:rPr lang="ru-RU" sz="1400" dirty="0" smtClean="0">
                    <a:solidFill>
                      <a:schemeClr val="tx1"/>
                    </a:solidFill>
                  </a:rPr>
                  <a:t>«характеристики </a:t>
                </a:r>
                <a:r>
                  <a:rPr lang="ru-RU" sz="1400" dirty="0">
                    <a:solidFill>
                      <a:schemeClr val="tx1"/>
                    </a:solidFill>
                  </a:rPr>
                  <a:t>объекта </a:t>
                </a:r>
                <a:r>
                  <a:rPr lang="ru-RU" sz="1400" dirty="0" smtClean="0">
                    <a:solidFill>
                      <a:schemeClr val="tx1"/>
                    </a:solidFill>
                  </a:rPr>
                  <a:t>закупки»;</a:t>
                </a:r>
                <a:endParaRPr lang="ru-RU" sz="1400" dirty="0">
                  <a:solidFill>
                    <a:schemeClr val="tx1"/>
                  </a:solidFill>
                </a:endParaRPr>
              </a:p>
              <a:p>
                <a:pPr algn="ctr"/>
                <a14:m>
                  <m:oMath xmlns:m="http://schemas.openxmlformats.org/officeDocument/2006/math">
                    <m:sSub>
                      <m:sSubPr>
                        <m:ctrlPr>
                          <a:rPr lang="ru-RU" sz="1400" i="1">
                            <a:solidFill>
                              <a:schemeClr val="tx1"/>
                            </a:solidFill>
                            <a:latin typeface="Cambria Math" panose="02040503050406030204" pitchFamily="18" charset="0"/>
                          </a:rPr>
                        </m:ctrlPr>
                      </m:sSubPr>
                      <m:e>
                        <m:r>
                          <m:rPr>
                            <m:sty m:val="p"/>
                          </m:rPr>
                          <a:rPr lang="en-US" sz="1400">
                            <a:solidFill>
                              <a:schemeClr val="tx1"/>
                            </a:solidFill>
                            <a:latin typeface="Cambria Math" panose="02040503050406030204" pitchFamily="18" charset="0"/>
                          </a:rPr>
                          <m:t>X</m:t>
                        </m:r>
                      </m:e>
                      <m:sub>
                        <m:r>
                          <m:rPr>
                            <m:sty m:val="p"/>
                          </m:rPr>
                          <a:rPr lang="en-US" sz="1400">
                            <a:solidFill>
                              <a:schemeClr val="tx1"/>
                            </a:solidFill>
                            <a:latin typeface="Cambria Math" panose="02040503050406030204" pitchFamily="18" charset="0"/>
                          </a:rPr>
                          <m:t>m</m:t>
                        </m:r>
                        <m:r>
                          <m:rPr>
                            <m:sty m:val="p"/>
                          </m:rPr>
                          <a:rPr lang="en-US" sz="1400" b="0" i="0" smtClean="0">
                            <a:solidFill>
                              <a:schemeClr val="tx1"/>
                            </a:solidFill>
                            <a:latin typeface="Cambria Math" panose="02040503050406030204" pitchFamily="18" charset="0"/>
                          </a:rPr>
                          <m:t>in</m:t>
                        </m:r>
                      </m:sub>
                    </m:sSub>
                  </m:oMath>
                </a14:m>
                <a:r>
                  <a:rPr lang="ru-RU" sz="1400" dirty="0">
                    <a:solidFill>
                      <a:schemeClr val="tx1"/>
                    </a:solidFill>
                  </a:rPr>
                  <a:t> - минимальное значение характеристики объекта закупки, содержащееся в заявках (частях заявок), подлежащих в соответствии с Федеральным законом оценке по критерию оценки </a:t>
                </a:r>
                <a:r>
                  <a:rPr lang="ru-RU" sz="1400" dirty="0" smtClean="0">
                    <a:solidFill>
                      <a:schemeClr val="tx1"/>
                    </a:solidFill>
                  </a:rPr>
                  <a:t>«характеристики </a:t>
                </a:r>
                <a:r>
                  <a:rPr lang="ru-RU" sz="1400" dirty="0">
                    <a:solidFill>
                      <a:schemeClr val="tx1"/>
                    </a:solidFill>
                  </a:rPr>
                  <a:t>объекта </a:t>
                </a:r>
                <a:r>
                  <a:rPr lang="ru-RU" sz="1400" dirty="0" smtClean="0">
                    <a:solidFill>
                      <a:schemeClr val="tx1"/>
                    </a:solidFill>
                  </a:rPr>
                  <a:t>закупки»;</a:t>
                </a:r>
                <a:endParaRPr lang="ru-RU" sz="1400" dirty="0">
                  <a:solidFill>
                    <a:schemeClr val="tx1"/>
                  </a:solidFill>
                </a:endParaRPr>
              </a:p>
              <a:p>
                <a:pPr algn="ctr"/>
                <a14:m>
                  <m:oMath xmlns:m="http://schemas.openxmlformats.org/officeDocument/2006/math">
                    <m:sSubSup>
                      <m:sSubSupPr>
                        <m:ctrlPr>
                          <a:rPr lang="ru-RU" sz="1400" i="1" smtClean="0">
                            <a:solidFill>
                              <a:schemeClr val="tx1"/>
                            </a:solidFill>
                            <a:latin typeface="Cambria Math" panose="02040503050406030204" pitchFamily="18" charset="0"/>
                          </a:rPr>
                        </m:ctrlPr>
                      </m:sSubSupPr>
                      <m:e>
                        <m:r>
                          <m:rPr>
                            <m:sty m:val="p"/>
                          </m:rPr>
                          <a:rPr lang="en-US" sz="1400" b="0" i="0" smtClean="0">
                            <a:solidFill>
                              <a:schemeClr val="tx1"/>
                            </a:solidFill>
                            <a:latin typeface="Cambria Math" panose="02040503050406030204" pitchFamily="18" charset="0"/>
                          </a:rPr>
                          <m:t>X</m:t>
                        </m:r>
                      </m:e>
                      <m:sub>
                        <m:r>
                          <m:rPr>
                            <m:sty m:val="p"/>
                          </m:rPr>
                          <a:rPr lang="en-US" sz="1400" b="0" i="0" smtClean="0">
                            <a:solidFill>
                              <a:schemeClr val="tx1"/>
                            </a:solidFill>
                            <a:latin typeface="Cambria Math" panose="02040503050406030204" pitchFamily="18" charset="0"/>
                          </a:rPr>
                          <m:t>min</m:t>
                        </m:r>
                      </m:sub>
                      <m:sup>
                        <m:r>
                          <a:rPr lang="ru-RU" sz="1400" b="0" i="0" smtClean="0">
                            <a:solidFill>
                              <a:schemeClr val="tx1"/>
                            </a:solidFill>
                            <a:latin typeface="Cambria Math" panose="02040503050406030204" pitchFamily="18" charset="0"/>
                          </a:rPr>
                          <m:t>пред</m:t>
                        </m:r>
                      </m:sup>
                    </m:sSubSup>
                  </m:oMath>
                </a14:m>
                <a:r>
                  <a:rPr lang="en-US" sz="1400" dirty="0">
                    <a:solidFill>
                      <a:schemeClr val="tx1"/>
                    </a:solidFill>
                  </a:rPr>
                  <a:t>- </a:t>
                </a:r>
                <a:r>
                  <a:rPr lang="ru-RU" sz="1400" dirty="0">
                    <a:solidFill>
                      <a:schemeClr val="tx1"/>
                    </a:solidFill>
                  </a:rPr>
                  <a:t>предельное минимальное значение характеристики объекта закупки, установленное заказчиком;</a:t>
                </a:r>
                <a:endParaRPr lang="en-US" sz="1400" dirty="0">
                  <a:solidFill>
                    <a:schemeClr val="tx1"/>
                  </a:solidFill>
                </a:endParaRPr>
              </a:p>
              <a:p>
                <a:pPr lvl="0" algn="ctr"/>
                <a14:m>
                  <m:oMath xmlns:m="http://schemas.openxmlformats.org/officeDocument/2006/math">
                    <m:sSubSup>
                      <m:sSubSupPr>
                        <m:ctrlPr>
                          <a:rPr lang="ru-RU" sz="1400" i="1">
                            <a:solidFill>
                              <a:prstClr val="black"/>
                            </a:solidFill>
                            <a:latin typeface="Cambria Math" panose="02040503050406030204" pitchFamily="18" charset="0"/>
                          </a:rPr>
                        </m:ctrlPr>
                      </m:sSubSupPr>
                      <m:e>
                        <m:r>
                          <m:rPr>
                            <m:sty m:val="p"/>
                          </m:rPr>
                          <a:rPr lang="en-US" sz="1400" b="0" i="0">
                            <a:solidFill>
                              <a:prstClr val="black"/>
                            </a:solidFill>
                            <a:latin typeface="Cambria Math" panose="02040503050406030204" pitchFamily="18" charset="0"/>
                          </a:rPr>
                          <m:t>X</m:t>
                        </m:r>
                      </m:e>
                      <m:sub>
                        <m:r>
                          <m:rPr>
                            <m:sty m:val="p"/>
                          </m:rPr>
                          <a:rPr lang="en-US" sz="1400" b="0" i="0">
                            <a:solidFill>
                              <a:prstClr val="black"/>
                            </a:solidFill>
                            <a:latin typeface="Cambria Math" panose="02040503050406030204" pitchFamily="18" charset="0"/>
                          </a:rPr>
                          <m:t>m</m:t>
                        </m:r>
                        <m:r>
                          <m:rPr>
                            <m:sty m:val="p"/>
                          </m:rPr>
                          <a:rPr lang="en-US" sz="1400" b="0" i="0" smtClean="0">
                            <a:solidFill>
                              <a:prstClr val="black"/>
                            </a:solidFill>
                            <a:latin typeface="Cambria Math" panose="02040503050406030204" pitchFamily="18" charset="0"/>
                          </a:rPr>
                          <m:t>ax</m:t>
                        </m:r>
                      </m:sub>
                      <m:sup>
                        <m:r>
                          <a:rPr lang="ru-RU" sz="1400" b="0" i="0">
                            <a:solidFill>
                              <a:prstClr val="black"/>
                            </a:solidFill>
                            <a:latin typeface="Cambria Math" panose="02040503050406030204" pitchFamily="18" charset="0"/>
                          </a:rPr>
                          <m:t>пред</m:t>
                        </m:r>
                      </m:sup>
                    </m:sSubSup>
                  </m:oMath>
                </a14:m>
                <a:r>
                  <a:rPr lang="en-US" sz="1400" dirty="0">
                    <a:solidFill>
                      <a:prstClr val="black"/>
                    </a:solidFill>
                  </a:rPr>
                  <a:t>- </a:t>
                </a:r>
                <a:r>
                  <a:rPr lang="ru-RU" sz="1400" dirty="0">
                    <a:solidFill>
                      <a:prstClr val="black"/>
                    </a:solidFill>
                  </a:rPr>
                  <a:t>предельное минимальное значение характеристики объекта закупки, установленное заказчиком</a:t>
                </a:r>
                <a:endParaRPr lang="ru-RU" sz="1400" dirty="0">
                  <a:solidFill>
                    <a:schemeClr val="tx1"/>
                  </a:solidFill>
                </a:endParaRPr>
              </a:p>
            </p:txBody>
          </p:sp>
        </mc:Choice>
        <mc:Fallback xmlns="">
          <p:sp>
            <p:nvSpPr>
              <p:cNvPr id="14" name="Блок-схема: процесс 13"/>
              <p:cNvSpPr>
                <a:spLocks noRot="1" noChangeAspect="1" noMove="1" noResize="1" noEditPoints="1" noAdjustHandles="1" noChangeArrowheads="1" noChangeShapeType="1" noTextEdit="1"/>
              </p:cNvSpPr>
              <p:nvPr/>
            </p:nvSpPr>
            <p:spPr>
              <a:xfrm>
                <a:off x="6845932" y="923704"/>
                <a:ext cx="4072123" cy="5816977"/>
              </a:xfrm>
              <a:prstGeom prst="flowChartProcess">
                <a:avLst/>
              </a:prstGeom>
              <a:blipFill>
                <a:blip r:embed="rId4"/>
                <a:stretch>
                  <a:fillRect r="-1039"/>
                </a:stretch>
              </a:blipFill>
              <a:ln w="38100">
                <a:solidFill>
                  <a:schemeClr val="accent5">
                    <a:lumMod val="50000"/>
                  </a:schemeClr>
                </a:solidFill>
              </a:ln>
            </p:spPr>
            <p:txBody>
              <a:bodyPr/>
              <a:lstStyle/>
              <a:p>
                <a:r>
                  <a:rPr lang="ru-RU">
                    <a:noFill/>
                  </a:rPr>
                  <a:t> </a:t>
                </a:r>
              </a:p>
            </p:txBody>
          </p:sp>
        </mc:Fallback>
      </mc:AlternateContent>
      <p:sp>
        <p:nvSpPr>
          <p:cNvPr id="7" name="Прямоугольник 6"/>
          <p:cNvSpPr/>
          <p:nvPr/>
        </p:nvSpPr>
        <p:spPr>
          <a:xfrm>
            <a:off x="172688" y="923704"/>
            <a:ext cx="6445826" cy="5816977"/>
          </a:xfrm>
          <a:prstGeom prst="rect">
            <a:avLst/>
          </a:prstGeom>
          <a:ln w="38100">
            <a:solidFill>
              <a:schemeClr val="accent5">
                <a:lumMod val="50000"/>
              </a:schemeClr>
            </a:solidFill>
          </a:ln>
        </p:spPr>
        <p:txBody>
          <a:bodyPr wrap="square">
            <a:spAutoFit/>
          </a:bodyPr>
          <a:lstStyle/>
          <a:p>
            <a:r>
              <a:rPr lang="ru-RU" sz="1600" dirty="0"/>
              <a:t>в) в случае, если лучшим является </a:t>
            </a:r>
            <a:r>
              <a:rPr lang="ru-RU" sz="1600" b="1" dirty="0"/>
              <a:t>наименьшее значение </a:t>
            </a:r>
            <a:r>
              <a:rPr lang="ru-RU" sz="1600" dirty="0"/>
              <a:t>характеристики объекта закупки и установлено </a:t>
            </a:r>
            <a:r>
              <a:rPr lang="ru-RU" sz="1600" b="1" dirty="0"/>
              <a:t>предельное минимальное значение характеристики </a:t>
            </a:r>
            <a:r>
              <a:rPr lang="ru-RU" sz="1600" dirty="0"/>
              <a:t>объекта закупки, - по формуле:</a:t>
            </a:r>
          </a:p>
          <a:p>
            <a:endParaRPr lang="ru-RU" sz="1600" dirty="0"/>
          </a:p>
          <a:p>
            <a:endParaRPr lang="ru-RU" sz="1600" dirty="0"/>
          </a:p>
          <a:p>
            <a:r>
              <a:rPr lang="ru-RU" sz="1600" dirty="0"/>
              <a:t>    </a:t>
            </a:r>
          </a:p>
          <a:p>
            <a:r>
              <a:rPr lang="ru-RU" sz="1600" dirty="0" smtClean="0"/>
              <a:t>г) </a:t>
            </a:r>
            <a:r>
              <a:rPr lang="ru-RU" sz="1600" dirty="0"/>
              <a:t>в случае, если лучшим является </a:t>
            </a:r>
            <a:r>
              <a:rPr lang="ru-RU" sz="1600" b="1" dirty="0"/>
              <a:t>наименьшее значение </a:t>
            </a:r>
            <a:r>
              <a:rPr lang="ru-RU" sz="1600" dirty="0"/>
              <a:t>характеристики объекта закупки и установлено </a:t>
            </a:r>
            <a:r>
              <a:rPr lang="ru-RU" sz="1600" b="1" dirty="0"/>
              <a:t>предельное максимальное значение характеристики</a:t>
            </a:r>
            <a:r>
              <a:rPr lang="ru-RU" sz="1600" dirty="0"/>
              <a:t> объекта закупки, - по формуле:</a:t>
            </a:r>
          </a:p>
          <a:p>
            <a:endParaRPr lang="ru-RU" sz="1600" dirty="0"/>
          </a:p>
          <a:p>
            <a:endParaRPr lang="ru-RU" sz="1600" dirty="0"/>
          </a:p>
          <a:p>
            <a:endParaRPr lang="ru-RU" sz="1600" dirty="0"/>
          </a:p>
          <a:p>
            <a:r>
              <a:rPr lang="ru-RU" sz="1600" dirty="0"/>
              <a:t>д) в случае, если лучшим является </a:t>
            </a:r>
            <a:r>
              <a:rPr lang="ru-RU" sz="1600" b="1" dirty="0"/>
              <a:t>наименьшее значение </a:t>
            </a:r>
            <a:r>
              <a:rPr lang="ru-RU" sz="1600" dirty="0"/>
              <a:t>характеристики объекта закупки и установлены </a:t>
            </a:r>
            <a:r>
              <a:rPr lang="ru-RU" sz="1600" b="1" dirty="0"/>
              <a:t>предельное минимальное значение характеристики</a:t>
            </a:r>
            <a:r>
              <a:rPr lang="ru-RU" sz="1600" dirty="0"/>
              <a:t> объекта закупки и предельное максимальное значение характеристики объекта закупки, - по формуле</a:t>
            </a:r>
            <a:r>
              <a:rPr lang="ru-RU" sz="1600" dirty="0" smtClean="0"/>
              <a:t>:</a:t>
            </a:r>
          </a:p>
          <a:p>
            <a:endParaRPr lang="ru-RU" sz="1600" dirty="0" smtClean="0"/>
          </a:p>
          <a:p>
            <a:endParaRPr lang="ru-RU" sz="1600" dirty="0"/>
          </a:p>
          <a:p>
            <a:endParaRPr lang="ru-RU" dirty="0" smtClean="0"/>
          </a:p>
          <a:p>
            <a:endParaRPr lang="ru-RU" dirty="0"/>
          </a:p>
        </p:txBody>
      </p:sp>
      <p:pic>
        <p:nvPicPr>
          <p:cNvPr id="15" name="Рисунок 14"/>
          <p:cNvPicPr>
            <a:picLocks noChangeAspect="1"/>
          </p:cNvPicPr>
          <p:nvPr/>
        </p:nvPicPr>
        <p:blipFill>
          <a:blip r:embed="rId5"/>
          <a:stretch>
            <a:fillRect/>
          </a:stretch>
        </p:blipFill>
        <p:spPr>
          <a:xfrm>
            <a:off x="1670903" y="1704939"/>
            <a:ext cx="3048264" cy="908383"/>
          </a:xfrm>
          <a:prstGeom prst="rect">
            <a:avLst/>
          </a:prstGeom>
        </p:spPr>
      </p:pic>
      <p:pic>
        <p:nvPicPr>
          <p:cNvPr id="16" name="Рисунок 15"/>
          <p:cNvPicPr>
            <a:picLocks noChangeAspect="1"/>
          </p:cNvPicPr>
          <p:nvPr/>
        </p:nvPicPr>
        <p:blipFill>
          <a:blip r:embed="rId6"/>
          <a:stretch>
            <a:fillRect/>
          </a:stretch>
        </p:blipFill>
        <p:spPr>
          <a:xfrm>
            <a:off x="1646517" y="3543376"/>
            <a:ext cx="3097036" cy="804742"/>
          </a:xfrm>
          <a:prstGeom prst="rect">
            <a:avLst/>
          </a:prstGeom>
        </p:spPr>
      </p:pic>
      <p:pic>
        <p:nvPicPr>
          <p:cNvPr id="17" name="Рисунок 16"/>
          <p:cNvPicPr>
            <a:picLocks noChangeAspect="1"/>
          </p:cNvPicPr>
          <p:nvPr/>
        </p:nvPicPr>
        <p:blipFill>
          <a:blip r:embed="rId7"/>
          <a:stretch>
            <a:fillRect/>
          </a:stretch>
        </p:blipFill>
        <p:spPr>
          <a:xfrm>
            <a:off x="1528292" y="5604528"/>
            <a:ext cx="3190875" cy="895350"/>
          </a:xfrm>
          <a:prstGeom prst="rect">
            <a:avLst/>
          </a:prstGeom>
        </p:spPr>
      </p:pic>
    </p:spTree>
    <p:extLst>
      <p:ext uri="{BB962C8B-B14F-4D97-AF65-F5344CB8AC3E}">
        <p14:creationId xmlns:p14="http://schemas.microsoft.com/office/powerpoint/2010/main" val="135526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235703" y="0"/>
            <a:ext cx="3996267" cy="6858000"/>
          </a:xfrm>
          <a:prstGeom prst="rect">
            <a:avLst/>
          </a:prstGeom>
          <a:ln>
            <a:noFill/>
          </a:ln>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172688" y="296650"/>
            <a:ext cx="11108358" cy="461665"/>
          </a:xfrm>
          <a:prstGeom prst="rect">
            <a:avLst/>
          </a:prstGeom>
          <a:noFill/>
        </p:spPr>
        <p:txBody>
          <a:bodyPr wrap="square" rtlCol="0">
            <a:spAutoFit/>
          </a:bodyPr>
          <a:lstStyle/>
          <a:p>
            <a:r>
              <a:rPr lang="ru-RU" sz="2400" b="1" dirty="0" smtClean="0"/>
              <a:t>Формулы для расчета</a:t>
            </a:r>
            <a:endParaRPr lang="ru-RU" sz="2400" b="1" dirty="0"/>
          </a:p>
        </p:txBody>
      </p:sp>
      <mc:AlternateContent xmlns:mc="http://schemas.openxmlformats.org/markup-compatibility/2006" xmlns:a14="http://schemas.microsoft.com/office/drawing/2010/main">
        <mc:Choice Requires="a14">
          <p:sp>
            <p:nvSpPr>
              <p:cNvPr id="14" name="Блок-схема: процесс 13"/>
              <p:cNvSpPr/>
              <p:nvPr/>
            </p:nvSpPr>
            <p:spPr>
              <a:xfrm>
                <a:off x="6845932" y="923705"/>
                <a:ext cx="4072123" cy="5570755"/>
              </a:xfrm>
              <a:prstGeom prst="flowChartProcess">
                <a:avLst/>
              </a:prstGeom>
              <a:solidFill>
                <a:schemeClr val="accent5">
                  <a:lumMod val="40000"/>
                  <a:lumOff val="6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ru-RU" sz="1400" i="1" dirty="0" smtClean="0">
                            <a:solidFill>
                              <a:schemeClr val="tx1"/>
                            </a:solidFill>
                            <a:latin typeface="Cambria Math" panose="02040503050406030204" pitchFamily="18" charset="0"/>
                          </a:rPr>
                        </m:ctrlPr>
                      </m:sSubPr>
                      <m:e>
                        <m:r>
                          <m:rPr>
                            <m:sty m:val="p"/>
                          </m:rPr>
                          <a:rPr lang="en-US" sz="1400" b="0" i="0" dirty="0" smtClean="0">
                            <a:solidFill>
                              <a:schemeClr val="tx1"/>
                            </a:solidFill>
                            <a:latin typeface="Cambria Math" panose="02040503050406030204" pitchFamily="18" charset="0"/>
                          </a:rPr>
                          <m:t>X</m:t>
                        </m:r>
                      </m:e>
                      <m:sub>
                        <m:r>
                          <m:rPr>
                            <m:sty m:val="p"/>
                          </m:rPr>
                          <a:rPr lang="en-US" sz="1400" b="0" i="0" dirty="0" smtClean="0">
                            <a:solidFill>
                              <a:schemeClr val="tx1"/>
                            </a:solidFill>
                            <a:latin typeface="Cambria Math" panose="02040503050406030204" pitchFamily="18" charset="0"/>
                          </a:rPr>
                          <m:t>i</m:t>
                        </m:r>
                      </m:sub>
                    </m:sSub>
                    <m:r>
                      <a:rPr lang="en-US" sz="1400" b="0" i="1" dirty="0" smtClean="0">
                        <a:solidFill>
                          <a:schemeClr val="tx1"/>
                        </a:solidFill>
                        <a:latin typeface="Cambria Math" panose="02040503050406030204" pitchFamily="18" charset="0"/>
                      </a:rPr>
                      <m:t> </m:t>
                    </m:r>
                  </m:oMath>
                </a14:m>
                <a:r>
                  <a:rPr lang="ru-RU" sz="1400" dirty="0">
                    <a:solidFill>
                      <a:schemeClr val="tx1"/>
                    </a:solidFill>
                  </a:rPr>
                  <a:t>- значение характеристики объекта закупки, содержащееся в предложении участника закупки, заявка (часть заявки) которого подлежит в соответствии с Федеральным законом оценке по критерию оценки </a:t>
                </a:r>
                <a:r>
                  <a:rPr lang="ru-RU" sz="1400" dirty="0" smtClean="0">
                    <a:solidFill>
                      <a:schemeClr val="tx1"/>
                    </a:solidFill>
                  </a:rPr>
                  <a:t>«характеристики </a:t>
                </a:r>
                <a:r>
                  <a:rPr lang="ru-RU" sz="1400" dirty="0">
                    <a:solidFill>
                      <a:schemeClr val="tx1"/>
                    </a:solidFill>
                  </a:rPr>
                  <a:t>объекта </a:t>
                </a:r>
                <a:r>
                  <a:rPr lang="ru-RU" sz="1400" dirty="0" smtClean="0">
                    <a:solidFill>
                      <a:schemeClr val="tx1"/>
                    </a:solidFill>
                  </a:rPr>
                  <a:t>закупки»;</a:t>
                </a:r>
                <a:endParaRPr lang="ru-RU" sz="1400" dirty="0">
                  <a:solidFill>
                    <a:schemeClr val="tx1"/>
                  </a:solidFill>
                </a:endParaRPr>
              </a:p>
              <a:p>
                <a:pPr algn="ctr"/>
                <a14:m>
                  <m:oMath xmlns:m="http://schemas.openxmlformats.org/officeDocument/2006/math">
                    <m:sSub>
                      <m:sSubPr>
                        <m:ctrlPr>
                          <a:rPr lang="ru-RU" sz="1400" i="1" smtClean="0">
                            <a:solidFill>
                              <a:schemeClr val="tx1"/>
                            </a:solidFill>
                            <a:latin typeface="Cambria Math" panose="02040503050406030204" pitchFamily="18" charset="0"/>
                          </a:rPr>
                        </m:ctrlPr>
                      </m:sSubPr>
                      <m:e>
                        <m:r>
                          <m:rPr>
                            <m:sty m:val="p"/>
                          </m:rPr>
                          <a:rPr lang="en-US" sz="1400" b="0" i="0" smtClean="0">
                            <a:solidFill>
                              <a:schemeClr val="tx1"/>
                            </a:solidFill>
                            <a:latin typeface="Cambria Math" panose="02040503050406030204" pitchFamily="18" charset="0"/>
                          </a:rPr>
                          <m:t>X</m:t>
                        </m:r>
                      </m:e>
                      <m:sub>
                        <m:r>
                          <m:rPr>
                            <m:sty m:val="p"/>
                          </m:rPr>
                          <a:rPr lang="en-US" sz="1400" b="0" i="0" smtClean="0">
                            <a:solidFill>
                              <a:schemeClr val="tx1"/>
                            </a:solidFill>
                            <a:latin typeface="Cambria Math" panose="02040503050406030204" pitchFamily="18" charset="0"/>
                          </a:rPr>
                          <m:t>max</m:t>
                        </m:r>
                      </m:sub>
                    </m:sSub>
                    <m:r>
                      <a:rPr lang="en-US" sz="1400" b="0" i="0" smtClean="0">
                        <a:solidFill>
                          <a:schemeClr val="tx1"/>
                        </a:solidFill>
                        <a:latin typeface="Cambria Math" panose="02040503050406030204" pitchFamily="18" charset="0"/>
                      </a:rPr>
                      <m:t> −</m:t>
                    </m:r>
                  </m:oMath>
                </a14:m>
                <a:r>
                  <a:rPr lang="ru-RU" sz="1400" dirty="0">
                    <a:solidFill>
                      <a:schemeClr val="tx1"/>
                    </a:solidFill>
                  </a:rPr>
                  <a:t> максимальное значение характеристики объекта закупки, содержащееся в заявках (частях заявок), подлежащих в соответствии с Федеральным законом оценке по критерию оценки </a:t>
                </a:r>
                <a:r>
                  <a:rPr lang="ru-RU" sz="1400" dirty="0" smtClean="0">
                    <a:solidFill>
                      <a:schemeClr val="tx1"/>
                    </a:solidFill>
                  </a:rPr>
                  <a:t>«характеристики </a:t>
                </a:r>
                <a:r>
                  <a:rPr lang="ru-RU" sz="1400" dirty="0">
                    <a:solidFill>
                      <a:schemeClr val="tx1"/>
                    </a:solidFill>
                  </a:rPr>
                  <a:t>объекта </a:t>
                </a:r>
                <a:r>
                  <a:rPr lang="ru-RU" sz="1400" dirty="0" smtClean="0">
                    <a:solidFill>
                      <a:schemeClr val="tx1"/>
                    </a:solidFill>
                  </a:rPr>
                  <a:t>закупки»;</a:t>
                </a:r>
                <a:endParaRPr lang="ru-RU" sz="1400" dirty="0">
                  <a:solidFill>
                    <a:schemeClr val="tx1"/>
                  </a:solidFill>
                </a:endParaRPr>
              </a:p>
              <a:p>
                <a:pPr algn="ctr"/>
                <a14:m>
                  <m:oMath xmlns:m="http://schemas.openxmlformats.org/officeDocument/2006/math">
                    <m:sSub>
                      <m:sSubPr>
                        <m:ctrlPr>
                          <a:rPr lang="ru-RU" sz="1400" i="1">
                            <a:solidFill>
                              <a:schemeClr val="tx1"/>
                            </a:solidFill>
                            <a:latin typeface="Cambria Math" panose="02040503050406030204" pitchFamily="18" charset="0"/>
                          </a:rPr>
                        </m:ctrlPr>
                      </m:sSubPr>
                      <m:e>
                        <m:r>
                          <m:rPr>
                            <m:sty m:val="p"/>
                          </m:rPr>
                          <a:rPr lang="en-US" sz="1400">
                            <a:solidFill>
                              <a:schemeClr val="tx1"/>
                            </a:solidFill>
                            <a:latin typeface="Cambria Math" panose="02040503050406030204" pitchFamily="18" charset="0"/>
                          </a:rPr>
                          <m:t>X</m:t>
                        </m:r>
                      </m:e>
                      <m:sub>
                        <m:r>
                          <m:rPr>
                            <m:sty m:val="p"/>
                          </m:rPr>
                          <a:rPr lang="en-US" sz="1400">
                            <a:solidFill>
                              <a:schemeClr val="tx1"/>
                            </a:solidFill>
                            <a:latin typeface="Cambria Math" panose="02040503050406030204" pitchFamily="18" charset="0"/>
                          </a:rPr>
                          <m:t>m</m:t>
                        </m:r>
                        <m:r>
                          <m:rPr>
                            <m:sty m:val="p"/>
                          </m:rPr>
                          <a:rPr lang="en-US" sz="1400" b="0" i="0" smtClean="0">
                            <a:solidFill>
                              <a:schemeClr val="tx1"/>
                            </a:solidFill>
                            <a:latin typeface="Cambria Math" panose="02040503050406030204" pitchFamily="18" charset="0"/>
                          </a:rPr>
                          <m:t>in</m:t>
                        </m:r>
                      </m:sub>
                    </m:sSub>
                  </m:oMath>
                </a14:m>
                <a:r>
                  <a:rPr lang="ru-RU" sz="1400" dirty="0">
                    <a:solidFill>
                      <a:schemeClr val="tx1"/>
                    </a:solidFill>
                  </a:rPr>
                  <a:t> - минимальное значение характеристики объекта закупки, содержащееся в заявках (частях заявок), подлежащих в соответствии с Федеральным законом оценке по критерию оценки </a:t>
                </a:r>
                <a:r>
                  <a:rPr lang="ru-RU" sz="1400" dirty="0" smtClean="0">
                    <a:solidFill>
                      <a:schemeClr val="tx1"/>
                    </a:solidFill>
                  </a:rPr>
                  <a:t>«характеристики </a:t>
                </a:r>
                <a:r>
                  <a:rPr lang="ru-RU" sz="1400" dirty="0">
                    <a:solidFill>
                      <a:schemeClr val="tx1"/>
                    </a:solidFill>
                  </a:rPr>
                  <a:t>объекта </a:t>
                </a:r>
                <a:r>
                  <a:rPr lang="ru-RU" sz="1400" dirty="0" smtClean="0">
                    <a:solidFill>
                      <a:schemeClr val="tx1"/>
                    </a:solidFill>
                  </a:rPr>
                  <a:t>закупки»;</a:t>
                </a:r>
                <a:endParaRPr lang="ru-RU" sz="1400" dirty="0">
                  <a:solidFill>
                    <a:schemeClr val="tx1"/>
                  </a:solidFill>
                </a:endParaRPr>
              </a:p>
              <a:p>
                <a:pPr algn="ctr"/>
                <a14:m>
                  <m:oMath xmlns:m="http://schemas.openxmlformats.org/officeDocument/2006/math">
                    <m:sSubSup>
                      <m:sSubSupPr>
                        <m:ctrlPr>
                          <a:rPr lang="ru-RU" sz="1400" i="1" smtClean="0">
                            <a:solidFill>
                              <a:schemeClr val="tx1"/>
                            </a:solidFill>
                            <a:latin typeface="Cambria Math" panose="02040503050406030204" pitchFamily="18" charset="0"/>
                          </a:rPr>
                        </m:ctrlPr>
                      </m:sSubSupPr>
                      <m:e>
                        <m:r>
                          <m:rPr>
                            <m:sty m:val="p"/>
                          </m:rPr>
                          <a:rPr lang="en-US" sz="1400" b="0" i="0" smtClean="0">
                            <a:solidFill>
                              <a:schemeClr val="tx1"/>
                            </a:solidFill>
                            <a:latin typeface="Cambria Math" panose="02040503050406030204" pitchFamily="18" charset="0"/>
                          </a:rPr>
                          <m:t>X</m:t>
                        </m:r>
                      </m:e>
                      <m:sub>
                        <m:r>
                          <m:rPr>
                            <m:sty m:val="p"/>
                          </m:rPr>
                          <a:rPr lang="en-US" sz="1400" b="0" i="0" smtClean="0">
                            <a:solidFill>
                              <a:schemeClr val="tx1"/>
                            </a:solidFill>
                            <a:latin typeface="Cambria Math" panose="02040503050406030204" pitchFamily="18" charset="0"/>
                          </a:rPr>
                          <m:t>min</m:t>
                        </m:r>
                      </m:sub>
                      <m:sup>
                        <m:r>
                          <a:rPr lang="ru-RU" sz="1400" b="0" i="0" smtClean="0">
                            <a:solidFill>
                              <a:schemeClr val="tx1"/>
                            </a:solidFill>
                            <a:latin typeface="Cambria Math" panose="02040503050406030204" pitchFamily="18" charset="0"/>
                          </a:rPr>
                          <m:t>пред</m:t>
                        </m:r>
                      </m:sup>
                    </m:sSubSup>
                  </m:oMath>
                </a14:m>
                <a:r>
                  <a:rPr lang="en-US" sz="1400" dirty="0">
                    <a:solidFill>
                      <a:schemeClr val="tx1"/>
                    </a:solidFill>
                  </a:rPr>
                  <a:t>- </a:t>
                </a:r>
                <a:r>
                  <a:rPr lang="ru-RU" sz="1400" dirty="0">
                    <a:solidFill>
                      <a:schemeClr val="tx1"/>
                    </a:solidFill>
                  </a:rPr>
                  <a:t>предельное минимальное значение характеристики объекта закупки, установленное заказчиком;</a:t>
                </a:r>
                <a:endParaRPr lang="en-US" sz="1400" dirty="0">
                  <a:solidFill>
                    <a:schemeClr val="tx1"/>
                  </a:solidFill>
                </a:endParaRPr>
              </a:p>
              <a:p>
                <a:pPr lvl="0" algn="ctr"/>
                <a14:m>
                  <m:oMath xmlns:m="http://schemas.openxmlformats.org/officeDocument/2006/math">
                    <m:sSubSup>
                      <m:sSubSupPr>
                        <m:ctrlPr>
                          <a:rPr lang="ru-RU" sz="1400" i="1">
                            <a:solidFill>
                              <a:prstClr val="black"/>
                            </a:solidFill>
                            <a:latin typeface="Cambria Math" panose="02040503050406030204" pitchFamily="18" charset="0"/>
                          </a:rPr>
                        </m:ctrlPr>
                      </m:sSubSupPr>
                      <m:e>
                        <m:r>
                          <m:rPr>
                            <m:sty m:val="p"/>
                          </m:rPr>
                          <a:rPr lang="en-US" sz="1400" b="0" i="0">
                            <a:solidFill>
                              <a:prstClr val="black"/>
                            </a:solidFill>
                            <a:latin typeface="Cambria Math" panose="02040503050406030204" pitchFamily="18" charset="0"/>
                          </a:rPr>
                          <m:t>X</m:t>
                        </m:r>
                      </m:e>
                      <m:sub>
                        <m:r>
                          <m:rPr>
                            <m:sty m:val="p"/>
                          </m:rPr>
                          <a:rPr lang="en-US" sz="1400" b="0" i="0">
                            <a:solidFill>
                              <a:prstClr val="black"/>
                            </a:solidFill>
                            <a:latin typeface="Cambria Math" panose="02040503050406030204" pitchFamily="18" charset="0"/>
                          </a:rPr>
                          <m:t>m</m:t>
                        </m:r>
                        <m:r>
                          <m:rPr>
                            <m:sty m:val="p"/>
                          </m:rPr>
                          <a:rPr lang="en-US" sz="1400" b="0" i="0" smtClean="0">
                            <a:solidFill>
                              <a:prstClr val="black"/>
                            </a:solidFill>
                            <a:latin typeface="Cambria Math" panose="02040503050406030204" pitchFamily="18" charset="0"/>
                          </a:rPr>
                          <m:t>ax</m:t>
                        </m:r>
                      </m:sub>
                      <m:sup>
                        <m:r>
                          <a:rPr lang="ru-RU" sz="1400" b="0" i="0">
                            <a:solidFill>
                              <a:prstClr val="black"/>
                            </a:solidFill>
                            <a:latin typeface="Cambria Math" panose="02040503050406030204" pitchFamily="18" charset="0"/>
                          </a:rPr>
                          <m:t>пред</m:t>
                        </m:r>
                      </m:sup>
                    </m:sSubSup>
                  </m:oMath>
                </a14:m>
                <a:r>
                  <a:rPr lang="en-US" sz="1400" dirty="0">
                    <a:solidFill>
                      <a:prstClr val="black"/>
                    </a:solidFill>
                  </a:rPr>
                  <a:t>- </a:t>
                </a:r>
                <a:r>
                  <a:rPr lang="ru-RU" sz="1400" dirty="0">
                    <a:solidFill>
                      <a:prstClr val="black"/>
                    </a:solidFill>
                  </a:rPr>
                  <a:t>предельное минимальное значение характеристики объекта закупки, установленное заказчиком</a:t>
                </a:r>
                <a:endParaRPr lang="ru-RU" sz="1400" dirty="0">
                  <a:solidFill>
                    <a:schemeClr val="tx1"/>
                  </a:solidFill>
                </a:endParaRPr>
              </a:p>
            </p:txBody>
          </p:sp>
        </mc:Choice>
        <mc:Fallback xmlns="">
          <p:sp>
            <p:nvSpPr>
              <p:cNvPr id="14" name="Блок-схема: процесс 13"/>
              <p:cNvSpPr>
                <a:spLocks noRot="1" noChangeAspect="1" noMove="1" noResize="1" noEditPoints="1" noAdjustHandles="1" noChangeArrowheads="1" noChangeShapeType="1" noTextEdit="1"/>
              </p:cNvSpPr>
              <p:nvPr/>
            </p:nvSpPr>
            <p:spPr>
              <a:xfrm>
                <a:off x="6845932" y="923705"/>
                <a:ext cx="4072123" cy="5570755"/>
              </a:xfrm>
              <a:prstGeom prst="flowChartProcess">
                <a:avLst/>
              </a:prstGeom>
              <a:blipFill>
                <a:blip r:embed="rId4"/>
                <a:stretch>
                  <a:fillRect r="-1039"/>
                </a:stretch>
              </a:blipFill>
              <a:ln w="38100">
                <a:solidFill>
                  <a:schemeClr val="accent5">
                    <a:lumMod val="50000"/>
                  </a:schemeClr>
                </a:solidFill>
              </a:ln>
            </p:spPr>
            <p:txBody>
              <a:bodyPr/>
              <a:lstStyle/>
              <a:p>
                <a:r>
                  <a:rPr lang="ru-RU">
                    <a:noFill/>
                  </a:rPr>
                  <a:t> </a:t>
                </a:r>
              </a:p>
            </p:txBody>
          </p:sp>
        </mc:Fallback>
      </mc:AlternateContent>
      <p:sp>
        <p:nvSpPr>
          <p:cNvPr id="7" name="Прямоугольник 6"/>
          <p:cNvSpPr/>
          <p:nvPr/>
        </p:nvSpPr>
        <p:spPr>
          <a:xfrm>
            <a:off x="172688" y="923704"/>
            <a:ext cx="6445826" cy="5570756"/>
          </a:xfrm>
          <a:prstGeom prst="rect">
            <a:avLst/>
          </a:prstGeom>
          <a:ln w="38100">
            <a:solidFill>
              <a:schemeClr val="accent5">
                <a:lumMod val="50000"/>
              </a:schemeClr>
            </a:solidFill>
          </a:ln>
        </p:spPr>
        <p:txBody>
          <a:bodyPr wrap="square">
            <a:spAutoFit/>
          </a:bodyPr>
          <a:lstStyle/>
          <a:p>
            <a:r>
              <a:rPr lang="ru-RU" sz="1600" dirty="0"/>
              <a:t>е) в случае, если лучшим является </a:t>
            </a:r>
            <a:r>
              <a:rPr lang="ru-RU" sz="1600" b="1" dirty="0"/>
              <a:t>наибольшее значение характеристики</a:t>
            </a:r>
            <a:r>
              <a:rPr lang="ru-RU" sz="1600" dirty="0"/>
              <a:t> объекта закупки и установлено </a:t>
            </a:r>
            <a:r>
              <a:rPr lang="ru-RU" sz="1600" b="1" dirty="0"/>
              <a:t>предельное максимальное значение</a:t>
            </a:r>
            <a:r>
              <a:rPr lang="ru-RU" sz="1600" dirty="0"/>
              <a:t> характеристики объекта закупки, - по формуле:</a:t>
            </a:r>
          </a:p>
          <a:p>
            <a:endParaRPr lang="ru-RU" sz="1600" dirty="0"/>
          </a:p>
          <a:p>
            <a:endParaRPr lang="ru-RU" sz="1600" dirty="0"/>
          </a:p>
          <a:p>
            <a:endParaRPr lang="ru-RU" sz="1600" dirty="0"/>
          </a:p>
          <a:p>
            <a:r>
              <a:rPr lang="ru-RU" sz="1600" dirty="0"/>
              <a:t>ж) в случае, если лучшим является </a:t>
            </a:r>
            <a:r>
              <a:rPr lang="ru-RU" sz="1600" b="1" dirty="0"/>
              <a:t>наибольшее значение характеристики</a:t>
            </a:r>
            <a:r>
              <a:rPr lang="ru-RU" sz="1600" dirty="0"/>
              <a:t> объекта закупки и установлено </a:t>
            </a:r>
            <a:r>
              <a:rPr lang="ru-RU" sz="1600" b="1" dirty="0"/>
              <a:t>предельное минимальное значение характеристики </a:t>
            </a:r>
            <a:r>
              <a:rPr lang="ru-RU" sz="1600" dirty="0"/>
              <a:t>объекта закупки, - по формуле:</a:t>
            </a:r>
          </a:p>
          <a:p>
            <a:endParaRPr lang="ru-RU" sz="1600" dirty="0"/>
          </a:p>
          <a:p>
            <a:endParaRPr lang="ru-RU" sz="1600" dirty="0"/>
          </a:p>
          <a:p>
            <a:endParaRPr lang="ru-RU" sz="1600" dirty="0"/>
          </a:p>
          <a:p>
            <a:r>
              <a:rPr lang="ru-RU" sz="1600" dirty="0" smtClean="0"/>
              <a:t>з</a:t>
            </a:r>
            <a:r>
              <a:rPr lang="ru-RU" sz="1600" dirty="0"/>
              <a:t>) в случае, если лучшим является </a:t>
            </a:r>
            <a:r>
              <a:rPr lang="ru-RU" sz="1600" b="1" dirty="0"/>
              <a:t>наибольшее значение характеристики</a:t>
            </a:r>
            <a:r>
              <a:rPr lang="ru-RU" sz="1600" dirty="0"/>
              <a:t> объекта закупки и установлены </a:t>
            </a:r>
            <a:r>
              <a:rPr lang="ru-RU" sz="1600" b="1" dirty="0"/>
              <a:t>предельное минимальное значение характеристики</a:t>
            </a:r>
            <a:r>
              <a:rPr lang="ru-RU" sz="1600" dirty="0"/>
              <a:t> объекта закупки и </a:t>
            </a:r>
            <a:r>
              <a:rPr lang="ru-RU" sz="1600" b="1" dirty="0"/>
              <a:t>предельное максимальное значение характеристики </a:t>
            </a:r>
            <a:r>
              <a:rPr lang="ru-RU" sz="1600" dirty="0"/>
              <a:t>объекта закупки, - по формуле:</a:t>
            </a:r>
          </a:p>
          <a:p>
            <a:endParaRPr lang="ru-RU" sz="1600" dirty="0"/>
          </a:p>
          <a:p>
            <a:endParaRPr lang="ru-RU" dirty="0" smtClean="0"/>
          </a:p>
          <a:p>
            <a:endParaRPr lang="ru-RU" dirty="0"/>
          </a:p>
        </p:txBody>
      </p:sp>
      <p:pic>
        <p:nvPicPr>
          <p:cNvPr id="3" name="Рисунок 2"/>
          <p:cNvPicPr>
            <a:picLocks noChangeAspect="1"/>
          </p:cNvPicPr>
          <p:nvPr/>
        </p:nvPicPr>
        <p:blipFill>
          <a:blip r:embed="rId5"/>
          <a:stretch>
            <a:fillRect/>
          </a:stretch>
        </p:blipFill>
        <p:spPr>
          <a:xfrm>
            <a:off x="1721989" y="1800024"/>
            <a:ext cx="3017782" cy="871804"/>
          </a:xfrm>
          <a:prstGeom prst="rect">
            <a:avLst/>
          </a:prstGeom>
        </p:spPr>
      </p:pic>
      <p:pic>
        <p:nvPicPr>
          <p:cNvPr id="4" name="Рисунок 3"/>
          <p:cNvPicPr>
            <a:picLocks noChangeAspect="1"/>
          </p:cNvPicPr>
          <p:nvPr/>
        </p:nvPicPr>
        <p:blipFill>
          <a:blip r:embed="rId6"/>
          <a:stretch>
            <a:fillRect/>
          </a:stretch>
        </p:blipFill>
        <p:spPr>
          <a:xfrm>
            <a:off x="1523782" y="3548148"/>
            <a:ext cx="3084843" cy="896190"/>
          </a:xfrm>
          <a:prstGeom prst="rect">
            <a:avLst/>
          </a:prstGeom>
        </p:spPr>
      </p:pic>
      <p:pic>
        <p:nvPicPr>
          <p:cNvPr id="5" name="Рисунок 4"/>
          <p:cNvPicPr>
            <a:picLocks noChangeAspect="1"/>
          </p:cNvPicPr>
          <p:nvPr/>
        </p:nvPicPr>
        <p:blipFill>
          <a:blip r:embed="rId7"/>
          <a:stretch>
            <a:fillRect/>
          </a:stretch>
        </p:blipFill>
        <p:spPr>
          <a:xfrm>
            <a:off x="1709796" y="5574756"/>
            <a:ext cx="3029975" cy="829128"/>
          </a:xfrm>
          <a:prstGeom prst="rect">
            <a:avLst/>
          </a:prstGeom>
        </p:spPr>
      </p:pic>
    </p:spTree>
    <p:extLst>
      <p:ext uri="{BB962C8B-B14F-4D97-AF65-F5344CB8AC3E}">
        <p14:creationId xmlns:p14="http://schemas.microsoft.com/office/powerpoint/2010/main" val="144810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235703" y="0"/>
            <a:ext cx="3996267" cy="6858000"/>
          </a:xfrm>
          <a:prstGeom prst="rect">
            <a:avLst/>
          </a:prstGeom>
          <a:ln>
            <a:noFill/>
          </a:ln>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172688" y="296650"/>
            <a:ext cx="11108358" cy="461665"/>
          </a:xfrm>
          <a:prstGeom prst="rect">
            <a:avLst/>
          </a:prstGeom>
          <a:noFill/>
        </p:spPr>
        <p:txBody>
          <a:bodyPr wrap="square" rtlCol="0">
            <a:spAutoFit/>
          </a:bodyPr>
          <a:lstStyle/>
          <a:p>
            <a:r>
              <a:rPr lang="ru-RU" sz="2400" b="1" dirty="0" smtClean="0"/>
              <a:t>Формулы для расчета</a:t>
            </a:r>
            <a:endParaRPr lang="ru-RU" sz="2400" b="1" dirty="0"/>
          </a:p>
        </p:txBody>
      </p:sp>
      <p:sp>
        <p:nvSpPr>
          <p:cNvPr id="6" name="Прямоугольник 5"/>
          <p:cNvSpPr/>
          <p:nvPr/>
        </p:nvSpPr>
        <p:spPr>
          <a:xfrm>
            <a:off x="261257" y="1214068"/>
            <a:ext cx="6096000" cy="2862322"/>
          </a:xfrm>
          <a:prstGeom prst="rect">
            <a:avLst/>
          </a:prstGeom>
          <a:solidFill>
            <a:schemeClr val="accent5">
              <a:lumMod val="20000"/>
              <a:lumOff val="80000"/>
            </a:schemeClr>
          </a:solidFill>
          <a:ln w="38100">
            <a:solidFill>
              <a:schemeClr val="accent5">
                <a:lumMod val="50000"/>
              </a:schemeClr>
            </a:solidFill>
          </a:ln>
        </p:spPr>
        <p:txBody>
          <a:bodyPr>
            <a:spAutoFit/>
          </a:bodyPr>
          <a:lstStyle/>
          <a:p>
            <a:r>
              <a:rPr lang="ru-RU" dirty="0"/>
              <a:t>Если установлены предельное максимальное и (или) предельное минимальное значение характеристики объекта закупки и в предложении участника закупки содержится значение характеристики объекта закупки, которое выше и (или) ниже такого предельного значения соответственно, баллы по детализирующему показателю присваиваются в размере, предусмотренном для соответствующего предельного значения характеристики объекта закупки.</a:t>
            </a:r>
          </a:p>
        </p:txBody>
      </p:sp>
      <p:sp>
        <p:nvSpPr>
          <p:cNvPr id="11" name="TextBox 10"/>
          <p:cNvSpPr txBox="1"/>
          <p:nvPr/>
        </p:nvSpPr>
        <p:spPr>
          <a:xfrm>
            <a:off x="2280596" y="4708028"/>
            <a:ext cx="5461323" cy="1200329"/>
          </a:xfrm>
          <a:prstGeom prst="rect">
            <a:avLst/>
          </a:prstGeom>
          <a:solidFill>
            <a:schemeClr val="accent5">
              <a:lumMod val="50000"/>
            </a:schemeClr>
          </a:solidFill>
          <a:ln>
            <a:solidFill>
              <a:schemeClr val="accent5">
                <a:lumMod val="50000"/>
              </a:schemeClr>
            </a:solidFill>
          </a:ln>
        </p:spPr>
        <p:txBody>
          <a:bodyPr wrap="square" rtlCol="0">
            <a:spAutoFit/>
          </a:bodyPr>
          <a:lstStyle/>
          <a:p>
            <a:pPr algn="ctr"/>
            <a:r>
              <a:rPr lang="ru-RU" sz="2400" dirty="0">
                <a:solidFill>
                  <a:schemeClr val="bg1"/>
                </a:solidFill>
                <a:latin typeface="Calibri" panose="020F0502020204030204"/>
              </a:rPr>
              <a:t>Важно: отразить в порядке оценки, какое значение будет включено в контракт!</a:t>
            </a:r>
          </a:p>
        </p:txBody>
      </p:sp>
    </p:spTree>
    <p:extLst>
      <p:ext uri="{BB962C8B-B14F-4D97-AF65-F5344CB8AC3E}">
        <p14:creationId xmlns:p14="http://schemas.microsoft.com/office/powerpoint/2010/main" val="16297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235703" y="0"/>
            <a:ext cx="3996267" cy="6858000"/>
          </a:xfrm>
          <a:prstGeom prst="rect">
            <a:avLst/>
          </a:prstGeom>
          <a:ln>
            <a:noFill/>
          </a:ln>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172688" y="296650"/>
            <a:ext cx="11108358" cy="461665"/>
          </a:xfrm>
          <a:prstGeom prst="rect">
            <a:avLst/>
          </a:prstGeom>
          <a:noFill/>
        </p:spPr>
        <p:txBody>
          <a:bodyPr wrap="square" rtlCol="0">
            <a:spAutoFit/>
          </a:bodyPr>
          <a:lstStyle/>
          <a:p>
            <a:r>
              <a:rPr lang="ru-RU" sz="2400" b="1" dirty="0" smtClean="0"/>
              <a:t>Шкала оценки</a:t>
            </a:r>
            <a:endParaRPr lang="ru-RU" sz="2400" b="1" dirty="0"/>
          </a:p>
        </p:txBody>
      </p:sp>
      <p:graphicFrame>
        <p:nvGraphicFramePr>
          <p:cNvPr id="13" name="Схема 12"/>
          <p:cNvGraphicFramePr/>
          <p:nvPr>
            <p:extLst>
              <p:ext uri="{D42A27DB-BD31-4B8C-83A1-F6EECF244321}">
                <p14:modId xmlns:p14="http://schemas.microsoft.com/office/powerpoint/2010/main" val="3638718785"/>
              </p:ext>
            </p:extLst>
          </p:nvPr>
        </p:nvGraphicFramePr>
        <p:xfrm>
          <a:off x="172688" y="1414852"/>
          <a:ext cx="7867374" cy="47866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Прямоугольная выноска 13"/>
          <p:cNvSpPr/>
          <p:nvPr/>
        </p:nvSpPr>
        <p:spPr>
          <a:xfrm>
            <a:off x="8955157" y="811129"/>
            <a:ext cx="2852530" cy="1156819"/>
          </a:xfrm>
          <a:prstGeom prst="wedgeRectCallout">
            <a:avLst>
              <a:gd name="adj1" fmla="val -85088"/>
              <a:gd name="adj2" fmla="val 69615"/>
            </a:avLst>
          </a:prstGeom>
          <a:solidFill>
            <a:schemeClr val="accent5">
              <a:lumMod val="50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prstClr val="white"/>
                </a:solidFill>
                <a:effectLst/>
                <a:uLnTx/>
                <a:uFillTx/>
                <a:ea typeface="+mn-ea"/>
                <a:cs typeface="+mn-cs"/>
              </a:rPr>
              <a:t>Актуальный вопрос – о пропорциональности присваиваемых баллов</a:t>
            </a:r>
          </a:p>
        </p:txBody>
      </p:sp>
      <p:sp>
        <p:nvSpPr>
          <p:cNvPr id="15" name="Прямоугольная выноска 14"/>
          <p:cNvSpPr/>
          <p:nvPr/>
        </p:nvSpPr>
        <p:spPr>
          <a:xfrm>
            <a:off x="8955157" y="2415208"/>
            <a:ext cx="2852530" cy="4164496"/>
          </a:xfrm>
          <a:prstGeom prst="wedgeRectCallout">
            <a:avLst>
              <a:gd name="adj1" fmla="val -97267"/>
              <a:gd name="adj2" fmla="val -1547"/>
            </a:avLst>
          </a:prstGeom>
          <a:solidFill>
            <a:schemeClr val="accent5">
              <a:lumMod val="50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prstClr val="white"/>
                </a:solidFill>
                <a:effectLst/>
                <a:uLnTx/>
                <a:uFillTx/>
                <a:ea typeface="+mn-ea"/>
                <a:cs typeface="+mn-cs"/>
              </a:rPr>
              <a:t>а) 100 баллов заявке (части заявки), содержащей предложение о наличии характеристики объекта закупки, а при отсутствии характеристики объекта закупки - 0 баллов (если лучшим является наличие характеристики объекта закупки);</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prstClr val="white"/>
                </a:solidFill>
                <a:effectLst/>
                <a:uLnTx/>
                <a:uFillTx/>
                <a:ea typeface="+mn-ea"/>
                <a:cs typeface="+mn-cs"/>
              </a:rPr>
              <a:t>б) 100 баллов заявке (части заявки), содержащей предложение об отсутствии характеристики объекта закупки, а при наличии характеристики - 0 баллов (если лучшим является отсутствие характеристики объекта закупки).</a:t>
            </a:r>
          </a:p>
        </p:txBody>
      </p:sp>
    </p:spTree>
    <p:extLst>
      <p:ext uri="{BB962C8B-B14F-4D97-AF65-F5344CB8AC3E}">
        <p14:creationId xmlns:p14="http://schemas.microsoft.com/office/powerpoint/2010/main" val="122273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35616" y="144494"/>
            <a:ext cx="10800987" cy="1025525"/>
          </a:xfrm>
        </p:spPr>
        <p:txBody>
          <a:bodyPr>
            <a:normAutofit/>
          </a:bodyPr>
          <a:lstStyle/>
          <a:p>
            <a:r>
              <a:rPr lang="ru-RU" sz="2400" b="1" dirty="0" smtClean="0">
                <a:solidFill>
                  <a:schemeClr val="tx1"/>
                </a:solidFill>
              </a:rPr>
              <a:t>Административная практика – что считать «качеством»</a:t>
            </a:r>
            <a:endParaRPr lang="ru-RU" sz="2400" b="1" dirty="0">
              <a:solidFill>
                <a:schemeClr val="tx1"/>
              </a:solidFill>
            </a:endParaRPr>
          </a:p>
        </p:txBody>
      </p:sp>
      <p:sp>
        <p:nvSpPr>
          <p:cNvPr id="3" name="Объект 2"/>
          <p:cNvSpPr>
            <a:spLocks noGrp="1"/>
          </p:cNvSpPr>
          <p:nvPr>
            <p:ph idx="4294967295"/>
          </p:nvPr>
        </p:nvSpPr>
        <p:spPr>
          <a:xfrm>
            <a:off x="180413" y="778093"/>
            <a:ext cx="8249373" cy="1451955"/>
          </a:xfrm>
        </p:spPr>
        <p:txBody>
          <a:bodyPr>
            <a:noAutofit/>
          </a:bodyPr>
          <a:lstStyle/>
          <a:p>
            <a:pPr marL="0" indent="0">
              <a:spcBef>
                <a:spcPts val="0"/>
              </a:spcBef>
              <a:buNone/>
            </a:pPr>
            <a:r>
              <a:rPr lang="ru-RU" sz="1600" b="1" dirty="0" smtClean="0">
                <a:solidFill>
                  <a:schemeClr val="tx1"/>
                </a:solidFill>
                <a:latin typeface="+mj-lt"/>
              </a:rPr>
              <a:t>Суть дела: </a:t>
            </a:r>
            <a:r>
              <a:rPr lang="ru-RU" sz="1600" dirty="0" smtClean="0">
                <a:solidFill>
                  <a:schemeClr val="tx1"/>
                </a:solidFill>
                <a:latin typeface="+mj-lt"/>
              </a:rPr>
              <a:t>заказчиком в порядке оценки заявок было предусмотрено проведение оценки по показателю «качественные характеристики объекта закупки» критерия «характеристики объекта закупки». Были заявлены следующие свойства объекта закупки, подлежащие оценке, установление которых послужило основанием для направления жалобы:</a:t>
            </a:r>
          </a:p>
        </p:txBody>
      </p:sp>
      <p:sp>
        <p:nvSpPr>
          <p:cNvPr id="5" name="Прямоугольник 4">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graphicFrame>
        <p:nvGraphicFramePr>
          <p:cNvPr id="4" name="Таблица 3"/>
          <p:cNvGraphicFramePr>
            <a:graphicFrameLocks noGrp="1"/>
          </p:cNvGraphicFramePr>
          <p:nvPr>
            <p:extLst>
              <p:ext uri="{D42A27DB-BD31-4B8C-83A1-F6EECF244321}">
                <p14:modId xmlns:p14="http://schemas.microsoft.com/office/powerpoint/2010/main" val="708665684"/>
              </p:ext>
            </p:extLst>
          </p:nvPr>
        </p:nvGraphicFramePr>
        <p:xfrm>
          <a:off x="235616" y="2168961"/>
          <a:ext cx="11260183" cy="2721061"/>
        </p:xfrm>
        <a:graphic>
          <a:graphicData uri="http://schemas.openxmlformats.org/drawingml/2006/table">
            <a:tbl>
              <a:tblPr/>
              <a:tblGrid>
                <a:gridCol w="1937530">
                  <a:extLst>
                    <a:ext uri="{9D8B030D-6E8A-4147-A177-3AD203B41FA5}">
                      <a16:colId xmlns:a16="http://schemas.microsoft.com/office/drawing/2014/main" val="1550942013"/>
                    </a:ext>
                  </a:extLst>
                </a:gridCol>
                <a:gridCol w="9322653">
                  <a:extLst>
                    <a:ext uri="{9D8B030D-6E8A-4147-A177-3AD203B41FA5}">
                      <a16:colId xmlns:a16="http://schemas.microsoft.com/office/drawing/2014/main" val="1005714499"/>
                    </a:ext>
                  </a:extLst>
                </a:gridCol>
              </a:tblGrid>
              <a:tr h="924695">
                <a:tc rowSpan="3">
                  <a:txBody>
                    <a:bodyPr/>
                    <a:lstStyle/>
                    <a:p>
                      <a:pPr marL="38100" marR="38100" fontAlgn="t">
                        <a:spcBef>
                          <a:spcPts val="0"/>
                        </a:spcBef>
                        <a:spcAft>
                          <a:spcPts val="0"/>
                        </a:spcAft>
                      </a:pPr>
                      <a:r>
                        <a:rPr lang="ru-RU" sz="1050" dirty="0" smtClean="0">
                          <a:effectLst/>
                          <a:latin typeface="+mn-lt"/>
                        </a:rPr>
                        <a:t>Описание </a:t>
                      </a:r>
                      <a:r>
                        <a:rPr lang="ru-RU" sz="1050" dirty="0">
                          <a:effectLst/>
                          <a:latin typeface="+mn-lt"/>
                        </a:rPr>
                        <a:t>технологического процесса разработки проектной документации по этапу инженерные изыскания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fontAlgn="t">
                        <a:spcBef>
                          <a:spcPts val="0"/>
                        </a:spcBef>
                        <a:spcAft>
                          <a:spcPts val="0"/>
                        </a:spcAft>
                      </a:pPr>
                      <a:r>
                        <a:rPr lang="ru-RU" sz="1050" dirty="0">
                          <a:effectLst/>
                          <a:latin typeface="+mn-lt"/>
                        </a:rPr>
                        <a:t>Не в совокупности: </a:t>
                      </a:r>
                    </a:p>
                    <a:p>
                      <a:pPr marL="38100" marR="38100" fontAlgn="t">
                        <a:spcBef>
                          <a:spcPts val="0"/>
                        </a:spcBef>
                        <a:spcAft>
                          <a:spcPts val="0"/>
                        </a:spcAft>
                      </a:pPr>
                      <a:r>
                        <a:rPr lang="ru-RU" sz="1050" dirty="0">
                          <a:effectLst/>
                          <a:latin typeface="+mn-lt"/>
                        </a:rPr>
                        <a:t>- не предоставлено предложение по показателю; </a:t>
                      </a:r>
                    </a:p>
                    <a:p>
                      <a:pPr marL="38100" marR="38100" fontAlgn="t">
                        <a:spcBef>
                          <a:spcPts val="0"/>
                        </a:spcBef>
                        <a:spcAft>
                          <a:spcPts val="0"/>
                        </a:spcAft>
                      </a:pPr>
                      <a:r>
                        <a:rPr lang="ru-RU" sz="1050" dirty="0">
                          <a:effectLst/>
                          <a:latin typeface="+mn-lt"/>
                        </a:rPr>
                        <a:t>- представлены только скопированные положения технического задания и (или) проекта государственного контракта; </a:t>
                      </a:r>
                    </a:p>
                    <a:p>
                      <a:pPr marL="38100" marR="38100" fontAlgn="t">
                        <a:spcBef>
                          <a:spcPts val="0"/>
                        </a:spcBef>
                        <a:spcAft>
                          <a:spcPts val="0"/>
                        </a:spcAft>
                      </a:pPr>
                      <a:r>
                        <a:rPr lang="ru-RU" sz="1050" dirty="0">
                          <a:effectLst/>
                          <a:latin typeface="+mn-lt"/>
                        </a:rPr>
                        <a:t>- наличие в представленном предложении противоречий, не соответствий требованиям действующего законодательства; </a:t>
                      </a:r>
                    </a:p>
                    <a:p>
                      <a:pPr marL="38100" marR="38100" fontAlgn="t">
                        <a:spcBef>
                          <a:spcPts val="0"/>
                        </a:spcBef>
                        <a:spcAft>
                          <a:spcPts val="0"/>
                        </a:spcAft>
                      </a:pPr>
                      <a:r>
                        <a:rPr lang="ru-RU" sz="1050" dirty="0">
                          <a:effectLst/>
                          <a:latin typeface="+mn-lt"/>
                        </a:rPr>
                        <a:t>- наличие в представленном предложении противоречий, не соответствий требованиям конкурсной документации; </a:t>
                      </a:r>
                    </a:p>
                    <a:p>
                      <a:pPr marL="38100" marR="38100" fontAlgn="t">
                        <a:spcBef>
                          <a:spcPts val="0"/>
                        </a:spcBef>
                        <a:spcAft>
                          <a:spcPts val="0"/>
                        </a:spcAft>
                      </a:pPr>
                      <a:r>
                        <a:rPr lang="ru-RU" sz="1050" dirty="0">
                          <a:effectLst/>
                          <a:latin typeface="+mn-lt"/>
                        </a:rPr>
                        <a:t>- наличие недостоверной информации.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2633063"/>
                  </a:ext>
                </a:extLst>
              </a:tr>
              <a:tr h="308232">
                <a:tc vMerge="1">
                  <a:txBody>
                    <a:bodyPr/>
                    <a:lstStyle/>
                    <a:p>
                      <a:endParaRPr lang="ru-RU"/>
                    </a:p>
                  </a:txBody>
                  <a:tcPr/>
                </a:tc>
                <a:tc>
                  <a:txBody>
                    <a:bodyPr/>
                    <a:lstStyle/>
                    <a:p>
                      <a:pPr marL="38100" marR="38100" fontAlgn="t">
                        <a:spcBef>
                          <a:spcPts val="0"/>
                        </a:spcBef>
                        <a:spcAft>
                          <a:spcPts val="0"/>
                        </a:spcAft>
                      </a:pPr>
                      <a:r>
                        <a:rPr lang="ru-RU" sz="1050" dirty="0">
                          <a:effectLst/>
                          <a:latin typeface="+mn-lt"/>
                        </a:rPr>
                        <a:t>Представлено описание технологического процесса выполнения не всех видов работ, предусмотренных Заданием на разработку проектной документации для этапа инженерные изыскания.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1906897"/>
                  </a:ext>
                </a:extLst>
              </a:tr>
              <a:tr h="462347">
                <a:tc vMerge="1">
                  <a:txBody>
                    <a:bodyPr/>
                    <a:lstStyle/>
                    <a:p>
                      <a:endParaRPr lang="ru-RU"/>
                    </a:p>
                  </a:txBody>
                  <a:tcPr/>
                </a:tc>
                <a:tc>
                  <a:txBody>
                    <a:bodyPr/>
                    <a:lstStyle/>
                    <a:p>
                      <a:pPr marL="38100" marR="38100" fontAlgn="t">
                        <a:spcBef>
                          <a:spcPts val="0"/>
                        </a:spcBef>
                        <a:spcAft>
                          <a:spcPts val="0"/>
                        </a:spcAft>
                      </a:pPr>
                      <a:r>
                        <a:rPr lang="ru-RU" sz="1050" dirty="0">
                          <a:effectLst/>
                          <a:latin typeface="+mn-lt"/>
                        </a:rPr>
                        <a:t>По этапу инженерные изыскания представлено описание с привязкой к объекту закупки технологического процесса разработки проектной документации, содержащее: описание процессов и способов выполнения участником электронного конкурса работ в соответствии с требованиями Задания на разработку проектной документации с обоснованием сроков выполнения работ.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2478589"/>
                  </a:ext>
                </a:extLst>
              </a:tr>
              <a:tr h="960841">
                <a:tc>
                  <a:txBody>
                    <a:bodyPr/>
                    <a:lstStyle/>
                    <a:p>
                      <a:pPr marL="38100" marR="38100" fontAlgn="t">
                        <a:spcBef>
                          <a:spcPts val="0"/>
                        </a:spcBef>
                        <a:spcAft>
                          <a:spcPts val="0"/>
                        </a:spcAft>
                      </a:pPr>
                      <a:r>
                        <a:rPr lang="ru-RU" sz="1050">
                          <a:effectLst/>
                          <a:latin typeface="+mn-lt"/>
                        </a:rPr>
                        <a:t>Описание технологического процесса разработки проектной документации по этапу проектные работы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fontAlgn="t">
                        <a:spcBef>
                          <a:spcPts val="0"/>
                        </a:spcBef>
                        <a:spcAft>
                          <a:spcPts val="0"/>
                        </a:spcAft>
                      </a:pPr>
                      <a:r>
                        <a:rPr lang="ru-RU" sz="1050" dirty="0">
                          <a:effectLst/>
                          <a:latin typeface="+mn-lt"/>
                        </a:rPr>
                        <a:t>Не в совокупности: </a:t>
                      </a:r>
                    </a:p>
                    <a:p>
                      <a:pPr marL="38100" marR="38100" fontAlgn="t">
                        <a:spcBef>
                          <a:spcPts val="0"/>
                        </a:spcBef>
                        <a:spcAft>
                          <a:spcPts val="0"/>
                        </a:spcAft>
                      </a:pPr>
                      <a:r>
                        <a:rPr lang="ru-RU" sz="1050" dirty="0">
                          <a:effectLst/>
                          <a:latin typeface="+mn-lt"/>
                        </a:rPr>
                        <a:t>- не предоставлено предложение по показателю; </a:t>
                      </a:r>
                    </a:p>
                    <a:p>
                      <a:pPr marL="38100" marR="38100" fontAlgn="t">
                        <a:spcBef>
                          <a:spcPts val="0"/>
                        </a:spcBef>
                        <a:spcAft>
                          <a:spcPts val="0"/>
                        </a:spcAft>
                      </a:pPr>
                      <a:r>
                        <a:rPr lang="ru-RU" sz="1050" dirty="0">
                          <a:effectLst/>
                          <a:latin typeface="+mn-lt"/>
                        </a:rPr>
                        <a:t>- представлены только скопированные положения технического задания и (или) проекта государственного контракта; </a:t>
                      </a:r>
                    </a:p>
                    <a:p>
                      <a:pPr marL="38100" marR="38100" fontAlgn="t">
                        <a:spcBef>
                          <a:spcPts val="0"/>
                        </a:spcBef>
                        <a:spcAft>
                          <a:spcPts val="0"/>
                        </a:spcAft>
                      </a:pPr>
                      <a:r>
                        <a:rPr lang="ru-RU" sz="1050" dirty="0">
                          <a:effectLst/>
                          <a:latin typeface="+mn-lt"/>
                        </a:rPr>
                        <a:t>- наличие в представленном предложении противоречий, не соответствий требованиям действующего законодательства; </a:t>
                      </a:r>
                    </a:p>
                    <a:p>
                      <a:pPr marL="38100" marR="38100" fontAlgn="t">
                        <a:spcBef>
                          <a:spcPts val="0"/>
                        </a:spcBef>
                        <a:spcAft>
                          <a:spcPts val="0"/>
                        </a:spcAft>
                      </a:pPr>
                      <a:r>
                        <a:rPr lang="ru-RU" sz="1050" dirty="0">
                          <a:effectLst/>
                          <a:latin typeface="+mn-lt"/>
                        </a:rPr>
                        <a:t>- наличие в представленном предложении противоречий, не соответствий требованиям конкурсной документации; </a:t>
                      </a:r>
                    </a:p>
                    <a:p>
                      <a:pPr marL="38100" marR="38100" fontAlgn="t">
                        <a:spcBef>
                          <a:spcPts val="0"/>
                        </a:spcBef>
                        <a:spcAft>
                          <a:spcPts val="0"/>
                        </a:spcAft>
                      </a:pPr>
                      <a:r>
                        <a:rPr lang="ru-RU" sz="1050" dirty="0">
                          <a:effectLst/>
                          <a:latin typeface="+mn-lt"/>
                        </a:rPr>
                        <a:t>- наличие недостоверной информации.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654213"/>
                  </a:ext>
                </a:extLst>
              </a:tr>
            </a:tbl>
          </a:graphicData>
        </a:graphic>
      </p:graphicFrame>
      <p:sp>
        <p:nvSpPr>
          <p:cNvPr id="8" name="TextBox 7"/>
          <p:cNvSpPr txBox="1"/>
          <p:nvPr/>
        </p:nvSpPr>
        <p:spPr>
          <a:xfrm>
            <a:off x="235616" y="5011782"/>
            <a:ext cx="8055428" cy="1815882"/>
          </a:xfrm>
          <a:prstGeom prst="rect">
            <a:avLst/>
          </a:prstGeom>
          <a:noFill/>
        </p:spPr>
        <p:txBody>
          <a:bodyPr wrap="square" rtlCol="0">
            <a:spAutoFit/>
          </a:bodyPr>
          <a:lstStyle/>
          <a:p>
            <a:r>
              <a:rPr lang="ru-RU" sz="1600" b="1" dirty="0"/>
              <a:t>Суть решения: </a:t>
            </a:r>
            <a:r>
              <a:rPr lang="ru-RU" sz="1600" dirty="0" smtClean="0"/>
              <a:t>установленные </a:t>
            </a:r>
            <a:r>
              <a:rPr lang="ru-RU" sz="1600" dirty="0"/>
              <a:t>Заказчиком характеристики объекта закупки не содержат качественные, функциональные и экологические показатели, а являются требованием к технологическому процессу разработки объекта закупки, что противоречит положениям Закона N 44-ФЗ, Постановления N 2604.</a:t>
            </a:r>
          </a:p>
          <a:p>
            <a:endParaRPr lang="ru-RU" sz="1600" dirty="0"/>
          </a:p>
          <a:p>
            <a:r>
              <a:rPr lang="ru-RU" sz="1600" b="1" dirty="0"/>
              <a:t>Реквизиты: </a:t>
            </a:r>
            <a:r>
              <a:rPr lang="ru-RU" sz="1600" dirty="0"/>
              <a:t>Решение </a:t>
            </a:r>
            <a:r>
              <a:rPr lang="ru-RU" sz="1600" dirty="0" smtClean="0"/>
              <a:t>Ставропольского </a:t>
            </a:r>
            <a:r>
              <a:rPr lang="ru-RU" sz="1600" dirty="0"/>
              <a:t>УФАС России по закупке </a:t>
            </a:r>
            <a:r>
              <a:rPr lang="ru-RU" sz="1600" dirty="0" smtClean="0"/>
              <a:t>0321100019422000073 </a:t>
            </a:r>
            <a:r>
              <a:rPr lang="ru-RU" sz="1600" dirty="0"/>
              <a:t>от </a:t>
            </a:r>
            <a:r>
              <a:rPr lang="ru-RU" sz="1600" dirty="0" smtClean="0"/>
              <a:t>12.06.2022</a:t>
            </a:r>
            <a:endParaRPr lang="ru-RU" sz="1600" dirty="0"/>
          </a:p>
        </p:txBody>
      </p:sp>
    </p:spTree>
    <p:extLst>
      <p:ext uri="{BB962C8B-B14F-4D97-AF65-F5344CB8AC3E}">
        <p14:creationId xmlns:p14="http://schemas.microsoft.com/office/powerpoint/2010/main" val="329894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41482" y="210593"/>
            <a:ext cx="10800987" cy="1025525"/>
          </a:xfrm>
        </p:spPr>
        <p:txBody>
          <a:bodyPr>
            <a:normAutofit/>
          </a:bodyPr>
          <a:lstStyle/>
          <a:p>
            <a:r>
              <a:rPr lang="ru-RU" sz="2400" b="1" dirty="0" smtClean="0">
                <a:solidFill>
                  <a:schemeClr val="tx1"/>
                </a:solidFill>
              </a:rPr>
              <a:t>Административная практика – что считать «качеством»</a:t>
            </a:r>
            <a:endParaRPr lang="ru-RU" sz="2400" b="1" dirty="0">
              <a:solidFill>
                <a:schemeClr val="tx1"/>
              </a:solidFill>
            </a:endParaRPr>
          </a:p>
        </p:txBody>
      </p:sp>
      <p:sp>
        <p:nvSpPr>
          <p:cNvPr id="3" name="Объект 2"/>
          <p:cNvSpPr>
            <a:spLocks noGrp="1"/>
          </p:cNvSpPr>
          <p:nvPr>
            <p:ph idx="4294967295"/>
          </p:nvPr>
        </p:nvSpPr>
        <p:spPr>
          <a:xfrm>
            <a:off x="241482" y="818787"/>
            <a:ext cx="8249373" cy="3729036"/>
          </a:xfrm>
        </p:spPr>
        <p:txBody>
          <a:bodyPr>
            <a:noAutofit/>
          </a:bodyPr>
          <a:lstStyle/>
          <a:p>
            <a:pPr marL="0" indent="0">
              <a:spcBef>
                <a:spcPts val="0"/>
              </a:spcBef>
              <a:buNone/>
            </a:pPr>
            <a:r>
              <a:rPr lang="ru-RU" sz="1600" b="1" dirty="0" smtClean="0">
                <a:solidFill>
                  <a:schemeClr val="tx1"/>
                </a:solidFill>
                <a:latin typeface="+mj-lt"/>
              </a:rPr>
              <a:t>Суть дела: </a:t>
            </a:r>
            <a:r>
              <a:rPr lang="ru-RU" sz="1600" dirty="0" smtClean="0">
                <a:solidFill>
                  <a:schemeClr val="tx1"/>
                </a:solidFill>
                <a:latin typeface="+mj-lt"/>
              </a:rPr>
              <a:t>заказчиком в порядке оценки заявок было предусмотрено проведение оценки по показателю «качественные характеристики объекта закупки» критерия «характеристики объекта закупки». В </a:t>
            </a:r>
            <a:r>
              <a:rPr lang="ru-RU" sz="1600" dirty="0">
                <a:solidFill>
                  <a:schemeClr val="tx1"/>
                </a:solidFill>
                <a:latin typeface="+mj-lt"/>
              </a:rPr>
              <a:t>рамках показателя "Качественные характеристики объекта закупки" оценивается наличие предложения о выполняемых работах (оказываемых услугах) в отношении следующих составляющих предложения по показателю оценки "Качественные характеристики объекта закупки": </a:t>
            </a:r>
            <a:r>
              <a:rPr lang="ru-RU" sz="1600" u="sng" dirty="0">
                <a:solidFill>
                  <a:schemeClr val="tx1"/>
                </a:solidFill>
                <a:latin typeface="+mj-lt"/>
              </a:rPr>
              <a:t>организационно-технические мероприятия, квалификация привлекаемых трудовых ресурсов, контроль качества выполнения работ, правила обеспечения безопасности при выполнении работ, организация работы по обеспечению охраны труда, используемое оборудование, инвентарь, средства</a:t>
            </a:r>
            <a:r>
              <a:rPr lang="ru-RU" sz="1600" dirty="0" smtClean="0">
                <a:solidFill>
                  <a:schemeClr val="tx1"/>
                </a:solidFill>
                <a:latin typeface="+mj-lt"/>
              </a:rPr>
              <a:t>. </a:t>
            </a:r>
          </a:p>
          <a:p>
            <a:pPr marL="0" indent="0">
              <a:spcBef>
                <a:spcPts val="0"/>
              </a:spcBef>
              <a:buNone/>
            </a:pPr>
            <a:r>
              <a:rPr lang="ru-RU" sz="1600" dirty="0" smtClean="0">
                <a:solidFill>
                  <a:schemeClr val="tx1"/>
                </a:solidFill>
                <a:latin typeface="+mj-lt"/>
              </a:rPr>
              <a:t>Заказчиком была приведена следующая </a:t>
            </a:r>
            <a:r>
              <a:rPr lang="ru-RU" sz="1600" dirty="0">
                <a:solidFill>
                  <a:schemeClr val="tx1"/>
                </a:solidFill>
                <a:latin typeface="+mj-lt"/>
              </a:rPr>
              <a:t>шкала оценки: </a:t>
            </a:r>
            <a:r>
              <a:rPr lang="ru-RU" sz="1600" dirty="0" smtClean="0">
                <a:solidFill>
                  <a:schemeClr val="tx1"/>
                </a:solidFill>
                <a:latin typeface="+mj-lt"/>
              </a:rPr>
              <a:t>100 </a:t>
            </a:r>
            <a:r>
              <a:rPr lang="ru-RU" sz="1600" dirty="0">
                <a:solidFill>
                  <a:schemeClr val="tx1"/>
                </a:solidFill>
                <a:latin typeface="+mj-lt"/>
              </a:rPr>
              <a:t>баллов - начисляется заявке, содержащей предложение о наличии характеристики объекта закупки;</a:t>
            </a:r>
          </a:p>
          <a:p>
            <a:pPr marL="0" indent="0">
              <a:spcBef>
                <a:spcPts val="0"/>
              </a:spcBef>
              <a:buNone/>
            </a:pPr>
            <a:r>
              <a:rPr lang="ru-RU" sz="1600" dirty="0">
                <a:solidFill>
                  <a:schemeClr val="tx1"/>
                </a:solidFill>
                <a:latin typeface="+mj-lt"/>
              </a:rPr>
              <a:t>0 баллов - начисляется заявке в случае отсутствия характеристики объекта </a:t>
            </a:r>
            <a:r>
              <a:rPr lang="ru-RU" sz="1600" dirty="0" smtClean="0">
                <a:solidFill>
                  <a:schemeClr val="tx1"/>
                </a:solidFill>
                <a:latin typeface="+mj-lt"/>
              </a:rPr>
              <a:t>закупки. Установление такого показателя оценки и такой шкалы послужило основанием для направления жалобы. </a:t>
            </a:r>
            <a:endParaRPr lang="ru-RU" sz="1600" dirty="0">
              <a:solidFill>
                <a:schemeClr val="tx1"/>
              </a:solidFill>
              <a:latin typeface="+mj-lt"/>
            </a:endParaRPr>
          </a:p>
        </p:txBody>
      </p:sp>
      <p:sp>
        <p:nvSpPr>
          <p:cNvPr id="5" name="Прямоугольник 4">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TextBox 7"/>
          <p:cNvSpPr txBox="1"/>
          <p:nvPr/>
        </p:nvSpPr>
        <p:spPr>
          <a:xfrm>
            <a:off x="241482" y="4618852"/>
            <a:ext cx="8055428" cy="1815882"/>
          </a:xfrm>
          <a:prstGeom prst="rect">
            <a:avLst/>
          </a:prstGeom>
          <a:noFill/>
        </p:spPr>
        <p:txBody>
          <a:bodyPr wrap="square" rtlCol="0">
            <a:spAutoFit/>
          </a:bodyPr>
          <a:lstStyle/>
          <a:p>
            <a:r>
              <a:rPr lang="ru-RU" sz="1600" b="1" dirty="0"/>
              <a:t>Суть решения: </a:t>
            </a:r>
            <a:r>
              <a:rPr lang="ru-RU" sz="1600" dirty="0"/>
              <a:t>в нарушение пункта 22 Положения </a:t>
            </a:r>
            <a:r>
              <a:rPr lang="ru-RU" sz="1600" dirty="0" smtClean="0"/>
              <a:t>«Предложение </a:t>
            </a:r>
            <a:r>
              <a:rPr lang="ru-RU" sz="1600" dirty="0"/>
              <a:t>о наличии характеристики объекта </a:t>
            </a:r>
            <a:r>
              <a:rPr lang="ru-RU" sz="1600" dirty="0" smtClean="0"/>
              <a:t>закупки», «Предложение </a:t>
            </a:r>
            <a:r>
              <a:rPr lang="ru-RU" sz="1600" dirty="0"/>
              <a:t>об отсутствии характеристики объекта </a:t>
            </a:r>
            <a:r>
              <a:rPr lang="ru-RU" sz="1600" dirty="0" smtClean="0"/>
              <a:t>закупки» </a:t>
            </a:r>
            <a:r>
              <a:rPr lang="ru-RU" sz="1600" dirty="0"/>
              <a:t>не являются свойствами объекта закупки</a:t>
            </a:r>
            <a:r>
              <a:rPr lang="ru-RU" sz="1600" dirty="0" smtClean="0"/>
              <a:t>. </a:t>
            </a:r>
          </a:p>
          <a:p>
            <a:endParaRPr lang="ru-RU" sz="1600" dirty="0"/>
          </a:p>
          <a:p>
            <a:r>
              <a:rPr lang="ru-RU" sz="1600" b="1" dirty="0"/>
              <a:t>Реквизиты: </a:t>
            </a:r>
            <a:r>
              <a:rPr lang="ru-RU" sz="1600" dirty="0" smtClean="0"/>
              <a:t>Решение Ленинградского </a:t>
            </a:r>
            <a:r>
              <a:rPr lang="ru-RU" sz="1600" dirty="0"/>
              <a:t>УФАС </a:t>
            </a:r>
            <a:r>
              <a:rPr lang="ru-RU" sz="1600" dirty="0" smtClean="0"/>
              <a:t>России по </a:t>
            </a:r>
            <a:r>
              <a:rPr lang="ru-RU" sz="1600" dirty="0"/>
              <a:t>закупке </a:t>
            </a:r>
            <a:r>
              <a:rPr lang="ru-RU" sz="1600" dirty="0" smtClean="0"/>
              <a:t>0145200000422000864 от 11.07.2022. Аналогичное решение </a:t>
            </a:r>
            <a:r>
              <a:rPr lang="ru-RU" sz="1600" dirty="0"/>
              <a:t>по закупке </a:t>
            </a:r>
            <a:r>
              <a:rPr lang="ru-RU" sz="1600" dirty="0" smtClean="0"/>
              <a:t>0145300005222000260 от 29.07.2022</a:t>
            </a:r>
            <a:endParaRPr lang="ru-RU" sz="1600" dirty="0"/>
          </a:p>
        </p:txBody>
      </p:sp>
    </p:spTree>
    <p:extLst>
      <p:ext uri="{BB962C8B-B14F-4D97-AF65-F5344CB8AC3E}">
        <p14:creationId xmlns:p14="http://schemas.microsoft.com/office/powerpoint/2010/main" val="53155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13508" y="210593"/>
            <a:ext cx="10800987" cy="537165"/>
          </a:xfrm>
        </p:spPr>
        <p:txBody>
          <a:bodyPr>
            <a:normAutofit/>
          </a:bodyPr>
          <a:lstStyle/>
          <a:p>
            <a:r>
              <a:rPr lang="ru-RU" sz="2400" b="1" dirty="0" smtClean="0">
                <a:solidFill>
                  <a:schemeClr val="tx1"/>
                </a:solidFill>
              </a:rPr>
              <a:t>Административная практика – что считать «качеством»</a:t>
            </a:r>
            <a:endParaRPr lang="ru-RU" sz="2400" b="1" dirty="0">
              <a:solidFill>
                <a:schemeClr val="tx1"/>
              </a:solidFill>
            </a:endParaRPr>
          </a:p>
        </p:txBody>
      </p:sp>
      <p:sp>
        <p:nvSpPr>
          <p:cNvPr id="3" name="Объект 2"/>
          <p:cNvSpPr>
            <a:spLocks noGrp="1"/>
          </p:cNvSpPr>
          <p:nvPr>
            <p:ph idx="4294967295"/>
          </p:nvPr>
        </p:nvSpPr>
        <p:spPr>
          <a:xfrm>
            <a:off x="241482" y="1211717"/>
            <a:ext cx="8249373" cy="3729036"/>
          </a:xfrm>
        </p:spPr>
        <p:txBody>
          <a:bodyPr>
            <a:noAutofit/>
          </a:bodyPr>
          <a:lstStyle/>
          <a:p>
            <a:pPr marL="0" indent="0">
              <a:spcBef>
                <a:spcPts val="0"/>
              </a:spcBef>
              <a:buNone/>
            </a:pPr>
            <a:r>
              <a:rPr lang="ru-RU" sz="1600" b="1" dirty="0" smtClean="0">
                <a:solidFill>
                  <a:schemeClr val="tx1"/>
                </a:solidFill>
                <a:latin typeface="+mj-lt"/>
              </a:rPr>
              <a:t>Суть дела: </a:t>
            </a:r>
            <a:r>
              <a:rPr lang="ru-RU" sz="1600" dirty="0" smtClean="0">
                <a:solidFill>
                  <a:schemeClr val="tx1"/>
                </a:solidFill>
                <a:latin typeface="+mj-lt"/>
              </a:rPr>
              <a:t>заказчиком в порядке оценки заявок было предусмотрено проведение оценки по показателю «качественные характеристики объекта закупки» критерия «характеристики объекта закупки». </a:t>
            </a:r>
            <a:r>
              <a:rPr lang="ru-RU" sz="1600" dirty="0">
                <a:solidFill>
                  <a:schemeClr val="tx1"/>
                </a:solidFill>
                <a:latin typeface="+mj-lt"/>
              </a:rPr>
              <a:t>Для оценки по характеристике N 1 (качество товаров (работ, услуг)) показателя "качественные характеристики объекта закупки" критерия "качественные, функциональные и экологические характеристики объекта закупки" в соответствии с пунктом 19 Положения Заказчиком установлен перечень характеристик объекта закупки, подлежащих оценке: </a:t>
            </a:r>
            <a:r>
              <a:rPr lang="ru-RU" sz="1600" u="sng" dirty="0">
                <a:solidFill>
                  <a:schemeClr val="tx1"/>
                </a:solidFill>
                <a:latin typeface="+mj-lt"/>
              </a:rPr>
              <a:t>организационно-технические мероприятия, привлекаемые трудовые ресурсы, качество выполнения работ, организация работы по обеспечению охраны труда, используемое оборудование, инвентарь, средства</a:t>
            </a:r>
            <a:r>
              <a:rPr lang="ru-RU" sz="1600" dirty="0" smtClean="0">
                <a:solidFill>
                  <a:schemeClr val="tx1"/>
                </a:solidFill>
                <a:latin typeface="+mj-lt"/>
              </a:rPr>
              <a:t>.</a:t>
            </a:r>
          </a:p>
          <a:p>
            <a:pPr marL="0" indent="0">
              <a:spcBef>
                <a:spcPts val="0"/>
              </a:spcBef>
              <a:buNone/>
            </a:pPr>
            <a:r>
              <a:rPr lang="ru-RU" sz="1600" dirty="0" smtClean="0">
                <a:solidFill>
                  <a:schemeClr val="tx1"/>
                </a:solidFill>
                <a:latin typeface="+mj-lt"/>
              </a:rPr>
              <a:t>Заказчиком была приведена следующая </a:t>
            </a:r>
            <a:r>
              <a:rPr lang="ru-RU" sz="1600" dirty="0">
                <a:solidFill>
                  <a:schemeClr val="tx1"/>
                </a:solidFill>
                <a:latin typeface="+mj-lt"/>
              </a:rPr>
              <a:t>шкала оценки: Предложение о наличии характеристики объекта закупки 100 </a:t>
            </a:r>
            <a:r>
              <a:rPr lang="ru-RU" sz="1600" dirty="0" smtClean="0">
                <a:solidFill>
                  <a:schemeClr val="tx1"/>
                </a:solidFill>
                <a:latin typeface="+mj-lt"/>
              </a:rPr>
              <a:t>баллов; Предложение </a:t>
            </a:r>
            <a:r>
              <a:rPr lang="ru-RU" sz="1600" dirty="0">
                <a:solidFill>
                  <a:schemeClr val="tx1"/>
                </a:solidFill>
                <a:latin typeface="+mj-lt"/>
              </a:rPr>
              <a:t>об отсутствии характеристики объекта закупки 0 </a:t>
            </a:r>
            <a:r>
              <a:rPr lang="ru-RU" sz="1600" dirty="0" smtClean="0">
                <a:solidFill>
                  <a:schemeClr val="tx1"/>
                </a:solidFill>
                <a:latin typeface="+mj-lt"/>
              </a:rPr>
              <a:t>баллов. По мнению заявителя его заявку по названным параметрам оценили неверно. </a:t>
            </a:r>
            <a:endParaRPr lang="ru-RU" sz="1600" dirty="0">
              <a:solidFill>
                <a:schemeClr val="tx1"/>
              </a:solidFill>
              <a:latin typeface="+mj-lt"/>
            </a:endParaRPr>
          </a:p>
        </p:txBody>
      </p:sp>
      <p:sp>
        <p:nvSpPr>
          <p:cNvPr id="5" name="Прямоугольник 4">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TextBox 7"/>
          <p:cNvSpPr txBox="1"/>
          <p:nvPr/>
        </p:nvSpPr>
        <p:spPr>
          <a:xfrm>
            <a:off x="241482" y="4810441"/>
            <a:ext cx="8055428" cy="1323439"/>
          </a:xfrm>
          <a:prstGeom prst="rect">
            <a:avLst/>
          </a:prstGeom>
          <a:noFill/>
        </p:spPr>
        <p:txBody>
          <a:bodyPr wrap="square" rtlCol="0">
            <a:spAutoFit/>
          </a:bodyPr>
          <a:lstStyle/>
          <a:p>
            <a:r>
              <a:rPr lang="ru-RU" sz="1600" b="1" dirty="0"/>
              <a:t>Суть решения: </a:t>
            </a:r>
            <a:r>
              <a:rPr lang="ru-RU" sz="1600" dirty="0" smtClean="0"/>
              <a:t>жалоба не обоснована, в действиях заказчика нарушений не выявлено. </a:t>
            </a:r>
          </a:p>
          <a:p>
            <a:endParaRPr lang="ru-RU" sz="1600" dirty="0"/>
          </a:p>
          <a:p>
            <a:r>
              <a:rPr lang="ru-RU" sz="1600" b="1" dirty="0"/>
              <a:t>Реквизиты: </a:t>
            </a:r>
            <a:r>
              <a:rPr lang="ru-RU" sz="1600" dirty="0" smtClean="0"/>
              <a:t>решение Санкт-Петербургского </a:t>
            </a:r>
            <a:r>
              <a:rPr lang="ru-RU" sz="1600" dirty="0"/>
              <a:t>УФАС </a:t>
            </a:r>
            <a:r>
              <a:rPr lang="ru-RU" sz="1600" dirty="0" smtClean="0"/>
              <a:t>России по </a:t>
            </a:r>
            <a:r>
              <a:rPr lang="ru-RU" sz="1600" dirty="0"/>
              <a:t>закупке </a:t>
            </a:r>
            <a:r>
              <a:rPr lang="ru-RU" sz="1600" dirty="0" smtClean="0"/>
              <a:t>0172200005422000098 от 20.07.2022</a:t>
            </a:r>
            <a:endParaRPr lang="ru-RU" sz="1600" dirty="0"/>
          </a:p>
        </p:txBody>
      </p:sp>
    </p:spTree>
    <p:extLst>
      <p:ext uri="{BB962C8B-B14F-4D97-AF65-F5344CB8AC3E}">
        <p14:creationId xmlns:p14="http://schemas.microsoft.com/office/powerpoint/2010/main" val="291229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65462" y="186192"/>
            <a:ext cx="10800987" cy="1025525"/>
          </a:xfrm>
        </p:spPr>
        <p:txBody>
          <a:bodyPr>
            <a:normAutofit/>
          </a:bodyPr>
          <a:lstStyle/>
          <a:p>
            <a:r>
              <a:rPr lang="ru-RU" sz="2400" b="1" dirty="0" smtClean="0">
                <a:solidFill>
                  <a:schemeClr val="tx1"/>
                </a:solidFill>
              </a:rPr>
              <a:t>Административная практика – пропорциональность</a:t>
            </a:r>
            <a:endParaRPr lang="ru-RU" sz="2400" b="1" dirty="0">
              <a:solidFill>
                <a:schemeClr val="tx1"/>
              </a:solidFill>
            </a:endParaRPr>
          </a:p>
        </p:txBody>
      </p:sp>
      <p:sp>
        <p:nvSpPr>
          <p:cNvPr id="3" name="Объект 2"/>
          <p:cNvSpPr>
            <a:spLocks noGrp="1"/>
          </p:cNvSpPr>
          <p:nvPr>
            <p:ph idx="4294967295"/>
          </p:nvPr>
        </p:nvSpPr>
        <p:spPr>
          <a:xfrm>
            <a:off x="241482" y="898208"/>
            <a:ext cx="11358335" cy="4196306"/>
          </a:xfrm>
        </p:spPr>
        <p:txBody>
          <a:bodyPr>
            <a:noAutofit/>
          </a:bodyPr>
          <a:lstStyle/>
          <a:p>
            <a:pPr marL="0" indent="0">
              <a:spcBef>
                <a:spcPts val="0"/>
              </a:spcBef>
              <a:buNone/>
            </a:pPr>
            <a:r>
              <a:rPr lang="ru-RU" sz="1600" b="1" dirty="0" smtClean="0">
                <a:solidFill>
                  <a:schemeClr val="tx1"/>
                </a:solidFill>
                <a:latin typeface="+mj-lt"/>
              </a:rPr>
              <a:t>Суть дела: </a:t>
            </a:r>
            <a:r>
              <a:rPr lang="ru-RU" sz="1600" dirty="0" smtClean="0">
                <a:solidFill>
                  <a:schemeClr val="tx1"/>
                </a:solidFill>
                <a:latin typeface="+mj-lt"/>
              </a:rPr>
              <a:t>заказчиком в порядке оценки заявок было предусмотрено проведение оценки по показателю «качественные характеристики объекта закупки» критерия «характеристики объекта закупки». Предложена следующая шкала оценки:</a:t>
            </a:r>
          </a:p>
          <a:p>
            <a:pPr>
              <a:spcBef>
                <a:spcPts val="0"/>
              </a:spcBef>
              <a:buFont typeface="Wingdings" panose="05000000000000000000" pitchFamily="2" charset="2"/>
              <a:buChar char="ü"/>
            </a:pPr>
            <a:r>
              <a:rPr lang="ru-RU" sz="1600" dirty="0">
                <a:solidFill>
                  <a:schemeClr val="tx1"/>
                </a:solidFill>
                <a:latin typeface="+mj-lt"/>
              </a:rPr>
              <a:t>Заявке участника, в предложении которого представлено развернутое описание предстоящей работы, и которое признано соответствующим требованиям, установленным в документации о закупке, присваивается 100 баллов;</a:t>
            </a:r>
          </a:p>
          <a:p>
            <a:pPr>
              <a:spcBef>
                <a:spcPts val="0"/>
              </a:spcBef>
              <a:buFont typeface="Wingdings" panose="05000000000000000000" pitchFamily="2" charset="2"/>
              <a:buChar char="ü"/>
            </a:pPr>
            <a:r>
              <a:rPr lang="ru-RU" sz="1600" dirty="0" smtClean="0">
                <a:solidFill>
                  <a:schemeClr val="tx1"/>
                </a:solidFill>
                <a:latin typeface="+mj-lt"/>
              </a:rPr>
              <a:t>Заявке </a:t>
            </a:r>
            <a:r>
              <a:rPr lang="ru-RU" sz="1600" dirty="0">
                <a:solidFill>
                  <a:schemeClr val="tx1"/>
                </a:solidFill>
                <a:latin typeface="+mj-lt"/>
              </a:rPr>
              <a:t>участника, в котором представлено описание предстоящей работы, с наличием некоторой логичности в выстраивании информации, но без целостной картины порядка выполнения работ, дополненное элементами развернутого описания, и которое признано соответствующим требованиям, установленным в документации о закупке, присваивается 10 баллов;</a:t>
            </a:r>
          </a:p>
          <a:p>
            <a:pPr>
              <a:spcBef>
                <a:spcPts val="0"/>
              </a:spcBef>
              <a:buFont typeface="Wingdings" panose="05000000000000000000" pitchFamily="2" charset="2"/>
              <a:buChar char="ü"/>
            </a:pPr>
            <a:r>
              <a:rPr lang="ru-RU" sz="1600" dirty="0" smtClean="0">
                <a:solidFill>
                  <a:schemeClr val="tx1"/>
                </a:solidFill>
                <a:latin typeface="+mj-lt"/>
              </a:rPr>
              <a:t>Заявке </a:t>
            </a:r>
            <a:r>
              <a:rPr lang="ru-RU" sz="1600" dirty="0">
                <a:solidFill>
                  <a:schemeClr val="tx1"/>
                </a:solidFill>
                <a:latin typeface="+mj-lt"/>
              </a:rPr>
              <a:t>участника, в которой представлено формальное описание предстоящей работы, бессистемное изложение того, что необходимо сделать по данной работе, и которое признано соответствующим требованиям, установленным в документации о закупке, присваивается 5 баллов;</a:t>
            </a:r>
          </a:p>
          <a:p>
            <a:pPr>
              <a:spcBef>
                <a:spcPts val="0"/>
              </a:spcBef>
              <a:buFont typeface="Wingdings" panose="05000000000000000000" pitchFamily="2" charset="2"/>
              <a:buChar char="ü"/>
            </a:pPr>
            <a:r>
              <a:rPr lang="ru-RU" sz="1600" dirty="0" smtClean="0">
                <a:solidFill>
                  <a:schemeClr val="tx1"/>
                </a:solidFill>
                <a:latin typeface="+mj-lt"/>
              </a:rPr>
              <a:t>Заявке </a:t>
            </a:r>
            <a:r>
              <a:rPr lang="ru-RU" sz="1600" dirty="0">
                <a:solidFill>
                  <a:schemeClr val="tx1"/>
                </a:solidFill>
                <a:latin typeface="+mj-lt"/>
              </a:rPr>
              <a:t>участника, в которой отсутствует предложение по детализирующему показателю, или представлено только скопированное техническое задание на выполнение работы, или предложение признано не соответствующим требованиям, установленным в документации о закупке, присваивается 0 баллов</a:t>
            </a:r>
            <a:r>
              <a:rPr lang="ru-RU" sz="1600" dirty="0" smtClean="0">
                <a:solidFill>
                  <a:schemeClr val="tx1"/>
                </a:solidFill>
                <a:latin typeface="+mj-lt"/>
              </a:rPr>
              <a:t>.</a:t>
            </a:r>
          </a:p>
          <a:p>
            <a:pPr marL="0" indent="0">
              <a:spcBef>
                <a:spcPts val="0"/>
              </a:spcBef>
              <a:buNone/>
            </a:pPr>
            <a:r>
              <a:rPr lang="ru-RU" sz="1600" dirty="0" smtClean="0">
                <a:solidFill>
                  <a:schemeClr val="tx1"/>
                </a:solidFill>
                <a:latin typeface="+mj-lt"/>
              </a:rPr>
              <a:t>Указанная методика оценки послужила основанием для направления жалобы.</a:t>
            </a:r>
            <a:endParaRPr lang="ru-RU" sz="1600" dirty="0">
              <a:solidFill>
                <a:schemeClr val="tx1"/>
              </a:solidFill>
              <a:latin typeface="+mj-lt"/>
            </a:endParaRPr>
          </a:p>
        </p:txBody>
      </p:sp>
      <p:sp>
        <p:nvSpPr>
          <p:cNvPr id="5" name="Прямоугольник 4">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TextBox 7"/>
          <p:cNvSpPr txBox="1"/>
          <p:nvPr/>
        </p:nvSpPr>
        <p:spPr>
          <a:xfrm>
            <a:off x="241481" y="4948067"/>
            <a:ext cx="11434355" cy="1569660"/>
          </a:xfrm>
          <a:prstGeom prst="rect">
            <a:avLst/>
          </a:prstGeom>
          <a:noFill/>
        </p:spPr>
        <p:txBody>
          <a:bodyPr wrap="square" rtlCol="0">
            <a:spAutoFit/>
          </a:bodyPr>
          <a:lstStyle/>
          <a:p>
            <a:r>
              <a:rPr lang="ru-RU" sz="1600" b="1" dirty="0"/>
              <a:t>Суть решения: </a:t>
            </a:r>
            <a:r>
              <a:rPr lang="ru-RU" sz="1600" dirty="0" smtClean="0"/>
              <a:t>жалоба не обоснована</a:t>
            </a:r>
            <a:r>
              <a:rPr lang="ru-RU" sz="1600" dirty="0"/>
              <a:t>, Положение 2604 не устанавливает конкретных требований к градации шкалы оценки заявок на участие в Конкурсе по детализирующим показателям показателей критерия оценки заявок «Качественные характеристики объекта закупки», а также не устанавливает конкретные детализирующие показатели по показателям критерия «Качественные характеристики объекта закупки</a:t>
            </a:r>
            <a:r>
              <a:rPr lang="ru-RU" sz="1600" dirty="0" smtClean="0"/>
              <a:t>». </a:t>
            </a:r>
          </a:p>
          <a:p>
            <a:endParaRPr lang="ru-RU" sz="1600" dirty="0"/>
          </a:p>
          <a:p>
            <a:r>
              <a:rPr lang="ru-RU" sz="1600" b="1" dirty="0"/>
              <a:t>Реквизиты: </a:t>
            </a:r>
            <a:r>
              <a:rPr lang="ru-RU" sz="1600" dirty="0" smtClean="0"/>
              <a:t>решение Северо-Осетинского </a:t>
            </a:r>
            <a:r>
              <a:rPr lang="ru-RU" sz="1600" dirty="0"/>
              <a:t>УФАС </a:t>
            </a:r>
            <a:r>
              <a:rPr lang="ru-RU" sz="1600" dirty="0" smtClean="0"/>
              <a:t>России по </a:t>
            </a:r>
            <a:r>
              <a:rPr lang="ru-RU" sz="1600" dirty="0"/>
              <a:t>закупке 0110300000822000024 </a:t>
            </a:r>
            <a:r>
              <a:rPr lang="ru-RU" sz="1600" dirty="0" smtClean="0"/>
              <a:t>от 22.06.2022</a:t>
            </a:r>
            <a:endParaRPr lang="ru-RU" sz="1600" dirty="0"/>
          </a:p>
        </p:txBody>
      </p:sp>
    </p:spTree>
    <p:extLst>
      <p:ext uri="{BB962C8B-B14F-4D97-AF65-F5344CB8AC3E}">
        <p14:creationId xmlns:p14="http://schemas.microsoft.com/office/powerpoint/2010/main" val="32368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941AFF20-015C-CA49-A729-9AFAD0F50128}"/>
              </a:ext>
            </a:extLst>
          </p:cNvPr>
          <p:cNvSpPr/>
          <p:nvPr/>
        </p:nvSpPr>
        <p:spPr>
          <a:xfrm>
            <a:off x="315970" y="3929237"/>
            <a:ext cx="8056656" cy="584775"/>
          </a:xfrm>
          <a:prstGeom prst="rect">
            <a:avLst/>
          </a:prstGeom>
          <a:noFill/>
        </p:spPr>
        <p:txBody>
          <a:bodyPr wrap="square">
            <a:spAutoFit/>
          </a:bodyPr>
          <a:lstStyle/>
          <a:p>
            <a:r>
              <a:rPr lang="ru-RU" sz="3200" b="1" dirty="0" smtClean="0">
                <a:latin typeface="Panton SemiBold" pitchFamily="2" charset="0"/>
                <a:ea typeface="Roboto Lt" pitchFamily="2" charset="0"/>
                <a:cs typeface="Segoe UI" panose="020B0502040204020203" pitchFamily="34" charset="0"/>
              </a:rPr>
              <a:t>Блок 1</a:t>
            </a:r>
            <a:endParaRPr lang="ru-RU" sz="3200" b="1" dirty="0">
              <a:latin typeface="Panton SemiBold" pitchFamily="2" charset="0"/>
              <a:ea typeface="Roboto Lt" pitchFamily="2" charset="0"/>
              <a:cs typeface="Segoe UI" panose="020B0502040204020203" pitchFamily="34" charset="0"/>
            </a:endParaRPr>
          </a:p>
        </p:txBody>
      </p:sp>
      <p:sp>
        <p:nvSpPr>
          <p:cNvPr id="14" name="TextBox 13">
            <a:extLst>
              <a:ext uri="{FF2B5EF4-FFF2-40B4-BE49-F238E27FC236}">
                <a16:creationId xmlns:a16="http://schemas.microsoft.com/office/drawing/2014/main" id="{114169D9-C57A-914A-B361-9B22FA124132}"/>
              </a:ext>
            </a:extLst>
          </p:cNvPr>
          <p:cNvSpPr txBox="1"/>
          <p:nvPr/>
        </p:nvSpPr>
        <p:spPr>
          <a:xfrm>
            <a:off x="300038" y="3027073"/>
            <a:ext cx="6293295" cy="523220"/>
          </a:xfrm>
          <a:prstGeom prst="rect">
            <a:avLst/>
          </a:prstGeom>
          <a:noFill/>
        </p:spPr>
        <p:txBody>
          <a:bodyPr wrap="square" rtlCol="0">
            <a:spAutoFit/>
          </a:bodyPr>
          <a:lstStyle/>
          <a:p>
            <a:r>
              <a:rPr lang="ru-RU" sz="2800" b="1" dirty="0" smtClean="0">
                <a:latin typeface="Panton" pitchFamily="2" charset="0"/>
              </a:rPr>
              <a:t>Общие </a:t>
            </a:r>
            <a:r>
              <a:rPr lang="ru-RU" sz="2800" b="1" dirty="0">
                <a:latin typeface="Panton" pitchFamily="2" charset="0"/>
              </a:rPr>
              <a:t>положения</a:t>
            </a:r>
          </a:p>
        </p:txBody>
      </p:sp>
      <p:pic>
        <p:nvPicPr>
          <p:cNvPr id="15" name="Рисунок 14">
            <a:extLst>
              <a:ext uri="{FF2B5EF4-FFF2-40B4-BE49-F238E27FC236}">
                <a16:creationId xmlns:a16="http://schemas.microsoft.com/office/drawing/2014/main" id="{1326C4BA-3DE0-BA49-B1EC-38B7AF9BA7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0038" y="345713"/>
            <a:ext cx="3862945" cy="461610"/>
          </a:xfrm>
          <a:prstGeom prst="rect">
            <a:avLst/>
          </a:prstGeom>
        </p:spPr>
      </p:pic>
      <p:pic>
        <p:nvPicPr>
          <p:cNvPr id="23" name="Рисунок 22">
            <a:extLst>
              <a:ext uri="{FF2B5EF4-FFF2-40B4-BE49-F238E27FC236}">
                <a16:creationId xmlns:a16="http://schemas.microsoft.com/office/drawing/2014/main" id="{3AB989C9-5FEB-DE49-8823-6F3F92028D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209180" y="0"/>
            <a:ext cx="3996267" cy="6858000"/>
          </a:xfrm>
          <a:prstGeom prst="rect">
            <a:avLst/>
          </a:prstGeom>
        </p:spPr>
      </p:pic>
      <p:sp>
        <p:nvSpPr>
          <p:cNvPr id="24" name="Прямоугольник 23">
            <a:extLst>
              <a:ext uri="{FF2B5EF4-FFF2-40B4-BE49-F238E27FC236}">
                <a16:creationId xmlns:a16="http://schemas.microsoft.com/office/drawing/2014/main" id="{97D7383E-5C29-D748-B29C-B60C752C9775}"/>
              </a:ext>
            </a:extLst>
          </p:cNvPr>
          <p:cNvSpPr/>
          <p:nvPr/>
        </p:nvSpPr>
        <p:spPr>
          <a:xfrm>
            <a:off x="315970" y="3774562"/>
            <a:ext cx="5780030" cy="45719"/>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9366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65462" y="186192"/>
            <a:ext cx="10800987" cy="1025525"/>
          </a:xfrm>
        </p:spPr>
        <p:txBody>
          <a:bodyPr>
            <a:normAutofit/>
          </a:bodyPr>
          <a:lstStyle/>
          <a:p>
            <a:r>
              <a:rPr lang="ru-RU" sz="2400" b="1" dirty="0" smtClean="0">
                <a:solidFill>
                  <a:schemeClr val="tx1"/>
                </a:solidFill>
              </a:rPr>
              <a:t>Административная практика – пропорциональность</a:t>
            </a:r>
            <a:endParaRPr lang="ru-RU" sz="2400" b="1" dirty="0">
              <a:solidFill>
                <a:schemeClr val="tx1"/>
              </a:solidFill>
            </a:endParaRPr>
          </a:p>
        </p:txBody>
      </p:sp>
      <p:sp>
        <p:nvSpPr>
          <p:cNvPr id="3" name="Объект 2"/>
          <p:cNvSpPr>
            <a:spLocks noGrp="1"/>
          </p:cNvSpPr>
          <p:nvPr>
            <p:ph idx="4294967295"/>
          </p:nvPr>
        </p:nvSpPr>
        <p:spPr>
          <a:xfrm>
            <a:off x="234436" y="825724"/>
            <a:ext cx="10607735" cy="3215686"/>
          </a:xfrm>
        </p:spPr>
        <p:txBody>
          <a:bodyPr>
            <a:noAutofit/>
          </a:bodyPr>
          <a:lstStyle/>
          <a:p>
            <a:pPr marL="0" indent="0">
              <a:spcBef>
                <a:spcPts val="0"/>
              </a:spcBef>
              <a:buNone/>
            </a:pPr>
            <a:r>
              <a:rPr lang="ru-RU" sz="1600" b="1" dirty="0" smtClean="0">
                <a:solidFill>
                  <a:schemeClr val="tx1"/>
                </a:solidFill>
                <a:latin typeface="+mj-lt"/>
              </a:rPr>
              <a:t>Суть дела: </a:t>
            </a:r>
            <a:r>
              <a:rPr lang="ru-RU" sz="1600" dirty="0" smtClean="0">
                <a:solidFill>
                  <a:schemeClr val="tx1"/>
                </a:solidFill>
                <a:latin typeface="+mj-lt"/>
              </a:rPr>
              <a:t>Согласно </a:t>
            </a:r>
            <a:r>
              <a:rPr lang="ru-RU" sz="1600" dirty="0">
                <a:solidFill>
                  <a:schemeClr val="tx1"/>
                </a:solidFill>
                <a:latin typeface="+mj-lt"/>
              </a:rPr>
              <a:t>порядку оценки заявок, установленному в </a:t>
            </a:r>
            <a:r>
              <a:rPr lang="ru-RU" sz="1600" dirty="0" smtClean="0">
                <a:solidFill>
                  <a:schemeClr val="tx1"/>
                </a:solidFill>
                <a:latin typeface="+mj-lt"/>
              </a:rPr>
              <a:t>извещении о </a:t>
            </a:r>
            <a:r>
              <a:rPr lang="ru-RU" sz="1600" dirty="0">
                <a:solidFill>
                  <a:schemeClr val="tx1"/>
                </a:solidFill>
                <a:latin typeface="+mj-lt"/>
              </a:rPr>
              <a:t>проведении Конкурса, для оценки заявок по </a:t>
            </a:r>
            <a:r>
              <a:rPr lang="ru-RU" sz="1600" dirty="0" smtClean="0">
                <a:solidFill>
                  <a:schemeClr val="tx1"/>
                </a:solidFill>
                <a:latin typeface="+mj-lt"/>
              </a:rPr>
              <a:t>Детализирующему показателю </a:t>
            </a:r>
            <a:r>
              <a:rPr lang="ru-RU" sz="1600" dirty="0">
                <a:solidFill>
                  <a:schemeClr val="tx1"/>
                </a:solidFill>
                <a:latin typeface="+mj-lt"/>
              </a:rPr>
              <a:t>№ 1 Критерия № 1 установлена следующая шкала оценки:</a:t>
            </a:r>
          </a:p>
          <a:p>
            <a:pPr marL="0" indent="0">
              <a:spcBef>
                <a:spcPts val="0"/>
              </a:spcBef>
              <a:buNone/>
            </a:pPr>
            <a:r>
              <a:rPr lang="ru-RU" sz="1600" dirty="0" smtClean="0">
                <a:solidFill>
                  <a:schemeClr val="tx1"/>
                </a:solidFill>
                <a:latin typeface="+mj-lt"/>
              </a:rPr>
              <a:t>– </a:t>
            </a:r>
            <a:r>
              <a:rPr lang="ru-RU" sz="1600" dirty="0">
                <a:solidFill>
                  <a:schemeClr val="tx1"/>
                </a:solidFill>
                <a:latin typeface="+mj-lt"/>
              </a:rPr>
              <a:t>если предложение представлено и содержит </a:t>
            </a:r>
            <a:r>
              <a:rPr lang="ru-RU" sz="1600" dirty="0" smtClean="0">
                <a:solidFill>
                  <a:schemeClr val="tx1"/>
                </a:solidFill>
                <a:latin typeface="+mj-lt"/>
              </a:rPr>
              <a:t>предложения по </a:t>
            </a:r>
            <a:r>
              <a:rPr lang="ru-RU" sz="1600" dirty="0">
                <a:solidFill>
                  <a:schemeClr val="tx1"/>
                </a:solidFill>
                <a:latin typeface="+mj-lt"/>
              </a:rPr>
              <a:t>организации выполнения работ не по всем пунктам, </a:t>
            </a:r>
            <a:r>
              <a:rPr lang="ru-RU" sz="1600" dirty="0" smtClean="0">
                <a:solidFill>
                  <a:schemeClr val="tx1"/>
                </a:solidFill>
                <a:latin typeface="+mj-lt"/>
              </a:rPr>
              <a:t>подлежащим оценке</a:t>
            </a:r>
            <a:r>
              <a:rPr lang="ru-RU" sz="1600" dirty="0">
                <a:solidFill>
                  <a:schemeClr val="tx1"/>
                </a:solidFill>
                <a:latin typeface="+mj-lt"/>
              </a:rPr>
              <a:t>, участнику закупки присваивается 0 баллов;</a:t>
            </a:r>
          </a:p>
          <a:p>
            <a:pPr marL="0" indent="0">
              <a:spcBef>
                <a:spcPts val="0"/>
              </a:spcBef>
              <a:buNone/>
            </a:pPr>
            <a:r>
              <a:rPr lang="ru-RU" sz="1600" dirty="0" smtClean="0">
                <a:solidFill>
                  <a:schemeClr val="tx1"/>
                </a:solidFill>
                <a:latin typeface="+mj-lt"/>
              </a:rPr>
              <a:t>– </a:t>
            </a:r>
            <a:r>
              <a:rPr lang="ru-RU" sz="1600" dirty="0">
                <a:solidFill>
                  <a:schemeClr val="tx1"/>
                </a:solidFill>
                <a:latin typeface="+mj-lt"/>
              </a:rPr>
              <a:t>если предложение представлено и содержит </a:t>
            </a:r>
            <a:r>
              <a:rPr lang="ru-RU" sz="1600" dirty="0" smtClean="0">
                <a:solidFill>
                  <a:schemeClr val="tx1"/>
                </a:solidFill>
                <a:latin typeface="+mj-lt"/>
              </a:rPr>
              <a:t>предложения по </a:t>
            </a:r>
            <a:r>
              <a:rPr lang="ru-RU" sz="1600" dirty="0">
                <a:solidFill>
                  <a:schemeClr val="tx1"/>
                </a:solidFill>
                <a:latin typeface="+mj-lt"/>
              </a:rPr>
              <a:t>организации выполнения работ по всем пунктам, </a:t>
            </a:r>
            <a:r>
              <a:rPr lang="ru-RU" sz="1600" dirty="0" smtClean="0">
                <a:solidFill>
                  <a:schemeClr val="tx1"/>
                </a:solidFill>
                <a:latin typeface="+mj-lt"/>
              </a:rPr>
              <a:t>подлежащим оценке</a:t>
            </a:r>
            <a:r>
              <a:rPr lang="ru-RU" sz="1600" dirty="0">
                <a:solidFill>
                  <a:schemeClr val="tx1"/>
                </a:solidFill>
                <a:latin typeface="+mj-lt"/>
              </a:rPr>
              <a:t>, участнику закупки присваивается 15 баллов</a:t>
            </a:r>
            <a:r>
              <a:rPr lang="ru-RU" sz="1600" dirty="0" smtClean="0">
                <a:solidFill>
                  <a:schemeClr val="tx1"/>
                </a:solidFill>
                <a:latin typeface="+mj-lt"/>
              </a:rPr>
              <a:t>;</a:t>
            </a:r>
            <a:endParaRPr lang="ru-RU" sz="1600" dirty="0">
              <a:solidFill>
                <a:schemeClr val="tx1"/>
              </a:solidFill>
              <a:latin typeface="+mj-lt"/>
            </a:endParaRPr>
          </a:p>
          <a:p>
            <a:pPr marL="0" indent="0">
              <a:spcBef>
                <a:spcPts val="0"/>
              </a:spcBef>
              <a:buNone/>
            </a:pPr>
            <a:r>
              <a:rPr lang="ru-RU" sz="1600" dirty="0">
                <a:solidFill>
                  <a:schemeClr val="tx1"/>
                </a:solidFill>
                <a:latin typeface="+mj-lt"/>
              </a:rPr>
              <a:t>– если предложение представлено, содержит </a:t>
            </a:r>
            <a:r>
              <a:rPr lang="ru-RU" sz="1600" dirty="0" smtClean="0">
                <a:solidFill>
                  <a:schemeClr val="tx1"/>
                </a:solidFill>
                <a:latin typeface="+mj-lt"/>
              </a:rPr>
              <a:t>предложения по </a:t>
            </a:r>
            <a:r>
              <a:rPr lang="ru-RU" sz="1600" dirty="0">
                <a:solidFill>
                  <a:schemeClr val="tx1"/>
                </a:solidFill>
                <a:latin typeface="+mj-lt"/>
              </a:rPr>
              <a:t>организации выполнения работ по всем пунктам, </a:t>
            </a:r>
            <a:r>
              <a:rPr lang="ru-RU" sz="1600" dirty="0" smtClean="0">
                <a:solidFill>
                  <a:schemeClr val="tx1"/>
                </a:solidFill>
                <a:latin typeface="+mj-lt"/>
              </a:rPr>
              <a:t>подлежащим оценке</a:t>
            </a:r>
            <a:r>
              <a:rPr lang="ru-RU" sz="1600" dirty="0">
                <a:solidFill>
                  <a:schemeClr val="tx1"/>
                </a:solidFill>
                <a:latin typeface="+mj-lt"/>
              </a:rPr>
              <a:t>, детализировано, содержательно проработано, </a:t>
            </a:r>
            <a:r>
              <a:rPr lang="ru-RU" sz="1600" dirty="0" smtClean="0">
                <a:solidFill>
                  <a:schemeClr val="tx1"/>
                </a:solidFill>
                <a:latin typeface="+mj-lt"/>
              </a:rPr>
              <a:t>участнику закупки </a:t>
            </a:r>
            <a:r>
              <a:rPr lang="ru-RU" sz="1600" dirty="0">
                <a:solidFill>
                  <a:schemeClr val="tx1"/>
                </a:solidFill>
                <a:latin typeface="+mj-lt"/>
              </a:rPr>
              <a:t>присваивается 50 баллов;</a:t>
            </a:r>
          </a:p>
          <a:p>
            <a:pPr marL="0" indent="0">
              <a:spcBef>
                <a:spcPts val="0"/>
              </a:spcBef>
              <a:buNone/>
            </a:pPr>
            <a:r>
              <a:rPr lang="ru-RU" sz="1600" dirty="0" smtClean="0">
                <a:solidFill>
                  <a:schemeClr val="tx1"/>
                </a:solidFill>
                <a:latin typeface="+mj-lt"/>
              </a:rPr>
              <a:t>– </a:t>
            </a:r>
            <a:r>
              <a:rPr lang="ru-RU" sz="1600" dirty="0">
                <a:solidFill>
                  <a:schemeClr val="tx1"/>
                </a:solidFill>
                <a:latin typeface="+mj-lt"/>
              </a:rPr>
              <a:t>если предложение представлено, содержит </a:t>
            </a:r>
            <a:r>
              <a:rPr lang="ru-RU" sz="1600" dirty="0" smtClean="0">
                <a:solidFill>
                  <a:schemeClr val="tx1"/>
                </a:solidFill>
                <a:latin typeface="+mj-lt"/>
              </a:rPr>
              <a:t>предложения по </a:t>
            </a:r>
            <a:r>
              <a:rPr lang="ru-RU" sz="1600" dirty="0">
                <a:solidFill>
                  <a:schemeClr val="tx1"/>
                </a:solidFill>
                <a:latin typeface="+mj-lt"/>
              </a:rPr>
              <a:t>организации выполнения работ по всем пунктам, </a:t>
            </a:r>
            <a:r>
              <a:rPr lang="ru-RU" sz="1600" dirty="0" smtClean="0">
                <a:solidFill>
                  <a:schemeClr val="tx1"/>
                </a:solidFill>
                <a:latin typeface="+mj-lt"/>
              </a:rPr>
              <a:t>подлежащим оценке</a:t>
            </a:r>
            <a:r>
              <a:rPr lang="ru-RU" sz="1600" dirty="0">
                <a:solidFill>
                  <a:schemeClr val="tx1"/>
                </a:solidFill>
                <a:latin typeface="+mj-lt"/>
              </a:rPr>
              <a:t>, законодательно обоснованно, участнику закупки </a:t>
            </a:r>
            <a:r>
              <a:rPr lang="ru-RU" sz="1600" dirty="0" smtClean="0">
                <a:solidFill>
                  <a:schemeClr val="tx1"/>
                </a:solidFill>
                <a:latin typeface="+mj-lt"/>
              </a:rPr>
              <a:t>присваивается 50 </a:t>
            </a:r>
            <a:r>
              <a:rPr lang="ru-RU" sz="1600" dirty="0">
                <a:solidFill>
                  <a:schemeClr val="tx1"/>
                </a:solidFill>
                <a:latin typeface="+mj-lt"/>
              </a:rPr>
              <a:t>баллов.</a:t>
            </a:r>
          </a:p>
          <a:p>
            <a:pPr marL="0" indent="0">
              <a:spcBef>
                <a:spcPts val="0"/>
              </a:spcBef>
              <a:buNone/>
            </a:pPr>
            <a:r>
              <a:rPr lang="ru-RU" sz="1600" dirty="0" smtClean="0">
                <a:solidFill>
                  <a:schemeClr val="tx1"/>
                </a:solidFill>
                <a:latin typeface="+mj-lt"/>
              </a:rPr>
              <a:t>– </a:t>
            </a:r>
            <a:r>
              <a:rPr lang="ru-RU" sz="1600" dirty="0">
                <a:solidFill>
                  <a:schemeClr val="tx1"/>
                </a:solidFill>
                <a:latin typeface="+mj-lt"/>
              </a:rPr>
              <a:t>если предложение представлено, содержит </a:t>
            </a:r>
            <a:r>
              <a:rPr lang="ru-RU" sz="1600" dirty="0" smtClean="0">
                <a:solidFill>
                  <a:schemeClr val="tx1"/>
                </a:solidFill>
                <a:latin typeface="+mj-lt"/>
              </a:rPr>
              <a:t>предложения по </a:t>
            </a:r>
            <a:r>
              <a:rPr lang="ru-RU" sz="1600" dirty="0">
                <a:solidFill>
                  <a:schemeClr val="tx1"/>
                </a:solidFill>
                <a:latin typeface="+mj-lt"/>
              </a:rPr>
              <a:t>организации выполнения работ по всем пунктам, </a:t>
            </a:r>
            <a:r>
              <a:rPr lang="ru-RU" sz="1600" dirty="0" smtClean="0">
                <a:solidFill>
                  <a:schemeClr val="tx1"/>
                </a:solidFill>
                <a:latin typeface="+mj-lt"/>
              </a:rPr>
              <a:t>подлежащим оценке</a:t>
            </a:r>
            <a:r>
              <a:rPr lang="ru-RU" sz="1600" dirty="0">
                <a:solidFill>
                  <a:schemeClr val="tx1"/>
                </a:solidFill>
                <a:latin typeface="+mj-lt"/>
              </a:rPr>
              <a:t>, детализировано, содержательно проработано, законодательно обоснованно, участнику закупки присваивается 100 баллов</a:t>
            </a:r>
            <a:r>
              <a:rPr lang="ru-RU" sz="1600" dirty="0" smtClean="0">
                <a:solidFill>
                  <a:schemeClr val="tx1"/>
                </a:solidFill>
                <a:latin typeface="+mj-lt"/>
              </a:rPr>
              <a:t>.</a:t>
            </a:r>
          </a:p>
          <a:p>
            <a:pPr marL="0" indent="0">
              <a:spcBef>
                <a:spcPts val="0"/>
              </a:spcBef>
              <a:buNone/>
            </a:pPr>
            <a:r>
              <a:rPr lang="ru-RU" sz="1600" dirty="0" smtClean="0">
                <a:solidFill>
                  <a:schemeClr val="tx1"/>
                </a:solidFill>
                <a:latin typeface="+mj-lt"/>
              </a:rPr>
              <a:t>Указанная методика оценки вызвала внимание ФАС в ходе внеплановой проверки</a:t>
            </a:r>
            <a:endParaRPr lang="ru-RU" sz="1600" dirty="0">
              <a:solidFill>
                <a:schemeClr val="tx1"/>
              </a:solidFill>
              <a:latin typeface="+mj-lt"/>
            </a:endParaRPr>
          </a:p>
        </p:txBody>
      </p:sp>
      <p:sp>
        <p:nvSpPr>
          <p:cNvPr id="5" name="Прямоугольник 4">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TextBox 7"/>
          <p:cNvSpPr txBox="1"/>
          <p:nvPr/>
        </p:nvSpPr>
        <p:spPr>
          <a:xfrm>
            <a:off x="234436" y="4795897"/>
            <a:ext cx="8099667" cy="2062103"/>
          </a:xfrm>
          <a:prstGeom prst="rect">
            <a:avLst/>
          </a:prstGeom>
          <a:noFill/>
        </p:spPr>
        <p:txBody>
          <a:bodyPr wrap="square" rtlCol="0">
            <a:spAutoFit/>
          </a:bodyPr>
          <a:lstStyle/>
          <a:p>
            <a:r>
              <a:rPr lang="ru-RU" sz="1600" b="1" dirty="0"/>
              <a:t>Суть решения: </a:t>
            </a:r>
            <a:r>
              <a:rPr lang="ru-RU" sz="1600" dirty="0"/>
              <a:t>Комиссия приходит к выводу, что установленный Заказчиком порядок оценки не позволяет выявить лучшее предложение в связи с отсутствием установленной пропорциональной зависимости между присваиваемыми баллами и представляемыми участниками закупки сведениями по Детализирующему показателю № 1 Критерия № </a:t>
            </a:r>
            <a:r>
              <a:rPr lang="ru-RU" sz="1600" dirty="0" smtClean="0"/>
              <a:t>1</a:t>
            </a:r>
          </a:p>
          <a:p>
            <a:endParaRPr lang="ru-RU" sz="1600" dirty="0"/>
          </a:p>
          <a:p>
            <a:r>
              <a:rPr lang="ru-RU" sz="1600" b="1" dirty="0"/>
              <a:t>Реквизиты: </a:t>
            </a:r>
            <a:r>
              <a:rPr lang="ru-RU" sz="1600" dirty="0" smtClean="0"/>
              <a:t>решение ЦА ФАС России по </a:t>
            </a:r>
            <a:r>
              <a:rPr lang="ru-RU" sz="1600" dirty="0"/>
              <a:t>закупке 0329100015622000015 от 31.03.2022</a:t>
            </a:r>
          </a:p>
        </p:txBody>
      </p:sp>
    </p:spTree>
    <p:extLst>
      <p:ext uri="{BB962C8B-B14F-4D97-AF65-F5344CB8AC3E}">
        <p14:creationId xmlns:p14="http://schemas.microsoft.com/office/powerpoint/2010/main" val="158151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03409" y="349477"/>
            <a:ext cx="10800987" cy="1025525"/>
          </a:xfrm>
        </p:spPr>
        <p:txBody>
          <a:bodyPr>
            <a:normAutofit fontScale="90000"/>
          </a:bodyPr>
          <a:lstStyle/>
          <a:p>
            <a:r>
              <a:rPr lang="ru-RU" sz="2400" b="1" dirty="0" smtClean="0">
                <a:solidFill>
                  <a:schemeClr val="tx1"/>
                </a:solidFill>
              </a:rPr>
              <a:t>Административная практика – </a:t>
            </a:r>
            <a:br>
              <a:rPr lang="ru-RU" sz="2400" b="1" dirty="0" smtClean="0">
                <a:solidFill>
                  <a:schemeClr val="tx1"/>
                </a:solidFill>
              </a:rPr>
            </a:br>
            <a:r>
              <a:rPr lang="ru-RU" sz="2400" b="1" dirty="0" smtClean="0">
                <a:solidFill>
                  <a:schemeClr val="tx1"/>
                </a:solidFill>
              </a:rPr>
              <a:t>ошибочно предоставлены сведения во второй части </a:t>
            </a:r>
            <a:br>
              <a:rPr lang="ru-RU" sz="2400" b="1" dirty="0" smtClean="0">
                <a:solidFill>
                  <a:schemeClr val="tx1"/>
                </a:solidFill>
              </a:rPr>
            </a:br>
            <a:r>
              <a:rPr lang="ru-RU" sz="2400" b="1" dirty="0" smtClean="0">
                <a:solidFill>
                  <a:schemeClr val="tx1"/>
                </a:solidFill>
              </a:rPr>
              <a:t>заявки</a:t>
            </a:r>
            <a:endParaRPr lang="ru-RU" sz="2400" b="1" dirty="0">
              <a:solidFill>
                <a:schemeClr val="tx1"/>
              </a:solidFill>
            </a:endParaRPr>
          </a:p>
        </p:txBody>
      </p:sp>
      <p:sp>
        <p:nvSpPr>
          <p:cNvPr id="3" name="Объект 2"/>
          <p:cNvSpPr>
            <a:spLocks noGrp="1"/>
          </p:cNvSpPr>
          <p:nvPr>
            <p:ph idx="4294967295"/>
          </p:nvPr>
        </p:nvSpPr>
        <p:spPr>
          <a:xfrm>
            <a:off x="303409" y="1724479"/>
            <a:ext cx="7892324" cy="1185811"/>
          </a:xfrm>
        </p:spPr>
        <p:txBody>
          <a:bodyPr>
            <a:noAutofit/>
          </a:bodyPr>
          <a:lstStyle/>
          <a:p>
            <a:pPr marL="0" indent="0">
              <a:spcBef>
                <a:spcPts val="0"/>
              </a:spcBef>
              <a:buNone/>
            </a:pPr>
            <a:r>
              <a:rPr lang="ru-RU" b="1" dirty="0" smtClean="0">
                <a:solidFill>
                  <a:schemeClr val="tx1"/>
                </a:solidFill>
                <a:latin typeface="+mj-lt"/>
              </a:rPr>
              <a:t>Суть дела: </a:t>
            </a:r>
            <a:r>
              <a:rPr lang="ru-RU" dirty="0" smtClean="0">
                <a:solidFill>
                  <a:schemeClr val="tx1"/>
                </a:solidFill>
                <a:latin typeface="+mj-lt"/>
              </a:rPr>
              <a:t>Участником сведения о качестве предоставлены в составе второй части заявки, в связи с чем по соответствующему показателю ему начислено 0 баллов, что и послужило основанием для направления жалобы</a:t>
            </a:r>
            <a:endParaRPr lang="ru-RU" dirty="0">
              <a:solidFill>
                <a:schemeClr val="tx1"/>
              </a:solidFill>
              <a:latin typeface="+mj-lt"/>
            </a:endParaRPr>
          </a:p>
        </p:txBody>
      </p:sp>
      <p:sp>
        <p:nvSpPr>
          <p:cNvPr id="5" name="Прямоугольник 4">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TextBox 7"/>
          <p:cNvSpPr txBox="1"/>
          <p:nvPr/>
        </p:nvSpPr>
        <p:spPr>
          <a:xfrm>
            <a:off x="241483" y="3232780"/>
            <a:ext cx="7770405" cy="2585323"/>
          </a:xfrm>
          <a:prstGeom prst="rect">
            <a:avLst/>
          </a:prstGeom>
          <a:noFill/>
        </p:spPr>
        <p:txBody>
          <a:bodyPr wrap="square" rtlCol="0">
            <a:spAutoFit/>
          </a:bodyPr>
          <a:lstStyle/>
          <a:p>
            <a:r>
              <a:rPr lang="ru-RU" b="1" dirty="0"/>
              <a:t>Суть решения: </a:t>
            </a:r>
            <a:r>
              <a:rPr lang="ru-RU" dirty="0"/>
              <a:t>Законом о контрактной системе предусмотрено предоставление предложения участников закупки в составе первой части заявки о качественных, функциональных и экологических характеристиках объекта закупки, Комиссия приходит к выводу, что действия Комиссии по осуществлению закупок не противоречат положениям Закона о контрактной системе</a:t>
            </a:r>
            <a:r>
              <a:rPr lang="ru-RU" dirty="0" smtClean="0"/>
              <a:t>.</a:t>
            </a:r>
          </a:p>
          <a:p>
            <a:endParaRPr lang="ru-RU" dirty="0"/>
          </a:p>
          <a:p>
            <a:r>
              <a:rPr lang="ru-RU" b="1" dirty="0"/>
              <a:t>Реквизиты: </a:t>
            </a:r>
            <a:r>
              <a:rPr lang="ru-RU" dirty="0" smtClean="0"/>
              <a:t>решение ЦА ФАС России по </a:t>
            </a:r>
            <a:r>
              <a:rPr lang="ru-RU" dirty="0"/>
              <a:t>закупке 0329100015622000015 от 31.03.2022</a:t>
            </a:r>
          </a:p>
        </p:txBody>
      </p:sp>
    </p:spTree>
    <p:extLst>
      <p:ext uri="{BB962C8B-B14F-4D97-AF65-F5344CB8AC3E}">
        <p14:creationId xmlns:p14="http://schemas.microsoft.com/office/powerpoint/2010/main" val="5198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941AFF20-015C-CA49-A729-9AFAD0F50128}"/>
              </a:ext>
            </a:extLst>
          </p:cNvPr>
          <p:cNvSpPr/>
          <p:nvPr/>
        </p:nvSpPr>
        <p:spPr>
          <a:xfrm>
            <a:off x="315970" y="3929237"/>
            <a:ext cx="8056656" cy="584775"/>
          </a:xfrm>
          <a:prstGeom prst="rect">
            <a:avLst/>
          </a:prstGeom>
          <a:noFill/>
        </p:spPr>
        <p:txBody>
          <a:bodyPr wrap="square">
            <a:spAutoFit/>
          </a:bodyPr>
          <a:lstStyle/>
          <a:p>
            <a:r>
              <a:rPr lang="ru-RU" sz="3200" b="1" dirty="0" smtClean="0">
                <a:latin typeface="Panton SemiBold" pitchFamily="2" charset="0"/>
                <a:ea typeface="Roboto Lt" pitchFamily="2" charset="0"/>
                <a:cs typeface="Segoe UI" panose="020B0502040204020203" pitchFamily="34" charset="0"/>
              </a:rPr>
              <a:t>Блок </a:t>
            </a:r>
            <a:r>
              <a:rPr lang="ru-RU" sz="3200" b="1" dirty="0">
                <a:latin typeface="Panton SemiBold" pitchFamily="2" charset="0"/>
                <a:ea typeface="Roboto Lt" pitchFamily="2" charset="0"/>
                <a:cs typeface="Segoe UI" panose="020B0502040204020203" pitchFamily="34" charset="0"/>
              </a:rPr>
              <a:t>5</a:t>
            </a:r>
          </a:p>
        </p:txBody>
      </p:sp>
      <p:sp>
        <p:nvSpPr>
          <p:cNvPr id="14" name="TextBox 13">
            <a:extLst>
              <a:ext uri="{FF2B5EF4-FFF2-40B4-BE49-F238E27FC236}">
                <a16:creationId xmlns:a16="http://schemas.microsoft.com/office/drawing/2014/main" id="{114169D9-C57A-914A-B361-9B22FA124132}"/>
              </a:ext>
            </a:extLst>
          </p:cNvPr>
          <p:cNvSpPr txBox="1"/>
          <p:nvPr/>
        </p:nvSpPr>
        <p:spPr>
          <a:xfrm>
            <a:off x="300038" y="2203734"/>
            <a:ext cx="6293295" cy="954107"/>
          </a:xfrm>
          <a:prstGeom prst="rect">
            <a:avLst/>
          </a:prstGeom>
          <a:noFill/>
        </p:spPr>
        <p:txBody>
          <a:bodyPr wrap="square" rtlCol="0">
            <a:spAutoFit/>
          </a:bodyPr>
          <a:lstStyle/>
          <a:p>
            <a:r>
              <a:rPr lang="ru-RU" sz="2800" b="1" dirty="0">
                <a:latin typeface="Panton" pitchFamily="2" charset="0"/>
              </a:rPr>
              <a:t>Оценка по критерию </a:t>
            </a:r>
            <a:r>
              <a:rPr lang="ru-RU" sz="2800" b="1" dirty="0" smtClean="0">
                <a:latin typeface="Panton" pitchFamily="2" charset="0"/>
              </a:rPr>
              <a:t>«Квалификация»</a:t>
            </a:r>
            <a:endParaRPr lang="ru-RU" sz="2800" b="1" dirty="0">
              <a:latin typeface="Panton" pitchFamily="2" charset="0"/>
            </a:endParaRPr>
          </a:p>
        </p:txBody>
      </p:sp>
      <p:pic>
        <p:nvPicPr>
          <p:cNvPr id="15" name="Рисунок 14">
            <a:extLst>
              <a:ext uri="{FF2B5EF4-FFF2-40B4-BE49-F238E27FC236}">
                <a16:creationId xmlns:a16="http://schemas.microsoft.com/office/drawing/2014/main" id="{1326C4BA-3DE0-BA49-B1EC-38B7AF9BA7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0038" y="345713"/>
            <a:ext cx="3862945" cy="461610"/>
          </a:xfrm>
          <a:prstGeom prst="rect">
            <a:avLst/>
          </a:prstGeom>
        </p:spPr>
      </p:pic>
      <p:pic>
        <p:nvPicPr>
          <p:cNvPr id="23" name="Рисунок 22">
            <a:extLst>
              <a:ext uri="{FF2B5EF4-FFF2-40B4-BE49-F238E27FC236}">
                <a16:creationId xmlns:a16="http://schemas.microsoft.com/office/drawing/2014/main" id="{3AB989C9-5FEB-DE49-8823-6F3F92028D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209180" y="0"/>
            <a:ext cx="3996267" cy="6858000"/>
          </a:xfrm>
          <a:prstGeom prst="rect">
            <a:avLst/>
          </a:prstGeom>
        </p:spPr>
      </p:pic>
      <p:sp>
        <p:nvSpPr>
          <p:cNvPr id="24" name="Прямоугольник 23">
            <a:extLst>
              <a:ext uri="{FF2B5EF4-FFF2-40B4-BE49-F238E27FC236}">
                <a16:creationId xmlns:a16="http://schemas.microsoft.com/office/drawing/2014/main" id="{97D7383E-5C29-D748-B29C-B60C752C9775}"/>
              </a:ext>
            </a:extLst>
          </p:cNvPr>
          <p:cNvSpPr/>
          <p:nvPr/>
        </p:nvSpPr>
        <p:spPr>
          <a:xfrm>
            <a:off x="315970" y="3774562"/>
            <a:ext cx="5780030" cy="45719"/>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3709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03473" y="217646"/>
            <a:ext cx="10800987" cy="1025525"/>
          </a:xfrm>
        </p:spPr>
        <p:txBody>
          <a:bodyPr>
            <a:normAutofit/>
          </a:bodyPr>
          <a:lstStyle/>
          <a:p>
            <a:r>
              <a:rPr lang="ru-RU" sz="2800" b="1" dirty="0">
                <a:solidFill>
                  <a:schemeClr val="tx1"/>
                </a:solidFill>
              </a:rPr>
              <a:t>Показатели критерия </a:t>
            </a:r>
          </a:p>
        </p:txBody>
      </p:sp>
      <p:sp>
        <p:nvSpPr>
          <p:cNvPr id="5" name="Прямоугольник 4">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graphicFrame>
        <p:nvGraphicFramePr>
          <p:cNvPr id="7" name="Схема 6"/>
          <p:cNvGraphicFramePr/>
          <p:nvPr>
            <p:extLst>
              <p:ext uri="{D42A27DB-BD31-4B8C-83A1-F6EECF244321}">
                <p14:modId xmlns:p14="http://schemas.microsoft.com/office/powerpoint/2010/main" val="3113519276"/>
              </p:ext>
            </p:extLst>
          </p:nvPr>
        </p:nvGraphicFramePr>
        <p:xfrm>
          <a:off x="-266101" y="1042805"/>
          <a:ext cx="10925392" cy="43889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Прямоугольник 3"/>
          <p:cNvSpPr/>
          <p:nvPr/>
        </p:nvSpPr>
        <p:spPr>
          <a:xfrm>
            <a:off x="1018903" y="5765074"/>
            <a:ext cx="6836228" cy="862149"/>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Для оценки заявок по показателям </a:t>
            </a:r>
            <a:r>
              <a:rPr lang="ru-RU" dirty="0" smtClean="0"/>
              <a:t>оценки применяются </a:t>
            </a:r>
            <a:r>
              <a:rPr lang="ru-RU" dirty="0"/>
              <a:t>детализирующие показатели.</a:t>
            </a:r>
          </a:p>
        </p:txBody>
      </p:sp>
    </p:spTree>
    <p:extLst>
      <p:ext uri="{BB962C8B-B14F-4D97-AF65-F5344CB8AC3E}">
        <p14:creationId xmlns:p14="http://schemas.microsoft.com/office/powerpoint/2010/main" val="253003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03473" y="217646"/>
            <a:ext cx="10800987" cy="1025525"/>
          </a:xfrm>
        </p:spPr>
        <p:txBody>
          <a:bodyPr>
            <a:normAutofit/>
          </a:bodyPr>
          <a:lstStyle/>
          <a:p>
            <a:r>
              <a:rPr lang="ru-RU" sz="2800" b="1" dirty="0" smtClean="0">
                <a:solidFill>
                  <a:schemeClr val="tx1"/>
                </a:solidFill>
              </a:rPr>
              <a:t>Порядок оценки</a:t>
            </a:r>
            <a:endParaRPr lang="ru-RU" sz="2800" b="1" dirty="0">
              <a:solidFill>
                <a:schemeClr val="tx1"/>
              </a:solidFill>
            </a:endParaRPr>
          </a:p>
        </p:txBody>
      </p:sp>
      <p:sp>
        <p:nvSpPr>
          <p:cNvPr id="5" name="Прямоугольник 4">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3" name="Прямоугольник 2"/>
          <p:cNvSpPr/>
          <p:nvPr/>
        </p:nvSpPr>
        <p:spPr>
          <a:xfrm>
            <a:off x="732487" y="2540749"/>
            <a:ext cx="7463246" cy="287598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Порядок оценки по критерию «квалификация» = </a:t>
            </a:r>
            <a:br>
              <a:rPr lang="ru-RU" sz="2400" dirty="0"/>
            </a:br>
            <a:r>
              <a:rPr lang="ru-RU" sz="2400" dirty="0"/>
              <a:t>порядок оценки по критерию «характеристики объекта закупки»</a:t>
            </a:r>
            <a:br>
              <a:rPr lang="ru-RU" sz="2400" dirty="0"/>
            </a:br>
            <a:endParaRPr lang="ru-RU" sz="2400" dirty="0" smtClean="0"/>
          </a:p>
          <a:p>
            <a:pPr algn="ctr"/>
            <a:r>
              <a:rPr lang="ru-RU" sz="2400" dirty="0" smtClean="0"/>
              <a:t>!!! с учетом особенностей !!!</a:t>
            </a:r>
            <a:endParaRPr lang="ru-RU" sz="2400" dirty="0"/>
          </a:p>
        </p:txBody>
      </p:sp>
    </p:spTree>
    <p:extLst>
      <p:ext uri="{BB962C8B-B14F-4D97-AF65-F5344CB8AC3E}">
        <p14:creationId xmlns:p14="http://schemas.microsoft.com/office/powerpoint/2010/main" val="36430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03473" y="217646"/>
            <a:ext cx="10800987" cy="1025525"/>
          </a:xfrm>
        </p:spPr>
        <p:txBody>
          <a:bodyPr>
            <a:normAutofit/>
          </a:bodyPr>
          <a:lstStyle/>
          <a:p>
            <a:r>
              <a:rPr lang="ru-RU" sz="2800" b="1" dirty="0" smtClean="0">
                <a:solidFill>
                  <a:schemeClr val="tx1"/>
                </a:solidFill>
                <a:latin typeface="+mn-lt"/>
              </a:rPr>
              <a:t>Особенности оценки по показателю </a:t>
            </a:r>
            <a:r>
              <a:rPr lang="ru-RU" sz="2800" b="1" dirty="0">
                <a:solidFill>
                  <a:schemeClr val="tx1"/>
                </a:solidFill>
                <a:latin typeface="+mn-lt"/>
              </a:rPr>
              <a:t>– </a:t>
            </a:r>
            <a:r>
              <a:rPr lang="ru-RU" sz="2800" b="1" dirty="0" smtClean="0">
                <a:solidFill>
                  <a:schemeClr val="tx1"/>
                </a:solidFill>
                <a:latin typeface="+mn-lt"/>
              </a:rPr>
              <a:t/>
            </a:r>
            <a:br>
              <a:rPr lang="ru-RU" sz="2800" b="1" dirty="0" smtClean="0">
                <a:solidFill>
                  <a:schemeClr val="tx1"/>
                </a:solidFill>
                <a:latin typeface="+mn-lt"/>
              </a:rPr>
            </a:br>
            <a:r>
              <a:rPr lang="ru-RU" sz="2800" b="1" dirty="0" smtClean="0">
                <a:solidFill>
                  <a:schemeClr val="tx1"/>
                </a:solidFill>
                <a:latin typeface="+mn-lt"/>
              </a:rPr>
              <a:t>Материальные </a:t>
            </a:r>
            <a:r>
              <a:rPr lang="ru-RU" sz="2800" b="1" dirty="0">
                <a:solidFill>
                  <a:schemeClr val="tx1"/>
                </a:solidFill>
                <a:latin typeface="+mn-lt"/>
              </a:rPr>
              <a:t>ресурсы</a:t>
            </a:r>
          </a:p>
        </p:txBody>
      </p:sp>
      <p:sp>
        <p:nvSpPr>
          <p:cNvPr id="5" name="Прямоугольник 4">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7" name="Прямоугольник 6"/>
          <p:cNvSpPr/>
          <p:nvPr/>
        </p:nvSpPr>
        <p:spPr>
          <a:xfrm>
            <a:off x="310386" y="1361472"/>
            <a:ext cx="2161692" cy="512859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В случае применения показателя </a:t>
            </a:r>
            <a:r>
              <a:rPr lang="ru-RU" b="1" u="sng" dirty="0"/>
              <a:t>«наличие у участников закупки на праве собственности или ином законном основании оборудования и других материальных ресурсов» </a:t>
            </a:r>
            <a:r>
              <a:rPr lang="ru-RU" dirty="0"/>
              <a:t>Порядком рассмотрения и оценки заявок устанавливаются:</a:t>
            </a:r>
          </a:p>
        </p:txBody>
      </p:sp>
      <p:sp>
        <p:nvSpPr>
          <p:cNvPr id="8" name="Прямоугольник 7"/>
          <p:cNvSpPr/>
          <p:nvPr/>
        </p:nvSpPr>
        <p:spPr>
          <a:xfrm>
            <a:off x="2674763" y="1361472"/>
            <a:ext cx="8974898" cy="5128591"/>
          </a:xfrm>
          <a:prstGeom prst="rect">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300" dirty="0">
                <a:solidFill>
                  <a:schemeClr val="tx1"/>
                </a:solidFill>
              </a:rPr>
              <a:t>а) перечень оборудования и других материальных ресурсов, оцениваемых по показателю, и необходимых для поставки товара, выполнения работ, оказания услуг, являющихся объектом закупки;</a:t>
            </a:r>
          </a:p>
          <a:p>
            <a:r>
              <a:rPr lang="ru-RU" sz="1300" dirty="0">
                <a:solidFill>
                  <a:schemeClr val="tx1"/>
                </a:solidFill>
              </a:rPr>
              <a:t>б) перечень следующих документов, подтверждающих наличие оборудования и других материальных ресурсов, предусмотренных перечнем, установленным в соответствии с подпунктом "а" настоящего пункта:</a:t>
            </a:r>
          </a:p>
          <a:p>
            <a:r>
              <a:rPr lang="ru-RU" sz="1300" dirty="0">
                <a:solidFill>
                  <a:schemeClr val="tx1"/>
                </a:solidFill>
              </a:rPr>
              <a:t>- инвентарные карточки учета объектов основных средств унифицированной формы ОС-6 (при наличии оборудования и других материальных ресурсов в собственности участника закупки);</a:t>
            </a:r>
          </a:p>
          <a:p>
            <a:r>
              <a:rPr lang="ru-RU" sz="1300" dirty="0">
                <a:solidFill>
                  <a:schemeClr val="tx1"/>
                </a:solidFill>
              </a:rPr>
              <a:t>- договоры аренды (лизинга), безвозмездного пользования, субаренды на срок исполнения контракта с приложением актов, подтверждающих наличие у участника закупки оборудования и других материальных ресурсов (при отсутствии оборудования и других материальных ресурсов в собственности участника закупки);</a:t>
            </a:r>
          </a:p>
          <a:p>
            <a:r>
              <a:rPr lang="ru-RU" sz="1300" dirty="0">
                <a:solidFill>
                  <a:schemeClr val="tx1"/>
                </a:solidFill>
              </a:rPr>
              <a:t>- выписка из ЕГРН, подтверждающая право собственности на объект недвижимого имущества, выданная не ранее чем за 90 дней до дня окончания срока подачи заявок (при наличии объекта недвижимого имущества в собственности участника закупки);</a:t>
            </a:r>
          </a:p>
          <a:p>
            <a:r>
              <a:rPr lang="ru-RU" sz="1300" dirty="0">
                <a:solidFill>
                  <a:schemeClr val="tx1"/>
                </a:solidFill>
              </a:rPr>
              <a:t>- договор аренды объекта недвижимого имущества на срок исполнения контракта, зарегистрированного в установленном порядке (если предусмотрено законодательством), с приложением акта передачи арендованного объекта недвижимого имущества от арендодателя участнику закупки (арендатору) или выписка из ЕГРН, подтверждающая право аренды на объект недвижимого имущества и выданная не ранее чем за 90 дней до дня окончания срока подачи заявок (при наличии объекта недвижимого имущества у участника закупки на праве аренды);</a:t>
            </a:r>
          </a:p>
          <a:p>
            <a:r>
              <a:rPr lang="ru-RU" sz="1300" dirty="0">
                <a:solidFill>
                  <a:schemeClr val="tx1"/>
                </a:solidFill>
              </a:rPr>
              <a:t>- иные документы, подтверждающие нахождение у участника закупки в течение срока исполнения контракта объекта недвижимого имущества на ином законном основании (при наличии объекта недвижимого имущества у участника закупки на ином законном основании);</a:t>
            </a:r>
          </a:p>
          <a:p>
            <a:r>
              <a:rPr lang="ru-RU" sz="1300" dirty="0">
                <a:solidFill>
                  <a:schemeClr val="tx1"/>
                </a:solidFill>
              </a:rPr>
              <a:t>в) к оценке принимаются документы, предусмотренные подпунктом "б" настоящего пункта, в случае их представления в заявке в полном объеме и со всеми приложениями. При проведении открытого конкурса в электронной форме или закрытого конкурса в электронной форме такие документы направляются в форме электронных документов или в форме электронных образов бумажных документов. При проведении закрытого конкурса направляются документы или заверенные участником закупки их копии.</a:t>
            </a:r>
          </a:p>
        </p:txBody>
      </p:sp>
    </p:spTree>
    <p:extLst>
      <p:ext uri="{BB962C8B-B14F-4D97-AF65-F5344CB8AC3E}">
        <p14:creationId xmlns:p14="http://schemas.microsoft.com/office/powerpoint/2010/main" val="182198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03473" y="217646"/>
            <a:ext cx="10800987" cy="1025525"/>
          </a:xfrm>
        </p:spPr>
        <p:txBody>
          <a:bodyPr>
            <a:normAutofit/>
          </a:bodyPr>
          <a:lstStyle/>
          <a:p>
            <a:r>
              <a:rPr lang="ru-RU" sz="2800" b="1" dirty="0" smtClean="0">
                <a:solidFill>
                  <a:schemeClr val="tx1"/>
                </a:solidFill>
                <a:latin typeface="+mn-lt"/>
              </a:rPr>
              <a:t>Особенности оценки по показателю </a:t>
            </a:r>
            <a:r>
              <a:rPr lang="ru-RU" sz="2800" b="1" dirty="0">
                <a:solidFill>
                  <a:schemeClr val="tx1"/>
                </a:solidFill>
                <a:latin typeface="+mn-lt"/>
              </a:rPr>
              <a:t>– </a:t>
            </a:r>
            <a:r>
              <a:rPr lang="ru-RU" sz="2800" b="1" dirty="0" smtClean="0">
                <a:solidFill>
                  <a:schemeClr val="tx1"/>
                </a:solidFill>
                <a:latin typeface="+mn-lt"/>
              </a:rPr>
              <a:t/>
            </a:r>
            <a:br>
              <a:rPr lang="ru-RU" sz="2800" b="1" dirty="0" smtClean="0">
                <a:solidFill>
                  <a:schemeClr val="tx1"/>
                </a:solidFill>
                <a:latin typeface="+mn-lt"/>
              </a:rPr>
            </a:br>
            <a:r>
              <a:rPr lang="ru-RU" sz="2800" b="1" dirty="0" smtClean="0">
                <a:solidFill>
                  <a:schemeClr val="tx1"/>
                </a:solidFill>
                <a:latin typeface="+mn-lt"/>
              </a:rPr>
              <a:t>Опыт</a:t>
            </a:r>
            <a:endParaRPr lang="ru-RU" sz="2800" b="1" dirty="0">
              <a:solidFill>
                <a:schemeClr val="tx1"/>
              </a:solidFill>
              <a:latin typeface="+mn-lt"/>
            </a:endParaRPr>
          </a:p>
        </p:txBody>
      </p:sp>
      <p:sp>
        <p:nvSpPr>
          <p:cNvPr id="5" name="Прямоугольник 4">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7" name="Прямоугольник 6"/>
          <p:cNvSpPr/>
          <p:nvPr/>
        </p:nvSpPr>
        <p:spPr>
          <a:xfrm>
            <a:off x="310385" y="1361472"/>
            <a:ext cx="2572151" cy="512859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В случае применения показателя </a:t>
            </a:r>
          </a:p>
          <a:p>
            <a:pPr algn="ctr"/>
            <a:r>
              <a:rPr lang="ru-RU" b="1" u="sng" dirty="0"/>
              <a:t>«наличие у участников закупки опыта поставки товара, выполнения работы, оказания услуги, связанного с предметом контракта» </a:t>
            </a:r>
            <a:r>
              <a:rPr lang="ru-RU" dirty="0"/>
              <a:t>применяются один или несколько детализирующих показателей:</a:t>
            </a:r>
          </a:p>
        </p:txBody>
      </p:sp>
      <p:sp>
        <p:nvSpPr>
          <p:cNvPr id="8" name="Прямоугольник 7"/>
          <p:cNvSpPr/>
          <p:nvPr/>
        </p:nvSpPr>
        <p:spPr>
          <a:xfrm>
            <a:off x="3135086" y="1361471"/>
            <a:ext cx="5060648" cy="5128591"/>
          </a:xfrm>
          <a:prstGeom prst="rect">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ü"/>
            </a:pPr>
            <a:r>
              <a:rPr lang="ru-RU" sz="2000" dirty="0">
                <a:solidFill>
                  <a:schemeClr val="tx1"/>
                </a:solidFill>
              </a:rPr>
              <a:t>общая цена исполненных участником закупки договоров;</a:t>
            </a:r>
          </a:p>
          <a:p>
            <a:pPr marL="342900" indent="-342900">
              <a:buFont typeface="Wingdings" panose="05000000000000000000" pitchFamily="2" charset="2"/>
              <a:buChar char="ü"/>
            </a:pPr>
            <a:endParaRPr lang="ru-RU" sz="2000" dirty="0">
              <a:solidFill>
                <a:schemeClr val="tx1"/>
              </a:solidFill>
            </a:endParaRPr>
          </a:p>
          <a:p>
            <a:pPr marL="342900" indent="-342900">
              <a:buFont typeface="Wingdings" panose="05000000000000000000" pitchFamily="2" charset="2"/>
              <a:buChar char="ü"/>
            </a:pPr>
            <a:r>
              <a:rPr lang="ru-RU" sz="2000" dirty="0">
                <a:solidFill>
                  <a:schemeClr val="tx1"/>
                </a:solidFill>
              </a:rPr>
              <a:t>общее количество исполненных участником закупки договоров;</a:t>
            </a:r>
          </a:p>
          <a:p>
            <a:pPr marL="342900" indent="-342900">
              <a:buFont typeface="Wingdings" panose="05000000000000000000" pitchFamily="2" charset="2"/>
              <a:buChar char="ü"/>
            </a:pPr>
            <a:endParaRPr lang="ru-RU" sz="2000" dirty="0">
              <a:solidFill>
                <a:schemeClr val="tx1"/>
              </a:solidFill>
            </a:endParaRPr>
          </a:p>
          <a:p>
            <a:pPr marL="342900" indent="-342900">
              <a:buFont typeface="Wingdings" panose="05000000000000000000" pitchFamily="2" charset="2"/>
              <a:buChar char="ü"/>
            </a:pPr>
            <a:r>
              <a:rPr lang="ru-RU" sz="2000" dirty="0">
                <a:solidFill>
                  <a:schemeClr val="tx1"/>
                </a:solidFill>
              </a:rPr>
              <a:t>наибольшая цена одного из исполненных участником закупки договоров</a:t>
            </a:r>
          </a:p>
          <a:p>
            <a:endParaRPr lang="ru-RU" sz="2000" dirty="0">
              <a:solidFill>
                <a:schemeClr val="tx1"/>
              </a:solidFill>
            </a:endParaRPr>
          </a:p>
          <a:p>
            <a:pPr algn="ctr"/>
            <a:r>
              <a:rPr lang="ru-RU" sz="2000" dirty="0">
                <a:solidFill>
                  <a:schemeClr val="tx1"/>
                </a:solidFill>
              </a:rPr>
              <a:t>Оценка производится по пункту 20 </a:t>
            </a:r>
          </a:p>
          <a:p>
            <a:pPr algn="ctr"/>
            <a:r>
              <a:rPr lang="ru-RU" sz="2000" dirty="0">
                <a:solidFill>
                  <a:schemeClr val="tx1"/>
                </a:solidFill>
              </a:rPr>
              <a:t>(только по формулам!)</a:t>
            </a:r>
          </a:p>
        </p:txBody>
      </p:sp>
      <p:sp>
        <p:nvSpPr>
          <p:cNvPr id="3" name="Скругленная прямоугольная выноска 2"/>
          <p:cNvSpPr/>
          <p:nvPr/>
        </p:nvSpPr>
        <p:spPr>
          <a:xfrm>
            <a:off x="7463246" y="217646"/>
            <a:ext cx="2525486" cy="1358537"/>
          </a:xfrm>
          <a:prstGeom prst="wedgeRoundRectCallout">
            <a:avLst>
              <a:gd name="adj1" fmla="val -41523"/>
              <a:gd name="adj2" fmla="val 83013"/>
              <a:gd name="adj3" fmla="val 16667"/>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Генподряд или субподряд?</a:t>
            </a:r>
            <a:endParaRPr lang="ru-RU" dirty="0"/>
          </a:p>
        </p:txBody>
      </p:sp>
    </p:spTree>
    <p:extLst>
      <p:ext uri="{BB962C8B-B14F-4D97-AF65-F5344CB8AC3E}">
        <p14:creationId xmlns:p14="http://schemas.microsoft.com/office/powerpoint/2010/main" val="329509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03473" y="217646"/>
            <a:ext cx="10800987" cy="1025525"/>
          </a:xfrm>
        </p:spPr>
        <p:txBody>
          <a:bodyPr>
            <a:normAutofit/>
          </a:bodyPr>
          <a:lstStyle/>
          <a:p>
            <a:r>
              <a:rPr lang="ru-RU" sz="2800" b="1" dirty="0" smtClean="0">
                <a:solidFill>
                  <a:schemeClr val="tx1"/>
                </a:solidFill>
                <a:latin typeface="+mn-lt"/>
              </a:rPr>
              <a:t>Административная практика - генподряд</a:t>
            </a:r>
            <a:endParaRPr lang="ru-RU" sz="2800" b="1" dirty="0">
              <a:solidFill>
                <a:schemeClr val="tx1"/>
              </a:solidFill>
              <a:latin typeface="+mn-lt"/>
            </a:endParaRPr>
          </a:p>
        </p:txBody>
      </p:sp>
      <p:sp>
        <p:nvSpPr>
          <p:cNvPr id="5" name="Прямоугольник 4">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3" name="TextBox 2"/>
          <p:cNvSpPr txBox="1"/>
          <p:nvPr/>
        </p:nvSpPr>
        <p:spPr>
          <a:xfrm>
            <a:off x="365760" y="1001486"/>
            <a:ext cx="7829973" cy="5632311"/>
          </a:xfrm>
          <a:prstGeom prst="rect">
            <a:avLst/>
          </a:prstGeom>
          <a:noFill/>
        </p:spPr>
        <p:txBody>
          <a:bodyPr wrap="square" rtlCol="0">
            <a:spAutoFit/>
          </a:bodyPr>
          <a:lstStyle/>
          <a:p>
            <a:r>
              <a:rPr lang="ru-RU" b="1" dirty="0" smtClean="0"/>
              <a:t>Суть дела</a:t>
            </a:r>
            <a:r>
              <a:rPr lang="ru-RU" b="1" dirty="0"/>
              <a:t>: </a:t>
            </a:r>
            <a:r>
              <a:rPr lang="ru-RU" dirty="0"/>
              <a:t>Согласно порядку оценки заявок, установленному в Извещении, </a:t>
            </a:r>
            <a:r>
              <a:rPr lang="ru-RU" dirty="0" smtClean="0"/>
              <a:t>по </a:t>
            </a:r>
            <a:r>
              <a:rPr lang="ru-RU" dirty="0"/>
              <a:t>Детализирующим показателям №№ 1, 2 </a:t>
            </a:r>
            <a:r>
              <a:rPr lang="ru-RU" dirty="0" smtClean="0"/>
              <a:t>(«Общая </a:t>
            </a:r>
            <a:r>
              <a:rPr lang="ru-RU" dirty="0"/>
              <a:t>цена исполненных участником закупки </a:t>
            </a:r>
            <a:r>
              <a:rPr lang="ru-RU" dirty="0" smtClean="0"/>
              <a:t>договоров», «Общее </a:t>
            </a:r>
            <a:r>
              <a:rPr lang="ru-RU" dirty="0"/>
              <a:t>количество исполненных участником закупки </a:t>
            </a:r>
            <a:r>
              <a:rPr lang="ru-RU" dirty="0" smtClean="0"/>
              <a:t>договоров») к </a:t>
            </a:r>
            <a:r>
              <a:rPr lang="ru-RU" dirty="0"/>
              <a:t>оценке принимается исключительно исполненный договор (договоры), предусматривающий выполнение работ по строительству, реконструкции, капитальному ремонту, сносу автомобильной дороги, по которому участник закупки выступает </a:t>
            </a:r>
            <a:r>
              <a:rPr lang="ru-RU" dirty="0" smtClean="0"/>
              <a:t>в </a:t>
            </a:r>
            <a:r>
              <a:rPr lang="ru-RU" dirty="0"/>
              <a:t>качестве генерального </a:t>
            </a:r>
            <a:r>
              <a:rPr lang="ru-RU" dirty="0" smtClean="0"/>
              <a:t>подрядчика</a:t>
            </a:r>
          </a:p>
          <a:p>
            <a:endParaRPr lang="ru-RU" dirty="0"/>
          </a:p>
          <a:p>
            <a:r>
              <a:rPr lang="ru-RU" b="1" dirty="0" smtClean="0"/>
              <a:t>Суть решения</a:t>
            </a:r>
            <a:r>
              <a:rPr lang="ru-RU" b="1" dirty="0"/>
              <a:t>: </a:t>
            </a:r>
            <a:r>
              <a:rPr lang="ru-RU" dirty="0"/>
              <a:t>Комиссия, изучив порядок оценки заявок                                                     по Детализирующим показателям №№ 1, 2 Критерия, приходит к выводу</a:t>
            </a:r>
            <a:r>
              <a:rPr lang="ru-RU" dirty="0" smtClean="0"/>
              <a:t>, что </a:t>
            </a:r>
            <a:r>
              <a:rPr lang="ru-RU" dirty="0"/>
              <a:t>указанный порядок оценки не противоречит требованиям Положения </a:t>
            </a:r>
            <a:r>
              <a:rPr lang="ru-RU" dirty="0" smtClean="0"/>
              <a:t>и </a:t>
            </a:r>
            <a:r>
              <a:rPr lang="ru-RU" dirty="0"/>
              <a:t>Закона о контрактной системе</a:t>
            </a:r>
            <a:endParaRPr lang="ru-RU" dirty="0" smtClean="0"/>
          </a:p>
          <a:p>
            <a:endParaRPr lang="ru-RU" b="1" dirty="0"/>
          </a:p>
          <a:p>
            <a:r>
              <a:rPr lang="ru-RU" b="1" dirty="0" smtClean="0"/>
              <a:t>Реквизиты: </a:t>
            </a:r>
            <a:r>
              <a:rPr lang="ru-RU" dirty="0" smtClean="0"/>
              <a:t>Решение ЦА ФАС России </a:t>
            </a:r>
            <a:r>
              <a:rPr lang="ru-RU" dirty="0"/>
              <a:t>по закупке 0172200002522000047 от </a:t>
            </a:r>
            <a:r>
              <a:rPr lang="ru-RU" dirty="0" smtClean="0"/>
              <a:t>01.06.2022</a:t>
            </a:r>
          </a:p>
          <a:p>
            <a:endParaRPr lang="ru-RU" dirty="0" smtClean="0"/>
          </a:p>
          <a:p>
            <a:r>
              <a:rPr lang="ru-RU" b="1" dirty="0" smtClean="0"/>
              <a:t>Аналогичные решения</a:t>
            </a:r>
            <a:r>
              <a:rPr lang="ru-RU" b="1" dirty="0"/>
              <a:t>: </a:t>
            </a:r>
            <a:r>
              <a:rPr lang="ru-RU" dirty="0"/>
              <a:t>Московского областного УФАС России по закупке </a:t>
            </a:r>
            <a:r>
              <a:rPr lang="ru-RU" dirty="0" smtClean="0"/>
              <a:t>0848300054822000118 </a:t>
            </a:r>
            <a:r>
              <a:rPr lang="ru-RU" dirty="0"/>
              <a:t>от 11.07.2022, Санкт-Петербургского УФАС России по закупке </a:t>
            </a:r>
            <a:r>
              <a:rPr lang="ru-RU" dirty="0" smtClean="0"/>
              <a:t>0172200002522000084 от 02.06.2022.</a:t>
            </a:r>
            <a:endParaRPr lang="ru-RU" dirty="0"/>
          </a:p>
        </p:txBody>
      </p:sp>
    </p:spTree>
    <p:extLst>
      <p:ext uri="{BB962C8B-B14F-4D97-AF65-F5344CB8AC3E}">
        <p14:creationId xmlns:p14="http://schemas.microsoft.com/office/powerpoint/2010/main" val="17669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03473" y="217647"/>
            <a:ext cx="10800987" cy="530112"/>
          </a:xfrm>
        </p:spPr>
        <p:txBody>
          <a:bodyPr>
            <a:normAutofit/>
          </a:bodyPr>
          <a:lstStyle/>
          <a:p>
            <a:r>
              <a:rPr lang="ru-RU" sz="2800" b="1" dirty="0" smtClean="0">
                <a:solidFill>
                  <a:schemeClr val="tx1"/>
                </a:solidFill>
                <a:latin typeface="+mn-lt"/>
              </a:rPr>
              <a:t>Пример 1</a:t>
            </a:r>
            <a:endParaRPr lang="ru-RU" sz="2800" b="1" dirty="0">
              <a:solidFill>
                <a:schemeClr val="tx1"/>
              </a:solidFill>
              <a:latin typeface="+mn-lt"/>
            </a:endParaRPr>
          </a:p>
        </p:txBody>
      </p:sp>
      <p:sp>
        <p:nvSpPr>
          <p:cNvPr id="5" name="Прямоугольник 4">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10" name="TextBox 9"/>
          <p:cNvSpPr txBox="1"/>
          <p:nvPr/>
        </p:nvSpPr>
        <p:spPr>
          <a:xfrm>
            <a:off x="107679" y="1147998"/>
            <a:ext cx="4307567" cy="5078313"/>
          </a:xfrm>
          <a:prstGeom prst="rect">
            <a:avLst/>
          </a:prstGeom>
          <a:solidFill>
            <a:schemeClr val="accent5">
              <a:lumMod val="20000"/>
              <a:lumOff val="80000"/>
            </a:schemeClr>
          </a:solidFill>
          <a:ln w="38100">
            <a:solidFill>
              <a:schemeClr val="tx1"/>
            </a:solidFill>
          </a:ln>
        </p:spPr>
        <p:txBody>
          <a:bodyPr wrap="square" rtlCol="0">
            <a:spAutoFit/>
          </a:bodyPr>
          <a:lstStyle/>
          <a:p>
            <a:r>
              <a:rPr lang="ru-RU" dirty="0">
                <a:solidFill>
                  <a:prstClr val="black"/>
                </a:solidFill>
              </a:rPr>
              <a:t>Критерий: квалификация</a:t>
            </a:r>
          </a:p>
          <a:p>
            <a:r>
              <a:rPr lang="ru-RU" dirty="0">
                <a:solidFill>
                  <a:prstClr val="black"/>
                </a:solidFill>
              </a:rPr>
              <a:t>Показатель оценки: наличие у участников закупки опыта поставки товара, выполнения работы, оказания услуги, связанного с предметом контракта</a:t>
            </a:r>
          </a:p>
          <a:p>
            <a:r>
              <a:rPr lang="ru-RU" dirty="0">
                <a:solidFill>
                  <a:prstClr val="black"/>
                </a:solidFill>
              </a:rPr>
              <a:t>Детализирующий показатель: общее количество исполненных договоров</a:t>
            </a:r>
          </a:p>
          <a:p>
            <a:endParaRPr lang="ru-RU" dirty="0">
              <a:solidFill>
                <a:prstClr val="black"/>
              </a:solidFill>
            </a:endParaRPr>
          </a:p>
          <a:p>
            <a:r>
              <a:rPr lang="ru-RU" dirty="0">
                <a:solidFill>
                  <a:prstClr val="black"/>
                </a:solidFill>
              </a:rPr>
              <a:t>Подано 2 заявки</a:t>
            </a:r>
          </a:p>
          <a:p>
            <a:r>
              <a:rPr lang="ru-RU" dirty="0">
                <a:solidFill>
                  <a:prstClr val="black"/>
                </a:solidFill>
              </a:rPr>
              <a:t>Заявка №1 – 10 исполненных договоров</a:t>
            </a:r>
          </a:p>
          <a:p>
            <a:r>
              <a:rPr lang="ru-RU" dirty="0">
                <a:solidFill>
                  <a:prstClr val="black"/>
                </a:solidFill>
              </a:rPr>
              <a:t>Заявка №2 – 9 исполненных договоров</a:t>
            </a:r>
          </a:p>
          <a:p>
            <a:endParaRPr lang="ru-RU" dirty="0">
              <a:solidFill>
                <a:prstClr val="black"/>
              </a:solidFill>
            </a:endParaRPr>
          </a:p>
          <a:p>
            <a:r>
              <a:rPr lang="ru-RU" dirty="0">
                <a:solidFill>
                  <a:prstClr val="black"/>
                </a:solidFill>
              </a:rPr>
              <a:t>Предельное максимальное и предельное минимальное значение детализирующего показателя не заданы</a:t>
            </a:r>
          </a:p>
        </p:txBody>
      </p:sp>
      <p:sp>
        <p:nvSpPr>
          <p:cNvPr id="11" name="Прямоугольник 10"/>
          <p:cNvSpPr/>
          <p:nvPr/>
        </p:nvSpPr>
        <p:spPr>
          <a:xfrm>
            <a:off x="4707020" y="1155173"/>
            <a:ext cx="3766420" cy="5071138"/>
          </a:xfrm>
          <a:prstGeom prst="rect">
            <a:avLst/>
          </a:prstGeom>
          <a:solidFill>
            <a:sysClr val="window" lastClr="FFFFFF"/>
          </a:solidFill>
          <a:ln w="38100" cap="flat" cmpd="sng" algn="ctr">
            <a:solidFill>
              <a:schemeClr val="accent5">
                <a:lumMod val="50000"/>
              </a:schemeClr>
            </a:solidFill>
            <a:prstDash val="solid"/>
            <a:miter lim="800000"/>
          </a:ln>
          <a:effectLst/>
        </p:spPr>
        <p:txBody>
          <a:bodyPr rtlCol="0" anchor="ctr"/>
          <a:lstStyle/>
          <a:p>
            <a:pPr marR="0" lvl="0" defTabSz="914400" eaLnBrk="1" fontAlgn="auto" latinLnBrk="0" hangingPunct="1">
              <a:lnSpc>
                <a:spcPct val="100000"/>
              </a:lnSpc>
              <a:spcBef>
                <a:spcPts val="0"/>
              </a:spcBef>
              <a:spcAft>
                <a:spcPts val="0"/>
              </a:spcAft>
              <a:buClrTx/>
              <a:buSzTx/>
              <a:tabLst/>
              <a:defRPr/>
            </a:pPr>
            <a:r>
              <a:rPr kumimoji="0" lang="ru-RU" sz="1800" i="0" u="none" strike="noStrike" kern="0" cap="none" spc="0" normalizeH="0" baseline="0" noProof="0" dirty="0" smtClean="0">
                <a:ln>
                  <a:noFill/>
                </a:ln>
                <a:solidFill>
                  <a:prstClr val="black"/>
                </a:solidFill>
                <a:effectLst/>
                <a:uLnTx/>
                <a:uFillTx/>
                <a:ea typeface="+mn-ea"/>
                <a:cs typeface="+mn-cs"/>
              </a:rPr>
              <a:t>Используем формулу для расчета</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ru-RU" sz="1800" i="0" u="none" strike="noStrike" kern="0" cap="none" spc="0" normalizeH="0" baseline="0" noProof="0" dirty="0" smtClean="0">
              <a:ln>
                <a:noFill/>
              </a:ln>
              <a:solidFill>
                <a:prstClr val="black"/>
              </a:solidFill>
              <a:effectLst/>
              <a:uLnTx/>
              <a:uFillTx/>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ru-RU" sz="1800" i="0" u="none" strike="noStrike" kern="0" cap="none" spc="0" normalizeH="0" baseline="0" noProof="0" dirty="0" smtClean="0">
              <a:ln>
                <a:noFill/>
              </a:ln>
              <a:solidFill>
                <a:prstClr val="black"/>
              </a:solidFill>
              <a:effectLst/>
              <a:uLnTx/>
              <a:uFillTx/>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ru-RU" sz="1800" i="0" u="none" strike="noStrike" kern="0" cap="none" spc="0" normalizeH="0" baseline="0" noProof="0" dirty="0" smtClean="0">
              <a:ln>
                <a:noFill/>
              </a:ln>
              <a:solidFill>
                <a:prstClr val="black"/>
              </a:solidFill>
              <a:effectLst/>
              <a:uLnTx/>
              <a:uFillTx/>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ru-RU" sz="1800" i="0" u="none" strike="noStrike" kern="0" cap="none" spc="0" normalizeH="0" baseline="0" noProof="0" dirty="0" smtClean="0">
              <a:ln>
                <a:noFill/>
              </a:ln>
              <a:solidFill>
                <a:prstClr val="black"/>
              </a:solidFill>
              <a:effectLst/>
              <a:uLnTx/>
              <a:uFillTx/>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ru-RU" sz="1800" i="0" u="none" strike="noStrike" kern="0" cap="none" spc="0" normalizeH="0" baseline="0" noProof="0" dirty="0" smtClean="0">
                <a:ln>
                  <a:noFill/>
                </a:ln>
                <a:solidFill>
                  <a:prstClr val="black"/>
                </a:solidFill>
                <a:effectLst/>
                <a:uLnTx/>
                <a:uFillTx/>
                <a:ea typeface="+mn-ea"/>
                <a:cs typeface="+mn-cs"/>
              </a:rPr>
              <a:t>Для участника №1 – 100 баллов</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ru-RU" sz="1800" i="0" u="none" strike="noStrike" kern="0" cap="none" spc="0" normalizeH="0" baseline="0" noProof="0" dirty="0" smtClean="0">
                <a:ln>
                  <a:noFill/>
                </a:ln>
                <a:solidFill>
                  <a:prstClr val="black"/>
                </a:solidFill>
                <a:effectLst/>
                <a:uLnTx/>
                <a:uFillTx/>
                <a:ea typeface="+mn-ea"/>
                <a:cs typeface="+mn-cs"/>
              </a:rPr>
              <a:t>Для участника №2 - БХ</a:t>
            </a:r>
            <a:r>
              <a:rPr kumimoji="0" lang="ru-RU" sz="1800" i="0" u="none" strike="noStrike" kern="0" cap="none" spc="0" normalizeH="0" baseline="-25000" noProof="0" dirty="0" smtClean="0">
                <a:ln>
                  <a:noFill/>
                </a:ln>
                <a:solidFill>
                  <a:prstClr val="black"/>
                </a:solidFill>
                <a:effectLst/>
                <a:uLnTx/>
                <a:uFillTx/>
                <a:ea typeface="+mn-ea"/>
                <a:cs typeface="+mn-cs"/>
              </a:rPr>
              <a:t>2</a:t>
            </a:r>
            <a:r>
              <a:rPr kumimoji="0" lang="ru-RU" sz="1800" i="0" u="none" strike="noStrike" kern="0" cap="none" spc="0" normalizeH="0" baseline="0" noProof="0" dirty="0" smtClean="0">
                <a:ln>
                  <a:noFill/>
                </a:ln>
                <a:solidFill>
                  <a:prstClr val="black"/>
                </a:solidFill>
                <a:effectLst/>
                <a:uLnTx/>
                <a:uFillTx/>
                <a:ea typeface="+mn-ea"/>
                <a:cs typeface="+mn-cs"/>
              </a:rPr>
              <a:t>=(9-9)х100/(10-9)=0 баллов</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ru-RU" sz="1800" i="0" u="none" strike="noStrike" kern="0" cap="none" spc="0" normalizeH="0" baseline="0" noProof="0" dirty="0" smtClean="0">
              <a:ln>
                <a:noFill/>
              </a:ln>
              <a:solidFill>
                <a:prstClr val="black"/>
              </a:solidFill>
              <a:effectLst/>
              <a:uLnTx/>
              <a:uFillTx/>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i="0" u="none" strike="noStrike" kern="0" cap="none" spc="0" normalizeH="0" baseline="0" noProof="0" dirty="0" smtClean="0">
                <a:ln>
                  <a:noFill/>
                </a:ln>
                <a:solidFill>
                  <a:prstClr val="black"/>
                </a:solidFill>
                <a:effectLst/>
                <a:uLnTx/>
                <a:uFillTx/>
                <a:ea typeface="+mn-ea"/>
                <a:cs typeface="+mn-cs"/>
              </a:rPr>
              <a:t>Итого, несмотря на разницу в 1 контракт, один участник получает 100 баллов, а второй – 0 баллов</a:t>
            </a:r>
          </a:p>
        </p:txBody>
      </p:sp>
      <p:pic>
        <p:nvPicPr>
          <p:cNvPr id="12" name="Рисунок 11"/>
          <p:cNvPicPr>
            <a:picLocks noChangeAspect="1"/>
          </p:cNvPicPr>
          <p:nvPr/>
        </p:nvPicPr>
        <p:blipFill>
          <a:blip r:embed="rId4"/>
          <a:stretch>
            <a:fillRect/>
          </a:stretch>
        </p:blipFill>
        <p:spPr>
          <a:xfrm>
            <a:off x="5173296" y="2253434"/>
            <a:ext cx="2876550" cy="838200"/>
          </a:xfrm>
          <a:prstGeom prst="rect">
            <a:avLst/>
          </a:prstGeom>
        </p:spPr>
      </p:pic>
    </p:spTree>
    <p:extLst>
      <p:ext uri="{BB962C8B-B14F-4D97-AF65-F5344CB8AC3E}">
        <p14:creationId xmlns:p14="http://schemas.microsoft.com/office/powerpoint/2010/main" val="16545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03473" y="217647"/>
            <a:ext cx="10800987" cy="530112"/>
          </a:xfrm>
        </p:spPr>
        <p:txBody>
          <a:bodyPr>
            <a:normAutofit/>
          </a:bodyPr>
          <a:lstStyle/>
          <a:p>
            <a:r>
              <a:rPr lang="ru-RU" sz="2800" b="1" dirty="0" smtClean="0">
                <a:solidFill>
                  <a:schemeClr val="tx1"/>
                </a:solidFill>
                <a:latin typeface="+mn-lt"/>
              </a:rPr>
              <a:t>Пример 2</a:t>
            </a:r>
            <a:endParaRPr lang="ru-RU" sz="2800" b="1" dirty="0">
              <a:solidFill>
                <a:schemeClr val="tx1"/>
              </a:solidFill>
              <a:latin typeface="+mn-lt"/>
            </a:endParaRPr>
          </a:p>
        </p:txBody>
      </p:sp>
      <p:sp>
        <p:nvSpPr>
          <p:cNvPr id="5" name="Прямоугольник 4">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10" name="TextBox 9"/>
          <p:cNvSpPr txBox="1"/>
          <p:nvPr/>
        </p:nvSpPr>
        <p:spPr>
          <a:xfrm>
            <a:off x="107679" y="1147998"/>
            <a:ext cx="4307567" cy="5355312"/>
          </a:xfrm>
          <a:prstGeom prst="rect">
            <a:avLst/>
          </a:prstGeom>
          <a:solidFill>
            <a:schemeClr val="accent5">
              <a:lumMod val="20000"/>
              <a:lumOff val="80000"/>
            </a:schemeClr>
          </a:solidFill>
          <a:ln w="38100">
            <a:solidFill>
              <a:schemeClr val="tx1"/>
            </a:solidFill>
          </a:ln>
        </p:spPr>
        <p:txBody>
          <a:bodyPr wrap="square" rtlCol="0">
            <a:spAutoFit/>
          </a:bodyPr>
          <a:lstStyle/>
          <a:p>
            <a:r>
              <a:rPr lang="ru-RU" dirty="0">
                <a:solidFill>
                  <a:prstClr val="black"/>
                </a:solidFill>
              </a:rPr>
              <a:t>Критерий: квалификация</a:t>
            </a:r>
          </a:p>
          <a:p>
            <a:r>
              <a:rPr lang="ru-RU" dirty="0">
                <a:solidFill>
                  <a:prstClr val="black"/>
                </a:solidFill>
              </a:rPr>
              <a:t>Показатель оценки: наличие у участников закупки опыта поставки товара, выполнения работы, оказания услуги, связанного с предметом контракта</a:t>
            </a:r>
          </a:p>
          <a:p>
            <a:r>
              <a:rPr lang="ru-RU" dirty="0">
                <a:solidFill>
                  <a:prstClr val="black"/>
                </a:solidFill>
              </a:rPr>
              <a:t>Детализирующий показатель: общее количество исполненных договоров</a:t>
            </a:r>
          </a:p>
          <a:p>
            <a:endParaRPr lang="ru-RU" dirty="0">
              <a:solidFill>
                <a:prstClr val="black"/>
              </a:solidFill>
            </a:endParaRPr>
          </a:p>
          <a:p>
            <a:r>
              <a:rPr lang="ru-RU" dirty="0">
                <a:solidFill>
                  <a:prstClr val="black"/>
                </a:solidFill>
              </a:rPr>
              <a:t>Подано 2 заявки</a:t>
            </a:r>
          </a:p>
          <a:p>
            <a:r>
              <a:rPr lang="ru-RU" dirty="0">
                <a:solidFill>
                  <a:prstClr val="black"/>
                </a:solidFill>
              </a:rPr>
              <a:t>Заявка №1 – 10 исполненных договоров</a:t>
            </a:r>
          </a:p>
          <a:p>
            <a:r>
              <a:rPr lang="ru-RU" dirty="0">
                <a:solidFill>
                  <a:prstClr val="black"/>
                </a:solidFill>
              </a:rPr>
              <a:t>Заявка №2 – 9 исполненных договоров</a:t>
            </a:r>
          </a:p>
          <a:p>
            <a:endParaRPr lang="ru-RU" dirty="0">
              <a:solidFill>
                <a:prstClr val="black"/>
              </a:solidFill>
            </a:endParaRPr>
          </a:p>
          <a:p>
            <a:r>
              <a:rPr lang="ru-RU" dirty="0">
                <a:solidFill>
                  <a:prstClr val="black"/>
                </a:solidFill>
              </a:rPr>
              <a:t>Предельное максимальное значение задано и составляет 10 контрактов. </a:t>
            </a:r>
          </a:p>
          <a:p>
            <a:r>
              <a:rPr lang="ru-RU" dirty="0">
                <a:solidFill>
                  <a:prstClr val="black"/>
                </a:solidFill>
              </a:rPr>
              <a:t>Предельное минимальное значение детализирующего показателя не задано</a:t>
            </a:r>
          </a:p>
        </p:txBody>
      </p:sp>
      <p:sp>
        <p:nvSpPr>
          <p:cNvPr id="11" name="Прямоугольник 10"/>
          <p:cNvSpPr/>
          <p:nvPr/>
        </p:nvSpPr>
        <p:spPr>
          <a:xfrm>
            <a:off x="4707020" y="1155172"/>
            <a:ext cx="3766420" cy="5348137"/>
          </a:xfrm>
          <a:prstGeom prst="rect">
            <a:avLst/>
          </a:prstGeom>
          <a:solidFill>
            <a:sysClr val="window" lastClr="FFFFFF"/>
          </a:solidFill>
          <a:ln w="38100" cap="flat" cmpd="sng" algn="ctr">
            <a:solidFill>
              <a:schemeClr val="accent5">
                <a:lumMod val="50000"/>
              </a:schemeClr>
            </a:solidFill>
            <a:prstDash val="solid"/>
            <a:miter lim="800000"/>
          </a:ln>
          <a:effectLst/>
        </p:spPr>
        <p:txBody>
          <a:bodyPr rtlCol="0" anchor="ctr"/>
          <a:lstStyle/>
          <a:p>
            <a:pPr lvl="0"/>
            <a:r>
              <a:rPr lang="ru-RU" kern="0" dirty="0">
                <a:solidFill>
                  <a:prstClr val="black"/>
                </a:solidFill>
              </a:rPr>
              <a:t>Используем формулу для расчета</a:t>
            </a:r>
          </a:p>
          <a:p>
            <a:pPr lvl="0"/>
            <a:endParaRPr lang="ru-RU" kern="0" dirty="0">
              <a:solidFill>
                <a:prstClr val="black"/>
              </a:solidFill>
            </a:endParaRPr>
          </a:p>
          <a:p>
            <a:pPr lvl="0"/>
            <a:endParaRPr lang="ru-RU" kern="0" dirty="0">
              <a:solidFill>
                <a:prstClr val="black"/>
              </a:solidFill>
            </a:endParaRPr>
          </a:p>
          <a:p>
            <a:pPr lvl="0"/>
            <a:endParaRPr lang="ru-RU" kern="0" dirty="0">
              <a:solidFill>
                <a:prstClr val="black"/>
              </a:solidFill>
            </a:endParaRPr>
          </a:p>
          <a:p>
            <a:pPr lvl="0"/>
            <a:endParaRPr lang="ru-RU" kern="0" dirty="0">
              <a:solidFill>
                <a:prstClr val="black"/>
              </a:solidFill>
            </a:endParaRPr>
          </a:p>
          <a:p>
            <a:pPr marL="285750" lvl="0" indent="-285750">
              <a:buFont typeface="Wingdings" panose="05000000000000000000" pitchFamily="2" charset="2"/>
              <a:buChar char="ü"/>
            </a:pPr>
            <a:r>
              <a:rPr lang="ru-RU" kern="0" dirty="0">
                <a:solidFill>
                  <a:prstClr val="black"/>
                </a:solidFill>
              </a:rPr>
              <a:t>Для участника №1 – 100 баллов</a:t>
            </a:r>
          </a:p>
          <a:p>
            <a:pPr marL="285750" lvl="0" indent="-285750">
              <a:buFont typeface="Wingdings" panose="05000000000000000000" pitchFamily="2" charset="2"/>
              <a:buChar char="ü"/>
            </a:pPr>
            <a:r>
              <a:rPr lang="ru-RU" kern="0" dirty="0">
                <a:solidFill>
                  <a:prstClr val="black"/>
                </a:solidFill>
              </a:rPr>
              <a:t>Для участника №2 - БХ2=(9-9)х100/(10-9)=0 баллов</a:t>
            </a:r>
          </a:p>
          <a:p>
            <a:pPr lvl="0"/>
            <a:endParaRPr lang="ru-RU" kern="0" dirty="0">
              <a:solidFill>
                <a:prstClr val="black"/>
              </a:solidFill>
            </a:endParaRPr>
          </a:p>
          <a:p>
            <a:pPr lvl="0" algn="ctr"/>
            <a:r>
              <a:rPr lang="ru-RU" kern="0" dirty="0">
                <a:solidFill>
                  <a:prstClr val="black"/>
                </a:solidFill>
              </a:rPr>
              <a:t>Итого, несмотря на разницу в 1 контракт, один участник получает 100 баллов, а второй </a:t>
            </a:r>
            <a:r>
              <a:rPr lang="ru-RU" kern="0" dirty="0" smtClean="0">
                <a:solidFill>
                  <a:prstClr val="black"/>
                </a:solidFill>
              </a:rPr>
              <a:t>– 0 баллов</a:t>
            </a:r>
            <a:endParaRPr lang="ru-RU" kern="0" dirty="0">
              <a:solidFill>
                <a:prstClr val="black"/>
              </a:solidFill>
            </a:endParaRPr>
          </a:p>
        </p:txBody>
      </p:sp>
      <p:pic>
        <p:nvPicPr>
          <p:cNvPr id="8" name="Рисунок 7"/>
          <p:cNvPicPr>
            <a:picLocks noChangeAspect="1"/>
          </p:cNvPicPr>
          <p:nvPr/>
        </p:nvPicPr>
        <p:blipFill>
          <a:blip r:embed="rId4"/>
          <a:stretch>
            <a:fillRect/>
          </a:stretch>
        </p:blipFill>
        <p:spPr>
          <a:xfrm>
            <a:off x="5080517" y="2409046"/>
            <a:ext cx="3019425" cy="876300"/>
          </a:xfrm>
          <a:prstGeom prst="rect">
            <a:avLst/>
          </a:prstGeom>
        </p:spPr>
      </p:pic>
    </p:spTree>
    <p:extLst>
      <p:ext uri="{BB962C8B-B14F-4D97-AF65-F5344CB8AC3E}">
        <p14:creationId xmlns:p14="http://schemas.microsoft.com/office/powerpoint/2010/main" val="3887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04503" y="229734"/>
            <a:ext cx="10966450" cy="1025525"/>
          </a:xfrm>
        </p:spPr>
        <p:txBody>
          <a:bodyPr>
            <a:normAutofit/>
          </a:bodyPr>
          <a:lstStyle/>
          <a:p>
            <a:r>
              <a:rPr lang="ru-RU" sz="3200" b="1" dirty="0">
                <a:solidFill>
                  <a:schemeClr val="tx1"/>
                </a:solidFill>
              </a:rPr>
              <a:t>Общая структура оценки заявок</a:t>
            </a:r>
          </a:p>
        </p:txBody>
      </p:sp>
      <p:sp>
        <p:nvSpPr>
          <p:cNvPr id="6" name="Прямоугольник 5">
            <a:extLst>
              <a:ext uri="{FF2B5EF4-FFF2-40B4-BE49-F238E27FC236}">
                <a16:creationId xmlns:a16="http://schemas.microsoft.com/office/drawing/2014/main" id="{84E493DF-A5BB-4640-9638-DB96EDE93A55}"/>
              </a:ext>
            </a:extLst>
          </p:cNvPr>
          <p:cNvSpPr/>
          <p:nvPr/>
        </p:nvSpPr>
        <p:spPr>
          <a:xfrm>
            <a:off x="0" y="742496"/>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graphicFrame>
        <p:nvGraphicFramePr>
          <p:cNvPr id="4" name="Схема 3"/>
          <p:cNvGraphicFramePr/>
          <p:nvPr>
            <p:extLst>
              <p:ext uri="{D42A27DB-BD31-4B8C-83A1-F6EECF244321}">
                <p14:modId xmlns:p14="http://schemas.microsoft.com/office/powerpoint/2010/main" val="2499921338"/>
              </p:ext>
            </p:extLst>
          </p:nvPr>
        </p:nvGraphicFramePr>
        <p:xfrm>
          <a:off x="238034" y="1132114"/>
          <a:ext cx="7530012" cy="53023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8477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03473" y="217647"/>
            <a:ext cx="10800987" cy="530112"/>
          </a:xfrm>
        </p:spPr>
        <p:txBody>
          <a:bodyPr>
            <a:normAutofit/>
          </a:bodyPr>
          <a:lstStyle/>
          <a:p>
            <a:r>
              <a:rPr lang="ru-RU" sz="2800" b="1" dirty="0" smtClean="0">
                <a:solidFill>
                  <a:schemeClr val="tx1"/>
                </a:solidFill>
                <a:latin typeface="+mn-lt"/>
              </a:rPr>
              <a:t>Пример 3</a:t>
            </a:r>
            <a:endParaRPr lang="ru-RU" sz="2800" b="1" dirty="0">
              <a:solidFill>
                <a:schemeClr val="tx1"/>
              </a:solidFill>
              <a:latin typeface="+mn-lt"/>
            </a:endParaRPr>
          </a:p>
        </p:txBody>
      </p:sp>
      <p:sp>
        <p:nvSpPr>
          <p:cNvPr id="5" name="Прямоугольник 4">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10" name="TextBox 9"/>
          <p:cNvSpPr txBox="1"/>
          <p:nvPr/>
        </p:nvSpPr>
        <p:spPr>
          <a:xfrm>
            <a:off x="107679" y="1147998"/>
            <a:ext cx="4307567" cy="5078313"/>
          </a:xfrm>
          <a:prstGeom prst="rect">
            <a:avLst/>
          </a:prstGeom>
          <a:solidFill>
            <a:schemeClr val="accent5">
              <a:lumMod val="20000"/>
              <a:lumOff val="80000"/>
            </a:schemeClr>
          </a:solidFill>
          <a:ln w="38100">
            <a:solidFill>
              <a:schemeClr val="tx1"/>
            </a:solidFill>
          </a:ln>
        </p:spPr>
        <p:txBody>
          <a:bodyPr wrap="square" rtlCol="0">
            <a:spAutoFit/>
          </a:bodyPr>
          <a:lstStyle/>
          <a:p>
            <a:r>
              <a:rPr lang="ru-RU" dirty="0">
                <a:solidFill>
                  <a:prstClr val="black"/>
                </a:solidFill>
              </a:rPr>
              <a:t>Критерий: квалификация</a:t>
            </a:r>
          </a:p>
          <a:p>
            <a:r>
              <a:rPr lang="ru-RU" dirty="0">
                <a:solidFill>
                  <a:prstClr val="black"/>
                </a:solidFill>
              </a:rPr>
              <a:t>Показатель оценки: наличие у участников закупки опыта поставки товара, выполнения работы, оказания услуги, связанного с предметом контракта</a:t>
            </a:r>
          </a:p>
          <a:p>
            <a:r>
              <a:rPr lang="ru-RU" dirty="0">
                <a:solidFill>
                  <a:prstClr val="black"/>
                </a:solidFill>
              </a:rPr>
              <a:t>Детализирующий показатель: общее количество исполненных договоров</a:t>
            </a:r>
          </a:p>
          <a:p>
            <a:endParaRPr lang="ru-RU" dirty="0">
              <a:solidFill>
                <a:prstClr val="black"/>
              </a:solidFill>
            </a:endParaRPr>
          </a:p>
          <a:p>
            <a:r>
              <a:rPr lang="ru-RU" dirty="0">
                <a:solidFill>
                  <a:prstClr val="black"/>
                </a:solidFill>
              </a:rPr>
              <a:t>Подано 2 заявки</a:t>
            </a:r>
          </a:p>
          <a:p>
            <a:r>
              <a:rPr lang="ru-RU" dirty="0">
                <a:solidFill>
                  <a:prstClr val="black"/>
                </a:solidFill>
              </a:rPr>
              <a:t>Заявка №1 – 10 исполненных договоров</a:t>
            </a:r>
          </a:p>
          <a:p>
            <a:r>
              <a:rPr lang="ru-RU" dirty="0">
                <a:solidFill>
                  <a:prstClr val="black"/>
                </a:solidFill>
              </a:rPr>
              <a:t>Заявка №2 – 9 исполненных договоров</a:t>
            </a:r>
          </a:p>
          <a:p>
            <a:endParaRPr lang="ru-RU" dirty="0">
              <a:solidFill>
                <a:prstClr val="black"/>
              </a:solidFill>
            </a:endParaRPr>
          </a:p>
          <a:p>
            <a:r>
              <a:rPr lang="ru-RU" dirty="0">
                <a:solidFill>
                  <a:prstClr val="black"/>
                </a:solidFill>
              </a:rPr>
              <a:t>Предельное максимальное значение не задано. </a:t>
            </a:r>
          </a:p>
          <a:p>
            <a:r>
              <a:rPr lang="ru-RU" dirty="0">
                <a:solidFill>
                  <a:prstClr val="black"/>
                </a:solidFill>
              </a:rPr>
              <a:t>Предельное минимальное значение задано и составляет 1 договор</a:t>
            </a:r>
          </a:p>
        </p:txBody>
      </p:sp>
      <p:sp>
        <p:nvSpPr>
          <p:cNvPr id="11" name="Прямоугольник 10"/>
          <p:cNvSpPr/>
          <p:nvPr/>
        </p:nvSpPr>
        <p:spPr>
          <a:xfrm>
            <a:off x="4707020" y="1155172"/>
            <a:ext cx="3766420" cy="5071139"/>
          </a:xfrm>
          <a:prstGeom prst="rect">
            <a:avLst/>
          </a:prstGeom>
          <a:solidFill>
            <a:sysClr val="window" lastClr="FFFFFF"/>
          </a:solidFill>
          <a:ln w="38100" cap="flat" cmpd="sng" algn="ctr">
            <a:solidFill>
              <a:schemeClr val="accent5">
                <a:lumMod val="50000"/>
              </a:schemeClr>
            </a:solidFill>
            <a:prstDash val="solid"/>
            <a:miter lim="800000"/>
          </a:ln>
          <a:effectLst/>
        </p:spPr>
        <p:txBody>
          <a:bodyPr rtlCol="0" anchor="ctr"/>
          <a:lstStyle/>
          <a:p>
            <a:pPr lvl="0"/>
            <a:r>
              <a:rPr lang="ru-RU" kern="0" dirty="0">
                <a:solidFill>
                  <a:prstClr val="black"/>
                </a:solidFill>
              </a:rPr>
              <a:t>Используем формулу для расчета</a:t>
            </a:r>
          </a:p>
          <a:p>
            <a:pPr lvl="0"/>
            <a:endParaRPr lang="ru-RU" kern="0" dirty="0">
              <a:solidFill>
                <a:prstClr val="black"/>
              </a:solidFill>
            </a:endParaRPr>
          </a:p>
          <a:p>
            <a:pPr lvl="0"/>
            <a:endParaRPr lang="ru-RU" kern="0" dirty="0">
              <a:solidFill>
                <a:prstClr val="black"/>
              </a:solidFill>
            </a:endParaRPr>
          </a:p>
          <a:p>
            <a:pPr lvl="0"/>
            <a:endParaRPr lang="ru-RU" kern="0" dirty="0">
              <a:solidFill>
                <a:prstClr val="black"/>
              </a:solidFill>
            </a:endParaRPr>
          </a:p>
          <a:p>
            <a:pPr lvl="0"/>
            <a:endParaRPr lang="ru-RU" kern="0" dirty="0">
              <a:solidFill>
                <a:prstClr val="black"/>
              </a:solidFill>
            </a:endParaRPr>
          </a:p>
          <a:p>
            <a:pPr marL="285750" lvl="0" indent="-285750">
              <a:buFont typeface="Wingdings" panose="05000000000000000000" pitchFamily="2" charset="2"/>
              <a:buChar char="ü"/>
            </a:pPr>
            <a:r>
              <a:rPr lang="ru-RU" kern="0" dirty="0">
                <a:solidFill>
                  <a:prstClr val="black"/>
                </a:solidFill>
              </a:rPr>
              <a:t>Для участника №1 – 100 баллов</a:t>
            </a:r>
          </a:p>
          <a:p>
            <a:pPr marL="285750" lvl="0" indent="-285750">
              <a:buFont typeface="Wingdings" panose="05000000000000000000" pitchFamily="2" charset="2"/>
              <a:buChar char="ü"/>
            </a:pPr>
            <a:r>
              <a:rPr lang="ru-RU" kern="0" dirty="0">
                <a:solidFill>
                  <a:prstClr val="black"/>
                </a:solidFill>
              </a:rPr>
              <a:t>Для участника №2 - БХ2=(9-1)х100/(10-1)=88,88 баллов</a:t>
            </a:r>
          </a:p>
        </p:txBody>
      </p:sp>
      <p:pic>
        <p:nvPicPr>
          <p:cNvPr id="3" name="Рисунок 2"/>
          <p:cNvPicPr>
            <a:picLocks noChangeAspect="1"/>
          </p:cNvPicPr>
          <p:nvPr/>
        </p:nvPicPr>
        <p:blipFill>
          <a:blip r:embed="rId4"/>
          <a:stretch>
            <a:fillRect/>
          </a:stretch>
        </p:blipFill>
        <p:spPr>
          <a:xfrm>
            <a:off x="4965003" y="2912786"/>
            <a:ext cx="3084843" cy="890093"/>
          </a:xfrm>
          <a:prstGeom prst="rect">
            <a:avLst/>
          </a:prstGeom>
        </p:spPr>
      </p:pic>
    </p:spTree>
    <p:extLst>
      <p:ext uri="{BB962C8B-B14F-4D97-AF65-F5344CB8AC3E}">
        <p14:creationId xmlns:p14="http://schemas.microsoft.com/office/powerpoint/2010/main" val="32503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03473" y="217647"/>
            <a:ext cx="10800987" cy="530112"/>
          </a:xfrm>
        </p:spPr>
        <p:txBody>
          <a:bodyPr>
            <a:normAutofit/>
          </a:bodyPr>
          <a:lstStyle/>
          <a:p>
            <a:r>
              <a:rPr lang="ru-RU" sz="2800" b="1" dirty="0" smtClean="0">
                <a:solidFill>
                  <a:schemeClr val="tx1"/>
                </a:solidFill>
                <a:latin typeface="+mn-lt"/>
              </a:rPr>
              <a:t>Пример 4</a:t>
            </a:r>
            <a:endParaRPr lang="ru-RU" sz="2800" b="1" dirty="0">
              <a:solidFill>
                <a:schemeClr val="tx1"/>
              </a:solidFill>
              <a:latin typeface="+mn-lt"/>
            </a:endParaRPr>
          </a:p>
        </p:txBody>
      </p:sp>
      <p:sp>
        <p:nvSpPr>
          <p:cNvPr id="5" name="Прямоугольник 4">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10" name="TextBox 9"/>
          <p:cNvSpPr txBox="1"/>
          <p:nvPr/>
        </p:nvSpPr>
        <p:spPr>
          <a:xfrm>
            <a:off x="107679" y="1147998"/>
            <a:ext cx="4307567" cy="5078313"/>
          </a:xfrm>
          <a:prstGeom prst="rect">
            <a:avLst/>
          </a:prstGeom>
          <a:solidFill>
            <a:schemeClr val="accent5">
              <a:lumMod val="20000"/>
              <a:lumOff val="80000"/>
            </a:schemeClr>
          </a:solidFill>
          <a:ln w="38100">
            <a:solidFill>
              <a:schemeClr val="tx1"/>
            </a:solidFill>
          </a:ln>
        </p:spPr>
        <p:txBody>
          <a:bodyPr wrap="square" rtlCol="0">
            <a:spAutoFit/>
          </a:bodyPr>
          <a:lstStyle/>
          <a:p>
            <a:r>
              <a:rPr lang="ru-RU" dirty="0">
                <a:solidFill>
                  <a:prstClr val="black"/>
                </a:solidFill>
              </a:rPr>
              <a:t>Критерий: квалификация</a:t>
            </a:r>
          </a:p>
          <a:p>
            <a:r>
              <a:rPr lang="ru-RU" dirty="0">
                <a:solidFill>
                  <a:prstClr val="black"/>
                </a:solidFill>
              </a:rPr>
              <a:t>Показатель оценки: наличие у участников закупки опыта поставки товара, выполнения работы, оказания услуги, связанного с предметом контракта</a:t>
            </a:r>
          </a:p>
          <a:p>
            <a:r>
              <a:rPr lang="ru-RU" dirty="0">
                <a:solidFill>
                  <a:prstClr val="black"/>
                </a:solidFill>
              </a:rPr>
              <a:t>Детализирующий показатель: общее количество исполненных договоров</a:t>
            </a:r>
          </a:p>
          <a:p>
            <a:endParaRPr lang="ru-RU" dirty="0">
              <a:solidFill>
                <a:prstClr val="black"/>
              </a:solidFill>
            </a:endParaRPr>
          </a:p>
          <a:p>
            <a:r>
              <a:rPr lang="ru-RU" dirty="0">
                <a:solidFill>
                  <a:prstClr val="black"/>
                </a:solidFill>
              </a:rPr>
              <a:t>Подано 2 заявки</a:t>
            </a:r>
          </a:p>
          <a:p>
            <a:r>
              <a:rPr lang="ru-RU" dirty="0">
                <a:solidFill>
                  <a:prstClr val="black"/>
                </a:solidFill>
              </a:rPr>
              <a:t>Заявка №1 – 10 исполненных договоров</a:t>
            </a:r>
          </a:p>
          <a:p>
            <a:r>
              <a:rPr lang="ru-RU" dirty="0">
                <a:solidFill>
                  <a:prstClr val="black"/>
                </a:solidFill>
              </a:rPr>
              <a:t>Заявка №2 – 9 исполненных договоров</a:t>
            </a:r>
          </a:p>
          <a:p>
            <a:endParaRPr lang="ru-RU" dirty="0">
              <a:solidFill>
                <a:prstClr val="black"/>
              </a:solidFill>
            </a:endParaRPr>
          </a:p>
          <a:p>
            <a:r>
              <a:rPr lang="ru-RU" dirty="0">
                <a:solidFill>
                  <a:prstClr val="black"/>
                </a:solidFill>
              </a:rPr>
              <a:t>Предельное максимальное значение – 10 договоров</a:t>
            </a:r>
          </a:p>
          <a:p>
            <a:r>
              <a:rPr lang="ru-RU" dirty="0">
                <a:solidFill>
                  <a:prstClr val="black"/>
                </a:solidFill>
              </a:rPr>
              <a:t>Предельное минимальное значение – 1 договор</a:t>
            </a:r>
          </a:p>
        </p:txBody>
      </p:sp>
      <p:sp>
        <p:nvSpPr>
          <p:cNvPr id="11" name="Прямоугольник 10"/>
          <p:cNvSpPr/>
          <p:nvPr/>
        </p:nvSpPr>
        <p:spPr>
          <a:xfrm>
            <a:off x="4707020" y="1155172"/>
            <a:ext cx="3766420" cy="5071139"/>
          </a:xfrm>
          <a:prstGeom prst="rect">
            <a:avLst/>
          </a:prstGeom>
          <a:solidFill>
            <a:sysClr val="window" lastClr="FFFFFF"/>
          </a:solidFill>
          <a:ln w="38100" cap="flat" cmpd="sng" algn="ctr">
            <a:solidFill>
              <a:schemeClr val="accent5">
                <a:lumMod val="50000"/>
              </a:schemeClr>
            </a:solidFill>
            <a:prstDash val="solid"/>
            <a:miter lim="800000"/>
          </a:ln>
          <a:effectLst/>
        </p:spPr>
        <p:txBody>
          <a:bodyPr rtlCol="0" anchor="ctr"/>
          <a:lstStyle/>
          <a:p>
            <a:pPr lvl="0"/>
            <a:r>
              <a:rPr lang="ru-RU" kern="0" dirty="0">
                <a:solidFill>
                  <a:prstClr val="black"/>
                </a:solidFill>
              </a:rPr>
              <a:t>Используем формулу для расчета</a:t>
            </a:r>
          </a:p>
          <a:p>
            <a:pPr lvl="0"/>
            <a:endParaRPr lang="ru-RU" kern="0" dirty="0">
              <a:solidFill>
                <a:prstClr val="black"/>
              </a:solidFill>
            </a:endParaRPr>
          </a:p>
          <a:p>
            <a:pPr lvl="0"/>
            <a:endParaRPr lang="ru-RU" kern="0" dirty="0">
              <a:solidFill>
                <a:prstClr val="black"/>
              </a:solidFill>
            </a:endParaRPr>
          </a:p>
          <a:p>
            <a:pPr lvl="0"/>
            <a:endParaRPr lang="ru-RU" kern="0" dirty="0">
              <a:solidFill>
                <a:prstClr val="black"/>
              </a:solidFill>
            </a:endParaRPr>
          </a:p>
          <a:p>
            <a:pPr lvl="0"/>
            <a:endParaRPr lang="ru-RU" kern="0" dirty="0">
              <a:solidFill>
                <a:prstClr val="black"/>
              </a:solidFill>
            </a:endParaRPr>
          </a:p>
          <a:p>
            <a:pPr marL="285750" lvl="0" indent="-285750">
              <a:buFont typeface="Wingdings" panose="05000000000000000000" pitchFamily="2" charset="2"/>
              <a:buChar char="ü"/>
            </a:pPr>
            <a:r>
              <a:rPr lang="ru-RU" kern="0" dirty="0">
                <a:solidFill>
                  <a:prstClr val="black"/>
                </a:solidFill>
              </a:rPr>
              <a:t>Для участника №1 – 100 баллов</a:t>
            </a:r>
          </a:p>
          <a:p>
            <a:pPr marL="285750" lvl="0" indent="-285750">
              <a:buFont typeface="Wingdings" panose="05000000000000000000" pitchFamily="2" charset="2"/>
              <a:buChar char="ü"/>
            </a:pPr>
            <a:r>
              <a:rPr lang="ru-RU" kern="0" dirty="0">
                <a:solidFill>
                  <a:prstClr val="black"/>
                </a:solidFill>
              </a:rPr>
              <a:t>Для участника №2 - БХ2=(9-1)х100/(10-1)=88,88 баллов</a:t>
            </a:r>
          </a:p>
        </p:txBody>
      </p:sp>
      <p:pic>
        <p:nvPicPr>
          <p:cNvPr id="8" name="Рисунок 7"/>
          <p:cNvPicPr>
            <a:picLocks noChangeAspect="1"/>
          </p:cNvPicPr>
          <p:nvPr/>
        </p:nvPicPr>
        <p:blipFill>
          <a:blip r:embed="rId4"/>
          <a:stretch>
            <a:fillRect/>
          </a:stretch>
        </p:blipFill>
        <p:spPr>
          <a:xfrm>
            <a:off x="5166783" y="3014662"/>
            <a:ext cx="3028950" cy="828675"/>
          </a:xfrm>
          <a:prstGeom prst="rect">
            <a:avLst/>
          </a:prstGeom>
        </p:spPr>
      </p:pic>
    </p:spTree>
    <p:extLst>
      <p:ext uri="{BB962C8B-B14F-4D97-AF65-F5344CB8AC3E}">
        <p14:creationId xmlns:p14="http://schemas.microsoft.com/office/powerpoint/2010/main" val="342385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03473" y="217646"/>
            <a:ext cx="10800987" cy="1025525"/>
          </a:xfrm>
        </p:spPr>
        <p:txBody>
          <a:bodyPr>
            <a:normAutofit/>
          </a:bodyPr>
          <a:lstStyle/>
          <a:p>
            <a:r>
              <a:rPr lang="ru-RU" sz="2800" b="1" dirty="0" smtClean="0">
                <a:solidFill>
                  <a:schemeClr val="tx1"/>
                </a:solidFill>
                <a:latin typeface="+mn-lt"/>
              </a:rPr>
              <a:t>Особенности оценки по показателю </a:t>
            </a:r>
            <a:r>
              <a:rPr lang="ru-RU" sz="2800" b="1" dirty="0">
                <a:solidFill>
                  <a:schemeClr val="tx1"/>
                </a:solidFill>
                <a:latin typeface="+mn-lt"/>
              </a:rPr>
              <a:t>– </a:t>
            </a:r>
            <a:r>
              <a:rPr lang="ru-RU" sz="2800" b="1" dirty="0" smtClean="0">
                <a:solidFill>
                  <a:schemeClr val="tx1"/>
                </a:solidFill>
                <a:latin typeface="+mn-lt"/>
              </a:rPr>
              <a:t/>
            </a:r>
            <a:br>
              <a:rPr lang="ru-RU" sz="2800" b="1" dirty="0" smtClean="0">
                <a:solidFill>
                  <a:schemeClr val="tx1"/>
                </a:solidFill>
                <a:latin typeface="+mn-lt"/>
              </a:rPr>
            </a:br>
            <a:r>
              <a:rPr lang="ru-RU" sz="2800" b="1" dirty="0" smtClean="0">
                <a:solidFill>
                  <a:schemeClr val="tx1"/>
                </a:solidFill>
                <a:latin typeface="+mn-lt"/>
              </a:rPr>
              <a:t>Опыт</a:t>
            </a:r>
            <a:endParaRPr lang="ru-RU" sz="2800" b="1" dirty="0">
              <a:solidFill>
                <a:schemeClr val="tx1"/>
              </a:solidFill>
              <a:latin typeface="+mn-lt"/>
            </a:endParaRPr>
          </a:p>
        </p:txBody>
      </p:sp>
      <p:sp>
        <p:nvSpPr>
          <p:cNvPr id="5" name="Прямоугольник 4">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7" name="Прямоугольник 6"/>
          <p:cNvSpPr/>
          <p:nvPr/>
        </p:nvSpPr>
        <p:spPr>
          <a:xfrm>
            <a:off x="310385" y="1361472"/>
            <a:ext cx="2572151" cy="512859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В случае применения показателя </a:t>
            </a:r>
            <a:r>
              <a:rPr lang="ru-RU" b="1" u="sng" dirty="0"/>
              <a:t>«наличие у участников закупки опыта поставки товара, выполнения работы, оказания услуги, связанного с предметом контракта»</a:t>
            </a:r>
            <a:r>
              <a:rPr lang="ru-RU" dirty="0"/>
              <a:t> Порядком рассмотрения и оценки заявок устанавливаются:</a:t>
            </a:r>
          </a:p>
          <a:p>
            <a:pPr algn="ctr"/>
            <a:endParaRPr lang="ru-RU" dirty="0"/>
          </a:p>
        </p:txBody>
      </p:sp>
      <p:sp>
        <p:nvSpPr>
          <p:cNvPr id="8" name="Прямоугольник 7"/>
          <p:cNvSpPr/>
          <p:nvPr/>
        </p:nvSpPr>
        <p:spPr>
          <a:xfrm>
            <a:off x="3135085" y="1361471"/>
            <a:ext cx="8795657" cy="5128591"/>
          </a:xfrm>
          <a:prstGeom prst="rect">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ü"/>
            </a:pPr>
            <a:r>
              <a:rPr lang="ru-RU" sz="1400" dirty="0">
                <a:solidFill>
                  <a:schemeClr val="tx1"/>
                </a:solidFill>
              </a:rPr>
              <a:t>п</a:t>
            </a:r>
            <a:r>
              <a:rPr lang="ru-RU" sz="1400" dirty="0" smtClean="0">
                <a:solidFill>
                  <a:schemeClr val="tx1"/>
                </a:solidFill>
              </a:rPr>
              <a:t>редмет </a:t>
            </a:r>
            <a:r>
              <a:rPr lang="ru-RU" sz="1400" dirty="0">
                <a:solidFill>
                  <a:schemeClr val="tx1"/>
                </a:solidFill>
              </a:rPr>
              <a:t>договора (договоров), оцениваемого по каждому детализирующему показателю, </a:t>
            </a:r>
            <a:r>
              <a:rPr lang="ru-RU" sz="1400" b="1" dirty="0">
                <a:solidFill>
                  <a:schemeClr val="tx1"/>
                </a:solidFill>
              </a:rPr>
              <a:t>сопоставимый с предметом контракта</a:t>
            </a:r>
            <a:r>
              <a:rPr lang="ru-RU" sz="1400" dirty="0">
                <a:solidFill>
                  <a:schemeClr val="tx1"/>
                </a:solidFill>
              </a:rPr>
              <a:t>, заключаемого по результатам определения поставщика (подрядчика, исполнителя);</a:t>
            </a:r>
          </a:p>
          <a:p>
            <a:pPr marL="342900" indent="-342900">
              <a:buFont typeface="Wingdings" panose="05000000000000000000" pitchFamily="2" charset="2"/>
              <a:buChar char="ü"/>
            </a:pPr>
            <a:r>
              <a:rPr lang="ru-RU" sz="1400" dirty="0" smtClean="0">
                <a:solidFill>
                  <a:schemeClr val="tx1"/>
                </a:solidFill>
              </a:rPr>
              <a:t>перечень </a:t>
            </a:r>
            <a:r>
              <a:rPr lang="ru-RU" sz="1400" dirty="0">
                <a:solidFill>
                  <a:schemeClr val="tx1"/>
                </a:solidFill>
              </a:rPr>
              <a:t>документов, подтверждающих наличие у участника закупки опыта поставки товара, выполнения работы, оказания услуги, связанного с предметом контракта, в том числе исполненный договор (договоры), акт (акты) приемки поставленного товара, выполненных работ, оказанных услуг, составленные при исполнении такого договора (договоров)*, **;</a:t>
            </a:r>
          </a:p>
          <a:p>
            <a:pPr marL="342900" indent="-342900">
              <a:buFont typeface="Wingdings" panose="05000000000000000000" pitchFamily="2" charset="2"/>
              <a:buChar char="ü"/>
            </a:pPr>
            <a:r>
              <a:rPr lang="ru-RU" sz="1400" dirty="0" smtClean="0">
                <a:solidFill>
                  <a:schemeClr val="tx1"/>
                </a:solidFill>
              </a:rPr>
              <a:t>может </a:t>
            </a:r>
            <a:r>
              <a:rPr lang="ru-RU" sz="1400" dirty="0">
                <a:solidFill>
                  <a:schemeClr val="tx1"/>
                </a:solidFill>
              </a:rPr>
              <a:t>быть установлено положение о принятии к оценке исключительно исполненного договора (договоров), при исполнении которого поставщиком (подрядчиком, исполнителем) исполнены требования об уплате неустоек (штрафов, пеней) (в случае начисления неустоек);</a:t>
            </a:r>
          </a:p>
          <a:p>
            <a:r>
              <a:rPr lang="ru-RU" sz="1400" dirty="0">
                <a:solidFill>
                  <a:schemeClr val="tx1"/>
                </a:solidFill>
              </a:rPr>
              <a:t>* последний акт, составленный при исполнении договора должен быть подписан не ранее чем за 5 лет до даты окончания срока подачи заявок.</a:t>
            </a:r>
          </a:p>
          <a:p>
            <a:r>
              <a:rPr lang="ru-RU" sz="1400" dirty="0">
                <a:solidFill>
                  <a:schemeClr val="tx1"/>
                </a:solidFill>
              </a:rPr>
              <a:t>** к оценке принимаются документы, в случае их представления в заявке в полном объеме и со всеми приложениями, за исключением приложения проектной документации. При проведении открытого конкурса в электронной форме или закрытого конкурса в электронной форме такие документы направляются в форме электронных документов или в форме электронных образов бумажных документов. При проведении закрытого конкурса направляются документы или заверенные участником закупки их копии.</a:t>
            </a:r>
          </a:p>
          <a:p>
            <a:pPr marL="342900" indent="-342900">
              <a:buFont typeface="Wingdings" panose="05000000000000000000" pitchFamily="2" charset="2"/>
              <a:buChar char="ü"/>
            </a:pPr>
            <a:endParaRPr lang="ru-RU" sz="1400" dirty="0">
              <a:solidFill>
                <a:schemeClr val="tx1"/>
              </a:solidFill>
            </a:endParaRPr>
          </a:p>
          <a:p>
            <a:pPr marL="342900" indent="-342900">
              <a:buFont typeface="Wingdings" panose="05000000000000000000" pitchFamily="2" charset="2"/>
              <a:buChar char="ü"/>
            </a:pPr>
            <a:r>
              <a:rPr lang="ru-RU" sz="1400" dirty="0">
                <a:solidFill>
                  <a:schemeClr val="tx1"/>
                </a:solidFill>
              </a:rPr>
              <a:t>Должно быть установлено, что к оценке принимаются исполненные участником закупки с учетом правопреемства (в случае наличия в заявке подтверждающего документа) гражданско-правовые договоры, в том числе заключенные и исполненные в соответствии с Федеральным законом 44-ФЗ</a:t>
            </a:r>
          </a:p>
        </p:txBody>
      </p:sp>
    </p:spTree>
    <p:extLst>
      <p:ext uri="{BB962C8B-B14F-4D97-AF65-F5344CB8AC3E}">
        <p14:creationId xmlns:p14="http://schemas.microsoft.com/office/powerpoint/2010/main" val="358886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03473" y="217646"/>
            <a:ext cx="10800987" cy="1025525"/>
          </a:xfrm>
        </p:spPr>
        <p:txBody>
          <a:bodyPr>
            <a:normAutofit/>
          </a:bodyPr>
          <a:lstStyle/>
          <a:p>
            <a:r>
              <a:rPr lang="ru-RU" sz="2800" b="1" dirty="0" smtClean="0">
                <a:solidFill>
                  <a:schemeClr val="tx1"/>
                </a:solidFill>
                <a:latin typeface="+mn-lt"/>
              </a:rPr>
              <a:t>Особенности оценки по показателю </a:t>
            </a:r>
            <a:r>
              <a:rPr lang="ru-RU" sz="2800" b="1" dirty="0">
                <a:solidFill>
                  <a:schemeClr val="tx1"/>
                </a:solidFill>
                <a:latin typeface="+mn-lt"/>
              </a:rPr>
              <a:t>– </a:t>
            </a:r>
            <a:r>
              <a:rPr lang="ru-RU" sz="2800" b="1" dirty="0" smtClean="0">
                <a:solidFill>
                  <a:schemeClr val="tx1"/>
                </a:solidFill>
                <a:latin typeface="+mn-lt"/>
              </a:rPr>
              <a:t/>
            </a:r>
            <a:br>
              <a:rPr lang="ru-RU" sz="2800" b="1" dirty="0" smtClean="0">
                <a:solidFill>
                  <a:schemeClr val="tx1"/>
                </a:solidFill>
                <a:latin typeface="+mn-lt"/>
              </a:rPr>
            </a:br>
            <a:r>
              <a:rPr lang="ru-RU" sz="2800" b="1" dirty="0" smtClean="0">
                <a:solidFill>
                  <a:schemeClr val="tx1"/>
                </a:solidFill>
                <a:latin typeface="+mn-lt"/>
              </a:rPr>
              <a:t>Деловая репутация</a:t>
            </a:r>
            <a:endParaRPr lang="ru-RU" sz="2800" b="1" dirty="0">
              <a:solidFill>
                <a:schemeClr val="tx1"/>
              </a:solidFill>
              <a:latin typeface="+mn-lt"/>
            </a:endParaRPr>
          </a:p>
        </p:txBody>
      </p:sp>
      <p:sp>
        <p:nvSpPr>
          <p:cNvPr id="5" name="Прямоугольник 4">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7" name="Прямоугольник 6"/>
          <p:cNvSpPr/>
          <p:nvPr/>
        </p:nvSpPr>
        <p:spPr>
          <a:xfrm>
            <a:off x="310385" y="3735977"/>
            <a:ext cx="2572151" cy="275408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В случае применения показателя </a:t>
            </a:r>
            <a:r>
              <a:rPr lang="ru-RU" b="1" u="sng" dirty="0"/>
              <a:t>«наличие у участников закупки деловой репутации»</a:t>
            </a:r>
            <a:r>
              <a:rPr lang="ru-RU" b="1" dirty="0"/>
              <a:t> </a:t>
            </a:r>
          </a:p>
          <a:p>
            <a:pPr algn="ctr"/>
            <a:r>
              <a:rPr lang="ru-RU" dirty="0"/>
              <a:t>Порядком рассмотрения и оценки заявок устанавливаются:</a:t>
            </a:r>
          </a:p>
          <a:p>
            <a:pPr algn="ctr"/>
            <a:endParaRPr lang="ru-RU" dirty="0"/>
          </a:p>
        </p:txBody>
      </p:sp>
      <p:sp>
        <p:nvSpPr>
          <p:cNvPr id="8" name="Прямоугольник 7"/>
          <p:cNvSpPr/>
          <p:nvPr/>
        </p:nvSpPr>
        <p:spPr>
          <a:xfrm>
            <a:off x="3135085" y="3735977"/>
            <a:ext cx="8530535" cy="2754085"/>
          </a:xfrm>
          <a:prstGeom prst="rect">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ru-RU" sz="1600" dirty="0" smtClean="0">
                <a:solidFill>
                  <a:schemeClr val="tx1"/>
                </a:solidFill>
              </a:rPr>
              <a:t>документ, </a:t>
            </a:r>
            <a:r>
              <a:rPr lang="ru-RU" sz="1600" dirty="0">
                <a:solidFill>
                  <a:schemeClr val="tx1"/>
                </a:solidFill>
              </a:rPr>
              <a:t>предусмотренный соответствующим национальным стандартом в области </a:t>
            </a:r>
            <a:r>
              <a:rPr lang="ru-RU" sz="1600" dirty="0" smtClean="0">
                <a:solidFill>
                  <a:schemeClr val="tx1"/>
                </a:solidFill>
              </a:rPr>
              <a:t>оценки </a:t>
            </a:r>
            <a:r>
              <a:rPr lang="ru-RU" sz="1600" dirty="0">
                <a:solidFill>
                  <a:schemeClr val="tx1"/>
                </a:solidFill>
              </a:rPr>
              <a:t>деловой репутации субъектов предпринимательской деятельности и подтверждающий присвоение участнику закупки значения индекса деловой репутации;</a:t>
            </a:r>
          </a:p>
          <a:p>
            <a:pPr marL="285750" indent="-285750">
              <a:buFont typeface="Wingdings" panose="05000000000000000000" pitchFamily="2" charset="2"/>
              <a:buChar char="ü"/>
            </a:pPr>
            <a:r>
              <a:rPr lang="ru-RU" sz="1600" dirty="0" smtClean="0">
                <a:solidFill>
                  <a:schemeClr val="tx1"/>
                </a:solidFill>
              </a:rPr>
              <a:t>связанные </a:t>
            </a:r>
            <a:r>
              <a:rPr lang="ru-RU" sz="1600" dirty="0">
                <a:solidFill>
                  <a:schemeClr val="tx1"/>
                </a:solidFill>
              </a:rPr>
              <a:t>с предметом контракта виды деятельности в соответствии с Общероссийским классификатором видов экономической деятельности, в отношении которых участнику закупки присвоен индекс деловой репутации.</a:t>
            </a:r>
          </a:p>
        </p:txBody>
      </p:sp>
      <p:sp>
        <p:nvSpPr>
          <p:cNvPr id="9" name="Прямоугольник 8"/>
          <p:cNvSpPr/>
          <p:nvPr/>
        </p:nvSpPr>
        <p:spPr>
          <a:xfrm>
            <a:off x="310385" y="1282147"/>
            <a:ext cx="11355235" cy="2218699"/>
          </a:xfrm>
          <a:prstGeom prst="rect">
            <a:avLst/>
          </a:prstGeom>
          <a:solidFill>
            <a:schemeClr val="accent5">
              <a:lumMod val="50000"/>
            </a:schemeClr>
          </a:solidFill>
          <a:ln w="12700" cap="flat" cmpd="sng" algn="ctr">
            <a:solidFill>
              <a:srgbClr val="5B9BD5">
                <a:shade val="50000"/>
              </a:srgbClr>
            </a:solid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ru-RU" sz="1800" b="0" i="0" u="none" strike="noStrike" kern="0" cap="none" spc="0" normalizeH="0" baseline="0" noProof="0" dirty="0" smtClean="0">
                <a:ln>
                  <a:noFill/>
                </a:ln>
                <a:solidFill>
                  <a:prstClr val="white"/>
                </a:solidFill>
                <a:effectLst/>
                <a:uLnTx/>
                <a:uFillTx/>
                <a:latin typeface="Calibri" panose="020F0502020204030204"/>
                <a:ea typeface="+mn-ea"/>
                <a:cs typeface="+mn-cs"/>
              </a:rPr>
              <a:t>Показатель оценки «наличие у участников закупки деловой репутации» может применяться исключительно при осуществлении закупок товаров, работ, услуг, поставщиками (подрядчиками, исполнителями) которых в соответствии с законодательством Российской Федерации могут являться только юридические лица и (или) индивидуальные предприниматели</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ru-RU" sz="1800" b="0" i="0" u="none" strike="noStrike" kern="0" cap="none" spc="0" normalizeH="0" baseline="0" noProof="0" dirty="0" smtClean="0">
                <a:ln>
                  <a:noFill/>
                </a:ln>
                <a:solidFill>
                  <a:prstClr val="white"/>
                </a:solidFill>
                <a:effectLst/>
                <a:uLnTx/>
                <a:uFillTx/>
                <a:latin typeface="Calibri" panose="020F0502020204030204"/>
                <a:ea typeface="+mn-ea"/>
                <a:cs typeface="+mn-cs"/>
              </a:rPr>
              <a:t>Оценка проводится только по формулам согласно пункту 20 (осуществляется оценка количественного значения индекса деловой репутации участников закупки в соответствии с национальным стандартом в области оценки деловой репутации субъектов предпринимательской деятельности)</a:t>
            </a:r>
          </a:p>
        </p:txBody>
      </p:sp>
    </p:spTree>
    <p:extLst>
      <p:ext uri="{BB962C8B-B14F-4D97-AF65-F5344CB8AC3E}">
        <p14:creationId xmlns:p14="http://schemas.microsoft.com/office/powerpoint/2010/main" val="127799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03473" y="217646"/>
            <a:ext cx="11901441" cy="1025525"/>
          </a:xfrm>
        </p:spPr>
        <p:txBody>
          <a:bodyPr>
            <a:normAutofit fontScale="90000"/>
          </a:bodyPr>
          <a:lstStyle/>
          <a:p>
            <a:r>
              <a:rPr lang="ru-RU" sz="2800" b="1" dirty="0">
                <a:solidFill>
                  <a:schemeClr val="tx1"/>
                </a:solidFill>
                <a:latin typeface="+mn-lt"/>
              </a:rPr>
              <a:t>Основные национальные стандарты в области оценки деловой репутации:</a:t>
            </a:r>
            <a:br>
              <a:rPr lang="ru-RU" sz="2800" b="1" dirty="0">
                <a:solidFill>
                  <a:schemeClr val="tx1"/>
                </a:solidFill>
                <a:latin typeface="+mn-lt"/>
              </a:rPr>
            </a:br>
            <a:endParaRPr lang="ru-RU" sz="2800" b="1" dirty="0">
              <a:solidFill>
                <a:schemeClr val="tx1"/>
              </a:solidFill>
              <a:latin typeface="+mn-lt"/>
            </a:endParaRPr>
          </a:p>
        </p:txBody>
      </p:sp>
      <p:sp>
        <p:nvSpPr>
          <p:cNvPr id="5" name="Прямоугольник 4">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9" name="Прямоугольник 8"/>
          <p:cNvSpPr/>
          <p:nvPr/>
        </p:nvSpPr>
        <p:spPr>
          <a:xfrm>
            <a:off x="266411" y="1229066"/>
            <a:ext cx="11355235" cy="5251269"/>
          </a:xfrm>
          <a:prstGeom prst="rect">
            <a:avLst/>
          </a:prstGeom>
          <a:solidFill>
            <a:schemeClr val="accent5">
              <a:lumMod val="20000"/>
              <a:lumOff val="80000"/>
            </a:schemeClr>
          </a:solidFill>
          <a:ln w="12700" cap="flat" cmpd="sng" algn="ctr">
            <a:solidFill>
              <a:srgbClr val="5B9BD5">
                <a:shade val="50000"/>
              </a:srgbClr>
            </a:solidFill>
            <a:prstDash val="solid"/>
            <a:miter lim="800000"/>
          </a:ln>
          <a:effectLst/>
        </p:spPr>
        <p:txBody>
          <a:bodyPr rtlCol="0" anchor="ctr"/>
          <a:lstStyle/>
          <a:p>
            <a:pPr marL="285750" lvl="0" indent="-285750">
              <a:buFont typeface="Wingdings" panose="05000000000000000000" pitchFamily="2" charset="2"/>
              <a:buChar char="ü"/>
              <a:defRPr/>
            </a:pPr>
            <a:r>
              <a:rPr lang="ru-RU" kern="0" dirty="0" smtClean="0">
                <a:latin typeface="Calibri" panose="020F0502020204030204"/>
              </a:rPr>
              <a:t>ГОСТ </a:t>
            </a:r>
            <a:r>
              <a:rPr lang="ru-RU" kern="0" dirty="0">
                <a:latin typeface="Calibri" panose="020F0502020204030204"/>
              </a:rPr>
              <a:t>Р 66.0.01-2017 </a:t>
            </a:r>
            <a:r>
              <a:rPr lang="ru-RU" kern="0" dirty="0" smtClean="0">
                <a:latin typeface="Calibri" panose="020F0502020204030204"/>
              </a:rPr>
              <a:t>«Оценка </a:t>
            </a:r>
            <a:r>
              <a:rPr lang="ru-RU" kern="0" dirty="0">
                <a:latin typeface="Calibri" panose="020F0502020204030204"/>
              </a:rPr>
              <a:t>опыта и деловой репутации субъектов предпринимательской деятельности. Национальная система стандартов. Общие положения, требования и руководящие </a:t>
            </a:r>
            <a:r>
              <a:rPr lang="ru-RU" kern="0" dirty="0" smtClean="0">
                <a:latin typeface="Calibri" panose="020F0502020204030204"/>
              </a:rPr>
              <a:t>принципы».</a:t>
            </a:r>
          </a:p>
          <a:p>
            <a:pPr marL="285750" lvl="0" indent="-285750">
              <a:buFont typeface="Wingdings" panose="05000000000000000000" pitchFamily="2" charset="2"/>
              <a:buChar char="ü"/>
              <a:defRPr/>
            </a:pPr>
            <a:r>
              <a:rPr lang="ru-RU" kern="0" dirty="0" smtClean="0">
                <a:latin typeface="Calibri" panose="020F0502020204030204"/>
              </a:rPr>
              <a:t>ГОСТ </a:t>
            </a:r>
            <a:r>
              <a:rPr lang="ru-RU" kern="0" dirty="0">
                <a:latin typeface="Calibri" panose="020F0502020204030204"/>
              </a:rPr>
              <a:t>Р 66.1.01-2015 </a:t>
            </a:r>
            <a:r>
              <a:rPr lang="ru-RU" kern="0" dirty="0" smtClean="0">
                <a:latin typeface="Calibri" panose="020F0502020204030204"/>
              </a:rPr>
              <a:t>«Оценка </a:t>
            </a:r>
            <a:r>
              <a:rPr lang="ru-RU" kern="0" dirty="0">
                <a:latin typeface="Calibri" panose="020F0502020204030204"/>
              </a:rPr>
              <a:t>опыта и деловой репутации субъектов предпринимательской деятельности. Национальная система стандартов. Оценка опыта и деловой репутации лиц, осуществляющих архитектурно-строительное </a:t>
            </a:r>
            <a:r>
              <a:rPr lang="ru-RU" kern="0" dirty="0" smtClean="0">
                <a:latin typeface="Calibri" panose="020F0502020204030204"/>
              </a:rPr>
              <a:t>проектирование»</a:t>
            </a:r>
            <a:endParaRPr lang="ru-RU" kern="0" dirty="0">
              <a:latin typeface="Calibri" panose="020F0502020204030204"/>
            </a:endParaRPr>
          </a:p>
          <a:p>
            <a:pPr marL="285750" lvl="0" indent="-285750">
              <a:buFont typeface="Wingdings" panose="05000000000000000000" pitchFamily="2" charset="2"/>
              <a:buChar char="ü"/>
              <a:defRPr/>
            </a:pPr>
            <a:r>
              <a:rPr lang="ru-RU" kern="0" dirty="0">
                <a:latin typeface="Calibri" panose="020F0502020204030204"/>
              </a:rPr>
              <a:t>ГОСТ Р 66.1.02-2015 </a:t>
            </a:r>
            <a:r>
              <a:rPr lang="ru-RU" kern="0" dirty="0" smtClean="0">
                <a:latin typeface="Calibri" panose="020F0502020204030204"/>
              </a:rPr>
              <a:t>«Оценка </a:t>
            </a:r>
            <a:r>
              <a:rPr lang="ru-RU" kern="0" dirty="0">
                <a:latin typeface="Calibri" panose="020F0502020204030204"/>
              </a:rPr>
              <a:t>опыта и деловой репутации субъектов предпринимательской деятельности. Национальная система стандартов. Оценка опыта и деловой репутации лиц, осуществляющих инженерные </a:t>
            </a:r>
            <a:r>
              <a:rPr lang="ru-RU" kern="0" dirty="0" smtClean="0">
                <a:latin typeface="Calibri" panose="020F0502020204030204"/>
              </a:rPr>
              <a:t>изыскания».</a:t>
            </a:r>
            <a:endParaRPr lang="ru-RU" kern="0" dirty="0">
              <a:latin typeface="Calibri" panose="020F0502020204030204"/>
            </a:endParaRPr>
          </a:p>
          <a:p>
            <a:pPr marL="285750" lvl="0" indent="-285750">
              <a:buFont typeface="Wingdings" panose="05000000000000000000" pitchFamily="2" charset="2"/>
              <a:buChar char="ü"/>
              <a:defRPr/>
            </a:pPr>
            <a:r>
              <a:rPr lang="ru-RU" kern="0" dirty="0">
                <a:latin typeface="Calibri" panose="020F0502020204030204"/>
              </a:rPr>
              <a:t>ГОСТ Р 66.9.01-2015 </a:t>
            </a:r>
            <a:r>
              <a:rPr lang="ru-RU" kern="0" dirty="0" smtClean="0">
                <a:latin typeface="Calibri" panose="020F0502020204030204"/>
              </a:rPr>
              <a:t>«Оценка </a:t>
            </a:r>
            <a:r>
              <a:rPr lang="ru-RU" kern="0" dirty="0">
                <a:latin typeface="Calibri" panose="020F0502020204030204"/>
              </a:rPr>
              <a:t>опыта и деловой репутации субъектов предпринимательской деятельности. Национальная система стандартов. Оценка опыта и деловой репутации лиц, производящих и реализующих пожарно-техническую </a:t>
            </a:r>
            <a:r>
              <a:rPr lang="ru-RU" kern="0" dirty="0" smtClean="0">
                <a:latin typeface="Calibri" panose="020F0502020204030204"/>
              </a:rPr>
              <a:t>продукцию».</a:t>
            </a:r>
            <a:endParaRPr lang="ru-RU" kern="0" dirty="0">
              <a:latin typeface="Calibri" panose="020F0502020204030204"/>
            </a:endParaRPr>
          </a:p>
          <a:p>
            <a:pPr marL="285750" lvl="0" indent="-285750">
              <a:buFont typeface="Wingdings" panose="05000000000000000000" pitchFamily="2" charset="2"/>
              <a:buChar char="ü"/>
              <a:defRPr/>
            </a:pPr>
            <a:r>
              <a:rPr lang="ru-RU" kern="0" dirty="0">
                <a:latin typeface="Calibri" panose="020F0502020204030204"/>
              </a:rPr>
              <a:t>ГОСТ Р 66.9.02-2015 </a:t>
            </a:r>
            <a:r>
              <a:rPr lang="ru-RU" kern="0" dirty="0" smtClean="0">
                <a:latin typeface="Calibri" panose="020F0502020204030204"/>
              </a:rPr>
              <a:t>«Оценка </a:t>
            </a:r>
            <a:r>
              <a:rPr lang="ru-RU" kern="0" dirty="0">
                <a:latin typeface="Calibri" panose="020F0502020204030204"/>
              </a:rPr>
              <a:t>опыта и деловой репутации субъектов предпринимательской деятельности. Национальная система стандартов. Оценка опыта и деловой репутации лиц, выполняющих работы (оказывающих услуги) в области обеспечения пожарной безопасности объектов </a:t>
            </a:r>
            <a:r>
              <a:rPr lang="ru-RU" kern="0" dirty="0" smtClean="0">
                <a:latin typeface="Calibri" panose="020F0502020204030204"/>
              </a:rPr>
              <a:t>защиты».</a:t>
            </a:r>
            <a:endParaRPr lang="ru-RU" kern="0" dirty="0">
              <a:latin typeface="Calibri" panose="020F0502020204030204"/>
            </a:endParaRPr>
          </a:p>
          <a:p>
            <a:pPr marL="285750" lvl="0" indent="-285750">
              <a:buFont typeface="Wingdings" panose="05000000000000000000" pitchFamily="2" charset="2"/>
              <a:buChar char="ü"/>
              <a:defRPr/>
            </a:pPr>
            <a:r>
              <a:rPr lang="ru-RU" kern="0" dirty="0">
                <a:latin typeface="Calibri" panose="020F0502020204030204"/>
              </a:rPr>
              <a:t>ГОСТ Р 66.1.03-2016 </a:t>
            </a:r>
            <a:r>
              <a:rPr lang="ru-RU" kern="0" dirty="0" smtClean="0">
                <a:latin typeface="Calibri" panose="020F0502020204030204"/>
              </a:rPr>
              <a:t>«Оценка </a:t>
            </a:r>
            <a:r>
              <a:rPr lang="ru-RU" kern="0" dirty="0">
                <a:latin typeface="Calibri" panose="020F0502020204030204"/>
              </a:rPr>
              <a:t>опыта и деловой репутации субъектов предпринимательской деятельности. Национальная система стандартов. Оценка опыта и деловой репутации строительных </a:t>
            </a:r>
            <a:r>
              <a:rPr lang="ru-RU" kern="0" dirty="0" smtClean="0">
                <a:latin typeface="Calibri" panose="020F0502020204030204"/>
              </a:rPr>
              <a:t>организаций».</a:t>
            </a:r>
            <a:endParaRPr lang="ru-RU" kern="0" dirty="0">
              <a:latin typeface="Calibri" panose="020F0502020204030204"/>
            </a:endParaRPr>
          </a:p>
          <a:p>
            <a:pPr marL="285750" lvl="0" indent="-285750">
              <a:buFont typeface="Wingdings" panose="05000000000000000000" pitchFamily="2" charset="2"/>
              <a:buChar char="ü"/>
              <a:defRPr/>
            </a:pPr>
            <a:r>
              <a:rPr lang="ru-RU" kern="0" dirty="0">
                <a:latin typeface="Calibri" panose="020F0502020204030204"/>
              </a:rPr>
              <a:t>ГОСТ Р 66.9.04-2017 </a:t>
            </a:r>
            <a:r>
              <a:rPr lang="ru-RU" kern="0" dirty="0" smtClean="0">
                <a:latin typeface="Calibri" panose="020F0502020204030204"/>
              </a:rPr>
              <a:t>«Оценка </a:t>
            </a:r>
            <a:r>
              <a:rPr lang="ru-RU" kern="0" dirty="0">
                <a:latin typeface="Calibri" panose="020F0502020204030204"/>
              </a:rPr>
              <a:t>опыта и деловой репутации субъектов предпринимательской деятельности. Национальная система стандартов. Оценка опыта и деловой репутации охранных </a:t>
            </a:r>
            <a:r>
              <a:rPr lang="ru-RU" kern="0" dirty="0" smtClean="0">
                <a:latin typeface="Calibri" panose="020F0502020204030204"/>
              </a:rPr>
              <a:t>организаций».</a:t>
            </a:r>
            <a:endParaRPr lang="ru-RU" kern="0" dirty="0">
              <a:latin typeface="Calibri" panose="020F0502020204030204"/>
            </a:endParaRPr>
          </a:p>
          <a:p>
            <a:pPr marR="0" lvl="0" defTabSz="914400" eaLnBrk="1" fontAlgn="auto" latinLnBrk="0" hangingPunct="1">
              <a:lnSpc>
                <a:spcPct val="100000"/>
              </a:lnSpc>
              <a:spcBef>
                <a:spcPts val="0"/>
              </a:spcBef>
              <a:spcAft>
                <a:spcPts val="0"/>
              </a:spcAft>
              <a:buClrTx/>
              <a:buSzTx/>
              <a:tabLst/>
              <a:defRPr/>
            </a:pPr>
            <a:endParaRPr kumimoji="0" lang="ru-RU" sz="1800" b="0" i="0" u="none" strike="noStrike" kern="0" cap="none" spc="0" normalizeH="0" baseline="0" noProof="0" dirty="0" smtClean="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23012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03473" y="217646"/>
            <a:ext cx="10800987" cy="1025525"/>
          </a:xfrm>
        </p:spPr>
        <p:txBody>
          <a:bodyPr>
            <a:normAutofit/>
          </a:bodyPr>
          <a:lstStyle/>
          <a:p>
            <a:r>
              <a:rPr lang="ru-RU" sz="2800" b="1" dirty="0" smtClean="0">
                <a:solidFill>
                  <a:schemeClr val="tx1"/>
                </a:solidFill>
                <a:latin typeface="+mn-lt"/>
              </a:rPr>
              <a:t>Особенности оценки по показателю </a:t>
            </a:r>
            <a:r>
              <a:rPr lang="ru-RU" sz="2800" b="1" dirty="0">
                <a:solidFill>
                  <a:schemeClr val="tx1"/>
                </a:solidFill>
                <a:latin typeface="+mn-lt"/>
              </a:rPr>
              <a:t>– </a:t>
            </a:r>
            <a:r>
              <a:rPr lang="ru-RU" sz="2800" b="1" dirty="0" smtClean="0">
                <a:solidFill>
                  <a:schemeClr val="tx1"/>
                </a:solidFill>
                <a:latin typeface="+mn-lt"/>
              </a:rPr>
              <a:t/>
            </a:r>
            <a:br>
              <a:rPr lang="ru-RU" sz="2800" b="1" dirty="0" smtClean="0">
                <a:solidFill>
                  <a:schemeClr val="tx1"/>
                </a:solidFill>
                <a:latin typeface="+mn-lt"/>
              </a:rPr>
            </a:br>
            <a:r>
              <a:rPr lang="ru-RU" sz="2800" b="1" dirty="0" smtClean="0">
                <a:solidFill>
                  <a:schemeClr val="tx1"/>
                </a:solidFill>
                <a:latin typeface="+mn-lt"/>
              </a:rPr>
              <a:t>Специалисты</a:t>
            </a:r>
            <a:endParaRPr lang="ru-RU" sz="2800" b="1" dirty="0">
              <a:solidFill>
                <a:schemeClr val="tx1"/>
              </a:solidFill>
              <a:latin typeface="+mn-lt"/>
            </a:endParaRPr>
          </a:p>
        </p:txBody>
      </p:sp>
      <p:sp>
        <p:nvSpPr>
          <p:cNvPr id="5" name="Прямоугольник 4">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7" name="Прямоугольник 6"/>
          <p:cNvSpPr/>
          <p:nvPr/>
        </p:nvSpPr>
        <p:spPr>
          <a:xfrm>
            <a:off x="310385" y="1361472"/>
            <a:ext cx="2572151" cy="512859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В случае применения показателя </a:t>
            </a:r>
            <a:r>
              <a:rPr lang="ru-RU" b="1" u="sng" dirty="0"/>
              <a:t>«наличие у участников закупки специалистов и иных работников определенного уровня квалификации» </a:t>
            </a:r>
          </a:p>
          <a:p>
            <a:pPr algn="ctr"/>
            <a:r>
              <a:rPr lang="ru-RU" dirty="0"/>
              <a:t>Порядком рассмотрения и оценки заявок устанавливаются:</a:t>
            </a:r>
          </a:p>
          <a:p>
            <a:pPr algn="ctr"/>
            <a:endParaRPr lang="ru-RU" dirty="0"/>
          </a:p>
        </p:txBody>
      </p:sp>
      <p:sp>
        <p:nvSpPr>
          <p:cNvPr id="8" name="Прямоугольник 7"/>
          <p:cNvSpPr/>
          <p:nvPr/>
        </p:nvSpPr>
        <p:spPr>
          <a:xfrm>
            <a:off x="3135085" y="1361471"/>
            <a:ext cx="6583681" cy="5128591"/>
          </a:xfrm>
          <a:prstGeom prst="rect">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а) перечень специалистов и иных работников, их квалификация, оцениваемые по показателю, и необходимые для поставки товара, выполнения работ, оказания услуг, являющихся объектом закупки;</a:t>
            </a:r>
          </a:p>
          <a:p>
            <a:r>
              <a:rPr lang="ru-RU" dirty="0">
                <a:solidFill>
                  <a:schemeClr val="tx1"/>
                </a:solidFill>
              </a:rPr>
              <a:t>б) перечень следующих документов, подтверждающих наличие специалистов и иных работников, их квалификацию, предусмотренные перечнем, установленным в соответствии с подпунктом "а" настоящего пункта:</a:t>
            </a:r>
          </a:p>
          <a:p>
            <a:r>
              <a:rPr lang="ru-RU" dirty="0">
                <a:solidFill>
                  <a:schemeClr val="tx1"/>
                </a:solidFill>
              </a:rPr>
              <a:t>трудовая книжка или сведения о трудовой деятельности, предусмотренные статьей 66.1 Трудового кодекса Российской Федерации;</a:t>
            </a:r>
          </a:p>
          <a:p>
            <a:r>
              <a:rPr lang="ru-RU" dirty="0">
                <a:solidFill>
                  <a:schemeClr val="tx1"/>
                </a:solidFill>
              </a:rPr>
              <a:t>документы, подтверждающие предусмотренную в соответствии с профессиональными стандартами квалификацию специалистов и иных работников.</a:t>
            </a:r>
          </a:p>
        </p:txBody>
      </p:sp>
    </p:spTree>
    <p:extLst>
      <p:ext uri="{BB962C8B-B14F-4D97-AF65-F5344CB8AC3E}">
        <p14:creationId xmlns:p14="http://schemas.microsoft.com/office/powerpoint/2010/main" val="251491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941AFF20-015C-CA49-A729-9AFAD0F50128}"/>
              </a:ext>
            </a:extLst>
          </p:cNvPr>
          <p:cNvSpPr/>
          <p:nvPr/>
        </p:nvSpPr>
        <p:spPr>
          <a:xfrm>
            <a:off x="315970" y="3929237"/>
            <a:ext cx="8056656" cy="584775"/>
          </a:xfrm>
          <a:prstGeom prst="rect">
            <a:avLst/>
          </a:prstGeom>
          <a:noFill/>
        </p:spPr>
        <p:txBody>
          <a:bodyPr wrap="square">
            <a:spAutoFit/>
          </a:bodyPr>
          <a:lstStyle/>
          <a:p>
            <a:r>
              <a:rPr lang="ru-RU" sz="3200" b="1" dirty="0" smtClean="0">
                <a:latin typeface="Panton SemiBold" pitchFamily="2" charset="0"/>
                <a:ea typeface="Roboto Lt" pitchFamily="2" charset="0"/>
                <a:cs typeface="Segoe UI" panose="020B0502040204020203" pitchFamily="34" charset="0"/>
              </a:rPr>
              <a:t>Блок 6</a:t>
            </a:r>
            <a:endParaRPr lang="ru-RU" sz="3200" b="1" dirty="0">
              <a:latin typeface="Panton SemiBold" pitchFamily="2" charset="0"/>
              <a:ea typeface="Roboto Lt" pitchFamily="2" charset="0"/>
              <a:cs typeface="Segoe UI" panose="020B0502040204020203" pitchFamily="34" charset="0"/>
            </a:endParaRPr>
          </a:p>
        </p:txBody>
      </p:sp>
      <p:sp>
        <p:nvSpPr>
          <p:cNvPr id="14" name="TextBox 13">
            <a:extLst>
              <a:ext uri="{FF2B5EF4-FFF2-40B4-BE49-F238E27FC236}">
                <a16:creationId xmlns:a16="http://schemas.microsoft.com/office/drawing/2014/main" id="{114169D9-C57A-914A-B361-9B22FA124132}"/>
              </a:ext>
            </a:extLst>
          </p:cNvPr>
          <p:cNvSpPr txBox="1"/>
          <p:nvPr/>
        </p:nvSpPr>
        <p:spPr>
          <a:xfrm>
            <a:off x="315970" y="1430574"/>
            <a:ext cx="6293295" cy="2246769"/>
          </a:xfrm>
          <a:prstGeom prst="rect">
            <a:avLst/>
          </a:prstGeom>
          <a:noFill/>
        </p:spPr>
        <p:txBody>
          <a:bodyPr wrap="square" rtlCol="0">
            <a:spAutoFit/>
          </a:bodyPr>
          <a:lstStyle/>
          <a:p>
            <a:r>
              <a:rPr lang="ru-RU" sz="2800" b="1" dirty="0">
                <a:latin typeface="Panton" pitchFamily="2" charset="0"/>
              </a:rPr>
              <a:t>Оценка по критерию «Особенности оценки заявок при осуществлении закупок отдельных видов товаров, работ, </a:t>
            </a:r>
            <a:r>
              <a:rPr lang="ru-RU" sz="2800" b="1" dirty="0" smtClean="0">
                <a:latin typeface="Panton" pitchFamily="2" charset="0"/>
              </a:rPr>
              <a:t>услуг»</a:t>
            </a:r>
            <a:endParaRPr lang="ru-RU" sz="2800" b="1" dirty="0">
              <a:latin typeface="Panton" pitchFamily="2" charset="0"/>
            </a:endParaRPr>
          </a:p>
        </p:txBody>
      </p:sp>
      <p:pic>
        <p:nvPicPr>
          <p:cNvPr id="15" name="Рисунок 14">
            <a:extLst>
              <a:ext uri="{FF2B5EF4-FFF2-40B4-BE49-F238E27FC236}">
                <a16:creationId xmlns:a16="http://schemas.microsoft.com/office/drawing/2014/main" id="{1326C4BA-3DE0-BA49-B1EC-38B7AF9BA7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0038" y="345713"/>
            <a:ext cx="3862945" cy="461610"/>
          </a:xfrm>
          <a:prstGeom prst="rect">
            <a:avLst/>
          </a:prstGeom>
        </p:spPr>
      </p:pic>
      <p:pic>
        <p:nvPicPr>
          <p:cNvPr id="23" name="Рисунок 22">
            <a:extLst>
              <a:ext uri="{FF2B5EF4-FFF2-40B4-BE49-F238E27FC236}">
                <a16:creationId xmlns:a16="http://schemas.microsoft.com/office/drawing/2014/main" id="{3AB989C9-5FEB-DE49-8823-6F3F92028D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209180" y="0"/>
            <a:ext cx="3996267" cy="6858000"/>
          </a:xfrm>
          <a:prstGeom prst="rect">
            <a:avLst/>
          </a:prstGeom>
        </p:spPr>
      </p:pic>
      <p:sp>
        <p:nvSpPr>
          <p:cNvPr id="24" name="Прямоугольник 23">
            <a:extLst>
              <a:ext uri="{FF2B5EF4-FFF2-40B4-BE49-F238E27FC236}">
                <a16:creationId xmlns:a16="http://schemas.microsoft.com/office/drawing/2014/main" id="{97D7383E-5C29-D748-B29C-B60C752C9775}"/>
              </a:ext>
            </a:extLst>
          </p:cNvPr>
          <p:cNvSpPr/>
          <p:nvPr/>
        </p:nvSpPr>
        <p:spPr>
          <a:xfrm>
            <a:off x="315970" y="3774562"/>
            <a:ext cx="5780030" cy="45719"/>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7377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8073" y="134683"/>
            <a:ext cx="10515600" cy="691452"/>
          </a:xfrm>
        </p:spPr>
        <p:txBody>
          <a:bodyPr>
            <a:normAutofit/>
          </a:bodyPr>
          <a:lstStyle/>
          <a:p>
            <a:r>
              <a:rPr lang="ru-RU" sz="2800" b="1" dirty="0">
                <a:solidFill>
                  <a:schemeClr val="tx1"/>
                </a:solidFill>
              </a:rPr>
              <a:t>Случаи применения раздела </a:t>
            </a:r>
            <a:r>
              <a:rPr lang="en-US" sz="2800" b="1" dirty="0">
                <a:solidFill>
                  <a:schemeClr val="tx1"/>
                </a:solidFill>
              </a:rPr>
              <a:t>VI</a:t>
            </a:r>
            <a:r>
              <a:rPr lang="ru-RU" sz="2800" b="1" dirty="0">
                <a:solidFill>
                  <a:schemeClr val="tx1"/>
                </a:solidFill>
              </a:rPr>
              <a:t> – пункт 31</a:t>
            </a:r>
          </a:p>
        </p:txBody>
      </p:sp>
      <p:sp>
        <p:nvSpPr>
          <p:cNvPr id="5" name="Прямоугольник 4"/>
          <p:cNvSpPr/>
          <p:nvPr/>
        </p:nvSpPr>
        <p:spPr>
          <a:xfrm>
            <a:off x="459661" y="1390406"/>
            <a:ext cx="11188542" cy="4681332"/>
          </a:xfrm>
          <a:prstGeom prst="rect">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ru-RU" dirty="0">
                <a:solidFill>
                  <a:schemeClr val="tx1"/>
                </a:solidFill>
              </a:rPr>
              <a:t>При осуществлении закупки, по результатам проведения которой заключается контракт, предусмотренный частью 16 статьи 34 </a:t>
            </a:r>
            <a:r>
              <a:rPr lang="ru-RU" dirty="0" smtClean="0">
                <a:solidFill>
                  <a:schemeClr val="tx1"/>
                </a:solidFill>
              </a:rPr>
              <a:t>44-ФЗ (</a:t>
            </a:r>
            <a:r>
              <a:rPr lang="ru-RU" dirty="0">
                <a:solidFill>
                  <a:schemeClr val="tx1"/>
                </a:solidFill>
              </a:rPr>
              <a:t>при условии, что контракт жизненного цикла предусматривает проектирование, строительство, реконструкцию, капитальный ремонт объекта капитального строительства), </a:t>
            </a:r>
          </a:p>
          <a:p>
            <a:pPr marL="285750" indent="-285750">
              <a:buFont typeface="Wingdings" panose="05000000000000000000" pitchFamily="2" charset="2"/>
              <a:buChar char="ü"/>
            </a:pPr>
            <a:endParaRPr lang="ru-RU" dirty="0">
              <a:solidFill>
                <a:schemeClr val="tx1"/>
              </a:solidFill>
            </a:endParaRPr>
          </a:p>
          <a:p>
            <a:pPr marL="285750" indent="-285750">
              <a:buFont typeface="Wingdings" panose="05000000000000000000" pitchFamily="2" charset="2"/>
              <a:buChar char="ü"/>
            </a:pPr>
            <a:r>
              <a:rPr lang="ru-RU" dirty="0">
                <a:solidFill>
                  <a:schemeClr val="tx1"/>
                </a:solidFill>
              </a:rPr>
              <a:t>При осуществлении закупки согласно части 16.1 статьи 34 и части 56 статьи 112 </a:t>
            </a:r>
            <a:r>
              <a:rPr lang="ru-RU" dirty="0" smtClean="0">
                <a:solidFill>
                  <a:schemeClr val="tx1"/>
                </a:solidFill>
              </a:rPr>
              <a:t>44-ФЗ</a:t>
            </a:r>
            <a:endParaRPr lang="ru-RU" dirty="0">
              <a:solidFill>
                <a:schemeClr val="tx1"/>
              </a:solidFill>
            </a:endParaRPr>
          </a:p>
          <a:p>
            <a:pPr marL="285750" indent="-285750">
              <a:buFont typeface="Wingdings" panose="05000000000000000000" pitchFamily="2" charset="2"/>
              <a:buChar char="ü"/>
            </a:pPr>
            <a:endParaRPr lang="ru-RU" dirty="0">
              <a:solidFill>
                <a:schemeClr val="tx1"/>
              </a:solidFill>
            </a:endParaRPr>
          </a:p>
          <a:p>
            <a:pPr marL="285750" indent="-285750">
              <a:buFont typeface="Wingdings" panose="05000000000000000000" pitchFamily="2" charset="2"/>
              <a:buChar char="ü"/>
            </a:pPr>
            <a:r>
              <a:rPr lang="ru-RU" dirty="0">
                <a:solidFill>
                  <a:schemeClr val="tx1"/>
                </a:solidFill>
              </a:rPr>
              <a:t>При осуществлении закупки, по результатам проведения которой заключается контракт, предусматривающий выполнение работ по строительству, реконструкции, капитальному ремонту, сносу объекта капитального строительства (в том числе линейного объекта), </a:t>
            </a:r>
          </a:p>
          <a:p>
            <a:pPr marL="285750" indent="-285750">
              <a:buFont typeface="Wingdings" panose="05000000000000000000" pitchFamily="2" charset="2"/>
              <a:buChar char="ü"/>
            </a:pPr>
            <a:endParaRPr lang="ru-RU" dirty="0">
              <a:solidFill>
                <a:schemeClr val="tx1"/>
              </a:solidFill>
            </a:endParaRPr>
          </a:p>
          <a:p>
            <a:pPr marL="285750" indent="-285750">
              <a:buFont typeface="Wingdings" panose="05000000000000000000" pitchFamily="2" charset="2"/>
              <a:buChar char="ü"/>
            </a:pPr>
            <a:r>
              <a:rPr lang="ru-RU" dirty="0">
                <a:solidFill>
                  <a:schemeClr val="tx1"/>
                </a:solidFill>
              </a:rPr>
              <a:t>При осуществлении закупки, по результатам проведения которой заключается контракт на проведение работ по сохранению объектов культурного наследия (памятников истории и культуры) народов Российской Федерации</a:t>
            </a:r>
          </a:p>
        </p:txBody>
      </p:sp>
      <p:sp>
        <p:nvSpPr>
          <p:cNvPr id="6" name="Прямоугольник 5">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Tree>
    <p:extLst>
      <p:ext uri="{BB962C8B-B14F-4D97-AF65-F5344CB8AC3E}">
        <p14:creationId xmlns:p14="http://schemas.microsoft.com/office/powerpoint/2010/main" val="33396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9992" y="141211"/>
            <a:ext cx="10515600" cy="691452"/>
          </a:xfrm>
        </p:spPr>
        <p:txBody>
          <a:bodyPr>
            <a:normAutofit/>
          </a:bodyPr>
          <a:lstStyle/>
          <a:p>
            <a:r>
              <a:rPr lang="ru-RU" sz="2800" b="1" dirty="0">
                <a:solidFill>
                  <a:schemeClr val="tx1"/>
                </a:solidFill>
              </a:rPr>
              <a:t>Особенности - </a:t>
            </a:r>
            <a:r>
              <a:rPr lang="ru-RU" sz="2800" b="1" dirty="0" err="1">
                <a:solidFill>
                  <a:schemeClr val="tx1"/>
                </a:solidFill>
              </a:rPr>
              <a:t>капстрой</a:t>
            </a:r>
            <a:endParaRPr lang="ru-RU" sz="2800" b="1" dirty="0">
              <a:solidFill>
                <a:schemeClr val="tx1"/>
              </a:solidFill>
            </a:endParaRPr>
          </a:p>
        </p:txBody>
      </p:sp>
      <p:sp>
        <p:nvSpPr>
          <p:cNvPr id="5" name="Прямоугольник 4"/>
          <p:cNvSpPr/>
          <p:nvPr/>
        </p:nvSpPr>
        <p:spPr>
          <a:xfrm>
            <a:off x="477078" y="1828800"/>
            <a:ext cx="11188542" cy="4681332"/>
          </a:xfrm>
          <a:prstGeom prst="rect">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ru-RU" sz="2800" dirty="0">
                <a:solidFill>
                  <a:schemeClr val="tx1"/>
                </a:solidFill>
              </a:rPr>
              <a:t>Критерии «расходы» и «характеристики объекта закупки» НЕ применяются</a:t>
            </a:r>
          </a:p>
          <a:p>
            <a:pPr marL="285750" indent="-285750">
              <a:buFont typeface="Wingdings" panose="05000000000000000000" pitchFamily="2" charset="2"/>
              <a:buChar char="ü"/>
            </a:pPr>
            <a:endParaRPr lang="ru-RU" sz="2800" dirty="0">
              <a:solidFill>
                <a:schemeClr val="tx1"/>
              </a:solidFill>
            </a:endParaRPr>
          </a:p>
          <a:p>
            <a:pPr marL="285750" indent="-285750">
              <a:buFont typeface="Wingdings" panose="05000000000000000000" pitchFamily="2" charset="2"/>
              <a:buChar char="ü"/>
            </a:pPr>
            <a:r>
              <a:rPr lang="ru-RU" sz="2800" dirty="0">
                <a:solidFill>
                  <a:schemeClr val="tx1"/>
                </a:solidFill>
              </a:rPr>
              <a:t>По критерию «квалификация» можно применять только показатель оценки «наличие у участников закупки опыта поставки товара, выполнения работы, оказания услуги, связанного с предметом контракта»</a:t>
            </a:r>
          </a:p>
        </p:txBody>
      </p:sp>
      <p:sp>
        <p:nvSpPr>
          <p:cNvPr id="6" name="Прямоугольник 5">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Tree>
    <p:extLst>
      <p:ext uri="{BB962C8B-B14F-4D97-AF65-F5344CB8AC3E}">
        <p14:creationId xmlns:p14="http://schemas.microsoft.com/office/powerpoint/2010/main" val="3431882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7042" y="125975"/>
            <a:ext cx="10515600" cy="691452"/>
          </a:xfrm>
        </p:spPr>
        <p:txBody>
          <a:bodyPr>
            <a:normAutofit/>
          </a:bodyPr>
          <a:lstStyle/>
          <a:p>
            <a:r>
              <a:rPr lang="ru-RU" sz="2800" b="1" dirty="0">
                <a:solidFill>
                  <a:schemeClr val="tx1"/>
                </a:solidFill>
              </a:rPr>
              <a:t>Особенности - </a:t>
            </a:r>
            <a:r>
              <a:rPr lang="ru-RU" sz="2800" b="1" dirty="0" err="1">
                <a:solidFill>
                  <a:schemeClr val="tx1"/>
                </a:solidFill>
              </a:rPr>
              <a:t>капстрой</a:t>
            </a:r>
            <a:r>
              <a:rPr lang="ru-RU" sz="2800" b="1" dirty="0">
                <a:solidFill>
                  <a:schemeClr val="tx1"/>
                </a:solidFill>
              </a:rPr>
              <a:t> </a:t>
            </a:r>
          </a:p>
        </p:txBody>
      </p:sp>
      <p:sp>
        <p:nvSpPr>
          <p:cNvPr id="3" name="Прямоугольник 2"/>
          <p:cNvSpPr/>
          <p:nvPr/>
        </p:nvSpPr>
        <p:spPr>
          <a:xfrm>
            <a:off x="387042" y="1282148"/>
            <a:ext cx="3817210" cy="53472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При применении показателя </a:t>
            </a:r>
            <a:r>
              <a:rPr lang="ru-RU" sz="2000" b="1" u="sng" dirty="0"/>
              <a:t>«наличие у участников закупки опыта поставки товара, выполнения работы, оказания услуги, связанного с предметом контракта»</a:t>
            </a:r>
            <a:r>
              <a:rPr lang="ru-RU" sz="2000" b="1" dirty="0"/>
              <a:t> </a:t>
            </a:r>
          </a:p>
          <a:p>
            <a:pPr algn="ctr"/>
            <a:r>
              <a:rPr lang="ru-RU" sz="2000" dirty="0"/>
              <a:t>Порядком рассмотрения и оценки заявок устанавливаются:</a:t>
            </a:r>
          </a:p>
        </p:txBody>
      </p:sp>
      <p:sp>
        <p:nvSpPr>
          <p:cNvPr id="5" name="Прямоугольник 4"/>
          <p:cNvSpPr/>
          <p:nvPr/>
        </p:nvSpPr>
        <p:spPr>
          <a:xfrm>
            <a:off x="4542183" y="1282148"/>
            <a:ext cx="7123437" cy="5347253"/>
          </a:xfrm>
          <a:prstGeom prst="rect">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ru-RU" sz="2000" dirty="0">
                <a:solidFill>
                  <a:schemeClr val="tx1"/>
                </a:solidFill>
              </a:rPr>
              <a:t>положение о принятии к оценке исключительно исполненного договора (договоров), предусматривающего выполнение работ на одном из следующих объектов, соответствующих объекту закупки (*вид объекта):</a:t>
            </a:r>
          </a:p>
          <a:p>
            <a:endParaRPr lang="ru-RU" sz="2000" dirty="0">
              <a:solidFill>
                <a:schemeClr val="tx1"/>
              </a:solidFill>
            </a:endParaRPr>
          </a:p>
          <a:p>
            <a:pPr marL="342900" indent="-342900">
              <a:buFont typeface="Wingdings" panose="05000000000000000000" pitchFamily="2" charset="2"/>
              <a:buChar char="ü"/>
            </a:pPr>
            <a:r>
              <a:rPr lang="ru-RU" sz="2000" dirty="0">
                <a:solidFill>
                  <a:schemeClr val="tx1"/>
                </a:solidFill>
              </a:rPr>
              <a:t>объект капитального строительства (за исключением линейного объекта);</a:t>
            </a:r>
          </a:p>
          <a:p>
            <a:pPr marL="342900" indent="-342900">
              <a:buFont typeface="Wingdings" panose="05000000000000000000" pitchFamily="2" charset="2"/>
              <a:buChar char="ü"/>
            </a:pPr>
            <a:r>
              <a:rPr lang="ru-RU" sz="2000" dirty="0">
                <a:solidFill>
                  <a:schemeClr val="tx1"/>
                </a:solidFill>
              </a:rPr>
              <a:t>линейный объект, за исключением автомобильной дороги;</a:t>
            </a:r>
          </a:p>
          <a:p>
            <a:pPr marL="342900" indent="-342900">
              <a:buFont typeface="Wingdings" panose="05000000000000000000" pitchFamily="2" charset="2"/>
              <a:buChar char="ü"/>
            </a:pPr>
            <a:r>
              <a:rPr lang="ru-RU" sz="2000" dirty="0">
                <a:solidFill>
                  <a:schemeClr val="tx1"/>
                </a:solidFill>
              </a:rPr>
              <a:t>автомобильная дорога;</a:t>
            </a:r>
          </a:p>
          <a:p>
            <a:pPr marL="342900" indent="-342900">
              <a:buFont typeface="Wingdings" panose="05000000000000000000" pitchFamily="2" charset="2"/>
              <a:buChar char="ü"/>
            </a:pPr>
            <a:r>
              <a:rPr lang="ru-RU" sz="2000" dirty="0">
                <a:solidFill>
                  <a:schemeClr val="tx1"/>
                </a:solidFill>
              </a:rPr>
              <a:t>особо опасный, технически сложный и уникальный объект капитального строительства;</a:t>
            </a:r>
          </a:p>
          <a:p>
            <a:pPr marL="342900" indent="-342900">
              <a:buFont typeface="Wingdings" panose="05000000000000000000" pitchFamily="2" charset="2"/>
              <a:buChar char="ü"/>
            </a:pPr>
            <a:r>
              <a:rPr lang="ru-RU" sz="2000" dirty="0">
                <a:solidFill>
                  <a:schemeClr val="tx1"/>
                </a:solidFill>
              </a:rPr>
              <a:t>объект культурного наследия (памятник истории и культуры) народов Российской Федерации; </a:t>
            </a:r>
          </a:p>
        </p:txBody>
      </p:sp>
      <p:sp>
        <p:nvSpPr>
          <p:cNvPr id="6" name="Прямоугольник 5">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Tree>
    <p:extLst>
      <p:ext uri="{BB962C8B-B14F-4D97-AF65-F5344CB8AC3E}">
        <p14:creationId xmlns:p14="http://schemas.microsoft.com/office/powerpoint/2010/main" val="119546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82880" y="107814"/>
            <a:ext cx="10783570" cy="1025525"/>
          </a:xfrm>
        </p:spPr>
        <p:txBody>
          <a:bodyPr>
            <a:normAutofit/>
          </a:bodyPr>
          <a:lstStyle/>
          <a:p>
            <a:r>
              <a:rPr lang="ru-RU" sz="3200" b="1" dirty="0" smtClean="0">
                <a:solidFill>
                  <a:schemeClr val="tx1"/>
                </a:solidFill>
              </a:rPr>
              <a:t>Критерии оценки</a:t>
            </a:r>
            <a:endParaRPr lang="ru-RU" sz="3200" b="1" dirty="0">
              <a:solidFill>
                <a:schemeClr val="tx1"/>
              </a:solidFill>
            </a:endParaRPr>
          </a:p>
        </p:txBody>
      </p:sp>
      <p:sp>
        <p:nvSpPr>
          <p:cNvPr id="6" name="Прямоугольник 5">
            <a:extLst>
              <a:ext uri="{FF2B5EF4-FFF2-40B4-BE49-F238E27FC236}">
                <a16:creationId xmlns:a16="http://schemas.microsoft.com/office/drawing/2014/main" id="{84E493DF-A5BB-4640-9638-DB96EDE93A55}"/>
              </a:ext>
            </a:extLst>
          </p:cNvPr>
          <p:cNvSpPr/>
          <p:nvPr/>
        </p:nvSpPr>
        <p:spPr>
          <a:xfrm>
            <a:off x="0" y="620576"/>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34222"/>
            <a:ext cx="3996267" cy="6858000"/>
          </a:xfrm>
          <a:prstGeom prst="rect">
            <a:avLst/>
          </a:prstGeom>
        </p:spPr>
      </p:pic>
      <p:sp>
        <p:nvSpPr>
          <p:cNvPr id="9" name="Прямоугольник 8"/>
          <p:cNvSpPr/>
          <p:nvPr/>
        </p:nvSpPr>
        <p:spPr>
          <a:xfrm>
            <a:off x="609600" y="1045028"/>
            <a:ext cx="7376160" cy="112653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Цена </a:t>
            </a:r>
            <a:r>
              <a:rPr lang="ru-RU" dirty="0"/>
              <a:t>контракта, сумма цен единиц товара, работы, услуги или стоимость жизненного цикла товара или созданного в результате выполнения работы объекта (при закупке по части 16 статьи 34) </a:t>
            </a:r>
          </a:p>
        </p:txBody>
      </p:sp>
      <p:sp>
        <p:nvSpPr>
          <p:cNvPr id="10" name="Прямоугольник 9"/>
          <p:cNvSpPr/>
          <p:nvPr/>
        </p:nvSpPr>
        <p:spPr>
          <a:xfrm>
            <a:off x="609600" y="2419418"/>
            <a:ext cx="7376160" cy="97536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Расходы </a:t>
            </a:r>
            <a:r>
              <a:rPr lang="ru-RU" dirty="0"/>
              <a:t>на эксплуатацию и ремонт товаров, использование результатов работ</a:t>
            </a:r>
          </a:p>
        </p:txBody>
      </p:sp>
      <p:sp>
        <p:nvSpPr>
          <p:cNvPr id="11" name="Прямоугольник 10"/>
          <p:cNvSpPr/>
          <p:nvPr/>
        </p:nvSpPr>
        <p:spPr>
          <a:xfrm>
            <a:off x="609600" y="3642631"/>
            <a:ext cx="7376160" cy="97536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Качественные</a:t>
            </a:r>
            <a:r>
              <a:rPr lang="ru-RU" dirty="0"/>
              <a:t>, функциональные и экологические характеристики объекта закупки</a:t>
            </a:r>
          </a:p>
        </p:txBody>
      </p:sp>
      <p:sp>
        <p:nvSpPr>
          <p:cNvPr id="12" name="Прямоугольник 11"/>
          <p:cNvSpPr/>
          <p:nvPr/>
        </p:nvSpPr>
        <p:spPr>
          <a:xfrm>
            <a:off x="609600" y="4942114"/>
            <a:ext cx="7376160" cy="166769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Квалификация </a:t>
            </a:r>
            <a:r>
              <a:rPr lang="ru-RU" dirty="0"/>
              <a:t>участников закупки, в том числе наличие у них финансовых ресурсов, на праве собственности или ином законном основании оборудования и других материальных ресурсов, опыта работы, связанного с предметом контракта, и деловой репутации, специалистов и иных работников определенного уровня квалификации</a:t>
            </a:r>
          </a:p>
        </p:txBody>
      </p:sp>
      <p:sp>
        <p:nvSpPr>
          <p:cNvPr id="15" name="Стрелка вправо 14"/>
          <p:cNvSpPr/>
          <p:nvPr/>
        </p:nvSpPr>
        <p:spPr>
          <a:xfrm>
            <a:off x="7887546" y="2670135"/>
            <a:ext cx="696686" cy="497997"/>
          </a:xfrm>
          <a:prstGeom prst="rightArrow">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p:cNvSpPr/>
          <p:nvPr/>
        </p:nvSpPr>
        <p:spPr>
          <a:xfrm>
            <a:off x="7887546" y="3902696"/>
            <a:ext cx="696686" cy="497997"/>
          </a:xfrm>
          <a:prstGeom prst="rightArrow">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право 16"/>
          <p:cNvSpPr/>
          <p:nvPr/>
        </p:nvSpPr>
        <p:spPr>
          <a:xfrm>
            <a:off x="7848358" y="5526960"/>
            <a:ext cx="696686" cy="497997"/>
          </a:xfrm>
          <a:prstGeom prst="rightArrow">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кругленный прямоугольник 17"/>
          <p:cNvSpPr/>
          <p:nvPr/>
        </p:nvSpPr>
        <p:spPr>
          <a:xfrm>
            <a:off x="8607501" y="1206094"/>
            <a:ext cx="2382218" cy="790373"/>
          </a:xfrm>
          <a:prstGeom prst="round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Цена контракта</a:t>
            </a:r>
            <a:endParaRPr lang="ru-RU" dirty="0">
              <a:solidFill>
                <a:schemeClr val="tx1"/>
              </a:solidFill>
            </a:endParaRPr>
          </a:p>
        </p:txBody>
      </p:sp>
      <p:sp>
        <p:nvSpPr>
          <p:cNvPr id="14" name="Стрелка вправо 13"/>
          <p:cNvSpPr/>
          <p:nvPr/>
        </p:nvSpPr>
        <p:spPr>
          <a:xfrm>
            <a:off x="7869614" y="1381192"/>
            <a:ext cx="696686" cy="497997"/>
          </a:xfrm>
          <a:prstGeom prst="rightArrow">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8607501" y="2523946"/>
            <a:ext cx="2382218" cy="790373"/>
          </a:xfrm>
          <a:prstGeom prst="round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Расходы</a:t>
            </a:r>
            <a:endParaRPr lang="ru-RU" dirty="0">
              <a:solidFill>
                <a:schemeClr val="tx1"/>
              </a:solidFill>
            </a:endParaRPr>
          </a:p>
        </p:txBody>
      </p:sp>
      <p:sp>
        <p:nvSpPr>
          <p:cNvPr id="20" name="Скругленный прямоугольник 19"/>
          <p:cNvSpPr/>
          <p:nvPr/>
        </p:nvSpPr>
        <p:spPr>
          <a:xfrm>
            <a:off x="8607501" y="3727270"/>
            <a:ext cx="2382218" cy="790373"/>
          </a:xfrm>
          <a:prstGeom prst="round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Характеристики </a:t>
            </a:r>
            <a:r>
              <a:rPr lang="ru-RU" dirty="0">
                <a:solidFill>
                  <a:schemeClr val="tx1"/>
                </a:solidFill>
              </a:rPr>
              <a:t>объекта закупки</a:t>
            </a:r>
          </a:p>
        </p:txBody>
      </p:sp>
      <p:sp>
        <p:nvSpPr>
          <p:cNvPr id="21" name="Скругленный прямоугольник 20"/>
          <p:cNvSpPr/>
          <p:nvPr/>
        </p:nvSpPr>
        <p:spPr>
          <a:xfrm>
            <a:off x="8566300" y="5380771"/>
            <a:ext cx="2382218" cy="790373"/>
          </a:xfrm>
          <a:prstGeom prst="round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Квалификация</a:t>
            </a:r>
            <a:endParaRPr lang="ru-RU" dirty="0">
              <a:solidFill>
                <a:schemeClr val="tx1"/>
              </a:solidFill>
            </a:endParaRPr>
          </a:p>
        </p:txBody>
      </p:sp>
    </p:spTree>
    <p:extLst>
      <p:ext uri="{BB962C8B-B14F-4D97-AF65-F5344CB8AC3E}">
        <p14:creationId xmlns:p14="http://schemas.microsoft.com/office/powerpoint/2010/main" val="185532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7042" y="152101"/>
            <a:ext cx="10515600" cy="691452"/>
          </a:xfrm>
        </p:spPr>
        <p:txBody>
          <a:bodyPr>
            <a:normAutofit/>
          </a:bodyPr>
          <a:lstStyle/>
          <a:p>
            <a:r>
              <a:rPr lang="ru-RU" sz="2800" b="1" dirty="0">
                <a:solidFill>
                  <a:schemeClr val="tx1"/>
                </a:solidFill>
              </a:rPr>
              <a:t>Особенности - </a:t>
            </a:r>
            <a:r>
              <a:rPr lang="ru-RU" sz="2800" b="1" dirty="0" err="1">
                <a:solidFill>
                  <a:schemeClr val="tx1"/>
                </a:solidFill>
              </a:rPr>
              <a:t>капстрой</a:t>
            </a:r>
            <a:r>
              <a:rPr lang="ru-RU" sz="2800" b="1" dirty="0">
                <a:solidFill>
                  <a:schemeClr val="tx1"/>
                </a:solidFill>
              </a:rPr>
              <a:t> </a:t>
            </a:r>
          </a:p>
        </p:txBody>
      </p:sp>
      <p:sp>
        <p:nvSpPr>
          <p:cNvPr id="3" name="Прямоугольник 2"/>
          <p:cNvSpPr/>
          <p:nvPr/>
        </p:nvSpPr>
        <p:spPr>
          <a:xfrm>
            <a:off x="387042" y="1282148"/>
            <a:ext cx="3290436" cy="53472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При применении показателя </a:t>
            </a:r>
            <a:r>
              <a:rPr lang="ru-RU" sz="2000" b="1" u="sng" dirty="0"/>
              <a:t>«наличие у участников закупки опыта поставки товара, выполнения работы, оказания услуги, связанного с предметом контракта»</a:t>
            </a:r>
            <a:r>
              <a:rPr lang="ru-RU" sz="2000" b="1" dirty="0"/>
              <a:t> </a:t>
            </a:r>
          </a:p>
          <a:p>
            <a:pPr algn="ctr"/>
            <a:r>
              <a:rPr lang="ru-RU" sz="2000" dirty="0"/>
              <a:t>Порядком рассмотрения и оценки заявок устанавливаются:</a:t>
            </a:r>
          </a:p>
        </p:txBody>
      </p:sp>
      <p:sp>
        <p:nvSpPr>
          <p:cNvPr id="5" name="Прямоугольник 4"/>
          <p:cNvSpPr/>
          <p:nvPr/>
        </p:nvSpPr>
        <p:spPr>
          <a:xfrm>
            <a:off x="3776871" y="1282148"/>
            <a:ext cx="7888750" cy="5347253"/>
          </a:xfrm>
          <a:prstGeom prst="rect">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ru-RU" sz="1600" dirty="0">
                <a:solidFill>
                  <a:schemeClr val="tx1"/>
                </a:solidFill>
              </a:rPr>
              <a:t>положение о принятии к оценке исключительно исполненного договора (договоров), относящегося к одному или нескольким из следующих договоров (контрактов) (*вид договора):</a:t>
            </a:r>
          </a:p>
          <a:p>
            <a:pPr marL="342900" indent="-342900">
              <a:buFontTx/>
              <a:buChar char="-"/>
            </a:pPr>
            <a:endParaRPr lang="ru-RU" sz="1600" dirty="0">
              <a:solidFill>
                <a:schemeClr val="tx1"/>
              </a:solidFill>
            </a:endParaRPr>
          </a:p>
          <a:p>
            <a:pPr marL="285750" indent="-285750">
              <a:buFont typeface="Wingdings" panose="05000000000000000000" pitchFamily="2" charset="2"/>
              <a:buChar char="ü"/>
            </a:pPr>
            <a:r>
              <a:rPr lang="ru-RU" sz="1600" dirty="0">
                <a:solidFill>
                  <a:schemeClr val="tx1"/>
                </a:solidFill>
              </a:rPr>
              <a:t>контракт, предусмотренный частью 16 статьи 34 Федерального закона (при условии, что контракт жизненного цикла предусматривает проектирование, строительство, реконструкцию, капитальный ремонт объекта капитального строительства);</a:t>
            </a:r>
          </a:p>
          <a:p>
            <a:pPr marL="285750" indent="-285750">
              <a:buFont typeface="Wingdings" panose="05000000000000000000" pitchFamily="2" charset="2"/>
              <a:buChar char="ü"/>
            </a:pPr>
            <a:r>
              <a:rPr lang="ru-RU" sz="1600" dirty="0">
                <a:solidFill>
                  <a:schemeClr val="tx1"/>
                </a:solidFill>
              </a:rPr>
              <a:t>контракт, предусмотренный частью 16.1 статьи 34 Федерального закона;</a:t>
            </a:r>
          </a:p>
          <a:p>
            <a:pPr marL="285750" indent="-285750">
              <a:buFont typeface="Wingdings" panose="05000000000000000000" pitchFamily="2" charset="2"/>
              <a:buChar char="ü"/>
            </a:pPr>
            <a:r>
              <a:rPr lang="ru-RU" sz="1600" dirty="0">
                <a:solidFill>
                  <a:schemeClr val="tx1"/>
                </a:solidFill>
              </a:rPr>
              <a:t>контракт, предусмотренный частью 56 статьи 112 Федерального закона;</a:t>
            </a:r>
          </a:p>
          <a:p>
            <a:pPr marL="285750" indent="-285750">
              <a:buFont typeface="Wingdings" panose="05000000000000000000" pitchFamily="2" charset="2"/>
              <a:buChar char="ü"/>
            </a:pPr>
            <a:r>
              <a:rPr lang="ru-RU" sz="1600" dirty="0">
                <a:solidFill>
                  <a:schemeClr val="tx1"/>
                </a:solidFill>
              </a:rPr>
              <a:t>договор, не относящийся к контрактам, указанным в абзацах втором - четвертом настоящего подпункта, и предусматривающий выполнение работ по строительству, реконструкции, капитальному ремонту, сносу объекта капитального строительства (в том числе линейного объекта), проведение работ по сохранению объектов культурного наследия (памятников истории и культуры) народов Российской Федерации</a:t>
            </a:r>
          </a:p>
          <a:p>
            <a:endParaRPr lang="ru-RU" sz="1600" dirty="0">
              <a:solidFill>
                <a:schemeClr val="tx1"/>
              </a:solidFill>
            </a:endParaRPr>
          </a:p>
          <a:p>
            <a:r>
              <a:rPr lang="ru-RU" sz="1600" dirty="0">
                <a:solidFill>
                  <a:schemeClr val="tx1"/>
                </a:solidFill>
              </a:rPr>
              <a:t>К оценке принимаются документы без приложения к ним проектной документации</a:t>
            </a:r>
          </a:p>
        </p:txBody>
      </p:sp>
      <p:sp>
        <p:nvSpPr>
          <p:cNvPr id="6" name="Прямоугольник 5">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Tree>
    <p:extLst>
      <p:ext uri="{BB962C8B-B14F-4D97-AF65-F5344CB8AC3E}">
        <p14:creationId xmlns:p14="http://schemas.microsoft.com/office/powerpoint/2010/main" val="289534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7042" y="152101"/>
            <a:ext cx="10515600" cy="691452"/>
          </a:xfrm>
        </p:spPr>
        <p:txBody>
          <a:bodyPr>
            <a:normAutofit/>
          </a:bodyPr>
          <a:lstStyle/>
          <a:p>
            <a:r>
              <a:rPr lang="ru-RU" sz="2800" b="1" dirty="0" smtClean="0">
                <a:solidFill>
                  <a:schemeClr val="tx1"/>
                </a:solidFill>
              </a:rPr>
              <a:t>Административная практика- тип контракта  </a:t>
            </a:r>
            <a:endParaRPr lang="ru-RU" sz="2800" b="1" dirty="0">
              <a:solidFill>
                <a:schemeClr val="tx1"/>
              </a:solidFill>
            </a:endParaRPr>
          </a:p>
        </p:txBody>
      </p:sp>
      <p:sp>
        <p:nvSpPr>
          <p:cNvPr id="6" name="Прямоугольник 5">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487679" y="1294611"/>
            <a:ext cx="7829006" cy="4801314"/>
          </a:xfrm>
          <a:prstGeom prst="rect">
            <a:avLst/>
          </a:prstGeom>
          <a:noFill/>
        </p:spPr>
        <p:txBody>
          <a:bodyPr wrap="square" rtlCol="0">
            <a:spAutoFit/>
          </a:bodyPr>
          <a:lstStyle/>
          <a:p>
            <a:r>
              <a:rPr lang="ru-RU" b="1" dirty="0" smtClean="0"/>
              <a:t>Суть дела: </a:t>
            </a:r>
            <a:r>
              <a:rPr lang="ru-RU" dirty="0" smtClean="0"/>
              <a:t>предметом открытого конкурса являлся капитальный ремонт с заменой лифтов. Заказчиком было установлено, что в качестве документов, подтверждающих наличие </a:t>
            </a:r>
            <a:r>
              <a:rPr lang="ru-RU" dirty="0"/>
              <a:t>опыта, </a:t>
            </a:r>
            <a:r>
              <a:rPr lang="ru-RU" dirty="0" smtClean="0"/>
              <a:t>принимаются договоры, предмет которых сопоставим с </a:t>
            </a:r>
            <a:r>
              <a:rPr lang="ru-RU" dirty="0"/>
              <a:t>предметом контракта, заключаемого по результатам определения поставщика (подрядчика, исполнителя</a:t>
            </a:r>
            <a:r>
              <a:rPr lang="ru-RU" dirty="0" smtClean="0"/>
              <a:t>), а именно: </a:t>
            </a:r>
            <a:r>
              <a:rPr lang="ru-RU" dirty="0"/>
              <a:t>выполнение работ по капитальному ремонту (замене) лифтов (лифтового оборудования).  </a:t>
            </a:r>
            <a:endParaRPr lang="ru-RU" dirty="0" smtClean="0"/>
          </a:p>
          <a:p>
            <a:endParaRPr lang="ru-RU" dirty="0" smtClean="0"/>
          </a:p>
          <a:p>
            <a:r>
              <a:rPr lang="ru-RU" b="1" dirty="0" smtClean="0"/>
              <a:t>Суть решения</a:t>
            </a:r>
            <a:r>
              <a:rPr lang="ru-RU" b="1" dirty="0"/>
              <a:t>: </a:t>
            </a:r>
            <a:r>
              <a:rPr lang="ru-RU" dirty="0" smtClean="0"/>
              <a:t>Комиссия </a:t>
            </a:r>
            <a:r>
              <a:rPr lang="ru-RU" dirty="0"/>
              <a:t>не признает такой порядок рассмотрения и оценки заявок надлежащим, поскольку Заказчиком нарушены положения Постановления Правительства № 2604 в части сужения предмета контрактов (договоров), которые могут быть представлены участниками закупки в составе заявки для начисление баллов</a:t>
            </a:r>
            <a:r>
              <a:rPr lang="ru-RU" dirty="0" smtClean="0"/>
              <a:t>.</a:t>
            </a:r>
          </a:p>
          <a:p>
            <a:endParaRPr lang="ru-RU" dirty="0"/>
          </a:p>
          <a:p>
            <a:r>
              <a:rPr lang="ru-RU" b="1" dirty="0" smtClean="0"/>
              <a:t>Реквизиты: </a:t>
            </a:r>
            <a:r>
              <a:rPr lang="ru-RU" dirty="0" smtClean="0"/>
              <a:t>Решение Ленинградского УФАС </a:t>
            </a:r>
            <a:r>
              <a:rPr lang="ru-RU" dirty="0"/>
              <a:t>России по закупке </a:t>
            </a:r>
            <a:r>
              <a:rPr lang="ru-RU" dirty="0" smtClean="0"/>
              <a:t>№0145200000422000399 от 06.05.2022</a:t>
            </a:r>
            <a:endParaRPr lang="ru-RU" dirty="0"/>
          </a:p>
          <a:p>
            <a:endParaRPr lang="ru-RU" b="1" dirty="0"/>
          </a:p>
        </p:txBody>
      </p:sp>
      <p:pic>
        <p:nvPicPr>
          <p:cNvPr id="7" name="Рисунок 6">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Tree>
    <p:extLst>
      <p:ext uri="{BB962C8B-B14F-4D97-AF65-F5344CB8AC3E}">
        <p14:creationId xmlns:p14="http://schemas.microsoft.com/office/powerpoint/2010/main" val="397081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7042" y="152101"/>
            <a:ext cx="10515600" cy="691452"/>
          </a:xfrm>
        </p:spPr>
        <p:txBody>
          <a:bodyPr>
            <a:normAutofit/>
          </a:bodyPr>
          <a:lstStyle/>
          <a:p>
            <a:r>
              <a:rPr lang="ru-RU" sz="2800" b="1" dirty="0" smtClean="0">
                <a:solidFill>
                  <a:schemeClr val="tx1"/>
                </a:solidFill>
              </a:rPr>
              <a:t>Административная практика- тип контракта  </a:t>
            </a:r>
            <a:endParaRPr lang="ru-RU" sz="2800" b="1" dirty="0">
              <a:solidFill>
                <a:schemeClr val="tx1"/>
              </a:solidFill>
            </a:endParaRPr>
          </a:p>
        </p:txBody>
      </p:sp>
      <p:sp>
        <p:nvSpPr>
          <p:cNvPr id="6" name="Прямоугольник 5">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487679" y="1294611"/>
            <a:ext cx="7829006" cy="5909310"/>
          </a:xfrm>
          <a:prstGeom prst="rect">
            <a:avLst/>
          </a:prstGeom>
          <a:noFill/>
        </p:spPr>
        <p:txBody>
          <a:bodyPr wrap="square" rtlCol="0">
            <a:spAutoFit/>
          </a:bodyPr>
          <a:lstStyle/>
          <a:p>
            <a:r>
              <a:rPr lang="ru-RU" b="1" dirty="0" smtClean="0"/>
              <a:t>Суть дела: </a:t>
            </a:r>
            <a:r>
              <a:rPr lang="ru-RU" dirty="0"/>
              <a:t>заказчик установил, что оценивать будет один вид контрактов (договоров</a:t>
            </a:r>
            <a:r>
              <a:rPr lang="ru-RU" dirty="0" smtClean="0"/>
              <a:t>) - </a:t>
            </a:r>
            <a:r>
              <a:rPr lang="ru-RU" dirty="0"/>
              <a:t>Предмет договора (договоров), оцениваемого по детализирующему показателю, должен быть сопоставим с предметом контракта, заключаемого по результатам электронного конкурса: выполнение работ по капитальному ремонту объекта капитального строительства (за исключением линейных объектов).  </a:t>
            </a:r>
            <a:endParaRPr lang="ru-RU" dirty="0" smtClean="0"/>
          </a:p>
          <a:p>
            <a:endParaRPr lang="ru-RU" dirty="0" smtClean="0"/>
          </a:p>
          <a:p>
            <a:r>
              <a:rPr lang="ru-RU" b="1" dirty="0" smtClean="0"/>
              <a:t>Суть решения</a:t>
            </a:r>
            <a:r>
              <a:rPr lang="ru-RU" b="1" dirty="0"/>
              <a:t>: </a:t>
            </a:r>
            <a:r>
              <a:rPr lang="ru-RU" dirty="0"/>
              <a:t>в соответствии с Правилами по критерию оценки N 2 Заказчиком должны оцениваться контракты (договоры) у участника закупки на выполнение работ по строительству, реконструкции, капитальному ремонту, сносу объекта капитального строительства (за исключением линейного объекта), проведение работ по сохранению объектов культурного наследия (памятников истории и культуры) народов Российской Федерации.</a:t>
            </a:r>
            <a:endParaRPr lang="ru-RU" dirty="0" smtClean="0"/>
          </a:p>
          <a:p>
            <a:endParaRPr lang="ru-RU" dirty="0"/>
          </a:p>
          <a:p>
            <a:r>
              <a:rPr lang="ru-RU" b="1" dirty="0" smtClean="0"/>
              <a:t>Реквизиты: </a:t>
            </a:r>
            <a:r>
              <a:rPr lang="ru-RU" dirty="0"/>
              <a:t>Решение Ставропольского УФАС </a:t>
            </a:r>
            <a:r>
              <a:rPr lang="ru-RU" dirty="0" smtClean="0"/>
              <a:t>России </a:t>
            </a:r>
            <a:r>
              <a:rPr lang="ru-RU" dirty="0"/>
              <a:t>по закупке 0110100000822000002 </a:t>
            </a:r>
            <a:r>
              <a:rPr lang="ru-RU" dirty="0" smtClean="0"/>
              <a:t>от </a:t>
            </a:r>
            <a:r>
              <a:rPr lang="ru-RU" dirty="0" smtClean="0"/>
              <a:t>22.04.2022</a:t>
            </a:r>
          </a:p>
          <a:p>
            <a:endParaRPr lang="ru-RU" dirty="0"/>
          </a:p>
          <a:p>
            <a:r>
              <a:rPr lang="ru-RU" dirty="0" smtClean="0"/>
              <a:t>Аналогичное решение: ЦА ФАС </a:t>
            </a:r>
            <a:r>
              <a:rPr lang="ru-RU" dirty="0"/>
              <a:t>по закупке 0148200005422000310</a:t>
            </a:r>
          </a:p>
          <a:p>
            <a:r>
              <a:rPr lang="ru-RU" dirty="0" smtClean="0"/>
              <a:t>От 10.06.2022</a:t>
            </a:r>
            <a:endParaRPr lang="ru-RU" dirty="0"/>
          </a:p>
          <a:p>
            <a:endParaRPr lang="ru-RU" b="1" dirty="0"/>
          </a:p>
        </p:txBody>
      </p:sp>
      <p:pic>
        <p:nvPicPr>
          <p:cNvPr id="7" name="Рисунок 6">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Tree>
    <p:extLst>
      <p:ext uri="{BB962C8B-B14F-4D97-AF65-F5344CB8AC3E}">
        <p14:creationId xmlns:p14="http://schemas.microsoft.com/office/powerpoint/2010/main" val="358814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238" y="169518"/>
            <a:ext cx="10515600" cy="691452"/>
          </a:xfrm>
        </p:spPr>
        <p:txBody>
          <a:bodyPr>
            <a:normAutofit/>
          </a:bodyPr>
          <a:lstStyle/>
          <a:p>
            <a:r>
              <a:rPr lang="ru-RU" sz="2800" b="1" dirty="0">
                <a:solidFill>
                  <a:schemeClr val="tx1"/>
                </a:solidFill>
              </a:rPr>
              <a:t>Случаи применения раздела </a:t>
            </a:r>
            <a:r>
              <a:rPr lang="en-US" sz="2800" b="1" dirty="0">
                <a:solidFill>
                  <a:schemeClr val="tx1"/>
                </a:solidFill>
              </a:rPr>
              <a:t>VI</a:t>
            </a:r>
            <a:r>
              <a:rPr lang="ru-RU" sz="2800" b="1" dirty="0">
                <a:solidFill>
                  <a:schemeClr val="tx1"/>
                </a:solidFill>
              </a:rPr>
              <a:t> – пункт 32</a:t>
            </a:r>
          </a:p>
        </p:txBody>
      </p:sp>
      <p:sp>
        <p:nvSpPr>
          <p:cNvPr id="5" name="Прямоугольник 4"/>
          <p:cNvSpPr/>
          <p:nvPr/>
        </p:nvSpPr>
        <p:spPr>
          <a:xfrm>
            <a:off x="477078" y="1828800"/>
            <a:ext cx="11188542" cy="4681332"/>
          </a:xfrm>
          <a:prstGeom prst="rect">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ru-RU" sz="2800" dirty="0">
                <a:solidFill>
                  <a:schemeClr val="tx1"/>
                </a:solidFill>
              </a:rPr>
              <a:t>При осуществлении закупки, по результатам проведения которой заключается контракт на выполнение работ по ремонту, содержанию автомобильной дороги</a:t>
            </a:r>
          </a:p>
        </p:txBody>
      </p:sp>
      <p:sp>
        <p:nvSpPr>
          <p:cNvPr id="6" name="Прямоугольник 5">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Tree>
    <p:extLst>
      <p:ext uri="{BB962C8B-B14F-4D97-AF65-F5344CB8AC3E}">
        <p14:creationId xmlns:p14="http://schemas.microsoft.com/office/powerpoint/2010/main" val="409296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988" y="184754"/>
            <a:ext cx="10515600" cy="691452"/>
          </a:xfrm>
        </p:spPr>
        <p:txBody>
          <a:bodyPr>
            <a:noAutofit/>
          </a:bodyPr>
          <a:lstStyle/>
          <a:p>
            <a:r>
              <a:rPr lang="ru-RU" sz="2800" b="1" dirty="0">
                <a:solidFill>
                  <a:schemeClr val="tx1"/>
                </a:solidFill>
              </a:rPr>
              <a:t>Особенности - дороги</a:t>
            </a:r>
          </a:p>
        </p:txBody>
      </p:sp>
      <p:sp>
        <p:nvSpPr>
          <p:cNvPr id="5" name="Прямоугольник 4"/>
          <p:cNvSpPr/>
          <p:nvPr/>
        </p:nvSpPr>
        <p:spPr>
          <a:xfrm>
            <a:off x="450953" y="1390406"/>
            <a:ext cx="11188542" cy="4681332"/>
          </a:xfrm>
          <a:prstGeom prst="rect">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ru-RU" sz="2000" dirty="0">
                <a:solidFill>
                  <a:schemeClr val="tx1"/>
                </a:solidFill>
              </a:rPr>
              <a:t>Критерии «расходы» и «характеристики объекта закупки» НЕ применяются</a:t>
            </a:r>
          </a:p>
          <a:p>
            <a:pPr marL="285750" indent="-285750">
              <a:buFont typeface="Wingdings" panose="05000000000000000000" pitchFamily="2" charset="2"/>
              <a:buChar char="ü"/>
            </a:pPr>
            <a:endParaRPr lang="ru-RU" sz="2000" dirty="0">
              <a:solidFill>
                <a:schemeClr val="tx1"/>
              </a:solidFill>
            </a:endParaRPr>
          </a:p>
          <a:p>
            <a:pPr marL="285750" indent="-285750">
              <a:buFont typeface="Wingdings" panose="05000000000000000000" pitchFamily="2" charset="2"/>
              <a:buChar char="ü"/>
            </a:pPr>
            <a:r>
              <a:rPr lang="ru-RU" sz="2000" dirty="0">
                <a:solidFill>
                  <a:schemeClr val="tx1"/>
                </a:solidFill>
              </a:rPr>
              <a:t>По критерию «квалификация» можно применять только показатель оценки «наличие у участников закупки опыта поставки товара, выполнения работы, оказания услуги, связанного с предметом контракта»</a:t>
            </a:r>
          </a:p>
          <a:p>
            <a:pPr marL="285750" indent="-285750">
              <a:buFont typeface="Wingdings" panose="05000000000000000000" pitchFamily="2" charset="2"/>
              <a:buChar char="ü"/>
            </a:pPr>
            <a:endParaRPr lang="ru-RU" sz="2000" dirty="0">
              <a:solidFill>
                <a:schemeClr val="tx1"/>
              </a:solidFill>
            </a:endParaRPr>
          </a:p>
          <a:p>
            <a:pPr marL="285750" indent="-285750">
              <a:buFont typeface="Wingdings" panose="05000000000000000000" pitchFamily="2" charset="2"/>
              <a:buChar char="ü"/>
            </a:pPr>
            <a:r>
              <a:rPr lang="ru-RU" sz="2000" dirty="0">
                <a:solidFill>
                  <a:schemeClr val="tx1"/>
                </a:solidFill>
              </a:rPr>
              <a:t>Порядком рассмотрения и оценки заявок устанавливаются положение о принятии к оценке исключительно исполненного договора (договоров), предусматривающего выполнение работ по ремонту, содержанию, капитальному ремонту, строительству, реконструкции автомобильной дороги</a:t>
            </a:r>
          </a:p>
          <a:p>
            <a:pPr marL="285750" indent="-285750">
              <a:buFont typeface="Wingdings" panose="05000000000000000000" pitchFamily="2" charset="2"/>
              <a:buChar char="ü"/>
            </a:pPr>
            <a:endParaRPr lang="ru-RU" sz="2000" dirty="0">
              <a:solidFill>
                <a:schemeClr val="tx1"/>
              </a:solidFill>
            </a:endParaRPr>
          </a:p>
          <a:p>
            <a:pPr marL="285750" indent="-285750">
              <a:buFont typeface="Wingdings" panose="05000000000000000000" pitchFamily="2" charset="2"/>
              <a:buChar char="ü"/>
            </a:pPr>
            <a:r>
              <a:rPr lang="ru-RU" sz="2000" dirty="0">
                <a:solidFill>
                  <a:schemeClr val="tx1"/>
                </a:solidFill>
              </a:rPr>
              <a:t>Документы принимаются и в том случае, когда к ним не приложена проектная документация</a:t>
            </a:r>
          </a:p>
          <a:p>
            <a:pPr marL="285750" indent="-285750">
              <a:buFont typeface="Wingdings" panose="05000000000000000000" pitchFamily="2" charset="2"/>
              <a:buChar char="ü"/>
            </a:pPr>
            <a:endParaRPr lang="ru-RU" sz="2800" dirty="0">
              <a:solidFill>
                <a:schemeClr val="tx1"/>
              </a:solidFill>
            </a:endParaRPr>
          </a:p>
        </p:txBody>
      </p:sp>
      <p:sp>
        <p:nvSpPr>
          <p:cNvPr id="6" name="Прямоугольник 5">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Tree>
    <p:extLst>
      <p:ext uri="{BB962C8B-B14F-4D97-AF65-F5344CB8AC3E}">
        <p14:creationId xmlns:p14="http://schemas.microsoft.com/office/powerpoint/2010/main" val="44262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910" y="180254"/>
            <a:ext cx="10515600" cy="691452"/>
          </a:xfrm>
        </p:spPr>
        <p:txBody>
          <a:bodyPr>
            <a:normAutofit/>
          </a:bodyPr>
          <a:lstStyle/>
          <a:p>
            <a:r>
              <a:rPr lang="ru-RU" sz="2800" b="1" dirty="0" smtClean="0">
                <a:solidFill>
                  <a:schemeClr val="tx1"/>
                </a:solidFill>
              </a:rPr>
              <a:t>Административная практика- тип контракта  </a:t>
            </a:r>
            <a:endParaRPr lang="ru-RU" sz="2800" b="1" dirty="0">
              <a:solidFill>
                <a:schemeClr val="tx1"/>
              </a:solidFill>
            </a:endParaRPr>
          </a:p>
        </p:txBody>
      </p:sp>
      <p:sp>
        <p:nvSpPr>
          <p:cNvPr id="6" name="Прямоугольник 5">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226422" y="995654"/>
            <a:ext cx="9988732" cy="5970865"/>
          </a:xfrm>
          <a:prstGeom prst="rect">
            <a:avLst/>
          </a:prstGeom>
          <a:noFill/>
        </p:spPr>
        <p:txBody>
          <a:bodyPr wrap="square" rtlCol="0">
            <a:spAutoFit/>
          </a:bodyPr>
          <a:lstStyle/>
          <a:p>
            <a:r>
              <a:rPr lang="ru-RU" sz="1600" b="1" dirty="0" smtClean="0"/>
              <a:t>Суть дела: </a:t>
            </a:r>
            <a:r>
              <a:rPr lang="ru-RU" sz="1600" dirty="0" smtClean="0"/>
              <a:t>предметом контракта </a:t>
            </a:r>
            <a:r>
              <a:rPr lang="ru-RU" sz="1600" dirty="0"/>
              <a:t>является </a:t>
            </a:r>
            <a:r>
              <a:rPr lang="ru-RU" sz="1600" dirty="0" smtClean="0"/>
              <a:t>выполнение работ по содержанию </a:t>
            </a:r>
            <a:r>
              <a:rPr lang="ru-RU" sz="1600" dirty="0"/>
              <a:t>искусственных сооружений на действующей сети автомобильных дорог общего пользования федерального значения (планово-предупредительные работы</a:t>
            </a:r>
            <a:r>
              <a:rPr lang="ru-RU" sz="1600" dirty="0" smtClean="0"/>
              <a:t>) (на мостах). Согласно </a:t>
            </a:r>
            <a:r>
              <a:rPr lang="ru-RU" sz="1600" dirty="0"/>
              <a:t>установленному порядку оценки заявок Заказчиком принимаются к оценке контракты (договоры), предусматривающие выполнение работ исключительно по ремонту, содержанию искусственных сооружений на автомобильных дорогах общего пользования</a:t>
            </a:r>
            <a:endParaRPr lang="ru-RU" sz="1600" dirty="0" smtClean="0"/>
          </a:p>
          <a:p>
            <a:endParaRPr lang="ru-RU" sz="1600" dirty="0" smtClean="0"/>
          </a:p>
          <a:p>
            <a:r>
              <a:rPr lang="ru-RU" sz="1600" b="1" dirty="0" smtClean="0"/>
              <a:t>Суть решения</a:t>
            </a:r>
            <a:r>
              <a:rPr lang="ru-RU" sz="1600" b="1" dirty="0"/>
              <a:t>: </a:t>
            </a:r>
            <a:r>
              <a:rPr lang="ru-RU" sz="1600" dirty="0"/>
              <a:t>Согласно подпункту «в» пункта 32 Положения при осуществлении закупки, по результатам проведения которой заключается контракт на выполнение работ по ремонту, содержанию автомобильной дороги документом, предусмотренным приложением № 1 к Положению, в отношении показателя оценки «Наличие у участников закупки опыта поставки товара, выполнения работы, оказания услуги, связанного с предметом контракта», его детализирующих показателей устанавливается положение о принятии к оценке исключительно исполненного договора (договоров), предусматривающего выполнение работ по ремонту, содержанию, капитальному ремонту, строительству, реконструкции автомобильной дороги. Согласно пункту 3 статьи 3 Закона об автомобильных дорогах искусственные дорожные сооружения - сооружения, предназначенные для движения транспортных средств, пешеходов и прогона животных в местах пересечения автомобильных дорог иными автомобильными дорогами, водотоками, оврагами, в местах, которые являются препятствиями для такого движения, прогона (зимники, мосты, переправы по льду, путепроводы, трубопроводы, тоннели, эстакады, подобные сооружения</a:t>
            </a:r>
            <a:r>
              <a:rPr lang="ru-RU" sz="1600" dirty="0" smtClean="0"/>
              <a:t>). Таким образом, при закупке работ по содержанию мостов необходимо использовать </a:t>
            </a:r>
            <a:r>
              <a:rPr lang="ru-RU" sz="1600" dirty="0" err="1" smtClean="0"/>
              <a:t>пп</a:t>
            </a:r>
            <a:r>
              <a:rPr lang="ru-RU" sz="1600" dirty="0" smtClean="0"/>
              <a:t>. «в» </a:t>
            </a:r>
            <a:r>
              <a:rPr lang="ru-RU" sz="1600" dirty="0"/>
              <a:t>пункта 32 </a:t>
            </a:r>
            <a:r>
              <a:rPr lang="ru-RU" sz="1600" dirty="0" smtClean="0"/>
              <a:t>Положения.</a:t>
            </a:r>
            <a:endParaRPr lang="ru-RU" sz="1600" dirty="0"/>
          </a:p>
          <a:p>
            <a:endParaRPr lang="ru-RU" sz="1600" dirty="0"/>
          </a:p>
          <a:p>
            <a:r>
              <a:rPr lang="ru-RU" sz="1600" b="1" dirty="0" smtClean="0"/>
              <a:t>Реквизиты: </a:t>
            </a:r>
            <a:r>
              <a:rPr lang="ru-RU" sz="1600" dirty="0" smtClean="0"/>
              <a:t>Решение ЦА ФАС по </a:t>
            </a:r>
            <a:r>
              <a:rPr lang="ru-RU" sz="1600" dirty="0"/>
              <a:t>закупке №0348100042422000054 </a:t>
            </a:r>
            <a:r>
              <a:rPr lang="ru-RU" sz="1600" dirty="0" smtClean="0"/>
              <a:t>от 19.07.2022</a:t>
            </a:r>
            <a:endParaRPr lang="ru-RU" sz="1600" dirty="0"/>
          </a:p>
          <a:p>
            <a:endParaRPr lang="ru-RU" sz="1400" b="1" dirty="0"/>
          </a:p>
        </p:txBody>
      </p:sp>
      <p:pic>
        <p:nvPicPr>
          <p:cNvPr id="7" name="Рисунок 6">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Tree>
    <p:extLst>
      <p:ext uri="{BB962C8B-B14F-4D97-AF65-F5344CB8AC3E}">
        <p14:creationId xmlns:p14="http://schemas.microsoft.com/office/powerpoint/2010/main" val="328625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910" y="180254"/>
            <a:ext cx="10515600" cy="691452"/>
          </a:xfrm>
        </p:spPr>
        <p:txBody>
          <a:bodyPr>
            <a:normAutofit/>
          </a:bodyPr>
          <a:lstStyle/>
          <a:p>
            <a:r>
              <a:rPr lang="ru-RU" sz="2800" b="1" dirty="0" smtClean="0">
                <a:solidFill>
                  <a:schemeClr val="tx1"/>
                </a:solidFill>
              </a:rPr>
              <a:t>Административная практика- тип контракта  </a:t>
            </a:r>
            <a:endParaRPr lang="ru-RU" sz="2800" b="1" dirty="0">
              <a:solidFill>
                <a:schemeClr val="tx1"/>
              </a:solidFill>
            </a:endParaRPr>
          </a:p>
        </p:txBody>
      </p:sp>
      <p:sp>
        <p:nvSpPr>
          <p:cNvPr id="6" name="Прямоугольник 5">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226422" y="995654"/>
            <a:ext cx="7811589" cy="5478423"/>
          </a:xfrm>
          <a:prstGeom prst="rect">
            <a:avLst/>
          </a:prstGeom>
          <a:noFill/>
        </p:spPr>
        <p:txBody>
          <a:bodyPr wrap="square" rtlCol="0">
            <a:spAutoFit/>
          </a:bodyPr>
          <a:lstStyle/>
          <a:p>
            <a:r>
              <a:rPr lang="ru-RU" sz="1600" b="1" dirty="0" smtClean="0"/>
              <a:t>Суть дела: </a:t>
            </a:r>
            <a:r>
              <a:rPr lang="ru-RU" sz="1600" dirty="0" smtClean="0"/>
              <a:t>предметом контракта </a:t>
            </a:r>
            <a:r>
              <a:rPr lang="ru-RU" sz="1600" dirty="0"/>
              <a:t>является Реконструкция автомобильной дороги на въезде в город Ессентуки в северо-западной </a:t>
            </a:r>
            <a:r>
              <a:rPr lang="ru-RU" sz="1600" dirty="0" smtClean="0"/>
              <a:t>части. Для оценки заявок Заказчик намеревался принимать </a:t>
            </a:r>
            <a:r>
              <a:rPr lang="ru-RU" sz="1600" dirty="0"/>
              <a:t>только опыт по </a:t>
            </a:r>
            <a:r>
              <a:rPr lang="ru-RU" sz="1600" dirty="0" smtClean="0"/>
              <a:t>реконструкции автомобильной дороги.</a:t>
            </a:r>
            <a:endParaRPr lang="ru-RU" sz="1600" dirty="0"/>
          </a:p>
          <a:p>
            <a:endParaRPr lang="ru-RU" sz="1600" dirty="0" smtClean="0"/>
          </a:p>
          <a:p>
            <a:r>
              <a:rPr lang="ru-RU" sz="1600" b="1" dirty="0" smtClean="0"/>
              <a:t>Суть решения</a:t>
            </a:r>
            <a:r>
              <a:rPr lang="ru-RU" sz="1600" b="1" dirty="0"/>
              <a:t>: </a:t>
            </a:r>
            <a:r>
              <a:rPr lang="ru-RU" sz="1600" dirty="0"/>
              <a:t>Подпунктом «г» пункта 31 постановления № </a:t>
            </a:r>
            <a:r>
              <a:rPr lang="ru-RU" sz="1600" dirty="0" smtClean="0"/>
              <a:t>2604 установлены особенности оценки заявок при </a:t>
            </a:r>
            <a:r>
              <a:rPr lang="ru-RU" sz="1600" dirty="0"/>
              <a:t>закупке работ </a:t>
            </a:r>
            <a:r>
              <a:rPr lang="ru-RU" sz="1600" dirty="0" smtClean="0"/>
              <a:t>по </a:t>
            </a:r>
            <a:r>
              <a:rPr lang="ru-RU" sz="1600" dirty="0"/>
              <a:t>строительству, реконструкции, капитальному ремонту, сносу </a:t>
            </a:r>
            <a:r>
              <a:rPr lang="ru-RU" sz="1600" dirty="0" smtClean="0"/>
              <a:t>объекта капитального </a:t>
            </a:r>
            <a:r>
              <a:rPr lang="ru-RU" sz="1600" dirty="0"/>
              <a:t>строительства (в том числе линейного объекта), проведение работ по </a:t>
            </a:r>
            <a:r>
              <a:rPr lang="ru-RU" sz="1600" dirty="0" smtClean="0"/>
              <a:t>сохранению объектов </a:t>
            </a:r>
            <a:r>
              <a:rPr lang="ru-RU" sz="1600" dirty="0"/>
              <a:t>культурного наследия (памятников истории и культуры) народов </a:t>
            </a:r>
            <a:r>
              <a:rPr lang="ru-RU" sz="1600" dirty="0" smtClean="0"/>
              <a:t>Российской Федерации</a:t>
            </a:r>
            <a:r>
              <a:rPr lang="ru-RU" sz="1600" dirty="0"/>
              <a:t>. </a:t>
            </a:r>
            <a:r>
              <a:rPr lang="ru-RU" sz="1600" dirty="0" smtClean="0"/>
              <a:t>Заказчик, по мнению суда, необоснованно </a:t>
            </a:r>
            <a:r>
              <a:rPr lang="ru-RU" sz="1600" dirty="0"/>
              <a:t>ограничивает круг принимаемых к </a:t>
            </a:r>
            <a:r>
              <a:rPr lang="ru-RU" sz="1600" dirty="0" smtClean="0"/>
              <a:t>оценке контрактов </a:t>
            </a:r>
            <a:r>
              <a:rPr lang="ru-RU" sz="1600" dirty="0"/>
              <a:t>только реконструкцией автомобильной дороги, так как заказчик ограничивает </a:t>
            </a:r>
            <a:r>
              <a:rPr lang="ru-RU" sz="1600" dirty="0" smtClean="0"/>
              <a:t>круг потенциальных </a:t>
            </a:r>
            <a:r>
              <a:rPr lang="ru-RU" sz="1600" dirty="0"/>
              <a:t>участников закупки, имеющих опыт выполнения работ не только </a:t>
            </a:r>
            <a:r>
              <a:rPr lang="ru-RU" sz="1600" dirty="0" smtClean="0"/>
              <a:t>по реконструкции </a:t>
            </a:r>
            <a:r>
              <a:rPr lang="ru-RU" sz="1600" dirty="0"/>
              <a:t>автомобильной дороги, но и по строительству, капитальному </a:t>
            </a:r>
            <a:r>
              <a:rPr lang="ru-RU" sz="1600" dirty="0" smtClean="0"/>
              <a:t>ремонту автомобильной </a:t>
            </a:r>
            <a:r>
              <a:rPr lang="ru-RU" sz="1600" dirty="0"/>
              <a:t>дороги, ограничив их перечнем документов, которые в составе заявки на </a:t>
            </a:r>
            <a:r>
              <a:rPr lang="ru-RU" sz="1600" dirty="0" smtClean="0"/>
              <a:t>участие в </a:t>
            </a:r>
            <a:r>
              <a:rPr lang="ru-RU" sz="1600" dirty="0"/>
              <a:t>закупочной процедуре должны предоставить участники закупки.</a:t>
            </a:r>
            <a:endParaRPr lang="ru-RU" sz="1600" dirty="0" smtClean="0"/>
          </a:p>
          <a:p>
            <a:endParaRPr lang="ru-RU" sz="1600" dirty="0"/>
          </a:p>
          <a:p>
            <a:r>
              <a:rPr lang="ru-RU" sz="1600" b="1" dirty="0" smtClean="0"/>
              <a:t>Реквизиты: </a:t>
            </a:r>
            <a:r>
              <a:rPr lang="ru-RU" sz="1600" dirty="0" smtClean="0"/>
              <a:t>Решение Арбитражного суда </a:t>
            </a:r>
            <a:r>
              <a:rPr lang="ru-RU" sz="1600" dirty="0"/>
              <a:t>Ставропольского края по делу № А63-4538/2022 </a:t>
            </a:r>
            <a:r>
              <a:rPr lang="ru-RU" sz="1600" dirty="0" smtClean="0"/>
              <a:t>от 07.07.2022</a:t>
            </a:r>
            <a:endParaRPr lang="ru-RU" sz="1600" dirty="0"/>
          </a:p>
          <a:p>
            <a:endParaRPr lang="ru-RU" sz="1400" b="1" dirty="0"/>
          </a:p>
        </p:txBody>
      </p:sp>
      <p:pic>
        <p:nvPicPr>
          <p:cNvPr id="7" name="Рисунок 6">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Tree>
    <p:extLst>
      <p:ext uri="{BB962C8B-B14F-4D97-AF65-F5344CB8AC3E}">
        <p14:creationId xmlns:p14="http://schemas.microsoft.com/office/powerpoint/2010/main" val="309409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03473" y="295955"/>
            <a:ext cx="10800987" cy="1025525"/>
          </a:xfrm>
        </p:spPr>
        <p:txBody>
          <a:bodyPr>
            <a:normAutofit/>
          </a:bodyPr>
          <a:lstStyle/>
          <a:p>
            <a:r>
              <a:rPr lang="ru-RU" sz="2400" b="1" dirty="0" smtClean="0">
                <a:solidFill>
                  <a:schemeClr val="tx1"/>
                </a:solidFill>
              </a:rPr>
              <a:t>Административная практика – </a:t>
            </a:r>
            <a:br>
              <a:rPr lang="ru-RU" sz="2400" b="1" dirty="0" smtClean="0">
                <a:solidFill>
                  <a:schemeClr val="tx1"/>
                </a:solidFill>
              </a:rPr>
            </a:br>
            <a:r>
              <a:rPr lang="ru-RU" sz="2400" b="1" dirty="0" smtClean="0">
                <a:solidFill>
                  <a:schemeClr val="tx1"/>
                </a:solidFill>
              </a:rPr>
              <a:t>расширение требований к договору</a:t>
            </a:r>
            <a:endParaRPr lang="ru-RU" sz="2400" b="1" dirty="0">
              <a:solidFill>
                <a:schemeClr val="tx1"/>
              </a:solidFill>
            </a:endParaRPr>
          </a:p>
        </p:txBody>
      </p:sp>
      <p:sp>
        <p:nvSpPr>
          <p:cNvPr id="3" name="Объект 2"/>
          <p:cNvSpPr>
            <a:spLocks noGrp="1"/>
          </p:cNvSpPr>
          <p:nvPr>
            <p:ph idx="4294967295"/>
          </p:nvPr>
        </p:nvSpPr>
        <p:spPr>
          <a:xfrm>
            <a:off x="203473" y="1211717"/>
            <a:ext cx="7954250" cy="5389380"/>
          </a:xfrm>
        </p:spPr>
        <p:txBody>
          <a:bodyPr>
            <a:normAutofit fontScale="92500"/>
          </a:bodyPr>
          <a:lstStyle/>
          <a:p>
            <a:pPr marL="0" indent="0">
              <a:buNone/>
            </a:pPr>
            <a:r>
              <a:rPr lang="ru-RU" sz="2100" b="1" dirty="0" smtClean="0">
                <a:solidFill>
                  <a:schemeClr val="tx1"/>
                </a:solidFill>
                <a:latin typeface="+mj-lt"/>
              </a:rPr>
              <a:t>Суть дела: </a:t>
            </a:r>
            <a:r>
              <a:rPr lang="ru-RU" sz="2100" dirty="0" smtClean="0">
                <a:solidFill>
                  <a:schemeClr val="tx1"/>
                </a:solidFill>
                <a:latin typeface="+mj-lt"/>
              </a:rPr>
              <a:t>порядком оценки заявок было предусмотрено, что контракты, исполненные ранее и подтверждающие наличие опыта</a:t>
            </a:r>
            <a:r>
              <a:rPr lang="ru-RU" sz="2100" dirty="0">
                <a:solidFill>
                  <a:schemeClr val="tx1"/>
                </a:solidFill>
                <a:latin typeface="+mj-lt"/>
              </a:rPr>
              <a:t>, должны были быть </a:t>
            </a:r>
            <a:r>
              <a:rPr lang="ru-RU" sz="2100" dirty="0" smtClean="0">
                <a:solidFill>
                  <a:schemeClr val="tx1"/>
                </a:solidFill>
                <a:latin typeface="+mj-lt"/>
              </a:rPr>
              <a:t>заключены с </a:t>
            </a:r>
            <a:r>
              <a:rPr lang="ru-RU" sz="2100" dirty="0">
                <a:solidFill>
                  <a:schemeClr val="tx1"/>
                </a:solidFill>
                <a:latin typeface="+mj-lt"/>
              </a:rPr>
              <a:t>публично правовым </a:t>
            </a:r>
            <a:r>
              <a:rPr lang="ru-RU" sz="2100" dirty="0" smtClean="0">
                <a:solidFill>
                  <a:schemeClr val="tx1"/>
                </a:solidFill>
                <a:latin typeface="+mj-lt"/>
              </a:rPr>
              <a:t>субъектами. Произведённая оценка заявок стала предметом обжалования.</a:t>
            </a:r>
          </a:p>
          <a:p>
            <a:pPr marL="0" indent="0">
              <a:buNone/>
            </a:pPr>
            <a:endParaRPr lang="ru-RU" sz="2100" dirty="0">
              <a:solidFill>
                <a:schemeClr val="tx1"/>
              </a:solidFill>
              <a:latin typeface="+mj-lt"/>
            </a:endParaRPr>
          </a:p>
          <a:p>
            <a:pPr marL="0" indent="0">
              <a:buNone/>
            </a:pPr>
            <a:r>
              <a:rPr lang="ru-RU" sz="2100" b="1" dirty="0" smtClean="0">
                <a:solidFill>
                  <a:schemeClr val="tx1"/>
                </a:solidFill>
                <a:latin typeface="+mj-lt"/>
              </a:rPr>
              <a:t>Суть решения: </a:t>
            </a:r>
            <a:r>
              <a:rPr lang="ru-RU" sz="2100" dirty="0" smtClean="0">
                <a:solidFill>
                  <a:schemeClr val="tx1"/>
                </a:solidFill>
                <a:latin typeface="+mj-lt"/>
              </a:rPr>
              <a:t>жалоба не обоснована, однако в действиях заказчика </a:t>
            </a:r>
            <a:r>
              <a:rPr lang="ru-RU" sz="2100" dirty="0">
                <a:solidFill>
                  <a:schemeClr val="tx1"/>
                </a:solidFill>
                <a:latin typeface="+mj-lt"/>
              </a:rPr>
              <a:t>выявлены нарушения, так как установление требования к публично правовым субъектам, для которых должны быть оказаны услуги по проведению социологических исследований, не относится к предмету контракта, а фактически означает требование к контрагенту, с которым должен быть заключен контракт, что не предусмотрено абзацем 2 подпункта "в" пункта 28 раздела V Положения.</a:t>
            </a:r>
          </a:p>
          <a:p>
            <a:pPr marL="0" indent="0">
              <a:buNone/>
            </a:pPr>
            <a:endParaRPr lang="ru-RU" sz="2100" dirty="0">
              <a:solidFill>
                <a:schemeClr val="tx1"/>
              </a:solidFill>
              <a:latin typeface="+mj-lt"/>
            </a:endParaRPr>
          </a:p>
          <a:p>
            <a:pPr marL="0" indent="0">
              <a:buNone/>
            </a:pPr>
            <a:r>
              <a:rPr lang="ru-RU" sz="2100" b="1" dirty="0" smtClean="0">
                <a:solidFill>
                  <a:schemeClr val="tx1"/>
                </a:solidFill>
                <a:latin typeface="+mj-lt"/>
              </a:rPr>
              <a:t>Реквизиты</a:t>
            </a:r>
            <a:r>
              <a:rPr lang="ru-RU" sz="2100" b="1" dirty="0">
                <a:solidFill>
                  <a:schemeClr val="tx1"/>
                </a:solidFill>
                <a:latin typeface="+mj-lt"/>
              </a:rPr>
              <a:t>: </a:t>
            </a:r>
            <a:r>
              <a:rPr lang="ru-RU" sz="2100" dirty="0">
                <a:solidFill>
                  <a:schemeClr val="tx1"/>
                </a:solidFill>
                <a:latin typeface="+mj-lt"/>
              </a:rPr>
              <a:t>Решение </a:t>
            </a:r>
            <a:r>
              <a:rPr lang="ru-RU" sz="2100" dirty="0" smtClean="0">
                <a:solidFill>
                  <a:schemeClr val="tx1"/>
                </a:solidFill>
                <a:latin typeface="+mj-lt"/>
              </a:rPr>
              <a:t>Челябинского УФАС России по </a:t>
            </a:r>
            <a:r>
              <a:rPr lang="ru-RU" sz="2100" dirty="0">
                <a:solidFill>
                  <a:schemeClr val="tx1"/>
                </a:solidFill>
                <a:latin typeface="+mj-lt"/>
              </a:rPr>
              <a:t>закупке </a:t>
            </a:r>
            <a:r>
              <a:rPr lang="ru-RU" sz="2100" dirty="0" smtClean="0">
                <a:solidFill>
                  <a:schemeClr val="tx1"/>
                </a:solidFill>
                <a:latin typeface="+mj-lt"/>
              </a:rPr>
              <a:t>0169200000622000023 от 21.04.2022</a:t>
            </a:r>
            <a:endParaRPr lang="ru-RU" sz="2100" dirty="0">
              <a:solidFill>
                <a:schemeClr val="tx1"/>
              </a:solidFill>
              <a:latin typeface="+mj-lt"/>
            </a:endParaRPr>
          </a:p>
          <a:p>
            <a:pPr marL="0" indent="0">
              <a:buNone/>
            </a:pPr>
            <a:endParaRPr lang="ru-RU" sz="2000" dirty="0">
              <a:latin typeface="+mj-lt"/>
            </a:endParaRPr>
          </a:p>
        </p:txBody>
      </p:sp>
      <p:sp>
        <p:nvSpPr>
          <p:cNvPr id="5" name="Прямоугольник 4">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Tree>
    <p:extLst>
      <p:ext uri="{BB962C8B-B14F-4D97-AF65-F5344CB8AC3E}">
        <p14:creationId xmlns:p14="http://schemas.microsoft.com/office/powerpoint/2010/main" val="71435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03473" y="299404"/>
            <a:ext cx="10800987" cy="1025525"/>
          </a:xfrm>
        </p:spPr>
        <p:txBody>
          <a:bodyPr>
            <a:normAutofit/>
          </a:bodyPr>
          <a:lstStyle/>
          <a:p>
            <a:r>
              <a:rPr lang="ru-RU" sz="2400" b="1" dirty="0" smtClean="0">
                <a:solidFill>
                  <a:schemeClr val="tx1"/>
                </a:solidFill>
              </a:rPr>
              <a:t>Административная практика – </a:t>
            </a:r>
            <a:br>
              <a:rPr lang="ru-RU" sz="2400" b="1" dirty="0" smtClean="0">
                <a:solidFill>
                  <a:schemeClr val="tx1"/>
                </a:solidFill>
              </a:rPr>
            </a:br>
            <a:r>
              <a:rPr lang="ru-RU" sz="2400" b="1" dirty="0" smtClean="0">
                <a:solidFill>
                  <a:schemeClr val="tx1"/>
                </a:solidFill>
              </a:rPr>
              <a:t>требование по минимальной цене договора</a:t>
            </a:r>
            <a:endParaRPr lang="ru-RU" sz="2400" b="1" dirty="0">
              <a:solidFill>
                <a:schemeClr val="tx1"/>
              </a:solidFill>
            </a:endParaRPr>
          </a:p>
        </p:txBody>
      </p:sp>
      <p:sp>
        <p:nvSpPr>
          <p:cNvPr id="3" name="Объект 2"/>
          <p:cNvSpPr>
            <a:spLocks noGrp="1"/>
          </p:cNvSpPr>
          <p:nvPr>
            <p:ph idx="4294967295"/>
          </p:nvPr>
        </p:nvSpPr>
        <p:spPr>
          <a:xfrm>
            <a:off x="203473" y="1497873"/>
            <a:ext cx="7954250" cy="5103223"/>
          </a:xfrm>
        </p:spPr>
        <p:txBody>
          <a:bodyPr>
            <a:normAutofit lnSpcReduction="10000"/>
          </a:bodyPr>
          <a:lstStyle/>
          <a:p>
            <a:pPr marL="0" indent="0">
              <a:buNone/>
            </a:pPr>
            <a:r>
              <a:rPr lang="ru-RU" sz="2100" b="1" dirty="0" smtClean="0">
                <a:solidFill>
                  <a:schemeClr val="tx1"/>
                </a:solidFill>
                <a:latin typeface="+mj-lt"/>
              </a:rPr>
              <a:t>Суть дела: </a:t>
            </a:r>
            <a:r>
              <a:rPr lang="ru-RU" sz="2100" dirty="0" smtClean="0">
                <a:solidFill>
                  <a:schemeClr val="tx1"/>
                </a:solidFill>
                <a:latin typeface="+mj-lt"/>
              </a:rPr>
              <a:t>порядком оценки</a:t>
            </a:r>
            <a:r>
              <a:rPr lang="ru-RU" sz="2100" b="1" dirty="0" smtClean="0">
                <a:solidFill>
                  <a:schemeClr val="tx1"/>
                </a:solidFill>
                <a:latin typeface="+mj-lt"/>
              </a:rPr>
              <a:t> </a:t>
            </a:r>
            <a:r>
              <a:rPr lang="ru-RU" sz="2100" dirty="0" smtClean="0">
                <a:solidFill>
                  <a:schemeClr val="tx1"/>
                </a:solidFill>
                <a:latin typeface="+mj-lt"/>
              </a:rPr>
              <a:t>по </a:t>
            </a:r>
            <a:r>
              <a:rPr lang="ru-RU" sz="2100" dirty="0">
                <a:solidFill>
                  <a:schemeClr val="tx1"/>
                </a:solidFill>
                <a:latin typeface="+mj-lt"/>
              </a:rPr>
              <a:t>Детализирующему </a:t>
            </a:r>
            <a:r>
              <a:rPr lang="ru-RU" sz="2100" dirty="0" smtClean="0">
                <a:solidFill>
                  <a:schemeClr val="tx1"/>
                </a:solidFill>
                <a:latin typeface="+mj-lt"/>
              </a:rPr>
              <a:t>показателю </a:t>
            </a:r>
            <a:r>
              <a:rPr lang="ru-RU" sz="2100" dirty="0">
                <a:solidFill>
                  <a:schemeClr val="tx1"/>
                </a:solidFill>
                <a:latin typeface="+mj-lt"/>
              </a:rPr>
              <a:t>№ 1 </a:t>
            </a:r>
            <a:r>
              <a:rPr lang="ru-RU" sz="2100" dirty="0" smtClean="0">
                <a:solidFill>
                  <a:schemeClr val="tx1"/>
                </a:solidFill>
                <a:latin typeface="+mj-lt"/>
              </a:rPr>
              <a:t>установлено </a:t>
            </a:r>
            <a:r>
              <a:rPr lang="ru-RU" sz="2100" dirty="0">
                <a:solidFill>
                  <a:schemeClr val="tx1"/>
                </a:solidFill>
                <a:latin typeface="+mj-lt"/>
              </a:rPr>
              <a:t>следующее </a:t>
            </a:r>
            <a:r>
              <a:rPr lang="ru-RU" sz="2100" dirty="0" smtClean="0">
                <a:solidFill>
                  <a:schemeClr val="tx1"/>
                </a:solidFill>
                <a:latin typeface="+mj-lt"/>
              </a:rPr>
              <a:t>требование - </a:t>
            </a:r>
            <a:r>
              <a:rPr lang="ru-RU" sz="2100" dirty="0">
                <a:solidFill>
                  <a:schemeClr val="tx1"/>
                </a:solidFill>
                <a:latin typeface="+mj-lt"/>
              </a:rPr>
              <a:t>«цена каждого контракта (договора) составляет не менее 40% от начальной (максимальной) цены контракта, предусмотренной конкурсной документацией</a:t>
            </a:r>
            <a:r>
              <a:rPr lang="ru-RU" sz="2100" dirty="0" smtClean="0">
                <a:solidFill>
                  <a:schemeClr val="tx1"/>
                </a:solidFill>
                <a:latin typeface="+mj-lt"/>
              </a:rPr>
              <a:t>», что и послужило основанием для проведения внеплановой проверки.</a:t>
            </a:r>
          </a:p>
          <a:p>
            <a:pPr marL="0" indent="0">
              <a:buNone/>
            </a:pPr>
            <a:endParaRPr lang="ru-RU" sz="2100" dirty="0">
              <a:solidFill>
                <a:schemeClr val="tx1"/>
              </a:solidFill>
              <a:latin typeface="+mj-lt"/>
            </a:endParaRPr>
          </a:p>
          <a:p>
            <a:pPr marL="0" indent="0">
              <a:buNone/>
            </a:pPr>
            <a:r>
              <a:rPr lang="ru-RU" sz="2100" b="1" dirty="0" smtClean="0">
                <a:solidFill>
                  <a:schemeClr val="tx1"/>
                </a:solidFill>
                <a:latin typeface="+mj-lt"/>
              </a:rPr>
              <a:t>Суть решения: </a:t>
            </a:r>
            <a:r>
              <a:rPr lang="ru-RU" sz="2100" dirty="0">
                <a:solidFill>
                  <a:schemeClr val="tx1"/>
                </a:solidFill>
                <a:latin typeface="+mj-lt"/>
              </a:rPr>
              <a:t>требование к минимальной стоимости контрактов (договоров), установленное в порядке оценки заявок участников закупки</a:t>
            </a:r>
            <a:r>
              <a:rPr lang="ru-RU" sz="2100" dirty="0" smtClean="0">
                <a:solidFill>
                  <a:schemeClr val="tx1"/>
                </a:solidFill>
                <a:latin typeface="+mj-lt"/>
              </a:rPr>
              <a:t>, а </a:t>
            </a:r>
            <a:r>
              <a:rPr lang="ru-RU" sz="2100" dirty="0">
                <a:solidFill>
                  <a:schemeClr val="tx1"/>
                </a:solidFill>
                <a:latin typeface="+mj-lt"/>
              </a:rPr>
              <a:t>именно не менее 40 % от начальной (максимальной) цены контракта</a:t>
            </a:r>
            <a:r>
              <a:rPr lang="ru-RU" sz="2100" dirty="0" smtClean="0">
                <a:solidFill>
                  <a:schemeClr val="tx1"/>
                </a:solidFill>
                <a:latin typeface="+mj-lt"/>
              </a:rPr>
              <a:t>, не </a:t>
            </a:r>
            <a:r>
              <a:rPr lang="ru-RU" sz="2100" dirty="0">
                <a:solidFill>
                  <a:schemeClr val="tx1"/>
                </a:solidFill>
                <a:latin typeface="+mj-lt"/>
              </a:rPr>
              <a:t>соответствует требованиям пункта 28 Положения</a:t>
            </a:r>
            <a:r>
              <a:rPr lang="ru-RU" sz="2100" dirty="0" smtClean="0">
                <a:solidFill>
                  <a:schemeClr val="tx1"/>
                </a:solidFill>
                <a:latin typeface="+mj-lt"/>
              </a:rPr>
              <a:t>.</a:t>
            </a:r>
          </a:p>
          <a:p>
            <a:pPr marL="0" indent="0">
              <a:buNone/>
            </a:pPr>
            <a:endParaRPr lang="ru-RU" sz="2100" dirty="0">
              <a:solidFill>
                <a:schemeClr val="tx1"/>
              </a:solidFill>
              <a:latin typeface="+mj-lt"/>
            </a:endParaRPr>
          </a:p>
          <a:p>
            <a:pPr marL="0" indent="0">
              <a:buNone/>
            </a:pPr>
            <a:r>
              <a:rPr lang="ru-RU" sz="2100" b="1" dirty="0" smtClean="0">
                <a:solidFill>
                  <a:schemeClr val="tx1"/>
                </a:solidFill>
                <a:latin typeface="+mj-lt"/>
              </a:rPr>
              <a:t>Реквизиты</a:t>
            </a:r>
            <a:r>
              <a:rPr lang="ru-RU" sz="2100" b="1" dirty="0">
                <a:solidFill>
                  <a:schemeClr val="tx1"/>
                </a:solidFill>
                <a:latin typeface="+mj-lt"/>
              </a:rPr>
              <a:t>: </a:t>
            </a:r>
            <a:r>
              <a:rPr lang="ru-RU" sz="2100" dirty="0">
                <a:solidFill>
                  <a:schemeClr val="tx1"/>
                </a:solidFill>
                <a:latin typeface="+mj-lt"/>
              </a:rPr>
              <a:t>Решение </a:t>
            </a:r>
            <a:r>
              <a:rPr lang="ru-RU" sz="2100" dirty="0" smtClean="0">
                <a:solidFill>
                  <a:schemeClr val="tx1"/>
                </a:solidFill>
                <a:latin typeface="+mj-lt"/>
              </a:rPr>
              <a:t>ЦА ФАС России по </a:t>
            </a:r>
            <a:r>
              <a:rPr lang="ru-RU" sz="2100" dirty="0">
                <a:solidFill>
                  <a:schemeClr val="tx1"/>
                </a:solidFill>
                <a:latin typeface="+mj-lt"/>
              </a:rPr>
              <a:t>закупке 0173100000122000001 </a:t>
            </a:r>
            <a:r>
              <a:rPr lang="ru-RU" sz="2100" dirty="0" smtClean="0">
                <a:solidFill>
                  <a:schemeClr val="tx1"/>
                </a:solidFill>
                <a:latin typeface="+mj-lt"/>
              </a:rPr>
              <a:t>от 15.03.2022</a:t>
            </a:r>
            <a:endParaRPr lang="ru-RU" sz="2100" dirty="0">
              <a:solidFill>
                <a:schemeClr val="tx1"/>
              </a:solidFill>
              <a:latin typeface="+mj-lt"/>
            </a:endParaRPr>
          </a:p>
          <a:p>
            <a:pPr marL="0" indent="0">
              <a:buNone/>
            </a:pPr>
            <a:endParaRPr lang="ru-RU" sz="2000" dirty="0">
              <a:latin typeface="+mj-lt"/>
            </a:endParaRPr>
          </a:p>
        </p:txBody>
      </p:sp>
      <p:sp>
        <p:nvSpPr>
          <p:cNvPr id="5" name="Прямоугольник 4">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Tree>
    <p:extLst>
      <p:ext uri="{BB962C8B-B14F-4D97-AF65-F5344CB8AC3E}">
        <p14:creationId xmlns:p14="http://schemas.microsoft.com/office/powerpoint/2010/main" val="390349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13211" y="299403"/>
            <a:ext cx="10800987" cy="1025525"/>
          </a:xfrm>
        </p:spPr>
        <p:txBody>
          <a:bodyPr>
            <a:normAutofit/>
          </a:bodyPr>
          <a:lstStyle/>
          <a:p>
            <a:r>
              <a:rPr lang="ru-RU" sz="2400" b="1" dirty="0" smtClean="0">
                <a:solidFill>
                  <a:schemeClr val="tx1"/>
                </a:solidFill>
              </a:rPr>
              <a:t>Административная практика – </a:t>
            </a:r>
            <a:br>
              <a:rPr lang="ru-RU" sz="2400" b="1" dirty="0" smtClean="0">
                <a:solidFill>
                  <a:schemeClr val="tx1"/>
                </a:solidFill>
              </a:rPr>
            </a:br>
            <a:r>
              <a:rPr lang="ru-RU" sz="2400" b="1" dirty="0" smtClean="0">
                <a:solidFill>
                  <a:schemeClr val="tx1"/>
                </a:solidFill>
              </a:rPr>
              <a:t>реестр вместо копий документов</a:t>
            </a:r>
            <a:endParaRPr lang="ru-RU" sz="2400" b="1" dirty="0">
              <a:solidFill>
                <a:schemeClr val="tx1"/>
              </a:solidFill>
            </a:endParaRPr>
          </a:p>
        </p:txBody>
      </p:sp>
      <p:sp>
        <p:nvSpPr>
          <p:cNvPr id="3" name="Объект 2"/>
          <p:cNvSpPr>
            <a:spLocks noGrp="1"/>
          </p:cNvSpPr>
          <p:nvPr>
            <p:ph idx="4294967295"/>
          </p:nvPr>
        </p:nvSpPr>
        <p:spPr>
          <a:xfrm>
            <a:off x="113211" y="1260519"/>
            <a:ext cx="7954250" cy="5340577"/>
          </a:xfrm>
        </p:spPr>
        <p:txBody>
          <a:bodyPr>
            <a:normAutofit fontScale="92500" lnSpcReduction="10000"/>
          </a:bodyPr>
          <a:lstStyle/>
          <a:p>
            <a:pPr marL="0" indent="0">
              <a:buNone/>
            </a:pPr>
            <a:r>
              <a:rPr lang="ru-RU" sz="2100" b="1" dirty="0" smtClean="0">
                <a:solidFill>
                  <a:schemeClr val="tx1"/>
                </a:solidFill>
                <a:latin typeface="+mj-lt"/>
              </a:rPr>
              <a:t>Суть дела: </a:t>
            </a:r>
            <a:r>
              <a:rPr lang="ru-RU" sz="2100" dirty="0" smtClean="0">
                <a:solidFill>
                  <a:schemeClr val="tx1"/>
                </a:solidFill>
                <a:latin typeface="+mj-lt"/>
              </a:rPr>
              <a:t>порядком оценки</a:t>
            </a:r>
            <a:r>
              <a:rPr lang="ru-RU" sz="2100" b="1" dirty="0" smtClean="0">
                <a:solidFill>
                  <a:schemeClr val="tx1"/>
                </a:solidFill>
                <a:latin typeface="+mj-lt"/>
              </a:rPr>
              <a:t> </a:t>
            </a:r>
            <a:r>
              <a:rPr lang="ru-RU" sz="2100" dirty="0" smtClean="0">
                <a:solidFill>
                  <a:schemeClr val="tx1"/>
                </a:solidFill>
                <a:latin typeface="+mj-lt"/>
              </a:rPr>
              <a:t>установлено, что если </a:t>
            </a:r>
            <a:r>
              <a:rPr lang="ru-RU" sz="2100" dirty="0">
                <a:solidFill>
                  <a:schemeClr val="tx1"/>
                </a:solidFill>
                <a:latin typeface="+mj-lt"/>
              </a:rPr>
              <a:t>контракт (договор) размещен в единой информационной системе в сфере закупок (ЕИС) и включен в Реестр контрактов, заключенных заказчиками, по адресу </a:t>
            </a:r>
            <a:r>
              <a:rPr lang="ru-RU" sz="2100" dirty="0" smtClean="0">
                <a:solidFill>
                  <a:schemeClr val="tx1"/>
                </a:solidFill>
                <a:latin typeface="+mj-lt"/>
              </a:rPr>
              <a:t>http</a:t>
            </a:r>
            <a:r>
              <a:rPr lang="ru-RU" sz="2100" dirty="0">
                <a:solidFill>
                  <a:schemeClr val="tx1"/>
                </a:solidFill>
                <a:latin typeface="+mj-lt"/>
              </a:rPr>
              <a:t>://</a:t>
            </a:r>
            <a:r>
              <a:rPr lang="ru-RU" sz="2100" dirty="0" smtClean="0">
                <a:solidFill>
                  <a:schemeClr val="tx1"/>
                </a:solidFill>
                <a:latin typeface="+mj-lt"/>
              </a:rPr>
              <a:t>zakupki.gov.ru/epz/contract/quicksearch/search.html, </a:t>
            </a:r>
            <a:r>
              <a:rPr lang="ru-RU" sz="2100" dirty="0">
                <a:solidFill>
                  <a:schemeClr val="tx1"/>
                </a:solidFill>
                <a:latin typeface="+mj-lt"/>
              </a:rPr>
              <a:t>то в предложение участника закупки (во вторую часть заявки на участие в закупке) не требуется вкладывать копии таких контрактов/договоров и актов сдачи-приемки оказанных услуг, в заявке участника закупки  достаточно указать номер контракта/договора, указанный в Реестре (реестровый номер), или указать ссылку по которой в ЕИС размещен контракт/договор в Реестре.</a:t>
            </a:r>
          </a:p>
          <a:p>
            <a:pPr marL="0" indent="0">
              <a:buNone/>
            </a:pPr>
            <a:r>
              <a:rPr lang="ru-RU" sz="2100" b="1" dirty="0" smtClean="0">
                <a:solidFill>
                  <a:schemeClr val="tx1"/>
                </a:solidFill>
                <a:latin typeface="+mj-lt"/>
              </a:rPr>
              <a:t>Суть решения: </a:t>
            </a:r>
            <a:r>
              <a:rPr lang="ru-RU" sz="2100" dirty="0">
                <a:solidFill>
                  <a:schemeClr val="tx1"/>
                </a:solidFill>
                <a:latin typeface="+mj-lt"/>
              </a:rPr>
              <a:t>перечень документов, представляемых участниками в подтверждение наличия опыта и принимаемых к оценке Конкурсной комиссией не соответствует подпунктам «в», «д» и «е» пункта 28 Положения</a:t>
            </a:r>
            <a:endParaRPr lang="ru-RU" sz="2100" dirty="0" smtClean="0">
              <a:solidFill>
                <a:schemeClr val="tx1"/>
              </a:solidFill>
              <a:latin typeface="+mj-lt"/>
            </a:endParaRPr>
          </a:p>
          <a:p>
            <a:pPr marL="0" indent="0">
              <a:buNone/>
            </a:pPr>
            <a:r>
              <a:rPr lang="ru-RU" sz="2100" b="1" dirty="0" smtClean="0">
                <a:solidFill>
                  <a:schemeClr val="tx1"/>
                </a:solidFill>
                <a:latin typeface="+mj-lt"/>
              </a:rPr>
              <a:t>Реквизиты</a:t>
            </a:r>
            <a:r>
              <a:rPr lang="ru-RU" sz="2100" b="1" dirty="0">
                <a:solidFill>
                  <a:schemeClr val="tx1"/>
                </a:solidFill>
                <a:latin typeface="+mj-lt"/>
              </a:rPr>
              <a:t>: </a:t>
            </a:r>
            <a:r>
              <a:rPr lang="ru-RU" sz="2100" dirty="0">
                <a:solidFill>
                  <a:schemeClr val="tx1"/>
                </a:solidFill>
                <a:latin typeface="+mj-lt"/>
              </a:rPr>
              <a:t>Решение </a:t>
            </a:r>
            <a:r>
              <a:rPr lang="ru-RU" sz="2100" dirty="0" smtClean="0">
                <a:solidFill>
                  <a:schemeClr val="tx1"/>
                </a:solidFill>
                <a:latin typeface="+mj-lt"/>
              </a:rPr>
              <a:t>Московского областного УФАС России по </a:t>
            </a:r>
            <a:r>
              <a:rPr lang="ru-RU" sz="2100" dirty="0">
                <a:solidFill>
                  <a:schemeClr val="tx1"/>
                </a:solidFill>
                <a:latin typeface="+mj-lt"/>
              </a:rPr>
              <a:t>закупке 0348400006022000009 </a:t>
            </a:r>
            <a:r>
              <a:rPr lang="ru-RU" sz="2100" dirty="0" smtClean="0">
                <a:solidFill>
                  <a:schemeClr val="tx1"/>
                </a:solidFill>
                <a:latin typeface="+mj-lt"/>
              </a:rPr>
              <a:t>от 14.07.2022</a:t>
            </a:r>
            <a:endParaRPr lang="ru-RU" sz="2100" dirty="0">
              <a:solidFill>
                <a:schemeClr val="tx1"/>
              </a:solidFill>
              <a:latin typeface="+mj-lt"/>
            </a:endParaRPr>
          </a:p>
          <a:p>
            <a:pPr marL="0" indent="0">
              <a:buNone/>
            </a:pPr>
            <a:endParaRPr lang="ru-RU" sz="2000" dirty="0">
              <a:latin typeface="+mj-lt"/>
            </a:endParaRPr>
          </a:p>
        </p:txBody>
      </p:sp>
      <p:sp>
        <p:nvSpPr>
          <p:cNvPr id="5" name="Прямоугольник 4">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Tree>
    <p:extLst>
      <p:ext uri="{BB962C8B-B14F-4D97-AF65-F5344CB8AC3E}">
        <p14:creationId xmlns:p14="http://schemas.microsoft.com/office/powerpoint/2010/main" val="263863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21920" y="218872"/>
            <a:ext cx="11564983" cy="561566"/>
          </a:xfrm>
        </p:spPr>
        <p:txBody>
          <a:bodyPr>
            <a:normAutofit fontScale="90000"/>
          </a:bodyPr>
          <a:lstStyle/>
          <a:p>
            <a:r>
              <a:rPr lang="ru-RU" sz="3200" b="1" dirty="0" smtClean="0">
                <a:solidFill>
                  <a:schemeClr val="tx1"/>
                </a:solidFill>
              </a:rPr>
              <a:t>Показатели/детализирующие показатели критерия оценки</a:t>
            </a:r>
            <a:endParaRPr lang="ru-RU" sz="3200" b="1" dirty="0">
              <a:solidFill>
                <a:schemeClr val="tx1"/>
              </a:solidFill>
            </a:endParaRPr>
          </a:p>
        </p:txBody>
      </p:sp>
      <p:sp>
        <p:nvSpPr>
          <p:cNvPr id="5" name="Прямоугольник 4">
            <a:extLst>
              <a:ext uri="{FF2B5EF4-FFF2-40B4-BE49-F238E27FC236}">
                <a16:creationId xmlns:a16="http://schemas.microsoft.com/office/drawing/2014/main" id="{84E493DF-A5BB-4640-9638-DB96EDE93A55}"/>
              </a:ext>
            </a:extLst>
          </p:cNvPr>
          <p:cNvSpPr/>
          <p:nvPr/>
        </p:nvSpPr>
        <p:spPr>
          <a:xfrm>
            <a:off x="0" y="725080"/>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7" name="Скругленный прямоугольник 6"/>
          <p:cNvSpPr/>
          <p:nvPr/>
        </p:nvSpPr>
        <p:spPr>
          <a:xfrm>
            <a:off x="273399" y="1014506"/>
            <a:ext cx="2382218" cy="790373"/>
          </a:xfrm>
          <a:prstGeom prst="round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Цена контракта</a:t>
            </a:r>
            <a:endParaRPr lang="ru-RU" dirty="0">
              <a:solidFill>
                <a:schemeClr val="tx1"/>
              </a:solidFill>
            </a:endParaRPr>
          </a:p>
        </p:txBody>
      </p:sp>
      <p:sp>
        <p:nvSpPr>
          <p:cNvPr id="8" name="Скругленный прямоугольник 7"/>
          <p:cNvSpPr/>
          <p:nvPr/>
        </p:nvSpPr>
        <p:spPr>
          <a:xfrm>
            <a:off x="269058" y="1959212"/>
            <a:ext cx="2382218" cy="790373"/>
          </a:xfrm>
          <a:prstGeom prst="round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Расходы</a:t>
            </a:r>
            <a:endParaRPr lang="ru-RU" dirty="0">
              <a:solidFill>
                <a:schemeClr val="tx1"/>
              </a:solidFill>
            </a:endParaRPr>
          </a:p>
        </p:txBody>
      </p:sp>
      <p:sp>
        <p:nvSpPr>
          <p:cNvPr id="9" name="Скругленный прямоугольник 8"/>
          <p:cNvSpPr/>
          <p:nvPr/>
        </p:nvSpPr>
        <p:spPr>
          <a:xfrm>
            <a:off x="288652" y="3033813"/>
            <a:ext cx="2382218" cy="790373"/>
          </a:xfrm>
          <a:prstGeom prst="round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Характеристики </a:t>
            </a:r>
            <a:r>
              <a:rPr lang="ru-RU" dirty="0">
                <a:solidFill>
                  <a:schemeClr val="tx1"/>
                </a:solidFill>
              </a:rPr>
              <a:t>объекта закупки</a:t>
            </a:r>
          </a:p>
        </p:txBody>
      </p:sp>
      <p:sp>
        <p:nvSpPr>
          <p:cNvPr id="10" name="Скругленный прямоугольник 9"/>
          <p:cNvSpPr/>
          <p:nvPr/>
        </p:nvSpPr>
        <p:spPr>
          <a:xfrm>
            <a:off x="288652" y="4789741"/>
            <a:ext cx="2382218" cy="790373"/>
          </a:xfrm>
          <a:prstGeom prst="round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Квалификация</a:t>
            </a:r>
            <a:endParaRPr lang="ru-RU" dirty="0">
              <a:solidFill>
                <a:schemeClr val="tx1"/>
              </a:solidFill>
            </a:endParaRPr>
          </a:p>
        </p:txBody>
      </p:sp>
      <p:sp>
        <p:nvSpPr>
          <p:cNvPr id="11" name="Стрелка вправо 10"/>
          <p:cNvSpPr/>
          <p:nvPr/>
        </p:nvSpPr>
        <p:spPr>
          <a:xfrm>
            <a:off x="2764971" y="1093985"/>
            <a:ext cx="583474" cy="631414"/>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3457302" y="1014505"/>
            <a:ext cx="6017623" cy="790373"/>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t>Показатели не выделяются</a:t>
            </a:r>
            <a:endParaRPr lang="ru-RU" sz="1600" dirty="0"/>
          </a:p>
        </p:txBody>
      </p:sp>
      <p:sp>
        <p:nvSpPr>
          <p:cNvPr id="13" name="Стрелка вправо 12"/>
          <p:cNvSpPr/>
          <p:nvPr/>
        </p:nvSpPr>
        <p:spPr>
          <a:xfrm>
            <a:off x="2777551" y="2026753"/>
            <a:ext cx="583474" cy="631414"/>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p:cNvSpPr/>
          <p:nvPr/>
        </p:nvSpPr>
        <p:spPr>
          <a:xfrm>
            <a:off x="2777551" y="3113292"/>
            <a:ext cx="583474" cy="631414"/>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право 14"/>
          <p:cNvSpPr/>
          <p:nvPr/>
        </p:nvSpPr>
        <p:spPr>
          <a:xfrm>
            <a:off x="2777551" y="4933367"/>
            <a:ext cx="583474" cy="631414"/>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кругленный прямоугольник 15"/>
          <p:cNvSpPr/>
          <p:nvPr/>
        </p:nvSpPr>
        <p:spPr>
          <a:xfrm>
            <a:off x="3457303" y="1947273"/>
            <a:ext cx="6017622" cy="790373"/>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t>Показатели </a:t>
            </a:r>
            <a:r>
              <a:rPr lang="ru-RU" sz="1600" dirty="0" smtClean="0"/>
              <a:t>выделяются в </a:t>
            </a:r>
            <a:r>
              <a:rPr lang="ru-RU" sz="1600" dirty="0"/>
              <a:t>зависимости от вида </a:t>
            </a:r>
            <a:r>
              <a:rPr lang="ru-RU" sz="1600" dirty="0" smtClean="0"/>
              <a:t>расходов </a:t>
            </a:r>
            <a:endParaRPr lang="ru-RU" sz="1600" dirty="0"/>
          </a:p>
        </p:txBody>
      </p:sp>
      <p:sp>
        <p:nvSpPr>
          <p:cNvPr id="17" name="Скругленный прямоугольник 16"/>
          <p:cNvSpPr/>
          <p:nvPr/>
        </p:nvSpPr>
        <p:spPr>
          <a:xfrm>
            <a:off x="3457303" y="2917405"/>
            <a:ext cx="6017622" cy="1095012"/>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ru-RU" sz="1600" dirty="0" smtClean="0"/>
              <a:t>качественные </a:t>
            </a:r>
            <a:r>
              <a:rPr lang="ru-RU" sz="1600" dirty="0"/>
              <a:t>характеристики объекта закупки;</a:t>
            </a:r>
          </a:p>
          <a:p>
            <a:pPr marL="285750" indent="-285750">
              <a:buFont typeface="Wingdings" panose="05000000000000000000" pitchFamily="2" charset="2"/>
              <a:buChar char="ü"/>
            </a:pPr>
            <a:r>
              <a:rPr lang="ru-RU" sz="1600" dirty="0" smtClean="0"/>
              <a:t>функциональные характеристики объекта закупки;</a:t>
            </a:r>
          </a:p>
          <a:p>
            <a:pPr marL="285750" indent="-285750">
              <a:buFont typeface="Wingdings" panose="05000000000000000000" pitchFamily="2" charset="2"/>
              <a:buChar char="ü"/>
            </a:pPr>
            <a:r>
              <a:rPr lang="ru-RU" sz="1600" dirty="0" smtClean="0"/>
              <a:t>экологические </a:t>
            </a:r>
            <a:r>
              <a:rPr lang="ru-RU" sz="1600" dirty="0"/>
              <a:t>характеристики объекта закупки</a:t>
            </a:r>
          </a:p>
        </p:txBody>
      </p:sp>
      <p:sp>
        <p:nvSpPr>
          <p:cNvPr id="18" name="Скругленный прямоугольник 17"/>
          <p:cNvSpPr/>
          <p:nvPr/>
        </p:nvSpPr>
        <p:spPr>
          <a:xfrm>
            <a:off x="3457302" y="4192176"/>
            <a:ext cx="6078584" cy="2548258"/>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ru-RU" sz="1600" dirty="0" smtClean="0"/>
              <a:t>наличие </a:t>
            </a:r>
            <a:r>
              <a:rPr lang="ru-RU" sz="1600" dirty="0"/>
              <a:t>у участников закупки финансовых ресурсов;</a:t>
            </a:r>
          </a:p>
          <a:p>
            <a:pPr marL="285750" indent="-285750">
              <a:buFont typeface="Wingdings" panose="05000000000000000000" pitchFamily="2" charset="2"/>
              <a:buChar char="ü"/>
            </a:pPr>
            <a:r>
              <a:rPr lang="ru-RU" sz="1600" dirty="0" smtClean="0"/>
              <a:t>наличие </a:t>
            </a:r>
            <a:r>
              <a:rPr lang="ru-RU" sz="1600" dirty="0"/>
              <a:t>у участников закупки на праве собственности или ином законном основании оборудования и других материальных ресурсов;</a:t>
            </a:r>
          </a:p>
          <a:p>
            <a:pPr marL="285750" indent="-285750">
              <a:buFont typeface="Wingdings" panose="05000000000000000000" pitchFamily="2" charset="2"/>
              <a:buChar char="ü"/>
            </a:pPr>
            <a:r>
              <a:rPr lang="ru-RU" sz="1600" dirty="0" smtClean="0"/>
              <a:t>наличие </a:t>
            </a:r>
            <a:r>
              <a:rPr lang="ru-RU" sz="1600" dirty="0"/>
              <a:t>у участников закупки опыта поставки товара, выполнения работы, оказания услуги, связанного с предметом контракта;</a:t>
            </a:r>
          </a:p>
          <a:p>
            <a:pPr marL="285750" indent="-285750">
              <a:buFont typeface="Wingdings" panose="05000000000000000000" pitchFamily="2" charset="2"/>
              <a:buChar char="ü"/>
            </a:pPr>
            <a:r>
              <a:rPr lang="ru-RU" sz="1600" dirty="0" smtClean="0"/>
              <a:t>наличие </a:t>
            </a:r>
            <a:r>
              <a:rPr lang="ru-RU" sz="1600" dirty="0"/>
              <a:t>у участников закупки деловой репутации;</a:t>
            </a:r>
          </a:p>
          <a:p>
            <a:pPr marL="285750" indent="-285750">
              <a:buFont typeface="Wingdings" panose="05000000000000000000" pitchFamily="2" charset="2"/>
              <a:buChar char="ü"/>
            </a:pPr>
            <a:r>
              <a:rPr lang="ru-RU" sz="1600" dirty="0" smtClean="0"/>
              <a:t>наличие </a:t>
            </a:r>
            <a:r>
              <a:rPr lang="ru-RU" sz="1600" dirty="0"/>
              <a:t>у участников закупки специалистов и иных работников определенного уровня квалификации.</a:t>
            </a:r>
          </a:p>
        </p:txBody>
      </p:sp>
      <p:sp>
        <p:nvSpPr>
          <p:cNvPr id="19" name="Плюс 18"/>
          <p:cNvSpPr/>
          <p:nvPr/>
        </p:nvSpPr>
        <p:spPr>
          <a:xfrm>
            <a:off x="9571203" y="3071504"/>
            <a:ext cx="775063" cy="714989"/>
          </a:xfrm>
          <a:prstGeom prst="mathPlus">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люс 19"/>
          <p:cNvSpPr/>
          <p:nvPr/>
        </p:nvSpPr>
        <p:spPr>
          <a:xfrm>
            <a:off x="9593458" y="5108810"/>
            <a:ext cx="775063" cy="714989"/>
          </a:xfrm>
          <a:prstGeom prst="mathPlus">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кругленный прямоугольник 20"/>
          <p:cNvSpPr/>
          <p:nvPr/>
        </p:nvSpPr>
        <p:spPr>
          <a:xfrm>
            <a:off x="10476411" y="2917405"/>
            <a:ext cx="1463040" cy="1010161"/>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smtClean="0"/>
              <a:t>Детализирующие показатели</a:t>
            </a:r>
            <a:endParaRPr lang="ru-RU" sz="1700" dirty="0"/>
          </a:p>
        </p:txBody>
      </p:sp>
      <p:sp>
        <p:nvSpPr>
          <p:cNvPr id="22" name="Скругленный прямоугольник 21"/>
          <p:cNvSpPr/>
          <p:nvPr/>
        </p:nvSpPr>
        <p:spPr>
          <a:xfrm>
            <a:off x="10426093" y="4887702"/>
            <a:ext cx="1463040" cy="1010161"/>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smtClean="0"/>
              <a:t>Детализирующие показатели</a:t>
            </a:r>
            <a:endParaRPr lang="ru-RU" sz="1700" dirty="0"/>
          </a:p>
        </p:txBody>
      </p:sp>
    </p:spTree>
    <p:extLst>
      <p:ext uri="{BB962C8B-B14F-4D97-AF65-F5344CB8AC3E}">
        <p14:creationId xmlns:p14="http://schemas.microsoft.com/office/powerpoint/2010/main" val="96210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13211" y="299403"/>
            <a:ext cx="10800987" cy="1025525"/>
          </a:xfrm>
        </p:spPr>
        <p:txBody>
          <a:bodyPr>
            <a:normAutofit/>
          </a:bodyPr>
          <a:lstStyle/>
          <a:p>
            <a:r>
              <a:rPr lang="ru-RU" sz="2400" b="1" dirty="0" smtClean="0">
                <a:solidFill>
                  <a:schemeClr val="tx1"/>
                </a:solidFill>
              </a:rPr>
              <a:t>Судебная практика – </a:t>
            </a:r>
            <a:br>
              <a:rPr lang="ru-RU" sz="2400" b="1" dirty="0" smtClean="0">
                <a:solidFill>
                  <a:schemeClr val="tx1"/>
                </a:solidFill>
              </a:rPr>
            </a:br>
            <a:r>
              <a:rPr lang="ru-RU" sz="2400" b="1" dirty="0" smtClean="0">
                <a:solidFill>
                  <a:schemeClr val="tx1"/>
                </a:solidFill>
              </a:rPr>
              <a:t>реестр вместо копий документов</a:t>
            </a:r>
            <a:endParaRPr lang="ru-RU" sz="2400" b="1" dirty="0">
              <a:solidFill>
                <a:schemeClr val="tx1"/>
              </a:solidFill>
            </a:endParaRPr>
          </a:p>
        </p:txBody>
      </p:sp>
      <p:sp>
        <p:nvSpPr>
          <p:cNvPr id="3" name="Объект 2"/>
          <p:cNvSpPr>
            <a:spLocks noGrp="1"/>
          </p:cNvSpPr>
          <p:nvPr>
            <p:ph idx="4294967295"/>
          </p:nvPr>
        </p:nvSpPr>
        <p:spPr>
          <a:xfrm>
            <a:off x="113211" y="1260519"/>
            <a:ext cx="7954250" cy="5340577"/>
          </a:xfrm>
        </p:spPr>
        <p:txBody>
          <a:bodyPr>
            <a:normAutofit fontScale="92500"/>
          </a:bodyPr>
          <a:lstStyle/>
          <a:p>
            <a:pPr marL="0" indent="0">
              <a:buNone/>
            </a:pPr>
            <a:r>
              <a:rPr lang="ru-RU" sz="2100" b="1" dirty="0" smtClean="0">
                <a:solidFill>
                  <a:schemeClr val="tx1"/>
                </a:solidFill>
                <a:latin typeface="+mj-lt"/>
              </a:rPr>
              <a:t>Суть дела: </a:t>
            </a:r>
            <a:r>
              <a:rPr lang="ru-RU" sz="2100" dirty="0" smtClean="0">
                <a:solidFill>
                  <a:schemeClr val="tx1"/>
                </a:solidFill>
                <a:latin typeface="+mj-lt"/>
              </a:rPr>
              <a:t>участником в составе заявки в качестве документов, подтверждающих наличие опыта. Предоставлено письмо со ссылкой но номер реестровой записи в реестре контрактов, суммой контракта и суммой актов выполненных работ. Данному участнику присвоено максимальное количество баллов по критерию. По факту подачи жалобы проведена внеплановая проверка, в ходе которой УФАС удостоверился, что в составе заявки фактически отсутствуют документы, подтверждавшие опыт участника, а также в ЕИС не размещен акт по форме КС-11, являющийся обязательным для исполненного контракта. Также УФАС выявил, что исполненный контракт подтверждает выполнение работ по устройству пешеходной набережной, а не автомобильной дороги.</a:t>
            </a:r>
            <a:endParaRPr lang="ru-RU" sz="2100" dirty="0">
              <a:solidFill>
                <a:schemeClr val="tx1"/>
              </a:solidFill>
              <a:latin typeface="+mj-lt"/>
            </a:endParaRPr>
          </a:p>
          <a:p>
            <a:pPr marL="0" indent="0">
              <a:buNone/>
            </a:pPr>
            <a:r>
              <a:rPr lang="ru-RU" sz="2100" b="1" dirty="0" smtClean="0">
                <a:solidFill>
                  <a:schemeClr val="tx1"/>
                </a:solidFill>
                <a:latin typeface="+mj-lt"/>
              </a:rPr>
              <a:t>Суть решения: </a:t>
            </a:r>
            <a:r>
              <a:rPr lang="ru-RU" sz="2100" dirty="0" smtClean="0">
                <a:solidFill>
                  <a:schemeClr val="tx1"/>
                </a:solidFill>
                <a:latin typeface="+mj-lt"/>
              </a:rPr>
              <a:t>УФАС, а затем и суд признали комплекс доказательств достаточным, чтобы констатировать нарушения в действиях комиссии заказчика по допуску заявки.</a:t>
            </a:r>
          </a:p>
          <a:p>
            <a:pPr marL="0" indent="0">
              <a:buNone/>
            </a:pPr>
            <a:r>
              <a:rPr lang="ru-RU" sz="2100" b="1" dirty="0" smtClean="0">
                <a:solidFill>
                  <a:schemeClr val="tx1"/>
                </a:solidFill>
                <a:latin typeface="+mj-lt"/>
              </a:rPr>
              <a:t>Реквизиты</a:t>
            </a:r>
            <a:r>
              <a:rPr lang="ru-RU" sz="2100" b="1" dirty="0">
                <a:solidFill>
                  <a:schemeClr val="tx1"/>
                </a:solidFill>
                <a:latin typeface="+mj-lt"/>
              </a:rPr>
              <a:t>: </a:t>
            </a:r>
            <a:r>
              <a:rPr lang="ru-RU" sz="2100" dirty="0" smtClean="0">
                <a:solidFill>
                  <a:schemeClr val="tx1"/>
                </a:solidFill>
                <a:latin typeface="+mj-lt"/>
              </a:rPr>
              <a:t>Решение Арбитражного суда Челябинской </a:t>
            </a:r>
            <a:r>
              <a:rPr lang="ru-RU" sz="2100" dirty="0">
                <a:solidFill>
                  <a:schemeClr val="tx1"/>
                </a:solidFill>
                <a:latin typeface="+mj-lt"/>
              </a:rPr>
              <a:t>области </a:t>
            </a:r>
            <a:r>
              <a:rPr lang="ru-RU" sz="2100" dirty="0" smtClean="0">
                <a:solidFill>
                  <a:schemeClr val="tx1"/>
                </a:solidFill>
                <a:latin typeface="+mj-lt"/>
              </a:rPr>
              <a:t>по делу </a:t>
            </a:r>
            <a:r>
              <a:rPr lang="ru-RU" sz="2100" dirty="0">
                <a:solidFill>
                  <a:schemeClr val="tx1"/>
                </a:solidFill>
                <a:latin typeface="+mj-lt"/>
              </a:rPr>
              <a:t>№ </a:t>
            </a:r>
            <a:r>
              <a:rPr lang="ru-RU" sz="2100" dirty="0" smtClean="0">
                <a:solidFill>
                  <a:schemeClr val="tx1"/>
                </a:solidFill>
                <a:latin typeface="+mj-lt"/>
              </a:rPr>
              <a:t>А76-11394/2022 от 03.08.2022 г.</a:t>
            </a:r>
            <a:endParaRPr lang="ru-RU" sz="2000" dirty="0">
              <a:latin typeface="+mj-lt"/>
            </a:endParaRPr>
          </a:p>
        </p:txBody>
      </p:sp>
      <p:sp>
        <p:nvSpPr>
          <p:cNvPr id="5" name="Прямоугольник 4">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Tree>
    <p:extLst>
      <p:ext uri="{BB962C8B-B14F-4D97-AF65-F5344CB8AC3E}">
        <p14:creationId xmlns:p14="http://schemas.microsoft.com/office/powerpoint/2010/main" val="1441469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03473" y="299404"/>
            <a:ext cx="10800987" cy="1025525"/>
          </a:xfrm>
        </p:spPr>
        <p:txBody>
          <a:bodyPr>
            <a:normAutofit/>
          </a:bodyPr>
          <a:lstStyle/>
          <a:p>
            <a:r>
              <a:rPr lang="ru-RU" sz="2400" b="1" dirty="0" smtClean="0">
                <a:solidFill>
                  <a:schemeClr val="tx1"/>
                </a:solidFill>
              </a:rPr>
              <a:t>Административная практика – </a:t>
            </a:r>
            <a:br>
              <a:rPr lang="ru-RU" sz="2400" b="1" dirty="0" smtClean="0">
                <a:solidFill>
                  <a:schemeClr val="tx1"/>
                </a:solidFill>
              </a:rPr>
            </a:br>
            <a:r>
              <a:rPr lang="ru-RU" sz="2400" b="1" dirty="0" smtClean="0">
                <a:solidFill>
                  <a:schemeClr val="tx1"/>
                </a:solidFill>
              </a:rPr>
              <a:t>требование по минимальной цене договора</a:t>
            </a:r>
            <a:endParaRPr lang="ru-RU" sz="2400" b="1" dirty="0">
              <a:solidFill>
                <a:schemeClr val="tx1"/>
              </a:solidFill>
            </a:endParaRPr>
          </a:p>
        </p:txBody>
      </p:sp>
      <p:sp>
        <p:nvSpPr>
          <p:cNvPr id="3" name="Объект 2"/>
          <p:cNvSpPr>
            <a:spLocks noGrp="1"/>
          </p:cNvSpPr>
          <p:nvPr>
            <p:ph idx="4294967295"/>
          </p:nvPr>
        </p:nvSpPr>
        <p:spPr>
          <a:xfrm>
            <a:off x="203473" y="1165951"/>
            <a:ext cx="8191590" cy="5591900"/>
          </a:xfrm>
        </p:spPr>
        <p:txBody>
          <a:bodyPr>
            <a:noAutofit/>
          </a:bodyPr>
          <a:lstStyle/>
          <a:p>
            <a:pPr marL="0" indent="0">
              <a:spcBef>
                <a:spcPts val="0"/>
              </a:spcBef>
              <a:buNone/>
            </a:pPr>
            <a:r>
              <a:rPr lang="ru-RU" b="1" dirty="0" smtClean="0">
                <a:solidFill>
                  <a:schemeClr val="tx1"/>
                </a:solidFill>
              </a:rPr>
              <a:t>Суть дела: </a:t>
            </a:r>
            <a:r>
              <a:rPr lang="ru-RU" dirty="0" smtClean="0">
                <a:solidFill>
                  <a:schemeClr val="tx1"/>
                </a:solidFill>
              </a:rPr>
              <a:t>для целей оценки заявок заказчиком используется три </a:t>
            </a:r>
            <a:r>
              <a:rPr lang="ru-RU" dirty="0">
                <a:solidFill>
                  <a:schemeClr val="tx1"/>
                </a:solidFill>
              </a:rPr>
              <a:t>детализирующих показателя: </a:t>
            </a:r>
            <a:endParaRPr lang="ru-RU" dirty="0" smtClean="0">
              <a:solidFill>
                <a:schemeClr val="tx1"/>
              </a:solidFill>
            </a:endParaRPr>
          </a:p>
          <a:p>
            <a:pPr marL="0" indent="0">
              <a:spcBef>
                <a:spcPts val="0"/>
              </a:spcBef>
              <a:buNone/>
            </a:pPr>
            <a:r>
              <a:rPr lang="ru-RU" dirty="0">
                <a:solidFill>
                  <a:schemeClr val="tx1"/>
                </a:solidFill>
              </a:rPr>
              <a:t>1. общая цена исполненных участником закупки договоров (значимость показателя, детализирующего показатель оценки – 50 процентов),</a:t>
            </a:r>
          </a:p>
          <a:p>
            <a:pPr marL="0" indent="0">
              <a:spcBef>
                <a:spcPts val="0"/>
              </a:spcBef>
              <a:buNone/>
            </a:pPr>
            <a:r>
              <a:rPr lang="ru-RU" dirty="0">
                <a:solidFill>
                  <a:schemeClr val="tx1"/>
                </a:solidFill>
              </a:rPr>
              <a:t>2. общее количество исполненных участником закупки договоров (значимость показателя, детализирующего показатель оценки – 20 процентов),</a:t>
            </a:r>
          </a:p>
          <a:p>
            <a:pPr marL="0" indent="0">
              <a:spcBef>
                <a:spcPts val="0"/>
              </a:spcBef>
              <a:buNone/>
            </a:pPr>
            <a:r>
              <a:rPr lang="ru-RU" dirty="0">
                <a:solidFill>
                  <a:schemeClr val="tx1"/>
                </a:solidFill>
              </a:rPr>
              <a:t>3. наибольшая цена одного из исполненных участником закупки договоров (значимость показателя, детализирующего показатель оценки – 30 процентов).</a:t>
            </a:r>
          </a:p>
          <a:p>
            <a:pPr marL="0" indent="0">
              <a:spcBef>
                <a:spcPts val="0"/>
              </a:spcBef>
              <a:buNone/>
            </a:pPr>
            <a:r>
              <a:rPr lang="ru-RU" dirty="0" smtClean="0">
                <a:solidFill>
                  <a:schemeClr val="tx1"/>
                </a:solidFill>
              </a:rPr>
              <a:t>При этом установлено общее требование: цена </a:t>
            </a:r>
            <a:r>
              <a:rPr lang="ru-RU" dirty="0">
                <a:solidFill>
                  <a:schemeClr val="tx1"/>
                </a:solidFill>
              </a:rPr>
              <a:t>выполненных работ по договору должна составлять не менее 5% (процентов) </a:t>
            </a:r>
            <a:r>
              <a:rPr lang="ru-RU" dirty="0" smtClean="0">
                <a:solidFill>
                  <a:schemeClr val="tx1"/>
                </a:solidFill>
              </a:rPr>
              <a:t>НМЦК.</a:t>
            </a:r>
          </a:p>
          <a:p>
            <a:pPr marL="0" indent="0">
              <a:buNone/>
            </a:pPr>
            <a:r>
              <a:rPr lang="ru-RU" b="1" dirty="0" smtClean="0">
                <a:solidFill>
                  <a:schemeClr val="tx1"/>
                </a:solidFill>
              </a:rPr>
              <a:t>Суть решения: </a:t>
            </a:r>
            <a:r>
              <a:rPr lang="ru-RU" dirty="0">
                <a:solidFill>
                  <a:schemeClr val="tx1"/>
                </a:solidFill>
              </a:rPr>
              <a:t>Комиссия не усматривает в таком положении порядка рассмотрения и оценки заявок признаков нарушения Закона о контрактной системе, а также ограничения конкуренции и общего числа участников закупки. </a:t>
            </a:r>
          </a:p>
          <a:p>
            <a:pPr marL="0" indent="0">
              <a:buNone/>
            </a:pPr>
            <a:r>
              <a:rPr lang="ru-RU" b="1" dirty="0" smtClean="0">
                <a:solidFill>
                  <a:schemeClr val="tx1"/>
                </a:solidFill>
              </a:rPr>
              <a:t>Реквизиты</a:t>
            </a:r>
            <a:r>
              <a:rPr lang="ru-RU" b="1" dirty="0">
                <a:solidFill>
                  <a:schemeClr val="tx1"/>
                </a:solidFill>
              </a:rPr>
              <a:t>: </a:t>
            </a:r>
            <a:r>
              <a:rPr lang="ru-RU" dirty="0">
                <a:solidFill>
                  <a:schemeClr val="tx1"/>
                </a:solidFill>
              </a:rPr>
              <a:t>Решение </a:t>
            </a:r>
            <a:r>
              <a:rPr lang="ru-RU" dirty="0" smtClean="0">
                <a:solidFill>
                  <a:schemeClr val="tx1"/>
                </a:solidFill>
              </a:rPr>
              <a:t>Ленинградского УФАС России по </a:t>
            </a:r>
            <a:r>
              <a:rPr lang="ru-RU" dirty="0">
                <a:solidFill>
                  <a:schemeClr val="tx1"/>
                </a:solidFill>
              </a:rPr>
              <a:t>закупке </a:t>
            </a:r>
            <a:r>
              <a:rPr lang="ru-RU" dirty="0" smtClean="0">
                <a:solidFill>
                  <a:schemeClr val="tx1"/>
                </a:solidFill>
              </a:rPr>
              <a:t>0145300025322000005 от 18.07.2022, аналогичное решение по </a:t>
            </a:r>
            <a:r>
              <a:rPr lang="ru-RU" dirty="0">
                <a:solidFill>
                  <a:schemeClr val="tx1"/>
                </a:solidFill>
              </a:rPr>
              <a:t>закупке </a:t>
            </a:r>
            <a:r>
              <a:rPr lang="ru-RU" dirty="0" smtClean="0">
                <a:solidFill>
                  <a:schemeClr val="tx1"/>
                </a:solidFill>
              </a:rPr>
              <a:t>0145300025322000008 </a:t>
            </a:r>
            <a:r>
              <a:rPr lang="ru-RU" dirty="0">
                <a:solidFill>
                  <a:schemeClr val="tx1"/>
                </a:solidFill>
              </a:rPr>
              <a:t>от </a:t>
            </a:r>
            <a:r>
              <a:rPr lang="ru-RU" dirty="0" smtClean="0">
                <a:solidFill>
                  <a:schemeClr val="tx1"/>
                </a:solidFill>
              </a:rPr>
              <a:t>18.07.2022</a:t>
            </a:r>
            <a:endParaRPr lang="ru-RU" dirty="0">
              <a:solidFill>
                <a:schemeClr val="tx1"/>
              </a:solidFill>
            </a:endParaRPr>
          </a:p>
        </p:txBody>
      </p:sp>
      <p:sp>
        <p:nvSpPr>
          <p:cNvPr id="5" name="Прямоугольник 4">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Tree>
    <p:extLst>
      <p:ext uri="{BB962C8B-B14F-4D97-AF65-F5344CB8AC3E}">
        <p14:creationId xmlns:p14="http://schemas.microsoft.com/office/powerpoint/2010/main" val="172204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13211" y="299403"/>
            <a:ext cx="10800987" cy="1025525"/>
          </a:xfrm>
        </p:spPr>
        <p:txBody>
          <a:bodyPr>
            <a:normAutofit/>
          </a:bodyPr>
          <a:lstStyle/>
          <a:p>
            <a:r>
              <a:rPr lang="ru-RU" sz="2400" b="1" dirty="0" smtClean="0">
                <a:solidFill>
                  <a:schemeClr val="tx1"/>
                </a:solidFill>
              </a:rPr>
              <a:t>Административная практика – </a:t>
            </a:r>
            <a:br>
              <a:rPr lang="ru-RU" sz="2400" b="1" dirty="0" smtClean="0">
                <a:solidFill>
                  <a:schemeClr val="tx1"/>
                </a:solidFill>
              </a:rPr>
            </a:br>
            <a:r>
              <a:rPr lang="ru-RU" sz="2400" b="1" dirty="0" smtClean="0">
                <a:solidFill>
                  <a:schemeClr val="tx1"/>
                </a:solidFill>
              </a:rPr>
              <a:t>установление предельных значений</a:t>
            </a:r>
            <a:endParaRPr lang="ru-RU" sz="2400" b="1" dirty="0">
              <a:solidFill>
                <a:schemeClr val="tx1"/>
              </a:solidFill>
            </a:endParaRPr>
          </a:p>
        </p:txBody>
      </p:sp>
      <p:sp>
        <p:nvSpPr>
          <p:cNvPr id="3" name="Объект 2"/>
          <p:cNvSpPr>
            <a:spLocks noGrp="1"/>
          </p:cNvSpPr>
          <p:nvPr>
            <p:ph idx="4294967295"/>
          </p:nvPr>
        </p:nvSpPr>
        <p:spPr>
          <a:xfrm>
            <a:off x="113211" y="1517423"/>
            <a:ext cx="7954250" cy="5340577"/>
          </a:xfrm>
        </p:spPr>
        <p:txBody>
          <a:bodyPr>
            <a:normAutofit/>
          </a:bodyPr>
          <a:lstStyle/>
          <a:p>
            <a:pPr marL="0" indent="0">
              <a:buNone/>
            </a:pPr>
            <a:r>
              <a:rPr lang="ru-RU" b="1" dirty="0" smtClean="0">
                <a:solidFill>
                  <a:schemeClr val="tx1"/>
                </a:solidFill>
                <a:latin typeface="+mj-lt"/>
              </a:rPr>
              <a:t>Суть дела: </a:t>
            </a:r>
            <a:r>
              <a:rPr lang="ru-RU" dirty="0" smtClean="0">
                <a:solidFill>
                  <a:schemeClr val="tx1"/>
                </a:solidFill>
                <a:latin typeface="+mj-lt"/>
              </a:rPr>
              <a:t>заказчиком при НМЦК </a:t>
            </a:r>
            <a:r>
              <a:rPr lang="ru-RU" dirty="0">
                <a:solidFill>
                  <a:schemeClr val="tx1"/>
                </a:solidFill>
                <a:latin typeface="+mj-lt"/>
              </a:rPr>
              <a:t>42 203 394,00 </a:t>
            </a:r>
            <a:r>
              <a:rPr lang="ru-RU" dirty="0" smtClean="0">
                <a:solidFill>
                  <a:schemeClr val="tx1"/>
                </a:solidFill>
                <a:latin typeface="+mj-lt"/>
              </a:rPr>
              <a:t>₽ установлены предельные значения по детализирующим показателям </a:t>
            </a:r>
          </a:p>
          <a:p>
            <a:pPr>
              <a:buFontTx/>
              <a:buChar char="-"/>
            </a:pPr>
            <a:r>
              <a:rPr lang="ru-RU" dirty="0" smtClean="0">
                <a:solidFill>
                  <a:schemeClr val="tx1"/>
                </a:solidFill>
                <a:latin typeface="+mj-lt"/>
              </a:rPr>
              <a:t>по общей цене </a:t>
            </a:r>
            <a:r>
              <a:rPr lang="ru-RU" dirty="0">
                <a:solidFill>
                  <a:schemeClr val="tx1"/>
                </a:solidFill>
                <a:latin typeface="+mj-lt"/>
              </a:rPr>
              <a:t>исполненных участником закупки </a:t>
            </a:r>
            <a:r>
              <a:rPr lang="ru-RU" dirty="0" smtClean="0">
                <a:solidFill>
                  <a:schemeClr val="tx1"/>
                </a:solidFill>
                <a:latin typeface="+mj-lt"/>
              </a:rPr>
              <a:t>договоров предельное значение 630 млн. руб.</a:t>
            </a:r>
          </a:p>
          <a:p>
            <a:pPr>
              <a:buFontTx/>
              <a:buChar char="-"/>
            </a:pPr>
            <a:r>
              <a:rPr lang="ru-RU" dirty="0" smtClean="0">
                <a:solidFill>
                  <a:schemeClr val="tx1"/>
                </a:solidFill>
                <a:latin typeface="+mj-lt"/>
              </a:rPr>
              <a:t>по наибольшей цене </a:t>
            </a:r>
            <a:r>
              <a:rPr lang="ru-RU" dirty="0">
                <a:solidFill>
                  <a:schemeClr val="tx1"/>
                </a:solidFill>
                <a:latin typeface="+mj-lt"/>
              </a:rPr>
              <a:t>одного из исполненных участником закупки </a:t>
            </a:r>
            <a:r>
              <a:rPr lang="ru-RU" dirty="0" smtClean="0">
                <a:solidFill>
                  <a:schemeClr val="tx1"/>
                </a:solidFill>
                <a:latin typeface="+mj-lt"/>
              </a:rPr>
              <a:t>договоров предельное значение 186 млн. руб.</a:t>
            </a:r>
          </a:p>
          <a:p>
            <a:pPr marL="0" indent="0">
              <a:buNone/>
            </a:pPr>
            <a:r>
              <a:rPr lang="ru-RU" dirty="0" smtClean="0">
                <a:solidFill>
                  <a:schemeClr val="tx1"/>
                </a:solidFill>
                <a:latin typeface="+mj-lt"/>
              </a:rPr>
              <a:t>Указанный порядок оценки послужил основанием для жалобы.</a:t>
            </a:r>
            <a:endParaRPr lang="ru-RU" dirty="0">
              <a:solidFill>
                <a:schemeClr val="tx1"/>
              </a:solidFill>
              <a:latin typeface="+mj-lt"/>
            </a:endParaRPr>
          </a:p>
          <a:p>
            <a:pPr marL="0" indent="0">
              <a:buNone/>
            </a:pPr>
            <a:r>
              <a:rPr lang="ru-RU" b="1" dirty="0" smtClean="0">
                <a:solidFill>
                  <a:schemeClr val="tx1"/>
                </a:solidFill>
                <a:latin typeface="+mj-lt"/>
              </a:rPr>
              <a:t>Суть решения: </a:t>
            </a:r>
            <a:r>
              <a:rPr lang="ru-RU" dirty="0">
                <a:solidFill>
                  <a:schemeClr val="tx1"/>
                </a:solidFill>
                <a:latin typeface="+mj-lt"/>
              </a:rPr>
              <a:t>Порядок оценки заявок по детализирующим показателям N 1 и N 2 установлен в соответствии с </a:t>
            </a:r>
            <a:r>
              <a:rPr lang="ru-RU" dirty="0" err="1">
                <a:solidFill>
                  <a:schemeClr val="tx1"/>
                </a:solidFill>
                <a:latin typeface="+mj-lt"/>
              </a:rPr>
              <a:t>пп</a:t>
            </a:r>
            <a:r>
              <a:rPr lang="ru-RU" dirty="0">
                <a:solidFill>
                  <a:schemeClr val="tx1"/>
                </a:solidFill>
                <a:latin typeface="+mj-lt"/>
              </a:rPr>
              <a:t>. "е" п. 20 Постановления 2604</a:t>
            </a:r>
            <a:r>
              <a:rPr lang="ru-RU" dirty="0" smtClean="0">
                <a:solidFill>
                  <a:schemeClr val="tx1"/>
                </a:solidFill>
                <a:latin typeface="+mj-lt"/>
              </a:rPr>
              <a:t>. Заявителем </a:t>
            </a:r>
            <a:r>
              <a:rPr lang="ru-RU" dirty="0">
                <a:solidFill>
                  <a:schemeClr val="tx1"/>
                </a:solidFill>
                <a:latin typeface="+mj-lt"/>
              </a:rPr>
              <a:t>не приведены доказательства того, что Заказчиком была ограничена конкуренция среди участников закупки.</a:t>
            </a:r>
          </a:p>
          <a:p>
            <a:pPr marL="0" indent="0">
              <a:buNone/>
            </a:pPr>
            <a:r>
              <a:rPr lang="ru-RU" b="1" dirty="0" smtClean="0">
                <a:solidFill>
                  <a:schemeClr val="tx1"/>
                </a:solidFill>
                <a:latin typeface="+mj-lt"/>
              </a:rPr>
              <a:t>Реквизиты</a:t>
            </a:r>
            <a:r>
              <a:rPr lang="ru-RU" b="1" dirty="0">
                <a:solidFill>
                  <a:schemeClr val="tx1"/>
                </a:solidFill>
                <a:latin typeface="+mj-lt"/>
              </a:rPr>
              <a:t>: </a:t>
            </a:r>
            <a:r>
              <a:rPr lang="ru-RU" dirty="0">
                <a:solidFill>
                  <a:schemeClr val="tx1"/>
                </a:solidFill>
                <a:latin typeface="+mj-lt"/>
              </a:rPr>
              <a:t>Решение </a:t>
            </a:r>
            <a:r>
              <a:rPr lang="ru-RU" dirty="0" smtClean="0">
                <a:solidFill>
                  <a:schemeClr val="tx1"/>
                </a:solidFill>
                <a:latin typeface="+mj-lt"/>
              </a:rPr>
              <a:t>Самарского УФАС России по </a:t>
            </a:r>
            <a:r>
              <a:rPr lang="ru-RU" dirty="0">
                <a:solidFill>
                  <a:schemeClr val="tx1"/>
                </a:solidFill>
                <a:latin typeface="+mj-lt"/>
              </a:rPr>
              <a:t>закупке </a:t>
            </a:r>
            <a:r>
              <a:rPr lang="ru-RU" dirty="0" smtClean="0">
                <a:solidFill>
                  <a:schemeClr val="tx1"/>
                </a:solidFill>
                <a:latin typeface="+mj-lt"/>
              </a:rPr>
              <a:t>0342100000622000003 от 12.07.2022</a:t>
            </a:r>
            <a:endParaRPr lang="ru-RU" dirty="0">
              <a:solidFill>
                <a:schemeClr val="tx1"/>
              </a:solidFill>
              <a:latin typeface="+mj-lt"/>
            </a:endParaRPr>
          </a:p>
          <a:p>
            <a:pPr marL="0" indent="0">
              <a:buNone/>
            </a:pPr>
            <a:endParaRPr lang="ru-RU" sz="2000" dirty="0">
              <a:latin typeface="+mj-lt"/>
            </a:endParaRPr>
          </a:p>
        </p:txBody>
      </p:sp>
      <p:sp>
        <p:nvSpPr>
          <p:cNvPr id="5" name="Прямоугольник 4">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Tree>
    <p:extLst>
      <p:ext uri="{BB962C8B-B14F-4D97-AF65-F5344CB8AC3E}">
        <p14:creationId xmlns:p14="http://schemas.microsoft.com/office/powerpoint/2010/main" val="281788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13211" y="299403"/>
            <a:ext cx="10800987" cy="1025525"/>
          </a:xfrm>
        </p:spPr>
        <p:txBody>
          <a:bodyPr>
            <a:normAutofit/>
          </a:bodyPr>
          <a:lstStyle/>
          <a:p>
            <a:r>
              <a:rPr lang="ru-RU" sz="2400" b="1" dirty="0" smtClean="0">
                <a:solidFill>
                  <a:schemeClr val="tx1"/>
                </a:solidFill>
              </a:rPr>
              <a:t>Административная практика – </a:t>
            </a:r>
            <a:br>
              <a:rPr lang="ru-RU" sz="2400" b="1" dirty="0" smtClean="0">
                <a:solidFill>
                  <a:schemeClr val="tx1"/>
                </a:solidFill>
              </a:rPr>
            </a:br>
            <a:r>
              <a:rPr lang="ru-RU" sz="2400" b="1" dirty="0" smtClean="0">
                <a:solidFill>
                  <a:schemeClr val="tx1"/>
                </a:solidFill>
              </a:rPr>
              <a:t>установление предельных значений</a:t>
            </a:r>
            <a:endParaRPr lang="ru-RU" sz="2400" b="1" dirty="0">
              <a:solidFill>
                <a:schemeClr val="tx1"/>
              </a:solidFill>
            </a:endParaRPr>
          </a:p>
        </p:txBody>
      </p:sp>
      <mc:AlternateContent xmlns:mc="http://schemas.openxmlformats.org/markup-compatibility/2006" xmlns:a14="http://schemas.microsoft.com/office/drawing/2010/main">
        <mc:Choice Requires="a14">
          <p:sp>
            <p:nvSpPr>
              <p:cNvPr id="3" name="Объект 2"/>
              <p:cNvSpPr>
                <a:spLocks noGrp="1"/>
              </p:cNvSpPr>
              <p:nvPr>
                <p:ph idx="4294967295"/>
              </p:nvPr>
            </p:nvSpPr>
            <p:spPr>
              <a:xfrm>
                <a:off x="113211" y="1517423"/>
                <a:ext cx="7954250" cy="5340577"/>
              </a:xfrm>
            </p:spPr>
            <p:txBody>
              <a:bodyPr>
                <a:normAutofit fontScale="92500" lnSpcReduction="20000"/>
              </a:bodyPr>
              <a:lstStyle/>
              <a:p>
                <a:pPr marL="0" indent="0">
                  <a:buNone/>
                </a:pPr>
                <a:r>
                  <a:rPr lang="ru-RU" b="1" dirty="0" smtClean="0">
                    <a:solidFill>
                      <a:schemeClr val="tx1"/>
                    </a:solidFill>
                    <a:latin typeface="+mj-lt"/>
                  </a:rPr>
                  <a:t>Суть дела: </a:t>
                </a:r>
                <a:r>
                  <a:rPr lang="ru-RU" dirty="0">
                    <a:solidFill>
                      <a:schemeClr val="tx1"/>
                    </a:solidFill>
                    <a:latin typeface="+mj-lt"/>
                  </a:rPr>
                  <a:t>в рамках по детализирующего показателя «Наибольшая цена одного из исполненных участником закупки договоров» предельное минимальное значение наибольшей цены исполненного участником закупки договора, установленное заказчиком, составляет:</a:t>
                </a:r>
              </a:p>
              <a:p>
                <a:pPr marL="0" indent="0">
                  <a:buNone/>
                </a:pPr>
                <a14:m>
                  <m:oMath xmlns:m="http://schemas.openxmlformats.org/officeDocument/2006/math">
                    <m:sSubSup>
                      <m:sSubSupPr>
                        <m:ctrlPr>
                          <a:rPr lang="ru-RU" b="1" i="1" smtClean="0">
                            <a:solidFill>
                              <a:schemeClr val="tx1"/>
                            </a:solidFill>
                            <a:latin typeface="Cambria Math" panose="02040503050406030204" pitchFamily="18" charset="0"/>
                          </a:rPr>
                        </m:ctrlPr>
                      </m:sSubSupPr>
                      <m:e>
                        <m:r>
                          <a:rPr lang="ru-RU" b="1">
                            <a:solidFill>
                              <a:schemeClr val="tx1"/>
                            </a:solidFill>
                            <a:latin typeface="Cambria Math" panose="02040503050406030204" pitchFamily="18" charset="0"/>
                          </a:rPr>
                          <m:t>Х</m:t>
                        </m:r>
                      </m:e>
                      <m:sub>
                        <m:r>
                          <a:rPr lang="en-US" b="1" i="1">
                            <a:solidFill>
                              <a:schemeClr val="tx1"/>
                            </a:solidFill>
                            <a:latin typeface="Cambria Math" panose="02040503050406030204" pitchFamily="18" charset="0"/>
                          </a:rPr>
                          <m:t>𝐦𝐢𝐧</m:t>
                        </m:r>
                      </m:sub>
                      <m:sup>
                        <m:r>
                          <a:rPr lang="ru-RU" b="1">
                            <a:solidFill>
                              <a:schemeClr val="tx1"/>
                            </a:solidFill>
                            <a:latin typeface="Cambria Math" panose="02040503050406030204" pitchFamily="18" charset="0"/>
                          </a:rPr>
                          <m:t>пред</m:t>
                        </m:r>
                      </m:sup>
                    </m:sSubSup>
                  </m:oMath>
                </a14:m>
                <a:r>
                  <a:rPr lang="ru-RU" dirty="0" smtClean="0">
                    <a:solidFill>
                      <a:schemeClr val="tx1"/>
                    </a:solidFill>
                  </a:rPr>
                  <a:t> </a:t>
                </a:r>
                <a:r>
                  <a:rPr lang="ru-RU" dirty="0">
                    <a:solidFill>
                      <a:schemeClr val="tx1"/>
                    </a:solidFill>
                  </a:rPr>
                  <a:t>– предельное минимальное значение, установленное заказчиком и составляющее 11 741 916,00 руб. (40 % от НМЦК)</a:t>
                </a:r>
              </a:p>
              <a:p>
                <a:pPr marL="0" indent="0">
                  <a:buNone/>
                </a:pPr>
                <a14:m>
                  <m:oMath xmlns:m="http://schemas.openxmlformats.org/officeDocument/2006/math">
                    <m:sSubSup>
                      <m:sSubSupPr>
                        <m:ctrlPr>
                          <a:rPr lang="ru-RU" b="1" i="1">
                            <a:solidFill>
                              <a:schemeClr val="tx1"/>
                            </a:solidFill>
                            <a:latin typeface="Cambria Math" panose="02040503050406030204" pitchFamily="18" charset="0"/>
                          </a:rPr>
                        </m:ctrlPr>
                      </m:sSubSupPr>
                      <m:e>
                        <m:r>
                          <a:rPr lang="ru-RU" b="1">
                            <a:solidFill>
                              <a:schemeClr val="tx1"/>
                            </a:solidFill>
                            <a:latin typeface="Cambria Math" panose="02040503050406030204" pitchFamily="18" charset="0"/>
                          </a:rPr>
                          <m:t>Х</m:t>
                        </m:r>
                      </m:e>
                      <m:sub>
                        <m:r>
                          <a:rPr lang="ru-RU" b="1" i="1">
                            <a:solidFill>
                              <a:schemeClr val="tx1"/>
                            </a:solidFill>
                            <a:latin typeface="Cambria Math" panose="02040503050406030204" pitchFamily="18" charset="0"/>
                          </a:rPr>
                          <m:t>𝐦𝐚𝐱</m:t>
                        </m:r>
                      </m:sub>
                      <m:sup>
                        <m:r>
                          <a:rPr lang="ru-RU" b="1">
                            <a:solidFill>
                              <a:schemeClr val="tx1"/>
                            </a:solidFill>
                            <a:latin typeface="Cambria Math" panose="02040503050406030204" pitchFamily="18" charset="0"/>
                          </a:rPr>
                          <m:t>пред</m:t>
                        </m:r>
                      </m:sup>
                    </m:sSubSup>
                  </m:oMath>
                </a14:m>
                <a:r>
                  <a:rPr lang="ru-RU" dirty="0" smtClean="0">
                    <a:solidFill>
                      <a:schemeClr val="tx1"/>
                    </a:solidFill>
                  </a:rPr>
                  <a:t> – </a:t>
                </a:r>
                <a:r>
                  <a:rPr lang="ru-RU" dirty="0">
                    <a:solidFill>
                      <a:schemeClr val="tx1"/>
                    </a:solidFill>
                  </a:rPr>
                  <a:t>предельное максимальное значение, установленное заказчиком и составляющее </a:t>
                </a:r>
                <a:r>
                  <a:rPr lang="ru-RU" dirty="0">
                    <a:solidFill>
                      <a:schemeClr val="tx1"/>
                    </a:solidFill>
                    <a:latin typeface="+mj-lt"/>
                  </a:rPr>
                  <a:t>14 677 395,00 руб. </a:t>
                </a:r>
              </a:p>
              <a:p>
                <a:pPr marL="0" indent="0">
                  <a:buNone/>
                </a:pPr>
                <a:r>
                  <a:rPr lang="ru-RU" dirty="0" smtClean="0">
                    <a:solidFill>
                      <a:schemeClr val="tx1"/>
                    </a:solidFill>
                    <a:latin typeface="+mj-lt"/>
                  </a:rPr>
                  <a:t>Указанный порядок оценки послужил основанием для жалобы.</a:t>
                </a:r>
                <a:endParaRPr lang="ru-RU" dirty="0">
                  <a:solidFill>
                    <a:schemeClr val="tx1"/>
                  </a:solidFill>
                  <a:latin typeface="+mj-lt"/>
                </a:endParaRPr>
              </a:p>
              <a:p>
                <a:pPr marL="0" indent="0">
                  <a:buNone/>
                </a:pPr>
                <a:r>
                  <a:rPr lang="ru-RU" b="1" dirty="0" smtClean="0">
                    <a:solidFill>
                      <a:schemeClr val="tx1"/>
                    </a:solidFill>
                    <a:latin typeface="+mj-lt"/>
                  </a:rPr>
                  <a:t>Суть решения: </a:t>
                </a:r>
                <a:r>
                  <a:rPr lang="ru-RU" dirty="0">
                    <a:solidFill>
                      <a:schemeClr val="tx1"/>
                    </a:solidFill>
                    <a:latin typeface="+mj-lt"/>
                  </a:rPr>
                  <a:t>Установление Заказчиком в порядке рассмотрения и оценки заявок участников по критерию «Квалификация участников закупки» положения о предоставлении к оценке контрактов (договоров) составляющий  40% от начальной максимальной цены контракта настоящего конкурса, на право заключения которого проводится закупка, является ненадлежащим, поскольку такое требование может привести к ограничению количества потенциальных участников закупки, а также потому, что возможность установления такого положения не предусмотрена нормами  Постановления Правительства РФ № 2604.</a:t>
                </a:r>
              </a:p>
              <a:p>
                <a:pPr marL="0" indent="0">
                  <a:buNone/>
                </a:pPr>
                <a:r>
                  <a:rPr lang="ru-RU" b="1" dirty="0" smtClean="0">
                    <a:solidFill>
                      <a:schemeClr val="tx1"/>
                    </a:solidFill>
                    <a:latin typeface="+mj-lt"/>
                  </a:rPr>
                  <a:t>Реквизиты</a:t>
                </a:r>
                <a:r>
                  <a:rPr lang="ru-RU" b="1" dirty="0">
                    <a:solidFill>
                      <a:schemeClr val="tx1"/>
                    </a:solidFill>
                    <a:latin typeface="+mj-lt"/>
                  </a:rPr>
                  <a:t>: </a:t>
                </a:r>
                <a:r>
                  <a:rPr lang="ru-RU" dirty="0">
                    <a:solidFill>
                      <a:schemeClr val="tx1"/>
                    </a:solidFill>
                    <a:latin typeface="+mj-lt"/>
                  </a:rPr>
                  <a:t>Решение </a:t>
                </a:r>
                <a:r>
                  <a:rPr lang="ru-RU" dirty="0" smtClean="0">
                    <a:solidFill>
                      <a:schemeClr val="tx1"/>
                    </a:solidFill>
                    <a:latin typeface="+mj-lt"/>
                  </a:rPr>
                  <a:t>Ленинградского УФАС России по </a:t>
                </a:r>
                <a:r>
                  <a:rPr lang="ru-RU" dirty="0">
                    <a:solidFill>
                      <a:schemeClr val="tx1"/>
                    </a:solidFill>
                    <a:latin typeface="+mj-lt"/>
                  </a:rPr>
                  <a:t>закупке 0345300139222000001 </a:t>
                </a:r>
                <a:r>
                  <a:rPr lang="ru-RU" dirty="0" smtClean="0">
                    <a:solidFill>
                      <a:schemeClr val="tx1"/>
                    </a:solidFill>
                    <a:latin typeface="+mj-lt"/>
                  </a:rPr>
                  <a:t>от 28.07.2022</a:t>
                </a:r>
                <a:endParaRPr lang="ru-RU" dirty="0">
                  <a:solidFill>
                    <a:schemeClr val="tx1"/>
                  </a:solidFill>
                  <a:latin typeface="+mj-lt"/>
                </a:endParaRPr>
              </a:p>
              <a:p>
                <a:pPr marL="0" indent="0">
                  <a:buNone/>
                </a:pPr>
                <a:endParaRPr lang="ru-RU" sz="2000" dirty="0">
                  <a:latin typeface="+mj-lt"/>
                </a:endParaRPr>
              </a:p>
            </p:txBody>
          </p:sp>
        </mc:Choice>
        <mc:Fallback xmlns="">
          <p:sp>
            <p:nvSpPr>
              <p:cNvPr id="3" name="Объект 2"/>
              <p:cNvSpPr>
                <a:spLocks noGrp="1" noRot="1" noChangeAspect="1" noMove="1" noResize="1" noEditPoints="1" noAdjustHandles="1" noChangeArrowheads="1" noChangeShapeType="1" noTextEdit="1"/>
              </p:cNvSpPr>
              <p:nvPr>
                <p:ph idx="4294967295"/>
              </p:nvPr>
            </p:nvSpPr>
            <p:spPr>
              <a:xfrm>
                <a:off x="113211" y="1517423"/>
                <a:ext cx="7954250" cy="5340577"/>
              </a:xfrm>
              <a:blipFill>
                <a:blip r:embed="rId2"/>
                <a:stretch>
                  <a:fillRect l="-537" t="-1370" r="-1150"/>
                </a:stretch>
              </a:blipFill>
            </p:spPr>
            <p:txBody>
              <a:bodyPr/>
              <a:lstStyle/>
              <a:p>
                <a:r>
                  <a:rPr lang="ru-RU">
                    <a:noFill/>
                  </a:rPr>
                  <a:t> </a:t>
                </a:r>
              </a:p>
            </p:txBody>
          </p:sp>
        </mc:Fallback>
      </mc:AlternateContent>
      <p:sp>
        <p:nvSpPr>
          <p:cNvPr id="5" name="Прямоугольник 4">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195733" y="0"/>
            <a:ext cx="3996267" cy="6858000"/>
          </a:xfrm>
          <a:prstGeom prst="rect">
            <a:avLst/>
          </a:prstGeom>
        </p:spPr>
      </p:pic>
    </p:spTree>
    <p:extLst>
      <p:ext uri="{BB962C8B-B14F-4D97-AF65-F5344CB8AC3E}">
        <p14:creationId xmlns:p14="http://schemas.microsoft.com/office/powerpoint/2010/main" val="83174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03473" y="299404"/>
            <a:ext cx="10800987" cy="1025525"/>
          </a:xfrm>
        </p:spPr>
        <p:txBody>
          <a:bodyPr>
            <a:normAutofit/>
          </a:bodyPr>
          <a:lstStyle/>
          <a:p>
            <a:r>
              <a:rPr lang="ru-RU" sz="2400" b="1" dirty="0" smtClean="0">
                <a:solidFill>
                  <a:schemeClr val="tx1"/>
                </a:solidFill>
              </a:rPr>
              <a:t>Судебная практика – </a:t>
            </a:r>
            <a:br>
              <a:rPr lang="ru-RU" sz="2400" b="1" dirty="0" smtClean="0">
                <a:solidFill>
                  <a:schemeClr val="tx1"/>
                </a:solidFill>
              </a:rPr>
            </a:br>
            <a:r>
              <a:rPr lang="ru-RU" sz="2400" b="1" dirty="0" smtClean="0">
                <a:solidFill>
                  <a:schemeClr val="tx1"/>
                </a:solidFill>
              </a:rPr>
              <a:t>установление предельных значений</a:t>
            </a:r>
            <a:endParaRPr lang="ru-RU" sz="2400" b="1" dirty="0">
              <a:solidFill>
                <a:schemeClr val="tx1"/>
              </a:solidFill>
            </a:endParaRPr>
          </a:p>
        </p:txBody>
      </p:sp>
      <p:sp>
        <p:nvSpPr>
          <p:cNvPr id="3" name="Объект 2"/>
          <p:cNvSpPr>
            <a:spLocks noGrp="1"/>
          </p:cNvSpPr>
          <p:nvPr>
            <p:ph idx="4294967295"/>
          </p:nvPr>
        </p:nvSpPr>
        <p:spPr>
          <a:xfrm>
            <a:off x="203473" y="1445622"/>
            <a:ext cx="7954250" cy="5103223"/>
          </a:xfrm>
        </p:spPr>
        <p:txBody>
          <a:bodyPr>
            <a:normAutofit fontScale="92500" lnSpcReduction="10000"/>
          </a:bodyPr>
          <a:lstStyle/>
          <a:p>
            <a:pPr marL="0" indent="0">
              <a:buNone/>
            </a:pPr>
            <a:r>
              <a:rPr lang="ru-RU" sz="2100" b="1" dirty="0" smtClean="0">
                <a:solidFill>
                  <a:schemeClr val="tx1"/>
                </a:solidFill>
                <a:latin typeface="+mj-lt"/>
              </a:rPr>
              <a:t>Суть дела: </a:t>
            </a:r>
            <a:r>
              <a:rPr lang="ru-RU" sz="2100" dirty="0" smtClean="0">
                <a:solidFill>
                  <a:schemeClr val="tx1"/>
                </a:solidFill>
                <a:latin typeface="+mj-lt"/>
              </a:rPr>
              <a:t>В</a:t>
            </a:r>
            <a:r>
              <a:rPr lang="ru-RU" sz="2100" b="1" dirty="0" smtClean="0">
                <a:solidFill>
                  <a:schemeClr val="tx1"/>
                </a:solidFill>
                <a:latin typeface="+mj-lt"/>
              </a:rPr>
              <a:t> </a:t>
            </a:r>
            <a:r>
              <a:rPr lang="ru-RU" sz="2100" dirty="0" smtClean="0">
                <a:solidFill>
                  <a:schemeClr val="tx1"/>
                </a:solidFill>
                <a:latin typeface="+mj-lt"/>
              </a:rPr>
              <a:t>детализирующем показателе (ДП) «Наибольшая стоимость одного договора (контракта)» предусмотрено </a:t>
            </a:r>
            <a:r>
              <a:rPr lang="ru-RU" sz="2100" dirty="0">
                <a:solidFill>
                  <a:schemeClr val="tx1"/>
                </a:solidFill>
                <a:latin typeface="+mj-lt"/>
              </a:rPr>
              <a:t>максимальное значение по ДП - 1 251 851 360 </a:t>
            </a:r>
            <a:r>
              <a:rPr lang="ru-RU" sz="2100" dirty="0" smtClean="0">
                <a:solidFill>
                  <a:schemeClr val="tx1"/>
                </a:solidFill>
                <a:latin typeface="+mj-lt"/>
              </a:rPr>
              <a:t>рублей, тогда как </a:t>
            </a:r>
            <a:r>
              <a:rPr lang="ru-RU" sz="2100" dirty="0">
                <a:solidFill>
                  <a:schemeClr val="tx1"/>
                </a:solidFill>
                <a:latin typeface="+mj-lt"/>
              </a:rPr>
              <a:t>НМЦК составляла 2 503 702 720 рублей</a:t>
            </a:r>
            <a:r>
              <a:rPr lang="ru-RU" sz="2100" dirty="0" smtClean="0">
                <a:solidFill>
                  <a:schemeClr val="tx1"/>
                </a:solidFill>
                <a:latin typeface="+mj-lt"/>
              </a:rPr>
              <a:t>. Заявитель оспаривает порядок оценки, ЦА ФАС согласен с заявителем.</a:t>
            </a:r>
          </a:p>
          <a:p>
            <a:pPr marL="0" indent="0">
              <a:buNone/>
            </a:pPr>
            <a:endParaRPr lang="ru-RU" sz="2100" b="1" dirty="0" smtClean="0">
              <a:solidFill>
                <a:schemeClr val="tx1"/>
              </a:solidFill>
              <a:latin typeface="+mj-lt"/>
            </a:endParaRPr>
          </a:p>
          <a:p>
            <a:pPr marL="0" indent="0">
              <a:buNone/>
            </a:pPr>
            <a:r>
              <a:rPr lang="ru-RU" sz="2100" b="1" dirty="0" smtClean="0">
                <a:solidFill>
                  <a:schemeClr val="tx1"/>
                </a:solidFill>
                <a:latin typeface="+mj-lt"/>
              </a:rPr>
              <a:t>Суть решения: </a:t>
            </a:r>
            <a:r>
              <a:rPr lang="ru-RU" sz="2100" dirty="0" smtClean="0">
                <a:solidFill>
                  <a:schemeClr val="tx1"/>
                </a:solidFill>
                <a:latin typeface="+mj-lt"/>
              </a:rPr>
              <a:t>Суд соглашается с ЦА ФАС </a:t>
            </a:r>
            <a:r>
              <a:rPr lang="ru-RU" sz="2100" dirty="0">
                <a:solidFill>
                  <a:schemeClr val="tx1"/>
                </a:solidFill>
                <a:latin typeface="+mj-lt"/>
              </a:rPr>
              <a:t>и указывает, что Заказчик не представил доказательств </a:t>
            </a:r>
            <a:r>
              <a:rPr lang="ru-RU" sz="2100" dirty="0" smtClean="0">
                <a:solidFill>
                  <a:schemeClr val="tx1"/>
                </a:solidFill>
                <a:latin typeface="+mj-lt"/>
              </a:rPr>
              <a:t>необходимости установления </a:t>
            </a:r>
            <a:r>
              <a:rPr lang="ru-RU" sz="2100" dirty="0">
                <a:solidFill>
                  <a:schemeClr val="tx1"/>
                </a:solidFill>
                <a:latin typeface="+mj-lt"/>
              </a:rPr>
              <a:t>предельного значения</a:t>
            </a:r>
            <a:r>
              <a:rPr lang="ru-RU" sz="2100" dirty="0" smtClean="0">
                <a:solidFill>
                  <a:schemeClr val="tx1"/>
                </a:solidFill>
                <a:latin typeface="+mj-lt"/>
              </a:rPr>
              <a:t>. НМЦК </a:t>
            </a:r>
            <a:r>
              <a:rPr lang="ru-RU" sz="2100" dirty="0">
                <a:solidFill>
                  <a:schemeClr val="tx1"/>
                </a:solidFill>
                <a:latin typeface="+mj-lt"/>
              </a:rPr>
              <a:t>составляет </a:t>
            </a:r>
            <a:r>
              <a:rPr lang="ru-RU" sz="2100" dirty="0" smtClean="0">
                <a:solidFill>
                  <a:schemeClr val="tx1"/>
                </a:solidFill>
                <a:latin typeface="+mj-lt"/>
              </a:rPr>
              <a:t>2503702720 </a:t>
            </a:r>
            <a:r>
              <a:rPr lang="ru-RU" sz="2100" dirty="0">
                <a:solidFill>
                  <a:schemeClr val="tx1"/>
                </a:solidFill>
                <a:latin typeface="+mj-lt"/>
              </a:rPr>
              <a:t>рублей, </a:t>
            </a:r>
            <a:r>
              <a:rPr lang="ru-RU" sz="2100" dirty="0" smtClean="0">
                <a:solidFill>
                  <a:schemeClr val="tx1"/>
                </a:solidFill>
                <a:latin typeface="+mj-lt"/>
              </a:rPr>
              <a:t>из чего </a:t>
            </a:r>
            <a:r>
              <a:rPr lang="ru-RU" sz="2100" dirty="0">
                <a:solidFill>
                  <a:schemeClr val="tx1"/>
                </a:solidFill>
                <a:latin typeface="+mj-lt"/>
              </a:rPr>
              <a:t>можно сделать вывод, что сопоставимым опытом выполнения </a:t>
            </a:r>
            <a:r>
              <a:rPr lang="ru-RU" sz="2100" dirty="0" smtClean="0">
                <a:solidFill>
                  <a:schemeClr val="tx1"/>
                </a:solidFill>
                <a:latin typeface="+mj-lt"/>
              </a:rPr>
              <a:t>соответствующих работ </a:t>
            </a:r>
            <a:r>
              <a:rPr lang="ru-RU" sz="2100" dirty="0">
                <a:solidFill>
                  <a:schemeClr val="tx1"/>
                </a:solidFill>
                <a:latin typeface="+mj-lt"/>
              </a:rPr>
              <a:t>является выполнение таких работ в рамках одного контракта с </a:t>
            </a:r>
            <a:r>
              <a:rPr lang="ru-RU" sz="2100" dirty="0" smtClean="0">
                <a:solidFill>
                  <a:schemeClr val="tx1"/>
                </a:solidFill>
                <a:latin typeface="+mj-lt"/>
              </a:rPr>
              <a:t>сопоставимой ценой</a:t>
            </a:r>
            <a:r>
              <a:rPr lang="ru-RU" sz="2100" dirty="0">
                <a:solidFill>
                  <a:schemeClr val="tx1"/>
                </a:solidFill>
                <a:latin typeface="+mj-lt"/>
              </a:rPr>
              <a:t>, т.е. в размере 2 503 702 720 рублей</a:t>
            </a:r>
            <a:r>
              <a:rPr lang="ru-RU" sz="2100" dirty="0" smtClean="0">
                <a:solidFill>
                  <a:schemeClr val="tx1"/>
                </a:solidFill>
                <a:latin typeface="+mj-lt"/>
              </a:rPr>
              <a:t>. Заказчиком установлено предельное максимальное значение, которое составляет </a:t>
            </a:r>
            <a:r>
              <a:rPr lang="ru-RU" sz="2100" dirty="0">
                <a:solidFill>
                  <a:schemeClr val="tx1"/>
                </a:solidFill>
                <a:latin typeface="+mj-lt"/>
              </a:rPr>
              <a:t>50 % от </a:t>
            </a:r>
            <a:r>
              <a:rPr lang="ru-RU" sz="2100" dirty="0" smtClean="0">
                <a:solidFill>
                  <a:schemeClr val="tx1"/>
                </a:solidFill>
                <a:latin typeface="+mj-lt"/>
              </a:rPr>
              <a:t>НМЦК</a:t>
            </a:r>
          </a:p>
          <a:p>
            <a:pPr marL="0" indent="0">
              <a:buNone/>
            </a:pPr>
            <a:endParaRPr lang="ru-RU" sz="2100" dirty="0">
              <a:solidFill>
                <a:schemeClr val="tx1"/>
              </a:solidFill>
              <a:latin typeface="+mj-lt"/>
            </a:endParaRPr>
          </a:p>
          <a:p>
            <a:pPr marL="0" indent="0">
              <a:buNone/>
            </a:pPr>
            <a:r>
              <a:rPr lang="ru-RU" sz="2100" b="1" dirty="0" smtClean="0">
                <a:solidFill>
                  <a:schemeClr val="tx1"/>
                </a:solidFill>
                <a:latin typeface="+mj-lt"/>
              </a:rPr>
              <a:t>Реквизиты</a:t>
            </a:r>
            <a:r>
              <a:rPr lang="ru-RU" sz="2100" b="1" dirty="0">
                <a:solidFill>
                  <a:schemeClr val="tx1"/>
                </a:solidFill>
                <a:latin typeface="+mj-lt"/>
              </a:rPr>
              <a:t>: </a:t>
            </a:r>
            <a:r>
              <a:rPr lang="ru-RU" sz="2100" dirty="0" smtClean="0">
                <a:solidFill>
                  <a:schemeClr val="tx1"/>
                </a:solidFill>
                <a:latin typeface="+mj-lt"/>
              </a:rPr>
              <a:t>Решение Арбитражного суда города Москвы по </a:t>
            </a:r>
            <a:r>
              <a:rPr lang="ru-RU" sz="2100" dirty="0">
                <a:solidFill>
                  <a:schemeClr val="tx1"/>
                </a:solidFill>
                <a:latin typeface="+mj-lt"/>
              </a:rPr>
              <a:t>делу № </a:t>
            </a:r>
            <a:r>
              <a:rPr lang="ru-RU" sz="2100" dirty="0" smtClean="0">
                <a:solidFill>
                  <a:schemeClr val="tx1"/>
                </a:solidFill>
                <a:latin typeface="+mj-lt"/>
              </a:rPr>
              <a:t>А40-81956/22-147-611 от 07.07.2022 г.</a:t>
            </a:r>
            <a:endParaRPr lang="ru-RU" sz="2000" dirty="0">
              <a:latin typeface="+mj-lt"/>
            </a:endParaRPr>
          </a:p>
        </p:txBody>
      </p:sp>
      <p:sp>
        <p:nvSpPr>
          <p:cNvPr id="5" name="Прямоугольник 4">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Tree>
    <p:extLst>
      <p:ext uri="{BB962C8B-B14F-4D97-AF65-F5344CB8AC3E}">
        <p14:creationId xmlns:p14="http://schemas.microsoft.com/office/powerpoint/2010/main" val="171110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13211" y="299403"/>
            <a:ext cx="10800987" cy="1025525"/>
          </a:xfrm>
        </p:spPr>
        <p:txBody>
          <a:bodyPr>
            <a:normAutofit/>
          </a:bodyPr>
          <a:lstStyle/>
          <a:p>
            <a:r>
              <a:rPr lang="ru-RU" sz="2400" b="1" dirty="0" smtClean="0">
                <a:solidFill>
                  <a:schemeClr val="tx1"/>
                </a:solidFill>
              </a:rPr>
              <a:t>Административная практика – </a:t>
            </a:r>
            <a:br>
              <a:rPr lang="ru-RU" sz="2400" b="1" dirty="0" smtClean="0">
                <a:solidFill>
                  <a:schemeClr val="tx1"/>
                </a:solidFill>
              </a:rPr>
            </a:br>
            <a:r>
              <a:rPr lang="ru-RU" sz="2400" b="1" dirty="0" smtClean="0">
                <a:solidFill>
                  <a:schemeClr val="tx1"/>
                </a:solidFill>
              </a:rPr>
              <a:t>о составе подтверждающих опыт документов</a:t>
            </a:r>
            <a:endParaRPr lang="ru-RU" sz="2400" b="1" dirty="0">
              <a:solidFill>
                <a:schemeClr val="tx1"/>
              </a:solidFill>
            </a:endParaRPr>
          </a:p>
        </p:txBody>
      </p:sp>
      <p:sp>
        <p:nvSpPr>
          <p:cNvPr id="3" name="Объект 2"/>
          <p:cNvSpPr>
            <a:spLocks noGrp="1"/>
          </p:cNvSpPr>
          <p:nvPr>
            <p:ph idx="4294967295"/>
          </p:nvPr>
        </p:nvSpPr>
        <p:spPr>
          <a:xfrm>
            <a:off x="113210" y="1147309"/>
            <a:ext cx="12078789" cy="5340577"/>
          </a:xfrm>
        </p:spPr>
        <p:txBody>
          <a:bodyPr>
            <a:noAutofit/>
          </a:bodyPr>
          <a:lstStyle/>
          <a:p>
            <a:pPr marL="0" indent="0">
              <a:buNone/>
            </a:pPr>
            <a:r>
              <a:rPr lang="ru-RU" sz="1200" b="1" dirty="0" smtClean="0">
                <a:solidFill>
                  <a:schemeClr val="tx1"/>
                </a:solidFill>
                <a:latin typeface="+mj-lt"/>
              </a:rPr>
              <a:t>Суть дела: </a:t>
            </a:r>
            <a:r>
              <a:rPr lang="ru-RU" sz="1200" dirty="0">
                <a:solidFill>
                  <a:schemeClr val="tx1"/>
                </a:solidFill>
                <a:latin typeface="+mj-lt"/>
              </a:rPr>
              <a:t>заказчиком </a:t>
            </a:r>
            <a:r>
              <a:rPr lang="ru-RU" sz="1200" dirty="0" smtClean="0">
                <a:solidFill>
                  <a:schemeClr val="tx1"/>
                </a:solidFill>
                <a:latin typeface="+mj-lt"/>
              </a:rPr>
              <a:t>в </a:t>
            </a:r>
            <a:r>
              <a:rPr lang="ru-RU" sz="1200" dirty="0">
                <a:solidFill>
                  <a:schemeClr val="tx1"/>
                </a:solidFill>
                <a:latin typeface="+mj-lt"/>
              </a:rPr>
              <a:t>качестве документов, подтверждающих наличие у участника закупки опыта, предлагаемого к оценке в рамках детализирующего показателя оценки "Наибольшая цена одного из исполненных участником закупки договоров" показателя оценки "Наличие у участников закупки опыта работы, связанного с предметом контракта" критерия оценки "Квалификация участников закупки", связанного с предметом контракта, </a:t>
            </a:r>
            <a:r>
              <a:rPr lang="ru-RU" sz="1200" dirty="0" smtClean="0">
                <a:solidFill>
                  <a:schemeClr val="tx1"/>
                </a:solidFill>
                <a:latin typeface="+mj-lt"/>
              </a:rPr>
              <a:t>установлено требование о предоставлении в </a:t>
            </a:r>
            <a:r>
              <a:rPr lang="ru-RU" sz="1200" dirty="0">
                <a:solidFill>
                  <a:schemeClr val="tx1"/>
                </a:solidFill>
                <a:latin typeface="+mj-lt"/>
              </a:rPr>
              <a:t>составе заявки </a:t>
            </a:r>
            <a:endParaRPr lang="ru-RU" sz="1200" dirty="0" smtClean="0">
              <a:solidFill>
                <a:schemeClr val="tx1"/>
              </a:solidFill>
              <a:latin typeface="+mj-lt"/>
            </a:endParaRPr>
          </a:p>
          <a:p>
            <a:pPr>
              <a:spcBef>
                <a:spcPts val="0"/>
              </a:spcBef>
              <a:buFont typeface="Wingdings" panose="05000000000000000000" pitchFamily="2" charset="2"/>
              <a:buChar char="ü"/>
            </a:pPr>
            <a:r>
              <a:rPr lang="ru-RU" sz="1200" dirty="0" smtClean="0">
                <a:solidFill>
                  <a:schemeClr val="tx1"/>
                </a:solidFill>
                <a:latin typeface="+mj-lt"/>
              </a:rPr>
              <a:t>копии </a:t>
            </a:r>
            <a:r>
              <a:rPr lang="ru-RU" sz="1200" dirty="0">
                <a:solidFill>
                  <a:schemeClr val="tx1"/>
                </a:solidFill>
                <a:latin typeface="+mj-lt"/>
              </a:rPr>
              <a:t>исполненного договора (договоров), </a:t>
            </a:r>
            <a:endParaRPr lang="ru-RU" sz="1200" dirty="0" smtClean="0">
              <a:solidFill>
                <a:schemeClr val="tx1"/>
              </a:solidFill>
              <a:latin typeface="+mj-lt"/>
            </a:endParaRPr>
          </a:p>
          <a:p>
            <a:pPr>
              <a:spcBef>
                <a:spcPts val="0"/>
              </a:spcBef>
              <a:buFont typeface="Wingdings" panose="05000000000000000000" pitchFamily="2" charset="2"/>
              <a:buChar char="ü"/>
            </a:pPr>
            <a:r>
              <a:rPr lang="ru-RU" sz="1200" dirty="0" smtClean="0">
                <a:solidFill>
                  <a:schemeClr val="tx1"/>
                </a:solidFill>
                <a:latin typeface="+mj-lt"/>
              </a:rPr>
              <a:t>акта </a:t>
            </a:r>
            <a:r>
              <a:rPr lang="ru-RU" sz="1200" dirty="0">
                <a:solidFill>
                  <a:schemeClr val="tx1"/>
                </a:solidFill>
                <a:latin typeface="+mj-lt"/>
              </a:rPr>
              <a:t>(</a:t>
            </a:r>
            <a:r>
              <a:rPr lang="ru-RU" sz="1200" dirty="0" smtClean="0">
                <a:solidFill>
                  <a:schemeClr val="tx1"/>
                </a:solidFill>
                <a:latin typeface="+mj-lt"/>
              </a:rPr>
              <a:t>актов) </a:t>
            </a:r>
            <a:r>
              <a:rPr lang="ru-RU" sz="1200" dirty="0">
                <a:solidFill>
                  <a:schemeClr val="tx1"/>
                </a:solidFill>
                <a:latin typeface="+mj-lt"/>
              </a:rPr>
              <a:t>приемки выполненных работ, </a:t>
            </a:r>
            <a:r>
              <a:rPr lang="ru-RU" sz="1200" dirty="0" smtClean="0">
                <a:solidFill>
                  <a:schemeClr val="tx1"/>
                </a:solidFill>
                <a:latin typeface="+mj-lt"/>
              </a:rPr>
              <a:t>составленных </a:t>
            </a:r>
            <a:r>
              <a:rPr lang="ru-RU" sz="1200" dirty="0">
                <a:solidFill>
                  <a:schemeClr val="tx1"/>
                </a:solidFill>
                <a:latin typeface="+mj-lt"/>
              </a:rPr>
              <a:t>при исполнении такого договора (договоров), </a:t>
            </a:r>
            <a:r>
              <a:rPr lang="ru-RU" sz="1200" dirty="0" smtClean="0">
                <a:solidFill>
                  <a:schemeClr val="tx1"/>
                </a:solidFill>
                <a:latin typeface="+mj-lt"/>
              </a:rPr>
              <a:t>подтверждающих </a:t>
            </a:r>
            <a:r>
              <a:rPr lang="ru-RU" sz="1200" dirty="0">
                <a:solidFill>
                  <a:schemeClr val="tx1"/>
                </a:solidFill>
                <a:latin typeface="+mj-lt"/>
              </a:rPr>
              <a:t>исполнение договора (КС-2, КС-3), </a:t>
            </a:r>
            <a:endParaRPr lang="ru-RU" sz="1200" dirty="0" smtClean="0">
              <a:solidFill>
                <a:schemeClr val="tx1"/>
              </a:solidFill>
              <a:latin typeface="+mj-lt"/>
            </a:endParaRPr>
          </a:p>
          <a:p>
            <a:pPr>
              <a:spcBef>
                <a:spcPts val="0"/>
              </a:spcBef>
              <a:buFont typeface="Wingdings" panose="05000000000000000000" pitchFamily="2" charset="2"/>
              <a:buChar char="ü"/>
            </a:pPr>
            <a:r>
              <a:rPr lang="ru-RU" sz="1200" dirty="0" smtClean="0">
                <a:solidFill>
                  <a:schemeClr val="tx1"/>
                </a:solidFill>
                <a:latin typeface="+mj-lt"/>
              </a:rPr>
              <a:t>справки, содержащей </a:t>
            </a:r>
            <a:r>
              <a:rPr lang="ru-RU" sz="1200" dirty="0">
                <a:solidFill>
                  <a:schemeClr val="tx1"/>
                </a:solidFill>
                <a:latin typeface="+mj-lt"/>
              </a:rPr>
              <a:t>информацию о квалификации участника в части наличия опыта выполнения работ на объекте капитального строительства (за исключением линейного объекта), а именно сведения о наименовании участника, номере, наименовании и дате заключения договора, дате начала выполнения работ, соответствующей договору, дате окончания выполнения работ, соответствующей договору, стоимости (цене) договора в рублях, номере (номерах) дополнительного соглашения (дополнительных соглашений) к договору (при наличии), дате (датах) подписания дополнительного соглашения (дополнительных соглашений) к договору (при наличии), характере вносимых дополнительным соглашением (дополнительными соглашениями) к договору корректировок (при наличии), номере (номерах) приложения (приложений) (при наличии) к дополнительному соглашению (дополнительным соглашениям) к договору (при наличии), наименовании приложения (приложений) (при наличии) к дополнительному соглашению (дополнительным соглашениям) (при наличии), наименовании заказчика, наименовании объекта строительства, реконструкции, капитального ремонта, сноса объекта капитального строительства (за исключением линейных объектов), номере приложения (приложений) к договору (при наличии), наименовании приложения (приложений) к договору (при наличии), номере и дате составления акта о приемке выполненных работ по унифицированной форме КС-2, наименовании и стоимости работ, соответствующих акту о приемке выполненных работ по унифицированной форме КС-2, проценте выполненных работ, соответствующих акту о приемке выполненных работ по унифицированной форме КС-2, от общего объема работ, соответствующих разделу (виду) работ, номере и дате составления справки о стоимости выполненных работ и затрат по унифицированной форме КС-3, наименовании работ (при наличии), соответствующих справке о стоимости выполненных работ и затрат по унифицированной форме КС-3, стоимости работ, соответствующих справке о стоимости выполненных работ и затрат по унифицированной форме КС-3, ссылке на карточку контракта (договора) в ЕИС (при наличии), о выполненных видах работ с описанием порядка выполнения таких работ, привлеченных трудовых ресурсах, использованном оборудовании.</a:t>
            </a:r>
          </a:p>
          <a:p>
            <a:pPr marL="0" indent="0">
              <a:buNone/>
            </a:pPr>
            <a:r>
              <a:rPr lang="ru-RU" sz="1200" b="1" dirty="0" smtClean="0">
                <a:solidFill>
                  <a:schemeClr val="tx1"/>
                </a:solidFill>
                <a:latin typeface="+mj-lt"/>
              </a:rPr>
              <a:t>Суть решения: </a:t>
            </a:r>
            <a:r>
              <a:rPr lang="ru-RU" sz="1200" dirty="0">
                <a:solidFill>
                  <a:schemeClr val="tx1"/>
                </a:solidFill>
                <a:latin typeface="+mj-lt"/>
              </a:rPr>
              <a:t>Комиссия отмечает, что Постановлением Правительства РФ N 2604 и Законом о контрактной системе не предусмотрена возможность установления требования к предоставлению участниками закупки в составе заявки на участие в открытом конкурсе в электронной форме справки, содержащей информацию о квалификации участника закупки, дублирующую информацию, содержащуюся в самом контракте (договоре), представленном участником закупки в составе заявки для начисления баллов.</a:t>
            </a:r>
          </a:p>
          <a:p>
            <a:pPr marL="0" indent="0">
              <a:buNone/>
            </a:pPr>
            <a:r>
              <a:rPr lang="ru-RU" sz="1200" b="1" dirty="0" smtClean="0">
                <a:solidFill>
                  <a:schemeClr val="tx1"/>
                </a:solidFill>
                <a:latin typeface="+mj-lt"/>
              </a:rPr>
              <a:t>Реквизиты</a:t>
            </a:r>
            <a:r>
              <a:rPr lang="ru-RU" sz="1200" b="1" dirty="0">
                <a:solidFill>
                  <a:schemeClr val="tx1"/>
                </a:solidFill>
                <a:latin typeface="+mj-lt"/>
              </a:rPr>
              <a:t>: </a:t>
            </a:r>
            <a:r>
              <a:rPr lang="ru-RU" sz="1200" dirty="0">
                <a:solidFill>
                  <a:schemeClr val="tx1"/>
                </a:solidFill>
                <a:latin typeface="+mj-lt"/>
              </a:rPr>
              <a:t>Решение </a:t>
            </a:r>
            <a:r>
              <a:rPr lang="ru-RU" sz="1200" dirty="0" smtClean="0">
                <a:solidFill>
                  <a:schemeClr val="tx1"/>
                </a:solidFill>
                <a:latin typeface="+mj-lt"/>
              </a:rPr>
              <a:t>Ленинградского УФАС России по </a:t>
            </a:r>
            <a:r>
              <a:rPr lang="ru-RU" sz="1200" dirty="0">
                <a:solidFill>
                  <a:schemeClr val="tx1"/>
                </a:solidFill>
                <a:latin typeface="+mj-lt"/>
              </a:rPr>
              <a:t>закупке 0145200000422000636 от </a:t>
            </a:r>
            <a:r>
              <a:rPr lang="ru-RU" sz="1200" dirty="0" smtClean="0">
                <a:solidFill>
                  <a:schemeClr val="tx1"/>
                </a:solidFill>
                <a:latin typeface="+mj-lt"/>
              </a:rPr>
              <a:t>16.06.2022, аналогичное решение по закупке </a:t>
            </a:r>
            <a:r>
              <a:rPr lang="ru-RU" sz="1200" dirty="0" smtClean="0"/>
              <a:t>0345300139222000001 от 28.07.2022</a:t>
            </a:r>
            <a:endParaRPr lang="ru-RU" sz="1200" dirty="0">
              <a:solidFill>
                <a:schemeClr val="tx1"/>
              </a:solidFill>
              <a:latin typeface="+mj-lt"/>
            </a:endParaRPr>
          </a:p>
          <a:p>
            <a:pPr marL="0" indent="0">
              <a:buNone/>
            </a:pPr>
            <a:endParaRPr lang="ru-RU" sz="1200" dirty="0">
              <a:latin typeface="+mj-lt"/>
            </a:endParaRPr>
          </a:p>
        </p:txBody>
      </p:sp>
      <p:sp>
        <p:nvSpPr>
          <p:cNvPr id="5" name="Прямоугольник 4">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Tree>
    <p:extLst>
      <p:ext uri="{BB962C8B-B14F-4D97-AF65-F5344CB8AC3E}">
        <p14:creationId xmlns:p14="http://schemas.microsoft.com/office/powerpoint/2010/main" val="125555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910" y="276049"/>
            <a:ext cx="10515600" cy="691452"/>
          </a:xfrm>
        </p:spPr>
        <p:txBody>
          <a:bodyPr>
            <a:normAutofit fontScale="90000"/>
          </a:bodyPr>
          <a:lstStyle/>
          <a:p>
            <a:r>
              <a:rPr lang="ru-RU" sz="2800" b="1" dirty="0">
                <a:solidFill>
                  <a:schemeClr val="tx1"/>
                </a:solidFill>
              </a:rPr>
              <a:t>Административная практика – </a:t>
            </a:r>
            <a:br>
              <a:rPr lang="ru-RU" sz="2800" b="1" dirty="0">
                <a:solidFill>
                  <a:schemeClr val="tx1"/>
                </a:solidFill>
              </a:rPr>
            </a:br>
            <a:r>
              <a:rPr lang="ru-RU" sz="2800" b="1" dirty="0">
                <a:solidFill>
                  <a:schemeClr val="tx1"/>
                </a:solidFill>
              </a:rPr>
              <a:t>о составе подтверждающих опыт документов</a:t>
            </a:r>
            <a:endParaRPr lang="ru-RU" sz="2800" b="1" dirty="0">
              <a:solidFill>
                <a:schemeClr val="tx1"/>
              </a:solidFill>
            </a:endParaRPr>
          </a:p>
        </p:txBody>
      </p:sp>
      <p:sp>
        <p:nvSpPr>
          <p:cNvPr id="6" name="Прямоугольник 5">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151910" y="1390406"/>
            <a:ext cx="7881258" cy="4739759"/>
          </a:xfrm>
          <a:prstGeom prst="rect">
            <a:avLst/>
          </a:prstGeom>
          <a:noFill/>
        </p:spPr>
        <p:txBody>
          <a:bodyPr wrap="square" rtlCol="0">
            <a:spAutoFit/>
          </a:bodyPr>
          <a:lstStyle/>
          <a:p>
            <a:r>
              <a:rPr lang="ru-RU" sz="1600" b="1" dirty="0" smtClean="0"/>
              <a:t>Суть дела: </a:t>
            </a:r>
            <a:r>
              <a:rPr lang="ru-RU" sz="1600" dirty="0" smtClean="0"/>
              <a:t>предметом контракта </a:t>
            </a:r>
            <a:r>
              <a:rPr lang="ru-RU" sz="1600" dirty="0"/>
              <a:t>является </a:t>
            </a:r>
            <a:r>
              <a:rPr lang="ru-RU" sz="1600" dirty="0" smtClean="0"/>
              <a:t>выполнение работ по </a:t>
            </a:r>
            <a:r>
              <a:rPr lang="ru-RU" sz="1600" dirty="0" smtClean="0"/>
              <a:t>ремонту </a:t>
            </a:r>
            <a:r>
              <a:rPr lang="ru-RU" sz="1600" dirty="0"/>
              <a:t>автомобильной </a:t>
            </a:r>
            <a:r>
              <a:rPr lang="ru-RU" sz="1600" dirty="0" smtClean="0"/>
              <a:t>дороги</a:t>
            </a:r>
            <a:r>
              <a:rPr lang="ru-RU" sz="1600" dirty="0"/>
              <a:t>. Заказчиком в </a:t>
            </a:r>
            <a:r>
              <a:rPr lang="ru-RU" sz="1600" dirty="0" smtClean="0"/>
              <a:t>ЕИС </a:t>
            </a:r>
            <a:r>
              <a:rPr lang="ru-RU" sz="1600" dirty="0"/>
              <a:t>размещено приложение N 6 "Требования к документам, подтверждающим квалификацию участника закупки, и порядок их предоставления" к </a:t>
            </a:r>
            <a:r>
              <a:rPr lang="ru-RU" sz="1600" dirty="0" smtClean="0"/>
              <a:t>Извещению, </a:t>
            </a:r>
            <a:r>
              <a:rPr lang="ru-RU" sz="1600" dirty="0"/>
              <a:t>содержащее требования к документам, подтверждающим квалификацию участника закупки, и порядок их предоставления, согласно которым по Детализирующему показателю Критерия установлено требование о предоставлении в составе заявки, в том числе Справки</a:t>
            </a:r>
            <a:r>
              <a:rPr lang="ru-RU" sz="1600" dirty="0" smtClean="0"/>
              <a:t>. Требования к содержанию справки изложены подробно. За </a:t>
            </a:r>
            <a:r>
              <a:rPr lang="ru-RU" sz="1600" dirty="0" err="1" smtClean="0"/>
              <a:t>непредоставление</a:t>
            </a:r>
            <a:r>
              <a:rPr lang="ru-RU" sz="1600" dirty="0" smtClean="0"/>
              <a:t> справки предусмотрено начисление 0 баллов.</a:t>
            </a:r>
            <a:endParaRPr lang="ru-RU" sz="1600" dirty="0"/>
          </a:p>
          <a:p>
            <a:endParaRPr lang="ru-RU" sz="1600" b="1" dirty="0" smtClean="0"/>
          </a:p>
          <a:p>
            <a:r>
              <a:rPr lang="ru-RU" sz="1600" b="1" dirty="0"/>
              <a:t>Суть решения</a:t>
            </a:r>
            <a:r>
              <a:rPr lang="ru-RU" sz="1600" b="1" dirty="0" smtClean="0"/>
              <a:t>: </a:t>
            </a:r>
            <a:r>
              <a:rPr lang="ru-RU" sz="1600" dirty="0" smtClean="0"/>
              <a:t>Комиссией </a:t>
            </a:r>
            <a:r>
              <a:rPr lang="ru-RU" sz="1600" dirty="0"/>
              <a:t>установлено, что Положением и Законом о контрактной системе не предусмотрено требование о предоставлении в составе заявки сведений о наличии опыта выполнения работ в виде Справки</a:t>
            </a:r>
            <a:r>
              <a:rPr lang="ru-RU" sz="1600" dirty="0" smtClean="0"/>
              <a:t>. Также </a:t>
            </a:r>
            <a:r>
              <a:rPr lang="ru-RU" sz="1600" dirty="0" err="1"/>
              <a:t>непредоставление</a:t>
            </a:r>
            <a:r>
              <a:rPr lang="ru-RU" sz="1600" dirty="0"/>
              <a:t> такой Справки или указания несоответствующей информации не может свидетельствовать об отсутствии у участника закупки опыта выполнения </a:t>
            </a:r>
            <a:r>
              <a:rPr lang="ru-RU" sz="1600" dirty="0" smtClean="0"/>
              <a:t>работ. </a:t>
            </a:r>
          </a:p>
          <a:p>
            <a:endParaRPr lang="ru-RU" sz="1600" dirty="0"/>
          </a:p>
          <a:p>
            <a:r>
              <a:rPr lang="ru-RU" sz="1600" b="1" dirty="0" smtClean="0"/>
              <a:t>Реквизиты: </a:t>
            </a:r>
            <a:r>
              <a:rPr lang="ru-RU" sz="1600" dirty="0" smtClean="0"/>
              <a:t>Решение ЦА ФАС по </a:t>
            </a:r>
            <a:r>
              <a:rPr lang="ru-RU" sz="1600" dirty="0"/>
              <a:t>закупке </a:t>
            </a:r>
            <a:r>
              <a:rPr lang="ru-RU" sz="1600" dirty="0"/>
              <a:t>№</a:t>
            </a:r>
            <a:r>
              <a:rPr lang="ru-RU" sz="1600" dirty="0" smtClean="0"/>
              <a:t>0348100006022000077</a:t>
            </a:r>
            <a:r>
              <a:rPr lang="ru-RU" sz="1600" dirty="0" smtClean="0"/>
              <a:t> </a:t>
            </a:r>
            <a:r>
              <a:rPr lang="ru-RU" sz="1600" dirty="0" smtClean="0"/>
              <a:t>от </a:t>
            </a:r>
            <a:r>
              <a:rPr lang="ru-RU" sz="1600" dirty="0" smtClean="0"/>
              <a:t>31.05.2022</a:t>
            </a:r>
            <a:endParaRPr lang="ru-RU" sz="1600" dirty="0"/>
          </a:p>
          <a:p>
            <a:endParaRPr lang="ru-RU" sz="1400" b="1" dirty="0"/>
          </a:p>
        </p:txBody>
      </p:sp>
      <p:pic>
        <p:nvPicPr>
          <p:cNvPr id="7" name="Рисунок 6">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Tree>
    <p:extLst>
      <p:ext uri="{BB962C8B-B14F-4D97-AF65-F5344CB8AC3E}">
        <p14:creationId xmlns:p14="http://schemas.microsoft.com/office/powerpoint/2010/main" val="272678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13211" y="299403"/>
            <a:ext cx="10800987" cy="1025525"/>
          </a:xfrm>
        </p:spPr>
        <p:txBody>
          <a:bodyPr>
            <a:normAutofit/>
          </a:bodyPr>
          <a:lstStyle/>
          <a:p>
            <a:r>
              <a:rPr lang="ru-RU" sz="2400" b="1" dirty="0" smtClean="0">
                <a:solidFill>
                  <a:schemeClr val="tx1"/>
                </a:solidFill>
              </a:rPr>
              <a:t>Административная практика – </a:t>
            </a:r>
            <a:br>
              <a:rPr lang="ru-RU" sz="2400" b="1" dirty="0" smtClean="0">
                <a:solidFill>
                  <a:schemeClr val="tx1"/>
                </a:solidFill>
              </a:rPr>
            </a:br>
            <a:r>
              <a:rPr lang="ru-RU" sz="2400" b="1" dirty="0" smtClean="0">
                <a:solidFill>
                  <a:schemeClr val="tx1"/>
                </a:solidFill>
              </a:rPr>
              <a:t>о составе подтверждающих опыт документов</a:t>
            </a:r>
            <a:endParaRPr lang="ru-RU" sz="2400" b="1" dirty="0">
              <a:solidFill>
                <a:schemeClr val="tx1"/>
              </a:solidFill>
            </a:endParaRPr>
          </a:p>
        </p:txBody>
      </p:sp>
      <p:sp>
        <p:nvSpPr>
          <p:cNvPr id="3" name="Объект 2"/>
          <p:cNvSpPr>
            <a:spLocks noGrp="1"/>
          </p:cNvSpPr>
          <p:nvPr>
            <p:ph idx="4294967295"/>
          </p:nvPr>
        </p:nvSpPr>
        <p:spPr>
          <a:xfrm>
            <a:off x="113210" y="1147309"/>
            <a:ext cx="12078789" cy="5340577"/>
          </a:xfrm>
        </p:spPr>
        <p:txBody>
          <a:bodyPr>
            <a:normAutofit fontScale="92500" lnSpcReduction="10000"/>
          </a:bodyPr>
          <a:lstStyle/>
          <a:p>
            <a:pPr marL="0" indent="0">
              <a:buNone/>
            </a:pPr>
            <a:r>
              <a:rPr lang="ru-RU" b="1" dirty="0" smtClean="0">
                <a:solidFill>
                  <a:schemeClr val="tx1"/>
                </a:solidFill>
                <a:latin typeface="+mj-lt"/>
              </a:rPr>
              <a:t>Суть дела: </a:t>
            </a:r>
            <a:r>
              <a:rPr lang="ru-RU" dirty="0">
                <a:solidFill>
                  <a:schemeClr val="tx1"/>
                </a:solidFill>
                <a:latin typeface="+mj-lt"/>
              </a:rPr>
              <a:t>заказчиком </a:t>
            </a:r>
            <a:r>
              <a:rPr lang="ru-RU" dirty="0" smtClean="0">
                <a:solidFill>
                  <a:schemeClr val="tx1"/>
                </a:solidFill>
                <a:latin typeface="+mj-lt"/>
              </a:rPr>
              <a:t>в </a:t>
            </a:r>
            <a:r>
              <a:rPr lang="ru-RU" dirty="0">
                <a:solidFill>
                  <a:schemeClr val="tx1"/>
                </a:solidFill>
                <a:latin typeface="+mj-lt"/>
              </a:rPr>
              <a:t>качестве документов, подтверждающих наличие у участника закупки опыта, предлагаемого к оценке в рамках детализирующего показателя оценки "Наибольшая цена одного из исполненных участником закупки договоров" показателя оценки "Наличие у участников закупки опыта работы, связанного с предметом контракта" критерия оценки "Квалификация участников закупки", связанного с предметом контракта, </a:t>
            </a:r>
            <a:r>
              <a:rPr lang="ru-RU" dirty="0" smtClean="0">
                <a:solidFill>
                  <a:schemeClr val="tx1"/>
                </a:solidFill>
                <a:latin typeface="+mj-lt"/>
              </a:rPr>
              <a:t>установлено требование о предоставлении в </a:t>
            </a:r>
            <a:r>
              <a:rPr lang="ru-RU" dirty="0">
                <a:solidFill>
                  <a:schemeClr val="tx1"/>
                </a:solidFill>
                <a:latin typeface="+mj-lt"/>
              </a:rPr>
              <a:t>составе заявки </a:t>
            </a:r>
            <a:endParaRPr lang="ru-RU" dirty="0" smtClean="0">
              <a:solidFill>
                <a:schemeClr val="tx1"/>
              </a:solidFill>
              <a:latin typeface="+mj-lt"/>
            </a:endParaRPr>
          </a:p>
          <a:p>
            <a:pPr>
              <a:buFont typeface="Wingdings" panose="05000000000000000000" pitchFamily="2" charset="2"/>
              <a:buChar char="ü"/>
            </a:pPr>
            <a:r>
              <a:rPr lang="ru-RU" dirty="0" smtClean="0">
                <a:solidFill>
                  <a:schemeClr val="tx1"/>
                </a:solidFill>
                <a:latin typeface="+mj-lt"/>
              </a:rPr>
              <a:t>исполненного договора, </a:t>
            </a:r>
          </a:p>
          <a:p>
            <a:pPr>
              <a:buFont typeface="Wingdings" panose="05000000000000000000" pitchFamily="2" charset="2"/>
              <a:buChar char="ü"/>
            </a:pPr>
            <a:r>
              <a:rPr lang="ru-RU" dirty="0" smtClean="0">
                <a:solidFill>
                  <a:schemeClr val="tx1"/>
                </a:solidFill>
                <a:latin typeface="+mj-lt"/>
              </a:rPr>
              <a:t>акта (-</a:t>
            </a:r>
            <a:r>
              <a:rPr lang="ru-RU" dirty="0" err="1" smtClean="0">
                <a:solidFill>
                  <a:schemeClr val="tx1"/>
                </a:solidFill>
                <a:latin typeface="+mj-lt"/>
              </a:rPr>
              <a:t>тов</a:t>
            </a:r>
            <a:r>
              <a:rPr lang="ru-RU" dirty="0" smtClean="0">
                <a:solidFill>
                  <a:schemeClr val="tx1"/>
                </a:solidFill>
                <a:latin typeface="+mj-lt"/>
              </a:rPr>
              <a:t>) </a:t>
            </a:r>
            <a:r>
              <a:rPr lang="ru-RU" dirty="0">
                <a:solidFill>
                  <a:schemeClr val="tx1"/>
                </a:solidFill>
                <a:latin typeface="+mj-lt"/>
              </a:rPr>
              <a:t>приемки поставленного товара, выполненных работ, оказанных услуг, составленные при исполнении такого договора. При этом, последний акт, составленный при исполнении договора, должен быть подписан не ранее чем за 5 лет до даты окончания срока подачи заявок на участие в настоящей закупке;</a:t>
            </a:r>
          </a:p>
          <a:p>
            <a:pPr>
              <a:buFont typeface="Wingdings" panose="05000000000000000000" pitchFamily="2" charset="2"/>
              <a:buChar char="ü"/>
            </a:pPr>
            <a:r>
              <a:rPr lang="ru-RU" dirty="0" smtClean="0">
                <a:solidFill>
                  <a:schemeClr val="tx1"/>
                </a:solidFill>
                <a:latin typeface="+mj-lt"/>
              </a:rPr>
              <a:t>справка </a:t>
            </a:r>
            <a:r>
              <a:rPr lang="ru-RU" dirty="0">
                <a:solidFill>
                  <a:schemeClr val="tx1"/>
                </a:solidFill>
                <a:latin typeface="+mj-lt"/>
              </a:rPr>
              <a:t>о стоимости выполненных работ и затрат;</a:t>
            </a:r>
          </a:p>
          <a:p>
            <a:pPr>
              <a:buFont typeface="Wingdings" panose="05000000000000000000" pitchFamily="2" charset="2"/>
              <a:buChar char="ü"/>
            </a:pPr>
            <a:r>
              <a:rPr lang="ru-RU" dirty="0" smtClean="0">
                <a:solidFill>
                  <a:schemeClr val="tx1"/>
                </a:solidFill>
                <a:latin typeface="+mj-lt"/>
              </a:rPr>
              <a:t>справка </a:t>
            </a:r>
            <a:r>
              <a:rPr lang="ru-RU" dirty="0">
                <a:solidFill>
                  <a:schemeClr val="tx1"/>
                </a:solidFill>
                <a:latin typeface="+mj-lt"/>
              </a:rPr>
              <a:t>с описанием выполненных работ по исполненному контракту/договору, соответствующая всем требованиям настоящего порядка оценки (далее - справка).</a:t>
            </a:r>
          </a:p>
          <a:p>
            <a:pPr marL="0" indent="0">
              <a:buNone/>
            </a:pPr>
            <a:r>
              <a:rPr lang="ru-RU" b="1" dirty="0" smtClean="0">
                <a:solidFill>
                  <a:schemeClr val="tx1"/>
                </a:solidFill>
                <a:latin typeface="+mj-lt"/>
              </a:rPr>
              <a:t>Суть решения: </a:t>
            </a:r>
            <a:r>
              <a:rPr lang="ru-RU" dirty="0">
                <a:solidFill>
                  <a:schemeClr val="tx1"/>
                </a:solidFill>
                <a:latin typeface="+mj-lt"/>
              </a:rPr>
              <a:t>Комиссия УФАС отмечает, что согласно письму Минфина от 03.03.2022 N 24-03-07/15472 перечень документов, установленный подпунктом "в" пункта 28 Положения, подтверждающий наличие у участника закупки опыта поставки товара, выполнения работы, оказания услуги, не является исчерпывающим, заказчик вправе установить требование о предоставлении участниками закупки помимо договоров и актов, предусмотренным абзацем третьим данного подпункта, дополнительных документов, подтверждающих исполнение указанных договоров</a:t>
            </a:r>
            <a:r>
              <a:rPr lang="ru-RU" dirty="0" smtClean="0">
                <a:solidFill>
                  <a:schemeClr val="tx1"/>
                </a:solidFill>
                <a:latin typeface="+mj-lt"/>
              </a:rPr>
              <a:t>.</a:t>
            </a:r>
          </a:p>
          <a:p>
            <a:pPr marL="0" indent="0">
              <a:buNone/>
            </a:pPr>
            <a:r>
              <a:rPr lang="ru-RU" b="1" dirty="0" smtClean="0">
                <a:solidFill>
                  <a:schemeClr val="tx1"/>
                </a:solidFill>
                <a:latin typeface="+mj-lt"/>
              </a:rPr>
              <a:t>Реквизиты</a:t>
            </a:r>
            <a:r>
              <a:rPr lang="ru-RU" b="1" dirty="0">
                <a:solidFill>
                  <a:schemeClr val="tx1"/>
                </a:solidFill>
                <a:latin typeface="+mj-lt"/>
              </a:rPr>
              <a:t>: </a:t>
            </a:r>
            <a:r>
              <a:rPr lang="ru-RU" dirty="0">
                <a:solidFill>
                  <a:schemeClr val="tx1"/>
                </a:solidFill>
                <a:latin typeface="+mj-lt"/>
              </a:rPr>
              <a:t>Решение </a:t>
            </a:r>
            <a:r>
              <a:rPr lang="ru-RU" dirty="0" smtClean="0">
                <a:solidFill>
                  <a:schemeClr val="tx1"/>
                </a:solidFill>
                <a:latin typeface="+mj-lt"/>
              </a:rPr>
              <a:t>Санкт-Петербургского УФАС России по </a:t>
            </a:r>
            <a:r>
              <a:rPr lang="ru-RU" dirty="0">
                <a:solidFill>
                  <a:schemeClr val="tx1"/>
                </a:solidFill>
                <a:latin typeface="+mj-lt"/>
              </a:rPr>
              <a:t>закупке </a:t>
            </a:r>
            <a:r>
              <a:rPr lang="ru-RU" dirty="0" smtClean="0">
                <a:solidFill>
                  <a:schemeClr val="tx1"/>
                </a:solidFill>
                <a:latin typeface="+mj-lt"/>
              </a:rPr>
              <a:t>0172200005422000041 </a:t>
            </a:r>
            <a:r>
              <a:rPr lang="ru-RU" dirty="0">
                <a:solidFill>
                  <a:schemeClr val="tx1"/>
                </a:solidFill>
                <a:latin typeface="+mj-lt"/>
              </a:rPr>
              <a:t>от </a:t>
            </a:r>
            <a:r>
              <a:rPr lang="ru-RU" dirty="0" smtClean="0">
                <a:solidFill>
                  <a:schemeClr val="tx1"/>
                </a:solidFill>
                <a:latin typeface="+mj-lt"/>
              </a:rPr>
              <a:t>25.04.2022</a:t>
            </a:r>
            <a:endParaRPr lang="ru-RU" dirty="0">
              <a:solidFill>
                <a:schemeClr val="tx1"/>
              </a:solidFill>
              <a:latin typeface="+mj-lt"/>
            </a:endParaRPr>
          </a:p>
          <a:p>
            <a:pPr marL="0" indent="0">
              <a:buNone/>
            </a:pPr>
            <a:endParaRPr lang="ru-RU" sz="2000" dirty="0">
              <a:latin typeface="+mj-lt"/>
            </a:endParaRPr>
          </a:p>
        </p:txBody>
      </p:sp>
      <p:sp>
        <p:nvSpPr>
          <p:cNvPr id="5" name="Прямоугольник 4">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Tree>
    <p:extLst>
      <p:ext uri="{BB962C8B-B14F-4D97-AF65-F5344CB8AC3E}">
        <p14:creationId xmlns:p14="http://schemas.microsoft.com/office/powerpoint/2010/main" val="12162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13211" y="299403"/>
            <a:ext cx="10800987" cy="1025525"/>
          </a:xfrm>
        </p:spPr>
        <p:txBody>
          <a:bodyPr>
            <a:normAutofit/>
          </a:bodyPr>
          <a:lstStyle/>
          <a:p>
            <a:r>
              <a:rPr lang="ru-RU" sz="2400" b="1" dirty="0" smtClean="0">
                <a:solidFill>
                  <a:schemeClr val="tx1"/>
                </a:solidFill>
              </a:rPr>
              <a:t>Административная практика – </a:t>
            </a:r>
            <a:br>
              <a:rPr lang="ru-RU" sz="2400" b="1" dirty="0" smtClean="0">
                <a:solidFill>
                  <a:schemeClr val="tx1"/>
                </a:solidFill>
              </a:rPr>
            </a:br>
            <a:r>
              <a:rPr lang="ru-RU" sz="2400" b="1" dirty="0" smtClean="0">
                <a:solidFill>
                  <a:schemeClr val="tx1"/>
                </a:solidFill>
              </a:rPr>
              <a:t>требования к реквизитам документов</a:t>
            </a:r>
            <a:endParaRPr lang="ru-RU" sz="2400" b="1" dirty="0">
              <a:solidFill>
                <a:schemeClr val="tx1"/>
              </a:solidFill>
            </a:endParaRPr>
          </a:p>
        </p:txBody>
      </p:sp>
      <p:sp>
        <p:nvSpPr>
          <p:cNvPr id="3" name="Объект 2"/>
          <p:cNvSpPr>
            <a:spLocks noGrp="1"/>
          </p:cNvSpPr>
          <p:nvPr>
            <p:ph idx="4294967295"/>
          </p:nvPr>
        </p:nvSpPr>
        <p:spPr>
          <a:xfrm>
            <a:off x="113210" y="1458869"/>
            <a:ext cx="8082523" cy="4759052"/>
          </a:xfrm>
        </p:spPr>
        <p:txBody>
          <a:bodyPr>
            <a:normAutofit/>
          </a:bodyPr>
          <a:lstStyle/>
          <a:p>
            <a:pPr marL="0" indent="0">
              <a:buNone/>
            </a:pPr>
            <a:r>
              <a:rPr lang="ru-RU" b="1" dirty="0" smtClean="0">
                <a:solidFill>
                  <a:schemeClr val="tx1"/>
                </a:solidFill>
                <a:latin typeface="+mj-lt"/>
              </a:rPr>
              <a:t>Суть дела: </a:t>
            </a:r>
            <a:r>
              <a:rPr lang="ru-RU" dirty="0">
                <a:solidFill>
                  <a:schemeClr val="tx1"/>
                </a:solidFill>
                <a:latin typeface="+mj-lt"/>
              </a:rPr>
              <a:t>По мнению заявителя, установленное заказчиком требование о предоставлении участником в составе заявки </a:t>
            </a:r>
            <a:r>
              <a:rPr lang="ru-RU" dirty="0" smtClean="0">
                <a:solidFill>
                  <a:schemeClr val="tx1"/>
                </a:solidFill>
                <a:latin typeface="+mj-lt"/>
              </a:rPr>
              <a:t>«актов </a:t>
            </a:r>
            <a:r>
              <a:rPr lang="ru-RU" dirty="0">
                <a:solidFill>
                  <a:schemeClr val="tx1"/>
                </a:solidFill>
                <a:latin typeface="+mj-lt"/>
              </a:rPr>
              <a:t>выполненных работ, содержащего (содержащих) все обязательные реквизиты, установленные частью 2 статьи 9 Федерального закона </a:t>
            </a:r>
            <a:r>
              <a:rPr lang="ru-RU" dirty="0" smtClean="0">
                <a:solidFill>
                  <a:schemeClr val="tx1"/>
                </a:solidFill>
                <a:latin typeface="+mj-lt"/>
              </a:rPr>
              <a:t>«О </a:t>
            </a:r>
            <a:r>
              <a:rPr lang="ru-RU" dirty="0">
                <a:solidFill>
                  <a:schemeClr val="tx1"/>
                </a:solidFill>
                <a:latin typeface="+mj-lt"/>
              </a:rPr>
              <a:t>бухгалтерском </a:t>
            </a:r>
            <a:r>
              <a:rPr lang="ru-RU" dirty="0" smtClean="0">
                <a:solidFill>
                  <a:schemeClr val="tx1"/>
                </a:solidFill>
                <a:latin typeface="+mj-lt"/>
              </a:rPr>
              <a:t>учете» </a:t>
            </a:r>
            <a:r>
              <a:rPr lang="ru-RU" dirty="0">
                <a:solidFill>
                  <a:schemeClr val="tx1"/>
                </a:solidFill>
                <a:latin typeface="+mj-lt"/>
              </a:rPr>
              <a:t>не соответствует требованиям подпункта </a:t>
            </a:r>
            <a:r>
              <a:rPr lang="ru-RU" dirty="0" smtClean="0">
                <a:solidFill>
                  <a:schemeClr val="tx1"/>
                </a:solidFill>
                <a:latin typeface="+mj-lt"/>
              </a:rPr>
              <a:t>«в» </a:t>
            </a:r>
            <a:r>
              <a:rPr lang="ru-RU" dirty="0">
                <a:solidFill>
                  <a:schemeClr val="tx1"/>
                </a:solidFill>
                <a:latin typeface="+mj-lt"/>
              </a:rPr>
              <a:t>пункта 28 Постановлении Правительства РФ от 31.12.2021 N 2604</a:t>
            </a:r>
            <a:r>
              <a:rPr lang="ru-RU" dirty="0" smtClean="0">
                <a:solidFill>
                  <a:schemeClr val="tx1"/>
                </a:solidFill>
                <a:latin typeface="+mj-lt"/>
              </a:rPr>
              <a:t>.</a:t>
            </a:r>
          </a:p>
          <a:p>
            <a:pPr marL="0" indent="0">
              <a:buNone/>
            </a:pPr>
            <a:r>
              <a:rPr lang="ru-RU" b="1" dirty="0" smtClean="0">
                <a:solidFill>
                  <a:schemeClr val="tx1"/>
                </a:solidFill>
                <a:latin typeface="+mj-lt"/>
              </a:rPr>
              <a:t>Суть решения: </a:t>
            </a:r>
            <a:r>
              <a:rPr lang="ru-RU" dirty="0">
                <a:solidFill>
                  <a:schemeClr val="tx1"/>
                </a:solidFill>
                <a:latin typeface="+mj-lt"/>
              </a:rPr>
              <a:t>Комиссия </a:t>
            </a:r>
            <a:r>
              <a:rPr lang="ru-RU" dirty="0" smtClean="0">
                <a:solidFill>
                  <a:schemeClr val="tx1"/>
                </a:solidFill>
                <a:latin typeface="+mj-lt"/>
              </a:rPr>
              <a:t>УФАС </a:t>
            </a:r>
            <a:r>
              <a:rPr lang="ru-RU" dirty="0">
                <a:solidFill>
                  <a:schemeClr val="tx1"/>
                </a:solidFill>
                <a:latin typeface="+mj-lt"/>
              </a:rPr>
              <a:t>России приходит к выводу, что в действиях заказчика, установившего требование о наличии акта (актов) приемки выполненных работ, оказанных услуг, составленных при исполнении договора (договоров) всех обязательных реквизитов, отсутствует нарушение требований действующего законодательства. Указанное требование не является излишним и не может рассматриваться как ограничение для участников закупки в силу его общей обязательности</a:t>
            </a:r>
            <a:r>
              <a:rPr lang="ru-RU" dirty="0" smtClean="0">
                <a:solidFill>
                  <a:schemeClr val="tx1"/>
                </a:solidFill>
                <a:latin typeface="+mj-lt"/>
              </a:rPr>
              <a:t>.</a:t>
            </a:r>
          </a:p>
          <a:p>
            <a:pPr marL="0" indent="0">
              <a:buNone/>
            </a:pPr>
            <a:r>
              <a:rPr lang="ru-RU" b="1" dirty="0" smtClean="0">
                <a:solidFill>
                  <a:schemeClr val="tx1"/>
                </a:solidFill>
                <a:latin typeface="+mj-lt"/>
              </a:rPr>
              <a:t>Реквизиты</a:t>
            </a:r>
            <a:r>
              <a:rPr lang="ru-RU" b="1" dirty="0">
                <a:solidFill>
                  <a:schemeClr val="tx1"/>
                </a:solidFill>
                <a:latin typeface="+mj-lt"/>
              </a:rPr>
              <a:t>: </a:t>
            </a:r>
            <a:r>
              <a:rPr lang="ru-RU" dirty="0">
                <a:solidFill>
                  <a:schemeClr val="tx1"/>
                </a:solidFill>
                <a:latin typeface="+mj-lt"/>
              </a:rPr>
              <a:t>Решение </a:t>
            </a:r>
            <a:r>
              <a:rPr lang="ru-RU" dirty="0" smtClean="0">
                <a:solidFill>
                  <a:schemeClr val="tx1"/>
                </a:solidFill>
                <a:latin typeface="+mj-lt"/>
              </a:rPr>
              <a:t>Нижегородского УФАС России по </a:t>
            </a:r>
            <a:r>
              <a:rPr lang="ru-RU" dirty="0">
                <a:solidFill>
                  <a:schemeClr val="tx1"/>
                </a:solidFill>
                <a:latin typeface="+mj-lt"/>
              </a:rPr>
              <a:t>закупке 0832200006622000276 от </a:t>
            </a:r>
            <a:r>
              <a:rPr lang="ru-RU" dirty="0" smtClean="0">
                <a:solidFill>
                  <a:schemeClr val="tx1"/>
                </a:solidFill>
                <a:latin typeface="+mj-lt"/>
              </a:rPr>
              <a:t>04.05.2022</a:t>
            </a:r>
            <a:endParaRPr lang="ru-RU" dirty="0">
              <a:solidFill>
                <a:schemeClr val="tx1"/>
              </a:solidFill>
              <a:latin typeface="+mj-lt"/>
            </a:endParaRPr>
          </a:p>
        </p:txBody>
      </p:sp>
      <p:sp>
        <p:nvSpPr>
          <p:cNvPr id="5" name="Прямоугольник 4">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Tree>
    <p:extLst>
      <p:ext uri="{BB962C8B-B14F-4D97-AF65-F5344CB8AC3E}">
        <p14:creationId xmlns:p14="http://schemas.microsoft.com/office/powerpoint/2010/main" val="201691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41483" y="235086"/>
            <a:ext cx="10800987" cy="512672"/>
          </a:xfrm>
        </p:spPr>
        <p:txBody>
          <a:bodyPr>
            <a:normAutofit/>
          </a:bodyPr>
          <a:lstStyle/>
          <a:p>
            <a:r>
              <a:rPr lang="ru-RU" sz="2400" b="1" dirty="0" smtClean="0">
                <a:solidFill>
                  <a:schemeClr val="tx1"/>
                </a:solidFill>
              </a:rPr>
              <a:t>Судебная практика – не все виды работ</a:t>
            </a:r>
            <a:endParaRPr lang="ru-RU" sz="2400" b="1" dirty="0">
              <a:solidFill>
                <a:schemeClr val="tx1"/>
              </a:solidFill>
            </a:endParaRPr>
          </a:p>
        </p:txBody>
      </p:sp>
      <p:sp>
        <p:nvSpPr>
          <p:cNvPr id="3" name="Объект 2"/>
          <p:cNvSpPr>
            <a:spLocks noGrp="1"/>
          </p:cNvSpPr>
          <p:nvPr>
            <p:ph idx="4294967295"/>
          </p:nvPr>
        </p:nvSpPr>
        <p:spPr>
          <a:xfrm>
            <a:off x="303409" y="862331"/>
            <a:ext cx="7995860" cy="2710332"/>
          </a:xfrm>
        </p:spPr>
        <p:txBody>
          <a:bodyPr>
            <a:noAutofit/>
          </a:bodyPr>
          <a:lstStyle/>
          <a:p>
            <a:pPr marL="0" indent="0">
              <a:spcBef>
                <a:spcPts val="0"/>
              </a:spcBef>
              <a:buNone/>
            </a:pPr>
            <a:r>
              <a:rPr lang="ru-RU" b="1" dirty="0" smtClean="0">
                <a:solidFill>
                  <a:schemeClr val="tx1"/>
                </a:solidFill>
                <a:latin typeface="+mj-lt"/>
              </a:rPr>
              <a:t>Суть дела: </a:t>
            </a:r>
            <a:r>
              <a:rPr lang="ru-RU" dirty="0" smtClean="0">
                <a:solidFill>
                  <a:schemeClr val="tx1"/>
                </a:solidFill>
                <a:latin typeface="+mj-lt"/>
              </a:rPr>
              <a:t>Участником оспаривается оценка заявок, так как, по его мнению, </a:t>
            </a:r>
            <a:r>
              <a:rPr lang="ru-RU" dirty="0">
                <a:solidFill>
                  <a:schemeClr val="tx1"/>
                </a:solidFill>
                <a:latin typeface="+mj-lt"/>
              </a:rPr>
              <a:t>для оценки опыта участника </a:t>
            </a:r>
            <a:r>
              <a:rPr lang="ru-RU" dirty="0" smtClean="0">
                <a:solidFill>
                  <a:schemeClr val="tx1"/>
                </a:solidFill>
                <a:latin typeface="+mj-lt"/>
              </a:rPr>
              <a:t>закупки необходимо было учитывать </a:t>
            </a:r>
            <a:r>
              <a:rPr lang="ru-RU" dirty="0">
                <a:solidFill>
                  <a:schemeClr val="tx1"/>
                </a:solidFill>
                <a:latin typeface="+mj-lt"/>
              </a:rPr>
              <a:t>только связанную и сопоставимую с предметом контракта</a:t>
            </a:r>
          </a:p>
          <a:p>
            <a:pPr marL="0" indent="0">
              <a:spcBef>
                <a:spcPts val="0"/>
              </a:spcBef>
              <a:buNone/>
            </a:pPr>
            <a:r>
              <a:rPr lang="ru-RU" dirty="0">
                <a:solidFill>
                  <a:schemeClr val="tx1"/>
                </a:solidFill>
                <a:latin typeface="+mj-lt"/>
              </a:rPr>
              <a:t>деятельность участника, работами сопоставимого характера </a:t>
            </a:r>
            <a:r>
              <a:rPr lang="ru-RU" dirty="0" smtClean="0">
                <a:solidFill>
                  <a:schemeClr val="tx1"/>
                </a:solidFill>
                <a:latin typeface="+mj-lt"/>
              </a:rPr>
              <a:t>могут считаться только договоры/контракты </a:t>
            </a:r>
            <a:r>
              <a:rPr lang="ru-RU" dirty="0">
                <a:solidFill>
                  <a:schemeClr val="tx1"/>
                </a:solidFill>
                <a:latin typeface="+mj-lt"/>
              </a:rPr>
              <a:t>на комплексное геолого-геофизическое изучение </a:t>
            </a:r>
            <a:r>
              <a:rPr lang="ru-RU" dirty="0" smtClean="0">
                <a:solidFill>
                  <a:schemeClr val="tx1"/>
                </a:solidFill>
                <a:latin typeface="+mj-lt"/>
              </a:rPr>
              <a:t>недр (</a:t>
            </a:r>
            <a:r>
              <a:rPr lang="ru-RU" dirty="0">
                <a:solidFill>
                  <a:schemeClr val="tx1"/>
                </a:solidFill>
                <a:latin typeface="+mj-lt"/>
              </a:rPr>
              <a:t>предмет контракта - Комплексные региональные </a:t>
            </a:r>
            <a:r>
              <a:rPr lang="ru-RU" dirty="0" smtClean="0">
                <a:solidFill>
                  <a:schemeClr val="tx1"/>
                </a:solidFill>
                <a:latin typeface="+mj-lt"/>
              </a:rPr>
              <a:t>геолого-геофизические исследования). Победителем же в подтверждение опыта предоставлены контракты, предусматривающие выполнение отдельных работ. Всего ТЗ предусмотрено 7 видов работ и именно по данным видам работ проводилась оценка заявок.</a:t>
            </a:r>
            <a:endParaRPr lang="ru-RU" dirty="0">
              <a:solidFill>
                <a:schemeClr val="tx1"/>
              </a:solidFill>
              <a:latin typeface="+mj-lt"/>
            </a:endParaRPr>
          </a:p>
        </p:txBody>
      </p:sp>
      <p:sp>
        <p:nvSpPr>
          <p:cNvPr id="5" name="Прямоугольник 4">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TextBox 7"/>
          <p:cNvSpPr txBox="1"/>
          <p:nvPr/>
        </p:nvSpPr>
        <p:spPr>
          <a:xfrm>
            <a:off x="303409" y="3825211"/>
            <a:ext cx="7770405" cy="2585323"/>
          </a:xfrm>
          <a:prstGeom prst="rect">
            <a:avLst/>
          </a:prstGeom>
          <a:noFill/>
        </p:spPr>
        <p:txBody>
          <a:bodyPr wrap="square" rtlCol="0">
            <a:spAutoFit/>
          </a:bodyPr>
          <a:lstStyle/>
          <a:p>
            <a:r>
              <a:rPr lang="ru-RU" b="1" dirty="0"/>
              <a:t>Суть решения: </a:t>
            </a:r>
            <a:r>
              <a:rPr lang="ru-RU" dirty="0"/>
              <a:t>требования о том, что предмет принимаемых для целей </a:t>
            </a:r>
            <a:r>
              <a:rPr lang="ru-RU" dirty="0" smtClean="0"/>
              <a:t>начисления баллов </a:t>
            </a:r>
            <a:r>
              <a:rPr lang="ru-RU" dirty="0"/>
              <a:t>договоров должен полностью </a:t>
            </a:r>
            <a:r>
              <a:rPr lang="ru-RU" dirty="0" smtClean="0"/>
              <a:t> воспроизводить </a:t>
            </a:r>
            <a:r>
              <a:rPr lang="ru-RU" dirty="0"/>
              <a:t>все составляющие </a:t>
            </a:r>
            <a:r>
              <a:rPr lang="ru-RU" dirty="0" smtClean="0"/>
              <a:t>предмета договора</a:t>
            </a:r>
            <a:r>
              <a:rPr lang="ru-RU" dirty="0"/>
              <a:t>, заключаемого по итогам Закупки, ни Постановление Правительства РФ </a:t>
            </a:r>
            <a:r>
              <a:rPr lang="ru-RU" dirty="0" smtClean="0"/>
              <a:t>от 31.12.2021 </a:t>
            </a:r>
            <a:r>
              <a:rPr lang="ru-RU" dirty="0"/>
              <a:t>№2604, ни иные нормативные правовые акты не содержат</a:t>
            </a:r>
            <a:r>
              <a:rPr lang="ru-RU" dirty="0" smtClean="0"/>
              <a:t>. ОВ иске отказать.</a:t>
            </a:r>
          </a:p>
          <a:p>
            <a:endParaRPr lang="ru-RU" dirty="0"/>
          </a:p>
          <a:p>
            <a:r>
              <a:rPr lang="ru-RU" b="1" dirty="0"/>
              <a:t>Реквизиты: </a:t>
            </a:r>
            <a:r>
              <a:rPr lang="ru-RU" dirty="0" smtClean="0"/>
              <a:t>Решение Арбитражного суда города Москвы по </a:t>
            </a:r>
            <a:r>
              <a:rPr lang="ru-RU" dirty="0"/>
              <a:t>делу №</a:t>
            </a:r>
            <a:r>
              <a:rPr lang="ru-RU" dirty="0" smtClean="0"/>
              <a:t>А40-119809/22-149-900 от 12.08.2022</a:t>
            </a:r>
            <a:endParaRPr lang="ru-RU" dirty="0"/>
          </a:p>
        </p:txBody>
      </p:sp>
    </p:spTree>
    <p:extLst>
      <p:ext uri="{BB962C8B-B14F-4D97-AF65-F5344CB8AC3E}">
        <p14:creationId xmlns:p14="http://schemas.microsoft.com/office/powerpoint/2010/main" val="102623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65462" y="186192"/>
            <a:ext cx="10800987" cy="1025525"/>
          </a:xfrm>
        </p:spPr>
        <p:txBody>
          <a:bodyPr>
            <a:normAutofit/>
          </a:bodyPr>
          <a:lstStyle/>
          <a:p>
            <a:r>
              <a:rPr lang="ru-RU" sz="3200" b="1" dirty="0" smtClean="0">
                <a:solidFill>
                  <a:schemeClr val="tx1"/>
                </a:solidFill>
              </a:rPr>
              <a:t>Общие правила</a:t>
            </a:r>
            <a:endParaRPr lang="ru-RU" sz="3200" b="1" dirty="0">
              <a:solidFill>
                <a:schemeClr val="tx1"/>
              </a:solidFill>
            </a:endParaRPr>
          </a:p>
        </p:txBody>
      </p:sp>
      <p:sp>
        <p:nvSpPr>
          <p:cNvPr id="3" name="Объект 2"/>
          <p:cNvSpPr>
            <a:spLocks noGrp="1"/>
          </p:cNvSpPr>
          <p:nvPr>
            <p:ph idx="4294967295"/>
          </p:nvPr>
        </p:nvSpPr>
        <p:spPr>
          <a:xfrm>
            <a:off x="241482" y="1045029"/>
            <a:ext cx="7954251" cy="5513206"/>
          </a:xfrm>
        </p:spPr>
        <p:txBody>
          <a:bodyPr>
            <a:normAutofit fontScale="62500" lnSpcReduction="20000"/>
          </a:bodyPr>
          <a:lstStyle/>
          <a:p>
            <a:pPr>
              <a:buFont typeface="Wingdings" panose="05000000000000000000" pitchFamily="2" charset="2"/>
              <a:buChar char="ü"/>
            </a:pPr>
            <a:r>
              <a:rPr lang="ru-RU" sz="2000" dirty="0">
                <a:latin typeface="+mj-lt"/>
              </a:rPr>
              <a:t>«Цена контракта» является обязательным критерием. </a:t>
            </a:r>
          </a:p>
          <a:p>
            <a:pPr>
              <a:buFont typeface="Wingdings" panose="05000000000000000000" pitchFamily="2" charset="2"/>
              <a:buChar char="ü"/>
            </a:pPr>
            <a:r>
              <a:rPr lang="ru-RU" sz="2000" dirty="0">
                <a:latin typeface="+mj-lt"/>
              </a:rPr>
              <a:t>Количество критериев должно быть не менее 2-х</a:t>
            </a:r>
          </a:p>
          <a:p>
            <a:pPr>
              <a:buFont typeface="Wingdings" panose="05000000000000000000" pitchFamily="2" charset="2"/>
              <a:buChar char="ü"/>
            </a:pPr>
            <a:r>
              <a:rPr lang="ru-RU" sz="2000" dirty="0">
                <a:latin typeface="+mj-lt"/>
              </a:rPr>
              <a:t>«Цена контракта» и «Расходы» могут не использоваться в качестве критериев, если есть регулируемые цены (тарифы)</a:t>
            </a:r>
          </a:p>
          <a:p>
            <a:pPr>
              <a:buFont typeface="Wingdings" panose="05000000000000000000" pitchFamily="2" charset="2"/>
              <a:buChar char="ü"/>
            </a:pPr>
            <a:r>
              <a:rPr lang="ru-RU" sz="2000" dirty="0">
                <a:latin typeface="+mj-lt"/>
              </a:rPr>
              <a:t>Сумма величин значимости критериев оценки составляет 100%. Должна быть установлена значимость каждого критерия</a:t>
            </a:r>
          </a:p>
          <a:p>
            <a:pPr>
              <a:buFont typeface="Wingdings" panose="05000000000000000000" pitchFamily="2" charset="2"/>
              <a:buChar char="ü"/>
            </a:pPr>
            <a:r>
              <a:rPr lang="ru-RU" sz="2000" dirty="0">
                <a:latin typeface="+mj-lt"/>
              </a:rPr>
              <a:t>Значимость критерия «расходы» не может превышать значимость критерия «цена контракта»</a:t>
            </a:r>
          </a:p>
          <a:p>
            <a:pPr>
              <a:buFont typeface="Wingdings" panose="05000000000000000000" pitchFamily="2" charset="2"/>
              <a:buChar char="ü"/>
            </a:pPr>
            <a:r>
              <a:rPr lang="ru-RU" sz="2000" dirty="0">
                <a:latin typeface="+mj-lt"/>
              </a:rPr>
              <a:t>Предельные величины значимости установлены Приложением №2</a:t>
            </a:r>
          </a:p>
          <a:p>
            <a:pPr>
              <a:buFont typeface="Wingdings" panose="05000000000000000000" pitchFamily="2" charset="2"/>
              <a:buChar char="ü"/>
            </a:pPr>
            <a:r>
              <a:rPr lang="ru-RU" sz="2000" dirty="0">
                <a:latin typeface="+mj-lt"/>
              </a:rPr>
              <a:t>Сумма величин значимости всех применяемых показателей оценки по критерию оценки составляет 100%</a:t>
            </a:r>
          </a:p>
          <a:p>
            <a:pPr>
              <a:buFont typeface="Wingdings" panose="05000000000000000000" pitchFamily="2" charset="2"/>
              <a:buChar char="ü"/>
            </a:pPr>
            <a:r>
              <a:rPr lang="ru-RU" sz="2000" dirty="0">
                <a:latin typeface="+mj-lt"/>
              </a:rPr>
              <a:t>Должна быть установлена значимость каждого показателя</a:t>
            </a:r>
          </a:p>
          <a:p>
            <a:pPr>
              <a:buFont typeface="Wingdings" panose="05000000000000000000" pitchFamily="2" charset="2"/>
              <a:buChar char="ü"/>
            </a:pPr>
            <a:r>
              <a:rPr lang="ru-RU" sz="2000" dirty="0">
                <a:latin typeface="+mj-lt"/>
              </a:rPr>
              <a:t>Сумма величин значимости всех применяемых детализирующих показателей по показателю оценки составляет 100%. </a:t>
            </a:r>
            <a:endParaRPr lang="ru-RU" sz="2000" dirty="0" smtClean="0">
              <a:latin typeface="+mj-lt"/>
            </a:endParaRPr>
          </a:p>
          <a:p>
            <a:pPr>
              <a:buFont typeface="Wingdings" panose="05000000000000000000" pitchFamily="2" charset="2"/>
              <a:buChar char="ü"/>
            </a:pPr>
            <a:r>
              <a:rPr lang="ru-RU" sz="2000" dirty="0" smtClean="0">
                <a:latin typeface="+mj-lt"/>
              </a:rPr>
              <a:t>Должна </a:t>
            </a:r>
            <a:r>
              <a:rPr lang="ru-RU" sz="2000" dirty="0">
                <a:latin typeface="+mj-lt"/>
              </a:rPr>
              <a:t>быть установлена значимость каждого детализирующего показателя</a:t>
            </a:r>
          </a:p>
          <a:p>
            <a:pPr>
              <a:buFont typeface="Wingdings" panose="05000000000000000000" pitchFamily="2" charset="2"/>
              <a:buChar char="ü"/>
            </a:pPr>
            <a:r>
              <a:rPr lang="ru-RU" sz="2000" dirty="0">
                <a:latin typeface="+mj-lt"/>
              </a:rPr>
              <a:t>Оценка по критерию/показателю проводится путем суммирования среднего количества баллов, присвоенных всеми принимавшими участие в ее рассмотрении и оценке членами комиссии по осуществлению закупок по каждому показателю/детализирующему показателю, умноженного на значимость соответствующего показателя/детализирующего показателя</a:t>
            </a:r>
          </a:p>
          <a:p>
            <a:pPr>
              <a:buFont typeface="Wingdings" panose="05000000000000000000" pitchFamily="2" charset="2"/>
              <a:buChar char="ü"/>
            </a:pPr>
            <a:r>
              <a:rPr lang="ru-RU" sz="2000" dirty="0">
                <a:latin typeface="+mj-lt"/>
              </a:rPr>
              <a:t>Оценка проводится по формуле или по шкале оценки. По шкале только в случае отсутствия функциональной зависимости (зависимости между значением показателя оценки и значением количества присваиваемых баллов, при которой одному значению показателя оценки соответствует одно значение количества баллов). При этом шкала предусматривает установление значения количества баллов, присваиваемые за предлагаемое (предлагаемые) участником закупки количественное значение (значения) характеристики объекта закупки или предлагаемое участником закупки свойство (свойства) объекта закупки.</a:t>
            </a:r>
          </a:p>
          <a:p>
            <a:pPr marL="457200" indent="-457200">
              <a:buFont typeface="+mj-lt"/>
              <a:buAutoNum type="arabicPeriod" startAt="21"/>
            </a:pPr>
            <a:endParaRPr lang="ru-RU" sz="2000" dirty="0">
              <a:latin typeface="+mj-lt"/>
            </a:endParaRPr>
          </a:p>
          <a:p>
            <a:pPr marL="457200" indent="-457200">
              <a:buFont typeface="+mj-lt"/>
              <a:buAutoNum type="arabicPeriod" startAt="21"/>
            </a:pPr>
            <a:endParaRPr lang="ru-RU" sz="2000" dirty="0">
              <a:latin typeface="+mj-lt"/>
            </a:endParaRPr>
          </a:p>
          <a:p>
            <a:pPr marL="457200" indent="-457200">
              <a:buFont typeface="+mj-lt"/>
              <a:buAutoNum type="arabicPeriod" startAt="21"/>
            </a:pPr>
            <a:endParaRPr lang="ru-RU" sz="2000" dirty="0" smtClean="0">
              <a:latin typeface="+mj-lt"/>
            </a:endParaRPr>
          </a:p>
          <a:p>
            <a:pPr marL="457200" indent="-457200">
              <a:buFont typeface="+mj-lt"/>
              <a:buAutoNum type="arabicPeriod" startAt="21"/>
            </a:pPr>
            <a:endParaRPr lang="ru-RU" sz="2000" dirty="0">
              <a:latin typeface="+mj-lt"/>
            </a:endParaRPr>
          </a:p>
        </p:txBody>
      </p:sp>
      <p:sp>
        <p:nvSpPr>
          <p:cNvPr id="5" name="Прямоугольник 4">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Tree>
    <p:extLst>
      <p:ext uri="{BB962C8B-B14F-4D97-AF65-F5344CB8AC3E}">
        <p14:creationId xmlns:p14="http://schemas.microsoft.com/office/powerpoint/2010/main" val="102184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41483" y="235086"/>
            <a:ext cx="10800987" cy="512672"/>
          </a:xfrm>
        </p:spPr>
        <p:txBody>
          <a:bodyPr>
            <a:normAutofit/>
          </a:bodyPr>
          <a:lstStyle/>
          <a:p>
            <a:r>
              <a:rPr lang="ru-RU" sz="2400" b="1" dirty="0" smtClean="0">
                <a:solidFill>
                  <a:schemeClr val="tx1"/>
                </a:solidFill>
              </a:rPr>
              <a:t>Судебная практика – статус в ЕИС</a:t>
            </a:r>
            <a:endParaRPr lang="ru-RU" sz="2400" b="1" dirty="0">
              <a:solidFill>
                <a:schemeClr val="tx1"/>
              </a:solidFill>
            </a:endParaRPr>
          </a:p>
        </p:txBody>
      </p:sp>
      <p:sp>
        <p:nvSpPr>
          <p:cNvPr id="3" name="Объект 2"/>
          <p:cNvSpPr>
            <a:spLocks noGrp="1"/>
          </p:cNvSpPr>
          <p:nvPr>
            <p:ph idx="4294967295"/>
          </p:nvPr>
        </p:nvSpPr>
        <p:spPr>
          <a:xfrm>
            <a:off x="303409" y="862331"/>
            <a:ext cx="7995860" cy="2710332"/>
          </a:xfrm>
        </p:spPr>
        <p:txBody>
          <a:bodyPr>
            <a:noAutofit/>
          </a:bodyPr>
          <a:lstStyle/>
          <a:p>
            <a:pPr marL="0" indent="0">
              <a:spcBef>
                <a:spcPts val="0"/>
              </a:spcBef>
              <a:buNone/>
            </a:pPr>
            <a:r>
              <a:rPr lang="ru-RU" b="1" dirty="0" smtClean="0">
                <a:solidFill>
                  <a:schemeClr val="tx1"/>
                </a:solidFill>
                <a:latin typeface="+mj-lt"/>
              </a:rPr>
              <a:t>Суть дела: </a:t>
            </a:r>
            <a:r>
              <a:rPr lang="ru-RU" dirty="0" smtClean="0">
                <a:solidFill>
                  <a:schemeClr val="tx1"/>
                </a:solidFill>
                <a:latin typeface="+mj-lt"/>
              </a:rPr>
              <a:t>Предметом </a:t>
            </a:r>
            <a:r>
              <a:rPr lang="ru-RU" dirty="0">
                <a:solidFill>
                  <a:schemeClr val="tx1"/>
                </a:solidFill>
                <a:latin typeface="+mj-lt"/>
              </a:rPr>
              <a:t>закупки являлось «Благоустройство пешеходной зоны по ул. Советская, </a:t>
            </a:r>
            <a:r>
              <a:rPr lang="ru-RU" dirty="0" smtClean="0">
                <a:solidFill>
                  <a:schemeClr val="tx1"/>
                </a:solidFill>
                <a:latin typeface="+mj-lt"/>
              </a:rPr>
              <a:t>г. Минеральные Воды». Часть контрактов, предоставленных участником в подтверждение опыта, не была принята комиссией ввиду того, что в ЕИС отсутствовала информация об их исполнении. Также часть контрактов (согласно актам КС-2, КС-3) выполнены на сумму </a:t>
            </a:r>
            <a:r>
              <a:rPr lang="ru-RU" dirty="0" err="1" smtClean="0">
                <a:solidFill>
                  <a:schemeClr val="tx1"/>
                </a:solidFill>
                <a:latin typeface="+mj-lt"/>
              </a:rPr>
              <a:t>бОльшую</a:t>
            </a:r>
            <a:r>
              <a:rPr lang="ru-RU" dirty="0" smtClean="0">
                <a:solidFill>
                  <a:schemeClr val="tx1"/>
                </a:solidFill>
                <a:latin typeface="+mj-lt"/>
              </a:rPr>
              <a:t>, чем предусмотрено данными контрактами.</a:t>
            </a:r>
            <a:endParaRPr lang="ru-RU" dirty="0">
              <a:solidFill>
                <a:schemeClr val="tx1"/>
              </a:solidFill>
              <a:latin typeface="+mj-lt"/>
            </a:endParaRPr>
          </a:p>
        </p:txBody>
      </p:sp>
      <p:sp>
        <p:nvSpPr>
          <p:cNvPr id="5" name="Прямоугольник 4">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TextBox 7"/>
          <p:cNvSpPr txBox="1"/>
          <p:nvPr/>
        </p:nvSpPr>
        <p:spPr>
          <a:xfrm>
            <a:off x="333406" y="3093691"/>
            <a:ext cx="7770405" cy="3416320"/>
          </a:xfrm>
          <a:prstGeom prst="rect">
            <a:avLst/>
          </a:prstGeom>
          <a:noFill/>
        </p:spPr>
        <p:txBody>
          <a:bodyPr wrap="square" rtlCol="0">
            <a:spAutoFit/>
          </a:bodyPr>
          <a:lstStyle/>
          <a:p>
            <a:r>
              <a:rPr lang="ru-RU" b="1" dirty="0"/>
              <a:t>Суть решения: </a:t>
            </a:r>
            <a:r>
              <a:rPr lang="ru-RU" dirty="0" smtClean="0"/>
              <a:t>контракт считается исполненным, если участником предоставлена копия такого контракта и акты КС-2, КС-3, что было выполнено участником. Отсутствие информации в ЕИС не свидетельствует об отсутствии надлежащего опыта. Превышение суммы исполненных обязательств надо ценой контракта также не свидетельствует об отсутствии опыта, так как может существовать законное разночтение между актами КС-2, содержащими сметную стоимость работ, и КС-3,содерожащими сведения о договорной цене с учетом понижающих коэффициентов.</a:t>
            </a:r>
          </a:p>
          <a:p>
            <a:endParaRPr lang="ru-RU" dirty="0"/>
          </a:p>
          <a:p>
            <a:r>
              <a:rPr lang="ru-RU" b="1" dirty="0"/>
              <a:t>Реквизиты: </a:t>
            </a:r>
            <a:r>
              <a:rPr lang="ru-RU" dirty="0" smtClean="0"/>
              <a:t>Решение Арбитражного суда Ставропольского края по </a:t>
            </a:r>
            <a:r>
              <a:rPr lang="ru-RU" dirty="0"/>
              <a:t>делу №</a:t>
            </a:r>
            <a:r>
              <a:rPr lang="ru-RU" dirty="0" smtClean="0"/>
              <a:t>А63-7609/2022 от 13.09.2022</a:t>
            </a:r>
            <a:endParaRPr lang="ru-RU" dirty="0"/>
          </a:p>
        </p:txBody>
      </p:sp>
    </p:spTree>
    <p:extLst>
      <p:ext uri="{BB962C8B-B14F-4D97-AF65-F5344CB8AC3E}">
        <p14:creationId xmlns:p14="http://schemas.microsoft.com/office/powerpoint/2010/main" val="123240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2906" y="56306"/>
            <a:ext cx="10515600" cy="691452"/>
          </a:xfrm>
        </p:spPr>
        <p:txBody>
          <a:bodyPr>
            <a:normAutofit/>
          </a:bodyPr>
          <a:lstStyle/>
          <a:p>
            <a:r>
              <a:rPr lang="ru-RU" sz="2800" b="1" dirty="0">
                <a:solidFill>
                  <a:schemeClr val="tx1"/>
                </a:solidFill>
              </a:rPr>
              <a:t>Случаи применения раздела </a:t>
            </a:r>
            <a:r>
              <a:rPr lang="en-US" sz="2800" b="1" dirty="0">
                <a:solidFill>
                  <a:schemeClr val="tx1"/>
                </a:solidFill>
              </a:rPr>
              <a:t>VI</a:t>
            </a:r>
            <a:r>
              <a:rPr lang="ru-RU" sz="2800" b="1" dirty="0">
                <a:solidFill>
                  <a:schemeClr val="tx1"/>
                </a:solidFill>
              </a:rPr>
              <a:t> – пункт 33</a:t>
            </a:r>
          </a:p>
        </p:txBody>
      </p:sp>
      <p:sp>
        <p:nvSpPr>
          <p:cNvPr id="5" name="Прямоугольник 4"/>
          <p:cNvSpPr/>
          <p:nvPr/>
        </p:nvSpPr>
        <p:spPr>
          <a:xfrm>
            <a:off x="477078" y="1828800"/>
            <a:ext cx="11188542" cy="4681332"/>
          </a:xfrm>
          <a:prstGeom prst="rect">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ru-RU" sz="2800" dirty="0">
                <a:solidFill>
                  <a:schemeClr val="tx1"/>
                </a:solidFill>
              </a:rPr>
              <a:t>При осуществлении закупки, по результатам проведения которой заключается контракт на выполнение работ по текущему ремонту зданий, сооружений</a:t>
            </a:r>
          </a:p>
        </p:txBody>
      </p:sp>
      <p:sp>
        <p:nvSpPr>
          <p:cNvPr id="6" name="Прямоугольник 5">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Tree>
    <p:extLst>
      <p:ext uri="{BB962C8B-B14F-4D97-AF65-F5344CB8AC3E}">
        <p14:creationId xmlns:p14="http://schemas.microsoft.com/office/powerpoint/2010/main" val="308527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655" y="158628"/>
            <a:ext cx="10515600" cy="691452"/>
          </a:xfrm>
        </p:spPr>
        <p:txBody>
          <a:bodyPr>
            <a:normAutofit/>
          </a:bodyPr>
          <a:lstStyle/>
          <a:p>
            <a:r>
              <a:rPr lang="ru-RU" sz="2800" b="1" dirty="0">
                <a:solidFill>
                  <a:schemeClr val="tx1"/>
                </a:solidFill>
              </a:rPr>
              <a:t>Особенности – текущий ремонт</a:t>
            </a:r>
          </a:p>
        </p:txBody>
      </p:sp>
      <p:sp>
        <p:nvSpPr>
          <p:cNvPr id="5" name="Прямоугольник 4"/>
          <p:cNvSpPr/>
          <p:nvPr/>
        </p:nvSpPr>
        <p:spPr>
          <a:xfrm>
            <a:off x="372575" y="1288084"/>
            <a:ext cx="11188542" cy="4681332"/>
          </a:xfrm>
          <a:prstGeom prst="rect">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ru-RU" sz="2000" dirty="0">
                <a:solidFill>
                  <a:schemeClr val="tx1"/>
                </a:solidFill>
              </a:rPr>
              <a:t>Критерии «расходы» и «характеристики объекта закупки» НЕ применяются</a:t>
            </a:r>
          </a:p>
          <a:p>
            <a:pPr marL="285750" indent="-285750">
              <a:buFont typeface="Wingdings" panose="05000000000000000000" pitchFamily="2" charset="2"/>
              <a:buChar char="ü"/>
            </a:pPr>
            <a:endParaRPr lang="ru-RU" sz="2000" dirty="0">
              <a:solidFill>
                <a:schemeClr val="tx1"/>
              </a:solidFill>
            </a:endParaRPr>
          </a:p>
          <a:p>
            <a:pPr marL="285750" indent="-285750">
              <a:buFont typeface="Wingdings" panose="05000000000000000000" pitchFamily="2" charset="2"/>
              <a:buChar char="ü"/>
            </a:pPr>
            <a:r>
              <a:rPr lang="ru-RU" sz="2000" dirty="0">
                <a:solidFill>
                  <a:schemeClr val="tx1"/>
                </a:solidFill>
              </a:rPr>
              <a:t>По критерию «квалификация» можно применять только показатель оценки «наличие у участников закупки опыта поставки товара, выполнения работы, оказания услуги, связанного с предметом контракта»</a:t>
            </a:r>
          </a:p>
          <a:p>
            <a:pPr marL="285750" indent="-285750">
              <a:buFont typeface="Wingdings" panose="05000000000000000000" pitchFamily="2" charset="2"/>
              <a:buChar char="ü"/>
            </a:pPr>
            <a:endParaRPr lang="ru-RU" sz="2000" dirty="0">
              <a:solidFill>
                <a:schemeClr val="tx1"/>
              </a:solidFill>
            </a:endParaRPr>
          </a:p>
          <a:p>
            <a:pPr marL="285750" indent="-285750">
              <a:buFont typeface="Wingdings" panose="05000000000000000000" pitchFamily="2" charset="2"/>
              <a:buChar char="ü"/>
            </a:pPr>
            <a:r>
              <a:rPr lang="ru-RU" sz="2000" dirty="0">
                <a:solidFill>
                  <a:schemeClr val="tx1"/>
                </a:solidFill>
              </a:rPr>
              <a:t>Порядком рассмотрения и оценки заявок устанавливаются положение о принятии к оценке исключительно исполненного договора (договоров), предусматривающего выполнение работ по текущему ремонту зданий, сооружений, строительству, реконструкции капитальному ремонту объекта капитального строительства (за исключением линейного объекта)</a:t>
            </a:r>
          </a:p>
          <a:p>
            <a:pPr marL="285750" indent="-285750">
              <a:buFont typeface="Wingdings" panose="05000000000000000000" pitchFamily="2" charset="2"/>
              <a:buChar char="ü"/>
            </a:pPr>
            <a:endParaRPr lang="ru-RU" sz="2000" dirty="0">
              <a:solidFill>
                <a:schemeClr val="tx1"/>
              </a:solidFill>
            </a:endParaRPr>
          </a:p>
          <a:p>
            <a:pPr marL="285750" indent="-285750">
              <a:buFont typeface="Wingdings" panose="05000000000000000000" pitchFamily="2" charset="2"/>
              <a:buChar char="ü"/>
            </a:pPr>
            <a:r>
              <a:rPr lang="ru-RU" sz="2000" dirty="0">
                <a:solidFill>
                  <a:schemeClr val="tx1"/>
                </a:solidFill>
              </a:rPr>
              <a:t>Документы принимаются и в том случае, когда к ним не приложена проектная документация</a:t>
            </a:r>
          </a:p>
          <a:p>
            <a:pPr marL="285750" indent="-285750">
              <a:buFont typeface="Wingdings" panose="05000000000000000000" pitchFamily="2" charset="2"/>
              <a:buChar char="ü"/>
            </a:pPr>
            <a:endParaRPr lang="ru-RU" sz="2800" dirty="0">
              <a:solidFill>
                <a:schemeClr val="tx1"/>
              </a:solidFill>
            </a:endParaRPr>
          </a:p>
        </p:txBody>
      </p:sp>
      <p:sp>
        <p:nvSpPr>
          <p:cNvPr id="6" name="Прямоугольник 5">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Tree>
    <p:extLst>
      <p:ext uri="{BB962C8B-B14F-4D97-AF65-F5344CB8AC3E}">
        <p14:creationId xmlns:p14="http://schemas.microsoft.com/office/powerpoint/2010/main" val="4504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9992" y="132502"/>
            <a:ext cx="10515600" cy="691452"/>
          </a:xfrm>
        </p:spPr>
        <p:txBody>
          <a:bodyPr>
            <a:normAutofit/>
          </a:bodyPr>
          <a:lstStyle/>
          <a:p>
            <a:r>
              <a:rPr lang="ru-RU" sz="2800" b="1" dirty="0">
                <a:solidFill>
                  <a:schemeClr val="tx1"/>
                </a:solidFill>
              </a:rPr>
              <a:t>Случаи применения раздела </a:t>
            </a:r>
            <a:r>
              <a:rPr lang="en-US" sz="2800" b="1" dirty="0">
                <a:solidFill>
                  <a:schemeClr val="tx1"/>
                </a:solidFill>
              </a:rPr>
              <a:t>VI</a:t>
            </a:r>
            <a:r>
              <a:rPr lang="ru-RU" sz="2800" b="1" dirty="0">
                <a:solidFill>
                  <a:schemeClr val="tx1"/>
                </a:solidFill>
              </a:rPr>
              <a:t> – пункт 34</a:t>
            </a:r>
          </a:p>
        </p:txBody>
      </p:sp>
      <p:sp>
        <p:nvSpPr>
          <p:cNvPr id="5" name="Прямоугольник 4"/>
          <p:cNvSpPr/>
          <p:nvPr/>
        </p:nvSpPr>
        <p:spPr>
          <a:xfrm>
            <a:off x="477078" y="1828800"/>
            <a:ext cx="11188542" cy="4681332"/>
          </a:xfrm>
          <a:prstGeom prst="rect">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ru-RU" sz="2800" dirty="0">
                <a:solidFill>
                  <a:schemeClr val="tx1"/>
                </a:solidFill>
              </a:rPr>
              <a:t>При осуществлении закупки, по результатам проведения которой заключается контракт на оказание услуг по организации отдыха детей и их оздоровлению</a:t>
            </a:r>
          </a:p>
        </p:txBody>
      </p:sp>
      <p:sp>
        <p:nvSpPr>
          <p:cNvPr id="6" name="Прямоугольник 5">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Tree>
    <p:extLst>
      <p:ext uri="{BB962C8B-B14F-4D97-AF65-F5344CB8AC3E}">
        <p14:creationId xmlns:p14="http://schemas.microsoft.com/office/powerpoint/2010/main" val="341764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655" y="56306"/>
            <a:ext cx="10515600" cy="691452"/>
          </a:xfrm>
        </p:spPr>
        <p:txBody>
          <a:bodyPr>
            <a:normAutofit/>
          </a:bodyPr>
          <a:lstStyle/>
          <a:p>
            <a:r>
              <a:rPr lang="ru-RU" sz="2800" b="1" dirty="0">
                <a:solidFill>
                  <a:schemeClr val="tx1"/>
                </a:solidFill>
              </a:rPr>
              <a:t>Особенности – детский отдых</a:t>
            </a:r>
          </a:p>
        </p:txBody>
      </p:sp>
      <p:sp>
        <p:nvSpPr>
          <p:cNvPr id="5" name="Прямоугольник 4"/>
          <p:cNvSpPr/>
          <p:nvPr/>
        </p:nvSpPr>
        <p:spPr>
          <a:xfrm>
            <a:off x="387042" y="853440"/>
            <a:ext cx="11188542" cy="5656692"/>
          </a:xfrm>
          <a:prstGeom prst="rect">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ru-RU" sz="2400" dirty="0">
                <a:solidFill>
                  <a:schemeClr val="tx1"/>
                </a:solidFill>
              </a:rPr>
              <a:t>подлежит обязательному применению показатель оценки «наличие у участников закупки опыта поставки товара, выполнения работы, оказания услуги, связанного с предметом контракта». Величина значимости такого показателя должна составлять не менее 60% суммы величин значимости всех применяемых показателей оценки по критерию оценки «квалификация»;</a:t>
            </a:r>
          </a:p>
          <a:p>
            <a:pPr marL="285750" indent="-285750">
              <a:buFont typeface="Wingdings" panose="05000000000000000000" pitchFamily="2" charset="2"/>
              <a:buChar char="ü"/>
            </a:pPr>
            <a:endParaRPr lang="ru-RU" sz="2400" dirty="0">
              <a:solidFill>
                <a:schemeClr val="tx1"/>
              </a:solidFill>
            </a:endParaRPr>
          </a:p>
          <a:p>
            <a:pPr marL="285750" indent="-285750">
              <a:buFont typeface="Wingdings" panose="05000000000000000000" pitchFamily="2" charset="2"/>
              <a:buChar char="ü"/>
            </a:pPr>
            <a:r>
              <a:rPr lang="ru-RU" sz="2400" dirty="0" smtClean="0">
                <a:solidFill>
                  <a:schemeClr val="tx1"/>
                </a:solidFill>
              </a:rPr>
              <a:t>порядком </a:t>
            </a:r>
            <a:r>
              <a:rPr lang="ru-RU" sz="2400" dirty="0">
                <a:solidFill>
                  <a:schemeClr val="tx1"/>
                </a:solidFill>
              </a:rPr>
              <a:t>рассмотрения и оценки заявок в отношении показателя оценки «наличие у участников закупки опыта поставки товара, выполнения работы, оказания услуги, связанного с предметом контракта», его детализирующих показателей, устанавливается положение о принятии к оценке исключительно исполненного договора (договоров), предусматривающего оказание услуг по организации отдыха детей и их оздоровлению.</a:t>
            </a:r>
          </a:p>
          <a:p>
            <a:pPr marL="285750" indent="-285750">
              <a:buFont typeface="Wingdings" panose="05000000000000000000" pitchFamily="2" charset="2"/>
              <a:buChar char="ü"/>
            </a:pPr>
            <a:endParaRPr lang="ru-RU" sz="2800" dirty="0">
              <a:solidFill>
                <a:schemeClr val="tx1"/>
              </a:solidFill>
            </a:endParaRPr>
          </a:p>
        </p:txBody>
      </p:sp>
      <p:sp>
        <p:nvSpPr>
          <p:cNvPr id="6" name="Прямоугольник 5">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Tree>
    <p:extLst>
      <p:ext uri="{BB962C8B-B14F-4D97-AF65-F5344CB8AC3E}">
        <p14:creationId xmlns:p14="http://schemas.microsoft.com/office/powerpoint/2010/main" val="397070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77078" y="1828800"/>
            <a:ext cx="11188542" cy="4681332"/>
          </a:xfrm>
          <a:prstGeom prst="rect">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ru-RU" sz="2800" dirty="0">
                <a:solidFill>
                  <a:schemeClr val="tx1"/>
                </a:solidFill>
              </a:rPr>
              <a:t>При осуществлении закупки, по результатам проведения которой заключается контракт на оказание услуг по обеспечению охраны объектов (территорий) образовательных и научных организаций</a:t>
            </a:r>
          </a:p>
        </p:txBody>
      </p:sp>
      <p:sp>
        <p:nvSpPr>
          <p:cNvPr id="6" name="Прямоугольник 5">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238422" y="175734"/>
            <a:ext cx="7500771" cy="523220"/>
          </a:xfrm>
          <a:prstGeom prst="rect">
            <a:avLst/>
          </a:prstGeom>
        </p:spPr>
        <p:txBody>
          <a:bodyPr wrap="none">
            <a:spAutoFit/>
          </a:bodyPr>
          <a:lstStyle/>
          <a:p>
            <a:r>
              <a:rPr lang="ru-RU" sz="2800" b="1" dirty="0"/>
              <a:t>Случаи применения раздела </a:t>
            </a:r>
            <a:r>
              <a:rPr lang="en-US" sz="2800" b="1" dirty="0"/>
              <a:t>VI</a:t>
            </a:r>
            <a:r>
              <a:rPr lang="ru-RU" sz="2800" b="1" dirty="0"/>
              <a:t> – пункт 35</a:t>
            </a:r>
          </a:p>
        </p:txBody>
      </p:sp>
      <p:pic>
        <p:nvPicPr>
          <p:cNvPr id="7" name="Рисунок 6">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Tree>
    <p:extLst>
      <p:ext uri="{BB962C8B-B14F-4D97-AF65-F5344CB8AC3E}">
        <p14:creationId xmlns:p14="http://schemas.microsoft.com/office/powerpoint/2010/main" val="152803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027" y="184753"/>
            <a:ext cx="10515600" cy="691452"/>
          </a:xfrm>
        </p:spPr>
        <p:txBody>
          <a:bodyPr>
            <a:normAutofit/>
          </a:bodyPr>
          <a:lstStyle/>
          <a:p>
            <a:r>
              <a:rPr lang="ru-RU" sz="2800" b="1" dirty="0">
                <a:solidFill>
                  <a:schemeClr val="tx1"/>
                </a:solidFill>
              </a:rPr>
              <a:t>Особенности – охрана</a:t>
            </a:r>
          </a:p>
        </p:txBody>
      </p:sp>
      <p:sp>
        <p:nvSpPr>
          <p:cNvPr id="5" name="Прямоугольник 4"/>
          <p:cNvSpPr/>
          <p:nvPr/>
        </p:nvSpPr>
        <p:spPr>
          <a:xfrm>
            <a:off x="387042" y="1053737"/>
            <a:ext cx="11188542" cy="54563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ru-RU" sz="2400" dirty="0">
                <a:solidFill>
                  <a:schemeClr val="tx1"/>
                </a:solidFill>
              </a:rPr>
              <a:t>подлежит обязательному применению показатель оценки «наличие у участников закупки опыта поставки товара, выполнения работы, оказания услуги, связанного с предметом контракта». Величина значимости такого показателя должна составлять не менее 60% суммы величин значимости всех применяемых показателей оценки по критерию оценки «квалификация»;</a:t>
            </a:r>
          </a:p>
          <a:p>
            <a:pPr marL="285750" indent="-285750">
              <a:buFont typeface="Wingdings" panose="05000000000000000000" pitchFamily="2" charset="2"/>
              <a:buChar char="ü"/>
            </a:pPr>
            <a:endParaRPr lang="ru-RU" sz="2400" dirty="0">
              <a:solidFill>
                <a:schemeClr val="tx1"/>
              </a:solidFill>
            </a:endParaRPr>
          </a:p>
          <a:p>
            <a:pPr marL="285750" indent="-285750">
              <a:buFont typeface="Wingdings" panose="05000000000000000000" pitchFamily="2" charset="2"/>
              <a:buChar char="ü"/>
            </a:pPr>
            <a:r>
              <a:rPr lang="ru-RU" sz="2400" dirty="0">
                <a:solidFill>
                  <a:schemeClr val="tx1"/>
                </a:solidFill>
              </a:rPr>
              <a:t>Порядком рассмотрения и оценки заявок в отношении показателя оценки «наличие у участников закупки опыта поставки товара, выполнения работы, оказания услуги, связанного с предметом контракта», его детализирующих показателей, устанавливается положение о принятии к оценке исключительно исполненного договора (договоров), предусматривающего оказание услуг по обеспечению охраны объектов (территорий) образовательных и научных организаций.</a:t>
            </a:r>
            <a:endParaRPr lang="ru-RU" sz="2800" dirty="0">
              <a:solidFill>
                <a:schemeClr val="tx1"/>
              </a:solidFill>
            </a:endParaRPr>
          </a:p>
        </p:txBody>
      </p:sp>
      <p:sp>
        <p:nvSpPr>
          <p:cNvPr id="6" name="Прямоугольник 5">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Tree>
    <p:extLst>
      <p:ext uri="{BB962C8B-B14F-4D97-AF65-F5344CB8AC3E}">
        <p14:creationId xmlns:p14="http://schemas.microsoft.com/office/powerpoint/2010/main" val="193302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861" y="251101"/>
            <a:ext cx="10515600" cy="691452"/>
          </a:xfrm>
        </p:spPr>
        <p:txBody>
          <a:bodyPr>
            <a:normAutofit/>
          </a:bodyPr>
          <a:lstStyle/>
          <a:p>
            <a:r>
              <a:rPr lang="ru-RU" sz="2400" b="1" dirty="0">
                <a:solidFill>
                  <a:schemeClr val="tx1"/>
                </a:solidFill>
              </a:rPr>
              <a:t>Случаи применения раздела </a:t>
            </a:r>
            <a:r>
              <a:rPr lang="en-US" sz="2400" b="1" dirty="0">
                <a:solidFill>
                  <a:schemeClr val="tx1"/>
                </a:solidFill>
              </a:rPr>
              <a:t>VI</a:t>
            </a:r>
            <a:r>
              <a:rPr lang="ru-RU" sz="2400" b="1" dirty="0">
                <a:solidFill>
                  <a:schemeClr val="tx1"/>
                </a:solidFill>
              </a:rPr>
              <a:t> – пункт 36</a:t>
            </a:r>
          </a:p>
        </p:txBody>
      </p:sp>
      <p:sp>
        <p:nvSpPr>
          <p:cNvPr id="5" name="Прямоугольник 4"/>
          <p:cNvSpPr/>
          <p:nvPr/>
        </p:nvSpPr>
        <p:spPr>
          <a:xfrm>
            <a:off x="424827" y="1390406"/>
            <a:ext cx="11188542" cy="4681332"/>
          </a:xfrm>
          <a:prstGeom prst="rect">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ü"/>
            </a:pPr>
            <a:r>
              <a:rPr lang="ru-RU" sz="2000" dirty="0">
                <a:solidFill>
                  <a:schemeClr val="tx1"/>
                </a:solidFill>
              </a:rPr>
              <a:t>При осуществлении закупки, по результатам проведения которой заключается контракт на выполнение научно-исследовательских, опытно-конструкторских или технологических работ, оказание консультационных услуг, в Порядке рассмотрения и оценки заявок может быть установлено положение о применении сниженной величины значимости критерия оценки «цена», в размере 10% для оценки заявки участника закупки, предложившего цену контракта, которая на 25 и более процентов ниже НМЦК, либо предложившего сумму цен единиц товара, работы, услуги, которая на 25 и более процентов ниже начальной суммы цен указанных единиц. При этом разница между величиной значимости критерия оценки «цена», и предусмотренной настоящим пунктом сниженной величиной не используется при оценке такой заявки (в том числе не суммируется с величинами значимости иных применяемых критериев оценки).</a:t>
            </a:r>
          </a:p>
        </p:txBody>
      </p:sp>
      <p:sp>
        <p:nvSpPr>
          <p:cNvPr id="6" name="Прямоугольник 5">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Tree>
    <p:extLst>
      <p:ext uri="{BB962C8B-B14F-4D97-AF65-F5344CB8AC3E}">
        <p14:creationId xmlns:p14="http://schemas.microsoft.com/office/powerpoint/2010/main" val="359000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 y="308381"/>
            <a:ext cx="10496290" cy="649043"/>
          </a:xfrm>
        </p:spPr>
        <p:txBody>
          <a:bodyPr>
            <a:normAutofit/>
          </a:bodyPr>
          <a:lstStyle/>
          <a:p>
            <a:r>
              <a:rPr lang="ru-RU" sz="2400" b="1" dirty="0" smtClean="0">
                <a:solidFill>
                  <a:schemeClr val="tx1"/>
                </a:solidFill>
              </a:rPr>
              <a:t>Протокол оценки заявок</a:t>
            </a:r>
            <a:endParaRPr lang="ru-RU" sz="2400" b="1" dirty="0">
              <a:solidFill>
                <a:schemeClr val="tx1"/>
              </a:solidFill>
            </a:endParaRPr>
          </a:p>
        </p:txBody>
      </p:sp>
      <p:sp>
        <p:nvSpPr>
          <p:cNvPr id="6" name="Прямоугольник 5">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3" name="Прямоугольник 2"/>
          <p:cNvSpPr/>
          <p:nvPr/>
        </p:nvSpPr>
        <p:spPr>
          <a:xfrm>
            <a:off x="269966" y="836024"/>
            <a:ext cx="5442857" cy="6021976"/>
          </a:xfrm>
          <a:prstGeom prst="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ru-RU" sz="1400" b="1" dirty="0" smtClean="0">
                <a:solidFill>
                  <a:schemeClr val="tx1"/>
                </a:solidFill>
              </a:rPr>
              <a:t>Протокол рассмотрения первых частей должен содержать (ч.6 ст.48)</a:t>
            </a:r>
          </a:p>
          <a:p>
            <a:pPr marL="285750" indent="-285750" algn="ctr">
              <a:buFont typeface="Wingdings" panose="05000000000000000000" pitchFamily="2" charset="2"/>
              <a:buChar char="ü"/>
            </a:pPr>
            <a:endParaRPr lang="ru-RU" sz="1400" dirty="0">
              <a:solidFill>
                <a:schemeClr val="tx1"/>
              </a:solidFill>
            </a:endParaRPr>
          </a:p>
          <a:p>
            <a:r>
              <a:rPr lang="ru-RU" sz="1400" dirty="0" smtClean="0">
                <a:solidFill>
                  <a:schemeClr val="tx1"/>
                </a:solidFill>
              </a:rPr>
              <a:t>1</a:t>
            </a:r>
            <a:r>
              <a:rPr lang="ru-RU" sz="1400" dirty="0">
                <a:solidFill>
                  <a:schemeClr val="tx1"/>
                </a:solidFill>
              </a:rPr>
              <a:t>) дату рассмотрения и оценки первых частей заявок на участие в закупке, идентификационные номера таких заявок;</a:t>
            </a:r>
          </a:p>
          <a:p>
            <a:r>
              <a:rPr lang="ru-RU" sz="1400" dirty="0">
                <a:solidFill>
                  <a:schemeClr val="tx1"/>
                </a:solidFill>
              </a:rPr>
              <a:t>2) информацию о принятом решении о признании первой части заявки на участие в закупке соответствующей извещению об осуществлении закупки или об отклонении заявки на участие в закупке с обоснованием такого решения и с указанием положений настоящего Федерального закона, извещения об осуществлении закупки, которым не соответствует такая заявка, положений заявки на участие в закупке, которые не соответствуют настоящему Федеральному закону, извещению об осуществлении закупки;</a:t>
            </a:r>
          </a:p>
          <a:p>
            <a:r>
              <a:rPr lang="ru-RU" sz="1400" dirty="0">
                <a:solidFill>
                  <a:schemeClr val="tx1"/>
                </a:solidFill>
              </a:rPr>
              <a:t>3) присвоенные первым частям заявок на участие в закупке, признанным соответствующими извещению об осуществлении закупки, значения по каждому критерию оценки первых частей заявок на участие в закупке (в случае установления таких критериев в извещении об осуществлении закупки);</a:t>
            </a:r>
          </a:p>
          <a:p>
            <a:r>
              <a:rPr lang="ru-RU" sz="1400" dirty="0">
                <a:solidFill>
                  <a:schemeClr val="tx1"/>
                </a:solidFill>
              </a:rPr>
              <a:t>4) информацию о решении каждого члена комиссии по осуществлению закупок, принимавшего участие в рассмотрении и оценке первых частей заявок на участие в закупке, в отношении каждой первой части заявки на участие в закупке;</a:t>
            </a:r>
          </a:p>
          <a:p>
            <a:r>
              <a:rPr lang="ru-RU" sz="1400" dirty="0">
                <a:solidFill>
                  <a:schemeClr val="tx1"/>
                </a:solidFill>
              </a:rPr>
              <a:t>5) информацию о признании определения поставщика (подрядчика, исполнителя) несостоявшимся в случаях, предусмотренных пунктами 2 и 4 части 1 статьи 52 настоящего Федерального закона</a:t>
            </a:r>
            <a:r>
              <a:rPr lang="ru-RU" sz="1400" dirty="0" smtClean="0">
                <a:solidFill>
                  <a:schemeClr val="tx1"/>
                </a:solidFill>
              </a:rPr>
              <a:t>.</a:t>
            </a:r>
            <a:endParaRPr lang="ru-RU" sz="1400" dirty="0">
              <a:solidFill>
                <a:schemeClr val="tx1"/>
              </a:solidFill>
            </a:endParaRPr>
          </a:p>
        </p:txBody>
      </p:sp>
      <p:sp>
        <p:nvSpPr>
          <p:cNvPr id="8" name="Прямоугольник 7"/>
          <p:cNvSpPr/>
          <p:nvPr/>
        </p:nvSpPr>
        <p:spPr>
          <a:xfrm>
            <a:off x="5992728" y="836024"/>
            <a:ext cx="5833512" cy="6021976"/>
          </a:xfrm>
          <a:prstGeom prst="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ru-RU" sz="1400" b="1" dirty="0" smtClean="0">
                <a:solidFill>
                  <a:schemeClr val="tx1"/>
                </a:solidFill>
              </a:rPr>
              <a:t>Протокол рассмотрения вторых частей должен содержать (ч.13 ст.48)</a:t>
            </a:r>
          </a:p>
          <a:p>
            <a:pPr marL="285750" indent="-285750" algn="ctr">
              <a:buFont typeface="Wingdings" panose="05000000000000000000" pitchFamily="2" charset="2"/>
              <a:buChar char="ü"/>
            </a:pPr>
            <a:endParaRPr lang="ru-RU" sz="1400" dirty="0">
              <a:solidFill>
                <a:schemeClr val="tx1"/>
              </a:solidFill>
            </a:endParaRPr>
          </a:p>
          <a:p>
            <a:r>
              <a:rPr lang="ru-RU" sz="1400" dirty="0">
                <a:solidFill>
                  <a:schemeClr val="tx1"/>
                </a:solidFill>
              </a:rPr>
              <a:t>1) дату рассмотрения и оценки вторых частей заявок на участие в закупке, идентификационные номера таких заявок;</a:t>
            </a:r>
          </a:p>
          <a:p>
            <a:r>
              <a:rPr lang="ru-RU" sz="1400" dirty="0">
                <a:solidFill>
                  <a:schemeClr val="tx1"/>
                </a:solidFill>
              </a:rPr>
              <a:t>2) информацию о принятом решении о признании второй части заявки на участие в закупке соответствующей извещению об осуществлении закупки или об отклонении заявки на участие в закупке с обоснованием такого решения и с указанием положений настоящего Федерального закона, извещения об осуществлении закупки, которым не соответствует такая заявка, положений заявки на участие в закупке, которые не соответствуют настоящему Федеральному закону, извещению об осуществлении закупки;</a:t>
            </a:r>
          </a:p>
          <a:p>
            <a:r>
              <a:rPr lang="ru-RU" sz="1400" dirty="0">
                <a:solidFill>
                  <a:schemeClr val="tx1"/>
                </a:solidFill>
              </a:rPr>
              <a:t>3) присвоенные вторым частям заявок на участие в закупке, признанным соответствующими извещению об осуществлении закупки, значения по критерию, предусмотренному пунктом 4 части 1 статьи 32 настоящего Федерального закона (в случае установления такого критерия в извещении об осуществлении закупки);</a:t>
            </a:r>
          </a:p>
          <a:p>
            <a:r>
              <a:rPr lang="ru-RU" sz="1400" dirty="0">
                <a:solidFill>
                  <a:schemeClr val="tx1"/>
                </a:solidFill>
              </a:rPr>
              <a:t>4) информацию о решении каждого члена комиссии по осуществлению закупок, принимавшего участие в рассмотрении и оценке вторых частей заявок на участие в закупке, в отношении каждой второй части заявки на участие в закупке;</a:t>
            </a:r>
          </a:p>
          <a:p>
            <a:r>
              <a:rPr lang="ru-RU" sz="1400" dirty="0">
                <a:solidFill>
                  <a:schemeClr val="tx1"/>
                </a:solidFill>
              </a:rPr>
              <a:t>5) информацию о признании определения поставщика (подрядчика, исполнителя) несостоявшимся в случаях, предусмотренных пунктами 2 и 4 части 1 статьи 52 настоящего Федерального закона.</a:t>
            </a:r>
          </a:p>
        </p:txBody>
      </p:sp>
    </p:spTree>
    <p:extLst>
      <p:ext uri="{BB962C8B-B14F-4D97-AF65-F5344CB8AC3E}">
        <p14:creationId xmlns:p14="http://schemas.microsoft.com/office/powerpoint/2010/main" val="114468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 y="308381"/>
            <a:ext cx="10496290" cy="649043"/>
          </a:xfrm>
        </p:spPr>
        <p:txBody>
          <a:bodyPr>
            <a:normAutofit/>
          </a:bodyPr>
          <a:lstStyle/>
          <a:p>
            <a:r>
              <a:rPr lang="ru-RU" sz="2400" b="1" dirty="0" smtClean="0">
                <a:solidFill>
                  <a:schemeClr val="tx1"/>
                </a:solidFill>
              </a:rPr>
              <a:t>Административная практика - Протокол оценки заявок</a:t>
            </a:r>
            <a:endParaRPr lang="ru-RU" sz="2400" b="1" dirty="0">
              <a:solidFill>
                <a:schemeClr val="tx1"/>
              </a:solidFill>
            </a:endParaRPr>
          </a:p>
        </p:txBody>
      </p:sp>
      <p:sp>
        <p:nvSpPr>
          <p:cNvPr id="6" name="Прямоугольник 5">
            <a:extLst>
              <a:ext uri="{FF2B5EF4-FFF2-40B4-BE49-F238E27FC236}">
                <a16:creationId xmlns:a16="http://schemas.microsoft.com/office/drawing/2014/main" id="{84E493DF-A5BB-4640-9638-DB96EDE93A55}"/>
              </a:ext>
            </a:extLst>
          </p:cNvPr>
          <p:cNvSpPr/>
          <p:nvPr/>
        </p:nvSpPr>
        <p:spPr>
          <a:xfrm>
            <a:off x="0" y="69895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4" name="TextBox 3"/>
          <p:cNvSpPr txBox="1"/>
          <p:nvPr/>
        </p:nvSpPr>
        <p:spPr>
          <a:xfrm>
            <a:off x="269966" y="888274"/>
            <a:ext cx="11469188" cy="5909310"/>
          </a:xfrm>
          <a:prstGeom prst="rect">
            <a:avLst/>
          </a:prstGeom>
          <a:noFill/>
        </p:spPr>
        <p:txBody>
          <a:bodyPr wrap="square" rtlCol="0">
            <a:spAutoFit/>
          </a:bodyPr>
          <a:lstStyle/>
          <a:p>
            <a:r>
              <a:rPr lang="ru-RU" sz="1400" b="1" dirty="0" smtClean="0"/>
              <a:t>Суть жалобы: </a:t>
            </a:r>
            <a:r>
              <a:rPr lang="ru-RU" sz="1400" dirty="0" smtClean="0"/>
              <a:t>протокол содержал следующую информацию о порядке оценки</a:t>
            </a:r>
          </a:p>
          <a:p>
            <a:r>
              <a:rPr lang="ru-RU" sz="1400" b="1" dirty="0" smtClean="0"/>
              <a:t> </a:t>
            </a:r>
          </a:p>
          <a:p>
            <a:endParaRPr lang="ru-RU" sz="1400" b="1" dirty="0"/>
          </a:p>
          <a:p>
            <a:endParaRPr lang="ru-RU" sz="1400" b="1" dirty="0" smtClean="0"/>
          </a:p>
          <a:p>
            <a:endParaRPr lang="ru-RU" sz="1400" b="1" dirty="0"/>
          </a:p>
          <a:p>
            <a:endParaRPr lang="ru-RU" sz="1400" b="1" dirty="0" smtClean="0"/>
          </a:p>
          <a:p>
            <a:endParaRPr lang="ru-RU" sz="1400" b="1" dirty="0"/>
          </a:p>
          <a:p>
            <a:endParaRPr lang="ru-RU" sz="1400" b="1" dirty="0" smtClean="0"/>
          </a:p>
          <a:p>
            <a:endParaRPr lang="ru-RU" sz="1400" b="1" dirty="0"/>
          </a:p>
          <a:p>
            <a:endParaRPr lang="ru-RU" sz="1400" b="1" dirty="0" smtClean="0"/>
          </a:p>
          <a:p>
            <a:endParaRPr lang="ru-RU" sz="1400" dirty="0" smtClean="0"/>
          </a:p>
          <a:p>
            <a:endParaRPr lang="ru-RU" sz="1400" dirty="0"/>
          </a:p>
          <a:p>
            <a:endParaRPr lang="ru-RU" sz="1400" dirty="0" smtClean="0"/>
          </a:p>
          <a:p>
            <a:r>
              <a:rPr lang="ru-RU" sz="1400" dirty="0" smtClean="0"/>
              <a:t>Участник направил заказчику запрос о разъяснении результатов оценки, и получил развернутую мотивировку решения комиссии.</a:t>
            </a:r>
          </a:p>
          <a:p>
            <a:endParaRPr lang="ru-RU" sz="1400" dirty="0" smtClean="0"/>
          </a:p>
          <a:p>
            <a:r>
              <a:rPr lang="ru-RU" sz="1400" b="1" dirty="0" smtClean="0"/>
              <a:t>Суть решения: </a:t>
            </a:r>
            <a:r>
              <a:rPr lang="ru-RU" sz="1400" dirty="0"/>
              <a:t>Из текста протокола рассмотрения и оценки вторых частей заявок на участие в открытом конкурсе в электронной форме от 24.06.2022 № ПРОII1 усматривается отсутствие обоснования присвоения заявкам участников того или иного количества баллов в предельных установленных количествах в соответствии с критериями и порядком оценки, определенными в извещении об осуществлении конкурса. Так, из протокола не следует, по каким причинам и с учетом каких конкретных характеристик заявок и по какой именно формуле присвоено то или иное количество баллов.</a:t>
            </a:r>
          </a:p>
          <a:p>
            <a:r>
              <a:rPr lang="ru-RU" sz="1400" dirty="0"/>
              <a:t>Вместе с тем, действия конкурсной комиссии при оценке заявок должны быть в первую очередь понятны участникам закупки. В настоящем случае алгоритм оценки и присвоения конкретного количества баллов не следует из протокола.</a:t>
            </a:r>
          </a:p>
          <a:p>
            <a:r>
              <a:rPr lang="ru-RU" sz="1400" dirty="0"/>
              <a:t>Отсутствие в протоколе оценки заявок названного порядка не позволяет определить правомерность оценки конкурсных заявок участников закупки и препятствует участникам конкурса заявить конкретные возражения по применению (неприменению) того или иного критерия оценки, что нарушает п. 4 ч. 13 ст. 48 Закона о контрактной системе.</a:t>
            </a:r>
          </a:p>
          <a:p>
            <a:endParaRPr lang="ru-RU" sz="1400" b="1" dirty="0"/>
          </a:p>
          <a:p>
            <a:r>
              <a:rPr lang="ru-RU" sz="1400" b="1" dirty="0" smtClean="0"/>
              <a:t>Реквизиты: </a:t>
            </a:r>
            <a:r>
              <a:rPr lang="ru-RU" sz="1400" dirty="0" smtClean="0"/>
              <a:t>Решение Санкт-Петербургского УФАС России по </a:t>
            </a:r>
            <a:r>
              <a:rPr lang="ru-RU" sz="1400" dirty="0"/>
              <a:t>закупке </a:t>
            </a:r>
            <a:r>
              <a:rPr lang="ru-RU" sz="1400" dirty="0" smtClean="0"/>
              <a:t>0372200080922000007 от 06.07.2022</a:t>
            </a:r>
            <a:endParaRPr lang="ru-RU" sz="1400" dirty="0"/>
          </a:p>
        </p:txBody>
      </p:sp>
      <p:graphicFrame>
        <p:nvGraphicFramePr>
          <p:cNvPr id="5" name="Таблица 4"/>
          <p:cNvGraphicFramePr>
            <a:graphicFrameLocks noGrp="1"/>
          </p:cNvGraphicFramePr>
          <p:nvPr>
            <p:extLst>
              <p:ext uri="{D42A27DB-BD31-4B8C-83A1-F6EECF244321}">
                <p14:modId xmlns:p14="http://schemas.microsoft.com/office/powerpoint/2010/main" val="2175082099"/>
              </p:ext>
            </p:extLst>
          </p:nvPr>
        </p:nvGraphicFramePr>
        <p:xfrm>
          <a:off x="336008" y="1347997"/>
          <a:ext cx="7313744" cy="2164080"/>
        </p:xfrm>
        <a:graphic>
          <a:graphicData uri="http://schemas.openxmlformats.org/drawingml/2006/table">
            <a:tbl>
              <a:tblPr firstRow="1" firstCol="1" lastRow="1" lastCol="1" bandRow="1"/>
              <a:tblGrid>
                <a:gridCol w="1828436">
                  <a:extLst>
                    <a:ext uri="{9D8B030D-6E8A-4147-A177-3AD203B41FA5}">
                      <a16:colId xmlns:a16="http://schemas.microsoft.com/office/drawing/2014/main" val="3437051811"/>
                    </a:ext>
                  </a:extLst>
                </a:gridCol>
                <a:gridCol w="1828436">
                  <a:extLst>
                    <a:ext uri="{9D8B030D-6E8A-4147-A177-3AD203B41FA5}">
                      <a16:colId xmlns:a16="http://schemas.microsoft.com/office/drawing/2014/main" val="2558096507"/>
                    </a:ext>
                  </a:extLst>
                </a:gridCol>
                <a:gridCol w="1828436">
                  <a:extLst>
                    <a:ext uri="{9D8B030D-6E8A-4147-A177-3AD203B41FA5}">
                      <a16:colId xmlns:a16="http://schemas.microsoft.com/office/drawing/2014/main" val="4222821773"/>
                    </a:ext>
                  </a:extLst>
                </a:gridCol>
                <a:gridCol w="1828436">
                  <a:extLst>
                    <a:ext uri="{9D8B030D-6E8A-4147-A177-3AD203B41FA5}">
                      <a16:colId xmlns:a16="http://schemas.microsoft.com/office/drawing/2014/main" val="2446195606"/>
                    </a:ext>
                  </a:extLst>
                </a:gridCol>
              </a:tblGrid>
              <a:tr h="0">
                <a:tc rowSpan="6">
                  <a:txBody>
                    <a:bodyPr/>
                    <a:lstStyle/>
                    <a:p>
                      <a:pPr algn="ctr">
                        <a:spcAft>
                          <a:spcPts val="0"/>
                        </a:spcAft>
                      </a:pPr>
                      <a:r>
                        <a:rPr lang="ru-RU" sz="1000">
                          <a:solidFill>
                            <a:srgbClr val="000000"/>
                          </a:solidFill>
                          <a:effectLst/>
                          <a:latin typeface="Times New Roman" panose="02020603050405020304" pitchFamily="18" charset="0"/>
                          <a:ea typeface="Times New Roman" panose="02020603050405020304" pitchFamily="18" charset="0"/>
                        </a:rPr>
                        <a:t>Квалификация трудовых ресурсов (руководителей и ключевых специалистов), предлагаемых для выполнения работ, оказания услуг</a:t>
                      </a:r>
                      <a:endParaRPr lang="ru-RU" sz="1200">
                        <a:effectLst/>
                        <a:latin typeface="Times New Roman" panose="02020603050405020304" pitchFamily="18" charset="0"/>
                        <a:ea typeface="Times New Roman" panose="02020603050405020304" pitchFamily="18" charset="0"/>
                      </a:endParaRPr>
                    </a:p>
                  </a:txBody>
                  <a:tcPr marL="13970" marR="13970" marT="13970" marB="139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ctr">
                        <a:spcAft>
                          <a:spcPts val="0"/>
                        </a:spcAft>
                      </a:pPr>
                      <a:r>
                        <a:rPr lang="ru-RU" sz="1000" dirty="0">
                          <a:solidFill>
                            <a:srgbClr val="000000"/>
                          </a:solidFill>
                          <a:effectLst/>
                          <a:latin typeface="Times New Roman" panose="02020603050405020304" pitchFamily="18" charset="0"/>
                          <a:ea typeface="Times New Roman" panose="02020603050405020304" pitchFamily="18" charset="0"/>
                        </a:rPr>
                        <a:t>40.00</a:t>
                      </a:r>
                      <a:endParaRPr lang="ru-RU" sz="1200" dirty="0">
                        <a:effectLst/>
                        <a:latin typeface="Times New Roman" panose="02020603050405020304" pitchFamily="18" charset="0"/>
                        <a:ea typeface="Times New Roman" panose="02020603050405020304" pitchFamily="18" charset="0"/>
                      </a:endParaRPr>
                    </a:p>
                  </a:txBody>
                  <a:tcPr marL="13970" marR="13970" marT="13970" marB="139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b="1">
                          <a:solidFill>
                            <a:srgbClr val="000000"/>
                          </a:solidFill>
                          <a:effectLst/>
                          <a:latin typeface="Times New Roman" panose="02020603050405020304" pitchFamily="18" charset="0"/>
                          <a:ea typeface="Times New Roman" panose="02020603050405020304" pitchFamily="18" charset="0"/>
                        </a:rPr>
                        <a:t>100</a:t>
                      </a:r>
                      <a:endParaRPr lang="ru-RU" sz="1200">
                        <a:effectLst/>
                        <a:latin typeface="Times New Roman" panose="02020603050405020304" pitchFamily="18" charset="0"/>
                        <a:ea typeface="Times New Roman" panose="02020603050405020304" pitchFamily="18" charset="0"/>
                      </a:endParaRPr>
                    </a:p>
                  </a:txBody>
                  <a:tcPr marL="13970" marR="13970" marT="13970" marB="139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b="1">
                          <a:solidFill>
                            <a:srgbClr val="000000"/>
                          </a:solidFill>
                          <a:effectLst/>
                          <a:latin typeface="Times New Roman" panose="02020603050405020304" pitchFamily="18" charset="0"/>
                          <a:ea typeface="Times New Roman" panose="02020603050405020304" pitchFamily="18" charset="0"/>
                        </a:rPr>
                        <a:t>40.00</a:t>
                      </a:r>
                      <a:endParaRPr lang="ru-RU" sz="1200">
                        <a:effectLst/>
                        <a:latin typeface="Times New Roman" panose="02020603050405020304" pitchFamily="18" charset="0"/>
                        <a:ea typeface="Times New Roman" panose="02020603050405020304" pitchFamily="18" charset="0"/>
                      </a:endParaRPr>
                    </a:p>
                  </a:txBody>
                  <a:tcPr marL="13970" marR="13970" marT="13970" marB="139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5697987"/>
                  </a:ext>
                </a:extLst>
              </a:tr>
              <a:tr h="0">
                <a:tc vMerge="1">
                  <a:txBody>
                    <a:bodyPr/>
                    <a:lstStyle/>
                    <a:p>
                      <a:endParaRPr lang="ru-RU"/>
                    </a:p>
                  </a:txBody>
                  <a:tcPr/>
                </a:tc>
                <a:tc vMerge="1">
                  <a:txBody>
                    <a:bodyPr/>
                    <a:lstStyle/>
                    <a:p>
                      <a:endParaRPr lang="ru-RU"/>
                    </a:p>
                  </a:txBody>
                  <a:tcPr/>
                </a:tc>
                <a:tc>
                  <a:txBody>
                    <a:bodyPr/>
                    <a:lstStyle/>
                    <a:p>
                      <a:pPr>
                        <a:spcAft>
                          <a:spcPts val="0"/>
                        </a:spcAft>
                      </a:pPr>
                      <a:r>
                        <a:rPr lang="ru-RU" sz="1000">
                          <a:solidFill>
                            <a:srgbClr val="000000"/>
                          </a:solidFill>
                          <a:effectLst/>
                          <a:latin typeface="Times New Roman" panose="02020603050405020304" pitchFamily="18" charset="0"/>
                          <a:ea typeface="Times New Roman" panose="02020603050405020304" pitchFamily="18" charset="0"/>
                        </a:rPr>
                        <a:t>100</a:t>
                      </a:r>
                      <a:endParaRPr lang="ru-RU" sz="1200">
                        <a:effectLst/>
                        <a:latin typeface="Times New Roman" panose="02020603050405020304" pitchFamily="18" charset="0"/>
                        <a:ea typeface="Times New Roman" panose="02020603050405020304" pitchFamily="18" charset="0"/>
                      </a:endParaRPr>
                    </a:p>
                  </a:txBody>
                  <a:tcPr marL="13970" marR="13970" marT="13970" marB="139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effectLst/>
                          <a:latin typeface="Times New Roman" panose="02020603050405020304" pitchFamily="18" charset="0"/>
                          <a:ea typeface="Times New Roman" panose="02020603050405020304" pitchFamily="18" charset="0"/>
                        </a:rPr>
                        <a:t>40.00</a:t>
                      </a:r>
                      <a:endParaRPr lang="ru-RU" sz="1200">
                        <a:effectLst/>
                        <a:latin typeface="Times New Roman" panose="02020603050405020304" pitchFamily="18" charset="0"/>
                        <a:ea typeface="Times New Roman" panose="02020603050405020304" pitchFamily="18" charset="0"/>
                      </a:endParaRPr>
                    </a:p>
                  </a:txBody>
                  <a:tcPr marL="13970" marR="13970" marT="13970" marB="139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4344562"/>
                  </a:ext>
                </a:extLst>
              </a:tr>
              <a:tr h="0">
                <a:tc vMerge="1">
                  <a:txBody>
                    <a:bodyPr/>
                    <a:lstStyle/>
                    <a:p>
                      <a:endParaRPr lang="ru-RU"/>
                    </a:p>
                  </a:txBody>
                  <a:tcPr/>
                </a:tc>
                <a:tc vMerge="1">
                  <a:txBody>
                    <a:bodyPr/>
                    <a:lstStyle/>
                    <a:p>
                      <a:endParaRPr lang="ru-RU"/>
                    </a:p>
                  </a:txBody>
                  <a:tcPr/>
                </a:tc>
                <a:tc>
                  <a:txBody>
                    <a:bodyPr/>
                    <a:lstStyle/>
                    <a:p>
                      <a:pPr>
                        <a:spcAft>
                          <a:spcPts val="0"/>
                        </a:spcAft>
                      </a:pPr>
                      <a:r>
                        <a:rPr lang="ru-RU" sz="1000">
                          <a:solidFill>
                            <a:srgbClr val="000000"/>
                          </a:solidFill>
                          <a:effectLst/>
                          <a:latin typeface="Times New Roman" panose="02020603050405020304" pitchFamily="18" charset="0"/>
                          <a:ea typeface="Times New Roman" panose="02020603050405020304" pitchFamily="18" charset="0"/>
                        </a:rPr>
                        <a:t>100</a:t>
                      </a:r>
                      <a:endParaRPr lang="ru-RU" sz="1200">
                        <a:effectLst/>
                        <a:latin typeface="Times New Roman" panose="02020603050405020304" pitchFamily="18" charset="0"/>
                        <a:ea typeface="Times New Roman" panose="02020603050405020304" pitchFamily="18" charset="0"/>
                      </a:endParaRPr>
                    </a:p>
                  </a:txBody>
                  <a:tcPr marL="13970" marR="13970" marT="13970" marB="139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effectLst/>
                          <a:latin typeface="Times New Roman" panose="02020603050405020304" pitchFamily="18" charset="0"/>
                          <a:ea typeface="Times New Roman" panose="02020603050405020304" pitchFamily="18" charset="0"/>
                        </a:rPr>
                        <a:t>40.00</a:t>
                      </a:r>
                      <a:endParaRPr lang="ru-RU" sz="1200">
                        <a:effectLst/>
                        <a:latin typeface="Times New Roman" panose="02020603050405020304" pitchFamily="18" charset="0"/>
                        <a:ea typeface="Times New Roman" panose="02020603050405020304" pitchFamily="18" charset="0"/>
                      </a:endParaRPr>
                    </a:p>
                  </a:txBody>
                  <a:tcPr marL="13970" marR="13970" marT="13970" marB="139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5764888"/>
                  </a:ext>
                </a:extLst>
              </a:tr>
              <a:tr h="0">
                <a:tc vMerge="1">
                  <a:txBody>
                    <a:bodyPr/>
                    <a:lstStyle/>
                    <a:p>
                      <a:endParaRPr lang="ru-RU"/>
                    </a:p>
                  </a:txBody>
                  <a:tcPr/>
                </a:tc>
                <a:tc vMerge="1">
                  <a:txBody>
                    <a:bodyPr/>
                    <a:lstStyle/>
                    <a:p>
                      <a:endParaRPr lang="ru-RU"/>
                    </a:p>
                  </a:txBody>
                  <a:tcPr/>
                </a:tc>
                <a:tc>
                  <a:txBody>
                    <a:bodyPr/>
                    <a:lstStyle/>
                    <a:p>
                      <a:pPr>
                        <a:spcAft>
                          <a:spcPts val="0"/>
                        </a:spcAft>
                      </a:pPr>
                      <a:r>
                        <a:rPr lang="ru-RU" sz="1000">
                          <a:solidFill>
                            <a:srgbClr val="000000"/>
                          </a:solidFill>
                          <a:effectLst/>
                          <a:latin typeface="Times New Roman" panose="02020603050405020304" pitchFamily="18" charset="0"/>
                          <a:ea typeface="Times New Roman" panose="02020603050405020304" pitchFamily="18" charset="0"/>
                        </a:rPr>
                        <a:t>100</a:t>
                      </a:r>
                      <a:endParaRPr lang="ru-RU" sz="1200">
                        <a:effectLst/>
                        <a:latin typeface="Times New Roman" panose="02020603050405020304" pitchFamily="18" charset="0"/>
                        <a:ea typeface="Times New Roman" panose="02020603050405020304" pitchFamily="18" charset="0"/>
                      </a:endParaRPr>
                    </a:p>
                  </a:txBody>
                  <a:tcPr marL="13970" marR="13970" marT="13970" marB="139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effectLst/>
                          <a:latin typeface="Times New Roman" panose="02020603050405020304" pitchFamily="18" charset="0"/>
                          <a:ea typeface="Times New Roman" panose="02020603050405020304" pitchFamily="18" charset="0"/>
                        </a:rPr>
                        <a:t>40.00</a:t>
                      </a:r>
                      <a:endParaRPr lang="ru-RU" sz="1200">
                        <a:effectLst/>
                        <a:latin typeface="Times New Roman" panose="02020603050405020304" pitchFamily="18" charset="0"/>
                        <a:ea typeface="Times New Roman" panose="02020603050405020304" pitchFamily="18" charset="0"/>
                      </a:endParaRPr>
                    </a:p>
                  </a:txBody>
                  <a:tcPr marL="13970" marR="13970" marT="13970" marB="139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1714323"/>
                  </a:ext>
                </a:extLst>
              </a:tr>
              <a:tr h="0">
                <a:tc vMerge="1">
                  <a:txBody>
                    <a:bodyPr/>
                    <a:lstStyle/>
                    <a:p>
                      <a:endParaRPr lang="ru-RU"/>
                    </a:p>
                  </a:txBody>
                  <a:tcPr/>
                </a:tc>
                <a:tc vMerge="1">
                  <a:txBody>
                    <a:bodyPr/>
                    <a:lstStyle/>
                    <a:p>
                      <a:endParaRPr lang="ru-RU"/>
                    </a:p>
                  </a:txBody>
                  <a:tcPr/>
                </a:tc>
                <a:tc>
                  <a:txBody>
                    <a:bodyPr/>
                    <a:lstStyle/>
                    <a:p>
                      <a:pPr>
                        <a:spcAft>
                          <a:spcPts val="0"/>
                        </a:spcAft>
                      </a:pPr>
                      <a:r>
                        <a:rPr lang="ru-RU" sz="1000">
                          <a:solidFill>
                            <a:srgbClr val="000000"/>
                          </a:solidFill>
                          <a:effectLst/>
                          <a:latin typeface="Times New Roman" panose="02020603050405020304" pitchFamily="18" charset="0"/>
                          <a:ea typeface="Times New Roman" panose="02020603050405020304" pitchFamily="18" charset="0"/>
                        </a:rPr>
                        <a:t>100</a:t>
                      </a:r>
                      <a:endParaRPr lang="ru-RU" sz="1200">
                        <a:effectLst/>
                        <a:latin typeface="Times New Roman" panose="02020603050405020304" pitchFamily="18" charset="0"/>
                        <a:ea typeface="Times New Roman" panose="02020603050405020304" pitchFamily="18" charset="0"/>
                      </a:endParaRPr>
                    </a:p>
                  </a:txBody>
                  <a:tcPr marL="13970" marR="13970" marT="13970" marB="139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solidFill>
                            <a:srgbClr val="000000"/>
                          </a:solidFill>
                          <a:effectLst/>
                          <a:latin typeface="Times New Roman" panose="02020603050405020304" pitchFamily="18" charset="0"/>
                          <a:ea typeface="Times New Roman" panose="02020603050405020304" pitchFamily="18" charset="0"/>
                        </a:rPr>
                        <a:t>40.00</a:t>
                      </a:r>
                      <a:endParaRPr lang="ru-RU" sz="1200" dirty="0">
                        <a:effectLst/>
                        <a:latin typeface="Times New Roman" panose="02020603050405020304" pitchFamily="18" charset="0"/>
                        <a:ea typeface="Times New Roman" panose="02020603050405020304" pitchFamily="18" charset="0"/>
                      </a:endParaRPr>
                    </a:p>
                  </a:txBody>
                  <a:tcPr marL="13970" marR="13970" marT="13970" marB="139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2540724"/>
                  </a:ext>
                </a:extLst>
              </a:tr>
              <a:tr h="0">
                <a:tc vMerge="1">
                  <a:txBody>
                    <a:bodyPr/>
                    <a:lstStyle/>
                    <a:p>
                      <a:endParaRPr lang="ru-RU"/>
                    </a:p>
                  </a:txBody>
                  <a:tcPr/>
                </a:tc>
                <a:tc vMerge="1">
                  <a:txBody>
                    <a:bodyPr/>
                    <a:lstStyle/>
                    <a:p>
                      <a:endParaRPr lang="ru-RU"/>
                    </a:p>
                  </a:txBody>
                  <a:tcPr/>
                </a:tc>
                <a:tc>
                  <a:txBody>
                    <a:bodyPr/>
                    <a:lstStyle/>
                    <a:p>
                      <a:pPr>
                        <a:spcAft>
                          <a:spcPts val="0"/>
                        </a:spcAft>
                      </a:pPr>
                      <a:r>
                        <a:rPr lang="ru-RU" sz="1000">
                          <a:solidFill>
                            <a:srgbClr val="000000"/>
                          </a:solidFill>
                          <a:effectLst/>
                          <a:latin typeface="Times New Roman" panose="02020603050405020304" pitchFamily="18" charset="0"/>
                          <a:ea typeface="Times New Roman" panose="02020603050405020304" pitchFamily="18" charset="0"/>
                        </a:rPr>
                        <a:t>100</a:t>
                      </a:r>
                      <a:endParaRPr lang="ru-RU" sz="1200">
                        <a:effectLst/>
                        <a:latin typeface="Times New Roman" panose="02020603050405020304" pitchFamily="18" charset="0"/>
                        <a:ea typeface="Times New Roman" panose="02020603050405020304" pitchFamily="18" charset="0"/>
                      </a:endParaRPr>
                    </a:p>
                  </a:txBody>
                  <a:tcPr marL="13970" marR="13970" marT="13970" marB="139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effectLst/>
                          <a:latin typeface="Times New Roman" panose="02020603050405020304" pitchFamily="18" charset="0"/>
                          <a:ea typeface="Times New Roman" panose="02020603050405020304" pitchFamily="18" charset="0"/>
                        </a:rPr>
                        <a:t>40.00</a:t>
                      </a:r>
                      <a:endParaRPr lang="ru-RU" sz="1200">
                        <a:effectLst/>
                        <a:latin typeface="Times New Roman" panose="02020603050405020304" pitchFamily="18" charset="0"/>
                        <a:ea typeface="Times New Roman" panose="02020603050405020304" pitchFamily="18" charset="0"/>
                      </a:endParaRPr>
                    </a:p>
                  </a:txBody>
                  <a:tcPr marL="13970" marR="13970" marT="13970" marB="139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3209663"/>
                  </a:ext>
                </a:extLst>
              </a:tr>
              <a:tr h="0">
                <a:tc rowSpan="6">
                  <a:txBody>
                    <a:bodyPr/>
                    <a:lstStyle/>
                    <a:p>
                      <a:pPr algn="ctr">
                        <a:spcAft>
                          <a:spcPts val="0"/>
                        </a:spcAft>
                      </a:pPr>
                      <a:r>
                        <a:rPr lang="ru-RU" sz="1000">
                          <a:solidFill>
                            <a:srgbClr val="000000"/>
                          </a:solidFill>
                          <a:effectLst/>
                          <a:latin typeface="Times New Roman" panose="02020603050405020304" pitchFamily="18" charset="0"/>
                          <a:ea typeface="Times New Roman" panose="02020603050405020304" pitchFamily="18" charset="0"/>
                        </a:rPr>
                        <a:t>Опыт участника по успешной поставке товара, выполнению работ, оказанию услуг сопоставимого характера и объема</a:t>
                      </a:r>
                      <a:endParaRPr lang="ru-RU" sz="1200">
                        <a:effectLst/>
                        <a:latin typeface="Times New Roman" panose="02020603050405020304" pitchFamily="18" charset="0"/>
                        <a:ea typeface="Times New Roman" panose="02020603050405020304" pitchFamily="18" charset="0"/>
                      </a:endParaRPr>
                    </a:p>
                  </a:txBody>
                  <a:tcPr marL="13970" marR="13970" marT="13970" marB="139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ctr">
                        <a:spcAft>
                          <a:spcPts val="0"/>
                        </a:spcAft>
                      </a:pPr>
                      <a:r>
                        <a:rPr lang="ru-RU" sz="1000">
                          <a:solidFill>
                            <a:srgbClr val="000000"/>
                          </a:solidFill>
                          <a:effectLst/>
                          <a:latin typeface="Times New Roman" panose="02020603050405020304" pitchFamily="18" charset="0"/>
                          <a:ea typeface="Times New Roman" panose="02020603050405020304" pitchFamily="18" charset="0"/>
                        </a:rPr>
                        <a:t>60.00</a:t>
                      </a:r>
                      <a:endParaRPr lang="ru-RU" sz="1200">
                        <a:effectLst/>
                        <a:latin typeface="Times New Roman" panose="02020603050405020304" pitchFamily="18" charset="0"/>
                        <a:ea typeface="Times New Roman" panose="02020603050405020304" pitchFamily="18" charset="0"/>
                      </a:endParaRPr>
                    </a:p>
                  </a:txBody>
                  <a:tcPr marL="13970" marR="13970" marT="13970" marB="139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b="1">
                          <a:solidFill>
                            <a:srgbClr val="000000"/>
                          </a:solidFill>
                          <a:effectLst/>
                          <a:latin typeface="Times New Roman" panose="02020603050405020304" pitchFamily="18" charset="0"/>
                          <a:ea typeface="Times New Roman" panose="02020603050405020304" pitchFamily="18" charset="0"/>
                        </a:rPr>
                        <a:t>17.86</a:t>
                      </a:r>
                      <a:endParaRPr lang="ru-RU" sz="1200">
                        <a:effectLst/>
                        <a:latin typeface="Times New Roman" panose="02020603050405020304" pitchFamily="18" charset="0"/>
                        <a:ea typeface="Times New Roman" panose="02020603050405020304" pitchFamily="18" charset="0"/>
                      </a:endParaRPr>
                    </a:p>
                  </a:txBody>
                  <a:tcPr marL="13970" marR="13970" marT="13970" marB="139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b="1">
                          <a:solidFill>
                            <a:srgbClr val="000000"/>
                          </a:solidFill>
                          <a:effectLst/>
                          <a:latin typeface="Times New Roman" panose="02020603050405020304" pitchFamily="18" charset="0"/>
                          <a:ea typeface="Times New Roman" panose="02020603050405020304" pitchFamily="18" charset="0"/>
                        </a:rPr>
                        <a:t>10.72</a:t>
                      </a:r>
                      <a:endParaRPr lang="ru-RU" sz="1200">
                        <a:effectLst/>
                        <a:latin typeface="Times New Roman" panose="02020603050405020304" pitchFamily="18" charset="0"/>
                        <a:ea typeface="Times New Roman" panose="02020603050405020304" pitchFamily="18" charset="0"/>
                      </a:endParaRPr>
                    </a:p>
                  </a:txBody>
                  <a:tcPr marL="13970" marR="13970" marT="13970" marB="139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3963010"/>
                  </a:ext>
                </a:extLst>
              </a:tr>
              <a:tr h="0">
                <a:tc vMerge="1">
                  <a:txBody>
                    <a:bodyPr/>
                    <a:lstStyle/>
                    <a:p>
                      <a:endParaRPr lang="ru-RU"/>
                    </a:p>
                  </a:txBody>
                  <a:tcPr/>
                </a:tc>
                <a:tc vMerge="1">
                  <a:txBody>
                    <a:bodyPr/>
                    <a:lstStyle/>
                    <a:p>
                      <a:endParaRPr lang="ru-RU"/>
                    </a:p>
                  </a:txBody>
                  <a:tcPr/>
                </a:tc>
                <a:tc>
                  <a:txBody>
                    <a:bodyPr/>
                    <a:lstStyle/>
                    <a:p>
                      <a:pPr>
                        <a:spcAft>
                          <a:spcPts val="0"/>
                        </a:spcAft>
                      </a:pPr>
                      <a:r>
                        <a:rPr lang="ru-RU" sz="1000">
                          <a:solidFill>
                            <a:srgbClr val="000000"/>
                          </a:solidFill>
                          <a:effectLst/>
                          <a:latin typeface="Times New Roman" panose="02020603050405020304" pitchFamily="18" charset="0"/>
                          <a:ea typeface="Times New Roman" panose="02020603050405020304" pitchFamily="18" charset="0"/>
                        </a:rPr>
                        <a:t>17.86</a:t>
                      </a:r>
                      <a:endParaRPr lang="ru-RU" sz="1200">
                        <a:effectLst/>
                        <a:latin typeface="Times New Roman" panose="02020603050405020304" pitchFamily="18" charset="0"/>
                        <a:ea typeface="Times New Roman" panose="02020603050405020304" pitchFamily="18" charset="0"/>
                      </a:endParaRPr>
                    </a:p>
                  </a:txBody>
                  <a:tcPr marL="13970" marR="13970" marT="13970" marB="139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effectLst/>
                          <a:latin typeface="Times New Roman" panose="02020603050405020304" pitchFamily="18" charset="0"/>
                          <a:ea typeface="Times New Roman" panose="02020603050405020304" pitchFamily="18" charset="0"/>
                        </a:rPr>
                        <a:t>10.72</a:t>
                      </a:r>
                      <a:endParaRPr lang="ru-RU" sz="1200">
                        <a:effectLst/>
                        <a:latin typeface="Times New Roman" panose="02020603050405020304" pitchFamily="18" charset="0"/>
                        <a:ea typeface="Times New Roman" panose="02020603050405020304" pitchFamily="18" charset="0"/>
                      </a:endParaRPr>
                    </a:p>
                  </a:txBody>
                  <a:tcPr marL="13970" marR="13970" marT="13970" marB="139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5975544"/>
                  </a:ext>
                </a:extLst>
              </a:tr>
              <a:tr h="0">
                <a:tc vMerge="1">
                  <a:txBody>
                    <a:bodyPr/>
                    <a:lstStyle/>
                    <a:p>
                      <a:endParaRPr lang="ru-RU"/>
                    </a:p>
                  </a:txBody>
                  <a:tcPr/>
                </a:tc>
                <a:tc vMerge="1">
                  <a:txBody>
                    <a:bodyPr/>
                    <a:lstStyle/>
                    <a:p>
                      <a:endParaRPr lang="ru-RU"/>
                    </a:p>
                  </a:txBody>
                  <a:tcPr/>
                </a:tc>
                <a:tc>
                  <a:txBody>
                    <a:bodyPr/>
                    <a:lstStyle/>
                    <a:p>
                      <a:pPr>
                        <a:spcAft>
                          <a:spcPts val="0"/>
                        </a:spcAft>
                      </a:pPr>
                      <a:r>
                        <a:rPr lang="ru-RU" sz="1000">
                          <a:solidFill>
                            <a:srgbClr val="000000"/>
                          </a:solidFill>
                          <a:effectLst/>
                          <a:latin typeface="Times New Roman" panose="02020603050405020304" pitchFamily="18" charset="0"/>
                          <a:ea typeface="Times New Roman" panose="02020603050405020304" pitchFamily="18" charset="0"/>
                        </a:rPr>
                        <a:t>17.86</a:t>
                      </a:r>
                      <a:endParaRPr lang="ru-RU" sz="1200">
                        <a:effectLst/>
                        <a:latin typeface="Times New Roman" panose="02020603050405020304" pitchFamily="18" charset="0"/>
                        <a:ea typeface="Times New Roman" panose="02020603050405020304" pitchFamily="18" charset="0"/>
                      </a:endParaRPr>
                    </a:p>
                  </a:txBody>
                  <a:tcPr marL="13970" marR="13970" marT="13970" marB="139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effectLst/>
                          <a:latin typeface="Times New Roman" panose="02020603050405020304" pitchFamily="18" charset="0"/>
                          <a:ea typeface="Times New Roman" panose="02020603050405020304" pitchFamily="18" charset="0"/>
                        </a:rPr>
                        <a:t>10.72</a:t>
                      </a:r>
                      <a:endParaRPr lang="ru-RU" sz="1200">
                        <a:effectLst/>
                        <a:latin typeface="Times New Roman" panose="02020603050405020304" pitchFamily="18" charset="0"/>
                        <a:ea typeface="Times New Roman" panose="02020603050405020304" pitchFamily="18" charset="0"/>
                      </a:endParaRPr>
                    </a:p>
                  </a:txBody>
                  <a:tcPr marL="13970" marR="13970" marT="13970" marB="139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6744413"/>
                  </a:ext>
                </a:extLst>
              </a:tr>
              <a:tr h="0">
                <a:tc vMerge="1">
                  <a:txBody>
                    <a:bodyPr/>
                    <a:lstStyle/>
                    <a:p>
                      <a:endParaRPr lang="ru-RU"/>
                    </a:p>
                  </a:txBody>
                  <a:tcPr/>
                </a:tc>
                <a:tc vMerge="1">
                  <a:txBody>
                    <a:bodyPr/>
                    <a:lstStyle/>
                    <a:p>
                      <a:endParaRPr lang="ru-RU"/>
                    </a:p>
                  </a:txBody>
                  <a:tcPr/>
                </a:tc>
                <a:tc>
                  <a:txBody>
                    <a:bodyPr/>
                    <a:lstStyle/>
                    <a:p>
                      <a:pPr>
                        <a:spcAft>
                          <a:spcPts val="0"/>
                        </a:spcAft>
                      </a:pPr>
                      <a:r>
                        <a:rPr lang="ru-RU" sz="1000">
                          <a:solidFill>
                            <a:srgbClr val="000000"/>
                          </a:solidFill>
                          <a:effectLst/>
                          <a:latin typeface="Times New Roman" panose="02020603050405020304" pitchFamily="18" charset="0"/>
                          <a:ea typeface="Times New Roman" panose="02020603050405020304" pitchFamily="18" charset="0"/>
                        </a:rPr>
                        <a:t>17.86</a:t>
                      </a:r>
                      <a:endParaRPr lang="ru-RU" sz="1200">
                        <a:effectLst/>
                        <a:latin typeface="Times New Roman" panose="02020603050405020304" pitchFamily="18" charset="0"/>
                        <a:ea typeface="Times New Roman" panose="02020603050405020304" pitchFamily="18" charset="0"/>
                      </a:endParaRPr>
                    </a:p>
                  </a:txBody>
                  <a:tcPr marL="13970" marR="13970" marT="13970" marB="139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effectLst/>
                          <a:latin typeface="Times New Roman" panose="02020603050405020304" pitchFamily="18" charset="0"/>
                          <a:ea typeface="Times New Roman" panose="02020603050405020304" pitchFamily="18" charset="0"/>
                        </a:rPr>
                        <a:t>10.72</a:t>
                      </a:r>
                      <a:endParaRPr lang="ru-RU" sz="1200">
                        <a:effectLst/>
                        <a:latin typeface="Times New Roman" panose="02020603050405020304" pitchFamily="18" charset="0"/>
                        <a:ea typeface="Times New Roman" panose="02020603050405020304" pitchFamily="18" charset="0"/>
                      </a:endParaRPr>
                    </a:p>
                  </a:txBody>
                  <a:tcPr marL="13970" marR="13970" marT="13970" marB="139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3904504"/>
                  </a:ext>
                </a:extLst>
              </a:tr>
              <a:tr h="0">
                <a:tc vMerge="1">
                  <a:txBody>
                    <a:bodyPr/>
                    <a:lstStyle/>
                    <a:p>
                      <a:endParaRPr lang="ru-RU"/>
                    </a:p>
                  </a:txBody>
                  <a:tcPr/>
                </a:tc>
                <a:tc vMerge="1">
                  <a:txBody>
                    <a:bodyPr/>
                    <a:lstStyle/>
                    <a:p>
                      <a:endParaRPr lang="ru-RU"/>
                    </a:p>
                  </a:txBody>
                  <a:tcPr/>
                </a:tc>
                <a:tc>
                  <a:txBody>
                    <a:bodyPr/>
                    <a:lstStyle/>
                    <a:p>
                      <a:pPr>
                        <a:spcAft>
                          <a:spcPts val="0"/>
                        </a:spcAft>
                      </a:pPr>
                      <a:r>
                        <a:rPr lang="ru-RU" sz="1000">
                          <a:solidFill>
                            <a:srgbClr val="000000"/>
                          </a:solidFill>
                          <a:effectLst/>
                          <a:latin typeface="Times New Roman" panose="02020603050405020304" pitchFamily="18" charset="0"/>
                          <a:ea typeface="Times New Roman" panose="02020603050405020304" pitchFamily="18" charset="0"/>
                        </a:rPr>
                        <a:t>17.86</a:t>
                      </a:r>
                      <a:endParaRPr lang="ru-RU" sz="1200">
                        <a:effectLst/>
                        <a:latin typeface="Times New Roman" panose="02020603050405020304" pitchFamily="18" charset="0"/>
                        <a:ea typeface="Times New Roman" panose="02020603050405020304" pitchFamily="18" charset="0"/>
                      </a:endParaRPr>
                    </a:p>
                  </a:txBody>
                  <a:tcPr marL="13970" marR="13970" marT="13970" marB="139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effectLst/>
                          <a:latin typeface="Times New Roman" panose="02020603050405020304" pitchFamily="18" charset="0"/>
                          <a:ea typeface="Times New Roman" panose="02020603050405020304" pitchFamily="18" charset="0"/>
                        </a:rPr>
                        <a:t>10.72</a:t>
                      </a:r>
                      <a:endParaRPr lang="ru-RU" sz="1200">
                        <a:effectLst/>
                        <a:latin typeface="Times New Roman" panose="02020603050405020304" pitchFamily="18" charset="0"/>
                        <a:ea typeface="Times New Roman" panose="02020603050405020304" pitchFamily="18" charset="0"/>
                      </a:endParaRPr>
                    </a:p>
                  </a:txBody>
                  <a:tcPr marL="13970" marR="13970" marT="13970" marB="139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1395696"/>
                  </a:ext>
                </a:extLst>
              </a:tr>
              <a:tr h="0">
                <a:tc vMerge="1">
                  <a:txBody>
                    <a:bodyPr/>
                    <a:lstStyle/>
                    <a:p>
                      <a:endParaRPr lang="ru-RU"/>
                    </a:p>
                  </a:txBody>
                  <a:tcPr/>
                </a:tc>
                <a:tc vMerge="1">
                  <a:txBody>
                    <a:bodyPr/>
                    <a:lstStyle/>
                    <a:p>
                      <a:endParaRPr lang="ru-RU"/>
                    </a:p>
                  </a:txBody>
                  <a:tcPr/>
                </a:tc>
                <a:tc>
                  <a:txBody>
                    <a:bodyPr/>
                    <a:lstStyle/>
                    <a:p>
                      <a:pPr>
                        <a:spcAft>
                          <a:spcPts val="0"/>
                        </a:spcAft>
                      </a:pPr>
                      <a:r>
                        <a:rPr lang="ru-RU" sz="1000" dirty="0">
                          <a:solidFill>
                            <a:srgbClr val="000000"/>
                          </a:solidFill>
                          <a:effectLst/>
                          <a:latin typeface="Times New Roman" panose="02020603050405020304" pitchFamily="18" charset="0"/>
                          <a:ea typeface="Times New Roman" panose="02020603050405020304" pitchFamily="18" charset="0"/>
                        </a:rPr>
                        <a:t>17.86</a:t>
                      </a:r>
                      <a:endParaRPr lang="ru-RU" sz="1200" dirty="0">
                        <a:effectLst/>
                        <a:latin typeface="Times New Roman" panose="02020603050405020304" pitchFamily="18" charset="0"/>
                        <a:ea typeface="Times New Roman" panose="02020603050405020304" pitchFamily="18" charset="0"/>
                      </a:endParaRPr>
                    </a:p>
                  </a:txBody>
                  <a:tcPr marL="13970" marR="13970" marT="13970" marB="139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solidFill>
                            <a:srgbClr val="000000"/>
                          </a:solidFill>
                          <a:effectLst/>
                          <a:latin typeface="Times New Roman" panose="02020603050405020304" pitchFamily="18" charset="0"/>
                          <a:ea typeface="Times New Roman" panose="02020603050405020304" pitchFamily="18" charset="0"/>
                        </a:rPr>
                        <a:t>10.72</a:t>
                      </a:r>
                      <a:endParaRPr lang="ru-RU" sz="1200" dirty="0">
                        <a:effectLst/>
                        <a:latin typeface="Times New Roman" panose="02020603050405020304" pitchFamily="18" charset="0"/>
                        <a:ea typeface="Times New Roman" panose="02020603050405020304" pitchFamily="18" charset="0"/>
                      </a:endParaRPr>
                    </a:p>
                  </a:txBody>
                  <a:tcPr marL="13970" marR="13970" marT="13970" marB="139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4113020"/>
                  </a:ext>
                </a:extLst>
              </a:tr>
            </a:tbl>
          </a:graphicData>
        </a:graphic>
      </p:graphicFrame>
    </p:spTree>
    <p:extLst>
      <p:ext uri="{BB962C8B-B14F-4D97-AF65-F5344CB8AC3E}">
        <p14:creationId xmlns:p14="http://schemas.microsoft.com/office/powerpoint/2010/main" val="4259531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95794" y="0"/>
            <a:ext cx="1001485" cy="6858000"/>
          </a:xfrm>
        </p:spPr>
        <p:txBody>
          <a:bodyPr vert="vert270">
            <a:normAutofit fontScale="90000"/>
          </a:bodyPr>
          <a:lstStyle/>
          <a:p>
            <a:r>
              <a:rPr lang="ru-RU" sz="2800" b="1" dirty="0" smtClean="0">
                <a:solidFill>
                  <a:schemeClr val="tx1"/>
                </a:solidFill>
              </a:rPr>
              <a:t>Предельные величины значимости критериев оценки</a:t>
            </a:r>
            <a:endParaRPr lang="ru-RU" sz="2800" b="1" dirty="0">
              <a:solidFill>
                <a:schemeClr val="tx1"/>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663179670"/>
              </p:ext>
            </p:extLst>
          </p:nvPr>
        </p:nvGraphicFramePr>
        <p:xfrm>
          <a:off x="809897" y="5"/>
          <a:ext cx="11382103" cy="6857996"/>
        </p:xfrm>
        <a:graphic>
          <a:graphicData uri="http://schemas.openxmlformats.org/drawingml/2006/table">
            <a:tbl>
              <a:tblPr firstRow="1" firstCol="1" bandRow="1"/>
              <a:tblGrid>
                <a:gridCol w="379797">
                  <a:extLst>
                    <a:ext uri="{9D8B030D-6E8A-4147-A177-3AD203B41FA5}">
                      <a16:colId xmlns:a16="http://schemas.microsoft.com/office/drawing/2014/main" val="138875549"/>
                    </a:ext>
                  </a:extLst>
                </a:gridCol>
                <a:gridCol w="6663196">
                  <a:extLst>
                    <a:ext uri="{9D8B030D-6E8A-4147-A177-3AD203B41FA5}">
                      <a16:colId xmlns:a16="http://schemas.microsoft.com/office/drawing/2014/main" val="1071263919"/>
                    </a:ext>
                  </a:extLst>
                </a:gridCol>
                <a:gridCol w="1315399">
                  <a:extLst>
                    <a:ext uri="{9D8B030D-6E8A-4147-A177-3AD203B41FA5}">
                      <a16:colId xmlns:a16="http://schemas.microsoft.com/office/drawing/2014/main" val="2057737496"/>
                    </a:ext>
                  </a:extLst>
                </a:gridCol>
                <a:gridCol w="1161652">
                  <a:extLst>
                    <a:ext uri="{9D8B030D-6E8A-4147-A177-3AD203B41FA5}">
                      <a16:colId xmlns:a16="http://schemas.microsoft.com/office/drawing/2014/main" val="1435873048"/>
                    </a:ext>
                  </a:extLst>
                </a:gridCol>
                <a:gridCol w="1862059">
                  <a:extLst>
                    <a:ext uri="{9D8B030D-6E8A-4147-A177-3AD203B41FA5}">
                      <a16:colId xmlns:a16="http://schemas.microsoft.com/office/drawing/2014/main" val="3932909621"/>
                    </a:ext>
                  </a:extLst>
                </a:gridCol>
              </a:tblGrid>
              <a:tr h="538495">
                <a:tc rowSpan="2" gridSpan="2">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lnSpc>
                          <a:spcPct val="107000"/>
                        </a:lnSpc>
                        <a:spcAft>
                          <a:spcPts val="500"/>
                        </a:spcAft>
                      </a:pPr>
                      <a:r>
                        <a:rPr lang="ru-RU" sz="1050" dirty="0">
                          <a:effectLst/>
                        </a:rPr>
                        <a:t>Наименование товаров, работ, услуг, являющихся объектом закупки</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75000"/>
                      </a:schemeClr>
                    </a:solidFill>
                  </a:tcPr>
                </a:tc>
                <a:tc rowSpan="2" hMerge="1">
                  <a:txBody>
                    <a:bodyPr/>
                    <a:lstStyle/>
                    <a:p>
                      <a:endParaRPr lang="ru-RU"/>
                    </a:p>
                  </a:txBody>
                  <a:tcPr/>
                </a:tc>
                <a:tc gridSpan="3">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lnSpc>
                          <a:spcPct val="107000"/>
                        </a:lnSpc>
                        <a:spcAft>
                          <a:spcPts val="500"/>
                        </a:spcAft>
                      </a:pPr>
                      <a:r>
                        <a:rPr lang="ru-RU" sz="1050" dirty="0">
                          <a:effectLst/>
                        </a:rPr>
                        <a:t>Предельные величины значимости критериев оценки заявок на участие в закупке товаров, работ, услуг для обеспечения государственных и муниципальных нужд</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75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86344747"/>
                  </a:ext>
                </a:extLst>
              </a:tr>
              <a:tr h="717993">
                <a:tc gridSpan="2" vMerge="1">
                  <a:txBody>
                    <a:bodyPr/>
                    <a:lstStyle/>
                    <a:p>
                      <a:endParaRPr lang="ru-RU"/>
                    </a:p>
                  </a:txBody>
                  <a:tcPr/>
                </a:tc>
                <a:tc hMerge="1" vMerge="1">
                  <a:txBody>
                    <a:bodyPr/>
                    <a:lstStyle/>
                    <a:p>
                      <a:endParaRPr lang="ru-RU"/>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Минимальная значимость критерия оценки «цена контракта»</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381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Максимальная значимость критерия оценки «расходы»</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Максимальная сумма величин значимости критерия оценки «характеристики объекта закупки» и «квалификация»</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3793872194"/>
                  </a:ext>
                </a:extLst>
              </a:tr>
              <a:tr h="209293">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lnSpc>
                          <a:spcPct val="107000"/>
                        </a:lnSpc>
                        <a:spcAft>
                          <a:spcPts val="500"/>
                        </a:spcAft>
                      </a:pPr>
                      <a:r>
                        <a:rPr lang="ru-RU" sz="1050" dirty="0">
                          <a:effectLst/>
                        </a:rPr>
                        <a:t>1.</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75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07000"/>
                        </a:lnSpc>
                        <a:spcAft>
                          <a:spcPts val="500"/>
                        </a:spcAft>
                      </a:pPr>
                      <a:r>
                        <a:rPr lang="ru-RU" sz="1050" dirty="0">
                          <a:effectLst/>
                        </a:rPr>
                        <a:t>Товары, за исключением пищевых продуктов, предусмотренных поз. 13 настоящего приложения</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a:effectLst/>
                        </a:rPr>
                        <a:t>70</a:t>
                      </a:r>
                      <a:endParaRPr lang="ru-RU"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a:effectLst/>
                        </a:rPr>
                        <a:t>10</a:t>
                      </a:r>
                      <a:endParaRPr lang="ru-RU"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30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72600879"/>
                  </a:ext>
                </a:extLst>
              </a:tr>
              <a:tr h="183132">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lnSpc>
                          <a:spcPct val="107000"/>
                        </a:lnSpc>
                        <a:spcAft>
                          <a:spcPts val="500"/>
                        </a:spcAft>
                      </a:pPr>
                      <a:r>
                        <a:rPr lang="ru-RU" sz="1050">
                          <a:effectLst/>
                        </a:rPr>
                        <a:t>2.</a:t>
                      </a:r>
                      <a:endParaRPr lang="ru-RU"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75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07000"/>
                        </a:lnSpc>
                        <a:spcAft>
                          <a:spcPts val="500"/>
                        </a:spcAft>
                      </a:pPr>
                      <a:r>
                        <a:rPr lang="ru-RU" sz="1050" dirty="0">
                          <a:effectLst/>
                        </a:rPr>
                        <a:t>Работы, услуги, за исключением работ, услуг, предусмотренных поз. 3-20 настоящего приложения</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60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10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40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4142946873"/>
                  </a:ext>
                </a:extLst>
              </a:tr>
              <a:tr h="897492">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lnSpc>
                          <a:spcPct val="107000"/>
                        </a:lnSpc>
                        <a:spcAft>
                          <a:spcPts val="500"/>
                        </a:spcAft>
                      </a:pPr>
                      <a:r>
                        <a:rPr lang="ru-RU" sz="1050" dirty="0">
                          <a:effectLst/>
                        </a:rPr>
                        <a:t>3.</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75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07000"/>
                        </a:lnSpc>
                        <a:spcAft>
                          <a:spcPts val="500"/>
                        </a:spcAft>
                      </a:pPr>
                      <a:r>
                        <a:rPr lang="ru-RU" sz="1050" dirty="0">
                          <a:effectLst/>
                        </a:rPr>
                        <a:t>Работы по строительству, реконструкции, капитальному ремонту, сносу объекта капитального строительства (в том числе линейного объекта), в том числе при осуществлении закупки, по результатам проведения которой заключается контракт, предусмотренный ч. 16 (при условии, что КЖЦ предусматривает проектирование, строительство, реконструкцию, капитальный ремонт объекта капитального строительства), ч. 16.1 ст. 34, ч. 56 ст. 112 44-ФЗ</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60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a:effectLst/>
                        </a:rPr>
                        <a:t>40</a:t>
                      </a:r>
                      <a:endParaRPr lang="ru-RU"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4666552"/>
                  </a:ext>
                </a:extLst>
              </a:tr>
              <a:tr h="179498">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lnSpc>
                          <a:spcPct val="107000"/>
                        </a:lnSpc>
                        <a:spcAft>
                          <a:spcPts val="500"/>
                        </a:spcAft>
                      </a:pPr>
                      <a:r>
                        <a:rPr lang="ru-RU" sz="1050" dirty="0">
                          <a:effectLst/>
                        </a:rPr>
                        <a:t>4.</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75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07000"/>
                        </a:lnSpc>
                        <a:spcAft>
                          <a:spcPts val="500"/>
                        </a:spcAft>
                      </a:pPr>
                      <a:r>
                        <a:rPr lang="ru-RU" sz="1050" dirty="0">
                          <a:effectLst/>
                        </a:rPr>
                        <a:t>Работы по ремонту, содержанию автомобильной дороги</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60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40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2742670284"/>
                  </a:ext>
                </a:extLst>
              </a:tr>
              <a:tr h="179498">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lnSpc>
                          <a:spcPct val="107000"/>
                        </a:lnSpc>
                        <a:spcAft>
                          <a:spcPts val="500"/>
                        </a:spcAft>
                      </a:pPr>
                      <a:r>
                        <a:rPr lang="ru-RU" sz="1050">
                          <a:effectLst/>
                        </a:rPr>
                        <a:t>5.</a:t>
                      </a:r>
                      <a:endParaRPr lang="ru-RU"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75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07000"/>
                        </a:lnSpc>
                        <a:spcAft>
                          <a:spcPts val="500"/>
                        </a:spcAft>
                      </a:pPr>
                      <a:r>
                        <a:rPr lang="ru-RU" sz="1050" dirty="0">
                          <a:effectLst/>
                        </a:rPr>
                        <a:t>Работы по текущему ремонту зданий, сооружений</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a:effectLst/>
                        </a:rPr>
                        <a:t>60</a:t>
                      </a:r>
                      <a:endParaRPr lang="ru-RU"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a:effectLst/>
                        </a:rPr>
                        <a:t>40</a:t>
                      </a:r>
                      <a:endParaRPr lang="ru-RU"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27815215"/>
                  </a:ext>
                </a:extLst>
              </a:tr>
              <a:tr h="358997">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lnSpc>
                          <a:spcPct val="107000"/>
                        </a:lnSpc>
                        <a:spcAft>
                          <a:spcPts val="500"/>
                        </a:spcAft>
                      </a:pPr>
                      <a:r>
                        <a:rPr lang="ru-RU" sz="1050">
                          <a:effectLst/>
                        </a:rPr>
                        <a:t>6.</a:t>
                      </a:r>
                      <a:endParaRPr lang="ru-RU"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75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07000"/>
                        </a:lnSpc>
                        <a:spcAft>
                          <a:spcPts val="500"/>
                        </a:spcAft>
                      </a:pPr>
                      <a:r>
                        <a:rPr lang="ru-RU" sz="1050" dirty="0">
                          <a:effectLst/>
                        </a:rPr>
                        <a:t>Работы по сохранению объектов культурного наследия (памятников истории и культуры) народов Российской Федерации</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40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60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4089371684"/>
                  </a:ext>
                </a:extLst>
              </a:tr>
              <a:tr h="358997">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lnSpc>
                          <a:spcPct val="107000"/>
                        </a:lnSpc>
                        <a:spcAft>
                          <a:spcPts val="500"/>
                        </a:spcAft>
                      </a:pPr>
                      <a:r>
                        <a:rPr lang="ru-RU" sz="1050" dirty="0">
                          <a:effectLst/>
                        </a:rPr>
                        <a:t>7.</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75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07000"/>
                        </a:lnSpc>
                        <a:spcAft>
                          <a:spcPts val="500"/>
                        </a:spcAft>
                      </a:pPr>
                      <a:r>
                        <a:rPr lang="ru-RU" sz="1050" dirty="0">
                          <a:effectLst/>
                        </a:rPr>
                        <a:t>Работы по реставрации музейных предметов и музейных коллекций, включенных в состав Музейного фонда Российской Федерации</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a:effectLst/>
                        </a:rPr>
                        <a:t>40</a:t>
                      </a:r>
                      <a:endParaRPr lang="ru-RU"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60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945574208"/>
                  </a:ext>
                </a:extLst>
              </a:tr>
              <a:tr h="358997">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lnSpc>
                          <a:spcPct val="107000"/>
                        </a:lnSpc>
                        <a:spcAft>
                          <a:spcPts val="500"/>
                        </a:spcAft>
                      </a:pPr>
                      <a:r>
                        <a:rPr lang="ru-RU" sz="1050" dirty="0">
                          <a:effectLst/>
                        </a:rPr>
                        <a:t>8.</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75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07000"/>
                        </a:lnSpc>
                        <a:spcAft>
                          <a:spcPts val="500"/>
                        </a:spcAft>
                      </a:pPr>
                      <a:r>
                        <a:rPr lang="ru-RU" sz="1050" dirty="0">
                          <a:effectLst/>
                        </a:rPr>
                        <a:t>Работы по реставрации документов Архивного фонда Российской Федерации, особо ценных и редких документов, входящих в состав библиотечных фондов</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40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60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4101962064"/>
                  </a:ext>
                </a:extLst>
              </a:tr>
              <a:tr h="179498">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lnSpc>
                          <a:spcPct val="107000"/>
                        </a:lnSpc>
                        <a:spcAft>
                          <a:spcPts val="500"/>
                        </a:spcAft>
                      </a:pPr>
                      <a:r>
                        <a:rPr lang="ru-RU" sz="1050" dirty="0">
                          <a:effectLst/>
                        </a:rPr>
                        <a:t>9.</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75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07000"/>
                        </a:lnSpc>
                        <a:spcAft>
                          <a:spcPts val="500"/>
                        </a:spcAft>
                      </a:pPr>
                      <a:r>
                        <a:rPr lang="ru-RU" sz="1050">
                          <a:effectLst/>
                        </a:rPr>
                        <a:t>Работы по созданию произведения литературы или искусства</a:t>
                      </a:r>
                      <a:endParaRPr lang="ru-RU"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a:effectLst/>
                        </a:rPr>
                        <a:t>0</a:t>
                      </a:r>
                      <a:endParaRPr lang="ru-RU"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100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113854578"/>
                  </a:ext>
                </a:extLst>
              </a:tr>
              <a:tr h="179498">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lnSpc>
                          <a:spcPct val="107000"/>
                        </a:lnSpc>
                        <a:spcAft>
                          <a:spcPts val="500"/>
                        </a:spcAft>
                      </a:pPr>
                      <a:r>
                        <a:rPr lang="ru-RU" sz="1050" dirty="0">
                          <a:effectLst/>
                        </a:rPr>
                        <a:t>10.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75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07000"/>
                        </a:lnSpc>
                        <a:spcAft>
                          <a:spcPts val="500"/>
                        </a:spcAft>
                      </a:pPr>
                      <a:r>
                        <a:rPr lang="ru-RU" sz="1050" dirty="0">
                          <a:effectLst/>
                        </a:rPr>
                        <a:t>Исполнение, финансирование проката или показа национального фильма</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20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80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878566664"/>
                  </a:ext>
                </a:extLst>
              </a:tr>
              <a:tr h="179498">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lnSpc>
                          <a:spcPct val="107000"/>
                        </a:lnSpc>
                        <a:spcAft>
                          <a:spcPts val="500"/>
                        </a:spcAft>
                      </a:pPr>
                      <a:r>
                        <a:rPr lang="ru-RU" sz="1050" dirty="0">
                          <a:effectLst/>
                        </a:rPr>
                        <a:t>11.</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75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07000"/>
                        </a:lnSpc>
                        <a:spcAft>
                          <a:spcPts val="500"/>
                        </a:spcAft>
                      </a:pPr>
                      <a:r>
                        <a:rPr lang="ru-RU" sz="1050">
                          <a:effectLst/>
                        </a:rPr>
                        <a:t>Научно-исследовательские, опытно-конструкторские, технологические работы</a:t>
                      </a:r>
                      <a:endParaRPr lang="ru-RU"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a:effectLst/>
                        </a:rPr>
                        <a:t>20</a:t>
                      </a:r>
                      <a:endParaRPr lang="ru-RU"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10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80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71024270"/>
                  </a:ext>
                </a:extLst>
              </a:tr>
              <a:tr h="538495">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lnSpc>
                          <a:spcPct val="107000"/>
                        </a:lnSpc>
                        <a:spcAft>
                          <a:spcPts val="500"/>
                        </a:spcAft>
                      </a:pPr>
                      <a:r>
                        <a:rPr lang="ru-RU" sz="1050" dirty="0">
                          <a:effectLst/>
                        </a:rPr>
                        <a:t>12.</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75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07000"/>
                        </a:lnSpc>
                        <a:spcAft>
                          <a:spcPts val="500"/>
                        </a:spcAft>
                      </a:pPr>
                      <a:r>
                        <a:rPr lang="ru-RU" sz="1050" dirty="0">
                          <a:effectLst/>
                        </a:rPr>
                        <a:t>Работы по созданию, развитию, обеспечению функционирования, обслуживанию государственных, муниципальных информационных систем, официальных сайтов государственных, муниципальных органов, учреждений</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30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70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611782749"/>
                  </a:ext>
                </a:extLst>
              </a:tr>
              <a:tr h="538495">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lnSpc>
                          <a:spcPct val="107000"/>
                        </a:lnSpc>
                        <a:spcAft>
                          <a:spcPts val="500"/>
                        </a:spcAft>
                      </a:pPr>
                      <a:r>
                        <a:rPr lang="ru-RU" sz="1050" dirty="0">
                          <a:effectLst/>
                        </a:rPr>
                        <a:t>13.</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75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07000"/>
                        </a:lnSpc>
                        <a:spcAft>
                          <a:spcPts val="500"/>
                        </a:spcAft>
                      </a:pPr>
                      <a:r>
                        <a:rPr lang="ru-RU" sz="1050" dirty="0">
                          <a:effectLst/>
                        </a:rPr>
                        <a:t>Услуги общественного питания и (или) поставка пищевых продуктов, закупаемых для организаций, осуществляющих образовательную деятельность, медицинских организаций, организаций социального обслуживания, организаций отдыха детей и их оздоровления</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a:effectLst/>
                        </a:rPr>
                        <a:t>40</a:t>
                      </a:r>
                      <a:endParaRPr lang="ru-RU"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60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107476518"/>
                  </a:ext>
                </a:extLst>
              </a:tr>
              <a:tr h="183132">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lnSpc>
                          <a:spcPct val="107000"/>
                        </a:lnSpc>
                        <a:spcAft>
                          <a:spcPts val="500"/>
                        </a:spcAft>
                      </a:pPr>
                      <a:r>
                        <a:rPr lang="ru-RU" sz="1050" dirty="0">
                          <a:effectLst/>
                        </a:rPr>
                        <a:t>14.</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75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07000"/>
                        </a:lnSpc>
                        <a:spcAft>
                          <a:spcPts val="500"/>
                        </a:spcAft>
                      </a:pPr>
                      <a:r>
                        <a:rPr lang="ru-RU" sz="1050" dirty="0">
                          <a:effectLst/>
                        </a:rPr>
                        <a:t>Услуги по обеспечению охраны объектов (территорий) образовательных и научных организаций</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40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60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747229452"/>
                  </a:ext>
                </a:extLst>
              </a:tr>
              <a:tr h="179498">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lnSpc>
                          <a:spcPct val="107000"/>
                        </a:lnSpc>
                        <a:spcAft>
                          <a:spcPts val="500"/>
                        </a:spcAft>
                      </a:pPr>
                      <a:r>
                        <a:rPr lang="ru-RU" sz="1050" dirty="0">
                          <a:effectLst/>
                        </a:rPr>
                        <a:t>15.</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75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07000"/>
                        </a:lnSpc>
                        <a:spcAft>
                          <a:spcPts val="500"/>
                        </a:spcAft>
                      </a:pPr>
                      <a:r>
                        <a:rPr lang="ru-RU" sz="1050" dirty="0">
                          <a:effectLst/>
                        </a:rPr>
                        <a:t>Услуги по организации отдыха детей и их оздоровлению</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a:effectLst/>
                        </a:rPr>
                        <a:t>40</a:t>
                      </a:r>
                      <a:endParaRPr lang="ru-RU"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a:effectLst/>
                        </a:rPr>
                        <a:t>-</a:t>
                      </a:r>
                      <a:endParaRPr lang="ru-RU"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60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05133289"/>
                  </a:ext>
                </a:extLst>
              </a:tr>
              <a:tr h="179498">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lnSpc>
                          <a:spcPct val="107000"/>
                        </a:lnSpc>
                        <a:spcAft>
                          <a:spcPts val="500"/>
                        </a:spcAft>
                      </a:pPr>
                      <a:r>
                        <a:rPr lang="ru-RU" sz="1050">
                          <a:effectLst/>
                        </a:rPr>
                        <a:t>16.</a:t>
                      </a:r>
                      <a:endParaRPr lang="ru-RU"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75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07000"/>
                        </a:lnSpc>
                        <a:spcAft>
                          <a:spcPts val="500"/>
                        </a:spcAft>
                      </a:pPr>
                      <a:r>
                        <a:rPr lang="ru-RU" sz="1050" dirty="0">
                          <a:effectLst/>
                        </a:rPr>
                        <a:t>Медицинские услуги</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40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60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4222705638"/>
                  </a:ext>
                </a:extLst>
              </a:tr>
              <a:tr h="179498">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lnSpc>
                          <a:spcPct val="107000"/>
                        </a:lnSpc>
                        <a:spcAft>
                          <a:spcPts val="500"/>
                        </a:spcAft>
                      </a:pPr>
                      <a:r>
                        <a:rPr lang="ru-RU" sz="1050" dirty="0">
                          <a:effectLst/>
                        </a:rPr>
                        <a:t>17.</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75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07000"/>
                        </a:lnSpc>
                        <a:spcAft>
                          <a:spcPts val="500"/>
                        </a:spcAft>
                      </a:pPr>
                      <a:r>
                        <a:rPr lang="ru-RU" sz="1050" dirty="0">
                          <a:effectLst/>
                        </a:rPr>
                        <a:t>Образовательные услуги</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a:effectLst/>
                        </a:rPr>
                        <a:t>40</a:t>
                      </a:r>
                      <a:endParaRPr lang="ru-RU"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a:effectLst/>
                        </a:rPr>
                        <a:t>-</a:t>
                      </a:r>
                      <a:endParaRPr lang="ru-RU"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60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632770902"/>
                  </a:ext>
                </a:extLst>
              </a:tr>
              <a:tr h="179498">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lnSpc>
                          <a:spcPct val="107000"/>
                        </a:lnSpc>
                        <a:spcAft>
                          <a:spcPts val="500"/>
                        </a:spcAft>
                      </a:pPr>
                      <a:r>
                        <a:rPr lang="ru-RU" sz="1050" dirty="0">
                          <a:effectLst/>
                        </a:rPr>
                        <a:t>18.</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75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07000"/>
                        </a:lnSpc>
                        <a:spcAft>
                          <a:spcPts val="500"/>
                        </a:spcAft>
                      </a:pPr>
                      <a:r>
                        <a:rPr lang="ru-RU" sz="1050" dirty="0">
                          <a:effectLst/>
                        </a:rPr>
                        <a:t>Юридические услуги</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40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60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477513588"/>
                  </a:ext>
                </a:extLst>
              </a:tr>
              <a:tr h="179498">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lnSpc>
                          <a:spcPct val="107000"/>
                        </a:lnSpc>
                        <a:spcAft>
                          <a:spcPts val="500"/>
                        </a:spcAft>
                      </a:pPr>
                      <a:r>
                        <a:rPr lang="ru-RU" sz="1050" dirty="0">
                          <a:effectLst/>
                        </a:rPr>
                        <a:t>19.</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75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07000"/>
                        </a:lnSpc>
                        <a:spcAft>
                          <a:spcPts val="500"/>
                        </a:spcAft>
                      </a:pPr>
                      <a:r>
                        <a:rPr lang="ru-RU" sz="1050">
                          <a:effectLst/>
                        </a:rPr>
                        <a:t>Аудиторские услуги</a:t>
                      </a:r>
                      <a:endParaRPr lang="ru-RU"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40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a:effectLst/>
                        </a:rPr>
                        <a:t>-</a:t>
                      </a:r>
                      <a:endParaRPr lang="ru-RU"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60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748759194"/>
                  </a:ext>
                </a:extLst>
              </a:tr>
              <a:tr h="179498">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lnSpc>
                          <a:spcPct val="107000"/>
                        </a:lnSpc>
                        <a:spcAft>
                          <a:spcPts val="500"/>
                        </a:spcAft>
                      </a:pPr>
                      <a:r>
                        <a:rPr lang="ru-RU" sz="1050" dirty="0">
                          <a:effectLst/>
                        </a:rPr>
                        <a:t>20.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75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nSpc>
                          <a:spcPct val="107000"/>
                        </a:lnSpc>
                        <a:spcAft>
                          <a:spcPts val="500"/>
                        </a:spcAft>
                      </a:pPr>
                      <a:r>
                        <a:rPr lang="ru-RU" sz="1050" dirty="0">
                          <a:effectLst/>
                        </a:rPr>
                        <a:t>Услуги по проведению экспертизы</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40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lnSpc>
                          <a:spcPct val="107000"/>
                        </a:lnSpc>
                        <a:spcAft>
                          <a:spcPts val="500"/>
                        </a:spcAft>
                      </a:pPr>
                      <a:r>
                        <a:rPr lang="ru-RU" sz="1050" dirty="0">
                          <a:effectLst/>
                        </a:rPr>
                        <a:t>60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311038484"/>
                  </a:ext>
                </a:extLst>
              </a:tr>
            </a:tbl>
          </a:graphicData>
        </a:graphic>
      </p:graphicFrame>
    </p:spTree>
    <p:extLst>
      <p:ext uri="{BB962C8B-B14F-4D97-AF65-F5344CB8AC3E}">
        <p14:creationId xmlns:p14="http://schemas.microsoft.com/office/powerpoint/2010/main" val="327031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7" name="TextBox 6"/>
          <p:cNvSpPr txBox="1"/>
          <p:nvPr/>
        </p:nvSpPr>
        <p:spPr>
          <a:xfrm>
            <a:off x="3692324" y="2875002"/>
            <a:ext cx="4110556" cy="1446550"/>
          </a:xfrm>
          <a:prstGeom prst="rect">
            <a:avLst/>
          </a:prstGeom>
          <a:noFill/>
        </p:spPr>
        <p:txBody>
          <a:bodyPr wrap="square" rtlCol="0">
            <a:spAutoFit/>
          </a:bodyPr>
          <a:lstStyle/>
          <a:p>
            <a:r>
              <a:rPr lang="ru-RU" sz="2200" dirty="0" smtClean="0"/>
              <a:t>Спасибо за внимание!</a:t>
            </a:r>
          </a:p>
          <a:p>
            <a:endParaRPr lang="ru-RU" sz="2200" dirty="0"/>
          </a:p>
          <a:p>
            <a:endParaRPr lang="ru-RU" sz="2200" dirty="0"/>
          </a:p>
          <a:p>
            <a:endParaRPr lang="ru-RU" sz="2200" dirty="0" smtClean="0"/>
          </a:p>
        </p:txBody>
      </p:sp>
      <p:sp>
        <p:nvSpPr>
          <p:cNvPr id="2" name="TextBox 1"/>
          <p:cNvSpPr txBox="1"/>
          <p:nvPr/>
        </p:nvSpPr>
        <p:spPr>
          <a:xfrm>
            <a:off x="539931" y="5364480"/>
            <a:ext cx="3048000" cy="1200329"/>
          </a:xfrm>
          <a:prstGeom prst="rect">
            <a:avLst/>
          </a:prstGeom>
          <a:noFill/>
        </p:spPr>
        <p:txBody>
          <a:bodyPr wrap="square" rtlCol="0">
            <a:spAutoFit/>
          </a:bodyPr>
          <a:lstStyle/>
          <a:p>
            <a:r>
              <a:rPr lang="ru-RU" dirty="0"/>
              <a:t>Вопросы можно задавать в </a:t>
            </a:r>
            <a:r>
              <a:rPr lang="ru-RU" dirty="0" smtClean="0"/>
              <a:t>телеграмм-канале</a:t>
            </a:r>
            <a:endParaRPr lang="ru-RU" dirty="0"/>
          </a:p>
          <a:p>
            <a:r>
              <a:rPr lang="ru-RU" dirty="0"/>
              <a:t>«</a:t>
            </a:r>
            <a:r>
              <a:rPr lang="ru-RU" dirty="0" err="1"/>
              <a:t>Вергунова</a:t>
            </a:r>
            <a:r>
              <a:rPr lang="ru-RU" dirty="0"/>
              <a:t> о закупках»</a:t>
            </a:r>
          </a:p>
          <a:p>
            <a:endParaRPr lang="ru-RU" dirty="0"/>
          </a:p>
        </p:txBody>
      </p:sp>
    </p:spTree>
    <p:extLst>
      <p:ext uri="{BB962C8B-B14F-4D97-AF65-F5344CB8AC3E}">
        <p14:creationId xmlns:p14="http://schemas.microsoft.com/office/powerpoint/2010/main" val="73779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941AFF20-015C-CA49-A729-9AFAD0F50128}"/>
              </a:ext>
            </a:extLst>
          </p:cNvPr>
          <p:cNvSpPr/>
          <p:nvPr/>
        </p:nvSpPr>
        <p:spPr>
          <a:xfrm>
            <a:off x="315970" y="3929237"/>
            <a:ext cx="8056656" cy="584775"/>
          </a:xfrm>
          <a:prstGeom prst="rect">
            <a:avLst/>
          </a:prstGeom>
          <a:noFill/>
        </p:spPr>
        <p:txBody>
          <a:bodyPr wrap="square">
            <a:spAutoFit/>
          </a:bodyPr>
          <a:lstStyle/>
          <a:p>
            <a:r>
              <a:rPr lang="ru-RU" sz="3200" b="1" dirty="0" smtClean="0">
                <a:latin typeface="Panton SemiBold" pitchFamily="2" charset="0"/>
                <a:ea typeface="Roboto Lt" pitchFamily="2" charset="0"/>
                <a:cs typeface="Segoe UI" panose="020B0502040204020203" pitchFamily="34" charset="0"/>
              </a:rPr>
              <a:t>Блок 2</a:t>
            </a:r>
            <a:endParaRPr lang="ru-RU" sz="3200" b="1" dirty="0">
              <a:latin typeface="Panton SemiBold" pitchFamily="2" charset="0"/>
              <a:ea typeface="Roboto Lt" pitchFamily="2" charset="0"/>
              <a:cs typeface="Segoe UI" panose="020B0502040204020203" pitchFamily="34" charset="0"/>
            </a:endParaRPr>
          </a:p>
        </p:txBody>
      </p:sp>
      <p:sp>
        <p:nvSpPr>
          <p:cNvPr id="14" name="TextBox 13">
            <a:extLst>
              <a:ext uri="{FF2B5EF4-FFF2-40B4-BE49-F238E27FC236}">
                <a16:creationId xmlns:a16="http://schemas.microsoft.com/office/drawing/2014/main" id="{114169D9-C57A-914A-B361-9B22FA124132}"/>
              </a:ext>
            </a:extLst>
          </p:cNvPr>
          <p:cNvSpPr txBox="1"/>
          <p:nvPr/>
        </p:nvSpPr>
        <p:spPr>
          <a:xfrm>
            <a:off x="300038" y="2820455"/>
            <a:ext cx="6293295" cy="954107"/>
          </a:xfrm>
          <a:prstGeom prst="rect">
            <a:avLst/>
          </a:prstGeom>
          <a:noFill/>
        </p:spPr>
        <p:txBody>
          <a:bodyPr wrap="square" rtlCol="0">
            <a:spAutoFit/>
          </a:bodyPr>
          <a:lstStyle/>
          <a:p>
            <a:r>
              <a:rPr lang="ru-RU" sz="2800" b="1" dirty="0" smtClean="0">
                <a:latin typeface="Panton" pitchFamily="2" charset="0"/>
              </a:rPr>
              <a:t>Оценка </a:t>
            </a:r>
            <a:r>
              <a:rPr lang="ru-RU" sz="2800" b="1" dirty="0">
                <a:latin typeface="Panton" pitchFamily="2" charset="0"/>
              </a:rPr>
              <a:t>по критерию «Цена контракта»</a:t>
            </a:r>
          </a:p>
        </p:txBody>
      </p:sp>
      <p:pic>
        <p:nvPicPr>
          <p:cNvPr id="15" name="Рисунок 14">
            <a:extLst>
              <a:ext uri="{FF2B5EF4-FFF2-40B4-BE49-F238E27FC236}">
                <a16:creationId xmlns:a16="http://schemas.microsoft.com/office/drawing/2014/main" id="{1326C4BA-3DE0-BA49-B1EC-38B7AF9BA7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0038" y="345713"/>
            <a:ext cx="3862945" cy="461610"/>
          </a:xfrm>
          <a:prstGeom prst="rect">
            <a:avLst/>
          </a:prstGeom>
        </p:spPr>
      </p:pic>
      <p:pic>
        <p:nvPicPr>
          <p:cNvPr id="23" name="Рисунок 22">
            <a:extLst>
              <a:ext uri="{FF2B5EF4-FFF2-40B4-BE49-F238E27FC236}">
                <a16:creationId xmlns:a16="http://schemas.microsoft.com/office/drawing/2014/main" id="{3AB989C9-5FEB-DE49-8823-6F3F92028D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209180" y="0"/>
            <a:ext cx="3996267" cy="6858000"/>
          </a:xfrm>
          <a:prstGeom prst="rect">
            <a:avLst/>
          </a:prstGeom>
        </p:spPr>
      </p:pic>
      <p:sp>
        <p:nvSpPr>
          <p:cNvPr id="24" name="Прямоугольник 23">
            <a:extLst>
              <a:ext uri="{FF2B5EF4-FFF2-40B4-BE49-F238E27FC236}">
                <a16:creationId xmlns:a16="http://schemas.microsoft.com/office/drawing/2014/main" id="{97D7383E-5C29-D748-B29C-B60C752C9775}"/>
              </a:ext>
            </a:extLst>
          </p:cNvPr>
          <p:cNvSpPr/>
          <p:nvPr/>
        </p:nvSpPr>
        <p:spPr>
          <a:xfrm>
            <a:off x="315970" y="3774562"/>
            <a:ext cx="5780030" cy="45719"/>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797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Грань">
  <a:themeElements>
    <a:clrScheme name="Другая 13">
      <a:dk1>
        <a:sysClr val="windowText" lastClr="000000"/>
      </a:dk1>
      <a:lt1>
        <a:sysClr val="window" lastClr="FFFFFF"/>
      </a:lt1>
      <a:dk2>
        <a:srgbClr val="1F497D"/>
      </a:dk2>
      <a:lt2>
        <a:srgbClr val="FFFFFF"/>
      </a:lt2>
      <a:accent1>
        <a:srgbClr val="0070C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25388</TotalTime>
  <Words>10852</Words>
  <Application>Microsoft Office PowerPoint</Application>
  <PresentationFormat>Широкоэкранный</PresentationFormat>
  <Paragraphs>857</Paragraphs>
  <Slides>80</Slides>
  <Notes>8</Notes>
  <HiddenSlides>0</HiddenSlides>
  <MMClips>0</MMClips>
  <ScaleCrop>false</ScaleCrop>
  <HeadingPairs>
    <vt:vector size="6" baseType="variant">
      <vt:variant>
        <vt:lpstr>Использованные шрифты</vt:lpstr>
      </vt:variant>
      <vt:variant>
        <vt:i4>13</vt:i4>
      </vt:variant>
      <vt:variant>
        <vt:lpstr>Тема</vt:lpstr>
      </vt:variant>
      <vt:variant>
        <vt:i4>1</vt:i4>
      </vt:variant>
      <vt:variant>
        <vt:lpstr>Заголовки слайдов</vt:lpstr>
      </vt:variant>
      <vt:variant>
        <vt:i4>80</vt:i4>
      </vt:variant>
    </vt:vector>
  </HeadingPairs>
  <TitlesOfParts>
    <vt:vector size="94" baseType="lpstr">
      <vt:lpstr>Andale Sans UI</vt:lpstr>
      <vt:lpstr>Arial</vt:lpstr>
      <vt:lpstr>Calibri</vt:lpstr>
      <vt:lpstr>Calibri (Основной текст)</vt:lpstr>
      <vt:lpstr>Cambria Math</vt:lpstr>
      <vt:lpstr>Panton</vt:lpstr>
      <vt:lpstr>Panton SemiBold</vt:lpstr>
      <vt:lpstr>Roboto Lt</vt:lpstr>
      <vt:lpstr>Segoe UI</vt:lpstr>
      <vt:lpstr>Times New Roman</vt:lpstr>
      <vt:lpstr>Trebuchet MS</vt:lpstr>
      <vt:lpstr>Wingdings</vt:lpstr>
      <vt:lpstr>Wingdings 3</vt:lpstr>
      <vt:lpstr>Грань</vt:lpstr>
      <vt:lpstr>Презентация PowerPoint</vt:lpstr>
      <vt:lpstr>Презентация PowerPoint</vt:lpstr>
      <vt:lpstr>Презентация PowerPoint</vt:lpstr>
      <vt:lpstr>Общая структура оценки заявок</vt:lpstr>
      <vt:lpstr>Критерии оценки</vt:lpstr>
      <vt:lpstr>Показатели/детализирующие показатели критерия оценки</vt:lpstr>
      <vt:lpstr>Общие правила</vt:lpstr>
      <vt:lpstr>Предельные величины значимости критериев оценки</vt:lpstr>
      <vt:lpstr>Презентация PowerPoint</vt:lpstr>
      <vt:lpstr>Порядок оценки</vt:lpstr>
      <vt:lpstr>Административная практика</vt:lpstr>
      <vt:lpstr>Спорные положения</vt:lpstr>
      <vt:lpstr>Административная практика</vt:lpstr>
      <vt:lpstr>Административная практика</vt:lpstr>
      <vt:lpstr>Порядок оценки</vt:lpstr>
      <vt:lpstr>Презентация PowerPoint</vt:lpstr>
      <vt:lpstr>Порядок оценки</vt:lpstr>
      <vt:lpstr>Презентация PowerPoint</vt:lpstr>
      <vt:lpstr>Порядок оценки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Административная практика – что считать «качеством»</vt:lpstr>
      <vt:lpstr>Административная практика – что считать «качеством»</vt:lpstr>
      <vt:lpstr>Административная практика – что считать «качеством»</vt:lpstr>
      <vt:lpstr>Административная практика – пропорциональность</vt:lpstr>
      <vt:lpstr>Административная практика – пропорциональность</vt:lpstr>
      <vt:lpstr>Административная практика –  ошибочно предоставлены сведения во второй части  заявки</vt:lpstr>
      <vt:lpstr>Презентация PowerPoint</vt:lpstr>
      <vt:lpstr>Показатели критерия </vt:lpstr>
      <vt:lpstr>Порядок оценки</vt:lpstr>
      <vt:lpstr>Особенности оценки по показателю –  Материальные ресурсы</vt:lpstr>
      <vt:lpstr>Особенности оценки по показателю –  Опыт</vt:lpstr>
      <vt:lpstr>Административная практика - генподряд</vt:lpstr>
      <vt:lpstr>Пример 1</vt:lpstr>
      <vt:lpstr>Пример 2</vt:lpstr>
      <vt:lpstr>Пример 3</vt:lpstr>
      <vt:lpstr>Пример 4</vt:lpstr>
      <vt:lpstr>Особенности оценки по показателю –  Опыт</vt:lpstr>
      <vt:lpstr>Особенности оценки по показателю –  Деловая репутация</vt:lpstr>
      <vt:lpstr>Основные национальные стандарты в области оценки деловой репутации: </vt:lpstr>
      <vt:lpstr>Особенности оценки по показателю –  Специалисты</vt:lpstr>
      <vt:lpstr>Презентация PowerPoint</vt:lpstr>
      <vt:lpstr>Случаи применения раздела VI – пункт 31</vt:lpstr>
      <vt:lpstr>Особенности - капстрой</vt:lpstr>
      <vt:lpstr>Особенности - капстрой </vt:lpstr>
      <vt:lpstr>Особенности - капстрой </vt:lpstr>
      <vt:lpstr>Административная практика- тип контракта  </vt:lpstr>
      <vt:lpstr>Административная практика- тип контракта  </vt:lpstr>
      <vt:lpstr>Случаи применения раздела VI – пункт 32</vt:lpstr>
      <vt:lpstr>Особенности - дороги</vt:lpstr>
      <vt:lpstr>Административная практика- тип контракта  </vt:lpstr>
      <vt:lpstr>Административная практика- тип контракта  </vt:lpstr>
      <vt:lpstr>Административная практика –  расширение требований к договору</vt:lpstr>
      <vt:lpstr>Административная практика –  требование по минимальной цене договора</vt:lpstr>
      <vt:lpstr>Административная практика –  реестр вместо копий документов</vt:lpstr>
      <vt:lpstr>Судебная практика –  реестр вместо копий документов</vt:lpstr>
      <vt:lpstr>Административная практика –  требование по минимальной цене договора</vt:lpstr>
      <vt:lpstr>Административная практика –  установление предельных значений</vt:lpstr>
      <vt:lpstr>Административная практика –  установление предельных значений</vt:lpstr>
      <vt:lpstr>Судебная практика –  установление предельных значений</vt:lpstr>
      <vt:lpstr>Административная практика –  о составе подтверждающих опыт документов</vt:lpstr>
      <vt:lpstr>Административная практика –  о составе подтверждающих опыт документов</vt:lpstr>
      <vt:lpstr>Административная практика –  о составе подтверждающих опыт документов</vt:lpstr>
      <vt:lpstr>Административная практика –  требования к реквизитам документов</vt:lpstr>
      <vt:lpstr>Судебная практика – не все виды работ</vt:lpstr>
      <vt:lpstr>Судебная практика – статус в ЕИС</vt:lpstr>
      <vt:lpstr>Случаи применения раздела VI – пункт 33</vt:lpstr>
      <vt:lpstr>Особенности – текущий ремонт</vt:lpstr>
      <vt:lpstr>Случаи применения раздела VI – пункт 34</vt:lpstr>
      <vt:lpstr>Особенности – детский отдых</vt:lpstr>
      <vt:lpstr>Презентация PowerPoint</vt:lpstr>
      <vt:lpstr>Особенности – охрана</vt:lpstr>
      <vt:lpstr>Случаи применения раздела VI – пункт 36</vt:lpstr>
      <vt:lpstr>Протокол оценки заявок</vt:lpstr>
      <vt:lpstr>Административная практика - Протокол оценки заявок</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Электронные процедуры по 223-ФЗ</dc:title>
  <dc:creator>Плотникова Ольга</dc:creator>
  <cp:lastModifiedBy>А Л</cp:lastModifiedBy>
  <cp:revision>848</cp:revision>
  <dcterms:created xsi:type="dcterms:W3CDTF">2017-12-15T07:32:58Z</dcterms:created>
  <dcterms:modified xsi:type="dcterms:W3CDTF">2022-09-21T03:21:23Z</dcterms:modified>
</cp:coreProperties>
</file>