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47" r:id="rId2"/>
    <p:sldId id="712" r:id="rId3"/>
    <p:sldId id="622" r:id="rId4"/>
    <p:sldId id="623" r:id="rId5"/>
    <p:sldId id="624" r:id="rId6"/>
    <p:sldId id="625" r:id="rId7"/>
    <p:sldId id="647" r:id="rId8"/>
    <p:sldId id="724" r:id="rId9"/>
    <p:sldId id="648" r:id="rId10"/>
    <p:sldId id="649" r:id="rId11"/>
    <p:sldId id="719" r:id="rId12"/>
    <p:sldId id="710" r:id="rId13"/>
    <p:sldId id="711" r:id="rId14"/>
    <p:sldId id="651" r:id="rId15"/>
    <p:sldId id="720" r:id="rId16"/>
    <p:sldId id="653" r:id="rId17"/>
    <p:sldId id="721" r:id="rId18"/>
    <p:sldId id="722" r:id="rId19"/>
    <p:sldId id="723" r:id="rId20"/>
    <p:sldId id="725" r:id="rId21"/>
    <p:sldId id="628" r:id="rId22"/>
    <p:sldId id="629" r:id="rId23"/>
    <p:sldId id="715" r:id="rId24"/>
    <p:sldId id="717" r:id="rId25"/>
    <p:sldId id="718" r:id="rId26"/>
    <p:sldId id="43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pos="574" userDrawn="1">
          <p15:clr>
            <a:srgbClr val="A4A3A4"/>
          </p15:clr>
        </p15:guide>
        <p15:guide id="7" pos="3205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 Л" initials="АЛ" lastIdx="1" clrIdx="0">
    <p:extLst>
      <p:ext uri="{19B8F6BF-5375-455C-9EA6-DF929625EA0E}">
        <p15:presenceInfo xmlns:p15="http://schemas.microsoft.com/office/powerpoint/2012/main" userId="1880660c258d8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1B3"/>
    <a:srgbClr val="BBD8E0"/>
    <a:srgbClr val="D9D9D9"/>
    <a:srgbClr val="F2F2F2"/>
    <a:srgbClr val="21B8D1"/>
    <a:srgbClr val="7031A0"/>
    <a:srgbClr val="0A5CAC"/>
    <a:srgbClr val="4F4F4F"/>
    <a:srgbClr val="2658A4"/>
    <a:srgbClr val="4B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6" y="62"/>
      </p:cViewPr>
      <p:guideLst>
        <p:guide orient="horz" pos="2727"/>
        <p:guide pos="7469"/>
        <p:guide orient="horz" pos="3657"/>
        <p:guide orient="horz" pos="1003"/>
        <p:guide pos="189"/>
        <p:guide pos="574"/>
        <p:guide pos="3205"/>
        <p:guide orient="horz" pos="39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0BD45-6E30-4FF6-A547-BF9EAC0AE262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BB89A-38D2-46FC-A0A4-AF52050017F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«Специальные»</a:t>
          </a:r>
        </a:p>
      </dgm:t>
    </dgm:pt>
    <dgm:pt modelId="{BBB2439D-D112-4C19-9C0A-533DBEEA0571}" type="parTrans" cxnId="{CF2597BF-F497-474A-8087-7FEBEC0606F3}">
      <dgm:prSet/>
      <dgm:spPr/>
      <dgm:t>
        <a:bodyPr/>
        <a:lstStyle/>
        <a:p>
          <a:endParaRPr lang="ru-RU"/>
        </a:p>
      </dgm:t>
    </dgm:pt>
    <dgm:pt modelId="{3C4CA57D-3705-43ED-B356-9D616D2A7B07}" type="sibTrans" cxnId="{CF2597BF-F497-474A-8087-7FEBEC0606F3}">
      <dgm:prSet/>
      <dgm:spPr/>
      <dgm:t>
        <a:bodyPr/>
        <a:lstStyle/>
        <a:p>
          <a:endParaRPr lang="ru-RU"/>
        </a:p>
      </dgm:t>
    </dgm:pt>
    <dgm:pt modelId="{C09DA1D8-C13A-4533-AF44-F4EA559D0D5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«Универсальные»</a:t>
          </a:r>
        </a:p>
      </dgm:t>
    </dgm:pt>
    <dgm:pt modelId="{D5572788-95AF-409C-87EE-BFE0094BC548}" type="parTrans" cxnId="{0B757B3E-DD76-437A-9EFF-02EDCF8CFC35}">
      <dgm:prSet/>
      <dgm:spPr/>
      <dgm:t>
        <a:bodyPr/>
        <a:lstStyle/>
        <a:p>
          <a:endParaRPr lang="ru-RU"/>
        </a:p>
      </dgm:t>
    </dgm:pt>
    <dgm:pt modelId="{5DF06E4A-5332-4E55-B017-1A58E958A525}" type="sibTrans" cxnId="{0B757B3E-DD76-437A-9EFF-02EDCF8CFC35}">
      <dgm:prSet/>
      <dgm:spPr/>
      <dgm:t>
        <a:bodyPr/>
        <a:lstStyle/>
        <a:p>
          <a:endParaRPr lang="ru-RU"/>
        </a:p>
      </dgm:t>
    </dgm:pt>
    <dgm:pt modelId="{90A1818D-583A-4CF8-9E34-42A34C6C5FEF}" type="pres">
      <dgm:prSet presAssocID="{A690BD45-6E30-4FF6-A547-BF9EAC0AE2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B5623-F63D-44C8-8F72-702E84DB431B}" type="pres">
      <dgm:prSet presAssocID="{450BB89A-38D2-46FC-A0A4-AF52050017F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BC796-8BAA-4CE0-97C8-74EC869808A8}" type="pres">
      <dgm:prSet presAssocID="{C09DA1D8-C13A-4533-AF44-F4EA559D0D5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0A10A-0A6A-4FB9-92EA-789F6B7BEA61}" type="presOf" srcId="{C09DA1D8-C13A-4533-AF44-F4EA559D0D5C}" destId="{253BC796-8BAA-4CE0-97C8-74EC869808A8}" srcOrd="0" destOrd="0" presId="urn:microsoft.com/office/officeart/2005/8/layout/arrow1"/>
    <dgm:cxn modelId="{0B757B3E-DD76-437A-9EFF-02EDCF8CFC35}" srcId="{A690BD45-6E30-4FF6-A547-BF9EAC0AE262}" destId="{C09DA1D8-C13A-4533-AF44-F4EA559D0D5C}" srcOrd="1" destOrd="0" parTransId="{D5572788-95AF-409C-87EE-BFE0094BC548}" sibTransId="{5DF06E4A-5332-4E55-B017-1A58E958A525}"/>
    <dgm:cxn modelId="{30E6EC33-8983-49DB-A5EF-E0D80D27EB05}" type="presOf" srcId="{450BB89A-38D2-46FC-A0A4-AF52050017FC}" destId="{DABB5623-F63D-44C8-8F72-702E84DB431B}" srcOrd="0" destOrd="0" presId="urn:microsoft.com/office/officeart/2005/8/layout/arrow1"/>
    <dgm:cxn modelId="{CF2597BF-F497-474A-8087-7FEBEC0606F3}" srcId="{A690BD45-6E30-4FF6-A547-BF9EAC0AE262}" destId="{450BB89A-38D2-46FC-A0A4-AF52050017FC}" srcOrd="0" destOrd="0" parTransId="{BBB2439D-D112-4C19-9C0A-533DBEEA0571}" sibTransId="{3C4CA57D-3705-43ED-B356-9D616D2A7B07}"/>
    <dgm:cxn modelId="{2F6A5046-9553-485C-9AC4-7D1F233EFB72}" type="presOf" srcId="{A690BD45-6E30-4FF6-A547-BF9EAC0AE262}" destId="{90A1818D-583A-4CF8-9E34-42A34C6C5FEF}" srcOrd="0" destOrd="0" presId="urn:microsoft.com/office/officeart/2005/8/layout/arrow1"/>
    <dgm:cxn modelId="{25F8F710-80AB-477A-B669-AC075395281A}" type="presParOf" srcId="{90A1818D-583A-4CF8-9E34-42A34C6C5FEF}" destId="{DABB5623-F63D-44C8-8F72-702E84DB431B}" srcOrd="0" destOrd="0" presId="urn:microsoft.com/office/officeart/2005/8/layout/arrow1"/>
    <dgm:cxn modelId="{652FA102-81E0-447A-9C6A-9930F1780BA5}" type="presParOf" srcId="{90A1818D-583A-4CF8-9E34-42A34C6C5FEF}" destId="{253BC796-8BAA-4CE0-97C8-74EC869808A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825F-4FFD-4986-8474-B05CB1C46A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A96E32-5B5F-4285-BF8C-E22A84BCD2E5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Заказчик должен установить дополнительные требования в извещении о проведении закупки </a:t>
          </a:r>
        </a:p>
      </dgm:t>
    </dgm:pt>
    <dgm:pt modelId="{8D307F24-EE7E-4212-8C59-9FC845701BD8}" type="parTrans" cxnId="{6D7C8963-AC17-46EE-BF6B-E39212EB3BD0}">
      <dgm:prSet/>
      <dgm:spPr/>
      <dgm:t>
        <a:bodyPr/>
        <a:lstStyle/>
        <a:p>
          <a:endParaRPr lang="ru-RU"/>
        </a:p>
      </dgm:t>
    </dgm:pt>
    <dgm:pt modelId="{B239967F-DC4D-434B-B668-996E7222F257}" type="sibTrans" cxnId="{6D7C8963-AC17-46EE-BF6B-E39212EB3BD0}">
      <dgm:prSet/>
      <dgm:spPr/>
      <dgm:t>
        <a:bodyPr/>
        <a:lstStyle/>
        <a:p>
          <a:endParaRPr lang="ru-RU"/>
        </a:p>
      </dgm:t>
    </dgm:pt>
    <dgm:pt modelId="{64C8EBA1-26A5-4E84-85A9-299026B63CE4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По различным категориям закупок установлены различные цены, при превышении которых требуется устанавливать дополнительные требования к участникам</a:t>
          </a:r>
        </a:p>
      </dgm:t>
    </dgm:pt>
    <dgm:pt modelId="{5D7C1FA9-4632-4271-9D3C-DCF0D8C50DEC}" type="parTrans" cxnId="{F562485A-8C79-4B9B-9077-8DABD31F986E}">
      <dgm:prSet/>
      <dgm:spPr/>
      <dgm:t>
        <a:bodyPr/>
        <a:lstStyle/>
        <a:p>
          <a:endParaRPr lang="ru-RU"/>
        </a:p>
      </dgm:t>
    </dgm:pt>
    <dgm:pt modelId="{E9DE438F-0DC4-4EBC-8E3F-F93DA4858D14}" type="sibTrans" cxnId="{F562485A-8C79-4B9B-9077-8DABD31F986E}">
      <dgm:prSet/>
      <dgm:spPr/>
      <dgm:t>
        <a:bodyPr/>
        <a:lstStyle/>
        <a:p>
          <a:endParaRPr lang="ru-RU"/>
        </a:p>
      </dgm:t>
    </dgm:pt>
    <dgm:pt modelId="{CB95A8FF-9081-46AD-AA39-8DABAB5CFDA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По каждой категории «опыта» установлено, на сколько % от НМЦК у участника должно быть зафиксировано исполнение контракта</a:t>
          </a:r>
        </a:p>
      </dgm:t>
    </dgm:pt>
    <dgm:pt modelId="{5CFB3367-2B80-498A-A944-13FB25F62FB1}" type="parTrans" cxnId="{7D51CC89-6496-42B8-AA81-A5A45BC1D35E}">
      <dgm:prSet/>
      <dgm:spPr/>
      <dgm:t>
        <a:bodyPr/>
        <a:lstStyle/>
        <a:p>
          <a:endParaRPr lang="ru-RU"/>
        </a:p>
      </dgm:t>
    </dgm:pt>
    <dgm:pt modelId="{E7C60D77-4520-49BF-B88C-EC883ADCA3A1}" type="sibTrans" cxnId="{7D51CC89-6496-42B8-AA81-A5A45BC1D35E}">
      <dgm:prSet/>
      <dgm:spPr/>
      <dgm:t>
        <a:bodyPr/>
        <a:lstStyle/>
        <a:p>
          <a:endParaRPr lang="ru-RU"/>
        </a:p>
      </dgm:t>
    </dgm:pt>
    <dgm:pt modelId="{61BFB48D-D961-4FFC-BC48-33991C846DD9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По каждой категории закупок установлены специфические требования к предмету исполненного договора</a:t>
          </a:r>
        </a:p>
      </dgm:t>
    </dgm:pt>
    <dgm:pt modelId="{AC81413B-DD64-4C55-9E6E-46C0F976041B}" type="parTrans" cxnId="{61657EA9-C3BF-4EA6-B8F6-F41A3FC1C340}">
      <dgm:prSet/>
      <dgm:spPr/>
      <dgm:t>
        <a:bodyPr/>
        <a:lstStyle/>
        <a:p>
          <a:endParaRPr lang="ru-RU"/>
        </a:p>
      </dgm:t>
    </dgm:pt>
    <dgm:pt modelId="{479FDFD4-19DF-4C7F-96A9-D321915E3DCD}" type="sibTrans" cxnId="{61657EA9-C3BF-4EA6-B8F6-F41A3FC1C340}">
      <dgm:prSet/>
      <dgm:spPr/>
      <dgm:t>
        <a:bodyPr/>
        <a:lstStyle/>
        <a:p>
          <a:endParaRPr lang="ru-RU"/>
        </a:p>
      </dgm:t>
    </dgm:pt>
    <dgm:pt modelId="{B10CBFC3-B75D-4608-A122-5963954F64B8}" type="pres">
      <dgm:prSet presAssocID="{A1D6825F-4FFD-4986-8474-B05CB1C46A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72EA4-0E58-43C9-AA49-66AABAA746C9}" type="pres">
      <dgm:prSet presAssocID="{6DA96E32-5B5F-4285-BF8C-E22A84BCD2E5}" presName="comp" presStyleCnt="0"/>
      <dgm:spPr/>
    </dgm:pt>
    <dgm:pt modelId="{70ACF69D-DBE5-4904-BCCA-093310169574}" type="pres">
      <dgm:prSet presAssocID="{6DA96E32-5B5F-4285-BF8C-E22A84BCD2E5}" presName="box" presStyleLbl="node1" presStyleIdx="0" presStyleCnt="4" custLinFactNeighborX="0" custLinFactNeighborY="-3157"/>
      <dgm:spPr/>
      <dgm:t>
        <a:bodyPr/>
        <a:lstStyle/>
        <a:p>
          <a:endParaRPr lang="ru-RU"/>
        </a:p>
      </dgm:t>
    </dgm:pt>
    <dgm:pt modelId="{AD59752F-53DB-4D00-B776-071571624B37}" type="pres">
      <dgm:prSet presAssocID="{6DA96E32-5B5F-4285-BF8C-E22A84BCD2E5}" presName="img" presStyleLbl="fgImgPlace1" presStyleIdx="0" presStyleCnt="4"/>
      <dgm:spPr/>
    </dgm:pt>
    <dgm:pt modelId="{3EC41526-71A1-4A31-AAB5-42E978AFE5AD}" type="pres">
      <dgm:prSet presAssocID="{6DA96E32-5B5F-4285-BF8C-E22A84BCD2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FFE7-9F72-4C42-963D-E03663CAF295}" type="pres">
      <dgm:prSet presAssocID="{B239967F-DC4D-434B-B668-996E7222F257}" presName="spacer" presStyleCnt="0"/>
      <dgm:spPr/>
    </dgm:pt>
    <dgm:pt modelId="{93BCEABC-E6C9-4C8F-93B3-23A9550D377C}" type="pres">
      <dgm:prSet presAssocID="{64C8EBA1-26A5-4E84-85A9-299026B63CE4}" presName="comp" presStyleCnt="0"/>
      <dgm:spPr/>
    </dgm:pt>
    <dgm:pt modelId="{0BC7DD5D-1EED-423C-8E16-382DEA6DE2EA}" type="pres">
      <dgm:prSet presAssocID="{64C8EBA1-26A5-4E84-85A9-299026B63CE4}" presName="box" presStyleLbl="node1" presStyleIdx="1" presStyleCnt="4"/>
      <dgm:spPr/>
      <dgm:t>
        <a:bodyPr/>
        <a:lstStyle/>
        <a:p>
          <a:endParaRPr lang="ru-RU"/>
        </a:p>
      </dgm:t>
    </dgm:pt>
    <dgm:pt modelId="{52010C46-6A0B-48AD-BBBA-A907A33B86CB}" type="pres">
      <dgm:prSet presAssocID="{64C8EBA1-26A5-4E84-85A9-299026B63CE4}" presName="img" presStyleLbl="fgImgPlace1" presStyleIdx="1" presStyleCnt="4"/>
      <dgm:spPr/>
    </dgm:pt>
    <dgm:pt modelId="{D3F5D530-540B-4F90-A2C3-8E3A14420D4A}" type="pres">
      <dgm:prSet presAssocID="{64C8EBA1-26A5-4E84-85A9-299026B63CE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E669-3032-4F9E-93F2-9DC37BA92307}" type="pres">
      <dgm:prSet presAssocID="{E9DE438F-0DC4-4EBC-8E3F-F93DA4858D14}" presName="spacer" presStyleCnt="0"/>
      <dgm:spPr/>
    </dgm:pt>
    <dgm:pt modelId="{8D0AA81C-54C4-4F82-8AD3-C490A7640951}" type="pres">
      <dgm:prSet presAssocID="{CB95A8FF-9081-46AD-AA39-8DABAB5CFDAD}" presName="comp" presStyleCnt="0"/>
      <dgm:spPr/>
    </dgm:pt>
    <dgm:pt modelId="{47A63C5E-6DB7-43CE-ABFC-246D6A78D30F}" type="pres">
      <dgm:prSet presAssocID="{CB95A8FF-9081-46AD-AA39-8DABAB5CFDAD}" presName="box" presStyleLbl="node1" presStyleIdx="2" presStyleCnt="4" custLinFactNeighborX="-489" custLinFactNeighborY="-1174"/>
      <dgm:spPr/>
      <dgm:t>
        <a:bodyPr/>
        <a:lstStyle/>
        <a:p>
          <a:endParaRPr lang="ru-RU"/>
        </a:p>
      </dgm:t>
    </dgm:pt>
    <dgm:pt modelId="{C5FFA5FD-648A-4846-8584-818F61263A14}" type="pres">
      <dgm:prSet presAssocID="{CB95A8FF-9081-46AD-AA39-8DABAB5CFDAD}" presName="img" presStyleLbl="fgImgPlace1" presStyleIdx="2" presStyleCnt="4"/>
      <dgm:spPr/>
    </dgm:pt>
    <dgm:pt modelId="{F3D38EBB-6092-4A86-979D-AE81E490B8B3}" type="pres">
      <dgm:prSet presAssocID="{CB95A8FF-9081-46AD-AA39-8DABAB5CFDA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C6208-2371-4C65-A607-919FE16D396A}" type="pres">
      <dgm:prSet presAssocID="{E7C60D77-4520-49BF-B88C-EC883ADCA3A1}" presName="spacer" presStyleCnt="0"/>
      <dgm:spPr/>
    </dgm:pt>
    <dgm:pt modelId="{4A5626FE-17EE-4DEC-BEDC-FCE70F5A1D40}" type="pres">
      <dgm:prSet presAssocID="{61BFB48D-D961-4FFC-BC48-33991C846DD9}" presName="comp" presStyleCnt="0"/>
      <dgm:spPr/>
    </dgm:pt>
    <dgm:pt modelId="{D929F0CF-17AF-4EEC-AB5A-7ED12FC19623}" type="pres">
      <dgm:prSet presAssocID="{61BFB48D-D961-4FFC-BC48-33991C846DD9}" presName="box" presStyleLbl="node1" presStyleIdx="3" presStyleCnt="4" custLinFactNeighborX="-489" custLinFactNeighborY="-1174"/>
      <dgm:spPr/>
      <dgm:t>
        <a:bodyPr/>
        <a:lstStyle/>
        <a:p>
          <a:endParaRPr lang="ru-RU"/>
        </a:p>
      </dgm:t>
    </dgm:pt>
    <dgm:pt modelId="{2B2F67B7-196C-459B-B538-82F5074EC501}" type="pres">
      <dgm:prSet presAssocID="{61BFB48D-D961-4FFC-BC48-33991C846DD9}" presName="img" presStyleLbl="fgImgPlace1" presStyleIdx="3" presStyleCnt="4"/>
      <dgm:spPr/>
    </dgm:pt>
    <dgm:pt modelId="{AD7BE55A-9510-4F94-8485-28C08C3A543A}" type="pres">
      <dgm:prSet presAssocID="{61BFB48D-D961-4FFC-BC48-33991C846DD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3B401F-0785-46E7-B438-921489F7E7C8}" type="presOf" srcId="{6DA96E32-5B5F-4285-BF8C-E22A84BCD2E5}" destId="{3EC41526-71A1-4A31-AAB5-42E978AFE5AD}" srcOrd="1" destOrd="0" presId="urn:microsoft.com/office/officeart/2005/8/layout/vList4"/>
    <dgm:cxn modelId="{6D7C8963-AC17-46EE-BF6B-E39212EB3BD0}" srcId="{A1D6825F-4FFD-4986-8474-B05CB1C46A0A}" destId="{6DA96E32-5B5F-4285-BF8C-E22A84BCD2E5}" srcOrd="0" destOrd="0" parTransId="{8D307F24-EE7E-4212-8C59-9FC845701BD8}" sibTransId="{B239967F-DC4D-434B-B668-996E7222F257}"/>
    <dgm:cxn modelId="{F562485A-8C79-4B9B-9077-8DABD31F986E}" srcId="{A1D6825F-4FFD-4986-8474-B05CB1C46A0A}" destId="{64C8EBA1-26A5-4E84-85A9-299026B63CE4}" srcOrd="1" destOrd="0" parTransId="{5D7C1FA9-4632-4271-9D3C-DCF0D8C50DEC}" sibTransId="{E9DE438F-0DC4-4EBC-8E3F-F93DA4858D14}"/>
    <dgm:cxn modelId="{44F102CA-8D60-4400-BB5C-D293A25542C3}" type="presOf" srcId="{CB95A8FF-9081-46AD-AA39-8DABAB5CFDAD}" destId="{47A63C5E-6DB7-43CE-ABFC-246D6A78D30F}" srcOrd="0" destOrd="0" presId="urn:microsoft.com/office/officeart/2005/8/layout/vList4"/>
    <dgm:cxn modelId="{61657EA9-C3BF-4EA6-B8F6-F41A3FC1C340}" srcId="{A1D6825F-4FFD-4986-8474-B05CB1C46A0A}" destId="{61BFB48D-D961-4FFC-BC48-33991C846DD9}" srcOrd="3" destOrd="0" parTransId="{AC81413B-DD64-4C55-9E6E-46C0F976041B}" sibTransId="{479FDFD4-19DF-4C7F-96A9-D321915E3DCD}"/>
    <dgm:cxn modelId="{90E26DE2-486B-4263-AF80-4B183F652527}" type="presOf" srcId="{64C8EBA1-26A5-4E84-85A9-299026B63CE4}" destId="{D3F5D530-540B-4F90-A2C3-8E3A14420D4A}" srcOrd="1" destOrd="0" presId="urn:microsoft.com/office/officeart/2005/8/layout/vList4"/>
    <dgm:cxn modelId="{0BBEA413-A242-4207-8565-51F5C7A8642F}" type="presOf" srcId="{CB95A8FF-9081-46AD-AA39-8DABAB5CFDAD}" destId="{F3D38EBB-6092-4A86-979D-AE81E490B8B3}" srcOrd="1" destOrd="0" presId="urn:microsoft.com/office/officeart/2005/8/layout/vList4"/>
    <dgm:cxn modelId="{C93A7A05-0999-464B-AEB6-BED36ABCC68D}" type="presOf" srcId="{61BFB48D-D961-4FFC-BC48-33991C846DD9}" destId="{AD7BE55A-9510-4F94-8485-28C08C3A543A}" srcOrd="1" destOrd="0" presId="urn:microsoft.com/office/officeart/2005/8/layout/vList4"/>
    <dgm:cxn modelId="{E499A99A-21FA-4FCA-96CA-2BA5650A221A}" type="presOf" srcId="{A1D6825F-4FFD-4986-8474-B05CB1C46A0A}" destId="{B10CBFC3-B75D-4608-A122-5963954F64B8}" srcOrd="0" destOrd="0" presId="urn:microsoft.com/office/officeart/2005/8/layout/vList4"/>
    <dgm:cxn modelId="{B3CFDAD1-8ED6-425C-AB4E-59A5438C121D}" type="presOf" srcId="{64C8EBA1-26A5-4E84-85A9-299026B63CE4}" destId="{0BC7DD5D-1EED-423C-8E16-382DEA6DE2EA}" srcOrd="0" destOrd="0" presId="urn:microsoft.com/office/officeart/2005/8/layout/vList4"/>
    <dgm:cxn modelId="{303CCA3F-4CA7-4B5C-88ED-15423318D83B}" type="presOf" srcId="{61BFB48D-D961-4FFC-BC48-33991C846DD9}" destId="{D929F0CF-17AF-4EEC-AB5A-7ED12FC19623}" srcOrd="0" destOrd="0" presId="urn:microsoft.com/office/officeart/2005/8/layout/vList4"/>
    <dgm:cxn modelId="{A4DE30FF-C6B9-4784-87AD-B058DBAB42D2}" type="presOf" srcId="{6DA96E32-5B5F-4285-BF8C-E22A84BCD2E5}" destId="{70ACF69D-DBE5-4904-BCCA-093310169574}" srcOrd="0" destOrd="0" presId="urn:microsoft.com/office/officeart/2005/8/layout/vList4"/>
    <dgm:cxn modelId="{7D51CC89-6496-42B8-AA81-A5A45BC1D35E}" srcId="{A1D6825F-4FFD-4986-8474-B05CB1C46A0A}" destId="{CB95A8FF-9081-46AD-AA39-8DABAB5CFDAD}" srcOrd="2" destOrd="0" parTransId="{5CFB3367-2B80-498A-A944-13FB25F62FB1}" sibTransId="{E7C60D77-4520-49BF-B88C-EC883ADCA3A1}"/>
    <dgm:cxn modelId="{97B2B88A-4AAF-44EA-9A02-9EE2C991058C}" type="presParOf" srcId="{B10CBFC3-B75D-4608-A122-5963954F64B8}" destId="{2A672EA4-0E58-43C9-AA49-66AABAA746C9}" srcOrd="0" destOrd="0" presId="urn:microsoft.com/office/officeart/2005/8/layout/vList4"/>
    <dgm:cxn modelId="{286592CC-0C98-433C-9004-57601C178136}" type="presParOf" srcId="{2A672EA4-0E58-43C9-AA49-66AABAA746C9}" destId="{70ACF69D-DBE5-4904-BCCA-093310169574}" srcOrd="0" destOrd="0" presId="urn:microsoft.com/office/officeart/2005/8/layout/vList4"/>
    <dgm:cxn modelId="{0BD9E372-3787-4356-9E47-206F43BB8D95}" type="presParOf" srcId="{2A672EA4-0E58-43C9-AA49-66AABAA746C9}" destId="{AD59752F-53DB-4D00-B776-071571624B37}" srcOrd="1" destOrd="0" presId="urn:microsoft.com/office/officeart/2005/8/layout/vList4"/>
    <dgm:cxn modelId="{51AD433E-E622-4BE1-BA68-D95CD27B8039}" type="presParOf" srcId="{2A672EA4-0E58-43C9-AA49-66AABAA746C9}" destId="{3EC41526-71A1-4A31-AAB5-42E978AFE5AD}" srcOrd="2" destOrd="0" presId="urn:microsoft.com/office/officeart/2005/8/layout/vList4"/>
    <dgm:cxn modelId="{78F292B7-7974-4067-BB37-49AA0109C53C}" type="presParOf" srcId="{B10CBFC3-B75D-4608-A122-5963954F64B8}" destId="{8582FFE7-9F72-4C42-963D-E03663CAF295}" srcOrd="1" destOrd="0" presId="urn:microsoft.com/office/officeart/2005/8/layout/vList4"/>
    <dgm:cxn modelId="{BC13E057-2301-480D-979A-510CF43EA1B2}" type="presParOf" srcId="{B10CBFC3-B75D-4608-A122-5963954F64B8}" destId="{93BCEABC-E6C9-4C8F-93B3-23A9550D377C}" srcOrd="2" destOrd="0" presId="urn:microsoft.com/office/officeart/2005/8/layout/vList4"/>
    <dgm:cxn modelId="{AAFE3306-D295-4418-AF11-D48D65CDE76D}" type="presParOf" srcId="{93BCEABC-E6C9-4C8F-93B3-23A9550D377C}" destId="{0BC7DD5D-1EED-423C-8E16-382DEA6DE2EA}" srcOrd="0" destOrd="0" presId="urn:microsoft.com/office/officeart/2005/8/layout/vList4"/>
    <dgm:cxn modelId="{EE9E1FDD-BC01-4407-92FF-7406C8B3824A}" type="presParOf" srcId="{93BCEABC-E6C9-4C8F-93B3-23A9550D377C}" destId="{52010C46-6A0B-48AD-BBBA-A907A33B86CB}" srcOrd="1" destOrd="0" presId="urn:microsoft.com/office/officeart/2005/8/layout/vList4"/>
    <dgm:cxn modelId="{98EC6D65-43C3-4DDF-BB78-475DC1C43D6E}" type="presParOf" srcId="{93BCEABC-E6C9-4C8F-93B3-23A9550D377C}" destId="{D3F5D530-540B-4F90-A2C3-8E3A14420D4A}" srcOrd="2" destOrd="0" presId="urn:microsoft.com/office/officeart/2005/8/layout/vList4"/>
    <dgm:cxn modelId="{F14783AD-3FE9-4599-8FE4-4F2DD0E27945}" type="presParOf" srcId="{B10CBFC3-B75D-4608-A122-5963954F64B8}" destId="{B219E669-3032-4F9E-93F2-9DC37BA92307}" srcOrd="3" destOrd="0" presId="urn:microsoft.com/office/officeart/2005/8/layout/vList4"/>
    <dgm:cxn modelId="{DBE1881E-B99B-4BA6-9889-E1B1162F3685}" type="presParOf" srcId="{B10CBFC3-B75D-4608-A122-5963954F64B8}" destId="{8D0AA81C-54C4-4F82-8AD3-C490A7640951}" srcOrd="4" destOrd="0" presId="urn:microsoft.com/office/officeart/2005/8/layout/vList4"/>
    <dgm:cxn modelId="{DE462A93-62AC-4FA2-9C45-1FDB2F5309F4}" type="presParOf" srcId="{8D0AA81C-54C4-4F82-8AD3-C490A7640951}" destId="{47A63C5E-6DB7-43CE-ABFC-246D6A78D30F}" srcOrd="0" destOrd="0" presId="urn:microsoft.com/office/officeart/2005/8/layout/vList4"/>
    <dgm:cxn modelId="{EB23F78B-D663-49EE-AC43-10A6B51A46A8}" type="presParOf" srcId="{8D0AA81C-54C4-4F82-8AD3-C490A7640951}" destId="{C5FFA5FD-648A-4846-8584-818F61263A14}" srcOrd="1" destOrd="0" presId="urn:microsoft.com/office/officeart/2005/8/layout/vList4"/>
    <dgm:cxn modelId="{D2DF45D3-6FA4-46ED-9210-E55B807169F8}" type="presParOf" srcId="{8D0AA81C-54C4-4F82-8AD3-C490A7640951}" destId="{F3D38EBB-6092-4A86-979D-AE81E490B8B3}" srcOrd="2" destOrd="0" presId="urn:microsoft.com/office/officeart/2005/8/layout/vList4"/>
    <dgm:cxn modelId="{4D66EDA5-E596-41E5-878C-F8EF08A939E1}" type="presParOf" srcId="{B10CBFC3-B75D-4608-A122-5963954F64B8}" destId="{DCFC6208-2371-4C65-A607-919FE16D396A}" srcOrd="5" destOrd="0" presId="urn:microsoft.com/office/officeart/2005/8/layout/vList4"/>
    <dgm:cxn modelId="{FC872A01-3686-4182-A970-8780E1EB3DE3}" type="presParOf" srcId="{B10CBFC3-B75D-4608-A122-5963954F64B8}" destId="{4A5626FE-17EE-4DEC-BEDC-FCE70F5A1D40}" srcOrd="6" destOrd="0" presId="urn:microsoft.com/office/officeart/2005/8/layout/vList4"/>
    <dgm:cxn modelId="{707BF93B-522A-4C3F-A545-6D1ED015AF4A}" type="presParOf" srcId="{4A5626FE-17EE-4DEC-BEDC-FCE70F5A1D40}" destId="{D929F0CF-17AF-4EEC-AB5A-7ED12FC19623}" srcOrd="0" destOrd="0" presId="urn:microsoft.com/office/officeart/2005/8/layout/vList4"/>
    <dgm:cxn modelId="{411EFE7D-3409-4E93-8960-7BEC3678DCD3}" type="presParOf" srcId="{4A5626FE-17EE-4DEC-BEDC-FCE70F5A1D40}" destId="{2B2F67B7-196C-459B-B538-82F5074EC501}" srcOrd="1" destOrd="0" presId="urn:microsoft.com/office/officeart/2005/8/layout/vList4"/>
    <dgm:cxn modelId="{5624E089-788E-433A-ACC8-9C4A885FE4D6}" type="presParOf" srcId="{4A5626FE-17EE-4DEC-BEDC-FCE70F5A1D40}" destId="{AD7BE55A-9510-4F94-8485-28C08C3A54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D4698-AC55-4425-A2F0-B942D7E3BC9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5F737-8B1D-47D5-8A6F-BF8B699DBB4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Универсальная предквалификация по части 2.1 статьи 31 44-ФЗ</a:t>
          </a:r>
        </a:p>
      </dgm:t>
    </dgm:pt>
    <dgm:pt modelId="{11EE67B5-3900-4BEB-B13F-7B1EC359A72A}" type="parTrans" cxnId="{2819A447-29D6-4FC9-B857-0FD056498498}">
      <dgm:prSet/>
      <dgm:spPr/>
      <dgm:t>
        <a:bodyPr/>
        <a:lstStyle/>
        <a:p>
          <a:endParaRPr lang="ru-RU"/>
        </a:p>
      </dgm:t>
    </dgm:pt>
    <dgm:pt modelId="{ED62553F-D53E-4AE7-A915-4BBC7E60FCBD}" type="sibTrans" cxnId="{2819A447-29D6-4FC9-B857-0FD056498498}">
      <dgm:prSet/>
      <dgm:spPr/>
      <dgm:t>
        <a:bodyPr/>
        <a:lstStyle/>
        <a:p>
          <a:endParaRPr lang="ru-RU"/>
        </a:p>
      </dgm:t>
    </dgm:pt>
    <dgm:pt modelId="{CCEA193F-C8F2-4C20-980C-541FBE91686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НМЦК (сумма НМЦК при совместных) ≥20 млн. руб.</a:t>
          </a:r>
        </a:p>
      </dgm:t>
    </dgm:pt>
    <dgm:pt modelId="{140E5F95-91AF-472A-9D38-2F4B3ED7ED2D}" type="parTrans" cxnId="{31F92AFF-39BD-422A-874C-85DBDFD208A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2F6800D-4045-46C2-897F-BA177CA6E35A}" type="sibTrans" cxnId="{31F92AFF-39BD-422A-874C-85DBDFD208AA}">
      <dgm:prSet/>
      <dgm:spPr/>
      <dgm:t>
        <a:bodyPr/>
        <a:lstStyle/>
        <a:p>
          <a:endParaRPr lang="ru-RU"/>
        </a:p>
      </dgm:t>
    </dgm:pt>
    <dgm:pt modelId="{39325962-BC3F-41DF-AC4E-8ACD80BC85A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Проводится конкурентная закупка</a:t>
          </a:r>
        </a:p>
      </dgm:t>
    </dgm:pt>
    <dgm:pt modelId="{779D2CC7-44C5-486A-87A8-87BBF1D63F8C}" type="parTrans" cxnId="{A67B5CF6-7302-41F8-AEBE-25D452B0C3D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4295223-0DDE-48CE-A2FA-B86E1184CE82}" type="sibTrans" cxnId="{A67B5CF6-7302-41F8-AEBE-25D452B0C3DA}">
      <dgm:prSet/>
      <dgm:spPr/>
      <dgm:t>
        <a:bodyPr/>
        <a:lstStyle/>
        <a:p>
          <a:endParaRPr lang="ru-RU"/>
        </a:p>
      </dgm:t>
    </dgm:pt>
    <dgm:pt modelId="{2536CC94-1D2F-4A6D-ACF3-97704848DFE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Не установлены специальные квалификационные требования</a:t>
          </a:r>
        </a:p>
      </dgm:t>
    </dgm:pt>
    <dgm:pt modelId="{01F6872C-51C3-4FFC-85A5-83FF27343B1A}" type="parTrans" cxnId="{E3CBC236-5E15-43C9-864D-A07AB9CC8D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4581290-0C31-4B75-B687-DE4415D3CCB8}" type="sibTrans" cxnId="{E3CBC236-5E15-43C9-864D-A07AB9CC8DC1}">
      <dgm:prSet/>
      <dgm:spPr/>
      <dgm:t>
        <a:bodyPr/>
        <a:lstStyle/>
        <a:p>
          <a:endParaRPr lang="ru-RU"/>
        </a:p>
      </dgm:t>
    </dgm:pt>
    <dgm:pt modelId="{CFFA2D6B-1433-4C20-B5C7-898B4FA9DFB6}" type="pres">
      <dgm:prSet presAssocID="{3F6D4698-AC55-4425-A2F0-B942D7E3BC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DB776-0402-449A-8B03-774701DF7549}" type="pres">
      <dgm:prSet presAssocID="{3C25F737-8B1D-47D5-8A6F-BF8B699DBB4F}" presName="centerShape" presStyleLbl="node0" presStyleIdx="0" presStyleCnt="1"/>
      <dgm:spPr/>
      <dgm:t>
        <a:bodyPr/>
        <a:lstStyle/>
        <a:p>
          <a:endParaRPr lang="ru-RU"/>
        </a:p>
      </dgm:t>
    </dgm:pt>
    <dgm:pt modelId="{0529ED6C-41E2-40EE-8314-90821BC110D4}" type="pres">
      <dgm:prSet presAssocID="{140E5F95-91AF-472A-9D38-2F4B3ED7ED2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86FADC1-4AA0-47E5-B2D4-90F1768FB342}" type="pres">
      <dgm:prSet presAssocID="{CCEA193F-C8F2-4C20-980C-541FBE9168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44D6-9B63-4D11-A748-FCE4A061B1E4}" type="pres">
      <dgm:prSet presAssocID="{779D2CC7-44C5-486A-87A8-87BBF1D63F8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8FF0426-86B9-4A3A-A01D-87973CF55774}" type="pres">
      <dgm:prSet presAssocID="{39325962-BC3F-41DF-AC4E-8ACD80BC85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6776A-0F0B-465C-A8F4-68008A4216B0}" type="pres">
      <dgm:prSet presAssocID="{01F6872C-51C3-4FFC-85A5-83FF27343B1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5730CA1-5437-467C-BE81-C35C19C10923}" type="pres">
      <dgm:prSet presAssocID="{2536CC94-1D2F-4A6D-ACF3-97704848DF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B5CF6-7302-41F8-AEBE-25D452B0C3DA}" srcId="{3C25F737-8B1D-47D5-8A6F-BF8B699DBB4F}" destId="{39325962-BC3F-41DF-AC4E-8ACD80BC85AC}" srcOrd="1" destOrd="0" parTransId="{779D2CC7-44C5-486A-87A8-87BBF1D63F8C}" sibTransId="{D4295223-0DDE-48CE-A2FA-B86E1184CE82}"/>
    <dgm:cxn modelId="{31F92AFF-39BD-422A-874C-85DBDFD208AA}" srcId="{3C25F737-8B1D-47D5-8A6F-BF8B699DBB4F}" destId="{CCEA193F-C8F2-4C20-980C-541FBE916860}" srcOrd="0" destOrd="0" parTransId="{140E5F95-91AF-472A-9D38-2F4B3ED7ED2D}" sibTransId="{F2F6800D-4045-46C2-897F-BA177CA6E35A}"/>
    <dgm:cxn modelId="{89305E68-530B-4B33-98C4-F26A49A9FA86}" type="presOf" srcId="{3C25F737-8B1D-47D5-8A6F-BF8B699DBB4F}" destId="{A0DDB776-0402-449A-8B03-774701DF7549}" srcOrd="0" destOrd="0" presId="urn:microsoft.com/office/officeart/2005/8/layout/radial4"/>
    <dgm:cxn modelId="{A5912705-6D8F-4483-AEA7-2A1737E0FC85}" type="presOf" srcId="{779D2CC7-44C5-486A-87A8-87BBF1D63F8C}" destId="{7B6E44D6-9B63-4D11-A748-FCE4A061B1E4}" srcOrd="0" destOrd="0" presId="urn:microsoft.com/office/officeart/2005/8/layout/radial4"/>
    <dgm:cxn modelId="{813337B4-90B1-45AD-A9CF-A4687DCACCC1}" type="presOf" srcId="{2536CC94-1D2F-4A6D-ACF3-97704848DFED}" destId="{55730CA1-5437-467C-BE81-C35C19C10923}" srcOrd="0" destOrd="0" presId="urn:microsoft.com/office/officeart/2005/8/layout/radial4"/>
    <dgm:cxn modelId="{B7E3D02B-B9F9-47D3-8A51-81B1AD69C6D0}" type="presOf" srcId="{39325962-BC3F-41DF-AC4E-8ACD80BC85AC}" destId="{A8FF0426-86B9-4A3A-A01D-87973CF55774}" srcOrd="0" destOrd="0" presId="urn:microsoft.com/office/officeart/2005/8/layout/radial4"/>
    <dgm:cxn modelId="{825ED07B-0BBB-4E7B-BA7C-B43ED929EB47}" type="presOf" srcId="{CCEA193F-C8F2-4C20-980C-541FBE916860}" destId="{586FADC1-4AA0-47E5-B2D4-90F1768FB342}" srcOrd="0" destOrd="0" presId="urn:microsoft.com/office/officeart/2005/8/layout/radial4"/>
    <dgm:cxn modelId="{6AF9C76E-B196-4824-BBAA-CEA8424A661E}" type="presOf" srcId="{3F6D4698-AC55-4425-A2F0-B942D7E3BC9D}" destId="{CFFA2D6B-1433-4C20-B5C7-898B4FA9DFB6}" srcOrd="0" destOrd="0" presId="urn:microsoft.com/office/officeart/2005/8/layout/radial4"/>
    <dgm:cxn modelId="{3ADDCFCA-A28E-4A6A-82A9-D5587A771CD5}" type="presOf" srcId="{140E5F95-91AF-472A-9D38-2F4B3ED7ED2D}" destId="{0529ED6C-41E2-40EE-8314-90821BC110D4}" srcOrd="0" destOrd="0" presId="urn:microsoft.com/office/officeart/2005/8/layout/radial4"/>
    <dgm:cxn modelId="{E7215118-C7B2-4771-B2D8-10A3E5F163D2}" type="presOf" srcId="{01F6872C-51C3-4FFC-85A5-83FF27343B1A}" destId="{DB46776A-0F0B-465C-A8F4-68008A4216B0}" srcOrd="0" destOrd="0" presId="urn:microsoft.com/office/officeart/2005/8/layout/radial4"/>
    <dgm:cxn modelId="{E3CBC236-5E15-43C9-864D-A07AB9CC8DC1}" srcId="{3C25F737-8B1D-47D5-8A6F-BF8B699DBB4F}" destId="{2536CC94-1D2F-4A6D-ACF3-97704848DFED}" srcOrd="2" destOrd="0" parTransId="{01F6872C-51C3-4FFC-85A5-83FF27343B1A}" sibTransId="{74581290-0C31-4B75-B687-DE4415D3CCB8}"/>
    <dgm:cxn modelId="{2819A447-29D6-4FC9-B857-0FD056498498}" srcId="{3F6D4698-AC55-4425-A2F0-B942D7E3BC9D}" destId="{3C25F737-8B1D-47D5-8A6F-BF8B699DBB4F}" srcOrd="0" destOrd="0" parTransId="{11EE67B5-3900-4BEB-B13F-7B1EC359A72A}" sibTransId="{ED62553F-D53E-4AE7-A915-4BBC7E60FCBD}"/>
    <dgm:cxn modelId="{565FA4FF-CA8F-4BFE-AF09-5A0EDB439DF3}" type="presParOf" srcId="{CFFA2D6B-1433-4C20-B5C7-898B4FA9DFB6}" destId="{A0DDB776-0402-449A-8B03-774701DF7549}" srcOrd="0" destOrd="0" presId="urn:microsoft.com/office/officeart/2005/8/layout/radial4"/>
    <dgm:cxn modelId="{EC336BDE-5FE2-436C-A721-FFBDD7730EFE}" type="presParOf" srcId="{CFFA2D6B-1433-4C20-B5C7-898B4FA9DFB6}" destId="{0529ED6C-41E2-40EE-8314-90821BC110D4}" srcOrd="1" destOrd="0" presId="urn:microsoft.com/office/officeart/2005/8/layout/radial4"/>
    <dgm:cxn modelId="{E97E60ED-09AE-49C5-A2CE-2F709D189253}" type="presParOf" srcId="{CFFA2D6B-1433-4C20-B5C7-898B4FA9DFB6}" destId="{586FADC1-4AA0-47E5-B2D4-90F1768FB342}" srcOrd="2" destOrd="0" presId="urn:microsoft.com/office/officeart/2005/8/layout/radial4"/>
    <dgm:cxn modelId="{9A8FD88C-0B5F-4249-A20D-2BCD98FEF41D}" type="presParOf" srcId="{CFFA2D6B-1433-4C20-B5C7-898B4FA9DFB6}" destId="{7B6E44D6-9B63-4D11-A748-FCE4A061B1E4}" srcOrd="3" destOrd="0" presId="urn:microsoft.com/office/officeart/2005/8/layout/radial4"/>
    <dgm:cxn modelId="{E4DD5353-B5F2-469A-964A-FC88F2FE9CDB}" type="presParOf" srcId="{CFFA2D6B-1433-4C20-B5C7-898B4FA9DFB6}" destId="{A8FF0426-86B9-4A3A-A01D-87973CF55774}" srcOrd="4" destOrd="0" presId="urn:microsoft.com/office/officeart/2005/8/layout/radial4"/>
    <dgm:cxn modelId="{BB12BE83-EB3B-4F1C-91EB-404E3CC7D1DB}" type="presParOf" srcId="{CFFA2D6B-1433-4C20-B5C7-898B4FA9DFB6}" destId="{DB46776A-0F0B-465C-A8F4-68008A4216B0}" srcOrd="5" destOrd="0" presId="urn:microsoft.com/office/officeart/2005/8/layout/radial4"/>
    <dgm:cxn modelId="{627FCC07-B040-4220-92FE-FE3AA4B07ABA}" type="presParOf" srcId="{CFFA2D6B-1433-4C20-B5C7-898B4FA9DFB6}" destId="{55730CA1-5437-467C-BE81-C35C19C109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6DE06-6CD4-4856-B3E7-0E4B0F9ED42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ADAA9-B3E7-4981-A692-01337BA116FB}">
      <dgm:prSet phldrT="[Текст]" custT="1"/>
      <dgm:spPr>
        <a:noFill/>
        <a:ln>
          <a:solidFill>
            <a:srgbClr val="468394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>
              <a:solidFill>
                <a:srgbClr val="2C535E"/>
              </a:solidFill>
            </a:rPr>
            <a:t>для подтверждения участником соответствия дополнительным требованиями установлена императивная норма о предоставлении сведений, указанных в п. «а-в» ч. 4 ПП РФ 2571. Анализ заявки Заявителя показал, что в качестве информации, подтверждающей соответствие и представлен исключительно номер реестровой записи реестра контрактов, заключенных заказчиками. Таким образом, Заявитель не выполнил требования п. «б-в» ч. 4 ПП РФ 2571</a:t>
          </a:r>
          <a:r>
            <a:rPr lang="ru-RU" sz="1600" b="1" dirty="0">
              <a:solidFill>
                <a:srgbClr val="3D7483"/>
              </a:solidFill>
            </a:rPr>
            <a:t>.</a:t>
          </a:r>
        </a:p>
      </dgm:t>
    </dgm:pt>
    <dgm:pt modelId="{6D1F0F05-0D41-41A1-8088-9FC3770744BD}" type="parTrans" cxnId="{B3587C30-34B7-41C5-BF66-98942C8C84DB}">
      <dgm:prSet/>
      <dgm:spPr/>
      <dgm:t>
        <a:bodyPr/>
        <a:lstStyle/>
        <a:p>
          <a:endParaRPr lang="ru-RU"/>
        </a:p>
      </dgm:t>
    </dgm:pt>
    <dgm:pt modelId="{C2295632-EF35-478F-B5CC-25D23FF4A402}" type="sibTrans" cxnId="{B3587C30-34B7-41C5-BF66-98942C8C84DB}">
      <dgm:prSet/>
      <dgm:spPr/>
      <dgm:t>
        <a:bodyPr/>
        <a:lstStyle/>
        <a:p>
          <a:endParaRPr lang="ru-RU"/>
        </a:p>
      </dgm:t>
    </dgm:pt>
    <dgm:pt modelId="{6F2B2588-ADE4-4083-9CD8-76A0A811F75A}">
      <dgm:prSet phldrT="[Текст]" custT="1"/>
      <dgm:spPr>
        <a:solidFill>
          <a:srgbClr val="3D7483"/>
        </a:solidFill>
        <a:ln>
          <a:solidFill>
            <a:srgbClr val="468394"/>
          </a:solidFill>
        </a:ln>
      </dgm:spPr>
      <dgm:t>
        <a:bodyPr/>
        <a:lstStyle/>
        <a:p>
          <a:pPr algn="r">
            <a:spcAft>
              <a:spcPts val="0"/>
            </a:spcAft>
          </a:pPr>
          <a:r>
            <a:rPr lang="ru-RU" sz="1600" b="1" dirty="0">
              <a:solidFill>
                <a:schemeClr val="bg1"/>
              </a:solidFill>
            </a:rPr>
            <a:t>для подтверждения соответствия дополнительному требованию, предусмотренному ч. 2.1 ст. 31, могут быть представлены как информация о реестровом номере контракта, так и копия исполненного контракта, договора, а также акт приемки поставленных товаров, выполненных работ, оказанных услуг. Совместное представление указанных документов и сведений не является обязательным.</a:t>
          </a:r>
        </a:p>
      </dgm:t>
    </dgm:pt>
    <dgm:pt modelId="{806BBC79-510E-4686-922A-9A205A836B12}" type="parTrans" cxnId="{237D8D0B-0E81-4DE2-B9F4-F07E48841C6A}">
      <dgm:prSet/>
      <dgm:spPr/>
      <dgm:t>
        <a:bodyPr/>
        <a:lstStyle/>
        <a:p>
          <a:endParaRPr lang="ru-RU"/>
        </a:p>
      </dgm:t>
    </dgm:pt>
    <dgm:pt modelId="{F3503C87-E32D-47E7-9CBA-B519055C5E31}" type="sibTrans" cxnId="{237D8D0B-0E81-4DE2-B9F4-F07E48841C6A}">
      <dgm:prSet/>
      <dgm:spPr/>
      <dgm:t>
        <a:bodyPr/>
        <a:lstStyle/>
        <a:p>
          <a:endParaRPr lang="ru-RU"/>
        </a:p>
      </dgm:t>
    </dgm:pt>
    <dgm:pt modelId="{B1C0DE4B-745A-4A38-AA53-198F034C7974}" type="pres">
      <dgm:prSet presAssocID="{6E26DE06-6CD4-4856-B3E7-0E4B0F9ED4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48A4F-1619-4C30-9E3C-988509C817C0}" type="pres">
      <dgm:prSet presAssocID="{26BADAA9-B3E7-4981-A692-01337BA116FB}" presName="arrow" presStyleLbl="node1" presStyleIdx="0" presStyleCnt="2" custScaleX="104202" custScaleY="10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04D5A-BE53-4D5B-8D81-A56ECCFDA769}" type="pres">
      <dgm:prSet presAssocID="{6F2B2588-ADE4-4083-9CD8-76A0A811F75A}" presName="arrow" presStyleLbl="node1" presStyleIdx="1" presStyleCnt="2" custScaleX="103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5F567-9B99-4149-903A-31B36EC6435B}" type="presOf" srcId="{26BADAA9-B3E7-4981-A692-01337BA116FB}" destId="{92F48A4F-1619-4C30-9E3C-988509C817C0}" srcOrd="0" destOrd="0" presId="urn:microsoft.com/office/officeart/2005/8/layout/arrow5"/>
    <dgm:cxn modelId="{8C7526C5-FD03-4FDF-9D1A-16F4E775B25F}" type="presOf" srcId="{6F2B2588-ADE4-4083-9CD8-76A0A811F75A}" destId="{BB404D5A-BE53-4D5B-8D81-A56ECCFDA769}" srcOrd="0" destOrd="0" presId="urn:microsoft.com/office/officeart/2005/8/layout/arrow5"/>
    <dgm:cxn modelId="{B3587C30-34B7-41C5-BF66-98942C8C84DB}" srcId="{6E26DE06-6CD4-4856-B3E7-0E4B0F9ED424}" destId="{26BADAA9-B3E7-4981-A692-01337BA116FB}" srcOrd="0" destOrd="0" parTransId="{6D1F0F05-0D41-41A1-8088-9FC3770744BD}" sibTransId="{C2295632-EF35-478F-B5CC-25D23FF4A402}"/>
    <dgm:cxn modelId="{237D8D0B-0E81-4DE2-B9F4-F07E48841C6A}" srcId="{6E26DE06-6CD4-4856-B3E7-0E4B0F9ED424}" destId="{6F2B2588-ADE4-4083-9CD8-76A0A811F75A}" srcOrd="1" destOrd="0" parTransId="{806BBC79-510E-4686-922A-9A205A836B12}" sibTransId="{F3503C87-E32D-47E7-9CBA-B519055C5E31}"/>
    <dgm:cxn modelId="{D3BF00E1-E772-42D8-B9AD-49CEA78BAD69}" type="presOf" srcId="{6E26DE06-6CD4-4856-B3E7-0E4B0F9ED424}" destId="{B1C0DE4B-745A-4A38-AA53-198F034C7974}" srcOrd="0" destOrd="0" presId="urn:microsoft.com/office/officeart/2005/8/layout/arrow5"/>
    <dgm:cxn modelId="{20FEA795-B257-45DC-8588-34F6158DA38B}" type="presParOf" srcId="{B1C0DE4B-745A-4A38-AA53-198F034C7974}" destId="{92F48A4F-1619-4C30-9E3C-988509C817C0}" srcOrd="0" destOrd="0" presId="urn:microsoft.com/office/officeart/2005/8/layout/arrow5"/>
    <dgm:cxn modelId="{4875FB98-5DA7-4572-99D8-EA841D36C29E}" type="presParOf" srcId="{B1C0DE4B-745A-4A38-AA53-198F034C7974}" destId="{BB404D5A-BE53-4D5B-8D81-A56ECCFDA769}" srcOrd="1" destOrd="0" presId="urn:microsoft.com/office/officeart/2005/8/layout/arrow5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063719-D0F2-4891-92AC-97ADAE157B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3F227E-E208-416D-93A0-D5B14E9B5EC3}">
      <dgm:prSet phldrT="[Текст]"/>
      <dgm:spPr>
        <a:solidFill>
          <a:srgbClr val="3D7483"/>
        </a:solidFill>
      </dgm:spPr>
      <dgm:t>
        <a:bodyPr/>
        <a:lstStyle/>
        <a:p>
          <a:r>
            <a:rPr lang="ru-RU" dirty="0"/>
            <a:t>Дагестанское УФАС (</a:t>
          </a:r>
          <a:r>
            <a:rPr lang="ru-RU" dirty="0" err="1"/>
            <a:t>изв</a:t>
          </a:r>
          <a:r>
            <a:rPr lang="ru-RU" dirty="0"/>
            <a:t>. №0103200008422002105)</a:t>
          </a:r>
        </a:p>
      </dgm:t>
    </dgm:pt>
    <dgm:pt modelId="{03E95826-054D-45D8-B753-017893DCFB27}" type="parTrans" cxnId="{9C008C91-8743-4743-AE31-8C1C09E77DCE}">
      <dgm:prSet/>
      <dgm:spPr/>
      <dgm:t>
        <a:bodyPr/>
        <a:lstStyle/>
        <a:p>
          <a:endParaRPr lang="ru-RU"/>
        </a:p>
      </dgm:t>
    </dgm:pt>
    <dgm:pt modelId="{751BCF00-DD36-49C0-9862-0DC69D4262E7}" type="sibTrans" cxnId="{9C008C91-8743-4743-AE31-8C1C09E77DCE}">
      <dgm:prSet/>
      <dgm:spPr/>
      <dgm:t>
        <a:bodyPr/>
        <a:lstStyle/>
        <a:p>
          <a:endParaRPr lang="ru-RU"/>
        </a:p>
      </dgm:t>
    </dgm:pt>
    <dgm:pt modelId="{38648792-4D89-47D0-B774-480EBE318F4C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Проблема: В предоставленных участником документах последняя товарная накладная датируется от 01.07.2019 года в то время, как заявка подана участником 08.07.2022 года. </a:t>
          </a:r>
        </a:p>
      </dgm:t>
    </dgm:pt>
    <dgm:pt modelId="{75CE280A-27EE-4F32-8F64-F3307F48FA6B}" type="parTrans" cxnId="{00225BCA-232B-4505-83B9-063144BDF96E}">
      <dgm:prSet/>
      <dgm:spPr/>
      <dgm:t>
        <a:bodyPr/>
        <a:lstStyle/>
        <a:p>
          <a:endParaRPr lang="ru-RU"/>
        </a:p>
      </dgm:t>
    </dgm:pt>
    <dgm:pt modelId="{2B33993F-DFC2-4645-9689-08B104C092F8}" type="sibTrans" cxnId="{00225BCA-232B-4505-83B9-063144BDF96E}">
      <dgm:prSet/>
      <dgm:spPr/>
      <dgm:t>
        <a:bodyPr/>
        <a:lstStyle/>
        <a:p>
          <a:endParaRPr lang="ru-RU"/>
        </a:p>
      </dgm:t>
    </dgm:pt>
    <dgm:pt modelId="{15CC63C3-CB96-47AB-B589-50561E045375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Позиция УФАС: в срок исполнения контракта включаются все действия, необходимые для его исполнения, в том числе приемка и оплата поставленного товара (выполненной работы, оказанной услуги) (ст. 190 ГК РФ, ч. 1 ст. 94 Закона N 44-ФЗ, Письмо Минфина России от 12.05.2022 N 24-06-07/43394). Таким образом, из имеющихся материалов дела однозначным образом следует, что участником закупки исполнено требование  Постановления N 2571. </a:t>
          </a:r>
        </a:p>
      </dgm:t>
    </dgm:pt>
    <dgm:pt modelId="{E751E3FD-D914-4358-B68E-8E8BB5835331}" type="parTrans" cxnId="{713442A7-7F61-46AC-B846-CC743F140781}">
      <dgm:prSet/>
      <dgm:spPr/>
      <dgm:t>
        <a:bodyPr/>
        <a:lstStyle/>
        <a:p>
          <a:endParaRPr lang="ru-RU"/>
        </a:p>
      </dgm:t>
    </dgm:pt>
    <dgm:pt modelId="{4C0B3BCF-4718-411F-BEA0-63A46D5E52D9}" type="sibTrans" cxnId="{713442A7-7F61-46AC-B846-CC743F140781}">
      <dgm:prSet/>
      <dgm:spPr/>
      <dgm:t>
        <a:bodyPr/>
        <a:lstStyle/>
        <a:p>
          <a:endParaRPr lang="ru-RU"/>
        </a:p>
      </dgm:t>
    </dgm:pt>
    <dgm:pt modelId="{42203AE8-B5BB-463F-990E-12FE3AE1ABF4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Примечание: предполагаем, что в данной ситуации комиссия УФАС учитывала срок оплаты обязательств Поставщика, который попадал в предусмотренный законодателем трехлетний срок.</a:t>
          </a:r>
        </a:p>
      </dgm:t>
    </dgm:pt>
    <dgm:pt modelId="{1DE882AD-928C-4A9D-A65C-8D4DC136D92A}" type="parTrans" cxnId="{081EF89E-633E-4121-9164-C4C2F5E235A5}">
      <dgm:prSet/>
      <dgm:spPr/>
      <dgm:t>
        <a:bodyPr/>
        <a:lstStyle/>
        <a:p>
          <a:endParaRPr lang="ru-RU"/>
        </a:p>
      </dgm:t>
    </dgm:pt>
    <dgm:pt modelId="{17368FA8-3B8C-4A8E-92CF-5D9489C65D01}" type="sibTrans" cxnId="{081EF89E-633E-4121-9164-C4C2F5E235A5}">
      <dgm:prSet/>
      <dgm:spPr/>
      <dgm:t>
        <a:bodyPr/>
        <a:lstStyle/>
        <a:p>
          <a:endParaRPr lang="ru-RU"/>
        </a:p>
      </dgm:t>
    </dgm:pt>
    <dgm:pt modelId="{B72B9DD0-10A4-4678-A5D5-FF905C682D24}" type="pres">
      <dgm:prSet presAssocID="{E0063719-D0F2-4891-92AC-97ADAE157B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273D0-5714-4C5B-9DC8-A56A4B4AB5CE}" type="pres">
      <dgm:prSet presAssocID="{6E3F227E-E208-416D-93A0-D5B14E9B5EC3}" presName="parentLin" presStyleCnt="0"/>
      <dgm:spPr/>
    </dgm:pt>
    <dgm:pt modelId="{FF054E0A-16B7-4B20-ABF8-D9E5F68F71B3}" type="pres">
      <dgm:prSet presAssocID="{6E3F227E-E208-416D-93A0-D5B14E9B5EC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A506048-6C7B-47C7-BFE4-05EB5D566DC4}" type="pres">
      <dgm:prSet presAssocID="{6E3F227E-E208-416D-93A0-D5B14E9B5EC3}" presName="parentText" presStyleLbl="node1" presStyleIdx="0" presStyleCnt="1" custScaleX="131877" custScaleY="109402" custLinFactNeighborX="-23783" custLinFactNeighborY="3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AB0E7-BDFE-4FA2-B1F9-EDF4DB97F08F}" type="pres">
      <dgm:prSet presAssocID="{6E3F227E-E208-416D-93A0-D5B14E9B5EC3}" presName="negativeSpace" presStyleCnt="0"/>
      <dgm:spPr/>
    </dgm:pt>
    <dgm:pt modelId="{FB70E826-EE41-4284-8021-9E5ED624B39D}" type="pres">
      <dgm:prSet presAssocID="{6E3F227E-E208-416D-93A0-D5B14E9B5EC3}" presName="childText" presStyleLbl="conFgAcc1" presStyleIdx="0" presStyleCnt="1" custLinFactNeighborY="8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EF89E-633E-4121-9164-C4C2F5E235A5}" srcId="{6E3F227E-E208-416D-93A0-D5B14E9B5EC3}" destId="{42203AE8-B5BB-463F-990E-12FE3AE1ABF4}" srcOrd="2" destOrd="0" parTransId="{1DE882AD-928C-4A9D-A65C-8D4DC136D92A}" sibTransId="{17368FA8-3B8C-4A8E-92CF-5D9489C65D01}"/>
    <dgm:cxn modelId="{713442A7-7F61-46AC-B846-CC743F140781}" srcId="{6E3F227E-E208-416D-93A0-D5B14E9B5EC3}" destId="{15CC63C3-CB96-47AB-B589-50561E045375}" srcOrd="1" destOrd="0" parTransId="{E751E3FD-D914-4358-B68E-8E8BB5835331}" sibTransId="{4C0B3BCF-4718-411F-BEA0-63A46D5E52D9}"/>
    <dgm:cxn modelId="{B989B1EE-B4D0-4F75-9CD9-61AAEB033092}" type="presOf" srcId="{38648792-4D89-47D0-B774-480EBE318F4C}" destId="{FB70E826-EE41-4284-8021-9E5ED624B39D}" srcOrd="0" destOrd="0" presId="urn:microsoft.com/office/officeart/2005/8/layout/list1"/>
    <dgm:cxn modelId="{9C008C91-8743-4743-AE31-8C1C09E77DCE}" srcId="{E0063719-D0F2-4891-92AC-97ADAE157BD4}" destId="{6E3F227E-E208-416D-93A0-D5B14E9B5EC3}" srcOrd="0" destOrd="0" parTransId="{03E95826-054D-45D8-B753-017893DCFB27}" sibTransId="{751BCF00-DD36-49C0-9862-0DC69D4262E7}"/>
    <dgm:cxn modelId="{FB9C061B-5BE2-4EE2-A9F9-D8D7B9F39A1B}" type="presOf" srcId="{6E3F227E-E208-416D-93A0-D5B14E9B5EC3}" destId="{3A506048-6C7B-47C7-BFE4-05EB5D566DC4}" srcOrd="1" destOrd="0" presId="urn:microsoft.com/office/officeart/2005/8/layout/list1"/>
    <dgm:cxn modelId="{00225BCA-232B-4505-83B9-063144BDF96E}" srcId="{6E3F227E-E208-416D-93A0-D5B14E9B5EC3}" destId="{38648792-4D89-47D0-B774-480EBE318F4C}" srcOrd="0" destOrd="0" parTransId="{75CE280A-27EE-4F32-8F64-F3307F48FA6B}" sibTransId="{2B33993F-DFC2-4645-9689-08B104C092F8}"/>
    <dgm:cxn modelId="{3F365BD4-C871-4B29-B7BC-4C2C5AEB88F1}" type="presOf" srcId="{E0063719-D0F2-4891-92AC-97ADAE157BD4}" destId="{B72B9DD0-10A4-4678-A5D5-FF905C682D24}" srcOrd="0" destOrd="0" presId="urn:microsoft.com/office/officeart/2005/8/layout/list1"/>
    <dgm:cxn modelId="{616DC1D1-29D6-4424-9591-CEBB413671C2}" type="presOf" srcId="{6E3F227E-E208-416D-93A0-D5B14E9B5EC3}" destId="{FF054E0A-16B7-4B20-ABF8-D9E5F68F71B3}" srcOrd="0" destOrd="0" presId="urn:microsoft.com/office/officeart/2005/8/layout/list1"/>
    <dgm:cxn modelId="{34EF53B5-BD39-4842-A3AD-FCB03C5E1C1A}" type="presOf" srcId="{42203AE8-B5BB-463F-990E-12FE3AE1ABF4}" destId="{FB70E826-EE41-4284-8021-9E5ED624B39D}" srcOrd="0" destOrd="2" presId="urn:microsoft.com/office/officeart/2005/8/layout/list1"/>
    <dgm:cxn modelId="{565CD63E-B46C-417F-BEE6-D95BA3FFFF88}" type="presOf" srcId="{15CC63C3-CB96-47AB-B589-50561E045375}" destId="{FB70E826-EE41-4284-8021-9E5ED624B39D}" srcOrd="0" destOrd="1" presId="urn:microsoft.com/office/officeart/2005/8/layout/list1"/>
    <dgm:cxn modelId="{490C35A6-B3BB-48EB-A1C1-57B0A4057735}" type="presParOf" srcId="{B72B9DD0-10A4-4678-A5D5-FF905C682D24}" destId="{097273D0-5714-4C5B-9DC8-A56A4B4AB5CE}" srcOrd="0" destOrd="0" presId="urn:microsoft.com/office/officeart/2005/8/layout/list1"/>
    <dgm:cxn modelId="{2F1B1C0D-6EF9-4B02-8855-DF635ABD97AF}" type="presParOf" srcId="{097273D0-5714-4C5B-9DC8-A56A4B4AB5CE}" destId="{FF054E0A-16B7-4B20-ABF8-D9E5F68F71B3}" srcOrd="0" destOrd="0" presId="urn:microsoft.com/office/officeart/2005/8/layout/list1"/>
    <dgm:cxn modelId="{EEE3E407-0219-49DE-A539-FBCD3F706E7E}" type="presParOf" srcId="{097273D0-5714-4C5B-9DC8-A56A4B4AB5CE}" destId="{3A506048-6C7B-47C7-BFE4-05EB5D566DC4}" srcOrd="1" destOrd="0" presId="urn:microsoft.com/office/officeart/2005/8/layout/list1"/>
    <dgm:cxn modelId="{38FE7FEE-3A1F-4AED-84A6-3AAFDC679A21}" type="presParOf" srcId="{B72B9DD0-10A4-4678-A5D5-FF905C682D24}" destId="{586AB0E7-BDFE-4FA2-B1F9-EDF4DB97F08F}" srcOrd="1" destOrd="0" presId="urn:microsoft.com/office/officeart/2005/8/layout/list1"/>
    <dgm:cxn modelId="{EE44107C-3381-4A3F-BC58-E195FA012058}" type="presParOf" srcId="{B72B9DD0-10A4-4678-A5D5-FF905C682D24}" destId="{FB70E826-EE41-4284-8021-9E5ED624B39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3F8B7-2981-48A6-A4A0-E1B7FD35A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E5560-D167-4143-83E9-1FC6249E088A}">
      <dgm:prSet phldrT="[Текст]"/>
      <dgm:spPr>
        <a:solidFill>
          <a:srgbClr val="5DA1B3"/>
        </a:solidFill>
        <a:ln>
          <a:solidFill>
            <a:srgbClr val="468394"/>
          </a:solidFill>
        </a:ln>
      </dgm:spPr>
      <dgm:t>
        <a:bodyPr/>
        <a:lstStyle/>
        <a:p>
          <a:r>
            <a:rPr lang="ru-RU" dirty="0"/>
            <a:t>Кемеровское УФАС (</a:t>
          </a:r>
          <a:r>
            <a:rPr lang="ru-RU" dirty="0" err="1"/>
            <a:t>изв</a:t>
          </a:r>
          <a:r>
            <a:rPr lang="ru-RU" dirty="0"/>
            <a:t>. №0139200000122000028)</a:t>
          </a:r>
        </a:p>
      </dgm:t>
    </dgm:pt>
    <dgm:pt modelId="{52A2AB39-5EA7-4477-8961-42C6C3A7DA77}" type="parTrans" cxnId="{7E31DC30-EB36-4FD2-9E96-75A0B1492177}">
      <dgm:prSet/>
      <dgm:spPr/>
      <dgm:t>
        <a:bodyPr/>
        <a:lstStyle/>
        <a:p>
          <a:endParaRPr lang="ru-RU"/>
        </a:p>
      </dgm:t>
    </dgm:pt>
    <dgm:pt modelId="{9865B852-A544-4FA6-94E3-AD19DCFBA40E}" type="sibTrans" cxnId="{7E31DC30-EB36-4FD2-9E96-75A0B1492177}">
      <dgm:prSet/>
      <dgm:spPr/>
      <dgm:t>
        <a:bodyPr/>
        <a:lstStyle/>
        <a:p>
          <a:endParaRPr lang="ru-RU"/>
        </a:p>
      </dgm:t>
    </dgm:pt>
    <dgm:pt modelId="{871E7B35-0291-4D2A-B591-73F30043D09D}">
      <dgm:prSet phldrT="[Текст]"/>
      <dgm:spPr/>
      <dgm:t>
        <a:bodyPr/>
        <a:lstStyle/>
        <a:p>
          <a:pPr algn="just"/>
          <a:r>
            <a:rPr lang="ru-RU" dirty="0"/>
            <a:t>На момент подачи заявки у предоставленного участником контракта был статус «Исполнение», в день окончания подачи заявок контракт был переведен на стадию «Исполнение завершено». Поскольку заявка участника закупки содержала документы и информацию, предусмотренную частью 2.1 статьи 31 44-ФЗ, комиссия поступила, правомерно признав участника соответствующим требованиям.  Федеральный закон №44-ФЗ не содержит положений,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закупки.</a:t>
          </a:r>
        </a:p>
      </dgm:t>
    </dgm:pt>
    <dgm:pt modelId="{FA674353-2C1C-4BFE-8073-1B90BEE17E27}" type="parTrans" cxnId="{5EBA2A24-B67E-40AB-9A17-CB7371E17817}">
      <dgm:prSet/>
      <dgm:spPr/>
      <dgm:t>
        <a:bodyPr/>
        <a:lstStyle/>
        <a:p>
          <a:endParaRPr lang="ru-RU"/>
        </a:p>
      </dgm:t>
    </dgm:pt>
    <dgm:pt modelId="{898F3B97-B278-4CE2-8DDB-F193AA6AA08A}" type="sibTrans" cxnId="{5EBA2A24-B67E-40AB-9A17-CB7371E17817}">
      <dgm:prSet/>
      <dgm:spPr/>
      <dgm:t>
        <a:bodyPr/>
        <a:lstStyle/>
        <a:p>
          <a:endParaRPr lang="ru-RU"/>
        </a:p>
      </dgm:t>
    </dgm:pt>
    <dgm:pt modelId="{CFC76321-26CC-4B60-979E-5F3789F1771C}">
      <dgm:prSet phldrT="[Текст]"/>
      <dgm:spPr>
        <a:solidFill>
          <a:srgbClr val="5DA1B3"/>
        </a:solidFill>
        <a:ln>
          <a:solidFill>
            <a:srgbClr val="468394"/>
          </a:solidFill>
        </a:ln>
      </dgm:spPr>
      <dgm:t>
        <a:bodyPr/>
        <a:lstStyle/>
        <a:p>
          <a:r>
            <a:rPr lang="ru-RU" dirty="0"/>
            <a:t>Чукотское УФАС (</a:t>
          </a:r>
          <a:r>
            <a:rPr lang="ru-RU" dirty="0" err="1"/>
            <a:t>изв</a:t>
          </a:r>
          <a:r>
            <a:rPr lang="ru-RU" dirty="0"/>
            <a:t>. №0188300005422000025)</a:t>
          </a:r>
        </a:p>
      </dgm:t>
    </dgm:pt>
    <dgm:pt modelId="{4564639D-34E3-414F-85FE-73241F8B8C0F}" type="parTrans" cxnId="{409195F0-9B4C-4110-BA49-3B2028D9B3A4}">
      <dgm:prSet/>
      <dgm:spPr/>
      <dgm:t>
        <a:bodyPr/>
        <a:lstStyle/>
        <a:p>
          <a:endParaRPr lang="ru-RU"/>
        </a:p>
      </dgm:t>
    </dgm:pt>
    <dgm:pt modelId="{2D3ACA2C-748E-4170-8283-F8E1D0226729}" type="sibTrans" cxnId="{409195F0-9B4C-4110-BA49-3B2028D9B3A4}">
      <dgm:prSet/>
      <dgm:spPr/>
      <dgm:t>
        <a:bodyPr/>
        <a:lstStyle/>
        <a:p>
          <a:endParaRPr lang="ru-RU"/>
        </a:p>
      </dgm:t>
    </dgm:pt>
    <dgm:pt modelId="{7ECC179B-A76E-44E9-82D2-AE79D554EBBA}">
      <dgm:prSet phldrT="[Текст]"/>
      <dgm:spPr/>
      <dgm:t>
        <a:bodyPr/>
        <a:lstStyle/>
        <a:p>
          <a:pPr algn="just"/>
          <a:r>
            <a:rPr lang="ru-RU" dirty="0"/>
            <a:t>Комиссия заказчика признала заявку несоответствующей требованиям, поскольку представленный участником договор имеет в ЕИС статус «Исполнение».  Комиссия УФАС России не соглашается с решением комиссии по осуществлению закупок Заказчика, о признании заявки несоответствующей, поскольку участник закупки выполнил требования, установленные извещением о проведении аукциона, предоставив оператору электронной площадки все необходимые документы </a:t>
          </a:r>
        </a:p>
      </dgm:t>
    </dgm:pt>
    <dgm:pt modelId="{0831D7B5-A85A-4730-B9D0-01BB6DA67BF3}" type="parTrans" cxnId="{39CF51D3-6261-4D67-BBF5-D32140BF17F2}">
      <dgm:prSet/>
      <dgm:spPr/>
      <dgm:t>
        <a:bodyPr/>
        <a:lstStyle/>
        <a:p>
          <a:endParaRPr lang="ru-RU"/>
        </a:p>
      </dgm:t>
    </dgm:pt>
    <dgm:pt modelId="{82F95619-CFAA-4A28-974D-0DB1A9F76DF6}" type="sibTrans" cxnId="{39CF51D3-6261-4D67-BBF5-D32140BF17F2}">
      <dgm:prSet/>
      <dgm:spPr/>
      <dgm:t>
        <a:bodyPr/>
        <a:lstStyle/>
        <a:p>
          <a:endParaRPr lang="ru-RU"/>
        </a:p>
      </dgm:t>
    </dgm:pt>
    <dgm:pt modelId="{202F6D7C-9E08-46FA-913C-CACABCBB81FE}" type="pres">
      <dgm:prSet presAssocID="{4323F8B7-2981-48A6-A4A0-E1B7FD35A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E35A4-1399-4E87-81B3-074C0F8A3F04}" type="pres">
      <dgm:prSet presAssocID="{41BE5560-D167-4143-83E9-1FC6249E088A}" presName="parentText" presStyleLbl="node1" presStyleIdx="0" presStyleCnt="2" custLinFactNeighborX="231" custLinFactNeighborY="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48459-C135-4AA6-B945-A58C794796AD}" type="pres">
      <dgm:prSet presAssocID="{41BE5560-D167-4143-83E9-1FC6249E08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13E2-28A7-45F4-99FA-55030914C6AC}" type="pres">
      <dgm:prSet presAssocID="{CFC76321-26CC-4B60-979E-5F3789F177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B9C04-B5A0-486B-B016-D4CC8B20547A}" type="pres">
      <dgm:prSet presAssocID="{CFC76321-26CC-4B60-979E-5F3789F1771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F51D3-6261-4D67-BBF5-D32140BF17F2}" srcId="{CFC76321-26CC-4B60-979E-5F3789F1771C}" destId="{7ECC179B-A76E-44E9-82D2-AE79D554EBBA}" srcOrd="0" destOrd="0" parTransId="{0831D7B5-A85A-4730-B9D0-01BB6DA67BF3}" sibTransId="{82F95619-CFAA-4A28-974D-0DB1A9F76DF6}"/>
    <dgm:cxn modelId="{5EBA2A24-B67E-40AB-9A17-CB7371E17817}" srcId="{41BE5560-D167-4143-83E9-1FC6249E088A}" destId="{871E7B35-0291-4D2A-B591-73F30043D09D}" srcOrd="0" destOrd="0" parTransId="{FA674353-2C1C-4BFE-8073-1B90BEE17E27}" sibTransId="{898F3B97-B278-4CE2-8DDB-F193AA6AA08A}"/>
    <dgm:cxn modelId="{D0D07551-7FB4-484E-A2E5-68FD85C6CEC8}" type="presOf" srcId="{41BE5560-D167-4143-83E9-1FC6249E088A}" destId="{2A7E35A4-1399-4E87-81B3-074C0F8A3F04}" srcOrd="0" destOrd="0" presId="urn:microsoft.com/office/officeart/2005/8/layout/vList2"/>
    <dgm:cxn modelId="{27E3D0A5-EEB5-49BC-847D-89C731089039}" type="presOf" srcId="{7ECC179B-A76E-44E9-82D2-AE79D554EBBA}" destId="{E55B9C04-B5A0-486B-B016-D4CC8B20547A}" srcOrd="0" destOrd="0" presId="urn:microsoft.com/office/officeart/2005/8/layout/vList2"/>
    <dgm:cxn modelId="{DD1B50FA-0C4F-4D46-AB96-071C4079DBFF}" type="presOf" srcId="{CFC76321-26CC-4B60-979E-5F3789F1771C}" destId="{6DAA13E2-28A7-45F4-99FA-55030914C6AC}" srcOrd="0" destOrd="0" presId="urn:microsoft.com/office/officeart/2005/8/layout/vList2"/>
    <dgm:cxn modelId="{409195F0-9B4C-4110-BA49-3B2028D9B3A4}" srcId="{4323F8B7-2981-48A6-A4A0-E1B7FD35A33F}" destId="{CFC76321-26CC-4B60-979E-5F3789F1771C}" srcOrd="1" destOrd="0" parTransId="{4564639D-34E3-414F-85FE-73241F8B8C0F}" sibTransId="{2D3ACA2C-748E-4170-8283-F8E1D0226729}"/>
    <dgm:cxn modelId="{8927D31D-7DB3-4DF7-9E25-D6B514951B40}" type="presOf" srcId="{4323F8B7-2981-48A6-A4A0-E1B7FD35A33F}" destId="{202F6D7C-9E08-46FA-913C-CACABCBB81FE}" srcOrd="0" destOrd="0" presId="urn:microsoft.com/office/officeart/2005/8/layout/vList2"/>
    <dgm:cxn modelId="{7E31DC30-EB36-4FD2-9E96-75A0B1492177}" srcId="{4323F8B7-2981-48A6-A4A0-E1B7FD35A33F}" destId="{41BE5560-D167-4143-83E9-1FC6249E088A}" srcOrd="0" destOrd="0" parTransId="{52A2AB39-5EA7-4477-8961-42C6C3A7DA77}" sibTransId="{9865B852-A544-4FA6-94E3-AD19DCFBA40E}"/>
    <dgm:cxn modelId="{B715D14C-E1CE-4528-A5C6-BEB8FD89D87C}" type="presOf" srcId="{871E7B35-0291-4D2A-B591-73F30043D09D}" destId="{17048459-C135-4AA6-B945-A58C794796AD}" srcOrd="0" destOrd="0" presId="urn:microsoft.com/office/officeart/2005/8/layout/vList2"/>
    <dgm:cxn modelId="{9FF2AFB7-0584-4BDA-B35D-8916A51C93C9}" type="presParOf" srcId="{202F6D7C-9E08-46FA-913C-CACABCBB81FE}" destId="{2A7E35A4-1399-4E87-81B3-074C0F8A3F04}" srcOrd="0" destOrd="0" presId="urn:microsoft.com/office/officeart/2005/8/layout/vList2"/>
    <dgm:cxn modelId="{AA5A9F80-72C1-4605-84EF-754EA0468D08}" type="presParOf" srcId="{202F6D7C-9E08-46FA-913C-CACABCBB81FE}" destId="{17048459-C135-4AA6-B945-A58C794796AD}" srcOrd="1" destOrd="0" presId="urn:microsoft.com/office/officeart/2005/8/layout/vList2"/>
    <dgm:cxn modelId="{2325FD7F-723A-4A6D-9AD6-7B3FC0E422DA}" type="presParOf" srcId="{202F6D7C-9E08-46FA-913C-CACABCBB81FE}" destId="{6DAA13E2-28A7-45F4-99FA-55030914C6AC}" srcOrd="2" destOrd="0" presId="urn:microsoft.com/office/officeart/2005/8/layout/vList2"/>
    <dgm:cxn modelId="{F4CEC060-C9BE-44D7-A0BA-A877529336EC}" type="presParOf" srcId="{202F6D7C-9E08-46FA-913C-CACABCBB81FE}" destId="{E55B9C04-B5A0-486B-B016-D4CC8B2054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B5623-F63D-44C8-8F72-702E84DB431B}">
      <dsp:nvSpPr>
        <dsp:cNvPr id="0" name=""/>
        <dsp:cNvSpPr/>
      </dsp:nvSpPr>
      <dsp:spPr>
        <a:xfrm rot="16200000">
          <a:off x="2854" y="1522"/>
          <a:ext cx="3017762" cy="3017762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«Специальные»</a:t>
          </a:r>
        </a:p>
      </dsp:txBody>
      <dsp:txXfrm rot="5400000">
        <a:off x="530963" y="755961"/>
        <a:ext cx="2489654" cy="1508881"/>
      </dsp:txXfrm>
    </dsp:sp>
    <dsp:sp modelId="{253BC796-8BAA-4CE0-97C8-74EC869808A8}">
      <dsp:nvSpPr>
        <dsp:cNvPr id="0" name=""/>
        <dsp:cNvSpPr/>
      </dsp:nvSpPr>
      <dsp:spPr>
        <a:xfrm rot="5400000">
          <a:off x="6531743" y="1522"/>
          <a:ext cx="3017762" cy="3017762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«Универсальные»</a:t>
          </a:r>
        </a:p>
      </dsp:txBody>
      <dsp:txXfrm rot="-5400000">
        <a:off x="6531744" y="755963"/>
        <a:ext cx="2489654" cy="1508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CF69D-DBE5-4904-BCCA-093310169574}">
      <dsp:nvSpPr>
        <dsp:cNvPr id="0" name=""/>
        <dsp:cNvSpPr/>
      </dsp:nvSpPr>
      <dsp:spPr>
        <a:xfrm>
          <a:off x="0" y="0"/>
          <a:ext cx="8047567" cy="12594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Заказчик должен установить дополнительные требования в извещении о проведении закупки </a:t>
          </a:r>
        </a:p>
      </dsp:txBody>
      <dsp:txXfrm>
        <a:off x="1735455" y="0"/>
        <a:ext cx="6312111" cy="1259416"/>
      </dsp:txXfrm>
    </dsp:sp>
    <dsp:sp modelId="{AD59752F-53DB-4D00-B776-071571624B37}">
      <dsp:nvSpPr>
        <dsp:cNvPr id="0" name=""/>
        <dsp:cNvSpPr/>
      </dsp:nvSpPr>
      <dsp:spPr>
        <a:xfrm>
          <a:off x="125941" y="125941"/>
          <a:ext cx="1609513" cy="10075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7DD5D-1EED-423C-8E16-382DEA6DE2EA}">
      <dsp:nvSpPr>
        <dsp:cNvPr id="0" name=""/>
        <dsp:cNvSpPr/>
      </dsp:nvSpPr>
      <dsp:spPr>
        <a:xfrm>
          <a:off x="0" y="1385358"/>
          <a:ext cx="8047567" cy="12594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различным категориям закупок установлены различные цены, при превышении которых требуется устанавливать дополнительные требования к участникам</a:t>
          </a:r>
        </a:p>
      </dsp:txBody>
      <dsp:txXfrm>
        <a:off x="1735455" y="1385358"/>
        <a:ext cx="6312111" cy="1259416"/>
      </dsp:txXfrm>
    </dsp:sp>
    <dsp:sp modelId="{52010C46-6A0B-48AD-BBBA-A907A33B86CB}">
      <dsp:nvSpPr>
        <dsp:cNvPr id="0" name=""/>
        <dsp:cNvSpPr/>
      </dsp:nvSpPr>
      <dsp:spPr>
        <a:xfrm>
          <a:off x="125941" y="1511300"/>
          <a:ext cx="1609513" cy="10075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63C5E-6DB7-43CE-ABFC-246D6A78D30F}">
      <dsp:nvSpPr>
        <dsp:cNvPr id="0" name=""/>
        <dsp:cNvSpPr/>
      </dsp:nvSpPr>
      <dsp:spPr>
        <a:xfrm>
          <a:off x="0" y="2755931"/>
          <a:ext cx="8047567" cy="12594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каждой категории «опыта» установлено, на сколько % от НМЦК у участника должно быть зафиксировано исполнение контракта</a:t>
          </a:r>
        </a:p>
      </dsp:txBody>
      <dsp:txXfrm>
        <a:off x="1735455" y="2755931"/>
        <a:ext cx="6312111" cy="1259416"/>
      </dsp:txXfrm>
    </dsp:sp>
    <dsp:sp modelId="{C5FFA5FD-648A-4846-8584-818F61263A14}">
      <dsp:nvSpPr>
        <dsp:cNvPr id="0" name=""/>
        <dsp:cNvSpPr/>
      </dsp:nvSpPr>
      <dsp:spPr>
        <a:xfrm>
          <a:off x="125941" y="2896658"/>
          <a:ext cx="1609513" cy="10075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9F0CF-17AF-4EEC-AB5A-7ED12FC19623}">
      <dsp:nvSpPr>
        <dsp:cNvPr id="0" name=""/>
        <dsp:cNvSpPr/>
      </dsp:nvSpPr>
      <dsp:spPr>
        <a:xfrm>
          <a:off x="0" y="4141289"/>
          <a:ext cx="8047567" cy="12594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каждой категории закупок установлены специфические требования к предмету исполненного договора</a:t>
          </a:r>
        </a:p>
      </dsp:txBody>
      <dsp:txXfrm>
        <a:off x="1735455" y="4141289"/>
        <a:ext cx="6312111" cy="1259416"/>
      </dsp:txXfrm>
    </dsp:sp>
    <dsp:sp modelId="{2B2F67B7-196C-459B-B538-82F5074EC501}">
      <dsp:nvSpPr>
        <dsp:cNvPr id="0" name=""/>
        <dsp:cNvSpPr/>
      </dsp:nvSpPr>
      <dsp:spPr>
        <a:xfrm>
          <a:off x="125941" y="4282016"/>
          <a:ext cx="1609513" cy="10075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B776-0402-449A-8B03-774701DF7549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Универсальная предквалификация по части 2.1 статьи 31 44-ФЗ</a:t>
          </a:r>
        </a:p>
      </dsp:txBody>
      <dsp:txXfrm>
        <a:off x="3222550" y="3385345"/>
        <a:ext cx="1682900" cy="1682900"/>
      </dsp:txXfrm>
    </dsp:sp>
    <dsp:sp modelId="{0529ED6C-41E2-40EE-8314-90821BC110D4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ADC1-4AA0-47E5-B2D4-90F1768FB342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НМЦК (сумма НМЦК при совместных) ≥20 млн. руб.</a:t>
          </a:r>
        </a:p>
      </dsp:txBody>
      <dsp:txXfrm>
        <a:off x="266475" y="1470807"/>
        <a:ext cx="2155027" cy="1702830"/>
      </dsp:txXfrm>
    </dsp:sp>
    <dsp:sp modelId="{7B6E44D6-9B63-4D11-A748-FCE4A061B1E4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0426-86B9-4A3A-A01D-87973CF55774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Проводится конкурентная закупка</a:t>
          </a:r>
        </a:p>
      </dsp:txBody>
      <dsp:txXfrm>
        <a:off x="2986486" y="54858"/>
        <a:ext cx="2155027" cy="1702830"/>
      </dsp:txXfrm>
    </dsp:sp>
    <dsp:sp modelId="{DB46776A-0F0B-465C-A8F4-68008A4216B0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30CA1-5437-467C-BE81-C35C19C10923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Не установлены специальные квалификационные требования</a:t>
          </a:r>
        </a:p>
      </dsp:txBody>
      <dsp:txXfrm>
        <a:off x="5706497" y="1470807"/>
        <a:ext cx="2155027" cy="1702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8A4F-1619-4C30-9E3C-988509C817C0}">
      <dsp:nvSpPr>
        <dsp:cNvPr id="0" name=""/>
        <dsp:cNvSpPr/>
      </dsp:nvSpPr>
      <dsp:spPr>
        <a:xfrm rot="16200000">
          <a:off x="-115651" y="687778"/>
          <a:ext cx="5992400" cy="5877500"/>
        </a:xfrm>
        <a:prstGeom prst="downArrow">
          <a:avLst>
            <a:gd name="adj1" fmla="val 50000"/>
            <a:gd name="adj2" fmla="val 35000"/>
          </a:avLst>
        </a:prstGeom>
        <a:noFill/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2C535E"/>
              </a:solidFill>
            </a:rPr>
            <a:t>для подтверждения участником соответствия дополнительным требованиями установлена императивная норма о предоставлении сведений, указанных в п. «а-в» ч. 4 ПП РФ 2571. Анализ заявки Заявителя показал, что в качестве информации, подтверждающей соответствие и представлен исключительно номер реестровой записи реестра контрактов, заключенных заказчиками. Таким образом, Заявитель не выполнил требования п. «б-в» ч. 4 ПП РФ 2571</a:t>
          </a:r>
          <a:r>
            <a:rPr lang="ru-RU" sz="1600" b="1" kern="1200" dirty="0">
              <a:solidFill>
                <a:srgbClr val="3D7483"/>
              </a:solidFill>
            </a:rPr>
            <a:t>.</a:t>
          </a:r>
        </a:p>
      </dsp:txBody>
      <dsp:txXfrm rot="5400000">
        <a:off x="-58201" y="2128428"/>
        <a:ext cx="4848938" cy="2996200"/>
      </dsp:txXfrm>
    </dsp:sp>
    <dsp:sp modelId="{BB404D5A-BE53-4D5B-8D81-A56ECCFDA769}">
      <dsp:nvSpPr>
        <dsp:cNvPr id="0" name=""/>
        <dsp:cNvSpPr/>
      </dsp:nvSpPr>
      <dsp:spPr>
        <a:xfrm rot="5400000">
          <a:off x="6001531" y="751152"/>
          <a:ext cx="5974687" cy="5750753"/>
        </a:xfrm>
        <a:prstGeom prst="downArrow">
          <a:avLst>
            <a:gd name="adj1" fmla="val 50000"/>
            <a:gd name="adj2" fmla="val 35000"/>
          </a:avLst>
        </a:prstGeom>
        <a:solidFill>
          <a:srgbClr val="3D748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bg1"/>
              </a:solidFill>
            </a:rPr>
            <a:t>для подтверждения соответствия дополнительному требованию, предусмотренному ч. 2.1 ст. 31, могут быть представлены как информация о реестровом номере контракта, так и копия исполненного контракта, договора, а также акт приемки поставленных товаров, выполненных работ, оказанных услуг. Совместное представление указанных документов и сведений не является обязательным.</a:t>
          </a:r>
        </a:p>
      </dsp:txBody>
      <dsp:txXfrm rot="-5400000">
        <a:off x="7119880" y="2132857"/>
        <a:ext cx="4744371" cy="2987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0E826-EE41-4284-8021-9E5ED624B39D}">
      <dsp:nvSpPr>
        <dsp:cNvPr id="0" name=""/>
        <dsp:cNvSpPr/>
      </dsp:nvSpPr>
      <dsp:spPr>
        <a:xfrm>
          <a:off x="0" y="510966"/>
          <a:ext cx="8128000" cy="490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Проблема: В предоставленных участником документах последняя товарная накладная датируется от 01.07.2019 года в то время, как заявка подана участником 08.07.2022 года.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Позиция УФАС: в срок исполнения контракта включаются все действия, необходимые для его исполнения, в том числе приемка и оплата поставленного товара (выполненной работы, оказанной услуги) (ст. 190 ГК РФ, ч. 1 ст. 94 Закона N 44-ФЗ, Письмо Минфина России от 12.05.2022 N 24-06-07/43394). Таким образом, из имеющихся материалов дела однозначным образом следует, что участником закупки исполнено требование  Постановления N 2571.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Примечание: предполагаем, что в данной ситуации комиссия УФАС учитывала срок оплаты обязательств Поставщика, который попадал в предусмотренный законодателем трехлетний срок.</a:t>
          </a:r>
        </a:p>
      </dsp:txBody>
      <dsp:txXfrm>
        <a:off x="0" y="510966"/>
        <a:ext cx="8128000" cy="4907700"/>
      </dsp:txXfrm>
    </dsp:sp>
    <dsp:sp modelId="{3A506048-6C7B-47C7-BFE4-05EB5D566DC4}">
      <dsp:nvSpPr>
        <dsp:cNvPr id="0" name=""/>
        <dsp:cNvSpPr/>
      </dsp:nvSpPr>
      <dsp:spPr>
        <a:xfrm>
          <a:off x="309745" y="107108"/>
          <a:ext cx="7503273" cy="613613"/>
        </a:xfrm>
        <a:prstGeom prst="roundRect">
          <a:avLst/>
        </a:prstGeom>
        <a:solidFill>
          <a:srgbClr val="3D748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Дагестанское УФАС (</a:t>
          </a:r>
          <a:r>
            <a:rPr lang="ru-RU" sz="1900" kern="1200" dirty="0" err="1"/>
            <a:t>изв</a:t>
          </a:r>
          <a:r>
            <a:rPr lang="ru-RU" sz="1900" kern="1200" dirty="0"/>
            <a:t>. №0103200008422002105)</a:t>
          </a:r>
        </a:p>
      </dsp:txBody>
      <dsp:txXfrm>
        <a:off x="339699" y="137062"/>
        <a:ext cx="7443365" cy="553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35A4-1399-4E87-81B3-074C0F8A3F04}">
      <dsp:nvSpPr>
        <dsp:cNvPr id="0" name=""/>
        <dsp:cNvSpPr/>
      </dsp:nvSpPr>
      <dsp:spPr>
        <a:xfrm>
          <a:off x="0" y="72397"/>
          <a:ext cx="11532949" cy="608400"/>
        </a:xfrm>
        <a:prstGeom prst="roundRect">
          <a:avLst/>
        </a:prstGeom>
        <a:solidFill>
          <a:srgbClr val="5DA1B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Кемеровское УФАС (</a:t>
          </a:r>
          <a:r>
            <a:rPr lang="ru-RU" sz="2600" kern="1200" dirty="0" err="1"/>
            <a:t>изв</a:t>
          </a:r>
          <a:r>
            <a:rPr lang="ru-RU" sz="2600" kern="1200" dirty="0"/>
            <a:t>. №0139200000122000028)</a:t>
          </a:r>
        </a:p>
      </dsp:txBody>
      <dsp:txXfrm>
        <a:off x="29700" y="102097"/>
        <a:ext cx="11473549" cy="549000"/>
      </dsp:txXfrm>
    </dsp:sp>
    <dsp:sp modelId="{17048459-C135-4AA6-B945-A58C794796AD}">
      <dsp:nvSpPr>
        <dsp:cNvPr id="0" name=""/>
        <dsp:cNvSpPr/>
      </dsp:nvSpPr>
      <dsp:spPr>
        <a:xfrm>
          <a:off x="0" y="671926"/>
          <a:ext cx="11532949" cy="220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71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На момент подачи заявки у предоставленного участником контракта был статус «Исполнение», в день окончания подачи заявок контракт был переведен на стадию «Исполнение завершено». Поскольку заявка участника закупки содержала документы и информацию, предусмотренную частью 2.1 статьи 31 44-ФЗ, комиссия поступила, правомерно признав участника соответствующим требованиям.  Федеральный закон №44-ФЗ не содержит положений,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закупки.</a:t>
          </a:r>
        </a:p>
      </dsp:txBody>
      <dsp:txXfrm>
        <a:off x="0" y="671926"/>
        <a:ext cx="11532949" cy="2206620"/>
      </dsp:txXfrm>
    </dsp:sp>
    <dsp:sp modelId="{6DAA13E2-28A7-45F4-99FA-55030914C6AC}">
      <dsp:nvSpPr>
        <dsp:cNvPr id="0" name=""/>
        <dsp:cNvSpPr/>
      </dsp:nvSpPr>
      <dsp:spPr>
        <a:xfrm>
          <a:off x="0" y="2878546"/>
          <a:ext cx="11532949" cy="608400"/>
        </a:xfrm>
        <a:prstGeom prst="roundRect">
          <a:avLst/>
        </a:prstGeom>
        <a:solidFill>
          <a:srgbClr val="5DA1B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Чукотское УФАС (</a:t>
          </a:r>
          <a:r>
            <a:rPr lang="ru-RU" sz="2600" kern="1200" dirty="0" err="1"/>
            <a:t>изв</a:t>
          </a:r>
          <a:r>
            <a:rPr lang="ru-RU" sz="2600" kern="1200" dirty="0"/>
            <a:t>. №0188300005422000025)</a:t>
          </a:r>
        </a:p>
      </dsp:txBody>
      <dsp:txXfrm>
        <a:off x="29700" y="2908246"/>
        <a:ext cx="11473549" cy="549000"/>
      </dsp:txXfrm>
    </dsp:sp>
    <dsp:sp modelId="{E55B9C04-B5A0-486B-B016-D4CC8B20547A}">
      <dsp:nvSpPr>
        <dsp:cNvPr id="0" name=""/>
        <dsp:cNvSpPr/>
      </dsp:nvSpPr>
      <dsp:spPr>
        <a:xfrm>
          <a:off x="0" y="3486946"/>
          <a:ext cx="11532949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71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Комиссия заказчика признала заявку несоответствующей требованиям, поскольку представленный участником договор имеет в ЕИС статус «Исполнение».  Комиссия УФАС России не соглашается с решением комиссии по осуществлению закупок Заказчика, о признании заявки несоответствующей, поскольку участник закупки выполнил требования, установленные извещением о проведении аукциона, предоставив оператору электронной площадки все необходимые документы </a:t>
          </a:r>
        </a:p>
      </dsp:txBody>
      <dsp:txXfrm>
        <a:off x="0" y="3486946"/>
        <a:ext cx="11532949" cy="166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597E-BC11-4544-B52C-AF8A8A443758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DFB2-9CFE-4C5C-9003-562C29B55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0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3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140" y="1580541"/>
            <a:ext cx="7766936" cy="1646302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7634" y="322684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8DD6-D947-4328-B735-3BA501193FA3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863" y="6346162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6059" r="12902" b="24"/>
          <a:stretch/>
        </p:blipFill>
        <p:spPr>
          <a:xfrm>
            <a:off x="-91279" y="-33655"/>
            <a:ext cx="6195550" cy="690095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474582" y="2995584"/>
            <a:ext cx="266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НАЦИОНАЛЬНАЯ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ЭЛЕКТРОННАЯ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ПЛОЩАДКА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7" y="2941056"/>
            <a:ext cx="909550" cy="894392"/>
          </a:xfrm>
          <a:prstGeom prst="rect">
            <a:avLst/>
          </a:prstGeom>
        </p:spPr>
      </p:pic>
      <p:sp>
        <p:nvSpPr>
          <p:cNvPr id="23" name="Шестиугольник 22"/>
          <p:cNvSpPr/>
          <p:nvPr userDrawn="1"/>
        </p:nvSpPr>
        <p:spPr>
          <a:xfrm rot="5400000">
            <a:off x="737236" y="1349788"/>
            <a:ext cx="4729238" cy="4076929"/>
          </a:xfrm>
          <a:prstGeom prst="hexagon">
            <a:avLst/>
          </a:prstGeom>
          <a:noFill/>
          <a:ln w="133350">
            <a:solidFill>
              <a:srgbClr val="BDD4ED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65DB-81F6-4F78-B445-8C759B16F311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FE26-C685-4055-B81B-4299BE3A1353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8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9B49-1618-4461-80BD-878C807678E5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C45-15CA-40FF-AC17-855458652CDD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7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D9F-1EF2-4814-ADB5-CDA1737A8823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13CB-CE1C-41B9-82E3-6A0B624F7453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D6C-29D5-4080-A238-1E153D83F4BD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497-422C-4923-9B08-00DB4CE88C66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7663" y="6295362"/>
            <a:ext cx="68333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32" y="1122138"/>
            <a:ext cx="3968168" cy="5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7E14-29C9-4542-A62E-6929AFAD5587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39141"/>
          <a:stretch/>
        </p:blipFill>
        <p:spPr>
          <a:xfrm>
            <a:off x="0" y="1536700"/>
            <a:ext cx="12192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DB2D-C0CE-43AC-B5CA-6B07D3E3C29A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198-AB7F-4B81-BFC4-8A202941DF7A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6863" y="6223924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A279-1574-45C5-9292-680E51A6A4F6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>
            <a:lvl1pPr>
              <a:defRPr sz="1400">
                <a:solidFill>
                  <a:srgbClr val="0A5C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426-D783-4BE4-BEAA-1AA25B39984B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E80-F11D-43C2-84DC-DE68F215A23E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6DAB-2C76-43E6-8312-F01E7E90CC07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ETPFabrika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1712459"/>
            <a:ext cx="80566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Panton SemiBold" pitchFamily="2" charset="0"/>
                <a:ea typeface="Roboto Lt" pitchFamily="2" charset="0"/>
                <a:cs typeface="Segoe UI" panose="020B0502040204020203" pitchFamily="34" charset="0"/>
              </a:rPr>
              <a:t>Порядок установления дополнительных требований. Спорные вопросы и правоприменительная практика</a:t>
            </a:r>
            <a:endParaRPr lang="ru-RU" sz="3200" b="1" dirty="0">
              <a:latin typeface="Panton SemiBold" pitchFamily="2" charset="0"/>
              <a:ea typeface="Roboto Lt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241976" y="3998028"/>
            <a:ext cx="6293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Panton" pitchFamily="2" charset="0"/>
              </a:rPr>
              <a:t>Вергунова Ольга Викторовна</a:t>
            </a:r>
            <a:r>
              <a:rPr lang="ru-RU" sz="2300" b="1" dirty="0">
                <a:latin typeface="Panton SemiBold" pitchFamily="2" charset="0"/>
              </a:rPr>
              <a:t>, </a:t>
            </a:r>
            <a:br>
              <a:rPr lang="ru-RU" sz="2300" b="1" dirty="0">
                <a:latin typeface="Panton SemiBold" pitchFamily="2" charset="0"/>
              </a:rPr>
            </a:br>
            <a:r>
              <a:rPr lang="ru-RU" sz="2300" dirty="0">
                <a:latin typeface="Panton" pitchFamily="2" charset="0"/>
              </a:rPr>
              <a:t>руководитель отдела методологии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" y="1062843"/>
            <a:ext cx="76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отклонить заявку, если данные из ЕИС не совпадают с предоставленными участником?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772" y="1647619"/>
            <a:ext cx="10675384" cy="12784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Административная практика: </a:t>
            </a:r>
            <a:r>
              <a:rPr lang="ru-RU" sz="1400" dirty="0"/>
              <a:t>В контракте, содержащимся в ЕИС, было прямо предусмотрено, что требуется прохождение </a:t>
            </a:r>
            <a:r>
              <a:rPr lang="ru-RU" sz="1400" dirty="0" err="1"/>
              <a:t>госэкспертизы</a:t>
            </a:r>
            <a:r>
              <a:rPr lang="ru-RU" sz="1400" dirty="0"/>
              <a:t> (контракт на ПСД). Дополнительно на площадке размещен документ – письмо от заказчик о том, что </a:t>
            </a:r>
            <a:r>
              <a:rPr lang="ru-RU" sz="1400" dirty="0" err="1"/>
              <a:t>госэкспертиза</a:t>
            </a:r>
            <a:r>
              <a:rPr lang="ru-RU" sz="1400" dirty="0"/>
              <a:t> не требуется. ФАС заключает: при рассмотрении заявок комиссия заказчика в первую очередь должна ориентироваться на информацию об исполнении контракта (договора), содержащуюся в ЕИС.</a:t>
            </a:r>
          </a:p>
          <a:p>
            <a:pPr algn="ctr"/>
            <a:r>
              <a:rPr lang="ru-RU" sz="1400" dirty="0"/>
              <a:t>*См. Решение Приморского УФАС по закупке 0316100007222000005 от 09.03.2022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772" y="3074126"/>
            <a:ext cx="10675383" cy="37098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Судебная практика</a:t>
            </a:r>
            <a:r>
              <a:rPr lang="ru-RU" sz="1400" b="1" dirty="0"/>
              <a:t>: </a:t>
            </a:r>
            <a:r>
              <a:rPr lang="ru-RU" sz="1400" dirty="0"/>
              <a:t>В </a:t>
            </a:r>
            <a:r>
              <a:rPr lang="ru-RU" sz="1400" dirty="0" smtClean="0"/>
              <a:t>качестве документа, подтверждающего наличие опыта у участника закупки, предоставлен исполненных контракт и акты, однако акт ввода в эксплуатацию отсутствует</a:t>
            </a:r>
            <a:r>
              <a:rPr lang="ru-RU" sz="1400" dirty="0"/>
              <a:t>. </a:t>
            </a:r>
            <a:r>
              <a:rPr lang="ru-RU" sz="1400" dirty="0" smtClean="0"/>
              <a:t>Заказчик, полагая, что что </a:t>
            </a:r>
            <a:r>
              <a:rPr lang="ru-RU" sz="1400" dirty="0"/>
              <a:t>пункт 8.10 представленного Обществом </a:t>
            </a:r>
            <a:r>
              <a:rPr lang="ru-RU" sz="1400" dirty="0" smtClean="0"/>
              <a:t>контракта содержит </a:t>
            </a:r>
            <a:r>
              <a:rPr lang="ru-RU" sz="1400" dirty="0"/>
              <a:t>информацию о необходимости составления акта ввода в эксплуатацию</a:t>
            </a:r>
          </a:p>
          <a:p>
            <a:pPr algn="ctr"/>
            <a:r>
              <a:rPr lang="ru-RU" sz="1400" dirty="0"/>
              <a:t>объекта, который не был представлен </a:t>
            </a:r>
            <a:r>
              <a:rPr lang="ru-RU" sz="1400" dirty="0" smtClean="0"/>
              <a:t>Обществом, отклонил заявку. </a:t>
            </a:r>
          </a:p>
          <a:p>
            <a:pPr algn="ctr"/>
            <a:r>
              <a:rPr lang="ru-RU" sz="1400" dirty="0" smtClean="0"/>
              <a:t>Суд не согласился с таким подходом</a:t>
            </a:r>
            <a:r>
              <a:rPr lang="ru-RU" sz="1400" dirty="0"/>
              <a:t>. Согласно пункту 11 приложения </a:t>
            </a:r>
            <a:r>
              <a:rPr lang="ru-RU" sz="1400" dirty="0" smtClean="0"/>
              <a:t>к ПП РФ </a:t>
            </a:r>
            <a:r>
              <a:rPr lang="ru-RU" sz="1400" dirty="0"/>
              <a:t>№ </a:t>
            </a:r>
            <a:r>
              <a:rPr lang="ru-RU" sz="1400" dirty="0" smtClean="0"/>
              <a:t>2571 разрешение </a:t>
            </a:r>
            <a:r>
              <a:rPr lang="ru-RU" sz="1400" dirty="0"/>
              <a:t>на ввод объекта капитального строительства в эксплуатацию требуется </a:t>
            </a:r>
            <a:r>
              <a:rPr lang="ru-RU" sz="1400" dirty="0" smtClean="0"/>
              <a:t>за исключением </a:t>
            </a:r>
            <a:r>
              <a:rPr lang="ru-RU" sz="1400" dirty="0"/>
              <a:t>случаев, при которых такое разрешение не выдается в соответствии </a:t>
            </a:r>
            <a:r>
              <a:rPr lang="ru-RU" sz="1400" dirty="0" smtClean="0"/>
              <a:t>с законодательством </a:t>
            </a:r>
            <a:r>
              <a:rPr lang="ru-RU" sz="1400" dirty="0"/>
              <a:t>о градостроительной деятельности. Постановлением Правительства РФ от 12.11.2020 № 1816 утвержден </a:t>
            </a:r>
            <a:r>
              <a:rPr lang="ru-RU" sz="1400" dirty="0" smtClean="0"/>
              <a:t>перечень случаев</a:t>
            </a:r>
            <a:r>
              <a:rPr lang="ru-RU" sz="1400" dirty="0"/>
              <a:t>, при которых для строительства, реконструкции объекта капитального</a:t>
            </a:r>
          </a:p>
          <a:p>
            <a:pPr algn="ctr"/>
            <a:r>
              <a:rPr lang="ru-RU" sz="1400" dirty="0"/>
              <a:t>строительства не требуется получение разрешения на строительство</a:t>
            </a:r>
            <a:r>
              <a:rPr lang="ru-RU" sz="1400" dirty="0" smtClean="0"/>
              <a:t>. В </a:t>
            </a:r>
            <a:r>
              <a:rPr lang="ru-RU" sz="1400" dirty="0"/>
              <a:t>частности, для строительства водопроводов и водоводов всех </a:t>
            </a:r>
            <a:r>
              <a:rPr lang="ru-RU" sz="1400" dirty="0" smtClean="0"/>
              <a:t>видов диаметром </a:t>
            </a:r>
            <a:r>
              <a:rPr lang="ru-RU" sz="1400" dirty="0"/>
              <a:t>до 500 мм не требуется получение разрешения на строительство</a:t>
            </a:r>
            <a:r>
              <a:rPr lang="ru-RU" sz="1400" dirty="0" smtClean="0"/>
              <a:t>. Максимальный же диаметр водопровода Заказчика составил 225 мм, ввиду чего разрешение на ввод не требуется.</a:t>
            </a:r>
            <a:endParaRPr lang="ru-RU" sz="1400" dirty="0"/>
          </a:p>
          <a:p>
            <a:pPr algn="ctr"/>
            <a:r>
              <a:rPr lang="ru-RU" sz="1400" dirty="0"/>
              <a:t>*См. Решение </a:t>
            </a:r>
            <a:r>
              <a:rPr lang="ru-RU" sz="1400" dirty="0" smtClean="0"/>
              <a:t>АС по г. Санкт-Петербургу и </a:t>
            </a:r>
            <a:r>
              <a:rPr lang="ru-RU" sz="1400" dirty="0"/>
              <a:t>Ленинградской области по делу №№ </a:t>
            </a:r>
            <a:r>
              <a:rPr lang="ru-RU" sz="1400" dirty="0" smtClean="0"/>
              <a:t>А56-67906/2022 от 13 сентября 2022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6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" y="1062843"/>
            <a:ext cx="76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отклонить заявку, если данные из ЕИС не совпадают с предоставленными участником?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124" y="2002972"/>
            <a:ext cx="9768368" cy="31699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Участником предоставлен контракт и документы, подтверждающие его исполнение. Вместе с тем, в реестре контрактов контракт находится на стадии «Исполнение», никаких закрывающих документов не размещено. Комиссия отклонила заявку. ФАС признал действия комиссии законными</a:t>
            </a:r>
          </a:p>
          <a:p>
            <a:pPr algn="ctr"/>
            <a:r>
              <a:rPr lang="ru-RU" sz="1600" dirty="0"/>
              <a:t>*См. Решение Удмуртского УФАС по закупке 0813500000122004689 от 29.04.2022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Административная практика (противоположная): Ситуация аналогичная, но вывод противоположный - ФАС указывает, что размещение документов в ЕИС не является обязанностью подрядчика, а целиком зависит от заказчика.</a:t>
            </a:r>
          </a:p>
          <a:p>
            <a:pPr algn="ctr"/>
            <a:r>
              <a:rPr lang="ru-RU" sz="1600" dirty="0"/>
              <a:t>*См. Решение Марийского УФСА России по закупке 0108300000822000001 от 09.03.2022</a:t>
            </a:r>
          </a:p>
          <a:p>
            <a:pPr algn="ctr"/>
            <a:r>
              <a:rPr lang="ru-RU" sz="1600" dirty="0"/>
              <a:t>Также подтверждено решением Арбитражного суда Республики Марий Эл от 06.06.2022 по делу N А38-1239/2022</a:t>
            </a:r>
          </a:p>
        </p:txBody>
      </p:sp>
    </p:spTree>
    <p:extLst>
      <p:ext uri="{BB962C8B-B14F-4D97-AF65-F5344CB8AC3E}">
        <p14:creationId xmlns:p14="http://schemas.microsoft.com/office/powerpoint/2010/main" val="40516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09" y="90250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9796C-F39F-0163-4A78-FDCAAD8FED88}"/>
              </a:ext>
            </a:extLst>
          </p:cNvPr>
          <p:cNvSpPr/>
          <p:nvPr/>
        </p:nvSpPr>
        <p:spPr>
          <a:xfrm>
            <a:off x="275209" y="982439"/>
            <a:ext cx="3913614" cy="476457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ПП 2571: допустим ли субподряд?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D63F68-D706-6547-9B04-37B6B0119799}"/>
              </a:ext>
            </a:extLst>
          </p:cNvPr>
          <p:cNvSpPr/>
          <p:nvPr/>
        </p:nvSpPr>
        <p:spPr>
          <a:xfrm>
            <a:off x="1083076" y="1628943"/>
            <a:ext cx="10804124" cy="2127874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соответствии с пунктом 1 статьи 702 ГК РФ по договору подряда одна сторона (подрядчик) обязуется выполнить по заданию другой стороны (заказчика) определенную работу и сдать ее результат заказчику, а заказчик обязуется принять результат работы и оплатить его. Пунктом 1 статьи 706 ГК РФ предусмотрено, что если из закона или договора подряда не вытекает обязанность подрядчика выполнить предусмотренную в договоре работу лично, подрядчик вправе привлечь к исполнению своих обязательств других лиц (субподрядчиков). В этом случае подрядчик выступает в роли генерального подрядчика. </a:t>
            </a:r>
          </a:p>
          <a:p>
            <a:pPr algn="just"/>
            <a:r>
              <a:rPr lang="ru-RU" sz="1600" dirty="0"/>
              <a:t>Таким образом, в соответствии с положениями ГК РФ договор на выполнение строительных работ - это договор, заключенный генеральным подрядчиком непосредственно с заказчиком;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7CDF6E-A241-5223-FACC-A4F3D97F03CC}"/>
              </a:ext>
            </a:extLst>
          </p:cNvPr>
          <p:cNvSpPr/>
          <p:nvPr/>
        </p:nvSpPr>
        <p:spPr>
          <a:xfrm>
            <a:off x="1083076" y="3854251"/>
            <a:ext cx="10804124" cy="1708295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Отвечает перед заказчиком за выполнение всего комплекса работ, установленных договором (контрактом) именно генеральный подрядчик. И именно генеральный подрядчик должен создать и передать заказчику весь объект в целом, а не выполнить отдельные работы (в отличие от субподрядчика).</a:t>
            </a:r>
          </a:p>
          <a:p>
            <a:pPr algn="just"/>
            <a:r>
              <a:rPr lang="ru-RU" sz="1600" dirty="0"/>
              <a:t>Из изложенного можно сделать вывод о том, что договоры субподряда не могут являться подтверждением наличия опыта в полном объеме, поскольку лицо, которое выполняло отдельные этапы или виды работ в качестве субподрядчика, не обладает опытом выполнения работ по объекту в целом;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2CD43D-710B-A24B-1FFA-24FE0F747C05}"/>
              </a:ext>
            </a:extLst>
          </p:cNvPr>
          <p:cNvSpPr/>
          <p:nvPr/>
        </p:nvSpPr>
        <p:spPr>
          <a:xfrm>
            <a:off x="1083076" y="5671953"/>
            <a:ext cx="10804124" cy="1069759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Позиция подтверждается письмами ФАС России от 11.09.2019 № МЕ/79668/19, от 19.06.2019 № МЕ/51304/19, от 25.08.2021 N ПИ/71560/21 (разъяснения в отношении Постановления Правительства РФ от 04.02.2015 N 99) и судебной практикой (определения ВС РФ от 22.10.2020 № 309-ЭС20-15792 и  от 19.07.2021 № 304-ЭС21-10656)</a:t>
            </a:r>
          </a:p>
        </p:txBody>
      </p:sp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6D793C5D-011A-3375-DE9F-AA8C30FD97FF}"/>
              </a:ext>
            </a:extLst>
          </p:cNvPr>
          <p:cNvSpPr/>
          <p:nvPr/>
        </p:nvSpPr>
        <p:spPr>
          <a:xfrm>
            <a:off x="115409" y="1561022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A16E91A4-9702-9D85-2F18-916DA3F46937}"/>
              </a:ext>
            </a:extLst>
          </p:cNvPr>
          <p:cNvSpPr/>
          <p:nvPr/>
        </p:nvSpPr>
        <p:spPr>
          <a:xfrm>
            <a:off x="115409" y="3764268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id="{C13CB489-A661-A61F-E5BA-E2B7638B4F91}"/>
              </a:ext>
            </a:extLst>
          </p:cNvPr>
          <p:cNvSpPr/>
          <p:nvPr/>
        </p:nvSpPr>
        <p:spPr>
          <a:xfrm>
            <a:off x="115409" y="5584701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5138" y="1184356"/>
            <a:ext cx="4702629" cy="549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Стандартные доводы ФАС из решений:</a:t>
            </a:r>
          </a:p>
        </p:txBody>
      </p:sp>
    </p:spTree>
    <p:extLst>
      <p:ext uri="{BB962C8B-B14F-4D97-AF65-F5344CB8AC3E}">
        <p14:creationId xmlns:p14="http://schemas.microsoft.com/office/powerpoint/2010/main" val="26978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ПП 2571: допустим ли субподряд?</a:t>
            </a:r>
            <a:r>
              <a:rPr lang="en-US" sz="3200" dirty="0"/>
              <a:t> 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9796C-F39F-0163-4A78-FDCAAD8FED88}"/>
              </a:ext>
            </a:extLst>
          </p:cNvPr>
          <p:cNvSpPr/>
          <p:nvPr/>
        </p:nvSpPr>
        <p:spPr>
          <a:xfrm>
            <a:off x="239699" y="918318"/>
            <a:ext cx="5917261" cy="5114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Административная </a:t>
            </a:r>
            <a:r>
              <a:rPr lang="ru-RU" dirty="0" smtClean="0">
                <a:solidFill>
                  <a:schemeClr val="tx1"/>
                </a:solidFill>
              </a:rPr>
              <a:t>практика именно по ПП 2571: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5AEF7-7B71-67ED-A9AD-AA5AA6C64654}"/>
              </a:ext>
            </a:extLst>
          </p:cNvPr>
          <p:cNvSpPr txBox="1"/>
          <p:nvPr/>
        </p:nvSpPr>
        <p:spPr>
          <a:xfrm>
            <a:off x="430409" y="1571542"/>
            <a:ext cx="10220174" cy="514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УФАС по ХМАО: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№0187300010122000062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Астраханское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№0325200006722000024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Омское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№0152200004722001086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Дагестанское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№0103200008422002275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№0867300000922000078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Саратовское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№0160300003622000195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Сахалинское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№0361200015022000410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Архангельское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№0124200000622003267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Пермское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№0156200009922000141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Ставропольское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№0121600019022000044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Алтайское республиканское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№0377300028722000062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№0133200001722001513, 0133200001722001520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0119200000122001651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АС города Москвы по делу А40-100012/22-148-520 от 29.09.2022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0594" y="1053737"/>
            <a:ext cx="3866606" cy="42497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Нижегородского УФАС России по закупке №0132300001722000102 от 08.04.2022 (жалоба ООО «</a:t>
            </a:r>
            <a:r>
              <a:rPr lang="ru-RU" dirty="0" err="1" smtClean="0"/>
              <a:t>Спецдорстрой</a:t>
            </a:r>
            <a:r>
              <a:rPr lang="ru-RU" dirty="0" smtClean="0"/>
              <a:t>») – субподряд можно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>Решение Нижегородского УФАС России по закупке №0832200006622000963 от </a:t>
            </a:r>
            <a:r>
              <a:rPr lang="ru-RU" dirty="0" smtClean="0"/>
              <a:t>19.09.2022 </a:t>
            </a:r>
            <a:r>
              <a:rPr lang="ru-RU" dirty="0"/>
              <a:t>(жалоба ООО «</a:t>
            </a:r>
            <a:r>
              <a:rPr lang="ru-RU" dirty="0" err="1"/>
              <a:t>Спецдорстрой</a:t>
            </a:r>
            <a:r>
              <a:rPr lang="ru-RU" dirty="0"/>
              <a:t>») – субподряд </a:t>
            </a:r>
            <a:r>
              <a:rPr lang="ru-RU" dirty="0" smtClean="0"/>
              <a:t>нельзя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9710057" y="2952206"/>
            <a:ext cx="365760" cy="40059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Допустим ли субподряд?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465" y="1784638"/>
            <a:ext cx="7805838" cy="5073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/>
              <a:t>Судебная практика: главным критерием установления соответствия предоставленных участником закупки документов требованиям о наличии опыта выполнения работ являются непосредственно</a:t>
            </a:r>
          </a:p>
          <a:p>
            <a:pPr algn="ctr"/>
            <a:r>
              <a:rPr lang="ru-RU" sz="1700" dirty="0"/>
              <a:t>сами документы, а именно: существенные условия контракта/договора (предмет, цена). Статус участника закупки - </a:t>
            </a:r>
            <a:r>
              <a:rPr lang="ru-RU" sz="1700" u="sng" dirty="0"/>
              <a:t>субподрядчик или генеральный подрядчик</a:t>
            </a:r>
            <a:r>
              <a:rPr lang="ru-RU" sz="1700" dirty="0"/>
              <a:t> не имеет значения для определения наличия или отсутствия требуемого опыта выполнения работ. Действующее законодательство о контрактной системе в сфере закупок не предусматривает необходимость представления документов, подтверждающих опыт выполнения соответствующих работ исключительно в качестве генерального подрядчика, в связи с чем, для определение наличия у участника аукциона опыта по выполнению соответствующих работ не имеет значения - в каком качестве он являлся их исполнителем, в качестве генподрядчика или субподрядчика. Иное следовало бы квалифицировать как ограничение конкуренции (Определение Верховного Суда Российской Федерации от 23.07.2019 N 301-ЭС19-11536).</a:t>
            </a:r>
          </a:p>
          <a:p>
            <a:pPr algn="ctr"/>
            <a:r>
              <a:rPr lang="ru-RU" sz="1700" dirty="0"/>
              <a:t>*См. Постановление 4 ААС по делу № А10-3524/2021 от 04.03.2022 </a:t>
            </a:r>
          </a:p>
        </p:txBody>
      </p:sp>
    </p:spTree>
    <p:extLst>
      <p:ext uri="{BB962C8B-B14F-4D97-AF65-F5344CB8AC3E}">
        <p14:creationId xmlns:p14="http://schemas.microsoft.com/office/powerpoint/2010/main" val="8491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Допустим ли </a:t>
            </a:r>
            <a:r>
              <a:rPr lang="ru-RU" sz="2000" dirty="0" smtClean="0"/>
              <a:t>генподряд, когда субподряд 100%?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465" y="1784638"/>
            <a:ext cx="11472146" cy="5073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</a:t>
            </a:r>
            <a:r>
              <a:rPr lang="ru-RU" sz="1600" dirty="0" smtClean="0"/>
              <a:t>участником в составе заявки предоставлена копия договора и вес необходимые документы, подтверждающие наличие опыта. Данный участник признан победителем. Однако по результатам рассмотрения жалобы выявлено, что работы по предоставленному договору непосредственно самим участником не выполнялись, все 100% были переданы на субподряд. </a:t>
            </a:r>
            <a:r>
              <a:rPr lang="ru-RU" sz="1600" dirty="0"/>
              <a:t>ФАС </a:t>
            </a:r>
            <a:r>
              <a:rPr lang="ru-RU" sz="1600" dirty="0" smtClean="0"/>
              <a:t>усмотрел признаки </a:t>
            </a:r>
            <a:r>
              <a:rPr lang="ru-RU" sz="1600" dirty="0"/>
              <a:t>нарушения положений </a:t>
            </a:r>
            <a:r>
              <a:rPr lang="ru-RU" sz="1600" dirty="0" smtClean="0"/>
              <a:t>статьи 14.8 Закона 135-ФЗ </a:t>
            </a:r>
            <a:r>
              <a:rPr lang="ru-RU" sz="1600" dirty="0"/>
              <a:t>«О защите конкуренции</a:t>
            </a:r>
            <a:r>
              <a:rPr lang="ru-RU" sz="1600" dirty="0" smtClean="0"/>
              <a:t>», выразившиеся </a:t>
            </a:r>
            <a:r>
              <a:rPr lang="ru-RU" sz="1600" dirty="0"/>
              <a:t>в совершении акта недобросовестной конкуренции </a:t>
            </a:r>
            <a:r>
              <a:rPr lang="ru-RU" sz="1600" dirty="0" smtClean="0"/>
              <a:t>при участии </a:t>
            </a:r>
            <a:r>
              <a:rPr lang="ru-RU" sz="1600" dirty="0"/>
              <a:t>в электронном </a:t>
            </a:r>
            <a:r>
              <a:rPr lang="ru-RU" sz="1600" dirty="0" smtClean="0"/>
              <a:t>аукционе, </a:t>
            </a:r>
            <a:r>
              <a:rPr lang="ru-RU" sz="1600" dirty="0"/>
              <a:t>в связи с чем на </a:t>
            </a:r>
            <a:r>
              <a:rPr lang="ru-RU" sz="1600" dirty="0" smtClean="0"/>
              <a:t>основании статьи </a:t>
            </a:r>
            <a:r>
              <a:rPr lang="ru-RU" sz="1600" dirty="0"/>
              <a:t>39.1 Закона № 135-ФЗ выдал </a:t>
            </a:r>
            <a:r>
              <a:rPr lang="ru-RU" sz="1600" dirty="0" smtClean="0"/>
              <a:t>предупреждение о </a:t>
            </a:r>
            <a:r>
              <a:rPr lang="ru-RU" sz="1600" dirty="0"/>
              <a:t>прекращении действия (бездействия), которые содержат признаки </a:t>
            </a:r>
            <a:r>
              <a:rPr lang="ru-RU" sz="1600" dirty="0" smtClean="0"/>
              <a:t>нарушения антимонопольного </a:t>
            </a:r>
            <a:r>
              <a:rPr lang="ru-RU" sz="1600" dirty="0"/>
              <a:t>законодательства. </a:t>
            </a:r>
            <a:r>
              <a:rPr lang="ru-RU" sz="1600" dirty="0" smtClean="0"/>
              <a:t>В оспариваемом </a:t>
            </a:r>
            <a:r>
              <a:rPr lang="ru-RU" sz="1600" dirty="0"/>
              <a:t>предупреждении антимонопольным органом указано </a:t>
            </a:r>
            <a:r>
              <a:rPr lang="ru-RU" sz="1600" dirty="0" smtClean="0"/>
              <a:t>на необходимость </a:t>
            </a:r>
            <a:r>
              <a:rPr lang="ru-RU" sz="1600" dirty="0"/>
              <a:t>прекращения совершения действий, содержащих </a:t>
            </a:r>
            <a:r>
              <a:rPr lang="ru-RU" sz="1600" dirty="0" smtClean="0"/>
              <a:t>признаки недобросовестной </a:t>
            </a:r>
            <a:r>
              <a:rPr lang="ru-RU" sz="1600" dirty="0"/>
              <a:t>конкуренции путем недопущения в дальнейшем предоставления </a:t>
            </a:r>
            <a:r>
              <a:rPr lang="ru-RU" sz="1600" dirty="0" smtClean="0"/>
              <a:t>при участии </a:t>
            </a:r>
            <a:r>
              <a:rPr lang="ru-RU" sz="1600" dirty="0"/>
              <a:t>в закупках на право заключения контрактов на выполнение работ по ремонту</a:t>
            </a:r>
            <a:r>
              <a:rPr lang="ru-RU" sz="1600" dirty="0" smtClean="0"/>
              <a:t>, содержанию </a:t>
            </a:r>
            <a:r>
              <a:rPr lang="ru-RU" sz="1600" dirty="0"/>
              <a:t>автомобильных дорог, если </a:t>
            </a:r>
            <a:r>
              <a:rPr lang="ru-RU" sz="1600" dirty="0" smtClean="0"/>
              <a:t>НМЦК </a:t>
            </a:r>
            <a:r>
              <a:rPr lang="ru-RU" sz="1600" dirty="0"/>
              <a:t>превышает 10 миллионов рублей, недостоверных сведений об опыте </a:t>
            </a:r>
            <a:r>
              <a:rPr lang="ru-RU" sz="1600" dirty="0" smtClean="0"/>
              <a:t>исполнения одного </a:t>
            </a:r>
            <a:r>
              <a:rPr lang="ru-RU" sz="1600" dirty="0"/>
              <a:t>контракта (договора), а именно договора подряда от 25.01.2019; действия </a:t>
            </a:r>
            <a:r>
              <a:rPr lang="ru-RU" sz="1600" dirty="0" smtClean="0"/>
              <a:t>в соответствии </a:t>
            </a:r>
            <a:r>
              <a:rPr lang="ru-RU" sz="1600" dirty="0"/>
              <a:t>с указанным предупреждением необходимо совершить в срок, </a:t>
            </a:r>
            <a:r>
              <a:rPr lang="ru-RU" sz="1600" dirty="0" smtClean="0"/>
              <a:t>не превышающий </a:t>
            </a:r>
            <a:r>
              <a:rPr lang="ru-RU" sz="1600" dirty="0"/>
              <a:t>10 дней со дня получения предупреждения; кроме того, о </a:t>
            </a:r>
            <a:r>
              <a:rPr lang="ru-RU" sz="1600" dirty="0" smtClean="0"/>
              <a:t> выполнении предупреждения </a:t>
            </a:r>
            <a:r>
              <a:rPr lang="ru-RU" sz="1600" dirty="0"/>
              <a:t>необходимо сообщать в адрес управления </a:t>
            </a:r>
            <a:r>
              <a:rPr lang="ru-RU" sz="1600" dirty="0" smtClean="0"/>
              <a:t>путем </a:t>
            </a:r>
            <a:r>
              <a:rPr lang="ru-RU" sz="1600" dirty="0"/>
              <a:t>предоставления перечня закупок, в которых </a:t>
            </a:r>
            <a:r>
              <a:rPr lang="ru-RU" sz="1600" dirty="0" smtClean="0"/>
              <a:t>участвовало юридическое лицо с </a:t>
            </a:r>
            <a:r>
              <a:rPr lang="ru-RU" sz="1600" dirty="0"/>
              <a:t>указанием индивидуализирующих заключенный контракт (договор</a:t>
            </a:r>
            <a:r>
              <a:rPr lang="ru-RU" sz="1600" dirty="0" smtClean="0"/>
              <a:t>) сведений. Суд позицию ФАС поддержал.</a:t>
            </a:r>
            <a:endParaRPr lang="ru-RU" sz="1600" dirty="0"/>
          </a:p>
          <a:p>
            <a:pPr algn="ctr"/>
            <a:r>
              <a:rPr lang="ru-RU" sz="1600" dirty="0"/>
              <a:t>*См. </a:t>
            </a:r>
            <a:r>
              <a:rPr lang="ru-RU" sz="1600" dirty="0" smtClean="0"/>
              <a:t>Постановление Арбитражного суда </a:t>
            </a:r>
            <a:r>
              <a:rPr lang="ru-RU" sz="1600" dirty="0"/>
              <a:t>Восточно-Сибирского округа по делу </a:t>
            </a:r>
            <a:r>
              <a:rPr lang="ru-RU" sz="1600" dirty="0" smtClean="0"/>
              <a:t>№А74-7396/2020 (отказ в передаче кассационной жалобы для рассмотрения ВС РФ от 11.05.2022 г.)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4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Мост – это часть автомобильной дороги или самостоятельный объект капитального строительства?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3567" y="3009827"/>
            <a:ext cx="4541656" cy="36565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</a:t>
            </a:r>
          </a:p>
          <a:p>
            <a:pPr algn="ctr"/>
            <a:r>
              <a:rPr lang="ru-RU" dirty="0"/>
              <a:t>Мост – это отдельный объект капстроительства, требования устанавливаются согласно Разделу </a:t>
            </a:r>
            <a:r>
              <a:rPr lang="en-US" dirty="0"/>
              <a:t>II</a:t>
            </a:r>
            <a:r>
              <a:rPr lang="ru-RU" dirty="0"/>
              <a:t> Приложения к ПП 2571</a:t>
            </a:r>
          </a:p>
          <a:p>
            <a:pPr algn="ctr"/>
            <a:r>
              <a:rPr lang="ru-RU" dirty="0"/>
              <a:t>См. Решение Новгородского УФАС России по закупке 0350300011822000092 от 20.04.2022 </a:t>
            </a:r>
          </a:p>
          <a:p>
            <a:pPr algn="ctr"/>
            <a:r>
              <a:rPr lang="ru-RU" dirty="0"/>
              <a:t>Решение Белгородского УФАС России по закупке 0826600004222000001 от 31.01.2022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7727" y="1899483"/>
            <a:ext cx="4507153" cy="4248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</a:t>
            </a:r>
          </a:p>
          <a:p>
            <a:pPr algn="ctr"/>
            <a:r>
              <a:rPr lang="ru-RU" dirty="0"/>
              <a:t>Мост – это часть дороги. Требования устанавливаются Согласно</a:t>
            </a:r>
            <a:r>
              <a:rPr lang="en-US" dirty="0"/>
              <a:t> </a:t>
            </a:r>
            <a:r>
              <a:rPr lang="ru-RU" dirty="0"/>
              <a:t>Разделу </a:t>
            </a:r>
            <a:r>
              <a:rPr lang="en-US" dirty="0"/>
              <a:t>III</a:t>
            </a:r>
            <a:r>
              <a:rPr lang="ru-RU" dirty="0"/>
              <a:t> Приложения к ПП 2571</a:t>
            </a:r>
          </a:p>
          <a:p>
            <a:pPr algn="ctr"/>
            <a:r>
              <a:rPr lang="ru-RU" dirty="0"/>
              <a:t>*См. Решение Ростовского УФАС России по закупке 0158300050022000001 от 08.02.2022</a:t>
            </a:r>
          </a:p>
          <a:p>
            <a:pPr algn="ctr"/>
            <a:r>
              <a:rPr lang="ru-RU" dirty="0"/>
              <a:t>Решение ЦА ФАС по закупке 0364100001822000011 от </a:t>
            </a:r>
            <a:r>
              <a:rPr lang="ru-RU" dirty="0" smtClean="0"/>
              <a:t>01.03.2022</a:t>
            </a:r>
          </a:p>
          <a:p>
            <a:pPr algn="ctr"/>
            <a:r>
              <a:rPr lang="ru-RU" dirty="0" smtClean="0"/>
              <a:t>Косвенно – в решении </a:t>
            </a:r>
            <a:r>
              <a:rPr lang="ru-RU" dirty="0" err="1" smtClean="0"/>
              <a:t>Решении</a:t>
            </a:r>
            <a:r>
              <a:rPr lang="ru-RU" dirty="0" smtClean="0"/>
              <a:t> </a:t>
            </a:r>
            <a:r>
              <a:rPr lang="ru-RU" dirty="0"/>
              <a:t>ЦА ФАС по закупке №0348100042422000054 от </a:t>
            </a:r>
            <a:r>
              <a:rPr lang="ru-RU" dirty="0" smtClean="0"/>
              <a:t>19.07.2022</a:t>
            </a:r>
          </a:p>
          <a:p>
            <a:pPr algn="ctr"/>
            <a:r>
              <a:rPr lang="ru-RU" dirty="0" smtClean="0"/>
              <a:t>Решение Ленинградского УФАС России </a:t>
            </a:r>
            <a:r>
              <a:rPr lang="ru-RU" dirty="0"/>
              <a:t>по закупке </a:t>
            </a:r>
            <a:r>
              <a:rPr lang="ru-RU" dirty="0" smtClean="0"/>
              <a:t>0145300009622000293 от 26.08.2022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6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предмет контракта соотносится с предоставляемым опытом исполнения контракта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2055261"/>
            <a:ext cx="7755450" cy="4309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Судебная практика: </a:t>
            </a:r>
            <a:r>
              <a:rPr lang="ru-RU" dirty="0"/>
              <a:t>Предмет контракта «Выполнение работ по уборке объектов </a:t>
            </a:r>
            <a:r>
              <a:rPr lang="ru-RU" dirty="0" smtClean="0"/>
              <a:t>и элементов </a:t>
            </a:r>
            <a:r>
              <a:rPr lang="ru-RU" dirty="0"/>
              <a:t>улично-дорожной сети, благоустройства в </a:t>
            </a:r>
            <a:r>
              <a:rPr lang="ru-RU" dirty="0" smtClean="0"/>
              <a:t>Ленинском административном </a:t>
            </a:r>
            <a:r>
              <a:rPr lang="ru-RU" dirty="0"/>
              <a:t>округе города Мурманска</a:t>
            </a:r>
            <a:r>
              <a:rPr lang="ru-RU" dirty="0" smtClean="0"/>
              <a:t>», требование установлено по пункту 18 Приложения к ПП 2571. Участником в качестве подтверждения опыта предоставлен </a:t>
            </a:r>
            <a:r>
              <a:rPr lang="ru-RU" dirty="0"/>
              <a:t>контракт </a:t>
            </a:r>
            <a:r>
              <a:rPr lang="ru-RU" dirty="0" smtClean="0"/>
              <a:t>с предметом «Выполнение работ </a:t>
            </a:r>
            <a:r>
              <a:rPr lang="ru-RU" dirty="0"/>
              <a:t>по благоустройству дворовых территорий в г. </a:t>
            </a:r>
            <a:r>
              <a:rPr lang="ru-RU" dirty="0" smtClean="0"/>
              <a:t>Оленегорске». Заявка отклонена. Суд с позицией Заказчика согласился.</a:t>
            </a:r>
            <a:endParaRPr lang="ru-RU" dirty="0"/>
          </a:p>
          <a:p>
            <a:pPr algn="ctr"/>
            <a:r>
              <a:rPr lang="ru-RU" dirty="0"/>
              <a:t>*См. </a:t>
            </a:r>
            <a:r>
              <a:rPr lang="ru-RU" dirty="0" smtClean="0"/>
              <a:t>Решение Арбитражного суда </a:t>
            </a:r>
            <a:r>
              <a:rPr lang="ru-RU" dirty="0"/>
              <a:t>Мурманской </a:t>
            </a:r>
            <a:r>
              <a:rPr lang="ru-RU" dirty="0" smtClean="0"/>
              <a:t>области по </a:t>
            </a:r>
            <a:r>
              <a:rPr lang="ru-RU" dirty="0"/>
              <a:t>делу № А42-4649/2022 от 15.07.2022</a:t>
            </a:r>
          </a:p>
        </p:txBody>
      </p:sp>
    </p:spTree>
    <p:extLst>
      <p:ext uri="{BB962C8B-B14F-4D97-AF65-F5344CB8AC3E}">
        <p14:creationId xmlns:p14="http://schemas.microsoft.com/office/powerpoint/2010/main" val="4092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предмет контракта соотносится с предоставляемым опытом исполнения контракта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7755450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Судебная практика: </a:t>
            </a:r>
            <a:r>
              <a:rPr lang="ru-RU" sz="1600" dirty="0"/>
              <a:t>Предмет контракта </a:t>
            </a:r>
            <a:r>
              <a:rPr lang="ru-RU" sz="1600" dirty="0" smtClean="0"/>
              <a:t>«Выполнение </a:t>
            </a:r>
            <a:r>
              <a:rPr lang="ru-RU" sz="1600" dirty="0"/>
              <a:t>дополнительных работ по содержанию автомобильных дорог </a:t>
            </a:r>
            <a:r>
              <a:rPr lang="ru-RU" sz="1600" dirty="0" smtClean="0"/>
              <a:t>общего пользования </a:t>
            </a:r>
            <a:r>
              <a:rPr lang="ru-RU" sz="1600" dirty="0"/>
              <a:t>регионального значения (обследование и оценка технического состояния)», </a:t>
            </a:r>
            <a:r>
              <a:rPr lang="ru-RU" sz="1600" dirty="0" smtClean="0"/>
              <a:t>требование установлено по пункту 18 Приложения к ПП 2571. Участник полагает, что требование установлено неверно и заказчиком (а также ФАС, поддержавшим его позицию) дана расширительная трактовка предмета закупки: участник осуществляет специализированную </a:t>
            </a:r>
            <a:r>
              <a:rPr lang="ru-RU" sz="1600" dirty="0"/>
              <a:t>деятельность по </a:t>
            </a:r>
            <a:r>
              <a:rPr lang="ru-RU" sz="1600" dirty="0" smtClean="0"/>
              <a:t>испытаниям </a:t>
            </a:r>
            <a:r>
              <a:rPr lang="ru-RU" sz="1600" dirty="0"/>
              <a:t>и </a:t>
            </a:r>
            <a:r>
              <a:rPr lang="ru-RU" sz="1600" dirty="0" smtClean="0"/>
              <a:t>анализу физико-механических </a:t>
            </a:r>
            <a:r>
              <a:rPr lang="ru-RU" sz="1600" dirty="0"/>
              <a:t>свойств материалов и </a:t>
            </a:r>
            <a:r>
              <a:rPr lang="ru-RU" sz="1600" dirty="0" smtClean="0"/>
              <a:t>веществ, а в связи с установленными требованиями победителем может стать лицо, имеющее опыт по строительству, реконструкции, ремонту и содержанию. Участник путает дополнительные требования и критерии оценки. Суд соглашается с Заказчиком и ФАС, говорит о том, что обследование это часть содержания дорог, следовательно, и </a:t>
            </a:r>
            <a:r>
              <a:rPr lang="ru-RU" sz="1600" dirty="0" err="1" smtClean="0"/>
              <a:t>доп</a:t>
            </a:r>
            <a:r>
              <a:rPr lang="ru-RU" sz="1600" dirty="0" smtClean="0"/>
              <a:t> требование, и критерии оценки установлены правомерно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*</a:t>
            </a:r>
            <a:r>
              <a:rPr lang="ru-RU" sz="1600" dirty="0"/>
              <a:t>См. </a:t>
            </a:r>
            <a:r>
              <a:rPr lang="ru-RU" sz="1600" dirty="0" smtClean="0"/>
              <a:t>Решение Арбитражного суда Республики Бурятия по </a:t>
            </a:r>
            <a:r>
              <a:rPr lang="ru-RU" sz="1600" dirty="0"/>
              <a:t>делу А10-3338/2022 от </a:t>
            </a:r>
            <a:r>
              <a:rPr lang="ru-RU" sz="1600" dirty="0" smtClean="0"/>
              <a:t>07.09.2022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80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предмет контракта соотносится с предоставляемым опытом исполнения контракта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7755450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Судебная практика: </a:t>
            </a:r>
            <a:r>
              <a:rPr lang="ru-RU" dirty="0"/>
              <a:t>Предмет контракта «Выполнение работ по устройству и содержанию цветников </a:t>
            </a:r>
            <a:r>
              <a:rPr lang="ru-RU" dirty="0" smtClean="0"/>
              <a:t>на территории </a:t>
            </a:r>
            <a:r>
              <a:rPr lang="ru-RU" dirty="0" err="1"/>
              <a:t>Приокского</a:t>
            </a:r>
            <a:r>
              <a:rPr lang="ru-RU" dirty="0"/>
              <a:t> района города Нижнего Новгорода в 2022 году», </a:t>
            </a:r>
            <a:r>
              <a:rPr lang="ru-RU" dirty="0" smtClean="0"/>
              <a:t>Дополнительные требования не установлены, так как Заказчик не относит озеленение к благоустройству. Участник полагает, что это незаконно. Суд соглашается с ФАС и участником, подтверждая, что согласно пункту 36 статьи 1 </a:t>
            </a:r>
            <a:r>
              <a:rPr lang="ru-RU" dirty="0" err="1" smtClean="0"/>
              <a:t>ГрК</a:t>
            </a:r>
            <a:r>
              <a:rPr lang="ru-RU" dirty="0" smtClean="0"/>
              <a:t> РФ, а также региональным нормативным актам такие работы следует отнести именно к благоустройству территории.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*</a:t>
            </a:r>
            <a:r>
              <a:rPr lang="ru-RU" dirty="0"/>
              <a:t>См. </a:t>
            </a:r>
            <a:r>
              <a:rPr lang="ru-RU" dirty="0" smtClean="0"/>
              <a:t>Решение Арбитражного суда Нижнего Новгорода по </a:t>
            </a:r>
            <a:r>
              <a:rPr lang="ru-RU" dirty="0"/>
              <a:t>делу №А43-15108/2022 от </a:t>
            </a:r>
            <a:r>
              <a:rPr lang="ru-RU" dirty="0" smtClean="0"/>
              <a:t>06.08.2022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4155380"/>
            <a:ext cx="62932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/>
              <a:t>Вергунова Ольга Викторовна</a:t>
            </a:r>
          </a:p>
          <a:p>
            <a:r>
              <a:rPr lang="ru-RU" sz="2000" dirty="0" err="1"/>
              <a:t>Телеграм</a:t>
            </a:r>
            <a:r>
              <a:rPr lang="ru-RU" sz="2000" dirty="0"/>
              <a:t>-канал «</a:t>
            </a:r>
            <a:r>
              <a:rPr lang="ru-RU" sz="2000" dirty="0" err="1"/>
              <a:t>Вергунова</a:t>
            </a:r>
            <a:r>
              <a:rPr lang="ru-RU" sz="2000" dirty="0"/>
              <a:t> о закупках»</a:t>
            </a:r>
          </a:p>
          <a:p>
            <a:r>
              <a:rPr lang="en-US" sz="2000" dirty="0"/>
              <a:t>https://t.me/vergunova_o_zakupkah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406052" y="3938133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47" y="1231584"/>
            <a:ext cx="2542429" cy="2542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2983" y="1188690"/>
            <a:ext cx="3448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Руководитель отдела методологии и обучения ЭТП Фабрикант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Эксперт, консультант с непрерывной практикой в регламентированных закупках с 2003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Преподаватель с опытом работы более 15-ти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7" y="5433490"/>
            <a:ext cx="7311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Социальные сети ЭТП Фабрикант:</a:t>
            </a:r>
          </a:p>
          <a:p>
            <a:r>
              <a:rPr lang="ru-RU" sz="2000" dirty="0" err="1"/>
              <a:t>Телеграм</a:t>
            </a:r>
            <a:r>
              <a:rPr lang="ru-RU" sz="2000" dirty="0"/>
              <a:t> канал: https://t.me/ETPFabrikant</a:t>
            </a:r>
          </a:p>
          <a:p>
            <a:r>
              <a:rPr lang="ru-RU" sz="2000" dirty="0" err="1"/>
              <a:t>Vk</a:t>
            </a:r>
            <a:r>
              <a:rPr lang="ru-RU" sz="2000" dirty="0"/>
              <a:t>: https://vk.com/fabrikant_info </a:t>
            </a:r>
          </a:p>
          <a:p>
            <a:r>
              <a:rPr lang="ru-RU" sz="2000" dirty="0" err="1"/>
              <a:t>Ютуб</a:t>
            </a:r>
            <a:r>
              <a:rPr lang="ru-RU" sz="2000" dirty="0"/>
              <a:t> канал: https://www.youtube.com/user/FabrikantInfo </a:t>
            </a:r>
          </a:p>
        </p:txBody>
      </p:sp>
    </p:spTree>
    <p:extLst>
      <p:ext uri="{BB962C8B-B14F-4D97-AF65-F5344CB8AC3E}">
        <p14:creationId xmlns:p14="http://schemas.microsoft.com/office/powerpoint/2010/main" val="7897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предмет контракта соотносится с предоставляемым опытом исполнения контракта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10506722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Судебная практика: </a:t>
            </a:r>
            <a:r>
              <a:rPr lang="ru-RU" sz="1400" dirty="0"/>
              <a:t>Предмет контракта «Работы </a:t>
            </a:r>
            <a:r>
              <a:rPr lang="ru-RU" sz="1400" dirty="0" smtClean="0"/>
              <a:t>по устройству </a:t>
            </a:r>
            <a:r>
              <a:rPr lang="ru-RU" sz="1400" dirty="0"/>
              <a:t>наружного освещения на участке Линия электроосвещения на </a:t>
            </a:r>
            <a:r>
              <a:rPr lang="ru-RU" sz="1400" dirty="0" smtClean="0"/>
              <a:t>автомобильной дороге </a:t>
            </a:r>
            <a:r>
              <a:rPr lang="ru-RU" sz="1400" dirty="0" err="1"/>
              <a:t>Кузовлево</a:t>
            </a:r>
            <a:r>
              <a:rPr lang="ru-RU" sz="1400" dirty="0"/>
              <a:t>-Светлый на участке км5+680 - км 6+260 (п. Светлый</a:t>
            </a:r>
            <a:r>
              <a:rPr lang="ru-RU" sz="1400" dirty="0" smtClean="0"/>
              <a:t>).  </a:t>
            </a:r>
            <a:r>
              <a:rPr lang="ru-RU" sz="1400" dirty="0" err="1" smtClean="0"/>
              <a:t>Доп</a:t>
            </a:r>
            <a:r>
              <a:rPr lang="ru-RU" sz="1400" dirty="0" smtClean="0"/>
              <a:t> требование установлено по пункту 8 Приложения к ПП 2571, так </a:t>
            </a:r>
            <a:r>
              <a:rPr lang="ru-RU" sz="1400" dirty="0"/>
              <a:t>как линия стационарного электрического освещения </a:t>
            </a:r>
            <a:r>
              <a:rPr lang="ru-RU" sz="1400" dirty="0" smtClean="0"/>
              <a:t>является самостоятельным </a:t>
            </a:r>
            <a:r>
              <a:rPr lang="ru-RU" sz="1400" dirty="0"/>
              <a:t>сооружением и линейным объектом капитального </a:t>
            </a:r>
            <a:r>
              <a:rPr lang="ru-RU" sz="1400" dirty="0" err="1" smtClean="0"/>
              <a:t>строительства,конструктивно</a:t>
            </a:r>
            <a:r>
              <a:rPr lang="ru-RU" sz="1400" dirty="0" smtClean="0"/>
              <a:t> </a:t>
            </a:r>
            <a:r>
              <a:rPr lang="ru-RU" sz="1400" dirty="0"/>
              <a:t>состоящим из линии электропередач и стационарных </a:t>
            </a:r>
            <a:r>
              <a:rPr lang="ru-RU" sz="1400" dirty="0" smtClean="0"/>
              <a:t>осветительных устройств</a:t>
            </a:r>
            <a:r>
              <a:rPr lang="ru-RU" sz="1400" dirty="0"/>
              <a:t>, подлежащим самостоятельному бухгалтерскому учету как </a:t>
            </a:r>
            <a:r>
              <a:rPr lang="ru-RU" sz="1400" dirty="0" smtClean="0"/>
              <a:t>самостоятельный инвентарный </a:t>
            </a:r>
            <a:r>
              <a:rPr lang="ru-RU" sz="1400" dirty="0"/>
              <a:t>объект. </a:t>
            </a:r>
            <a:r>
              <a:rPr lang="ru-RU" sz="1400" dirty="0" smtClean="0"/>
              <a:t>Работы </a:t>
            </a:r>
            <a:r>
              <a:rPr lang="ru-RU" sz="1400" dirty="0"/>
              <a:t>не </a:t>
            </a:r>
            <a:r>
              <a:rPr lang="ru-RU" sz="1400" dirty="0" smtClean="0"/>
              <a:t>затрагивают существующей </a:t>
            </a:r>
            <a:r>
              <a:rPr lang="ru-RU" sz="1400" dirty="0"/>
              <a:t>автомобильной дороги, а также отсутствуют работы, имеющие </a:t>
            </a:r>
            <a:r>
              <a:rPr lang="ru-RU" sz="1400" dirty="0" smtClean="0"/>
              <a:t>отношение непосредственно </a:t>
            </a:r>
            <a:r>
              <a:rPr lang="ru-RU" sz="1400" dirty="0"/>
              <a:t>к строительству, реконструкции или капитальному </a:t>
            </a:r>
            <a:r>
              <a:rPr lang="ru-RU" sz="1400" dirty="0" smtClean="0"/>
              <a:t>ремонту автомобильных </a:t>
            </a:r>
            <a:r>
              <a:rPr lang="ru-RU" sz="1400" dirty="0"/>
              <a:t>дорог</a:t>
            </a:r>
            <a:r>
              <a:rPr lang="ru-RU" sz="1400" dirty="0" smtClean="0"/>
              <a:t>. ФАС признал установленные требования незаконными, так </a:t>
            </a:r>
            <a:r>
              <a:rPr lang="ru-RU" sz="1400" dirty="0"/>
              <a:t>как согласно </a:t>
            </a:r>
            <a:r>
              <a:rPr lang="ru-RU" sz="1400" dirty="0" smtClean="0"/>
              <a:t>Закону №257-ФЗ </a:t>
            </a:r>
            <a:r>
              <a:rPr lang="ru-RU" sz="1400" dirty="0"/>
              <a:t>«Об автомобильных дорогах и о дорожной деятельности в Российской </a:t>
            </a:r>
            <a:r>
              <a:rPr lang="ru-RU" sz="1400" dirty="0" smtClean="0"/>
              <a:t>Федерации и </a:t>
            </a:r>
            <a:r>
              <a:rPr lang="ru-RU" sz="1400" dirty="0"/>
              <a:t>о внесении изменений в отдельные законодательные акты Российской Федерации</a:t>
            </a:r>
            <a:r>
              <a:rPr lang="ru-RU" sz="1400" dirty="0" smtClean="0"/>
              <a:t>» уличное </a:t>
            </a:r>
            <a:r>
              <a:rPr lang="ru-RU" sz="1400" dirty="0"/>
              <a:t>освещение является элементом обустройства автомобильных дорог</a:t>
            </a:r>
            <a:r>
              <a:rPr lang="ru-RU" sz="1400" dirty="0" smtClean="0"/>
              <a:t>. Работы выполняются в полосе </a:t>
            </a:r>
            <a:r>
              <a:rPr lang="ru-RU" sz="1400" dirty="0"/>
              <a:t>отвода </a:t>
            </a:r>
            <a:r>
              <a:rPr lang="ru-RU" sz="1400" dirty="0" smtClean="0"/>
              <a:t>автодороги, а наружное освещение </a:t>
            </a:r>
            <a:r>
              <a:rPr lang="ru-RU" sz="1400" dirty="0"/>
              <a:t>относится к техническим средствам и устройствам организации и </a:t>
            </a:r>
            <a:r>
              <a:rPr lang="ru-RU" sz="1400" dirty="0" smtClean="0"/>
              <a:t>обеспечения безопасности </a:t>
            </a:r>
            <a:r>
              <a:rPr lang="ru-RU" sz="1400" dirty="0"/>
              <a:t>дорожного движения</a:t>
            </a:r>
            <a:r>
              <a:rPr lang="ru-RU" sz="1400" dirty="0" smtClean="0"/>
              <a:t>. Требования надлежало установить согласно п.17 Приложения к ПП 2571.</a:t>
            </a:r>
          </a:p>
          <a:p>
            <a:pPr algn="ctr"/>
            <a:r>
              <a:rPr lang="ru-RU" sz="1400" dirty="0" smtClean="0"/>
              <a:t>Суд поддержал позицию Заказчика и указал, что согласно типовым условиям контрактов</a:t>
            </a:r>
            <a:r>
              <a:rPr lang="ru-RU" sz="1400" dirty="0"/>
              <a:t>, </a:t>
            </a:r>
            <a:r>
              <a:rPr lang="ru-RU" sz="1400" dirty="0" smtClean="0"/>
              <a:t>утверждённым приказом </a:t>
            </a:r>
            <a:r>
              <a:rPr lang="ru-RU" sz="1400" dirty="0"/>
              <a:t>Минтранса России от 05.02.2019 № 37 </a:t>
            </a:r>
            <a:r>
              <a:rPr lang="ru-RU" sz="1400" dirty="0" smtClean="0"/>
              <a:t>показателями для применения такого типового контракта, являются, в том числе, коды ОКПД2</a:t>
            </a:r>
            <a:r>
              <a:rPr lang="ru-RU" sz="1400" dirty="0"/>
              <a:t>: 42.11.20; 42.13.20, 42.11; </a:t>
            </a:r>
            <a:r>
              <a:rPr lang="ru-RU" sz="1400" dirty="0" smtClean="0"/>
              <a:t>42.13. Группировка 42.11 не включает код 43.21 - установка </a:t>
            </a:r>
            <a:r>
              <a:rPr lang="ru-RU" sz="1400" dirty="0"/>
              <a:t>уличного освещения и светофоров. Таким образом, законодатель в обязательных для применения нормах </a:t>
            </a:r>
            <a:r>
              <a:rPr lang="ru-RU" sz="1400" dirty="0" smtClean="0"/>
              <a:t>разграничил понятия </a:t>
            </a:r>
            <a:r>
              <a:rPr lang="ru-RU" sz="1400" dirty="0"/>
              <a:t>работ по строительству автомобильных дорог и работ по строительству </a:t>
            </a:r>
            <a:r>
              <a:rPr lang="ru-RU" sz="1400" dirty="0" smtClean="0"/>
              <a:t>уличного освещения </a:t>
            </a:r>
            <a:r>
              <a:rPr lang="ru-RU" sz="1400" dirty="0"/>
              <a:t>и иного электрооборудования на автомобильных дорогах</a:t>
            </a:r>
            <a:r>
              <a:rPr lang="ru-RU" sz="1400" dirty="0" smtClean="0"/>
              <a:t>. Аналогично разграничение присутствует и в КТРУ.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см. </a:t>
            </a:r>
            <a:r>
              <a:rPr lang="ru-RU" sz="1400" dirty="0" smtClean="0"/>
              <a:t>*</a:t>
            </a:r>
            <a:r>
              <a:rPr lang="ru-RU" sz="1400" dirty="0"/>
              <a:t>См. </a:t>
            </a:r>
            <a:r>
              <a:rPr lang="ru-RU" sz="1400" dirty="0" smtClean="0"/>
              <a:t>Решение Арбитражного суда Томской области по </a:t>
            </a:r>
            <a:r>
              <a:rPr lang="ru-RU" sz="1400" dirty="0"/>
              <a:t>делу №А67-4604/2022 от </a:t>
            </a:r>
            <a:r>
              <a:rPr lang="ru-RU" sz="1400" dirty="0" smtClean="0"/>
              <a:t>05.08.2022 (оставлено в силе определением 6 ААС)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48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83" y="216459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Универсальные требования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3383" y="1087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12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83" y="216459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Универсальные требования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383" y="954157"/>
            <a:ext cx="9387572" cy="17691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Требование об исполнении участником закупки (с учетом правопреемства) в течение </a:t>
            </a:r>
            <a:r>
              <a:rPr lang="ru-RU" b="1" dirty="0">
                <a:solidFill>
                  <a:schemeClr val="tx1"/>
                </a:solidFill>
              </a:rPr>
              <a:t>трех лет </a:t>
            </a:r>
            <a:r>
              <a:rPr lang="ru-RU" dirty="0">
                <a:solidFill>
                  <a:schemeClr val="tx1"/>
                </a:solidFill>
              </a:rPr>
              <a:t>до даты подачи заявки на участие в закупке контракта (</a:t>
            </a:r>
            <a:r>
              <a:rPr lang="ru-RU" b="1" dirty="0">
                <a:solidFill>
                  <a:schemeClr val="tx1"/>
                </a:solidFill>
              </a:rPr>
              <a:t>по 44-ФЗ</a:t>
            </a:r>
            <a:r>
              <a:rPr lang="ru-RU" dirty="0">
                <a:solidFill>
                  <a:schemeClr val="tx1"/>
                </a:solidFill>
              </a:rPr>
              <a:t>) или договора (</a:t>
            </a:r>
            <a:r>
              <a:rPr lang="ru-RU" b="1" dirty="0">
                <a:solidFill>
                  <a:schemeClr val="tx1"/>
                </a:solidFill>
              </a:rPr>
              <a:t>по 223-ФЗ</a:t>
            </a:r>
            <a:r>
              <a:rPr lang="ru-RU" dirty="0">
                <a:solidFill>
                  <a:schemeClr val="tx1"/>
                </a:solidFill>
              </a:rPr>
              <a:t>) при условии исполнения таким участником закупки </a:t>
            </a:r>
            <a:r>
              <a:rPr lang="ru-RU" b="1" dirty="0">
                <a:solidFill>
                  <a:schemeClr val="tx1"/>
                </a:solidFill>
              </a:rPr>
              <a:t>требований об уплате неустоек </a:t>
            </a:r>
            <a:r>
              <a:rPr lang="ru-RU" dirty="0">
                <a:solidFill>
                  <a:schemeClr val="tx1"/>
                </a:solidFill>
              </a:rPr>
              <a:t>(штрафов, пеней), предъявленных при исполнении таких контракта, договора. Стоимость исполненных обязательств по таким контракту, договору должна составлять </a:t>
            </a:r>
            <a:r>
              <a:rPr lang="ru-RU" b="1" dirty="0">
                <a:solidFill>
                  <a:schemeClr val="tx1"/>
                </a:solidFill>
              </a:rPr>
              <a:t>не менее 20% НМЦК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30626" y="3130826"/>
            <a:ext cx="10661374" cy="372717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Установить, что информацией и документами, подтверждающими соответствие участника закупки дополнительному требованию, установленному в соответствии с частью 2.1 статьи 31 Закона о контрактной системе, являются:</a:t>
            </a:r>
          </a:p>
          <a:p>
            <a:pPr algn="just"/>
            <a:r>
              <a:rPr lang="ru-RU" sz="1600" dirty="0"/>
              <a:t>а) номер реестровой записи в предусмотренном Законом о контрактной системе реестре контрактов, заключенных заказчиками (в случае исполнения участником закупки контракта,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информационно-телекоммуникационной сети "Интернет");</a:t>
            </a:r>
          </a:p>
          <a:p>
            <a:pPr algn="just"/>
            <a:r>
              <a:rPr lang="ru-RU" sz="1600" dirty="0"/>
              <a:t>б) выписка из предусмотренного Законом о контрактной системе реестра контрактов, содержащего сведения, составляющие государственную тайну (в случае исполнения участником закупки контракта, информация о котором включена в установленном порядке в такой реестр);</a:t>
            </a:r>
          </a:p>
          <a:p>
            <a:pPr algn="just"/>
            <a:r>
              <a:rPr lang="ru-RU" sz="1600" dirty="0"/>
              <a:t>в) исполненный контракт, заключенный в соответствии с Законом о контрактной системе, или договор, заключенный в соответствии с Федеральным законом "О закупках товаров, работ, услуг отдельными видами юридических лиц", а также акт приемки поставленных товаров, выполненных работ, оказанных услуг, подтверждающий цену поставленных товаров, выполненных работ, оказанных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0020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состав документов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E5808C-47E2-C7D6-EDEF-476D68F8E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640813"/>
              </p:ext>
            </p:extLst>
          </p:nvPr>
        </p:nvGraphicFramePr>
        <p:xfrm>
          <a:off x="165716" y="117053"/>
          <a:ext cx="11860567" cy="725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01D345-A58B-D1F3-A90E-DCA1967DA141}"/>
              </a:ext>
            </a:extLst>
          </p:cNvPr>
          <p:cNvSpPr/>
          <p:nvPr/>
        </p:nvSpPr>
        <p:spPr>
          <a:xfrm>
            <a:off x="239697" y="1968070"/>
            <a:ext cx="3604333" cy="584775"/>
          </a:xfrm>
          <a:prstGeom prst="rect">
            <a:avLst/>
          </a:prstGeom>
          <a:solidFill>
            <a:srgbClr val="468394"/>
          </a:solidFill>
          <a:ln>
            <a:solidFill>
              <a:srgbClr val="46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Санкт-Петербургское УФАС </a:t>
            </a:r>
          </a:p>
          <a:p>
            <a:r>
              <a:rPr lang="ru-RU" sz="1600" b="1" dirty="0"/>
              <a:t>(</a:t>
            </a:r>
            <a:r>
              <a:rPr lang="ru-RU" sz="1600" b="1" dirty="0" err="1"/>
              <a:t>изв</a:t>
            </a:r>
            <a:r>
              <a:rPr lang="ru-RU" sz="1600" b="1" dirty="0"/>
              <a:t>. № 0172200002522000155)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347F79-1C3E-263B-3175-525EF72E5697}"/>
              </a:ext>
            </a:extLst>
          </p:cNvPr>
          <p:cNvSpPr/>
          <p:nvPr/>
        </p:nvSpPr>
        <p:spPr>
          <a:xfrm>
            <a:off x="8393215" y="2018517"/>
            <a:ext cx="3531138" cy="534328"/>
          </a:xfrm>
          <a:prstGeom prst="rect">
            <a:avLst/>
          </a:prstGeom>
          <a:solidFill>
            <a:schemeClr val="bg1"/>
          </a:solidFill>
          <a:ln>
            <a:solidFill>
              <a:srgbClr val="46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rgbClr val="2C535E"/>
                </a:solidFill>
              </a:rPr>
              <a:t>Ивановское УФАС </a:t>
            </a:r>
          </a:p>
          <a:p>
            <a:pPr algn="r"/>
            <a:r>
              <a:rPr lang="ru-RU" sz="1600" b="1" dirty="0">
                <a:solidFill>
                  <a:srgbClr val="2C535E"/>
                </a:solidFill>
              </a:rPr>
              <a:t>(</a:t>
            </a:r>
            <a:r>
              <a:rPr lang="ru-RU" sz="1600" b="1" dirty="0" err="1">
                <a:solidFill>
                  <a:srgbClr val="2C535E"/>
                </a:solidFill>
              </a:rPr>
              <a:t>изв</a:t>
            </a:r>
            <a:r>
              <a:rPr lang="ru-RU" sz="1600" b="1" dirty="0">
                <a:solidFill>
                  <a:srgbClr val="2C535E"/>
                </a:solidFill>
              </a:rPr>
              <a:t>. № 0333200005922000001)</a:t>
            </a:r>
          </a:p>
        </p:txBody>
      </p:sp>
    </p:spTree>
    <p:extLst>
      <p:ext uri="{BB962C8B-B14F-4D97-AF65-F5344CB8AC3E}">
        <p14:creationId xmlns:p14="http://schemas.microsoft.com/office/powerpoint/2010/main" val="7685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срок исполнения контракта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7346876-B969-5D86-291C-835E265AB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438250"/>
              </p:ext>
            </p:extLst>
          </p:nvPr>
        </p:nvGraphicFramePr>
        <p:xfrm>
          <a:off x="23345" y="1216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3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статус контракта в РК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C381803-93F3-84B8-C1B1-31762BBE4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111102"/>
              </p:ext>
            </p:extLst>
          </p:nvPr>
        </p:nvGraphicFramePr>
        <p:xfrm>
          <a:off x="239697" y="986598"/>
          <a:ext cx="11532949" cy="521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91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2324" y="2875002"/>
            <a:ext cx="313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Спасибо за внимание!</a:t>
            </a: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" y="5434149"/>
            <a:ext cx="641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Телеграмм-канал ЭП «Фабрикант» </a:t>
            </a:r>
            <a:r>
              <a:rPr lang="en-US" dirty="0">
                <a:hlinkClick r:id="rId4"/>
              </a:rPr>
              <a:t>https://t.me/ETPFabrikant</a:t>
            </a:r>
            <a:endParaRPr lang="ru-RU" dirty="0"/>
          </a:p>
          <a:p>
            <a:r>
              <a:rPr lang="ru-RU" dirty="0"/>
              <a:t>Телеграмм-канал «</a:t>
            </a:r>
            <a:r>
              <a:rPr lang="ru-RU" dirty="0" err="1"/>
              <a:t>Вергунова</a:t>
            </a:r>
            <a:r>
              <a:rPr lang="ru-RU" dirty="0"/>
              <a:t> о закупках» </a:t>
            </a:r>
            <a:r>
              <a:rPr lang="en-US" dirty="0"/>
              <a:t>https://t.me/vergunova_o_zakupkah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Дополнительные требования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05678" y="825636"/>
          <a:ext cx="9552360" cy="302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07295" y="1869749"/>
            <a:ext cx="146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Часть 2 статьи 31 44-ФЗ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2426" y="1869749"/>
            <a:ext cx="134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Часть 2.1 статьи 31 44-ФЗ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17643" y="3429000"/>
            <a:ext cx="6778915" cy="3260035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Постановление Правительства РФ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от 29.12.2021 N 2571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"О дополнительных требованиях к участникам закупки отдельных видов товаров, работ, услуг для обеспечения государственных и муниципальных нужд, а также об информации и документах, подтверждающих соответствие участников закупки указанным дополнительным требованиям, и признании утратившими силу некоторых актов и отдельных положений актов Правительства Российской Федерации" 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23629" y="4815507"/>
            <a:ext cx="1625049" cy="1485901"/>
          </a:xfrm>
          <a:prstGeom prst="wedgeRoundRectCallout">
            <a:avLst>
              <a:gd name="adj1" fmla="val 425"/>
              <a:gd name="adj2" fmla="val -169637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Зависят от объекта закупки и цены</a:t>
            </a:r>
          </a:p>
          <a:p>
            <a:pPr algn="ctr"/>
            <a:r>
              <a:rPr lang="ru-RU" sz="1100" dirty="0"/>
              <a:t>Есть зависимость между объектом закупки и предоставляемым опытом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160379" y="4815508"/>
            <a:ext cx="1544064" cy="1408416"/>
          </a:xfrm>
          <a:prstGeom prst="wedgeRoundRectCallout">
            <a:avLst>
              <a:gd name="adj1" fmla="val -3223"/>
              <a:gd name="adj2" fmla="val -174963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Зависят от цены, не зависят от объекта закупки</a:t>
            </a:r>
          </a:p>
          <a:p>
            <a:pPr algn="ctr"/>
            <a:r>
              <a:rPr lang="ru-RU" sz="1100" dirty="0"/>
              <a:t>Нет зависимости между объектом закупки и предоставляемым опытом</a:t>
            </a:r>
          </a:p>
        </p:txBody>
      </p:sp>
    </p:spTree>
    <p:extLst>
      <p:ext uri="{BB962C8B-B14F-4D97-AF65-F5344CB8AC3E}">
        <p14:creationId xmlns:p14="http://schemas.microsoft.com/office/powerpoint/2010/main" val="9240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279296"/>
            <a:ext cx="8418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Базовые принципы применения ПП 2571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48165" y="1143366"/>
          <a:ext cx="80475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3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9" y="847400"/>
            <a:ext cx="11519452" cy="16435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предмет ранее исполненного договора</a:t>
            </a:r>
          </a:p>
          <a:p>
            <a:pPr algn="just"/>
            <a:endParaRPr lang="ru-RU" b="1" dirty="0"/>
          </a:p>
          <a:p>
            <a:pPr algn="just"/>
            <a:r>
              <a:rPr lang="ru-RU" sz="1600" dirty="0"/>
              <a:t>Опытом исполнения договора считается опыт исполнения участником закупки договора, предметом которого являются поставка одного или нескольких товаров, выполнение одной или нескольких работ, оказание одной или нескольких услуг, указанных в приложении в соответствующей позиции в графе «Дополнительные требования к участникам закупки»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2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599" y="262625"/>
            <a:ext cx="796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Общие принципы применения ПП 2571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" y="4403034"/>
            <a:ext cx="11519453" cy="23158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срок ранее исполненного договора</a:t>
            </a:r>
          </a:p>
          <a:p>
            <a:pPr algn="just"/>
            <a:endParaRPr lang="ru-RU" b="1" dirty="0"/>
          </a:p>
          <a:p>
            <a:pPr algn="just"/>
            <a:r>
              <a:rPr lang="ru-RU" sz="1600" dirty="0"/>
              <a:t>Опытом исполнения договора считается такой опыт участника закупки </a:t>
            </a:r>
            <a:r>
              <a:rPr lang="ru-RU" sz="1600" b="1" dirty="0"/>
              <a:t>за 5 лет до дня окончания срока подачи заявок</a:t>
            </a:r>
            <a:r>
              <a:rPr lang="ru-RU" sz="1600" dirty="0"/>
              <a:t> на участие в закупке с учетом правопреемства (в случае наличия подтверждающего документа). Предусмотренные приложением … акт выполненных работ, подтверждающий цену выполненных работ и являющийся последним актом, составленным при исполнении такого договора, акт приемки объекта капитального строительства, акт приемки выполненных работ по сохранению объекта культурного наследия и разрешение на ввод объекта капитального строительства в эксплуатацию должны быть подписаны </a:t>
            </a:r>
            <a:r>
              <a:rPr lang="ru-RU" sz="1600" b="1" dirty="0"/>
              <a:t>не ранее чем за 5 лет до дня окончания срока </a:t>
            </a:r>
            <a:r>
              <a:rPr lang="ru-RU" sz="1600" dirty="0"/>
              <a:t>подачи заявок на участие в закупке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598" y="2590430"/>
            <a:ext cx="11519453" cy="16771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цену ранее исполненного договора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Ценой поставленных товаров, выполненных работ, оказанных услуг по договору считается общая цена (сумма цен) товаров, работ, услуг, указанная в акте (актах) приемки поставленных товаров, выполненных работ, оказанных услуг. Если при исполнении такого договора составлено несколько актов, участниками закупки направляются все такие акты</a:t>
            </a: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297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" y="993620"/>
            <a:ext cx="11718236" cy="8972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44-ФЗ и 223-ФЗ</a:t>
            </a:r>
          </a:p>
          <a:p>
            <a:pPr algn="just"/>
            <a:endParaRPr lang="ru-RU" b="1" dirty="0"/>
          </a:p>
          <a:p>
            <a:pPr algn="just"/>
            <a:r>
              <a:rPr lang="ru-RU" sz="1600" dirty="0"/>
              <a:t>Некоторые категории опыта могут быть подтверждены только исполненными договорами по 44-ФЗ или 223-ФЗ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2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599" y="262625"/>
            <a:ext cx="796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Общие принципы применения ПП 2571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597" y="1890890"/>
            <a:ext cx="11718237" cy="9515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исполнение требований по уплате неустоек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Некоторые категории опыта могут быть подтверждены только договорами, по которым неустойки оплачены</a:t>
            </a:r>
          </a:p>
          <a:p>
            <a:pPr algn="ctr"/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7" y="4064744"/>
            <a:ext cx="11718237" cy="14586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комплектность документов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Документы, подтверждающие наличие опыта, предоставляются в полном объеме и со всеми приложениями, за исключением проектной документации и актов приемки объекта капитального строительства без приложения к ним проектной документации (если проектная документация является приложением к таким договорам, актам)</a:t>
            </a:r>
          </a:p>
          <a:p>
            <a:pPr algn="ctr"/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7" y="2842473"/>
            <a:ext cx="11718237" cy="1222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количество договоров</a:t>
            </a:r>
          </a:p>
          <a:p>
            <a:pPr algn="just"/>
            <a:endParaRPr lang="ru-RU" b="1" dirty="0"/>
          </a:p>
          <a:p>
            <a:pPr algn="just"/>
            <a:r>
              <a:rPr lang="ru-RU" sz="1600" dirty="0"/>
              <a:t>Для подтверждения опыта участники предоставляют один исполненный договор, за исключением договоров, заключенных по результатам проведения совместных торгов. Они засчитываются как один договор.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598" y="5523397"/>
            <a:ext cx="11718236" cy="1222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Про публичные реестры</a:t>
            </a:r>
          </a:p>
          <a:p>
            <a:pPr algn="just"/>
            <a:endParaRPr lang="ru-RU" b="1" dirty="0"/>
          </a:p>
          <a:p>
            <a:pPr algn="just"/>
            <a:r>
              <a:rPr lang="ru-RU" sz="1600" dirty="0"/>
              <a:t>Если информация об исполненном договоре находится в открытых и общедоступных государственных реестрах, то вместо документов можно предоставить номер реестровой записи </a:t>
            </a:r>
          </a:p>
        </p:txBody>
      </p:sp>
    </p:spTree>
    <p:extLst>
      <p:ext uri="{BB962C8B-B14F-4D97-AF65-F5344CB8AC3E}">
        <p14:creationId xmlns:p14="http://schemas.microsoft.com/office/powerpoint/2010/main" val="12658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6443" y="3918857"/>
            <a:ext cx="10890391" cy="29729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Судебная </a:t>
            </a:r>
            <a:r>
              <a:rPr lang="ru-RU" sz="1400" dirty="0"/>
              <a:t>практика №1: При проведении закупки оператором ЭП направлен в качестве подтверждения опыта контракт, предмет которого не соответствует требованиями ПП 2571. Однако в составе заявки участником предоставлен иной контракт, отвечающий установленным требованиям. </a:t>
            </a:r>
            <a:r>
              <a:rPr lang="ru-RU" sz="1400" dirty="0" smtClean="0"/>
              <a:t>Вывод суда - действия </a:t>
            </a:r>
            <a:r>
              <a:rPr lang="ru-RU" sz="1400" dirty="0"/>
              <a:t>комиссии по отклонению заявки признаны незаконными.</a:t>
            </a:r>
          </a:p>
          <a:p>
            <a:pPr algn="ctr"/>
            <a:r>
              <a:rPr lang="ru-RU" sz="1400" dirty="0"/>
              <a:t>*См. Решение 1 арбитражного апелляционного суда </a:t>
            </a:r>
          </a:p>
          <a:p>
            <a:pPr algn="ctr"/>
            <a:r>
              <a:rPr lang="ru-RU" sz="1400" dirty="0"/>
              <a:t>от 29.08.2022 по делу N </a:t>
            </a:r>
            <a:r>
              <a:rPr lang="ru-RU" sz="1400" dirty="0" smtClean="0"/>
              <a:t>А38-1239/2022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Судебная практика №2: </a:t>
            </a:r>
            <a:r>
              <a:rPr lang="ru-RU" sz="1400" dirty="0" smtClean="0"/>
              <a:t>В </a:t>
            </a:r>
            <a:r>
              <a:rPr lang="ru-RU" sz="1400" dirty="0"/>
              <a:t>составе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документов </a:t>
            </a:r>
            <a:r>
              <a:rPr lang="ru-RU" sz="1400" dirty="0" smtClean="0"/>
              <a:t>Заявителя представлены</a:t>
            </a:r>
            <a:r>
              <a:rPr lang="ru-RU" sz="1400" dirty="0"/>
              <a:t>: договор; акт приемки законченного строительством </a:t>
            </a:r>
            <a:r>
              <a:rPr lang="ru-RU" sz="1400" dirty="0" smtClean="0"/>
              <a:t>объекта; </a:t>
            </a:r>
            <a:r>
              <a:rPr lang="ru-RU" sz="1400" dirty="0"/>
              <a:t>разрешение на ввод объекта в </a:t>
            </a:r>
            <a:r>
              <a:rPr lang="ru-RU" sz="1400" dirty="0" smtClean="0"/>
              <a:t>эксплуатацию. При </a:t>
            </a:r>
            <a:r>
              <a:rPr lang="ru-RU" sz="1400" dirty="0"/>
              <a:t>этом акт приемки законченного строительством объекта </a:t>
            </a:r>
            <a:r>
              <a:rPr lang="ru-RU" sz="1400" dirty="0" smtClean="0"/>
              <a:t>не </a:t>
            </a:r>
            <a:r>
              <a:rPr lang="ru-RU" sz="1400" dirty="0"/>
              <a:t>содержит сведений, подтверждающих </a:t>
            </a:r>
            <a:r>
              <a:rPr lang="ru-RU" sz="1400" dirty="0" smtClean="0"/>
              <a:t>стоимость выполненных </a:t>
            </a:r>
            <a:r>
              <a:rPr lang="ru-RU" sz="1400" dirty="0"/>
              <a:t>работ</a:t>
            </a:r>
            <a:r>
              <a:rPr lang="ru-RU" sz="1400" dirty="0" smtClean="0"/>
              <a:t>. Вывод суда - Довод Заявителя </a:t>
            </a:r>
            <a:r>
              <a:rPr lang="ru-RU" sz="1400" dirty="0"/>
              <a:t>о том, что Заказчиком могут быть учтены </a:t>
            </a:r>
            <a:r>
              <a:rPr lang="ru-RU" sz="1400" dirty="0" smtClean="0"/>
              <a:t>в качестве </a:t>
            </a:r>
            <a:r>
              <a:rPr lang="ru-RU" sz="1400" dirty="0"/>
              <a:t>подтверждения соответствия участника закупки требованиям Постановления </a:t>
            </a:r>
            <a:r>
              <a:rPr lang="ru-RU" sz="1400" dirty="0" smtClean="0"/>
              <a:t>№2571</a:t>
            </a:r>
            <a:r>
              <a:rPr lang="ru-RU" sz="1400" dirty="0"/>
              <a:t>, документы, приложенные участником закупки во второй части заявки на участие </a:t>
            </a:r>
            <a:r>
              <a:rPr lang="ru-RU" sz="1400" dirty="0" smtClean="0"/>
              <a:t>в закупке</a:t>
            </a:r>
            <a:r>
              <a:rPr lang="ru-RU" sz="1400" dirty="0"/>
              <a:t>, прямо противоречит требованиям Закона о контрактной </a:t>
            </a:r>
            <a:r>
              <a:rPr lang="ru-RU" sz="1400" dirty="0" smtClean="0"/>
              <a:t>системе.</a:t>
            </a:r>
          </a:p>
          <a:p>
            <a:pPr algn="ctr"/>
            <a:r>
              <a:rPr lang="ru-RU" sz="1400" dirty="0" smtClean="0"/>
              <a:t>*См. Решение АС </a:t>
            </a:r>
            <a:r>
              <a:rPr lang="ru-RU" sz="1400" dirty="0"/>
              <a:t>города Москвы по </a:t>
            </a:r>
            <a:r>
              <a:rPr lang="ru-RU" sz="1400" dirty="0" smtClean="0"/>
              <a:t>делу А40-100012/22-148-520 от 29.09.2022 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6443" y="1835350"/>
            <a:ext cx="10885714" cy="18227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Административная практика: Участник при аккредитации приложил исполненный контракта на 3 млн. руб. (дополнительное требование не менее 4 млн. руб.), при этом в составе заявки предоставил и иные контракты/договоры. Комиссия заявку отклонила со ссылкой на пункт 3 части 6 статьи 43, согласно которому данные документы передаются оператором торговой площадки. Действия комиссии признаны правомерными. </a:t>
            </a:r>
          </a:p>
          <a:p>
            <a:pPr algn="ctr"/>
            <a:r>
              <a:rPr lang="ru-RU" sz="1400" dirty="0"/>
              <a:t>*См. Решение Якутского УФАС по закупке 0316100007222000005 от 18.02.2022 (аналогичные дела: Архангельское УФАС  по закупке 0124200000622003557 от 05.07.2022, Курганское УФАС по закупке  0843500000222000649 от 30.03.2022, Тульское УФАС по закупке 0166300024722000170 от 02.06.2022)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Должен ли оператор проверять документы, входящие в состав </a:t>
            </a:r>
            <a:r>
              <a:rPr lang="ru-RU" sz="1600" dirty="0" err="1" smtClean="0"/>
              <a:t>аккредитационных</a:t>
            </a:r>
            <a:r>
              <a:rPr lang="ru-RU" sz="1600" dirty="0" smtClean="0"/>
              <a:t> данных участника?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306" y="2014902"/>
            <a:ext cx="10890391" cy="4107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Судебная практика: Предметом закупки являлись строительные работы, Заказчиком установлены дополнительные требования согласно пункту 8 Приложения к ПП 2571. Участником через оператора </a:t>
            </a:r>
            <a:r>
              <a:rPr lang="ru-RU" sz="1600" dirty="0"/>
              <a:t>ЭТП предоставлены копия муниципального контракта от 16.10.2017 № </a:t>
            </a:r>
            <a:r>
              <a:rPr lang="ru-RU" sz="1600" dirty="0" smtClean="0"/>
              <a:t>92-2017/С); акты </a:t>
            </a:r>
            <a:r>
              <a:rPr lang="ru-RU" sz="1600" dirty="0"/>
              <a:t>приемки выполненных работ по форме КС-2</a:t>
            </a:r>
            <a:r>
              <a:rPr lang="ru-RU" sz="1600" dirty="0" smtClean="0"/>
              <a:t>; разрешение </a:t>
            </a:r>
            <a:r>
              <a:rPr lang="ru-RU" sz="1600" dirty="0"/>
              <a:t>на строительство от </a:t>
            </a:r>
            <a:r>
              <a:rPr lang="ru-RU" sz="1600" dirty="0" smtClean="0"/>
              <a:t>24.12.2017; разрешение </a:t>
            </a:r>
            <a:r>
              <a:rPr lang="ru-RU" sz="1600" dirty="0"/>
              <a:t>на ввод объекта в эксплуатацию от </a:t>
            </a:r>
            <a:r>
              <a:rPr lang="ru-RU" sz="1600" dirty="0" smtClean="0"/>
              <a:t>31.08.2018. Однако после проверки сведений в ЕИС заказчиком выявлено, что они отличаются от </a:t>
            </a:r>
            <a:r>
              <a:rPr lang="ru-RU" sz="1600" dirty="0"/>
              <a:t>предоставленных участником</a:t>
            </a:r>
            <a:r>
              <a:rPr lang="ru-RU" sz="1600" dirty="0" smtClean="0"/>
              <a:t>: согласно </a:t>
            </a:r>
            <a:r>
              <a:rPr lang="ru-RU" sz="1600" dirty="0"/>
              <a:t>сведениям ЕИС договор заключен 16.10.2015, при этом срок</a:t>
            </a:r>
          </a:p>
          <a:p>
            <a:pPr algn="ctr"/>
            <a:r>
              <a:rPr lang="ru-RU" sz="1600" dirty="0"/>
              <a:t>исполнения прекращен </a:t>
            </a:r>
            <a:r>
              <a:rPr lang="ru-RU" sz="1600" dirty="0" smtClean="0"/>
              <a:t>31.12.2016. Заказчик полагает, что данное несоответствие должен был выявить оператор ЭТП при аккредитации участника по </a:t>
            </a:r>
            <a:r>
              <a:rPr lang="ru-RU" sz="1600" dirty="0" err="1" smtClean="0"/>
              <a:t>доп</a:t>
            </a:r>
            <a:r>
              <a:rPr lang="ru-RU" sz="1600" dirty="0" smtClean="0"/>
              <a:t> требованиям.</a:t>
            </a:r>
          </a:p>
          <a:p>
            <a:pPr algn="ctr"/>
            <a:r>
              <a:rPr lang="ru-RU" sz="1600" dirty="0" smtClean="0"/>
              <a:t>Суд с данной позицией </a:t>
            </a:r>
            <a:r>
              <a:rPr lang="ru-RU" sz="1600" dirty="0"/>
              <a:t>не согласен: </a:t>
            </a:r>
            <a:r>
              <a:rPr lang="ru-RU" sz="1600" dirty="0" smtClean="0"/>
              <a:t>в </a:t>
            </a:r>
            <a:r>
              <a:rPr lang="ru-RU" sz="1600" dirty="0"/>
              <a:t>соответствии с подпунктом «а» пункта 2 части 13 статьи </a:t>
            </a:r>
            <a:r>
              <a:rPr lang="ru-RU" sz="1600" dirty="0" smtClean="0"/>
              <a:t>24.2 Закона </a:t>
            </a:r>
            <a:r>
              <a:rPr lang="ru-RU" sz="1600" dirty="0"/>
              <a:t>о контрактной системе Оператор электронной площадки проверяет </a:t>
            </a:r>
            <a:r>
              <a:rPr lang="ru-RU" sz="1600" dirty="0" smtClean="0"/>
              <a:t>документы на </a:t>
            </a:r>
            <a:r>
              <a:rPr lang="ru-RU" sz="1600" dirty="0"/>
              <a:t>соответствие Перечню, а не осуществляет оценку указанных документов на </a:t>
            </a:r>
            <a:r>
              <a:rPr lang="ru-RU" sz="1600" dirty="0" smtClean="0"/>
              <a:t>предмет соответствия </a:t>
            </a:r>
            <a:r>
              <a:rPr lang="ru-RU" sz="1600" dirty="0"/>
              <a:t>участника закупки требованиям Постановления № 2571.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*См. Решение АС </a:t>
            </a:r>
            <a:r>
              <a:rPr lang="ru-RU" sz="1600" dirty="0"/>
              <a:t>города Москвы по </a:t>
            </a:r>
            <a:r>
              <a:rPr lang="ru-RU" sz="1600" dirty="0" smtClean="0"/>
              <a:t>делу </a:t>
            </a:r>
            <a:r>
              <a:rPr lang="ru-RU" sz="1600" dirty="0"/>
              <a:t>А40-79987/22-93-592</a:t>
            </a:r>
            <a:r>
              <a:rPr lang="ru-RU" sz="1600" dirty="0" smtClean="0"/>
              <a:t> от 30.08.2022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95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529" y="1087245"/>
            <a:ext cx="829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Должен ли участник предоставить все приложения к контракту и закрывающим документам, подтверждающим наличие опыта? </a:t>
            </a:r>
          </a:p>
          <a:p>
            <a:r>
              <a:rPr lang="ru-RU" dirty="0"/>
              <a:t>*Кроме проектной документации, являющейся приложением к договору и/или акту приемки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7610" y="2287574"/>
            <a:ext cx="10237305" cy="15480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Участник не предоставил приложения к контракту (Расчет цены, График выполнения работ и график оплаты), заявка была отклонена. Отклонение признали правомерным. Важно, что указанный контракт был размещен в ЕИС и также без указанных приложений</a:t>
            </a:r>
          </a:p>
          <a:p>
            <a:pPr algn="ctr"/>
            <a:r>
              <a:rPr lang="ru-RU" dirty="0"/>
              <a:t>*См. Решение Ставропольского УФАС по закупке 0121200004722000132 от 11.04.2022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29" y="3849483"/>
            <a:ext cx="8435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Открытый вопрос:</a:t>
            </a:r>
          </a:p>
          <a:p>
            <a:r>
              <a:rPr lang="ru-RU" dirty="0"/>
              <a:t>Согласно ПП 2571 требуются акты приемки объекта капитального строительства (N КС-11, N КС-14, акт приемки объекта капитального строительства по формам, предусмотренным СП) и разрешение на ввод объекта капитального строительства в эксплуатацию (Приказ Минстроя России от 19.02.2015 N 117/</a:t>
            </a:r>
            <a:r>
              <a:rPr lang="ru-RU" dirty="0" err="1"/>
              <a:t>пр</a:t>
            </a:r>
            <a:r>
              <a:rPr lang="ru-RU" dirty="0"/>
              <a:t>)</a:t>
            </a:r>
          </a:p>
          <a:p>
            <a:r>
              <a:rPr lang="ru-RU" dirty="0"/>
              <a:t>Приложением к разрешению является не проектная документация, а Технический план.</a:t>
            </a:r>
          </a:p>
          <a:p>
            <a:r>
              <a:rPr lang="ru-RU" dirty="0"/>
              <a:t>Вопрос: необходимо ли отказать в допуске, если технический план не предоставлен? Применимо ли Письмо ФАС России от 22.05.2020 N ИА/43260/20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8377645" y="4315470"/>
            <a:ext cx="3021874" cy="216408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Техплан</a:t>
            </a:r>
            <a:r>
              <a:rPr lang="ru-RU" dirty="0" smtClean="0"/>
              <a:t> не нужен</a:t>
            </a:r>
          </a:p>
          <a:p>
            <a:pPr algn="ctr"/>
            <a:r>
              <a:rPr lang="ru-RU" sz="1400" dirty="0" smtClean="0"/>
              <a:t>Решение </a:t>
            </a:r>
            <a:r>
              <a:rPr lang="ru-RU" sz="1400" dirty="0"/>
              <a:t>АС Саха-Якутия (дело </a:t>
            </a:r>
            <a:r>
              <a:rPr lang="ru-RU" sz="1400" dirty="0" smtClean="0"/>
              <a:t>А58-2635/2022 от 05.08.2022)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98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17743</TotalTime>
  <Words>4023</Words>
  <Application>Microsoft Office PowerPoint</Application>
  <PresentationFormat>Широкоэкранный</PresentationFormat>
  <Paragraphs>205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(Основной текст)</vt:lpstr>
      <vt:lpstr>Panton</vt:lpstr>
      <vt:lpstr>Panton SemiBold</vt:lpstr>
      <vt:lpstr>Roboto Lt</vt:lpstr>
      <vt:lpstr>Segoe UI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процедуры по 223-ФЗ</dc:title>
  <dc:creator>Плотникова Ольга</dc:creator>
  <cp:lastModifiedBy>А Л</cp:lastModifiedBy>
  <cp:revision>882</cp:revision>
  <dcterms:created xsi:type="dcterms:W3CDTF">2017-12-15T07:32:58Z</dcterms:created>
  <dcterms:modified xsi:type="dcterms:W3CDTF">2022-09-21T01:27:53Z</dcterms:modified>
</cp:coreProperties>
</file>