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47" r:id="rId2"/>
    <p:sldId id="643" r:id="rId3"/>
    <p:sldId id="776" r:id="rId4"/>
    <p:sldId id="436" r:id="rId5"/>
    <p:sldId id="637" r:id="rId6"/>
    <p:sldId id="697" r:id="rId7"/>
    <p:sldId id="698" r:id="rId8"/>
    <p:sldId id="699" r:id="rId9"/>
    <p:sldId id="700" r:id="rId10"/>
    <p:sldId id="708" r:id="rId11"/>
    <p:sldId id="701" r:id="rId12"/>
    <p:sldId id="709" r:id="rId13"/>
    <p:sldId id="652" r:id="rId14"/>
    <p:sldId id="651" r:id="rId15"/>
    <p:sldId id="744" r:id="rId16"/>
    <p:sldId id="777" r:id="rId17"/>
    <p:sldId id="778" r:id="rId18"/>
    <p:sldId id="779" r:id="rId19"/>
    <p:sldId id="780" r:id="rId20"/>
    <p:sldId id="781" r:id="rId21"/>
    <p:sldId id="782" r:id="rId22"/>
    <p:sldId id="783" r:id="rId23"/>
    <p:sldId id="784" r:id="rId24"/>
    <p:sldId id="757" r:id="rId25"/>
    <p:sldId id="758" r:id="rId26"/>
    <p:sldId id="750" r:id="rId27"/>
    <p:sldId id="746" r:id="rId28"/>
    <p:sldId id="747" r:id="rId29"/>
    <p:sldId id="748" r:id="rId30"/>
    <p:sldId id="749" r:id="rId31"/>
    <p:sldId id="759" r:id="rId32"/>
    <p:sldId id="760" r:id="rId33"/>
    <p:sldId id="761" r:id="rId34"/>
    <p:sldId id="762" r:id="rId35"/>
    <p:sldId id="764" r:id="rId36"/>
    <p:sldId id="765" r:id="rId37"/>
    <p:sldId id="766" r:id="rId38"/>
    <p:sldId id="767" r:id="rId39"/>
    <p:sldId id="768" r:id="rId40"/>
    <p:sldId id="769" r:id="rId41"/>
    <p:sldId id="770" r:id="rId42"/>
    <p:sldId id="771" r:id="rId43"/>
    <p:sldId id="772" r:id="rId44"/>
    <p:sldId id="773" r:id="rId45"/>
    <p:sldId id="785" r:id="rId46"/>
    <p:sldId id="774" r:id="rId47"/>
    <p:sldId id="786" r:id="rId48"/>
    <p:sldId id="787" r:id="rId49"/>
    <p:sldId id="788" r:id="rId50"/>
    <p:sldId id="790" r:id="rId51"/>
    <p:sldId id="791" r:id="rId52"/>
    <p:sldId id="792" r:id="rId53"/>
    <p:sldId id="793" r:id="rId54"/>
    <p:sldId id="794" r:id="rId55"/>
    <p:sldId id="795" r:id="rId56"/>
    <p:sldId id="796" r:id="rId57"/>
    <p:sldId id="797" r:id="rId58"/>
    <p:sldId id="798" r:id="rId59"/>
    <p:sldId id="804" r:id="rId60"/>
    <p:sldId id="805" r:id="rId61"/>
    <p:sldId id="799" r:id="rId62"/>
    <p:sldId id="800" r:id="rId63"/>
    <p:sldId id="801" r:id="rId64"/>
    <p:sldId id="802" r:id="rId65"/>
    <p:sldId id="803" r:id="rId66"/>
    <p:sldId id="435" r:id="rId6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2"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B3"/>
    <a:srgbClr val="BBD8E0"/>
    <a:srgbClr val="D9D9D9"/>
    <a:srgbClr val="F2F2F2"/>
    <a:srgbClr val="21B8D1"/>
    <a:srgbClr val="7031A0"/>
    <a:srgbClr val="0A5CAC"/>
    <a:srgbClr val="4F4F4F"/>
    <a:srgbClr val="2658A4"/>
    <a:srgbClr val="4BC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595" autoAdjust="0"/>
  </p:normalViewPr>
  <p:slideViewPr>
    <p:cSldViewPr snapToGrid="0">
      <p:cViewPr varScale="1">
        <p:scale>
          <a:sx n="88" d="100"/>
          <a:sy n="88" d="100"/>
        </p:scale>
        <p:origin x="355" y="62"/>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CB7E6-29DF-4CA5-B3A9-4C0DC409E6CD}" type="doc">
      <dgm:prSet loTypeId="urn:microsoft.com/office/officeart/2005/8/layout/hProcess9" loCatId="process" qsTypeId="urn:microsoft.com/office/officeart/2005/8/quickstyle/simple1" qsCatId="simple" csTypeId="urn:microsoft.com/office/officeart/2005/8/colors/accent1_2" csCatId="accent1" phldr="1"/>
      <dgm:spPr/>
    </dgm:pt>
    <dgm:pt modelId="{4AD1DCF6-3C10-404F-B676-C64FFE21C808}">
      <dgm:prSet phldrT="[Текст]" custT="1"/>
      <dgm:spPr>
        <a:solidFill>
          <a:schemeClr val="accent5">
            <a:lumMod val="50000"/>
          </a:schemeClr>
        </a:solidFill>
      </dgm:spPr>
      <dgm:t>
        <a:bodyPr/>
        <a:lstStyle/>
        <a:p>
          <a:r>
            <a:rPr lang="ru-RU" sz="1200" dirty="0" smtClean="0"/>
            <a:t>ФЗ от 02.07.2021 г. N360-ФЗ (Оптимизационный)</a:t>
          </a:r>
        </a:p>
        <a:p>
          <a:r>
            <a:rPr lang="ru-RU" sz="1200" b="1" dirty="0" smtClean="0"/>
            <a:t>Действует с 1 января 2022 года</a:t>
          </a:r>
        </a:p>
        <a:p>
          <a:r>
            <a:rPr lang="ru-RU" sz="1000" b="0" dirty="0" smtClean="0"/>
            <a:t>(за исключением отдельных положений)</a:t>
          </a:r>
          <a:endParaRPr lang="ru-RU" sz="1000" b="1" dirty="0" smtClean="0"/>
        </a:p>
      </dgm:t>
    </dgm:pt>
    <dgm:pt modelId="{4A7A24D1-881A-4D17-B49D-3D89A5F18933}" type="parTrans" cxnId="{D6B0B0ED-39FF-4F70-B6BE-8930471415BF}">
      <dgm:prSet/>
      <dgm:spPr/>
      <dgm:t>
        <a:bodyPr/>
        <a:lstStyle/>
        <a:p>
          <a:endParaRPr lang="ru-RU"/>
        </a:p>
      </dgm:t>
    </dgm:pt>
    <dgm:pt modelId="{00062EDF-6275-43A7-8DA3-72BA81AA798E}" type="sibTrans" cxnId="{D6B0B0ED-39FF-4F70-B6BE-8930471415BF}">
      <dgm:prSet/>
      <dgm:spPr/>
      <dgm:t>
        <a:bodyPr/>
        <a:lstStyle/>
        <a:p>
          <a:endParaRPr lang="ru-RU"/>
        </a:p>
      </dgm:t>
    </dgm:pt>
    <dgm:pt modelId="{34896F84-A96F-4FA4-945E-2334050C7E64}">
      <dgm:prSet phldrT="[Текст]" custT="1"/>
      <dgm:spPr>
        <a:solidFill>
          <a:schemeClr val="accent5">
            <a:lumMod val="50000"/>
          </a:schemeClr>
        </a:solidFill>
      </dgm:spPr>
      <dgm:t>
        <a:bodyPr/>
        <a:lstStyle/>
        <a:p>
          <a:r>
            <a:rPr lang="ru-RU" sz="1200" dirty="0" smtClean="0"/>
            <a:t>ФЗ от 08.03.2022 N46-ФЗ (Антикризисный)</a:t>
          </a:r>
        </a:p>
        <a:p>
          <a:r>
            <a:rPr lang="ru-RU" sz="1200" b="1" dirty="0" smtClean="0"/>
            <a:t>Действует с 8 марта 2022 года</a:t>
          </a:r>
          <a:endParaRPr lang="ru-RU" sz="1200" b="0" dirty="0" smtClean="0"/>
        </a:p>
        <a:p>
          <a:r>
            <a:rPr lang="ru-RU" sz="1000" b="0" dirty="0" smtClean="0"/>
            <a:t>(некоторые пункты действуют 2 года со дня публикации)</a:t>
          </a:r>
        </a:p>
      </dgm:t>
    </dgm:pt>
    <dgm:pt modelId="{054C38E4-CF7B-4BB8-8853-93C270D10BB5}" type="parTrans" cxnId="{BF9A44B2-5D4D-4269-963C-F182715BFCCD}">
      <dgm:prSet/>
      <dgm:spPr/>
      <dgm:t>
        <a:bodyPr/>
        <a:lstStyle/>
        <a:p>
          <a:endParaRPr lang="ru-RU"/>
        </a:p>
      </dgm:t>
    </dgm:pt>
    <dgm:pt modelId="{F71C597C-D81D-4A9F-952B-8720CB68D6FC}" type="sibTrans" cxnId="{BF9A44B2-5D4D-4269-963C-F182715BFCCD}">
      <dgm:prSet/>
      <dgm:spPr/>
      <dgm:t>
        <a:bodyPr/>
        <a:lstStyle/>
        <a:p>
          <a:endParaRPr lang="ru-RU"/>
        </a:p>
      </dgm:t>
    </dgm:pt>
    <dgm:pt modelId="{7322B629-0029-4A0D-B2D9-FFB97D3F62AD}">
      <dgm:prSet custT="1"/>
      <dgm:spPr>
        <a:solidFill>
          <a:schemeClr val="accent5">
            <a:lumMod val="50000"/>
          </a:schemeClr>
        </a:solidFill>
      </dgm:spPr>
      <dgm:t>
        <a:bodyPr/>
        <a:lstStyle/>
        <a:p>
          <a:r>
            <a:rPr lang="ru-RU" sz="1200" dirty="0" smtClean="0"/>
            <a:t>ФЗ от 16.04.2022 N 109-ФЗ</a:t>
          </a:r>
        </a:p>
        <a:p>
          <a:r>
            <a:rPr lang="ru-RU" sz="1200" dirty="0" smtClean="0"/>
            <a:t>(Технический, по независимым гарантиям)</a:t>
          </a:r>
          <a:r>
            <a:rPr lang="ru-RU" sz="1200" b="1" dirty="0" smtClean="0"/>
            <a:t> </a:t>
          </a:r>
        </a:p>
        <a:p>
          <a:r>
            <a:rPr lang="ru-RU" sz="1200" b="1" dirty="0" smtClean="0"/>
            <a:t>Действует с 1 июля 2022 года </a:t>
          </a:r>
        </a:p>
        <a:p>
          <a:r>
            <a:rPr lang="ru-RU" sz="1000" b="0" dirty="0" smtClean="0"/>
            <a:t>(за исключением отдельных положений)</a:t>
          </a:r>
        </a:p>
      </dgm:t>
    </dgm:pt>
    <dgm:pt modelId="{DFE687D4-2148-4D83-BACC-D6F2CD5FF813}" type="parTrans" cxnId="{79A75039-AA13-4343-AFE6-6219083CE092}">
      <dgm:prSet/>
      <dgm:spPr/>
      <dgm:t>
        <a:bodyPr/>
        <a:lstStyle/>
        <a:p>
          <a:endParaRPr lang="ru-RU"/>
        </a:p>
      </dgm:t>
    </dgm:pt>
    <dgm:pt modelId="{5C34EC77-81AD-464A-B9B7-D0C5F40B77EF}" type="sibTrans" cxnId="{79A75039-AA13-4343-AFE6-6219083CE092}">
      <dgm:prSet/>
      <dgm:spPr/>
      <dgm:t>
        <a:bodyPr/>
        <a:lstStyle/>
        <a:p>
          <a:endParaRPr lang="ru-RU"/>
        </a:p>
      </dgm:t>
    </dgm:pt>
    <dgm:pt modelId="{194D3EB4-96D3-4A3A-90D9-2BA34C72B662}">
      <dgm:prSet custT="1"/>
      <dgm:spPr>
        <a:solidFill>
          <a:schemeClr val="accent5">
            <a:lumMod val="50000"/>
          </a:schemeClr>
        </a:solidFill>
      </dgm:spPr>
      <dgm:t>
        <a:bodyPr/>
        <a:lstStyle/>
        <a:p>
          <a:r>
            <a:rPr lang="ru-RU" sz="1200" b="0" dirty="0" smtClean="0"/>
            <a:t>ФЗ от 16.04.2022 N104-ФЗ </a:t>
          </a:r>
          <a:r>
            <a:rPr lang="ru-RU" sz="1200" dirty="0" smtClean="0"/>
            <a:t>(Антикризисный)</a:t>
          </a:r>
          <a:r>
            <a:rPr lang="ru-RU" sz="1200" b="1" dirty="0" smtClean="0"/>
            <a:t> </a:t>
          </a:r>
        </a:p>
        <a:p>
          <a:r>
            <a:rPr lang="ru-RU" sz="1200" b="1" dirty="0" smtClean="0"/>
            <a:t>Действует с 16 апреля 2022 года </a:t>
          </a:r>
        </a:p>
        <a:p>
          <a:r>
            <a:rPr lang="ru-RU" sz="1050" b="0" dirty="0" smtClean="0"/>
            <a:t>(за исключением отдельных положений)</a:t>
          </a:r>
          <a:endParaRPr lang="ru-RU" sz="1050" b="0" dirty="0"/>
        </a:p>
      </dgm:t>
    </dgm:pt>
    <dgm:pt modelId="{AF506445-D206-475D-AB63-17D387F294D2}" type="parTrans" cxnId="{5353E244-FE29-49AA-B4E1-319132052A52}">
      <dgm:prSet/>
      <dgm:spPr/>
      <dgm:t>
        <a:bodyPr/>
        <a:lstStyle/>
        <a:p>
          <a:endParaRPr lang="ru-RU"/>
        </a:p>
      </dgm:t>
    </dgm:pt>
    <dgm:pt modelId="{D3D4006C-DFAB-45AE-926B-D568421FC960}" type="sibTrans" cxnId="{5353E244-FE29-49AA-B4E1-319132052A52}">
      <dgm:prSet/>
      <dgm:spPr/>
      <dgm:t>
        <a:bodyPr/>
        <a:lstStyle/>
        <a:p>
          <a:endParaRPr lang="ru-RU"/>
        </a:p>
      </dgm:t>
    </dgm:pt>
    <dgm:pt modelId="{7709A0B9-F5CD-43B1-A8F6-7773D5742145}">
      <dgm:prSet custT="1"/>
      <dgm:spPr>
        <a:solidFill>
          <a:schemeClr val="accent5">
            <a:lumMod val="50000"/>
          </a:schemeClr>
        </a:solidFill>
      </dgm:spPr>
      <dgm:t>
        <a:bodyPr/>
        <a:lstStyle/>
        <a:p>
          <a:r>
            <a:rPr lang="ru-RU" sz="1200" dirty="0" smtClean="0"/>
            <a:t>ФЗ от 11.06.2022 N 160-ФЗ</a:t>
          </a:r>
        </a:p>
        <a:p>
          <a:r>
            <a:rPr lang="ru-RU" sz="1200" dirty="0" smtClean="0"/>
            <a:t>(Технический, по комиссиям и заинтересованным лицам)</a:t>
          </a:r>
          <a:r>
            <a:rPr lang="ru-RU" sz="1200" b="1" dirty="0" smtClean="0"/>
            <a:t> </a:t>
          </a:r>
        </a:p>
        <a:p>
          <a:r>
            <a:rPr lang="ru-RU" sz="1200" b="1" dirty="0" smtClean="0"/>
            <a:t>Действует с 1 июля 2022 года </a:t>
          </a:r>
        </a:p>
        <a:p>
          <a:r>
            <a:rPr lang="ru-RU" sz="1000" b="0" dirty="0" smtClean="0"/>
            <a:t>(за исключением отдельных положений)</a:t>
          </a:r>
        </a:p>
      </dgm:t>
    </dgm:pt>
    <dgm:pt modelId="{733BB9F8-E4E4-4674-BAB2-528C86B89B22}" type="parTrans" cxnId="{D284C0EC-DE20-495C-A77B-378E2911A83E}">
      <dgm:prSet/>
      <dgm:spPr/>
      <dgm:t>
        <a:bodyPr/>
        <a:lstStyle/>
        <a:p>
          <a:endParaRPr lang="ru-RU"/>
        </a:p>
      </dgm:t>
    </dgm:pt>
    <dgm:pt modelId="{5B36B3CF-B7B6-45D7-8F8B-FD49135422FA}" type="sibTrans" cxnId="{D284C0EC-DE20-495C-A77B-378E2911A83E}">
      <dgm:prSet/>
      <dgm:spPr/>
      <dgm:t>
        <a:bodyPr/>
        <a:lstStyle/>
        <a:p>
          <a:endParaRPr lang="ru-RU"/>
        </a:p>
      </dgm:t>
    </dgm:pt>
    <dgm:pt modelId="{F9CA5368-4E4A-49E9-8E94-3A19C95FEFFB}">
      <dgm:prSet custT="1"/>
      <dgm:spPr>
        <a:solidFill>
          <a:schemeClr val="accent5">
            <a:lumMod val="50000"/>
          </a:schemeClr>
        </a:solidFill>
      </dgm:spPr>
      <dgm:t>
        <a:bodyPr/>
        <a:lstStyle/>
        <a:p>
          <a:r>
            <a:rPr lang="ru-RU" sz="1200" dirty="0" smtClean="0"/>
            <a:t>ФЗ от 28.06.2022 N 231-ФЗ</a:t>
          </a:r>
        </a:p>
        <a:p>
          <a:r>
            <a:rPr lang="ru-RU" sz="1200" dirty="0" smtClean="0"/>
            <a:t>(Технический, по контрактам с встречными </a:t>
          </a:r>
          <a:r>
            <a:rPr lang="ru-RU" sz="1200" dirty="0" err="1" smtClean="0"/>
            <a:t>инвестобязательствами</a:t>
          </a:r>
          <a:r>
            <a:rPr lang="ru-RU" sz="1200" dirty="0" smtClean="0"/>
            <a:t>)</a:t>
          </a:r>
          <a:r>
            <a:rPr lang="ru-RU" sz="1200" b="1" dirty="0" smtClean="0"/>
            <a:t> </a:t>
          </a:r>
        </a:p>
        <a:p>
          <a:r>
            <a:rPr lang="ru-RU" sz="1200" b="1" dirty="0" smtClean="0"/>
            <a:t>Действует с 9 июля 2022 года </a:t>
          </a:r>
        </a:p>
        <a:p>
          <a:r>
            <a:rPr lang="ru-RU" sz="1000" b="0" dirty="0" smtClean="0"/>
            <a:t>(за исключением отдельных положений)</a:t>
          </a:r>
        </a:p>
      </dgm:t>
    </dgm:pt>
    <dgm:pt modelId="{C533AA1B-B43B-4267-888A-054461AF5CE2}" type="parTrans" cxnId="{D4A08849-6DBB-4E33-B887-B361124D37BF}">
      <dgm:prSet/>
      <dgm:spPr/>
      <dgm:t>
        <a:bodyPr/>
        <a:lstStyle/>
        <a:p>
          <a:endParaRPr lang="ru-RU"/>
        </a:p>
      </dgm:t>
    </dgm:pt>
    <dgm:pt modelId="{3558B96D-95F1-4462-838D-03124191C9B1}" type="sibTrans" cxnId="{D4A08849-6DBB-4E33-B887-B361124D37BF}">
      <dgm:prSet/>
      <dgm:spPr/>
      <dgm:t>
        <a:bodyPr/>
        <a:lstStyle/>
        <a:p>
          <a:endParaRPr lang="ru-RU"/>
        </a:p>
      </dgm:t>
    </dgm:pt>
    <dgm:pt modelId="{FA2187A6-B618-4220-B35A-43449EB768E4}" type="pres">
      <dgm:prSet presAssocID="{04ACB7E6-29DF-4CA5-B3A9-4C0DC409E6CD}" presName="CompostProcess" presStyleCnt="0">
        <dgm:presLayoutVars>
          <dgm:dir/>
          <dgm:resizeHandles val="exact"/>
        </dgm:presLayoutVars>
      </dgm:prSet>
      <dgm:spPr/>
    </dgm:pt>
    <dgm:pt modelId="{D51496B7-994B-4412-8391-03512995204C}" type="pres">
      <dgm:prSet presAssocID="{04ACB7E6-29DF-4CA5-B3A9-4C0DC409E6CD}" presName="arrow" presStyleLbl="bgShp" presStyleIdx="0" presStyleCnt="1" custScaleX="117647" custLinFactNeighborX="0" custLinFactNeighborY="-7237"/>
      <dgm:spPr>
        <a:solidFill>
          <a:schemeClr val="accent5">
            <a:lumMod val="75000"/>
          </a:schemeClr>
        </a:solidFill>
      </dgm:spPr>
    </dgm:pt>
    <dgm:pt modelId="{88A51460-22AF-4EC5-9BB6-A17546977D82}" type="pres">
      <dgm:prSet presAssocID="{04ACB7E6-29DF-4CA5-B3A9-4C0DC409E6CD}" presName="linearProcess" presStyleCnt="0"/>
      <dgm:spPr/>
    </dgm:pt>
    <dgm:pt modelId="{86362D7D-6C32-4903-A6C9-16B3AEE40DEE}" type="pres">
      <dgm:prSet presAssocID="{4AD1DCF6-3C10-404F-B676-C64FFE21C808}" presName="textNode" presStyleLbl="node1" presStyleIdx="0" presStyleCnt="6" custScaleX="103815">
        <dgm:presLayoutVars>
          <dgm:bulletEnabled val="1"/>
        </dgm:presLayoutVars>
      </dgm:prSet>
      <dgm:spPr/>
      <dgm:t>
        <a:bodyPr/>
        <a:lstStyle/>
        <a:p>
          <a:endParaRPr lang="ru-RU"/>
        </a:p>
      </dgm:t>
    </dgm:pt>
    <dgm:pt modelId="{7DAA36DA-CE92-42D0-B0C6-8D76B1D81432}" type="pres">
      <dgm:prSet presAssocID="{00062EDF-6275-43A7-8DA3-72BA81AA798E}" presName="sibTrans" presStyleCnt="0"/>
      <dgm:spPr/>
    </dgm:pt>
    <dgm:pt modelId="{BF047BB4-189E-48EF-A3C3-F6E956F61728}" type="pres">
      <dgm:prSet presAssocID="{34896F84-A96F-4FA4-945E-2334050C7E64}" presName="textNode" presStyleLbl="node1" presStyleIdx="1" presStyleCnt="6">
        <dgm:presLayoutVars>
          <dgm:bulletEnabled val="1"/>
        </dgm:presLayoutVars>
      </dgm:prSet>
      <dgm:spPr/>
      <dgm:t>
        <a:bodyPr/>
        <a:lstStyle/>
        <a:p>
          <a:endParaRPr lang="ru-RU"/>
        </a:p>
      </dgm:t>
    </dgm:pt>
    <dgm:pt modelId="{4E6AF5F4-D673-4B54-AFC4-2433A8D0E44B}" type="pres">
      <dgm:prSet presAssocID="{F71C597C-D81D-4A9F-952B-8720CB68D6FC}" presName="sibTrans" presStyleCnt="0"/>
      <dgm:spPr/>
    </dgm:pt>
    <dgm:pt modelId="{D05D933D-F987-4F4F-AD30-B16D054F566A}" type="pres">
      <dgm:prSet presAssocID="{194D3EB4-96D3-4A3A-90D9-2BA34C72B662}" presName="textNode" presStyleLbl="node1" presStyleIdx="2" presStyleCnt="6">
        <dgm:presLayoutVars>
          <dgm:bulletEnabled val="1"/>
        </dgm:presLayoutVars>
      </dgm:prSet>
      <dgm:spPr/>
      <dgm:t>
        <a:bodyPr/>
        <a:lstStyle/>
        <a:p>
          <a:endParaRPr lang="ru-RU"/>
        </a:p>
      </dgm:t>
    </dgm:pt>
    <dgm:pt modelId="{2AF4F100-C6FC-4423-9CDF-6AACC1E402ED}" type="pres">
      <dgm:prSet presAssocID="{D3D4006C-DFAB-45AE-926B-D568421FC960}" presName="sibTrans" presStyleCnt="0"/>
      <dgm:spPr/>
    </dgm:pt>
    <dgm:pt modelId="{0229A0A3-9501-4BE6-B3CD-171BC5BF9143}" type="pres">
      <dgm:prSet presAssocID="{7322B629-0029-4A0D-B2D9-FFB97D3F62AD}" presName="textNode" presStyleLbl="node1" presStyleIdx="3" presStyleCnt="6">
        <dgm:presLayoutVars>
          <dgm:bulletEnabled val="1"/>
        </dgm:presLayoutVars>
      </dgm:prSet>
      <dgm:spPr/>
      <dgm:t>
        <a:bodyPr/>
        <a:lstStyle/>
        <a:p>
          <a:endParaRPr lang="ru-RU"/>
        </a:p>
      </dgm:t>
    </dgm:pt>
    <dgm:pt modelId="{F5EE2D95-2C4A-4A9D-BBA1-E5814ACEF01F}" type="pres">
      <dgm:prSet presAssocID="{5C34EC77-81AD-464A-B9B7-D0C5F40B77EF}" presName="sibTrans" presStyleCnt="0"/>
      <dgm:spPr/>
    </dgm:pt>
    <dgm:pt modelId="{EFA63CE7-5015-4CA5-BC8A-D3B11644C0BA}" type="pres">
      <dgm:prSet presAssocID="{7709A0B9-F5CD-43B1-A8F6-7773D5742145}" presName="textNode" presStyleLbl="node1" presStyleIdx="4" presStyleCnt="6">
        <dgm:presLayoutVars>
          <dgm:bulletEnabled val="1"/>
        </dgm:presLayoutVars>
      </dgm:prSet>
      <dgm:spPr/>
      <dgm:t>
        <a:bodyPr/>
        <a:lstStyle/>
        <a:p>
          <a:endParaRPr lang="ru-RU"/>
        </a:p>
      </dgm:t>
    </dgm:pt>
    <dgm:pt modelId="{11DFCD79-63C2-498C-938C-9B1CEFBCB812}" type="pres">
      <dgm:prSet presAssocID="{5B36B3CF-B7B6-45D7-8F8B-FD49135422FA}" presName="sibTrans" presStyleCnt="0"/>
      <dgm:spPr/>
    </dgm:pt>
    <dgm:pt modelId="{92854884-482E-429A-B0D2-F714BAF2B630}" type="pres">
      <dgm:prSet presAssocID="{F9CA5368-4E4A-49E9-8E94-3A19C95FEFFB}" presName="textNode" presStyleLbl="node1" presStyleIdx="5" presStyleCnt="6">
        <dgm:presLayoutVars>
          <dgm:bulletEnabled val="1"/>
        </dgm:presLayoutVars>
      </dgm:prSet>
      <dgm:spPr/>
      <dgm:t>
        <a:bodyPr/>
        <a:lstStyle/>
        <a:p>
          <a:endParaRPr lang="ru-RU"/>
        </a:p>
      </dgm:t>
    </dgm:pt>
  </dgm:ptLst>
  <dgm:cxnLst>
    <dgm:cxn modelId="{39F3A956-77C2-4AF4-9891-A78F4325FC50}" type="presOf" srcId="{4AD1DCF6-3C10-404F-B676-C64FFE21C808}" destId="{86362D7D-6C32-4903-A6C9-16B3AEE40DEE}" srcOrd="0" destOrd="0" presId="urn:microsoft.com/office/officeart/2005/8/layout/hProcess9"/>
    <dgm:cxn modelId="{BDF23869-F675-43B7-92FB-4AAA8F77286A}" type="presOf" srcId="{F9CA5368-4E4A-49E9-8E94-3A19C95FEFFB}" destId="{92854884-482E-429A-B0D2-F714BAF2B630}" srcOrd="0" destOrd="0" presId="urn:microsoft.com/office/officeart/2005/8/layout/hProcess9"/>
    <dgm:cxn modelId="{8488E82A-4B5D-4D9C-9599-F1D518F7CD36}" type="presOf" srcId="{7322B629-0029-4A0D-B2D9-FFB97D3F62AD}" destId="{0229A0A3-9501-4BE6-B3CD-171BC5BF9143}" srcOrd="0" destOrd="0" presId="urn:microsoft.com/office/officeart/2005/8/layout/hProcess9"/>
    <dgm:cxn modelId="{5353E244-FE29-49AA-B4E1-319132052A52}" srcId="{04ACB7E6-29DF-4CA5-B3A9-4C0DC409E6CD}" destId="{194D3EB4-96D3-4A3A-90D9-2BA34C72B662}" srcOrd="2" destOrd="0" parTransId="{AF506445-D206-475D-AB63-17D387F294D2}" sibTransId="{D3D4006C-DFAB-45AE-926B-D568421FC960}"/>
    <dgm:cxn modelId="{6576E1F4-2AAD-4314-B6A5-D0BDD732F5FD}" type="presOf" srcId="{194D3EB4-96D3-4A3A-90D9-2BA34C72B662}" destId="{D05D933D-F987-4F4F-AD30-B16D054F566A}" srcOrd="0" destOrd="0" presId="urn:microsoft.com/office/officeart/2005/8/layout/hProcess9"/>
    <dgm:cxn modelId="{B368D09F-266A-47D1-975B-FE528D1F572B}" type="presOf" srcId="{04ACB7E6-29DF-4CA5-B3A9-4C0DC409E6CD}" destId="{FA2187A6-B618-4220-B35A-43449EB768E4}" srcOrd="0" destOrd="0" presId="urn:microsoft.com/office/officeart/2005/8/layout/hProcess9"/>
    <dgm:cxn modelId="{DE5F547C-491A-480A-BC8B-422C2B8DB086}" type="presOf" srcId="{34896F84-A96F-4FA4-945E-2334050C7E64}" destId="{BF047BB4-189E-48EF-A3C3-F6E956F61728}" srcOrd="0" destOrd="0" presId="urn:microsoft.com/office/officeart/2005/8/layout/hProcess9"/>
    <dgm:cxn modelId="{79A75039-AA13-4343-AFE6-6219083CE092}" srcId="{04ACB7E6-29DF-4CA5-B3A9-4C0DC409E6CD}" destId="{7322B629-0029-4A0D-B2D9-FFB97D3F62AD}" srcOrd="3" destOrd="0" parTransId="{DFE687D4-2148-4D83-BACC-D6F2CD5FF813}" sibTransId="{5C34EC77-81AD-464A-B9B7-D0C5F40B77EF}"/>
    <dgm:cxn modelId="{7AF092D3-46A9-4C27-9463-89669F67EF0B}" type="presOf" srcId="{7709A0B9-F5CD-43B1-A8F6-7773D5742145}" destId="{EFA63CE7-5015-4CA5-BC8A-D3B11644C0BA}" srcOrd="0" destOrd="0" presId="urn:microsoft.com/office/officeart/2005/8/layout/hProcess9"/>
    <dgm:cxn modelId="{D284C0EC-DE20-495C-A77B-378E2911A83E}" srcId="{04ACB7E6-29DF-4CA5-B3A9-4C0DC409E6CD}" destId="{7709A0B9-F5CD-43B1-A8F6-7773D5742145}" srcOrd="4" destOrd="0" parTransId="{733BB9F8-E4E4-4674-BAB2-528C86B89B22}" sibTransId="{5B36B3CF-B7B6-45D7-8F8B-FD49135422FA}"/>
    <dgm:cxn modelId="{BF9A44B2-5D4D-4269-963C-F182715BFCCD}" srcId="{04ACB7E6-29DF-4CA5-B3A9-4C0DC409E6CD}" destId="{34896F84-A96F-4FA4-945E-2334050C7E64}" srcOrd="1" destOrd="0" parTransId="{054C38E4-CF7B-4BB8-8853-93C270D10BB5}" sibTransId="{F71C597C-D81D-4A9F-952B-8720CB68D6FC}"/>
    <dgm:cxn modelId="{D4A08849-6DBB-4E33-B887-B361124D37BF}" srcId="{04ACB7E6-29DF-4CA5-B3A9-4C0DC409E6CD}" destId="{F9CA5368-4E4A-49E9-8E94-3A19C95FEFFB}" srcOrd="5" destOrd="0" parTransId="{C533AA1B-B43B-4267-888A-054461AF5CE2}" sibTransId="{3558B96D-95F1-4462-838D-03124191C9B1}"/>
    <dgm:cxn modelId="{D6B0B0ED-39FF-4F70-B6BE-8930471415BF}" srcId="{04ACB7E6-29DF-4CA5-B3A9-4C0DC409E6CD}" destId="{4AD1DCF6-3C10-404F-B676-C64FFE21C808}" srcOrd="0" destOrd="0" parTransId="{4A7A24D1-881A-4D17-B49D-3D89A5F18933}" sibTransId="{00062EDF-6275-43A7-8DA3-72BA81AA798E}"/>
    <dgm:cxn modelId="{088FF73B-7CAA-4288-A17B-D23A79641BD1}" type="presParOf" srcId="{FA2187A6-B618-4220-B35A-43449EB768E4}" destId="{D51496B7-994B-4412-8391-03512995204C}" srcOrd="0" destOrd="0" presId="urn:microsoft.com/office/officeart/2005/8/layout/hProcess9"/>
    <dgm:cxn modelId="{9C758EAC-E429-49AD-988A-7403CA1D06AF}" type="presParOf" srcId="{FA2187A6-B618-4220-B35A-43449EB768E4}" destId="{88A51460-22AF-4EC5-9BB6-A17546977D82}" srcOrd="1" destOrd="0" presId="urn:microsoft.com/office/officeart/2005/8/layout/hProcess9"/>
    <dgm:cxn modelId="{C284D970-39E4-42E3-A290-A6873F553FBA}" type="presParOf" srcId="{88A51460-22AF-4EC5-9BB6-A17546977D82}" destId="{86362D7D-6C32-4903-A6C9-16B3AEE40DEE}" srcOrd="0" destOrd="0" presId="urn:microsoft.com/office/officeart/2005/8/layout/hProcess9"/>
    <dgm:cxn modelId="{4DB4518B-2680-4381-859E-C0E85B61EE77}" type="presParOf" srcId="{88A51460-22AF-4EC5-9BB6-A17546977D82}" destId="{7DAA36DA-CE92-42D0-B0C6-8D76B1D81432}" srcOrd="1" destOrd="0" presId="urn:microsoft.com/office/officeart/2005/8/layout/hProcess9"/>
    <dgm:cxn modelId="{E01FF31B-23DD-4066-95AA-927C3F6F6012}" type="presParOf" srcId="{88A51460-22AF-4EC5-9BB6-A17546977D82}" destId="{BF047BB4-189E-48EF-A3C3-F6E956F61728}" srcOrd="2" destOrd="0" presId="urn:microsoft.com/office/officeart/2005/8/layout/hProcess9"/>
    <dgm:cxn modelId="{5C6D7ED3-5B5B-4429-833C-278B3DCE51A8}" type="presParOf" srcId="{88A51460-22AF-4EC5-9BB6-A17546977D82}" destId="{4E6AF5F4-D673-4B54-AFC4-2433A8D0E44B}" srcOrd="3" destOrd="0" presId="urn:microsoft.com/office/officeart/2005/8/layout/hProcess9"/>
    <dgm:cxn modelId="{F61B5C15-756A-43F1-A820-DA37496205D6}" type="presParOf" srcId="{88A51460-22AF-4EC5-9BB6-A17546977D82}" destId="{D05D933D-F987-4F4F-AD30-B16D054F566A}" srcOrd="4" destOrd="0" presId="urn:microsoft.com/office/officeart/2005/8/layout/hProcess9"/>
    <dgm:cxn modelId="{ED189A57-91A7-4D61-B329-ECE5A0EA7E2C}" type="presParOf" srcId="{88A51460-22AF-4EC5-9BB6-A17546977D82}" destId="{2AF4F100-C6FC-4423-9CDF-6AACC1E402ED}" srcOrd="5" destOrd="0" presId="urn:microsoft.com/office/officeart/2005/8/layout/hProcess9"/>
    <dgm:cxn modelId="{6D210ABF-9AB0-413A-9C25-65BB4285F416}" type="presParOf" srcId="{88A51460-22AF-4EC5-9BB6-A17546977D82}" destId="{0229A0A3-9501-4BE6-B3CD-171BC5BF9143}" srcOrd="6" destOrd="0" presId="urn:microsoft.com/office/officeart/2005/8/layout/hProcess9"/>
    <dgm:cxn modelId="{E957DD33-F67D-4815-8B0F-D52F328BA552}" type="presParOf" srcId="{88A51460-22AF-4EC5-9BB6-A17546977D82}" destId="{F5EE2D95-2C4A-4A9D-BBA1-E5814ACEF01F}" srcOrd="7" destOrd="0" presId="urn:microsoft.com/office/officeart/2005/8/layout/hProcess9"/>
    <dgm:cxn modelId="{A21AFB73-6EA8-4EA9-A08A-AE018C7252A2}" type="presParOf" srcId="{88A51460-22AF-4EC5-9BB6-A17546977D82}" destId="{EFA63CE7-5015-4CA5-BC8A-D3B11644C0BA}" srcOrd="8" destOrd="0" presId="urn:microsoft.com/office/officeart/2005/8/layout/hProcess9"/>
    <dgm:cxn modelId="{37D47A16-8CE8-4430-AFB0-9A8C0B76EEBB}" type="presParOf" srcId="{88A51460-22AF-4EC5-9BB6-A17546977D82}" destId="{11DFCD79-63C2-498C-938C-9B1CEFBCB812}" srcOrd="9" destOrd="0" presId="urn:microsoft.com/office/officeart/2005/8/layout/hProcess9"/>
    <dgm:cxn modelId="{9F40117D-7D54-4985-963D-9648FC46E10F}" type="presParOf" srcId="{88A51460-22AF-4EC5-9BB6-A17546977D82}" destId="{92854884-482E-429A-B0D2-F714BAF2B630}" srcOrd="10"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FAF4E-EF5B-4684-8B1F-860994EBF9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0CF64658-49C1-4C5E-ADB4-ECB726448C17}">
      <dgm:prSet phldrT="[Текст]" custT="1"/>
      <dgm:spPr>
        <a:solidFill>
          <a:schemeClr val="accent5">
            <a:lumMod val="50000"/>
          </a:schemeClr>
        </a:solidFill>
      </dgm:spPr>
      <dgm:t>
        <a:bodyPr/>
        <a:lstStyle/>
        <a:p>
          <a:r>
            <a:rPr lang="ru-RU" sz="1600" b="1" dirty="0" smtClean="0"/>
            <a:t>с 01.01.2022 г. </a:t>
          </a:r>
        </a:p>
        <a:p>
          <a:r>
            <a:rPr lang="ru-RU" sz="1200" dirty="0" smtClean="0"/>
            <a:t>(ст. 105 44-ФЗ)</a:t>
          </a:r>
          <a:endParaRPr lang="ru-RU" sz="1200" dirty="0"/>
        </a:p>
      </dgm:t>
    </dgm:pt>
    <dgm:pt modelId="{B4CC39D9-2816-41B3-863F-8DEF2F97A6CD}" type="parTrans" cxnId="{ABC35DD2-E2BB-410A-B9DF-5E8A9A79208F}">
      <dgm:prSet/>
      <dgm:spPr/>
      <dgm:t>
        <a:bodyPr/>
        <a:lstStyle/>
        <a:p>
          <a:endParaRPr lang="ru-RU"/>
        </a:p>
      </dgm:t>
    </dgm:pt>
    <dgm:pt modelId="{F5CCA0CD-491C-49A0-9D5D-D9E2D504B17B}" type="sibTrans" cxnId="{ABC35DD2-E2BB-410A-B9DF-5E8A9A79208F}">
      <dgm:prSet/>
      <dgm:spPr/>
      <dgm:t>
        <a:bodyPr/>
        <a:lstStyle/>
        <a:p>
          <a:endParaRPr lang="ru-RU"/>
        </a:p>
      </dgm:t>
    </dgm:pt>
    <dgm:pt modelId="{7B455A47-F369-4EAE-8148-D79F8CF8A508}">
      <dgm:prSet phldrT="[Текст]" custT="1"/>
      <dgm:spPr>
        <a:solidFill>
          <a:schemeClr val="accent5">
            <a:lumMod val="40000"/>
            <a:lumOff val="60000"/>
            <a:alpha val="90000"/>
          </a:schemeClr>
        </a:solidFill>
      </dgm:spPr>
      <dgm:t>
        <a:bodyPr/>
        <a:lstStyle/>
        <a:p>
          <a:r>
            <a:rPr lang="ru-RU" sz="1400" dirty="0" smtClean="0"/>
            <a:t>Подача жалобы на действия заказчика исключительно через функционал ЕИС </a:t>
          </a:r>
          <a:endParaRPr lang="ru-RU" sz="1600" dirty="0"/>
        </a:p>
      </dgm:t>
    </dgm:pt>
    <dgm:pt modelId="{023D29E7-C9FA-41DA-AA3D-B5CA017F6DB4}" type="parTrans" cxnId="{727F2699-75D6-463C-BCFD-6EE5CAA64928}">
      <dgm:prSet/>
      <dgm:spPr/>
      <dgm:t>
        <a:bodyPr/>
        <a:lstStyle/>
        <a:p>
          <a:endParaRPr lang="ru-RU"/>
        </a:p>
      </dgm:t>
    </dgm:pt>
    <dgm:pt modelId="{43EEBBBC-E837-4CBB-ACD7-9FD72431BA8E}" type="sibTrans" cxnId="{727F2699-75D6-463C-BCFD-6EE5CAA64928}">
      <dgm:prSet/>
      <dgm:spPr/>
      <dgm:t>
        <a:bodyPr/>
        <a:lstStyle/>
        <a:p>
          <a:endParaRPr lang="ru-RU"/>
        </a:p>
      </dgm:t>
    </dgm:pt>
    <dgm:pt modelId="{CD618451-AFBC-429A-BC3F-0FD31B1D2EE3}">
      <dgm:prSet phldrT="[Текст]" custT="1"/>
      <dgm:spPr>
        <a:solidFill>
          <a:schemeClr val="accent5">
            <a:lumMod val="50000"/>
          </a:schemeClr>
        </a:solidFill>
      </dgm:spPr>
      <dgm:t>
        <a:bodyPr/>
        <a:lstStyle/>
        <a:p>
          <a:r>
            <a:rPr lang="ru-RU" sz="1600" b="1" dirty="0" smtClean="0"/>
            <a:t>с 01.07.2022 г. </a:t>
          </a:r>
        </a:p>
        <a:p>
          <a:r>
            <a:rPr lang="ru-RU" sz="1200" dirty="0" smtClean="0"/>
            <a:t>(ч.12.1 ст. 95 44-ФЗ, ч.6 ст.8 360-ФЗ) </a:t>
          </a:r>
          <a:endParaRPr lang="ru-RU" sz="1200" dirty="0"/>
        </a:p>
      </dgm:t>
    </dgm:pt>
    <dgm:pt modelId="{EF94B0B6-15C5-44F3-92D5-ACCC3990358D}" type="parTrans" cxnId="{ED6C8388-A381-4B81-A3DA-BEF13F3FA634}">
      <dgm:prSet/>
      <dgm:spPr/>
      <dgm:t>
        <a:bodyPr/>
        <a:lstStyle/>
        <a:p>
          <a:endParaRPr lang="ru-RU"/>
        </a:p>
      </dgm:t>
    </dgm:pt>
    <dgm:pt modelId="{BE89ECDF-0F90-4A0F-AD52-48BDDF30C10C}" type="sibTrans" cxnId="{ED6C8388-A381-4B81-A3DA-BEF13F3FA634}">
      <dgm:prSet/>
      <dgm:spPr/>
      <dgm:t>
        <a:bodyPr/>
        <a:lstStyle/>
        <a:p>
          <a:endParaRPr lang="ru-RU"/>
        </a:p>
      </dgm:t>
    </dgm:pt>
    <dgm:pt modelId="{A434AD10-6BBF-4E10-9A67-C17E51BB490D}">
      <dgm:prSet phldrT="[Текст]" custT="1"/>
      <dgm:spPr>
        <a:solidFill>
          <a:schemeClr val="accent5">
            <a:lumMod val="40000"/>
            <a:lumOff val="60000"/>
            <a:alpha val="90000"/>
          </a:schemeClr>
        </a:solidFill>
        <a:ln>
          <a:solidFill>
            <a:schemeClr val="accent5">
              <a:lumMod val="50000"/>
              <a:alpha val="90000"/>
            </a:schemeClr>
          </a:solidFill>
        </a:ln>
      </dgm:spPr>
      <dgm:t>
        <a:bodyPr/>
        <a:lstStyle/>
        <a:p>
          <a:r>
            <a:rPr lang="ru-RU" sz="1200" dirty="0" smtClean="0"/>
            <a:t> </a:t>
          </a:r>
          <a:r>
            <a:rPr lang="ru-RU" sz="1400" dirty="0" smtClean="0"/>
            <a:t>Односторонний отказ от исполнения контракта только через ЕИС (по результатам ЭП, ЗЭП)</a:t>
          </a:r>
          <a:endParaRPr lang="ru-RU" sz="1400" dirty="0"/>
        </a:p>
      </dgm:t>
    </dgm:pt>
    <dgm:pt modelId="{B55ED934-ECBF-447B-926D-E68629A98D23}" type="parTrans" cxnId="{F34C983F-C514-4E00-A946-A393916A6D3D}">
      <dgm:prSet/>
      <dgm:spPr/>
      <dgm:t>
        <a:bodyPr/>
        <a:lstStyle/>
        <a:p>
          <a:endParaRPr lang="ru-RU"/>
        </a:p>
      </dgm:t>
    </dgm:pt>
    <dgm:pt modelId="{56B8D0E9-961E-4368-A1BC-CFB65825B6AD}" type="sibTrans" cxnId="{F34C983F-C514-4E00-A946-A393916A6D3D}">
      <dgm:prSet/>
      <dgm:spPr/>
      <dgm:t>
        <a:bodyPr/>
        <a:lstStyle/>
        <a:p>
          <a:endParaRPr lang="ru-RU"/>
        </a:p>
      </dgm:t>
    </dgm:pt>
    <dgm:pt modelId="{FDC56A79-A421-423A-A8D0-CECA79032844}">
      <dgm:prSet phldrT="[Текст]" custT="1"/>
      <dgm:spPr>
        <a:solidFill>
          <a:schemeClr val="accent5">
            <a:lumMod val="50000"/>
          </a:schemeClr>
        </a:solidFill>
      </dgm:spPr>
      <dgm:t>
        <a:bodyPr/>
        <a:lstStyle/>
        <a:p>
          <a:r>
            <a:rPr lang="ru-RU" sz="1600" b="1" i="0" dirty="0" smtClean="0"/>
            <a:t>с 01.07.2022 г. </a:t>
          </a:r>
        </a:p>
        <a:p>
          <a:r>
            <a:rPr lang="ru-RU" sz="1200" dirty="0" smtClean="0"/>
            <a:t>(ч.16 ст. 96 44-ФЗ)</a:t>
          </a:r>
          <a:endParaRPr lang="ru-RU" sz="1200" dirty="0"/>
        </a:p>
      </dgm:t>
    </dgm:pt>
    <dgm:pt modelId="{0045F9C4-6F80-48EA-933D-C483F72AA111}" type="parTrans" cxnId="{EA6B141E-D861-418E-9D2D-85F5DA4DDD8D}">
      <dgm:prSet/>
      <dgm:spPr/>
      <dgm:t>
        <a:bodyPr/>
        <a:lstStyle/>
        <a:p>
          <a:endParaRPr lang="ru-RU"/>
        </a:p>
      </dgm:t>
    </dgm:pt>
    <dgm:pt modelId="{D5B379EE-EDA7-4D28-8E95-6D13907AFB7C}" type="sibTrans" cxnId="{EA6B141E-D861-418E-9D2D-85F5DA4DDD8D}">
      <dgm:prSet/>
      <dgm:spPr/>
      <dgm:t>
        <a:bodyPr/>
        <a:lstStyle/>
        <a:p>
          <a:endParaRPr lang="ru-RU"/>
        </a:p>
      </dgm:t>
    </dgm:pt>
    <dgm:pt modelId="{31C7C17E-95AC-44EC-869F-422F9476927F}">
      <dgm:prSet phldrT="[Текст]" custT="1"/>
      <dgm:spPr>
        <a:solidFill>
          <a:schemeClr val="accent5">
            <a:lumMod val="50000"/>
          </a:schemeClr>
        </a:solidFill>
      </dgm:spPr>
      <dgm:t>
        <a:bodyPr/>
        <a:lstStyle/>
        <a:p>
          <a:r>
            <a:rPr lang="ru-RU" sz="1600" b="1" dirty="0" smtClean="0"/>
            <a:t>с 01.07.2022 г. </a:t>
          </a:r>
        </a:p>
        <a:p>
          <a:r>
            <a:rPr lang="ru-RU" sz="1200" dirty="0" smtClean="0"/>
            <a:t>(ч. 17.2 ст.95, п.2 ч.6 ст.8 360-ФЗ) </a:t>
          </a:r>
          <a:endParaRPr lang="ru-RU" sz="1200" dirty="0"/>
        </a:p>
      </dgm:t>
    </dgm:pt>
    <dgm:pt modelId="{5C64C951-B20E-4C60-9E6A-579B588DB80A}" type="parTrans" cxnId="{1D11F037-DC1A-4BAD-B8F8-B18FF2C97F09}">
      <dgm:prSet/>
      <dgm:spPr/>
      <dgm:t>
        <a:bodyPr/>
        <a:lstStyle/>
        <a:p>
          <a:endParaRPr lang="ru-RU"/>
        </a:p>
      </dgm:t>
    </dgm:pt>
    <dgm:pt modelId="{14DC687D-41A1-4EAE-928B-3E267042C721}" type="sibTrans" cxnId="{1D11F037-DC1A-4BAD-B8F8-B18FF2C97F09}">
      <dgm:prSet/>
      <dgm:spPr/>
      <dgm:t>
        <a:bodyPr/>
        <a:lstStyle/>
        <a:p>
          <a:endParaRPr lang="ru-RU"/>
        </a:p>
      </dgm:t>
    </dgm:pt>
    <dgm:pt modelId="{56A5F41F-3242-4D1F-B938-1B2DF8AA3C23}">
      <dgm:prSet phldrT="[Текст]" custT="1"/>
      <dgm:spPr>
        <a:solidFill>
          <a:schemeClr val="accent5">
            <a:lumMod val="50000"/>
          </a:schemeClr>
        </a:solidFill>
      </dgm:spPr>
      <dgm:t>
        <a:bodyPr/>
        <a:lstStyle/>
        <a:p>
          <a:r>
            <a:rPr lang="ru-RU" sz="1600" b="1" dirty="0" smtClean="0"/>
            <a:t>с 01.01.2024 г. </a:t>
          </a:r>
        </a:p>
        <a:p>
          <a:r>
            <a:rPr lang="ru-RU" sz="1200" dirty="0" smtClean="0"/>
            <a:t>(ч.7 ст.9 360-ФЗ)</a:t>
          </a:r>
          <a:endParaRPr lang="ru-RU" sz="1200" dirty="0"/>
        </a:p>
      </dgm:t>
    </dgm:pt>
    <dgm:pt modelId="{FAC464E2-2CAF-4B8B-AE6C-DDE6E7DECC6A}" type="parTrans" cxnId="{8C6B4361-99EA-427C-B05A-C7AACA76C8E8}">
      <dgm:prSet/>
      <dgm:spPr/>
      <dgm:t>
        <a:bodyPr/>
        <a:lstStyle/>
        <a:p>
          <a:endParaRPr lang="ru-RU"/>
        </a:p>
      </dgm:t>
    </dgm:pt>
    <dgm:pt modelId="{57D2513A-016C-4110-923B-CE73DE2E3C62}" type="sibTrans" cxnId="{8C6B4361-99EA-427C-B05A-C7AACA76C8E8}">
      <dgm:prSet/>
      <dgm:spPr/>
      <dgm:t>
        <a:bodyPr/>
        <a:lstStyle/>
        <a:p>
          <a:endParaRPr lang="ru-RU"/>
        </a:p>
      </dgm:t>
    </dgm:pt>
    <dgm:pt modelId="{79D29A16-5954-486B-9B5A-5826D98634F9}">
      <dgm:prSet phldrT="[Текст]" custT="1"/>
      <dgm:spPr>
        <a:solidFill>
          <a:schemeClr val="accent5">
            <a:lumMod val="50000"/>
          </a:schemeClr>
        </a:solidFill>
      </dgm:spPr>
      <dgm:t>
        <a:bodyPr/>
        <a:lstStyle/>
        <a:p>
          <a:r>
            <a:rPr lang="ru-RU" sz="1600" b="1" dirty="0" smtClean="0"/>
            <a:t>с 01.01.2024 г. </a:t>
          </a:r>
        </a:p>
        <a:p>
          <a:r>
            <a:rPr lang="ru-RU" sz="1200" dirty="0" smtClean="0"/>
            <a:t>(ч.7 ст.9 360-ФЗ)</a:t>
          </a:r>
          <a:endParaRPr lang="ru-RU" sz="1200" dirty="0"/>
        </a:p>
      </dgm:t>
    </dgm:pt>
    <dgm:pt modelId="{C783756E-C822-49A4-A4AE-EFE91FD7ED2E}" type="parTrans" cxnId="{C7AA18A3-447C-4E0C-A46F-55F43851FEDA}">
      <dgm:prSet/>
      <dgm:spPr/>
      <dgm:t>
        <a:bodyPr/>
        <a:lstStyle/>
        <a:p>
          <a:endParaRPr lang="ru-RU"/>
        </a:p>
      </dgm:t>
    </dgm:pt>
    <dgm:pt modelId="{45A094D1-7382-48D2-891C-0179E9B0E8D8}" type="sibTrans" cxnId="{C7AA18A3-447C-4E0C-A46F-55F43851FEDA}">
      <dgm:prSet/>
      <dgm:spPr/>
      <dgm:t>
        <a:bodyPr/>
        <a:lstStyle/>
        <a:p>
          <a:endParaRPr lang="ru-RU"/>
        </a:p>
      </dgm:t>
    </dgm:pt>
    <dgm:pt modelId="{997618F2-3376-4F08-A4DD-7E3D137C4120}">
      <dgm:prSet custT="1"/>
      <dgm:spPr>
        <a:solidFill>
          <a:schemeClr val="accent5">
            <a:lumMod val="40000"/>
            <a:lumOff val="6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t> </a:t>
          </a:r>
          <a:r>
            <a:rPr lang="ru-RU" sz="1400" dirty="0" smtClean="0"/>
            <a:t>Формирование проекта контракта с использованием ЕИС</a:t>
          </a:r>
        </a:p>
      </dgm:t>
    </dgm:pt>
    <dgm:pt modelId="{13DB7C46-8C93-4447-969D-09E802408B15}" type="parTrans" cxnId="{F2339CE5-F5B8-43C9-8064-882F3D72FDF6}">
      <dgm:prSet/>
      <dgm:spPr/>
      <dgm:t>
        <a:bodyPr/>
        <a:lstStyle/>
        <a:p>
          <a:endParaRPr lang="ru-RU"/>
        </a:p>
      </dgm:t>
    </dgm:pt>
    <dgm:pt modelId="{280314DD-C2E8-4B9B-9130-575506135258}" type="sibTrans" cxnId="{F2339CE5-F5B8-43C9-8064-882F3D72FDF6}">
      <dgm:prSet/>
      <dgm:spPr/>
      <dgm:t>
        <a:bodyPr/>
        <a:lstStyle/>
        <a:p>
          <a:endParaRPr lang="ru-RU"/>
        </a:p>
      </dgm:t>
    </dgm:pt>
    <dgm:pt modelId="{8308C503-E29E-48B0-9D66-1717563C99B6}">
      <dgm:prSet phldrT="[Текст]" custT="1"/>
      <dgm:spPr>
        <a:solidFill>
          <a:schemeClr val="accent5">
            <a:lumMod val="50000"/>
          </a:schemeClr>
        </a:solidFill>
      </dgm:spPr>
      <dgm:t>
        <a:bodyPr/>
        <a:lstStyle/>
        <a:p>
          <a:r>
            <a:rPr lang="ru-RU" sz="1600" b="1" dirty="0" smtClean="0"/>
            <a:t>с 01.04.2023 г. </a:t>
          </a:r>
        </a:p>
        <a:p>
          <a:r>
            <a:rPr lang="ru-RU" sz="1200" dirty="0" smtClean="0"/>
            <a:t>(ч.7 ст. 8 360-ФЗ)</a:t>
          </a:r>
        </a:p>
      </dgm:t>
    </dgm:pt>
    <dgm:pt modelId="{A7C67218-66F4-4254-AF6D-129A9EA84B82}" type="sibTrans" cxnId="{0E6B3DF8-43BB-4D08-A246-DDCBA9725A01}">
      <dgm:prSet/>
      <dgm:spPr/>
      <dgm:t>
        <a:bodyPr/>
        <a:lstStyle/>
        <a:p>
          <a:endParaRPr lang="ru-RU"/>
        </a:p>
      </dgm:t>
    </dgm:pt>
    <dgm:pt modelId="{88A08715-6E69-42AF-ABD5-80986C510A20}" type="parTrans" cxnId="{0E6B3DF8-43BB-4D08-A246-DDCBA9725A01}">
      <dgm:prSet/>
      <dgm:spPr/>
      <dgm:t>
        <a:bodyPr/>
        <a:lstStyle/>
        <a:p>
          <a:endParaRPr lang="ru-RU"/>
        </a:p>
      </dgm:t>
    </dgm:pt>
    <dgm:pt modelId="{B1D94595-7407-406C-AF27-AE7ADC1E7C6D}">
      <dgm:prSet custT="1"/>
      <dgm:spPr>
        <a:solidFill>
          <a:schemeClr val="accent5">
            <a:lumMod val="40000"/>
            <a:lumOff val="60000"/>
            <a:alpha val="90000"/>
          </a:schemeClr>
        </a:solidFill>
        <a:ln>
          <a:solidFill>
            <a:schemeClr val="accent5">
              <a:lumMod val="50000"/>
              <a:alpha val="90000"/>
            </a:schemeClr>
          </a:solidFill>
        </a:ln>
      </dgm:spPr>
      <dgm:t>
        <a:bodyPr/>
        <a:lstStyle/>
        <a:p>
          <a:r>
            <a:rPr lang="ru-RU" sz="1200" dirty="0" smtClean="0"/>
            <a:t> </a:t>
          </a:r>
          <a:r>
            <a:rPr lang="ru-RU" sz="1400" dirty="0" smtClean="0"/>
            <a:t>Претензионная работа через ЕИС (по результатам ЭП, ЗЭП, за исключением некоторых)</a:t>
          </a:r>
          <a:endParaRPr lang="ru-RU" sz="1400" dirty="0"/>
        </a:p>
      </dgm:t>
    </dgm:pt>
    <dgm:pt modelId="{AAE28AEA-CAFA-489A-B12C-3DC6426F33B1}" type="parTrans" cxnId="{6FE2D432-5683-4C24-A2F9-D1E8EA19D06F}">
      <dgm:prSet/>
      <dgm:spPr/>
      <dgm:t>
        <a:bodyPr/>
        <a:lstStyle/>
        <a:p>
          <a:endParaRPr lang="ru-RU"/>
        </a:p>
      </dgm:t>
    </dgm:pt>
    <dgm:pt modelId="{DB30979B-C2E9-4FD0-B9F1-8AEB848E599E}" type="sibTrans" cxnId="{6FE2D432-5683-4C24-A2F9-D1E8EA19D06F}">
      <dgm:prSet/>
      <dgm:spPr/>
      <dgm:t>
        <a:bodyPr/>
        <a:lstStyle/>
        <a:p>
          <a:endParaRPr lang="ru-RU"/>
        </a:p>
      </dgm:t>
    </dgm:pt>
    <dgm:pt modelId="{EA1709E5-BB6C-487E-B405-562E4E6383E2}">
      <dgm:prSet custT="1"/>
      <dgm:spPr>
        <a:solidFill>
          <a:schemeClr val="accent5">
            <a:lumMod val="40000"/>
            <a:lumOff val="60000"/>
            <a:alpha val="90000"/>
          </a:schemeClr>
        </a:solidFill>
        <a:ln>
          <a:solidFill>
            <a:schemeClr val="accent5">
              <a:lumMod val="50000"/>
              <a:alpha val="90000"/>
            </a:schemeClr>
          </a:solidFill>
        </a:ln>
      </dgm:spPr>
      <dgm:t>
        <a:bodyPr/>
        <a:lstStyle/>
        <a:p>
          <a:r>
            <a:rPr lang="ru-RU" sz="1200" dirty="0" smtClean="0"/>
            <a:t> </a:t>
          </a:r>
          <a:r>
            <a:rPr lang="ru-RU" sz="1400" dirty="0" smtClean="0"/>
            <a:t>Заключение контракта в случае расторжения ранее заключенного по результатам ЭП, ЗЭП контракта ведется через ЕИС</a:t>
          </a:r>
          <a:endParaRPr lang="ru-RU" sz="1400" dirty="0"/>
        </a:p>
      </dgm:t>
    </dgm:pt>
    <dgm:pt modelId="{2AB0DEE1-AD8D-4D1B-BCE2-BEEEDED9C5D7}" type="parTrans" cxnId="{6FFBAF41-3F7F-4E36-8E93-1AC5EA3F16E3}">
      <dgm:prSet/>
      <dgm:spPr/>
      <dgm:t>
        <a:bodyPr/>
        <a:lstStyle/>
        <a:p>
          <a:endParaRPr lang="ru-RU"/>
        </a:p>
      </dgm:t>
    </dgm:pt>
    <dgm:pt modelId="{73FCE46D-C289-4F54-87C2-5FB4D51515EB}" type="sibTrans" cxnId="{6FFBAF41-3F7F-4E36-8E93-1AC5EA3F16E3}">
      <dgm:prSet/>
      <dgm:spPr/>
      <dgm:t>
        <a:bodyPr/>
        <a:lstStyle/>
        <a:p>
          <a:endParaRPr lang="ru-RU"/>
        </a:p>
      </dgm:t>
    </dgm:pt>
    <dgm:pt modelId="{BCB7CEF1-E29D-48DB-B5DD-F0E7729C848E}">
      <dgm:prSet custT="1"/>
      <dgm:spPr>
        <a:solidFill>
          <a:schemeClr val="accent5">
            <a:lumMod val="40000"/>
            <a:lumOff val="60000"/>
            <a:alpha val="90000"/>
          </a:schemeClr>
        </a:solidFill>
      </dgm:spPr>
      <dgm:t>
        <a:bodyPr/>
        <a:lstStyle/>
        <a:p>
          <a:r>
            <a:rPr lang="ru-RU" sz="1200" dirty="0" smtClean="0"/>
            <a:t> </a:t>
          </a:r>
          <a:r>
            <a:rPr lang="ru-RU" sz="1400" dirty="0" smtClean="0"/>
            <a:t>Соглашение об изменении условий контракта, заключенного по результатам ЭП, ЗЭП через ЕИС </a:t>
          </a:r>
          <a:endParaRPr lang="ru-RU" sz="1400" dirty="0"/>
        </a:p>
      </dgm:t>
    </dgm:pt>
    <dgm:pt modelId="{45C46737-0B86-47B1-9F97-BA05707E1DAB}" type="parTrans" cxnId="{F0C5A832-52CA-49C4-8CFE-317AC29DE297}">
      <dgm:prSet/>
      <dgm:spPr/>
      <dgm:t>
        <a:bodyPr/>
        <a:lstStyle/>
        <a:p>
          <a:endParaRPr lang="ru-RU"/>
        </a:p>
      </dgm:t>
    </dgm:pt>
    <dgm:pt modelId="{31581EFD-8DEC-459F-BCFB-F80E0872E38C}" type="sibTrans" cxnId="{F0C5A832-52CA-49C4-8CFE-317AC29DE297}">
      <dgm:prSet/>
      <dgm:spPr/>
      <dgm:t>
        <a:bodyPr/>
        <a:lstStyle/>
        <a:p>
          <a:endParaRPr lang="ru-RU"/>
        </a:p>
      </dgm:t>
    </dgm:pt>
    <dgm:pt modelId="{60FFAE55-EF7C-422C-9D15-30A95AA529C6}">
      <dgm:prSet custT="1"/>
      <dgm:spPr>
        <a:solidFill>
          <a:schemeClr val="accent5">
            <a:lumMod val="40000"/>
            <a:lumOff val="60000"/>
            <a:alpha val="90000"/>
          </a:schemeClr>
        </a:solidFill>
      </dgm:spPr>
      <dgm:t>
        <a:bodyPr/>
        <a:lstStyle/>
        <a:p>
          <a:r>
            <a:rPr lang="ru-RU" sz="1300" dirty="0" smtClean="0"/>
            <a:t> </a:t>
          </a:r>
          <a:r>
            <a:rPr lang="ru-RU" sz="1400" dirty="0" smtClean="0"/>
            <a:t>Соглашение о расторжении контракта, заключенного по результатам ЭП, ЗЭП через ЕИС </a:t>
          </a:r>
          <a:endParaRPr lang="ru-RU" sz="1400" dirty="0"/>
        </a:p>
      </dgm:t>
    </dgm:pt>
    <dgm:pt modelId="{CDFADBDA-C6FC-4225-9049-529910348836}" type="parTrans" cxnId="{23A3DC53-7115-4B86-9A45-42903F771264}">
      <dgm:prSet/>
      <dgm:spPr/>
      <dgm:t>
        <a:bodyPr/>
        <a:lstStyle/>
        <a:p>
          <a:endParaRPr lang="ru-RU"/>
        </a:p>
      </dgm:t>
    </dgm:pt>
    <dgm:pt modelId="{FDBD27E1-7A76-4ED4-852C-6937F17651ED}" type="sibTrans" cxnId="{23A3DC53-7115-4B86-9A45-42903F771264}">
      <dgm:prSet/>
      <dgm:spPr/>
      <dgm:t>
        <a:bodyPr/>
        <a:lstStyle/>
        <a:p>
          <a:endParaRPr lang="ru-RU"/>
        </a:p>
      </dgm:t>
    </dgm:pt>
    <dgm:pt modelId="{4583E0B6-29B6-44A3-9DCD-11BEF2C10521}">
      <dgm:prSet phldrT="[Текст]" custT="1"/>
      <dgm:spPr>
        <a:solidFill>
          <a:schemeClr val="accent5">
            <a:lumMod val="50000"/>
          </a:schemeClr>
        </a:solidFill>
      </dgm:spPr>
      <dgm:t>
        <a:bodyPr/>
        <a:lstStyle/>
        <a:p>
          <a:r>
            <a:rPr lang="ru-RU" sz="1500" b="1" dirty="0" smtClean="0"/>
            <a:t>с 01.01.2022 г. </a:t>
          </a:r>
        </a:p>
        <a:p>
          <a:r>
            <a:rPr lang="ru-RU" sz="1200" dirty="0" smtClean="0"/>
            <a:t>(ч. 13 ст. 94 44-ФЗ)</a:t>
          </a:r>
          <a:endParaRPr lang="ru-RU" sz="1200" dirty="0"/>
        </a:p>
      </dgm:t>
    </dgm:pt>
    <dgm:pt modelId="{BEEC6017-FA2D-4F3F-A231-A419A2E57D5E}" type="parTrans" cxnId="{7575D4F6-8F2D-49A0-81FC-60ED85165A67}">
      <dgm:prSet/>
      <dgm:spPr/>
      <dgm:t>
        <a:bodyPr/>
        <a:lstStyle/>
        <a:p>
          <a:endParaRPr lang="ru-RU"/>
        </a:p>
      </dgm:t>
    </dgm:pt>
    <dgm:pt modelId="{066257D8-4275-4DEE-A09D-57296EEEEE4A}" type="sibTrans" cxnId="{7575D4F6-8F2D-49A0-81FC-60ED85165A67}">
      <dgm:prSet/>
      <dgm:spPr/>
      <dgm:t>
        <a:bodyPr/>
        <a:lstStyle/>
        <a:p>
          <a:endParaRPr lang="ru-RU"/>
        </a:p>
      </dgm:t>
    </dgm:pt>
    <dgm:pt modelId="{5F88262B-0550-43C4-901D-70DA2018B3D9}">
      <dgm:prSet custT="1"/>
      <dgm:spPr>
        <a:solidFill>
          <a:schemeClr val="accent5">
            <a:lumMod val="40000"/>
            <a:lumOff val="6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dirty="0" smtClean="0"/>
            <a:t>Формирование документа о приемке в электронной форме (по результатам ЭП, ЗЭП, за исключением некоторых)</a:t>
          </a:r>
        </a:p>
        <a:p>
          <a:pPr marL="285750" indent="0" defTabSz="2889250">
            <a:lnSpc>
              <a:spcPct val="90000"/>
            </a:lnSpc>
            <a:spcBef>
              <a:spcPct val="0"/>
            </a:spcBef>
            <a:spcAft>
              <a:spcPct val="15000"/>
            </a:spcAft>
            <a:buNone/>
          </a:pPr>
          <a:endParaRPr lang="ru-RU" dirty="0"/>
        </a:p>
      </dgm:t>
    </dgm:pt>
    <dgm:pt modelId="{A37C9030-BD0D-47D3-89A5-1E44773CA9AF}" type="parTrans" cxnId="{339959AA-110B-453A-A4E8-37D8B8570999}">
      <dgm:prSet/>
      <dgm:spPr/>
    </dgm:pt>
    <dgm:pt modelId="{D639182C-3766-4BC0-8FC5-52C73696FC60}" type="sibTrans" cxnId="{339959AA-110B-453A-A4E8-37D8B8570999}">
      <dgm:prSet/>
      <dgm:spPr/>
    </dgm:pt>
    <dgm:pt modelId="{0783DCBE-6A24-41E1-A9FA-9B789064F0B8}" type="pres">
      <dgm:prSet presAssocID="{D0FFAF4E-EF5B-4684-8B1F-860994EBF9DF}" presName="Name0" presStyleCnt="0">
        <dgm:presLayoutVars>
          <dgm:dir/>
          <dgm:animLvl val="lvl"/>
          <dgm:resizeHandles/>
        </dgm:presLayoutVars>
      </dgm:prSet>
      <dgm:spPr/>
      <dgm:t>
        <a:bodyPr/>
        <a:lstStyle/>
        <a:p>
          <a:endParaRPr lang="ru-RU"/>
        </a:p>
      </dgm:t>
    </dgm:pt>
    <dgm:pt modelId="{834574FC-7AEF-41CB-B786-9EE6DF145F04}" type="pres">
      <dgm:prSet presAssocID="{0CF64658-49C1-4C5E-ADB4-ECB726448C17}" presName="linNode" presStyleCnt="0"/>
      <dgm:spPr/>
    </dgm:pt>
    <dgm:pt modelId="{A29A1B8D-8D7C-461B-9B1F-05EEDDD12364}" type="pres">
      <dgm:prSet presAssocID="{0CF64658-49C1-4C5E-ADB4-ECB726448C17}" presName="parentShp" presStyleLbl="node1" presStyleIdx="0" presStyleCnt="8" custLinFactNeighborX="-600" custLinFactNeighborY="-539">
        <dgm:presLayoutVars>
          <dgm:bulletEnabled val="1"/>
        </dgm:presLayoutVars>
      </dgm:prSet>
      <dgm:spPr/>
      <dgm:t>
        <a:bodyPr/>
        <a:lstStyle/>
        <a:p>
          <a:endParaRPr lang="ru-RU"/>
        </a:p>
      </dgm:t>
    </dgm:pt>
    <dgm:pt modelId="{BBC22778-6C4A-4365-9E78-0B7BD38FA3E4}" type="pres">
      <dgm:prSet presAssocID="{0CF64658-49C1-4C5E-ADB4-ECB726448C17}" presName="childShp" presStyleLbl="bgAccFollowNode1" presStyleIdx="0" presStyleCnt="8">
        <dgm:presLayoutVars>
          <dgm:bulletEnabled val="1"/>
        </dgm:presLayoutVars>
      </dgm:prSet>
      <dgm:spPr/>
      <dgm:t>
        <a:bodyPr/>
        <a:lstStyle/>
        <a:p>
          <a:endParaRPr lang="ru-RU"/>
        </a:p>
      </dgm:t>
    </dgm:pt>
    <dgm:pt modelId="{0ED899B9-4D8A-48F7-A7B5-F7EB50494867}" type="pres">
      <dgm:prSet presAssocID="{F5CCA0CD-491C-49A0-9D5D-D9E2D504B17B}" presName="spacing" presStyleCnt="0"/>
      <dgm:spPr/>
    </dgm:pt>
    <dgm:pt modelId="{7605F355-1FF9-4047-A874-403B92B3AF69}" type="pres">
      <dgm:prSet presAssocID="{4583E0B6-29B6-44A3-9DCD-11BEF2C10521}" presName="linNode" presStyleCnt="0"/>
      <dgm:spPr/>
    </dgm:pt>
    <dgm:pt modelId="{CD918014-15A8-4850-BBCB-D6636FE7C61E}" type="pres">
      <dgm:prSet presAssocID="{4583E0B6-29B6-44A3-9DCD-11BEF2C10521}" presName="parentShp" presStyleLbl="node1" presStyleIdx="1" presStyleCnt="8" custLinFactNeighborX="-600" custLinFactNeighborY="-539">
        <dgm:presLayoutVars>
          <dgm:bulletEnabled val="1"/>
        </dgm:presLayoutVars>
      </dgm:prSet>
      <dgm:spPr/>
      <dgm:t>
        <a:bodyPr/>
        <a:lstStyle/>
        <a:p>
          <a:endParaRPr lang="ru-RU"/>
        </a:p>
      </dgm:t>
    </dgm:pt>
    <dgm:pt modelId="{5BB70A19-D7F4-490E-A6DE-5E804A2D42FA}" type="pres">
      <dgm:prSet presAssocID="{4583E0B6-29B6-44A3-9DCD-11BEF2C10521}" presName="childShp" presStyleLbl="bgAccFollowNode1" presStyleIdx="1" presStyleCnt="8">
        <dgm:presLayoutVars>
          <dgm:bulletEnabled val="1"/>
        </dgm:presLayoutVars>
      </dgm:prSet>
      <dgm:spPr/>
      <dgm:t>
        <a:bodyPr/>
        <a:lstStyle/>
        <a:p>
          <a:endParaRPr lang="ru-RU"/>
        </a:p>
      </dgm:t>
    </dgm:pt>
    <dgm:pt modelId="{79BF19DF-6B31-48EC-9830-1418FF938C69}" type="pres">
      <dgm:prSet presAssocID="{066257D8-4275-4DEE-A09D-57296EEEEE4A}" presName="spacing" presStyleCnt="0"/>
      <dgm:spPr/>
    </dgm:pt>
    <dgm:pt modelId="{16AF1AC3-D04D-4AD3-97DC-8F0179844CE7}" type="pres">
      <dgm:prSet presAssocID="{CD618451-AFBC-429A-BC3F-0FD31B1D2EE3}" presName="linNode" presStyleCnt="0"/>
      <dgm:spPr/>
    </dgm:pt>
    <dgm:pt modelId="{AB04AA4D-2994-442B-AF2D-33F6F27C4228}" type="pres">
      <dgm:prSet presAssocID="{CD618451-AFBC-429A-BC3F-0FD31B1D2EE3}" presName="parentShp" presStyleLbl="node1" presStyleIdx="2" presStyleCnt="8">
        <dgm:presLayoutVars>
          <dgm:bulletEnabled val="1"/>
        </dgm:presLayoutVars>
      </dgm:prSet>
      <dgm:spPr/>
      <dgm:t>
        <a:bodyPr/>
        <a:lstStyle/>
        <a:p>
          <a:endParaRPr lang="ru-RU"/>
        </a:p>
      </dgm:t>
    </dgm:pt>
    <dgm:pt modelId="{16CA980B-7760-48F1-998A-2A990B6771D1}" type="pres">
      <dgm:prSet presAssocID="{CD618451-AFBC-429A-BC3F-0FD31B1D2EE3}" presName="childShp" presStyleLbl="bgAccFollowNode1" presStyleIdx="2" presStyleCnt="8" custLinFactNeighborX="-47">
        <dgm:presLayoutVars>
          <dgm:bulletEnabled val="1"/>
        </dgm:presLayoutVars>
      </dgm:prSet>
      <dgm:spPr/>
      <dgm:t>
        <a:bodyPr/>
        <a:lstStyle/>
        <a:p>
          <a:endParaRPr lang="ru-RU"/>
        </a:p>
      </dgm:t>
    </dgm:pt>
    <dgm:pt modelId="{4054DB92-8648-443F-B09B-65FA9C80E263}" type="pres">
      <dgm:prSet presAssocID="{BE89ECDF-0F90-4A0F-AD52-48BDDF30C10C}" presName="spacing" presStyleCnt="0"/>
      <dgm:spPr/>
    </dgm:pt>
    <dgm:pt modelId="{2B04EC86-3C8B-416E-8F3D-5A0FE926D7F4}" type="pres">
      <dgm:prSet presAssocID="{FDC56A79-A421-423A-A8D0-CECA79032844}" presName="linNode" presStyleCnt="0"/>
      <dgm:spPr/>
    </dgm:pt>
    <dgm:pt modelId="{FFF30926-DCD1-4637-AD49-3E44573DCD19}" type="pres">
      <dgm:prSet presAssocID="{FDC56A79-A421-423A-A8D0-CECA79032844}" presName="parentShp" presStyleLbl="node1" presStyleIdx="3" presStyleCnt="8">
        <dgm:presLayoutVars>
          <dgm:bulletEnabled val="1"/>
        </dgm:presLayoutVars>
      </dgm:prSet>
      <dgm:spPr/>
      <dgm:t>
        <a:bodyPr/>
        <a:lstStyle/>
        <a:p>
          <a:endParaRPr lang="ru-RU"/>
        </a:p>
      </dgm:t>
    </dgm:pt>
    <dgm:pt modelId="{24EE5CB5-D628-44F2-A6AA-704CC08E9174}" type="pres">
      <dgm:prSet presAssocID="{FDC56A79-A421-423A-A8D0-CECA79032844}" presName="childShp" presStyleLbl="bgAccFollowNode1" presStyleIdx="3" presStyleCnt="8">
        <dgm:presLayoutVars>
          <dgm:bulletEnabled val="1"/>
        </dgm:presLayoutVars>
      </dgm:prSet>
      <dgm:spPr/>
      <dgm:t>
        <a:bodyPr/>
        <a:lstStyle/>
        <a:p>
          <a:endParaRPr lang="ru-RU"/>
        </a:p>
      </dgm:t>
    </dgm:pt>
    <dgm:pt modelId="{B94D2940-EA8A-4E56-A67D-710EC603CEE1}" type="pres">
      <dgm:prSet presAssocID="{D5B379EE-EDA7-4D28-8E95-6D13907AFB7C}" presName="spacing" presStyleCnt="0"/>
      <dgm:spPr/>
    </dgm:pt>
    <dgm:pt modelId="{0B4AFDAA-0690-4972-B806-51F955059C83}" type="pres">
      <dgm:prSet presAssocID="{31C7C17E-95AC-44EC-869F-422F9476927F}" presName="linNode" presStyleCnt="0"/>
      <dgm:spPr/>
    </dgm:pt>
    <dgm:pt modelId="{8E5D0277-C36E-4F2E-9F70-E3BF1FAA59C1}" type="pres">
      <dgm:prSet presAssocID="{31C7C17E-95AC-44EC-869F-422F9476927F}" presName="parentShp" presStyleLbl="node1" presStyleIdx="4" presStyleCnt="8">
        <dgm:presLayoutVars>
          <dgm:bulletEnabled val="1"/>
        </dgm:presLayoutVars>
      </dgm:prSet>
      <dgm:spPr/>
      <dgm:t>
        <a:bodyPr/>
        <a:lstStyle/>
        <a:p>
          <a:endParaRPr lang="ru-RU"/>
        </a:p>
      </dgm:t>
    </dgm:pt>
    <dgm:pt modelId="{FE008C14-1B76-4991-849F-648BAB1EA1DD}" type="pres">
      <dgm:prSet presAssocID="{31C7C17E-95AC-44EC-869F-422F9476927F}" presName="childShp" presStyleLbl="bgAccFollowNode1" presStyleIdx="4" presStyleCnt="8">
        <dgm:presLayoutVars>
          <dgm:bulletEnabled val="1"/>
        </dgm:presLayoutVars>
      </dgm:prSet>
      <dgm:spPr/>
      <dgm:t>
        <a:bodyPr/>
        <a:lstStyle/>
        <a:p>
          <a:endParaRPr lang="ru-RU"/>
        </a:p>
      </dgm:t>
    </dgm:pt>
    <dgm:pt modelId="{97D7939B-5892-446B-805C-AAC23C608CB5}" type="pres">
      <dgm:prSet presAssocID="{14DC687D-41A1-4EAE-928B-3E267042C721}" presName="spacing" presStyleCnt="0"/>
      <dgm:spPr/>
    </dgm:pt>
    <dgm:pt modelId="{38E4B39F-FA75-4CA3-A474-84722C1AC872}" type="pres">
      <dgm:prSet presAssocID="{8308C503-E29E-48B0-9D66-1717563C99B6}" presName="linNode" presStyleCnt="0"/>
      <dgm:spPr/>
    </dgm:pt>
    <dgm:pt modelId="{D1552F03-D57F-49FB-B989-5DE90282BD6E}" type="pres">
      <dgm:prSet presAssocID="{8308C503-E29E-48B0-9D66-1717563C99B6}" presName="parentShp" presStyleLbl="node1" presStyleIdx="5" presStyleCnt="8" custLinFactNeighborX="-154" custLinFactNeighborY="-5017">
        <dgm:presLayoutVars>
          <dgm:bulletEnabled val="1"/>
        </dgm:presLayoutVars>
      </dgm:prSet>
      <dgm:spPr/>
      <dgm:t>
        <a:bodyPr/>
        <a:lstStyle/>
        <a:p>
          <a:endParaRPr lang="ru-RU"/>
        </a:p>
      </dgm:t>
    </dgm:pt>
    <dgm:pt modelId="{AC639A67-E0B2-4153-982B-218C9664617A}" type="pres">
      <dgm:prSet presAssocID="{8308C503-E29E-48B0-9D66-1717563C99B6}" presName="childShp" presStyleLbl="bgAccFollowNode1" presStyleIdx="5" presStyleCnt="8">
        <dgm:presLayoutVars>
          <dgm:bulletEnabled val="1"/>
        </dgm:presLayoutVars>
      </dgm:prSet>
      <dgm:spPr/>
      <dgm:t>
        <a:bodyPr/>
        <a:lstStyle/>
        <a:p>
          <a:endParaRPr lang="ru-RU"/>
        </a:p>
      </dgm:t>
    </dgm:pt>
    <dgm:pt modelId="{CB27C8AF-EB38-4713-BFB5-D42BC648DD6A}" type="pres">
      <dgm:prSet presAssocID="{A7C67218-66F4-4254-AF6D-129A9EA84B82}" presName="spacing" presStyleCnt="0"/>
      <dgm:spPr/>
    </dgm:pt>
    <dgm:pt modelId="{60C7306D-6B71-4E22-9A59-E0F4AB048641}" type="pres">
      <dgm:prSet presAssocID="{56A5F41F-3242-4D1F-B938-1B2DF8AA3C23}" presName="linNode" presStyleCnt="0"/>
      <dgm:spPr/>
    </dgm:pt>
    <dgm:pt modelId="{8FE36F27-6A53-478C-A78D-DC4E23CD001B}" type="pres">
      <dgm:prSet presAssocID="{56A5F41F-3242-4D1F-B938-1B2DF8AA3C23}" presName="parentShp" presStyleLbl="node1" presStyleIdx="6" presStyleCnt="8">
        <dgm:presLayoutVars>
          <dgm:bulletEnabled val="1"/>
        </dgm:presLayoutVars>
      </dgm:prSet>
      <dgm:spPr/>
      <dgm:t>
        <a:bodyPr/>
        <a:lstStyle/>
        <a:p>
          <a:endParaRPr lang="ru-RU"/>
        </a:p>
      </dgm:t>
    </dgm:pt>
    <dgm:pt modelId="{12BBF140-DAA8-4930-B67A-1CAF18A9D322}" type="pres">
      <dgm:prSet presAssocID="{56A5F41F-3242-4D1F-B938-1B2DF8AA3C23}" presName="childShp" presStyleLbl="bgAccFollowNode1" presStyleIdx="6" presStyleCnt="8">
        <dgm:presLayoutVars>
          <dgm:bulletEnabled val="1"/>
        </dgm:presLayoutVars>
      </dgm:prSet>
      <dgm:spPr/>
      <dgm:t>
        <a:bodyPr/>
        <a:lstStyle/>
        <a:p>
          <a:endParaRPr lang="ru-RU"/>
        </a:p>
      </dgm:t>
    </dgm:pt>
    <dgm:pt modelId="{D08C5D85-F036-4582-BD91-FB04DC070937}" type="pres">
      <dgm:prSet presAssocID="{57D2513A-016C-4110-923B-CE73DE2E3C62}" presName="spacing" presStyleCnt="0"/>
      <dgm:spPr/>
    </dgm:pt>
    <dgm:pt modelId="{04312DC2-928D-4D65-8F52-2714AA7CE528}" type="pres">
      <dgm:prSet presAssocID="{79D29A16-5954-486B-9B5A-5826D98634F9}" presName="linNode" presStyleCnt="0"/>
      <dgm:spPr/>
    </dgm:pt>
    <dgm:pt modelId="{E6D8C297-8427-4D1A-8342-219A9710DF24}" type="pres">
      <dgm:prSet presAssocID="{79D29A16-5954-486B-9B5A-5826D98634F9}" presName="parentShp" presStyleLbl="node1" presStyleIdx="7" presStyleCnt="8">
        <dgm:presLayoutVars>
          <dgm:bulletEnabled val="1"/>
        </dgm:presLayoutVars>
      </dgm:prSet>
      <dgm:spPr/>
      <dgm:t>
        <a:bodyPr/>
        <a:lstStyle/>
        <a:p>
          <a:endParaRPr lang="ru-RU"/>
        </a:p>
      </dgm:t>
    </dgm:pt>
    <dgm:pt modelId="{5529A2FF-BB43-4478-8133-A2CF48FD361D}" type="pres">
      <dgm:prSet presAssocID="{79D29A16-5954-486B-9B5A-5826D98634F9}" presName="childShp" presStyleLbl="bgAccFollowNode1" presStyleIdx="7" presStyleCnt="8">
        <dgm:presLayoutVars>
          <dgm:bulletEnabled val="1"/>
        </dgm:presLayoutVars>
      </dgm:prSet>
      <dgm:spPr/>
      <dgm:t>
        <a:bodyPr/>
        <a:lstStyle/>
        <a:p>
          <a:endParaRPr lang="ru-RU"/>
        </a:p>
      </dgm:t>
    </dgm:pt>
  </dgm:ptLst>
  <dgm:cxnLst>
    <dgm:cxn modelId="{0E6B3DF8-43BB-4D08-A246-DDCBA9725A01}" srcId="{D0FFAF4E-EF5B-4684-8B1F-860994EBF9DF}" destId="{8308C503-E29E-48B0-9D66-1717563C99B6}" srcOrd="5" destOrd="0" parTransId="{88A08715-6E69-42AF-ABD5-80986C510A20}" sibTransId="{A7C67218-66F4-4254-AF6D-129A9EA84B82}"/>
    <dgm:cxn modelId="{F34C983F-C514-4E00-A946-A393916A6D3D}" srcId="{CD618451-AFBC-429A-BC3F-0FD31B1D2EE3}" destId="{A434AD10-6BBF-4E10-9A67-C17E51BB490D}" srcOrd="0" destOrd="0" parTransId="{B55ED934-ECBF-447B-926D-E68629A98D23}" sibTransId="{56B8D0E9-961E-4368-A1BC-CFB65825B6AD}"/>
    <dgm:cxn modelId="{75E32BC2-B04C-48CC-B0AB-6753F49EAFB5}" type="presOf" srcId="{5F88262B-0550-43C4-901D-70DA2018B3D9}" destId="{5BB70A19-D7F4-490E-A6DE-5E804A2D42FA}" srcOrd="0" destOrd="0" presId="urn:microsoft.com/office/officeart/2005/8/layout/vList6"/>
    <dgm:cxn modelId="{6FE2D432-5683-4C24-A2F9-D1E8EA19D06F}" srcId="{FDC56A79-A421-423A-A8D0-CECA79032844}" destId="{B1D94595-7407-406C-AF27-AE7ADC1E7C6D}" srcOrd="0" destOrd="0" parTransId="{AAE28AEA-CAFA-489A-B12C-3DC6426F33B1}" sibTransId="{DB30979B-C2E9-4FD0-B9F1-8AEB848E599E}"/>
    <dgm:cxn modelId="{0A166765-3D3F-4C24-AE7D-B275CE42D0F0}" type="presOf" srcId="{BCB7CEF1-E29D-48DB-B5DD-F0E7729C848E}" destId="{12BBF140-DAA8-4930-B67A-1CAF18A9D322}" srcOrd="0" destOrd="0" presId="urn:microsoft.com/office/officeart/2005/8/layout/vList6"/>
    <dgm:cxn modelId="{B397701E-7C8A-49B7-9024-4158784DEE23}" type="presOf" srcId="{EA1709E5-BB6C-487E-B405-562E4E6383E2}" destId="{FE008C14-1B76-4991-849F-648BAB1EA1DD}" srcOrd="0" destOrd="0" presId="urn:microsoft.com/office/officeart/2005/8/layout/vList6"/>
    <dgm:cxn modelId="{93BD288A-6E14-445A-B67C-B4148AADEC4E}" type="presOf" srcId="{4583E0B6-29B6-44A3-9DCD-11BEF2C10521}" destId="{CD918014-15A8-4850-BBCB-D6636FE7C61E}" srcOrd="0" destOrd="0" presId="urn:microsoft.com/office/officeart/2005/8/layout/vList6"/>
    <dgm:cxn modelId="{254D5F93-4A79-429E-A4F5-D75931FC2FD3}" type="presOf" srcId="{8308C503-E29E-48B0-9D66-1717563C99B6}" destId="{D1552F03-D57F-49FB-B989-5DE90282BD6E}" srcOrd="0" destOrd="0" presId="urn:microsoft.com/office/officeart/2005/8/layout/vList6"/>
    <dgm:cxn modelId="{F13D2281-7B81-4098-B315-31D8C7B60FBF}" type="presOf" srcId="{D0FFAF4E-EF5B-4684-8B1F-860994EBF9DF}" destId="{0783DCBE-6A24-41E1-A9FA-9B789064F0B8}" srcOrd="0" destOrd="0" presId="urn:microsoft.com/office/officeart/2005/8/layout/vList6"/>
    <dgm:cxn modelId="{EA6B141E-D861-418E-9D2D-85F5DA4DDD8D}" srcId="{D0FFAF4E-EF5B-4684-8B1F-860994EBF9DF}" destId="{FDC56A79-A421-423A-A8D0-CECA79032844}" srcOrd="3" destOrd="0" parTransId="{0045F9C4-6F80-48EA-933D-C483F72AA111}" sibTransId="{D5B379EE-EDA7-4D28-8E95-6D13907AFB7C}"/>
    <dgm:cxn modelId="{D02612F6-3144-42AD-A42E-BF0B37F48CC2}" type="presOf" srcId="{31C7C17E-95AC-44EC-869F-422F9476927F}" destId="{8E5D0277-C36E-4F2E-9F70-E3BF1FAA59C1}" srcOrd="0" destOrd="0" presId="urn:microsoft.com/office/officeart/2005/8/layout/vList6"/>
    <dgm:cxn modelId="{C7AA18A3-447C-4E0C-A46F-55F43851FEDA}" srcId="{D0FFAF4E-EF5B-4684-8B1F-860994EBF9DF}" destId="{79D29A16-5954-486B-9B5A-5826D98634F9}" srcOrd="7" destOrd="0" parTransId="{C783756E-C822-49A4-A4AE-EFE91FD7ED2E}" sibTransId="{45A094D1-7382-48D2-891C-0179E9B0E8D8}"/>
    <dgm:cxn modelId="{211FBD42-9A5D-432C-91D9-2D301A0AE40F}" type="presOf" srcId="{0CF64658-49C1-4C5E-ADB4-ECB726448C17}" destId="{A29A1B8D-8D7C-461B-9B1F-05EEDDD12364}" srcOrd="0" destOrd="0" presId="urn:microsoft.com/office/officeart/2005/8/layout/vList6"/>
    <dgm:cxn modelId="{740486ED-8DA2-44F3-B4CE-B53F123F19BB}" type="presOf" srcId="{56A5F41F-3242-4D1F-B938-1B2DF8AA3C23}" destId="{8FE36F27-6A53-478C-A78D-DC4E23CD001B}" srcOrd="0" destOrd="0" presId="urn:microsoft.com/office/officeart/2005/8/layout/vList6"/>
    <dgm:cxn modelId="{7575D4F6-8F2D-49A0-81FC-60ED85165A67}" srcId="{D0FFAF4E-EF5B-4684-8B1F-860994EBF9DF}" destId="{4583E0B6-29B6-44A3-9DCD-11BEF2C10521}" srcOrd="1" destOrd="0" parTransId="{BEEC6017-FA2D-4F3F-A231-A419A2E57D5E}" sibTransId="{066257D8-4275-4DEE-A09D-57296EEEEE4A}"/>
    <dgm:cxn modelId="{C6EBF0B5-3641-4585-B438-8BD6D5AD5858}" type="presOf" srcId="{60FFAE55-EF7C-422C-9D15-30A95AA529C6}" destId="{5529A2FF-BB43-4478-8133-A2CF48FD361D}" srcOrd="0" destOrd="0" presId="urn:microsoft.com/office/officeart/2005/8/layout/vList6"/>
    <dgm:cxn modelId="{ABC35DD2-E2BB-410A-B9DF-5E8A9A79208F}" srcId="{D0FFAF4E-EF5B-4684-8B1F-860994EBF9DF}" destId="{0CF64658-49C1-4C5E-ADB4-ECB726448C17}" srcOrd="0" destOrd="0" parTransId="{B4CC39D9-2816-41B3-863F-8DEF2F97A6CD}" sibTransId="{F5CCA0CD-491C-49A0-9D5D-D9E2D504B17B}"/>
    <dgm:cxn modelId="{31FAE56E-44A2-48A7-B700-7FA8C0277D45}" type="presOf" srcId="{997618F2-3376-4F08-A4DD-7E3D137C4120}" destId="{AC639A67-E0B2-4153-982B-218C9664617A}" srcOrd="0" destOrd="0" presId="urn:microsoft.com/office/officeart/2005/8/layout/vList6"/>
    <dgm:cxn modelId="{64F0A2F4-76FF-4E94-9B48-61ABD24C4EE9}" type="presOf" srcId="{A434AD10-6BBF-4E10-9A67-C17E51BB490D}" destId="{16CA980B-7760-48F1-998A-2A990B6771D1}" srcOrd="0" destOrd="0" presId="urn:microsoft.com/office/officeart/2005/8/layout/vList6"/>
    <dgm:cxn modelId="{ED6C8388-A381-4B81-A3DA-BEF13F3FA634}" srcId="{D0FFAF4E-EF5B-4684-8B1F-860994EBF9DF}" destId="{CD618451-AFBC-429A-BC3F-0FD31B1D2EE3}" srcOrd="2" destOrd="0" parTransId="{EF94B0B6-15C5-44F3-92D5-ACCC3990358D}" sibTransId="{BE89ECDF-0F90-4A0F-AD52-48BDDF30C10C}"/>
    <dgm:cxn modelId="{F2339CE5-F5B8-43C9-8064-882F3D72FDF6}" srcId="{8308C503-E29E-48B0-9D66-1717563C99B6}" destId="{997618F2-3376-4F08-A4DD-7E3D137C4120}" srcOrd="0" destOrd="0" parTransId="{13DB7C46-8C93-4447-969D-09E802408B15}" sibTransId="{280314DD-C2E8-4B9B-9130-575506135258}"/>
    <dgm:cxn modelId="{F8F741E8-9127-47C2-87D9-E470ACB526EE}" type="presOf" srcId="{FDC56A79-A421-423A-A8D0-CECA79032844}" destId="{FFF30926-DCD1-4637-AD49-3E44573DCD19}" srcOrd="0" destOrd="0" presId="urn:microsoft.com/office/officeart/2005/8/layout/vList6"/>
    <dgm:cxn modelId="{23A3DC53-7115-4B86-9A45-42903F771264}" srcId="{79D29A16-5954-486B-9B5A-5826D98634F9}" destId="{60FFAE55-EF7C-422C-9D15-30A95AA529C6}" srcOrd="0" destOrd="0" parTransId="{CDFADBDA-C6FC-4225-9049-529910348836}" sibTransId="{FDBD27E1-7A76-4ED4-852C-6937F17651ED}"/>
    <dgm:cxn modelId="{3F616A0B-763B-4433-B820-7FA336E88DBD}" type="presOf" srcId="{CD618451-AFBC-429A-BC3F-0FD31B1D2EE3}" destId="{AB04AA4D-2994-442B-AF2D-33F6F27C4228}" srcOrd="0" destOrd="0" presId="urn:microsoft.com/office/officeart/2005/8/layout/vList6"/>
    <dgm:cxn modelId="{8C6B4361-99EA-427C-B05A-C7AACA76C8E8}" srcId="{D0FFAF4E-EF5B-4684-8B1F-860994EBF9DF}" destId="{56A5F41F-3242-4D1F-B938-1B2DF8AA3C23}" srcOrd="6" destOrd="0" parTransId="{FAC464E2-2CAF-4B8B-AE6C-DDE6E7DECC6A}" sibTransId="{57D2513A-016C-4110-923B-CE73DE2E3C62}"/>
    <dgm:cxn modelId="{1DF10E20-A520-4D4F-A526-2A1353C3D74A}" type="presOf" srcId="{7B455A47-F369-4EAE-8148-D79F8CF8A508}" destId="{BBC22778-6C4A-4365-9E78-0B7BD38FA3E4}" srcOrd="0" destOrd="0" presId="urn:microsoft.com/office/officeart/2005/8/layout/vList6"/>
    <dgm:cxn modelId="{F0C5A832-52CA-49C4-8CFE-317AC29DE297}" srcId="{56A5F41F-3242-4D1F-B938-1B2DF8AA3C23}" destId="{BCB7CEF1-E29D-48DB-B5DD-F0E7729C848E}" srcOrd="0" destOrd="0" parTransId="{45C46737-0B86-47B1-9F97-BA05707E1DAB}" sibTransId="{31581EFD-8DEC-459F-BCFB-F80E0872E38C}"/>
    <dgm:cxn modelId="{339959AA-110B-453A-A4E8-37D8B8570999}" srcId="{4583E0B6-29B6-44A3-9DCD-11BEF2C10521}" destId="{5F88262B-0550-43C4-901D-70DA2018B3D9}" srcOrd="0" destOrd="0" parTransId="{A37C9030-BD0D-47D3-89A5-1E44773CA9AF}" sibTransId="{D639182C-3766-4BC0-8FC5-52C73696FC60}"/>
    <dgm:cxn modelId="{958A684C-A2C6-4471-9456-13BA42031EEE}" type="presOf" srcId="{B1D94595-7407-406C-AF27-AE7ADC1E7C6D}" destId="{24EE5CB5-D628-44F2-A6AA-704CC08E9174}" srcOrd="0" destOrd="0" presId="urn:microsoft.com/office/officeart/2005/8/layout/vList6"/>
    <dgm:cxn modelId="{1D11F037-DC1A-4BAD-B8F8-B18FF2C97F09}" srcId="{D0FFAF4E-EF5B-4684-8B1F-860994EBF9DF}" destId="{31C7C17E-95AC-44EC-869F-422F9476927F}" srcOrd="4" destOrd="0" parTransId="{5C64C951-B20E-4C60-9E6A-579B588DB80A}" sibTransId="{14DC687D-41A1-4EAE-928B-3E267042C721}"/>
    <dgm:cxn modelId="{6FFBAF41-3F7F-4E36-8E93-1AC5EA3F16E3}" srcId="{31C7C17E-95AC-44EC-869F-422F9476927F}" destId="{EA1709E5-BB6C-487E-B405-562E4E6383E2}" srcOrd="0" destOrd="0" parTransId="{2AB0DEE1-AD8D-4D1B-BCE2-BEEEDED9C5D7}" sibTransId="{73FCE46D-C289-4F54-87C2-5FB4D51515EB}"/>
    <dgm:cxn modelId="{727F2699-75D6-463C-BCFD-6EE5CAA64928}" srcId="{0CF64658-49C1-4C5E-ADB4-ECB726448C17}" destId="{7B455A47-F369-4EAE-8148-D79F8CF8A508}" srcOrd="0" destOrd="0" parTransId="{023D29E7-C9FA-41DA-AA3D-B5CA017F6DB4}" sibTransId="{43EEBBBC-E837-4CBB-ACD7-9FD72431BA8E}"/>
    <dgm:cxn modelId="{093FD35A-08DB-4D7F-8DC8-0A8B926EA2F9}" type="presOf" srcId="{79D29A16-5954-486B-9B5A-5826D98634F9}" destId="{E6D8C297-8427-4D1A-8342-219A9710DF24}" srcOrd="0" destOrd="0" presId="urn:microsoft.com/office/officeart/2005/8/layout/vList6"/>
    <dgm:cxn modelId="{76403A5D-FA2B-4E0C-988B-DF8FCF9308B7}" type="presParOf" srcId="{0783DCBE-6A24-41E1-A9FA-9B789064F0B8}" destId="{834574FC-7AEF-41CB-B786-9EE6DF145F04}" srcOrd="0" destOrd="0" presId="urn:microsoft.com/office/officeart/2005/8/layout/vList6"/>
    <dgm:cxn modelId="{B6F9D9F4-CA4B-4996-88FF-DC3929717017}" type="presParOf" srcId="{834574FC-7AEF-41CB-B786-9EE6DF145F04}" destId="{A29A1B8D-8D7C-461B-9B1F-05EEDDD12364}" srcOrd="0" destOrd="0" presId="urn:microsoft.com/office/officeart/2005/8/layout/vList6"/>
    <dgm:cxn modelId="{A3C3BE14-9C21-4F7C-871F-D10B77FA80AE}" type="presParOf" srcId="{834574FC-7AEF-41CB-B786-9EE6DF145F04}" destId="{BBC22778-6C4A-4365-9E78-0B7BD38FA3E4}" srcOrd="1" destOrd="0" presId="urn:microsoft.com/office/officeart/2005/8/layout/vList6"/>
    <dgm:cxn modelId="{8FB757A9-7048-44ED-B8DB-3048BC38B323}" type="presParOf" srcId="{0783DCBE-6A24-41E1-A9FA-9B789064F0B8}" destId="{0ED899B9-4D8A-48F7-A7B5-F7EB50494867}" srcOrd="1" destOrd="0" presId="urn:microsoft.com/office/officeart/2005/8/layout/vList6"/>
    <dgm:cxn modelId="{0DC8C528-803E-4B53-8DAA-11CC7D40585F}" type="presParOf" srcId="{0783DCBE-6A24-41E1-A9FA-9B789064F0B8}" destId="{7605F355-1FF9-4047-A874-403B92B3AF69}" srcOrd="2" destOrd="0" presId="urn:microsoft.com/office/officeart/2005/8/layout/vList6"/>
    <dgm:cxn modelId="{817B0717-2F9A-4E07-977F-FE0CE40B8702}" type="presParOf" srcId="{7605F355-1FF9-4047-A874-403B92B3AF69}" destId="{CD918014-15A8-4850-BBCB-D6636FE7C61E}" srcOrd="0" destOrd="0" presId="urn:microsoft.com/office/officeart/2005/8/layout/vList6"/>
    <dgm:cxn modelId="{A13BDC38-35F2-4BE5-A832-DA29857DA9E7}" type="presParOf" srcId="{7605F355-1FF9-4047-A874-403B92B3AF69}" destId="{5BB70A19-D7F4-490E-A6DE-5E804A2D42FA}" srcOrd="1" destOrd="0" presId="urn:microsoft.com/office/officeart/2005/8/layout/vList6"/>
    <dgm:cxn modelId="{AFD7C7B7-759A-47A6-8528-BCD78677747F}" type="presParOf" srcId="{0783DCBE-6A24-41E1-A9FA-9B789064F0B8}" destId="{79BF19DF-6B31-48EC-9830-1418FF938C69}" srcOrd="3" destOrd="0" presId="urn:microsoft.com/office/officeart/2005/8/layout/vList6"/>
    <dgm:cxn modelId="{EC7AD6FC-C536-42A2-95A5-78A2E1D8B270}" type="presParOf" srcId="{0783DCBE-6A24-41E1-A9FA-9B789064F0B8}" destId="{16AF1AC3-D04D-4AD3-97DC-8F0179844CE7}" srcOrd="4" destOrd="0" presId="urn:microsoft.com/office/officeart/2005/8/layout/vList6"/>
    <dgm:cxn modelId="{DC949F31-31EF-4F60-B671-8365036DB022}" type="presParOf" srcId="{16AF1AC3-D04D-4AD3-97DC-8F0179844CE7}" destId="{AB04AA4D-2994-442B-AF2D-33F6F27C4228}" srcOrd="0" destOrd="0" presId="urn:microsoft.com/office/officeart/2005/8/layout/vList6"/>
    <dgm:cxn modelId="{F655685C-3F35-4E9B-B1C3-A78CD9ACB3AC}" type="presParOf" srcId="{16AF1AC3-D04D-4AD3-97DC-8F0179844CE7}" destId="{16CA980B-7760-48F1-998A-2A990B6771D1}" srcOrd="1" destOrd="0" presId="urn:microsoft.com/office/officeart/2005/8/layout/vList6"/>
    <dgm:cxn modelId="{09708247-B7D9-4455-98F9-C9A6B9032EEB}" type="presParOf" srcId="{0783DCBE-6A24-41E1-A9FA-9B789064F0B8}" destId="{4054DB92-8648-443F-B09B-65FA9C80E263}" srcOrd="5" destOrd="0" presId="urn:microsoft.com/office/officeart/2005/8/layout/vList6"/>
    <dgm:cxn modelId="{0DD38183-0F34-4F09-BFBE-758A77FD8BF2}" type="presParOf" srcId="{0783DCBE-6A24-41E1-A9FA-9B789064F0B8}" destId="{2B04EC86-3C8B-416E-8F3D-5A0FE926D7F4}" srcOrd="6" destOrd="0" presId="urn:microsoft.com/office/officeart/2005/8/layout/vList6"/>
    <dgm:cxn modelId="{5586661D-D829-4B7E-AD51-64457C06C31B}" type="presParOf" srcId="{2B04EC86-3C8B-416E-8F3D-5A0FE926D7F4}" destId="{FFF30926-DCD1-4637-AD49-3E44573DCD19}" srcOrd="0" destOrd="0" presId="urn:microsoft.com/office/officeart/2005/8/layout/vList6"/>
    <dgm:cxn modelId="{F8ADBF88-1ACB-45D6-9960-0C80B38E3FF9}" type="presParOf" srcId="{2B04EC86-3C8B-416E-8F3D-5A0FE926D7F4}" destId="{24EE5CB5-D628-44F2-A6AA-704CC08E9174}" srcOrd="1" destOrd="0" presId="urn:microsoft.com/office/officeart/2005/8/layout/vList6"/>
    <dgm:cxn modelId="{336DE065-2599-4C2E-8E77-F2738A9EF2AE}" type="presParOf" srcId="{0783DCBE-6A24-41E1-A9FA-9B789064F0B8}" destId="{B94D2940-EA8A-4E56-A67D-710EC603CEE1}" srcOrd="7" destOrd="0" presId="urn:microsoft.com/office/officeart/2005/8/layout/vList6"/>
    <dgm:cxn modelId="{5B77CC51-57BE-4D80-B535-AA1EA7392254}" type="presParOf" srcId="{0783DCBE-6A24-41E1-A9FA-9B789064F0B8}" destId="{0B4AFDAA-0690-4972-B806-51F955059C83}" srcOrd="8" destOrd="0" presId="urn:microsoft.com/office/officeart/2005/8/layout/vList6"/>
    <dgm:cxn modelId="{AB623002-C22E-47B6-8548-C7AC2EF531A3}" type="presParOf" srcId="{0B4AFDAA-0690-4972-B806-51F955059C83}" destId="{8E5D0277-C36E-4F2E-9F70-E3BF1FAA59C1}" srcOrd="0" destOrd="0" presId="urn:microsoft.com/office/officeart/2005/8/layout/vList6"/>
    <dgm:cxn modelId="{2725114D-654B-40DC-8431-DED0CD6911A5}" type="presParOf" srcId="{0B4AFDAA-0690-4972-B806-51F955059C83}" destId="{FE008C14-1B76-4991-849F-648BAB1EA1DD}" srcOrd="1" destOrd="0" presId="urn:microsoft.com/office/officeart/2005/8/layout/vList6"/>
    <dgm:cxn modelId="{B5DF46C4-6309-454B-B069-0B0239AC9E8D}" type="presParOf" srcId="{0783DCBE-6A24-41E1-A9FA-9B789064F0B8}" destId="{97D7939B-5892-446B-805C-AAC23C608CB5}" srcOrd="9" destOrd="0" presId="urn:microsoft.com/office/officeart/2005/8/layout/vList6"/>
    <dgm:cxn modelId="{93D6EE18-38FB-49E9-B02E-7976B9BD72C2}" type="presParOf" srcId="{0783DCBE-6A24-41E1-A9FA-9B789064F0B8}" destId="{38E4B39F-FA75-4CA3-A474-84722C1AC872}" srcOrd="10" destOrd="0" presId="urn:microsoft.com/office/officeart/2005/8/layout/vList6"/>
    <dgm:cxn modelId="{05DAD0BB-EF4E-479E-88A8-E517CFD14595}" type="presParOf" srcId="{38E4B39F-FA75-4CA3-A474-84722C1AC872}" destId="{D1552F03-D57F-49FB-B989-5DE90282BD6E}" srcOrd="0" destOrd="0" presId="urn:microsoft.com/office/officeart/2005/8/layout/vList6"/>
    <dgm:cxn modelId="{8EF89007-83F0-46B0-B23C-2C521684438F}" type="presParOf" srcId="{38E4B39F-FA75-4CA3-A474-84722C1AC872}" destId="{AC639A67-E0B2-4153-982B-218C9664617A}" srcOrd="1" destOrd="0" presId="urn:microsoft.com/office/officeart/2005/8/layout/vList6"/>
    <dgm:cxn modelId="{60354299-10DF-483B-A105-549007EFB668}" type="presParOf" srcId="{0783DCBE-6A24-41E1-A9FA-9B789064F0B8}" destId="{CB27C8AF-EB38-4713-BFB5-D42BC648DD6A}" srcOrd="11" destOrd="0" presId="urn:microsoft.com/office/officeart/2005/8/layout/vList6"/>
    <dgm:cxn modelId="{DF2A82D8-2684-4C51-B843-F9C6FEE5F8B3}" type="presParOf" srcId="{0783DCBE-6A24-41E1-A9FA-9B789064F0B8}" destId="{60C7306D-6B71-4E22-9A59-E0F4AB048641}" srcOrd="12" destOrd="0" presId="urn:microsoft.com/office/officeart/2005/8/layout/vList6"/>
    <dgm:cxn modelId="{4B7844CA-EC92-4538-91C1-2150120B100C}" type="presParOf" srcId="{60C7306D-6B71-4E22-9A59-E0F4AB048641}" destId="{8FE36F27-6A53-478C-A78D-DC4E23CD001B}" srcOrd="0" destOrd="0" presId="urn:microsoft.com/office/officeart/2005/8/layout/vList6"/>
    <dgm:cxn modelId="{C0D34D75-FECD-45E1-AA73-99AAAAA886F6}" type="presParOf" srcId="{60C7306D-6B71-4E22-9A59-E0F4AB048641}" destId="{12BBF140-DAA8-4930-B67A-1CAF18A9D322}" srcOrd="1" destOrd="0" presId="urn:microsoft.com/office/officeart/2005/8/layout/vList6"/>
    <dgm:cxn modelId="{00F05DF1-640C-4146-A7CD-109832AF7231}" type="presParOf" srcId="{0783DCBE-6A24-41E1-A9FA-9B789064F0B8}" destId="{D08C5D85-F036-4582-BD91-FB04DC070937}" srcOrd="13" destOrd="0" presId="urn:microsoft.com/office/officeart/2005/8/layout/vList6"/>
    <dgm:cxn modelId="{602FF503-6320-49D0-8CB1-235B4123DD3C}" type="presParOf" srcId="{0783DCBE-6A24-41E1-A9FA-9B789064F0B8}" destId="{04312DC2-928D-4D65-8F52-2714AA7CE528}" srcOrd="14" destOrd="0" presId="urn:microsoft.com/office/officeart/2005/8/layout/vList6"/>
    <dgm:cxn modelId="{92DCF3C9-BB48-480E-99D1-203065DE149C}" type="presParOf" srcId="{04312DC2-928D-4D65-8F52-2714AA7CE528}" destId="{E6D8C297-8427-4D1A-8342-219A9710DF24}" srcOrd="0" destOrd="0" presId="urn:microsoft.com/office/officeart/2005/8/layout/vList6"/>
    <dgm:cxn modelId="{B17332E6-1A09-42E4-977A-E1FB38A375DD}" type="presParOf" srcId="{04312DC2-928D-4D65-8F52-2714AA7CE528}" destId="{5529A2FF-BB43-4478-8133-A2CF48FD361D}"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C760F-963F-4195-8877-05D70111EF5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60814A70-E47E-4823-A138-56EC002603AD}">
      <dgm:prSet phldrT="[Текст]"/>
      <dgm:spPr>
        <a:solidFill>
          <a:schemeClr val="accent5">
            <a:lumMod val="50000"/>
          </a:schemeClr>
        </a:solidFill>
      </dgm:spPr>
      <dgm:t>
        <a:bodyPr/>
        <a:lstStyle/>
        <a:p>
          <a:r>
            <a:rPr lang="ru-RU" dirty="0" smtClean="0"/>
            <a:t>Когда можно?</a:t>
          </a:r>
          <a:endParaRPr lang="ru-RU" dirty="0"/>
        </a:p>
      </dgm:t>
    </dgm:pt>
    <dgm:pt modelId="{74CA5019-1BCE-482F-84FC-4457E5DE1570}" type="parTrans" cxnId="{EAF1B8EB-D67F-4BE1-BF76-4BB72BF08A71}">
      <dgm:prSet/>
      <dgm:spPr/>
      <dgm:t>
        <a:bodyPr/>
        <a:lstStyle/>
        <a:p>
          <a:endParaRPr lang="ru-RU"/>
        </a:p>
      </dgm:t>
    </dgm:pt>
    <dgm:pt modelId="{93302E9A-C163-42CF-A0BF-25398956284F}" type="sibTrans" cxnId="{EAF1B8EB-D67F-4BE1-BF76-4BB72BF08A71}">
      <dgm:prSet/>
      <dgm:spPr/>
      <dgm:t>
        <a:bodyPr/>
        <a:lstStyle/>
        <a:p>
          <a:endParaRPr lang="ru-RU"/>
        </a:p>
      </dgm:t>
    </dgm:pt>
    <dgm:pt modelId="{72C02654-F172-4360-9E01-0B63DEAE2566}">
      <dgm:prSet phldrT="[Текст]"/>
      <dgm:spPr>
        <a:solidFill>
          <a:schemeClr val="accent5">
            <a:lumMod val="20000"/>
            <a:lumOff val="80000"/>
          </a:schemeClr>
        </a:solidFill>
      </dgm:spPr>
      <dgm:t>
        <a:bodyPr/>
        <a:lstStyle/>
        <a:p>
          <a:r>
            <a:rPr lang="ru-RU" dirty="0" smtClean="0">
              <a:solidFill>
                <a:schemeClr val="tx1"/>
              </a:solidFill>
            </a:rPr>
            <a:t>Контракт расторгнут по соглашению сторон</a:t>
          </a:r>
          <a:endParaRPr lang="ru-RU" dirty="0">
            <a:solidFill>
              <a:schemeClr val="tx1"/>
            </a:solidFill>
          </a:endParaRPr>
        </a:p>
      </dgm:t>
    </dgm:pt>
    <dgm:pt modelId="{275E0B82-DDBB-4627-8E2A-FE7856FC306D}" type="parTrans" cxnId="{3EBB7336-A626-4ABF-89BF-1F4F0EB740D8}">
      <dgm:prSet/>
      <dgm:spPr/>
      <dgm:t>
        <a:bodyPr/>
        <a:lstStyle/>
        <a:p>
          <a:endParaRPr lang="ru-RU"/>
        </a:p>
      </dgm:t>
    </dgm:pt>
    <dgm:pt modelId="{E289BCCE-4AF5-497B-992B-3F0810974FF6}" type="sibTrans" cxnId="{3EBB7336-A626-4ABF-89BF-1F4F0EB740D8}">
      <dgm:prSet/>
      <dgm:spPr/>
      <dgm:t>
        <a:bodyPr/>
        <a:lstStyle/>
        <a:p>
          <a:endParaRPr lang="ru-RU"/>
        </a:p>
      </dgm:t>
    </dgm:pt>
    <dgm:pt modelId="{A1F0DC2F-0F5E-4650-9389-F9E8F99D1FF6}">
      <dgm:prSet phldrT="[Текст]"/>
      <dgm:spPr>
        <a:solidFill>
          <a:schemeClr val="accent5">
            <a:lumMod val="40000"/>
            <a:lumOff val="60000"/>
          </a:schemeClr>
        </a:solidFill>
      </dgm:spPr>
      <dgm:t>
        <a:bodyPr/>
        <a:lstStyle/>
        <a:p>
          <a:r>
            <a:rPr lang="ru-RU" dirty="0" smtClean="0">
              <a:solidFill>
                <a:schemeClr val="tx1"/>
              </a:solidFill>
            </a:rPr>
            <a:t>Контракт расторгнут по решению суда</a:t>
          </a:r>
          <a:endParaRPr lang="ru-RU" dirty="0">
            <a:solidFill>
              <a:schemeClr val="tx1"/>
            </a:solidFill>
          </a:endParaRPr>
        </a:p>
      </dgm:t>
    </dgm:pt>
    <dgm:pt modelId="{80B1E645-64AA-48A3-BC86-6C387ED2EC25}" type="parTrans" cxnId="{84B48D58-4478-4845-A7C3-4357F6058D53}">
      <dgm:prSet/>
      <dgm:spPr/>
      <dgm:t>
        <a:bodyPr/>
        <a:lstStyle/>
        <a:p>
          <a:endParaRPr lang="ru-RU"/>
        </a:p>
      </dgm:t>
    </dgm:pt>
    <dgm:pt modelId="{3D71078C-0004-4BE4-92E6-7C448E75138F}" type="sibTrans" cxnId="{84B48D58-4478-4845-A7C3-4357F6058D53}">
      <dgm:prSet/>
      <dgm:spPr/>
      <dgm:t>
        <a:bodyPr/>
        <a:lstStyle/>
        <a:p>
          <a:endParaRPr lang="ru-RU"/>
        </a:p>
      </dgm:t>
    </dgm:pt>
    <dgm:pt modelId="{382478C3-FFF8-4DBB-A8D2-9C4C3D9E2657}">
      <dgm:prSet phldrT="[Текст]"/>
      <dgm:spPr>
        <a:solidFill>
          <a:schemeClr val="accent5">
            <a:lumMod val="75000"/>
          </a:schemeClr>
        </a:solidFill>
      </dgm:spPr>
      <dgm:t>
        <a:bodyPr/>
        <a:lstStyle/>
        <a:p>
          <a:r>
            <a:rPr lang="ru-RU" dirty="0" smtClean="0">
              <a:solidFill>
                <a:schemeClr val="tx1"/>
              </a:solidFill>
            </a:rPr>
            <a:t>Контракт расторгнут по решению одной из сторон*</a:t>
          </a:r>
          <a:endParaRPr lang="ru-RU" dirty="0">
            <a:solidFill>
              <a:schemeClr val="tx1"/>
            </a:solidFill>
          </a:endParaRPr>
        </a:p>
      </dgm:t>
    </dgm:pt>
    <dgm:pt modelId="{CD1F2AA9-E58D-4510-8A81-FAE81D9F0ABF}" type="parTrans" cxnId="{4BBBD8A6-C76B-43F9-9AFD-79B96020459A}">
      <dgm:prSet/>
      <dgm:spPr/>
      <dgm:t>
        <a:bodyPr/>
        <a:lstStyle/>
        <a:p>
          <a:endParaRPr lang="ru-RU"/>
        </a:p>
      </dgm:t>
    </dgm:pt>
    <dgm:pt modelId="{ABCD703F-F82C-417F-BE7A-924572080392}" type="sibTrans" cxnId="{4BBBD8A6-C76B-43F9-9AFD-79B96020459A}">
      <dgm:prSet/>
      <dgm:spPr/>
      <dgm:t>
        <a:bodyPr/>
        <a:lstStyle/>
        <a:p>
          <a:endParaRPr lang="ru-RU"/>
        </a:p>
      </dgm:t>
    </dgm:pt>
    <dgm:pt modelId="{5036F34C-B2CE-44E2-B67D-829834843C96}" type="pres">
      <dgm:prSet presAssocID="{98EC760F-963F-4195-8877-05D70111EF5C}" presName="composite" presStyleCnt="0">
        <dgm:presLayoutVars>
          <dgm:chMax val="1"/>
          <dgm:dir/>
          <dgm:resizeHandles val="exact"/>
        </dgm:presLayoutVars>
      </dgm:prSet>
      <dgm:spPr/>
      <dgm:t>
        <a:bodyPr/>
        <a:lstStyle/>
        <a:p>
          <a:endParaRPr lang="ru-RU"/>
        </a:p>
      </dgm:t>
    </dgm:pt>
    <dgm:pt modelId="{9771124A-4DEA-4323-8DE9-D4B7C8670C0D}" type="pres">
      <dgm:prSet presAssocID="{60814A70-E47E-4823-A138-56EC002603AD}" presName="roof" presStyleLbl="dkBgShp" presStyleIdx="0" presStyleCnt="2" custLinFactNeighborY="-28515"/>
      <dgm:spPr/>
      <dgm:t>
        <a:bodyPr/>
        <a:lstStyle/>
        <a:p>
          <a:endParaRPr lang="ru-RU"/>
        </a:p>
      </dgm:t>
    </dgm:pt>
    <dgm:pt modelId="{BF84AC7F-CC8A-4BC2-A702-49E8A7D7C577}" type="pres">
      <dgm:prSet presAssocID="{60814A70-E47E-4823-A138-56EC002603AD}" presName="pillars" presStyleCnt="0"/>
      <dgm:spPr/>
    </dgm:pt>
    <dgm:pt modelId="{9C31ED45-8A68-4A48-B07C-97B0D1B94668}" type="pres">
      <dgm:prSet presAssocID="{60814A70-E47E-4823-A138-56EC002603AD}" presName="pillar1" presStyleLbl="node1" presStyleIdx="0" presStyleCnt="3">
        <dgm:presLayoutVars>
          <dgm:bulletEnabled val="1"/>
        </dgm:presLayoutVars>
      </dgm:prSet>
      <dgm:spPr/>
      <dgm:t>
        <a:bodyPr/>
        <a:lstStyle/>
        <a:p>
          <a:endParaRPr lang="ru-RU"/>
        </a:p>
      </dgm:t>
    </dgm:pt>
    <dgm:pt modelId="{F12C5CDA-1920-4FF4-9E79-37C84389028E}" type="pres">
      <dgm:prSet presAssocID="{A1F0DC2F-0F5E-4650-9389-F9E8F99D1FF6}" presName="pillarX" presStyleLbl="node1" presStyleIdx="1" presStyleCnt="3">
        <dgm:presLayoutVars>
          <dgm:bulletEnabled val="1"/>
        </dgm:presLayoutVars>
      </dgm:prSet>
      <dgm:spPr/>
      <dgm:t>
        <a:bodyPr/>
        <a:lstStyle/>
        <a:p>
          <a:endParaRPr lang="ru-RU"/>
        </a:p>
      </dgm:t>
    </dgm:pt>
    <dgm:pt modelId="{AC7DA963-F4E8-44B0-AC02-3DCB405D1483}" type="pres">
      <dgm:prSet presAssocID="{382478C3-FFF8-4DBB-A8D2-9C4C3D9E2657}" presName="pillarX" presStyleLbl="node1" presStyleIdx="2" presStyleCnt="3">
        <dgm:presLayoutVars>
          <dgm:bulletEnabled val="1"/>
        </dgm:presLayoutVars>
      </dgm:prSet>
      <dgm:spPr/>
      <dgm:t>
        <a:bodyPr/>
        <a:lstStyle/>
        <a:p>
          <a:endParaRPr lang="ru-RU"/>
        </a:p>
      </dgm:t>
    </dgm:pt>
    <dgm:pt modelId="{BDDFB134-DECB-4165-9F33-348EF42A98AB}" type="pres">
      <dgm:prSet presAssocID="{60814A70-E47E-4823-A138-56EC002603AD}" presName="base" presStyleLbl="dkBgShp" presStyleIdx="1" presStyleCnt="2"/>
      <dgm:spPr>
        <a:solidFill>
          <a:schemeClr val="accent5">
            <a:lumMod val="75000"/>
          </a:schemeClr>
        </a:solidFill>
      </dgm:spPr>
    </dgm:pt>
  </dgm:ptLst>
  <dgm:cxnLst>
    <dgm:cxn modelId="{3EBB7336-A626-4ABF-89BF-1F4F0EB740D8}" srcId="{60814A70-E47E-4823-A138-56EC002603AD}" destId="{72C02654-F172-4360-9E01-0B63DEAE2566}" srcOrd="0" destOrd="0" parTransId="{275E0B82-DDBB-4627-8E2A-FE7856FC306D}" sibTransId="{E289BCCE-4AF5-497B-992B-3F0810974FF6}"/>
    <dgm:cxn modelId="{A1EF784D-3818-429C-A6E4-D82FFC2A03AB}" type="presOf" srcId="{60814A70-E47E-4823-A138-56EC002603AD}" destId="{9771124A-4DEA-4323-8DE9-D4B7C8670C0D}" srcOrd="0" destOrd="0" presId="urn:microsoft.com/office/officeart/2005/8/layout/hList3"/>
    <dgm:cxn modelId="{A00A7EE9-FAC7-4006-994D-41B86495B4CA}" type="presOf" srcId="{72C02654-F172-4360-9E01-0B63DEAE2566}" destId="{9C31ED45-8A68-4A48-B07C-97B0D1B94668}" srcOrd="0" destOrd="0" presId="urn:microsoft.com/office/officeart/2005/8/layout/hList3"/>
    <dgm:cxn modelId="{4BBBD8A6-C76B-43F9-9AFD-79B96020459A}" srcId="{60814A70-E47E-4823-A138-56EC002603AD}" destId="{382478C3-FFF8-4DBB-A8D2-9C4C3D9E2657}" srcOrd="2" destOrd="0" parTransId="{CD1F2AA9-E58D-4510-8A81-FAE81D9F0ABF}" sibTransId="{ABCD703F-F82C-417F-BE7A-924572080392}"/>
    <dgm:cxn modelId="{EAF1B8EB-D67F-4BE1-BF76-4BB72BF08A71}" srcId="{98EC760F-963F-4195-8877-05D70111EF5C}" destId="{60814A70-E47E-4823-A138-56EC002603AD}" srcOrd="0" destOrd="0" parTransId="{74CA5019-1BCE-482F-84FC-4457E5DE1570}" sibTransId="{93302E9A-C163-42CF-A0BF-25398956284F}"/>
    <dgm:cxn modelId="{AE1FE7E6-ABAB-48ED-BFE7-0AA78621860B}" type="presOf" srcId="{382478C3-FFF8-4DBB-A8D2-9C4C3D9E2657}" destId="{AC7DA963-F4E8-44B0-AC02-3DCB405D1483}" srcOrd="0" destOrd="0" presId="urn:microsoft.com/office/officeart/2005/8/layout/hList3"/>
    <dgm:cxn modelId="{3A6B5C66-D1DA-4B27-BC9B-C91C104DEC28}" type="presOf" srcId="{98EC760F-963F-4195-8877-05D70111EF5C}" destId="{5036F34C-B2CE-44E2-B67D-829834843C96}" srcOrd="0" destOrd="0" presId="urn:microsoft.com/office/officeart/2005/8/layout/hList3"/>
    <dgm:cxn modelId="{7EFEE305-4396-4BEC-886A-5DAC08E81E43}" type="presOf" srcId="{A1F0DC2F-0F5E-4650-9389-F9E8F99D1FF6}" destId="{F12C5CDA-1920-4FF4-9E79-37C84389028E}" srcOrd="0" destOrd="0" presId="urn:microsoft.com/office/officeart/2005/8/layout/hList3"/>
    <dgm:cxn modelId="{84B48D58-4478-4845-A7C3-4357F6058D53}" srcId="{60814A70-E47E-4823-A138-56EC002603AD}" destId="{A1F0DC2F-0F5E-4650-9389-F9E8F99D1FF6}" srcOrd="1" destOrd="0" parTransId="{80B1E645-64AA-48A3-BC86-6C387ED2EC25}" sibTransId="{3D71078C-0004-4BE4-92E6-7C448E75138F}"/>
    <dgm:cxn modelId="{F1B3C64A-90DB-4AC1-BCB9-3630704A8AA5}" type="presParOf" srcId="{5036F34C-B2CE-44E2-B67D-829834843C96}" destId="{9771124A-4DEA-4323-8DE9-D4B7C8670C0D}" srcOrd="0" destOrd="0" presId="urn:microsoft.com/office/officeart/2005/8/layout/hList3"/>
    <dgm:cxn modelId="{349695E2-5EEB-4840-99F0-A7322357EDE3}" type="presParOf" srcId="{5036F34C-B2CE-44E2-B67D-829834843C96}" destId="{BF84AC7F-CC8A-4BC2-A702-49E8A7D7C577}" srcOrd="1" destOrd="0" presId="urn:microsoft.com/office/officeart/2005/8/layout/hList3"/>
    <dgm:cxn modelId="{DE5DCF81-B8CC-4BCD-9477-CCBCFC9F8439}" type="presParOf" srcId="{BF84AC7F-CC8A-4BC2-A702-49E8A7D7C577}" destId="{9C31ED45-8A68-4A48-B07C-97B0D1B94668}" srcOrd="0" destOrd="0" presId="urn:microsoft.com/office/officeart/2005/8/layout/hList3"/>
    <dgm:cxn modelId="{E86963AA-242C-4930-BB52-B1E3011F2AFB}" type="presParOf" srcId="{BF84AC7F-CC8A-4BC2-A702-49E8A7D7C577}" destId="{F12C5CDA-1920-4FF4-9E79-37C84389028E}" srcOrd="1" destOrd="0" presId="urn:microsoft.com/office/officeart/2005/8/layout/hList3"/>
    <dgm:cxn modelId="{E576AE45-22E7-44F1-B309-7C022259DE66}" type="presParOf" srcId="{BF84AC7F-CC8A-4BC2-A702-49E8A7D7C577}" destId="{AC7DA963-F4E8-44B0-AC02-3DCB405D1483}" srcOrd="2" destOrd="0" presId="urn:microsoft.com/office/officeart/2005/8/layout/hList3"/>
    <dgm:cxn modelId="{15B41DBA-C2CB-469A-B1B6-87A1FAB96DF6}" type="presParOf" srcId="{5036F34C-B2CE-44E2-B67D-829834843C96}" destId="{BDDFB134-DECB-4165-9F33-348EF42A98AB}"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68956-D20A-4C63-AA19-232567B41869}" type="doc">
      <dgm:prSet loTypeId="urn:microsoft.com/office/officeart/2005/8/layout/hProcess9" loCatId="process" qsTypeId="urn:microsoft.com/office/officeart/2005/8/quickstyle/simple1" qsCatId="simple" csTypeId="urn:microsoft.com/office/officeart/2005/8/colors/accent1_2" csCatId="accent1" phldr="1"/>
      <dgm:spPr/>
    </dgm:pt>
    <dgm:pt modelId="{C45B940F-60E9-4DEF-9B3B-E3BED85F0CBC}">
      <dgm:prSet phldrT="[Текст]"/>
      <dgm:spPr>
        <a:solidFill>
          <a:schemeClr val="accent5">
            <a:lumMod val="50000"/>
          </a:schemeClr>
        </a:solidFill>
      </dgm:spPr>
      <dgm:t>
        <a:bodyPr/>
        <a:lstStyle/>
        <a:p>
          <a:r>
            <a:rPr lang="ru-RU" dirty="0"/>
            <a:t>Подрядчик направляет предложение об изменении контракта с обоснованием и подписанным со своей стороны доп. соглашением</a:t>
          </a:r>
        </a:p>
      </dgm:t>
    </dgm:pt>
    <dgm:pt modelId="{20E463F9-EC80-4C02-9D79-48E246201C57}" type="parTrans" cxnId="{DAC04E50-14E2-46D7-A365-26BEC4A3B27D}">
      <dgm:prSet/>
      <dgm:spPr/>
      <dgm:t>
        <a:bodyPr/>
        <a:lstStyle/>
        <a:p>
          <a:endParaRPr lang="ru-RU"/>
        </a:p>
      </dgm:t>
    </dgm:pt>
    <dgm:pt modelId="{FF7E7E9E-D0C3-45F4-B352-FA8374CEDA3B}" type="sibTrans" cxnId="{DAC04E50-14E2-46D7-A365-26BEC4A3B27D}">
      <dgm:prSet/>
      <dgm:spPr/>
      <dgm:t>
        <a:bodyPr/>
        <a:lstStyle/>
        <a:p>
          <a:endParaRPr lang="ru-RU"/>
        </a:p>
      </dgm:t>
    </dgm:pt>
    <dgm:pt modelId="{219DB5B6-E34D-4C5A-B1D0-013FC5AF4DEA}">
      <dgm:prSet phldrT="[Текст]"/>
      <dgm:spPr>
        <a:solidFill>
          <a:schemeClr val="accent5">
            <a:lumMod val="50000"/>
          </a:schemeClr>
        </a:solidFill>
      </dgm:spPr>
      <dgm:t>
        <a:bodyPr/>
        <a:lstStyle/>
        <a:p>
          <a:r>
            <a:rPr lang="ru-RU" dirty="0"/>
            <a:t>Заказчик соглашается или нет</a:t>
          </a:r>
        </a:p>
      </dgm:t>
    </dgm:pt>
    <dgm:pt modelId="{7C34E9E4-21AF-4392-A226-6AE7DD6FF953}" type="parTrans" cxnId="{E660BB29-CF3A-47BB-871E-6AC15F8979A2}">
      <dgm:prSet/>
      <dgm:spPr/>
      <dgm:t>
        <a:bodyPr/>
        <a:lstStyle/>
        <a:p>
          <a:endParaRPr lang="ru-RU"/>
        </a:p>
      </dgm:t>
    </dgm:pt>
    <dgm:pt modelId="{44DEA73F-6FDF-434E-876F-8BC673C7C332}" type="sibTrans" cxnId="{E660BB29-CF3A-47BB-871E-6AC15F8979A2}">
      <dgm:prSet/>
      <dgm:spPr/>
      <dgm:t>
        <a:bodyPr/>
        <a:lstStyle/>
        <a:p>
          <a:endParaRPr lang="ru-RU"/>
        </a:p>
      </dgm:t>
    </dgm:pt>
    <dgm:pt modelId="{CA9985FB-C7AF-4167-929C-3B861F2B532C}">
      <dgm:prSet phldrT="[Текст]"/>
      <dgm:spPr>
        <a:solidFill>
          <a:schemeClr val="accent5">
            <a:lumMod val="50000"/>
          </a:schemeClr>
        </a:solidFill>
      </dgm:spPr>
      <dgm:t>
        <a:bodyPr/>
        <a:lstStyle/>
        <a:p>
          <a:r>
            <a:rPr lang="ru-RU" dirty="0"/>
            <a:t>Если заказчик соглашается, то в течение 10 раб. дней подписывает доп. соглашение, направляет его Подрядчику и размещает сведения в реестре контрактов</a:t>
          </a:r>
        </a:p>
      </dgm:t>
    </dgm:pt>
    <dgm:pt modelId="{B84CC7EF-325C-446B-B5CF-95E58FBCEA57}" type="parTrans" cxnId="{54A8528D-2334-4D93-AFF4-F7D71C6349E5}">
      <dgm:prSet/>
      <dgm:spPr/>
      <dgm:t>
        <a:bodyPr/>
        <a:lstStyle/>
        <a:p>
          <a:endParaRPr lang="ru-RU"/>
        </a:p>
      </dgm:t>
    </dgm:pt>
    <dgm:pt modelId="{743EEE3B-8B1E-409E-9CCD-2EA00088C2AC}" type="sibTrans" cxnId="{54A8528D-2334-4D93-AFF4-F7D71C6349E5}">
      <dgm:prSet/>
      <dgm:spPr/>
      <dgm:t>
        <a:bodyPr/>
        <a:lstStyle/>
        <a:p>
          <a:endParaRPr lang="ru-RU"/>
        </a:p>
      </dgm:t>
    </dgm:pt>
    <dgm:pt modelId="{E1C0CF27-2B33-47E3-B718-D76F80774048}" type="pres">
      <dgm:prSet presAssocID="{C1F68956-D20A-4C63-AA19-232567B41869}" presName="CompostProcess" presStyleCnt="0">
        <dgm:presLayoutVars>
          <dgm:dir/>
          <dgm:resizeHandles val="exact"/>
        </dgm:presLayoutVars>
      </dgm:prSet>
      <dgm:spPr/>
    </dgm:pt>
    <dgm:pt modelId="{8CB71117-B022-42DD-A620-B75C2A45F922}" type="pres">
      <dgm:prSet presAssocID="{C1F68956-D20A-4C63-AA19-232567B41869}" presName="arrow" presStyleLbl="bgShp" presStyleIdx="0" presStyleCnt="1"/>
      <dgm:spPr>
        <a:solidFill>
          <a:schemeClr val="accent5">
            <a:lumMod val="60000"/>
            <a:lumOff val="40000"/>
          </a:schemeClr>
        </a:solidFill>
      </dgm:spPr>
    </dgm:pt>
    <dgm:pt modelId="{1E7E491F-A761-4038-9492-1FBFDB5570B5}" type="pres">
      <dgm:prSet presAssocID="{C1F68956-D20A-4C63-AA19-232567B41869}" presName="linearProcess" presStyleCnt="0"/>
      <dgm:spPr/>
    </dgm:pt>
    <dgm:pt modelId="{C9511E4B-EC8B-4DAF-AE21-98ED8C4FA2EB}" type="pres">
      <dgm:prSet presAssocID="{C45B940F-60E9-4DEF-9B3B-E3BED85F0CBC}" presName="textNode" presStyleLbl="node1" presStyleIdx="0" presStyleCnt="3">
        <dgm:presLayoutVars>
          <dgm:bulletEnabled val="1"/>
        </dgm:presLayoutVars>
      </dgm:prSet>
      <dgm:spPr/>
      <dgm:t>
        <a:bodyPr/>
        <a:lstStyle/>
        <a:p>
          <a:endParaRPr lang="ru-RU"/>
        </a:p>
      </dgm:t>
    </dgm:pt>
    <dgm:pt modelId="{ADE8A9B5-AD03-47CC-BB33-894730483A7C}" type="pres">
      <dgm:prSet presAssocID="{FF7E7E9E-D0C3-45F4-B352-FA8374CEDA3B}" presName="sibTrans" presStyleCnt="0"/>
      <dgm:spPr/>
    </dgm:pt>
    <dgm:pt modelId="{733A0ED2-37FA-4159-8295-174CB561D13C}" type="pres">
      <dgm:prSet presAssocID="{219DB5B6-E34D-4C5A-B1D0-013FC5AF4DEA}" presName="textNode" presStyleLbl="node1" presStyleIdx="1" presStyleCnt="3">
        <dgm:presLayoutVars>
          <dgm:bulletEnabled val="1"/>
        </dgm:presLayoutVars>
      </dgm:prSet>
      <dgm:spPr/>
      <dgm:t>
        <a:bodyPr/>
        <a:lstStyle/>
        <a:p>
          <a:endParaRPr lang="ru-RU"/>
        </a:p>
      </dgm:t>
    </dgm:pt>
    <dgm:pt modelId="{ABB25401-8027-4D5C-9EFA-EAB47A621320}" type="pres">
      <dgm:prSet presAssocID="{44DEA73F-6FDF-434E-876F-8BC673C7C332}" presName="sibTrans" presStyleCnt="0"/>
      <dgm:spPr/>
    </dgm:pt>
    <dgm:pt modelId="{C1E0BF9D-3F54-4007-9A8F-B20B671CEA3D}" type="pres">
      <dgm:prSet presAssocID="{CA9985FB-C7AF-4167-929C-3B861F2B532C}" presName="textNode" presStyleLbl="node1" presStyleIdx="2" presStyleCnt="3">
        <dgm:presLayoutVars>
          <dgm:bulletEnabled val="1"/>
        </dgm:presLayoutVars>
      </dgm:prSet>
      <dgm:spPr/>
      <dgm:t>
        <a:bodyPr/>
        <a:lstStyle/>
        <a:p>
          <a:endParaRPr lang="ru-RU"/>
        </a:p>
      </dgm:t>
    </dgm:pt>
  </dgm:ptLst>
  <dgm:cxnLst>
    <dgm:cxn modelId="{2088EDFD-F5E7-45CB-8EF4-310F99BAEDC0}" type="presOf" srcId="{CA9985FB-C7AF-4167-929C-3B861F2B532C}" destId="{C1E0BF9D-3F54-4007-9A8F-B20B671CEA3D}" srcOrd="0" destOrd="0" presId="urn:microsoft.com/office/officeart/2005/8/layout/hProcess9"/>
    <dgm:cxn modelId="{DAC04E50-14E2-46D7-A365-26BEC4A3B27D}" srcId="{C1F68956-D20A-4C63-AA19-232567B41869}" destId="{C45B940F-60E9-4DEF-9B3B-E3BED85F0CBC}" srcOrd="0" destOrd="0" parTransId="{20E463F9-EC80-4C02-9D79-48E246201C57}" sibTransId="{FF7E7E9E-D0C3-45F4-B352-FA8374CEDA3B}"/>
    <dgm:cxn modelId="{D772A028-E5E0-4EAC-A820-8C00C2F2848F}" type="presOf" srcId="{C1F68956-D20A-4C63-AA19-232567B41869}" destId="{E1C0CF27-2B33-47E3-B718-D76F80774048}" srcOrd="0" destOrd="0" presId="urn:microsoft.com/office/officeart/2005/8/layout/hProcess9"/>
    <dgm:cxn modelId="{54A8528D-2334-4D93-AFF4-F7D71C6349E5}" srcId="{C1F68956-D20A-4C63-AA19-232567B41869}" destId="{CA9985FB-C7AF-4167-929C-3B861F2B532C}" srcOrd="2" destOrd="0" parTransId="{B84CC7EF-325C-446B-B5CF-95E58FBCEA57}" sibTransId="{743EEE3B-8B1E-409E-9CCD-2EA00088C2AC}"/>
    <dgm:cxn modelId="{E660BB29-CF3A-47BB-871E-6AC15F8979A2}" srcId="{C1F68956-D20A-4C63-AA19-232567B41869}" destId="{219DB5B6-E34D-4C5A-B1D0-013FC5AF4DEA}" srcOrd="1" destOrd="0" parTransId="{7C34E9E4-21AF-4392-A226-6AE7DD6FF953}" sibTransId="{44DEA73F-6FDF-434E-876F-8BC673C7C332}"/>
    <dgm:cxn modelId="{18F5995F-D1DC-42ED-9B42-D4EC22B71B0D}" type="presOf" srcId="{219DB5B6-E34D-4C5A-B1D0-013FC5AF4DEA}" destId="{733A0ED2-37FA-4159-8295-174CB561D13C}" srcOrd="0" destOrd="0" presId="urn:microsoft.com/office/officeart/2005/8/layout/hProcess9"/>
    <dgm:cxn modelId="{4B39DC57-A716-4214-B35F-FAE419ED94C6}" type="presOf" srcId="{C45B940F-60E9-4DEF-9B3B-E3BED85F0CBC}" destId="{C9511E4B-EC8B-4DAF-AE21-98ED8C4FA2EB}" srcOrd="0" destOrd="0" presId="urn:microsoft.com/office/officeart/2005/8/layout/hProcess9"/>
    <dgm:cxn modelId="{F2598044-45B7-4715-98E7-C4049FD4F4C1}" type="presParOf" srcId="{E1C0CF27-2B33-47E3-B718-D76F80774048}" destId="{8CB71117-B022-42DD-A620-B75C2A45F922}" srcOrd="0" destOrd="0" presId="urn:microsoft.com/office/officeart/2005/8/layout/hProcess9"/>
    <dgm:cxn modelId="{43CD1561-7EBB-4054-BA44-9E10D41D096B}" type="presParOf" srcId="{E1C0CF27-2B33-47E3-B718-D76F80774048}" destId="{1E7E491F-A761-4038-9492-1FBFDB5570B5}" srcOrd="1" destOrd="0" presId="urn:microsoft.com/office/officeart/2005/8/layout/hProcess9"/>
    <dgm:cxn modelId="{C83A750C-1357-491C-866E-908A91AF764F}" type="presParOf" srcId="{1E7E491F-A761-4038-9492-1FBFDB5570B5}" destId="{C9511E4B-EC8B-4DAF-AE21-98ED8C4FA2EB}" srcOrd="0" destOrd="0" presId="urn:microsoft.com/office/officeart/2005/8/layout/hProcess9"/>
    <dgm:cxn modelId="{E27C9C12-92CE-4B0F-8F96-393CD3CF3A89}" type="presParOf" srcId="{1E7E491F-A761-4038-9492-1FBFDB5570B5}" destId="{ADE8A9B5-AD03-47CC-BB33-894730483A7C}" srcOrd="1" destOrd="0" presId="urn:microsoft.com/office/officeart/2005/8/layout/hProcess9"/>
    <dgm:cxn modelId="{A89CB57D-86B5-4A4C-B625-BDC526518C78}" type="presParOf" srcId="{1E7E491F-A761-4038-9492-1FBFDB5570B5}" destId="{733A0ED2-37FA-4159-8295-174CB561D13C}" srcOrd="2" destOrd="0" presId="urn:microsoft.com/office/officeart/2005/8/layout/hProcess9"/>
    <dgm:cxn modelId="{258EA927-FDF2-44EB-B818-9F43667BCEF1}" type="presParOf" srcId="{1E7E491F-A761-4038-9492-1FBFDB5570B5}" destId="{ABB25401-8027-4D5C-9EFA-EAB47A621320}" srcOrd="3" destOrd="0" presId="urn:microsoft.com/office/officeart/2005/8/layout/hProcess9"/>
    <dgm:cxn modelId="{0BD15565-3725-457B-BC3E-6B163ECCEDCB}" type="presParOf" srcId="{1E7E491F-A761-4038-9492-1FBFDB5570B5}" destId="{C1E0BF9D-3F54-4007-9A8F-B20B671CEA3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496B7-994B-4412-8391-03512995204C}">
      <dsp:nvSpPr>
        <dsp:cNvPr id="0" name=""/>
        <dsp:cNvSpPr/>
      </dsp:nvSpPr>
      <dsp:spPr>
        <a:xfrm>
          <a:off x="2" y="0"/>
          <a:ext cx="11222614" cy="5418667"/>
        </a:xfrm>
        <a:prstGeom prst="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86362D7D-6C32-4903-A6C9-16B3AEE40DEE}">
      <dsp:nvSpPr>
        <dsp:cNvPr id="0" name=""/>
        <dsp:cNvSpPr/>
      </dsp:nvSpPr>
      <dsp:spPr>
        <a:xfrm>
          <a:off x="2699" y="1625600"/>
          <a:ext cx="1694708"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02.07.2021 г. N360-ФЗ (Оптимизационный)</a:t>
          </a:r>
        </a:p>
        <a:p>
          <a:pPr lvl="0" algn="ctr" defTabSz="533400">
            <a:lnSpc>
              <a:spcPct val="90000"/>
            </a:lnSpc>
            <a:spcBef>
              <a:spcPct val="0"/>
            </a:spcBef>
            <a:spcAft>
              <a:spcPct val="35000"/>
            </a:spcAft>
          </a:pPr>
          <a:r>
            <a:rPr lang="ru-RU" sz="1200" b="1" kern="1200" dirty="0" smtClean="0"/>
            <a:t>Действует с 1 января 2022 года</a:t>
          </a:r>
        </a:p>
        <a:p>
          <a:pPr lvl="0" algn="ctr" defTabSz="533400">
            <a:lnSpc>
              <a:spcPct val="90000"/>
            </a:lnSpc>
            <a:spcBef>
              <a:spcPct val="0"/>
            </a:spcBef>
            <a:spcAft>
              <a:spcPct val="35000"/>
            </a:spcAft>
          </a:pPr>
          <a:r>
            <a:rPr lang="ru-RU" sz="1000" b="0" kern="1200" dirty="0" smtClean="0"/>
            <a:t>(за исключением отдельных положений)</a:t>
          </a:r>
          <a:endParaRPr lang="ru-RU" sz="1000" b="1" kern="1200" dirty="0" smtClean="0"/>
        </a:p>
      </dsp:txBody>
      <dsp:txXfrm>
        <a:off x="85428" y="1708329"/>
        <a:ext cx="1529250" cy="2002008"/>
      </dsp:txXfrm>
    </dsp:sp>
    <dsp:sp modelId="{BF047BB4-189E-48EF-A3C3-F6E956F61728}">
      <dsp:nvSpPr>
        <dsp:cNvPr id="0" name=""/>
        <dsp:cNvSpPr/>
      </dsp:nvSpPr>
      <dsp:spPr>
        <a:xfrm>
          <a:off x="1969479"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08.03.2022 N46-ФЗ (Антикризисный)</a:t>
          </a:r>
        </a:p>
        <a:p>
          <a:pPr lvl="0" algn="ctr" defTabSz="533400">
            <a:lnSpc>
              <a:spcPct val="90000"/>
            </a:lnSpc>
            <a:spcBef>
              <a:spcPct val="0"/>
            </a:spcBef>
            <a:spcAft>
              <a:spcPct val="35000"/>
            </a:spcAft>
          </a:pPr>
          <a:r>
            <a:rPr lang="ru-RU" sz="1200" b="1" kern="1200" dirty="0" smtClean="0"/>
            <a:t>Действует с 8 марта 2022 года</a:t>
          </a:r>
          <a:endParaRPr lang="ru-RU" sz="1200" b="0" kern="1200" dirty="0" smtClean="0"/>
        </a:p>
        <a:p>
          <a:pPr lvl="0" algn="ctr" defTabSz="533400">
            <a:lnSpc>
              <a:spcPct val="90000"/>
            </a:lnSpc>
            <a:spcBef>
              <a:spcPct val="0"/>
            </a:spcBef>
            <a:spcAft>
              <a:spcPct val="35000"/>
            </a:spcAft>
          </a:pPr>
          <a:r>
            <a:rPr lang="ru-RU" sz="1000" b="0" kern="1200" dirty="0" smtClean="0"/>
            <a:t>(некоторые пункты действуют 2 года со дня публикации)</a:t>
          </a:r>
        </a:p>
      </dsp:txBody>
      <dsp:txXfrm>
        <a:off x="2049168" y="1705289"/>
        <a:ext cx="1473052" cy="2008088"/>
      </dsp:txXfrm>
    </dsp:sp>
    <dsp:sp modelId="{D05D933D-F987-4F4F-AD30-B16D054F566A}">
      <dsp:nvSpPr>
        <dsp:cNvPr id="0" name=""/>
        <dsp:cNvSpPr/>
      </dsp:nvSpPr>
      <dsp:spPr>
        <a:xfrm>
          <a:off x="3873981"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t>ФЗ от 16.04.2022 N104-ФЗ </a:t>
          </a:r>
          <a:r>
            <a:rPr lang="ru-RU" sz="1200" kern="1200" dirty="0" smtClean="0"/>
            <a:t>(Антикризисный)</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16 апреля 2022 года </a:t>
          </a:r>
        </a:p>
        <a:p>
          <a:pPr lvl="0" algn="ctr" defTabSz="533400">
            <a:lnSpc>
              <a:spcPct val="90000"/>
            </a:lnSpc>
            <a:spcBef>
              <a:spcPct val="0"/>
            </a:spcBef>
            <a:spcAft>
              <a:spcPct val="35000"/>
            </a:spcAft>
          </a:pPr>
          <a:r>
            <a:rPr lang="ru-RU" sz="1050" b="0" kern="1200" dirty="0" smtClean="0"/>
            <a:t>(за исключением отдельных положений)</a:t>
          </a:r>
          <a:endParaRPr lang="ru-RU" sz="1050" b="0" kern="1200" dirty="0"/>
        </a:p>
      </dsp:txBody>
      <dsp:txXfrm>
        <a:off x="3953670" y="1705289"/>
        <a:ext cx="1473052" cy="2008088"/>
      </dsp:txXfrm>
    </dsp:sp>
    <dsp:sp modelId="{0229A0A3-9501-4BE6-B3CD-171BC5BF9143}">
      <dsp:nvSpPr>
        <dsp:cNvPr id="0" name=""/>
        <dsp:cNvSpPr/>
      </dsp:nvSpPr>
      <dsp:spPr>
        <a:xfrm>
          <a:off x="5778484"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16.04.2022 N 109-ФЗ</a:t>
          </a:r>
        </a:p>
        <a:p>
          <a:pPr lvl="0" algn="ctr" defTabSz="533400">
            <a:lnSpc>
              <a:spcPct val="90000"/>
            </a:lnSpc>
            <a:spcBef>
              <a:spcPct val="0"/>
            </a:spcBef>
            <a:spcAft>
              <a:spcPct val="35000"/>
            </a:spcAft>
          </a:pPr>
          <a:r>
            <a:rPr lang="ru-RU" sz="1200" kern="1200" dirty="0" smtClean="0"/>
            <a:t>(Технический, по независимым гарантиям)</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5858173" y="1705289"/>
        <a:ext cx="1473052" cy="2008088"/>
      </dsp:txXfrm>
    </dsp:sp>
    <dsp:sp modelId="{EFA63CE7-5015-4CA5-BC8A-D3B11644C0BA}">
      <dsp:nvSpPr>
        <dsp:cNvPr id="0" name=""/>
        <dsp:cNvSpPr/>
      </dsp:nvSpPr>
      <dsp:spPr>
        <a:xfrm>
          <a:off x="7682987"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11.06.2022 N 160-ФЗ</a:t>
          </a:r>
        </a:p>
        <a:p>
          <a:pPr lvl="0" algn="ctr" defTabSz="533400">
            <a:lnSpc>
              <a:spcPct val="90000"/>
            </a:lnSpc>
            <a:spcBef>
              <a:spcPct val="0"/>
            </a:spcBef>
            <a:spcAft>
              <a:spcPct val="35000"/>
            </a:spcAft>
          </a:pPr>
          <a:r>
            <a:rPr lang="ru-RU" sz="1200" kern="1200" dirty="0" smtClean="0"/>
            <a:t>(Технический, по комиссиям и заинтересованным лицам)</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1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7762676" y="1705289"/>
        <a:ext cx="1473052" cy="2008088"/>
      </dsp:txXfrm>
    </dsp:sp>
    <dsp:sp modelId="{92854884-482E-429A-B0D2-F714BAF2B630}">
      <dsp:nvSpPr>
        <dsp:cNvPr id="0" name=""/>
        <dsp:cNvSpPr/>
      </dsp:nvSpPr>
      <dsp:spPr>
        <a:xfrm>
          <a:off x="9587489" y="1625600"/>
          <a:ext cx="163243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ФЗ от 28.06.2022 N 231-ФЗ</a:t>
          </a:r>
        </a:p>
        <a:p>
          <a:pPr lvl="0" algn="ctr" defTabSz="533400">
            <a:lnSpc>
              <a:spcPct val="90000"/>
            </a:lnSpc>
            <a:spcBef>
              <a:spcPct val="0"/>
            </a:spcBef>
            <a:spcAft>
              <a:spcPct val="35000"/>
            </a:spcAft>
          </a:pPr>
          <a:r>
            <a:rPr lang="ru-RU" sz="1200" kern="1200" dirty="0" smtClean="0"/>
            <a:t>(Технический, по контрактам с встречными </a:t>
          </a:r>
          <a:r>
            <a:rPr lang="ru-RU" sz="1200" kern="1200" dirty="0" err="1" smtClean="0"/>
            <a:t>инвестобязательствами</a:t>
          </a:r>
          <a:r>
            <a:rPr lang="ru-RU" sz="1200" kern="1200" dirty="0" smtClean="0"/>
            <a:t>)</a:t>
          </a:r>
          <a:r>
            <a:rPr lang="ru-RU" sz="1200" b="1" kern="1200" dirty="0" smtClean="0"/>
            <a:t> </a:t>
          </a:r>
        </a:p>
        <a:p>
          <a:pPr lvl="0" algn="ctr" defTabSz="533400">
            <a:lnSpc>
              <a:spcPct val="90000"/>
            </a:lnSpc>
            <a:spcBef>
              <a:spcPct val="0"/>
            </a:spcBef>
            <a:spcAft>
              <a:spcPct val="35000"/>
            </a:spcAft>
          </a:pPr>
          <a:r>
            <a:rPr lang="ru-RU" sz="1200" b="1" kern="1200" dirty="0" smtClean="0"/>
            <a:t>Действует с 9 июля 2022 года </a:t>
          </a:r>
        </a:p>
        <a:p>
          <a:pPr lvl="0" algn="ctr" defTabSz="533400">
            <a:lnSpc>
              <a:spcPct val="90000"/>
            </a:lnSpc>
            <a:spcBef>
              <a:spcPct val="0"/>
            </a:spcBef>
            <a:spcAft>
              <a:spcPct val="35000"/>
            </a:spcAft>
          </a:pPr>
          <a:r>
            <a:rPr lang="ru-RU" sz="1000" b="0" kern="1200" dirty="0" smtClean="0"/>
            <a:t>(за исключением отдельных положений)</a:t>
          </a:r>
        </a:p>
      </dsp:txBody>
      <dsp:txXfrm>
        <a:off x="9667178" y="1705289"/>
        <a:ext cx="1473052" cy="2008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22778-6C4A-4365-9E78-0B7BD38FA3E4}">
      <dsp:nvSpPr>
        <dsp:cNvPr id="0" name=""/>
        <dsp:cNvSpPr/>
      </dsp:nvSpPr>
      <dsp:spPr>
        <a:xfrm>
          <a:off x="4500480" y="1752"/>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smtClean="0"/>
            <a:t>Подача жалобы на действия заказчика исключительно через функционал ЕИС </a:t>
          </a:r>
          <a:endParaRPr lang="ru-RU" sz="1600" kern="1200" dirty="0"/>
        </a:p>
      </dsp:txBody>
      <dsp:txXfrm>
        <a:off x="4500480" y="79556"/>
        <a:ext cx="6517308" cy="466824"/>
      </dsp:txXfrm>
    </dsp:sp>
    <dsp:sp modelId="{A29A1B8D-8D7C-461B-9B1F-05EEDDD12364}">
      <dsp:nvSpPr>
        <dsp:cNvPr id="0" name=""/>
        <dsp:cNvSpPr/>
      </dsp:nvSpPr>
      <dsp:spPr>
        <a:xfrm>
          <a:off x="0" y="0"/>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01.01.2022 г. </a:t>
          </a:r>
        </a:p>
        <a:p>
          <a:pPr lvl="0" algn="ctr" defTabSz="711200">
            <a:lnSpc>
              <a:spcPct val="90000"/>
            </a:lnSpc>
            <a:spcBef>
              <a:spcPct val="0"/>
            </a:spcBef>
            <a:spcAft>
              <a:spcPct val="35000"/>
            </a:spcAft>
          </a:pPr>
          <a:r>
            <a:rPr lang="ru-RU" sz="1200" kern="1200" dirty="0" smtClean="0"/>
            <a:t>(ст. 105 44-ФЗ)</a:t>
          </a:r>
          <a:endParaRPr lang="ru-RU" sz="1200" kern="1200" dirty="0"/>
        </a:p>
      </dsp:txBody>
      <dsp:txXfrm>
        <a:off x="30385" y="30385"/>
        <a:ext cx="4439710" cy="561662"/>
      </dsp:txXfrm>
    </dsp:sp>
    <dsp:sp modelId="{5BB70A19-D7F4-490E-A6DE-5E804A2D42FA}">
      <dsp:nvSpPr>
        <dsp:cNvPr id="0" name=""/>
        <dsp:cNvSpPr/>
      </dsp:nvSpPr>
      <dsp:spPr>
        <a:xfrm>
          <a:off x="4500480" y="686428"/>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400" kern="1200" dirty="0" smtClean="0"/>
            <a:t>Формирование документа о приемке в электронной форме (по результатам ЭП, ЗЭП, за исключением некоторых)</a:t>
          </a:r>
        </a:p>
        <a:p>
          <a:pPr marL="285750" lvl="1" indent="0" algn="l" defTabSz="2889250">
            <a:lnSpc>
              <a:spcPct val="90000"/>
            </a:lnSpc>
            <a:spcBef>
              <a:spcPct val="0"/>
            </a:spcBef>
            <a:spcAft>
              <a:spcPct val="15000"/>
            </a:spcAft>
            <a:buChar char="••"/>
          </a:pPr>
          <a:endParaRPr lang="ru-RU" kern="1200" dirty="0"/>
        </a:p>
      </dsp:txBody>
      <dsp:txXfrm>
        <a:off x="4500480" y="764232"/>
        <a:ext cx="6517308" cy="466824"/>
      </dsp:txXfrm>
    </dsp:sp>
    <dsp:sp modelId="{CD918014-15A8-4850-BBCB-D6636FE7C61E}">
      <dsp:nvSpPr>
        <dsp:cNvPr id="0" name=""/>
        <dsp:cNvSpPr/>
      </dsp:nvSpPr>
      <dsp:spPr>
        <a:xfrm>
          <a:off x="0" y="683073"/>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ru-RU" sz="1500" b="1" kern="1200" dirty="0" smtClean="0"/>
            <a:t>с 01.01.2022 г. </a:t>
          </a:r>
        </a:p>
        <a:p>
          <a:pPr lvl="0" algn="ctr" defTabSz="666750">
            <a:lnSpc>
              <a:spcPct val="90000"/>
            </a:lnSpc>
            <a:spcBef>
              <a:spcPct val="0"/>
            </a:spcBef>
            <a:spcAft>
              <a:spcPct val="35000"/>
            </a:spcAft>
          </a:pPr>
          <a:r>
            <a:rPr lang="ru-RU" sz="1200" kern="1200" dirty="0" smtClean="0"/>
            <a:t>(ч. 13 ст. 94 44-ФЗ)</a:t>
          </a:r>
          <a:endParaRPr lang="ru-RU" sz="1200" kern="1200" dirty="0"/>
        </a:p>
      </dsp:txBody>
      <dsp:txXfrm>
        <a:off x="30385" y="713458"/>
        <a:ext cx="4439710" cy="561662"/>
      </dsp:txXfrm>
    </dsp:sp>
    <dsp:sp modelId="{16CA980B-7760-48F1-998A-2A990B6771D1}">
      <dsp:nvSpPr>
        <dsp:cNvPr id="0" name=""/>
        <dsp:cNvSpPr/>
      </dsp:nvSpPr>
      <dsp:spPr>
        <a:xfrm>
          <a:off x="4498365" y="1371103"/>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 </a:t>
          </a:r>
          <a:r>
            <a:rPr lang="ru-RU" sz="1400" kern="1200" dirty="0" smtClean="0"/>
            <a:t>Односторонний отказ от исполнения контракта только через ЕИС (по результатам ЭП, ЗЭП)</a:t>
          </a:r>
          <a:endParaRPr lang="ru-RU" sz="1400" kern="1200" dirty="0"/>
        </a:p>
      </dsp:txBody>
      <dsp:txXfrm>
        <a:off x="4498365" y="1448907"/>
        <a:ext cx="6517308" cy="466824"/>
      </dsp:txXfrm>
    </dsp:sp>
    <dsp:sp modelId="{AB04AA4D-2994-442B-AF2D-33F6F27C4228}">
      <dsp:nvSpPr>
        <dsp:cNvPr id="0" name=""/>
        <dsp:cNvSpPr/>
      </dsp:nvSpPr>
      <dsp:spPr>
        <a:xfrm>
          <a:off x="0" y="1371103"/>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01.07.2022 г. </a:t>
          </a:r>
        </a:p>
        <a:p>
          <a:pPr lvl="0" algn="ctr" defTabSz="711200">
            <a:lnSpc>
              <a:spcPct val="90000"/>
            </a:lnSpc>
            <a:spcBef>
              <a:spcPct val="0"/>
            </a:spcBef>
            <a:spcAft>
              <a:spcPct val="35000"/>
            </a:spcAft>
          </a:pPr>
          <a:r>
            <a:rPr lang="ru-RU" sz="1200" kern="1200" dirty="0" smtClean="0"/>
            <a:t>(ч.12.1 ст. 95 44-ФЗ, ч.6 ст.8 360-ФЗ) </a:t>
          </a:r>
          <a:endParaRPr lang="ru-RU" sz="1200" kern="1200" dirty="0"/>
        </a:p>
      </dsp:txBody>
      <dsp:txXfrm>
        <a:off x="30385" y="1401488"/>
        <a:ext cx="4439710" cy="561662"/>
      </dsp:txXfrm>
    </dsp:sp>
    <dsp:sp modelId="{24EE5CB5-D628-44F2-A6AA-704CC08E9174}">
      <dsp:nvSpPr>
        <dsp:cNvPr id="0" name=""/>
        <dsp:cNvSpPr/>
      </dsp:nvSpPr>
      <dsp:spPr>
        <a:xfrm>
          <a:off x="4500480" y="2055779"/>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 </a:t>
          </a:r>
          <a:r>
            <a:rPr lang="ru-RU" sz="1400" kern="1200" dirty="0" smtClean="0"/>
            <a:t>Претензионная работа через ЕИС (по результатам ЭП, ЗЭП, за исключением некоторых)</a:t>
          </a:r>
          <a:endParaRPr lang="ru-RU" sz="1400" kern="1200" dirty="0"/>
        </a:p>
      </dsp:txBody>
      <dsp:txXfrm>
        <a:off x="4500480" y="2133583"/>
        <a:ext cx="6517308" cy="466824"/>
      </dsp:txXfrm>
    </dsp:sp>
    <dsp:sp modelId="{FFF30926-DCD1-4637-AD49-3E44573DCD19}">
      <dsp:nvSpPr>
        <dsp:cNvPr id="0" name=""/>
        <dsp:cNvSpPr/>
      </dsp:nvSpPr>
      <dsp:spPr>
        <a:xfrm>
          <a:off x="0" y="2055779"/>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i="0" kern="1200" dirty="0" smtClean="0"/>
            <a:t>с 01.07.2022 г. </a:t>
          </a:r>
        </a:p>
        <a:p>
          <a:pPr lvl="0" algn="ctr" defTabSz="711200">
            <a:lnSpc>
              <a:spcPct val="90000"/>
            </a:lnSpc>
            <a:spcBef>
              <a:spcPct val="0"/>
            </a:spcBef>
            <a:spcAft>
              <a:spcPct val="35000"/>
            </a:spcAft>
          </a:pPr>
          <a:r>
            <a:rPr lang="ru-RU" sz="1200" kern="1200" dirty="0" smtClean="0"/>
            <a:t>(ч.16 ст. 96 44-ФЗ)</a:t>
          </a:r>
          <a:endParaRPr lang="ru-RU" sz="1200" kern="1200" dirty="0"/>
        </a:p>
      </dsp:txBody>
      <dsp:txXfrm>
        <a:off x="30385" y="2086164"/>
        <a:ext cx="4439710" cy="561662"/>
      </dsp:txXfrm>
    </dsp:sp>
    <dsp:sp modelId="{FE008C14-1B76-4991-849F-648BAB1EA1DD}">
      <dsp:nvSpPr>
        <dsp:cNvPr id="0" name=""/>
        <dsp:cNvSpPr/>
      </dsp:nvSpPr>
      <dsp:spPr>
        <a:xfrm>
          <a:off x="4500480" y="2740455"/>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5">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 </a:t>
          </a:r>
          <a:r>
            <a:rPr lang="ru-RU" sz="1400" kern="1200" dirty="0" smtClean="0"/>
            <a:t>Заключение контракта в случае расторжения ранее заключенного по результатам ЭП, ЗЭП контракта ведется через ЕИС</a:t>
          </a:r>
          <a:endParaRPr lang="ru-RU" sz="1400" kern="1200" dirty="0"/>
        </a:p>
      </dsp:txBody>
      <dsp:txXfrm>
        <a:off x="4500480" y="2818259"/>
        <a:ext cx="6517308" cy="466824"/>
      </dsp:txXfrm>
    </dsp:sp>
    <dsp:sp modelId="{8E5D0277-C36E-4F2E-9F70-E3BF1FAA59C1}">
      <dsp:nvSpPr>
        <dsp:cNvPr id="0" name=""/>
        <dsp:cNvSpPr/>
      </dsp:nvSpPr>
      <dsp:spPr>
        <a:xfrm>
          <a:off x="0" y="2740455"/>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01.07.2022 г. </a:t>
          </a:r>
        </a:p>
        <a:p>
          <a:pPr lvl="0" algn="ctr" defTabSz="711200">
            <a:lnSpc>
              <a:spcPct val="90000"/>
            </a:lnSpc>
            <a:spcBef>
              <a:spcPct val="0"/>
            </a:spcBef>
            <a:spcAft>
              <a:spcPct val="35000"/>
            </a:spcAft>
          </a:pPr>
          <a:r>
            <a:rPr lang="ru-RU" sz="1200" kern="1200" dirty="0" smtClean="0"/>
            <a:t>(ч. 17.2 ст.95, п.2 ч.6 ст.8 360-ФЗ) </a:t>
          </a:r>
          <a:endParaRPr lang="ru-RU" sz="1200" kern="1200" dirty="0"/>
        </a:p>
      </dsp:txBody>
      <dsp:txXfrm>
        <a:off x="30385" y="2770840"/>
        <a:ext cx="4439710" cy="561662"/>
      </dsp:txXfrm>
    </dsp:sp>
    <dsp:sp modelId="{AC639A67-E0B2-4153-982B-218C9664617A}">
      <dsp:nvSpPr>
        <dsp:cNvPr id="0" name=""/>
        <dsp:cNvSpPr/>
      </dsp:nvSpPr>
      <dsp:spPr>
        <a:xfrm>
          <a:off x="4500480" y="3425130"/>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200" kern="1200" dirty="0" smtClean="0"/>
            <a:t> </a:t>
          </a:r>
          <a:r>
            <a:rPr lang="ru-RU" sz="1400" kern="1200" dirty="0" smtClean="0"/>
            <a:t>Формирование проекта контракта с использованием ЕИС</a:t>
          </a:r>
        </a:p>
      </dsp:txBody>
      <dsp:txXfrm>
        <a:off x="4500480" y="3502934"/>
        <a:ext cx="6517308" cy="466824"/>
      </dsp:txXfrm>
    </dsp:sp>
    <dsp:sp modelId="{D1552F03-D57F-49FB-B989-5DE90282BD6E}">
      <dsp:nvSpPr>
        <dsp:cNvPr id="0" name=""/>
        <dsp:cNvSpPr/>
      </dsp:nvSpPr>
      <dsp:spPr>
        <a:xfrm>
          <a:off x="0" y="3393903"/>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01.04.2023 г. </a:t>
          </a:r>
        </a:p>
        <a:p>
          <a:pPr lvl="0" algn="ctr" defTabSz="711200">
            <a:lnSpc>
              <a:spcPct val="90000"/>
            </a:lnSpc>
            <a:spcBef>
              <a:spcPct val="0"/>
            </a:spcBef>
            <a:spcAft>
              <a:spcPct val="35000"/>
            </a:spcAft>
          </a:pPr>
          <a:r>
            <a:rPr lang="ru-RU" sz="1200" kern="1200" dirty="0" smtClean="0"/>
            <a:t>(ч.7 ст. 8 360-ФЗ)</a:t>
          </a:r>
        </a:p>
      </dsp:txBody>
      <dsp:txXfrm>
        <a:off x="30385" y="3424288"/>
        <a:ext cx="4439710" cy="561662"/>
      </dsp:txXfrm>
    </dsp:sp>
    <dsp:sp modelId="{12BBF140-DAA8-4930-B67A-1CAF18A9D322}">
      <dsp:nvSpPr>
        <dsp:cNvPr id="0" name=""/>
        <dsp:cNvSpPr/>
      </dsp:nvSpPr>
      <dsp:spPr>
        <a:xfrm>
          <a:off x="4500480" y="4109806"/>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 </a:t>
          </a:r>
          <a:r>
            <a:rPr lang="ru-RU" sz="1400" kern="1200" dirty="0" smtClean="0"/>
            <a:t>Соглашение об изменении условий контракта, заключенного по результатам ЭП, ЗЭП через ЕИС </a:t>
          </a:r>
          <a:endParaRPr lang="ru-RU" sz="1400" kern="1200" dirty="0"/>
        </a:p>
      </dsp:txBody>
      <dsp:txXfrm>
        <a:off x="4500480" y="4187610"/>
        <a:ext cx="6517308" cy="466824"/>
      </dsp:txXfrm>
    </dsp:sp>
    <dsp:sp modelId="{8FE36F27-6A53-478C-A78D-DC4E23CD001B}">
      <dsp:nvSpPr>
        <dsp:cNvPr id="0" name=""/>
        <dsp:cNvSpPr/>
      </dsp:nvSpPr>
      <dsp:spPr>
        <a:xfrm>
          <a:off x="0" y="4109806"/>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01.01.2024 г. </a:t>
          </a:r>
        </a:p>
        <a:p>
          <a:pPr lvl="0" algn="ctr" defTabSz="711200">
            <a:lnSpc>
              <a:spcPct val="90000"/>
            </a:lnSpc>
            <a:spcBef>
              <a:spcPct val="0"/>
            </a:spcBef>
            <a:spcAft>
              <a:spcPct val="35000"/>
            </a:spcAft>
          </a:pPr>
          <a:r>
            <a:rPr lang="ru-RU" sz="1200" kern="1200" dirty="0" smtClean="0"/>
            <a:t>(ч.7 ст.9 360-ФЗ)</a:t>
          </a:r>
          <a:endParaRPr lang="ru-RU" sz="1200" kern="1200" dirty="0"/>
        </a:p>
      </dsp:txBody>
      <dsp:txXfrm>
        <a:off x="30385" y="4140191"/>
        <a:ext cx="4439710" cy="561662"/>
      </dsp:txXfrm>
    </dsp:sp>
    <dsp:sp modelId="{5529A2FF-BB43-4478-8133-A2CF48FD361D}">
      <dsp:nvSpPr>
        <dsp:cNvPr id="0" name=""/>
        <dsp:cNvSpPr/>
      </dsp:nvSpPr>
      <dsp:spPr>
        <a:xfrm>
          <a:off x="4500480" y="4794481"/>
          <a:ext cx="6750720" cy="622432"/>
        </a:xfrm>
        <a:prstGeom prst="rightArrow">
          <a:avLst>
            <a:gd name="adj1" fmla="val 75000"/>
            <a:gd name="adj2" fmla="val 50000"/>
          </a:avLst>
        </a:prstGeom>
        <a:solidFill>
          <a:schemeClr val="accent5">
            <a:lumMod val="40000"/>
            <a:lumOff val="6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ru-RU" sz="1300" kern="1200" dirty="0" smtClean="0"/>
            <a:t> </a:t>
          </a:r>
          <a:r>
            <a:rPr lang="ru-RU" sz="1400" kern="1200" dirty="0" smtClean="0"/>
            <a:t>Соглашение о расторжении контракта, заключенного по результатам ЭП, ЗЭП через ЕИС </a:t>
          </a:r>
          <a:endParaRPr lang="ru-RU" sz="1400" kern="1200" dirty="0"/>
        </a:p>
      </dsp:txBody>
      <dsp:txXfrm>
        <a:off x="4500480" y="4872285"/>
        <a:ext cx="6517308" cy="466824"/>
      </dsp:txXfrm>
    </dsp:sp>
    <dsp:sp modelId="{E6D8C297-8427-4D1A-8342-219A9710DF24}">
      <dsp:nvSpPr>
        <dsp:cNvPr id="0" name=""/>
        <dsp:cNvSpPr/>
      </dsp:nvSpPr>
      <dsp:spPr>
        <a:xfrm>
          <a:off x="0" y="4794481"/>
          <a:ext cx="4500480" cy="622432"/>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b="1" kern="1200" dirty="0" smtClean="0"/>
            <a:t>с 01.01.2024 г. </a:t>
          </a:r>
        </a:p>
        <a:p>
          <a:pPr lvl="0" algn="ctr" defTabSz="711200">
            <a:lnSpc>
              <a:spcPct val="90000"/>
            </a:lnSpc>
            <a:spcBef>
              <a:spcPct val="0"/>
            </a:spcBef>
            <a:spcAft>
              <a:spcPct val="35000"/>
            </a:spcAft>
          </a:pPr>
          <a:r>
            <a:rPr lang="ru-RU" sz="1200" kern="1200" dirty="0" smtClean="0"/>
            <a:t>(ч.7 ст.9 360-ФЗ)</a:t>
          </a:r>
          <a:endParaRPr lang="ru-RU" sz="1200" kern="1200" dirty="0"/>
        </a:p>
      </dsp:txBody>
      <dsp:txXfrm>
        <a:off x="30385" y="4824866"/>
        <a:ext cx="4439710" cy="561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1124A-4DEA-4323-8DE9-D4B7C8670C0D}">
      <dsp:nvSpPr>
        <dsp:cNvPr id="0" name=""/>
        <dsp:cNvSpPr/>
      </dsp:nvSpPr>
      <dsp:spPr>
        <a:xfrm>
          <a:off x="0" y="0"/>
          <a:ext cx="6634422" cy="638167"/>
        </a:xfrm>
        <a:prstGeom prst="rect">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smtClean="0"/>
            <a:t>Когда можно?</a:t>
          </a:r>
          <a:endParaRPr lang="ru-RU" sz="3000" kern="1200" dirty="0"/>
        </a:p>
      </dsp:txBody>
      <dsp:txXfrm>
        <a:off x="0" y="0"/>
        <a:ext cx="6634422" cy="638167"/>
      </dsp:txXfrm>
    </dsp:sp>
    <dsp:sp modelId="{9C31ED45-8A68-4A48-B07C-97B0D1B94668}">
      <dsp:nvSpPr>
        <dsp:cNvPr id="0" name=""/>
        <dsp:cNvSpPr/>
      </dsp:nvSpPr>
      <dsp:spPr>
        <a:xfrm>
          <a:off x="3239" y="638167"/>
          <a:ext cx="2209314" cy="1340151"/>
        </a:xfrm>
        <a:prstGeom prst="rect">
          <a:avLst/>
        </a:prstGeom>
        <a:solidFill>
          <a:schemeClr val="accent5">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solidFill>
                <a:schemeClr val="tx1"/>
              </a:solidFill>
            </a:rPr>
            <a:t>Контракт расторгнут по соглашению сторон</a:t>
          </a:r>
          <a:endParaRPr lang="ru-RU" sz="2100" kern="1200" dirty="0">
            <a:solidFill>
              <a:schemeClr val="tx1"/>
            </a:solidFill>
          </a:endParaRPr>
        </a:p>
      </dsp:txBody>
      <dsp:txXfrm>
        <a:off x="3239" y="638167"/>
        <a:ext cx="2209314" cy="1340151"/>
      </dsp:txXfrm>
    </dsp:sp>
    <dsp:sp modelId="{F12C5CDA-1920-4FF4-9E79-37C84389028E}">
      <dsp:nvSpPr>
        <dsp:cNvPr id="0" name=""/>
        <dsp:cNvSpPr/>
      </dsp:nvSpPr>
      <dsp:spPr>
        <a:xfrm>
          <a:off x="2212553" y="638167"/>
          <a:ext cx="2209314" cy="1340151"/>
        </a:xfrm>
        <a:prstGeom prst="rect">
          <a:avLst/>
        </a:prstGeom>
        <a:solidFill>
          <a:schemeClr val="accent5">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solidFill>
                <a:schemeClr val="tx1"/>
              </a:solidFill>
            </a:rPr>
            <a:t>Контракт расторгнут по решению суда</a:t>
          </a:r>
          <a:endParaRPr lang="ru-RU" sz="2100" kern="1200" dirty="0">
            <a:solidFill>
              <a:schemeClr val="tx1"/>
            </a:solidFill>
          </a:endParaRPr>
        </a:p>
      </dsp:txBody>
      <dsp:txXfrm>
        <a:off x="2212553" y="638167"/>
        <a:ext cx="2209314" cy="1340151"/>
      </dsp:txXfrm>
    </dsp:sp>
    <dsp:sp modelId="{AC7DA963-F4E8-44B0-AC02-3DCB405D1483}">
      <dsp:nvSpPr>
        <dsp:cNvPr id="0" name=""/>
        <dsp:cNvSpPr/>
      </dsp:nvSpPr>
      <dsp:spPr>
        <a:xfrm>
          <a:off x="4421868" y="638167"/>
          <a:ext cx="2209314" cy="1340151"/>
        </a:xfrm>
        <a:prstGeom prst="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solidFill>
                <a:schemeClr val="tx1"/>
              </a:solidFill>
            </a:rPr>
            <a:t>Контракт расторгнут по решению одной из сторон*</a:t>
          </a:r>
          <a:endParaRPr lang="ru-RU" sz="2100" kern="1200" dirty="0">
            <a:solidFill>
              <a:schemeClr val="tx1"/>
            </a:solidFill>
          </a:endParaRPr>
        </a:p>
      </dsp:txBody>
      <dsp:txXfrm>
        <a:off x="4421868" y="638167"/>
        <a:ext cx="2209314" cy="1340151"/>
      </dsp:txXfrm>
    </dsp:sp>
    <dsp:sp modelId="{BDDFB134-DECB-4165-9F33-348EF42A98AB}">
      <dsp:nvSpPr>
        <dsp:cNvPr id="0" name=""/>
        <dsp:cNvSpPr/>
      </dsp:nvSpPr>
      <dsp:spPr>
        <a:xfrm>
          <a:off x="0" y="1978318"/>
          <a:ext cx="6634422" cy="148905"/>
        </a:xfrm>
        <a:prstGeom prst="rect">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71117-B022-42DD-A620-B75C2A45F922}">
      <dsp:nvSpPr>
        <dsp:cNvPr id="0" name=""/>
        <dsp:cNvSpPr/>
      </dsp:nvSpPr>
      <dsp:spPr>
        <a:xfrm>
          <a:off x="609599" y="0"/>
          <a:ext cx="6908800" cy="5418667"/>
        </a:xfrm>
        <a:prstGeom prst="rightArrow">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C9511E4B-EC8B-4DAF-AE21-98ED8C4FA2EB}">
      <dsp:nvSpPr>
        <dsp:cNvPr id="0" name=""/>
        <dsp:cNvSpPr/>
      </dsp:nvSpPr>
      <dsp:spPr>
        <a:xfrm>
          <a:off x="275431" y="1625600"/>
          <a:ext cx="243840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Подрядчик направляет предложение об изменении контракта с обоснованием и подписанным со своей стороны доп. соглашением</a:t>
          </a:r>
        </a:p>
      </dsp:txBody>
      <dsp:txXfrm>
        <a:off x="381238" y="1731407"/>
        <a:ext cx="2226786" cy="1955852"/>
      </dsp:txXfrm>
    </dsp:sp>
    <dsp:sp modelId="{733A0ED2-37FA-4159-8295-174CB561D13C}">
      <dsp:nvSpPr>
        <dsp:cNvPr id="0" name=""/>
        <dsp:cNvSpPr/>
      </dsp:nvSpPr>
      <dsp:spPr>
        <a:xfrm>
          <a:off x="2844799" y="1625600"/>
          <a:ext cx="243840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Заказчик соглашается или нет</a:t>
          </a:r>
        </a:p>
      </dsp:txBody>
      <dsp:txXfrm>
        <a:off x="2950606" y="1731407"/>
        <a:ext cx="2226786" cy="1955852"/>
      </dsp:txXfrm>
    </dsp:sp>
    <dsp:sp modelId="{C1E0BF9D-3F54-4007-9A8F-B20B671CEA3D}">
      <dsp:nvSpPr>
        <dsp:cNvPr id="0" name=""/>
        <dsp:cNvSpPr/>
      </dsp:nvSpPr>
      <dsp:spPr>
        <a:xfrm>
          <a:off x="5414168" y="1625600"/>
          <a:ext cx="2438400" cy="2167466"/>
        </a:xfrm>
        <a:prstGeom prst="roundRect">
          <a:avLst/>
        </a:prstGeom>
        <a:solidFill>
          <a:schemeClr val="accent5">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a:t>Если заказчик соглашается, то в течение 10 раб. дней подписывает доп. соглашение, направляет его Подрядчику и размещает сведения в реестре контрактов</a:t>
          </a:r>
        </a:p>
      </dsp:txBody>
      <dsp:txXfrm>
        <a:off x="5519975" y="1731407"/>
        <a:ext cx="22267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21.09.2022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a:t>
            </a:fld>
            <a:endParaRPr lang="ru-RU"/>
          </a:p>
        </p:txBody>
      </p:sp>
    </p:spTree>
    <p:extLst>
      <p:ext uri="{BB962C8B-B14F-4D97-AF65-F5344CB8AC3E}">
        <p14:creationId xmlns:p14="http://schemas.microsoft.com/office/powerpoint/2010/main" val="159305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11</a:t>
            </a:fld>
            <a:endParaRPr lang="ru-RU"/>
          </a:p>
        </p:txBody>
      </p:sp>
    </p:spTree>
    <p:extLst>
      <p:ext uri="{BB962C8B-B14F-4D97-AF65-F5344CB8AC3E}">
        <p14:creationId xmlns:p14="http://schemas.microsoft.com/office/powerpoint/2010/main" val="3151741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12</a:t>
            </a:fld>
            <a:endParaRPr lang="ru-RU"/>
          </a:p>
        </p:txBody>
      </p:sp>
    </p:spTree>
    <p:extLst>
      <p:ext uri="{BB962C8B-B14F-4D97-AF65-F5344CB8AC3E}">
        <p14:creationId xmlns:p14="http://schemas.microsoft.com/office/powerpoint/2010/main" val="169201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13</a:t>
            </a:fld>
            <a:endParaRPr lang="ru-RU"/>
          </a:p>
        </p:txBody>
      </p:sp>
    </p:spTree>
    <p:extLst>
      <p:ext uri="{BB962C8B-B14F-4D97-AF65-F5344CB8AC3E}">
        <p14:creationId xmlns:p14="http://schemas.microsoft.com/office/powerpoint/2010/main" val="110423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14</a:t>
            </a:fld>
            <a:endParaRPr lang="ru-RU"/>
          </a:p>
        </p:txBody>
      </p:sp>
    </p:spTree>
    <p:extLst>
      <p:ext uri="{BB962C8B-B14F-4D97-AF65-F5344CB8AC3E}">
        <p14:creationId xmlns:p14="http://schemas.microsoft.com/office/powerpoint/2010/main" val="29538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15</a:t>
            </a:fld>
            <a:endParaRPr lang="ru-RU"/>
          </a:p>
        </p:txBody>
      </p:sp>
    </p:spTree>
    <p:extLst>
      <p:ext uri="{BB962C8B-B14F-4D97-AF65-F5344CB8AC3E}">
        <p14:creationId xmlns:p14="http://schemas.microsoft.com/office/powerpoint/2010/main" val="1628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31</a:t>
            </a:fld>
            <a:endParaRPr lang="ru-RU"/>
          </a:p>
        </p:txBody>
      </p:sp>
    </p:spTree>
    <p:extLst>
      <p:ext uri="{BB962C8B-B14F-4D97-AF65-F5344CB8AC3E}">
        <p14:creationId xmlns:p14="http://schemas.microsoft.com/office/powerpoint/2010/main" val="404601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41</a:t>
            </a:fld>
            <a:endParaRPr lang="ru-RU"/>
          </a:p>
        </p:txBody>
      </p:sp>
    </p:spTree>
    <p:extLst>
      <p:ext uri="{BB962C8B-B14F-4D97-AF65-F5344CB8AC3E}">
        <p14:creationId xmlns:p14="http://schemas.microsoft.com/office/powerpoint/2010/main" val="214951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44</a:t>
            </a:fld>
            <a:endParaRPr lang="ru-RU"/>
          </a:p>
        </p:txBody>
      </p:sp>
    </p:spTree>
    <p:extLst>
      <p:ext uri="{BB962C8B-B14F-4D97-AF65-F5344CB8AC3E}">
        <p14:creationId xmlns:p14="http://schemas.microsoft.com/office/powerpoint/2010/main" val="70433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56</a:t>
            </a:fld>
            <a:endParaRPr lang="ru-RU"/>
          </a:p>
        </p:txBody>
      </p:sp>
    </p:spTree>
    <p:extLst>
      <p:ext uri="{BB962C8B-B14F-4D97-AF65-F5344CB8AC3E}">
        <p14:creationId xmlns:p14="http://schemas.microsoft.com/office/powerpoint/2010/main" val="331262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61</a:t>
            </a:fld>
            <a:endParaRPr lang="ru-RU"/>
          </a:p>
        </p:txBody>
      </p:sp>
    </p:spTree>
    <p:extLst>
      <p:ext uri="{BB962C8B-B14F-4D97-AF65-F5344CB8AC3E}">
        <p14:creationId xmlns:p14="http://schemas.microsoft.com/office/powerpoint/2010/main" val="317751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2</a:t>
            </a:fld>
            <a:endParaRPr lang="ru-RU"/>
          </a:p>
        </p:txBody>
      </p:sp>
    </p:spTree>
    <p:extLst>
      <p:ext uri="{BB962C8B-B14F-4D97-AF65-F5344CB8AC3E}">
        <p14:creationId xmlns:p14="http://schemas.microsoft.com/office/powerpoint/2010/main" val="2794683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63</a:t>
            </a:fld>
            <a:endParaRPr lang="ru-RU"/>
          </a:p>
        </p:txBody>
      </p:sp>
    </p:spTree>
    <p:extLst>
      <p:ext uri="{BB962C8B-B14F-4D97-AF65-F5344CB8AC3E}">
        <p14:creationId xmlns:p14="http://schemas.microsoft.com/office/powerpoint/2010/main" val="179728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63994C-1DE0-4889-BFD2-9D9DAD375DE9}" type="slidenum">
              <a:rPr lang="ru-RU" smtClean="0"/>
              <a:pPr/>
              <a:t>4</a:t>
            </a:fld>
            <a:endParaRPr lang="ru-RU"/>
          </a:p>
        </p:txBody>
      </p:sp>
    </p:spTree>
    <p:extLst>
      <p:ext uri="{BB962C8B-B14F-4D97-AF65-F5344CB8AC3E}">
        <p14:creationId xmlns:p14="http://schemas.microsoft.com/office/powerpoint/2010/main" val="2495414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5</a:t>
            </a:fld>
            <a:endParaRPr lang="ru-RU"/>
          </a:p>
        </p:txBody>
      </p:sp>
    </p:spTree>
    <p:extLst>
      <p:ext uri="{BB962C8B-B14F-4D97-AF65-F5344CB8AC3E}">
        <p14:creationId xmlns:p14="http://schemas.microsoft.com/office/powerpoint/2010/main" val="75304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6</a:t>
            </a:fld>
            <a:endParaRPr lang="ru-RU"/>
          </a:p>
        </p:txBody>
      </p:sp>
    </p:spTree>
    <p:extLst>
      <p:ext uri="{BB962C8B-B14F-4D97-AF65-F5344CB8AC3E}">
        <p14:creationId xmlns:p14="http://schemas.microsoft.com/office/powerpoint/2010/main" val="333101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a:t>
            </a:fld>
            <a:endParaRPr lang="ru-RU"/>
          </a:p>
        </p:txBody>
      </p:sp>
    </p:spTree>
    <p:extLst>
      <p:ext uri="{BB962C8B-B14F-4D97-AF65-F5344CB8AC3E}">
        <p14:creationId xmlns:p14="http://schemas.microsoft.com/office/powerpoint/2010/main" val="341800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8</a:t>
            </a:fld>
            <a:endParaRPr lang="ru-RU"/>
          </a:p>
        </p:txBody>
      </p:sp>
    </p:spTree>
    <p:extLst>
      <p:ext uri="{BB962C8B-B14F-4D97-AF65-F5344CB8AC3E}">
        <p14:creationId xmlns:p14="http://schemas.microsoft.com/office/powerpoint/2010/main" val="363302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9</a:t>
            </a:fld>
            <a:endParaRPr lang="ru-RU"/>
          </a:p>
        </p:txBody>
      </p:sp>
    </p:spTree>
    <p:extLst>
      <p:ext uri="{BB962C8B-B14F-4D97-AF65-F5344CB8AC3E}">
        <p14:creationId xmlns:p14="http://schemas.microsoft.com/office/powerpoint/2010/main" val="52465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10</a:t>
            </a:fld>
            <a:endParaRPr lang="ru-RU"/>
          </a:p>
        </p:txBody>
      </p:sp>
    </p:spTree>
    <p:extLst>
      <p:ext uri="{BB962C8B-B14F-4D97-AF65-F5344CB8AC3E}">
        <p14:creationId xmlns:p14="http://schemas.microsoft.com/office/powerpoint/2010/main" val="2564621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21.09.2022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21.09.2022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21.09.2022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21.09.2022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21.09.2022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21.09.2022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01.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01.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02.sv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0.sv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0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0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00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00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00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000.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2.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0000.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0.svg"/><Relationship Id="rId7" Type="http://schemas.openxmlformats.org/officeDocument/2006/relationships/diagramColors" Target="../diagrams/colors4.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6.png"/><Relationship Id="rId4" Type="http://schemas.openxmlformats.org/officeDocument/2006/relationships/image" Target="../media/image60.svg"/></Relationships>
</file>

<file path=ppt/slides/_rels/slide42.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6.png"/><Relationship Id="rId4" Type="http://schemas.openxmlformats.org/officeDocument/2006/relationships/image" Target="../media/image61.svg"/></Relationships>
</file>

<file path=ppt/slides/_rels/slide45.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svg"/><Relationship Id="rId9" Type="http://schemas.microsoft.com/office/2007/relationships/diagramDrawing" Target="../diagrams/drawing2.xml"/></Relationships>
</file>

<file path=ppt/slides/_rels/slide50.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0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6.png"/><Relationship Id="rId4" Type="http://schemas.openxmlformats.org/officeDocument/2006/relationships/image" Target="../media/image61.svg"/></Relationships>
</file>

<file path=ppt/slides/_rels/slide57.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01.svg"/></Relationships>
</file>

<file path=ppt/slides/_rels/slide60.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6.png"/><Relationship Id="rId4" Type="http://schemas.openxmlformats.org/officeDocument/2006/relationships/image" Target="../media/image61.svg"/></Relationships>
</file>

<file path=ppt/slides/_rels/slide62.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6.png"/><Relationship Id="rId4" Type="http://schemas.openxmlformats.org/officeDocument/2006/relationships/image" Target="../media/image61.svg"/></Relationships>
</file>

<file path=ppt/slides/_rels/slide64.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01.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01.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0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241976" y="2116029"/>
            <a:ext cx="8056656" cy="1569660"/>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Ключевые изменения законодательства и антикризисные меры в сфере закупок в 2022 году</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41976" y="3998028"/>
            <a:ext cx="6293295" cy="1154162"/>
          </a:xfrm>
          <a:prstGeom prst="rect">
            <a:avLst/>
          </a:prstGeom>
          <a:noFill/>
        </p:spPr>
        <p:txBody>
          <a:bodyPr wrap="square" rtlCol="0">
            <a:spAutoFit/>
          </a:bodyPr>
          <a:lstStyle/>
          <a:p>
            <a:r>
              <a:rPr lang="ru-RU" sz="2300" b="1" dirty="0" smtClean="0">
                <a:latin typeface="Panton" pitchFamily="2" charset="0"/>
              </a:rPr>
              <a:t>Вергунова Ольга Викторовна</a:t>
            </a:r>
            <a:r>
              <a:rPr lang="ru-RU" sz="2300" b="1" dirty="0" smtClean="0">
                <a:latin typeface="Panton SemiBold" pitchFamily="2" charset="0"/>
              </a:rPr>
              <a:t>, </a:t>
            </a:r>
            <a:r>
              <a:rPr lang="ru-RU" sz="2300" b="1" dirty="0">
                <a:latin typeface="Panton SemiBold" pitchFamily="2" charset="0"/>
              </a:rPr>
              <a:t/>
            </a:r>
            <a:br>
              <a:rPr lang="ru-RU" sz="2300" b="1" dirty="0">
                <a:latin typeface="Panton SemiBold" pitchFamily="2" charset="0"/>
              </a:rPr>
            </a:br>
            <a:r>
              <a:rPr lang="ru-RU" sz="2300" dirty="0">
                <a:latin typeface="Panton" pitchFamily="2" charset="0"/>
              </a:rPr>
              <a:t>руководитель отдела методологии и обучения ЭТП «Фабрикант</a:t>
            </a:r>
            <a:r>
              <a:rPr lang="ru-RU" sz="2300" dirty="0" smtClean="0">
                <a:latin typeface="Panton" pitchFamily="2" charset="0"/>
              </a:rPr>
              <a:t>»</a:t>
            </a:r>
            <a:endParaRPr lang="ru-RU" sz="23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161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523220"/>
          </a:xfrm>
          <a:prstGeom prst="rect">
            <a:avLst/>
          </a:prstGeom>
          <a:noFill/>
        </p:spPr>
        <p:txBody>
          <a:bodyPr wrap="square" rtlCol="0">
            <a:spAutoFit/>
          </a:bodyPr>
          <a:lstStyle/>
          <a:p>
            <a:pPr lvl="0"/>
            <a:r>
              <a:rPr lang="ru-RU" sz="2800" b="1" dirty="0" smtClean="0"/>
              <a:t>Спорные вопросы</a:t>
            </a:r>
            <a:endParaRPr lang="ru-RU" sz="2800" dirty="0"/>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480291" y="1673978"/>
            <a:ext cx="5985164" cy="9144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Нужно ли проектом контракта предусматривать подробный порядок его расторжения?</a:t>
            </a:r>
            <a:endParaRPr lang="ru-RU" dirty="0"/>
          </a:p>
        </p:txBody>
      </p:sp>
      <p:sp>
        <p:nvSpPr>
          <p:cNvPr id="14" name="Скругленный прямоугольник 13"/>
          <p:cNvSpPr/>
          <p:nvPr/>
        </p:nvSpPr>
        <p:spPr>
          <a:xfrm>
            <a:off x="480291" y="5029202"/>
            <a:ext cx="5985164" cy="9144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каком порядке осуществлять расторжение контракта, заключенного до 01.07.2022 года?</a:t>
            </a:r>
            <a:endParaRPr lang="ru-RU" dirty="0"/>
          </a:p>
        </p:txBody>
      </p:sp>
      <p:sp>
        <p:nvSpPr>
          <p:cNvPr id="15" name="Скругленный прямоугольник 14"/>
          <p:cNvSpPr/>
          <p:nvPr/>
        </p:nvSpPr>
        <p:spPr>
          <a:xfrm>
            <a:off x="480291" y="3402864"/>
            <a:ext cx="5985164" cy="91440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Нужно ли проектом контракта предусматривать основания для его расторжения?</a:t>
            </a:r>
            <a:endParaRPr lang="ru-RU" dirty="0"/>
          </a:p>
        </p:txBody>
      </p:sp>
    </p:spTree>
    <p:extLst>
      <p:ext uri="{BB962C8B-B14F-4D97-AF65-F5344CB8AC3E}">
        <p14:creationId xmlns:p14="http://schemas.microsoft.com/office/powerpoint/2010/main" val="38262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523220"/>
          </a:xfrm>
          <a:prstGeom prst="rect">
            <a:avLst/>
          </a:prstGeom>
          <a:noFill/>
        </p:spPr>
        <p:txBody>
          <a:bodyPr wrap="square" rtlCol="0">
            <a:spAutoFit/>
          </a:bodyPr>
          <a:lstStyle/>
          <a:p>
            <a:pPr lvl="0"/>
            <a:r>
              <a:rPr lang="ru-RU" sz="2800" b="1" dirty="0" smtClean="0"/>
              <a:t>Претензионная работа (ч. 16 статьи 94)</a:t>
            </a:r>
            <a:endParaRPr lang="ru-RU" sz="2800" dirty="0"/>
          </a:p>
        </p:txBody>
      </p:sp>
      <p:sp>
        <p:nvSpPr>
          <p:cNvPr id="24" name="TextBox 23">
            <a:extLst>
              <a:ext uri="{FF2B5EF4-FFF2-40B4-BE49-F238E27FC236}">
                <a16:creationId xmlns:a16="http://schemas.microsoft.com/office/drawing/2014/main" id="{A1A1DFAA-4B99-5C46-8B81-62CCE802C160}"/>
              </a:ext>
            </a:extLst>
          </p:cNvPr>
          <p:cNvSpPr txBox="1"/>
          <p:nvPr/>
        </p:nvSpPr>
        <p:spPr>
          <a:xfrm>
            <a:off x="4753607" y="5131978"/>
            <a:ext cx="2738438" cy="1384995"/>
          </a:xfrm>
          <a:prstGeom prst="rect">
            <a:avLst/>
          </a:prstGeom>
          <a:noFill/>
        </p:spPr>
        <p:txBody>
          <a:bodyPr wrap="square">
            <a:spAutoFit/>
          </a:bodyPr>
          <a:lstStyle/>
          <a:p>
            <a:pPr algn="ctr"/>
            <a:r>
              <a:rPr lang="ru-RU" sz="1200" dirty="0">
                <a:solidFill>
                  <a:schemeClr val="bg1"/>
                </a:solidFill>
              </a:rPr>
              <a:t>Когда решение может быть отменено?</a:t>
            </a:r>
          </a:p>
          <a:p>
            <a:pPr algn="ctr"/>
            <a:r>
              <a:rPr lang="ru-RU" sz="1200" dirty="0">
                <a:solidFill>
                  <a:schemeClr val="bg1"/>
                </a:solidFill>
              </a:rPr>
              <a:t>Когда в течение 10 дней устранены все замечания</a:t>
            </a:r>
          </a:p>
          <a:p>
            <a:pPr algn="ctr"/>
            <a:r>
              <a:rPr lang="ru-RU" sz="1200" dirty="0">
                <a:solidFill>
                  <a:schemeClr val="bg1"/>
                </a:solidFill>
              </a:rPr>
              <a:t>Действует только 1 раз!!!</a:t>
            </a:r>
          </a:p>
          <a:p>
            <a:pPr algn="ctr"/>
            <a:r>
              <a:rPr lang="ru-RU" sz="1200" dirty="0">
                <a:solidFill>
                  <a:schemeClr val="bg1"/>
                </a:solidFill>
              </a:rPr>
              <a:t>При повторном нарушении не применяется!!!</a:t>
            </a:r>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8" name="Прямоугольник 7"/>
          <p:cNvSpPr/>
          <p:nvPr/>
        </p:nvSpPr>
        <p:spPr>
          <a:xfrm>
            <a:off x="329652" y="1438660"/>
            <a:ext cx="4423955" cy="5172889"/>
          </a:xfrm>
          <a:prstGeom prst="rect">
            <a:avLst/>
          </a:prstGeom>
          <a:solidFill>
            <a:schemeClr val="accent5">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В случае обмена документами при применении мер ответственности и совершении иных действий в связи с нарушением поставщиком (подрядчиком, исполнителем) или заказчиком условий контракта в отношении контракта, заключенного по результатам электронных процедур, закрытых электронных процедур (за исключением закрытых электронных процедур, проводимых в случае, предусмотренном пунктом 5 части 11 статьи 24 настоящего Федерального закона), такой обмен осуществляется с использованием единой информационной системы путем направления электронных уведомлений. Такие уведомления формируются с использованием единой информационной системы, подписываются усиленной электронной подписью лица, имеющего право действовать от имени заказчика, поставщика (подрядчика, исполнителя), и размещаются в единой информационной системе без размещения </a:t>
            </a:r>
            <a:r>
              <a:rPr lang="ru-RU" sz="1400" dirty="0" smtClean="0"/>
              <a:t>на официальном </a:t>
            </a:r>
            <a:r>
              <a:rPr lang="ru-RU" sz="1400" dirty="0"/>
              <a:t>сайте</a:t>
            </a:r>
            <a:r>
              <a:rPr lang="ru-RU" dirty="0"/>
              <a:t>.</a:t>
            </a:r>
          </a:p>
        </p:txBody>
      </p:sp>
      <p:sp>
        <p:nvSpPr>
          <p:cNvPr id="9" name="TextBox 8"/>
          <p:cNvSpPr txBox="1"/>
          <p:nvPr/>
        </p:nvSpPr>
        <p:spPr>
          <a:xfrm>
            <a:off x="4951380" y="1438660"/>
            <a:ext cx="5982791" cy="5078313"/>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t>Работает только по электронным процедурам (за исключение п.5 ч.11 ст.24)</a:t>
            </a:r>
          </a:p>
          <a:p>
            <a:pPr marL="285750" indent="-285750">
              <a:buFont typeface="Wingdings" panose="05000000000000000000" pitchFamily="2" charset="2"/>
              <a:buChar char="ü"/>
            </a:pPr>
            <a:r>
              <a:rPr lang="ru-RU" dirty="0" smtClean="0"/>
              <a:t>Распространяется на правоотношения, которые регулируются контрактами, содержащими условие о претензионной работе через ЕИС</a:t>
            </a:r>
          </a:p>
          <a:p>
            <a:pPr marL="285750" indent="-285750">
              <a:buFont typeface="Wingdings" panose="05000000000000000000" pitchFamily="2" charset="2"/>
              <a:buChar char="ü"/>
            </a:pPr>
            <a:r>
              <a:rPr lang="ru-RU" dirty="0" smtClean="0"/>
              <a:t>Контрактом должен быть также предусмотрен порядок претензионной работы, в том числе и срок ответа на претензию</a:t>
            </a:r>
          </a:p>
          <a:p>
            <a:pPr marL="285750" indent="-285750">
              <a:buFont typeface="Wingdings" panose="05000000000000000000" pitchFamily="2" charset="2"/>
              <a:buChar char="ü"/>
            </a:pPr>
            <a:r>
              <a:rPr lang="ru-RU" dirty="0" smtClean="0"/>
              <a:t>В разделе «Администрирование» ЕИС должны быть назначены соответствующие полномочия пользователей</a:t>
            </a:r>
          </a:p>
          <a:p>
            <a:pPr marL="285750" indent="-285750">
              <a:buFont typeface="Wingdings" panose="05000000000000000000" pitchFamily="2" charset="2"/>
              <a:buChar char="ü"/>
            </a:pPr>
            <a:r>
              <a:rPr lang="ru-RU" dirty="0" smtClean="0"/>
              <a:t>Общий объем размещенной информации по претензионной работе не должен превышать 150 Мб (Пункт 7 Положения </a:t>
            </a:r>
            <a:r>
              <a:rPr lang="ru-RU" dirty="0"/>
              <a:t>о порядке формирования и размещения информации документов в ЕИС, утв. </a:t>
            </a:r>
            <a:r>
              <a:rPr lang="ru-RU" dirty="0" smtClean="0"/>
              <a:t>ПП №60), а значит контрактом необходимо предусматривать как претензионную работу через ЕИС, так и «бумажную»</a:t>
            </a:r>
            <a:endParaRPr lang="ru-RU" dirty="0"/>
          </a:p>
        </p:txBody>
      </p:sp>
    </p:spTree>
    <p:extLst>
      <p:ext uri="{BB962C8B-B14F-4D97-AF65-F5344CB8AC3E}">
        <p14:creationId xmlns:p14="http://schemas.microsoft.com/office/powerpoint/2010/main" val="388231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523220"/>
          </a:xfrm>
          <a:prstGeom prst="rect">
            <a:avLst/>
          </a:prstGeom>
          <a:noFill/>
        </p:spPr>
        <p:txBody>
          <a:bodyPr wrap="square" rtlCol="0">
            <a:spAutoFit/>
          </a:bodyPr>
          <a:lstStyle/>
          <a:p>
            <a:pPr lvl="0"/>
            <a:r>
              <a:rPr lang="ru-RU" sz="2800" b="1" dirty="0" smtClean="0"/>
              <a:t>Возможная формулировка проекта контракта</a:t>
            </a:r>
            <a:endParaRPr lang="ru-RU" sz="2800" dirty="0"/>
          </a:p>
        </p:txBody>
      </p:sp>
      <p:sp>
        <p:nvSpPr>
          <p:cNvPr id="24" name="TextBox 23">
            <a:extLst>
              <a:ext uri="{FF2B5EF4-FFF2-40B4-BE49-F238E27FC236}">
                <a16:creationId xmlns:a16="http://schemas.microsoft.com/office/drawing/2014/main" id="{A1A1DFAA-4B99-5C46-8B81-62CCE802C160}"/>
              </a:ext>
            </a:extLst>
          </p:cNvPr>
          <p:cNvSpPr txBox="1"/>
          <p:nvPr/>
        </p:nvSpPr>
        <p:spPr>
          <a:xfrm>
            <a:off x="4753607" y="5131978"/>
            <a:ext cx="2738438" cy="1384995"/>
          </a:xfrm>
          <a:prstGeom prst="rect">
            <a:avLst/>
          </a:prstGeom>
          <a:noFill/>
        </p:spPr>
        <p:txBody>
          <a:bodyPr wrap="square">
            <a:spAutoFit/>
          </a:bodyPr>
          <a:lstStyle/>
          <a:p>
            <a:pPr algn="ctr"/>
            <a:r>
              <a:rPr lang="ru-RU" sz="1200" dirty="0">
                <a:solidFill>
                  <a:schemeClr val="bg1"/>
                </a:solidFill>
              </a:rPr>
              <a:t>Когда решение может быть отменено?</a:t>
            </a:r>
          </a:p>
          <a:p>
            <a:pPr algn="ctr"/>
            <a:r>
              <a:rPr lang="ru-RU" sz="1200" dirty="0">
                <a:solidFill>
                  <a:schemeClr val="bg1"/>
                </a:solidFill>
              </a:rPr>
              <a:t>Когда в течение 10 дней устранены все замечания</a:t>
            </a:r>
          </a:p>
          <a:p>
            <a:pPr algn="ctr"/>
            <a:r>
              <a:rPr lang="ru-RU" sz="1200" dirty="0">
                <a:solidFill>
                  <a:schemeClr val="bg1"/>
                </a:solidFill>
              </a:rPr>
              <a:t>Действует только 1 раз!!!</a:t>
            </a:r>
          </a:p>
          <a:p>
            <a:pPr algn="ctr"/>
            <a:r>
              <a:rPr lang="ru-RU" sz="1200" dirty="0">
                <a:solidFill>
                  <a:schemeClr val="bg1"/>
                </a:solidFill>
              </a:rPr>
              <a:t>При повторном нарушении не применяется!!!</a:t>
            </a:r>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2" name="TextBox 1"/>
          <p:cNvSpPr txBox="1"/>
          <p:nvPr/>
        </p:nvSpPr>
        <p:spPr>
          <a:xfrm>
            <a:off x="193964" y="1043909"/>
            <a:ext cx="7740073" cy="5755422"/>
          </a:xfrm>
          <a:prstGeom prst="rect">
            <a:avLst/>
          </a:prstGeom>
          <a:noFill/>
        </p:spPr>
        <p:txBody>
          <a:bodyPr wrap="square" rtlCol="0">
            <a:spAutoFit/>
          </a:bodyPr>
          <a:lstStyle/>
          <a:p>
            <a:pPr marL="342900" indent="-342900">
              <a:buAutoNum type="arabicPeriod"/>
            </a:pPr>
            <a:r>
              <a:rPr lang="ru-RU" sz="1600" dirty="0" smtClean="0"/>
              <a:t>В </a:t>
            </a:r>
            <a:r>
              <a:rPr lang="ru-RU" sz="1600" dirty="0"/>
              <a:t>случае обмена документами при применении мер ответственности и совершении иных действий в связи с нарушением поставщиком </a:t>
            </a:r>
            <a:r>
              <a:rPr lang="ru-RU" sz="1600" i="1" dirty="0"/>
              <a:t>(подрядчиком, исполнителем) </a:t>
            </a:r>
            <a:r>
              <a:rPr lang="ru-RU" sz="1600" dirty="0"/>
              <a:t>или заказчиком условий контракта в </a:t>
            </a:r>
            <a:r>
              <a:rPr lang="ru-RU" sz="1600" dirty="0" smtClean="0"/>
              <a:t>отношении настоящего контракта, </a:t>
            </a:r>
            <a:r>
              <a:rPr lang="ru-RU" sz="1600" dirty="0"/>
              <a:t>такой обмен осуществляется с использованием единой информационной системы путем направления электронных уведомлений. Такие уведомления формируются с использованием единой информационной системы, подписываются усиленной электронной подписью лица, имеющего право действовать от имени заказчика, поставщика </a:t>
            </a:r>
            <a:r>
              <a:rPr lang="ru-RU" sz="1600" i="1" dirty="0"/>
              <a:t>(подрядчика, исполнителя)</a:t>
            </a:r>
            <a:r>
              <a:rPr lang="ru-RU" sz="1600" dirty="0"/>
              <a:t>, и размещаются в единой информационной системе без размещения на официальном сайте</a:t>
            </a:r>
            <a:r>
              <a:rPr lang="ru-RU" sz="1600" dirty="0" smtClean="0"/>
              <a:t>.</a:t>
            </a:r>
          </a:p>
          <a:p>
            <a:pPr marL="342900" indent="-342900">
              <a:buAutoNum type="arabicPeriod"/>
            </a:pPr>
            <a:endParaRPr lang="ru-RU" sz="1600" dirty="0" smtClean="0"/>
          </a:p>
          <a:p>
            <a:pPr marL="342900" indent="-342900">
              <a:buAutoNum type="arabicPeriod"/>
            </a:pPr>
            <a:r>
              <a:rPr lang="ru-RU" sz="1600" dirty="0" smtClean="0"/>
              <a:t>В </a:t>
            </a:r>
            <a:r>
              <a:rPr lang="ru-RU" sz="1600" dirty="0"/>
              <a:t>случае, если объем претензионной переписки, предусмотренной п. 1 настоящего раздела превысит объемы, допустимые функционалом единой информационной </a:t>
            </a:r>
            <a:r>
              <a:rPr lang="ru-RU" sz="1600" dirty="0" smtClean="0"/>
              <a:t>системы в соответствии с Постановлением Правительства №60 от 21.02.2022 г., </a:t>
            </a:r>
            <a:r>
              <a:rPr lang="ru-RU" sz="1600" dirty="0"/>
              <a:t>дальнейший обмен документами может осуществляться посредством направления заказных писем по адресам, указанным в разделе ___, или направления электронных документов, подписанных электронными подписями, на адрес электронной почты, указанный в разделе </a:t>
            </a:r>
            <a:r>
              <a:rPr lang="ru-RU" sz="1600" dirty="0" smtClean="0"/>
              <a:t>___.</a:t>
            </a:r>
          </a:p>
          <a:p>
            <a:pPr marL="342900" indent="-342900">
              <a:buFontTx/>
              <a:buAutoNum type="arabicPeriod"/>
            </a:pPr>
            <a:endParaRPr lang="ru-RU" sz="1600" dirty="0" smtClean="0"/>
          </a:p>
          <a:p>
            <a:pPr marL="342900" indent="-342900">
              <a:buFontTx/>
              <a:buAutoNum type="arabicPeriod"/>
            </a:pPr>
            <a:r>
              <a:rPr lang="ru-RU" sz="1600" dirty="0" smtClean="0"/>
              <a:t>Срок </a:t>
            </a:r>
            <a:r>
              <a:rPr lang="ru-RU" sz="1600" dirty="0"/>
              <a:t>рассмотрения писем, уведомлений или претензий не может превышать ___ дней со дня их получения. </a:t>
            </a:r>
          </a:p>
        </p:txBody>
      </p:sp>
    </p:spTree>
    <p:extLst>
      <p:ext uri="{BB962C8B-B14F-4D97-AF65-F5344CB8AC3E}">
        <p14:creationId xmlns:p14="http://schemas.microsoft.com/office/powerpoint/2010/main" val="147725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954107"/>
          </a:xfrm>
          <a:prstGeom prst="rect">
            <a:avLst/>
          </a:prstGeom>
          <a:noFill/>
        </p:spPr>
        <p:txBody>
          <a:bodyPr wrap="square" rtlCol="0">
            <a:spAutoFit/>
          </a:bodyPr>
          <a:lstStyle/>
          <a:p>
            <a:pPr lvl="0"/>
            <a:r>
              <a:rPr lang="ru-RU" sz="2800" b="1" dirty="0" smtClean="0"/>
              <a:t>Заключение контракта в случае расторжения</a:t>
            </a:r>
          </a:p>
          <a:p>
            <a:pPr lvl="0"/>
            <a:r>
              <a:rPr lang="ru-RU" sz="2800" b="1" dirty="0" smtClean="0"/>
              <a:t>(ч. 17.1, 17.2 ст. 95)</a:t>
            </a:r>
            <a:endParaRPr lang="ru-RU" sz="2800" dirty="0"/>
          </a:p>
        </p:txBody>
      </p:sp>
      <p:sp>
        <p:nvSpPr>
          <p:cNvPr id="24" name="TextBox 23">
            <a:extLst>
              <a:ext uri="{FF2B5EF4-FFF2-40B4-BE49-F238E27FC236}">
                <a16:creationId xmlns:a16="http://schemas.microsoft.com/office/drawing/2014/main" id="{A1A1DFAA-4B99-5C46-8B81-62CCE802C160}"/>
              </a:ext>
            </a:extLst>
          </p:cNvPr>
          <p:cNvSpPr txBox="1"/>
          <p:nvPr/>
        </p:nvSpPr>
        <p:spPr>
          <a:xfrm>
            <a:off x="4753607" y="5131978"/>
            <a:ext cx="2738438" cy="1384995"/>
          </a:xfrm>
          <a:prstGeom prst="rect">
            <a:avLst/>
          </a:prstGeom>
          <a:noFill/>
        </p:spPr>
        <p:txBody>
          <a:bodyPr wrap="square">
            <a:spAutoFit/>
          </a:bodyPr>
          <a:lstStyle/>
          <a:p>
            <a:pPr algn="ctr"/>
            <a:r>
              <a:rPr lang="ru-RU" sz="1200" dirty="0">
                <a:solidFill>
                  <a:schemeClr val="bg1"/>
                </a:solidFill>
              </a:rPr>
              <a:t>Когда решение может быть отменено?</a:t>
            </a:r>
          </a:p>
          <a:p>
            <a:pPr algn="ctr"/>
            <a:r>
              <a:rPr lang="ru-RU" sz="1200" dirty="0">
                <a:solidFill>
                  <a:schemeClr val="bg1"/>
                </a:solidFill>
              </a:rPr>
              <a:t>Когда в течение 10 дней устранены все замечания</a:t>
            </a:r>
          </a:p>
          <a:p>
            <a:pPr algn="ctr"/>
            <a:r>
              <a:rPr lang="ru-RU" sz="1200" dirty="0">
                <a:solidFill>
                  <a:schemeClr val="bg1"/>
                </a:solidFill>
              </a:rPr>
              <a:t>Действует только 1 раз!!!</a:t>
            </a:r>
          </a:p>
          <a:p>
            <a:pPr algn="ctr"/>
            <a:r>
              <a:rPr lang="ru-RU" sz="1200" dirty="0">
                <a:solidFill>
                  <a:schemeClr val="bg1"/>
                </a:solidFill>
              </a:rPr>
              <a:t>При повторном нарушении не применяется!!!</a:t>
            </a:r>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graphicFrame>
        <p:nvGraphicFramePr>
          <p:cNvPr id="3" name="Схема 2"/>
          <p:cNvGraphicFramePr/>
          <p:nvPr>
            <p:extLst>
              <p:ext uri="{D42A27DB-BD31-4B8C-83A1-F6EECF244321}">
                <p14:modId xmlns:p14="http://schemas.microsoft.com/office/powerpoint/2010/main" val="2218178211"/>
              </p:ext>
            </p:extLst>
          </p:nvPr>
        </p:nvGraphicFramePr>
        <p:xfrm>
          <a:off x="857623" y="1538365"/>
          <a:ext cx="6634422" cy="21272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375169" y="4135015"/>
            <a:ext cx="10031574" cy="2308324"/>
          </a:xfrm>
          <a:prstGeom prst="rect">
            <a:avLst/>
          </a:prstGeom>
          <a:noFill/>
        </p:spPr>
        <p:txBody>
          <a:bodyPr wrap="square" rtlCol="0">
            <a:spAutoFit/>
          </a:bodyPr>
          <a:lstStyle/>
          <a:p>
            <a:r>
              <a:rPr lang="ru-RU" dirty="0" smtClean="0"/>
              <a:t>* Если контракт расторгнут в связи с односторонним отказом Заказчика от исполнения, то для заключения со «вторым» необходимо, чтобы сведения о «первом» были внесены в РНП</a:t>
            </a:r>
          </a:p>
          <a:p>
            <a:r>
              <a:rPr lang="ru-RU" dirty="0" smtClean="0"/>
              <a:t>Правило не работает </a:t>
            </a:r>
            <a:r>
              <a:rPr lang="ru-RU" dirty="0"/>
              <a:t>для </a:t>
            </a:r>
            <a:r>
              <a:rPr lang="ru-RU" dirty="0" smtClean="0"/>
              <a:t>контрактов на </a:t>
            </a:r>
            <a:r>
              <a:rPr lang="ru-RU" dirty="0"/>
              <a:t>поставку товаров, необходимых для нормального жизнеобеспечения граждан (</a:t>
            </a:r>
            <a:r>
              <a:rPr lang="ru-RU" dirty="0" smtClean="0"/>
              <a:t>контрактов, предусматривающих </a:t>
            </a:r>
            <a:r>
              <a:rPr lang="ru-RU" dirty="0"/>
              <a:t>поставку продовольствия, средств, необходимых для оказания скорой, в том числе скорой специализированной, медицинской помощи в экстренной или неотложной форме, лекарственных средств, </a:t>
            </a:r>
            <a:r>
              <a:rPr lang="ru-RU" u="sng" dirty="0"/>
              <a:t>медицинских изделий, технических средств реабилитации</a:t>
            </a:r>
            <a:r>
              <a:rPr lang="ru-RU" dirty="0"/>
              <a:t>, топлива, отсутствие которых приведет к нарушению нормального жизнеобеспечения </a:t>
            </a:r>
            <a:r>
              <a:rPr lang="ru-RU" dirty="0" smtClean="0"/>
              <a:t>граждан)</a:t>
            </a:r>
            <a:endParaRPr lang="ru-RU" dirty="0"/>
          </a:p>
        </p:txBody>
      </p:sp>
    </p:spTree>
    <p:extLst>
      <p:ext uri="{BB962C8B-B14F-4D97-AF65-F5344CB8AC3E}">
        <p14:creationId xmlns:p14="http://schemas.microsoft.com/office/powerpoint/2010/main" val="344116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954107"/>
          </a:xfrm>
          <a:prstGeom prst="rect">
            <a:avLst/>
          </a:prstGeom>
          <a:noFill/>
        </p:spPr>
        <p:txBody>
          <a:bodyPr wrap="square" rtlCol="0">
            <a:spAutoFit/>
          </a:bodyPr>
          <a:lstStyle/>
          <a:p>
            <a:pPr lvl="0"/>
            <a:r>
              <a:rPr lang="ru-RU" sz="2800" b="1" dirty="0" smtClean="0"/>
              <a:t>Заключение контракта в случае расторжения</a:t>
            </a:r>
          </a:p>
          <a:p>
            <a:pPr lvl="0"/>
            <a:r>
              <a:rPr lang="ru-RU" sz="2800" b="1" dirty="0" smtClean="0"/>
              <a:t>(ч. 17.1, 17.2 ст. 95)</a:t>
            </a:r>
            <a:endParaRPr lang="ru-RU" sz="2800" dirty="0"/>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10" name="Выноска со стрелкой вправо 9"/>
          <p:cNvSpPr/>
          <p:nvPr/>
        </p:nvSpPr>
        <p:spPr>
          <a:xfrm>
            <a:off x="513176" y="1396067"/>
            <a:ext cx="2560320" cy="1082765"/>
          </a:xfrm>
          <a:prstGeom prst="right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Кто претенденты</a:t>
            </a:r>
            <a:r>
              <a:rPr lang="ru-RU" dirty="0" smtClean="0">
                <a:solidFill>
                  <a:schemeClr val="bg1"/>
                </a:solidFill>
              </a:rPr>
              <a:t>?</a:t>
            </a:r>
            <a:endParaRPr lang="ru-RU" dirty="0">
              <a:solidFill>
                <a:schemeClr val="bg1"/>
              </a:solidFill>
            </a:endParaRPr>
          </a:p>
        </p:txBody>
      </p:sp>
      <p:sp>
        <p:nvSpPr>
          <p:cNvPr id="14" name="Выноска со стрелкой вправо 13"/>
          <p:cNvSpPr/>
          <p:nvPr/>
        </p:nvSpPr>
        <p:spPr>
          <a:xfrm>
            <a:off x="513176" y="3483870"/>
            <a:ext cx="2560320" cy="1082765"/>
          </a:xfrm>
          <a:prstGeom prst="right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Какие </a:t>
            </a:r>
            <a:r>
              <a:rPr lang="ru-RU" dirty="0" smtClean="0"/>
              <a:t>условия</a:t>
            </a:r>
            <a:r>
              <a:rPr lang="ru-RU" dirty="0" smtClean="0">
                <a:solidFill>
                  <a:schemeClr val="bg1"/>
                </a:solidFill>
              </a:rPr>
              <a:t>?</a:t>
            </a:r>
            <a:endParaRPr lang="ru-RU" dirty="0">
              <a:solidFill>
                <a:schemeClr val="bg1"/>
              </a:solidFill>
            </a:endParaRPr>
          </a:p>
        </p:txBody>
      </p:sp>
      <p:sp>
        <p:nvSpPr>
          <p:cNvPr id="16" name="Выноска со стрелкой вправо 15"/>
          <p:cNvSpPr/>
          <p:nvPr/>
        </p:nvSpPr>
        <p:spPr>
          <a:xfrm>
            <a:off x="521254" y="5612935"/>
            <a:ext cx="2560320" cy="1082765"/>
          </a:xfrm>
          <a:prstGeom prst="rightArrow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Какой алгоритм</a:t>
            </a:r>
            <a:r>
              <a:rPr lang="ru-RU" dirty="0" smtClean="0">
                <a:solidFill>
                  <a:schemeClr val="bg1"/>
                </a:solidFill>
              </a:rPr>
              <a:t>?</a:t>
            </a:r>
            <a:endParaRPr lang="ru-RU" dirty="0">
              <a:solidFill>
                <a:schemeClr val="bg1"/>
              </a:solidFill>
            </a:endParaRPr>
          </a:p>
        </p:txBody>
      </p:sp>
      <p:sp>
        <p:nvSpPr>
          <p:cNvPr id="11" name="Прямоугольник 10"/>
          <p:cNvSpPr/>
          <p:nvPr/>
        </p:nvSpPr>
        <p:spPr>
          <a:xfrm>
            <a:off x="3181432" y="1354805"/>
            <a:ext cx="4798423" cy="11240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участники, занявшие «второе», «третье», «четвертое» и т.д. места (заявки их не должны были быть отозваны</a:t>
            </a:r>
            <a:r>
              <a:rPr lang="ru-RU" dirty="0" smtClean="0">
                <a:solidFill>
                  <a:schemeClr val="tx1"/>
                </a:solidFill>
              </a:rPr>
              <a:t>)</a:t>
            </a:r>
            <a:endParaRPr lang="ru-RU" dirty="0">
              <a:solidFill>
                <a:schemeClr val="tx1"/>
              </a:solidFill>
            </a:endParaRPr>
          </a:p>
        </p:txBody>
      </p:sp>
      <p:sp>
        <p:nvSpPr>
          <p:cNvPr id="18" name="Прямоугольник 17"/>
          <p:cNvSpPr/>
          <p:nvPr/>
        </p:nvSpPr>
        <p:spPr>
          <a:xfrm>
            <a:off x="3181431" y="2760617"/>
            <a:ext cx="4798423" cy="256902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ru-RU" dirty="0">
                <a:solidFill>
                  <a:schemeClr val="tx1"/>
                </a:solidFill>
              </a:rPr>
              <a:t>участник согласен</a:t>
            </a:r>
          </a:p>
          <a:p>
            <a:pPr marL="285750" indent="-285750">
              <a:buFont typeface="Wingdings" panose="05000000000000000000" pitchFamily="2" charset="2"/>
              <a:buChar char="ü"/>
            </a:pPr>
            <a:r>
              <a:rPr lang="ru-RU" dirty="0">
                <a:solidFill>
                  <a:schemeClr val="tx1"/>
                </a:solidFill>
              </a:rPr>
              <a:t>заказчик скорректирован цену и объемы (если часть ранее заключенного контракта исполнена)</a:t>
            </a:r>
          </a:p>
          <a:p>
            <a:pPr marL="285750" indent="-285750">
              <a:buFont typeface="Wingdings" panose="05000000000000000000" pitchFamily="2" charset="2"/>
              <a:buChar char="ü"/>
            </a:pPr>
            <a:r>
              <a:rPr lang="ru-RU" dirty="0">
                <a:solidFill>
                  <a:schemeClr val="tx1"/>
                </a:solidFill>
              </a:rPr>
              <a:t>условия контракта соответствуют извещению и заявке участника, с которым заключается контракт</a:t>
            </a:r>
          </a:p>
          <a:p>
            <a:pPr marL="285750" indent="-285750">
              <a:buFont typeface="Wingdings" panose="05000000000000000000" pitchFamily="2" charset="2"/>
              <a:buChar char="ü"/>
            </a:pPr>
            <a:r>
              <a:rPr lang="ru-RU" dirty="0">
                <a:solidFill>
                  <a:schemeClr val="tx1"/>
                </a:solidFill>
              </a:rPr>
              <a:t>участником предоставлено надлежащее обеспечение</a:t>
            </a:r>
          </a:p>
        </p:txBody>
      </p:sp>
      <p:sp>
        <p:nvSpPr>
          <p:cNvPr id="19" name="Прямоугольник 18"/>
          <p:cNvSpPr/>
          <p:nvPr/>
        </p:nvSpPr>
        <p:spPr>
          <a:xfrm>
            <a:off x="3181430" y="5611431"/>
            <a:ext cx="4798423" cy="10842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Такой же, как при заключении контракта с победителем - через ЕИС и ЭТП</a:t>
            </a:r>
            <a:endParaRPr lang="ru-RU" dirty="0">
              <a:solidFill>
                <a:schemeClr val="tx1"/>
              </a:solidFill>
            </a:endParaRPr>
          </a:p>
        </p:txBody>
      </p:sp>
    </p:spTree>
    <p:extLst>
      <p:ext uri="{BB962C8B-B14F-4D97-AF65-F5344CB8AC3E}">
        <p14:creationId xmlns:p14="http://schemas.microsoft.com/office/powerpoint/2010/main" val="120437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2</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1958680"/>
            <a:ext cx="6293295" cy="1815882"/>
          </a:xfrm>
          <a:prstGeom prst="rect">
            <a:avLst/>
          </a:prstGeom>
          <a:noFill/>
        </p:spPr>
        <p:txBody>
          <a:bodyPr wrap="square" rtlCol="0">
            <a:spAutoFit/>
          </a:bodyPr>
          <a:lstStyle/>
          <a:p>
            <a:r>
              <a:rPr lang="ru-RU" sz="2800" b="1" dirty="0" smtClean="0">
                <a:latin typeface="Panton" pitchFamily="2" charset="0"/>
              </a:rPr>
              <a:t>Важнейшие изменения согласно 46-ФЗ от 08.03.2022:</a:t>
            </a:r>
          </a:p>
          <a:p>
            <a:r>
              <a:rPr lang="ru-RU" sz="2800" b="1" dirty="0" smtClean="0">
                <a:latin typeface="Panton" pitchFamily="2" charset="0"/>
              </a:rPr>
              <a:t>Списание неустоек (штрафов, пеней)</a:t>
            </a:r>
            <a:endParaRPr lang="ru-RU" sz="28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7008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9085384" y="1805352"/>
            <a:ext cx="2629989" cy="324729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Изменено уже существующее ПП N783 от 4 июля 2018 г. (ПП РФ №340 от 10 марта 2022 года и дополнительно ПП РФ от 23.03.2022 N 439 в части изменения цен «строительных» контрактов)</a:t>
            </a: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Антикризисные меры: списание неустоек</a:t>
            </a:r>
          </a:p>
        </p:txBody>
      </p:sp>
      <p:sp>
        <p:nvSpPr>
          <p:cNvPr id="4" name="Скругленный прямоугольник 3"/>
          <p:cNvSpPr/>
          <p:nvPr/>
        </p:nvSpPr>
        <p:spPr>
          <a:xfrm>
            <a:off x="366359" y="1066497"/>
            <a:ext cx="7406357" cy="133341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Базовое условие: </a:t>
            </a:r>
            <a:r>
              <a:rPr lang="ru-RU" dirty="0" smtClean="0"/>
              <a:t>Списание </a:t>
            </a:r>
            <a:r>
              <a:rPr lang="ru-RU" dirty="0"/>
              <a:t>начисленных и неуплаченных сумм неустоек (штрафов, пеней) осуществляется по контрактам, </a:t>
            </a:r>
            <a:r>
              <a:rPr lang="ru-RU" b="1" u="sng" dirty="0"/>
              <a:t>обязательства по которым исполнены в полном объеме</a:t>
            </a:r>
            <a:endParaRPr lang="ru-RU" u="sng" dirty="0"/>
          </a:p>
        </p:txBody>
      </p:sp>
      <p:sp>
        <p:nvSpPr>
          <p:cNvPr id="6" name="Скругленный прямоугольник 5"/>
          <p:cNvSpPr/>
          <p:nvPr/>
        </p:nvSpPr>
        <p:spPr>
          <a:xfrm>
            <a:off x="793080" y="2616373"/>
            <a:ext cx="7402654" cy="411915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Исключение: контракты, по которым</a:t>
            </a:r>
          </a:p>
          <a:p>
            <a:pPr algn="ctr"/>
            <a:endParaRPr lang="ru-RU" sz="1400" dirty="0">
              <a:solidFill>
                <a:schemeClr val="tx1"/>
              </a:solidFill>
            </a:endParaRPr>
          </a:p>
          <a:p>
            <a:pPr algn="ctr"/>
            <a:r>
              <a:rPr lang="ru-RU" sz="1400" dirty="0" smtClean="0">
                <a:solidFill>
                  <a:schemeClr val="tx1"/>
                </a:solidFill>
              </a:rPr>
              <a:t>а</a:t>
            </a:r>
            <a:r>
              <a:rPr lang="ru-RU" sz="1400" dirty="0">
                <a:solidFill>
                  <a:schemeClr val="tx1"/>
                </a:solidFill>
              </a:rPr>
              <a:t>) в 2015, 2016 и 2020 годах изменены по соглашению сторон условия о сроке исполнения контракта, и (или) цене контракта, и (или) цене единицы товара, работы, услуги, и (или) количестве товаров, объеме работ, услуг, предусмотренных контрактами;</a:t>
            </a:r>
          </a:p>
          <a:p>
            <a:pPr algn="ctr"/>
            <a:r>
              <a:rPr lang="ru-RU" sz="1400" dirty="0">
                <a:solidFill>
                  <a:schemeClr val="tx1"/>
                </a:solidFill>
              </a:rPr>
              <a:t>б) в 2020 году 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в связи с распространением новой </a:t>
            </a:r>
            <a:r>
              <a:rPr lang="ru-RU" sz="1400" dirty="0" err="1">
                <a:solidFill>
                  <a:schemeClr val="tx1"/>
                </a:solidFill>
              </a:rPr>
              <a:t>коронавирусной</a:t>
            </a:r>
            <a:r>
              <a:rPr lang="ru-RU" sz="1400" dirty="0">
                <a:solidFill>
                  <a:schemeClr val="tx1"/>
                </a:solidFill>
              </a:rPr>
              <a:t> инфекции;</a:t>
            </a:r>
          </a:p>
          <a:p>
            <a:pPr algn="ctr"/>
            <a:r>
              <a:rPr lang="ru-RU" sz="1400" dirty="0">
                <a:solidFill>
                  <a:schemeClr val="tx1"/>
                </a:solidFill>
              </a:rPr>
              <a:t>в) в 2021 и 2022 годах обязательства не были исполнены в полном объеме в 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a:t>
            </a:r>
          </a:p>
        </p:txBody>
      </p:sp>
      <p:sp>
        <p:nvSpPr>
          <p:cNvPr id="7" name="TextBox 6"/>
          <p:cNvSpPr txBox="1"/>
          <p:nvPr/>
        </p:nvSpPr>
        <p:spPr>
          <a:xfrm>
            <a:off x="248477" y="3428999"/>
            <a:ext cx="738664" cy="2562497"/>
          </a:xfrm>
          <a:prstGeom prst="rect">
            <a:avLst/>
          </a:prstGeom>
          <a:noFill/>
        </p:spPr>
        <p:txBody>
          <a:bodyPr vert="vert270" wrap="square" rtlCol="0">
            <a:spAutoFit/>
          </a:bodyPr>
          <a:lstStyle/>
          <a:p>
            <a:r>
              <a:rPr lang="ru-RU" dirty="0"/>
              <a:t>(«Старые условия»)</a:t>
            </a:r>
          </a:p>
          <a:p>
            <a:endParaRPr lang="ru-RU" dirty="0"/>
          </a:p>
        </p:txBody>
      </p:sp>
    </p:spTree>
    <p:extLst>
      <p:ext uri="{BB962C8B-B14F-4D97-AF65-F5344CB8AC3E}">
        <p14:creationId xmlns:p14="http://schemas.microsoft.com/office/powerpoint/2010/main" val="17868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9085384" y="1805352"/>
            <a:ext cx="2629989" cy="324729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rPr>
              <a:t>Изменено уже существующее ПП N783 от 4 июля 2018 г. (ПП РФ №340 от 10 марта 2022 года и дополнительно ПП РФ от 23.03.2022 N 439 в части изменения цен «строительных» контрактов)</a:t>
            </a: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a:t>Антикризисные меры: списание неустоек</a:t>
            </a:r>
          </a:p>
        </p:txBody>
      </p:sp>
      <p:sp>
        <p:nvSpPr>
          <p:cNvPr id="4" name="Скругленный прямоугольник 3"/>
          <p:cNvSpPr/>
          <p:nvPr/>
        </p:nvSpPr>
        <p:spPr>
          <a:xfrm>
            <a:off x="366359" y="1066497"/>
            <a:ext cx="7406357" cy="133341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Базовое условие: </a:t>
            </a:r>
            <a:r>
              <a:rPr lang="ru-RU" dirty="0" smtClean="0"/>
              <a:t>Списание </a:t>
            </a:r>
            <a:r>
              <a:rPr lang="ru-RU" dirty="0"/>
              <a:t>начисленных и неуплаченных сумм неустоек (штрафов, пеней) осуществляется по контрактам, </a:t>
            </a:r>
            <a:r>
              <a:rPr lang="ru-RU" b="1" u="sng" dirty="0"/>
              <a:t>обязательства по которым исполнены в полном объеме</a:t>
            </a:r>
            <a:endParaRPr lang="ru-RU" u="sng" dirty="0"/>
          </a:p>
        </p:txBody>
      </p:sp>
      <p:sp>
        <p:nvSpPr>
          <p:cNvPr id="6" name="Скругленный прямоугольник 5"/>
          <p:cNvSpPr/>
          <p:nvPr/>
        </p:nvSpPr>
        <p:spPr>
          <a:xfrm>
            <a:off x="793080" y="2616373"/>
            <a:ext cx="7402654" cy="4119154"/>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Исключение: контракты, по которым</a:t>
            </a:r>
          </a:p>
          <a:p>
            <a:pPr algn="ctr"/>
            <a:endParaRPr lang="ru-RU" sz="1400" dirty="0">
              <a:solidFill>
                <a:schemeClr val="tx1"/>
              </a:solidFill>
            </a:endParaRPr>
          </a:p>
          <a:p>
            <a:pPr algn="ctr"/>
            <a:r>
              <a:rPr lang="ru-RU" sz="1400" dirty="0">
                <a:solidFill>
                  <a:schemeClr val="tx1"/>
                </a:solidFill>
              </a:rPr>
              <a:t>г) обязательства не были исполнены в полном объеме по причине возникновения при исполнении контракта не зависящих от сторон контракта обстоятельств, влекущих невозможность его исполнения без изменения условий, </a:t>
            </a:r>
            <a:r>
              <a:rPr lang="ru-RU" sz="1400" u="sng" dirty="0">
                <a:solidFill>
                  <a:schemeClr val="tx1"/>
                </a:solidFill>
              </a:rPr>
              <a:t>в связи с введением политических или экономических санкций </a:t>
            </a:r>
            <a:r>
              <a:rPr lang="ru-RU" sz="1400" dirty="0">
                <a:solidFill>
                  <a:schemeClr val="tx1"/>
                </a:solidFill>
              </a:rPr>
              <a:t>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(далее - санкции), и (или) с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 (далее - меры ограничительного характера)</a:t>
            </a:r>
            <a:endParaRPr lang="ru-RU" sz="1400" dirty="0" smtClean="0">
              <a:solidFill>
                <a:schemeClr val="tx1"/>
              </a:solidFill>
            </a:endParaRPr>
          </a:p>
          <a:p>
            <a:pPr algn="ctr"/>
            <a:endParaRPr lang="ru-RU" sz="1400" dirty="0">
              <a:solidFill>
                <a:schemeClr val="tx1"/>
              </a:solidFill>
            </a:endParaRPr>
          </a:p>
        </p:txBody>
      </p:sp>
      <p:sp>
        <p:nvSpPr>
          <p:cNvPr id="7" name="TextBox 6"/>
          <p:cNvSpPr txBox="1"/>
          <p:nvPr/>
        </p:nvSpPr>
        <p:spPr>
          <a:xfrm>
            <a:off x="248477" y="3428998"/>
            <a:ext cx="738664" cy="2142307"/>
          </a:xfrm>
          <a:prstGeom prst="rect">
            <a:avLst/>
          </a:prstGeom>
          <a:noFill/>
        </p:spPr>
        <p:txBody>
          <a:bodyPr vert="vert270" wrap="square" rtlCol="0">
            <a:spAutoFit/>
          </a:bodyPr>
          <a:lstStyle/>
          <a:p>
            <a:r>
              <a:rPr lang="ru-RU" dirty="0" smtClean="0"/>
              <a:t>(«Новое условие»)</a:t>
            </a:r>
            <a:endParaRPr lang="ru-RU" dirty="0"/>
          </a:p>
          <a:p>
            <a:endParaRPr lang="ru-RU" dirty="0"/>
          </a:p>
        </p:txBody>
      </p:sp>
    </p:spTree>
    <p:extLst>
      <p:ext uri="{BB962C8B-B14F-4D97-AF65-F5344CB8AC3E}">
        <p14:creationId xmlns:p14="http://schemas.microsoft.com/office/powerpoint/2010/main" val="163492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140335" y="354958"/>
            <a:ext cx="10475414" cy="892552"/>
          </a:xfrm>
          <a:prstGeom prst="rect">
            <a:avLst/>
          </a:prstGeom>
          <a:noFill/>
        </p:spPr>
        <p:txBody>
          <a:bodyPr wrap="square" rtlCol="0">
            <a:spAutoFit/>
          </a:bodyPr>
          <a:lstStyle/>
          <a:p>
            <a:r>
              <a:rPr lang="ru-RU" sz="2600" b="1" dirty="0"/>
              <a:t>Случаи </a:t>
            </a:r>
            <a:r>
              <a:rPr lang="ru-RU" sz="2600" b="1" dirty="0" smtClean="0"/>
              <a:t>списания </a:t>
            </a:r>
            <a:r>
              <a:rPr lang="ru-RU" sz="2600" b="1" dirty="0"/>
              <a:t>начисленных и неуплаченных сумм </a:t>
            </a:r>
            <a:endParaRPr lang="ru-RU" sz="2600" b="1" dirty="0" smtClean="0"/>
          </a:p>
          <a:p>
            <a:r>
              <a:rPr lang="ru-RU" sz="2600" b="1" dirty="0" smtClean="0"/>
              <a:t>неустоек </a:t>
            </a:r>
            <a:r>
              <a:rPr lang="ru-RU" sz="2600" b="1" dirty="0"/>
              <a:t>(штрафов, пеней) (пункт 3 ПП 783)</a:t>
            </a:r>
          </a:p>
        </p:txBody>
      </p:sp>
      <p:sp>
        <p:nvSpPr>
          <p:cNvPr id="3" name="TextBox 2"/>
          <p:cNvSpPr txBox="1"/>
          <p:nvPr/>
        </p:nvSpPr>
        <p:spPr>
          <a:xfrm>
            <a:off x="1802674" y="2856918"/>
            <a:ext cx="6879468" cy="3970318"/>
          </a:xfrm>
          <a:prstGeom prst="rect">
            <a:avLst/>
          </a:prstGeom>
          <a:noFill/>
        </p:spPr>
        <p:txBody>
          <a:bodyPr wrap="square" rtlCol="0">
            <a:spAutoFit/>
          </a:bodyPr>
          <a:lstStyle/>
          <a:p>
            <a:r>
              <a:rPr lang="ru-RU" dirty="0"/>
              <a:t>а) если общая сумма начисленных и неуплаченных неустоек (штрафов, пеней) не превышает 5% цены контракта, заказчик осуществляет списание начисленных и неуплаченных сумм неустоек (штрафов, пеней) за исключением случаев, предусмотренных подпунктами "в" - "д" настоящего пункта;</a:t>
            </a:r>
          </a:p>
          <a:p>
            <a:endParaRPr lang="ru-RU" dirty="0"/>
          </a:p>
          <a:p>
            <a:r>
              <a:rPr lang="ru-RU" dirty="0"/>
              <a:t>б) если общая сумма начисленных и неуплаченных неустоек (штрафов, пеней) превышает 5%  цены контракта, но составляет не более 20% цены контракта, заказчик осуществляет списание 50% начисленных и неуплаченных сумм неустоек (штрафов, пеней) при условии уплаты </a:t>
            </a:r>
            <a:r>
              <a:rPr lang="ru-RU" dirty="0" smtClean="0"/>
              <a:t>50</a:t>
            </a:r>
            <a:r>
              <a:rPr lang="ru-RU" dirty="0"/>
              <a:t>% начисленных и неуплаченных сумм неустоек </a:t>
            </a:r>
          </a:p>
          <a:p>
            <a:r>
              <a:rPr lang="ru-RU" dirty="0"/>
              <a:t>(штрафов, пеней), за исключением случаев, предусмотренных подпунктами "в" - "д" </a:t>
            </a:r>
            <a:r>
              <a:rPr lang="ru-RU" dirty="0" smtClean="0"/>
              <a:t>настоящего </a:t>
            </a:r>
            <a:r>
              <a:rPr lang="ru-RU" dirty="0"/>
              <a:t>пункта</a:t>
            </a:r>
            <a:r>
              <a:rPr lang="ru-RU" dirty="0" smtClean="0"/>
              <a:t>;</a:t>
            </a:r>
            <a:endParaRPr lang="ru-RU" dirty="0"/>
          </a:p>
        </p:txBody>
      </p:sp>
      <p:sp>
        <p:nvSpPr>
          <p:cNvPr id="4" name="Прямоугольник 3"/>
          <p:cNvSpPr/>
          <p:nvPr/>
        </p:nvSpPr>
        <p:spPr>
          <a:xfrm>
            <a:off x="300334" y="1380464"/>
            <a:ext cx="7672251" cy="1181773"/>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Право или обязанность??</a:t>
            </a:r>
          </a:p>
          <a:p>
            <a:pPr marL="285750" indent="-285750" algn="ctr">
              <a:buFontTx/>
              <a:buChar char="-"/>
            </a:pPr>
            <a:r>
              <a:rPr lang="ru-RU" dirty="0" smtClean="0">
                <a:solidFill>
                  <a:schemeClr val="tx1"/>
                </a:solidFill>
              </a:rPr>
              <a:t>пункт </a:t>
            </a:r>
            <a:r>
              <a:rPr lang="ru-RU" dirty="0">
                <a:solidFill>
                  <a:schemeClr val="tx1"/>
                </a:solidFill>
              </a:rPr>
              <a:t>40 Обзора судебной практики (утв. Президиумом Верховного Суда РФ 28.06.2017)</a:t>
            </a:r>
          </a:p>
          <a:p>
            <a:pPr marL="285750" indent="-285750" algn="ctr">
              <a:buFontTx/>
              <a:buChar char="-"/>
            </a:pPr>
            <a:r>
              <a:rPr lang="ru-RU" dirty="0">
                <a:solidFill>
                  <a:schemeClr val="tx1"/>
                </a:solidFill>
              </a:rPr>
              <a:t>Определение ВС РФ № 302-ЭС21-25561 от 19.04.2022 г.</a:t>
            </a:r>
          </a:p>
        </p:txBody>
      </p:sp>
      <p:sp>
        <p:nvSpPr>
          <p:cNvPr id="6" name="Скругленная прямоугольная выноска 5"/>
          <p:cNvSpPr/>
          <p:nvPr/>
        </p:nvSpPr>
        <p:spPr>
          <a:xfrm>
            <a:off x="140335" y="2856918"/>
            <a:ext cx="1662339" cy="957944"/>
          </a:xfrm>
          <a:prstGeom prst="wedgeRoundRectCallout">
            <a:avLst>
              <a:gd name="adj1" fmla="val 46459"/>
              <a:gd name="adj2" fmla="val 66938"/>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При условии исполнения контракта в полном объеме</a:t>
            </a:r>
            <a:endParaRPr lang="ru-RU" sz="1400" dirty="0"/>
          </a:p>
        </p:txBody>
      </p:sp>
      <p:sp>
        <p:nvSpPr>
          <p:cNvPr id="7" name="Прямоугольник 6"/>
          <p:cNvSpPr/>
          <p:nvPr/>
        </p:nvSpPr>
        <p:spPr>
          <a:xfrm>
            <a:off x="8641955" y="3138323"/>
            <a:ext cx="3405051" cy="3250754"/>
          </a:xfrm>
          <a:prstGeom prst="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Важно не когда возникла просрочка, а когда решается спор о неустойке. </a:t>
            </a:r>
            <a:r>
              <a:rPr lang="ru-RU" sz="1400" dirty="0">
                <a:solidFill>
                  <a:schemeClr val="tx1"/>
                </a:solidFill>
              </a:rPr>
              <a:t>См. Постановление Арбитражного суда Восточно-Сибирского округа от 15.04.2022 N Ф02-699/2022 по делу N </a:t>
            </a:r>
            <a:r>
              <a:rPr lang="ru-RU" sz="1400" dirty="0" smtClean="0">
                <a:solidFill>
                  <a:schemeClr val="tx1"/>
                </a:solidFill>
              </a:rPr>
              <a:t>А33-18125/2021 – нарушение обязательств в 2020 году, с тех пор шло судебное разбирательство и АС ВСО принял решение о списании неустойки. </a:t>
            </a:r>
            <a:r>
              <a:rPr lang="ru-RU" sz="1400" dirty="0">
                <a:solidFill>
                  <a:schemeClr val="tx1"/>
                </a:solidFill>
              </a:rPr>
              <a:t>Аналогичный вывод и в </a:t>
            </a:r>
            <a:r>
              <a:rPr lang="ru-RU" sz="1400" dirty="0" smtClean="0">
                <a:solidFill>
                  <a:schemeClr val="tx1"/>
                </a:solidFill>
              </a:rPr>
              <a:t>Определении </a:t>
            </a:r>
            <a:r>
              <a:rPr lang="ru-RU" sz="1400" dirty="0">
                <a:solidFill>
                  <a:schemeClr val="tx1"/>
                </a:solidFill>
              </a:rPr>
              <a:t>Судебной коллегии по экономическим спорам Верховного Суда Российской Федерации от 19.04.2022 N 302-ЭС21-25561 по делу N </a:t>
            </a:r>
            <a:r>
              <a:rPr lang="ru-RU" sz="1400" dirty="0" smtClean="0">
                <a:solidFill>
                  <a:schemeClr val="tx1"/>
                </a:solidFill>
              </a:rPr>
              <a:t>А69-2869/2020</a:t>
            </a:r>
            <a:endParaRPr lang="ru-RU" sz="1400" dirty="0">
              <a:solidFill>
                <a:schemeClr val="tx1"/>
              </a:solidFill>
            </a:endParaRPr>
          </a:p>
        </p:txBody>
      </p:sp>
      <p:sp>
        <p:nvSpPr>
          <p:cNvPr id="11" name="Скругленная прямоугольная выноска 10"/>
          <p:cNvSpPr/>
          <p:nvPr/>
        </p:nvSpPr>
        <p:spPr>
          <a:xfrm>
            <a:off x="140334" y="4945298"/>
            <a:ext cx="1662339" cy="957944"/>
          </a:xfrm>
          <a:prstGeom prst="wedgeRoundRectCallout">
            <a:avLst>
              <a:gd name="adj1" fmla="val 46459"/>
              <a:gd name="adj2" fmla="val 66938"/>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При условии исполнения контракта в полном объеме</a:t>
            </a:r>
            <a:endParaRPr lang="ru-RU" sz="1400" dirty="0"/>
          </a:p>
        </p:txBody>
      </p:sp>
    </p:spTree>
    <p:extLst>
      <p:ext uri="{BB962C8B-B14F-4D97-AF65-F5344CB8AC3E}">
        <p14:creationId xmlns:p14="http://schemas.microsoft.com/office/powerpoint/2010/main" val="64172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7358" y="1351218"/>
            <a:ext cx="7711492" cy="2554545"/>
          </a:xfrm>
          <a:prstGeom prst="rect">
            <a:avLst/>
          </a:prstGeom>
          <a:noFill/>
        </p:spPr>
        <p:txBody>
          <a:bodyPr wrap="square" rtlCol="0">
            <a:spAutoFit/>
          </a:bodyPr>
          <a:lstStyle/>
          <a:p>
            <a:r>
              <a:rPr lang="ru-RU" sz="2000" dirty="0"/>
              <a:t>в) если неуплаченные неустойки (штрафы, пени) начислены вследствие неисполнения поставщиком (подрядчиком, исполнителем) обязательств по контракту в связи с возникновением не зависящих от него обстоятельств, повлекших невозможность исполнения контракта в связи с распространением новой </a:t>
            </a:r>
            <a:r>
              <a:rPr lang="ru-RU" sz="2000" dirty="0" err="1"/>
              <a:t>коронавирусной</a:t>
            </a:r>
            <a:r>
              <a:rPr lang="ru-RU" sz="2000" dirty="0"/>
              <a:t> инфекции, заказчик осуществляет списание начисленных и неуплаченных сумм неустоек (штрафов, пеней);</a:t>
            </a:r>
          </a:p>
        </p:txBody>
      </p:sp>
      <p:sp>
        <p:nvSpPr>
          <p:cNvPr id="7" name="TextBox 6"/>
          <p:cNvSpPr txBox="1"/>
          <p:nvPr/>
        </p:nvSpPr>
        <p:spPr>
          <a:xfrm>
            <a:off x="70667" y="354958"/>
            <a:ext cx="10475414" cy="892552"/>
          </a:xfrm>
          <a:prstGeom prst="rect">
            <a:avLst/>
          </a:prstGeom>
          <a:noFill/>
        </p:spPr>
        <p:txBody>
          <a:bodyPr wrap="square" rtlCol="0">
            <a:spAutoFit/>
          </a:bodyPr>
          <a:lstStyle/>
          <a:p>
            <a:r>
              <a:rPr lang="ru-RU" sz="2600" b="1" dirty="0"/>
              <a:t>Случаи и порядок списания 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9009499" y="1220646"/>
            <a:ext cx="1898469" cy="957944"/>
          </a:xfrm>
          <a:prstGeom prst="wedgeRoundRectCallout">
            <a:avLst>
              <a:gd name="adj1" fmla="val -124642"/>
              <a:gd name="adj2" fmla="val 93302"/>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Контракт может не быть исполнен в полном объеме</a:t>
            </a:r>
            <a:endParaRPr lang="ru-RU" sz="1400" dirty="0"/>
          </a:p>
        </p:txBody>
      </p:sp>
      <p:sp>
        <p:nvSpPr>
          <p:cNvPr id="4" name="Выноска со стрелкой вверх 3"/>
          <p:cNvSpPr/>
          <p:nvPr/>
        </p:nvSpPr>
        <p:spPr>
          <a:xfrm>
            <a:off x="252549" y="3622766"/>
            <a:ext cx="7315200" cy="3021874"/>
          </a:xfrm>
          <a:prstGeom prst="upArrowCallout">
            <a:avLst>
              <a:gd name="adj1" fmla="val 25000"/>
              <a:gd name="adj2" fmla="val 25000"/>
              <a:gd name="adj3" fmla="val 27830"/>
              <a:gd name="adj4" fmla="val 64977"/>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tx1"/>
                </a:solidFill>
              </a:rPr>
              <a:t>Правоприменительная практика</a:t>
            </a:r>
            <a:r>
              <a:rPr lang="ru-RU" sz="1100" dirty="0" smtClean="0">
                <a:solidFill>
                  <a:schemeClr val="tx1"/>
                </a:solidFill>
              </a:rPr>
              <a:t>: Постановление </a:t>
            </a:r>
            <a:r>
              <a:rPr lang="ru-RU" sz="1100" dirty="0">
                <a:solidFill>
                  <a:schemeClr val="tx1"/>
                </a:solidFill>
              </a:rPr>
              <a:t>Арбитражного суда Волго-Вятского округа от 04.03.2022 N Ф01-53/2022 по делу N </a:t>
            </a:r>
            <a:r>
              <a:rPr lang="ru-RU" sz="1100" dirty="0" smtClean="0">
                <a:solidFill>
                  <a:schemeClr val="tx1"/>
                </a:solidFill>
              </a:rPr>
              <a:t>А28-4578/2021 со ссылкой на вопрос </a:t>
            </a:r>
            <a:r>
              <a:rPr lang="ru-RU" sz="1100" dirty="0">
                <a:solidFill>
                  <a:schemeClr val="tx1"/>
                </a:solidFill>
              </a:rPr>
              <a:t>7 Обзора по отдельным вопросам судебной практики, связанным с применением законодательства и мер по противодействию распространению на территории Российской Федерации новой </a:t>
            </a:r>
            <a:r>
              <a:rPr lang="ru-RU" sz="1100" dirty="0" err="1">
                <a:solidFill>
                  <a:schemeClr val="tx1"/>
                </a:solidFill>
              </a:rPr>
              <a:t>коронавирусной</a:t>
            </a:r>
            <a:r>
              <a:rPr lang="ru-RU" sz="1100" dirty="0">
                <a:solidFill>
                  <a:schemeClr val="tx1"/>
                </a:solidFill>
              </a:rPr>
              <a:t> инфекции (COVID-19) N 1, утвержденного Президиумом Верховного Суда Российской Федерации </a:t>
            </a:r>
            <a:r>
              <a:rPr lang="ru-RU" sz="1100" dirty="0" smtClean="0">
                <a:solidFill>
                  <a:schemeClr val="tx1"/>
                </a:solidFill>
              </a:rPr>
              <a:t>21.04.2020: </a:t>
            </a:r>
          </a:p>
          <a:p>
            <a:pPr algn="ctr"/>
            <a:r>
              <a:rPr lang="ru-RU" sz="1100" dirty="0" smtClean="0">
                <a:solidFill>
                  <a:schemeClr val="tx1"/>
                </a:solidFill>
              </a:rPr>
              <a:t>признание </a:t>
            </a:r>
            <a:r>
              <a:rPr lang="ru-RU" sz="1100" dirty="0">
                <a:solidFill>
                  <a:schemeClr val="tx1"/>
                </a:solidFill>
              </a:rPr>
              <a:t>распространения новой </a:t>
            </a:r>
            <a:r>
              <a:rPr lang="ru-RU" sz="1100" dirty="0" err="1">
                <a:solidFill>
                  <a:schemeClr val="tx1"/>
                </a:solidFill>
              </a:rPr>
              <a:t>коронавирусной</a:t>
            </a:r>
            <a:r>
              <a:rPr lang="ru-RU" sz="1100" dirty="0">
                <a:solidFill>
                  <a:schemeClr val="tx1"/>
                </a:solidFill>
              </a:rPr>
              <a:t> инфекции обстоятельством непреодолимой силы не может быть универсальным для всех категорий должников, независимо от типа их деятельности, условий ее осуществления, в том числе региона, в котором действует организация, в силу чего существование обстоятельств непреодолимой силы должно быть установлено с учетом обстоятельств конкретного дела (в том числе срока исполнения обязательства, характера неисполненного обязательства, разумности и добросовестности </a:t>
            </a:r>
            <a:r>
              <a:rPr lang="ru-RU" sz="1100" dirty="0" smtClean="0">
                <a:solidFill>
                  <a:schemeClr val="tx1"/>
                </a:solidFill>
              </a:rPr>
              <a:t>действий должника </a:t>
            </a:r>
            <a:r>
              <a:rPr lang="ru-RU" sz="1100" dirty="0">
                <a:solidFill>
                  <a:schemeClr val="tx1"/>
                </a:solidFill>
              </a:rPr>
              <a:t>и т.д</a:t>
            </a:r>
            <a:r>
              <a:rPr lang="ru-RU" sz="1100" dirty="0" smtClean="0">
                <a:solidFill>
                  <a:schemeClr val="tx1"/>
                </a:solidFill>
              </a:rPr>
              <a:t>.)</a:t>
            </a:r>
            <a:endParaRPr lang="ru-RU" sz="1100" dirty="0">
              <a:solidFill>
                <a:schemeClr val="tx1"/>
              </a:solidFill>
            </a:endParaRPr>
          </a:p>
        </p:txBody>
      </p:sp>
    </p:spTree>
    <p:extLst>
      <p:ext uri="{BB962C8B-B14F-4D97-AF65-F5344CB8AC3E}">
        <p14:creationId xmlns:p14="http://schemas.microsoft.com/office/powerpoint/2010/main" val="5578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14169D9-C57A-914A-B361-9B22FA124132}"/>
              </a:ext>
            </a:extLst>
          </p:cNvPr>
          <p:cNvSpPr txBox="1"/>
          <p:nvPr/>
        </p:nvSpPr>
        <p:spPr>
          <a:xfrm>
            <a:off x="300038" y="4155380"/>
            <a:ext cx="6293295" cy="1061829"/>
          </a:xfrm>
          <a:prstGeom prst="rect">
            <a:avLst/>
          </a:prstGeom>
          <a:noFill/>
        </p:spPr>
        <p:txBody>
          <a:bodyPr wrap="square" rtlCol="0">
            <a:spAutoFit/>
          </a:bodyPr>
          <a:lstStyle/>
          <a:p>
            <a:r>
              <a:rPr lang="ru-RU" sz="2300" b="1" dirty="0" smtClean="0"/>
              <a:t>Вергунова Ольга Викторовна</a:t>
            </a:r>
          </a:p>
          <a:p>
            <a:r>
              <a:rPr lang="ru-RU" sz="2000" dirty="0" err="1" smtClean="0"/>
              <a:t>Телеграм</a:t>
            </a:r>
            <a:r>
              <a:rPr lang="ru-RU" sz="2000" dirty="0" smtClean="0"/>
              <a:t>-канал «</a:t>
            </a:r>
            <a:r>
              <a:rPr lang="ru-RU" sz="2000" dirty="0" err="1" smtClean="0"/>
              <a:t>Вергунова</a:t>
            </a:r>
            <a:r>
              <a:rPr lang="ru-RU" sz="2000" dirty="0" smtClean="0"/>
              <a:t> о закупках»</a:t>
            </a:r>
          </a:p>
          <a:p>
            <a:r>
              <a:rPr lang="en-US" sz="2000" dirty="0"/>
              <a:t>https://t.me/vergunova_o_zakupkah</a:t>
            </a:r>
            <a:endParaRPr lang="ru-RU" sz="2000" dirty="0"/>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406052" y="3938133"/>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7"/>
          <a:stretch>
            <a:fillRect/>
          </a:stretch>
        </p:blipFill>
        <p:spPr>
          <a:xfrm>
            <a:off x="1125947" y="1231584"/>
            <a:ext cx="2542429" cy="2542429"/>
          </a:xfrm>
          <a:prstGeom prst="rect">
            <a:avLst/>
          </a:prstGeom>
        </p:spPr>
      </p:pic>
      <p:sp>
        <p:nvSpPr>
          <p:cNvPr id="3" name="TextBox 2"/>
          <p:cNvSpPr txBox="1"/>
          <p:nvPr/>
        </p:nvSpPr>
        <p:spPr>
          <a:xfrm>
            <a:off x="4162983" y="1188690"/>
            <a:ext cx="3448308" cy="2585323"/>
          </a:xfrm>
          <a:prstGeom prst="rect">
            <a:avLst/>
          </a:prstGeom>
          <a:noFill/>
        </p:spPr>
        <p:txBody>
          <a:bodyPr wrap="square" rtlCol="0">
            <a:spAutoFit/>
          </a:bodyPr>
          <a:lstStyle/>
          <a:p>
            <a:pPr marL="285750" indent="-285750">
              <a:buFont typeface="Arial" panose="020B0604020202020204" pitchFamily="34" charset="0"/>
              <a:buChar char="•"/>
            </a:pPr>
            <a:r>
              <a:rPr lang="ru-RU" dirty="0" smtClean="0"/>
              <a:t>Руководитель отдела методологии и обучения ЭТП Фабрикант</a:t>
            </a:r>
          </a:p>
          <a:p>
            <a:pPr marL="285750" indent="-285750">
              <a:buFont typeface="Arial" panose="020B0604020202020204" pitchFamily="34" charset="0"/>
              <a:buChar char="•"/>
            </a:pPr>
            <a:r>
              <a:rPr lang="ru-RU" dirty="0" smtClean="0"/>
              <a:t>Эксперт, консультант с непрерывной практикой в регламентированных закупках с 2003 года</a:t>
            </a:r>
          </a:p>
          <a:p>
            <a:pPr marL="285750" indent="-285750">
              <a:buFont typeface="Arial" panose="020B0604020202020204" pitchFamily="34" charset="0"/>
              <a:buChar char="•"/>
            </a:pPr>
            <a:r>
              <a:rPr lang="ru-RU" dirty="0" smtClean="0"/>
              <a:t>Преподаватель с опытом работы более 15-ти лет</a:t>
            </a:r>
            <a:endParaRPr lang="ru-RU" dirty="0"/>
          </a:p>
        </p:txBody>
      </p:sp>
      <p:sp>
        <p:nvSpPr>
          <p:cNvPr id="4" name="Прямоугольник 3"/>
          <p:cNvSpPr/>
          <p:nvPr/>
        </p:nvSpPr>
        <p:spPr>
          <a:xfrm>
            <a:off x="300037" y="5433490"/>
            <a:ext cx="7311253" cy="1323439"/>
          </a:xfrm>
          <a:prstGeom prst="rect">
            <a:avLst/>
          </a:prstGeom>
        </p:spPr>
        <p:txBody>
          <a:bodyPr wrap="square">
            <a:spAutoFit/>
          </a:bodyPr>
          <a:lstStyle/>
          <a:p>
            <a:r>
              <a:rPr lang="ru-RU" sz="2000" dirty="0" smtClean="0"/>
              <a:t>Социальные сети ЭТП Фабрикант:</a:t>
            </a:r>
          </a:p>
          <a:p>
            <a:r>
              <a:rPr lang="ru-RU" sz="2000" dirty="0" err="1"/>
              <a:t>Телеграм</a:t>
            </a:r>
            <a:r>
              <a:rPr lang="ru-RU" sz="2000" dirty="0"/>
              <a:t> канал: https://</a:t>
            </a:r>
            <a:r>
              <a:rPr lang="ru-RU" sz="2000" dirty="0" smtClean="0"/>
              <a:t>t.me/ETPFabrikant</a:t>
            </a:r>
            <a:endParaRPr lang="ru-RU" sz="2000" dirty="0"/>
          </a:p>
          <a:p>
            <a:r>
              <a:rPr lang="ru-RU" sz="2000" dirty="0" err="1" smtClean="0"/>
              <a:t>Vk</a:t>
            </a:r>
            <a:r>
              <a:rPr lang="ru-RU" sz="2000" dirty="0"/>
              <a:t>: https://vk.com/fabrikant_info </a:t>
            </a:r>
          </a:p>
          <a:p>
            <a:r>
              <a:rPr lang="ru-RU" sz="2000" dirty="0" err="1"/>
              <a:t>Ютуб</a:t>
            </a:r>
            <a:r>
              <a:rPr lang="ru-RU" sz="2000" dirty="0"/>
              <a:t> канал: https://www.youtube.com/user/FabrikantInfo </a:t>
            </a:r>
          </a:p>
        </p:txBody>
      </p:sp>
    </p:spTree>
    <p:extLst>
      <p:ext uri="{BB962C8B-B14F-4D97-AF65-F5344CB8AC3E}">
        <p14:creationId xmlns:p14="http://schemas.microsoft.com/office/powerpoint/2010/main" val="4898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87517" y="1513598"/>
            <a:ext cx="7711492" cy="5078313"/>
          </a:xfrm>
          <a:prstGeom prst="rect">
            <a:avLst/>
          </a:prstGeom>
          <a:noFill/>
        </p:spPr>
        <p:txBody>
          <a:bodyPr wrap="square" rtlCol="0">
            <a:spAutoFit/>
          </a:bodyPr>
          <a:lstStyle/>
          <a:p>
            <a:r>
              <a:rPr lang="ru-RU" dirty="0"/>
              <a:t>г) если неуплаченные неустойки (штрафы, пени) начислены вследствие неисполнения поставщиком (подрядчиком, исполнителем) обязательств по контракту в 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 заказчик осуществляет списание начисленных и неуплаченных сумм неустоек (штрафов, пеней) в период с даты заключения контракта до даты представления предусмотренного абзацем пятым подпункта "а" пункта 2 постановления Правительства Российской Федерации от 9 августа 2021 г. N 1315 "О внесении изменений в некоторые акты Правительства Российской Федерации" предложения поставщика (подрядчика, исполнителя) об изменении существенных условий контракта в связи с существенным увеличением цен на строительные ресурсы, подлежащие поставке и (или) использованию при исполнении такого контракта, с приложением информации и документов, обосновывающих такое предложение;</a:t>
            </a:r>
          </a:p>
          <a:p>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a:t>Случаи и порядок списания 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9157544" y="1034626"/>
            <a:ext cx="1898469" cy="957944"/>
          </a:xfrm>
          <a:prstGeom prst="wedgeRoundRectCallout">
            <a:avLst>
              <a:gd name="adj1" fmla="val -124642"/>
              <a:gd name="adj2" fmla="val 93302"/>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Контракт может не быть исполнен в полном объеме</a:t>
            </a:r>
            <a:endParaRPr lang="ru-RU" sz="1400" dirty="0"/>
          </a:p>
        </p:txBody>
      </p:sp>
      <p:sp>
        <p:nvSpPr>
          <p:cNvPr id="6" name="Скругленный прямоугольник 5"/>
          <p:cNvSpPr/>
          <p:nvPr/>
        </p:nvSpPr>
        <p:spPr>
          <a:xfrm>
            <a:off x="8195733" y="2672238"/>
            <a:ext cx="3917890" cy="3610180"/>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Формально: ПП 1315 распространяет свое действие только на федеральных заказчиков, следовательно, подрядчик по региональному или муниципальном контракту в принципе не может направить обращение, предусмотренное </a:t>
            </a:r>
            <a:r>
              <a:rPr lang="ru-RU" dirty="0" err="1"/>
              <a:t>пп</a:t>
            </a:r>
            <a:r>
              <a:rPr lang="ru-RU" dirty="0"/>
              <a:t>. «а» пункта 2 ПП 1315 </a:t>
            </a:r>
          </a:p>
          <a:p>
            <a:pPr algn="ctr"/>
            <a:endParaRPr lang="ru-RU" dirty="0"/>
          </a:p>
        </p:txBody>
      </p:sp>
    </p:spTree>
    <p:extLst>
      <p:ext uri="{BB962C8B-B14F-4D97-AF65-F5344CB8AC3E}">
        <p14:creationId xmlns:p14="http://schemas.microsoft.com/office/powerpoint/2010/main" val="23362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89805" y="2136064"/>
            <a:ext cx="7148133" cy="3139321"/>
          </a:xfrm>
          <a:prstGeom prst="rect">
            <a:avLst/>
          </a:prstGeom>
          <a:noFill/>
        </p:spPr>
        <p:txBody>
          <a:bodyPr wrap="square" rtlCol="0">
            <a:spAutoFit/>
          </a:bodyPr>
          <a:lstStyle/>
          <a:p>
            <a:r>
              <a:rPr lang="ru-RU" sz="2000" dirty="0"/>
              <a:t>д) если неуплаченные неустойки (штрафы, пени) начислены вследствие неисполнения поставщиком (подрядчиком, исполнителем) обязательств по контракту в связи с возникновением не зависящих от него обстоятельств, повлекших невозможность исполнения контракта </a:t>
            </a:r>
            <a:r>
              <a:rPr lang="ru-RU" sz="2000" b="1" dirty="0"/>
              <a:t>в связи с введением санкций и (или) мер ограничительного характера</a:t>
            </a:r>
            <a:r>
              <a:rPr lang="ru-RU" sz="2000" dirty="0"/>
              <a:t>, заказчик осуществляет списание начисленных и неуплаченных сумм неустоек (штрафов, пеней).</a:t>
            </a:r>
          </a:p>
          <a:p>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a:t>Случаи </a:t>
            </a:r>
            <a:r>
              <a:rPr lang="ru-RU" sz="2600" b="1" dirty="0" smtClean="0"/>
              <a:t>списания </a:t>
            </a:r>
            <a:r>
              <a:rPr lang="ru-RU" sz="2600" b="1" dirty="0"/>
              <a:t>начисленных и неуплаченных сумм неустоек (штрафов, пеней) (пункт 3 ПП 783)</a:t>
            </a:r>
          </a:p>
        </p:txBody>
      </p:sp>
      <p:sp>
        <p:nvSpPr>
          <p:cNvPr id="9" name="Скругленная прямоугольная выноска 8"/>
          <p:cNvSpPr/>
          <p:nvPr/>
        </p:nvSpPr>
        <p:spPr>
          <a:xfrm>
            <a:off x="5735076" y="5205995"/>
            <a:ext cx="1898469" cy="957944"/>
          </a:xfrm>
          <a:prstGeom prst="wedgeRoundRectCallout">
            <a:avLst>
              <a:gd name="adj1" fmla="val -125101"/>
              <a:gd name="adj2" fmla="val -105789"/>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Контракт может не быть исполнен в полном объеме</a:t>
            </a:r>
            <a:endParaRPr lang="ru-RU" sz="1400" dirty="0"/>
          </a:p>
        </p:txBody>
      </p:sp>
    </p:spTree>
    <p:extLst>
      <p:ext uri="{BB962C8B-B14F-4D97-AF65-F5344CB8AC3E}">
        <p14:creationId xmlns:p14="http://schemas.microsoft.com/office/powerpoint/2010/main" val="5898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041064" y="1296314"/>
            <a:ext cx="8722729" cy="7217360"/>
          </a:xfrm>
          <a:prstGeom prst="rect">
            <a:avLst/>
          </a:prstGeom>
          <a:noFill/>
        </p:spPr>
        <p:txBody>
          <a:bodyPr wrap="square" rtlCol="0">
            <a:spAutoFit/>
          </a:bodyPr>
          <a:lstStyle/>
          <a:p>
            <a:pPr marL="342900" indent="-342900">
              <a:buFont typeface="Wingdings" panose="05000000000000000000" pitchFamily="2" charset="2"/>
              <a:buChar char="ü"/>
            </a:pPr>
            <a:r>
              <a:rPr lang="ru-RU" sz="1500" dirty="0" smtClean="0"/>
              <a:t>Сверка взаиморасчетов</a:t>
            </a:r>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r>
              <a:rPr lang="ru-RU" sz="1500" dirty="0" smtClean="0"/>
              <a:t>Документы, подтверждающие оплату 50% неустойки</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r>
              <a:rPr lang="ru-RU" sz="1500" dirty="0" smtClean="0"/>
              <a:t>Исполнение </a:t>
            </a:r>
            <a:r>
              <a:rPr lang="ru-RU" sz="1500" dirty="0"/>
              <a:t>(при наличии) поставщиком (подрядчиком, исполнителем) обязательств по контракту в 2020 году, подтвержденное актом приемки или иным документом, и обоснование обстоятельств, повлекших невозможность исполнения контракта в связи с распространением новой </a:t>
            </a:r>
            <a:r>
              <a:rPr lang="ru-RU" sz="1500" dirty="0" err="1"/>
              <a:t>коронавирусной</a:t>
            </a:r>
            <a:r>
              <a:rPr lang="ru-RU" sz="1500" dirty="0"/>
              <a:t> инфекции, представленное поставщиком (подрядчиком, исполнителем) заказчику в письменной форме с приложением подтверждающих документов (при их наличии</a:t>
            </a:r>
            <a:r>
              <a:rPr lang="ru-RU" sz="1500" dirty="0" smtClean="0"/>
              <a:t>) </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r>
              <a:rPr lang="ru-RU" sz="1500" dirty="0" smtClean="0"/>
              <a:t>заключение </a:t>
            </a:r>
            <a:r>
              <a:rPr lang="ru-RU" sz="1500" dirty="0"/>
              <a:t>сторонами контракта соглашения об увеличении цены контракта в соответствии с положениями постановления </a:t>
            </a:r>
            <a:r>
              <a:rPr lang="ru-RU" sz="1500" dirty="0" smtClean="0"/>
              <a:t>ПП РФ от </a:t>
            </a:r>
            <a:r>
              <a:rPr lang="ru-RU" sz="1500" dirty="0"/>
              <a:t>9 августа 2021 г. N 1315 </a:t>
            </a:r>
            <a:r>
              <a:rPr lang="ru-RU" sz="1500" dirty="0" smtClean="0"/>
              <a:t>– если строительный контракт</a:t>
            </a:r>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r>
              <a:rPr lang="ru-RU" sz="1500" dirty="0"/>
              <a:t>исполнение (при наличии) поставщиком (подрядчиком, исполнителем) обязательств по контракту, подтвержденное актом приемки или иным документом, и обоснование обстоятельств, повлекших невозможность исполнения контракта в связи с введением санкций и (или) мер ограничительного характера, представленное поставщиком (подрядчиком, исполнителем) заказчику в письменной форме с приложением подтверждающих документов (при их </a:t>
            </a:r>
            <a:r>
              <a:rPr lang="ru-RU" sz="1500" dirty="0" smtClean="0"/>
              <a:t>наличии) </a:t>
            </a:r>
            <a:endParaRPr lang="ru-RU" sz="1500" dirty="0"/>
          </a:p>
          <a:p>
            <a:pPr marL="342900" indent="-342900">
              <a:buFont typeface="Wingdings" panose="05000000000000000000" pitchFamily="2" charset="2"/>
              <a:buChar char="ü"/>
            </a:pPr>
            <a:endParaRPr lang="ru-RU" sz="2000" dirty="0"/>
          </a:p>
          <a:p>
            <a:pPr marL="342900" indent="-342900">
              <a:buFont typeface="Wingdings" panose="05000000000000000000" pitchFamily="2" charset="2"/>
              <a:buChar char="ü"/>
            </a:pPr>
            <a:endParaRPr lang="ru-RU" sz="2000" dirty="0"/>
          </a:p>
          <a:p>
            <a:pPr marL="342900" indent="-342900">
              <a:buFont typeface="Wingdings" panose="05000000000000000000" pitchFamily="2" charset="2"/>
              <a:buChar char="ü"/>
            </a:pPr>
            <a:endParaRPr lang="ru-RU" sz="2000" dirty="0" smtClean="0"/>
          </a:p>
          <a:p>
            <a:endParaRPr lang="ru-RU" sz="2000" dirty="0" smtClean="0"/>
          </a:p>
          <a:p>
            <a:pPr marL="342900" indent="-342900">
              <a:buFont typeface="Wingdings" panose="05000000000000000000" pitchFamily="2" charset="2"/>
              <a:buChar char="ü"/>
            </a:pPr>
            <a:endParaRPr lang="ru-RU" sz="2000" dirty="0"/>
          </a:p>
          <a:p>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smtClean="0"/>
              <a:t>Алгоритм списания </a:t>
            </a:r>
            <a:r>
              <a:rPr lang="ru-RU" sz="2600" b="1" dirty="0"/>
              <a:t>начисленных и неуплаченных сумм неустоек (штрафов, пеней) (пункт </a:t>
            </a:r>
            <a:r>
              <a:rPr lang="ru-RU" sz="2600" b="1" dirty="0" smtClean="0"/>
              <a:t>4 </a:t>
            </a:r>
            <a:r>
              <a:rPr lang="ru-RU" sz="2600" b="1" dirty="0"/>
              <a:t>ПП 783)</a:t>
            </a:r>
          </a:p>
        </p:txBody>
      </p:sp>
      <p:sp>
        <p:nvSpPr>
          <p:cNvPr id="2" name="Стрелка вправо 1"/>
          <p:cNvSpPr/>
          <p:nvPr/>
        </p:nvSpPr>
        <p:spPr>
          <a:xfrm>
            <a:off x="187517" y="1247510"/>
            <a:ext cx="1658700" cy="53248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Общее правило</a:t>
            </a:r>
            <a:endParaRPr lang="ru-RU" sz="1200" dirty="0"/>
          </a:p>
        </p:txBody>
      </p:sp>
      <p:sp>
        <p:nvSpPr>
          <p:cNvPr id="9" name="Стрелка вправо 8"/>
          <p:cNvSpPr/>
          <p:nvPr/>
        </p:nvSpPr>
        <p:spPr>
          <a:xfrm>
            <a:off x="187517" y="1851182"/>
            <a:ext cx="1658700" cy="53248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Неустойка 5-10%</a:t>
            </a:r>
            <a:endParaRPr lang="ru-RU" sz="1200" dirty="0"/>
          </a:p>
        </p:txBody>
      </p:sp>
      <p:sp>
        <p:nvSpPr>
          <p:cNvPr id="11" name="Стрелка вправо 10"/>
          <p:cNvSpPr/>
          <p:nvPr/>
        </p:nvSpPr>
        <p:spPr>
          <a:xfrm>
            <a:off x="187517" y="2765493"/>
            <a:ext cx="1658700" cy="53248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COVID-19</a:t>
            </a:r>
            <a:endParaRPr lang="ru-RU" sz="1200" dirty="0"/>
          </a:p>
        </p:txBody>
      </p:sp>
      <p:sp>
        <p:nvSpPr>
          <p:cNvPr id="12" name="Стрелка вправо 11"/>
          <p:cNvSpPr/>
          <p:nvPr/>
        </p:nvSpPr>
        <p:spPr>
          <a:xfrm>
            <a:off x="187462" y="4115321"/>
            <a:ext cx="1658700" cy="53248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Стройка</a:t>
            </a:r>
            <a:endParaRPr lang="ru-RU" sz="1200" dirty="0"/>
          </a:p>
        </p:txBody>
      </p:sp>
      <p:sp>
        <p:nvSpPr>
          <p:cNvPr id="13" name="Стрелка вправо 12"/>
          <p:cNvSpPr/>
          <p:nvPr/>
        </p:nvSpPr>
        <p:spPr>
          <a:xfrm>
            <a:off x="187462" y="5367061"/>
            <a:ext cx="1658700" cy="53248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Санкции</a:t>
            </a:r>
            <a:endParaRPr lang="ru-RU" sz="1200" dirty="0"/>
          </a:p>
        </p:txBody>
      </p:sp>
      <p:sp>
        <p:nvSpPr>
          <p:cNvPr id="5" name="Выноска со стрелкой влево 4"/>
          <p:cNvSpPr/>
          <p:nvPr/>
        </p:nvSpPr>
        <p:spPr>
          <a:xfrm>
            <a:off x="4934373" y="1240227"/>
            <a:ext cx="6522719" cy="603672"/>
          </a:xfrm>
          <a:prstGeom prst="leftArrowCallout">
            <a:avLst>
              <a:gd name="adj1" fmla="val 25000"/>
              <a:gd name="adj2" fmla="val 25000"/>
              <a:gd name="adj3" fmla="val 25000"/>
              <a:gd name="adj4" fmla="val 9311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В случае если поставщик (подрядчик, исполнитель) не подтвердил наличие начисленной и неуплаченной суммы неустоек (штрафов, пеней), принятие решения о ее списании не допускается.</a:t>
            </a:r>
          </a:p>
        </p:txBody>
      </p:sp>
    </p:spTree>
    <p:extLst>
      <p:ext uri="{BB962C8B-B14F-4D97-AF65-F5344CB8AC3E}">
        <p14:creationId xmlns:p14="http://schemas.microsoft.com/office/powerpoint/2010/main" val="231399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87517" y="1247510"/>
            <a:ext cx="8722729" cy="5401479"/>
          </a:xfrm>
          <a:prstGeom prst="rect">
            <a:avLst/>
          </a:prstGeom>
          <a:noFill/>
        </p:spPr>
        <p:txBody>
          <a:bodyPr wrap="square" rtlCol="0">
            <a:spAutoFit/>
          </a:bodyPr>
          <a:lstStyle/>
          <a:p>
            <a:pPr marL="342900" indent="-342900">
              <a:buFont typeface="Wingdings" panose="05000000000000000000" pitchFamily="2" charset="2"/>
              <a:buChar char="ü"/>
            </a:pPr>
            <a:r>
              <a:rPr lang="ru-RU" sz="1500" dirty="0" smtClean="0"/>
              <a:t>Решение принимается в течение 10-ти дней после сверки взаиморасчетов</a:t>
            </a:r>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r>
              <a:rPr lang="ru-RU" sz="1500" dirty="0"/>
              <a:t>Решение принимается комиссией по поступлению и выбытию активов</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r>
              <a:rPr lang="ru-RU" sz="1500" dirty="0" smtClean="0"/>
              <a:t>Решение оформляется </a:t>
            </a:r>
            <a:r>
              <a:rPr lang="ru-RU" sz="1500" dirty="0"/>
              <a:t>внутренним распорядительным документом заказчика (приказом, распоряжением</a:t>
            </a:r>
            <a:r>
              <a:rPr lang="ru-RU" sz="1500" dirty="0" smtClean="0"/>
              <a:t>) (содержание – пункт 9 ПП 783)</a:t>
            </a: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r>
              <a:rPr lang="ru-RU" sz="1500" dirty="0" smtClean="0"/>
              <a:t>Списание осуществляется в течение 5-ти рабочих дней со дня принятия решения</a:t>
            </a:r>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r>
              <a:rPr lang="ru-RU" sz="1500" dirty="0"/>
              <a:t>Заказчик, не осуществляющий полномочия администратора доходов бюджета (бюджета государственного внебюджетного фонда Российской Федерации), полученных в результате применения мер гражданско-правовой ответственности по контракту в части образовавшейся начисленной и неуплаченной суммы неустоек (штрафов, пеней), не позднее 3 рабочих дней после осуществления списания начисленной и неуплаченной суммы неустоек (штрафов, пеней) направляет администратору доходов бюджета (бюджета государственного внебюджетного фонда Российской Федерации), указанному в пункте 6 </a:t>
            </a:r>
            <a:r>
              <a:rPr lang="ru-RU" sz="1500" dirty="0" smtClean="0"/>
              <a:t>ПП 783, </a:t>
            </a:r>
            <a:r>
              <a:rPr lang="ru-RU" sz="1500" dirty="0"/>
              <a:t>информацию о произведенном списании начисленной и неуплаченной суммы неустоек (штрафов, пеней) с указанием списанной суммы неустоек (штрафов, пеней) и кода классификации доходов бюджетов бюджетной системы Российской </a:t>
            </a:r>
            <a:r>
              <a:rPr lang="ru-RU" sz="1500" dirty="0" smtClean="0"/>
              <a:t>Федерации</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r>
              <a:rPr lang="ru-RU" sz="1500" dirty="0" smtClean="0"/>
              <a:t>В течение 20-ти дней со дня принятия </a:t>
            </a:r>
            <a:r>
              <a:rPr lang="ru-RU" sz="1500" dirty="0"/>
              <a:t>решения уведомление о списании начисленной и неуплаченной суммы неустоек (штрафов, пеней) по контрактам с указанием ее размера по форме согласно </a:t>
            </a:r>
            <a:r>
              <a:rPr lang="ru-RU" sz="1500" dirty="0" smtClean="0"/>
              <a:t>приложению направляется </a:t>
            </a:r>
            <a:r>
              <a:rPr lang="ru-RU" sz="1500" dirty="0"/>
              <a:t>поставщику (исполнителю, подрядчику</a:t>
            </a:r>
            <a:r>
              <a:rPr lang="ru-RU" sz="1500" dirty="0" smtClean="0"/>
              <a:t>)</a:t>
            </a:r>
            <a:endParaRPr lang="ru-RU" dirty="0"/>
          </a:p>
        </p:txBody>
      </p:sp>
      <p:sp>
        <p:nvSpPr>
          <p:cNvPr id="7" name="TextBox 6"/>
          <p:cNvSpPr txBox="1"/>
          <p:nvPr/>
        </p:nvSpPr>
        <p:spPr>
          <a:xfrm>
            <a:off x="187517" y="354958"/>
            <a:ext cx="10475414" cy="892552"/>
          </a:xfrm>
          <a:prstGeom prst="rect">
            <a:avLst/>
          </a:prstGeom>
          <a:noFill/>
        </p:spPr>
        <p:txBody>
          <a:bodyPr wrap="square" rtlCol="0">
            <a:spAutoFit/>
          </a:bodyPr>
          <a:lstStyle/>
          <a:p>
            <a:r>
              <a:rPr lang="ru-RU" sz="2600" b="1" dirty="0" smtClean="0"/>
              <a:t>Алгоритм списания </a:t>
            </a:r>
            <a:r>
              <a:rPr lang="ru-RU" sz="2600" b="1" dirty="0"/>
              <a:t>начисленных и неуплаченных сумм неустоек (штрафов, пеней) (пункт </a:t>
            </a:r>
            <a:r>
              <a:rPr lang="ru-RU" sz="2600" b="1" dirty="0" smtClean="0"/>
              <a:t>4 </a:t>
            </a:r>
            <a:r>
              <a:rPr lang="ru-RU" sz="2600" b="1" dirty="0"/>
              <a:t>ПП 783)</a:t>
            </a:r>
          </a:p>
        </p:txBody>
      </p:sp>
    </p:spTree>
    <p:extLst>
      <p:ext uri="{BB962C8B-B14F-4D97-AF65-F5344CB8AC3E}">
        <p14:creationId xmlns:p14="http://schemas.microsoft.com/office/powerpoint/2010/main" val="27543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19" name="Блок-схема: процесс 18">
            <a:extLst>
              <a:ext uri="{FF2B5EF4-FFF2-40B4-BE49-F238E27FC236}">
                <a16:creationId xmlns:a16="http://schemas.microsoft.com/office/drawing/2014/main" id="{68851554-A198-4A4B-9A0D-3A8DD6117148}"/>
              </a:ext>
            </a:extLst>
          </p:cNvPr>
          <p:cNvSpPr/>
          <p:nvPr/>
        </p:nvSpPr>
        <p:spPr>
          <a:xfrm>
            <a:off x="5824337" y="1916403"/>
            <a:ext cx="5785176" cy="2143213"/>
          </a:xfrm>
          <a:prstGeom prst="flowChartProcess">
            <a:avLst/>
          </a:prstGeom>
          <a:solidFill>
            <a:schemeClr val="bg1"/>
          </a:soli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По мнению контролирующего органа датой исполнения обязательств предпринимателя по контрактам следует считать дату подписания товарных накладных и актов приемки со стороны заказчика. Суд данный довод отклоняет, поскольку по смыслу статей 509, 513 ГК РФ исполнение обязательств поставщика по поставке товара определяется моментом его передачи заказчику; время, необходимое заказчику для проверки количества, комплектности и качества поставленного товара, в срок поставки товара по договору не включается.</a:t>
            </a:r>
          </a:p>
        </p:txBody>
      </p:sp>
      <p:sp>
        <p:nvSpPr>
          <p:cNvPr id="15" name="Блок-схема: процесс 14">
            <a:extLst>
              <a:ext uri="{FF2B5EF4-FFF2-40B4-BE49-F238E27FC236}">
                <a16:creationId xmlns:a16="http://schemas.microsoft.com/office/drawing/2014/main" id="{8A86C8B6-70DD-43D7-915B-ADC87B4E2670}"/>
              </a:ext>
            </a:extLst>
          </p:cNvPr>
          <p:cNvSpPr/>
          <p:nvPr/>
        </p:nvSpPr>
        <p:spPr>
          <a:xfrm>
            <a:off x="5952931" y="5462566"/>
            <a:ext cx="5719665" cy="836898"/>
          </a:xfrm>
          <a:prstGeom prst="flowChartProcess">
            <a:avLst/>
          </a:prstGeom>
          <a:solidFill>
            <a:schemeClr val="bg2"/>
          </a:soli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При этом день фактического исполнения нарушенного обязательства, в частности, день уплаты задолженности кредитору, включается в период расчета неустойки.</a:t>
            </a: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18229" y="995623"/>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5FBA301-AFC2-4D32-9A36-650E42A90F84}"/>
              </a:ext>
            </a:extLst>
          </p:cNvPr>
          <p:cNvSpPr txBox="1"/>
          <p:nvPr/>
        </p:nvSpPr>
        <p:spPr>
          <a:xfrm>
            <a:off x="144625" y="189028"/>
            <a:ext cx="7292496" cy="830997"/>
          </a:xfrm>
          <a:prstGeom prst="rect">
            <a:avLst/>
          </a:prstGeom>
          <a:noFill/>
        </p:spPr>
        <p:txBody>
          <a:bodyPr wrap="square" rtlCol="0">
            <a:spAutoFit/>
          </a:bodyPr>
          <a:lstStyle/>
          <a:p>
            <a:r>
              <a:rPr lang="ru-RU" sz="2400" b="1" dirty="0"/>
              <a:t>Определение периода, за который начисляется неустойка</a:t>
            </a:r>
          </a:p>
        </p:txBody>
      </p:sp>
      <p:sp>
        <p:nvSpPr>
          <p:cNvPr id="2" name="Блок-схема: процесс 1">
            <a:extLst>
              <a:ext uri="{FF2B5EF4-FFF2-40B4-BE49-F238E27FC236}">
                <a16:creationId xmlns:a16="http://schemas.microsoft.com/office/drawing/2014/main" id="{6179A6D5-0D7F-4373-8604-3FB64F454045}"/>
              </a:ext>
            </a:extLst>
          </p:cNvPr>
          <p:cNvSpPr/>
          <p:nvPr/>
        </p:nvSpPr>
        <p:spPr>
          <a:xfrm>
            <a:off x="554270" y="1891341"/>
            <a:ext cx="4269776" cy="4408123"/>
          </a:xfrm>
          <a:prstGeom prst="flowChartProcess">
            <a:avLst/>
          </a:prstGeom>
          <a:solidFill>
            <a:schemeClr val="bg2"/>
          </a:soli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В контракте установлен срок выполнения работ: с даты подписания сторонами контракта, дата окончания выполнения работ – до 20.12.2019 г. Заказчик начислил пени начиная с 20.12.2019 г., поскольку, по его мнению, предлог «до» означает, что работы должны быть завершены 19.12.2019 г.</a:t>
            </a:r>
          </a:p>
          <a:p>
            <a:pPr algn="just"/>
            <a:r>
              <a:rPr lang="ru-RU" sz="1400" dirty="0">
                <a:solidFill>
                  <a:schemeClr val="tx1"/>
                </a:solidFill>
              </a:rPr>
              <a:t>Суд считает, что начальная дата начисления пеней (20.12.2019) определена истцом неверно, поскольку по условиям контракта в эту дату истекал срок сдачи результатов работ по контракту и, следовательно, просрочка не могла начаться раньше 21.12.2019. Именно такое толкование определения срока исполнения обязательства с формулировкой «до указанного числа» закрепилось в судебной практике (например, в пункте 30 постановления Пленума Верховного Суда Российской Федерации от 27.06.2017 № 22).</a:t>
            </a:r>
          </a:p>
        </p:txBody>
      </p:sp>
      <p:sp>
        <p:nvSpPr>
          <p:cNvPr id="5" name="Блок-схема: процесс 4">
            <a:extLst>
              <a:ext uri="{FF2B5EF4-FFF2-40B4-BE49-F238E27FC236}">
                <a16:creationId xmlns:a16="http://schemas.microsoft.com/office/drawing/2014/main" id="{A9B466A3-EC86-4D2B-BD14-BC843E55FAE0}"/>
              </a:ext>
            </a:extLst>
          </p:cNvPr>
          <p:cNvSpPr/>
          <p:nvPr/>
        </p:nvSpPr>
        <p:spPr>
          <a:xfrm>
            <a:off x="415494" y="1475491"/>
            <a:ext cx="4521822" cy="548161"/>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Определение ВС РФ № 303-ЭС22-4943 от 15 апреля 2022 года</a:t>
            </a:r>
          </a:p>
        </p:txBody>
      </p:sp>
      <p:sp>
        <p:nvSpPr>
          <p:cNvPr id="14" name="Блок-схема: процесс 13">
            <a:extLst>
              <a:ext uri="{FF2B5EF4-FFF2-40B4-BE49-F238E27FC236}">
                <a16:creationId xmlns:a16="http://schemas.microsoft.com/office/drawing/2014/main" id="{665EF13B-6727-43B2-B01E-B11BE7224FD0}"/>
              </a:ext>
            </a:extLst>
          </p:cNvPr>
          <p:cNvSpPr/>
          <p:nvPr/>
        </p:nvSpPr>
        <p:spPr>
          <a:xfrm>
            <a:off x="5567921" y="4980397"/>
            <a:ext cx="6342310" cy="461357"/>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П. 65 Постановления Пленума Верховного Суда РФ от 24.03.2016 N 7</a:t>
            </a:r>
          </a:p>
        </p:txBody>
      </p:sp>
      <p:sp>
        <p:nvSpPr>
          <p:cNvPr id="16" name="Блок-схема: процесс 15">
            <a:extLst>
              <a:ext uri="{FF2B5EF4-FFF2-40B4-BE49-F238E27FC236}">
                <a16:creationId xmlns:a16="http://schemas.microsoft.com/office/drawing/2014/main" id="{BF97964A-7336-4D01-B694-F8ED864ED473}"/>
              </a:ext>
            </a:extLst>
          </p:cNvPr>
          <p:cNvSpPr/>
          <p:nvPr/>
        </p:nvSpPr>
        <p:spPr>
          <a:xfrm>
            <a:off x="5567921" y="1475492"/>
            <a:ext cx="6342310" cy="548161"/>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Определение ВС РФ № 306-ЭС21-27867 от 7 февраля 2022 г. </a:t>
            </a:r>
            <a:endParaRPr lang="ru-RU" dirty="0"/>
          </a:p>
        </p:txBody>
      </p:sp>
      <p:sp>
        <p:nvSpPr>
          <p:cNvPr id="11" name="Выноска: стрелка вверх 10">
            <a:extLst>
              <a:ext uri="{FF2B5EF4-FFF2-40B4-BE49-F238E27FC236}">
                <a16:creationId xmlns:a16="http://schemas.microsoft.com/office/drawing/2014/main" id="{AF43C77A-96D2-4A3E-8924-84E8A9C4BB2E}"/>
              </a:ext>
            </a:extLst>
          </p:cNvPr>
          <p:cNvSpPr/>
          <p:nvPr/>
        </p:nvSpPr>
        <p:spPr>
          <a:xfrm>
            <a:off x="5570590" y="4156251"/>
            <a:ext cx="6339641" cy="548161"/>
          </a:xfrm>
          <a:prstGeom prst="upArrowCallout">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Письмо Минфина России от 07.11.2017 № 24-03-08/73293 </a:t>
            </a:r>
          </a:p>
        </p:txBody>
      </p:sp>
    </p:spTree>
    <p:extLst>
      <p:ext uri="{BB962C8B-B14F-4D97-AF65-F5344CB8AC3E}">
        <p14:creationId xmlns:p14="http://schemas.microsoft.com/office/powerpoint/2010/main" val="34923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52666"/>
            <a:ext cx="3996267" cy="6858000"/>
          </a:xfrm>
          <a:prstGeom prst="rect">
            <a:avLst/>
          </a:prstGeom>
        </p:spPr>
      </p:pic>
      <p:sp>
        <p:nvSpPr>
          <p:cNvPr id="19" name="Блок-схема: процесс 18">
            <a:extLst>
              <a:ext uri="{FF2B5EF4-FFF2-40B4-BE49-F238E27FC236}">
                <a16:creationId xmlns:a16="http://schemas.microsoft.com/office/drawing/2014/main" id="{68851554-A198-4A4B-9A0D-3A8DD6117148}"/>
              </a:ext>
            </a:extLst>
          </p:cNvPr>
          <p:cNvSpPr/>
          <p:nvPr/>
        </p:nvSpPr>
        <p:spPr>
          <a:xfrm>
            <a:off x="6934339" y="1921361"/>
            <a:ext cx="4836311" cy="4383061"/>
          </a:xfrm>
          <a:prstGeom prst="flowChartProcess">
            <a:avLst/>
          </a:prstGeom>
          <a:solidFill>
            <a:schemeClr val="bg1"/>
          </a:soli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Определенность в отношениях сторон по вопросу о размере неустойки, подлежащей уплате в связи с допущенной должником просрочкой обязательств по контракту, </a:t>
            </a:r>
            <a:r>
              <a:rPr lang="ru-RU" b="1" dirty="0">
                <a:solidFill>
                  <a:schemeClr val="tx1"/>
                </a:solidFill>
              </a:rPr>
              <a:t>наступает в момент окончания исполнения таких обязательств</a:t>
            </a:r>
            <a:r>
              <a:rPr lang="ru-RU" sz="1600" dirty="0">
                <a:solidFill>
                  <a:schemeClr val="tx1"/>
                </a:solidFill>
              </a:rPr>
              <a:t>, в связи с чем, при расчете неустойки необходимо руководствоваться ставкой Центрального банка Российской Федерации, действовавшей на день прекращения обязательства, данная позиция отражена в определениях Судебной коллегии по экономическим спорам Верховного Суда Российской Федерации от 04.12.2018 № 302-ЭС18-10991, от 18.09.2019 № 308-ЭС19-8291.</a:t>
            </a: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18229" y="995623"/>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C5FBA301-AFC2-4D32-9A36-650E42A90F84}"/>
              </a:ext>
            </a:extLst>
          </p:cNvPr>
          <p:cNvSpPr txBox="1"/>
          <p:nvPr/>
        </p:nvSpPr>
        <p:spPr>
          <a:xfrm>
            <a:off x="113019" y="189028"/>
            <a:ext cx="9237186" cy="830997"/>
          </a:xfrm>
          <a:prstGeom prst="rect">
            <a:avLst/>
          </a:prstGeom>
          <a:noFill/>
        </p:spPr>
        <p:txBody>
          <a:bodyPr wrap="square" rtlCol="0">
            <a:spAutoFit/>
          </a:bodyPr>
          <a:lstStyle/>
          <a:p>
            <a:r>
              <a:rPr lang="ru-RU" sz="2400" b="1" dirty="0"/>
              <a:t>Определение даты, по состоянию на которую определяется размер ключевой ставки для расчета пени</a:t>
            </a:r>
          </a:p>
        </p:txBody>
      </p:sp>
      <p:sp>
        <p:nvSpPr>
          <p:cNvPr id="2" name="Блок-схема: процесс 1">
            <a:extLst>
              <a:ext uri="{FF2B5EF4-FFF2-40B4-BE49-F238E27FC236}">
                <a16:creationId xmlns:a16="http://schemas.microsoft.com/office/drawing/2014/main" id="{6179A6D5-0D7F-4373-8604-3FB64F454045}"/>
              </a:ext>
            </a:extLst>
          </p:cNvPr>
          <p:cNvSpPr/>
          <p:nvPr/>
        </p:nvSpPr>
        <p:spPr>
          <a:xfrm>
            <a:off x="539262" y="1921361"/>
            <a:ext cx="4911969" cy="4408123"/>
          </a:xfrm>
          <a:prstGeom prst="flowChartProcess">
            <a:avLst/>
          </a:prstGeom>
          <a:solidFill>
            <a:schemeClr val="bg2"/>
          </a:soli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tx1"/>
                </a:solidFill>
              </a:rPr>
              <a:t>Пеня начисляется за каждый день просрочки исполнения поставщиком … обязательства, предусмотренного контрактом, начиная со дня, следующего после дня истечения установленного контрактом срока исполнения обязательства, и устанавливается контрактом в размере 1/300 </a:t>
            </a:r>
            <a:r>
              <a:rPr lang="ru-RU" b="1" dirty="0">
                <a:solidFill>
                  <a:schemeClr val="tx1"/>
                </a:solidFill>
              </a:rPr>
              <a:t>действующей на дату уплаты пени ключевой ставки </a:t>
            </a:r>
            <a:r>
              <a:rPr lang="ru-RU" sz="1600" dirty="0">
                <a:solidFill>
                  <a:schemeClr val="tx1"/>
                </a:solidFill>
              </a:rPr>
              <a:t>ЦБ РФ от цены контракта (отдельного этапа исполнения контракта), уменьшенной на сумму, пропорциональную объему обязательств, предусмотренных контрактом (соответствующим отдельным этапом исполнения контракта) и фактически исполненных поставщиком …, за исключением случаев, если законодательством Российской Федерации установлен иной порядок начисления пени.</a:t>
            </a:r>
          </a:p>
        </p:txBody>
      </p:sp>
      <p:sp>
        <p:nvSpPr>
          <p:cNvPr id="5" name="Блок-схема: процесс 4">
            <a:extLst>
              <a:ext uri="{FF2B5EF4-FFF2-40B4-BE49-F238E27FC236}">
                <a16:creationId xmlns:a16="http://schemas.microsoft.com/office/drawing/2014/main" id="{A9B466A3-EC86-4D2B-BD14-BC843E55FAE0}"/>
              </a:ext>
            </a:extLst>
          </p:cNvPr>
          <p:cNvSpPr/>
          <p:nvPr/>
        </p:nvSpPr>
        <p:spPr>
          <a:xfrm>
            <a:off x="419032" y="1404886"/>
            <a:ext cx="5152427" cy="587770"/>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Часть 7 статьи 34 44-ФЗ</a:t>
            </a:r>
          </a:p>
        </p:txBody>
      </p:sp>
      <p:sp>
        <p:nvSpPr>
          <p:cNvPr id="16" name="Блок-схема: процесс 15">
            <a:extLst>
              <a:ext uri="{FF2B5EF4-FFF2-40B4-BE49-F238E27FC236}">
                <a16:creationId xmlns:a16="http://schemas.microsoft.com/office/drawing/2014/main" id="{BF97964A-7336-4D01-B694-F8ED864ED473}"/>
              </a:ext>
            </a:extLst>
          </p:cNvPr>
          <p:cNvSpPr/>
          <p:nvPr/>
        </p:nvSpPr>
        <p:spPr>
          <a:xfrm>
            <a:off x="6786641" y="1404887"/>
            <a:ext cx="5127129" cy="587769"/>
          </a:xfrm>
          <a:prstGeom prst="flowChartProcess">
            <a:avLst/>
          </a:prstGeom>
          <a:solidFill>
            <a:schemeClr val="accent5">
              <a:lumMod val="50000"/>
            </a:schemeClr>
          </a:soli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Calibri" panose="020F0502020204030204" pitchFamily="34" charset="0"/>
                <a:ea typeface="Times New Roman" panose="02020603050405020304" pitchFamily="18" charset="0"/>
                <a:cs typeface="Times New Roman" panose="02020603050405020304" pitchFamily="18" charset="0"/>
              </a:rPr>
              <a:t>Определение ВС РФ № 308-ЭС21-3338 от 12.04.2021 г.</a:t>
            </a:r>
            <a:endParaRPr lang="ru-RU" dirty="0"/>
          </a:p>
        </p:txBody>
      </p:sp>
      <p:sp>
        <p:nvSpPr>
          <p:cNvPr id="3" name="Двойная стрелка влево/вправо 2"/>
          <p:cNvSpPr/>
          <p:nvPr/>
        </p:nvSpPr>
        <p:spPr>
          <a:xfrm>
            <a:off x="5728907" y="3798277"/>
            <a:ext cx="983718" cy="327145"/>
          </a:xfrm>
          <a:prstGeom prst="lef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6478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Варианты взыскания</a:t>
            </a:r>
            <a:endParaRPr lang="ru-RU" sz="3200" b="1" dirty="0"/>
          </a:p>
        </p:txBody>
      </p:sp>
      <p:sp>
        <p:nvSpPr>
          <p:cNvPr id="4" name="Скругленный прямоугольник 3"/>
          <p:cNvSpPr/>
          <p:nvPr/>
        </p:nvSpPr>
        <p:spPr>
          <a:xfrm>
            <a:off x="248477" y="1262743"/>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Взыскание через требование к поставщику (исполнителю, подрядчику) или за счет обеспечения исполнения контракта</a:t>
            </a:r>
            <a:endParaRPr lang="ru-RU" dirty="0"/>
          </a:p>
        </p:txBody>
      </p:sp>
      <p:sp>
        <p:nvSpPr>
          <p:cNvPr id="7" name="Скругленный прямоугольник 6"/>
          <p:cNvSpPr/>
          <p:nvPr/>
        </p:nvSpPr>
        <p:spPr>
          <a:xfrm>
            <a:off x="302709" y="4132217"/>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Взыскание через уменьшение суммы, подлежащей оплате</a:t>
            </a:r>
            <a:endParaRPr lang="ru-RU" dirty="0"/>
          </a:p>
        </p:txBody>
      </p:sp>
      <p:sp>
        <p:nvSpPr>
          <p:cNvPr id="9" name="Скругленный прямоугольник 8"/>
          <p:cNvSpPr/>
          <p:nvPr/>
        </p:nvSpPr>
        <p:spPr>
          <a:xfrm>
            <a:off x="3828667" y="1246664"/>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документе о приемке в электронной форме сведения не вносятся. Соответствующая информация размещается вручную в реестре контрактов</a:t>
            </a:r>
            <a:endParaRPr lang="ru-RU" dirty="0"/>
          </a:p>
        </p:txBody>
      </p:sp>
      <p:sp>
        <p:nvSpPr>
          <p:cNvPr id="5" name="Стрелка вправо 4"/>
          <p:cNvSpPr/>
          <p:nvPr/>
        </p:nvSpPr>
        <p:spPr>
          <a:xfrm>
            <a:off x="3100251" y="2166279"/>
            <a:ext cx="1121854" cy="600892"/>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408857" y="1246664"/>
            <a:ext cx="3086906" cy="259515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См. следующие 3 слайда</a:t>
            </a:r>
            <a:endParaRPr lang="ru-RU" dirty="0"/>
          </a:p>
        </p:txBody>
      </p:sp>
      <p:sp>
        <p:nvSpPr>
          <p:cNvPr id="11" name="Стрелка вправо 10"/>
          <p:cNvSpPr/>
          <p:nvPr/>
        </p:nvSpPr>
        <p:spPr>
          <a:xfrm>
            <a:off x="6716938" y="2166279"/>
            <a:ext cx="1121854" cy="600892"/>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48477" y="988424"/>
            <a:ext cx="1715589" cy="607922"/>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Вариант 1</a:t>
            </a:r>
            <a:endParaRPr lang="ru-RU" dirty="0">
              <a:solidFill>
                <a:schemeClr val="tx1"/>
              </a:solidFill>
            </a:endParaRPr>
          </a:p>
        </p:txBody>
      </p:sp>
      <p:sp>
        <p:nvSpPr>
          <p:cNvPr id="14" name="Прямоугольник 13"/>
          <p:cNvSpPr/>
          <p:nvPr/>
        </p:nvSpPr>
        <p:spPr>
          <a:xfrm>
            <a:off x="302709" y="3966641"/>
            <a:ext cx="1715589" cy="607922"/>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Вариант 2</a:t>
            </a:r>
            <a:endParaRPr lang="ru-RU" dirty="0">
              <a:solidFill>
                <a:schemeClr val="tx1"/>
              </a:solidFill>
            </a:endParaRPr>
          </a:p>
        </p:txBody>
      </p:sp>
      <p:sp>
        <p:nvSpPr>
          <p:cNvPr id="15" name="Скругленный прямоугольник 14"/>
          <p:cNvSpPr/>
          <p:nvPr/>
        </p:nvSpPr>
        <p:spPr>
          <a:xfrm>
            <a:off x="3298457" y="4140902"/>
            <a:ext cx="7569839" cy="1222134"/>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Условия: </a:t>
            </a:r>
          </a:p>
          <a:p>
            <a:pPr marL="285750" indent="-285750">
              <a:buFontTx/>
              <a:buChar char="-"/>
            </a:pPr>
            <a:r>
              <a:rPr lang="ru-RU" sz="1600" dirty="0" smtClean="0">
                <a:solidFill>
                  <a:schemeClr val="tx1"/>
                </a:solidFill>
              </a:rPr>
              <a:t>контрактом предусмотрено взыскание штрафа через уменьшение суммы оплаты,</a:t>
            </a:r>
          </a:p>
          <a:p>
            <a:pPr marL="285750" indent="-285750">
              <a:buFontTx/>
              <a:buChar char="-"/>
            </a:pPr>
            <a:r>
              <a:rPr lang="ru-RU" sz="1600" dirty="0" smtClean="0">
                <a:solidFill>
                  <a:schemeClr val="tx1"/>
                </a:solidFill>
              </a:rPr>
              <a:t>соответствующая «галочка» проставлена на карточке контракта,</a:t>
            </a:r>
          </a:p>
          <a:p>
            <a:pPr marL="285750" indent="-285750">
              <a:buFontTx/>
              <a:buChar char="-"/>
            </a:pPr>
            <a:r>
              <a:rPr lang="ru-RU" sz="1600" dirty="0" smtClean="0">
                <a:solidFill>
                  <a:schemeClr val="tx1"/>
                </a:solidFill>
              </a:rPr>
              <a:t>первая версия контракта размещена после 02.04.2022</a:t>
            </a:r>
            <a:endParaRPr lang="ru-RU" sz="1600" dirty="0">
              <a:solidFill>
                <a:schemeClr val="tx1"/>
              </a:solidFill>
            </a:endParaRPr>
          </a:p>
        </p:txBody>
      </p:sp>
      <p:pic>
        <p:nvPicPr>
          <p:cNvPr id="16" name="Рисунок 15"/>
          <p:cNvPicPr>
            <a:picLocks noChangeAspect="1"/>
          </p:cNvPicPr>
          <p:nvPr/>
        </p:nvPicPr>
        <p:blipFill>
          <a:blip r:embed="rId4"/>
          <a:stretch>
            <a:fillRect/>
          </a:stretch>
        </p:blipFill>
        <p:spPr>
          <a:xfrm>
            <a:off x="3389615" y="5466479"/>
            <a:ext cx="7411735" cy="1065249"/>
          </a:xfrm>
          <a:prstGeom prst="rect">
            <a:avLst/>
          </a:prstGeom>
          <a:ln>
            <a:solidFill>
              <a:schemeClr val="accent5">
                <a:lumMod val="50000"/>
              </a:schemeClr>
            </a:solidFill>
          </a:ln>
        </p:spPr>
      </p:pic>
      <p:sp>
        <p:nvSpPr>
          <p:cNvPr id="17" name="Прямоугольник 16"/>
          <p:cNvSpPr/>
          <p:nvPr/>
        </p:nvSpPr>
        <p:spPr>
          <a:xfrm>
            <a:off x="3386408" y="5466479"/>
            <a:ext cx="7395512" cy="2910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06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Функционал ЕИС (вариант 1)</a:t>
            </a:r>
            <a:endParaRPr lang="ru-RU" sz="3200" b="1" dirty="0"/>
          </a:p>
        </p:txBody>
      </p:sp>
      <p:pic>
        <p:nvPicPr>
          <p:cNvPr id="3" name="Рисунок 2"/>
          <p:cNvPicPr>
            <a:picLocks noChangeAspect="1"/>
          </p:cNvPicPr>
          <p:nvPr/>
        </p:nvPicPr>
        <p:blipFill>
          <a:blip r:embed="rId4"/>
          <a:stretch>
            <a:fillRect/>
          </a:stretch>
        </p:blipFill>
        <p:spPr>
          <a:xfrm>
            <a:off x="372155" y="1066497"/>
            <a:ext cx="10925175" cy="4581525"/>
          </a:xfrm>
          <a:prstGeom prst="rect">
            <a:avLst/>
          </a:prstGeom>
        </p:spPr>
      </p:pic>
      <p:sp>
        <p:nvSpPr>
          <p:cNvPr id="6" name="Прямоугольник 5"/>
          <p:cNvSpPr/>
          <p:nvPr/>
        </p:nvSpPr>
        <p:spPr>
          <a:xfrm>
            <a:off x="4484914" y="1149531"/>
            <a:ext cx="3152503" cy="401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920446" y="1149531"/>
            <a:ext cx="2016035" cy="401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181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Функционал ЕИС (вариант 1)</a:t>
            </a:r>
            <a:endParaRPr lang="ru-RU" sz="3200" b="1" dirty="0"/>
          </a:p>
        </p:txBody>
      </p:sp>
      <p:pic>
        <p:nvPicPr>
          <p:cNvPr id="5" name="Рисунок 4"/>
          <p:cNvPicPr>
            <a:picLocks noChangeAspect="1"/>
          </p:cNvPicPr>
          <p:nvPr/>
        </p:nvPicPr>
        <p:blipFill>
          <a:blip r:embed="rId4"/>
          <a:stretch>
            <a:fillRect/>
          </a:stretch>
        </p:blipFill>
        <p:spPr>
          <a:xfrm>
            <a:off x="248477" y="1247775"/>
            <a:ext cx="11001375" cy="4362450"/>
          </a:xfrm>
          <a:prstGeom prst="rect">
            <a:avLst/>
          </a:prstGeom>
        </p:spPr>
      </p:pic>
    </p:spTree>
    <p:extLst>
      <p:ext uri="{BB962C8B-B14F-4D97-AF65-F5344CB8AC3E}">
        <p14:creationId xmlns:p14="http://schemas.microsoft.com/office/powerpoint/2010/main" val="30926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Функционал ЕИС (вариант 1)</a:t>
            </a:r>
            <a:endParaRPr lang="ru-RU" sz="3200" b="1" dirty="0"/>
          </a:p>
        </p:txBody>
      </p:sp>
      <p:pic>
        <p:nvPicPr>
          <p:cNvPr id="3" name="Рисунок 2"/>
          <p:cNvPicPr>
            <a:picLocks noChangeAspect="1"/>
          </p:cNvPicPr>
          <p:nvPr/>
        </p:nvPicPr>
        <p:blipFill>
          <a:blip r:embed="rId4"/>
          <a:stretch>
            <a:fillRect/>
          </a:stretch>
        </p:blipFill>
        <p:spPr>
          <a:xfrm>
            <a:off x="248477" y="1001248"/>
            <a:ext cx="9589633" cy="5628151"/>
          </a:xfrm>
          <a:prstGeom prst="rect">
            <a:avLst/>
          </a:prstGeom>
        </p:spPr>
      </p:pic>
    </p:spTree>
    <p:extLst>
      <p:ext uri="{BB962C8B-B14F-4D97-AF65-F5344CB8AC3E}">
        <p14:creationId xmlns:p14="http://schemas.microsoft.com/office/powerpoint/2010/main" val="844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6569" y="262625"/>
            <a:ext cx="6003235" cy="1077218"/>
          </a:xfrm>
          <a:prstGeom prst="rect">
            <a:avLst/>
          </a:prstGeom>
          <a:noFill/>
        </p:spPr>
        <p:txBody>
          <a:bodyPr wrap="square" rtlCol="0">
            <a:spAutoFit/>
          </a:bodyPr>
          <a:lstStyle/>
          <a:p>
            <a:r>
              <a:rPr lang="ru-RU" sz="3200" b="1" dirty="0" smtClean="0"/>
              <a:t>Динамика изменения закона о закупках</a:t>
            </a:r>
            <a:endParaRPr lang="ru-RU" sz="3200" b="1" dirty="0"/>
          </a:p>
        </p:txBody>
      </p:sp>
      <p:graphicFrame>
        <p:nvGraphicFramePr>
          <p:cNvPr id="3" name="Схема 2"/>
          <p:cNvGraphicFramePr/>
          <p:nvPr>
            <p:extLst/>
          </p:nvPr>
        </p:nvGraphicFramePr>
        <p:xfrm>
          <a:off x="246569" y="989632"/>
          <a:ext cx="112226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Скругленная прямоугольная выноска 3"/>
          <p:cNvSpPr/>
          <p:nvPr/>
        </p:nvSpPr>
        <p:spPr>
          <a:xfrm>
            <a:off x="1044973" y="5408023"/>
            <a:ext cx="160237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ФЗ от </a:t>
            </a:r>
            <a:r>
              <a:rPr lang="ru-RU" sz="1200" dirty="0"/>
              <a:t>30.12.2021 </a:t>
            </a:r>
            <a:r>
              <a:rPr lang="ru-RU" sz="1200" dirty="0" smtClean="0"/>
              <a:t>N476-ФЗ (новая ч. 70 ст. 112) </a:t>
            </a:r>
            <a:endParaRPr lang="ru-RU" sz="1200" dirty="0"/>
          </a:p>
        </p:txBody>
      </p:sp>
      <p:sp>
        <p:nvSpPr>
          <p:cNvPr id="9" name="Скругленная прямоугольная выноска 8"/>
          <p:cNvSpPr/>
          <p:nvPr/>
        </p:nvSpPr>
        <p:spPr>
          <a:xfrm>
            <a:off x="3248186" y="5408023"/>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ФЗ от </a:t>
            </a:r>
            <a:r>
              <a:rPr lang="en-US" sz="1200" dirty="0"/>
              <a:t>26.03.2022 </a:t>
            </a:r>
            <a:r>
              <a:rPr lang="en-US" sz="1200" dirty="0" smtClean="0"/>
              <a:t>N64-</a:t>
            </a:r>
            <a:r>
              <a:rPr lang="ru-RU" sz="1200" dirty="0" smtClean="0"/>
              <a:t>ФЗ (новая ч. 71 ст. 112) </a:t>
            </a:r>
            <a:endParaRPr lang="ru-RU" sz="1200" dirty="0"/>
          </a:p>
        </p:txBody>
      </p:sp>
      <p:sp>
        <p:nvSpPr>
          <p:cNvPr id="11" name="Скругленная прямоугольная выноска 10"/>
          <p:cNvSpPr/>
          <p:nvPr/>
        </p:nvSpPr>
        <p:spPr>
          <a:xfrm>
            <a:off x="10437112" y="5243165"/>
            <a:ext cx="1502117" cy="1114697"/>
          </a:xfrm>
          <a:prstGeom prst="wedgeRoundRectCallout">
            <a:avLst>
              <a:gd name="adj1" fmla="val 23270"/>
              <a:gd name="adj2" fmla="val -111836"/>
              <a:gd name="adj3" fmla="val 1666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t>ФЗ  от 14.07.2022 </a:t>
            </a:r>
            <a:r>
              <a:rPr lang="en-US" sz="1200" dirty="0"/>
              <a:t>N 272-</a:t>
            </a:r>
            <a:r>
              <a:rPr lang="ru-RU" sz="1200" dirty="0"/>
              <a:t>ФЗ (</a:t>
            </a:r>
            <a:r>
              <a:rPr lang="ru-RU" sz="1200" dirty="0" smtClean="0"/>
              <a:t>новый пункт 1.4 ч. 1 ст. 93) </a:t>
            </a:r>
            <a:endParaRPr lang="ru-RU" sz="1200" dirty="0"/>
          </a:p>
        </p:txBody>
      </p:sp>
    </p:spTree>
    <p:extLst>
      <p:ext uri="{BB962C8B-B14F-4D97-AF65-F5344CB8AC3E}">
        <p14:creationId xmlns:p14="http://schemas.microsoft.com/office/powerpoint/2010/main" val="41952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48477" y="240861"/>
            <a:ext cx="8836907" cy="584775"/>
          </a:xfrm>
          <a:prstGeom prst="rect">
            <a:avLst/>
          </a:prstGeom>
          <a:noFill/>
        </p:spPr>
        <p:txBody>
          <a:bodyPr wrap="square" rtlCol="0">
            <a:spAutoFit/>
          </a:bodyPr>
          <a:lstStyle/>
          <a:p>
            <a:r>
              <a:rPr lang="ru-RU" sz="3200" b="1" dirty="0" smtClean="0"/>
              <a:t>Функционал ЕИС (вариант 2)</a:t>
            </a:r>
            <a:endParaRPr lang="ru-RU" sz="3200" b="1" dirty="0"/>
          </a:p>
        </p:txBody>
      </p:sp>
      <p:pic>
        <p:nvPicPr>
          <p:cNvPr id="4" name="Рисунок 3"/>
          <p:cNvPicPr>
            <a:picLocks noChangeAspect="1"/>
          </p:cNvPicPr>
          <p:nvPr/>
        </p:nvPicPr>
        <p:blipFill>
          <a:blip r:embed="rId4"/>
          <a:stretch>
            <a:fillRect/>
          </a:stretch>
        </p:blipFill>
        <p:spPr>
          <a:xfrm>
            <a:off x="248736" y="976706"/>
            <a:ext cx="6887175" cy="2646060"/>
          </a:xfrm>
          <a:prstGeom prst="rect">
            <a:avLst/>
          </a:prstGeom>
        </p:spPr>
      </p:pic>
      <p:pic>
        <p:nvPicPr>
          <p:cNvPr id="5" name="Рисунок 4"/>
          <p:cNvPicPr>
            <a:picLocks noChangeAspect="1"/>
          </p:cNvPicPr>
          <p:nvPr/>
        </p:nvPicPr>
        <p:blipFill>
          <a:blip r:embed="rId5"/>
          <a:stretch>
            <a:fillRect/>
          </a:stretch>
        </p:blipFill>
        <p:spPr>
          <a:xfrm>
            <a:off x="3927566" y="2730666"/>
            <a:ext cx="6918823" cy="4055216"/>
          </a:xfrm>
          <a:prstGeom prst="rect">
            <a:avLst/>
          </a:prstGeom>
        </p:spPr>
      </p:pic>
      <p:sp>
        <p:nvSpPr>
          <p:cNvPr id="6" name="Скругленный прямоугольник 5"/>
          <p:cNvSpPr/>
          <p:nvPr/>
        </p:nvSpPr>
        <p:spPr>
          <a:xfrm>
            <a:off x="248477" y="4101737"/>
            <a:ext cx="3443846" cy="2447109"/>
          </a:xfrm>
          <a:prstGeom prst="round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Важно!!!</a:t>
            </a:r>
          </a:p>
          <a:p>
            <a:pPr algn="ctr"/>
            <a:r>
              <a:rPr lang="ru-RU" dirty="0">
                <a:solidFill>
                  <a:schemeClr val="tx1"/>
                </a:solidFill>
              </a:rPr>
              <a:t>При планируемом списании сумм начисленных неустоек в установленных законом случаях рекомендуется не заполнять данную вкладку.</a:t>
            </a:r>
            <a:endParaRPr lang="ru-RU" dirty="0" smtClean="0">
              <a:solidFill>
                <a:schemeClr val="tx1"/>
              </a:solidFill>
            </a:endParaRPr>
          </a:p>
          <a:p>
            <a:pPr algn="ctr"/>
            <a:endParaRPr lang="ru-RU" dirty="0"/>
          </a:p>
        </p:txBody>
      </p:sp>
    </p:spTree>
    <p:extLst>
      <p:ext uri="{BB962C8B-B14F-4D97-AF65-F5344CB8AC3E}">
        <p14:creationId xmlns:p14="http://schemas.microsoft.com/office/powerpoint/2010/main" val="4402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3</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154150"/>
            <a:ext cx="6293295" cy="1384995"/>
          </a:xfrm>
          <a:prstGeom prst="rect">
            <a:avLst/>
          </a:prstGeom>
          <a:noFill/>
        </p:spPr>
        <p:txBody>
          <a:bodyPr wrap="square" rtlCol="0">
            <a:spAutoFit/>
          </a:bodyPr>
          <a:lstStyle/>
          <a:p>
            <a:r>
              <a:rPr lang="ru-RU" sz="2800" b="1" dirty="0">
                <a:latin typeface="Panton" pitchFamily="2" charset="0"/>
              </a:rPr>
              <a:t>Важнейшие изменения согласно 46-ФЗ от 08.03.2022:</a:t>
            </a:r>
          </a:p>
          <a:p>
            <a:r>
              <a:rPr lang="ru-RU" sz="2800" b="1" dirty="0" smtClean="0">
                <a:latin typeface="Panton" pitchFamily="2" charset="0"/>
              </a:rPr>
              <a:t>Изменение условий контракта.</a:t>
            </a:r>
            <a:endParaRPr lang="ru-RU" sz="28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34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7389807" cy="584775"/>
          </a:xfrm>
          <a:prstGeom prst="rect">
            <a:avLst/>
          </a:prstGeom>
          <a:noFill/>
        </p:spPr>
        <p:txBody>
          <a:bodyPr wrap="square" rtlCol="0">
            <a:spAutoFit/>
          </a:bodyPr>
          <a:lstStyle/>
          <a:p>
            <a:r>
              <a:rPr lang="ru-RU" sz="3200" b="1" dirty="0"/>
              <a:t>Часть 65.1 статьи </a:t>
            </a:r>
            <a:r>
              <a:rPr lang="ru-RU" sz="3200" b="1" dirty="0" smtClean="0"/>
              <a:t>112 44-ФЗ</a:t>
            </a:r>
            <a:endParaRPr lang="ru-RU" sz="3200" b="1" dirty="0"/>
          </a:p>
        </p:txBody>
      </p:sp>
      <p:sp>
        <p:nvSpPr>
          <p:cNvPr id="3" name="TextBox 2"/>
          <p:cNvSpPr txBox="1"/>
          <p:nvPr/>
        </p:nvSpPr>
        <p:spPr>
          <a:xfrm>
            <a:off x="293166" y="998150"/>
            <a:ext cx="7902567" cy="3046988"/>
          </a:xfrm>
          <a:prstGeom prst="rect">
            <a:avLst/>
          </a:prstGeom>
          <a:noFill/>
        </p:spPr>
        <p:txBody>
          <a:bodyPr wrap="square" rtlCol="0">
            <a:spAutoFit/>
          </a:bodyPr>
          <a:lstStyle/>
          <a:p>
            <a:pPr marL="342900" indent="-342900" algn="just">
              <a:buFont typeface="Wingdings" panose="05000000000000000000" pitchFamily="2" charset="2"/>
              <a:buChar char="ü"/>
            </a:pPr>
            <a:r>
              <a:rPr lang="ru-RU" sz="1600" dirty="0"/>
              <a:t>Изменение существенных условий контракта, заключенного до 1 января 2023 года</a:t>
            </a:r>
          </a:p>
          <a:p>
            <a:pPr marL="342900" indent="-342900" algn="just">
              <a:buFont typeface="Wingdings" panose="05000000000000000000" pitchFamily="2" charset="2"/>
              <a:buChar char="ü"/>
            </a:pPr>
            <a:r>
              <a:rPr lang="ru-RU" sz="1600" dirty="0"/>
              <a:t>По соглашению сторон </a:t>
            </a:r>
          </a:p>
          <a:p>
            <a:pPr algn="just"/>
            <a:endParaRPr lang="ru-RU" sz="1600" dirty="0"/>
          </a:p>
          <a:p>
            <a:pPr algn="just"/>
            <a:endParaRPr lang="ru-RU" sz="1600" dirty="0"/>
          </a:p>
          <a:p>
            <a:pPr marL="285750" indent="-285750" algn="just">
              <a:buFont typeface="Wingdings" panose="05000000000000000000" pitchFamily="2" charset="2"/>
              <a:buChar char="ü"/>
            </a:pPr>
            <a:r>
              <a:rPr lang="ru-RU" sz="1600" dirty="0"/>
              <a:t>При исполнении такого контракта возникли независящие от сторон контракта обстоятельства, влекущие невозможность его исполнения</a:t>
            </a:r>
          </a:p>
          <a:p>
            <a:pPr marL="285750" indent="-285750" algn="just">
              <a:buFont typeface="Wingdings" panose="05000000000000000000" pitchFamily="2" charset="2"/>
              <a:buChar char="ü"/>
            </a:pPr>
            <a:r>
              <a:rPr lang="ru-RU" sz="1600" dirty="0"/>
              <a:t>Соблюдены положения частей 1.3 - 1.6 статьи 95 44-ФЗ</a:t>
            </a:r>
          </a:p>
          <a:p>
            <a:pPr marL="285750" indent="-285750" algn="just">
              <a:buFont typeface="Wingdings" panose="05000000000000000000" pitchFamily="2" charset="2"/>
              <a:buChar char="ü"/>
            </a:pPr>
            <a:r>
              <a:rPr lang="ru-RU" sz="1600" dirty="0"/>
              <a:t>Решение о внесении изменений принято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a:t>
            </a:r>
          </a:p>
        </p:txBody>
      </p:sp>
      <p:sp>
        <p:nvSpPr>
          <p:cNvPr id="4" name="TextBox 3"/>
          <p:cNvSpPr txBox="1"/>
          <p:nvPr/>
        </p:nvSpPr>
        <p:spPr>
          <a:xfrm>
            <a:off x="1210133" y="4123582"/>
            <a:ext cx="6888480" cy="2923877"/>
          </a:xfrm>
          <a:prstGeom prst="rect">
            <a:avLst/>
          </a:prstGeom>
          <a:noFill/>
        </p:spPr>
        <p:txBody>
          <a:bodyPr wrap="square" rtlCol="0">
            <a:spAutoFit/>
          </a:bodyPr>
          <a:lstStyle/>
          <a:p>
            <a:pPr marL="285750" indent="-285750">
              <a:buFont typeface="Wingdings" panose="05000000000000000000" pitchFamily="2" charset="2"/>
              <a:buChar char="ü"/>
            </a:pPr>
            <a:r>
              <a:rPr lang="ru-RU" sz="1400" b="1" dirty="0"/>
              <a:t>Постановление Правительства РФ от 29.03.2022 N 505 «О приостановлении действия отдельных положений некоторых актов Правительства Российской Федерации и установлении размеров авансовых платежей при заключении государственных (муниципальных) контрактов в 2022 году</a:t>
            </a:r>
            <a:r>
              <a:rPr lang="ru-RU" sz="1400" b="1" dirty="0" smtClean="0"/>
              <a:t>»</a:t>
            </a:r>
          </a:p>
          <a:p>
            <a:pPr marL="285750" indent="-285750">
              <a:buFont typeface="Wingdings" panose="05000000000000000000" pitchFamily="2" charset="2"/>
              <a:buChar char="ü"/>
            </a:pPr>
            <a:endParaRPr lang="ru-RU" sz="1400" b="1" dirty="0"/>
          </a:p>
          <a:p>
            <a:pPr marL="285750" indent="-285750">
              <a:buFont typeface="Wingdings" panose="05000000000000000000" pitchFamily="2" charset="2"/>
              <a:buChar char="ü"/>
            </a:pPr>
            <a:r>
              <a:rPr lang="ru-RU" sz="1400" b="1" dirty="0"/>
              <a:t>Постановление Правительства РФ от 28.06.2022 N </a:t>
            </a:r>
            <a:r>
              <a:rPr lang="ru-RU" sz="1400" b="1" dirty="0" smtClean="0"/>
              <a:t>1148 «Об </a:t>
            </a:r>
            <a:r>
              <a:rPr lang="ru-RU" sz="1400" b="1" dirty="0"/>
              <a:t>изменении существенных условий государственных контрактов, предметом которых являются ремонт и (или) содержание автомобильных дорог общего пользования федерального значения, и о внесении изменения в постановление Правительства Российской Федерации от 9 августа 2021 г. N </a:t>
            </a:r>
            <a:r>
              <a:rPr lang="ru-RU" sz="1400" b="1" dirty="0" smtClean="0"/>
              <a:t>1315»</a:t>
            </a:r>
            <a:endParaRPr lang="ru-RU" sz="1400" b="1" dirty="0"/>
          </a:p>
          <a:p>
            <a:pPr marL="285750" indent="-285750">
              <a:buFont typeface="Wingdings" panose="05000000000000000000" pitchFamily="2" charset="2"/>
              <a:buChar char="ü"/>
            </a:pPr>
            <a:endParaRPr lang="ru-RU" sz="1600" b="1" dirty="0"/>
          </a:p>
        </p:txBody>
      </p:sp>
      <p:sp>
        <p:nvSpPr>
          <p:cNvPr id="5" name="Скругленный прямоугольник 4"/>
          <p:cNvSpPr/>
          <p:nvPr/>
        </p:nvSpPr>
        <p:spPr>
          <a:xfrm>
            <a:off x="367790" y="1845550"/>
            <a:ext cx="1478372" cy="32221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ЕСЛИ</a:t>
            </a:r>
          </a:p>
        </p:txBody>
      </p:sp>
    </p:spTree>
    <p:extLst>
      <p:ext uri="{BB962C8B-B14F-4D97-AF65-F5344CB8AC3E}">
        <p14:creationId xmlns:p14="http://schemas.microsoft.com/office/powerpoint/2010/main" val="17715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Республики Хакассия, дело </a:t>
            </a:r>
            <a:r>
              <a:rPr lang="ru-RU" dirty="0">
                <a:solidFill>
                  <a:schemeClr val="tx1"/>
                </a:solidFill>
              </a:rPr>
              <a:t>№А74-4873/2022, </a:t>
            </a:r>
            <a:r>
              <a:rPr lang="ru-RU" dirty="0" smtClean="0">
                <a:solidFill>
                  <a:schemeClr val="tx1"/>
                </a:solidFill>
              </a:rPr>
              <a:t>решение от 26 августа 2022 года</a:t>
            </a:r>
            <a:endParaRPr lang="ru-RU" dirty="0">
              <a:solidFill>
                <a:schemeClr val="tx1"/>
              </a:solidFill>
            </a:endParaRPr>
          </a:p>
        </p:txBody>
      </p:sp>
      <p:sp>
        <p:nvSpPr>
          <p:cNvPr id="5" name="TextBox 4"/>
          <p:cNvSpPr txBox="1"/>
          <p:nvPr/>
        </p:nvSpPr>
        <p:spPr>
          <a:xfrm>
            <a:off x="322217" y="1921979"/>
            <a:ext cx="7873516" cy="4832092"/>
          </a:xfrm>
          <a:prstGeom prst="rect">
            <a:avLst/>
          </a:prstGeom>
          <a:noFill/>
        </p:spPr>
        <p:txBody>
          <a:bodyPr wrap="square" rtlCol="0">
            <a:spAutoFit/>
          </a:bodyPr>
          <a:lstStyle/>
          <a:p>
            <a:r>
              <a:rPr lang="ru-RU" sz="1400" b="1" dirty="0"/>
              <a:t>Суть дела</a:t>
            </a:r>
            <a:r>
              <a:rPr lang="ru-RU" sz="1400" b="1" dirty="0" smtClean="0"/>
              <a:t>: </a:t>
            </a:r>
            <a:r>
              <a:rPr lang="ru-RU" sz="1400" dirty="0" smtClean="0"/>
              <a:t>между обществом и заказчиком заключен контракт, согласно которому срок поставки составляет 30 дней, но установлено, что данный срок может быть увеличен при заключении дополнительного соглашения в случаях, оговоренных в контракте. Дополнительное соглашение заключено</a:t>
            </a:r>
            <a:r>
              <a:rPr lang="ru-RU" sz="1400" dirty="0"/>
              <a:t>. </a:t>
            </a:r>
            <a:r>
              <a:rPr lang="ru-RU" sz="1400" dirty="0" smtClean="0"/>
              <a:t>Полагая</a:t>
            </a:r>
            <a:r>
              <a:rPr lang="ru-RU" sz="1400" dirty="0"/>
              <a:t>, что пункт </a:t>
            </a:r>
            <a:r>
              <a:rPr lang="ru-RU" sz="1400" dirty="0" smtClean="0"/>
              <a:t>договора о возможности корректировки сроков поставки, </a:t>
            </a:r>
            <a:r>
              <a:rPr lang="ru-RU" sz="1400" dirty="0"/>
              <a:t>а </a:t>
            </a:r>
            <a:r>
              <a:rPr lang="ru-RU" sz="1400" dirty="0" smtClean="0"/>
              <a:t>также дополнительное </a:t>
            </a:r>
            <a:r>
              <a:rPr lang="ru-RU" sz="1400" dirty="0"/>
              <a:t>соглашение </a:t>
            </a:r>
            <a:r>
              <a:rPr lang="ru-RU" sz="1400" dirty="0" smtClean="0"/>
              <a:t>противоречат </a:t>
            </a:r>
            <a:r>
              <a:rPr lang="ru-RU" sz="1400" dirty="0"/>
              <a:t>действующему законодательству</a:t>
            </a:r>
            <a:r>
              <a:rPr lang="ru-RU" sz="1400" dirty="0" smtClean="0"/>
              <a:t>, прокурор </a:t>
            </a:r>
            <a:r>
              <a:rPr lang="ru-RU" sz="1400" dirty="0"/>
              <a:t>обратился в арбитражный суд с </a:t>
            </a:r>
            <a:r>
              <a:rPr lang="ru-RU" sz="1400" dirty="0" smtClean="0"/>
              <a:t>иском</a:t>
            </a:r>
            <a:r>
              <a:rPr lang="ru-RU" sz="1400" dirty="0"/>
              <a:t>.</a:t>
            </a:r>
          </a:p>
          <a:p>
            <a:endParaRPr lang="ru-RU" sz="1400" b="1" dirty="0" smtClean="0"/>
          </a:p>
          <a:p>
            <a:r>
              <a:rPr lang="ru-RU" sz="1400" b="1" dirty="0" smtClean="0"/>
              <a:t>Суть </a:t>
            </a:r>
            <a:r>
              <a:rPr lang="ru-RU" sz="1400" b="1" dirty="0" smtClean="0"/>
              <a:t>решения</a:t>
            </a:r>
            <a:r>
              <a:rPr lang="ru-RU" sz="1400" b="1" dirty="0"/>
              <a:t>: </a:t>
            </a:r>
            <a:r>
              <a:rPr lang="ru-RU" sz="1400" dirty="0"/>
              <a:t>Заказчик пояснил, что изменение срока отгрузки товаров принято в связи с неуспеваемостью отгрузить в срок изделия, а также со стороны Заказчика не было возможным предоставить место для хранения изделий. Орган местного самоуправления соответствующее решение об изменении срока исполнения контракта не </a:t>
            </a:r>
            <a:r>
              <a:rPr lang="ru-RU" sz="1400" dirty="0" smtClean="0"/>
              <a:t>принимал. Таким </a:t>
            </a:r>
            <a:r>
              <a:rPr lang="ru-RU" sz="1400" dirty="0"/>
              <a:t>образом, в рассматриваемом деле основания для увеличения срока отгрузки</a:t>
            </a:r>
          </a:p>
          <a:p>
            <a:r>
              <a:rPr lang="ru-RU" sz="1400" dirty="0"/>
              <a:t>изделия к установленным статьями 34, 95 Закона № 44-ФЗ перечню оснований,</a:t>
            </a:r>
          </a:p>
          <a:p>
            <a:r>
              <a:rPr lang="ru-RU" sz="1400" dirty="0"/>
              <a:t>допускающих изменение существенного условия договора о сроке поставки, не относятся,</a:t>
            </a:r>
          </a:p>
          <a:p>
            <a:r>
              <a:rPr lang="ru-RU" sz="1400" dirty="0"/>
              <a:t>независящими от сторон контракта обстоятельствами, влекущими невозможность его</a:t>
            </a:r>
          </a:p>
          <a:p>
            <a:r>
              <a:rPr lang="ru-RU" sz="1400" dirty="0"/>
              <a:t>исполнения, не являются, каких-либо сведений, подтверждающих возникновение</a:t>
            </a:r>
          </a:p>
          <a:p>
            <a:r>
              <a:rPr lang="ru-RU" sz="1400" dirty="0"/>
              <a:t>независящих от сторон контракта обстоятельств, влекущих невозможность его</a:t>
            </a:r>
          </a:p>
          <a:p>
            <a:r>
              <a:rPr lang="ru-RU" sz="1400" dirty="0"/>
              <a:t>исполнения, не представлено</a:t>
            </a:r>
            <a:r>
              <a:rPr lang="ru-RU" sz="1400" dirty="0" smtClean="0"/>
              <a:t>. Дополнительное </a:t>
            </a:r>
            <a:r>
              <a:rPr lang="ru-RU" sz="1400" dirty="0"/>
              <a:t>соглашение </a:t>
            </a:r>
            <a:r>
              <a:rPr lang="ru-RU" sz="1400" dirty="0" smtClean="0"/>
              <a:t>заключено </a:t>
            </a:r>
            <a:r>
              <a:rPr lang="ru-RU" sz="1400" dirty="0"/>
              <a:t>сторонами в </a:t>
            </a:r>
            <a:r>
              <a:rPr lang="ru-RU" sz="1400" dirty="0" smtClean="0"/>
              <a:t>отсутствие установленных </a:t>
            </a:r>
            <a:r>
              <a:rPr lang="ru-RU" sz="1400" dirty="0"/>
              <a:t>законом оснований для изменения существенного условия договора </a:t>
            </a:r>
            <a:r>
              <a:rPr lang="ru-RU" sz="1400" dirty="0" smtClean="0"/>
              <a:t>по соглашению </a:t>
            </a:r>
            <a:r>
              <a:rPr lang="ru-RU" sz="1400" dirty="0"/>
              <a:t>сторон, независящих от сторон контракта обстоятельств, </a:t>
            </a:r>
            <a:r>
              <a:rPr lang="ru-RU" sz="1400" dirty="0" smtClean="0"/>
              <a:t>влекущих невозможность </a:t>
            </a:r>
            <a:r>
              <a:rPr lang="ru-RU" sz="1400" dirty="0"/>
              <a:t>его исполнения, решения органа местного самоуправления о </a:t>
            </a:r>
            <a:r>
              <a:rPr lang="ru-RU" sz="1400" dirty="0" smtClean="0"/>
              <a:t>продлении срока </a:t>
            </a:r>
            <a:r>
              <a:rPr lang="ru-RU" sz="1400" dirty="0"/>
              <a:t>исполнения договора</a:t>
            </a:r>
            <a:r>
              <a:rPr lang="ru-RU" sz="1400" dirty="0" smtClean="0"/>
              <a:t>. Иск Прокуратуры удовлетворен.</a:t>
            </a:r>
            <a:endParaRPr lang="ru-RU" sz="1400" dirty="0"/>
          </a:p>
        </p:txBody>
      </p:sp>
    </p:spTree>
    <p:extLst>
      <p:ext uri="{BB962C8B-B14F-4D97-AF65-F5344CB8AC3E}">
        <p14:creationId xmlns:p14="http://schemas.microsoft.com/office/powerpoint/2010/main" val="22312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33192"/>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Республики Калмыкия, дело </a:t>
            </a:r>
            <a:r>
              <a:rPr lang="ru-RU" dirty="0">
                <a:solidFill>
                  <a:schemeClr val="tx1"/>
                </a:solidFill>
              </a:rPr>
              <a:t>№А22-633/2022, </a:t>
            </a:r>
            <a:r>
              <a:rPr lang="ru-RU" dirty="0" smtClean="0">
                <a:solidFill>
                  <a:schemeClr val="tx1"/>
                </a:solidFill>
              </a:rPr>
              <a:t>решение от 06 июля 2022 года</a:t>
            </a:r>
            <a:endParaRPr lang="ru-RU" dirty="0">
              <a:solidFill>
                <a:schemeClr val="tx1"/>
              </a:solidFill>
            </a:endParaRPr>
          </a:p>
        </p:txBody>
      </p:sp>
      <p:sp>
        <p:nvSpPr>
          <p:cNvPr id="5" name="TextBox 4"/>
          <p:cNvSpPr txBox="1"/>
          <p:nvPr/>
        </p:nvSpPr>
        <p:spPr>
          <a:xfrm>
            <a:off x="322216" y="1770508"/>
            <a:ext cx="7873517" cy="5170646"/>
          </a:xfrm>
          <a:prstGeom prst="rect">
            <a:avLst/>
          </a:prstGeom>
          <a:noFill/>
        </p:spPr>
        <p:txBody>
          <a:bodyPr wrap="square" rtlCol="0">
            <a:spAutoFit/>
          </a:bodyPr>
          <a:lstStyle/>
          <a:p>
            <a:r>
              <a:rPr lang="ru-RU" sz="1500" b="1" dirty="0"/>
              <a:t>Суть дела</a:t>
            </a:r>
            <a:r>
              <a:rPr lang="ru-RU" sz="1500" b="1" dirty="0" smtClean="0"/>
              <a:t>: </a:t>
            </a:r>
            <a:r>
              <a:rPr lang="ru-RU" sz="1500" dirty="0" smtClean="0"/>
              <a:t>Прокурор обратился в суд с иском о признании ничтожным одного из пунктов доп. соглашения о включении в контракт на строительство условия об авансировании</a:t>
            </a:r>
            <a:r>
              <a:rPr lang="ru-RU" sz="1500" dirty="0" smtClean="0"/>
              <a:t>. Ответчик ссылается на пункт 65.1 статьи 112 44-ФЗ о </a:t>
            </a:r>
            <a:r>
              <a:rPr lang="ru-RU" sz="1500" dirty="0"/>
              <a:t>возможности </a:t>
            </a:r>
            <a:r>
              <a:rPr lang="ru-RU" sz="1500" dirty="0" smtClean="0"/>
              <a:t>изменения </a:t>
            </a:r>
            <a:r>
              <a:rPr lang="ru-RU" sz="1500" dirty="0"/>
              <a:t>существенных условий контракта, заключенного до 1 января 2023</a:t>
            </a:r>
          </a:p>
          <a:p>
            <a:r>
              <a:rPr lang="ru-RU" sz="1500" dirty="0"/>
              <a:t>года, если при исполнении такого контракта возникли независящие от сторон </a:t>
            </a:r>
            <a:r>
              <a:rPr lang="ru-RU" sz="1500" dirty="0" smtClean="0"/>
              <a:t>контракта обстоятельства</a:t>
            </a:r>
            <a:r>
              <a:rPr lang="ru-RU" sz="1500" dirty="0"/>
              <a:t>, влекущие невозможность его исполнения.</a:t>
            </a:r>
            <a:endParaRPr lang="ru-RU" sz="1500" dirty="0" smtClean="0"/>
          </a:p>
          <a:p>
            <a:endParaRPr lang="ru-RU" sz="1500" dirty="0"/>
          </a:p>
          <a:p>
            <a:r>
              <a:rPr lang="ru-RU" sz="1500" b="1" dirty="0" smtClean="0"/>
              <a:t>Суть решения</a:t>
            </a:r>
            <a:r>
              <a:rPr lang="ru-RU" sz="1500" b="1" dirty="0"/>
              <a:t>: </a:t>
            </a:r>
            <a:r>
              <a:rPr lang="ru-RU" sz="1500" dirty="0"/>
              <a:t>Исходя из системного анализа положений статей 708, 740, 743, 763, пункта 1 </a:t>
            </a:r>
            <a:r>
              <a:rPr lang="ru-RU" sz="1500" dirty="0" smtClean="0"/>
              <a:t>статьи 766 </a:t>
            </a:r>
            <a:r>
              <a:rPr lang="ru-RU" sz="1500" dirty="0"/>
              <a:t>ГК РФ существенными условиями государственного или муниципального </a:t>
            </a:r>
            <a:r>
              <a:rPr lang="ru-RU" sz="1500" dirty="0" smtClean="0"/>
              <a:t>контракта на </a:t>
            </a:r>
            <a:r>
              <a:rPr lang="ru-RU" sz="1500" dirty="0"/>
              <a:t>выполнение подрядных работ для государственных или муниципальных </a:t>
            </a:r>
            <a:r>
              <a:rPr lang="ru-RU" sz="1500" dirty="0" smtClean="0"/>
              <a:t>нужд являются </a:t>
            </a:r>
            <a:r>
              <a:rPr lang="ru-RU" sz="1500" dirty="0"/>
              <a:t>предмет договора, определяющий, в том числе виды, содержание и </a:t>
            </a:r>
            <a:r>
              <a:rPr lang="ru-RU" sz="1500" dirty="0" smtClean="0"/>
              <a:t>объемы работ</a:t>
            </a:r>
            <a:r>
              <a:rPr lang="ru-RU" sz="1500" dirty="0"/>
              <a:t>, а также порядок их оплаты</a:t>
            </a:r>
            <a:r>
              <a:rPr lang="ru-RU" sz="1500" dirty="0" smtClean="0"/>
              <a:t>. Муниципальным контрактом перечисление </a:t>
            </a:r>
            <a:r>
              <a:rPr lang="ru-RU" sz="1500" dirty="0"/>
              <a:t>авансового платежа не предусмотрено, аукционная документация также </a:t>
            </a:r>
            <a:r>
              <a:rPr lang="ru-RU" sz="1500" dirty="0" smtClean="0"/>
              <a:t>не предусматривала </a:t>
            </a:r>
            <a:r>
              <a:rPr lang="ru-RU" sz="1500" dirty="0"/>
              <a:t>такой возможности. Таким образом, в нарушение установленного частью 1 статьи 95 Закона № </a:t>
            </a:r>
            <a:r>
              <a:rPr lang="ru-RU" sz="1500" dirty="0" smtClean="0"/>
              <a:t>44-ФЗ запрета </a:t>
            </a:r>
            <a:r>
              <a:rPr lang="ru-RU" sz="1500" dirty="0"/>
              <a:t>ответчики изменили существенное условие контракта о порядке оплаты работ</a:t>
            </a:r>
            <a:r>
              <a:rPr lang="ru-RU" sz="1500" dirty="0" smtClean="0"/>
              <a:t>, следовательно</a:t>
            </a:r>
            <a:r>
              <a:rPr lang="ru-RU" sz="1500" dirty="0"/>
              <a:t>, суд приходит к выводу, что дополнительное соглашение в </a:t>
            </a:r>
            <a:r>
              <a:rPr lang="ru-RU" sz="1500" dirty="0" smtClean="0"/>
              <a:t>части установления </a:t>
            </a:r>
            <a:r>
              <a:rPr lang="ru-RU" sz="1500" dirty="0"/>
              <a:t>авансирования работ по контракту принято с нарушением </a:t>
            </a:r>
            <a:r>
              <a:rPr lang="ru-RU" sz="1500" dirty="0" smtClean="0"/>
              <a:t>норм действующего </a:t>
            </a:r>
            <a:r>
              <a:rPr lang="ru-RU" sz="1500" dirty="0"/>
              <a:t>законодательства</a:t>
            </a:r>
            <a:r>
              <a:rPr lang="ru-RU" sz="1500" dirty="0" smtClean="0"/>
              <a:t>. Судом не дана оценка возможности заключения дополнительного соглашения в рамках ч. 65.1 ст. 112 44-ФЗ, однако сделан вывод о недоказанности наличия обстоятельств, определяющих возможность внесения указанных изменений в контракт.</a:t>
            </a:r>
            <a:endParaRPr lang="ru-RU" sz="1500" dirty="0"/>
          </a:p>
        </p:txBody>
      </p:sp>
    </p:spTree>
    <p:extLst>
      <p:ext uri="{BB962C8B-B14F-4D97-AF65-F5344CB8AC3E}">
        <p14:creationId xmlns:p14="http://schemas.microsoft.com/office/powerpoint/2010/main" val="33626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1" y="-23949"/>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272936" y="1136923"/>
            <a:ext cx="5547360" cy="4616648"/>
          </a:xfrm>
          <a:prstGeom prst="rect">
            <a:avLst/>
          </a:prstGeom>
          <a:noFill/>
        </p:spPr>
        <p:txBody>
          <a:bodyPr wrap="square" rtlCol="0">
            <a:spAutoFit/>
          </a:bodyPr>
          <a:lstStyle/>
          <a:p>
            <a:r>
              <a:rPr lang="ru-RU" dirty="0"/>
              <a:t>Правительство Российской Федерации в 2022 году вправе принимать решения, предусматривающие:</a:t>
            </a:r>
          </a:p>
          <a:p>
            <a:endParaRPr lang="ru-RU" dirty="0"/>
          </a:p>
          <a:p>
            <a:pPr marL="342900" indent="-342900">
              <a:buFont typeface="Wingdings" panose="05000000000000000000" pitchFamily="2" charset="2"/>
              <a:buChar char="ü"/>
            </a:pPr>
            <a:r>
              <a:rPr lang="ru-RU" dirty="0"/>
              <a:t>установление порядка и случаев изменения существенных условий </a:t>
            </a:r>
            <a:r>
              <a:rPr lang="ru-RU" b="1" dirty="0"/>
              <a:t>государственных</a:t>
            </a:r>
            <a:r>
              <a:rPr lang="ru-RU" dirty="0"/>
              <a:t> и </a:t>
            </a:r>
            <a:r>
              <a:rPr lang="ru-RU" b="1" dirty="0"/>
              <a:t>муниципальных контрактов</a:t>
            </a:r>
            <a:r>
              <a:rPr lang="ru-RU" dirty="0"/>
              <a:t>,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endParaRPr lang="ru-RU" dirty="0"/>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Пункт </a:t>
            </a:r>
            <a:r>
              <a:rPr lang="ru-RU" sz="2600" b="1" dirty="0"/>
              <a:t>11 части 1 </a:t>
            </a:r>
            <a:r>
              <a:rPr lang="ru-RU" sz="2600" b="1" dirty="0" smtClean="0"/>
              <a:t>статьи 18 46-ФЗ</a:t>
            </a:r>
            <a:endParaRPr lang="ru-RU" sz="2600" b="1" dirty="0"/>
          </a:p>
        </p:txBody>
      </p:sp>
      <p:sp>
        <p:nvSpPr>
          <p:cNvPr id="2" name="Стрелка вправо 1"/>
          <p:cNvSpPr/>
          <p:nvPr/>
        </p:nvSpPr>
        <p:spPr>
          <a:xfrm>
            <a:off x="187517" y="1896497"/>
            <a:ext cx="1963555" cy="2171781"/>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Новые основания для изменений условий контракта</a:t>
            </a:r>
          </a:p>
        </p:txBody>
      </p:sp>
      <p:sp>
        <p:nvSpPr>
          <p:cNvPr id="4" name="Скругленный прямоугольник 3"/>
          <p:cNvSpPr/>
          <p:nvPr/>
        </p:nvSpPr>
        <p:spPr>
          <a:xfrm>
            <a:off x="875892" y="4632960"/>
            <a:ext cx="6778942" cy="2063931"/>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Постановление Правительства РФ от 16.04.2022 N 680</a:t>
            </a:r>
          </a:p>
          <a:p>
            <a:pPr algn="ctr"/>
            <a:r>
              <a:rPr lang="ru-RU" sz="1600" dirty="0"/>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
        <p:nvSpPr>
          <p:cNvPr id="5" name="Скругленный прямоугольник 4"/>
          <p:cNvSpPr/>
          <p:nvPr/>
        </p:nvSpPr>
        <p:spPr>
          <a:xfrm>
            <a:off x="8256207" y="1251857"/>
            <a:ext cx="3875314" cy="4413068"/>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rPr>
              <a:t>Определение (п.8 ч.1 ст.3 44-ФЗ):</a:t>
            </a:r>
          </a:p>
          <a:p>
            <a:pPr algn="ctr"/>
            <a:r>
              <a:rPr lang="ru-RU" sz="1400" dirty="0">
                <a:solidFill>
                  <a:schemeClr val="tx1"/>
                </a:solidFill>
              </a:rPr>
              <a:t>государственный контракт, муниципальный контракт - гражданско-правовой договор, предметом которого являются поставка товара, выполнение работы, оказание услуги (в том числе приобретение недвижимого имущества или аренда имущества) и который заключен от имени Российской Федерации, субъекта Российской Федерации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endParaRPr lang="ru-RU" dirty="0"/>
          </a:p>
        </p:txBody>
      </p:sp>
    </p:spTree>
    <p:extLst>
      <p:ext uri="{BB962C8B-B14F-4D97-AF65-F5344CB8AC3E}">
        <p14:creationId xmlns:p14="http://schemas.microsoft.com/office/powerpoint/2010/main" val="84938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a:t>ПП №680 от 16.04.2022 </a:t>
            </a:r>
          </a:p>
        </p:txBody>
      </p:sp>
      <p:sp>
        <p:nvSpPr>
          <p:cNvPr id="7" name="Блок-схема: процесс 6"/>
          <p:cNvSpPr/>
          <p:nvPr/>
        </p:nvSpPr>
        <p:spPr>
          <a:xfrm>
            <a:off x="487679" y="1416897"/>
            <a:ext cx="8943703" cy="1047629"/>
          </a:xfrm>
          <a:prstGeom prst="flowChartProces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Предмет контракта -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a:t>
            </a:r>
          </a:p>
        </p:txBody>
      </p:sp>
      <p:sp>
        <p:nvSpPr>
          <p:cNvPr id="9" name="Блок-схема: процесс 8"/>
          <p:cNvSpPr/>
          <p:nvPr/>
        </p:nvSpPr>
        <p:spPr>
          <a:xfrm>
            <a:off x="870857" y="2340006"/>
            <a:ext cx="9109166" cy="1038920"/>
          </a:xfrm>
          <a:prstGeom prst="flowChartProcess">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Причина – возникновение независящих от сторон контракта обстоятельств, влекущих невозможность исполнения контракта</a:t>
            </a:r>
          </a:p>
        </p:txBody>
      </p:sp>
      <p:sp>
        <p:nvSpPr>
          <p:cNvPr id="11" name="Блок-схема: процесс 10"/>
          <p:cNvSpPr/>
          <p:nvPr/>
        </p:nvSpPr>
        <p:spPr>
          <a:xfrm>
            <a:off x="1524000" y="3263115"/>
            <a:ext cx="9074331" cy="960542"/>
          </a:xfrm>
          <a:prstGeom prst="flowChart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Срок – изменение допускается в 2022 году (вне зависимости от даты заключения контракта)</a:t>
            </a:r>
          </a:p>
        </p:txBody>
      </p:sp>
      <p:sp>
        <p:nvSpPr>
          <p:cNvPr id="12" name="TextBox 11"/>
          <p:cNvSpPr txBox="1"/>
          <p:nvPr/>
        </p:nvSpPr>
        <p:spPr>
          <a:xfrm>
            <a:off x="374469" y="4476206"/>
            <a:ext cx="7821264" cy="1954381"/>
          </a:xfrm>
          <a:prstGeom prst="rect">
            <a:avLst/>
          </a:prstGeom>
          <a:noFill/>
        </p:spPr>
        <p:txBody>
          <a:bodyPr wrap="square" rtlCol="0">
            <a:spAutoFit/>
          </a:bodyPr>
          <a:lstStyle/>
          <a:p>
            <a:r>
              <a:rPr lang="ru-RU" sz="1100" dirty="0"/>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44-ФЗ ранее изменялся;</a:t>
            </a:r>
          </a:p>
          <a:p>
            <a:r>
              <a:rPr lang="ru-RU" sz="1100" dirty="0"/>
              <a:t>б) изменение объема и (или) видов выполняемых работ по контракту, спецификации и типов оборудования, предусмотренных проектной документацией;</a:t>
            </a:r>
          </a:p>
          <a:p>
            <a:r>
              <a:rPr lang="ru-RU" sz="1100" dirty="0"/>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r>
              <a:rPr lang="ru-RU" sz="1100" dirty="0"/>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r>
              <a:rPr lang="ru-RU" sz="1100" dirty="0"/>
              <a:t>д) установление условия о выплате аванса или об изменении установленного размера аванса;</a:t>
            </a:r>
          </a:p>
          <a:p>
            <a:r>
              <a:rPr lang="ru-RU" sz="1100" dirty="0"/>
              <a:t>е) изменение порядка приемки и оплаты отдельного этапа исполнения контракта, результатов выполненных работ.</a:t>
            </a:r>
          </a:p>
        </p:txBody>
      </p:sp>
    </p:spTree>
    <p:extLst>
      <p:ext uri="{BB962C8B-B14F-4D97-AF65-F5344CB8AC3E}">
        <p14:creationId xmlns:p14="http://schemas.microsoft.com/office/powerpoint/2010/main" val="6150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a:t>ПП №680 от 16.04.2022 </a:t>
            </a:r>
          </a:p>
        </p:txBody>
      </p:sp>
      <p:graphicFrame>
        <p:nvGraphicFramePr>
          <p:cNvPr id="3" name="Схема 2"/>
          <p:cNvGraphicFramePr/>
          <p:nvPr/>
        </p:nvGraphicFramePr>
        <p:xfrm>
          <a:off x="1047932" y="13886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Блок-схема: альтернативный процесс 3"/>
          <p:cNvSpPr/>
          <p:nvPr/>
        </p:nvSpPr>
        <p:spPr>
          <a:xfrm>
            <a:off x="862149" y="1584960"/>
            <a:ext cx="3378925" cy="77506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Алгоритм внесения изменений</a:t>
            </a:r>
          </a:p>
        </p:txBody>
      </p:sp>
    </p:spTree>
    <p:extLst>
      <p:ext uri="{BB962C8B-B14F-4D97-AF65-F5344CB8AC3E}">
        <p14:creationId xmlns:p14="http://schemas.microsoft.com/office/powerpoint/2010/main" val="99480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Астраханской области, дело №А06-12432/2021, решение от 23 мая 2022 года</a:t>
            </a:r>
            <a:endParaRPr lang="ru-RU" dirty="0">
              <a:solidFill>
                <a:schemeClr val="tx1"/>
              </a:solidFill>
            </a:endParaRPr>
          </a:p>
        </p:txBody>
      </p:sp>
      <p:sp>
        <p:nvSpPr>
          <p:cNvPr id="5" name="TextBox 4"/>
          <p:cNvSpPr txBox="1"/>
          <p:nvPr/>
        </p:nvSpPr>
        <p:spPr>
          <a:xfrm>
            <a:off x="322217" y="1921979"/>
            <a:ext cx="7812556" cy="5016758"/>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в </a:t>
            </a:r>
            <a:r>
              <a:rPr lang="ru-RU" sz="1600" dirty="0"/>
              <a:t>проектную документацию к Контракту были внесены </a:t>
            </a:r>
            <a:r>
              <a:rPr lang="ru-RU" sz="1600" dirty="0" smtClean="0"/>
              <a:t>существенные </a:t>
            </a:r>
            <a:r>
              <a:rPr lang="ru-RU" sz="1600" dirty="0"/>
              <a:t>изменения</a:t>
            </a:r>
            <a:r>
              <a:rPr lang="ru-RU" sz="1600" dirty="0" smtClean="0"/>
              <a:t>. Измененная </a:t>
            </a:r>
            <a:r>
              <a:rPr lang="ru-RU" sz="1600" dirty="0"/>
              <a:t>проектная документация была передана Подрядчику 30.03.2021 года, </a:t>
            </a:r>
            <a:r>
              <a:rPr lang="ru-RU" sz="1600" dirty="0" smtClean="0"/>
              <a:t>по </a:t>
            </a:r>
            <a:r>
              <a:rPr lang="ru-RU" sz="1600" dirty="0"/>
              <a:t>истечении четырех </a:t>
            </a:r>
            <a:r>
              <a:rPr lang="ru-RU" sz="1600" dirty="0" smtClean="0"/>
              <a:t>месяцев с даты заключения контракта. Подрядчик предложил Заказчику изменить условия контракта, а именно продлить срок выполнения работ, на что Заказчик ответил отказом, что и послужило основанием для обращения в суд.</a:t>
            </a:r>
          </a:p>
          <a:p>
            <a:endParaRPr lang="ru-RU" sz="1600" dirty="0"/>
          </a:p>
          <a:p>
            <a:r>
              <a:rPr lang="ru-RU" sz="1600" b="1" dirty="0" smtClean="0"/>
              <a:t>Суть решения</a:t>
            </a:r>
            <a:r>
              <a:rPr lang="ru-RU" sz="1600" b="1" dirty="0"/>
              <a:t>: </a:t>
            </a:r>
            <a:r>
              <a:rPr lang="ru-RU" sz="1600" dirty="0"/>
              <a:t>Пунктом 1 </a:t>
            </a:r>
            <a:r>
              <a:rPr lang="ru-RU" sz="1600" dirty="0" smtClean="0"/>
              <a:t>ПП </a:t>
            </a:r>
            <a:r>
              <a:rPr lang="ru-RU" sz="1600" dirty="0"/>
              <a:t>РФ </a:t>
            </a:r>
            <a:r>
              <a:rPr lang="ru-RU" sz="1600" dirty="0" smtClean="0"/>
              <a:t>N 680 установлено</a:t>
            </a:r>
            <a:r>
              <a:rPr lang="ru-RU" sz="1600" dirty="0"/>
              <a:t>, что </a:t>
            </a:r>
            <a:r>
              <a:rPr lang="ru-RU" sz="1600" dirty="0" smtClean="0"/>
              <a:t>при возникновении </a:t>
            </a:r>
            <a:r>
              <a:rPr lang="ru-RU" sz="1600" dirty="0"/>
              <a:t>в ходе исполнения государственных и муниципальных контрактов (далее - </a:t>
            </a:r>
            <a:r>
              <a:rPr lang="ru-RU" sz="1600" dirty="0" smtClean="0"/>
              <a:t>контракт</a:t>
            </a:r>
            <a:r>
              <a:rPr lang="ru-RU" sz="1600" dirty="0"/>
              <a:t>), предметом которых является выполнение работ по строительству, реконструкции, </a:t>
            </a:r>
            <a:r>
              <a:rPr lang="ru-RU" sz="1600" dirty="0" smtClean="0"/>
              <a:t>капитальному </a:t>
            </a:r>
            <a:r>
              <a:rPr lang="ru-RU" sz="1600" dirty="0"/>
              <a:t>ремонту, сносу объекта капитального строительства, проведение работ по </a:t>
            </a:r>
            <a:r>
              <a:rPr lang="ru-RU" sz="1600" dirty="0" smtClean="0"/>
              <a:t>сохранению </a:t>
            </a:r>
            <a:r>
              <a:rPr lang="ru-RU" sz="1600" dirty="0"/>
              <a:t>объектов культурного наследия, независящих от сторон контракта обстоятельств, </a:t>
            </a:r>
            <a:r>
              <a:rPr lang="ru-RU" sz="1600" dirty="0" smtClean="0"/>
              <a:t>влекущих </a:t>
            </a:r>
            <a:r>
              <a:rPr lang="ru-RU" sz="1600" dirty="0"/>
              <a:t>невозможность его исполнения, в 2022 году допускаются следующие изменения </a:t>
            </a:r>
            <a:r>
              <a:rPr lang="ru-RU" sz="1600" dirty="0" smtClean="0"/>
              <a:t>существенных </a:t>
            </a:r>
            <a:r>
              <a:rPr lang="ru-RU" sz="1600" dirty="0"/>
              <a:t>условий контракта. Поскольку измененная проектная документация была передана Подрядчику </a:t>
            </a:r>
            <a:r>
              <a:rPr lang="ru-RU" sz="1600" dirty="0" smtClean="0"/>
              <a:t>только по </a:t>
            </a:r>
            <a:r>
              <a:rPr lang="ru-RU" sz="1600" dirty="0"/>
              <a:t>истечении четырех </a:t>
            </a:r>
            <a:r>
              <a:rPr lang="ru-RU" sz="1600" dirty="0" smtClean="0"/>
              <a:t>месяцев с даты начала исполнения контракта, </a:t>
            </a:r>
            <a:r>
              <a:rPr lang="ru-RU" sz="1600" dirty="0"/>
              <a:t>суд приходит к убеждению, что </a:t>
            </a:r>
            <a:r>
              <a:rPr lang="ru-RU" sz="1600" dirty="0" smtClean="0"/>
              <a:t>вследствие </a:t>
            </a:r>
            <a:r>
              <a:rPr lang="ru-RU" sz="1600" dirty="0"/>
              <a:t>указанных обстоятельств, подрядчик не имел возможности в предусмотренный </a:t>
            </a:r>
            <a:r>
              <a:rPr lang="ru-RU" sz="1600" dirty="0" smtClean="0"/>
              <a:t>контрактом </a:t>
            </a:r>
            <a:r>
              <a:rPr lang="ru-RU" sz="1600" dirty="0"/>
              <a:t>срок завершить строительные работы на объекте по независящим от него </a:t>
            </a:r>
            <a:r>
              <a:rPr lang="ru-RU" sz="1600" dirty="0" smtClean="0"/>
              <a:t>причинам. Требование удовлетворено.</a:t>
            </a:r>
            <a:endParaRPr lang="ru-RU" sz="1600" dirty="0"/>
          </a:p>
        </p:txBody>
      </p:sp>
    </p:spTree>
    <p:extLst>
      <p:ext uri="{BB962C8B-B14F-4D97-AF65-F5344CB8AC3E}">
        <p14:creationId xmlns:p14="http://schemas.microsoft.com/office/powerpoint/2010/main" val="13761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Московской области, </a:t>
            </a:r>
            <a:r>
              <a:rPr lang="ru-RU" dirty="0">
                <a:solidFill>
                  <a:schemeClr val="tx1"/>
                </a:solidFill>
              </a:rPr>
              <a:t>дело №А41-48802/2022, </a:t>
            </a:r>
            <a:r>
              <a:rPr lang="ru-RU" dirty="0" smtClean="0">
                <a:solidFill>
                  <a:schemeClr val="tx1"/>
                </a:solidFill>
              </a:rPr>
              <a:t>решение от 12 августа 2022 года</a:t>
            </a:r>
            <a:endParaRPr lang="ru-RU" dirty="0">
              <a:solidFill>
                <a:schemeClr val="tx1"/>
              </a:solidFill>
            </a:endParaRPr>
          </a:p>
        </p:txBody>
      </p:sp>
      <p:sp>
        <p:nvSpPr>
          <p:cNvPr id="5" name="TextBox 4"/>
          <p:cNvSpPr txBox="1"/>
          <p:nvPr/>
        </p:nvSpPr>
        <p:spPr>
          <a:xfrm>
            <a:off x="322217" y="1921979"/>
            <a:ext cx="7812556" cy="4770537"/>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в </a:t>
            </a:r>
            <a:r>
              <a:rPr lang="ru-RU" sz="1600" dirty="0"/>
              <a:t>проектную документацию к Контракту </a:t>
            </a:r>
            <a:r>
              <a:rPr lang="ru-RU" sz="1600" dirty="0" smtClean="0"/>
              <a:t>многократно вносились изменения, в том числе и повлекшие за собой изменение ПОС в части сроков выполнения работ (срок значительно увеличился). Заказчик единожды изменял срок строительства на основании п.9 ч.1 ст. 95, от повторного подписания дополнительного соглашения о продлении сроков отказался, что и послужило основанием для обращения в суд.</a:t>
            </a:r>
          </a:p>
          <a:p>
            <a:endParaRPr lang="ru-RU" sz="1600" dirty="0"/>
          </a:p>
          <a:p>
            <a:r>
              <a:rPr lang="ru-RU" sz="1600" b="1" dirty="0" smtClean="0"/>
              <a:t>Суть решения</a:t>
            </a:r>
            <a:r>
              <a:rPr lang="ru-RU" sz="1600" b="1" dirty="0"/>
              <a:t>: </a:t>
            </a:r>
            <a:r>
              <a:rPr lang="ru-RU" sz="1600" dirty="0" smtClean="0"/>
              <a:t>Суд отметил, </a:t>
            </a:r>
            <a:r>
              <a:rPr lang="ru-RU" sz="1600" dirty="0"/>
              <a:t>что согласно ПП №680 в 2022 году допускаются</a:t>
            </a:r>
          </a:p>
          <a:p>
            <a:r>
              <a:rPr lang="ru-RU" sz="1600" dirty="0"/>
              <a:t>изменение (продление) срока исполнения контракта, в том числе в связи с </a:t>
            </a:r>
            <a:r>
              <a:rPr lang="ru-RU" sz="1600" dirty="0" smtClean="0"/>
              <a:t>необходимостью внесения </a:t>
            </a:r>
            <a:r>
              <a:rPr lang="ru-RU" sz="1600" dirty="0"/>
              <a:t>изменений в проектную документацию, включая контракт, срок </a:t>
            </a:r>
            <a:r>
              <a:rPr lang="ru-RU" sz="1600" dirty="0" smtClean="0"/>
              <a:t>исполнения которого </a:t>
            </a:r>
            <a:r>
              <a:rPr lang="ru-RU" sz="1600" dirty="0"/>
              <a:t>в соответствии с положениями </a:t>
            </a:r>
            <a:r>
              <a:rPr lang="ru-RU" sz="1600" dirty="0" smtClean="0"/>
              <a:t>44-ФЗ ранее уже изменялся. Также суд отметил, </a:t>
            </a:r>
            <a:r>
              <a:rPr lang="ru-RU" sz="1600" dirty="0"/>
              <a:t>что нормы </a:t>
            </a:r>
            <a:r>
              <a:rPr lang="ru-RU" sz="1600" dirty="0" smtClean="0"/>
              <a:t>44-ФЗ не </a:t>
            </a:r>
            <a:r>
              <a:rPr lang="ru-RU" sz="1600" dirty="0"/>
              <a:t>содержат запрета на изменение в судебном порядке существенных условий контракта в связи с существенным изменением условий его исполнения, в том числе и при</a:t>
            </a:r>
          </a:p>
          <a:p>
            <a:r>
              <a:rPr lang="ru-RU" sz="1600" dirty="0"/>
              <a:t>наличии обстоятельств, предусмотренных пунктом 4 статьи 451 и пунктом 1 статьи </a:t>
            </a:r>
            <a:r>
              <a:rPr lang="ru-RU" sz="1600" dirty="0" smtClean="0"/>
              <a:t>718 ГК РФ. При </a:t>
            </a:r>
            <a:r>
              <a:rPr lang="ru-RU" sz="1600" dirty="0"/>
              <a:t>рассмотрении дела, судом установлено, что в рассматриваемом споре </a:t>
            </a:r>
            <a:r>
              <a:rPr lang="ru-RU" sz="1600" dirty="0" smtClean="0"/>
              <a:t>имеются все </a:t>
            </a:r>
            <a:r>
              <a:rPr lang="ru-RU" sz="1600" dirty="0"/>
              <a:t>указанные условия для внесения изменений в условия контракта, </a:t>
            </a:r>
            <a:r>
              <a:rPr lang="ru-RU" sz="1600" dirty="0" smtClean="0"/>
              <a:t>документально подтвержденные. Требование удовлетворено.</a:t>
            </a:r>
            <a:endParaRPr lang="ru-RU" sz="1600" dirty="0"/>
          </a:p>
        </p:txBody>
      </p:sp>
    </p:spTree>
    <p:extLst>
      <p:ext uri="{BB962C8B-B14F-4D97-AF65-F5344CB8AC3E}">
        <p14:creationId xmlns:p14="http://schemas.microsoft.com/office/powerpoint/2010/main" val="34378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00038" y="4612728"/>
            <a:ext cx="8056656" cy="584775"/>
          </a:xfrm>
          <a:prstGeom prst="rect">
            <a:avLst/>
          </a:prstGeom>
          <a:noFill/>
        </p:spPr>
        <p:txBody>
          <a:bodyPr wrap="square">
            <a:spAutoFit/>
          </a:bodyPr>
          <a:lstStyle/>
          <a:p>
            <a:r>
              <a:rPr lang="ru-RU" sz="3200" b="1" dirty="0" smtClean="0">
                <a:ea typeface="Roboto Lt" pitchFamily="2" charset="0"/>
                <a:cs typeface="Segoe UI" panose="020B0502040204020203" pitchFamily="34" charset="0"/>
              </a:rPr>
              <a:t>Блок 1</a:t>
            </a:r>
            <a:endParaRPr lang="ru-RU" sz="3200" b="1" dirty="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284677" y="3191247"/>
            <a:ext cx="7756612" cy="954107"/>
          </a:xfrm>
          <a:prstGeom prst="rect">
            <a:avLst/>
          </a:prstGeom>
          <a:noFill/>
        </p:spPr>
        <p:txBody>
          <a:bodyPr wrap="square" rtlCol="0">
            <a:spAutoFit/>
          </a:bodyPr>
          <a:lstStyle/>
          <a:p>
            <a:r>
              <a:rPr lang="ru-RU" sz="2800" b="1" dirty="0">
                <a:latin typeface="Panton SemiBold"/>
              </a:rPr>
              <a:t>Постепенная </a:t>
            </a:r>
            <a:r>
              <a:rPr lang="ru-RU" sz="2800" b="1" dirty="0" smtClean="0">
                <a:latin typeface="Panton SemiBold"/>
              </a:rPr>
              <a:t>«электронизация» </a:t>
            </a:r>
            <a:r>
              <a:rPr lang="ru-RU" sz="2800" b="1" dirty="0">
                <a:latin typeface="Panton SemiBold"/>
              </a:rPr>
              <a:t>закупочной </a:t>
            </a:r>
            <a:r>
              <a:rPr lang="ru-RU" sz="2800" b="1" dirty="0" smtClean="0">
                <a:latin typeface="Panton SemiBold"/>
              </a:rPr>
              <a:t>деятельности</a:t>
            </a: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00038" y="4448816"/>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36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611685" y="262625"/>
            <a:ext cx="9368338" cy="584775"/>
          </a:xfrm>
          <a:prstGeom prst="rect">
            <a:avLst/>
          </a:prstGeom>
          <a:noFill/>
        </p:spPr>
        <p:txBody>
          <a:bodyPr wrap="square" rtlCol="0">
            <a:spAutoFit/>
          </a:bodyPr>
          <a:lstStyle/>
          <a:p>
            <a:r>
              <a:rPr lang="ru-RU" sz="3200" b="1" dirty="0" smtClean="0"/>
              <a:t>Судебная практика</a:t>
            </a:r>
            <a:endParaRPr lang="ru-RU" sz="3200" b="1" dirty="0"/>
          </a:p>
        </p:txBody>
      </p:sp>
      <p:sp>
        <p:nvSpPr>
          <p:cNvPr id="4" name="Блок-схема: альтернативный процесс 3"/>
          <p:cNvSpPr/>
          <p:nvPr/>
        </p:nvSpPr>
        <p:spPr>
          <a:xfrm>
            <a:off x="383177" y="967997"/>
            <a:ext cx="7812556" cy="836023"/>
          </a:xfrm>
          <a:prstGeom prst="flowChartAlternateProcess">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Арбитражный суд Новгородской области, </a:t>
            </a:r>
            <a:r>
              <a:rPr lang="ru-RU" dirty="0">
                <a:solidFill>
                  <a:schemeClr val="tx1"/>
                </a:solidFill>
              </a:rPr>
              <a:t>дело №А44-7513/2021, </a:t>
            </a:r>
            <a:r>
              <a:rPr lang="ru-RU" dirty="0" smtClean="0">
                <a:solidFill>
                  <a:schemeClr val="tx1"/>
                </a:solidFill>
              </a:rPr>
              <a:t>решение от 27 июля 2022 года</a:t>
            </a:r>
            <a:endParaRPr lang="ru-RU" dirty="0">
              <a:solidFill>
                <a:schemeClr val="tx1"/>
              </a:solidFill>
            </a:endParaRPr>
          </a:p>
        </p:txBody>
      </p:sp>
      <p:sp>
        <p:nvSpPr>
          <p:cNvPr id="5" name="TextBox 4"/>
          <p:cNvSpPr txBox="1"/>
          <p:nvPr/>
        </p:nvSpPr>
        <p:spPr>
          <a:xfrm>
            <a:off x="322217" y="1921979"/>
            <a:ext cx="7812556" cy="4278094"/>
          </a:xfrm>
          <a:prstGeom prst="rect">
            <a:avLst/>
          </a:prstGeom>
          <a:noFill/>
        </p:spPr>
        <p:txBody>
          <a:bodyPr wrap="square" rtlCol="0">
            <a:spAutoFit/>
          </a:bodyPr>
          <a:lstStyle/>
          <a:p>
            <a:r>
              <a:rPr lang="ru-RU" sz="1600" b="1" dirty="0"/>
              <a:t>Суть дела</a:t>
            </a:r>
            <a:r>
              <a:rPr lang="ru-RU" sz="1600" b="1" dirty="0" smtClean="0"/>
              <a:t>: </a:t>
            </a:r>
            <a:r>
              <a:rPr lang="ru-RU" sz="1600" dirty="0" smtClean="0"/>
              <a:t>первоначальный срок выполнения работ – 30.06.2021, доп. соглашением №2 (в соответствии с п.9 ч.1 ст.95) сторонами согласован срок выполнения работ 15.07.2021 г. Подрядчик указывает, что в установленный срок выполнение работ невозможно в связи с необходимостью корректировки ПСД, утверждает, что заключенное доп. соглашение №2 следует признать незаключенным, так как выполнение работ за 15 дней изначально было невозможно, просит суд продлить срок исполнения контракта. На момент вынесения судебного решения Заказчик отказался от исполнения контракта в одностороннем порядке.  </a:t>
            </a:r>
          </a:p>
          <a:p>
            <a:endParaRPr lang="ru-RU" sz="1600" dirty="0"/>
          </a:p>
          <a:p>
            <a:r>
              <a:rPr lang="ru-RU" sz="1600" b="1" dirty="0" smtClean="0"/>
              <a:t>Суть решения</a:t>
            </a:r>
            <a:r>
              <a:rPr lang="ru-RU" sz="1600" b="1" dirty="0"/>
              <a:t>: </a:t>
            </a:r>
            <a:r>
              <a:rPr lang="ru-RU" sz="1600" dirty="0" smtClean="0"/>
              <a:t>Суд отметил, </a:t>
            </a:r>
            <a:r>
              <a:rPr lang="ru-RU" sz="1600" dirty="0"/>
              <a:t>что согласно ПП №680 в 2022 году допускаются</a:t>
            </a:r>
          </a:p>
          <a:p>
            <a:r>
              <a:rPr lang="ru-RU" sz="1600" dirty="0"/>
              <a:t>изменение (продление) срока исполнения контракта, </a:t>
            </a:r>
            <a:r>
              <a:rPr lang="ru-RU" sz="1600" dirty="0" smtClean="0"/>
              <a:t>однако на </a:t>
            </a:r>
            <a:r>
              <a:rPr lang="ru-RU" sz="1600" dirty="0"/>
              <a:t>момент рассмотрения дела сторонами не </a:t>
            </a:r>
            <a:r>
              <a:rPr lang="ru-RU" sz="1600" dirty="0" smtClean="0"/>
              <a:t>представлено доказательств </a:t>
            </a:r>
            <a:r>
              <a:rPr lang="ru-RU" sz="1600" dirty="0"/>
              <a:t>того, что ими приняты достаточные меры для устранения обстоятельств</a:t>
            </a:r>
            <a:r>
              <a:rPr lang="ru-RU" sz="1600" dirty="0" smtClean="0"/>
              <a:t>, препятствующих </a:t>
            </a:r>
            <a:r>
              <a:rPr lang="ru-RU" sz="1600" dirty="0"/>
              <a:t>выполнению работ. Напротив, Учреждением принято решение </a:t>
            </a:r>
            <a:r>
              <a:rPr lang="ru-RU" sz="1600" dirty="0" smtClean="0"/>
              <a:t>об одностороннем </a:t>
            </a:r>
            <a:r>
              <a:rPr lang="ru-RU" sz="1600" dirty="0"/>
              <a:t>отказе от контракта, мотивированное тем, что работы по контракту </a:t>
            </a:r>
            <a:r>
              <a:rPr lang="ru-RU" sz="1600" dirty="0" smtClean="0"/>
              <a:t>до настоящего </a:t>
            </a:r>
            <a:r>
              <a:rPr lang="ru-RU" sz="1600" dirty="0"/>
              <a:t>времени не выполнены</a:t>
            </a:r>
            <a:r>
              <a:rPr lang="ru-RU" sz="1600" dirty="0" smtClean="0"/>
              <a:t>. В требовании отказать.</a:t>
            </a:r>
            <a:endParaRPr lang="ru-RU" sz="1600" dirty="0"/>
          </a:p>
        </p:txBody>
      </p:sp>
    </p:spTree>
    <p:extLst>
      <p:ext uri="{BB962C8B-B14F-4D97-AF65-F5344CB8AC3E}">
        <p14:creationId xmlns:p14="http://schemas.microsoft.com/office/powerpoint/2010/main" val="7767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3</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15970" y="1849724"/>
            <a:ext cx="6293295" cy="1815882"/>
          </a:xfrm>
          <a:prstGeom prst="rect">
            <a:avLst/>
          </a:prstGeom>
          <a:noFill/>
        </p:spPr>
        <p:txBody>
          <a:bodyPr wrap="square" rtlCol="0">
            <a:spAutoFit/>
          </a:bodyPr>
          <a:lstStyle/>
          <a:p>
            <a:r>
              <a:rPr lang="ru-RU" sz="2800" b="1" dirty="0">
                <a:latin typeface="Panton" pitchFamily="2" charset="0"/>
              </a:rPr>
              <a:t>Важнейшие изменения согласно 46-ФЗ от 08.03.2022:</a:t>
            </a:r>
          </a:p>
          <a:p>
            <a:r>
              <a:rPr lang="ru-RU" sz="2800" b="1" dirty="0" smtClean="0">
                <a:latin typeface="Panton" pitchFamily="2" charset="0"/>
              </a:rPr>
              <a:t>Закупки у единственного поставщика.</a:t>
            </a:r>
            <a:endParaRPr lang="ru-RU" sz="2800"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00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1" y="-23949"/>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34995" y="1048277"/>
            <a:ext cx="5547360" cy="923330"/>
          </a:xfrm>
          <a:prstGeom prst="rect">
            <a:avLst/>
          </a:prstGeom>
          <a:noFill/>
        </p:spPr>
        <p:txBody>
          <a:bodyPr wrap="square" rtlCol="0">
            <a:spAutoFit/>
          </a:bodyPr>
          <a:lstStyle/>
          <a:p>
            <a:pPr marL="342900" indent="-342900">
              <a:buFont typeface="Wingdings" panose="05000000000000000000" pitchFamily="2" charset="2"/>
              <a:buChar char="ü"/>
            </a:pPr>
            <a:r>
              <a:rPr lang="ru-RU" dirty="0"/>
              <a:t>до 31 декабря 2022 </a:t>
            </a:r>
            <a:r>
              <a:rPr lang="ru-RU" dirty="0" smtClean="0"/>
              <a:t>года Правительство РФ вправе определять «дополнительные» случаи закупок у единственного поставщика</a:t>
            </a:r>
            <a:endParaRPr lang="ru-RU" dirty="0"/>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a:t>Ч</a:t>
            </a:r>
            <a:r>
              <a:rPr lang="ru-RU" sz="2600" b="1" dirty="0" smtClean="0"/>
              <a:t>асти 1-6 статьи 15 46-ФЗ (в редакции от 14.07.2022)</a:t>
            </a:r>
            <a:endParaRPr lang="ru-RU" sz="2600" b="1" dirty="0"/>
          </a:p>
        </p:txBody>
      </p:sp>
      <p:sp>
        <p:nvSpPr>
          <p:cNvPr id="6" name="Стрелка влево 5"/>
          <p:cNvSpPr/>
          <p:nvPr/>
        </p:nvSpPr>
        <p:spPr>
          <a:xfrm>
            <a:off x="5820911" y="947966"/>
            <a:ext cx="1955843" cy="1162140"/>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ПП РФ №339 от 10.03.2022</a:t>
            </a:r>
            <a:endParaRPr lang="ru-RU" dirty="0"/>
          </a:p>
        </p:txBody>
      </p:sp>
      <p:sp>
        <p:nvSpPr>
          <p:cNvPr id="11" name="TextBox 10"/>
          <p:cNvSpPr txBox="1"/>
          <p:nvPr/>
        </p:nvSpPr>
        <p:spPr>
          <a:xfrm>
            <a:off x="332958" y="2055787"/>
            <a:ext cx="5547360" cy="1754326"/>
          </a:xfrm>
          <a:prstGeom prst="rect">
            <a:avLst/>
          </a:prstGeom>
          <a:noFill/>
        </p:spPr>
        <p:txBody>
          <a:bodyPr wrap="square" rtlCol="0">
            <a:spAutoFit/>
          </a:bodyPr>
          <a:lstStyle/>
          <a:p>
            <a:pPr marL="342900" indent="-342900">
              <a:buFont typeface="Wingdings" panose="05000000000000000000" pitchFamily="2" charset="2"/>
              <a:buChar char="ü"/>
            </a:pPr>
            <a:r>
              <a:rPr lang="ru-RU" dirty="0"/>
              <a:t>до 31 декабря 2022 года решением высшего исполнительного органа субъекта Российской </a:t>
            </a:r>
            <a:r>
              <a:rPr lang="ru-RU" dirty="0" smtClean="0"/>
              <a:t>Федерации могут быть определены «дополнительные» случаи закупок у единственного поставщика для региональных и муниципальных заказчиков</a:t>
            </a:r>
            <a:endParaRPr lang="ru-RU" dirty="0"/>
          </a:p>
        </p:txBody>
      </p:sp>
      <p:sp>
        <p:nvSpPr>
          <p:cNvPr id="12" name="Стрелка влево 11"/>
          <p:cNvSpPr/>
          <p:nvPr/>
        </p:nvSpPr>
        <p:spPr>
          <a:xfrm>
            <a:off x="5820910" y="2261965"/>
            <a:ext cx="1955843" cy="1162140"/>
          </a:xfrm>
          <a:prstGeom prst="lef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Всего 106 НПА </a:t>
            </a:r>
            <a:endParaRPr lang="ru-RU" dirty="0"/>
          </a:p>
        </p:txBody>
      </p:sp>
      <p:sp>
        <p:nvSpPr>
          <p:cNvPr id="9" name="Скругленный прямоугольник 8"/>
          <p:cNvSpPr/>
          <p:nvPr/>
        </p:nvSpPr>
        <p:spPr>
          <a:xfrm>
            <a:off x="740229" y="4058194"/>
            <a:ext cx="7114902" cy="2603863"/>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Условия:</a:t>
            </a:r>
          </a:p>
          <a:p>
            <a:pPr marL="342900" indent="-342900">
              <a:buAutoNum type="arabicPeriod"/>
            </a:pPr>
            <a:r>
              <a:rPr lang="ru-RU" sz="1600" dirty="0" smtClean="0">
                <a:solidFill>
                  <a:schemeClr val="tx1"/>
                </a:solidFill>
              </a:rPr>
              <a:t>Планирование и ведение реестра контрактов осуществляется в порядке, предусмотренном пунктом 2 части 1 статьи 93</a:t>
            </a:r>
          </a:p>
          <a:p>
            <a:pPr marL="342900" indent="-342900">
              <a:buAutoNum type="arabicPeriod"/>
            </a:pPr>
            <a:r>
              <a:rPr lang="ru-RU" sz="1600" dirty="0" smtClean="0">
                <a:solidFill>
                  <a:schemeClr val="tx1"/>
                </a:solidFill>
              </a:rPr>
              <a:t>Информация вносится в «открытый» реестр контрактов, если соответствующим НПА не предусмотрено внесение информации в «закрытый» реестр</a:t>
            </a:r>
          </a:p>
          <a:p>
            <a:pPr marL="342900" indent="-342900">
              <a:buAutoNum type="arabicPeriod"/>
            </a:pPr>
            <a:r>
              <a:rPr lang="ru-RU" sz="1600" dirty="0" smtClean="0">
                <a:solidFill>
                  <a:schemeClr val="tx1"/>
                </a:solidFill>
              </a:rPr>
              <a:t>Приемка по контрактам ведется в электронной форме</a:t>
            </a:r>
          </a:p>
          <a:p>
            <a:pPr marL="342900" indent="-342900">
              <a:buAutoNum type="arabicPeriod"/>
            </a:pPr>
            <a:r>
              <a:rPr lang="ru-RU" sz="1600" dirty="0" smtClean="0">
                <a:solidFill>
                  <a:schemeClr val="tx1"/>
                </a:solidFill>
              </a:rPr>
              <a:t>Положения закона о защите конкуренции (ст. 15-17) не распространяются на принятие соответствующих НПА и заключение в соответствии с ними контрактов</a:t>
            </a:r>
            <a:endParaRPr lang="ru-RU" sz="1600" dirty="0">
              <a:solidFill>
                <a:schemeClr val="tx1"/>
              </a:solidFill>
            </a:endParaRPr>
          </a:p>
        </p:txBody>
      </p:sp>
      <p:sp>
        <p:nvSpPr>
          <p:cNvPr id="13" name="Прямоугольник 12"/>
          <p:cNvSpPr/>
          <p:nvPr/>
        </p:nvSpPr>
        <p:spPr>
          <a:xfrm>
            <a:off x="8530527" y="3248297"/>
            <a:ext cx="3326674" cy="2259988"/>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Судебная практика - заключение контракта по ч. 2 ст. 15 46-ФЗ законно.</a:t>
            </a:r>
          </a:p>
          <a:p>
            <a:pPr algn="ctr"/>
            <a:r>
              <a:rPr lang="ru-RU" dirty="0"/>
              <a:t>Решение Арбитражного суда Пермского края от 05.09.2022 по делу N </a:t>
            </a:r>
            <a:r>
              <a:rPr lang="ru-RU" dirty="0" smtClean="0"/>
              <a:t>А50-12502/2022</a:t>
            </a:r>
            <a:endParaRPr lang="ru-RU" dirty="0"/>
          </a:p>
        </p:txBody>
      </p:sp>
    </p:spTree>
    <p:extLst>
      <p:ext uri="{BB962C8B-B14F-4D97-AF65-F5344CB8AC3E}">
        <p14:creationId xmlns:p14="http://schemas.microsoft.com/office/powerpoint/2010/main" val="289595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30926" y="4455855"/>
            <a:ext cx="7515497" cy="211040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30925" y="3086515"/>
            <a:ext cx="7524205" cy="13693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330926" y="1055190"/>
            <a:ext cx="7515497" cy="201567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1" y="-23949"/>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Новые пункты статьи 93</a:t>
            </a:r>
            <a:endParaRPr lang="ru-RU" sz="2600" b="1" dirty="0"/>
          </a:p>
        </p:txBody>
      </p:sp>
      <p:sp>
        <p:nvSpPr>
          <p:cNvPr id="2" name="TextBox 1"/>
          <p:cNvSpPr txBox="1"/>
          <p:nvPr/>
        </p:nvSpPr>
        <p:spPr>
          <a:xfrm>
            <a:off x="252549" y="1055190"/>
            <a:ext cx="7715794" cy="2031325"/>
          </a:xfrm>
          <a:prstGeom prst="rect">
            <a:avLst/>
          </a:prstGeom>
          <a:noFill/>
        </p:spPr>
        <p:txBody>
          <a:bodyPr wrap="square" rtlCol="0">
            <a:spAutoFit/>
          </a:bodyPr>
          <a:lstStyle/>
          <a:p>
            <a:r>
              <a:rPr lang="ru-RU" sz="1400" b="1" dirty="0" smtClean="0"/>
              <a:t>Часть 5.1 (в ред. от </a:t>
            </a:r>
            <a:r>
              <a:rPr lang="ru-RU" sz="1400" b="1" dirty="0"/>
              <a:t>28.06.2022):</a:t>
            </a:r>
            <a:r>
              <a:rPr lang="ru-RU" sz="1400" dirty="0"/>
              <a:t> осуществление закупки медицинских изделий и расходных материалов, если такая закупка осуществляется в электронной форме в отношении медицинских изделий и расходных материалов, произведенных единственным на территории Российской Федерации или территориях иностранных государств, не вводивших в отношении Российской Федерации ограничительных мер экономического характера, производителем. При этом годовой объем закупок, которые заказчик вправе осуществить на основании настоящего пункта, не должен превышать в отношении расходных материалов пятьдесят миллионов рублей, а в отношении медицинских изделий - двести пятьдесят миллионов рублей</a:t>
            </a:r>
            <a:r>
              <a:rPr lang="ru-RU" sz="1400" dirty="0" smtClean="0"/>
              <a:t>;</a:t>
            </a:r>
            <a:endParaRPr lang="ru-RU" sz="1400" dirty="0"/>
          </a:p>
        </p:txBody>
      </p:sp>
      <p:sp>
        <p:nvSpPr>
          <p:cNvPr id="14" name="TextBox 13"/>
          <p:cNvSpPr txBox="1"/>
          <p:nvPr/>
        </p:nvSpPr>
        <p:spPr>
          <a:xfrm>
            <a:off x="252549" y="3070860"/>
            <a:ext cx="7715794" cy="1384995"/>
          </a:xfrm>
          <a:prstGeom prst="rect">
            <a:avLst/>
          </a:prstGeom>
          <a:noFill/>
        </p:spPr>
        <p:txBody>
          <a:bodyPr wrap="square" rtlCol="0">
            <a:spAutoFit/>
          </a:bodyPr>
          <a:lstStyle/>
          <a:p>
            <a:r>
              <a:rPr lang="ru-RU" sz="1400" b="1" dirty="0" smtClean="0"/>
              <a:t>Часть 5.2:</a:t>
            </a:r>
            <a:r>
              <a:rPr lang="ru-RU" sz="1400" dirty="0" smtClean="0"/>
              <a:t> </a:t>
            </a:r>
            <a:r>
              <a:rPr lang="ru-RU" sz="1400" dirty="0"/>
              <a:t>осуществление закупки технических средств реабилитации и услуг Фондом социального страхования Российской Федерации, если такая закупка осуществляется в электронной форме в отношении технических средств реабилитации и услуг, произведенных (оказанных) на территории Российской Федерации или произведенных на территориях иностранных государств, не вводивших в отношении Российской Федерации ограничительных мер экономического </a:t>
            </a:r>
            <a:r>
              <a:rPr lang="ru-RU" sz="1400" dirty="0" smtClean="0"/>
              <a:t>характера;</a:t>
            </a:r>
            <a:endParaRPr lang="ru-RU" sz="1400" dirty="0"/>
          </a:p>
        </p:txBody>
      </p:sp>
      <p:sp>
        <p:nvSpPr>
          <p:cNvPr id="15" name="TextBox 14"/>
          <p:cNvSpPr txBox="1"/>
          <p:nvPr/>
        </p:nvSpPr>
        <p:spPr>
          <a:xfrm>
            <a:off x="252549" y="4455855"/>
            <a:ext cx="7715794" cy="2031325"/>
          </a:xfrm>
          <a:prstGeom prst="rect">
            <a:avLst/>
          </a:prstGeom>
          <a:noFill/>
        </p:spPr>
        <p:txBody>
          <a:bodyPr wrap="square" rtlCol="0">
            <a:spAutoFit/>
          </a:bodyPr>
          <a:lstStyle/>
          <a:p>
            <a:r>
              <a:rPr lang="ru-RU" sz="1400" b="1" dirty="0" smtClean="0"/>
              <a:t>Часть 28.1:</a:t>
            </a:r>
            <a:r>
              <a:rPr lang="ru-RU" sz="1400" dirty="0"/>
              <a:t> заключение контракта на поставку лекарственных препаратов или медицинских изделий, которые не имеют российских аналогов и производство которых осуществляется единственным производителем, происходящим из иностранного государства, не вводившего в отношении Российской Федерации ограничительных мер экономического характера, с поставщиком таких лекарственных препаратов или медицинских изделий, включенным в реестр единственных поставщиков таких лекарственных препаратов и медицинских изделий. Порядок ведения указанного реестра устанавливается Правительством Российской Федерации</a:t>
            </a:r>
          </a:p>
          <a:p>
            <a:r>
              <a:rPr lang="ru-RU" sz="1400" dirty="0" smtClean="0"/>
              <a:t>ограничительных </a:t>
            </a:r>
            <a:r>
              <a:rPr lang="ru-RU" sz="1400" dirty="0"/>
              <a:t>мер экономического </a:t>
            </a:r>
            <a:r>
              <a:rPr lang="ru-RU" sz="1400" dirty="0" smtClean="0"/>
              <a:t>характера</a:t>
            </a:r>
            <a:endParaRPr lang="ru-RU" sz="1400" dirty="0"/>
          </a:p>
        </p:txBody>
      </p:sp>
    </p:spTree>
    <p:extLst>
      <p:ext uri="{BB962C8B-B14F-4D97-AF65-F5344CB8AC3E}">
        <p14:creationId xmlns:p14="http://schemas.microsoft.com/office/powerpoint/2010/main" val="8059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a:t>
            </a:r>
            <a:r>
              <a:rPr lang="ru-RU" sz="3200" b="1" dirty="0">
                <a:latin typeface="Panton SemiBold" pitchFamily="2" charset="0"/>
                <a:ea typeface="Roboto Lt" pitchFamily="2" charset="0"/>
                <a:cs typeface="Segoe UI" panose="020B0502040204020203" pitchFamily="34" charset="0"/>
              </a:rPr>
              <a:t>4</a:t>
            </a:r>
          </a:p>
        </p:txBody>
      </p:sp>
      <p:sp>
        <p:nvSpPr>
          <p:cNvPr id="14" name="TextBox 13">
            <a:extLst>
              <a:ext uri="{FF2B5EF4-FFF2-40B4-BE49-F238E27FC236}">
                <a16:creationId xmlns:a16="http://schemas.microsoft.com/office/drawing/2014/main" id="{114169D9-C57A-914A-B361-9B22FA124132}"/>
              </a:ext>
            </a:extLst>
          </p:cNvPr>
          <p:cNvSpPr txBox="1"/>
          <p:nvPr/>
        </p:nvSpPr>
        <p:spPr>
          <a:xfrm>
            <a:off x="315970" y="2537701"/>
            <a:ext cx="6293295" cy="954107"/>
          </a:xfrm>
          <a:prstGeom prst="rect">
            <a:avLst/>
          </a:prstGeom>
          <a:noFill/>
        </p:spPr>
        <p:txBody>
          <a:bodyPr wrap="square" rtlCol="0">
            <a:spAutoFit/>
          </a:bodyPr>
          <a:lstStyle/>
          <a:p>
            <a:r>
              <a:rPr lang="ru-RU" sz="2800" b="1" dirty="0">
                <a:latin typeface="Panton" pitchFamily="2" charset="0"/>
              </a:rPr>
              <a:t>Важнейшие изменения согласно </a:t>
            </a:r>
            <a:r>
              <a:rPr lang="ru-RU" sz="2800" b="1" dirty="0" smtClean="0">
                <a:latin typeface="Panton" pitchFamily="2" charset="0"/>
              </a:rPr>
              <a:t>104-ФЗ </a:t>
            </a:r>
            <a:r>
              <a:rPr lang="ru-RU" sz="2800" b="1" dirty="0">
                <a:latin typeface="Panton" pitchFamily="2" charset="0"/>
              </a:rPr>
              <a:t>от </a:t>
            </a:r>
            <a:r>
              <a:rPr lang="ru-RU" sz="2800" b="1" dirty="0" smtClean="0">
                <a:latin typeface="Panton" pitchFamily="2" charset="0"/>
              </a:rPr>
              <a:t>16.04.2022</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543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187518" y="1202359"/>
            <a:ext cx="8008216" cy="6370975"/>
          </a:xfrm>
          <a:prstGeom prst="rect">
            <a:avLst/>
          </a:prstGeom>
          <a:noFill/>
        </p:spPr>
        <p:txBody>
          <a:bodyPr wrap="square" rtlCol="0">
            <a:spAutoFit/>
          </a:bodyPr>
          <a:lstStyle/>
          <a:p>
            <a:pPr marL="342900" indent="-342900">
              <a:buFont typeface="Wingdings" panose="05000000000000000000" pitchFamily="2" charset="2"/>
              <a:buChar char="ü"/>
            </a:pPr>
            <a:r>
              <a:rPr lang="ru-RU" sz="1500" dirty="0" smtClean="0"/>
              <a:t>Часть 18.1 статьи 22 – обоснование НМЦК только в российской валюте</a:t>
            </a:r>
          </a:p>
          <a:p>
            <a:pPr marL="342900" indent="-342900">
              <a:buFont typeface="Wingdings" panose="05000000000000000000" pitchFamily="2" charset="2"/>
              <a:buChar char="ü"/>
            </a:pPr>
            <a:r>
              <a:rPr lang="ru-RU" sz="1500" dirty="0" smtClean="0"/>
              <a:t>Часть </a:t>
            </a:r>
            <a:r>
              <a:rPr lang="ru-RU" sz="1500" dirty="0"/>
              <a:t>2 статьи 34 </a:t>
            </a:r>
            <a:r>
              <a:rPr lang="ru-RU" sz="1500" dirty="0" smtClean="0"/>
              <a:t>переформулирован - при </a:t>
            </a:r>
            <a:r>
              <a:rPr lang="ru-RU" sz="1500" dirty="0"/>
              <a:t>заключении и исполнении контракта изменение его существенных условий не допускается, за исключением случаев, предусмотренных настоящим Федеральным законом. </a:t>
            </a:r>
            <a:endParaRPr lang="ru-RU" sz="1500" dirty="0" smtClean="0"/>
          </a:p>
          <a:p>
            <a:pPr marL="342900" indent="-342900">
              <a:buFont typeface="Wingdings" panose="05000000000000000000" pitchFamily="2" charset="2"/>
              <a:buChar char="ü"/>
            </a:pPr>
            <a:r>
              <a:rPr lang="ru-RU" sz="1500" dirty="0"/>
              <a:t>Пункт 12 части 1 статьи </a:t>
            </a:r>
            <a:r>
              <a:rPr lang="ru-RU" sz="1500" dirty="0" smtClean="0"/>
              <a:t>42</a:t>
            </a:r>
            <a:r>
              <a:rPr lang="ru-RU" sz="1500" dirty="0"/>
              <a:t> переформулирован</a:t>
            </a:r>
            <a:r>
              <a:rPr lang="ru-RU" sz="1500" dirty="0" smtClean="0"/>
              <a:t> – в извещении указываются </a:t>
            </a:r>
            <a:r>
              <a:rPr lang="ru-RU" sz="1500" dirty="0"/>
              <a:t>требования, предъявляемые к участникам закупки в соответствии с частью 1 статьи </a:t>
            </a:r>
            <a:r>
              <a:rPr lang="ru-RU" sz="1500" dirty="0" smtClean="0"/>
              <a:t>31</a:t>
            </a:r>
          </a:p>
          <a:p>
            <a:pPr marL="342900" indent="-342900">
              <a:buFont typeface="Wingdings" panose="05000000000000000000" pitchFamily="2" charset="2"/>
              <a:buChar char="ü"/>
            </a:pPr>
            <a:r>
              <a:rPr lang="ru-RU" sz="1500" dirty="0"/>
              <a:t>Пункт </a:t>
            </a:r>
            <a:r>
              <a:rPr lang="ru-RU" sz="1500" dirty="0" smtClean="0"/>
              <a:t>18 </a:t>
            </a:r>
            <a:r>
              <a:rPr lang="ru-RU" sz="1500" dirty="0"/>
              <a:t>части 1 статьи 42 переформулирован – в извещении указываются </a:t>
            </a:r>
            <a:r>
              <a:rPr lang="ru-RU" sz="1500" dirty="0" smtClean="0"/>
              <a:t>также сведения о казначейском сопровождении</a:t>
            </a:r>
          </a:p>
          <a:p>
            <a:pPr marL="342900" indent="-342900">
              <a:buFont typeface="Wingdings" panose="05000000000000000000" pitchFamily="2" charset="2"/>
              <a:buChar char="ü"/>
            </a:pPr>
            <a:r>
              <a:rPr lang="ru-RU" sz="1500" dirty="0" err="1" smtClean="0"/>
              <a:t>Пп</a:t>
            </a:r>
            <a:r>
              <a:rPr lang="ru-RU" sz="1500" dirty="0" smtClean="0"/>
              <a:t>. «в» пункта 1 части 1 статьи 43 </a:t>
            </a:r>
            <a:r>
              <a:rPr lang="ru-RU" sz="1500" dirty="0"/>
              <a:t>переформулирован – </a:t>
            </a:r>
            <a:r>
              <a:rPr lang="ru-RU" sz="1500" dirty="0" smtClean="0"/>
              <a:t>прямо указано, чьи ИНН должны быть в заявке</a:t>
            </a:r>
          </a:p>
          <a:p>
            <a:pPr marL="342900" indent="-342900">
              <a:buFont typeface="Wingdings" panose="05000000000000000000" pitchFamily="2" charset="2"/>
              <a:buChar char="ü"/>
            </a:pPr>
            <a:r>
              <a:rPr lang="ru-RU" sz="1500" dirty="0" smtClean="0"/>
              <a:t>Пункт 1 части 19 статьи 48 </a:t>
            </a:r>
            <a:r>
              <a:rPr lang="ru-RU" sz="1500" dirty="0"/>
              <a:t>переформулирован – </a:t>
            </a:r>
            <a:r>
              <a:rPr lang="ru-RU" sz="1500" dirty="0" smtClean="0"/>
              <a:t>при проведении «короткого» конкурса во второй части заявки должны содержаться сведения о показателях товара (за исключением наличия проектной документации, типовой проектной документации, сметы на капремонт)</a:t>
            </a:r>
          </a:p>
          <a:p>
            <a:pPr marL="342900" indent="-342900">
              <a:buFont typeface="Wingdings" panose="05000000000000000000" pitchFamily="2" charset="2"/>
              <a:buChar char="ü"/>
            </a:pPr>
            <a:r>
              <a:rPr lang="ru-RU" sz="1500" dirty="0" smtClean="0"/>
              <a:t>Пункт 1 части 6 статьи </a:t>
            </a:r>
            <a:r>
              <a:rPr lang="ru-RU" sz="1500" dirty="0"/>
              <a:t>50 переформулирован </a:t>
            </a:r>
            <a:r>
              <a:rPr lang="ru-RU" sz="1500" dirty="0" smtClean="0"/>
              <a:t>– проект контракта по результатам запроса котировок, закупки по ч. 12 статьи 93 направляется не </a:t>
            </a:r>
            <a:r>
              <a:rPr lang="ru-RU" sz="1500" dirty="0"/>
              <a:t>позднее </a:t>
            </a:r>
            <a:r>
              <a:rPr lang="ru-RU" sz="1500" dirty="0" smtClean="0"/>
              <a:t>1 </a:t>
            </a:r>
            <a:r>
              <a:rPr lang="ru-RU" sz="1500" dirty="0"/>
              <a:t>рабочего дня, следующего за днем размещения в </a:t>
            </a:r>
            <a:r>
              <a:rPr lang="ru-RU" sz="1500" dirty="0" smtClean="0"/>
              <a:t>ЕИС </a:t>
            </a:r>
            <a:r>
              <a:rPr lang="ru-RU" sz="1500" dirty="0"/>
              <a:t>протокола подведения </a:t>
            </a:r>
            <a:r>
              <a:rPr lang="ru-RU" sz="1500" dirty="0" smtClean="0"/>
              <a:t>итогов</a:t>
            </a:r>
          </a:p>
          <a:p>
            <a:pPr marL="342900" indent="-342900">
              <a:buFont typeface="Wingdings" panose="05000000000000000000" pitchFamily="2" charset="2"/>
              <a:buChar char="ü"/>
            </a:pPr>
            <a:r>
              <a:rPr lang="ru-RU" sz="1500" dirty="0" smtClean="0"/>
              <a:t>Пункт 25 части 1 статьи 93 переформулирован – добавлено основание для использования данного пункта при полностью несостоявшихся закупках</a:t>
            </a:r>
          </a:p>
          <a:p>
            <a:pPr marL="342900" indent="-342900">
              <a:buFont typeface="Wingdings" panose="05000000000000000000" pitchFamily="2" charset="2"/>
              <a:buChar char="ü"/>
            </a:pPr>
            <a:r>
              <a:rPr lang="ru-RU" sz="1500" dirty="0" smtClean="0"/>
              <a:t>Часть 16 статьи 95 переформулирована </a:t>
            </a:r>
            <a:r>
              <a:rPr lang="ru-RU" sz="1500" dirty="0"/>
              <a:t>- Заказчик не позднее двух рабочих дней, следующих за днем вступления в силу решения заказчика об одностороннем отказе от исполнения </a:t>
            </a:r>
            <a:r>
              <a:rPr lang="ru-RU" sz="1500" dirty="0" smtClean="0"/>
              <a:t>контракта, направляет сведения для внесения в РНП</a:t>
            </a: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a:p>
          <a:p>
            <a:pPr marL="342900" indent="-342900">
              <a:buFont typeface="Wingdings" panose="05000000000000000000" pitchFamily="2" charset="2"/>
              <a:buChar char="ü"/>
            </a:pPr>
            <a:endParaRPr lang="ru-RU" sz="1500" dirty="0" smtClean="0"/>
          </a:p>
          <a:p>
            <a:pPr marL="342900" indent="-342900">
              <a:buFont typeface="Wingdings" panose="05000000000000000000" pitchFamily="2" charset="2"/>
              <a:buChar char="ü"/>
            </a:pPr>
            <a:endParaRPr lang="ru-RU" dirty="0"/>
          </a:p>
        </p:txBody>
      </p:sp>
      <p:sp>
        <p:nvSpPr>
          <p:cNvPr id="7" name="TextBox 6"/>
          <p:cNvSpPr txBox="1"/>
          <p:nvPr/>
        </p:nvSpPr>
        <p:spPr>
          <a:xfrm>
            <a:off x="187517" y="354958"/>
            <a:ext cx="10475414" cy="492443"/>
          </a:xfrm>
          <a:prstGeom prst="rect">
            <a:avLst/>
          </a:prstGeom>
          <a:noFill/>
        </p:spPr>
        <p:txBody>
          <a:bodyPr wrap="square" rtlCol="0">
            <a:spAutoFit/>
          </a:bodyPr>
          <a:lstStyle/>
          <a:p>
            <a:r>
              <a:rPr lang="ru-RU" sz="2600" b="1" dirty="0" smtClean="0"/>
              <a:t>Технические правки</a:t>
            </a:r>
            <a:endParaRPr lang="ru-RU" sz="2600" b="1" dirty="0"/>
          </a:p>
        </p:txBody>
      </p:sp>
    </p:spTree>
    <p:extLst>
      <p:ext uri="{BB962C8B-B14F-4D97-AF65-F5344CB8AC3E}">
        <p14:creationId xmlns:p14="http://schemas.microsoft.com/office/powerpoint/2010/main" val="933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6786282" y="4924728"/>
            <a:ext cx="4977509" cy="12583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 Определение ВС РФ от 20 декабря 2018 г. N 303-КГ18-20816 (собственное гарантийное письмо не подходит)</a:t>
            </a:r>
          </a:p>
          <a:p>
            <a:r>
              <a:rPr lang="ru-RU" sz="1400" dirty="0">
                <a:solidFill>
                  <a:schemeClr val="tx1"/>
                </a:solidFill>
              </a:rPr>
              <a:t>- Определение ВС РФ от 17 августа 2018 г. N 307-КГ18-11248 (ком. предложение от третьего лица со статусом оферты и конкретные расчеты - подходят)</a:t>
            </a:r>
          </a:p>
        </p:txBody>
      </p:sp>
      <p:sp>
        <p:nvSpPr>
          <p:cNvPr id="7" name="Прямоугольник 6"/>
          <p:cNvSpPr/>
          <p:nvPr/>
        </p:nvSpPr>
        <p:spPr>
          <a:xfrm>
            <a:off x="374469" y="1269351"/>
            <a:ext cx="7821264" cy="277142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endParaRPr>
          </a:p>
          <a:p>
            <a:pPr algn="ctr"/>
            <a:endParaRPr lang="ru-RU" dirty="0">
              <a:solidFill>
                <a:schemeClr val="tx1"/>
              </a:solidFill>
            </a:endParaRPr>
          </a:p>
          <a:p>
            <a:pPr algn="ctr"/>
            <a:r>
              <a:rPr lang="ru-RU" dirty="0" smtClean="0">
                <a:solidFill>
                  <a:schemeClr val="tx1"/>
                </a:solidFill>
              </a:rPr>
              <a:t>контракт</a:t>
            </a:r>
            <a:r>
              <a:rPr lang="ru-RU" dirty="0">
                <a:solidFill>
                  <a:schemeClr val="tx1"/>
                </a:solidFill>
              </a:rPr>
              <a:t>, предусматривающий поставку продовольствия, средств, необходимых для оказания скорой, в том числе скорой специализированной, медицинской помощи в экстренной или неотложной форме, лекарственных средств, </a:t>
            </a:r>
            <a:r>
              <a:rPr lang="ru-RU" u="sng" dirty="0">
                <a:solidFill>
                  <a:schemeClr val="tx1"/>
                </a:solidFill>
              </a:rPr>
              <a:t>медицинских изделий, технических средств реабилитации</a:t>
            </a:r>
            <a:r>
              <a:rPr lang="ru-RU" dirty="0">
                <a:solidFill>
                  <a:schemeClr val="tx1"/>
                </a:solidFill>
              </a:rPr>
              <a:t>, топлива, отсутствие которых приведет к нарушению нормального жизнеобеспечения граждан</a:t>
            </a:r>
          </a:p>
        </p:txBody>
      </p:sp>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20290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98176" y="216459"/>
            <a:ext cx="9368338" cy="584775"/>
          </a:xfrm>
          <a:prstGeom prst="rect">
            <a:avLst/>
          </a:prstGeom>
          <a:noFill/>
        </p:spPr>
        <p:txBody>
          <a:bodyPr wrap="square" rtlCol="0">
            <a:spAutoFit/>
          </a:bodyPr>
          <a:lstStyle/>
          <a:p>
            <a:r>
              <a:rPr lang="ru-RU" sz="3200" b="1" dirty="0" smtClean="0"/>
              <a:t>Терминология</a:t>
            </a:r>
            <a:endParaRPr lang="ru-RU" sz="3200" b="1" dirty="0"/>
          </a:p>
        </p:txBody>
      </p:sp>
      <p:sp>
        <p:nvSpPr>
          <p:cNvPr id="3" name="Прямоугольник 2"/>
          <p:cNvSpPr/>
          <p:nvPr/>
        </p:nvSpPr>
        <p:spPr>
          <a:xfrm>
            <a:off x="156754" y="1017693"/>
            <a:ext cx="5294811" cy="87085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контракт на поставку товаров, необходимых для нормального жизнеобеспечения </a:t>
            </a:r>
            <a:r>
              <a:rPr lang="ru-RU" dirty="0" smtClean="0"/>
              <a:t>граждан</a:t>
            </a:r>
            <a:endParaRPr lang="ru-RU" dirty="0"/>
          </a:p>
        </p:txBody>
      </p:sp>
      <p:sp>
        <p:nvSpPr>
          <p:cNvPr id="9" name="Стрелка вниз 8"/>
          <p:cNvSpPr/>
          <p:nvPr/>
        </p:nvSpPr>
        <p:spPr>
          <a:xfrm>
            <a:off x="3692324" y="3875313"/>
            <a:ext cx="1358537" cy="966652"/>
          </a:xfrm>
          <a:prstGeom prst="down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403566" y="4924729"/>
            <a:ext cx="3953691" cy="125835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Иной порядок применения статьи 37 в случае закупки медицинских изделий, технических средств реабилитации (часть 9)</a:t>
            </a:r>
            <a:endParaRPr lang="ru-RU" dirty="0"/>
          </a:p>
        </p:txBody>
      </p:sp>
      <p:sp>
        <p:nvSpPr>
          <p:cNvPr id="13" name="Выгнутая вверх стрелка 12"/>
          <p:cNvSpPr/>
          <p:nvPr/>
        </p:nvSpPr>
        <p:spPr>
          <a:xfrm>
            <a:off x="6113416" y="4158374"/>
            <a:ext cx="1985555" cy="766354"/>
          </a:xfrm>
          <a:prstGeom prst="curved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4370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3" name="Скругленный прямоугольник 2"/>
          <p:cNvSpPr/>
          <p:nvPr/>
        </p:nvSpPr>
        <p:spPr>
          <a:xfrm>
            <a:off x="208722" y="1381540"/>
            <a:ext cx="3396627" cy="52075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ФОИВы, ФАУ и ФБУ:</a:t>
            </a:r>
          </a:p>
          <a:p>
            <a:pPr algn="ctr"/>
            <a:endParaRPr lang="ru-RU" b="1" dirty="0" smtClean="0"/>
          </a:p>
          <a:p>
            <a:pPr marL="285750" indent="-285750">
              <a:buFont typeface="Wingdings" panose="05000000000000000000" pitchFamily="2" charset="2"/>
              <a:buChar char="ü"/>
            </a:pPr>
            <a:r>
              <a:rPr lang="ru-RU" dirty="0" smtClean="0"/>
              <a:t>Извещение размещено/ приглашение направлено с 1 января по 30 апреля 2022 года - не более 15 рабочих дней</a:t>
            </a:r>
          </a:p>
          <a:p>
            <a:pPr marL="285750" indent="-285750">
              <a:buFont typeface="Wingdings" panose="05000000000000000000" pitchFamily="2" charset="2"/>
              <a:buChar char="ü"/>
            </a:pPr>
            <a:r>
              <a:rPr lang="ru-RU" dirty="0" smtClean="0"/>
              <a:t>Извещение размещено/ приглашение </a:t>
            </a:r>
            <a:r>
              <a:rPr lang="ru-RU" dirty="0"/>
              <a:t>направлено с 1 мая 2022 года -  не более 7 рабочих дней </a:t>
            </a:r>
            <a:endParaRPr lang="ru-RU" dirty="0" smtClean="0"/>
          </a:p>
          <a:p>
            <a:r>
              <a:rPr lang="ru-RU" dirty="0" smtClean="0"/>
              <a:t>с </a:t>
            </a:r>
            <a:r>
              <a:rPr lang="ru-RU" dirty="0"/>
              <a:t>даты подписания заказчиком документа о приемке, предусмотренного частью 7 статьи </a:t>
            </a:r>
            <a:r>
              <a:rPr lang="ru-RU" dirty="0" smtClean="0"/>
              <a:t>94 44-ФЗ</a:t>
            </a:r>
            <a:endParaRPr lang="ru-RU" dirty="0"/>
          </a:p>
        </p:txBody>
      </p:sp>
      <p:sp>
        <p:nvSpPr>
          <p:cNvPr id="11" name="Скругленный прямоугольник 10"/>
          <p:cNvSpPr/>
          <p:nvPr/>
        </p:nvSpPr>
        <p:spPr>
          <a:xfrm>
            <a:off x="7380094" y="1361002"/>
            <a:ext cx="3165985" cy="248081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Исключение: </a:t>
            </a:r>
          </a:p>
          <a:p>
            <a:pPr algn="ctr"/>
            <a:endParaRPr lang="ru-RU" dirty="0">
              <a:solidFill>
                <a:schemeClr val="tx1"/>
              </a:solidFill>
            </a:endParaRPr>
          </a:p>
          <a:p>
            <a:pPr algn="ctr"/>
            <a:r>
              <a:rPr lang="ru-RU" dirty="0">
                <a:solidFill>
                  <a:schemeClr val="tx1"/>
                </a:solidFill>
              </a:rPr>
              <a:t>Оформление документа о приемке осуществляется без использования ЕИС – с 16.04.2022 срок оплаты 10 раб дней </a:t>
            </a:r>
          </a:p>
        </p:txBody>
      </p:sp>
      <p:sp>
        <p:nvSpPr>
          <p:cNvPr id="12" name="Скругленный прямоугольник 11"/>
          <p:cNvSpPr/>
          <p:nvPr/>
        </p:nvSpPr>
        <p:spPr>
          <a:xfrm>
            <a:off x="3954453" y="1361001"/>
            <a:ext cx="3262249" cy="24602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Расчеты по контракту или расчеты по выплате аванса подлежат казначейскому сопровождению – с 16.04.2022 срок оплаты 10 раб. дней </a:t>
            </a:r>
          </a:p>
        </p:txBody>
      </p:sp>
      <p:sp>
        <p:nvSpPr>
          <p:cNvPr id="16" name="Скругленный прямоугольник 15"/>
          <p:cNvSpPr/>
          <p:nvPr/>
        </p:nvSpPr>
        <p:spPr>
          <a:xfrm>
            <a:off x="7380095" y="4065060"/>
            <a:ext cx="3165984" cy="24363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Иной срок оплаты установлен законодательством Российской Федерации</a:t>
            </a:r>
          </a:p>
        </p:txBody>
      </p:sp>
      <p:sp>
        <p:nvSpPr>
          <p:cNvPr id="13" name="Скругленный прямоугольник 12"/>
          <p:cNvSpPr/>
          <p:nvPr/>
        </p:nvSpPr>
        <p:spPr>
          <a:xfrm>
            <a:off x="3954453" y="4041094"/>
            <a:ext cx="3262249" cy="24602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Исключение (с 09.07.2022): </a:t>
            </a:r>
            <a:endParaRPr lang="ru-RU" b="1" dirty="0"/>
          </a:p>
          <a:p>
            <a:pPr algn="ctr"/>
            <a:endParaRPr lang="ru-RU" dirty="0"/>
          </a:p>
          <a:p>
            <a:pPr algn="ctr"/>
            <a:r>
              <a:rPr lang="ru-RU" dirty="0" smtClean="0"/>
              <a:t>Если </a:t>
            </a:r>
            <a:r>
              <a:rPr lang="ru-RU" dirty="0"/>
              <a:t>контракт содержит сведения, составляющие государственную тайну, не более </a:t>
            </a:r>
            <a:r>
              <a:rPr lang="ru-RU" dirty="0" smtClean="0"/>
              <a:t>20 рабочих </a:t>
            </a:r>
            <a:r>
              <a:rPr lang="ru-RU" dirty="0"/>
              <a:t>дней</a:t>
            </a:r>
          </a:p>
        </p:txBody>
      </p:sp>
      <p:sp>
        <p:nvSpPr>
          <p:cNvPr id="14" name="TextBox 13"/>
          <p:cNvSpPr txBox="1"/>
          <p:nvPr/>
        </p:nvSpPr>
        <p:spPr>
          <a:xfrm>
            <a:off x="208722" y="243522"/>
            <a:ext cx="10167731" cy="523220"/>
          </a:xfrm>
          <a:prstGeom prst="rect">
            <a:avLst/>
          </a:prstGeom>
          <a:noFill/>
        </p:spPr>
        <p:txBody>
          <a:bodyPr wrap="square" rtlCol="0">
            <a:spAutoFit/>
          </a:bodyPr>
          <a:lstStyle/>
          <a:p>
            <a:r>
              <a:rPr lang="ru-RU" sz="2800" b="1" dirty="0" smtClean="0"/>
              <a:t>Изменение </a:t>
            </a:r>
            <a:r>
              <a:rPr lang="ru-RU" sz="2800" b="1" dirty="0"/>
              <a:t>срока </a:t>
            </a:r>
            <a:r>
              <a:rPr lang="ru-RU" sz="2800" b="1" dirty="0" smtClean="0"/>
              <a:t>оплаты</a:t>
            </a:r>
            <a:endParaRPr lang="ru-RU" sz="2800" b="1" dirty="0"/>
          </a:p>
        </p:txBody>
      </p:sp>
    </p:spTree>
    <p:extLst>
      <p:ext uri="{BB962C8B-B14F-4D97-AF65-F5344CB8AC3E}">
        <p14:creationId xmlns:p14="http://schemas.microsoft.com/office/powerpoint/2010/main" val="25206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13" name="Скругленный прямоугольник 12"/>
          <p:cNvSpPr/>
          <p:nvPr/>
        </p:nvSpPr>
        <p:spPr>
          <a:xfrm>
            <a:off x="316232" y="1279647"/>
            <a:ext cx="2689132" cy="512433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Заказчики, не являющиеся </a:t>
            </a:r>
            <a:r>
              <a:rPr lang="ru-RU" b="1" dirty="0" err="1"/>
              <a:t>ФОИВами</a:t>
            </a:r>
            <a:r>
              <a:rPr lang="ru-RU" b="1" dirty="0"/>
              <a:t>, ФАУ и ФБУ:</a:t>
            </a:r>
          </a:p>
          <a:p>
            <a:pPr algn="ctr"/>
            <a:endParaRPr lang="ru-RU" b="1" dirty="0"/>
          </a:p>
          <a:p>
            <a:r>
              <a:rPr lang="ru-RU" dirty="0"/>
              <a:t>Извещение размещено/ приглашение направлено/ контракт с ед. поставщиком заключен с 1 мая по 30 июня 2022 года - не более 15 рабочих дней</a:t>
            </a:r>
          </a:p>
        </p:txBody>
      </p:sp>
      <p:sp>
        <p:nvSpPr>
          <p:cNvPr id="6" name="Стрелка вниз 5"/>
          <p:cNvSpPr/>
          <p:nvPr/>
        </p:nvSpPr>
        <p:spPr>
          <a:xfrm rot="5400000">
            <a:off x="3252252" y="1768139"/>
            <a:ext cx="484632" cy="978408"/>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rot="5400000">
            <a:off x="3216737" y="4786819"/>
            <a:ext cx="484632" cy="978408"/>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rot="5400000">
            <a:off x="4510461" y="2019270"/>
            <a:ext cx="484632" cy="349482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3594895" y="850038"/>
            <a:ext cx="2692613" cy="28634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Оформление документа о приемке осуществляется без использования ЕИС – с 16.04.2022 года срок оплаты 10 раб дней </a:t>
            </a:r>
          </a:p>
        </p:txBody>
      </p:sp>
      <p:sp>
        <p:nvSpPr>
          <p:cNvPr id="17" name="Скругленный прямоугольник 16"/>
          <p:cNvSpPr/>
          <p:nvPr/>
        </p:nvSpPr>
        <p:spPr>
          <a:xfrm>
            <a:off x="3596850" y="3844315"/>
            <a:ext cx="2692613" cy="28634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Иной срок оплаты установлен законодательством Российской Федерации</a:t>
            </a:r>
          </a:p>
        </p:txBody>
      </p:sp>
      <p:sp>
        <p:nvSpPr>
          <p:cNvPr id="16" name="Скругленный прямоугольник 15"/>
          <p:cNvSpPr/>
          <p:nvPr/>
        </p:nvSpPr>
        <p:spPr>
          <a:xfrm>
            <a:off x="6496709" y="2281745"/>
            <a:ext cx="2692613" cy="286341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Иной срок оплаты установлен законодательством Российской Федерации</a:t>
            </a:r>
          </a:p>
        </p:txBody>
      </p:sp>
      <p:sp>
        <p:nvSpPr>
          <p:cNvPr id="14" name="TextBox 13"/>
          <p:cNvSpPr txBox="1"/>
          <p:nvPr/>
        </p:nvSpPr>
        <p:spPr>
          <a:xfrm>
            <a:off x="208722" y="243522"/>
            <a:ext cx="10167731" cy="523220"/>
          </a:xfrm>
          <a:prstGeom prst="rect">
            <a:avLst/>
          </a:prstGeom>
          <a:noFill/>
        </p:spPr>
        <p:txBody>
          <a:bodyPr wrap="square" rtlCol="0">
            <a:spAutoFit/>
          </a:bodyPr>
          <a:lstStyle/>
          <a:p>
            <a:r>
              <a:rPr lang="ru-RU" sz="2800" b="1" dirty="0" smtClean="0"/>
              <a:t>Изменение </a:t>
            </a:r>
            <a:r>
              <a:rPr lang="ru-RU" sz="2800" b="1" dirty="0"/>
              <a:t>срока </a:t>
            </a:r>
            <a:r>
              <a:rPr lang="ru-RU" sz="2800" b="1" dirty="0" smtClean="0"/>
              <a:t>оплаты</a:t>
            </a:r>
            <a:endParaRPr lang="ru-RU" sz="2800" b="1" dirty="0"/>
          </a:p>
        </p:txBody>
      </p:sp>
    </p:spTree>
    <p:extLst>
      <p:ext uri="{BB962C8B-B14F-4D97-AF65-F5344CB8AC3E}">
        <p14:creationId xmlns:p14="http://schemas.microsoft.com/office/powerpoint/2010/main" val="405679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2" name="TextBox 1"/>
          <p:cNvSpPr txBox="1"/>
          <p:nvPr/>
        </p:nvSpPr>
        <p:spPr>
          <a:xfrm>
            <a:off x="208722" y="243522"/>
            <a:ext cx="10167731" cy="523220"/>
          </a:xfrm>
          <a:prstGeom prst="rect">
            <a:avLst/>
          </a:prstGeom>
          <a:noFill/>
        </p:spPr>
        <p:txBody>
          <a:bodyPr wrap="square" rtlCol="0">
            <a:spAutoFit/>
          </a:bodyPr>
          <a:lstStyle/>
          <a:p>
            <a:r>
              <a:rPr lang="ru-RU" sz="2800" b="1" dirty="0" smtClean="0"/>
              <a:t>Изменение </a:t>
            </a:r>
            <a:r>
              <a:rPr lang="ru-RU" sz="2800" b="1" dirty="0"/>
              <a:t>срока </a:t>
            </a:r>
            <a:r>
              <a:rPr lang="ru-RU" sz="2800" b="1" dirty="0" smtClean="0"/>
              <a:t>оплаты</a:t>
            </a:r>
            <a:endParaRPr lang="ru-RU" sz="2800" b="1" dirty="0"/>
          </a:p>
        </p:txBody>
      </p:sp>
      <p:sp>
        <p:nvSpPr>
          <p:cNvPr id="3" name="Скругленный прямоугольник 2"/>
          <p:cNvSpPr/>
          <p:nvPr/>
        </p:nvSpPr>
        <p:spPr>
          <a:xfrm>
            <a:off x="208722" y="1381540"/>
            <a:ext cx="3396627" cy="520751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Заказчики, не являющиеся </a:t>
            </a:r>
            <a:r>
              <a:rPr lang="ru-RU" b="1" dirty="0" err="1"/>
              <a:t>ФОИВами</a:t>
            </a:r>
            <a:r>
              <a:rPr lang="ru-RU" b="1" dirty="0"/>
              <a:t>, ФАУ и ФБУ:</a:t>
            </a:r>
          </a:p>
          <a:p>
            <a:r>
              <a:rPr lang="ru-RU" dirty="0"/>
              <a:t>Извещение размещено/ приглашение направлено/ контракт с ед. поставщиком заключен с 1 июля 2022 года - не более 7 рабочих дней </a:t>
            </a:r>
          </a:p>
          <a:p>
            <a:r>
              <a:rPr lang="ru-RU" dirty="0"/>
              <a:t>с даты подписания заказчиком документа о приемке, предусмотренного частью 7 статьи 94 44-ФЗ</a:t>
            </a:r>
          </a:p>
        </p:txBody>
      </p:sp>
      <p:sp>
        <p:nvSpPr>
          <p:cNvPr id="11" name="Скругленный прямоугольник 10"/>
          <p:cNvSpPr/>
          <p:nvPr/>
        </p:nvSpPr>
        <p:spPr>
          <a:xfrm>
            <a:off x="7380094" y="1361002"/>
            <a:ext cx="3165985" cy="248081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Исключение: </a:t>
            </a:r>
          </a:p>
          <a:p>
            <a:pPr algn="ctr"/>
            <a:endParaRPr lang="ru-RU" dirty="0">
              <a:solidFill>
                <a:schemeClr val="tx1"/>
              </a:solidFill>
            </a:endParaRPr>
          </a:p>
          <a:p>
            <a:pPr algn="ctr"/>
            <a:r>
              <a:rPr lang="ru-RU" dirty="0">
                <a:solidFill>
                  <a:schemeClr val="tx1"/>
                </a:solidFill>
              </a:rPr>
              <a:t>Оформление документа о приемке осуществляется без использования ЕИС – с 01.07.2022</a:t>
            </a:r>
            <a:r>
              <a:rPr lang="ru-RU" dirty="0" smtClean="0">
                <a:solidFill>
                  <a:schemeClr val="tx1"/>
                </a:solidFill>
              </a:rPr>
              <a:t> </a:t>
            </a:r>
            <a:r>
              <a:rPr lang="ru-RU" dirty="0">
                <a:solidFill>
                  <a:schemeClr val="tx1"/>
                </a:solidFill>
              </a:rPr>
              <a:t>срок оплаты 10 раб дней </a:t>
            </a:r>
          </a:p>
        </p:txBody>
      </p:sp>
      <p:sp>
        <p:nvSpPr>
          <p:cNvPr id="12" name="Скругленный прямоугольник 11"/>
          <p:cNvSpPr/>
          <p:nvPr/>
        </p:nvSpPr>
        <p:spPr>
          <a:xfrm>
            <a:off x="3954453" y="1361001"/>
            <a:ext cx="3262249" cy="24602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Расчеты по контракту или расчеты по выплате аванса подлежат казначейскому сопровождению – с </a:t>
            </a:r>
            <a:r>
              <a:rPr lang="ru-RU" dirty="0" smtClean="0"/>
              <a:t>01.07.2022 </a:t>
            </a:r>
            <a:r>
              <a:rPr lang="ru-RU" dirty="0"/>
              <a:t>срок оплаты 10 раб. дней </a:t>
            </a:r>
          </a:p>
        </p:txBody>
      </p:sp>
      <p:sp>
        <p:nvSpPr>
          <p:cNvPr id="16" name="Скругленный прямоугольник 15"/>
          <p:cNvSpPr/>
          <p:nvPr/>
        </p:nvSpPr>
        <p:spPr>
          <a:xfrm>
            <a:off x="7380095" y="4065060"/>
            <a:ext cx="3165984" cy="243631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Исключение: </a:t>
            </a:r>
          </a:p>
          <a:p>
            <a:pPr algn="ctr"/>
            <a:endParaRPr lang="ru-RU" dirty="0"/>
          </a:p>
          <a:p>
            <a:pPr algn="ctr"/>
            <a:r>
              <a:rPr lang="ru-RU" dirty="0"/>
              <a:t>Иной срок оплаты установлен законодательством Российской Федерации</a:t>
            </a:r>
          </a:p>
        </p:txBody>
      </p:sp>
      <p:sp>
        <p:nvSpPr>
          <p:cNvPr id="13" name="Скругленный прямоугольник 12"/>
          <p:cNvSpPr/>
          <p:nvPr/>
        </p:nvSpPr>
        <p:spPr>
          <a:xfrm>
            <a:off x="3954453" y="4041094"/>
            <a:ext cx="3262249" cy="24602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Исключение (с 09.07.2022): </a:t>
            </a:r>
            <a:endParaRPr lang="ru-RU" b="1" dirty="0"/>
          </a:p>
          <a:p>
            <a:pPr algn="ctr"/>
            <a:endParaRPr lang="ru-RU" dirty="0"/>
          </a:p>
          <a:p>
            <a:pPr algn="ctr"/>
            <a:r>
              <a:rPr lang="ru-RU" dirty="0" smtClean="0"/>
              <a:t>Если </a:t>
            </a:r>
            <a:r>
              <a:rPr lang="ru-RU" dirty="0"/>
              <a:t>контракт содержит сведения, составляющие государственную тайну, не более </a:t>
            </a:r>
            <a:r>
              <a:rPr lang="ru-RU" dirty="0" smtClean="0"/>
              <a:t>20 рабочих </a:t>
            </a:r>
            <a:r>
              <a:rPr lang="ru-RU" dirty="0"/>
              <a:t>дней</a:t>
            </a:r>
          </a:p>
        </p:txBody>
      </p:sp>
    </p:spTree>
    <p:extLst>
      <p:ext uri="{BB962C8B-B14F-4D97-AF65-F5344CB8AC3E}">
        <p14:creationId xmlns:p14="http://schemas.microsoft.com/office/powerpoint/2010/main" val="88818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140680" y="296975"/>
            <a:ext cx="10910497" cy="954107"/>
          </a:xfrm>
          <a:prstGeom prst="rect">
            <a:avLst/>
          </a:prstGeom>
          <a:noFill/>
        </p:spPr>
        <p:txBody>
          <a:bodyPr wrap="square" rtlCol="0">
            <a:spAutoFit/>
          </a:bodyPr>
          <a:lstStyle/>
          <a:p>
            <a:pPr lvl="0"/>
            <a:r>
              <a:rPr lang="ru-RU" sz="2800" b="1" dirty="0" smtClean="0"/>
              <a:t>Сроки вступления в силу отдельных положений закона по «электронизации» закупочной деятельности</a:t>
            </a:r>
            <a:endParaRPr lang="ru-RU" sz="2800" dirty="0"/>
          </a:p>
        </p:txBody>
      </p:sp>
      <p:sp>
        <p:nvSpPr>
          <p:cNvPr id="21" name="TextBox 20">
            <a:extLst>
              <a:ext uri="{FF2B5EF4-FFF2-40B4-BE49-F238E27FC236}">
                <a16:creationId xmlns:a16="http://schemas.microsoft.com/office/drawing/2014/main" id="{B0939B08-C569-7945-9166-D2E7B001136C}"/>
              </a:ext>
            </a:extLst>
          </p:cNvPr>
          <p:cNvSpPr txBox="1"/>
          <p:nvPr/>
        </p:nvSpPr>
        <p:spPr>
          <a:xfrm>
            <a:off x="1440074" y="5651356"/>
            <a:ext cx="2657444" cy="461665"/>
          </a:xfrm>
          <a:prstGeom prst="rect">
            <a:avLst/>
          </a:prstGeom>
          <a:noFill/>
        </p:spPr>
        <p:txBody>
          <a:bodyPr wrap="square">
            <a:spAutoFit/>
          </a:bodyPr>
          <a:lstStyle/>
          <a:p>
            <a:pPr lvl="0"/>
            <a:r>
              <a:rPr lang="ru-RU" sz="1200" dirty="0">
                <a:solidFill>
                  <a:schemeClr val="bg1"/>
                </a:solidFill>
              </a:rPr>
              <a:t>До окончания срока подачи заявок</a:t>
            </a:r>
          </a:p>
        </p:txBody>
      </p:sp>
      <p:sp>
        <p:nvSpPr>
          <p:cNvPr id="23" name="Прямоугольник 22">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0" y="0"/>
            <a:ext cx="3996267" cy="6858000"/>
          </a:xfrm>
          <a:prstGeom prst="rect">
            <a:avLst/>
          </a:prstGeom>
        </p:spPr>
      </p:pic>
      <p:graphicFrame>
        <p:nvGraphicFramePr>
          <p:cNvPr id="3" name="Схема 2"/>
          <p:cNvGraphicFramePr/>
          <p:nvPr>
            <p:extLst>
              <p:ext uri="{D42A27DB-BD31-4B8C-83A1-F6EECF244321}">
                <p14:modId xmlns:p14="http://schemas.microsoft.com/office/powerpoint/2010/main" val="1508393028"/>
              </p:ext>
            </p:extLst>
          </p:nvPr>
        </p:nvGraphicFramePr>
        <p:xfrm>
          <a:off x="432799" y="1354297"/>
          <a:ext cx="11251201"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16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248476" y="1366813"/>
            <a:ext cx="3996266" cy="86028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5 рабочих дней с даты заключения контракта</a:t>
            </a:r>
            <a:endParaRPr lang="ru-RU" dirty="0">
              <a:solidFill>
                <a:schemeClr val="bg1"/>
              </a:solidFill>
            </a:endParaRP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48476" y="2211977"/>
            <a:ext cx="11882564" cy="5401479"/>
          </a:xfrm>
          <a:prstGeom prst="rect">
            <a:avLst/>
          </a:prstGeom>
          <a:noFill/>
        </p:spPr>
        <p:txBody>
          <a:bodyPr wrap="square" rtlCol="0">
            <a:spAutoFit/>
          </a:bodyPr>
          <a:lstStyle/>
          <a:p>
            <a:pPr marL="285750" indent="-285750">
              <a:buFont typeface="Wingdings" panose="05000000000000000000" pitchFamily="2" charset="2"/>
              <a:buChar char="ü"/>
            </a:pPr>
            <a:r>
              <a:rPr lang="ru-RU" sz="1300" dirty="0"/>
              <a:t>1) наименование заказчика;</a:t>
            </a:r>
          </a:p>
          <a:p>
            <a:pPr marL="285750" indent="-285750">
              <a:buFont typeface="Wingdings" panose="05000000000000000000" pitchFamily="2" charset="2"/>
              <a:buChar char="ü"/>
            </a:pPr>
            <a:r>
              <a:rPr lang="ru-RU" sz="1300" dirty="0"/>
              <a:t>2) источник финансирования;</a:t>
            </a:r>
          </a:p>
          <a:p>
            <a:pPr marL="285750" indent="-285750">
              <a:buFont typeface="Wingdings" panose="05000000000000000000" pitchFamily="2" charset="2"/>
              <a:buChar char="ü"/>
            </a:pPr>
            <a:r>
              <a:rPr lang="ru-RU" sz="1300" dirty="0"/>
              <a:t>3) способ определения поставщика (подрядчика, исполнителя);</a:t>
            </a:r>
          </a:p>
          <a:p>
            <a:pPr marL="285750" indent="-285750">
              <a:buFont typeface="Wingdings" panose="05000000000000000000" pitchFamily="2" charset="2"/>
              <a:buChar char="ü"/>
            </a:pPr>
            <a:r>
              <a:rPr lang="ru-RU" sz="1300" dirty="0"/>
              <a:t>4) дата подведения результатов определения поставщика (подрядчика, исполнителя) и реквизиты документа, подтверждающего основание заключения контракта;</a:t>
            </a:r>
          </a:p>
          <a:p>
            <a:pPr marL="285750" indent="-285750">
              <a:buFont typeface="Wingdings" panose="05000000000000000000" pitchFamily="2" charset="2"/>
              <a:buChar char="ü"/>
            </a:pPr>
            <a:r>
              <a:rPr lang="ru-RU" sz="1300" dirty="0"/>
              <a:t>5) дата заключения контракта;</a:t>
            </a:r>
          </a:p>
          <a:p>
            <a:pPr marL="285750" indent="-285750">
              <a:buFont typeface="Wingdings" panose="05000000000000000000" pitchFamily="2" charset="2"/>
              <a:buChar char="ü"/>
            </a:pPr>
            <a:r>
              <a:rPr lang="ru-RU" sz="1300" dirty="0"/>
              <a:t>6) объект закупки, цена контракта (отдельного этапа исполнения контракта) и срок исполнения контракта (отдельного этапа исполнения контракта), цена единицы товара, работы или услуги, наименование страны происхождения или информация о производителе товара в отношении исполненного контракта</a:t>
            </a:r>
            <a:r>
              <a:rPr lang="ru-RU" sz="1300" dirty="0" smtClean="0"/>
              <a:t>;</a:t>
            </a:r>
            <a:endParaRPr lang="ru-RU" sz="1300" dirty="0"/>
          </a:p>
          <a:p>
            <a:pPr marL="285750" indent="-285750">
              <a:buFont typeface="Wingdings" panose="05000000000000000000" pitchFamily="2" charset="2"/>
              <a:buChar char="ü"/>
            </a:pPr>
            <a:r>
              <a:rPr lang="ru-RU" sz="1300" dirty="0"/>
              <a:t>7) наименование, место нахождения (для юридического лица), фамилия, имя, отчество (при наличии), место жительства (для физического лица), почтовый адрес поставщика (подрядчика, исполнителя), </a:t>
            </a:r>
            <a:r>
              <a:rPr lang="ru-RU" sz="1300" dirty="0" smtClean="0"/>
              <a:t>ИНН </a:t>
            </a:r>
            <a:r>
              <a:rPr lang="ru-RU" sz="1300" dirty="0"/>
              <a:t>поставщика (подрядчика, исполнителя) или для иностранного лица в соответствии с законодательством соответствующего иностранного государства аналог </a:t>
            </a:r>
            <a:r>
              <a:rPr lang="ru-RU" sz="1300" dirty="0" smtClean="0"/>
              <a:t>ИНН поставщика </a:t>
            </a:r>
            <a:r>
              <a:rPr lang="ru-RU" sz="1300" dirty="0"/>
              <a:t>(подрядчика, исполнителя), за исключением информации о физическом лице - поставщике культурных ценностей, в том числе музейных предметов и музейных коллекций, а также редких и ценных изданий, рукописей, архивных документов (включая их копии), имеющих историческое, художественное или иное культурное значение и предназначенных для пополнения Музейного фонда Российской Федерации, Архивного фонда Российской Федерации, национального библиотечного фонда, кино-, </a:t>
            </a:r>
            <a:r>
              <a:rPr lang="ru-RU" sz="1300" dirty="0" err="1"/>
              <a:t>фотофондов</a:t>
            </a:r>
            <a:r>
              <a:rPr lang="ru-RU" sz="1300" dirty="0"/>
              <a:t> и аналогичных фондов, о физическом лице, с которым заключен контракт в соответствии с пунктами 13 и 17 части 1 статьи 93 </a:t>
            </a:r>
            <a:r>
              <a:rPr lang="ru-RU" sz="1300" dirty="0" smtClean="0"/>
              <a:t>44-ФЗ;</a:t>
            </a:r>
          </a:p>
          <a:p>
            <a:pPr marL="285750" indent="-285750">
              <a:buFont typeface="Wingdings" panose="05000000000000000000" pitchFamily="2" charset="2"/>
              <a:buChar char="ü"/>
            </a:pPr>
            <a:r>
              <a:rPr lang="ru-RU" sz="1300" dirty="0"/>
              <a:t>9) контракт (с прилагаемыми документами), заключенный в соответствии с </a:t>
            </a:r>
            <a:r>
              <a:rPr lang="ru-RU" sz="1300" dirty="0" smtClean="0"/>
              <a:t>44-ФЗ по </a:t>
            </a:r>
            <a:r>
              <a:rPr lang="ru-RU" sz="1300" dirty="0"/>
              <a:t>результатам проведения электронных процедур, закрытых электронных процедур, копия заключенного контракта, подписанная усиленной электронной подписью </a:t>
            </a:r>
            <a:r>
              <a:rPr lang="ru-RU" sz="1300" dirty="0" smtClean="0"/>
              <a:t>заказчика</a:t>
            </a:r>
          </a:p>
          <a:p>
            <a:pPr marL="285750" indent="-285750">
              <a:buFont typeface="Wingdings" panose="05000000000000000000" pitchFamily="2" charset="2"/>
              <a:buChar char="ü"/>
            </a:pPr>
            <a:r>
              <a:rPr lang="ru-RU" sz="1300" dirty="0"/>
              <a:t>12) идентификационный код </a:t>
            </a:r>
            <a:r>
              <a:rPr lang="ru-RU" sz="1300" dirty="0" smtClean="0"/>
              <a:t>закупки</a:t>
            </a:r>
          </a:p>
          <a:p>
            <a:pPr marL="285750" indent="-285750">
              <a:buFont typeface="Wingdings" panose="05000000000000000000" pitchFamily="2" charset="2"/>
              <a:buChar char="ü"/>
            </a:pPr>
            <a:r>
              <a:rPr lang="ru-RU" sz="1300" dirty="0"/>
              <a:t>14) решение врачебной комиссии, </a:t>
            </a:r>
            <a:r>
              <a:rPr lang="ru-RU" sz="1300" dirty="0" smtClean="0"/>
              <a:t>предусмотренное п.7 ч.2 ст. 83, п.3 ч.2 ст.83.1, п.28 ч.1 ст.93 44-ФЗ, </a:t>
            </a:r>
            <a:r>
              <a:rPr lang="ru-RU" sz="1300" dirty="0"/>
              <a:t>с обеспечением предусмотренного законодательством Российской Федерации в области персональных данных обезличивания персональных данных </a:t>
            </a:r>
            <a:r>
              <a:rPr lang="ru-RU" sz="1300" dirty="0" smtClean="0"/>
              <a:t> </a:t>
            </a:r>
            <a:endParaRPr lang="ru-RU" sz="1300" dirty="0"/>
          </a:p>
          <a:p>
            <a:pPr marL="285750" indent="-285750">
              <a:buFont typeface="Wingdings" panose="05000000000000000000" pitchFamily="2" charset="2"/>
              <a:buChar char="ü"/>
            </a:pPr>
            <a:endParaRPr lang="ru-RU" sz="1400" dirty="0"/>
          </a:p>
          <a:p>
            <a:pPr marL="285750" indent="-285750">
              <a:buFont typeface="Wingdings" panose="05000000000000000000" pitchFamily="2" charset="2"/>
              <a:buChar char="ü"/>
            </a:pPr>
            <a:endParaRPr lang="ru-RU" sz="1400" dirty="0"/>
          </a:p>
          <a:p>
            <a:pPr marL="285750" indent="-285750">
              <a:buFont typeface="Wingdings" panose="05000000000000000000" pitchFamily="2" charset="2"/>
              <a:buChar char="ü"/>
            </a:pPr>
            <a:endParaRPr lang="ru-RU" dirty="0"/>
          </a:p>
        </p:txBody>
      </p:sp>
      <p:sp>
        <p:nvSpPr>
          <p:cNvPr id="7" name="Прямоугольник 6"/>
          <p:cNvSpPr/>
          <p:nvPr/>
        </p:nvSpPr>
        <p:spPr>
          <a:xfrm>
            <a:off x="124238" y="310953"/>
            <a:ext cx="8071495" cy="954107"/>
          </a:xfrm>
          <a:prstGeom prst="rect">
            <a:avLst/>
          </a:prstGeom>
        </p:spPr>
        <p:txBody>
          <a:bodyPr wrap="square">
            <a:spAutoFit/>
          </a:bodyPr>
          <a:lstStyle/>
          <a:p>
            <a:r>
              <a:rPr lang="ru-RU" sz="2800" b="1" dirty="0"/>
              <a:t>Изменение срока внесения сведений в реестр контрактов</a:t>
            </a:r>
          </a:p>
        </p:txBody>
      </p:sp>
    </p:spTree>
    <p:extLst>
      <p:ext uri="{BB962C8B-B14F-4D97-AF65-F5344CB8AC3E}">
        <p14:creationId xmlns:p14="http://schemas.microsoft.com/office/powerpoint/2010/main" val="193645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5" name="Скругленный прямоугольник 4"/>
          <p:cNvSpPr/>
          <p:nvPr/>
        </p:nvSpPr>
        <p:spPr>
          <a:xfrm>
            <a:off x="214520" y="1343955"/>
            <a:ext cx="3996266" cy="86028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5 рабочих дней с даты внесения изменений в контракт</a:t>
            </a:r>
            <a:endParaRPr lang="ru-RU" dirty="0">
              <a:solidFill>
                <a:schemeClr val="bg1"/>
              </a:solidFill>
            </a:endParaRPr>
          </a:p>
        </p:txBody>
      </p:sp>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853440" y="2209621"/>
            <a:ext cx="11882564" cy="1107996"/>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t>Все, что ранее было внесено в реестр и теперь изменено</a:t>
            </a:r>
            <a:endParaRPr lang="ru-RU" dirty="0"/>
          </a:p>
          <a:p>
            <a:pPr marL="285750" indent="-285750">
              <a:buFont typeface="Wingdings" panose="05000000000000000000" pitchFamily="2" charset="2"/>
              <a:buChar char="ü"/>
            </a:pPr>
            <a:endParaRPr lang="ru-RU" sz="1400" dirty="0"/>
          </a:p>
          <a:p>
            <a:pPr marL="285750" indent="-285750">
              <a:buFont typeface="Wingdings" panose="05000000000000000000" pitchFamily="2" charset="2"/>
              <a:buChar char="ü"/>
            </a:pPr>
            <a:endParaRPr lang="ru-RU" sz="1400" dirty="0"/>
          </a:p>
          <a:p>
            <a:pPr marL="285750" indent="-285750">
              <a:buFont typeface="Wingdings" panose="05000000000000000000" pitchFamily="2" charset="2"/>
              <a:buChar char="ü"/>
            </a:pPr>
            <a:endParaRPr lang="ru-RU" dirty="0"/>
          </a:p>
        </p:txBody>
      </p:sp>
      <p:sp>
        <p:nvSpPr>
          <p:cNvPr id="7" name="Скругленный прямоугольник 6"/>
          <p:cNvSpPr/>
          <p:nvPr/>
        </p:nvSpPr>
        <p:spPr>
          <a:xfrm>
            <a:off x="235955" y="2776363"/>
            <a:ext cx="3996266" cy="108301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5 рабочих дней со дня, следующего за днем расторжения контракта</a:t>
            </a:r>
            <a:endParaRPr lang="ru-RU" dirty="0">
              <a:solidFill>
                <a:schemeClr val="bg1"/>
              </a:solidFill>
            </a:endParaRPr>
          </a:p>
        </p:txBody>
      </p:sp>
      <p:sp>
        <p:nvSpPr>
          <p:cNvPr id="3" name="TextBox 2"/>
          <p:cNvSpPr txBox="1"/>
          <p:nvPr/>
        </p:nvSpPr>
        <p:spPr>
          <a:xfrm>
            <a:off x="853440" y="3840692"/>
            <a:ext cx="6557554" cy="646331"/>
          </a:xfrm>
          <a:prstGeom prst="rect">
            <a:avLst/>
          </a:prstGeom>
          <a:noFill/>
        </p:spPr>
        <p:txBody>
          <a:bodyPr wrap="square" rtlCol="0">
            <a:spAutoFit/>
          </a:bodyPr>
          <a:lstStyle/>
          <a:p>
            <a:pPr marL="285750" indent="-285750">
              <a:buFont typeface="Wingdings" panose="05000000000000000000" pitchFamily="2" charset="2"/>
              <a:buChar char="ü"/>
            </a:pPr>
            <a:r>
              <a:rPr lang="ru-RU" dirty="0"/>
              <a:t>информация о расторжении контракта с указанием оснований его расторжения</a:t>
            </a:r>
          </a:p>
        </p:txBody>
      </p:sp>
      <p:sp>
        <p:nvSpPr>
          <p:cNvPr id="9" name="Скругленный прямоугольник 8"/>
          <p:cNvSpPr/>
          <p:nvPr/>
        </p:nvSpPr>
        <p:spPr>
          <a:xfrm>
            <a:off x="225839" y="4647227"/>
            <a:ext cx="3996266" cy="108301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1 рабочий день </a:t>
            </a:r>
            <a:r>
              <a:rPr lang="ru-RU" dirty="0">
                <a:solidFill>
                  <a:schemeClr val="bg1"/>
                </a:solidFill>
              </a:rPr>
              <a:t>со дня, следующего за днем подписания документа о приемке</a:t>
            </a:r>
          </a:p>
        </p:txBody>
      </p:sp>
      <p:sp>
        <p:nvSpPr>
          <p:cNvPr id="4" name="TextBox 3"/>
          <p:cNvSpPr txBox="1"/>
          <p:nvPr/>
        </p:nvSpPr>
        <p:spPr>
          <a:xfrm>
            <a:off x="853440" y="5730240"/>
            <a:ext cx="7132320" cy="923330"/>
          </a:xfrm>
          <a:prstGeom prst="rect">
            <a:avLst/>
          </a:prstGeom>
          <a:noFill/>
        </p:spPr>
        <p:txBody>
          <a:bodyPr wrap="square" rtlCol="0">
            <a:spAutoFit/>
          </a:bodyPr>
          <a:lstStyle/>
          <a:p>
            <a:pPr marL="285750" indent="-285750">
              <a:buFont typeface="Wingdings" panose="05000000000000000000" pitchFamily="2" charset="2"/>
              <a:buChar char="ü"/>
            </a:pPr>
            <a:r>
              <a:rPr lang="ru-RU" dirty="0"/>
              <a:t>информация о приемке поставленного товара, выполненной работы (ее результатов), оказанной услуги, отдельных этапов исполнения контракта с приложением документа о приемке</a:t>
            </a:r>
          </a:p>
        </p:txBody>
      </p:sp>
      <p:sp>
        <p:nvSpPr>
          <p:cNvPr id="12" name="Прямоугольник 11"/>
          <p:cNvSpPr/>
          <p:nvPr/>
        </p:nvSpPr>
        <p:spPr>
          <a:xfrm>
            <a:off x="124238" y="310953"/>
            <a:ext cx="8071495" cy="954107"/>
          </a:xfrm>
          <a:prstGeom prst="rect">
            <a:avLst/>
          </a:prstGeom>
        </p:spPr>
        <p:txBody>
          <a:bodyPr wrap="square">
            <a:spAutoFit/>
          </a:bodyPr>
          <a:lstStyle/>
          <a:p>
            <a:r>
              <a:rPr lang="ru-RU" sz="2800" b="1" dirty="0"/>
              <a:t>Изменение срока внесения сведений в реестр контрактов</a:t>
            </a:r>
          </a:p>
        </p:txBody>
      </p:sp>
    </p:spTree>
    <p:extLst>
      <p:ext uri="{BB962C8B-B14F-4D97-AF65-F5344CB8AC3E}">
        <p14:creationId xmlns:p14="http://schemas.microsoft.com/office/powerpoint/2010/main" val="305400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24238" y="1512139"/>
            <a:ext cx="6187157" cy="102205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5 рабочих </a:t>
            </a:r>
            <a:r>
              <a:rPr lang="ru-RU" dirty="0">
                <a:solidFill>
                  <a:schemeClr val="bg1"/>
                </a:solidFill>
              </a:rPr>
              <a:t>дней со дня, следующего за днем </a:t>
            </a:r>
            <a:r>
              <a:rPr lang="ru-RU" dirty="0" smtClean="0">
                <a:solidFill>
                  <a:schemeClr val="bg1"/>
                </a:solidFill>
              </a:rPr>
              <a:t>исполнения </a:t>
            </a:r>
            <a:r>
              <a:rPr lang="ru-RU" dirty="0">
                <a:solidFill>
                  <a:schemeClr val="bg1"/>
                </a:solidFill>
              </a:rPr>
              <a:t>контракта (отдельного этапа исполнения контракта</a:t>
            </a:r>
            <a:r>
              <a:rPr lang="ru-RU" dirty="0" smtClean="0">
                <a:solidFill>
                  <a:schemeClr val="bg1"/>
                </a:solidFill>
              </a:rPr>
              <a:t>)</a:t>
            </a:r>
            <a:endParaRPr lang="ru-RU" dirty="0">
              <a:solidFill>
                <a:schemeClr val="bg1"/>
              </a:solidFill>
            </a:endParaRPr>
          </a:p>
        </p:txBody>
      </p:sp>
      <p:sp>
        <p:nvSpPr>
          <p:cNvPr id="3" name="TextBox 2"/>
          <p:cNvSpPr txBox="1"/>
          <p:nvPr/>
        </p:nvSpPr>
        <p:spPr>
          <a:xfrm>
            <a:off x="1246293" y="2604113"/>
            <a:ext cx="6949440" cy="4247317"/>
          </a:xfrm>
          <a:prstGeom prst="rect">
            <a:avLst/>
          </a:prstGeom>
          <a:noFill/>
        </p:spPr>
        <p:txBody>
          <a:bodyPr wrap="square" rtlCol="0">
            <a:spAutoFit/>
          </a:bodyPr>
          <a:lstStyle/>
          <a:p>
            <a:pPr marL="285750" indent="-285750">
              <a:buFont typeface="Wingdings" panose="05000000000000000000" pitchFamily="2" charset="2"/>
              <a:buChar char="ü"/>
            </a:pPr>
            <a:r>
              <a:rPr lang="ru-RU" dirty="0"/>
              <a:t>информация об исполнении контракта (отдельного этапа исполнения контракта), в том числе информация о стоимости исполненных обязательств (об оплате заказчиком поставленного товара, выполненной работы (ее результатов), оказанной услуги, а также отдельных этапов исполнения контракта), о начислении неустоек (штрафов, пеней) в связи с ненадлежащим исполнением обязательств, предусмотренных контрактом, стороной контракта, заключение по результатам экспертизы поставленного товара, выполненной работы или оказанной услуги (отдельного этапа исполнения контракта) (в случае привлечения заказчиком для проведения экспертизы отдельного этапа исполнения контракта, поставленного товара, выполненной работы или оказанной услуги экспертов, экспертных организаций)</a:t>
            </a:r>
          </a:p>
        </p:txBody>
      </p:sp>
      <p:sp>
        <p:nvSpPr>
          <p:cNvPr id="11" name="Прямоугольник 10"/>
          <p:cNvSpPr/>
          <p:nvPr/>
        </p:nvSpPr>
        <p:spPr>
          <a:xfrm>
            <a:off x="124238" y="310953"/>
            <a:ext cx="8071495" cy="954107"/>
          </a:xfrm>
          <a:prstGeom prst="rect">
            <a:avLst/>
          </a:prstGeom>
        </p:spPr>
        <p:txBody>
          <a:bodyPr wrap="square">
            <a:spAutoFit/>
          </a:bodyPr>
          <a:lstStyle/>
          <a:p>
            <a:r>
              <a:rPr lang="ru-RU" sz="2800" b="1" dirty="0"/>
              <a:t>Изменение срока внесения сведений в реестр контрактов</a:t>
            </a:r>
          </a:p>
        </p:txBody>
      </p:sp>
    </p:spTree>
    <p:extLst>
      <p:ext uri="{BB962C8B-B14F-4D97-AF65-F5344CB8AC3E}">
        <p14:creationId xmlns:p14="http://schemas.microsoft.com/office/powerpoint/2010/main" val="134581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159554" y="1413104"/>
            <a:ext cx="8000859" cy="134112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Если контракт (с 01.04.2023), </a:t>
            </a:r>
            <a:r>
              <a:rPr lang="ru-RU" u="sng" dirty="0">
                <a:solidFill>
                  <a:schemeClr val="tx1"/>
                </a:solidFill>
              </a:rPr>
              <a:t>документ о приемке</a:t>
            </a:r>
            <a:r>
              <a:rPr lang="ru-RU" dirty="0">
                <a:solidFill>
                  <a:schemeClr val="tx1"/>
                </a:solidFill>
              </a:rPr>
              <a:t>, соглашение об изменении </a:t>
            </a:r>
            <a:r>
              <a:rPr lang="ru-RU" dirty="0" smtClean="0">
                <a:solidFill>
                  <a:schemeClr val="tx1"/>
                </a:solidFill>
              </a:rPr>
              <a:t>контракта (с 01.07.2023), </a:t>
            </a:r>
            <a:r>
              <a:rPr lang="ru-RU" dirty="0">
                <a:solidFill>
                  <a:schemeClr val="tx1"/>
                </a:solidFill>
              </a:rPr>
              <a:t>соглашение о расторжении </a:t>
            </a:r>
            <a:r>
              <a:rPr lang="ru-RU" dirty="0" smtClean="0">
                <a:solidFill>
                  <a:schemeClr val="tx1"/>
                </a:solidFill>
              </a:rPr>
              <a:t>контракта (</a:t>
            </a:r>
            <a:r>
              <a:rPr lang="ru-RU" dirty="0">
                <a:solidFill>
                  <a:schemeClr val="tx1"/>
                </a:solidFill>
              </a:rPr>
              <a:t>с 01.07.2023)</a:t>
            </a:r>
            <a:r>
              <a:rPr lang="ru-RU" dirty="0" smtClean="0">
                <a:solidFill>
                  <a:schemeClr val="tx1"/>
                </a:solidFill>
              </a:rPr>
              <a:t>, </a:t>
            </a:r>
            <a:r>
              <a:rPr lang="ru-RU" dirty="0">
                <a:solidFill>
                  <a:schemeClr val="tx1"/>
                </a:solidFill>
              </a:rPr>
              <a:t>решение об одностороннем отказе от исполнения </a:t>
            </a:r>
            <a:r>
              <a:rPr lang="ru-RU" dirty="0" smtClean="0">
                <a:solidFill>
                  <a:schemeClr val="tx1"/>
                </a:solidFill>
              </a:rPr>
              <a:t>контракта (с 01.07.2022) </a:t>
            </a:r>
            <a:r>
              <a:rPr lang="ru-RU" dirty="0">
                <a:solidFill>
                  <a:schemeClr val="tx1"/>
                </a:solidFill>
              </a:rPr>
              <a:t>подписаны с использованием </a:t>
            </a:r>
            <a:r>
              <a:rPr lang="ru-RU" dirty="0" smtClean="0">
                <a:solidFill>
                  <a:schemeClr val="tx1"/>
                </a:solidFill>
              </a:rPr>
              <a:t>ЕИС</a:t>
            </a:r>
            <a:endParaRPr lang="ru-RU" dirty="0">
              <a:solidFill>
                <a:schemeClr val="tx1"/>
              </a:solidFill>
            </a:endParaRPr>
          </a:p>
        </p:txBody>
      </p:sp>
      <p:sp>
        <p:nvSpPr>
          <p:cNvPr id="9" name="Скругленный прямоугольник 8"/>
          <p:cNvSpPr/>
          <p:nvPr/>
        </p:nvSpPr>
        <p:spPr>
          <a:xfrm>
            <a:off x="322218" y="2790148"/>
            <a:ext cx="4319452" cy="75424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3 рабочих </a:t>
            </a:r>
            <a:r>
              <a:rPr lang="ru-RU" dirty="0">
                <a:solidFill>
                  <a:schemeClr val="bg1"/>
                </a:solidFill>
              </a:rPr>
              <a:t>дней со </a:t>
            </a:r>
            <a:r>
              <a:rPr lang="ru-RU" dirty="0" smtClean="0">
                <a:solidFill>
                  <a:schemeClr val="bg1"/>
                </a:solidFill>
              </a:rPr>
              <a:t>дня подписания</a:t>
            </a:r>
            <a:endParaRPr lang="ru-RU" dirty="0">
              <a:solidFill>
                <a:schemeClr val="bg1"/>
              </a:solidFill>
            </a:endParaRPr>
          </a:p>
        </p:txBody>
      </p:sp>
      <p:sp>
        <p:nvSpPr>
          <p:cNvPr id="7" name="TextBox 6"/>
          <p:cNvSpPr txBox="1"/>
          <p:nvPr/>
        </p:nvSpPr>
        <p:spPr>
          <a:xfrm>
            <a:off x="2029097" y="3692434"/>
            <a:ext cx="4902926" cy="1477328"/>
          </a:xfrm>
          <a:prstGeom prst="rect">
            <a:avLst/>
          </a:prstGeom>
          <a:noFill/>
        </p:spPr>
        <p:txBody>
          <a:bodyPr wrap="square" rtlCol="0">
            <a:spAutoFit/>
          </a:bodyPr>
          <a:lstStyle/>
          <a:p>
            <a:pPr marL="285750" indent="-285750">
              <a:buFont typeface="Wingdings" panose="05000000000000000000" pitchFamily="2" charset="2"/>
              <a:buChar char="ü"/>
            </a:pPr>
            <a:r>
              <a:rPr lang="ru-RU" dirty="0"/>
              <a:t>контракт, </a:t>
            </a:r>
            <a:endParaRPr lang="ru-RU" dirty="0" smtClean="0"/>
          </a:p>
          <a:p>
            <a:pPr marL="285750" indent="-285750">
              <a:buFont typeface="Wingdings" panose="05000000000000000000" pitchFamily="2" charset="2"/>
              <a:buChar char="ü"/>
            </a:pPr>
            <a:r>
              <a:rPr lang="ru-RU" dirty="0" smtClean="0"/>
              <a:t>соглашение </a:t>
            </a:r>
            <a:r>
              <a:rPr lang="ru-RU" dirty="0"/>
              <a:t>об изменении контракта</a:t>
            </a:r>
            <a:r>
              <a:rPr lang="ru-RU" dirty="0" smtClean="0"/>
              <a:t>,</a:t>
            </a:r>
          </a:p>
          <a:p>
            <a:pPr marL="285750" indent="-285750">
              <a:buFont typeface="Wingdings" panose="05000000000000000000" pitchFamily="2" charset="2"/>
              <a:buChar char="ü"/>
            </a:pPr>
            <a:r>
              <a:rPr lang="ru-RU" dirty="0" smtClean="0"/>
              <a:t>соглашение </a:t>
            </a:r>
            <a:r>
              <a:rPr lang="ru-RU" dirty="0"/>
              <a:t>о расторжении контракта</a:t>
            </a:r>
            <a:r>
              <a:rPr lang="ru-RU" dirty="0" smtClean="0"/>
              <a:t>,</a:t>
            </a:r>
          </a:p>
          <a:p>
            <a:pPr marL="285750" indent="-285750">
              <a:buFont typeface="Wingdings" panose="05000000000000000000" pitchFamily="2" charset="2"/>
              <a:buChar char="ü"/>
            </a:pPr>
            <a:r>
              <a:rPr lang="ru-RU" dirty="0" smtClean="0"/>
              <a:t>решение </a:t>
            </a:r>
            <a:r>
              <a:rPr lang="ru-RU" dirty="0"/>
              <a:t>об одностороннем отказе от исполнения контракта </a:t>
            </a:r>
          </a:p>
        </p:txBody>
      </p:sp>
      <p:sp>
        <p:nvSpPr>
          <p:cNvPr id="12" name="Скругленный прямоугольник 11"/>
          <p:cNvSpPr/>
          <p:nvPr/>
        </p:nvSpPr>
        <p:spPr>
          <a:xfrm>
            <a:off x="248477" y="5241611"/>
            <a:ext cx="4319452" cy="75424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в день подписания</a:t>
            </a:r>
            <a:endParaRPr lang="ru-RU" dirty="0">
              <a:solidFill>
                <a:schemeClr val="bg1"/>
              </a:solidFill>
            </a:endParaRPr>
          </a:p>
        </p:txBody>
      </p:sp>
      <p:sp>
        <p:nvSpPr>
          <p:cNvPr id="11" name="TextBox 10"/>
          <p:cNvSpPr txBox="1"/>
          <p:nvPr/>
        </p:nvSpPr>
        <p:spPr>
          <a:xfrm>
            <a:off x="2097989" y="6158184"/>
            <a:ext cx="4765141" cy="374468"/>
          </a:xfrm>
          <a:prstGeom prst="rect">
            <a:avLst/>
          </a:prstGeom>
          <a:noFill/>
        </p:spPr>
        <p:txBody>
          <a:bodyPr wrap="square" rtlCol="0">
            <a:spAutoFit/>
          </a:bodyPr>
          <a:lstStyle/>
          <a:p>
            <a:pPr marL="285750" indent="-285750">
              <a:buFont typeface="Wingdings" panose="05000000000000000000" pitchFamily="2" charset="2"/>
              <a:buChar char="ü"/>
            </a:pPr>
            <a:r>
              <a:rPr lang="ru-RU" dirty="0" smtClean="0"/>
              <a:t>документ о приемке</a:t>
            </a:r>
            <a:endParaRPr lang="ru-RU" dirty="0"/>
          </a:p>
        </p:txBody>
      </p:sp>
      <p:sp>
        <p:nvSpPr>
          <p:cNvPr id="4" name="Прямоугольник 3"/>
          <p:cNvSpPr/>
          <p:nvPr/>
        </p:nvSpPr>
        <p:spPr>
          <a:xfrm>
            <a:off x="124238" y="310953"/>
            <a:ext cx="8071495" cy="954107"/>
          </a:xfrm>
          <a:prstGeom prst="rect">
            <a:avLst/>
          </a:prstGeom>
        </p:spPr>
        <p:txBody>
          <a:bodyPr wrap="square">
            <a:spAutoFit/>
          </a:bodyPr>
          <a:lstStyle/>
          <a:p>
            <a:r>
              <a:rPr lang="ru-RU" sz="2800" b="1" dirty="0"/>
              <a:t>Изменение срока внесения сведений в реестр контрактов</a:t>
            </a:r>
          </a:p>
        </p:txBody>
      </p:sp>
    </p:spTree>
    <p:extLst>
      <p:ext uri="{BB962C8B-B14F-4D97-AF65-F5344CB8AC3E}">
        <p14:creationId xmlns:p14="http://schemas.microsoft.com/office/powerpoint/2010/main" val="403264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24238" y="310953"/>
            <a:ext cx="8071495" cy="523220"/>
          </a:xfrm>
          <a:prstGeom prst="rect">
            <a:avLst/>
          </a:prstGeom>
        </p:spPr>
        <p:txBody>
          <a:bodyPr wrap="square">
            <a:spAutoFit/>
          </a:bodyPr>
          <a:lstStyle/>
          <a:p>
            <a:r>
              <a:rPr lang="ru-RU" sz="2800" b="1" dirty="0" smtClean="0"/>
              <a:t>Временные нормы</a:t>
            </a:r>
            <a:endParaRPr lang="ru-RU" sz="2800" b="1" dirty="0"/>
          </a:p>
        </p:txBody>
      </p:sp>
      <p:sp>
        <p:nvSpPr>
          <p:cNvPr id="5" name="TextBox 4"/>
          <p:cNvSpPr txBox="1"/>
          <p:nvPr/>
        </p:nvSpPr>
        <p:spPr>
          <a:xfrm>
            <a:off x="209006" y="1399066"/>
            <a:ext cx="7889965" cy="1354217"/>
          </a:xfrm>
          <a:prstGeom prst="rect">
            <a:avLst/>
          </a:prstGeom>
          <a:solidFill>
            <a:schemeClr val="accent5">
              <a:lumMod val="40000"/>
              <a:lumOff val="60000"/>
            </a:schemeClr>
          </a:solidFill>
        </p:spPr>
        <p:txBody>
          <a:bodyPr wrap="square" rtlCol="0">
            <a:spAutoFit/>
          </a:bodyPr>
          <a:lstStyle/>
          <a:p>
            <a:endParaRPr lang="ru-RU" dirty="0" smtClean="0"/>
          </a:p>
          <a:p>
            <a:r>
              <a:rPr lang="ru-RU" sz="1600" dirty="0" smtClean="0"/>
              <a:t>До </a:t>
            </a:r>
            <a:r>
              <a:rPr lang="ru-RU" sz="1600" dirty="0"/>
              <a:t>1 января 2024 года предметом контракта может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a:t>
            </a:r>
          </a:p>
        </p:txBody>
      </p:sp>
      <p:sp>
        <p:nvSpPr>
          <p:cNvPr id="6" name="Прямоугольник 5"/>
          <p:cNvSpPr/>
          <p:nvPr/>
        </p:nvSpPr>
        <p:spPr>
          <a:xfrm>
            <a:off x="112242" y="1221819"/>
            <a:ext cx="2813838" cy="4825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Часть 56 статьи 112</a:t>
            </a:r>
          </a:p>
        </p:txBody>
      </p:sp>
      <p:sp>
        <p:nvSpPr>
          <p:cNvPr id="14" name="Прямоугольник 13"/>
          <p:cNvSpPr/>
          <p:nvPr/>
        </p:nvSpPr>
        <p:spPr>
          <a:xfrm>
            <a:off x="209006" y="3302310"/>
            <a:ext cx="7889964" cy="30924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tx1"/>
              </a:solidFill>
            </a:endParaRPr>
          </a:p>
          <a:p>
            <a:r>
              <a:rPr lang="ru-RU" sz="1600" dirty="0" smtClean="0">
                <a:solidFill>
                  <a:schemeClr val="tx1"/>
                </a:solidFill>
              </a:rPr>
              <a:t>До </a:t>
            </a:r>
            <a:r>
              <a:rPr lang="ru-RU" sz="1600" dirty="0">
                <a:solidFill>
                  <a:schemeClr val="tx1"/>
                </a:solidFill>
              </a:rPr>
              <a:t>1 января 2024 года 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контракта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 В контракте должны быть указаны раздельно:</a:t>
            </a:r>
          </a:p>
          <a:p>
            <a:r>
              <a:rPr lang="ru-RU" sz="1600" dirty="0">
                <a:solidFill>
                  <a:schemeClr val="tx1"/>
                </a:solidFill>
              </a:rPr>
              <a:t>1) стоимость работ по строительству, реконструкции и (или) капитальному ремонту объекта капитального строительства;</a:t>
            </a:r>
          </a:p>
          <a:p>
            <a:r>
              <a:rPr lang="ru-RU" sz="1600" dirty="0">
                <a:solidFill>
                  <a:schemeClr val="tx1"/>
                </a:solidFill>
              </a:rPr>
              <a:t>2) стоимость поставки предусмотренного проектной документацией объекта капитального строительства оборудования, необходимого для обеспечения эксплуатации такого объекта капитального строительства.</a:t>
            </a:r>
          </a:p>
        </p:txBody>
      </p:sp>
      <p:sp>
        <p:nvSpPr>
          <p:cNvPr id="15" name="Прямоугольник 14"/>
          <p:cNvSpPr/>
          <p:nvPr/>
        </p:nvSpPr>
        <p:spPr>
          <a:xfrm>
            <a:off x="124238" y="3061023"/>
            <a:ext cx="2801842" cy="4825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Часть </a:t>
            </a:r>
            <a:r>
              <a:rPr lang="ru-RU" sz="1600" dirty="0" smtClean="0"/>
              <a:t>63.1 </a:t>
            </a:r>
            <a:r>
              <a:rPr lang="ru-RU" sz="1600" dirty="0"/>
              <a:t>статьи 112</a:t>
            </a:r>
          </a:p>
        </p:txBody>
      </p:sp>
    </p:spTree>
    <p:extLst>
      <p:ext uri="{BB962C8B-B14F-4D97-AF65-F5344CB8AC3E}">
        <p14:creationId xmlns:p14="http://schemas.microsoft.com/office/powerpoint/2010/main" val="21479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24238" y="310953"/>
            <a:ext cx="8071495" cy="523220"/>
          </a:xfrm>
          <a:prstGeom prst="rect">
            <a:avLst/>
          </a:prstGeom>
        </p:spPr>
        <p:txBody>
          <a:bodyPr wrap="square">
            <a:spAutoFit/>
          </a:bodyPr>
          <a:lstStyle/>
          <a:p>
            <a:r>
              <a:rPr lang="ru-RU" sz="2800" b="1" dirty="0"/>
              <a:t>Временные нормы</a:t>
            </a:r>
            <a:endParaRPr lang="ru-RU" sz="2800" b="1" dirty="0"/>
          </a:p>
        </p:txBody>
      </p:sp>
      <p:sp>
        <p:nvSpPr>
          <p:cNvPr id="5" name="TextBox 4"/>
          <p:cNvSpPr txBox="1"/>
          <p:nvPr/>
        </p:nvSpPr>
        <p:spPr>
          <a:xfrm>
            <a:off x="305769" y="2049031"/>
            <a:ext cx="7592906" cy="2369880"/>
          </a:xfrm>
          <a:prstGeom prst="rect">
            <a:avLst/>
          </a:prstGeom>
          <a:solidFill>
            <a:schemeClr val="accent5">
              <a:lumMod val="40000"/>
              <a:lumOff val="60000"/>
            </a:schemeClr>
          </a:solidFill>
        </p:spPr>
        <p:txBody>
          <a:bodyPr wrap="square" rtlCol="0">
            <a:spAutoFit/>
          </a:bodyPr>
          <a:lstStyle/>
          <a:p>
            <a:endParaRPr lang="ru-RU" dirty="0" smtClean="0"/>
          </a:p>
          <a:p>
            <a:endParaRPr lang="ru-RU" dirty="0" smtClean="0"/>
          </a:p>
          <a:p>
            <a:r>
              <a:rPr lang="ru-RU" sz="1600" dirty="0"/>
              <a:t>До 31 декабря 2022 года заказчик вправе не устанавливать требование обеспечения исполнения контракта, обеспечения гарантийных обязательств в извещении об осуществлении закупки, приглашении, документации о закупке (в случае, если настоящим Федеральным законом предусмотрена документация о закупке), проекте контракта. Положения настоящей части не применяются, если контрактом предусмотрена выплата аванса и при этом расчеты в части аванса не подлежат казначейскому сопровождению</a:t>
            </a:r>
          </a:p>
        </p:txBody>
      </p:sp>
      <p:sp>
        <p:nvSpPr>
          <p:cNvPr id="6" name="Прямоугольник 5"/>
          <p:cNvSpPr/>
          <p:nvPr/>
        </p:nvSpPr>
        <p:spPr>
          <a:xfrm>
            <a:off x="124238" y="1901088"/>
            <a:ext cx="2839964" cy="4825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Часть </a:t>
            </a:r>
            <a:r>
              <a:rPr lang="ru-RU" sz="1600" dirty="0" smtClean="0"/>
              <a:t>64.1 </a:t>
            </a:r>
            <a:r>
              <a:rPr lang="ru-RU" sz="1600" dirty="0"/>
              <a:t>статьи 112</a:t>
            </a:r>
          </a:p>
        </p:txBody>
      </p:sp>
      <p:sp>
        <p:nvSpPr>
          <p:cNvPr id="14" name="Прямоугольник 13"/>
          <p:cNvSpPr/>
          <p:nvPr/>
        </p:nvSpPr>
        <p:spPr>
          <a:xfrm>
            <a:off x="305769" y="5099362"/>
            <a:ext cx="7592906" cy="8011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tx1"/>
              </a:solidFill>
            </a:endParaRPr>
          </a:p>
          <a:p>
            <a:r>
              <a:rPr lang="ru-RU" sz="1600" dirty="0" smtClean="0">
                <a:solidFill>
                  <a:schemeClr val="tx1"/>
                </a:solidFill>
              </a:rPr>
              <a:t>Признаны утратившими силу</a:t>
            </a:r>
          </a:p>
        </p:txBody>
      </p:sp>
      <p:sp>
        <p:nvSpPr>
          <p:cNvPr id="15" name="Прямоугольник 14"/>
          <p:cNvSpPr/>
          <p:nvPr/>
        </p:nvSpPr>
        <p:spPr>
          <a:xfrm>
            <a:off x="124238" y="4858074"/>
            <a:ext cx="2839964" cy="4825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Части 55, 64, 65 </a:t>
            </a:r>
            <a:r>
              <a:rPr lang="ru-RU" sz="1600" dirty="0"/>
              <a:t>статьи 112</a:t>
            </a:r>
          </a:p>
        </p:txBody>
      </p:sp>
    </p:spTree>
    <p:extLst>
      <p:ext uri="{BB962C8B-B14F-4D97-AF65-F5344CB8AC3E}">
        <p14:creationId xmlns:p14="http://schemas.microsoft.com/office/powerpoint/2010/main" val="339199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a:t>
            </a:r>
            <a:r>
              <a:rPr lang="ru-RU" sz="3200" b="1" dirty="0">
                <a:latin typeface="Panton SemiBold" pitchFamily="2" charset="0"/>
                <a:ea typeface="Roboto Lt" pitchFamily="2" charset="0"/>
                <a:cs typeface="Segoe UI" panose="020B0502040204020203" pitchFamily="34" charset="0"/>
              </a:rPr>
              <a:t>4</a:t>
            </a:r>
          </a:p>
        </p:txBody>
      </p:sp>
      <p:sp>
        <p:nvSpPr>
          <p:cNvPr id="14" name="TextBox 13">
            <a:extLst>
              <a:ext uri="{FF2B5EF4-FFF2-40B4-BE49-F238E27FC236}">
                <a16:creationId xmlns:a16="http://schemas.microsoft.com/office/drawing/2014/main" id="{114169D9-C57A-914A-B361-9B22FA124132}"/>
              </a:ext>
            </a:extLst>
          </p:cNvPr>
          <p:cNvSpPr txBox="1"/>
          <p:nvPr/>
        </p:nvSpPr>
        <p:spPr>
          <a:xfrm>
            <a:off x="315970" y="1893266"/>
            <a:ext cx="6293295" cy="1815882"/>
          </a:xfrm>
          <a:prstGeom prst="rect">
            <a:avLst/>
          </a:prstGeom>
          <a:noFill/>
        </p:spPr>
        <p:txBody>
          <a:bodyPr wrap="square" rtlCol="0">
            <a:spAutoFit/>
          </a:bodyPr>
          <a:lstStyle/>
          <a:p>
            <a:r>
              <a:rPr lang="ru-RU" sz="2800" b="1" dirty="0">
                <a:latin typeface="Panton" pitchFamily="2" charset="0"/>
              </a:rPr>
              <a:t>Важнейшие изменения согласно </a:t>
            </a:r>
            <a:r>
              <a:rPr lang="ru-RU" sz="2800" b="1" dirty="0" smtClean="0">
                <a:latin typeface="Panton" pitchFamily="2" charset="0"/>
              </a:rPr>
              <a:t>109-ФЗ </a:t>
            </a:r>
            <a:r>
              <a:rPr lang="ru-RU" sz="2800" b="1" dirty="0">
                <a:latin typeface="Panton" pitchFamily="2" charset="0"/>
              </a:rPr>
              <a:t>от </a:t>
            </a:r>
            <a:r>
              <a:rPr lang="ru-RU" sz="2800" b="1" dirty="0" smtClean="0">
                <a:latin typeface="Panton" pitchFamily="2" charset="0"/>
              </a:rPr>
              <a:t>16.04.2022 и иные изменения, связанные с независимыми гарантиями</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463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Изменение статьи 45</a:t>
            </a:r>
            <a:endParaRPr lang="ru-RU" sz="3200" b="1" dirty="0"/>
          </a:p>
        </p:txBody>
      </p:sp>
      <p:sp>
        <p:nvSpPr>
          <p:cNvPr id="7" name="TextBox 6"/>
          <p:cNvSpPr txBox="1"/>
          <p:nvPr/>
        </p:nvSpPr>
        <p:spPr>
          <a:xfrm>
            <a:off x="79513" y="1087245"/>
            <a:ext cx="844826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t>В НГ включается: обязанность </a:t>
            </a:r>
            <a:r>
              <a:rPr lang="ru-RU" sz="1600" dirty="0"/>
              <a:t>гаранта уплатить заказчику неустойку в размере 0,1 процента денежной суммы, подлежащей уплате, за каждый день просрочки</a:t>
            </a:r>
          </a:p>
        </p:txBody>
      </p:sp>
      <p:sp>
        <p:nvSpPr>
          <p:cNvPr id="3" name="Прямоугольник 2"/>
          <p:cNvSpPr/>
          <p:nvPr/>
        </p:nvSpPr>
        <p:spPr>
          <a:xfrm>
            <a:off x="2375452" y="1672021"/>
            <a:ext cx="9571383" cy="16281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НГ включается: </a:t>
            </a:r>
            <a:r>
              <a:rPr lang="ru-RU" dirty="0" smtClean="0"/>
              <a:t>обязанность </a:t>
            </a:r>
            <a:r>
              <a:rPr lang="ru-RU" dirty="0"/>
              <a:t>гаранта в случае просрочки исполнения обязательств по независимой гарантии, требование об уплате денежной суммы по которой соответствует условиям такой независимой гарантии и предъявлено заказчиком до окончания срока ее действия, за каждый день просрочки уплатить заказчику неустойку в размере 0,1 процента денежной суммы, подлежащей уплате по такой независимой гарантии</a:t>
            </a:r>
          </a:p>
        </p:txBody>
      </p:sp>
      <p:sp>
        <p:nvSpPr>
          <p:cNvPr id="4" name="TextBox 3"/>
          <p:cNvSpPr txBox="1"/>
          <p:nvPr/>
        </p:nvSpPr>
        <p:spPr>
          <a:xfrm>
            <a:off x="79513" y="3462605"/>
            <a:ext cx="8448261" cy="1569660"/>
          </a:xfrm>
          <a:prstGeom prst="rect">
            <a:avLst/>
          </a:prstGeom>
          <a:noFill/>
        </p:spPr>
        <p:txBody>
          <a:bodyPr wrap="square" rtlCol="0">
            <a:spAutoFit/>
          </a:bodyPr>
          <a:lstStyle/>
          <a:p>
            <a:pPr marL="285750" indent="-285750">
              <a:buFont typeface="Arial" panose="020B0604020202020204" pitchFamily="34" charset="0"/>
              <a:buChar char="•"/>
            </a:pPr>
            <a:r>
              <a:rPr lang="ru-RU" sz="1600" dirty="0"/>
              <a:t>В </a:t>
            </a:r>
            <a:r>
              <a:rPr lang="ru-RU" sz="1600" dirty="0" smtClean="0"/>
              <a:t>НГ включается </a:t>
            </a:r>
            <a:r>
              <a:rPr lang="ru-RU" sz="1600" dirty="0"/>
              <a:t>условие о праве заказчика на бесспорное списание денежных средств со счета гаранта при отсутствии оснований для отказа в удовлетворении требования бенефициара, предусмотренных Гражданским кодексом Российской Федерации, если гарантом в срок не более чем десять рабочих дней не исполнено требование заказчика об уплате денежной суммы по независимой гарантии, направленное до окончания срока ее действия.</a:t>
            </a:r>
          </a:p>
        </p:txBody>
      </p:sp>
      <p:sp>
        <p:nvSpPr>
          <p:cNvPr id="5" name="Прямоугольник 4"/>
          <p:cNvSpPr/>
          <p:nvPr/>
        </p:nvSpPr>
        <p:spPr>
          <a:xfrm>
            <a:off x="2375452" y="5071343"/>
            <a:ext cx="9571383" cy="17515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В независимую гарантию включается условие об обязанности гаранта уплатить заказчику (бенефициару) денежную сумму по независимой гарантии не позднее десяти рабочих дней со дня, следующего за днем получения гарантом требования заказчика (бенефициара), соответствующего условиям такой независимой гарантии, при отсутствии предусмотренных Гражданским кодексом Российской Федерации оснований для отказа в удовлетворении этого требования</a:t>
            </a:r>
          </a:p>
        </p:txBody>
      </p:sp>
    </p:spTree>
    <p:extLst>
      <p:ext uri="{BB962C8B-B14F-4D97-AF65-F5344CB8AC3E}">
        <p14:creationId xmlns:p14="http://schemas.microsoft.com/office/powerpoint/2010/main" val="67659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Изменение ПП №1005</a:t>
            </a:r>
            <a:endParaRPr lang="ru-RU" sz="3200" b="1" dirty="0"/>
          </a:p>
        </p:txBody>
      </p:sp>
      <p:sp>
        <p:nvSpPr>
          <p:cNvPr id="6" name="TextBox 5"/>
          <p:cNvSpPr txBox="1"/>
          <p:nvPr/>
        </p:nvSpPr>
        <p:spPr>
          <a:xfrm>
            <a:off x="330925" y="1105988"/>
            <a:ext cx="7219406" cy="1754326"/>
          </a:xfrm>
          <a:prstGeom prst="rect">
            <a:avLst/>
          </a:prstGeom>
          <a:noFill/>
        </p:spPr>
        <p:txBody>
          <a:bodyPr wrap="square" rtlCol="0">
            <a:spAutoFit/>
          </a:bodyPr>
          <a:lstStyle/>
          <a:p>
            <a:r>
              <a:rPr lang="ru-RU" dirty="0"/>
              <a:t>Постановление Правительства РФ от 08.11.2013 N 1005</a:t>
            </a:r>
          </a:p>
          <a:p>
            <a:r>
              <a:rPr lang="ru-RU" dirty="0"/>
              <a:t>(ред. от 09.08.2022)</a:t>
            </a:r>
          </a:p>
          <a:p>
            <a:r>
              <a:rPr lang="ru-RU" dirty="0" smtClean="0"/>
              <a:t>«О </a:t>
            </a:r>
            <a:r>
              <a:rPr lang="ru-RU" dirty="0"/>
              <a:t>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a:t>
            </a:r>
            <a:r>
              <a:rPr lang="ru-RU" dirty="0" smtClean="0"/>
              <a:t>нужд»</a:t>
            </a:r>
            <a:endParaRPr lang="ru-RU" dirty="0"/>
          </a:p>
        </p:txBody>
      </p:sp>
      <p:sp>
        <p:nvSpPr>
          <p:cNvPr id="9" name="Прямоугольник 8"/>
          <p:cNvSpPr/>
          <p:nvPr/>
        </p:nvSpPr>
        <p:spPr>
          <a:xfrm>
            <a:off x="1384663" y="2860314"/>
            <a:ext cx="5355771" cy="337892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Утверждены:</a:t>
            </a:r>
          </a:p>
          <a:p>
            <a:pPr marL="285750" indent="-285750" algn="ctr">
              <a:buFont typeface="Wingdings" panose="05000000000000000000" pitchFamily="2" charset="2"/>
              <a:buChar char="ü"/>
            </a:pPr>
            <a:r>
              <a:rPr lang="ru-RU" dirty="0" smtClean="0"/>
              <a:t>Типовая форма </a:t>
            </a:r>
            <a:r>
              <a:rPr lang="ru-RU" dirty="0"/>
              <a:t>независимой гарантии, предоставляемой в </a:t>
            </a:r>
            <a:r>
              <a:rPr lang="ru-RU" dirty="0" smtClean="0"/>
              <a:t>качестве обеспечения </a:t>
            </a:r>
            <a:r>
              <a:rPr lang="ru-RU" dirty="0"/>
              <a:t>заявки на участие в закупке товара, </a:t>
            </a:r>
            <a:r>
              <a:rPr lang="ru-RU" dirty="0" smtClean="0"/>
              <a:t>работы, услуги </a:t>
            </a:r>
            <a:r>
              <a:rPr lang="ru-RU" dirty="0"/>
              <a:t>для обеспечения государственных и муниципальных нужд</a:t>
            </a:r>
          </a:p>
          <a:p>
            <a:pPr marL="285750" indent="-285750" algn="ctr">
              <a:buFont typeface="Wingdings" panose="05000000000000000000" pitchFamily="2" charset="2"/>
              <a:buChar char="ü"/>
            </a:pPr>
            <a:r>
              <a:rPr lang="ru-RU" dirty="0"/>
              <a:t> Типовая форма независимой гарантии,</a:t>
            </a:r>
            <a:r>
              <a:rPr lang="ru-RU" dirty="0" smtClean="0"/>
              <a:t>, </a:t>
            </a:r>
            <a:r>
              <a:rPr lang="ru-RU" dirty="0"/>
              <a:t>предоставляемой в качестве обеспечения</a:t>
            </a:r>
          </a:p>
          <a:p>
            <a:pPr algn="ctr"/>
            <a:r>
              <a:rPr lang="ru-RU" dirty="0"/>
              <a:t>исполнения контракта</a:t>
            </a:r>
          </a:p>
          <a:p>
            <a:pPr marL="285750" indent="-285750" algn="ctr">
              <a:buFont typeface="Wingdings" panose="05000000000000000000" pitchFamily="2" charset="2"/>
              <a:buChar char="ü"/>
            </a:pPr>
            <a:endParaRPr lang="ru-RU" dirty="0"/>
          </a:p>
        </p:txBody>
      </p:sp>
      <p:sp>
        <p:nvSpPr>
          <p:cNvPr id="11" name="Прямоугольник 10"/>
          <p:cNvSpPr/>
          <p:nvPr/>
        </p:nvSpPr>
        <p:spPr>
          <a:xfrm>
            <a:off x="4798423" y="5965371"/>
            <a:ext cx="3178628" cy="76635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Вступает в силу с 01.10.2022</a:t>
            </a:r>
            <a:endParaRPr lang="ru-RU" dirty="0">
              <a:solidFill>
                <a:schemeClr val="tx1"/>
              </a:solidFill>
            </a:endParaRPr>
          </a:p>
        </p:txBody>
      </p:sp>
    </p:spTree>
    <p:extLst>
      <p:ext uri="{BB962C8B-B14F-4D97-AF65-F5344CB8AC3E}">
        <p14:creationId xmlns:p14="http://schemas.microsoft.com/office/powerpoint/2010/main" val="76726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Изменение ПП №1005</a:t>
            </a:r>
            <a:endParaRPr lang="ru-RU" sz="3200" b="1" dirty="0"/>
          </a:p>
        </p:txBody>
      </p:sp>
      <p:sp>
        <p:nvSpPr>
          <p:cNvPr id="3" name="TextBox 2"/>
          <p:cNvSpPr txBox="1"/>
          <p:nvPr/>
        </p:nvSpPr>
        <p:spPr>
          <a:xfrm>
            <a:off x="209005" y="995487"/>
            <a:ext cx="7680958" cy="338554"/>
          </a:xfrm>
          <a:prstGeom prst="rect">
            <a:avLst/>
          </a:prstGeom>
          <a:solidFill>
            <a:schemeClr val="accent5">
              <a:lumMod val="75000"/>
            </a:schemeClr>
          </a:solidFill>
        </p:spPr>
        <p:txBody>
          <a:bodyPr wrap="square" rtlCol="0">
            <a:spAutoFit/>
          </a:bodyPr>
          <a:lstStyle/>
          <a:p>
            <a:r>
              <a:rPr lang="ru-RU" sz="1600" dirty="0" smtClean="0">
                <a:solidFill>
                  <a:schemeClr val="bg1"/>
                </a:solidFill>
              </a:rPr>
              <a:t>Абзац 2 пункта а Дополнительных требований к НГ переформулирован:</a:t>
            </a:r>
          </a:p>
        </p:txBody>
      </p:sp>
      <p:sp>
        <p:nvSpPr>
          <p:cNvPr id="4" name="TextBox 3"/>
          <p:cNvSpPr txBox="1"/>
          <p:nvPr/>
        </p:nvSpPr>
        <p:spPr>
          <a:xfrm>
            <a:off x="209004" y="1325806"/>
            <a:ext cx="10493829" cy="1077218"/>
          </a:xfrm>
          <a:prstGeom prst="rect">
            <a:avLst/>
          </a:prstGeom>
          <a:noFill/>
          <a:ln>
            <a:solidFill>
              <a:schemeClr val="accent5">
                <a:lumMod val="50000"/>
              </a:schemeClr>
            </a:solidFill>
          </a:ln>
        </p:spPr>
        <p:txBody>
          <a:bodyPr wrap="square" rtlCol="0">
            <a:spAutoFit/>
          </a:bodyPr>
          <a:lstStyle/>
          <a:p>
            <a:r>
              <a:rPr lang="ru-RU" sz="1600" dirty="0"/>
              <a:t>обязательное закрепление в независимой </a:t>
            </a:r>
            <a:r>
              <a:rPr lang="ru-RU" sz="1600" dirty="0" smtClean="0"/>
              <a:t>гарантии:</a:t>
            </a:r>
          </a:p>
          <a:p>
            <a:r>
              <a:rPr lang="ru-RU" sz="1600" dirty="0" smtClean="0"/>
              <a:t>- права </a:t>
            </a:r>
            <a:r>
              <a:rPr lang="ru-RU" sz="1600" dirty="0"/>
              <a:t>заказчика в случае </a:t>
            </a:r>
            <a:r>
              <a:rPr lang="ru-RU" sz="1600" b="1" dirty="0"/>
              <a:t>неисполнения или ненадлежащего исполнения </a:t>
            </a:r>
            <a:r>
              <a:rPr lang="ru-RU" sz="1600" dirty="0"/>
              <a:t>поставщиком (подрядчиком, исполнителем) обязательств, обеспеченных независимой гарантией, представлять на бумажном носителе или в форме электронного документа требование об уплате денежной </a:t>
            </a:r>
            <a:r>
              <a:rPr lang="ru-RU" sz="1600" dirty="0" smtClean="0"/>
              <a:t>суммы…</a:t>
            </a:r>
            <a:endParaRPr lang="ru-RU" sz="1600" dirty="0"/>
          </a:p>
        </p:txBody>
      </p:sp>
      <p:sp>
        <p:nvSpPr>
          <p:cNvPr id="5" name="TextBox 4"/>
          <p:cNvSpPr txBox="1"/>
          <p:nvPr/>
        </p:nvSpPr>
        <p:spPr>
          <a:xfrm>
            <a:off x="209003" y="2944000"/>
            <a:ext cx="10493830" cy="1323439"/>
          </a:xfrm>
          <a:prstGeom prst="rect">
            <a:avLst/>
          </a:prstGeom>
          <a:noFill/>
          <a:ln>
            <a:solidFill>
              <a:schemeClr val="accent5">
                <a:lumMod val="50000"/>
              </a:schemeClr>
            </a:solidFill>
          </a:ln>
        </p:spPr>
        <p:txBody>
          <a:bodyPr wrap="square" rtlCol="0">
            <a:spAutoFit/>
          </a:bodyPr>
          <a:lstStyle/>
          <a:p>
            <a:r>
              <a:rPr lang="ru-RU" sz="1600" dirty="0"/>
              <a:t>обязательное закрепление в независимой гарантии:</a:t>
            </a:r>
          </a:p>
          <a:p>
            <a:r>
              <a:rPr lang="ru-RU" sz="1600" dirty="0" smtClean="0"/>
              <a:t>- права </a:t>
            </a:r>
            <a:r>
              <a:rPr lang="ru-RU" sz="1600" dirty="0"/>
              <a:t>заказчика в случае, предусмотренном пунктом 7 части 10 и </a:t>
            </a:r>
            <a:r>
              <a:rPr lang="ru-RU" sz="1600" b="1" dirty="0"/>
              <a:t>частью 13 </a:t>
            </a:r>
            <a:r>
              <a:rPr lang="ru-RU" sz="1600" dirty="0"/>
              <a:t>статьи 44 Федерального закона "О контрактной системе в сфере закупок товаров, работ, услуг для обеспечения государственных и муниципальных нужд", представлять на бумажном носителе или в форме электронного документа </a:t>
            </a:r>
            <a:r>
              <a:rPr lang="ru-RU" sz="1600" dirty="0" smtClean="0"/>
              <a:t>требование …</a:t>
            </a:r>
            <a:endParaRPr lang="ru-RU" sz="1600" dirty="0"/>
          </a:p>
        </p:txBody>
      </p:sp>
      <p:sp>
        <p:nvSpPr>
          <p:cNvPr id="13" name="TextBox 12"/>
          <p:cNvSpPr txBox="1"/>
          <p:nvPr/>
        </p:nvSpPr>
        <p:spPr>
          <a:xfrm>
            <a:off x="209003" y="2625731"/>
            <a:ext cx="7680960" cy="338554"/>
          </a:xfrm>
          <a:prstGeom prst="rect">
            <a:avLst/>
          </a:prstGeom>
          <a:solidFill>
            <a:schemeClr val="accent5">
              <a:lumMod val="75000"/>
            </a:schemeClr>
          </a:solidFill>
        </p:spPr>
        <p:txBody>
          <a:bodyPr wrap="square" rtlCol="0">
            <a:spAutoFit/>
          </a:bodyPr>
          <a:lstStyle/>
          <a:p>
            <a:r>
              <a:rPr lang="ru-RU" sz="1600" dirty="0" smtClean="0">
                <a:solidFill>
                  <a:schemeClr val="bg1"/>
                </a:solidFill>
              </a:rPr>
              <a:t>Абзац 3 пункта а Дополнительных требований к НГ переформулирован:</a:t>
            </a:r>
          </a:p>
        </p:txBody>
      </p:sp>
      <p:sp>
        <p:nvSpPr>
          <p:cNvPr id="7" name="TextBox 6"/>
          <p:cNvSpPr txBox="1"/>
          <p:nvPr/>
        </p:nvSpPr>
        <p:spPr>
          <a:xfrm>
            <a:off x="209005" y="4795897"/>
            <a:ext cx="10493828" cy="1569660"/>
          </a:xfrm>
          <a:prstGeom prst="rect">
            <a:avLst/>
          </a:prstGeom>
          <a:noFill/>
          <a:ln>
            <a:solidFill>
              <a:schemeClr val="accent5">
                <a:lumMod val="50000"/>
              </a:schemeClr>
            </a:solidFill>
          </a:ln>
        </p:spPr>
        <p:txBody>
          <a:bodyPr wrap="square" rtlCol="0">
            <a:spAutoFit/>
          </a:bodyPr>
          <a:lstStyle/>
          <a:p>
            <a:r>
              <a:rPr lang="ru-RU" sz="1600" dirty="0"/>
              <a:t>обязательное закрепление в независимой гарантии:</a:t>
            </a:r>
          </a:p>
          <a:p>
            <a:r>
              <a:rPr lang="ru-RU" sz="1600" dirty="0" smtClean="0"/>
              <a:t>- права </a:t>
            </a:r>
            <a:r>
              <a:rPr lang="ru-RU" sz="1600" dirty="0"/>
              <a:t>заказчика в случае </a:t>
            </a:r>
            <a:r>
              <a:rPr lang="ru-RU" sz="1600" b="1" dirty="0"/>
              <a:t>неисполнения или ненадлежащего исполнения </a:t>
            </a:r>
            <a:r>
              <a:rPr lang="ru-RU" sz="1600" dirty="0"/>
              <a:t>поставщиком (подрядчиком, исполнителем) требований к гарантии качества товара, работы, услуги, а также требований к гарантийному сроку и (или) объему предоставления гарантий их качества, гарантийному обслуживанию товара (далее - гарантийные обязательства), обеспеченных независимой гарантией, представлять на бумажном носителе или в форме электронного документа требование</a:t>
            </a:r>
          </a:p>
        </p:txBody>
      </p:sp>
      <p:sp>
        <p:nvSpPr>
          <p:cNvPr id="14" name="TextBox 13"/>
          <p:cNvSpPr txBox="1"/>
          <p:nvPr/>
        </p:nvSpPr>
        <p:spPr>
          <a:xfrm>
            <a:off x="209003" y="4469861"/>
            <a:ext cx="7680960" cy="338554"/>
          </a:xfrm>
          <a:prstGeom prst="rect">
            <a:avLst/>
          </a:prstGeom>
          <a:solidFill>
            <a:schemeClr val="accent5">
              <a:lumMod val="75000"/>
            </a:schemeClr>
          </a:solidFill>
        </p:spPr>
        <p:txBody>
          <a:bodyPr wrap="square" rtlCol="0">
            <a:spAutoFit/>
          </a:bodyPr>
          <a:lstStyle/>
          <a:p>
            <a:r>
              <a:rPr lang="ru-RU" sz="1600" dirty="0" smtClean="0">
                <a:solidFill>
                  <a:schemeClr val="bg1"/>
                </a:solidFill>
              </a:rPr>
              <a:t>Абзац 4 пункта а Дополнительных требований к НГ переформулирован:</a:t>
            </a:r>
          </a:p>
        </p:txBody>
      </p:sp>
    </p:spTree>
    <p:extLst>
      <p:ext uri="{BB962C8B-B14F-4D97-AF65-F5344CB8AC3E}">
        <p14:creationId xmlns:p14="http://schemas.microsoft.com/office/powerpoint/2010/main" val="36630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954107"/>
          </a:xfrm>
          <a:prstGeom prst="rect">
            <a:avLst/>
          </a:prstGeom>
          <a:noFill/>
        </p:spPr>
        <p:txBody>
          <a:bodyPr wrap="square" rtlCol="0">
            <a:spAutoFit/>
          </a:bodyPr>
          <a:lstStyle/>
          <a:p>
            <a:pPr lvl="0"/>
            <a:r>
              <a:rPr lang="ru-RU" sz="2800" b="1" dirty="0" smtClean="0"/>
              <a:t>Закон и ЕИС: Расторжение </a:t>
            </a:r>
            <a:r>
              <a:rPr lang="ru-RU" sz="2800" b="1" dirty="0"/>
              <a:t>в одностороннем </a:t>
            </a:r>
            <a:r>
              <a:rPr lang="ru-RU" sz="2800" b="1" dirty="0" smtClean="0"/>
              <a:t>порядке (электронные процедуры)</a:t>
            </a:r>
            <a:endParaRPr lang="ru-RU" sz="2800" dirty="0"/>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sp>
        <p:nvSpPr>
          <p:cNvPr id="3" name="Скругленный прямоугольник 2"/>
          <p:cNvSpPr/>
          <p:nvPr/>
        </p:nvSpPr>
        <p:spPr>
          <a:xfrm>
            <a:off x="320434" y="1354239"/>
            <a:ext cx="3444376" cy="157401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Контракт заключен по результатам электронной процедуры, извещение о которой опубликовано после 01.07.2018, но до 01.04.2022</a:t>
            </a:r>
            <a:endParaRPr lang="ru-RU" dirty="0"/>
          </a:p>
        </p:txBody>
      </p:sp>
      <p:sp>
        <p:nvSpPr>
          <p:cNvPr id="19" name="Скругленный прямоугольник 18"/>
          <p:cNvSpPr/>
          <p:nvPr/>
        </p:nvSpPr>
        <p:spPr>
          <a:xfrm>
            <a:off x="4249783" y="1358537"/>
            <a:ext cx="3466011" cy="15697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Контракт </a:t>
            </a:r>
            <a:r>
              <a:rPr lang="ru-RU" dirty="0" smtClean="0"/>
              <a:t>заключен по </a:t>
            </a:r>
            <a:r>
              <a:rPr lang="ru-RU" dirty="0"/>
              <a:t>результатам электронной процедуры, извещение о которой опубликовано  </a:t>
            </a:r>
            <a:r>
              <a:rPr lang="ru-RU" dirty="0" smtClean="0"/>
              <a:t>после 01.04.2022</a:t>
            </a:r>
            <a:endParaRPr lang="ru-RU" dirty="0"/>
          </a:p>
        </p:txBody>
      </p:sp>
      <p:sp>
        <p:nvSpPr>
          <p:cNvPr id="26" name="Скругленный прямоугольник 25"/>
          <p:cNvSpPr/>
          <p:nvPr/>
        </p:nvSpPr>
        <p:spPr>
          <a:xfrm>
            <a:off x="400595" y="3694592"/>
            <a:ext cx="3388118" cy="20334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случае принятия одной из сторон контракта решения об одностороннем отказе – необходимо установить соответствующий признак*</a:t>
            </a:r>
            <a:endParaRPr lang="ru-RU" dirty="0"/>
          </a:p>
        </p:txBody>
      </p:sp>
      <p:sp>
        <p:nvSpPr>
          <p:cNvPr id="8" name="TextBox 7"/>
          <p:cNvSpPr txBox="1"/>
          <p:nvPr/>
        </p:nvSpPr>
        <p:spPr>
          <a:xfrm>
            <a:off x="320434" y="6026072"/>
            <a:ext cx="7471954" cy="523220"/>
          </a:xfrm>
          <a:prstGeom prst="rect">
            <a:avLst/>
          </a:prstGeom>
          <a:noFill/>
        </p:spPr>
        <p:txBody>
          <a:bodyPr wrap="square" rtlCol="0">
            <a:spAutoFit/>
          </a:bodyPr>
          <a:lstStyle/>
          <a:p>
            <a:r>
              <a:rPr lang="ru-RU" sz="1400" dirty="0" smtClean="0"/>
              <a:t>* Фактически права поставщика (исполнителя, подрядчика) ущемлены, так как он не может проставить соответствующий признак в реестре контрактов</a:t>
            </a:r>
            <a:endParaRPr lang="ru-RU" sz="1400" dirty="0"/>
          </a:p>
        </p:txBody>
      </p:sp>
      <p:sp>
        <p:nvSpPr>
          <p:cNvPr id="4" name="Стрелка вниз 3"/>
          <p:cNvSpPr/>
          <p:nvPr/>
        </p:nvSpPr>
        <p:spPr>
          <a:xfrm>
            <a:off x="1780347" y="2863155"/>
            <a:ext cx="635726" cy="100148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кругленный прямоугольник 27"/>
          <p:cNvSpPr/>
          <p:nvPr/>
        </p:nvSpPr>
        <p:spPr>
          <a:xfrm>
            <a:off x="4282068" y="3694592"/>
            <a:ext cx="3388118" cy="203345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Признак наследуется из извещения без возможности дальнейшей корректировки</a:t>
            </a:r>
          </a:p>
        </p:txBody>
      </p:sp>
      <p:sp>
        <p:nvSpPr>
          <p:cNvPr id="25" name="Стрелка вниз 24"/>
          <p:cNvSpPr/>
          <p:nvPr/>
        </p:nvSpPr>
        <p:spPr>
          <a:xfrm>
            <a:off x="5625025" y="2863155"/>
            <a:ext cx="635726" cy="100148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397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Изменение ПП №1005</a:t>
            </a:r>
            <a:endParaRPr lang="ru-RU" sz="3200" b="1" dirty="0"/>
          </a:p>
        </p:txBody>
      </p:sp>
      <p:sp>
        <p:nvSpPr>
          <p:cNvPr id="3" name="TextBox 2"/>
          <p:cNvSpPr txBox="1"/>
          <p:nvPr/>
        </p:nvSpPr>
        <p:spPr>
          <a:xfrm>
            <a:off x="209002" y="1526930"/>
            <a:ext cx="7680958" cy="338554"/>
          </a:xfrm>
          <a:prstGeom prst="rect">
            <a:avLst/>
          </a:prstGeom>
          <a:solidFill>
            <a:schemeClr val="accent5">
              <a:lumMod val="75000"/>
            </a:schemeClr>
          </a:solidFill>
        </p:spPr>
        <p:txBody>
          <a:bodyPr wrap="square" rtlCol="0">
            <a:spAutoFit/>
          </a:bodyPr>
          <a:lstStyle/>
          <a:p>
            <a:r>
              <a:rPr lang="ru-RU" sz="1600" dirty="0" smtClean="0">
                <a:solidFill>
                  <a:schemeClr val="bg1"/>
                </a:solidFill>
              </a:rPr>
              <a:t>Абзац 8 пункта а Дополнительных требований к НГ добавлен:</a:t>
            </a:r>
          </a:p>
        </p:txBody>
      </p:sp>
      <p:sp>
        <p:nvSpPr>
          <p:cNvPr id="4" name="TextBox 3"/>
          <p:cNvSpPr txBox="1"/>
          <p:nvPr/>
        </p:nvSpPr>
        <p:spPr>
          <a:xfrm>
            <a:off x="209002" y="1865484"/>
            <a:ext cx="10493829" cy="2062103"/>
          </a:xfrm>
          <a:prstGeom prst="rect">
            <a:avLst/>
          </a:prstGeom>
          <a:noFill/>
          <a:ln>
            <a:solidFill>
              <a:schemeClr val="accent5">
                <a:lumMod val="50000"/>
              </a:schemeClr>
            </a:solidFill>
          </a:ln>
        </p:spPr>
        <p:txBody>
          <a:bodyPr wrap="square" rtlCol="0">
            <a:spAutoFit/>
          </a:bodyPr>
          <a:lstStyle/>
          <a:p>
            <a:r>
              <a:rPr lang="ru-RU" sz="1600" dirty="0"/>
              <a:t>обязательное закрепление в независимой </a:t>
            </a:r>
            <a:r>
              <a:rPr lang="ru-RU" sz="1600" dirty="0" smtClean="0"/>
              <a:t>гарантии:</a:t>
            </a:r>
          </a:p>
          <a:p>
            <a:r>
              <a:rPr lang="ru-RU" sz="1600" dirty="0" smtClean="0"/>
              <a:t>- условия </a:t>
            </a:r>
            <a:r>
              <a:rPr lang="ru-RU" sz="1600" dirty="0"/>
              <a:t>о рассмотрении требования заказчика об уплате денежной суммы по независимой гарантии не позднее 5 рабочих дней со дня, следующего за днем получения такого требования и документов, предусмотренных перечнем документов, представляемых заказчиком гаранту одновременно с требованием об осуществлении уплаты денежной суммы по независимой гарантии, утвержденным постановлением Правительства Российской Федерации от 8 ноября 2013 г. N 1005 "О независимых гарантиях, используемых для целей Федерального закона "О контрактной системе в сфере закупок товаров, работ, услуг для обеспечения государственных и муниципальных нужд";</a:t>
            </a:r>
          </a:p>
        </p:txBody>
      </p:sp>
      <p:sp>
        <p:nvSpPr>
          <p:cNvPr id="7" name="TextBox 6"/>
          <p:cNvSpPr txBox="1"/>
          <p:nvPr/>
        </p:nvSpPr>
        <p:spPr>
          <a:xfrm>
            <a:off x="209003" y="4797585"/>
            <a:ext cx="10493828" cy="830997"/>
          </a:xfrm>
          <a:prstGeom prst="rect">
            <a:avLst/>
          </a:prstGeom>
          <a:noFill/>
          <a:ln>
            <a:solidFill>
              <a:schemeClr val="accent5">
                <a:lumMod val="50000"/>
              </a:schemeClr>
            </a:solidFill>
          </a:ln>
        </p:spPr>
        <p:txBody>
          <a:bodyPr wrap="square" rtlCol="0">
            <a:spAutoFit/>
          </a:bodyPr>
          <a:lstStyle/>
          <a:p>
            <a:r>
              <a:rPr lang="ru-RU" sz="1600" dirty="0" smtClean="0"/>
              <a:t>- обязательное </a:t>
            </a:r>
            <a:r>
              <a:rPr lang="ru-RU" sz="1600" dirty="0"/>
              <a:t>закрепление в независимой гарантии:</a:t>
            </a:r>
          </a:p>
          <a:p>
            <a:r>
              <a:rPr lang="ru-RU" sz="1600" dirty="0"/>
              <a:t>условия о рассмотрении споров, возникающих в связи с исполнением обязательств по независимой гарантии, в арбитражном суде;</a:t>
            </a:r>
          </a:p>
        </p:txBody>
      </p:sp>
      <p:sp>
        <p:nvSpPr>
          <p:cNvPr id="14" name="TextBox 13"/>
          <p:cNvSpPr txBox="1"/>
          <p:nvPr/>
        </p:nvSpPr>
        <p:spPr>
          <a:xfrm>
            <a:off x="209004" y="4459031"/>
            <a:ext cx="7680960" cy="338554"/>
          </a:xfrm>
          <a:prstGeom prst="rect">
            <a:avLst/>
          </a:prstGeom>
          <a:solidFill>
            <a:schemeClr val="accent5">
              <a:lumMod val="75000"/>
            </a:schemeClr>
          </a:solidFill>
        </p:spPr>
        <p:txBody>
          <a:bodyPr wrap="square" rtlCol="0">
            <a:spAutoFit/>
          </a:bodyPr>
          <a:lstStyle/>
          <a:p>
            <a:r>
              <a:rPr lang="ru-RU" sz="1600" dirty="0" smtClean="0">
                <a:solidFill>
                  <a:schemeClr val="bg1"/>
                </a:solidFill>
              </a:rPr>
              <a:t>Абзац 9 пункта а Дополнительных требований к НГ добавлен:</a:t>
            </a:r>
          </a:p>
        </p:txBody>
      </p:sp>
    </p:spTree>
    <p:extLst>
      <p:ext uri="{BB962C8B-B14F-4D97-AF65-F5344CB8AC3E}">
        <p14:creationId xmlns:p14="http://schemas.microsoft.com/office/powerpoint/2010/main" val="26913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5</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544242"/>
            <a:ext cx="6293295" cy="954107"/>
          </a:xfrm>
          <a:prstGeom prst="rect">
            <a:avLst/>
          </a:prstGeom>
          <a:noFill/>
        </p:spPr>
        <p:txBody>
          <a:bodyPr wrap="square" rtlCol="0">
            <a:spAutoFit/>
          </a:bodyPr>
          <a:lstStyle/>
          <a:p>
            <a:r>
              <a:rPr lang="ru-RU" sz="2800" b="1" dirty="0">
                <a:latin typeface="Panton" pitchFamily="2" charset="0"/>
              </a:rPr>
              <a:t>Важнейшие изменения согласно </a:t>
            </a:r>
            <a:r>
              <a:rPr lang="en-US" sz="2800" b="1" dirty="0">
                <a:latin typeface="Panton"/>
              </a:rPr>
              <a:t>160-</a:t>
            </a:r>
            <a:r>
              <a:rPr lang="ru-RU" sz="2800" b="1" dirty="0" smtClean="0">
                <a:latin typeface="Panton" pitchFamily="2" charset="0"/>
              </a:rPr>
              <a:t>ФЗ от </a:t>
            </a:r>
            <a:r>
              <a:rPr lang="en-US" sz="2800" b="1" dirty="0" smtClean="0">
                <a:latin typeface="Panton"/>
              </a:rPr>
              <a:t>11.06.2022</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097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705678" y="240861"/>
            <a:ext cx="7428764" cy="584775"/>
          </a:xfrm>
          <a:prstGeom prst="rect">
            <a:avLst/>
          </a:prstGeom>
          <a:noFill/>
        </p:spPr>
        <p:txBody>
          <a:bodyPr wrap="square" rtlCol="0">
            <a:spAutoFit/>
          </a:bodyPr>
          <a:lstStyle/>
          <a:p>
            <a:r>
              <a:rPr lang="ru-RU" sz="3200" b="1" dirty="0" smtClean="0"/>
              <a:t>Основные изменения</a:t>
            </a:r>
            <a:endParaRPr lang="ru-RU" sz="3200" b="1" dirty="0"/>
          </a:p>
        </p:txBody>
      </p:sp>
      <p:sp>
        <p:nvSpPr>
          <p:cNvPr id="6" name="TextBox 5"/>
          <p:cNvSpPr txBox="1"/>
          <p:nvPr/>
        </p:nvSpPr>
        <p:spPr>
          <a:xfrm>
            <a:off x="705678" y="2103959"/>
            <a:ext cx="7132036" cy="1200329"/>
          </a:xfrm>
          <a:prstGeom prst="rect">
            <a:avLst/>
          </a:prstGeom>
          <a:solidFill>
            <a:schemeClr val="accent5">
              <a:lumMod val="20000"/>
              <a:lumOff val="80000"/>
            </a:schemeClr>
          </a:solidFill>
        </p:spPr>
        <p:txBody>
          <a:bodyPr wrap="square" rtlCol="0">
            <a:spAutoFit/>
          </a:bodyPr>
          <a:lstStyle/>
          <a:p>
            <a:endParaRPr lang="ru-RU" dirty="0" smtClean="0"/>
          </a:p>
          <a:p>
            <a:endParaRPr lang="ru-RU" dirty="0" smtClean="0"/>
          </a:p>
          <a:p>
            <a:r>
              <a:rPr lang="ru-RU" dirty="0" smtClean="0"/>
              <a:t>Новая редакция пункта 9 части 1 статьи 31 (требования к участникам)</a:t>
            </a:r>
            <a:endParaRPr lang="ru-RU" dirty="0"/>
          </a:p>
        </p:txBody>
      </p:sp>
      <p:sp>
        <p:nvSpPr>
          <p:cNvPr id="9" name="Пятиугольник 8"/>
          <p:cNvSpPr/>
          <p:nvPr/>
        </p:nvSpPr>
        <p:spPr>
          <a:xfrm>
            <a:off x="566056" y="1762646"/>
            <a:ext cx="2873829"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 01.01.2023 г.</a:t>
            </a:r>
            <a:endParaRPr lang="ru-RU" dirty="0"/>
          </a:p>
        </p:txBody>
      </p:sp>
      <p:sp>
        <p:nvSpPr>
          <p:cNvPr id="14" name="TextBox 13"/>
          <p:cNvSpPr txBox="1"/>
          <p:nvPr/>
        </p:nvSpPr>
        <p:spPr>
          <a:xfrm>
            <a:off x="705678" y="4241298"/>
            <a:ext cx="7132036" cy="1754326"/>
          </a:xfrm>
          <a:prstGeom prst="rect">
            <a:avLst/>
          </a:prstGeom>
          <a:solidFill>
            <a:schemeClr val="accent5">
              <a:lumMod val="20000"/>
              <a:lumOff val="80000"/>
            </a:schemeClr>
          </a:solidFill>
        </p:spPr>
        <p:txBody>
          <a:bodyPr wrap="square" rtlCol="0">
            <a:spAutoFit/>
          </a:bodyPr>
          <a:lstStyle/>
          <a:p>
            <a:endParaRPr lang="ru-RU" dirty="0" smtClean="0"/>
          </a:p>
          <a:p>
            <a:endParaRPr lang="ru-RU" dirty="0" smtClean="0"/>
          </a:p>
          <a:p>
            <a:r>
              <a:rPr lang="ru-RU" dirty="0" smtClean="0"/>
              <a:t>Новые редакция статей 38, 39 (требования к руководителю </a:t>
            </a:r>
            <a:r>
              <a:rPr lang="ru-RU" dirty="0"/>
              <a:t>заказчика, </a:t>
            </a:r>
            <a:r>
              <a:rPr lang="ru-RU" dirty="0" smtClean="0"/>
              <a:t>руководителю </a:t>
            </a:r>
            <a:r>
              <a:rPr lang="ru-RU" dirty="0"/>
              <a:t>контрактной службы, </a:t>
            </a:r>
            <a:r>
              <a:rPr lang="ru-RU" dirty="0" smtClean="0"/>
              <a:t>работникам </a:t>
            </a:r>
            <a:r>
              <a:rPr lang="ru-RU" dirty="0"/>
              <a:t>контрактной службы, </a:t>
            </a:r>
            <a:r>
              <a:rPr lang="ru-RU" dirty="0" smtClean="0"/>
              <a:t>контрактному управляющему, членам комиссии по закупкам)</a:t>
            </a:r>
            <a:endParaRPr lang="ru-RU" dirty="0"/>
          </a:p>
        </p:txBody>
      </p:sp>
      <p:sp>
        <p:nvSpPr>
          <p:cNvPr id="11" name="Пятиугольник 10"/>
          <p:cNvSpPr/>
          <p:nvPr/>
        </p:nvSpPr>
        <p:spPr>
          <a:xfrm>
            <a:off x="566056" y="3906018"/>
            <a:ext cx="2873829"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 01.07.2022 г.</a:t>
            </a:r>
            <a:endParaRPr lang="ru-RU" dirty="0"/>
          </a:p>
        </p:txBody>
      </p:sp>
    </p:spTree>
    <p:extLst>
      <p:ext uri="{BB962C8B-B14F-4D97-AF65-F5344CB8AC3E}">
        <p14:creationId xmlns:p14="http://schemas.microsoft.com/office/powerpoint/2010/main" val="25100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941AFF20-015C-CA49-A729-9AFAD0F50128}"/>
              </a:ext>
            </a:extLst>
          </p:cNvPr>
          <p:cNvSpPr/>
          <p:nvPr/>
        </p:nvSpPr>
        <p:spPr>
          <a:xfrm>
            <a:off x="315970" y="3929237"/>
            <a:ext cx="8056656" cy="584775"/>
          </a:xfrm>
          <a:prstGeom prst="rect">
            <a:avLst/>
          </a:prstGeom>
          <a:noFill/>
        </p:spPr>
        <p:txBody>
          <a:bodyPr wrap="square">
            <a:spAutoFit/>
          </a:bodyPr>
          <a:lstStyle/>
          <a:p>
            <a:r>
              <a:rPr lang="ru-RU" sz="3200" b="1" dirty="0" smtClean="0">
                <a:latin typeface="Panton SemiBold" pitchFamily="2" charset="0"/>
                <a:ea typeface="Roboto Lt" pitchFamily="2" charset="0"/>
                <a:cs typeface="Segoe UI" panose="020B0502040204020203" pitchFamily="34" charset="0"/>
              </a:rPr>
              <a:t>Блок 5</a:t>
            </a:r>
            <a:endParaRPr lang="ru-RU" sz="3200" b="1" dirty="0">
              <a:latin typeface="Panton SemiBold" pitchFamily="2" charset="0"/>
              <a:ea typeface="Roboto Lt" pitchFamily="2" charset="0"/>
              <a:cs typeface="Segoe UI" panose="020B0502040204020203" pitchFamily="34" charset="0"/>
            </a:endParaRPr>
          </a:p>
        </p:txBody>
      </p:sp>
      <p:sp>
        <p:nvSpPr>
          <p:cNvPr id="14" name="TextBox 13">
            <a:extLst>
              <a:ext uri="{FF2B5EF4-FFF2-40B4-BE49-F238E27FC236}">
                <a16:creationId xmlns:a16="http://schemas.microsoft.com/office/drawing/2014/main" id="{114169D9-C57A-914A-B361-9B22FA124132}"/>
              </a:ext>
            </a:extLst>
          </p:cNvPr>
          <p:cNvSpPr txBox="1"/>
          <p:nvPr/>
        </p:nvSpPr>
        <p:spPr>
          <a:xfrm>
            <a:off x="300038" y="2544242"/>
            <a:ext cx="6293295" cy="954107"/>
          </a:xfrm>
          <a:prstGeom prst="rect">
            <a:avLst/>
          </a:prstGeom>
          <a:noFill/>
        </p:spPr>
        <p:txBody>
          <a:bodyPr wrap="square" rtlCol="0">
            <a:spAutoFit/>
          </a:bodyPr>
          <a:lstStyle/>
          <a:p>
            <a:r>
              <a:rPr lang="ru-RU" sz="2800" b="1" dirty="0">
                <a:latin typeface="Panton" pitchFamily="2" charset="0"/>
              </a:rPr>
              <a:t>Важнейшие изменения согласно </a:t>
            </a:r>
            <a:r>
              <a:rPr lang="ru-RU" sz="2800" b="1" dirty="0" smtClean="0">
                <a:latin typeface="Panton"/>
              </a:rPr>
              <a:t>231</a:t>
            </a:r>
            <a:r>
              <a:rPr lang="en-US" sz="2800" b="1" dirty="0" smtClean="0">
                <a:latin typeface="Panton"/>
              </a:rPr>
              <a:t>-</a:t>
            </a:r>
            <a:r>
              <a:rPr lang="ru-RU" sz="2800" b="1" dirty="0" smtClean="0">
                <a:latin typeface="Panton" pitchFamily="2" charset="0"/>
              </a:rPr>
              <a:t>ФЗ от </a:t>
            </a:r>
            <a:r>
              <a:rPr lang="ru-RU" sz="2800" b="1" dirty="0" smtClean="0">
                <a:latin typeface="Panton"/>
              </a:rPr>
              <a:t>28</a:t>
            </a:r>
            <a:r>
              <a:rPr lang="en-US" sz="2800" b="1" dirty="0" smtClean="0">
                <a:latin typeface="Panton"/>
              </a:rPr>
              <a:t>.06.2022</a:t>
            </a:r>
            <a:endParaRPr lang="ru-RU" sz="2800" b="1" dirty="0">
              <a:latin typeface="Panton" pitchFamily="2" charset="0"/>
            </a:endParaRPr>
          </a:p>
        </p:txBody>
      </p:sp>
      <p:pic>
        <p:nvPicPr>
          <p:cNvPr id="15" name="Рисунок 14">
            <a:extLst>
              <a:ext uri="{FF2B5EF4-FFF2-40B4-BE49-F238E27FC236}">
                <a16:creationId xmlns:a16="http://schemas.microsoft.com/office/drawing/2014/main" id="{1326C4BA-3DE0-BA49-B1EC-38B7AF9BA7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0038" y="345713"/>
            <a:ext cx="3862945" cy="461610"/>
          </a:xfrm>
          <a:prstGeom prst="rect">
            <a:avLst/>
          </a:prstGeom>
        </p:spPr>
      </p:pic>
      <p:pic>
        <p:nvPicPr>
          <p:cNvPr id="23" name="Рисунок 22">
            <a:extLst>
              <a:ext uri="{FF2B5EF4-FFF2-40B4-BE49-F238E27FC236}">
                <a16:creationId xmlns:a16="http://schemas.microsoft.com/office/drawing/2014/main" id="{3AB989C9-5FEB-DE49-8823-6F3F92028D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09180" y="0"/>
            <a:ext cx="3996267" cy="6858000"/>
          </a:xfrm>
          <a:prstGeom prst="rect">
            <a:avLst/>
          </a:prstGeom>
        </p:spPr>
      </p:pic>
      <p:sp>
        <p:nvSpPr>
          <p:cNvPr id="24" name="Прямоугольник 23">
            <a:extLst>
              <a:ext uri="{FF2B5EF4-FFF2-40B4-BE49-F238E27FC236}">
                <a16:creationId xmlns:a16="http://schemas.microsoft.com/office/drawing/2014/main" id="{97D7383E-5C29-D748-B29C-B60C752C9775}"/>
              </a:ext>
            </a:extLst>
          </p:cNvPr>
          <p:cNvSpPr/>
          <p:nvPr/>
        </p:nvSpPr>
        <p:spPr>
          <a:xfrm>
            <a:off x="315970" y="3774562"/>
            <a:ext cx="5780030" cy="45719"/>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549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8950" y="258523"/>
            <a:ext cx="7428764" cy="584775"/>
          </a:xfrm>
          <a:prstGeom prst="rect">
            <a:avLst/>
          </a:prstGeom>
          <a:noFill/>
        </p:spPr>
        <p:txBody>
          <a:bodyPr wrap="square" rtlCol="0">
            <a:spAutoFit/>
          </a:bodyPr>
          <a:lstStyle/>
          <a:p>
            <a:r>
              <a:rPr lang="ru-RU" sz="3200" b="1" dirty="0" smtClean="0"/>
              <a:t>Вопросы терминологии</a:t>
            </a:r>
            <a:endParaRPr lang="ru-RU" sz="3200" b="1" dirty="0"/>
          </a:p>
        </p:txBody>
      </p:sp>
      <p:sp>
        <p:nvSpPr>
          <p:cNvPr id="6" name="TextBox 5"/>
          <p:cNvSpPr txBox="1"/>
          <p:nvPr/>
        </p:nvSpPr>
        <p:spPr>
          <a:xfrm>
            <a:off x="705678" y="2103959"/>
            <a:ext cx="7132036" cy="923330"/>
          </a:xfrm>
          <a:prstGeom prst="rect">
            <a:avLst/>
          </a:prstGeom>
          <a:solidFill>
            <a:schemeClr val="accent5">
              <a:lumMod val="20000"/>
              <a:lumOff val="80000"/>
            </a:schemeClr>
          </a:solidFill>
        </p:spPr>
        <p:txBody>
          <a:bodyPr wrap="square" rtlCol="0">
            <a:spAutoFit/>
          </a:bodyPr>
          <a:lstStyle/>
          <a:p>
            <a:endParaRPr lang="ru-RU" dirty="0" smtClean="0"/>
          </a:p>
          <a:p>
            <a:r>
              <a:rPr lang="ru-RU" dirty="0" smtClean="0"/>
              <a:t>- участник </a:t>
            </a:r>
            <a:r>
              <a:rPr lang="ru-RU" dirty="0"/>
              <a:t>закупки, с которым в соответствии с настоящим Федеральным законом заключен </a:t>
            </a:r>
            <a:r>
              <a:rPr lang="ru-RU" dirty="0" smtClean="0"/>
              <a:t>контракт</a:t>
            </a:r>
            <a:endParaRPr lang="ru-RU" dirty="0"/>
          </a:p>
        </p:txBody>
      </p:sp>
      <p:sp>
        <p:nvSpPr>
          <p:cNvPr id="9" name="Пятиугольник 8"/>
          <p:cNvSpPr/>
          <p:nvPr/>
        </p:nvSpPr>
        <p:spPr>
          <a:xfrm>
            <a:off x="566056" y="1762646"/>
            <a:ext cx="5651864"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Поставщик (подрядчик, исполнитель)</a:t>
            </a:r>
            <a:endParaRPr lang="ru-RU" dirty="0"/>
          </a:p>
        </p:txBody>
      </p:sp>
      <p:sp>
        <p:nvSpPr>
          <p:cNvPr id="14" name="TextBox 13"/>
          <p:cNvSpPr txBox="1"/>
          <p:nvPr/>
        </p:nvSpPr>
        <p:spPr>
          <a:xfrm>
            <a:off x="705678" y="3703882"/>
            <a:ext cx="7132036" cy="2862322"/>
          </a:xfrm>
          <a:prstGeom prst="rect">
            <a:avLst/>
          </a:prstGeom>
          <a:solidFill>
            <a:schemeClr val="accent5">
              <a:lumMod val="20000"/>
              <a:lumOff val="80000"/>
            </a:schemeClr>
          </a:solidFill>
        </p:spPr>
        <p:txBody>
          <a:bodyPr wrap="square" rtlCol="0">
            <a:spAutoFit/>
          </a:bodyPr>
          <a:lstStyle/>
          <a:p>
            <a:endParaRPr lang="ru-RU" dirty="0" smtClean="0"/>
          </a:p>
          <a:p>
            <a:r>
              <a:rPr lang="ru-RU" dirty="0" smtClean="0"/>
              <a:t>- контракт </a:t>
            </a:r>
            <a:r>
              <a:rPr lang="ru-RU" dirty="0"/>
              <a:t>на поставку товара, оказание услуги, заключенный в соответствии со статьей 111.4 настоящего Федерального закона и предусматривающий встречные инвестиционные обязательства поставщика (исполнителя) по созданию, модернизации, освоению производства такого товара и (или) по созданию, реконструкции имущества </a:t>
            </a:r>
            <a:r>
              <a:rPr lang="ru-RU" dirty="0" smtClean="0"/>
              <a:t>(</a:t>
            </a:r>
            <a:r>
              <a:rPr lang="ru-RU" dirty="0"/>
              <a:t>недвижимого имущества или недвижимого имущества и движимого имущества, технологически связанных между собой), предназначенного для оказания такой </a:t>
            </a:r>
            <a:r>
              <a:rPr lang="ru-RU" dirty="0" smtClean="0"/>
              <a:t>услуги</a:t>
            </a:r>
            <a:endParaRPr lang="ru-RU" dirty="0"/>
          </a:p>
        </p:txBody>
      </p:sp>
      <p:sp>
        <p:nvSpPr>
          <p:cNvPr id="11" name="Пятиугольник 10"/>
          <p:cNvSpPr/>
          <p:nvPr/>
        </p:nvSpPr>
        <p:spPr>
          <a:xfrm>
            <a:off x="566056" y="3368602"/>
            <a:ext cx="5808618"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Контракт </a:t>
            </a:r>
            <a:r>
              <a:rPr lang="ru-RU" dirty="0"/>
              <a:t>со встречными инвестиционными </a:t>
            </a:r>
            <a:r>
              <a:rPr lang="ru-RU" dirty="0" smtClean="0"/>
              <a:t>обязательствами</a:t>
            </a:r>
            <a:endParaRPr lang="ru-RU" dirty="0"/>
          </a:p>
        </p:txBody>
      </p:sp>
      <p:sp>
        <p:nvSpPr>
          <p:cNvPr id="3" name="Прямоугольник 2"/>
          <p:cNvSpPr/>
          <p:nvPr/>
        </p:nvSpPr>
        <p:spPr>
          <a:xfrm>
            <a:off x="566056" y="1036320"/>
            <a:ext cx="7271658" cy="4005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Даны определения терминам:</a:t>
            </a:r>
            <a:endParaRPr lang="ru-RU" dirty="0"/>
          </a:p>
        </p:txBody>
      </p:sp>
    </p:spTree>
    <p:extLst>
      <p:ext uri="{BB962C8B-B14F-4D97-AF65-F5344CB8AC3E}">
        <p14:creationId xmlns:p14="http://schemas.microsoft.com/office/powerpoint/2010/main" val="1999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8950" y="324180"/>
            <a:ext cx="7428764" cy="523220"/>
          </a:xfrm>
          <a:prstGeom prst="rect">
            <a:avLst/>
          </a:prstGeom>
          <a:noFill/>
        </p:spPr>
        <p:txBody>
          <a:bodyPr wrap="square" rtlCol="0">
            <a:spAutoFit/>
          </a:bodyPr>
          <a:lstStyle/>
          <a:p>
            <a:r>
              <a:rPr lang="ru-RU" sz="2800" b="1" dirty="0" smtClean="0"/>
              <a:t>Изменения</a:t>
            </a:r>
            <a:endParaRPr lang="ru-RU" sz="2800" b="1" dirty="0"/>
          </a:p>
        </p:txBody>
      </p:sp>
      <p:sp>
        <p:nvSpPr>
          <p:cNvPr id="4" name="TextBox 3"/>
          <p:cNvSpPr txBox="1"/>
          <p:nvPr/>
        </p:nvSpPr>
        <p:spPr>
          <a:xfrm>
            <a:off x="531223" y="1409948"/>
            <a:ext cx="7664510" cy="1107996"/>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ü"/>
            </a:pPr>
            <a:endParaRPr lang="ru-RU" dirty="0" smtClean="0">
              <a:solidFill>
                <a:schemeClr val="bg2"/>
              </a:solidFill>
            </a:endParaRPr>
          </a:p>
          <a:p>
            <a:pPr marL="285750" indent="-285750">
              <a:buFont typeface="Wingdings" panose="05000000000000000000" pitchFamily="2" charset="2"/>
              <a:buChar char="ü"/>
            </a:pPr>
            <a:r>
              <a:rPr lang="ru-RU" sz="1600" dirty="0" smtClean="0"/>
              <a:t>Основание для проведения такой закупки – пункты 4-5.2 части 1 статьи 93</a:t>
            </a:r>
          </a:p>
          <a:p>
            <a:pPr marL="285750" indent="-285750">
              <a:buFont typeface="Wingdings" panose="05000000000000000000" pitchFamily="2" charset="2"/>
              <a:buChar char="ü"/>
            </a:pPr>
            <a:r>
              <a:rPr lang="ru-RU" sz="1600" dirty="0" smtClean="0"/>
              <a:t>Введена возможность заключения в случае получения единственной заявки  </a:t>
            </a:r>
            <a:endParaRPr lang="ru-RU" sz="1600" dirty="0"/>
          </a:p>
        </p:txBody>
      </p:sp>
      <p:sp>
        <p:nvSpPr>
          <p:cNvPr id="12" name="Пятиугольник 11"/>
          <p:cNvSpPr/>
          <p:nvPr/>
        </p:nvSpPr>
        <p:spPr>
          <a:xfrm>
            <a:off x="292165" y="1074668"/>
            <a:ext cx="5651864"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Электронный магазин по ч.12 ст.93 (с 01.01.2023)</a:t>
            </a:r>
            <a:endParaRPr lang="ru-RU" sz="1600" dirty="0"/>
          </a:p>
        </p:txBody>
      </p:sp>
      <p:sp>
        <p:nvSpPr>
          <p:cNvPr id="16" name="TextBox 15"/>
          <p:cNvSpPr txBox="1"/>
          <p:nvPr/>
        </p:nvSpPr>
        <p:spPr>
          <a:xfrm>
            <a:off x="531222" y="3103735"/>
            <a:ext cx="7664511" cy="861774"/>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ü"/>
            </a:pPr>
            <a:endParaRPr lang="ru-RU" dirty="0" smtClean="0">
              <a:solidFill>
                <a:schemeClr val="bg2"/>
              </a:solidFill>
            </a:endParaRPr>
          </a:p>
          <a:p>
            <a:pPr marL="285750" indent="-285750">
              <a:buFont typeface="Wingdings" panose="05000000000000000000" pitchFamily="2" charset="2"/>
              <a:buChar char="ü"/>
            </a:pPr>
            <a:r>
              <a:rPr lang="ru-RU" sz="1600" dirty="0" smtClean="0"/>
              <a:t>Новая редакция статьи 111.4 и внесение изменений в иные статьи закона, связанные с заключением таких контрактов</a:t>
            </a:r>
            <a:endParaRPr lang="ru-RU" sz="1600" dirty="0"/>
          </a:p>
        </p:txBody>
      </p:sp>
      <p:sp>
        <p:nvSpPr>
          <p:cNvPr id="13" name="Пятиугольник 12"/>
          <p:cNvSpPr/>
          <p:nvPr/>
        </p:nvSpPr>
        <p:spPr>
          <a:xfrm>
            <a:off x="292165" y="2772167"/>
            <a:ext cx="5651864"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Контракт со встречными инвестиционными обязательствами</a:t>
            </a:r>
            <a:endParaRPr lang="ru-RU" sz="1600" dirty="0"/>
          </a:p>
        </p:txBody>
      </p:sp>
      <p:sp>
        <p:nvSpPr>
          <p:cNvPr id="19" name="TextBox 18"/>
          <p:cNvSpPr txBox="1"/>
          <p:nvPr/>
        </p:nvSpPr>
        <p:spPr>
          <a:xfrm>
            <a:off x="531222" y="4551300"/>
            <a:ext cx="7593875" cy="1846659"/>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ü"/>
            </a:pPr>
            <a:endParaRPr lang="ru-RU" dirty="0" smtClean="0">
              <a:solidFill>
                <a:schemeClr val="bg2"/>
              </a:solidFill>
            </a:endParaRPr>
          </a:p>
          <a:p>
            <a:pPr marL="285750" indent="-285750">
              <a:buFont typeface="Wingdings" panose="05000000000000000000" pitchFamily="2" charset="2"/>
              <a:buChar char="ü"/>
            </a:pPr>
            <a:r>
              <a:rPr lang="ru-RU" sz="1600" dirty="0" smtClean="0"/>
              <a:t>Новая часть 65.2 статьи 112 о </a:t>
            </a:r>
            <a:r>
              <a:rPr lang="ru-RU" sz="1600" dirty="0"/>
              <a:t>возможности </a:t>
            </a:r>
            <a:r>
              <a:rPr lang="ru-RU" sz="1600" dirty="0" smtClean="0"/>
              <a:t>изменения </a:t>
            </a:r>
            <a:r>
              <a:rPr lang="ru-RU" sz="1600" dirty="0"/>
              <a:t>существенных условий контракта, предметом которого является поставка лекарственных препаратов, медицинских изделий, расходных </a:t>
            </a:r>
            <a:r>
              <a:rPr lang="ru-RU" sz="1600" dirty="0" smtClean="0"/>
              <a:t>материалов (в пределах 30%) </a:t>
            </a:r>
          </a:p>
          <a:p>
            <a:pPr marL="285750" indent="-285750">
              <a:buFont typeface="Wingdings" panose="05000000000000000000" pitchFamily="2" charset="2"/>
              <a:buChar char="ü"/>
            </a:pPr>
            <a:r>
              <a:rPr lang="ru-RU" sz="1600" dirty="0" smtClean="0"/>
              <a:t>Продление срока действия частей 66 и 67 статьи 112 до 31 декабря 2024 года</a:t>
            </a:r>
            <a:endParaRPr lang="ru-RU" sz="1600" dirty="0"/>
          </a:p>
        </p:txBody>
      </p:sp>
      <p:sp>
        <p:nvSpPr>
          <p:cNvPr id="17" name="Пятиугольник 16"/>
          <p:cNvSpPr/>
          <p:nvPr/>
        </p:nvSpPr>
        <p:spPr>
          <a:xfrm>
            <a:off x="292165" y="4219583"/>
            <a:ext cx="5651864" cy="670560"/>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Единственный поставщик</a:t>
            </a:r>
            <a:endParaRPr lang="ru-RU" sz="1600" dirty="0"/>
          </a:p>
        </p:txBody>
      </p:sp>
    </p:spTree>
    <p:extLst>
      <p:ext uri="{BB962C8B-B14F-4D97-AF65-F5344CB8AC3E}">
        <p14:creationId xmlns:p14="http://schemas.microsoft.com/office/powerpoint/2010/main" val="14542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C92C95F8-18F7-8C44-98B0-2E4D06B6A1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95733" y="0"/>
            <a:ext cx="3996267" cy="6858000"/>
          </a:xfrm>
          <a:prstGeom prst="rect">
            <a:avLst/>
          </a:prstGeom>
        </p:spPr>
      </p:pic>
      <p:sp>
        <p:nvSpPr>
          <p:cNvPr id="8" name="Прямоугольник 7">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4">
            <a:extLst>
              <a:ext uri="{FF2B5EF4-FFF2-40B4-BE49-F238E27FC236}">
                <a16:creationId xmlns:a16="http://schemas.microsoft.com/office/drawing/2014/main" id="{F70B7A51-5CE0-C142-BF34-C750415B5087}"/>
              </a:ext>
            </a:extLst>
          </p:cNvPr>
          <p:cNvSpPr>
            <a:spLocks noGrp="1"/>
          </p:cNvSpPr>
          <p:nvPr>
            <p:ph type="sldNum" sz="quarter" idx="12"/>
          </p:nvPr>
        </p:nvSpPr>
        <p:spPr>
          <a:xfrm>
            <a:off x="11244963" y="6223924"/>
            <a:ext cx="683339" cy="365125"/>
          </a:xfrm>
        </p:spPr>
        <p:txBody>
          <a:bodyPr/>
          <a:lstStyle/>
          <a:p>
            <a:r>
              <a:rPr lang="en-US" dirty="0">
                <a:solidFill>
                  <a:schemeClr val="tx1">
                    <a:lumMod val="50000"/>
                    <a:lumOff val="50000"/>
                  </a:schemeClr>
                </a:solidFill>
                <a:latin typeface="Panton" pitchFamily="2" charset="0"/>
              </a:rPr>
              <a:t>3</a:t>
            </a:r>
            <a:endParaRPr lang="ru-RU" dirty="0">
              <a:solidFill>
                <a:schemeClr val="tx1">
                  <a:lumMod val="50000"/>
                  <a:lumOff val="50000"/>
                </a:schemeClr>
              </a:solidFill>
              <a:latin typeface="Panton" pitchFamily="2" charset="0"/>
            </a:endParaRPr>
          </a:p>
        </p:txBody>
      </p:sp>
      <p:sp>
        <p:nvSpPr>
          <p:cNvPr id="7" name="TextBox 6"/>
          <p:cNvSpPr txBox="1"/>
          <p:nvPr/>
        </p:nvSpPr>
        <p:spPr>
          <a:xfrm>
            <a:off x="3692324" y="2875002"/>
            <a:ext cx="4110556" cy="1446550"/>
          </a:xfrm>
          <a:prstGeom prst="rect">
            <a:avLst/>
          </a:prstGeom>
          <a:noFill/>
        </p:spPr>
        <p:txBody>
          <a:bodyPr wrap="square" rtlCol="0">
            <a:spAutoFit/>
          </a:bodyPr>
          <a:lstStyle/>
          <a:p>
            <a:r>
              <a:rPr lang="ru-RU" sz="2200" dirty="0" smtClean="0"/>
              <a:t>Спасибо за внимание!</a:t>
            </a:r>
          </a:p>
          <a:p>
            <a:endParaRPr lang="ru-RU" sz="2200" dirty="0"/>
          </a:p>
          <a:p>
            <a:endParaRPr lang="ru-RU" sz="2200" dirty="0"/>
          </a:p>
          <a:p>
            <a:endParaRPr lang="ru-RU" sz="2200" dirty="0" smtClean="0"/>
          </a:p>
        </p:txBody>
      </p:sp>
    </p:spTree>
    <p:extLst>
      <p:ext uri="{BB962C8B-B14F-4D97-AF65-F5344CB8AC3E}">
        <p14:creationId xmlns:p14="http://schemas.microsoft.com/office/powerpoint/2010/main" val="7377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9958105" cy="954107"/>
          </a:xfrm>
          <a:prstGeom prst="rect">
            <a:avLst/>
          </a:prstGeom>
          <a:noFill/>
        </p:spPr>
        <p:txBody>
          <a:bodyPr wrap="square" rtlCol="0">
            <a:spAutoFit/>
          </a:bodyPr>
          <a:lstStyle/>
          <a:p>
            <a:pPr lvl="0"/>
            <a:r>
              <a:rPr lang="ru-RU" sz="2800" b="1" dirty="0" smtClean="0"/>
              <a:t>Размещение сведений о возможности одностороннего отказа (извещение до 01.04.2022)</a:t>
            </a:r>
            <a:endParaRPr lang="ru-RU" sz="2800" dirty="0"/>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95733" y="0"/>
            <a:ext cx="3996267" cy="6858000"/>
          </a:xfrm>
          <a:prstGeom prst="rect">
            <a:avLst/>
          </a:prstGeom>
        </p:spPr>
      </p:pic>
      <p:pic>
        <p:nvPicPr>
          <p:cNvPr id="7" name="Рисунок 6"/>
          <p:cNvPicPr>
            <a:picLocks noChangeAspect="1"/>
          </p:cNvPicPr>
          <p:nvPr/>
        </p:nvPicPr>
        <p:blipFill>
          <a:blip r:embed="rId5"/>
          <a:stretch>
            <a:fillRect/>
          </a:stretch>
        </p:blipFill>
        <p:spPr>
          <a:xfrm>
            <a:off x="206556" y="2185851"/>
            <a:ext cx="11016138" cy="2750139"/>
          </a:xfrm>
          <a:prstGeom prst="rect">
            <a:avLst/>
          </a:prstGeom>
        </p:spPr>
      </p:pic>
      <p:sp>
        <p:nvSpPr>
          <p:cNvPr id="9" name="Прямоугольник 8"/>
          <p:cNvSpPr/>
          <p:nvPr/>
        </p:nvSpPr>
        <p:spPr>
          <a:xfrm>
            <a:off x="243840" y="4127863"/>
            <a:ext cx="7498080" cy="313508"/>
          </a:xfrm>
          <a:prstGeom prst="rect">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21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954107"/>
          </a:xfrm>
          <a:prstGeom prst="rect">
            <a:avLst/>
          </a:prstGeom>
          <a:noFill/>
        </p:spPr>
        <p:txBody>
          <a:bodyPr wrap="square" rtlCol="0">
            <a:spAutoFit/>
          </a:bodyPr>
          <a:lstStyle/>
          <a:p>
            <a:pPr lvl="0"/>
            <a:r>
              <a:rPr lang="ru-RU" sz="2800" b="1" dirty="0"/>
              <a:t>Расторжение в одностороннем порядке –электронные </a:t>
            </a:r>
            <a:r>
              <a:rPr lang="ru-RU" sz="2800" b="1" dirty="0" smtClean="0"/>
              <a:t>процедуры с 01.07.2022</a:t>
            </a:r>
            <a:endParaRPr lang="ru-RU" sz="2800" dirty="0"/>
          </a:p>
        </p:txBody>
      </p:sp>
      <p:sp>
        <p:nvSpPr>
          <p:cNvPr id="5" name="Дуга 4">
            <a:extLst>
              <a:ext uri="{FF2B5EF4-FFF2-40B4-BE49-F238E27FC236}">
                <a16:creationId xmlns:a16="http://schemas.microsoft.com/office/drawing/2014/main" id="{B1E77D0A-2A3A-834C-8AD9-11E4F22292B2}"/>
              </a:ext>
            </a:extLst>
          </p:cNvPr>
          <p:cNvSpPr/>
          <p:nvPr/>
        </p:nvSpPr>
        <p:spPr>
          <a:xfrm rot="18638683">
            <a:off x="3247159" y="3903985"/>
            <a:ext cx="5898192" cy="6163779"/>
          </a:xfrm>
          <a:prstGeom prst="arc">
            <a:avLst>
              <a:gd name="adj1" fmla="val 13858018"/>
              <a:gd name="adj2" fmla="val 2857175"/>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Овал 6">
            <a:extLst>
              <a:ext uri="{FF2B5EF4-FFF2-40B4-BE49-F238E27FC236}">
                <a16:creationId xmlns:a16="http://schemas.microsoft.com/office/drawing/2014/main" id="{6FAA2EB9-B6BA-E34D-B12B-1DF667A1A708}"/>
              </a:ext>
            </a:extLst>
          </p:cNvPr>
          <p:cNvSpPr/>
          <p:nvPr/>
        </p:nvSpPr>
        <p:spPr>
          <a:xfrm rot="16470340">
            <a:off x="3350289" y="4536111"/>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2" name="TextBox 1">
            <a:extLst>
              <a:ext uri="{FF2B5EF4-FFF2-40B4-BE49-F238E27FC236}">
                <a16:creationId xmlns:a16="http://schemas.microsoft.com/office/drawing/2014/main" id="{F5B53DE2-1287-C94D-A3E0-03A192CDE956}"/>
              </a:ext>
            </a:extLst>
          </p:cNvPr>
          <p:cNvSpPr txBox="1"/>
          <p:nvPr/>
        </p:nvSpPr>
        <p:spPr>
          <a:xfrm>
            <a:off x="2835412" y="4682169"/>
            <a:ext cx="1961003" cy="861774"/>
          </a:xfrm>
          <a:prstGeom prst="rect">
            <a:avLst/>
          </a:prstGeom>
          <a:noFill/>
        </p:spPr>
        <p:txBody>
          <a:bodyPr wrap="square" rtlCol="0">
            <a:spAutoFit/>
          </a:bodyPr>
          <a:lstStyle/>
          <a:p>
            <a:pPr algn="ctr"/>
            <a:r>
              <a:rPr lang="en-US" sz="2000" b="1" dirty="0">
                <a:latin typeface="Panton" pitchFamily="2" charset="0"/>
              </a:rPr>
              <a:t>1</a:t>
            </a:r>
          </a:p>
          <a:p>
            <a:pPr algn="ctr"/>
            <a:r>
              <a:rPr lang="ru-RU" sz="1200" b="1" dirty="0">
                <a:latin typeface="Panton" pitchFamily="2" charset="0"/>
              </a:rPr>
              <a:t>Шаг</a:t>
            </a:r>
            <a:endParaRPr lang="ru-RU" b="1" dirty="0">
              <a:latin typeface="Panton" pitchFamily="2" charset="0"/>
            </a:endParaRPr>
          </a:p>
          <a:p>
            <a:endParaRPr lang="ru-RU" dirty="0"/>
          </a:p>
        </p:txBody>
      </p:sp>
      <p:sp>
        <p:nvSpPr>
          <p:cNvPr id="12" name="TextBox 11">
            <a:extLst>
              <a:ext uri="{FF2B5EF4-FFF2-40B4-BE49-F238E27FC236}">
                <a16:creationId xmlns:a16="http://schemas.microsoft.com/office/drawing/2014/main" id="{A20A12DE-98C1-AD47-B5B6-5F39983E4EDD}"/>
              </a:ext>
            </a:extLst>
          </p:cNvPr>
          <p:cNvSpPr txBox="1"/>
          <p:nvPr/>
        </p:nvSpPr>
        <p:spPr>
          <a:xfrm>
            <a:off x="1072344" y="4035152"/>
            <a:ext cx="2294263" cy="1323439"/>
          </a:xfrm>
          <a:prstGeom prst="rect">
            <a:avLst/>
          </a:prstGeom>
          <a:noFill/>
        </p:spPr>
        <p:txBody>
          <a:bodyPr wrap="square">
            <a:spAutoFit/>
          </a:bodyPr>
          <a:lstStyle/>
          <a:p>
            <a:pPr lvl="0" algn="r"/>
            <a:r>
              <a:rPr lang="ru-RU" sz="1600" b="1" dirty="0"/>
              <a:t>Заказчик с использованием ЕИС формирует решение об одностороннем отказе</a:t>
            </a:r>
          </a:p>
        </p:txBody>
      </p:sp>
      <p:sp>
        <p:nvSpPr>
          <p:cNvPr id="13" name="Овал 12">
            <a:extLst>
              <a:ext uri="{FF2B5EF4-FFF2-40B4-BE49-F238E27FC236}">
                <a16:creationId xmlns:a16="http://schemas.microsoft.com/office/drawing/2014/main" id="{5BC260E5-00E3-0C4D-B2D6-AA2BBC820D23}"/>
              </a:ext>
            </a:extLst>
          </p:cNvPr>
          <p:cNvSpPr/>
          <p:nvPr/>
        </p:nvSpPr>
        <p:spPr>
          <a:xfrm rot="16470340">
            <a:off x="5630375" y="3458207"/>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14" name="TextBox 13">
            <a:extLst>
              <a:ext uri="{FF2B5EF4-FFF2-40B4-BE49-F238E27FC236}">
                <a16:creationId xmlns:a16="http://schemas.microsoft.com/office/drawing/2014/main" id="{C8DEDB81-AB6A-2342-BE79-2E134954B058}"/>
              </a:ext>
            </a:extLst>
          </p:cNvPr>
          <p:cNvSpPr txBox="1"/>
          <p:nvPr/>
        </p:nvSpPr>
        <p:spPr>
          <a:xfrm>
            <a:off x="5115498" y="3604265"/>
            <a:ext cx="1961003" cy="861774"/>
          </a:xfrm>
          <a:prstGeom prst="rect">
            <a:avLst/>
          </a:prstGeom>
          <a:noFill/>
        </p:spPr>
        <p:txBody>
          <a:bodyPr wrap="square" rtlCol="0">
            <a:spAutoFit/>
          </a:bodyPr>
          <a:lstStyle/>
          <a:p>
            <a:pPr algn="ctr"/>
            <a:r>
              <a:rPr lang="en-US" sz="2000" b="1" dirty="0">
                <a:latin typeface="Panton" pitchFamily="2" charset="0"/>
              </a:rPr>
              <a:t>2</a:t>
            </a:r>
          </a:p>
          <a:p>
            <a:pPr algn="ctr"/>
            <a:r>
              <a:rPr lang="ru-RU" sz="1200" b="1" dirty="0">
                <a:latin typeface="Panton" pitchFamily="2" charset="0"/>
              </a:rPr>
              <a:t>Шаг</a:t>
            </a:r>
            <a:endParaRPr lang="ru-RU" b="1" dirty="0">
              <a:latin typeface="Panton" pitchFamily="2" charset="0"/>
            </a:endParaRPr>
          </a:p>
          <a:p>
            <a:endParaRPr lang="ru-RU" dirty="0"/>
          </a:p>
        </p:txBody>
      </p:sp>
      <p:sp>
        <p:nvSpPr>
          <p:cNvPr id="16" name="TextBox 15">
            <a:extLst>
              <a:ext uri="{FF2B5EF4-FFF2-40B4-BE49-F238E27FC236}">
                <a16:creationId xmlns:a16="http://schemas.microsoft.com/office/drawing/2014/main" id="{FE4E8B5F-9D3B-B64A-80E3-587496F6D87D}"/>
              </a:ext>
            </a:extLst>
          </p:cNvPr>
          <p:cNvSpPr txBox="1"/>
          <p:nvPr/>
        </p:nvSpPr>
        <p:spPr>
          <a:xfrm>
            <a:off x="4617677" y="2002975"/>
            <a:ext cx="2831559" cy="1323439"/>
          </a:xfrm>
          <a:prstGeom prst="rect">
            <a:avLst/>
          </a:prstGeom>
          <a:noFill/>
        </p:spPr>
        <p:txBody>
          <a:bodyPr wrap="square">
            <a:spAutoFit/>
          </a:bodyPr>
          <a:lstStyle/>
          <a:p>
            <a:pPr lvl="0" algn="ctr"/>
            <a:r>
              <a:rPr lang="ru-RU" sz="1600" b="1" dirty="0"/>
              <a:t>В течение часа решение направляется поставщику через ЕИС. Это и есть надлежащее уведомление</a:t>
            </a:r>
          </a:p>
        </p:txBody>
      </p:sp>
      <p:sp>
        <p:nvSpPr>
          <p:cNvPr id="17" name="Овал 16">
            <a:extLst>
              <a:ext uri="{FF2B5EF4-FFF2-40B4-BE49-F238E27FC236}">
                <a16:creationId xmlns:a16="http://schemas.microsoft.com/office/drawing/2014/main" id="{84446A36-0943-D447-ABC1-00172DDFE2E9}"/>
              </a:ext>
            </a:extLst>
          </p:cNvPr>
          <p:cNvSpPr/>
          <p:nvPr/>
        </p:nvSpPr>
        <p:spPr>
          <a:xfrm rot="16470340">
            <a:off x="7964113" y="4536111"/>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18" name="TextBox 17">
            <a:extLst>
              <a:ext uri="{FF2B5EF4-FFF2-40B4-BE49-F238E27FC236}">
                <a16:creationId xmlns:a16="http://schemas.microsoft.com/office/drawing/2014/main" id="{C7B4337E-0676-0345-B7CC-4F4ADDE15FE1}"/>
              </a:ext>
            </a:extLst>
          </p:cNvPr>
          <p:cNvSpPr txBox="1"/>
          <p:nvPr/>
        </p:nvSpPr>
        <p:spPr>
          <a:xfrm>
            <a:off x="7449236" y="4682169"/>
            <a:ext cx="1961003" cy="861774"/>
          </a:xfrm>
          <a:prstGeom prst="rect">
            <a:avLst/>
          </a:prstGeom>
          <a:noFill/>
        </p:spPr>
        <p:txBody>
          <a:bodyPr wrap="square" rtlCol="0">
            <a:spAutoFit/>
          </a:bodyPr>
          <a:lstStyle/>
          <a:p>
            <a:pPr algn="ctr"/>
            <a:r>
              <a:rPr lang="en-US" sz="2000" b="1" dirty="0">
                <a:latin typeface="Panton" pitchFamily="2" charset="0"/>
              </a:rPr>
              <a:t>3</a:t>
            </a:r>
          </a:p>
          <a:p>
            <a:pPr algn="ctr"/>
            <a:r>
              <a:rPr lang="ru-RU" sz="1200" b="1" dirty="0">
                <a:latin typeface="Panton" pitchFamily="2" charset="0"/>
              </a:rPr>
              <a:t>Шаг</a:t>
            </a:r>
            <a:endParaRPr lang="ru-RU" b="1" dirty="0">
              <a:latin typeface="Panton" pitchFamily="2" charset="0"/>
            </a:endParaRPr>
          </a:p>
          <a:p>
            <a:endParaRPr lang="ru-RU" dirty="0"/>
          </a:p>
        </p:txBody>
      </p:sp>
      <p:sp>
        <p:nvSpPr>
          <p:cNvPr id="20" name="TextBox 19">
            <a:extLst>
              <a:ext uri="{FF2B5EF4-FFF2-40B4-BE49-F238E27FC236}">
                <a16:creationId xmlns:a16="http://schemas.microsoft.com/office/drawing/2014/main" id="{C448939D-4686-5A42-8E01-76CF7D799623}"/>
              </a:ext>
            </a:extLst>
          </p:cNvPr>
          <p:cNvSpPr txBox="1"/>
          <p:nvPr/>
        </p:nvSpPr>
        <p:spPr>
          <a:xfrm>
            <a:off x="9168116" y="4035152"/>
            <a:ext cx="2542338" cy="1815882"/>
          </a:xfrm>
          <a:prstGeom prst="rect">
            <a:avLst/>
          </a:prstGeom>
          <a:noFill/>
        </p:spPr>
        <p:txBody>
          <a:bodyPr wrap="square">
            <a:spAutoFit/>
          </a:bodyPr>
          <a:lstStyle/>
          <a:p>
            <a:pPr lvl="0"/>
            <a:r>
              <a:rPr lang="ru-RU" sz="1600" b="1" dirty="0"/>
              <a:t>Решение вступает в силу и контракт считается расторгнутым через 10 дней с даты надлежащего уведомления</a:t>
            </a:r>
          </a:p>
        </p:txBody>
      </p:sp>
      <p:sp>
        <p:nvSpPr>
          <p:cNvPr id="21" name="Прямоугольник 20">
            <a:extLst>
              <a:ext uri="{FF2B5EF4-FFF2-40B4-BE49-F238E27FC236}">
                <a16:creationId xmlns:a16="http://schemas.microsoft.com/office/drawing/2014/main" id="{72EB806A-FFB1-3042-B557-D4F3AC82B60E}"/>
              </a:ext>
            </a:extLst>
          </p:cNvPr>
          <p:cNvSpPr/>
          <p:nvPr/>
        </p:nvSpPr>
        <p:spPr>
          <a:xfrm>
            <a:off x="4577576" y="5035326"/>
            <a:ext cx="3090499" cy="157830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a:extLst>
              <a:ext uri="{FF2B5EF4-FFF2-40B4-BE49-F238E27FC236}">
                <a16:creationId xmlns:a16="http://schemas.microsoft.com/office/drawing/2014/main" id="{A1A1DFAA-4B99-5C46-8B81-62CCE802C160}"/>
              </a:ext>
            </a:extLst>
          </p:cNvPr>
          <p:cNvSpPr txBox="1"/>
          <p:nvPr/>
        </p:nvSpPr>
        <p:spPr>
          <a:xfrm>
            <a:off x="4753607" y="5131978"/>
            <a:ext cx="2738438" cy="1384995"/>
          </a:xfrm>
          <a:prstGeom prst="rect">
            <a:avLst/>
          </a:prstGeom>
          <a:noFill/>
        </p:spPr>
        <p:txBody>
          <a:bodyPr wrap="square">
            <a:spAutoFit/>
          </a:bodyPr>
          <a:lstStyle/>
          <a:p>
            <a:pPr algn="ctr"/>
            <a:r>
              <a:rPr lang="ru-RU" sz="1200" dirty="0">
                <a:solidFill>
                  <a:schemeClr val="bg1"/>
                </a:solidFill>
              </a:rPr>
              <a:t>Когда решение может быть отменено?</a:t>
            </a:r>
          </a:p>
          <a:p>
            <a:pPr algn="ctr"/>
            <a:r>
              <a:rPr lang="ru-RU" sz="1200" dirty="0">
                <a:solidFill>
                  <a:schemeClr val="bg1"/>
                </a:solidFill>
              </a:rPr>
              <a:t>Когда в течение 10 дней устранены все замечания</a:t>
            </a:r>
          </a:p>
          <a:p>
            <a:pPr algn="ctr"/>
            <a:r>
              <a:rPr lang="ru-RU" sz="1200" dirty="0">
                <a:solidFill>
                  <a:schemeClr val="bg1"/>
                </a:solidFill>
              </a:rPr>
              <a:t>Действует только 1 раз!!!</a:t>
            </a:r>
          </a:p>
          <a:p>
            <a:pPr algn="ctr"/>
            <a:r>
              <a:rPr lang="ru-RU" sz="1200" dirty="0">
                <a:solidFill>
                  <a:schemeClr val="bg1"/>
                </a:solidFill>
              </a:rPr>
              <a:t>При повторном нарушении не применяется!!!</a:t>
            </a:r>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15712" y="0"/>
            <a:ext cx="3996267" cy="6858000"/>
          </a:xfrm>
          <a:prstGeom prst="rect">
            <a:avLst/>
          </a:prstGeom>
        </p:spPr>
      </p:pic>
      <p:sp>
        <p:nvSpPr>
          <p:cNvPr id="3" name="Скругленная прямоугольная выноска 2"/>
          <p:cNvSpPr/>
          <p:nvPr/>
        </p:nvSpPr>
        <p:spPr>
          <a:xfrm>
            <a:off x="8456024" y="1402080"/>
            <a:ext cx="3378926" cy="1837509"/>
          </a:xfrm>
          <a:prstGeom prst="wedgeRoundRectCallout">
            <a:avLst>
              <a:gd name="adj1" fmla="val -16709"/>
              <a:gd name="adj2" fmla="val 94254"/>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Не позднее 2-х рабочих дней со дня вступления решения в силу направляется уведомление в ФАС (через ЕИС) о внесении в РНП </a:t>
            </a:r>
          </a:p>
          <a:p>
            <a:pPr algn="ctr"/>
            <a:r>
              <a:rPr lang="ru-RU" sz="1100" dirty="0" smtClean="0"/>
              <a:t>(если основанием для расторжения послужило ненадлежащее исполнение обязательств)</a:t>
            </a:r>
            <a:endParaRPr lang="ru-RU" sz="1100" dirty="0"/>
          </a:p>
        </p:txBody>
      </p:sp>
      <p:sp>
        <p:nvSpPr>
          <p:cNvPr id="4" name="Скругленный прямоугольник 3"/>
          <p:cNvSpPr/>
          <p:nvPr/>
        </p:nvSpPr>
        <p:spPr>
          <a:xfrm>
            <a:off x="330926" y="1827306"/>
            <a:ext cx="3444276" cy="837388"/>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Инициатива Заказчика</a:t>
            </a:r>
            <a:endParaRPr lang="ru-RU" dirty="0">
              <a:solidFill>
                <a:schemeClr val="tx1"/>
              </a:solidFill>
            </a:endParaRPr>
          </a:p>
        </p:txBody>
      </p:sp>
    </p:spTree>
    <p:extLst>
      <p:ext uri="{BB962C8B-B14F-4D97-AF65-F5344CB8AC3E}">
        <p14:creationId xmlns:p14="http://schemas.microsoft.com/office/powerpoint/2010/main" val="35384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9E8DA7-979A-E646-841A-908877254B64}"/>
              </a:ext>
            </a:extLst>
          </p:cNvPr>
          <p:cNvSpPr txBox="1"/>
          <p:nvPr/>
        </p:nvSpPr>
        <p:spPr>
          <a:xfrm>
            <a:off x="82878" y="338909"/>
            <a:ext cx="8768807" cy="954107"/>
          </a:xfrm>
          <a:prstGeom prst="rect">
            <a:avLst/>
          </a:prstGeom>
          <a:noFill/>
        </p:spPr>
        <p:txBody>
          <a:bodyPr wrap="square" rtlCol="0">
            <a:spAutoFit/>
          </a:bodyPr>
          <a:lstStyle/>
          <a:p>
            <a:pPr lvl="0"/>
            <a:r>
              <a:rPr lang="ru-RU" sz="2800" b="1" dirty="0"/>
              <a:t>Расторжение в одностороннем порядке –электронные </a:t>
            </a:r>
            <a:r>
              <a:rPr lang="ru-RU" sz="2800" b="1" dirty="0" smtClean="0"/>
              <a:t>процедуры с 01.07.2022</a:t>
            </a:r>
            <a:endParaRPr lang="ru-RU" sz="2800" dirty="0"/>
          </a:p>
        </p:txBody>
      </p:sp>
      <p:sp>
        <p:nvSpPr>
          <p:cNvPr id="5" name="Дуга 4">
            <a:extLst>
              <a:ext uri="{FF2B5EF4-FFF2-40B4-BE49-F238E27FC236}">
                <a16:creationId xmlns:a16="http://schemas.microsoft.com/office/drawing/2014/main" id="{B1E77D0A-2A3A-834C-8AD9-11E4F22292B2}"/>
              </a:ext>
            </a:extLst>
          </p:cNvPr>
          <p:cNvSpPr/>
          <p:nvPr/>
        </p:nvSpPr>
        <p:spPr>
          <a:xfrm rot="18638683">
            <a:off x="3247159" y="3903985"/>
            <a:ext cx="5898192" cy="6163779"/>
          </a:xfrm>
          <a:prstGeom prst="arc">
            <a:avLst>
              <a:gd name="adj1" fmla="val 13858018"/>
              <a:gd name="adj2" fmla="val 2857175"/>
            </a:avLst>
          </a:prstGeom>
          <a:ln w="22225">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Овал 6">
            <a:extLst>
              <a:ext uri="{FF2B5EF4-FFF2-40B4-BE49-F238E27FC236}">
                <a16:creationId xmlns:a16="http://schemas.microsoft.com/office/drawing/2014/main" id="{6FAA2EB9-B6BA-E34D-B12B-1DF667A1A708}"/>
              </a:ext>
            </a:extLst>
          </p:cNvPr>
          <p:cNvSpPr/>
          <p:nvPr/>
        </p:nvSpPr>
        <p:spPr>
          <a:xfrm rot="16470340">
            <a:off x="3350289" y="4536111"/>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2" name="TextBox 1">
            <a:extLst>
              <a:ext uri="{FF2B5EF4-FFF2-40B4-BE49-F238E27FC236}">
                <a16:creationId xmlns:a16="http://schemas.microsoft.com/office/drawing/2014/main" id="{F5B53DE2-1287-C94D-A3E0-03A192CDE956}"/>
              </a:ext>
            </a:extLst>
          </p:cNvPr>
          <p:cNvSpPr txBox="1"/>
          <p:nvPr/>
        </p:nvSpPr>
        <p:spPr>
          <a:xfrm>
            <a:off x="2835412" y="4682169"/>
            <a:ext cx="1961003" cy="861774"/>
          </a:xfrm>
          <a:prstGeom prst="rect">
            <a:avLst/>
          </a:prstGeom>
          <a:noFill/>
        </p:spPr>
        <p:txBody>
          <a:bodyPr wrap="square" rtlCol="0">
            <a:spAutoFit/>
          </a:bodyPr>
          <a:lstStyle/>
          <a:p>
            <a:pPr algn="ctr"/>
            <a:r>
              <a:rPr lang="en-US" sz="2000" b="1" dirty="0">
                <a:latin typeface="Panton" pitchFamily="2" charset="0"/>
              </a:rPr>
              <a:t>1</a:t>
            </a:r>
          </a:p>
          <a:p>
            <a:pPr algn="ctr"/>
            <a:r>
              <a:rPr lang="ru-RU" sz="1200" b="1" dirty="0">
                <a:latin typeface="Panton" pitchFamily="2" charset="0"/>
              </a:rPr>
              <a:t>Шаг</a:t>
            </a:r>
            <a:endParaRPr lang="ru-RU" b="1" dirty="0">
              <a:latin typeface="Panton" pitchFamily="2" charset="0"/>
            </a:endParaRPr>
          </a:p>
          <a:p>
            <a:endParaRPr lang="ru-RU" dirty="0"/>
          </a:p>
        </p:txBody>
      </p:sp>
      <p:sp>
        <p:nvSpPr>
          <p:cNvPr id="12" name="TextBox 11">
            <a:extLst>
              <a:ext uri="{FF2B5EF4-FFF2-40B4-BE49-F238E27FC236}">
                <a16:creationId xmlns:a16="http://schemas.microsoft.com/office/drawing/2014/main" id="{A20A12DE-98C1-AD47-B5B6-5F39983E4EDD}"/>
              </a:ext>
            </a:extLst>
          </p:cNvPr>
          <p:cNvSpPr txBox="1"/>
          <p:nvPr/>
        </p:nvSpPr>
        <p:spPr>
          <a:xfrm>
            <a:off x="1072344" y="4035152"/>
            <a:ext cx="2294263" cy="1815882"/>
          </a:xfrm>
          <a:prstGeom prst="rect">
            <a:avLst/>
          </a:prstGeom>
          <a:noFill/>
        </p:spPr>
        <p:txBody>
          <a:bodyPr wrap="square">
            <a:spAutoFit/>
          </a:bodyPr>
          <a:lstStyle/>
          <a:p>
            <a:pPr lvl="0" algn="r"/>
            <a:r>
              <a:rPr lang="ru-RU" sz="1600" b="1" dirty="0" smtClean="0"/>
              <a:t>Поставщик (подрядчик, исполнитель) </a:t>
            </a:r>
            <a:r>
              <a:rPr lang="ru-RU" sz="1600" b="1" dirty="0"/>
              <a:t>с использованием ЕИС формирует решение об одностороннем отказе</a:t>
            </a:r>
          </a:p>
        </p:txBody>
      </p:sp>
      <p:sp>
        <p:nvSpPr>
          <p:cNvPr id="13" name="Овал 12">
            <a:extLst>
              <a:ext uri="{FF2B5EF4-FFF2-40B4-BE49-F238E27FC236}">
                <a16:creationId xmlns:a16="http://schemas.microsoft.com/office/drawing/2014/main" id="{5BC260E5-00E3-0C4D-B2D6-AA2BBC820D23}"/>
              </a:ext>
            </a:extLst>
          </p:cNvPr>
          <p:cNvSpPr/>
          <p:nvPr/>
        </p:nvSpPr>
        <p:spPr>
          <a:xfrm rot="16470340">
            <a:off x="5630375" y="3458207"/>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14" name="TextBox 13">
            <a:extLst>
              <a:ext uri="{FF2B5EF4-FFF2-40B4-BE49-F238E27FC236}">
                <a16:creationId xmlns:a16="http://schemas.microsoft.com/office/drawing/2014/main" id="{C8DEDB81-AB6A-2342-BE79-2E134954B058}"/>
              </a:ext>
            </a:extLst>
          </p:cNvPr>
          <p:cNvSpPr txBox="1"/>
          <p:nvPr/>
        </p:nvSpPr>
        <p:spPr>
          <a:xfrm>
            <a:off x="5115498" y="3604265"/>
            <a:ext cx="1961003" cy="861774"/>
          </a:xfrm>
          <a:prstGeom prst="rect">
            <a:avLst/>
          </a:prstGeom>
          <a:noFill/>
        </p:spPr>
        <p:txBody>
          <a:bodyPr wrap="square" rtlCol="0">
            <a:spAutoFit/>
          </a:bodyPr>
          <a:lstStyle/>
          <a:p>
            <a:pPr algn="ctr"/>
            <a:r>
              <a:rPr lang="en-US" sz="2000" b="1" dirty="0">
                <a:latin typeface="Panton" pitchFamily="2" charset="0"/>
              </a:rPr>
              <a:t>2</a:t>
            </a:r>
          </a:p>
          <a:p>
            <a:pPr algn="ctr"/>
            <a:r>
              <a:rPr lang="ru-RU" sz="1200" b="1" dirty="0">
                <a:latin typeface="Panton" pitchFamily="2" charset="0"/>
              </a:rPr>
              <a:t>Шаг</a:t>
            </a:r>
            <a:endParaRPr lang="ru-RU" b="1" dirty="0">
              <a:latin typeface="Panton" pitchFamily="2" charset="0"/>
            </a:endParaRPr>
          </a:p>
          <a:p>
            <a:endParaRPr lang="ru-RU" dirty="0"/>
          </a:p>
        </p:txBody>
      </p:sp>
      <p:sp>
        <p:nvSpPr>
          <p:cNvPr id="16" name="TextBox 15">
            <a:extLst>
              <a:ext uri="{FF2B5EF4-FFF2-40B4-BE49-F238E27FC236}">
                <a16:creationId xmlns:a16="http://schemas.microsoft.com/office/drawing/2014/main" id="{FE4E8B5F-9D3B-B64A-80E3-587496F6D87D}"/>
              </a:ext>
            </a:extLst>
          </p:cNvPr>
          <p:cNvSpPr txBox="1"/>
          <p:nvPr/>
        </p:nvSpPr>
        <p:spPr>
          <a:xfrm>
            <a:off x="4617677" y="2002975"/>
            <a:ext cx="2831559" cy="1323439"/>
          </a:xfrm>
          <a:prstGeom prst="rect">
            <a:avLst/>
          </a:prstGeom>
          <a:noFill/>
        </p:spPr>
        <p:txBody>
          <a:bodyPr wrap="square">
            <a:spAutoFit/>
          </a:bodyPr>
          <a:lstStyle/>
          <a:p>
            <a:pPr lvl="0" algn="ctr"/>
            <a:r>
              <a:rPr lang="ru-RU" sz="1600" b="1" dirty="0"/>
              <a:t>В течение часа решение направляется </a:t>
            </a:r>
            <a:r>
              <a:rPr lang="ru-RU" sz="1600" b="1" dirty="0" smtClean="0"/>
              <a:t>Заказчику </a:t>
            </a:r>
            <a:r>
              <a:rPr lang="ru-RU" sz="1600" b="1" dirty="0"/>
              <a:t>через ЕИС. Это и есть надлежащее уведомление</a:t>
            </a:r>
          </a:p>
        </p:txBody>
      </p:sp>
      <p:sp>
        <p:nvSpPr>
          <p:cNvPr id="17" name="Овал 16">
            <a:extLst>
              <a:ext uri="{FF2B5EF4-FFF2-40B4-BE49-F238E27FC236}">
                <a16:creationId xmlns:a16="http://schemas.microsoft.com/office/drawing/2014/main" id="{84446A36-0943-D447-ABC1-00172DDFE2E9}"/>
              </a:ext>
            </a:extLst>
          </p:cNvPr>
          <p:cNvSpPr/>
          <p:nvPr/>
        </p:nvSpPr>
        <p:spPr>
          <a:xfrm rot="16470340">
            <a:off x="7964113" y="4536111"/>
            <a:ext cx="931251" cy="931251"/>
          </a:xfrm>
          <a:prstGeom prst="ellipse">
            <a:avLst/>
          </a:prstGeom>
          <a:solidFill>
            <a:schemeClr val="bg1"/>
          </a:solidFill>
          <a:ln w="222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t>Шаг 1</a:t>
            </a:r>
          </a:p>
        </p:txBody>
      </p:sp>
      <p:sp>
        <p:nvSpPr>
          <p:cNvPr id="18" name="TextBox 17">
            <a:extLst>
              <a:ext uri="{FF2B5EF4-FFF2-40B4-BE49-F238E27FC236}">
                <a16:creationId xmlns:a16="http://schemas.microsoft.com/office/drawing/2014/main" id="{C7B4337E-0676-0345-B7CC-4F4ADDE15FE1}"/>
              </a:ext>
            </a:extLst>
          </p:cNvPr>
          <p:cNvSpPr txBox="1"/>
          <p:nvPr/>
        </p:nvSpPr>
        <p:spPr>
          <a:xfrm>
            <a:off x="7449236" y="4682169"/>
            <a:ext cx="1961003" cy="861774"/>
          </a:xfrm>
          <a:prstGeom prst="rect">
            <a:avLst/>
          </a:prstGeom>
          <a:noFill/>
        </p:spPr>
        <p:txBody>
          <a:bodyPr wrap="square" rtlCol="0">
            <a:spAutoFit/>
          </a:bodyPr>
          <a:lstStyle/>
          <a:p>
            <a:pPr algn="ctr"/>
            <a:r>
              <a:rPr lang="en-US" sz="2000" b="1" dirty="0">
                <a:latin typeface="Panton" pitchFamily="2" charset="0"/>
              </a:rPr>
              <a:t>3</a:t>
            </a:r>
          </a:p>
          <a:p>
            <a:pPr algn="ctr"/>
            <a:r>
              <a:rPr lang="ru-RU" sz="1200" b="1" dirty="0">
                <a:latin typeface="Panton" pitchFamily="2" charset="0"/>
              </a:rPr>
              <a:t>Шаг</a:t>
            </a:r>
            <a:endParaRPr lang="ru-RU" b="1" dirty="0">
              <a:latin typeface="Panton" pitchFamily="2" charset="0"/>
            </a:endParaRPr>
          </a:p>
          <a:p>
            <a:endParaRPr lang="ru-RU" dirty="0"/>
          </a:p>
        </p:txBody>
      </p:sp>
      <p:sp>
        <p:nvSpPr>
          <p:cNvPr id="20" name="TextBox 19">
            <a:extLst>
              <a:ext uri="{FF2B5EF4-FFF2-40B4-BE49-F238E27FC236}">
                <a16:creationId xmlns:a16="http://schemas.microsoft.com/office/drawing/2014/main" id="{C448939D-4686-5A42-8E01-76CF7D799623}"/>
              </a:ext>
            </a:extLst>
          </p:cNvPr>
          <p:cNvSpPr txBox="1"/>
          <p:nvPr/>
        </p:nvSpPr>
        <p:spPr>
          <a:xfrm>
            <a:off x="9168116" y="4035152"/>
            <a:ext cx="2542338" cy="1815882"/>
          </a:xfrm>
          <a:prstGeom prst="rect">
            <a:avLst/>
          </a:prstGeom>
          <a:noFill/>
        </p:spPr>
        <p:txBody>
          <a:bodyPr wrap="square">
            <a:spAutoFit/>
          </a:bodyPr>
          <a:lstStyle/>
          <a:p>
            <a:pPr lvl="0"/>
            <a:r>
              <a:rPr lang="ru-RU" sz="1600" b="1" dirty="0"/>
              <a:t>Решение вступает в силу и контракт считается расторгнутым через 10 дней с даты надлежащего уведомления</a:t>
            </a:r>
          </a:p>
        </p:txBody>
      </p:sp>
      <p:sp>
        <p:nvSpPr>
          <p:cNvPr id="21" name="Прямоугольник 20">
            <a:extLst>
              <a:ext uri="{FF2B5EF4-FFF2-40B4-BE49-F238E27FC236}">
                <a16:creationId xmlns:a16="http://schemas.microsoft.com/office/drawing/2014/main" id="{72EB806A-FFB1-3042-B557-D4F3AC82B60E}"/>
              </a:ext>
            </a:extLst>
          </p:cNvPr>
          <p:cNvSpPr/>
          <p:nvPr/>
        </p:nvSpPr>
        <p:spPr>
          <a:xfrm>
            <a:off x="4577576" y="5035326"/>
            <a:ext cx="3090499" cy="157830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Box 23">
            <a:extLst>
              <a:ext uri="{FF2B5EF4-FFF2-40B4-BE49-F238E27FC236}">
                <a16:creationId xmlns:a16="http://schemas.microsoft.com/office/drawing/2014/main" id="{A1A1DFAA-4B99-5C46-8B81-62CCE802C160}"/>
              </a:ext>
            </a:extLst>
          </p:cNvPr>
          <p:cNvSpPr txBox="1"/>
          <p:nvPr/>
        </p:nvSpPr>
        <p:spPr>
          <a:xfrm>
            <a:off x="4753607" y="5131978"/>
            <a:ext cx="2738438" cy="1384995"/>
          </a:xfrm>
          <a:prstGeom prst="rect">
            <a:avLst/>
          </a:prstGeom>
          <a:noFill/>
        </p:spPr>
        <p:txBody>
          <a:bodyPr wrap="square">
            <a:spAutoFit/>
          </a:bodyPr>
          <a:lstStyle/>
          <a:p>
            <a:pPr algn="ctr"/>
            <a:r>
              <a:rPr lang="ru-RU" sz="1200" dirty="0">
                <a:solidFill>
                  <a:schemeClr val="bg1"/>
                </a:solidFill>
              </a:rPr>
              <a:t>Когда решение может быть отменено?</a:t>
            </a:r>
          </a:p>
          <a:p>
            <a:pPr algn="ctr"/>
            <a:r>
              <a:rPr lang="ru-RU" sz="1200" dirty="0">
                <a:solidFill>
                  <a:schemeClr val="bg1"/>
                </a:solidFill>
              </a:rPr>
              <a:t>Когда в течение 10 дней устранены все замечания</a:t>
            </a:r>
          </a:p>
          <a:p>
            <a:pPr algn="ctr"/>
            <a:r>
              <a:rPr lang="ru-RU" sz="1200" dirty="0">
                <a:solidFill>
                  <a:schemeClr val="bg1"/>
                </a:solidFill>
              </a:rPr>
              <a:t>Действует только 1 раз!!!</a:t>
            </a:r>
          </a:p>
          <a:p>
            <a:pPr algn="ctr"/>
            <a:r>
              <a:rPr lang="ru-RU" sz="1200" dirty="0">
                <a:solidFill>
                  <a:schemeClr val="bg1"/>
                </a:solidFill>
              </a:rPr>
              <a:t>При повторном нарушении не применяется!!!</a:t>
            </a:r>
          </a:p>
        </p:txBody>
      </p:sp>
      <p:sp>
        <p:nvSpPr>
          <p:cNvPr id="22" name="Прямоугольник 21">
            <a:extLst>
              <a:ext uri="{FF2B5EF4-FFF2-40B4-BE49-F238E27FC236}">
                <a16:creationId xmlns:a16="http://schemas.microsoft.com/office/drawing/2014/main" id="{84E493DF-A5BB-4640-9638-DB96EDE93A55}"/>
              </a:ext>
            </a:extLst>
          </p:cNvPr>
          <p:cNvSpPr/>
          <p:nvPr/>
        </p:nvSpPr>
        <p:spPr>
          <a:xfrm>
            <a:off x="82878" y="815962"/>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208246" y="0"/>
            <a:ext cx="3996267" cy="6858000"/>
          </a:xfrm>
          <a:prstGeom prst="rect">
            <a:avLst/>
          </a:prstGeom>
        </p:spPr>
      </p:pic>
      <p:sp>
        <p:nvSpPr>
          <p:cNvPr id="3" name="Скругленная прямоугольная выноска 2"/>
          <p:cNvSpPr/>
          <p:nvPr/>
        </p:nvSpPr>
        <p:spPr>
          <a:xfrm>
            <a:off x="7938902" y="1132114"/>
            <a:ext cx="4089055" cy="2334876"/>
          </a:xfrm>
          <a:prstGeom prst="wedgeRoundRectCallout">
            <a:avLst>
              <a:gd name="adj1" fmla="val -4357"/>
              <a:gd name="adj2" fmla="val 70268"/>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Заказчик не позднее </a:t>
            </a:r>
            <a:r>
              <a:rPr lang="ru-RU" sz="1400" dirty="0" smtClean="0"/>
              <a:t>2 </a:t>
            </a:r>
            <a:r>
              <a:rPr lang="ru-RU" sz="1400" dirty="0"/>
              <a:t>рабочих дней, следующих за днем вступления в силу решения </a:t>
            </a:r>
            <a:r>
              <a:rPr lang="ru-RU" sz="1400" dirty="0" smtClean="0"/>
              <a:t>поставщика (подрядчика, исполнителя) </a:t>
            </a:r>
            <a:r>
              <a:rPr lang="ru-RU" sz="1400" dirty="0"/>
              <a:t>об одностороннем отказе от исполнения контракта, направляет в соответствии с порядком, предусмотренным пунктом 1 части 10 статьи 104 </a:t>
            </a:r>
            <a:r>
              <a:rPr lang="ru-RU" sz="1400" dirty="0" smtClean="0"/>
              <a:t>44-ФЗ, </a:t>
            </a:r>
            <a:r>
              <a:rPr lang="ru-RU" sz="1400" dirty="0"/>
              <a:t>обращение о включении информации о поставщике (подрядчике, исполнителе) в </a:t>
            </a:r>
            <a:r>
              <a:rPr lang="ru-RU" sz="1400" dirty="0" smtClean="0"/>
              <a:t>РНП</a:t>
            </a:r>
            <a:endParaRPr lang="ru-RU" sz="1400" dirty="0"/>
          </a:p>
        </p:txBody>
      </p:sp>
      <p:sp>
        <p:nvSpPr>
          <p:cNvPr id="19" name="Скругленный прямоугольник 18"/>
          <p:cNvSpPr/>
          <p:nvPr/>
        </p:nvSpPr>
        <p:spPr>
          <a:xfrm>
            <a:off x="330926" y="1827306"/>
            <a:ext cx="3444276" cy="837388"/>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Инициатива Поставщика (Исполнителя, Подрядчика)</a:t>
            </a:r>
            <a:endParaRPr lang="ru-RU" dirty="0">
              <a:solidFill>
                <a:schemeClr val="tx1"/>
              </a:solidFill>
            </a:endParaRPr>
          </a:p>
        </p:txBody>
      </p:sp>
    </p:spTree>
    <p:extLst>
      <p:ext uri="{BB962C8B-B14F-4D97-AF65-F5344CB8AC3E}">
        <p14:creationId xmlns:p14="http://schemas.microsoft.com/office/powerpoint/2010/main" val="6559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33049</TotalTime>
  <Words>8330</Words>
  <Application>Microsoft Office PowerPoint</Application>
  <PresentationFormat>Широкоэкранный</PresentationFormat>
  <Paragraphs>574</Paragraphs>
  <Slides>66</Slides>
  <Notes>20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66</vt:i4>
      </vt:variant>
    </vt:vector>
  </HeadingPairs>
  <TitlesOfParts>
    <vt:vector size="78" baseType="lpstr">
      <vt:lpstr>Arial</vt:lpstr>
      <vt:lpstr>Calibri</vt:lpstr>
      <vt:lpstr>Calibri (Основной текст)</vt:lpstr>
      <vt:lpstr>Panton</vt:lpstr>
      <vt:lpstr>Panton SemiBold</vt:lpstr>
      <vt:lpstr>Roboto Lt</vt:lpstr>
      <vt:lpstr>Segoe UI</vt:lpstr>
      <vt:lpstr>Times New Roman</vt:lpstr>
      <vt:lpstr>Trebuchet MS</vt:lpstr>
      <vt:lpstr>Wingdings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А Л</cp:lastModifiedBy>
  <cp:revision>1042</cp:revision>
  <dcterms:created xsi:type="dcterms:W3CDTF">2017-12-15T07:32:58Z</dcterms:created>
  <dcterms:modified xsi:type="dcterms:W3CDTF">2022-09-21T01:54:07Z</dcterms:modified>
</cp:coreProperties>
</file>