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73" r:id="rId2"/>
    <p:sldId id="372" r:id="rId3"/>
    <p:sldId id="342" r:id="rId4"/>
    <p:sldId id="343" r:id="rId5"/>
    <p:sldId id="359" r:id="rId6"/>
    <p:sldId id="344" r:id="rId7"/>
    <p:sldId id="371" r:id="rId8"/>
    <p:sldId id="350" r:id="rId9"/>
    <p:sldId id="345" r:id="rId10"/>
    <p:sldId id="335" r:id="rId11"/>
    <p:sldId id="347" r:id="rId12"/>
    <p:sldId id="348" r:id="rId13"/>
    <p:sldId id="352" r:id="rId14"/>
    <p:sldId id="353" r:id="rId15"/>
    <p:sldId id="361" r:id="rId16"/>
    <p:sldId id="354" r:id="rId17"/>
    <p:sldId id="356" r:id="rId18"/>
    <p:sldId id="355" r:id="rId19"/>
    <p:sldId id="357" r:id="rId20"/>
    <p:sldId id="366" r:id="rId21"/>
    <p:sldId id="367" r:id="rId22"/>
    <p:sldId id="364" r:id="rId23"/>
    <p:sldId id="365" r:id="rId24"/>
    <p:sldId id="291" r:id="rId25"/>
  </p:sldIdLst>
  <p:sldSz cx="12192000" cy="6858000"/>
  <p:notesSz cx="6781800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51A6"/>
    <a:srgbClr val="0F65B3"/>
    <a:srgbClr val="CCECFF"/>
    <a:srgbClr val="000000"/>
    <a:srgbClr val="5BC3DB"/>
    <a:srgbClr val="E48E8E"/>
    <a:srgbClr val="9CBC5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6270" autoAdjust="0"/>
  </p:normalViewPr>
  <p:slideViewPr>
    <p:cSldViewPr>
      <p:cViewPr varScale="1">
        <p:scale>
          <a:sx n="97" d="100"/>
          <a:sy n="97" d="100"/>
        </p:scale>
        <p:origin x="102" y="3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39519" cy="493792"/>
          </a:xfrm>
          <a:prstGeom prst="rect">
            <a:avLst/>
          </a:prstGeom>
        </p:spPr>
        <p:txBody>
          <a:bodyPr vert="horz" lIns="91347" tIns="45673" rIns="91347" bIns="4567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0698" y="1"/>
            <a:ext cx="2939519" cy="493792"/>
          </a:xfrm>
          <a:prstGeom prst="rect">
            <a:avLst/>
          </a:prstGeom>
        </p:spPr>
        <p:txBody>
          <a:bodyPr vert="horz" lIns="91347" tIns="45673" rIns="91347" bIns="45673" rtlCol="0"/>
          <a:lstStyle>
            <a:lvl1pPr algn="r">
              <a:defRPr sz="1200"/>
            </a:lvl1pPr>
          </a:lstStyle>
          <a:p>
            <a:fld id="{A8EC1302-7AB2-41C0-80A3-52C712120B3C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378871"/>
            <a:ext cx="2939519" cy="493791"/>
          </a:xfrm>
          <a:prstGeom prst="rect">
            <a:avLst/>
          </a:prstGeom>
        </p:spPr>
        <p:txBody>
          <a:bodyPr vert="horz" lIns="91347" tIns="45673" rIns="91347" bIns="4567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0698" y="9378871"/>
            <a:ext cx="2939519" cy="493791"/>
          </a:xfrm>
          <a:prstGeom prst="rect">
            <a:avLst/>
          </a:prstGeom>
        </p:spPr>
        <p:txBody>
          <a:bodyPr vert="horz" lIns="91347" tIns="45673" rIns="91347" bIns="45673" rtlCol="0" anchor="b"/>
          <a:lstStyle>
            <a:lvl1pPr algn="r">
              <a:defRPr sz="1200"/>
            </a:lvl1pPr>
          </a:lstStyle>
          <a:p>
            <a:fld id="{8291ACEA-4E09-4ACA-902A-A9D3CA6815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51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38780" cy="493713"/>
          </a:xfrm>
          <a:prstGeom prst="rect">
            <a:avLst/>
          </a:prstGeom>
        </p:spPr>
        <p:txBody>
          <a:bodyPr vert="horz" lIns="91347" tIns="45673" rIns="91347" bIns="4567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1452" y="0"/>
            <a:ext cx="2938780" cy="493713"/>
          </a:xfrm>
          <a:prstGeom prst="rect">
            <a:avLst/>
          </a:prstGeom>
        </p:spPr>
        <p:txBody>
          <a:bodyPr vert="horz" lIns="91347" tIns="45673" rIns="91347" bIns="45673" rtlCol="0"/>
          <a:lstStyle>
            <a:lvl1pPr algn="r">
              <a:defRPr sz="1200"/>
            </a:lvl1pPr>
          </a:lstStyle>
          <a:p>
            <a:fld id="{AAC6F9AF-578D-4606-8ED9-CDA80934F555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8425" y="739775"/>
            <a:ext cx="6584950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47" tIns="45673" rIns="91347" bIns="4567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8180" y="4690269"/>
            <a:ext cx="5425440" cy="4443412"/>
          </a:xfrm>
          <a:prstGeom prst="rect">
            <a:avLst/>
          </a:prstGeom>
        </p:spPr>
        <p:txBody>
          <a:bodyPr vert="horz" lIns="91347" tIns="45673" rIns="91347" bIns="4567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8824"/>
            <a:ext cx="2938780" cy="493713"/>
          </a:xfrm>
          <a:prstGeom prst="rect">
            <a:avLst/>
          </a:prstGeom>
        </p:spPr>
        <p:txBody>
          <a:bodyPr vert="horz" lIns="91347" tIns="45673" rIns="91347" bIns="4567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1452" y="9378824"/>
            <a:ext cx="2938780" cy="493713"/>
          </a:xfrm>
          <a:prstGeom prst="rect">
            <a:avLst/>
          </a:prstGeom>
        </p:spPr>
        <p:txBody>
          <a:bodyPr vert="horz" lIns="91347" tIns="45673" rIns="91347" bIns="45673" rtlCol="0" anchor="b"/>
          <a:lstStyle>
            <a:lvl1pPr algn="r">
              <a:defRPr sz="1200"/>
            </a:lvl1pPr>
          </a:lstStyle>
          <a:p>
            <a:fld id="{841EB0D7-59C4-427C-9656-F944E8D0D9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049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E5700-CFC4-4D66-A574-3FDF0F16606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5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EB0D7-59C4-427C-9656-F944E8D0D91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722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EB0D7-59C4-427C-9656-F944E8D0D916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740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EB0D7-59C4-427C-9656-F944E8D0D916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214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EB0D7-59C4-427C-9656-F944E8D0D916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713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EB0D7-59C4-427C-9656-F944E8D0D916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713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EB0D7-59C4-427C-9656-F944E8D0D916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740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7A43-4621-4E30-9AFE-F93490F6BF07}" type="datetime1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04C52-DE41-4BE1-B81D-C7E9D68B0FE0}" type="datetime1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B2BE-AB75-4BB4-A291-E845E64BE156}" type="datetime1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DE255-278E-40FA-83B7-5F20AB976F3B}" type="datetime1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6B04-54F6-40BA-88D5-6B4154F0587C}" type="datetime1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66F3-9F3D-4561-8994-767373379056}" type="datetime1">
              <a:rPr lang="ru-RU" smtClean="0"/>
              <a:pPr/>
              <a:t>07.11.2022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50A5-532B-4D2A-865D-28829025E133}" type="datetime1">
              <a:rPr lang="ru-RU" smtClean="0"/>
              <a:pPr/>
              <a:t>07.11.2022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4FFC9-DD88-41CB-BB72-A31954C8E446}" type="datetime1">
              <a:rPr lang="ru-RU" smtClean="0"/>
              <a:pPr/>
              <a:t>07.11.2022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3D64-007A-4F49-A027-E956F38F8F89}" type="datetime1">
              <a:rPr lang="ru-RU" smtClean="0"/>
              <a:pPr/>
              <a:t>07.11.2022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D874-03A4-4A4C-A6B2-47F4B6B7CC05}" type="datetime1">
              <a:rPr lang="ru-RU" smtClean="0"/>
              <a:pPr/>
              <a:t>07.11.2022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1F968-3277-4BC1-856B-EC1D3FFB2E81}" type="datetime1">
              <a:rPr lang="ru-RU" smtClean="0"/>
              <a:pPr/>
              <a:t>07.11.2022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49390-2E00-414C-A308-3FB71ED3C7BA}" type="datetime1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7403976" y="6273388"/>
            <a:ext cx="4788024" cy="584612"/>
            <a:chOff x="2314043" y="9186108"/>
            <a:chExt cx="4788024" cy="584612"/>
          </a:xfrm>
        </p:grpSpPr>
        <p:sp>
          <p:nvSpPr>
            <p:cNvPr id="7" name="Параллелограмм 4"/>
            <p:cNvSpPr/>
            <p:nvPr/>
          </p:nvSpPr>
          <p:spPr>
            <a:xfrm>
              <a:off x="3393256" y="9186109"/>
              <a:ext cx="3708811" cy="584611"/>
            </a:xfrm>
            <a:custGeom>
              <a:avLst/>
              <a:gdLst>
                <a:gd name="connsiteX0" fmla="*/ 0 w 2771800"/>
                <a:gd name="connsiteY0" fmla="*/ 576064 h 576064"/>
                <a:gd name="connsiteX1" fmla="*/ 212383 w 2771800"/>
                <a:gd name="connsiteY1" fmla="*/ 0 h 576064"/>
                <a:gd name="connsiteX2" fmla="*/ 2771800 w 2771800"/>
                <a:gd name="connsiteY2" fmla="*/ 0 h 576064"/>
                <a:gd name="connsiteX3" fmla="*/ 2559417 w 2771800"/>
                <a:gd name="connsiteY3" fmla="*/ 576064 h 576064"/>
                <a:gd name="connsiteX4" fmla="*/ 0 w 2771800"/>
                <a:gd name="connsiteY4" fmla="*/ 576064 h 576064"/>
                <a:gd name="connsiteX0" fmla="*/ 0 w 2781608"/>
                <a:gd name="connsiteY0" fmla="*/ 576064 h 584610"/>
                <a:gd name="connsiteX1" fmla="*/ 212383 w 2781608"/>
                <a:gd name="connsiteY1" fmla="*/ 0 h 584610"/>
                <a:gd name="connsiteX2" fmla="*/ 2771800 w 2781608"/>
                <a:gd name="connsiteY2" fmla="*/ 0 h 584610"/>
                <a:gd name="connsiteX3" fmla="*/ 2781608 w 2781608"/>
                <a:gd name="connsiteY3" fmla="*/ 584610 h 584610"/>
                <a:gd name="connsiteX4" fmla="*/ 0 w 2781608"/>
                <a:gd name="connsiteY4" fmla="*/ 576064 h 5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1608" h="584610">
                  <a:moveTo>
                    <a:pt x="0" y="576064"/>
                  </a:moveTo>
                  <a:lnTo>
                    <a:pt x="212383" y="0"/>
                  </a:lnTo>
                  <a:lnTo>
                    <a:pt x="2771800" y="0"/>
                  </a:lnTo>
                  <a:lnTo>
                    <a:pt x="2781608" y="584610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9" name="Параллелограмм 4"/>
            <p:cNvSpPr/>
            <p:nvPr/>
          </p:nvSpPr>
          <p:spPr>
            <a:xfrm>
              <a:off x="2314043" y="9186108"/>
              <a:ext cx="1308544" cy="584611"/>
            </a:xfrm>
            <a:custGeom>
              <a:avLst/>
              <a:gdLst>
                <a:gd name="connsiteX0" fmla="*/ 0 w 2771800"/>
                <a:gd name="connsiteY0" fmla="*/ 576064 h 576064"/>
                <a:gd name="connsiteX1" fmla="*/ 212383 w 2771800"/>
                <a:gd name="connsiteY1" fmla="*/ 0 h 576064"/>
                <a:gd name="connsiteX2" fmla="*/ 2771800 w 2771800"/>
                <a:gd name="connsiteY2" fmla="*/ 0 h 576064"/>
                <a:gd name="connsiteX3" fmla="*/ 2559417 w 2771800"/>
                <a:gd name="connsiteY3" fmla="*/ 576064 h 576064"/>
                <a:gd name="connsiteX4" fmla="*/ 0 w 2771800"/>
                <a:gd name="connsiteY4" fmla="*/ 576064 h 576064"/>
                <a:gd name="connsiteX0" fmla="*/ 0 w 2781608"/>
                <a:gd name="connsiteY0" fmla="*/ 576064 h 584610"/>
                <a:gd name="connsiteX1" fmla="*/ 212383 w 2781608"/>
                <a:gd name="connsiteY1" fmla="*/ 0 h 584610"/>
                <a:gd name="connsiteX2" fmla="*/ 2771800 w 2781608"/>
                <a:gd name="connsiteY2" fmla="*/ 0 h 584610"/>
                <a:gd name="connsiteX3" fmla="*/ 2781608 w 2781608"/>
                <a:gd name="connsiteY3" fmla="*/ 584610 h 584610"/>
                <a:gd name="connsiteX4" fmla="*/ 0 w 2781608"/>
                <a:gd name="connsiteY4" fmla="*/ 576064 h 584610"/>
                <a:gd name="connsiteX0" fmla="*/ 0 w 2771800"/>
                <a:gd name="connsiteY0" fmla="*/ 576064 h 584610"/>
                <a:gd name="connsiteX1" fmla="*/ 212383 w 2771800"/>
                <a:gd name="connsiteY1" fmla="*/ 0 h 584610"/>
                <a:gd name="connsiteX2" fmla="*/ 2771800 w 2771800"/>
                <a:gd name="connsiteY2" fmla="*/ 0 h 584610"/>
                <a:gd name="connsiteX3" fmla="*/ 2602146 w 2771800"/>
                <a:gd name="connsiteY3" fmla="*/ 584610 h 584610"/>
                <a:gd name="connsiteX4" fmla="*/ 0 w 2771800"/>
                <a:gd name="connsiteY4" fmla="*/ 576064 h 584610"/>
                <a:gd name="connsiteX0" fmla="*/ 0 w 3286998"/>
                <a:gd name="connsiteY0" fmla="*/ 576064 h 584610"/>
                <a:gd name="connsiteX1" fmla="*/ 212383 w 3286998"/>
                <a:gd name="connsiteY1" fmla="*/ 0 h 584610"/>
                <a:gd name="connsiteX2" fmla="*/ 3286998 w 3286998"/>
                <a:gd name="connsiteY2" fmla="*/ 8546 h 584610"/>
                <a:gd name="connsiteX3" fmla="*/ 2602146 w 3286998"/>
                <a:gd name="connsiteY3" fmla="*/ 584610 h 584610"/>
                <a:gd name="connsiteX4" fmla="*/ 0 w 3286998"/>
                <a:gd name="connsiteY4" fmla="*/ 576064 h 584610"/>
                <a:gd name="connsiteX0" fmla="*/ 0 w 3286998"/>
                <a:gd name="connsiteY0" fmla="*/ 576064 h 584610"/>
                <a:gd name="connsiteX1" fmla="*/ 756204 w 3286998"/>
                <a:gd name="connsiteY1" fmla="*/ 0 h 584610"/>
                <a:gd name="connsiteX2" fmla="*/ 3286998 w 3286998"/>
                <a:gd name="connsiteY2" fmla="*/ 8546 h 584610"/>
                <a:gd name="connsiteX3" fmla="*/ 2602146 w 3286998"/>
                <a:gd name="connsiteY3" fmla="*/ 584610 h 584610"/>
                <a:gd name="connsiteX4" fmla="*/ 0 w 3286998"/>
                <a:gd name="connsiteY4" fmla="*/ 576064 h 5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6998" h="584610">
                  <a:moveTo>
                    <a:pt x="0" y="576064"/>
                  </a:moveTo>
                  <a:lnTo>
                    <a:pt x="756204" y="0"/>
                  </a:lnTo>
                  <a:lnTo>
                    <a:pt x="3286998" y="8546"/>
                  </a:lnTo>
                  <a:lnTo>
                    <a:pt x="2602146" y="584610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4549345" y="1476172"/>
            <a:ext cx="4819688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03713" y="20608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Параллелограмм 4"/>
          <p:cNvSpPr/>
          <p:nvPr/>
        </p:nvSpPr>
        <p:spPr>
          <a:xfrm>
            <a:off x="1524000" y="-28073"/>
            <a:ext cx="6927870" cy="676248"/>
          </a:xfrm>
          <a:custGeom>
            <a:avLst/>
            <a:gdLst>
              <a:gd name="connsiteX0" fmla="*/ 0 w 2771800"/>
              <a:gd name="connsiteY0" fmla="*/ 576064 h 576064"/>
              <a:gd name="connsiteX1" fmla="*/ 212383 w 2771800"/>
              <a:gd name="connsiteY1" fmla="*/ 0 h 576064"/>
              <a:gd name="connsiteX2" fmla="*/ 2771800 w 2771800"/>
              <a:gd name="connsiteY2" fmla="*/ 0 h 576064"/>
              <a:gd name="connsiteX3" fmla="*/ 2559417 w 2771800"/>
              <a:gd name="connsiteY3" fmla="*/ 576064 h 576064"/>
              <a:gd name="connsiteX4" fmla="*/ 0 w 2771800"/>
              <a:gd name="connsiteY4" fmla="*/ 576064 h 576064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  <a:gd name="connsiteX0" fmla="*/ 2715 w 2784323"/>
              <a:gd name="connsiteY0" fmla="*/ 583092 h 591638"/>
              <a:gd name="connsiteX1" fmla="*/ 0 w 2784323"/>
              <a:gd name="connsiteY1" fmla="*/ 0 h 591638"/>
              <a:gd name="connsiteX2" fmla="*/ 2774515 w 2784323"/>
              <a:gd name="connsiteY2" fmla="*/ 7028 h 591638"/>
              <a:gd name="connsiteX3" fmla="*/ 2784323 w 2784323"/>
              <a:gd name="connsiteY3" fmla="*/ 591638 h 591638"/>
              <a:gd name="connsiteX4" fmla="*/ 2715 w 2784323"/>
              <a:gd name="connsiteY4" fmla="*/ 583092 h 591638"/>
              <a:gd name="connsiteX0" fmla="*/ 2715 w 3092274"/>
              <a:gd name="connsiteY0" fmla="*/ 583092 h 591638"/>
              <a:gd name="connsiteX1" fmla="*/ 0 w 3092274"/>
              <a:gd name="connsiteY1" fmla="*/ 0 h 591638"/>
              <a:gd name="connsiteX2" fmla="*/ 3092274 w 3092274"/>
              <a:gd name="connsiteY2" fmla="*/ 3514 h 591638"/>
              <a:gd name="connsiteX3" fmla="*/ 2784323 w 3092274"/>
              <a:gd name="connsiteY3" fmla="*/ 591638 h 591638"/>
              <a:gd name="connsiteX4" fmla="*/ 2715 w 3092274"/>
              <a:gd name="connsiteY4" fmla="*/ 583092 h 591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2274" h="591638">
                <a:moveTo>
                  <a:pt x="2715" y="583092"/>
                </a:moveTo>
                <a:lnTo>
                  <a:pt x="0" y="0"/>
                </a:lnTo>
                <a:lnTo>
                  <a:pt x="3092274" y="3514"/>
                </a:lnTo>
                <a:lnTo>
                  <a:pt x="2784323" y="591638"/>
                </a:lnTo>
                <a:lnTo>
                  <a:pt x="2715" y="583092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617360"/>
              </p:ext>
            </p:extLst>
          </p:nvPr>
        </p:nvGraphicFramePr>
        <p:xfrm>
          <a:off x="1194338" y="1340768"/>
          <a:ext cx="10014230" cy="46413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25663"/>
                <a:gridCol w="7988567"/>
              </a:tblGrid>
              <a:tr h="4820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Время</a:t>
                      </a:r>
                      <a:endParaRPr lang="ru-RU" sz="20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73" marR="4773" marT="4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Тема</a:t>
                      </a:r>
                      <a:endParaRPr lang="ru-RU" sz="20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73" marR="4773" marT="4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</a:tr>
              <a:tr h="6951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:00 </a:t>
                      </a: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– 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:40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Особенности реализации проекта по поставке продуктов питания через оптово-распределительный центр (Специализированный склад) в 2023 году</a:t>
                      </a:r>
                      <a:endParaRPr lang="ru-RU" sz="16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3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:40 </a:t>
                      </a: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– 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:</a:t>
                      </a:r>
                      <a:r>
                        <a:rPr lang="en-US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Нормативные требования к качеству продуктов питания (качество товар, упаковка, маркировка товаров)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5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:</a:t>
                      </a:r>
                      <a:r>
                        <a:rPr lang="en-US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 </a:t>
                      </a: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– 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:</a:t>
                      </a:r>
                      <a:r>
                        <a:rPr lang="en-US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Административная ответственность заказчика  в рамках реализации действующего законодательства о контрактной системе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01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:</a:t>
                      </a:r>
                      <a:r>
                        <a:rPr lang="en-US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 </a:t>
                      </a: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12.30 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Особенности электронного документооборота в рамках реализации проекта по поставке продуктов питания через оптово-распределительный центр (Специализированный склад)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51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12:30-1</a:t>
                      </a:r>
                      <a:r>
                        <a:rPr lang="en-US" sz="1600" b="1" i="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ru-RU" sz="1600" b="1" i="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:</a:t>
                      </a:r>
                      <a:r>
                        <a:rPr lang="en-US" sz="1600" b="1" i="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  <a:r>
                        <a:rPr lang="ru-RU" sz="1600" b="1" i="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  <a:endParaRPr lang="ru-RU" sz="1600" b="1" i="0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Ответы на вопросы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91544" y="546591"/>
            <a:ext cx="3602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Программа мероприятия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20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8" y="6305846"/>
            <a:ext cx="11881320" cy="544827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68E3B4-E768-400E-82FB-3727F5470B69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sp>
        <p:nvSpPr>
          <p:cNvPr id="7177" name="Номер слайда 4"/>
          <p:cNvSpPr txBox="1">
            <a:spLocks/>
          </p:cNvSpPr>
          <p:nvPr/>
        </p:nvSpPr>
        <p:spPr bwMode="auto">
          <a:xfrm>
            <a:off x="9271000" y="6496051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endParaRPr lang="ru-RU" altLang="ru-RU" sz="1200" dirty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" name="AutoShape 41"/>
          <p:cNvSpPr>
            <a:spLocks noGrp="1" noChangeArrowheads="1"/>
          </p:cNvSpPr>
          <p:nvPr>
            <p:ph idx="1"/>
          </p:nvPr>
        </p:nvSpPr>
        <p:spPr bwMode="auto">
          <a:xfrm>
            <a:off x="623392" y="908721"/>
            <a:ext cx="5688632" cy="2016223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indent="0" algn="ctr" fontAlgn="base">
              <a:lnSpc>
                <a:spcPct val="100000"/>
              </a:lnSpc>
              <a:spcBef>
                <a:spcPct val="20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sz="1600" b="1" u="sng" dirty="0" smtClean="0">
                <a:solidFill>
                  <a:schemeClr val="tx2"/>
                </a:solidFill>
              </a:rPr>
              <a:t>ЗАКУПКА НА КВАРТАЛ:</a:t>
            </a:r>
          </a:p>
          <a:p>
            <a:r>
              <a:rPr lang="ru-RU" sz="1300" dirty="0" smtClean="0"/>
              <a:t> </a:t>
            </a:r>
            <a:r>
              <a:rPr lang="ru-RU" sz="1300" dirty="0"/>
              <a:t>Молочная продукция (Специализированный склад)</a:t>
            </a:r>
          </a:p>
          <a:p>
            <a:r>
              <a:rPr lang="ru-RU" sz="1300" dirty="0" smtClean="0"/>
              <a:t>Молочная </a:t>
            </a:r>
            <a:r>
              <a:rPr lang="ru-RU" sz="1300" dirty="0"/>
              <a:t>продукция (Специализированный </a:t>
            </a:r>
            <a:r>
              <a:rPr lang="ru-RU" sz="1300" dirty="0" smtClean="0"/>
              <a:t>склад)126н</a:t>
            </a:r>
          </a:p>
          <a:p>
            <a:r>
              <a:rPr lang="ru-RU" sz="1300" dirty="0" smtClean="0"/>
              <a:t>Овощи </a:t>
            </a:r>
            <a:r>
              <a:rPr lang="ru-RU" sz="1300" dirty="0"/>
              <a:t>(Специализированный склад, </a:t>
            </a:r>
            <a:r>
              <a:rPr lang="ru-RU" sz="1300" dirty="0" err="1"/>
              <a:t>Борщевой</a:t>
            </a:r>
            <a:r>
              <a:rPr lang="ru-RU" sz="1300" dirty="0"/>
              <a:t> набор) </a:t>
            </a:r>
            <a:r>
              <a:rPr lang="ru-RU" sz="1300" dirty="0" smtClean="0"/>
              <a:t>126н</a:t>
            </a:r>
          </a:p>
          <a:p>
            <a:r>
              <a:rPr lang="ru-RU" sz="1300" dirty="0" smtClean="0"/>
              <a:t>Фрукты </a:t>
            </a:r>
            <a:r>
              <a:rPr lang="ru-RU" sz="1300" dirty="0"/>
              <a:t>(Специализированный склад) </a:t>
            </a:r>
          </a:p>
          <a:p>
            <a:pPr marR="0" lvl="0" indent="0" algn="just" fontAlgn="base">
              <a:lnSpc>
                <a:spcPct val="100000"/>
              </a:lnSpc>
              <a:spcBef>
                <a:spcPct val="20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ru-RU" sz="1600" b="1" dirty="0" smtClean="0">
              <a:solidFill>
                <a:schemeClr val="tx2"/>
              </a:solidFill>
            </a:endParaRPr>
          </a:p>
        </p:txBody>
      </p:sp>
      <p:sp>
        <p:nvSpPr>
          <p:cNvPr id="11" name="AutoShape 41"/>
          <p:cNvSpPr>
            <a:spLocks noChangeArrowheads="1"/>
          </p:cNvSpPr>
          <p:nvPr/>
        </p:nvSpPr>
        <p:spPr bwMode="auto">
          <a:xfrm>
            <a:off x="6598763" y="1556792"/>
            <a:ext cx="5260852" cy="4032447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algn="ctr" fontAlgn="base">
              <a:spcBef>
                <a:spcPct val="20000"/>
              </a:spcBef>
              <a:spcAft>
                <a:spcPts val="1000"/>
              </a:spcAft>
              <a:defRPr/>
            </a:pPr>
            <a:r>
              <a:rPr lang="ru-RU" sz="1600" b="1" u="sng" dirty="0" smtClean="0">
                <a:solidFill>
                  <a:schemeClr val="tx2"/>
                </a:solidFill>
              </a:rPr>
              <a:t>ЗАКУПКА НА ПОЛУГОДИЕ 2023г:</a:t>
            </a:r>
            <a:endParaRPr lang="ru-RU" sz="1600" b="1" u="sng" dirty="0">
              <a:solidFill>
                <a:schemeClr val="tx2"/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300" dirty="0" smtClean="0"/>
              <a:t> </a:t>
            </a:r>
            <a:r>
              <a:rPr lang="ru-RU" sz="1300" dirty="0"/>
              <a:t>Фрукты, овощи (Специализированный склад, Заморозка)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300" dirty="0"/>
              <a:t>Соки (Специализированный склад)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300" dirty="0" smtClean="0"/>
              <a:t>Рыбная </a:t>
            </a:r>
            <a:r>
              <a:rPr lang="ru-RU" sz="1300" dirty="0"/>
              <a:t>продукция (Специализированный склад) 126н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300" dirty="0" smtClean="0"/>
              <a:t> </a:t>
            </a:r>
            <a:r>
              <a:rPr lang="ru-RU" sz="1300" dirty="0"/>
              <a:t>Мясо птицы (Специализированный склад)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300" dirty="0" smtClean="0"/>
              <a:t> </a:t>
            </a:r>
            <a:r>
              <a:rPr lang="ru-RU" sz="1300" dirty="0"/>
              <a:t>Мясо птицы (Специализированный склад) 126н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300" dirty="0" smtClean="0"/>
              <a:t>Мясная </a:t>
            </a:r>
            <a:r>
              <a:rPr lang="ru-RU" sz="1300" dirty="0"/>
              <a:t>продукция (Специализированный склад) 126н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300" dirty="0" smtClean="0"/>
              <a:t>Молочная </a:t>
            </a:r>
            <a:r>
              <a:rPr lang="ru-RU" sz="1300" dirty="0"/>
              <a:t>продукция (Специализированный склад для участия учреждений УИС)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300" dirty="0" smtClean="0"/>
              <a:t> </a:t>
            </a:r>
            <a:r>
              <a:rPr lang="ru-RU" sz="1300" dirty="0"/>
              <a:t>Бакалейная продукция (Специализированный склад) 126н/СМП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300" dirty="0" smtClean="0"/>
              <a:t> </a:t>
            </a:r>
            <a:r>
              <a:rPr lang="ru-RU" sz="1300" dirty="0"/>
              <a:t>Бакалейная продукция (Специализированный склад) 126Н/УИС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300" dirty="0" smtClean="0"/>
              <a:t> </a:t>
            </a:r>
            <a:r>
              <a:rPr lang="ru-RU" sz="1300" dirty="0"/>
              <a:t>Бакалейная продукция (Специализированный склад) СМП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300" dirty="0" smtClean="0"/>
              <a:t> </a:t>
            </a:r>
            <a:r>
              <a:rPr lang="ru-RU" sz="1300" dirty="0"/>
              <a:t>Бакалейная продукция (Специализированный склад, лот 3)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300" dirty="0" smtClean="0"/>
              <a:t> </a:t>
            </a:r>
            <a:r>
              <a:rPr lang="ru-RU" sz="1300" dirty="0"/>
              <a:t>Бакалейная продукция (Специализированный склад) </a:t>
            </a:r>
            <a:r>
              <a:rPr lang="ru-RU" sz="1300" dirty="0" smtClean="0"/>
              <a:t>УИС</a:t>
            </a:r>
            <a:endParaRPr lang="ru-RU" sz="1600" b="1" dirty="0" smtClean="0">
              <a:solidFill>
                <a:schemeClr val="tx2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16587" y="89691"/>
            <a:ext cx="106959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1F497D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ОСОБЕННОСТИ  ОРГАНИЗАЦИИ ЗАКУПОК ПРОДУКТОВ В 2023 </a:t>
            </a:r>
            <a:endParaRPr lang="ru-RU" sz="2500" b="1" dirty="0">
              <a:solidFill>
                <a:srgbClr val="1F497D">
                  <a:lumMod val="60000"/>
                  <a:lumOff val="40000"/>
                </a:srgbClr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H="1">
            <a:off x="1709516" y="62068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utoShape 41"/>
          <p:cNvSpPr txBox="1">
            <a:spLocks noChangeArrowheads="1"/>
          </p:cNvSpPr>
          <p:nvPr/>
        </p:nvSpPr>
        <p:spPr bwMode="auto">
          <a:xfrm>
            <a:off x="479376" y="3748409"/>
            <a:ext cx="5832648" cy="2385517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 fontAlgn="base">
              <a:spcAft>
                <a:spcPts val="1000"/>
              </a:spcAft>
              <a:buNone/>
              <a:defRPr/>
            </a:pPr>
            <a:r>
              <a:rPr lang="ru-RU" sz="1600" b="1" u="sng" dirty="0" smtClean="0">
                <a:solidFill>
                  <a:schemeClr val="tx2"/>
                </a:solidFill>
              </a:rPr>
              <a:t>СПОСОБ ОПРЕДЕЛЕНИЯ ПОСТАВЩИКА: </a:t>
            </a:r>
          </a:p>
          <a:p>
            <a:pPr indent="0" algn="ctr" fontAlgn="base">
              <a:spcAft>
                <a:spcPts val="1000"/>
              </a:spcAft>
              <a:buNone/>
              <a:defRPr/>
            </a:pPr>
            <a:r>
              <a:rPr lang="ru-RU" sz="2500" b="1" i="1" dirty="0" smtClean="0">
                <a:solidFill>
                  <a:schemeClr val="tx2"/>
                </a:solidFill>
              </a:rPr>
              <a:t>конкурс в </a:t>
            </a:r>
            <a:r>
              <a:rPr lang="ru-RU" sz="2500" b="1" i="1" dirty="0">
                <a:solidFill>
                  <a:schemeClr val="tx2"/>
                </a:solidFill>
              </a:rPr>
              <a:t>электронной </a:t>
            </a:r>
            <a:r>
              <a:rPr lang="ru-RU" sz="2500" b="1" i="1" dirty="0" smtClean="0">
                <a:solidFill>
                  <a:schemeClr val="tx2"/>
                </a:solidFill>
              </a:rPr>
              <a:t>форме</a:t>
            </a:r>
            <a:r>
              <a:rPr lang="ru-RU" sz="1600" b="1" dirty="0" smtClean="0">
                <a:solidFill>
                  <a:schemeClr val="tx2"/>
                </a:solidFill>
              </a:rPr>
              <a:t>, </a:t>
            </a:r>
          </a:p>
          <a:p>
            <a:pPr indent="0" algn="ctr" fontAlgn="base">
              <a:spcAft>
                <a:spcPts val="1000"/>
              </a:spcAft>
              <a:buNone/>
              <a:defRPr/>
            </a:pPr>
            <a:r>
              <a:rPr lang="ru-RU" sz="1300" b="1" dirty="0" smtClean="0"/>
              <a:t>за </a:t>
            </a:r>
            <a:r>
              <a:rPr lang="ru-RU" sz="1300" b="1" dirty="0"/>
              <a:t>исключением групп </a:t>
            </a:r>
            <a:r>
              <a:rPr lang="ru-RU" sz="1300" b="1" dirty="0" smtClean="0"/>
              <a:t>товаров:</a:t>
            </a:r>
          </a:p>
          <a:p>
            <a:r>
              <a:rPr lang="ru-RU" sz="1300" dirty="0"/>
              <a:t>Овощи (Специализированный склад, </a:t>
            </a:r>
            <a:r>
              <a:rPr lang="ru-RU" sz="1300" dirty="0" err="1"/>
              <a:t>Борщевой</a:t>
            </a:r>
            <a:r>
              <a:rPr lang="ru-RU" sz="1300" dirty="0"/>
              <a:t> набор) 126н</a:t>
            </a:r>
          </a:p>
          <a:p>
            <a:r>
              <a:rPr lang="ru-RU" sz="1300" dirty="0"/>
              <a:t>Фрукты (Специализированный склад) </a:t>
            </a:r>
            <a:endParaRPr lang="ru-RU" sz="1300" dirty="0" smtClean="0"/>
          </a:p>
          <a:p>
            <a:r>
              <a:rPr lang="ru-RU" sz="1300" dirty="0"/>
              <a:t>Фрукты, овощи (Специализированный склад, Заморозка)</a:t>
            </a:r>
          </a:p>
          <a:p>
            <a:pPr indent="0" algn="just" fontAlgn="base">
              <a:spcAft>
                <a:spcPts val="1000"/>
              </a:spcAft>
              <a:buFontTx/>
              <a:buNone/>
              <a:defRPr/>
            </a:pPr>
            <a:endParaRPr lang="ru-RU" sz="1600" b="1" dirty="0" smtClean="0">
              <a:solidFill>
                <a:schemeClr val="tx2"/>
              </a:solidFill>
            </a:endParaRPr>
          </a:p>
        </p:txBody>
      </p:sp>
      <p:sp>
        <p:nvSpPr>
          <p:cNvPr id="6" name="Правая фигурная скобка 5"/>
          <p:cNvSpPr/>
          <p:nvPr/>
        </p:nvSpPr>
        <p:spPr>
          <a:xfrm>
            <a:off x="5231904" y="5157192"/>
            <a:ext cx="333751" cy="720080"/>
          </a:xfrm>
          <a:prstGeom prst="rightBrac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5565655" y="5286399"/>
            <a:ext cx="74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chemeClr val="tx2"/>
                </a:solidFill>
              </a:rPr>
              <a:t>Эл. аукцион</a:t>
            </a:r>
          </a:p>
        </p:txBody>
      </p:sp>
    </p:spTree>
    <p:extLst>
      <p:ext uri="{BB962C8B-B14F-4D97-AF65-F5344CB8AC3E}">
        <p14:creationId xmlns:p14="http://schemas.microsoft.com/office/powerpoint/2010/main" val="293823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8" y="6305846"/>
            <a:ext cx="11881320" cy="544827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68E3B4-E768-400E-82FB-3727F5470B69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sp>
        <p:nvSpPr>
          <p:cNvPr id="7177" name="Номер слайда 4"/>
          <p:cNvSpPr txBox="1">
            <a:spLocks/>
          </p:cNvSpPr>
          <p:nvPr/>
        </p:nvSpPr>
        <p:spPr bwMode="auto">
          <a:xfrm>
            <a:off x="9271000" y="6496051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endParaRPr lang="ru-RU" altLang="ru-RU" sz="1200" dirty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16587" y="89691"/>
            <a:ext cx="106959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1F497D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ОСОБЕННОСТИ  ПОСТАВКИ ПРОДУКТОВ ПИТАНИЯ В 2023 г. </a:t>
            </a:r>
            <a:endParaRPr lang="ru-RU" sz="2500" b="1" dirty="0">
              <a:solidFill>
                <a:srgbClr val="1F497D">
                  <a:lumMod val="60000"/>
                  <a:lumOff val="40000"/>
                </a:srgbClr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H="1">
            <a:off x="1709516" y="62068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9"/>
          <p:cNvSpPr>
            <a:spLocks noGrp="1" noChangeArrowheads="1"/>
          </p:cNvSpPr>
          <p:nvPr>
            <p:ph idx="1"/>
          </p:nvPr>
        </p:nvSpPr>
        <p:spPr bwMode="gray">
          <a:xfrm>
            <a:off x="47328" y="1617391"/>
            <a:ext cx="4591381" cy="28803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ru-RU" sz="3000" b="1" u="sng" dirty="0" smtClean="0"/>
              <a:t>3 раза в неделю </a:t>
            </a:r>
          </a:p>
          <a:p>
            <a:pPr marL="0" indent="0" algn="ctr">
              <a:buNone/>
            </a:pPr>
            <a:r>
              <a:rPr lang="ru-RU" sz="3000" b="1" u="sng" dirty="0" smtClean="0"/>
              <a:t>(кроме Сергиевска):</a:t>
            </a:r>
          </a:p>
          <a:p>
            <a:pPr marL="0" indent="0" algn="ctr">
              <a:buNone/>
            </a:pPr>
            <a:r>
              <a:rPr lang="ru-RU" sz="3000" b="1" dirty="0"/>
              <a:t>п</a:t>
            </a:r>
            <a:r>
              <a:rPr lang="ru-RU" sz="3000" b="1" dirty="0" smtClean="0"/>
              <a:t>онедельник, среда, пятница</a:t>
            </a:r>
            <a:endParaRPr lang="ru-RU" sz="3000" b="1" dirty="0"/>
          </a:p>
        </p:txBody>
      </p:sp>
      <p:sp>
        <p:nvSpPr>
          <p:cNvPr id="17" name="Oval 9"/>
          <p:cNvSpPr txBox="1">
            <a:spLocks noChangeArrowheads="1"/>
          </p:cNvSpPr>
          <p:nvPr/>
        </p:nvSpPr>
        <p:spPr bwMode="gray">
          <a:xfrm>
            <a:off x="3625755" y="3717033"/>
            <a:ext cx="4824536" cy="26642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3200" b="1" u="sng"/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dirty="0"/>
              <a:t>1 раз в </a:t>
            </a:r>
            <a:r>
              <a:rPr lang="ru-RU" dirty="0" smtClean="0"/>
              <a:t>неделю (пятница):</a:t>
            </a:r>
            <a:endParaRPr lang="ru-RU" dirty="0"/>
          </a:p>
          <a:p>
            <a:r>
              <a:rPr lang="ru-RU" u="none" dirty="0"/>
              <a:t>соки, колбасы, заморозка</a:t>
            </a:r>
          </a:p>
        </p:txBody>
      </p:sp>
      <p:sp>
        <p:nvSpPr>
          <p:cNvPr id="18" name="Oval 9"/>
          <p:cNvSpPr txBox="1">
            <a:spLocks noChangeArrowheads="1"/>
          </p:cNvSpPr>
          <p:nvPr/>
        </p:nvSpPr>
        <p:spPr bwMode="gray">
          <a:xfrm>
            <a:off x="7530503" y="1623788"/>
            <a:ext cx="4566988" cy="286731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ru-RU"/>
            </a:defPPr>
            <a:lvl1pPr indent="0" algn="ctr">
              <a:spcBef>
                <a:spcPct val="20000"/>
              </a:spcBef>
              <a:buFont typeface="Arial" pitchFamily="34" charset="0"/>
              <a:buNone/>
              <a:defRPr sz="3200" b="1" u="sng"/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dirty="0"/>
              <a:t>2 раза в неделю (Сергиевск):</a:t>
            </a:r>
          </a:p>
          <a:p>
            <a:r>
              <a:rPr lang="ru-RU" u="none" dirty="0" smtClean="0"/>
              <a:t>понедельник,</a:t>
            </a:r>
            <a:endParaRPr lang="ru-RU" u="none" dirty="0"/>
          </a:p>
          <a:p>
            <a:r>
              <a:rPr lang="ru-RU" u="none" dirty="0"/>
              <a:t>пятница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5647074" y="2481381"/>
            <a:ext cx="504056" cy="1152128"/>
          </a:xfrm>
          <a:prstGeom prst="downArrow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2751907">
            <a:off x="4203921" y="1432490"/>
            <a:ext cx="482637" cy="750811"/>
          </a:xfrm>
          <a:prstGeom prst="downArrow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18156331">
            <a:off x="7165054" y="1391339"/>
            <a:ext cx="482637" cy="750811"/>
          </a:xfrm>
          <a:prstGeom prst="downArrow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Group 69"/>
          <p:cNvGrpSpPr>
            <a:grpSpLocks/>
          </p:cNvGrpSpPr>
          <p:nvPr/>
        </p:nvGrpSpPr>
        <p:grpSpPr bwMode="auto">
          <a:xfrm>
            <a:off x="4882713" y="531652"/>
            <a:ext cx="2077382" cy="2465300"/>
            <a:chOff x="4017" y="2207"/>
            <a:chExt cx="1115" cy="1380"/>
          </a:xfrm>
        </p:grpSpPr>
        <p:pic>
          <p:nvPicPr>
            <p:cNvPr id="21" name="Picture 9" descr="light_shadow"/>
            <p:cNvPicPr>
              <a:picLocks noChangeAspect="1" noChangeArrowheads="1"/>
            </p:cNvPicPr>
            <p:nvPr/>
          </p:nvPicPr>
          <p:blipFill>
            <a:blip r:embed="rId3" cstate="print">
              <a:lum bright="-90000" contrast="-48000"/>
            </a:blip>
            <a:srcRect/>
            <a:stretch>
              <a:fillRect/>
            </a:stretch>
          </p:blipFill>
          <p:spPr bwMode="gray">
            <a:xfrm>
              <a:off x="4125" y="3172"/>
              <a:ext cx="845" cy="241"/>
            </a:xfrm>
            <a:prstGeom prst="rect">
              <a:avLst/>
            </a:prstGeom>
            <a:noFill/>
          </p:spPr>
        </p:pic>
        <p:grpSp>
          <p:nvGrpSpPr>
            <p:cNvPr id="22" name="Group 51"/>
            <p:cNvGrpSpPr>
              <a:grpSpLocks/>
            </p:cNvGrpSpPr>
            <p:nvPr/>
          </p:nvGrpSpPr>
          <p:grpSpPr bwMode="auto">
            <a:xfrm>
              <a:off x="4017" y="2207"/>
              <a:ext cx="1115" cy="1380"/>
              <a:chOff x="2304" y="2496"/>
              <a:chExt cx="1218" cy="1536"/>
            </a:xfrm>
          </p:grpSpPr>
          <p:pic>
            <p:nvPicPr>
              <p:cNvPr id="24" name="Picture 52" descr="circuler_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Oval 53"/>
              <p:cNvSpPr>
                <a:spLocks noChangeArrowheads="1"/>
              </p:cNvSpPr>
              <p:nvPr/>
            </p:nvSpPr>
            <p:spPr bwMode="gray">
              <a:xfrm>
                <a:off x="2332" y="2750"/>
                <a:ext cx="1190" cy="119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  <a:alpha val="50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26" name="Picture 54" descr="light_shadow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14285"/>
              <a:stretch>
                <a:fillRect/>
              </a:stretch>
            </p:blipFill>
            <p:spPr bwMode="gray">
              <a:xfrm>
                <a:off x="2304" y="2496"/>
                <a:ext cx="871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7" name="Group 55"/>
              <p:cNvGrpSpPr>
                <a:grpSpLocks/>
              </p:cNvGrpSpPr>
              <p:nvPr/>
            </p:nvGrpSpPr>
            <p:grpSpPr bwMode="auto">
              <a:xfrm rot="-3733502" flipH="1" flipV="1">
                <a:off x="2673" y="3381"/>
                <a:ext cx="1049" cy="253"/>
                <a:chOff x="2532" y="1051"/>
                <a:chExt cx="893" cy="246"/>
              </a:xfrm>
            </p:grpSpPr>
            <p:grpSp>
              <p:nvGrpSpPr>
                <p:cNvPr id="28" name="Group 56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34" name="AutoShape 5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5" name="AutoShape 5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6" name="AutoShape 5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7" name="AutoShape 6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29" name="Group 61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30" name="AutoShape 6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1" name="AutoShape 6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2" name="AutoShape 6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3" name="AutoShape 6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  <p:sp>
          <p:nvSpPr>
            <p:cNvPr id="23" name="Rectangle 68"/>
            <p:cNvSpPr>
              <a:spLocks noChangeArrowheads="1"/>
            </p:cNvSpPr>
            <p:nvPr/>
          </p:nvSpPr>
          <p:spPr bwMode="auto">
            <a:xfrm>
              <a:off x="4064" y="2618"/>
              <a:ext cx="993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ПОСТАВКА</a:t>
              </a:r>
              <a:endParaRPr kumimoji="0" lang="en-US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550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8" y="6305846"/>
            <a:ext cx="11881320" cy="544827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68E3B4-E768-400E-82FB-3727F5470B69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sp>
        <p:nvSpPr>
          <p:cNvPr id="7177" name="Номер слайда 4"/>
          <p:cNvSpPr txBox="1">
            <a:spLocks/>
          </p:cNvSpPr>
          <p:nvPr/>
        </p:nvSpPr>
        <p:spPr bwMode="auto">
          <a:xfrm>
            <a:off x="9271000" y="6496051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endParaRPr lang="ru-RU" altLang="ru-RU" sz="1200" dirty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16587" y="89691"/>
            <a:ext cx="106959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1F497D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ОСОБЕННОСТИ  ПОСТАВКИ ПРОДУКТОВ ПИТАНИЯ</a:t>
            </a:r>
            <a:endParaRPr lang="ru-RU" sz="2500" b="1" dirty="0">
              <a:solidFill>
                <a:srgbClr val="1F497D">
                  <a:lumMod val="60000"/>
                  <a:lumOff val="40000"/>
                </a:srgbClr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H="1">
            <a:off x="1709516" y="62068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81" y="648194"/>
            <a:ext cx="4867530" cy="5959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154" y="706445"/>
            <a:ext cx="5429250" cy="4056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0" y="4681118"/>
            <a:ext cx="2759159" cy="1597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75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8" y="6305846"/>
            <a:ext cx="12025336" cy="544827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68E3B4-E768-400E-82FB-3727F5470B69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sp>
        <p:nvSpPr>
          <p:cNvPr id="7177" name="Номер слайда 4"/>
          <p:cNvSpPr txBox="1">
            <a:spLocks/>
          </p:cNvSpPr>
          <p:nvPr/>
        </p:nvSpPr>
        <p:spPr bwMode="auto">
          <a:xfrm>
            <a:off x="9271000" y="6496051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endParaRPr lang="ru-RU" altLang="ru-RU" sz="1200" dirty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16587" y="89691"/>
            <a:ext cx="106959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1F497D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ИНФОРМАЦИОННАЯ СИСТЕМА СПЕЦИАЛИЗИРОВАННОГО СКЛАДА</a:t>
            </a:r>
            <a:endParaRPr lang="ru-RU" sz="2500" b="1" dirty="0">
              <a:solidFill>
                <a:srgbClr val="1F497D">
                  <a:lumMod val="60000"/>
                  <a:lumOff val="40000"/>
                </a:srgbClr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H="1">
            <a:off x="1709516" y="62068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3573016"/>
            <a:ext cx="5197619" cy="2732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9" y="821449"/>
            <a:ext cx="5739022" cy="260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991" y="3436787"/>
            <a:ext cx="5052149" cy="2869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05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8" y="6305846"/>
            <a:ext cx="12068472" cy="544827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68E3B4-E768-400E-82FB-3727F5470B69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sp>
        <p:nvSpPr>
          <p:cNvPr id="7177" name="Номер слайда 4"/>
          <p:cNvSpPr txBox="1">
            <a:spLocks/>
          </p:cNvSpPr>
          <p:nvPr/>
        </p:nvSpPr>
        <p:spPr bwMode="auto">
          <a:xfrm>
            <a:off x="9271000" y="6496051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endParaRPr lang="ru-RU" altLang="ru-RU" sz="1200" dirty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16587" y="89691"/>
            <a:ext cx="106959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1F497D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ОСОБЕННОСТИ  ФОРМИРОВАНИЯ ЗАЯВКИ В ИНФОРМАЦИОННОЙ СИТЕМЕ СПЕЦИАЛИЗИРОВАННОГО СКЛАДА</a:t>
            </a:r>
            <a:endParaRPr lang="ru-RU" sz="2500" b="1" dirty="0">
              <a:solidFill>
                <a:srgbClr val="1F497D">
                  <a:lumMod val="60000"/>
                  <a:lumOff val="40000"/>
                </a:srgbClr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H="1">
            <a:off x="1631504" y="1055184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196752"/>
            <a:ext cx="2880320" cy="3897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Объект 14"/>
          <p:cNvSpPr>
            <a:spLocks noGrp="1"/>
          </p:cNvSpPr>
          <p:nvPr>
            <p:ph idx="1"/>
          </p:nvPr>
        </p:nvSpPr>
        <p:spPr>
          <a:xfrm>
            <a:off x="5087888" y="1196752"/>
            <a:ext cx="6192688" cy="3096344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0F65B3"/>
                </a:solidFill>
              </a:rPr>
              <a:t>в</a:t>
            </a:r>
            <a:r>
              <a:rPr lang="ru-RU" dirty="0" smtClean="0">
                <a:solidFill>
                  <a:srgbClr val="0F65B3"/>
                </a:solidFill>
              </a:rPr>
              <a:t>ыбор актуальной позиции 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16" name="Объект 14"/>
          <p:cNvSpPr txBox="1">
            <a:spLocks/>
          </p:cNvSpPr>
          <p:nvPr/>
        </p:nvSpPr>
        <p:spPr>
          <a:xfrm>
            <a:off x="6888088" y="4374357"/>
            <a:ext cx="4550296" cy="2121694"/>
          </a:xfrm>
          <a:prstGeom prst="roundRect">
            <a:avLst/>
          </a:prstGeom>
          <a:ln w="9525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>
                <a:solidFill>
                  <a:srgbClr val="0F65B3"/>
                </a:solidFill>
              </a:rPr>
              <a:t>с</a:t>
            </a:r>
            <a:r>
              <a:rPr lang="ru-RU" dirty="0" smtClean="0">
                <a:solidFill>
                  <a:srgbClr val="0F65B3"/>
                </a:solidFill>
              </a:rPr>
              <a:t>воевременная подача заявки (по графику)</a:t>
            </a:r>
            <a:endParaRPr lang="ru-RU" dirty="0">
              <a:solidFill>
                <a:srgbClr val="0F65B3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1772816"/>
            <a:ext cx="5256584" cy="223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Объект 14"/>
          <p:cNvSpPr txBox="1">
            <a:spLocks/>
          </p:cNvSpPr>
          <p:nvPr/>
        </p:nvSpPr>
        <p:spPr>
          <a:xfrm>
            <a:off x="2495600" y="3876342"/>
            <a:ext cx="3888432" cy="1872208"/>
          </a:xfrm>
          <a:prstGeom prst="roundRect">
            <a:avLst/>
          </a:prstGeom>
          <a:ln w="9525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 smtClean="0">
                <a:solidFill>
                  <a:srgbClr val="0F65B3"/>
                </a:solidFill>
              </a:rPr>
              <a:t>самостоятельный контроль остатков</a:t>
            </a:r>
            <a:endParaRPr lang="ru-RU" dirty="0">
              <a:solidFill>
                <a:srgbClr val="0F65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96689" y="6366548"/>
            <a:ext cx="12288689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68491" y="6434600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32" y="6488039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webtorgi.samregion.ru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15728" y="449233"/>
            <a:ext cx="9264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ОСНОВНЫЕ ПРИЧИНЫ ОТКАЗА В ПРИЕМКЕ ТОВАРА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>
            <a:off x="2063552" y="98072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95400" y="1700808"/>
            <a:ext cx="1149660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Поставка контрафактного товара (поддельные декларации)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Поставка фальсификата (в частности молочной продукции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наличие растительных жиров, выявляется по результатам лабораторных исследований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))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Поставка продуктов питания с поврежденной производственной упаковкой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Маркировка не соответствует требованиям Технического регламента Таможенного союза: 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Не указан срок годности (вместо него указан срок хранения) 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Не полностью напечатано наименование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Не прописана масса нетто 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Отсутствие манипуляционных знаков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Отсутствие декларации о соответствии 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Неверно указан эВСД 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Остаточный срок годности товара на момент поставки ниже, указанного в контракте 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Нарушение условий хранения при транспортировке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Поставка с несуществующими адресами производства (предприятия-призраки)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5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 flipH="1">
            <a:off x="2063552" y="98072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0" y="6395080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Номер слайда 3"/>
          <p:cNvSpPr txBox="1">
            <a:spLocks/>
          </p:cNvSpPr>
          <p:nvPr/>
        </p:nvSpPr>
        <p:spPr>
          <a:xfrm>
            <a:off x="9077472" y="64439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017936" y="355220"/>
            <a:ext cx="7464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ОСНОВНЫЕ ПРИЧИНЫ ОТКАЗА В ПРИЕМКЕ ТОВАРА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2794" y="1413900"/>
            <a:ext cx="2435292" cy="5078313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Товар </a:t>
            </a:r>
            <a:r>
              <a:rPr lang="ru-RU" b="1" dirty="0"/>
              <a:t>не соответствует требованиям указанным в  Техническом задании </a:t>
            </a:r>
            <a:r>
              <a:rPr lang="ru-RU" b="1" dirty="0" smtClean="0"/>
              <a:t>(условия хранения, транспортировки</a:t>
            </a:r>
            <a:r>
              <a:rPr lang="ru-RU" b="1" dirty="0"/>
              <a:t>, поврежденная упаковка </a:t>
            </a:r>
            <a:r>
              <a:rPr lang="ru-RU" b="1" dirty="0" smtClean="0"/>
              <a:t>) </a:t>
            </a:r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</p:txBody>
      </p:sp>
      <p:pic>
        <p:nvPicPr>
          <p:cNvPr id="1027" name="Picture 3" descr="C:\Users\StrelkovaAV\Desktop\фотографии для презентации\IMG_222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4" t="35225" r="40996" b="31084"/>
          <a:stretch/>
        </p:blipFill>
        <p:spPr bwMode="auto">
          <a:xfrm>
            <a:off x="2560955" y="1024527"/>
            <a:ext cx="3175006" cy="2774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StrelkovaAV\Desktop\фотографии для презентации\IMG_217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" t="23495" r="13082" b="31890"/>
          <a:stretch/>
        </p:blipFill>
        <p:spPr bwMode="auto">
          <a:xfrm>
            <a:off x="8976320" y="1014670"/>
            <a:ext cx="2736304" cy="2760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Z:\Склад\фотографии для презентации\IMG_219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5"/>
          <a:stretch/>
        </p:blipFill>
        <p:spPr bwMode="auto">
          <a:xfrm>
            <a:off x="5819759" y="992503"/>
            <a:ext cx="3024336" cy="2806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086" y="3970397"/>
            <a:ext cx="4464496" cy="242468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3" y="3933055"/>
            <a:ext cx="4741489" cy="2462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639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56240" y="6443978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17</a:t>
            </a:fld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2063552" y="98072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8483" y="6359362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Номер слайда 3"/>
          <p:cNvSpPr txBox="1">
            <a:spLocks/>
          </p:cNvSpPr>
          <p:nvPr/>
        </p:nvSpPr>
        <p:spPr>
          <a:xfrm>
            <a:off x="9077472" y="64439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1532" y="6488039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webtorgi.samregion.ru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15728" y="449233"/>
            <a:ext cx="7464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ОСНОВНЫЕ ПРИЧИНЫ ОТКАЗА В ПРИЕМКЕ ТОВАРА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789716"/>
            <a:ext cx="26879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Товар не соответствует требованиям указанным в  Техническом задании </a:t>
            </a:r>
            <a:r>
              <a:rPr lang="ru-RU" b="1" dirty="0" smtClean="0"/>
              <a:t>(механические повреждения, </a:t>
            </a:r>
            <a:r>
              <a:rPr lang="ru-RU" b="1" dirty="0"/>
              <a:t>посторонние </a:t>
            </a:r>
            <a:r>
              <a:rPr lang="ru-RU" b="1" dirty="0" smtClean="0"/>
              <a:t>примеси, плесень) 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455" y="1787452"/>
            <a:ext cx="2093916" cy="245923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285" y="4353510"/>
            <a:ext cx="2200509" cy="204157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678" y="3914000"/>
            <a:ext cx="1938734" cy="2285193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29919" t="15350" r="54725" b="52100"/>
          <a:stretch/>
        </p:blipFill>
        <p:spPr>
          <a:xfrm>
            <a:off x="6505730" y="1846306"/>
            <a:ext cx="1944216" cy="2318104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/>
          <a:srcRect l="33074" t="53548" r="51570" b="19153"/>
          <a:stretch/>
        </p:blipFill>
        <p:spPr>
          <a:xfrm>
            <a:off x="9194875" y="2369922"/>
            <a:ext cx="2369691" cy="2369691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/>
          <a:srcRect l="29919" t="30051" r="46456" b="41600"/>
          <a:stretch/>
        </p:blipFill>
        <p:spPr>
          <a:xfrm>
            <a:off x="6295080" y="4284799"/>
            <a:ext cx="2572576" cy="173648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/>
          <a:srcRect l="19818" t="8732" r="36749" b="20322"/>
          <a:stretch/>
        </p:blipFill>
        <p:spPr>
          <a:xfrm>
            <a:off x="6104483" y="1056117"/>
            <a:ext cx="702113" cy="70211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/>
          <a:srcRect l="35242" t="34329" r="50523" b="38450"/>
          <a:stretch/>
        </p:blipFill>
        <p:spPr>
          <a:xfrm>
            <a:off x="2332221" y="1090878"/>
            <a:ext cx="576064" cy="648125"/>
          </a:xfrm>
          <a:prstGeom prst="rect">
            <a:avLst/>
          </a:prstGeom>
        </p:spPr>
      </p:pic>
      <p:cxnSp>
        <p:nvCxnSpPr>
          <p:cNvPr id="27" name="Прямая соединительная линия 26"/>
          <p:cNvCxnSpPr/>
          <p:nvPr/>
        </p:nvCxnSpPr>
        <p:spPr>
          <a:xfrm>
            <a:off x="5735300" y="1789716"/>
            <a:ext cx="25502" cy="39921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915792" y="1368429"/>
            <a:ext cx="253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ООО «Золотой сфинкс»</a:t>
            </a:r>
            <a:endParaRPr lang="ru-RU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660912" y="1387600"/>
            <a:ext cx="1758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ООО «</a:t>
            </a:r>
            <a:r>
              <a:rPr lang="ru-RU" b="1" dirty="0" err="1" smtClean="0"/>
              <a:t>Красава</a:t>
            </a:r>
            <a:r>
              <a:rPr lang="ru-RU" b="1" dirty="0" smtClean="0"/>
              <a:t>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1048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 flipH="1">
            <a:off x="2063552" y="98072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0" y="6395080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Номер слайда 3"/>
          <p:cNvSpPr txBox="1">
            <a:spLocks/>
          </p:cNvSpPr>
          <p:nvPr/>
        </p:nvSpPr>
        <p:spPr>
          <a:xfrm>
            <a:off x="9077472" y="64439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017936" y="355220"/>
            <a:ext cx="7464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ОСНОВНЫЕ ПРИЧИНЫ ОТКАЗА В ПРИЕМКЕ ТОВАРА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9336" y="2348880"/>
            <a:ext cx="26110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r>
              <a:rPr lang="ru-RU" b="1" dirty="0" smtClean="0"/>
              <a:t>Товар </a:t>
            </a:r>
            <a:r>
              <a:rPr lang="ru-RU" b="1" dirty="0"/>
              <a:t>не соответствует </a:t>
            </a:r>
            <a:endParaRPr lang="ru-RU" b="1" dirty="0" smtClean="0"/>
          </a:p>
          <a:p>
            <a:pPr algn="ctr"/>
            <a:r>
              <a:rPr lang="ru-RU" b="1" dirty="0" smtClean="0"/>
              <a:t>требованиям </a:t>
            </a:r>
            <a:r>
              <a:rPr lang="ru-RU" b="1" dirty="0"/>
              <a:t>указанным </a:t>
            </a:r>
            <a:endParaRPr lang="ru-RU" b="1" dirty="0" smtClean="0"/>
          </a:p>
          <a:p>
            <a:pPr algn="ctr"/>
            <a:r>
              <a:rPr lang="ru-RU" b="1" dirty="0" smtClean="0"/>
              <a:t>в  </a:t>
            </a:r>
            <a:r>
              <a:rPr lang="ru-RU" b="1" dirty="0"/>
              <a:t>Техническом </a:t>
            </a:r>
            <a:r>
              <a:rPr lang="ru-RU" b="1" dirty="0" smtClean="0"/>
              <a:t>задании</a:t>
            </a:r>
          </a:p>
          <a:p>
            <a:pPr algn="ctr"/>
            <a:r>
              <a:rPr lang="ru-RU" b="1" dirty="0" smtClean="0"/>
              <a:t>(</a:t>
            </a:r>
            <a:r>
              <a:rPr lang="ru-RU" b="1" dirty="0"/>
              <a:t>контрафакт) </a:t>
            </a:r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936" y="1393143"/>
            <a:ext cx="2273335" cy="24097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2470" y="3999250"/>
            <a:ext cx="2318801" cy="2458672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1124744"/>
            <a:ext cx="3373755" cy="527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39" y="1124744"/>
            <a:ext cx="3373755" cy="294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401" y="1484784"/>
            <a:ext cx="2538413" cy="4910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911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6395080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077472" y="6443977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32" y="6488039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webtorgi.samregion.ru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12490" y="462531"/>
            <a:ext cx="7464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ОСНОВНЫЕ ПРИЧИНЫ ОТКАЗА В ПРИЕМКЕ ТОВАРА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>
            <a:off x="2063552" y="98072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-18482" y="2632214"/>
            <a:ext cx="25733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Товар не соответствует требованиям указанным в  Техническом задании (</a:t>
            </a:r>
            <a:r>
              <a:rPr lang="ru-RU" b="1" dirty="0" smtClean="0"/>
              <a:t>гниль) </a:t>
            </a:r>
            <a:endParaRPr lang="ru-RU" b="1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312" y="1264408"/>
            <a:ext cx="2652713" cy="2106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522" y="1053180"/>
            <a:ext cx="1781611" cy="2696494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8343" y="1320941"/>
            <a:ext cx="8992379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12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5408864" y="6257315"/>
            <a:ext cx="1420337" cy="43088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202</a:t>
            </a:r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год</a:t>
            </a:r>
          </a:p>
        </p:txBody>
      </p:sp>
      <p:sp>
        <p:nvSpPr>
          <p:cNvPr id="3" name="Параллелограмм 2"/>
          <p:cNvSpPr/>
          <p:nvPr/>
        </p:nvSpPr>
        <p:spPr>
          <a:xfrm>
            <a:off x="-659" y="2314698"/>
            <a:ext cx="9361021" cy="2698479"/>
          </a:xfrm>
          <a:custGeom>
            <a:avLst/>
            <a:gdLst>
              <a:gd name="connsiteX0" fmla="*/ 0 w 7020272"/>
              <a:gd name="connsiteY0" fmla="*/ 2664296 h 2664296"/>
              <a:gd name="connsiteX1" fmla="*/ 982273 w 7020272"/>
              <a:gd name="connsiteY1" fmla="*/ 0 h 2664296"/>
              <a:gd name="connsiteX2" fmla="*/ 7020272 w 7020272"/>
              <a:gd name="connsiteY2" fmla="*/ 0 h 2664296"/>
              <a:gd name="connsiteX3" fmla="*/ 6037999 w 7020272"/>
              <a:gd name="connsiteY3" fmla="*/ 2664296 h 2664296"/>
              <a:gd name="connsiteX4" fmla="*/ 0 w 7020272"/>
              <a:gd name="connsiteY4" fmla="*/ 2664296 h 2664296"/>
              <a:gd name="connsiteX0" fmla="*/ 494 w 7020766"/>
              <a:gd name="connsiteY0" fmla="*/ 2698479 h 2698479"/>
              <a:gd name="connsiteX1" fmla="*/ 0 w 7020766"/>
              <a:gd name="connsiteY1" fmla="*/ 0 h 2698479"/>
              <a:gd name="connsiteX2" fmla="*/ 7020766 w 7020766"/>
              <a:gd name="connsiteY2" fmla="*/ 34183 h 2698479"/>
              <a:gd name="connsiteX3" fmla="*/ 6038493 w 7020766"/>
              <a:gd name="connsiteY3" fmla="*/ 2698479 h 2698479"/>
              <a:gd name="connsiteX4" fmla="*/ 494 w 7020766"/>
              <a:gd name="connsiteY4" fmla="*/ 2698479 h 269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0766" h="2698479">
                <a:moveTo>
                  <a:pt x="494" y="2698479"/>
                </a:moveTo>
                <a:cubicBezTo>
                  <a:pt x="329" y="1798986"/>
                  <a:pt x="165" y="899493"/>
                  <a:pt x="0" y="0"/>
                </a:cubicBezTo>
                <a:lnTo>
                  <a:pt x="7020766" y="34183"/>
                </a:lnTo>
                <a:lnTo>
                  <a:pt x="6038493" y="2698479"/>
                </a:lnTo>
                <a:lnTo>
                  <a:pt x="494" y="2698479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" name="Параллелограмм 3"/>
          <p:cNvSpPr/>
          <p:nvPr/>
        </p:nvSpPr>
        <p:spPr>
          <a:xfrm>
            <a:off x="8496269" y="2348880"/>
            <a:ext cx="3702033" cy="2664296"/>
          </a:xfrm>
          <a:custGeom>
            <a:avLst/>
            <a:gdLst>
              <a:gd name="connsiteX0" fmla="*/ 0 w 2339752"/>
              <a:gd name="connsiteY0" fmla="*/ 2664296 h 2664296"/>
              <a:gd name="connsiteX1" fmla="*/ 1012224 w 2339752"/>
              <a:gd name="connsiteY1" fmla="*/ 0 h 2664296"/>
              <a:gd name="connsiteX2" fmla="*/ 2339752 w 2339752"/>
              <a:gd name="connsiteY2" fmla="*/ 0 h 2664296"/>
              <a:gd name="connsiteX3" fmla="*/ 1327528 w 2339752"/>
              <a:gd name="connsiteY3" fmla="*/ 2664296 h 2664296"/>
              <a:gd name="connsiteX4" fmla="*/ 0 w 2339752"/>
              <a:gd name="connsiteY4" fmla="*/ 2664296 h 2664296"/>
              <a:gd name="connsiteX0" fmla="*/ 0 w 2344477"/>
              <a:gd name="connsiteY0" fmla="*/ 2664296 h 2664296"/>
              <a:gd name="connsiteX1" fmla="*/ 1012224 w 2344477"/>
              <a:gd name="connsiteY1" fmla="*/ 0 h 2664296"/>
              <a:gd name="connsiteX2" fmla="*/ 2339752 w 2344477"/>
              <a:gd name="connsiteY2" fmla="*/ 0 h 2664296"/>
              <a:gd name="connsiteX3" fmla="*/ 2344477 w 2344477"/>
              <a:gd name="connsiteY3" fmla="*/ 2664296 h 2664296"/>
              <a:gd name="connsiteX4" fmla="*/ 0 w 2344477"/>
              <a:gd name="connsiteY4" fmla="*/ 2664296 h 2664296"/>
              <a:gd name="connsiteX0" fmla="*/ 0 w 2344477"/>
              <a:gd name="connsiteY0" fmla="*/ 2664296 h 2664296"/>
              <a:gd name="connsiteX1" fmla="*/ 867904 w 2344477"/>
              <a:gd name="connsiteY1" fmla="*/ 0 h 2664296"/>
              <a:gd name="connsiteX2" fmla="*/ 2339752 w 2344477"/>
              <a:gd name="connsiteY2" fmla="*/ 0 h 2664296"/>
              <a:gd name="connsiteX3" fmla="*/ 2344477 w 2344477"/>
              <a:gd name="connsiteY3" fmla="*/ 2664296 h 2664296"/>
              <a:gd name="connsiteX4" fmla="*/ 0 w 2344477"/>
              <a:gd name="connsiteY4" fmla="*/ 2664296 h 26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477" h="2664296">
                <a:moveTo>
                  <a:pt x="0" y="2664296"/>
                </a:moveTo>
                <a:lnTo>
                  <a:pt x="867904" y="0"/>
                </a:lnTo>
                <a:lnTo>
                  <a:pt x="2339752" y="0"/>
                </a:lnTo>
                <a:lnTo>
                  <a:pt x="2344477" y="2664296"/>
                </a:lnTo>
                <a:lnTo>
                  <a:pt x="0" y="2664296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5" name="Параллелограмм 4"/>
          <p:cNvSpPr/>
          <p:nvPr/>
        </p:nvSpPr>
        <p:spPr>
          <a:xfrm>
            <a:off x="8496267" y="1368240"/>
            <a:ext cx="3708811" cy="584611"/>
          </a:xfrm>
          <a:custGeom>
            <a:avLst/>
            <a:gdLst>
              <a:gd name="connsiteX0" fmla="*/ 0 w 2771800"/>
              <a:gd name="connsiteY0" fmla="*/ 576064 h 576064"/>
              <a:gd name="connsiteX1" fmla="*/ 212383 w 2771800"/>
              <a:gd name="connsiteY1" fmla="*/ 0 h 576064"/>
              <a:gd name="connsiteX2" fmla="*/ 2771800 w 2771800"/>
              <a:gd name="connsiteY2" fmla="*/ 0 h 576064"/>
              <a:gd name="connsiteX3" fmla="*/ 2559417 w 2771800"/>
              <a:gd name="connsiteY3" fmla="*/ 576064 h 576064"/>
              <a:gd name="connsiteX4" fmla="*/ 0 w 2771800"/>
              <a:gd name="connsiteY4" fmla="*/ 576064 h 576064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1608" h="584610">
                <a:moveTo>
                  <a:pt x="0" y="576064"/>
                </a:moveTo>
                <a:lnTo>
                  <a:pt x="212383" y="0"/>
                </a:lnTo>
                <a:lnTo>
                  <a:pt x="2771800" y="0"/>
                </a:lnTo>
                <a:lnTo>
                  <a:pt x="2781608" y="584610"/>
                </a:lnTo>
                <a:lnTo>
                  <a:pt x="0" y="57606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7" name="Параллелограмм 4"/>
          <p:cNvSpPr/>
          <p:nvPr/>
        </p:nvSpPr>
        <p:spPr>
          <a:xfrm>
            <a:off x="7177689" y="1368240"/>
            <a:ext cx="1308544" cy="584611"/>
          </a:xfrm>
          <a:custGeom>
            <a:avLst/>
            <a:gdLst>
              <a:gd name="connsiteX0" fmla="*/ 0 w 2771800"/>
              <a:gd name="connsiteY0" fmla="*/ 576064 h 576064"/>
              <a:gd name="connsiteX1" fmla="*/ 212383 w 2771800"/>
              <a:gd name="connsiteY1" fmla="*/ 0 h 576064"/>
              <a:gd name="connsiteX2" fmla="*/ 2771800 w 2771800"/>
              <a:gd name="connsiteY2" fmla="*/ 0 h 576064"/>
              <a:gd name="connsiteX3" fmla="*/ 2559417 w 2771800"/>
              <a:gd name="connsiteY3" fmla="*/ 576064 h 576064"/>
              <a:gd name="connsiteX4" fmla="*/ 0 w 2771800"/>
              <a:gd name="connsiteY4" fmla="*/ 576064 h 576064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  <a:gd name="connsiteX0" fmla="*/ 0 w 2771800"/>
              <a:gd name="connsiteY0" fmla="*/ 576064 h 584610"/>
              <a:gd name="connsiteX1" fmla="*/ 212383 w 2771800"/>
              <a:gd name="connsiteY1" fmla="*/ 0 h 584610"/>
              <a:gd name="connsiteX2" fmla="*/ 2771800 w 2771800"/>
              <a:gd name="connsiteY2" fmla="*/ 0 h 584610"/>
              <a:gd name="connsiteX3" fmla="*/ 2602146 w 2771800"/>
              <a:gd name="connsiteY3" fmla="*/ 584610 h 584610"/>
              <a:gd name="connsiteX4" fmla="*/ 0 w 2771800"/>
              <a:gd name="connsiteY4" fmla="*/ 576064 h 584610"/>
              <a:gd name="connsiteX0" fmla="*/ 0 w 3286998"/>
              <a:gd name="connsiteY0" fmla="*/ 576064 h 584610"/>
              <a:gd name="connsiteX1" fmla="*/ 212383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  <a:gd name="connsiteX0" fmla="*/ 0 w 3286998"/>
              <a:gd name="connsiteY0" fmla="*/ 576064 h 584610"/>
              <a:gd name="connsiteX1" fmla="*/ 756204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6998" h="584610">
                <a:moveTo>
                  <a:pt x="0" y="576064"/>
                </a:moveTo>
                <a:lnTo>
                  <a:pt x="756204" y="0"/>
                </a:lnTo>
                <a:lnTo>
                  <a:pt x="3286998" y="8546"/>
                </a:lnTo>
                <a:lnTo>
                  <a:pt x="2602146" y="584610"/>
                </a:lnTo>
                <a:lnTo>
                  <a:pt x="0" y="57606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8" name="Параллелограмм 4"/>
          <p:cNvSpPr/>
          <p:nvPr/>
        </p:nvSpPr>
        <p:spPr>
          <a:xfrm rot="10800000">
            <a:off x="-659" y="5532687"/>
            <a:ext cx="3708811" cy="584611"/>
          </a:xfrm>
          <a:custGeom>
            <a:avLst/>
            <a:gdLst>
              <a:gd name="connsiteX0" fmla="*/ 0 w 2771800"/>
              <a:gd name="connsiteY0" fmla="*/ 576064 h 576064"/>
              <a:gd name="connsiteX1" fmla="*/ 212383 w 2771800"/>
              <a:gd name="connsiteY1" fmla="*/ 0 h 576064"/>
              <a:gd name="connsiteX2" fmla="*/ 2771800 w 2771800"/>
              <a:gd name="connsiteY2" fmla="*/ 0 h 576064"/>
              <a:gd name="connsiteX3" fmla="*/ 2559417 w 2771800"/>
              <a:gd name="connsiteY3" fmla="*/ 576064 h 576064"/>
              <a:gd name="connsiteX4" fmla="*/ 0 w 2771800"/>
              <a:gd name="connsiteY4" fmla="*/ 576064 h 576064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824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1608" h="584610">
                <a:moveTo>
                  <a:pt x="0" y="576064"/>
                </a:moveTo>
                <a:lnTo>
                  <a:pt x="212383" y="0"/>
                </a:lnTo>
                <a:lnTo>
                  <a:pt x="2778240" y="0"/>
                </a:lnTo>
                <a:cubicBezTo>
                  <a:pt x="2779363" y="194870"/>
                  <a:pt x="2780485" y="389740"/>
                  <a:pt x="2781608" y="584610"/>
                </a:cubicBezTo>
                <a:lnTo>
                  <a:pt x="0" y="57606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9" name="Параллелограмм 4"/>
          <p:cNvSpPr/>
          <p:nvPr/>
        </p:nvSpPr>
        <p:spPr>
          <a:xfrm rot="10800000">
            <a:off x="3730940" y="5532688"/>
            <a:ext cx="1308544" cy="584611"/>
          </a:xfrm>
          <a:custGeom>
            <a:avLst/>
            <a:gdLst>
              <a:gd name="connsiteX0" fmla="*/ 0 w 2771800"/>
              <a:gd name="connsiteY0" fmla="*/ 576064 h 576064"/>
              <a:gd name="connsiteX1" fmla="*/ 212383 w 2771800"/>
              <a:gd name="connsiteY1" fmla="*/ 0 h 576064"/>
              <a:gd name="connsiteX2" fmla="*/ 2771800 w 2771800"/>
              <a:gd name="connsiteY2" fmla="*/ 0 h 576064"/>
              <a:gd name="connsiteX3" fmla="*/ 2559417 w 2771800"/>
              <a:gd name="connsiteY3" fmla="*/ 576064 h 576064"/>
              <a:gd name="connsiteX4" fmla="*/ 0 w 2771800"/>
              <a:gd name="connsiteY4" fmla="*/ 576064 h 576064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  <a:gd name="connsiteX0" fmla="*/ 0 w 2771800"/>
              <a:gd name="connsiteY0" fmla="*/ 576064 h 584610"/>
              <a:gd name="connsiteX1" fmla="*/ 212383 w 2771800"/>
              <a:gd name="connsiteY1" fmla="*/ 0 h 584610"/>
              <a:gd name="connsiteX2" fmla="*/ 2771800 w 2771800"/>
              <a:gd name="connsiteY2" fmla="*/ 0 h 584610"/>
              <a:gd name="connsiteX3" fmla="*/ 2602146 w 2771800"/>
              <a:gd name="connsiteY3" fmla="*/ 584610 h 584610"/>
              <a:gd name="connsiteX4" fmla="*/ 0 w 2771800"/>
              <a:gd name="connsiteY4" fmla="*/ 576064 h 584610"/>
              <a:gd name="connsiteX0" fmla="*/ 0 w 3286998"/>
              <a:gd name="connsiteY0" fmla="*/ 576064 h 584610"/>
              <a:gd name="connsiteX1" fmla="*/ 212383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  <a:gd name="connsiteX0" fmla="*/ 0 w 3286998"/>
              <a:gd name="connsiteY0" fmla="*/ 576064 h 584610"/>
              <a:gd name="connsiteX1" fmla="*/ 756204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6998" h="584610">
                <a:moveTo>
                  <a:pt x="0" y="576064"/>
                </a:moveTo>
                <a:lnTo>
                  <a:pt x="756204" y="0"/>
                </a:lnTo>
                <a:lnTo>
                  <a:pt x="3286998" y="8546"/>
                </a:lnTo>
                <a:lnTo>
                  <a:pt x="2602146" y="584610"/>
                </a:lnTo>
                <a:lnTo>
                  <a:pt x="0" y="57606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09504" y="454509"/>
            <a:ext cx="5645831" cy="160043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Поставка продуктов питания 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через оптово – распределительный центр (Специализированный  склад)  </a:t>
            </a:r>
            <a:br>
              <a:rPr lang="ru-RU" sz="2400" b="1" dirty="0">
                <a:solidFill>
                  <a:schemeClr val="tx2"/>
                </a:solidFill>
              </a:rPr>
            </a:b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23" name="Параллелограмм 4"/>
          <p:cNvSpPr/>
          <p:nvPr/>
        </p:nvSpPr>
        <p:spPr>
          <a:xfrm>
            <a:off x="7164612" y="1368240"/>
            <a:ext cx="1308544" cy="584611"/>
          </a:xfrm>
          <a:custGeom>
            <a:avLst/>
            <a:gdLst>
              <a:gd name="connsiteX0" fmla="*/ 0 w 2771800"/>
              <a:gd name="connsiteY0" fmla="*/ 576064 h 576064"/>
              <a:gd name="connsiteX1" fmla="*/ 212383 w 2771800"/>
              <a:gd name="connsiteY1" fmla="*/ 0 h 576064"/>
              <a:gd name="connsiteX2" fmla="*/ 2771800 w 2771800"/>
              <a:gd name="connsiteY2" fmla="*/ 0 h 576064"/>
              <a:gd name="connsiteX3" fmla="*/ 2559417 w 2771800"/>
              <a:gd name="connsiteY3" fmla="*/ 576064 h 576064"/>
              <a:gd name="connsiteX4" fmla="*/ 0 w 2771800"/>
              <a:gd name="connsiteY4" fmla="*/ 576064 h 576064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  <a:gd name="connsiteX0" fmla="*/ 0 w 2771800"/>
              <a:gd name="connsiteY0" fmla="*/ 576064 h 584610"/>
              <a:gd name="connsiteX1" fmla="*/ 212383 w 2771800"/>
              <a:gd name="connsiteY1" fmla="*/ 0 h 584610"/>
              <a:gd name="connsiteX2" fmla="*/ 2771800 w 2771800"/>
              <a:gd name="connsiteY2" fmla="*/ 0 h 584610"/>
              <a:gd name="connsiteX3" fmla="*/ 2602146 w 2771800"/>
              <a:gd name="connsiteY3" fmla="*/ 584610 h 584610"/>
              <a:gd name="connsiteX4" fmla="*/ 0 w 2771800"/>
              <a:gd name="connsiteY4" fmla="*/ 576064 h 584610"/>
              <a:gd name="connsiteX0" fmla="*/ 0 w 3286998"/>
              <a:gd name="connsiteY0" fmla="*/ 576064 h 584610"/>
              <a:gd name="connsiteX1" fmla="*/ 212383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  <a:gd name="connsiteX0" fmla="*/ 0 w 3286998"/>
              <a:gd name="connsiteY0" fmla="*/ 576064 h 584610"/>
              <a:gd name="connsiteX1" fmla="*/ 756204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6998" h="584610">
                <a:moveTo>
                  <a:pt x="0" y="576064"/>
                </a:moveTo>
                <a:lnTo>
                  <a:pt x="756204" y="0"/>
                </a:lnTo>
                <a:lnTo>
                  <a:pt x="3286998" y="8546"/>
                </a:lnTo>
                <a:lnTo>
                  <a:pt x="2602146" y="584610"/>
                </a:lnTo>
                <a:lnTo>
                  <a:pt x="0" y="57606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685205" y="493121"/>
            <a:ext cx="3850789" cy="67710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</a:rPr>
              <a:t>Главное управление организации торгов Самарской области</a:t>
            </a:r>
          </a:p>
        </p:txBody>
      </p:sp>
      <p:pic>
        <p:nvPicPr>
          <p:cNvPr id="1026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520" y="56533"/>
            <a:ext cx="1291155" cy="130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537446" y="5378371"/>
            <a:ext cx="5645831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r"/>
            <a:r>
              <a:rPr lang="ru-RU" dirty="0" smtClean="0">
                <a:solidFill>
                  <a:schemeClr val="tx2"/>
                </a:solidFill>
              </a:rPr>
              <a:t>И.о. руководителя Главного управления организации торгов Самарской области</a:t>
            </a:r>
          </a:p>
          <a:p>
            <a:pPr algn="r"/>
            <a:r>
              <a:rPr lang="ru-RU" b="1" dirty="0" smtClean="0">
                <a:solidFill>
                  <a:schemeClr val="tx2"/>
                </a:solidFill>
              </a:rPr>
              <a:t>Карелина Мария Евгеньевна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42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8" y="6305846"/>
            <a:ext cx="11971668" cy="544827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 flipH="1">
            <a:off x="551384" y="1700808"/>
            <a:ext cx="110708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Номер слайда 3"/>
          <p:cNvSpPr txBox="1">
            <a:spLocks/>
          </p:cNvSpPr>
          <p:nvPr/>
        </p:nvSpPr>
        <p:spPr>
          <a:xfrm>
            <a:off x="9617599" y="64010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5" name="组合 9"/>
          <p:cNvGrpSpPr/>
          <p:nvPr/>
        </p:nvGrpSpPr>
        <p:grpSpPr>
          <a:xfrm>
            <a:off x="3349558" y="2659573"/>
            <a:ext cx="8659300" cy="3748723"/>
            <a:chOff x="371487" y="1066800"/>
            <a:chExt cx="8614482" cy="5577750"/>
          </a:xfrm>
        </p:grpSpPr>
        <p:sp>
          <p:nvSpPr>
            <p:cNvPr id="23" name="Oval 28"/>
            <p:cNvSpPr>
              <a:spLocks noChangeArrowheads="1"/>
            </p:cNvSpPr>
            <p:nvPr/>
          </p:nvSpPr>
          <p:spPr bwMode="gray">
            <a:xfrm>
              <a:off x="6292417" y="4152970"/>
              <a:ext cx="2693552" cy="1861190"/>
            </a:xfrm>
            <a:prstGeom prst="ellipse">
              <a:avLst/>
            </a:prstGeom>
            <a:solidFill>
              <a:srgbClr val="DBF5F9">
                <a:lumMod val="90000"/>
              </a:srgbClr>
            </a:solidFill>
            <a:ln w="25400" cap="flat" cmpd="sng" algn="ctr">
              <a:solidFill>
                <a:srgbClr val="DBF5F9">
                  <a:lumMod val="75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  <a:extLst/>
          </p:spPr>
          <p:txBody>
            <a:bodyPr anchor="ctr"/>
            <a:lstStyle/>
            <a:p>
              <a:pPr algn="ctr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b="1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  <a:cs typeface="Arial"/>
                <a:sym typeface="Arial"/>
              </a:endParaRPr>
            </a:p>
          </p:txBody>
        </p:sp>
        <p:sp>
          <p:nvSpPr>
            <p:cNvPr id="17" name="AutoShape 4"/>
            <p:cNvSpPr>
              <a:spLocks noChangeArrowheads="1"/>
            </p:cNvSpPr>
            <p:nvPr/>
          </p:nvSpPr>
          <p:spPr bwMode="gray">
            <a:xfrm>
              <a:off x="1066800" y="1066800"/>
              <a:ext cx="7012108" cy="574674"/>
            </a:xfrm>
            <a:prstGeom prst="roundRect">
              <a:avLst>
                <a:gd name="adj" fmla="val 50000"/>
              </a:avLst>
            </a:prstGeom>
            <a:solidFill>
              <a:srgbClr val="DBF5F9">
                <a:lumMod val="90000"/>
              </a:srgbClr>
            </a:solidFill>
            <a:ln w="25400" cap="flat" cmpd="sng" algn="ctr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anchor="ctr"/>
            <a:lstStyle/>
            <a:p>
              <a:pPr algn="ctr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b="1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  <a:cs typeface="Arial"/>
                <a:sym typeface="Arial"/>
              </a:endParaRPr>
            </a:p>
          </p:txBody>
        </p:sp>
        <p:grpSp>
          <p:nvGrpSpPr>
            <p:cNvPr id="18" name="组合 8"/>
            <p:cNvGrpSpPr/>
            <p:nvPr/>
          </p:nvGrpSpPr>
          <p:grpSpPr>
            <a:xfrm>
              <a:off x="1905000" y="1680369"/>
              <a:ext cx="5530850" cy="2743200"/>
              <a:chOff x="1905000" y="1680369"/>
              <a:chExt cx="5530850" cy="2743200"/>
            </a:xfrm>
          </p:grpSpPr>
          <p:sp>
            <p:nvSpPr>
              <p:cNvPr id="35" name="AutoShape 3"/>
              <p:cNvSpPr>
                <a:spLocks noChangeArrowheads="1"/>
              </p:cNvSpPr>
              <p:nvPr/>
            </p:nvSpPr>
            <p:spPr bwMode="gray">
              <a:xfrm rot="10800000">
                <a:off x="1905000" y="1680369"/>
                <a:ext cx="5530850" cy="2743200"/>
              </a:xfrm>
              <a:prstGeom prst="upArrow">
                <a:avLst>
                  <a:gd name="adj1" fmla="val 57824"/>
                  <a:gd name="adj2" fmla="val 54398"/>
                </a:avLst>
              </a:prstGeom>
              <a:solidFill>
                <a:sysClr val="window" lastClr="FFFFFF">
                  <a:lumMod val="95000"/>
                </a:sysClr>
              </a:solidFill>
              <a:ln w="3175" cap="flat" cmpd="sng" algn="ctr">
                <a:solidFill>
                  <a:srgbClr val="EAEAEA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prst="angle"/>
              </a:sp3d>
              <a:extLst/>
            </p:spPr>
            <p:txBody>
              <a:bodyPr anchor="ctr"/>
              <a:lstStyle/>
              <a:p>
                <a:pPr algn="ctr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000" kern="0">
                  <a:solidFill>
                    <a:srgbClr val="4D4D4D"/>
                  </a:solidFill>
                  <a:latin typeface="微软雅黑" pitchFamily="34" charset="-122"/>
                  <a:ea typeface="微软雅黑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36" name="Text Box 5"/>
              <p:cNvSpPr txBox="1">
                <a:spLocks noChangeArrowheads="1"/>
              </p:cNvSpPr>
              <p:nvPr/>
            </p:nvSpPr>
            <p:spPr bwMode="gray">
              <a:xfrm>
                <a:off x="4564028" y="2438400"/>
                <a:ext cx="212791" cy="595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endParaRPr lang="en-US" altLang="zh-CN" sz="2000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19" name="组合 1"/>
            <p:cNvGrpSpPr/>
            <p:nvPr/>
          </p:nvGrpSpPr>
          <p:grpSpPr>
            <a:xfrm>
              <a:off x="371487" y="4026092"/>
              <a:ext cx="2784775" cy="2618457"/>
              <a:chOff x="371487" y="4026092"/>
              <a:chExt cx="2784775" cy="2618457"/>
            </a:xfrm>
          </p:grpSpPr>
          <p:sp>
            <p:nvSpPr>
              <p:cNvPr id="32" name="Oval 9"/>
              <p:cNvSpPr>
                <a:spLocks noChangeArrowheads="1"/>
              </p:cNvSpPr>
              <p:nvPr/>
            </p:nvSpPr>
            <p:spPr bwMode="gray">
              <a:xfrm>
                <a:off x="371487" y="4026092"/>
                <a:ext cx="2784775" cy="1962656"/>
              </a:xfrm>
              <a:prstGeom prst="ellipse">
                <a:avLst/>
              </a:prstGeom>
              <a:solidFill>
                <a:srgbClr val="DBF5F9">
                  <a:lumMod val="90000"/>
                </a:srgbClr>
              </a:solidFill>
              <a:ln w="25400" cap="flat" cmpd="sng" algn="ctr">
                <a:solidFill>
                  <a:srgbClr val="DBF5F9">
                    <a:lumMod val="75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  <a:extLst/>
            </p:spPr>
            <p:txBody>
              <a:bodyPr anchor="ctr"/>
              <a:lstStyle/>
              <a:p>
                <a:pPr algn="ctr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b="1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33" name="Freeform 10"/>
              <p:cNvSpPr>
                <a:spLocks/>
              </p:cNvSpPr>
              <p:nvPr/>
            </p:nvSpPr>
            <p:spPr bwMode="gray">
              <a:xfrm>
                <a:off x="615720" y="4052525"/>
                <a:ext cx="2408014" cy="571533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AAECE">
                      <a:gamma/>
                      <a:tint val="0"/>
                      <a:invGamma/>
                      <a:alpha val="78000"/>
                    </a:srgbClr>
                  </a:gs>
                  <a:gs pos="100000">
                    <a:srgbClr val="C00000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34" name="Oval 12"/>
              <p:cNvSpPr>
                <a:spLocks noChangeArrowheads="1"/>
              </p:cNvSpPr>
              <p:nvPr/>
            </p:nvSpPr>
            <p:spPr bwMode="gray">
              <a:xfrm>
                <a:off x="1241037" y="6255612"/>
                <a:ext cx="1206500" cy="388937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DDDDDD">
                      <a:gamma/>
                      <a:tint val="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  <a:cs typeface="Arial"/>
                  <a:sym typeface="Arial"/>
                </a:endParaRPr>
              </a:p>
            </p:txBody>
          </p:sp>
        </p:grpSp>
        <p:sp>
          <p:nvSpPr>
            <p:cNvPr id="30" name="Freeform 17"/>
            <p:cNvSpPr>
              <a:spLocks/>
            </p:cNvSpPr>
            <p:nvPr/>
          </p:nvSpPr>
          <p:spPr bwMode="gray">
            <a:xfrm>
              <a:off x="6583721" y="4152970"/>
              <a:ext cx="2012990" cy="578123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8AAECE">
                    <a:gamma/>
                    <a:tint val="0"/>
                    <a:invGamma/>
                    <a:alpha val="78000"/>
                  </a:srgbClr>
                </a:gs>
                <a:gs pos="100000">
                  <a:srgbClr val="C00000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  <a:cs typeface="Arial"/>
                <a:sym typeface="Arial"/>
              </a:endParaRPr>
            </a:p>
          </p:txBody>
        </p:sp>
        <p:sp>
          <p:nvSpPr>
            <p:cNvPr id="26" name="Oval 22"/>
            <p:cNvSpPr>
              <a:spLocks noChangeArrowheads="1"/>
            </p:cNvSpPr>
            <p:nvPr/>
          </p:nvSpPr>
          <p:spPr bwMode="gray">
            <a:xfrm>
              <a:off x="3392525" y="4518383"/>
              <a:ext cx="2732871" cy="2126167"/>
            </a:xfrm>
            <a:prstGeom prst="ellipse">
              <a:avLst/>
            </a:prstGeom>
            <a:solidFill>
              <a:srgbClr val="DBF5F9">
                <a:lumMod val="90000"/>
              </a:srgbClr>
            </a:solidFill>
            <a:ln w="25400" cap="flat" cmpd="sng" algn="ctr">
              <a:solidFill>
                <a:srgbClr val="DBF5F9">
                  <a:lumMod val="75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  <a:extLst/>
          </p:spPr>
          <p:txBody>
            <a:bodyPr anchor="ctr"/>
            <a:lstStyle/>
            <a:p>
              <a:pPr algn="ctr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b="1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  <a:cs typeface="Arial"/>
                <a:sym typeface="Arial"/>
              </a:endParaRPr>
            </a:p>
          </p:txBody>
        </p:sp>
      </p:grpSp>
      <p:sp>
        <p:nvSpPr>
          <p:cNvPr id="37" name="Прямоугольник 36"/>
          <p:cNvSpPr/>
          <p:nvPr/>
        </p:nvSpPr>
        <p:spPr>
          <a:xfrm>
            <a:off x="4233770" y="1916832"/>
            <a:ext cx="6627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Перечень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случаев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, при которых могут возникать </a:t>
            </a:r>
            <a:endParaRPr lang="ru-RU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394100" y="2584138"/>
            <a:ext cx="27315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Акты разногласий: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3387322" y="4900980"/>
            <a:ext cx="269949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</a:rPr>
              <a:t>н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едопоставка, фактическое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</a:rPr>
              <a:t>количество не соответствует указанному в ТН при отгрузке со специализированного склада</a:t>
            </a:r>
            <a:endParaRPr lang="ru-RU" sz="13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402606" y="5324481"/>
            <a:ext cx="27583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качество поставленной продукции не соответствует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условиям контракта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9439998" y="4989081"/>
            <a:ext cx="2488801" cy="74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обнаружен скрытый дефект продукции поставленной со специализированного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склада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916094" y="195898"/>
            <a:ext cx="90923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1F497D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А </a:t>
            </a:r>
            <a:r>
              <a:rPr lang="ru-RU" sz="2400" b="1" dirty="0">
                <a:solidFill>
                  <a:srgbClr val="1F497D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К Т</a:t>
            </a:r>
          </a:p>
          <a:p>
            <a:pPr lvl="0" algn="ctr"/>
            <a:r>
              <a:rPr lang="ru-RU" sz="2400" b="1" dirty="0">
                <a:solidFill>
                  <a:srgbClr val="1F497D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ОБ УСТАНОВЛЕННОМ РАСХОЖДЕНИИ ПО КОЛИЧЕСТВУ</a:t>
            </a:r>
          </a:p>
          <a:p>
            <a:pPr lvl="0" algn="ctr"/>
            <a:r>
              <a:rPr lang="ru-RU" sz="2400" b="1" dirty="0">
                <a:solidFill>
                  <a:srgbClr val="1F497D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И КАЧЕСТВУ ПРИ ПРИЕМКЕ ТОВАРНО-МАТЕРИАЛЬНЫХ </a:t>
            </a:r>
            <a:r>
              <a:rPr lang="ru-RU" sz="2400" b="1" dirty="0" smtClean="0">
                <a:solidFill>
                  <a:srgbClr val="1F497D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ЦЕННОСТЕЙ </a:t>
            </a:r>
          </a:p>
          <a:p>
            <a:pPr lvl="0" algn="ctr"/>
            <a:r>
              <a:rPr lang="ru-RU" sz="2400" b="1" dirty="0" smtClean="0">
                <a:solidFill>
                  <a:srgbClr val="1F497D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СО СПЕЦИАЛИЗИРОВАННОГО СКЛАДА</a:t>
            </a:r>
            <a:endParaRPr lang="ru-RU" sz="2400" b="1" dirty="0">
              <a:solidFill>
                <a:srgbClr val="1F497D">
                  <a:lumMod val="60000"/>
                  <a:lumOff val="40000"/>
                </a:srgbClr>
              </a:solidFill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916832"/>
            <a:ext cx="3053816" cy="4463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363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8" y="6305846"/>
            <a:ext cx="12119174" cy="54482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906205" y="6395696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Номер слайда 3"/>
          <p:cNvSpPr txBox="1">
            <a:spLocks/>
          </p:cNvSpPr>
          <p:nvPr/>
        </p:nvSpPr>
        <p:spPr>
          <a:xfrm>
            <a:off x="9077472" y="64439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55640" y="1327877"/>
            <a:ext cx="2016224" cy="432048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1 экземпляр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852247" y="2363677"/>
            <a:ext cx="2016224" cy="432048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  <a:r>
              <a:rPr lang="ru-RU" dirty="0" smtClean="0"/>
              <a:t> </a:t>
            </a:r>
            <a:r>
              <a:rPr lang="ru-RU" dirty="0"/>
              <a:t>экземпляр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19933" y="1332618"/>
            <a:ext cx="6591093" cy="506432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Акт отдается </a:t>
            </a:r>
            <a:r>
              <a:rPr lang="ru-RU" dirty="0"/>
              <a:t>представителю специализированного склада для передачи грузоотправителю.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519935" y="5499540"/>
            <a:ext cx="6646567" cy="796108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скан. копия акта поверки весового оборудования, </a:t>
            </a:r>
            <a:r>
              <a:rPr lang="ru-RU" dirty="0" err="1"/>
              <a:t>скан.копию</a:t>
            </a:r>
            <a:r>
              <a:rPr lang="ru-RU" dirty="0"/>
              <a:t> журнала тарировки весов 2 последние страницы и титульный лист)</a:t>
            </a:r>
          </a:p>
        </p:txBody>
      </p:sp>
      <p:sp>
        <p:nvSpPr>
          <p:cNvPr id="19" name="Выноска со стрелкой вниз 18"/>
          <p:cNvSpPr/>
          <p:nvPr/>
        </p:nvSpPr>
        <p:spPr>
          <a:xfrm>
            <a:off x="5519934" y="2375590"/>
            <a:ext cx="6544346" cy="811723"/>
          </a:xfrm>
          <a:prstGeom prst="downArrowCallou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500" dirty="0" smtClean="0"/>
              <a:t>В </a:t>
            </a:r>
            <a:r>
              <a:rPr lang="ru-RU" sz="1500" dirty="0" err="1" smtClean="0"/>
              <a:t>теч</a:t>
            </a:r>
            <a:r>
              <a:rPr lang="ru-RU" sz="1500" dirty="0" smtClean="0"/>
              <a:t>. 2 часов в </a:t>
            </a:r>
            <a:r>
              <a:rPr lang="ru-RU" sz="1500" dirty="0"/>
              <a:t>электронном виде(скан копия) высылается для рассмотрения ответственному сотруднику спец. склада комплект документов:</a:t>
            </a:r>
          </a:p>
        </p:txBody>
      </p:sp>
      <p:sp>
        <p:nvSpPr>
          <p:cNvPr id="20" name="Выноска со стрелкой вниз 19"/>
          <p:cNvSpPr/>
          <p:nvPr/>
        </p:nvSpPr>
        <p:spPr>
          <a:xfrm>
            <a:off x="5519934" y="3222234"/>
            <a:ext cx="6608206" cy="1098997"/>
          </a:xfrm>
          <a:prstGeom prst="downArrowCallou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кан.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акта разногласий с печатью, подписью и расшифровкой представителя специализированного склада и представителя 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учреждения</a:t>
            </a:r>
            <a:endParaRPr lang="ru-RU" dirty="0"/>
          </a:p>
        </p:txBody>
      </p:sp>
      <p:sp>
        <p:nvSpPr>
          <p:cNvPr id="21" name="Выноска со стрелкой вниз 20"/>
          <p:cNvSpPr/>
          <p:nvPr/>
        </p:nvSpPr>
        <p:spPr>
          <a:xfrm>
            <a:off x="5519934" y="4370128"/>
            <a:ext cx="6592139" cy="846644"/>
          </a:xfrm>
          <a:prstGeom prst="downArrowCallou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/>
              <a:t>фотофиксация</a:t>
            </a:r>
            <a:r>
              <a:rPr lang="ru-RU" dirty="0"/>
              <a:t> нарушений (фото при выгрузке, фото товара на весах, фото поврежденного товара)</a:t>
            </a:r>
          </a:p>
        </p:txBody>
      </p:sp>
      <p:sp>
        <p:nvSpPr>
          <p:cNvPr id="2" name="Стрелка вправо 1"/>
          <p:cNvSpPr/>
          <p:nvPr/>
        </p:nvSpPr>
        <p:spPr>
          <a:xfrm>
            <a:off x="2373100" y="1444684"/>
            <a:ext cx="424073" cy="233475"/>
          </a:xfrm>
          <a:prstGeom prst="rightArrow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>
            <a:off x="2359577" y="2449367"/>
            <a:ext cx="424073" cy="233475"/>
          </a:xfrm>
          <a:prstGeom prst="rightArrow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4951977" y="2483367"/>
            <a:ext cx="424073" cy="233475"/>
          </a:xfrm>
          <a:prstGeom prst="rightArrow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4978927" y="1454886"/>
            <a:ext cx="424073" cy="233475"/>
          </a:xfrm>
          <a:prstGeom prst="rightArrow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927" y="1320941"/>
            <a:ext cx="2330141" cy="4256538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4010" y="1413900"/>
            <a:ext cx="229805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акт </a:t>
            </a:r>
            <a:r>
              <a:rPr lang="ru-RU" sz="2000" b="1" dirty="0"/>
              <a:t>расхождения: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/>
              <a:t>Наличие </a:t>
            </a:r>
            <a:r>
              <a:rPr lang="ru-RU" sz="1400" dirty="0"/>
              <a:t>заполненных полей для обязательного </a:t>
            </a:r>
            <a:r>
              <a:rPr lang="ru-RU" sz="1400" dirty="0" smtClean="0"/>
              <a:t>заполнения;</a:t>
            </a:r>
          </a:p>
          <a:p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/>
              <a:t>Наличие подписи и расшифровки подписи представителя </a:t>
            </a:r>
            <a:r>
              <a:rPr lang="ru-RU" sz="1400" dirty="0" err="1" smtClean="0"/>
              <a:t>спец.склада</a:t>
            </a:r>
            <a:r>
              <a:rPr lang="ru-RU" sz="1400" dirty="0" smtClean="0"/>
              <a:t> + подпись </a:t>
            </a:r>
            <a:r>
              <a:rPr lang="ru-RU" sz="1400" dirty="0"/>
              <a:t>и </a:t>
            </a:r>
            <a:r>
              <a:rPr lang="ru-RU" sz="1400" dirty="0" smtClean="0"/>
              <a:t>расшифровка </a:t>
            </a:r>
            <a:r>
              <a:rPr lang="ru-RU" sz="1400" dirty="0"/>
              <a:t>подписи сотрудника </a:t>
            </a:r>
            <a:r>
              <a:rPr lang="ru-RU" sz="1400" dirty="0" smtClean="0"/>
              <a:t>учреждения + оригинальная </a:t>
            </a:r>
            <a:r>
              <a:rPr lang="ru-RU" sz="1400" dirty="0"/>
              <a:t>печать </a:t>
            </a:r>
            <a:r>
              <a:rPr lang="ru-RU" sz="1400" dirty="0" smtClean="0"/>
              <a:t>учреждения</a:t>
            </a:r>
            <a:endParaRPr lang="ru-RU" sz="1400" dirty="0"/>
          </a:p>
        </p:txBody>
      </p:sp>
      <p:sp>
        <p:nvSpPr>
          <p:cNvPr id="24" name="Прямоугольник 23"/>
          <p:cNvSpPr/>
          <p:nvPr/>
        </p:nvSpPr>
        <p:spPr>
          <a:xfrm rot="10800000" flipV="1">
            <a:off x="261199" y="52079"/>
            <a:ext cx="11667448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F497D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Особенности и этапы заполнения акта расхождений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H="1">
            <a:off x="335360" y="650305"/>
            <a:ext cx="1152128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762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097576" y="188640"/>
            <a:ext cx="47468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1F497D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Особенности реализации проекта</a:t>
            </a:r>
            <a:endParaRPr lang="ru-RU" sz="2400" b="1" dirty="0">
              <a:solidFill>
                <a:srgbClr val="1F497D">
                  <a:lumMod val="60000"/>
                  <a:lumOff val="40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6851" y="1196752"/>
            <a:ext cx="10737741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70C0"/>
                </a:solidFill>
              </a:rPr>
              <a:t>Вскрывать потребительскую упаковку при оформлении возврата НЕДОПУСТИМО</a:t>
            </a:r>
            <a:r>
              <a:rPr lang="ru-RU" sz="2400" b="1" dirty="0" smtClean="0">
                <a:solidFill>
                  <a:srgbClr val="0070C0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70C0"/>
                </a:solidFill>
              </a:rPr>
              <a:t>Ежемесячно (либо по мере необходимости) </a:t>
            </a:r>
            <a:r>
              <a:rPr lang="ru-RU" sz="2400" b="1" dirty="0" smtClean="0">
                <a:solidFill>
                  <a:srgbClr val="0070C0"/>
                </a:solidFill>
              </a:rPr>
              <a:t>подписывать со </a:t>
            </a:r>
            <a:r>
              <a:rPr lang="ru-RU" sz="2400" b="1" dirty="0">
                <a:solidFill>
                  <a:srgbClr val="0070C0"/>
                </a:solidFill>
              </a:rPr>
              <a:t>складом акт сверки. Подпись руководителя, либо уполномоченного лица </a:t>
            </a:r>
            <a:r>
              <a:rPr lang="ru-RU" sz="2400" b="1" dirty="0" smtClean="0">
                <a:solidFill>
                  <a:srgbClr val="0070C0"/>
                </a:solidFill>
              </a:rPr>
              <a:t>ОБЯЗАТЕЛЬНА;</a:t>
            </a:r>
            <a:endParaRPr lang="ru-RU" sz="2400" b="1" dirty="0">
              <a:solidFill>
                <a:srgbClr val="0070C0"/>
              </a:solidFill>
            </a:endParaRPr>
          </a:p>
          <a:p>
            <a:endParaRPr lang="ru-RU" sz="2400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70C0"/>
                </a:solidFill>
              </a:rPr>
              <a:t>Заключение «прямого» дублирующего контракта – только в случае </a:t>
            </a:r>
            <a:r>
              <a:rPr lang="ru-RU" sz="2400" b="1" dirty="0" smtClean="0">
                <a:solidFill>
                  <a:srgbClr val="0070C0"/>
                </a:solidFill>
              </a:rPr>
              <a:t>наличия претензионной </a:t>
            </a:r>
            <a:r>
              <a:rPr lang="ru-RU" sz="2400" b="1" dirty="0">
                <a:solidFill>
                  <a:srgbClr val="0070C0"/>
                </a:solidFill>
              </a:rPr>
              <a:t>работы (выставление </a:t>
            </a:r>
            <a:r>
              <a:rPr lang="ru-RU" sz="2400" b="1" dirty="0" smtClean="0">
                <a:solidFill>
                  <a:srgbClr val="0070C0"/>
                </a:solidFill>
              </a:rPr>
              <a:t>штрафов, пени</a:t>
            </a:r>
            <a:r>
              <a:rPr lang="ru-RU" sz="2400" b="1" dirty="0">
                <a:solidFill>
                  <a:srgbClr val="0070C0"/>
                </a:solidFill>
              </a:rPr>
              <a:t>, </a:t>
            </a:r>
            <a:r>
              <a:rPr lang="ru-RU" sz="2400" b="1" dirty="0" smtClean="0">
                <a:solidFill>
                  <a:srgbClr val="0070C0"/>
                </a:solidFill>
              </a:rPr>
              <a:t>принятия </a:t>
            </a:r>
            <a:r>
              <a:rPr lang="ru-RU" sz="2400" b="1" dirty="0">
                <a:solidFill>
                  <a:srgbClr val="0070C0"/>
                </a:solidFill>
              </a:rPr>
              <a:t>решения об одностороннем отказе</a:t>
            </a:r>
            <a:r>
              <a:rPr lang="ru-RU" sz="2400" b="1" dirty="0" smtClean="0">
                <a:solidFill>
                  <a:srgbClr val="0070C0"/>
                </a:solidFill>
              </a:rPr>
              <a:t>);</a:t>
            </a:r>
            <a:endParaRPr lang="ru-RU" sz="2400" b="1" dirty="0">
              <a:solidFill>
                <a:srgbClr val="0070C0"/>
              </a:solidFill>
            </a:endParaRPr>
          </a:p>
          <a:p>
            <a:endParaRPr lang="ru-RU" sz="2400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70C0"/>
                </a:solidFill>
              </a:rPr>
              <a:t>Склад – не собственник принимаемых товаров</a:t>
            </a:r>
            <a:r>
              <a:rPr lang="ru-RU" sz="2400" b="1" dirty="0" smtClean="0">
                <a:solidFill>
                  <a:srgbClr val="0070C0"/>
                </a:solidFill>
              </a:rPr>
              <a:t>.</a:t>
            </a:r>
          </a:p>
          <a:p>
            <a:endParaRPr lang="ru-RU" sz="2400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0070C0"/>
                </a:solidFill>
              </a:rPr>
              <a:t>Ведение претензионной работы заказчиками, в том числе и по результатам лабораторных  исследований.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dirty="0">
              <a:solidFill>
                <a:srgbClr val="0070C0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1487488" y="650305"/>
            <a:ext cx="10369152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8" y="6305846"/>
            <a:ext cx="11881320" cy="544827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011840" y="6395696"/>
            <a:ext cx="2844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9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03446" y="832703"/>
            <a:ext cx="4581629" cy="5800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Нормативная правовая база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011" y="1349342"/>
            <a:ext cx="5555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103 Закона № 44-ФЗ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 РФ </a:t>
            </a:r>
            <a:r>
              <a:rPr lang="ru-RU" sz="16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6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en-US" sz="16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.01.2022 </a:t>
            </a:r>
            <a:r>
              <a:rPr lang="ru-RU" sz="16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 </a:t>
            </a:r>
            <a:r>
              <a:rPr lang="ru-RU" sz="16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0888" y="2638291"/>
            <a:ext cx="835925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документ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приемке в форме электронного документа или в форме электронного образа 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бумажного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документа, его 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реквизиты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подписания заказчиком документа о приемке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наименование, количество, единица измерения 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ТРУ;</a:t>
            </a:r>
            <a:endParaRPr lang="ru-RU" sz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исполненных обязательств;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страны происхождения товара, информация о производителе товара (при наличии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информация, предусмотренная абзацами третьим и четвертым подпункта "ж" пункта 10 настоящих Правил;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налогов, сборов и иных обязательных платежей в бюджеты бюджетной системы Российской Федерации в случае уменьшения суммы, подлежащей уплате заказчиком поставщику (подрядчику, исполнителю), на размер налогов, сборов и иных обязательных платежей;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реквизиты счета поставщика (подрядчика, исполнителя) для перечисления денежных средств в качестве оплаты 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ТРУ.</a:t>
            </a:r>
            <a:endParaRPr lang="ru-RU" sz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83260" y="3903013"/>
            <a:ext cx="2702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Закрытый перечень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543954" y="2045083"/>
            <a:ext cx="8749969" cy="591829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и документы о приемке </a:t>
            </a: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ТРУ, включаемые в реестр контрактов</a:t>
            </a:r>
          </a:p>
          <a:p>
            <a:pPr lvl="0"/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9482" y="2376681"/>
            <a:ext cx="85383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100" b="1" i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100" b="1" i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пп.а</a:t>
            </a:r>
            <a:r>
              <a:rPr lang="ru-RU" sz="1100" b="1" i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п.11 </a:t>
            </a:r>
            <a:r>
              <a:rPr lang="ru-RU" sz="11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раздела </a:t>
            </a:r>
            <a:r>
              <a:rPr lang="en-US" sz="1100" b="1" i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1100" b="1" i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 ведения реестра контрактов)</a:t>
            </a:r>
            <a:endParaRPr lang="ru-RU" sz="16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авая фигурная скобка 21"/>
          <p:cNvSpPr/>
          <p:nvPr/>
        </p:nvSpPr>
        <p:spPr>
          <a:xfrm>
            <a:off x="8682875" y="2708920"/>
            <a:ext cx="454968" cy="2736304"/>
          </a:xfrm>
          <a:prstGeom prst="rightBrac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362363" y="5741741"/>
            <a:ext cx="11646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реестр направляются исключительно документы, предусмотренные перечнем, включение в реестр таких документов, как </a:t>
            </a:r>
            <a:r>
              <a:rPr lang="ru-RU" sz="1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документы, подтверждающие качество товара, </a:t>
            </a:r>
            <a:r>
              <a:rPr lang="ru-RU" sz="1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законодательством о контрактной системе </a:t>
            </a:r>
            <a:r>
              <a:rPr lang="ru-RU" sz="1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предусмотрено </a:t>
            </a:r>
            <a:endParaRPr lang="ru-RU" sz="1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2565"/>
            <a:ext cx="12192000" cy="54482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559496" y="188640"/>
            <a:ext cx="89750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1F497D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Методические рекомендации по включению в реестр контрактов информации о приемке товаров, работ, услуг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1631504" y="908720"/>
            <a:ext cx="10142090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Номер слайда 3"/>
          <p:cNvSpPr txBox="1">
            <a:spLocks/>
          </p:cNvSpPr>
          <p:nvPr/>
        </p:nvSpPr>
        <p:spPr>
          <a:xfrm>
            <a:off x="9624363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241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56240" y="643000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24</a:t>
            </a:fld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2063552" y="98072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0" y="6395080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Номер слайда 3"/>
          <p:cNvSpPr txBox="1">
            <a:spLocks/>
          </p:cNvSpPr>
          <p:nvPr/>
        </p:nvSpPr>
        <p:spPr>
          <a:xfrm>
            <a:off x="9077472" y="64439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1532" y="6488039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webtorgi.samregion.ru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31904" y="449233"/>
            <a:ext cx="18001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КОНТАКТЫ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6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324" y="0"/>
            <a:ext cx="1137676" cy="113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42510" y="1484784"/>
            <a:ext cx="33052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Главное управление</a:t>
            </a:r>
          </a:p>
          <a:p>
            <a:r>
              <a:rPr lang="ru-RU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организации торгов</a:t>
            </a:r>
          </a:p>
          <a:p>
            <a:r>
              <a:rPr lang="ru-RU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Самарской </a:t>
            </a:r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области</a:t>
            </a:r>
          </a:p>
          <a:p>
            <a:endParaRPr lang="ru-RU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443068 г. Самара, ул. Скляренко 20</a:t>
            </a:r>
          </a:p>
          <a:p>
            <a:r>
              <a:rPr lang="ru-RU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</a:t>
            </a:r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846</a:t>
            </a:r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335-16-61</a:t>
            </a:r>
            <a:endParaRPr lang="ru-RU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+7(987) 153-10-67</a:t>
            </a:r>
            <a:endParaRPr lang="ru-RU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ru-RU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15680" y="5157192"/>
            <a:ext cx="4997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СПАСИБО ЗА ВНИМАНИЕ!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897881"/>
            <a:ext cx="5077741" cy="5077741"/>
          </a:xfrm>
          <a:prstGeom prst="rect">
            <a:avLst/>
          </a:prstGeom>
        </p:spPr>
      </p:pic>
      <p:pic>
        <p:nvPicPr>
          <p:cNvPr id="7172" name="Picture 3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7" y="5125076"/>
            <a:ext cx="13430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221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407368" y="6481225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webtorgi.samregion.ru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30500" y="453193"/>
            <a:ext cx="63853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ЭТАПЫ РЕАЛИЗАЦИИ ПИЛОТНОГО ПРОЕКТА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2063552" y="98072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0" y="6360541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5343" y="6457877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webtorgi.samregion.ru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Номер слайда 1"/>
          <p:cNvSpPr txBox="1">
            <a:spLocks/>
          </p:cNvSpPr>
          <p:nvPr/>
        </p:nvSpPr>
        <p:spPr>
          <a:xfrm>
            <a:off x="9632776" y="6596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4" name="Номер слайда 1"/>
          <p:cNvSpPr txBox="1">
            <a:spLocks/>
          </p:cNvSpPr>
          <p:nvPr/>
        </p:nvSpPr>
        <p:spPr>
          <a:xfrm>
            <a:off x="9688502" y="6419421"/>
            <a:ext cx="1664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3</a:t>
            </a:fld>
            <a:endParaRPr lang="ru-RU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271464" y="2924944"/>
            <a:ext cx="10153128" cy="0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407368" y="6481225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webtorgi.samregion.ru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Номер слайда 1"/>
          <p:cNvSpPr txBox="1">
            <a:spLocks/>
          </p:cNvSpPr>
          <p:nvPr/>
        </p:nvSpPr>
        <p:spPr>
          <a:xfrm>
            <a:off x="9480376" y="64439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-1" y="6413639"/>
            <a:ext cx="12192001" cy="4106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Номер слайда 1"/>
          <p:cNvSpPr txBox="1">
            <a:spLocks/>
          </p:cNvSpPr>
          <p:nvPr/>
        </p:nvSpPr>
        <p:spPr>
          <a:xfrm>
            <a:off x="9632776" y="6596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25" name="Номер слайда 1"/>
          <p:cNvSpPr txBox="1">
            <a:spLocks/>
          </p:cNvSpPr>
          <p:nvPr/>
        </p:nvSpPr>
        <p:spPr>
          <a:xfrm>
            <a:off x="9688502" y="6419421"/>
            <a:ext cx="1664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26" name="Picture 3" descr="C:\Users\StrelkovaAV\Desktop\Screensho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520" y="5429452"/>
            <a:ext cx="2002046" cy="799482"/>
          </a:xfrm>
          <a:prstGeom prst="rect">
            <a:avLst/>
          </a:prstGeom>
          <a:noFill/>
          <a:effectLst>
            <a:outerShdw blurRad="38100" dist="50800" dir="5400000" algn="ctr" rotWithShape="0">
              <a:srgbClr val="000000">
                <a:alpha val="43137"/>
              </a:srgb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Нашивка 27"/>
          <p:cNvSpPr/>
          <p:nvPr/>
        </p:nvSpPr>
        <p:spPr>
          <a:xfrm>
            <a:off x="327979" y="3041403"/>
            <a:ext cx="2190952" cy="663756"/>
          </a:xfrm>
          <a:prstGeom prst="chevron">
            <a:avLst/>
          </a:prstGeom>
          <a:solidFill>
            <a:srgbClr val="339966">
              <a:alpha val="64000"/>
            </a:srgb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2018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9" name="Нашивка 28"/>
          <p:cNvSpPr/>
          <p:nvPr/>
        </p:nvSpPr>
        <p:spPr>
          <a:xfrm>
            <a:off x="2291399" y="3068960"/>
            <a:ext cx="2304256" cy="663756"/>
          </a:xfrm>
          <a:prstGeom prst="chevron">
            <a:avLst/>
          </a:prstGeom>
          <a:solidFill>
            <a:srgbClr val="0066CC">
              <a:alpha val="62000"/>
            </a:srgb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ашивка 29"/>
          <p:cNvSpPr/>
          <p:nvPr/>
        </p:nvSpPr>
        <p:spPr>
          <a:xfrm>
            <a:off x="4349806" y="3068960"/>
            <a:ext cx="2195641" cy="691313"/>
          </a:xfrm>
          <a:prstGeom prst="chevron">
            <a:avLst/>
          </a:prstGeom>
          <a:solidFill>
            <a:srgbClr val="FF5050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57618" y="3092332"/>
            <a:ext cx="1692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Октябрь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2019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55041" y="3082433"/>
            <a:ext cx="1388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2 полугодие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2020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3" name="Нашивка 32"/>
          <p:cNvSpPr/>
          <p:nvPr/>
        </p:nvSpPr>
        <p:spPr>
          <a:xfrm>
            <a:off x="6276755" y="3068959"/>
            <a:ext cx="2707951" cy="691313"/>
          </a:xfrm>
          <a:prstGeom prst="chevron">
            <a:avLst/>
          </a:prstGeom>
          <a:solidFill>
            <a:srgbClr val="00FF99">
              <a:alpha val="43000"/>
            </a:srgb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70270" y="3230831"/>
            <a:ext cx="1919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2022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191714" y="3856266"/>
            <a:ext cx="11329852" cy="0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851" y="1507364"/>
            <a:ext cx="657225" cy="61912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7978" y="1548603"/>
            <a:ext cx="685800" cy="65722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0500" y="1397937"/>
            <a:ext cx="714375" cy="69532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9322" y="1469264"/>
            <a:ext cx="685800" cy="657225"/>
          </a:xfrm>
          <a:prstGeom prst="rect">
            <a:avLst/>
          </a:prstGeom>
        </p:spPr>
      </p:pic>
      <p:cxnSp>
        <p:nvCxnSpPr>
          <p:cNvPr id="40" name="Прямая соединительная линия 39"/>
          <p:cNvCxnSpPr>
            <a:endCxn id="36" idx="2"/>
          </p:cNvCxnSpPr>
          <p:nvPr/>
        </p:nvCxnSpPr>
        <p:spPr>
          <a:xfrm flipV="1">
            <a:off x="1271463" y="2126489"/>
            <a:ext cx="1" cy="757216"/>
          </a:xfrm>
          <a:prstGeom prst="line">
            <a:avLst/>
          </a:prstGeom>
          <a:ln w="22225">
            <a:solidFill>
              <a:srgbClr val="339966"/>
            </a:solidFill>
            <a:prstDash val="dash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V="1">
            <a:off x="3293069" y="2113217"/>
            <a:ext cx="1" cy="757216"/>
          </a:xfrm>
          <a:prstGeom prst="line">
            <a:avLst/>
          </a:prstGeom>
          <a:ln w="22225">
            <a:solidFill>
              <a:srgbClr val="0070C0"/>
            </a:solidFill>
            <a:prstDash val="dash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V="1">
            <a:off x="5251481" y="2150296"/>
            <a:ext cx="1" cy="757216"/>
          </a:xfrm>
          <a:prstGeom prst="line">
            <a:avLst/>
          </a:prstGeom>
          <a:ln w="22225">
            <a:solidFill>
              <a:srgbClr val="FF5050"/>
            </a:solidFill>
            <a:prstDash val="dash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V="1">
            <a:off x="7342222" y="2113217"/>
            <a:ext cx="1" cy="757216"/>
          </a:xfrm>
          <a:prstGeom prst="line">
            <a:avLst/>
          </a:prstGeom>
          <a:ln w="22225">
            <a:solidFill>
              <a:srgbClr val="00FF99"/>
            </a:solidFill>
            <a:prstDash val="dash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-96688" y="4574211"/>
            <a:ext cx="22762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 и правовая основы </a:t>
            </a:r>
          </a:p>
          <a:p>
            <a:pPr algn="ctr"/>
            <a:r>
              <a:rPr lang="ru-RU" sz="1400" b="1" dirty="0" smtClean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проекта:</a:t>
            </a:r>
          </a:p>
          <a:p>
            <a:pPr algn="ctr"/>
            <a:r>
              <a:rPr lang="ru-RU" sz="1400" b="1" dirty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СГЭУ</a:t>
            </a:r>
          </a:p>
          <a:p>
            <a:pPr algn="ctr"/>
            <a:r>
              <a:rPr lang="ru-RU" sz="1400" b="1" dirty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</a:t>
            </a:r>
          </a:p>
          <a:p>
            <a:pPr algn="ctr"/>
            <a:r>
              <a:rPr lang="ru-RU" sz="1400" b="1" dirty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№694-р </a:t>
            </a:r>
          </a:p>
          <a:p>
            <a:pPr algn="ctr"/>
            <a:r>
              <a:rPr lang="ru-RU" sz="1400" b="1" dirty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400" b="1" dirty="0" smtClean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07.09.2018 г.</a:t>
            </a:r>
            <a:endParaRPr lang="ru-RU" sz="1400" b="1" dirty="0">
              <a:solidFill>
                <a:srgbClr val="3399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solidFill>
                <a:srgbClr val="3399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063552" y="4588844"/>
            <a:ext cx="22785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пилотного </a:t>
            </a:r>
          </a:p>
          <a:p>
            <a:pPr algn="ctr"/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</a:p>
          <a:p>
            <a:pPr algn="ctr"/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учреждений</a:t>
            </a:r>
          </a:p>
          <a:p>
            <a:pPr algn="ctr"/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учреждений министерства социально-демографической и семейной политики</a:t>
            </a:r>
          </a:p>
          <a:p>
            <a:pPr algn="ctr"/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учреждения министерства</a:t>
            </a:r>
          </a:p>
          <a:p>
            <a:pPr algn="ctr"/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</a:t>
            </a:r>
          </a:p>
          <a:p>
            <a:pPr algn="ctr"/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учреждений министерства</a:t>
            </a:r>
          </a:p>
          <a:p>
            <a:pPr algn="ctr"/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и науки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010871" y="4683419"/>
            <a:ext cx="2556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 учреждений</a:t>
            </a:r>
          </a:p>
          <a:p>
            <a:pPr algn="ctr"/>
            <a:r>
              <a:rPr lang="ru-RU" sz="14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174 адресов доставки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472107" y="4622869"/>
            <a:ext cx="2017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116 </a:t>
            </a:r>
            <a:r>
              <a:rPr lang="ru-RU" sz="1400" b="1" dirty="0">
                <a:solidFill>
                  <a:srgbClr val="00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</a:t>
            </a:r>
          </a:p>
          <a:p>
            <a:pPr algn="ctr"/>
            <a:r>
              <a:rPr lang="ru-RU" sz="1400" b="1" dirty="0" smtClean="0">
                <a:solidFill>
                  <a:srgbClr val="00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 </a:t>
            </a:r>
            <a:r>
              <a:rPr lang="ru-RU" sz="1400" b="1" dirty="0">
                <a:solidFill>
                  <a:srgbClr val="00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адресов доставки</a:t>
            </a: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 flipV="1">
            <a:off x="1271463" y="3948842"/>
            <a:ext cx="0" cy="488270"/>
          </a:xfrm>
          <a:prstGeom prst="line">
            <a:avLst/>
          </a:prstGeom>
          <a:ln w="22225">
            <a:solidFill>
              <a:srgbClr val="339966"/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H="1" flipV="1">
            <a:off x="3287688" y="3888945"/>
            <a:ext cx="5382" cy="548167"/>
          </a:xfrm>
          <a:prstGeom prst="line">
            <a:avLst/>
          </a:prstGeom>
          <a:ln w="22225">
            <a:solidFill>
              <a:srgbClr val="339966"/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V="1">
            <a:off x="5246719" y="3902353"/>
            <a:ext cx="0" cy="534759"/>
          </a:xfrm>
          <a:prstGeom prst="line">
            <a:avLst/>
          </a:prstGeom>
          <a:ln w="22225">
            <a:solidFill>
              <a:srgbClr val="339966"/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V="1">
            <a:off x="7342222" y="3888945"/>
            <a:ext cx="1" cy="548167"/>
          </a:xfrm>
          <a:prstGeom prst="line">
            <a:avLst/>
          </a:prstGeom>
          <a:ln w="22225">
            <a:solidFill>
              <a:srgbClr val="339966"/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Рисунок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7652" y="1507363"/>
            <a:ext cx="657225" cy="619125"/>
          </a:xfrm>
          <a:prstGeom prst="rect">
            <a:avLst/>
          </a:prstGeom>
        </p:spPr>
      </p:pic>
      <p:cxnSp>
        <p:nvCxnSpPr>
          <p:cNvPr id="53" name="Прямая соединительная линия 52"/>
          <p:cNvCxnSpPr/>
          <p:nvPr/>
        </p:nvCxnSpPr>
        <p:spPr>
          <a:xfrm flipV="1">
            <a:off x="10130106" y="2093262"/>
            <a:ext cx="1" cy="757216"/>
          </a:xfrm>
          <a:prstGeom prst="line">
            <a:avLst/>
          </a:prstGeom>
          <a:ln w="22225">
            <a:solidFill>
              <a:srgbClr val="339966"/>
            </a:solidFill>
            <a:prstDash val="dash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Нашивка 53"/>
          <p:cNvSpPr/>
          <p:nvPr/>
        </p:nvSpPr>
        <p:spPr>
          <a:xfrm>
            <a:off x="8744526" y="3096517"/>
            <a:ext cx="2777040" cy="663756"/>
          </a:xfrm>
          <a:prstGeom prst="chevron">
            <a:avLst/>
          </a:prstGeom>
          <a:solidFill>
            <a:srgbClr val="339966">
              <a:alpha val="64000"/>
            </a:srgb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1 полугодие 2023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 flipV="1">
            <a:off x="10272464" y="3948842"/>
            <a:ext cx="0" cy="472270"/>
          </a:xfrm>
          <a:prstGeom prst="line">
            <a:avLst/>
          </a:prstGeom>
          <a:ln w="22225">
            <a:solidFill>
              <a:srgbClr val="339966"/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9363258" y="4588844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119 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</a:t>
            </a:r>
          </a:p>
          <a:p>
            <a:pPr algn="ctr"/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215 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адресов доставки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5195222" y="5550432"/>
            <a:ext cx="374731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900" b="1" dirty="0" smtClean="0">
                <a:solidFill>
                  <a:prstClr val="black"/>
                </a:solidFill>
              </a:rPr>
              <a:t>С 2019 года – исполнитель  услуг склада - ООО «СЛК», </a:t>
            </a:r>
          </a:p>
          <a:p>
            <a:pPr lvl="0" algn="ctr"/>
            <a:r>
              <a:rPr lang="ru-RU" sz="900" b="1" dirty="0" smtClean="0">
                <a:solidFill>
                  <a:prstClr val="black"/>
                </a:solidFill>
              </a:rPr>
              <a:t>во 2 полугодии 2020г - смена исполнителя:</a:t>
            </a:r>
            <a:endParaRPr lang="ru-RU" sz="900" b="1" dirty="0">
              <a:solidFill>
                <a:prstClr val="black"/>
              </a:solidFill>
            </a:endParaRPr>
          </a:p>
          <a:p>
            <a:pPr lvl="0" algn="ctr"/>
            <a:r>
              <a:rPr lang="ru-RU" sz="900" b="1" dirty="0">
                <a:solidFill>
                  <a:prstClr val="black"/>
                </a:solidFill>
              </a:rPr>
              <a:t>ООО </a:t>
            </a:r>
            <a:r>
              <a:rPr lang="ru-RU" sz="900" b="1" dirty="0" smtClean="0">
                <a:solidFill>
                  <a:prstClr val="black"/>
                </a:solidFill>
              </a:rPr>
              <a:t>«Логистик Центр» </a:t>
            </a:r>
          </a:p>
        </p:txBody>
      </p:sp>
    </p:spTree>
    <p:extLst>
      <p:ext uri="{BB962C8B-B14F-4D97-AF65-F5344CB8AC3E}">
        <p14:creationId xmlns:p14="http://schemas.microsoft.com/office/powerpoint/2010/main" val="16611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sharapovir\Downloads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438" y="586580"/>
            <a:ext cx="5644630" cy="579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 flipH="1">
            <a:off x="1919537" y="535967"/>
            <a:ext cx="94330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0" y="6395080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3" name="Номер слайда 3"/>
          <p:cNvSpPr txBox="1">
            <a:spLocks/>
          </p:cNvSpPr>
          <p:nvPr/>
        </p:nvSpPr>
        <p:spPr>
          <a:xfrm>
            <a:off x="9077472" y="64439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63405" y="89691"/>
            <a:ext cx="984908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solidFill>
                  <a:srgbClr val="1F497D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ГЕОГРАФИЯ РЕАЛИЗАЦИИ ПРОЕКТА «СПЕЦИАЛИЗИРОВАННЫЙ СКЛАД»</a:t>
            </a:r>
            <a:endParaRPr lang="ru-RU" sz="2300" b="1" dirty="0">
              <a:solidFill>
                <a:srgbClr val="1F497D">
                  <a:lumMod val="60000"/>
                  <a:lumOff val="40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Блок-схема: узел 18"/>
          <p:cNvSpPr/>
          <p:nvPr/>
        </p:nvSpPr>
        <p:spPr>
          <a:xfrm>
            <a:off x="5946611" y="3731435"/>
            <a:ext cx="216647" cy="214216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Блок-схема: узел 19"/>
          <p:cNvSpPr/>
          <p:nvPr/>
        </p:nvSpPr>
        <p:spPr>
          <a:xfrm>
            <a:off x="5709309" y="3967292"/>
            <a:ext cx="208787" cy="206444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22" name="Прямоугольная выноска 21"/>
          <p:cNvSpPr/>
          <p:nvPr/>
        </p:nvSpPr>
        <p:spPr>
          <a:xfrm>
            <a:off x="3797004" y="3218624"/>
            <a:ext cx="1842367" cy="504697"/>
          </a:xfrm>
          <a:prstGeom prst="wedgeRectCallout">
            <a:avLst>
              <a:gd name="adj1" fmla="val 69460"/>
              <a:gd name="adj2" fmla="val 72817"/>
            </a:avLst>
          </a:prstGeom>
          <a:gradFill flip="none" rotWithShape="1">
            <a:gsLst>
              <a:gs pos="0">
                <a:srgbClr val="FFFF00"/>
              </a:gs>
              <a:gs pos="2000">
                <a:schemeClr val="accent6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Новокуйбышевск</a:t>
            </a:r>
          </a:p>
          <a:p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 17 учреждений</a:t>
            </a:r>
            <a:endParaRPr lang="ru-RU" sz="14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8112224" y="2348132"/>
            <a:ext cx="1420706" cy="560406"/>
          </a:xfrm>
          <a:prstGeom prst="wedgeRectCallout">
            <a:avLst>
              <a:gd name="adj1" fmla="val -98340"/>
              <a:gd name="adj2" fmla="val 121164"/>
            </a:avLst>
          </a:prstGeom>
          <a:gradFill flip="none" rotWithShape="1">
            <a:gsLst>
              <a:gs pos="0">
                <a:srgbClr val="FFFF00"/>
              </a:gs>
              <a:gs pos="2000">
                <a:schemeClr val="accent6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Отрадный</a:t>
            </a:r>
          </a:p>
          <a:p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5  </a:t>
            </a:r>
            <a:r>
              <a:rPr lang="ru-RU" sz="1400" b="1" dirty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учреждений</a:t>
            </a: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3682716" y="4159263"/>
            <a:ext cx="1540401" cy="591302"/>
          </a:xfrm>
          <a:prstGeom prst="wedgeRectCallout">
            <a:avLst>
              <a:gd name="adj1" fmla="val 83316"/>
              <a:gd name="adj2" fmla="val -71887"/>
            </a:avLst>
          </a:prstGeom>
          <a:gradFill flip="none" rotWithShape="1">
            <a:gsLst>
              <a:gs pos="0">
                <a:srgbClr val="FFFF00"/>
              </a:gs>
              <a:gs pos="2000">
                <a:schemeClr val="accent6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Чапаевск</a:t>
            </a:r>
          </a:p>
          <a:p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14 учреждений</a:t>
            </a:r>
            <a:endParaRPr lang="ru-RU" sz="9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815448" y="1320941"/>
            <a:ext cx="22523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С 2023 года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в проекте:</a:t>
            </a:r>
          </a:p>
          <a:p>
            <a:pPr algn="ctr"/>
            <a:endParaRPr lang="ru-RU" b="1" u="sng" dirty="0" smtClean="0">
              <a:solidFill>
                <a:srgbClr val="0070C0"/>
              </a:solidFill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119 учреждений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215 точек поставки</a:t>
            </a:r>
          </a:p>
          <a:p>
            <a:pPr algn="ctr"/>
            <a:endParaRPr lang="ru-RU" b="1" dirty="0" smtClean="0">
              <a:solidFill>
                <a:srgbClr val="0070C0"/>
              </a:solidFill>
            </a:endParaRPr>
          </a:p>
          <a:p>
            <a:pPr algn="ctr"/>
            <a:endParaRPr lang="ru-RU" b="1" dirty="0">
              <a:solidFill>
                <a:srgbClr val="0070C0"/>
              </a:solidFill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14 муниципальных образований</a:t>
            </a:r>
          </a:p>
          <a:p>
            <a:pPr algn="ctr"/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7" name="Блок-схема: узел 36"/>
          <p:cNvSpPr/>
          <p:nvPr/>
        </p:nvSpPr>
        <p:spPr>
          <a:xfrm>
            <a:off x="6269828" y="3578101"/>
            <a:ext cx="121930" cy="108038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8" name="Прямоугольная выноска 37"/>
          <p:cNvSpPr/>
          <p:nvPr/>
        </p:nvSpPr>
        <p:spPr>
          <a:xfrm>
            <a:off x="4322252" y="2425934"/>
            <a:ext cx="1452821" cy="518011"/>
          </a:xfrm>
          <a:prstGeom prst="wedgeRectCallout">
            <a:avLst>
              <a:gd name="adj1" fmla="val 87325"/>
              <a:gd name="adj2" fmla="val 183631"/>
            </a:avLst>
          </a:prstGeom>
          <a:gradFill flip="none" rotWithShape="1">
            <a:gsLst>
              <a:gs pos="0">
                <a:srgbClr val="FFFF00"/>
              </a:gs>
              <a:gs pos="2000">
                <a:schemeClr val="accent6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Самара</a:t>
            </a:r>
          </a:p>
          <a:p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25 учреждений</a:t>
            </a:r>
            <a:endParaRPr lang="ru-RU" sz="14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41" name="Блок-схема: узел 40"/>
          <p:cNvSpPr/>
          <p:nvPr/>
        </p:nvSpPr>
        <p:spPr>
          <a:xfrm>
            <a:off x="6066780" y="2892386"/>
            <a:ext cx="238641" cy="223480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2" name="Прямоугольная выноска 41"/>
          <p:cNvSpPr/>
          <p:nvPr/>
        </p:nvSpPr>
        <p:spPr>
          <a:xfrm>
            <a:off x="7056990" y="3731699"/>
            <a:ext cx="1656184" cy="508745"/>
          </a:xfrm>
          <a:prstGeom prst="wedgeRectCallout">
            <a:avLst>
              <a:gd name="adj1" fmla="val -71478"/>
              <a:gd name="adj2" fmla="val -111390"/>
            </a:avLst>
          </a:prstGeom>
          <a:gradFill flip="none" rotWithShape="1">
            <a:gsLst>
              <a:gs pos="0">
                <a:srgbClr val="FFFF00"/>
              </a:gs>
              <a:gs pos="2000">
                <a:schemeClr val="accent6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indent="-457200" algn="ctr">
              <a:lnSpc>
                <a:spcPts val="1500"/>
              </a:lnSpc>
            </a:pPr>
            <a:r>
              <a:rPr lang="ru-RU" sz="1600" b="1" dirty="0" err="1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Кинель</a:t>
            </a:r>
            <a:r>
              <a:rPr lang="ru-RU" sz="16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 и</a:t>
            </a:r>
          </a:p>
          <a:p>
            <a:pPr indent="-457200" algn="ctr">
              <a:lnSpc>
                <a:spcPts val="1500"/>
              </a:lnSpc>
            </a:pPr>
            <a:r>
              <a:rPr lang="ru-RU" sz="1600" b="1" dirty="0" err="1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Кинельский</a:t>
            </a:r>
            <a:r>
              <a:rPr lang="ru-RU" sz="16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 р-н</a:t>
            </a:r>
            <a:endParaRPr lang="ru-RU" sz="16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  <a:p>
            <a:pPr indent="-457200" algn="ctr">
              <a:lnSpc>
                <a:spcPts val="1500"/>
              </a:lnSpc>
            </a:pPr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11 учреждений</a:t>
            </a:r>
            <a:endParaRPr lang="ru-RU" sz="14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43" name="Блок-схема: узел 42"/>
          <p:cNvSpPr/>
          <p:nvPr/>
        </p:nvSpPr>
        <p:spPr>
          <a:xfrm>
            <a:off x="6401317" y="3931257"/>
            <a:ext cx="147436" cy="124391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4" name="Прямоугольная выноска 43"/>
          <p:cNvSpPr/>
          <p:nvPr/>
        </p:nvSpPr>
        <p:spPr>
          <a:xfrm>
            <a:off x="5223117" y="4589346"/>
            <a:ext cx="1446988" cy="550884"/>
          </a:xfrm>
          <a:prstGeom prst="wedgeRectCallout">
            <a:avLst>
              <a:gd name="adj1" fmla="val 37428"/>
              <a:gd name="adj2" fmla="val -159110"/>
            </a:avLst>
          </a:prstGeom>
          <a:gradFill flip="none" rotWithShape="1">
            <a:gsLst>
              <a:gs pos="0">
                <a:srgbClr val="FFFF00"/>
              </a:gs>
              <a:gs pos="2000">
                <a:schemeClr val="accent6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Волжский</a:t>
            </a:r>
          </a:p>
          <a:p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15 учреждений</a:t>
            </a:r>
            <a:endParaRPr lang="ru-RU" sz="14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46" name="Блок-схема: узел 45"/>
          <p:cNvSpPr/>
          <p:nvPr/>
        </p:nvSpPr>
        <p:spPr>
          <a:xfrm>
            <a:off x="6507655" y="3139281"/>
            <a:ext cx="121930" cy="108038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7" name="Блок-схема: узел 46"/>
          <p:cNvSpPr/>
          <p:nvPr/>
        </p:nvSpPr>
        <p:spPr>
          <a:xfrm>
            <a:off x="6644055" y="3363187"/>
            <a:ext cx="137770" cy="122073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Блок-схема: узел 17"/>
          <p:cNvSpPr/>
          <p:nvPr/>
        </p:nvSpPr>
        <p:spPr>
          <a:xfrm>
            <a:off x="7260980" y="3274231"/>
            <a:ext cx="172433" cy="177912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3" name="Блок-схема: узел 32"/>
          <p:cNvSpPr/>
          <p:nvPr/>
        </p:nvSpPr>
        <p:spPr>
          <a:xfrm>
            <a:off x="6988105" y="5336576"/>
            <a:ext cx="137770" cy="122073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4" name="Блок-схема: узел 33"/>
          <p:cNvSpPr/>
          <p:nvPr/>
        </p:nvSpPr>
        <p:spPr>
          <a:xfrm>
            <a:off x="7276014" y="5028107"/>
            <a:ext cx="121930" cy="108038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6" name="Прямоугольная выноска 35"/>
          <p:cNvSpPr/>
          <p:nvPr/>
        </p:nvSpPr>
        <p:spPr>
          <a:xfrm>
            <a:off x="7608168" y="5784520"/>
            <a:ext cx="2207280" cy="589816"/>
          </a:xfrm>
          <a:prstGeom prst="wedgeRectCallout">
            <a:avLst>
              <a:gd name="adj1" fmla="val -71478"/>
              <a:gd name="adj2" fmla="val -111390"/>
            </a:avLst>
          </a:prstGeom>
          <a:gradFill flip="none" rotWithShape="1">
            <a:gsLst>
              <a:gs pos="0">
                <a:srgbClr val="FFFF00"/>
              </a:gs>
              <a:gs pos="2000">
                <a:schemeClr val="accent6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indent="-457200" algn="ctr">
              <a:lnSpc>
                <a:spcPts val="1500"/>
              </a:lnSpc>
            </a:pPr>
            <a:r>
              <a:rPr lang="ru-RU" sz="1600" b="1" dirty="0" err="1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Большечерниговский</a:t>
            </a:r>
            <a:r>
              <a:rPr lang="ru-RU" sz="16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 р-н</a:t>
            </a:r>
            <a:endParaRPr lang="ru-RU" sz="16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  <a:p>
            <a:pPr indent="-457200" algn="ctr">
              <a:lnSpc>
                <a:spcPts val="1500"/>
              </a:lnSpc>
            </a:pPr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1 учреждение</a:t>
            </a:r>
            <a:endParaRPr lang="ru-RU" sz="14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39" name="Прямоугольная выноска 38"/>
          <p:cNvSpPr/>
          <p:nvPr/>
        </p:nvSpPr>
        <p:spPr>
          <a:xfrm>
            <a:off x="8472264" y="4264298"/>
            <a:ext cx="2394608" cy="488607"/>
          </a:xfrm>
          <a:prstGeom prst="wedgeRectCallout">
            <a:avLst>
              <a:gd name="adj1" fmla="val -98340"/>
              <a:gd name="adj2" fmla="val 121164"/>
            </a:avLst>
          </a:prstGeom>
          <a:gradFill flip="none" rotWithShape="1">
            <a:gsLst>
              <a:gs pos="0">
                <a:srgbClr val="FFFF00"/>
              </a:gs>
              <a:gs pos="2000">
                <a:schemeClr val="accent6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Большеглушицкий</a:t>
            </a:r>
            <a:r>
              <a:rPr lang="ru-RU" sz="16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 р-он</a:t>
            </a:r>
            <a:endParaRPr lang="ru-RU" sz="16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3</a:t>
            </a:r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  учреждения</a:t>
            </a:r>
            <a:endParaRPr lang="ru-RU" sz="14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48" name="Прямоугольная выноска 47"/>
          <p:cNvSpPr/>
          <p:nvPr/>
        </p:nvSpPr>
        <p:spPr>
          <a:xfrm>
            <a:off x="3797004" y="5282557"/>
            <a:ext cx="1540401" cy="760143"/>
          </a:xfrm>
          <a:prstGeom prst="wedgeRectCallout">
            <a:avLst>
              <a:gd name="adj1" fmla="val 83316"/>
              <a:gd name="adj2" fmla="val -71887"/>
            </a:avLst>
          </a:prstGeom>
          <a:gradFill flip="none" rotWithShape="1">
            <a:gsLst>
              <a:gs pos="0">
                <a:srgbClr val="FFFF00"/>
              </a:gs>
              <a:gs pos="2000">
                <a:schemeClr val="accent6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Пестравский</a:t>
            </a:r>
            <a:r>
              <a:rPr lang="ru-RU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 р-он</a:t>
            </a:r>
            <a:endParaRPr lang="ru-RU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2 учреждения</a:t>
            </a:r>
            <a:endParaRPr lang="ru-RU" sz="9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49" name="Блок-схема: узел 48"/>
          <p:cNvSpPr/>
          <p:nvPr/>
        </p:nvSpPr>
        <p:spPr>
          <a:xfrm>
            <a:off x="5946611" y="5032192"/>
            <a:ext cx="121930" cy="108038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52" name="Прямоугольная выноска 51"/>
          <p:cNvSpPr/>
          <p:nvPr/>
        </p:nvSpPr>
        <p:spPr>
          <a:xfrm>
            <a:off x="6523247" y="722358"/>
            <a:ext cx="1856047" cy="755997"/>
          </a:xfrm>
          <a:prstGeom prst="wedgeRectCallout">
            <a:avLst>
              <a:gd name="adj1" fmla="val -67667"/>
              <a:gd name="adj2" fmla="val 240167"/>
            </a:avLst>
          </a:prstGeom>
          <a:gradFill flip="none" rotWithShape="1">
            <a:gsLst>
              <a:gs pos="0">
                <a:srgbClr val="FFFF00"/>
              </a:gs>
              <a:gs pos="2000">
                <a:schemeClr val="accent6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Тольятти, Жигулевск</a:t>
            </a:r>
          </a:p>
          <a:p>
            <a:pPr algn="ctr"/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16 учреждений</a:t>
            </a:r>
            <a:endParaRPr lang="ru-RU" sz="14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08170" y="2331098"/>
            <a:ext cx="22523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Всего в Самарской области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218 учреждений</a:t>
            </a:r>
          </a:p>
          <a:p>
            <a:pPr algn="ctr"/>
            <a:endParaRPr lang="ru-RU" b="1" dirty="0">
              <a:solidFill>
                <a:srgbClr val="0070C0"/>
              </a:solidFill>
            </a:endParaRPr>
          </a:p>
          <a:p>
            <a:pPr algn="ctr"/>
            <a:endParaRPr lang="ru-RU" b="1" dirty="0" smtClean="0">
              <a:solidFill>
                <a:srgbClr val="0070C0"/>
              </a:solidFill>
            </a:endParaRPr>
          </a:p>
          <a:p>
            <a:pPr algn="ctr"/>
            <a:endParaRPr lang="ru-RU" b="1" dirty="0">
              <a:solidFill>
                <a:srgbClr val="0070C0"/>
              </a:solidFill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 37 муниципальных образований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45" name="Прямоугольная выноска 44"/>
          <p:cNvSpPr/>
          <p:nvPr/>
        </p:nvSpPr>
        <p:spPr>
          <a:xfrm>
            <a:off x="6491440" y="2139802"/>
            <a:ext cx="1452821" cy="518011"/>
          </a:xfrm>
          <a:prstGeom prst="wedgeRectCallout">
            <a:avLst>
              <a:gd name="adj1" fmla="val -46026"/>
              <a:gd name="adj2" fmla="val 144673"/>
            </a:avLst>
          </a:prstGeom>
          <a:gradFill flip="none" rotWithShape="1">
            <a:gsLst>
              <a:gs pos="0">
                <a:srgbClr val="FFFF00"/>
              </a:gs>
              <a:gs pos="2000">
                <a:schemeClr val="accent6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К</a:t>
            </a:r>
            <a:r>
              <a:rPr lang="ru-RU" sz="16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расноярский</a:t>
            </a:r>
            <a:endParaRPr lang="ru-RU" sz="16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5 учреждений</a:t>
            </a:r>
            <a:endParaRPr lang="ru-RU" sz="14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35" name="Прямоугольная выноска 34"/>
          <p:cNvSpPr/>
          <p:nvPr/>
        </p:nvSpPr>
        <p:spPr>
          <a:xfrm>
            <a:off x="8472264" y="1088276"/>
            <a:ext cx="1420706" cy="560406"/>
          </a:xfrm>
          <a:prstGeom prst="wedgeRectCallout">
            <a:avLst>
              <a:gd name="adj1" fmla="val -98340"/>
              <a:gd name="adj2" fmla="val 121164"/>
            </a:avLst>
          </a:prstGeom>
          <a:gradFill flip="none" rotWithShape="1">
            <a:gsLst>
              <a:gs pos="0">
                <a:srgbClr val="FFFF00"/>
              </a:gs>
              <a:gs pos="2000">
                <a:schemeClr val="accent6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Сергиевск</a:t>
            </a:r>
            <a:endParaRPr lang="ru-RU" sz="1600" b="1" dirty="0">
              <a:solidFill>
                <a:srgbClr val="C0504D">
                  <a:lumMod val="75000"/>
                </a:srgbClr>
              </a:solidFill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5  </a:t>
            </a:r>
            <a:r>
              <a:rPr lang="ru-RU" sz="1400" b="1" dirty="0">
                <a:solidFill>
                  <a:srgbClr val="C0504D">
                    <a:lumMod val="75000"/>
                  </a:srgbClr>
                </a:solidFill>
                <a:cs typeface="Times New Roman" panose="02020603050405020304" pitchFamily="18" charset="0"/>
              </a:rPr>
              <a:t>учреждений</a:t>
            </a:r>
          </a:p>
        </p:txBody>
      </p:sp>
      <p:sp>
        <p:nvSpPr>
          <p:cNvPr id="40" name="Блок-схема: узел 39"/>
          <p:cNvSpPr/>
          <p:nvPr/>
        </p:nvSpPr>
        <p:spPr>
          <a:xfrm>
            <a:off x="7722116" y="1955049"/>
            <a:ext cx="172433" cy="177912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70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7709" t="25086" r="15347" b="20205"/>
          <a:stretch/>
        </p:blipFill>
        <p:spPr>
          <a:xfrm>
            <a:off x="9914299" y="5052506"/>
            <a:ext cx="1296144" cy="129614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7874" y="3425146"/>
            <a:ext cx="1177736" cy="13324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37962"/>
            <a:ext cx="12192000" cy="54482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863752" y="188640"/>
            <a:ext cx="52144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>
                <a:solidFill>
                  <a:srgbClr val="1F497D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ПОСТАВЩИКИ</a:t>
            </a:r>
            <a:r>
              <a:rPr lang="en-US" sz="2400" b="1" dirty="0">
                <a:solidFill>
                  <a:srgbClr val="1F497D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1F497D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ПРОДУКТОВ ПИТАНИЯ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7504" y="1372294"/>
            <a:ext cx="1624209" cy="89331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323432" y="1359379"/>
            <a:ext cx="5986126" cy="52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0070C0"/>
                </a:solidFill>
              </a:rPr>
              <a:t>45 поставщиков;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0070C0"/>
                </a:solidFill>
              </a:rPr>
              <a:t>5 местных производителей;</a:t>
            </a:r>
          </a:p>
          <a:p>
            <a:endParaRPr lang="ru-RU" sz="2400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0070C0"/>
                </a:solidFill>
              </a:rPr>
              <a:t>8 постоянных участников закупок;</a:t>
            </a:r>
          </a:p>
          <a:p>
            <a:endParaRPr lang="ru-RU" sz="2400" b="1" dirty="0" smtClean="0">
              <a:solidFill>
                <a:srgbClr val="0070C0"/>
              </a:solidFill>
            </a:endParaRPr>
          </a:p>
          <a:p>
            <a:endParaRPr lang="ru-RU" sz="2400" b="1" dirty="0" smtClean="0">
              <a:solidFill>
                <a:srgbClr val="0070C0"/>
              </a:solidFill>
            </a:endParaRPr>
          </a:p>
          <a:p>
            <a:endParaRPr lang="ru-RU" sz="2400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0070C0"/>
                </a:solidFill>
              </a:rPr>
              <a:t>9 недобросовестных поставщиков в РНП.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24007" y="884437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За весь период реализации проекта: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/>
          <a:srcRect r="4362" b="50353"/>
          <a:stretch/>
        </p:blipFill>
        <p:spPr>
          <a:xfrm>
            <a:off x="1507504" y="2407234"/>
            <a:ext cx="1368152" cy="146540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8679" y="3869735"/>
            <a:ext cx="1733034" cy="137318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4203" y="5114372"/>
            <a:ext cx="1605454" cy="1267463"/>
          </a:xfrm>
          <a:prstGeom prst="rect">
            <a:avLst/>
          </a:prstGeom>
        </p:spPr>
      </p:pic>
      <p:cxnSp>
        <p:nvCxnSpPr>
          <p:cNvPr id="33" name="Прямая соединительная линия 32"/>
          <p:cNvCxnSpPr/>
          <p:nvPr/>
        </p:nvCxnSpPr>
        <p:spPr>
          <a:xfrm>
            <a:off x="1196589" y="5227361"/>
            <a:ext cx="2037501" cy="936634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Рисунок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849091">
            <a:off x="1269364" y="5201859"/>
            <a:ext cx="2078916" cy="98763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38202" y="545397"/>
            <a:ext cx="1188047" cy="12994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43272" y="1995729"/>
            <a:ext cx="1261201" cy="112319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79391" y="2029499"/>
            <a:ext cx="1009473" cy="100947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44758" y="3533969"/>
            <a:ext cx="1052269" cy="105226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5"/>
          <a:srcRect r="8410" b="50000"/>
          <a:stretch/>
        </p:blipFill>
        <p:spPr>
          <a:xfrm>
            <a:off x="11011077" y="5000868"/>
            <a:ext cx="398732" cy="44607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63382" y="1995405"/>
            <a:ext cx="583475" cy="66426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60000" y="355770"/>
            <a:ext cx="402371" cy="4450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79487" y="650305"/>
            <a:ext cx="1574511" cy="1194195"/>
          </a:xfrm>
          <a:prstGeom prst="rect">
            <a:avLst/>
          </a:prstGeom>
        </p:spPr>
      </p:pic>
      <p:cxnSp>
        <p:nvCxnSpPr>
          <p:cNvPr id="26" name="Прямая соединительная линия 25"/>
          <p:cNvCxnSpPr/>
          <p:nvPr/>
        </p:nvCxnSpPr>
        <p:spPr>
          <a:xfrm flipH="1">
            <a:off x="3863752" y="614299"/>
            <a:ext cx="52144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20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407368" y="6481225"/>
            <a:ext cx="1764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webtorgi.samregion.ru</a:t>
            </a:r>
            <a:endParaRPr lang="ru-RU" sz="1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91544" y="436362"/>
            <a:ext cx="7912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F497D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СХЕМА РАБОТЫ СПЕЦИАЛИЗИРОВАННОГО СКЛАДА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2063552" y="98072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0" y="6373905"/>
            <a:ext cx="12192000" cy="4629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3" name="Номер слайда 1"/>
          <p:cNvSpPr txBox="1">
            <a:spLocks/>
          </p:cNvSpPr>
          <p:nvPr/>
        </p:nvSpPr>
        <p:spPr>
          <a:xfrm>
            <a:off x="9632776" y="6596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Номер слайда 1"/>
          <p:cNvSpPr txBox="1">
            <a:spLocks/>
          </p:cNvSpPr>
          <p:nvPr/>
        </p:nvSpPr>
        <p:spPr>
          <a:xfrm>
            <a:off x="9688502" y="6419421"/>
            <a:ext cx="1664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419413" y="2591296"/>
            <a:ext cx="3354180" cy="375488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</a:rPr>
              <a:t>ГУОТ СО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prstClr val="white"/>
                </a:solidFill>
              </a:rPr>
              <a:t>Оплата услуг на основании государственного контракта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prstClr val="white"/>
                </a:solidFill>
              </a:rPr>
              <a:t>Методологическое сопровождение  заказчиков и поставщиков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prstClr val="white"/>
                </a:solidFill>
              </a:rPr>
              <a:t>Разработка методических рекомендаций по приемке товара,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prstClr val="white"/>
                </a:solidFill>
              </a:rPr>
              <a:t>Формирование каталога продуктов питания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prstClr val="white"/>
                </a:solidFill>
              </a:rPr>
              <a:t>Расчет НМЦК на 231 позицию продуктов питания</a:t>
            </a:r>
            <a:endParaRPr lang="ru-RU" sz="1400" b="1" dirty="0">
              <a:solidFill>
                <a:prstClr val="white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6322775" y="2975798"/>
            <a:ext cx="0" cy="1004556"/>
          </a:xfrm>
          <a:prstGeom prst="straightConnector1">
            <a:avLst/>
          </a:prstGeom>
          <a:ln w="28575" cmpd="sng">
            <a:solidFill>
              <a:schemeClr val="accent3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7576946" y="3612707"/>
            <a:ext cx="703414" cy="469432"/>
          </a:xfrm>
          <a:prstGeom prst="straightConnector1">
            <a:avLst/>
          </a:prstGeom>
          <a:ln w="28575" cmpd="sng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4799856" y="4008077"/>
            <a:ext cx="3116081" cy="275468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</a:rPr>
              <a:t>СКЛАД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prstClr val="white"/>
                </a:solidFill>
              </a:rPr>
              <a:t>Специализированное ПО для сбора и обработки заявок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prstClr val="white"/>
                </a:solidFill>
              </a:rPr>
              <a:t>Прием на ответственное хранение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prstClr val="white"/>
                </a:solidFill>
              </a:rPr>
              <a:t>Формирование сводных заявок для поставщиков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prstClr val="white"/>
                </a:solidFill>
              </a:rPr>
              <a:t>Приемка по качеству и </a:t>
            </a:r>
          </a:p>
          <a:p>
            <a:r>
              <a:rPr lang="ru-RU" sz="1200" b="1" dirty="0" smtClean="0">
                <a:solidFill>
                  <a:prstClr val="white"/>
                </a:solidFill>
              </a:rPr>
              <a:t>количеству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prstClr val="white"/>
                </a:solidFill>
              </a:rPr>
              <a:t>Доставка заказов Заказчику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prstClr val="white"/>
                </a:solidFill>
              </a:rPr>
              <a:t>Фиксация фактов </a:t>
            </a:r>
            <a:r>
              <a:rPr lang="ru-RU" sz="1200" b="1" dirty="0" err="1" smtClean="0">
                <a:solidFill>
                  <a:prstClr val="white"/>
                </a:solidFill>
              </a:rPr>
              <a:t>непоставки</a:t>
            </a:r>
            <a:r>
              <a:rPr lang="ru-RU" sz="1200" b="1" dirty="0" smtClean="0">
                <a:solidFill>
                  <a:prstClr val="white"/>
                </a:solidFill>
              </a:rPr>
              <a:t>/недопоставки</a:t>
            </a:r>
            <a:endParaRPr lang="ru-RU" sz="1200" b="1" dirty="0">
              <a:solidFill>
                <a:prstClr val="white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5637516"/>
            <a:ext cx="521297" cy="521297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696572" y="1736290"/>
            <a:ext cx="2878185" cy="215429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</a:rPr>
              <a:t>ПОСТАВЩИКИ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prstClr val="white"/>
                </a:solidFill>
              </a:rPr>
              <a:t>Поставка товара на склад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prstClr val="white"/>
                </a:solidFill>
              </a:rPr>
              <a:t>Формирование  электронных документов  в ЕИС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prstClr val="white"/>
                </a:solidFill>
              </a:rPr>
              <a:t>Передача товаров </a:t>
            </a:r>
          </a:p>
          <a:p>
            <a:r>
              <a:rPr lang="ru-RU" sz="1400" b="1" dirty="0" smtClean="0">
                <a:solidFill>
                  <a:prstClr val="white"/>
                </a:solidFill>
              </a:rPr>
              <a:t>на ответственное хранение</a:t>
            </a:r>
          </a:p>
          <a:p>
            <a:r>
              <a:rPr lang="ru-RU" sz="1400" b="1" dirty="0" smtClean="0">
                <a:solidFill>
                  <a:prstClr val="white"/>
                </a:solidFill>
              </a:rPr>
              <a:t>(до получения экспертизы)</a:t>
            </a:r>
          </a:p>
          <a:p>
            <a:pPr algn="ctr"/>
            <a:endParaRPr lang="ru-RU" sz="1400" b="1" dirty="0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819" y="3251003"/>
            <a:ext cx="462793" cy="376019"/>
          </a:xfrm>
          <a:prstGeom prst="rect">
            <a:avLst/>
          </a:prstGeom>
        </p:spPr>
      </p:pic>
      <p:sp>
        <p:nvSpPr>
          <p:cNvPr id="23" name="Скругленный прямоугольник 22"/>
          <p:cNvSpPr/>
          <p:nvPr/>
        </p:nvSpPr>
        <p:spPr>
          <a:xfrm>
            <a:off x="4657319" y="1236422"/>
            <a:ext cx="3194211" cy="155950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</a:rPr>
              <a:t>ЗАКАЗЧИКИ</a:t>
            </a:r>
          </a:p>
          <a:p>
            <a:pPr algn="ctr"/>
            <a:r>
              <a:rPr lang="ru-RU" b="1" dirty="0" smtClean="0">
                <a:solidFill>
                  <a:prstClr val="white"/>
                </a:solidFill>
              </a:rPr>
              <a:t>направление заявок</a:t>
            </a:r>
          </a:p>
          <a:p>
            <a:pPr algn="ctr"/>
            <a:r>
              <a:rPr lang="ru-RU" b="1" dirty="0" smtClean="0">
                <a:solidFill>
                  <a:prstClr val="white"/>
                </a:solidFill>
              </a:rPr>
              <a:t>оплата продуктов </a:t>
            </a:r>
          </a:p>
          <a:p>
            <a:pPr algn="ctr"/>
            <a:r>
              <a:rPr lang="ru-RU" b="1" dirty="0" smtClean="0">
                <a:solidFill>
                  <a:prstClr val="white"/>
                </a:solidFill>
              </a:rPr>
              <a:t>питания</a:t>
            </a:r>
            <a:endParaRPr lang="ru-RU" b="1" dirty="0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2175520"/>
            <a:ext cx="467033" cy="508547"/>
          </a:xfrm>
          <a:prstGeom prst="rect">
            <a:avLst/>
          </a:prstGeom>
        </p:spPr>
      </p:pic>
      <p:pic>
        <p:nvPicPr>
          <p:cNvPr id="1029" name="Рисунок 10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097" y="3420525"/>
            <a:ext cx="361864" cy="361864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364" y="2969382"/>
            <a:ext cx="381863" cy="381863"/>
          </a:xfrm>
          <a:prstGeom prst="rect">
            <a:avLst/>
          </a:prstGeom>
        </p:spPr>
      </p:pic>
      <p:sp>
        <p:nvSpPr>
          <p:cNvPr id="39" name="Скругленный прямоугольник 38"/>
          <p:cNvSpPr/>
          <p:nvPr/>
        </p:nvSpPr>
        <p:spPr>
          <a:xfrm>
            <a:off x="1059522" y="4612111"/>
            <a:ext cx="2435144" cy="115414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</a:rPr>
              <a:t>ЛАБОРАТОРИЯ</a:t>
            </a:r>
          </a:p>
          <a:p>
            <a:pPr algn="ctr"/>
            <a:r>
              <a:rPr lang="ru-RU" sz="1100" b="1" dirty="0" smtClean="0">
                <a:solidFill>
                  <a:prstClr val="white"/>
                </a:solidFill>
              </a:rPr>
              <a:t>Лабораторные исследования качества принятых </a:t>
            </a:r>
          </a:p>
          <a:p>
            <a:pPr algn="ctr"/>
            <a:r>
              <a:rPr lang="ru-RU" sz="1100" b="1" dirty="0" smtClean="0">
                <a:solidFill>
                  <a:prstClr val="white"/>
                </a:solidFill>
              </a:rPr>
              <a:t>продуктов питания</a:t>
            </a:r>
            <a:endParaRPr lang="ru-RU" sz="1100" b="1" dirty="0">
              <a:solidFill>
                <a:prstClr val="white"/>
              </a:solidFill>
            </a:endParaRPr>
          </a:p>
        </p:txBody>
      </p:sp>
      <p:cxnSp>
        <p:nvCxnSpPr>
          <p:cNvPr id="40" name="Прямая со стрелкой 39"/>
          <p:cNvCxnSpPr/>
          <p:nvPr/>
        </p:nvCxnSpPr>
        <p:spPr>
          <a:xfrm flipV="1">
            <a:off x="3572049" y="5189182"/>
            <a:ext cx="1227807" cy="1"/>
          </a:xfrm>
          <a:prstGeom prst="straightConnector1">
            <a:avLst/>
          </a:prstGeom>
          <a:ln w="28575" cmpd="sng">
            <a:solidFill>
              <a:schemeClr val="accent5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3" name="Рисунок 10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064" y="3251004"/>
            <a:ext cx="649255" cy="649255"/>
          </a:xfrm>
          <a:prstGeom prst="rect">
            <a:avLst/>
          </a:prstGeom>
        </p:spPr>
      </p:pic>
      <p:cxnSp>
        <p:nvCxnSpPr>
          <p:cNvPr id="1037" name="Прямая со стрелкой 1036"/>
          <p:cNvCxnSpPr/>
          <p:nvPr/>
        </p:nvCxnSpPr>
        <p:spPr>
          <a:xfrm>
            <a:off x="3744951" y="3618526"/>
            <a:ext cx="1054905" cy="68625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9" name="Рисунок 10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586" y="5189182"/>
            <a:ext cx="524124" cy="52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5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19536" y="436362"/>
            <a:ext cx="97210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F497D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СХЕМА РАБОТЫ СПЕЦИАЛИЗИРОВАННОГО СКЛАДА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2063552" y="98072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806" y="3693406"/>
            <a:ext cx="3107481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121" y="4906887"/>
            <a:ext cx="2627471" cy="165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47" y="1433918"/>
            <a:ext cx="3022711" cy="1913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526" y="1436380"/>
            <a:ext cx="2269684" cy="191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47" y="4906887"/>
            <a:ext cx="3201684" cy="176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Стрелка вправо 4"/>
          <p:cNvSpPr/>
          <p:nvPr/>
        </p:nvSpPr>
        <p:spPr>
          <a:xfrm rot="8391879">
            <a:off x="4046709" y="4935929"/>
            <a:ext cx="1029825" cy="65460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800" kern="1200"/>
          </a:p>
        </p:txBody>
      </p:sp>
      <p:sp>
        <p:nvSpPr>
          <p:cNvPr id="9" name="TextBox 8"/>
          <p:cNvSpPr txBox="1"/>
          <p:nvPr/>
        </p:nvSpPr>
        <p:spPr>
          <a:xfrm>
            <a:off x="1209648" y="1067109"/>
            <a:ext cx="1707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ПОСТАВЩИК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64662" y="4213137"/>
            <a:ext cx="194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СКЛАД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258526" y="1067109"/>
            <a:ext cx="2269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ЗАКЛЮЧЕНИЕ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66099" y="5731266"/>
            <a:ext cx="29877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ПЕРЕДАЧА ТОВАРА ЗАКАЗЧИКУ  </a:t>
            </a:r>
          </a:p>
          <a:p>
            <a:pPr algn="ctr"/>
            <a:r>
              <a:rPr lang="ru-RU" sz="1600" b="1" dirty="0" smtClean="0">
                <a:solidFill>
                  <a:srgbClr val="00B0F0"/>
                </a:solidFill>
              </a:rPr>
              <a:t>НА ОТВЕТ. ХРАНЕНИЕ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ДО  ПОЛУЧЕНИЯ РЕЗУЛЬТАТОВ ЭКСПЕРТИЗЫ</a:t>
            </a: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4074" y="4582469"/>
            <a:ext cx="227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ЗАКАЗЧИКИ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965979" y="4505781"/>
            <a:ext cx="2987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ЛАБОРАТОРИЯ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228" y="995279"/>
            <a:ext cx="2926501" cy="117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5716810" y="980728"/>
            <a:ext cx="1063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САЙТ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Стрелка вверх 11"/>
          <p:cNvSpPr/>
          <p:nvPr/>
        </p:nvSpPr>
        <p:spPr>
          <a:xfrm>
            <a:off x="10200297" y="3655746"/>
            <a:ext cx="432208" cy="808981"/>
          </a:xfrm>
          <a:prstGeom prst="upArrow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 вверх 45"/>
          <p:cNvSpPr/>
          <p:nvPr/>
        </p:nvSpPr>
        <p:spPr>
          <a:xfrm>
            <a:off x="6214239" y="3347144"/>
            <a:ext cx="278275" cy="422200"/>
          </a:xfrm>
          <a:prstGeom prst="upArrow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трелка вверх 46"/>
          <p:cNvSpPr/>
          <p:nvPr/>
        </p:nvSpPr>
        <p:spPr>
          <a:xfrm rot="14220067">
            <a:off x="4219462" y="4931136"/>
            <a:ext cx="432208" cy="886772"/>
          </a:xfrm>
          <a:prstGeom prst="upArrow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 вверх 47"/>
          <p:cNvSpPr/>
          <p:nvPr/>
        </p:nvSpPr>
        <p:spPr>
          <a:xfrm rot="7508459">
            <a:off x="7983587" y="4912811"/>
            <a:ext cx="432208" cy="886772"/>
          </a:xfrm>
          <a:prstGeom prst="upArrow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 вверх 48"/>
          <p:cNvSpPr/>
          <p:nvPr/>
        </p:nvSpPr>
        <p:spPr>
          <a:xfrm rot="7508459">
            <a:off x="3902089" y="2725325"/>
            <a:ext cx="432208" cy="1329636"/>
          </a:xfrm>
          <a:prstGeom prst="upArrow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 вверх 49"/>
          <p:cNvSpPr/>
          <p:nvPr/>
        </p:nvSpPr>
        <p:spPr>
          <a:xfrm rot="13754951">
            <a:off x="8285313" y="2682326"/>
            <a:ext cx="432208" cy="1329636"/>
          </a:xfrm>
          <a:prstGeom prst="upArrow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242042" y="1810109"/>
            <a:ext cx="24007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ЛИЧНЫЙ КАБИНЕТ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97957" y="951609"/>
            <a:ext cx="804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Z 215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8" name="Стрелка вверх 27"/>
          <p:cNvSpPr/>
          <p:nvPr/>
        </p:nvSpPr>
        <p:spPr>
          <a:xfrm>
            <a:off x="6142675" y="2169939"/>
            <a:ext cx="299734" cy="422200"/>
          </a:xfrm>
          <a:prstGeom prst="upArrow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61622" y="2743812"/>
            <a:ext cx="3550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1C51A6"/>
                </a:solidFill>
              </a:rPr>
              <a:t>УВЕДОМЛЕНИЕ ОБ ОТБОРЕ ПРОБ</a:t>
            </a:r>
          </a:p>
          <a:p>
            <a:pPr algn="ctr"/>
            <a:r>
              <a:rPr lang="ru-RU" b="1" dirty="0" smtClean="0">
                <a:solidFill>
                  <a:srgbClr val="00B0F0"/>
                </a:solidFill>
              </a:rPr>
              <a:t>ЗАКЛЮЧЕНИЕ</a:t>
            </a:r>
            <a:endParaRPr lang="ru-RU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53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7" y="6305846"/>
            <a:ext cx="11953329" cy="544827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100737" y="6395696"/>
            <a:ext cx="2844800" cy="365125"/>
          </a:xfrm>
        </p:spPr>
        <p:txBody>
          <a:bodyPr/>
          <a:lstStyle/>
          <a:p>
            <a:pPr>
              <a:defRPr/>
            </a:pPr>
            <a:fld id="{5668E3B4-E768-400E-82FB-3727F5470B69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7177" name="Номер слайда 4"/>
          <p:cNvSpPr txBox="1">
            <a:spLocks/>
          </p:cNvSpPr>
          <p:nvPr/>
        </p:nvSpPr>
        <p:spPr bwMode="auto">
          <a:xfrm>
            <a:off x="9347200" y="5877272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endParaRPr lang="ru-RU" altLang="ru-RU" sz="1200" dirty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16587" y="89691"/>
            <a:ext cx="106959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1F497D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ОСОБЕННОСТИ ВЗАИМОДЕЙСТВИЯ ЗАКАЗЧИКА И СКЛАДА</a:t>
            </a:r>
            <a:endParaRPr lang="ru-RU" sz="2500" b="1" dirty="0">
              <a:solidFill>
                <a:srgbClr val="1F497D">
                  <a:lumMod val="60000"/>
                  <a:lumOff val="40000"/>
                </a:srgbClr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H="1">
            <a:off x="1709516" y="620688"/>
            <a:ext cx="971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062649"/>
            <a:ext cx="4962459" cy="4958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952" y="3645024"/>
            <a:ext cx="446449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трелка вправо 6"/>
          <p:cNvSpPr/>
          <p:nvPr/>
        </p:nvSpPr>
        <p:spPr>
          <a:xfrm>
            <a:off x="5591944" y="2276872"/>
            <a:ext cx="1296144" cy="288032"/>
          </a:xfrm>
          <a:prstGeom prst="rightArrow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>
            <a:off x="5519936" y="5106957"/>
            <a:ext cx="1368152" cy="288032"/>
          </a:xfrm>
          <a:prstGeom prst="rightArrow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104112" y="836713"/>
            <a:ext cx="4464496" cy="295232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Контракт + спецификация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соглашение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Соглашение о расторжении контракта</a:t>
            </a:r>
          </a:p>
          <a:p>
            <a:pPr algn="ctr"/>
            <a:r>
              <a:rPr lang="ru-RU" sz="1300" u="sng" dirty="0" smtClean="0">
                <a:solidFill>
                  <a:srgbClr val="0F65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И НОМЕР ОБЯЗАТЕЛЬНО</a:t>
            </a:r>
            <a:endParaRPr lang="ru-RU" sz="1300" u="sng" dirty="0">
              <a:solidFill>
                <a:srgbClr val="0F65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у учреждения несколько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адресов поставки, спецификация должна содержать разбивку по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количеству каждого товара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Анкета (для новых учреждений)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23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Рисунок 1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8" y="6305846"/>
            <a:ext cx="11881320" cy="544827"/>
          </a:xfrm>
          <a:prstGeom prst="rect">
            <a:avLst/>
          </a:prstGeom>
        </p:spPr>
      </p:pic>
      <p:sp>
        <p:nvSpPr>
          <p:cNvPr id="255" name="Прямоугольник 254"/>
          <p:cNvSpPr/>
          <p:nvPr/>
        </p:nvSpPr>
        <p:spPr>
          <a:xfrm rot="10800000" flipV="1">
            <a:off x="215812" y="91265"/>
            <a:ext cx="11525251" cy="369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1" name="AutoShape 5"/>
          <p:cNvSpPr>
            <a:spLocks noChangeArrowheads="1"/>
          </p:cNvSpPr>
          <p:nvPr/>
        </p:nvSpPr>
        <p:spPr bwMode="ltGray">
          <a:xfrm>
            <a:off x="10441280" y="920407"/>
            <a:ext cx="1669298" cy="5240735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10" name="AutoShape 5"/>
          <p:cNvSpPr>
            <a:spLocks noChangeArrowheads="1"/>
          </p:cNvSpPr>
          <p:nvPr/>
        </p:nvSpPr>
        <p:spPr bwMode="ltGray">
          <a:xfrm>
            <a:off x="8670555" y="1537722"/>
            <a:ext cx="1669298" cy="4104089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71" name="AutoShape 16"/>
          <p:cNvSpPr>
            <a:spLocks noChangeArrowheads="1"/>
          </p:cNvSpPr>
          <p:nvPr/>
        </p:nvSpPr>
        <p:spPr bwMode="ltGray">
          <a:xfrm>
            <a:off x="3341434" y="909610"/>
            <a:ext cx="1544587" cy="5581381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vl="0">
              <a:buFontTx/>
              <a:buChar char="•"/>
            </a:pPr>
            <a:endParaRPr lang="en-US" sz="1600" b="1" dirty="0">
              <a:solidFill>
                <a:srgbClr val="080808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68E3B4-E768-400E-82FB-3727F5470B69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7177" name="Номер слайда 4"/>
          <p:cNvSpPr txBox="1">
            <a:spLocks/>
          </p:cNvSpPr>
          <p:nvPr/>
        </p:nvSpPr>
        <p:spPr bwMode="auto">
          <a:xfrm>
            <a:off x="9271000" y="6496051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endParaRPr lang="ru-RU" altLang="ru-RU" sz="1200" dirty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23" name="AutoShape 5"/>
          <p:cNvSpPr>
            <a:spLocks noChangeArrowheads="1"/>
          </p:cNvSpPr>
          <p:nvPr/>
        </p:nvSpPr>
        <p:spPr bwMode="ltGray">
          <a:xfrm>
            <a:off x="6914030" y="896374"/>
            <a:ext cx="1669298" cy="5084346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" name="AutoShape 6"/>
          <p:cNvSpPr>
            <a:spLocks noChangeArrowheads="1"/>
          </p:cNvSpPr>
          <p:nvPr/>
        </p:nvSpPr>
        <p:spPr bwMode="ltGray">
          <a:xfrm>
            <a:off x="132272" y="1004093"/>
            <a:ext cx="1439610" cy="5617808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black">
          <a:xfrm>
            <a:off x="775231" y="-243408"/>
            <a:ext cx="6172200" cy="3421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.</a:t>
            </a:r>
            <a:endParaRPr lang="en-US" sz="16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black">
          <a:xfrm>
            <a:off x="-46845" y="3817459"/>
            <a:ext cx="1688037" cy="19261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100"/>
              </a:lnSpc>
              <a:buFontTx/>
              <a:buChar char="•"/>
            </a:pPr>
            <a:endParaRPr lang="ru-RU" sz="1400" b="1" dirty="0" smtClean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100"/>
              </a:lnSpc>
              <a:buFontTx/>
              <a:buChar char="•"/>
            </a:pPr>
            <a:r>
              <a:rPr lang="en-US" sz="14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Молочная </a:t>
            </a:r>
          </a:p>
          <a:p>
            <a:pPr algn="ctr">
              <a:lnSpc>
                <a:spcPts val="1100"/>
              </a:lnSpc>
            </a:pPr>
            <a:r>
              <a:rPr lang="ru-RU" sz="14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продукция</a:t>
            </a:r>
          </a:p>
          <a:p>
            <a:pPr algn="ctr">
              <a:lnSpc>
                <a:spcPts val="1100"/>
              </a:lnSpc>
            </a:pPr>
            <a:endParaRPr lang="ru-RU" sz="1400" b="1" dirty="0" smtClean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100"/>
              </a:lnSpc>
              <a:buFontTx/>
              <a:buChar char="•"/>
            </a:pP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100"/>
              </a:lnSpc>
              <a:buFontTx/>
              <a:buChar char="•"/>
            </a:pPr>
            <a:r>
              <a:rPr lang="en-US" sz="14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Молочная </a:t>
            </a:r>
          </a:p>
          <a:p>
            <a:pPr algn="ctr">
              <a:lnSpc>
                <a:spcPts val="1100"/>
              </a:lnSpc>
            </a:pPr>
            <a:r>
              <a:rPr lang="ru-RU" sz="14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родукция 126н</a:t>
            </a: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100"/>
              </a:lnSpc>
            </a:pPr>
            <a:endParaRPr lang="ru-RU" sz="1400" b="1" dirty="0" smtClean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100"/>
              </a:lnSpc>
            </a:pP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100"/>
              </a:lnSpc>
              <a:buFontTx/>
              <a:buChar char="•"/>
            </a:pPr>
            <a:r>
              <a:rPr lang="ru-RU" sz="14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Молочная </a:t>
            </a:r>
          </a:p>
          <a:p>
            <a:pPr algn="ctr">
              <a:lnSpc>
                <a:spcPts val="1100"/>
              </a:lnSpc>
            </a:pPr>
            <a:r>
              <a:rPr lang="ru-RU" sz="14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продукция УИС</a:t>
            </a: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100"/>
              </a:lnSpc>
            </a:pPr>
            <a:endParaRPr lang="ru-RU" sz="1400" b="1" dirty="0" smtClean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100"/>
              </a:lnSpc>
            </a:pP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15"/>
          <p:cNvSpPr>
            <a:spLocks noChangeArrowheads="1"/>
          </p:cNvSpPr>
          <p:nvPr/>
        </p:nvSpPr>
        <p:spPr bwMode="black">
          <a:xfrm>
            <a:off x="7004358" y="3891912"/>
            <a:ext cx="148864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FontTx/>
              <a:buChar char="•"/>
            </a:pPr>
            <a:r>
              <a:rPr lang="en-US" sz="14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Мясная продукция 126н</a:t>
            </a:r>
            <a:endParaRPr lang="en-US" sz="1400" b="1" dirty="0">
              <a:solidFill>
                <a:srgbClr val="080808"/>
              </a:solidFill>
              <a:latin typeface="Arial" charset="0"/>
              <a:cs typeface="Arial" charset="0"/>
            </a:endParaRPr>
          </a:p>
        </p:txBody>
      </p:sp>
      <p:sp>
        <p:nvSpPr>
          <p:cNvPr id="32" name="AutoShape 16"/>
          <p:cNvSpPr>
            <a:spLocks noChangeArrowheads="1"/>
          </p:cNvSpPr>
          <p:nvPr/>
        </p:nvSpPr>
        <p:spPr bwMode="ltGray">
          <a:xfrm>
            <a:off x="1684536" y="1455454"/>
            <a:ext cx="1539371" cy="4705688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4" name="Text Box 19"/>
          <p:cNvSpPr txBox="1">
            <a:spLocks noChangeArrowheads="1"/>
          </p:cNvSpPr>
          <p:nvPr/>
        </p:nvSpPr>
        <p:spPr bwMode="white">
          <a:xfrm>
            <a:off x="7896200" y="5869188"/>
            <a:ext cx="17113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solidFill>
                  <a:srgbClr val="FEFEFE"/>
                </a:solidFill>
                <a:latin typeface="Arial" charset="0"/>
                <a:cs typeface="Arial" charset="0"/>
              </a:rPr>
              <a:t>Заголовок</a:t>
            </a:r>
            <a:endParaRPr lang="en-US" sz="2000" b="1" dirty="0">
              <a:solidFill>
                <a:srgbClr val="FEFEFE"/>
              </a:solidFill>
              <a:latin typeface="Arial" charset="0"/>
              <a:cs typeface="Arial" charset="0"/>
            </a:endParaRPr>
          </a:p>
        </p:txBody>
      </p:sp>
      <p:grpSp>
        <p:nvGrpSpPr>
          <p:cNvPr id="36" name="Group 71"/>
          <p:cNvGrpSpPr>
            <a:grpSpLocks/>
          </p:cNvGrpSpPr>
          <p:nvPr/>
        </p:nvGrpSpPr>
        <p:grpSpPr bwMode="auto">
          <a:xfrm>
            <a:off x="5001139" y="4724573"/>
            <a:ext cx="1724740" cy="1962549"/>
            <a:chOff x="964" y="2207"/>
            <a:chExt cx="1124" cy="1362"/>
          </a:xfrm>
        </p:grpSpPr>
        <p:pic>
          <p:nvPicPr>
            <p:cNvPr id="37" name="Picture 8" descr="light_shadow"/>
            <p:cNvPicPr>
              <a:picLocks noChangeAspect="1" noChangeArrowheads="1"/>
            </p:cNvPicPr>
            <p:nvPr/>
          </p:nvPicPr>
          <p:blipFill>
            <a:blip r:embed="rId3" cstate="print">
              <a:lum bright="-78000" contrast="-78000"/>
            </a:blip>
            <a:srcRect/>
            <a:stretch>
              <a:fillRect/>
            </a:stretch>
          </p:blipFill>
          <p:spPr bwMode="gray">
            <a:xfrm>
              <a:off x="1047" y="3166"/>
              <a:ext cx="912" cy="248"/>
            </a:xfrm>
            <a:prstGeom prst="rect">
              <a:avLst/>
            </a:prstGeom>
            <a:noFill/>
          </p:spPr>
        </p:pic>
        <p:grpSp>
          <p:nvGrpSpPr>
            <p:cNvPr id="38" name="Group 36"/>
            <p:cNvGrpSpPr>
              <a:grpSpLocks/>
            </p:cNvGrpSpPr>
            <p:nvPr/>
          </p:nvGrpSpPr>
          <p:grpSpPr bwMode="auto">
            <a:xfrm>
              <a:off x="969" y="2207"/>
              <a:ext cx="1099" cy="1362"/>
              <a:chOff x="2304" y="2496"/>
              <a:chExt cx="1200" cy="1516"/>
            </a:xfrm>
          </p:grpSpPr>
          <p:pic>
            <p:nvPicPr>
              <p:cNvPr id="40" name="Picture 37" descr="circuler_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" name="Oval 38"/>
              <p:cNvSpPr>
                <a:spLocks noChangeArrowheads="1"/>
              </p:cNvSpPr>
              <p:nvPr/>
            </p:nvSpPr>
            <p:spPr bwMode="gray">
              <a:xfrm>
                <a:off x="2314" y="2544"/>
                <a:ext cx="1190" cy="1199"/>
              </a:xfrm>
              <a:prstGeom prst="ellipse">
                <a:avLst/>
              </a:prstGeom>
              <a:solidFill>
                <a:srgbClr val="98C723">
                  <a:alpha val="50000"/>
                </a:srgb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42" name="Picture 39" descr="light_shadow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14285"/>
              <a:stretch>
                <a:fillRect/>
              </a:stretch>
            </p:blipFill>
            <p:spPr bwMode="gray">
              <a:xfrm>
                <a:off x="2304" y="2496"/>
                <a:ext cx="871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3" name="Group 40"/>
              <p:cNvGrpSpPr>
                <a:grpSpLocks/>
              </p:cNvGrpSpPr>
              <p:nvPr/>
            </p:nvGrpSpPr>
            <p:grpSpPr bwMode="auto">
              <a:xfrm rot="-3733502" flipH="1" flipV="1">
                <a:off x="2665" y="3347"/>
                <a:ext cx="1038" cy="292"/>
                <a:chOff x="2532" y="1051"/>
                <a:chExt cx="884" cy="284"/>
              </a:xfrm>
            </p:grpSpPr>
            <p:grpSp>
              <p:nvGrpSpPr>
                <p:cNvPr id="44" name="Group 41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50" name="AutoShape 4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1" name="AutoShape 4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2" name="AutoShape 4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3" name="AutoShape 4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45" name="Group 46"/>
                <p:cNvGrpSpPr>
                  <a:grpSpLocks/>
                </p:cNvGrpSpPr>
                <p:nvPr/>
              </p:nvGrpSpPr>
              <p:grpSpPr bwMode="auto">
                <a:xfrm rot="1353540">
                  <a:off x="2745" y="1126"/>
                  <a:ext cx="671" cy="209"/>
                  <a:chOff x="1673" y="2568"/>
                  <a:chExt cx="1010" cy="313"/>
                </a:xfrm>
              </p:grpSpPr>
              <p:sp>
                <p:nvSpPr>
                  <p:cNvPr id="46" name="AutoShape 4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967" y="2360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7" name="AutoShape 4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8" name="AutoShape 4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9" name="AutoShape 5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  <p:sp>
          <p:nvSpPr>
            <p:cNvPr id="39" name="Rectangle 66"/>
            <p:cNvSpPr>
              <a:spLocks noChangeArrowheads="1"/>
            </p:cNvSpPr>
            <p:nvPr/>
          </p:nvSpPr>
          <p:spPr bwMode="auto">
            <a:xfrm>
              <a:off x="964" y="2634"/>
              <a:ext cx="112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2000" b="1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Бакалейная</a:t>
              </a:r>
              <a:endParaRPr 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oup 70"/>
          <p:cNvGrpSpPr>
            <a:grpSpLocks/>
          </p:cNvGrpSpPr>
          <p:nvPr/>
        </p:nvGrpSpPr>
        <p:grpSpPr bwMode="auto">
          <a:xfrm>
            <a:off x="3185685" y="864068"/>
            <a:ext cx="1855787" cy="2190751"/>
            <a:chOff x="2425" y="2207"/>
            <a:chExt cx="1169" cy="1380"/>
          </a:xfrm>
        </p:grpSpPr>
        <p:pic>
          <p:nvPicPr>
            <p:cNvPr id="55" name="Picture 17" descr="light_shadow"/>
            <p:cNvPicPr>
              <a:picLocks noChangeAspect="1" noChangeArrowheads="1"/>
            </p:cNvPicPr>
            <p:nvPr/>
          </p:nvPicPr>
          <p:blipFill>
            <a:blip r:embed="rId6" cstate="print">
              <a:lum bright="-78000" contrast="-78000"/>
            </a:blip>
            <a:srcRect/>
            <a:stretch>
              <a:fillRect/>
            </a:stretch>
          </p:blipFill>
          <p:spPr bwMode="gray">
            <a:xfrm>
              <a:off x="2557" y="3166"/>
              <a:ext cx="913" cy="248"/>
            </a:xfrm>
            <a:prstGeom prst="rect">
              <a:avLst/>
            </a:prstGeom>
            <a:noFill/>
          </p:spPr>
        </p:pic>
        <p:grpSp>
          <p:nvGrpSpPr>
            <p:cNvPr id="56" name="Group 21"/>
            <p:cNvGrpSpPr>
              <a:grpSpLocks/>
            </p:cNvGrpSpPr>
            <p:nvPr/>
          </p:nvGrpSpPr>
          <p:grpSpPr bwMode="auto">
            <a:xfrm>
              <a:off x="2468" y="2207"/>
              <a:ext cx="1090" cy="1380"/>
              <a:chOff x="2314" y="2496"/>
              <a:chExt cx="1190" cy="1536"/>
            </a:xfrm>
          </p:grpSpPr>
          <p:pic>
            <p:nvPicPr>
              <p:cNvPr id="58" name="Picture 22" descr="circuler_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9" name="Oval 23"/>
              <p:cNvSpPr>
                <a:spLocks noChangeArrowheads="1"/>
              </p:cNvSpPr>
              <p:nvPr/>
            </p:nvSpPr>
            <p:spPr bwMode="gray">
              <a:xfrm>
                <a:off x="2314" y="2544"/>
                <a:ext cx="1190" cy="1199"/>
              </a:xfrm>
              <a:prstGeom prst="ellipse">
                <a:avLst/>
              </a:prstGeom>
              <a:solidFill>
                <a:srgbClr val="59B0B9">
                  <a:alpha val="50000"/>
                </a:srgb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60" name="Picture 24" descr="light_shadow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14285"/>
              <a:stretch>
                <a:fillRect/>
              </a:stretch>
            </p:blipFill>
            <p:spPr bwMode="gray">
              <a:xfrm>
                <a:off x="2387" y="2496"/>
                <a:ext cx="871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61" name="Group 25"/>
              <p:cNvGrpSpPr>
                <a:grpSpLocks/>
              </p:cNvGrpSpPr>
              <p:nvPr/>
            </p:nvGrpSpPr>
            <p:grpSpPr bwMode="auto">
              <a:xfrm rot="-3733502" flipH="1" flipV="1">
                <a:off x="2673" y="3381"/>
                <a:ext cx="1049" cy="253"/>
                <a:chOff x="2532" y="1051"/>
                <a:chExt cx="893" cy="246"/>
              </a:xfrm>
            </p:grpSpPr>
            <p:grpSp>
              <p:nvGrpSpPr>
                <p:cNvPr id="62" name="Group 26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68" name="AutoShape 2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69" name="AutoShape 2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70" name="AutoShape 2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71" name="AutoShape 3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63" name="Group 31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64" name="AutoShape 3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65" name="AutoShape 3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66" name="AutoShape 3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67" name="AutoShape 3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  <p:sp>
          <p:nvSpPr>
            <p:cNvPr id="57" name="Rectangle 67"/>
            <p:cNvSpPr>
              <a:spLocks noChangeArrowheads="1"/>
            </p:cNvSpPr>
            <p:nvPr/>
          </p:nvSpPr>
          <p:spPr bwMode="auto">
            <a:xfrm>
              <a:off x="2425" y="2571"/>
              <a:ext cx="116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2000" b="1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Рыбная</a:t>
              </a:r>
              <a:endParaRPr 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2" name="Group 69"/>
          <p:cNvGrpSpPr>
            <a:grpSpLocks/>
          </p:cNvGrpSpPr>
          <p:nvPr/>
        </p:nvGrpSpPr>
        <p:grpSpPr bwMode="auto">
          <a:xfrm>
            <a:off x="6852500" y="928426"/>
            <a:ext cx="1755392" cy="2190750"/>
            <a:chOff x="4018" y="2207"/>
            <a:chExt cx="1099" cy="1380"/>
          </a:xfrm>
        </p:grpSpPr>
        <p:pic>
          <p:nvPicPr>
            <p:cNvPr id="73" name="Picture 9" descr="light_shadow"/>
            <p:cNvPicPr>
              <a:picLocks noChangeAspect="1" noChangeArrowheads="1"/>
            </p:cNvPicPr>
            <p:nvPr/>
          </p:nvPicPr>
          <p:blipFill>
            <a:blip r:embed="rId7" cstate="print">
              <a:lum bright="-90000" contrast="-48000"/>
            </a:blip>
            <a:srcRect/>
            <a:stretch>
              <a:fillRect/>
            </a:stretch>
          </p:blipFill>
          <p:spPr bwMode="gray">
            <a:xfrm>
              <a:off x="4125" y="3172"/>
              <a:ext cx="845" cy="241"/>
            </a:xfrm>
            <a:prstGeom prst="rect">
              <a:avLst/>
            </a:prstGeom>
            <a:noFill/>
          </p:spPr>
        </p:pic>
        <p:grpSp>
          <p:nvGrpSpPr>
            <p:cNvPr id="74" name="Group 51"/>
            <p:cNvGrpSpPr>
              <a:grpSpLocks/>
            </p:cNvGrpSpPr>
            <p:nvPr/>
          </p:nvGrpSpPr>
          <p:grpSpPr bwMode="auto">
            <a:xfrm>
              <a:off x="4018" y="2207"/>
              <a:ext cx="1099" cy="1380"/>
              <a:chOff x="2304" y="2496"/>
              <a:chExt cx="1200" cy="1536"/>
            </a:xfrm>
          </p:grpSpPr>
          <p:pic>
            <p:nvPicPr>
              <p:cNvPr id="76" name="Picture 52" descr="circuler_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7" name="Oval 53"/>
              <p:cNvSpPr>
                <a:spLocks noChangeArrowheads="1"/>
              </p:cNvSpPr>
              <p:nvPr/>
            </p:nvSpPr>
            <p:spPr bwMode="gray">
              <a:xfrm>
                <a:off x="2314" y="2545"/>
                <a:ext cx="1190" cy="1199"/>
              </a:xfrm>
              <a:prstGeom prst="ellipse">
                <a:avLst/>
              </a:prstGeom>
              <a:solidFill>
                <a:srgbClr val="26CBEC">
                  <a:alpha val="50000"/>
                </a:srgb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78" name="Picture 54" descr="light_shadow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14285"/>
              <a:stretch>
                <a:fillRect/>
              </a:stretch>
            </p:blipFill>
            <p:spPr bwMode="gray">
              <a:xfrm>
                <a:off x="2304" y="2496"/>
                <a:ext cx="871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79" name="Group 55"/>
              <p:cNvGrpSpPr>
                <a:grpSpLocks/>
              </p:cNvGrpSpPr>
              <p:nvPr/>
            </p:nvGrpSpPr>
            <p:grpSpPr bwMode="auto">
              <a:xfrm rot="-3733502" flipH="1" flipV="1">
                <a:off x="2673" y="3381"/>
                <a:ext cx="1049" cy="253"/>
                <a:chOff x="2532" y="1051"/>
                <a:chExt cx="893" cy="246"/>
              </a:xfrm>
            </p:grpSpPr>
            <p:grpSp>
              <p:nvGrpSpPr>
                <p:cNvPr id="80" name="Group 56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86" name="AutoShape 5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7" name="AutoShape 5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8" name="AutoShape 5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9" name="AutoShape 6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81" name="Group 61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82" name="AutoShape 6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3" name="AutoShape 6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4" name="AutoShape 6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5" name="AutoShape 6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  <p:sp>
          <p:nvSpPr>
            <p:cNvPr id="75" name="Rectangle 68"/>
            <p:cNvSpPr>
              <a:spLocks noChangeArrowheads="1"/>
            </p:cNvSpPr>
            <p:nvPr/>
          </p:nvSpPr>
          <p:spPr bwMode="auto">
            <a:xfrm>
              <a:off x="4064" y="2618"/>
              <a:ext cx="99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Мясная</a:t>
              </a:r>
              <a:endParaRPr kumimoji="0" lang="en-US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2" name="AutoShape 16"/>
          <p:cNvSpPr>
            <a:spLocks noChangeArrowheads="1"/>
          </p:cNvSpPr>
          <p:nvPr/>
        </p:nvSpPr>
        <p:spPr bwMode="ltGray">
          <a:xfrm>
            <a:off x="4972689" y="1474645"/>
            <a:ext cx="1823372" cy="3010193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vl="0">
              <a:buFontTx/>
              <a:buChar char="•"/>
            </a:pPr>
            <a:endParaRPr lang="en-US" sz="1600" b="1" dirty="0">
              <a:solidFill>
                <a:srgbClr val="080808"/>
              </a:solidFill>
              <a:latin typeface="Arial" charset="0"/>
              <a:cs typeface="Arial" charset="0"/>
            </a:endParaRPr>
          </a:p>
        </p:txBody>
      </p:sp>
      <p:grpSp>
        <p:nvGrpSpPr>
          <p:cNvPr id="173" name="Group 71"/>
          <p:cNvGrpSpPr>
            <a:grpSpLocks/>
          </p:cNvGrpSpPr>
          <p:nvPr/>
        </p:nvGrpSpPr>
        <p:grpSpPr bwMode="auto">
          <a:xfrm>
            <a:off x="-92129" y="928426"/>
            <a:ext cx="1760720" cy="2173195"/>
            <a:chOff x="924" y="2214"/>
            <a:chExt cx="1161" cy="1337"/>
          </a:xfrm>
        </p:grpSpPr>
        <p:pic>
          <p:nvPicPr>
            <p:cNvPr id="174" name="Picture 8" descr="light_shadow"/>
            <p:cNvPicPr>
              <a:picLocks noChangeAspect="1" noChangeArrowheads="1"/>
            </p:cNvPicPr>
            <p:nvPr/>
          </p:nvPicPr>
          <p:blipFill>
            <a:blip r:embed="rId3" cstate="print">
              <a:lum bright="-78000" contrast="-78000"/>
            </a:blip>
            <a:srcRect/>
            <a:stretch>
              <a:fillRect/>
            </a:stretch>
          </p:blipFill>
          <p:spPr bwMode="gray">
            <a:xfrm>
              <a:off x="1047" y="3166"/>
              <a:ext cx="912" cy="248"/>
            </a:xfrm>
            <a:prstGeom prst="rect">
              <a:avLst/>
            </a:prstGeom>
            <a:noFill/>
          </p:spPr>
        </p:pic>
        <p:grpSp>
          <p:nvGrpSpPr>
            <p:cNvPr id="175" name="Group 36"/>
            <p:cNvGrpSpPr>
              <a:grpSpLocks/>
            </p:cNvGrpSpPr>
            <p:nvPr/>
          </p:nvGrpSpPr>
          <p:grpSpPr bwMode="auto">
            <a:xfrm>
              <a:off x="924" y="2214"/>
              <a:ext cx="1144" cy="1337"/>
              <a:chOff x="2255" y="2503"/>
              <a:chExt cx="1249" cy="1488"/>
            </a:xfrm>
          </p:grpSpPr>
          <p:pic>
            <p:nvPicPr>
              <p:cNvPr id="177" name="Picture 37" descr="circuler_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8" name="Oval 38"/>
              <p:cNvSpPr>
                <a:spLocks noChangeArrowheads="1"/>
              </p:cNvSpPr>
              <p:nvPr/>
            </p:nvSpPr>
            <p:spPr bwMode="gray">
              <a:xfrm>
                <a:off x="2314" y="2544"/>
                <a:ext cx="1190" cy="1199"/>
              </a:xfrm>
              <a:prstGeom prst="ellipse">
                <a:avLst/>
              </a:prstGeom>
              <a:solidFill>
                <a:srgbClr val="98C723">
                  <a:alpha val="50000"/>
                </a:srgb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179" name="Picture 39" descr="light_shadow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14285"/>
              <a:stretch>
                <a:fillRect/>
              </a:stretch>
            </p:blipFill>
            <p:spPr bwMode="gray">
              <a:xfrm>
                <a:off x="2255" y="2503"/>
                <a:ext cx="871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80" name="Group 40"/>
              <p:cNvGrpSpPr>
                <a:grpSpLocks/>
              </p:cNvGrpSpPr>
              <p:nvPr/>
            </p:nvGrpSpPr>
            <p:grpSpPr bwMode="auto">
              <a:xfrm rot="-3733502" flipH="1" flipV="1">
                <a:off x="2656" y="3311"/>
                <a:ext cx="1027" cy="333"/>
                <a:chOff x="2532" y="1051"/>
                <a:chExt cx="875" cy="324"/>
              </a:xfrm>
            </p:grpSpPr>
            <p:grpSp>
              <p:nvGrpSpPr>
                <p:cNvPr id="181" name="Group 41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87" name="AutoShape 4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88" name="AutoShape 4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89" name="AutoShape 4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90" name="AutoShape 4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82" name="Group 46"/>
                <p:cNvGrpSpPr>
                  <a:grpSpLocks/>
                </p:cNvGrpSpPr>
                <p:nvPr/>
              </p:nvGrpSpPr>
              <p:grpSpPr bwMode="auto">
                <a:xfrm rot="1353540">
                  <a:off x="2755" y="1125"/>
                  <a:ext cx="652" cy="250"/>
                  <a:chOff x="1701" y="2568"/>
                  <a:chExt cx="982" cy="375"/>
                </a:xfrm>
              </p:grpSpPr>
              <p:sp>
                <p:nvSpPr>
                  <p:cNvPr id="183" name="AutoShape 4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2062" y="242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84" name="AutoShape 4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85" name="AutoShape 4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86" name="AutoShape 5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  <p:sp>
          <p:nvSpPr>
            <p:cNvPr id="176" name="Rectangle 66"/>
            <p:cNvSpPr>
              <a:spLocks noChangeArrowheads="1"/>
            </p:cNvSpPr>
            <p:nvPr/>
          </p:nvSpPr>
          <p:spPr bwMode="auto">
            <a:xfrm>
              <a:off x="961" y="2678"/>
              <a:ext cx="1124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Молочная</a:t>
              </a: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4948435" y="1537722"/>
            <a:ext cx="1767220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FontTx/>
              <a:buChar char="•"/>
            </a:pPr>
            <a:r>
              <a:rPr lang="en-US" sz="14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Бакалейная продукция 126н/СМП</a:t>
            </a:r>
          </a:p>
          <a:p>
            <a:pPr lvl="0" algn="ctr">
              <a:buFontTx/>
              <a:buChar char="•"/>
            </a:pPr>
            <a:endParaRPr lang="ru-RU" sz="1300" b="1" dirty="0" smtClean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Char char="•"/>
            </a:pPr>
            <a:r>
              <a:rPr lang="en-US" sz="13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Бакалейная </a:t>
            </a:r>
            <a:r>
              <a:rPr lang="ru-RU" sz="13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продукция 126н/УИС</a:t>
            </a:r>
            <a:endParaRPr lang="ru-RU" sz="13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Tx/>
              <a:buChar char="•"/>
            </a:pPr>
            <a:endParaRPr lang="ru-RU" sz="1300" b="1" dirty="0" smtClean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Char char="•"/>
            </a:pPr>
            <a:r>
              <a:rPr lang="en-US" sz="13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Бакалейная продукция, лот 3</a:t>
            </a:r>
          </a:p>
          <a:p>
            <a:pPr algn="ctr"/>
            <a:endParaRPr lang="ru-RU" sz="1300" b="1" dirty="0" smtClean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Char char="•"/>
            </a:pPr>
            <a:r>
              <a:rPr lang="en-US" sz="13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Бакалейная продукция СМП</a:t>
            </a:r>
          </a:p>
          <a:p>
            <a:pPr algn="ctr">
              <a:buFontTx/>
              <a:buChar char="•"/>
            </a:pPr>
            <a:endParaRPr lang="ru-RU" sz="1300" b="1" dirty="0" smtClean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Tx/>
              <a:buChar char="•"/>
            </a:pPr>
            <a:r>
              <a:rPr lang="en-US" sz="13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Бакалейная </a:t>
            </a:r>
            <a:r>
              <a:rPr lang="ru-RU" sz="13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продукция УИС</a:t>
            </a:r>
            <a:endParaRPr lang="ru-RU" sz="13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Char char="•"/>
            </a:pP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Tx/>
              <a:buChar char="•"/>
            </a:pP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Tx/>
              <a:buChar char="•"/>
            </a:pPr>
            <a:endParaRPr lang="en-US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2" name="Group 70"/>
          <p:cNvGrpSpPr>
            <a:grpSpLocks/>
          </p:cNvGrpSpPr>
          <p:nvPr/>
        </p:nvGrpSpPr>
        <p:grpSpPr bwMode="auto">
          <a:xfrm>
            <a:off x="8534115" y="4495948"/>
            <a:ext cx="1855787" cy="2190750"/>
            <a:chOff x="2420" y="2207"/>
            <a:chExt cx="1169" cy="1380"/>
          </a:xfrm>
        </p:grpSpPr>
        <p:pic>
          <p:nvPicPr>
            <p:cNvPr id="193" name="Picture 17" descr="light_shadow"/>
            <p:cNvPicPr>
              <a:picLocks noChangeAspect="1" noChangeArrowheads="1"/>
            </p:cNvPicPr>
            <p:nvPr/>
          </p:nvPicPr>
          <p:blipFill>
            <a:blip r:embed="rId6" cstate="print">
              <a:lum bright="-78000" contrast="-78000"/>
            </a:blip>
            <a:srcRect/>
            <a:stretch>
              <a:fillRect/>
            </a:stretch>
          </p:blipFill>
          <p:spPr bwMode="gray">
            <a:xfrm>
              <a:off x="2557" y="3166"/>
              <a:ext cx="913" cy="248"/>
            </a:xfrm>
            <a:prstGeom prst="rect">
              <a:avLst/>
            </a:prstGeom>
            <a:noFill/>
          </p:spPr>
        </p:pic>
        <p:grpSp>
          <p:nvGrpSpPr>
            <p:cNvPr id="194" name="Group 21"/>
            <p:cNvGrpSpPr>
              <a:grpSpLocks/>
            </p:cNvGrpSpPr>
            <p:nvPr/>
          </p:nvGrpSpPr>
          <p:grpSpPr bwMode="auto">
            <a:xfrm>
              <a:off x="2459" y="2207"/>
              <a:ext cx="1099" cy="1380"/>
              <a:chOff x="2304" y="2496"/>
              <a:chExt cx="1200" cy="1536"/>
            </a:xfrm>
          </p:grpSpPr>
          <p:pic>
            <p:nvPicPr>
              <p:cNvPr id="196" name="Picture 22" descr="circuler_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7" name="Oval 23"/>
              <p:cNvSpPr>
                <a:spLocks noChangeArrowheads="1"/>
              </p:cNvSpPr>
              <p:nvPr/>
            </p:nvSpPr>
            <p:spPr bwMode="gray">
              <a:xfrm>
                <a:off x="2314" y="2544"/>
                <a:ext cx="1190" cy="1199"/>
              </a:xfrm>
              <a:prstGeom prst="ellipse">
                <a:avLst/>
              </a:prstGeom>
              <a:solidFill>
                <a:srgbClr val="59B0B9">
                  <a:alpha val="50000"/>
                </a:srgb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198" name="Picture 24" descr="light_shadow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14285"/>
              <a:stretch>
                <a:fillRect/>
              </a:stretch>
            </p:blipFill>
            <p:spPr bwMode="gray">
              <a:xfrm>
                <a:off x="2304" y="2496"/>
                <a:ext cx="871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99" name="Group 25"/>
              <p:cNvGrpSpPr>
                <a:grpSpLocks/>
              </p:cNvGrpSpPr>
              <p:nvPr/>
            </p:nvGrpSpPr>
            <p:grpSpPr bwMode="auto">
              <a:xfrm rot="-3733502" flipH="1" flipV="1">
                <a:off x="2673" y="3381"/>
                <a:ext cx="1049" cy="253"/>
                <a:chOff x="2532" y="1051"/>
                <a:chExt cx="893" cy="246"/>
              </a:xfrm>
            </p:grpSpPr>
            <p:grpSp>
              <p:nvGrpSpPr>
                <p:cNvPr id="200" name="Group 26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206" name="AutoShape 2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07" name="AutoShape 2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08" name="AutoShape 2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09" name="AutoShape 3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201" name="Group 31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202" name="AutoShape 3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03" name="AutoShape 3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04" name="AutoShape 3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05" name="AutoShape 3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  <p:sp>
          <p:nvSpPr>
            <p:cNvPr id="195" name="Rectangle 67"/>
            <p:cNvSpPr>
              <a:spLocks noChangeArrowheads="1"/>
            </p:cNvSpPr>
            <p:nvPr/>
          </p:nvSpPr>
          <p:spPr bwMode="auto">
            <a:xfrm>
              <a:off x="2420" y="2671"/>
              <a:ext cx="116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2000" b="1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Мясо птицы</a:t>
              </a:r>
              <a:endParaRPr 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" name="Group 69"/>
          <p:cNvGrpSpPr>
            <a:grpSpLocks/>
          </p:cNvGrpSpPr>
          <p:nvPr/>
        </p:nvGrpSpPr>
        <p:grpSpPr bwMode="auto">
          <a:xfrm>
            <a:off x="1597696" y="4524473"/>
            <a:ext cx="1726769" cy="2190750"/>
            <a:chOff x="4018" y="2207"/>
            <a:chExt cx="1099" cy="1380"/>
          </a:xfrm>
        </p:grpSpPr>
        <p:pic>
          <p:nvPicPr>
            <p:cNvPr id="213" name="Picture 9" descr="light_shadow"/>
            <p:cNvPicPr>
              <a:picLocks noChangeAspect="1" noChangeArrowheads="1"/>
            </p:cNvPicPr>
            <p:nvPr/>
          </p:nvPicPr>
          <p:blipFill>
            <a:blip r:embed="rId7" cstate="print">
              <a:lum bright="-90000" contrast="-48000"/>
            </a:blip>
            <a:srcRect/>
            <a:stretch>
              <a:fillRect/>
            </a:stretch>
          </p:blipFill>
          <p:spPr bwMode="gray">
            <a:xfrm>
              <a:off x="4125" y="3172"/>
              <a:ext cx="845" cy="241"/>
            </a:xfrm>
            <a:prstGeom prst="rect">
              <a:avLst/>
            </a:prstGeom>
            <a:noFill/>
          </p:spPr>
        </p:pic>
        <p:grpSp>
          <p:nvGrpSpPr>
            <p:cNvPr id="214" name="Group 51"/>
            <p:cNvGrpSpPr>
              <a:grpSpLocks/>
            </p:cNvGrpSpPr>
            <p:nvPr/>
          </p:nvGrpSpPr>
          <p:grpSpPr bwMode="auto">
            <a:xfrm>
              <a:off x="4018" y="2207"/>
              <a:ext cx="1099" cy="1380"/>
              <a:chOff x="2304" y="2496"/>
              <a:chExt cx="1200" cy="1536"/>
            </a:xfrm>
          </p:grpSpPr>
          <p:pic>
            <p:nvPicPr>
              <p:cNvPr id="216" name="Picture 52" descr="circuler_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7" name="Oval 53"/>
              <p:cNvSpPr>
                <a:spLocks noChangeArrowheads="1"/>
              </p:cNvSpPr>
              <p:nvPr/>
            </p:nvSpPr>
            <p:spPr bwMode="gray">
              <a:xfrm>
                <a:off x="2314" y="2544"/>
                <a:ext cx="1190" cy="1199"/>
              </a:xfrm>
              <a:prstGeom prst="ellipse">
                <a:avLst/>
              </a:prstGeom>
              <a:solidFill>
                <a:srgbClr val="26CBEC">
                  <a:alpha val="50000"/>
                </a:srgb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218" name="Picture 54" descr="light_shadow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14285"/>
              <a:stretch>
                <a:fillRect/>
              </a:stretch>
            </p:blipFill>
            <p:spPr bwMode="gray">
              <a:xfrm>
                <a:off x="2304" y="2496"/>
                <a:ext cx="871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19" name="Group 55"/>
              <p:cNvGrpSpPr>
                <a:grpSpLocks/>
              </p:cNvGrpSpPr>
              <p:nvPr/>
            </p:nvGrpSpPr>
            <p:grpSpPr bwMode="auto">
              <a:xfrm rot="-3733502" flipH="1" flipV="1">
                <a:off x="2673" y="3381"/>
                <a:ext cx="1049" cy="253"/>
                <a:chOff x="2532" y="1051"/>
                <a:chExt cx="893" cy="246"/>
              </a:xfrm>
            </p:grpSpPr>
            <p:grpSp>
              <p:nvGrpSpPr>
                <p:cNvPr id="220" name="Group 56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226" name="AutoShape 5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27" name="AutoShape 5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28" name="AutoShape 5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29" name="AutoShape 6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221" name="Group 61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222" name="AutoShape 6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23" name="AutoShape 6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24" name="AutoShape 6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25" name="AutoShape 6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  <p:sp>
          <p:nvSpPr>
            <p:cNvPr id="215" name="Rectangle 68"/>
            <p:cNvSpPr>
              <a:spLocks noChangeArrowheads="1"/>
            </p:cNvSpPr>
            <p:nvPr/>
          </p:nvSpPr>
          <p:spPr bwMode="auto">
            <a:xfrm>
              <a:off x="4060" y="2670"/>
              <a:ext cx="99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Соки</a:t>
              </a:r>
            </a:p>
          </p:txBody>
        </p:sp>
      </p:grpSp>
      <p:grpSp>
        <p:nvGrpSpPr>
          <p:cNvPr id="230" name="Group 71"/>
          <p:cNvGrpSpPr>
            <a:grpSpLocks/>
          </p:cNvGrpSpPr>
          <p:nvPr/>
        </p:nvGrpSpPr>
        <p:grpSpPr bwMode="auto">
          <a:xfrm>
            <a:off x="10405520" y="897862"/>
            <a:ext cx="1724740" cy="2025232"/>
            <a:chOff x="951" y="2208"/>
            <a:chExt cx="1124" cy="1361"/>
          </a:xfrm>
        </p:grpSpPr>
        <p:pic>
          <p:nvPicPr>
            <p:cNvPr id="231" name="Picture 8" descr="light_shadow"/>
            <p:cNvPicPr>
              <a:picLocks noChangeAspect="1" noChangeArrowheads="1"/>
            </p:cNvPicPr>
            <p:nvPr/>
          </p:nvPicPr>
          <p:blipFill>
            <a:blip r:embed="rId3" cstate="print">
              <a:lum bright="-78000" contrast="-78000"/>
            </a:blip>
            <a:srcRect/>
            <a:stretch>
              <a:fillRect/>
            </a:stretch>
          </p:blipFill>
          <p:spPr bwMode="gray">
            <a:xfrm>
              <a:off x="1047" y="3166"/>
              <a:ext cx="912" cy="248"/>
            </a:xfrm>
            <a:prstGeom prst="rect">
              <a:avLst/>
            </a:prstGeom>
            <a:noFill/>
          </p:spPr>
        </p:pic>
        <p:grpSp>
          <p:nvGrpSpPr>
            <p:cNvPr id="232" name="Group 36"/>
            <p:cNvGrpSpPr>
              <a:grpSpLocks/>
            </p:cNvGrpSpPr>
            <p:nvPr/>
          </p:nvGrpSpPr>
          <p:grpSpPr bwMode="auto">
            <a:xfrm>
              <a:off x="969" y="2208"/>
              <a:ext cx="1099" cy="1361"/>
              <a:chOff x="2304" y="2497"/>
              <a:chExt cx="1200" cy="1515"/>
            </a:xfrm>
          </p:grpSpPr>
          <p:pic>
            <p:nvPicPr>
              <p:cNvPr id="234" name="Picture 37" descr="circuler_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5" name="Oval 38"/>
              <p:cNvSpPr>
                <a:spLocks noChangeArrowheads="1"/>
              </p:cNvSpPr>
              <p:nvPr/>
            </p:nvSpPr>
            <p:spPr bwMode="gray">
              <a:xfrm>
                <a:off x="2314" y="2544"/>
                <a:ext cx="1190" cy="1199"/>
              </a:xfrm>
              <a:prstGeom prst="ellipse">
                <a:avLst/>
              </a:prstGeom>
              <a:solidFill>
                <a:srgbClr val="98C723">
                  <a:alpha val="50000"/>
                </a:srgb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236" name="Picture 39" descr="light_shadow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14285"/>
              <a:stretch>
                <a:fillRect/>
              </a:stretch>
            </p:blipFill>
            <p:spPr bwMode="gray">
              <a:xfrm>
                <a:off x="2304" y="2497"/>
                <a:ext cx="871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37" name="Group 40"/>
              <p:cNvGrpSpPr>
                <a:grpSpLocks/>
              </p:cNvGrpSpPr>
              <p:nvPr/>
            </p:nvGrpSpPr>
            <p:grpSpPr bwMode="auto">
              <a:xfrm rot="-3733502" flipH="1" flipV="1">
                <a:off x="2665" y="3347"/>
                <a:ext cx="1038" cy="292"/>
                <a:chOff x="2532" y="1051"/>
                <a:chExt cx="884" cy="284"/>
              </a:xfrm>
            </p:grpSpPr>
            <p:grpSp>
              <p:nvGrpSpPr>
                <p:cNvPr id="238" name="Group 41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244" name="AutoShape 4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45" name="AutoShape 4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46" name="AutoShape 4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47" name="AutoShape 4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239" name="Group 46"/>
                <p:cNvGrpSpPr>
                  <a:grpSpLocks/>
                </p:cNvGrpSpPr>
                <p:nvPr/>
              </p:nvGrpSpPr>
              <p:grpSpPr bwMode="auto">
                <a:xfrm rot="1353540">
                  <a:off x="2745" y="1126"/>
                  <a:ext cx="671" cy="209"/>
                  <a:chOff x="1673" y="2568"/>
                  <a:chExt cx="1010" cy="313"/>
                </a:xfrm>
              </p:grpSpPr>
              <p:sp>
                <p:nvSpPr>
                  <p:cNvPr id="240" name="AutoShape 4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967" y="2360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41" name="AutoShape 4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42" name="AutoShape 4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43" name="AutoShape 5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  <p:sp>
          <p:nvSpPr>
            <p:cNvPr id="233" name="Rectangle 66"/>
            <p:cNvSpPr>
              <a:spLocks noChangeArrowheads="1"/>
            </p:cNvSpPr>
            <p:nvPr/>
          </p:nvSpPr>
          <p:spPr bwMode="auto">
            <a:xfrm>
              <a:off x="951" y="2638"/>
              <a:ext cx="1124" cy="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20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Фрукты, овощи</a:t>
              </a:r>
              <a:endParaRPr 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8" name="Прямоугольник 247"/>
          <p:cNvSpPr/>
          <p:nvPr/>
        </p:nvSpPr>
        <p:spPr>
          <a:xfrm>
            <a:off x="1607370" y="2762276"/>
            <a:ext cx="160190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FontTx/>
              <a:buChar char="•"/>
            </a:pPr>
            <a:r>
              <a:rPr lang="ru-RU" sz="14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Соки</a:t>
            </a: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Char char="•"/>
            </a:pP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Tx/>
              <a:buChar char="•"/>
            </a:pP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Tx/>
              <a:buChar char="•"/>
            </a:pP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Tx/>
              <a:buChar char="•"/>
            </a:pPr>
            <a:endParaRPr lang="en-US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9" name="Прямоугольник 248"/>
          <p:cNvSpPr/>
          <p:nvPr/>
        </p:nvSpPr>
        <p:spPr>
          <a:xfrm>
            <a:off x="3284120" y="3891912"/>
            <a:ext cx="16019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FontTx/>
              <a:buChar char="•"/>
            </a:pPr>
            <a:r>
              <a:rPr lang="en-US" sz="14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Рыбная продукция 126н</a:t>
            </a: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Tx/>
              <a:buChar char="•"/>
            </a:pPr>
            <a:endParaRPr lang="en-US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8718074" y="2785833"/>
            <a:ext cx="160190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FontTx/>
              <a:buChar char="•"/>
            </a:pPr>
            <a:r>
              <a:rPr lang="en-US" sz="14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Мясо птицы</a:t>
            </a:r>
          </a:p>
          <a:p>
            <a:pPr lvl="0" algn="ctr">
              <a:buFontTx/>
              <a:buChar char="•"/>
            </a:pP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Char char="•"/>
            </a:pPr>
            <a:r>
              <a:rPr lang="ru-RU" sz="1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Мясо птицы 126н</a:t>
            </a:r>
            <a:endParaRPr lang="en-US" sz="14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Tx/>
              <a:buChar char="•"/>
            </a:pPr>
            <a:endParaRPr lang="ru-RU" sz="1400" b="1" dirty="0" smtClean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Tx/>
              <a:buChar char="•"/>
            </a:pP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Tx/>
              <a:buChar char="•"/>
            </a:pP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Tx/>
              <a:buChar char="•"/>
            </a:pP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Tx/>
              <a:buChar char="•"/>
            </a:pPr>
            <a:endParaRPr lang="en-US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Прямоугольник 147"/>
          <p:cNvSpPr/>
          <p:nvPr/>
        </p:nvSpPr>
        <p:spPr>
          <a:xfrm>
            <a:off x="10528359" y="4002199"/>
            <a:ext cx="16019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FontTx/>
              <a:buChar char="•"/>
            </a:pPr>
            <a:r>
              <a:rPr lang="en-US" sz="14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Фрукты</a:t>
            </a:r>
          </a:p>
          <a:p>
            <a:pPr lvl="0" algn="ctr">
              <a:buFontTx/>
              <a:buChar char="•"/>
            </a:pP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Char char="•"/>
            </a:pPr>
            <a:r>
              <a:rPr lang="en-US" sz="14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Овощи 126н</a:t>
            </a:r>
          </a:p>
          <a:p>
            <a:pPr algn="ctr">
              <a:buFontTx/>
              <a:buChar char="•"/>
            </a:pP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Tx/>
              <a:buChar char="•"/>
            </a:pPr>
            <a:r>
              <a:rPr lang="en-US" sz="14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Фрукты, овощи (заморозка)</a:t>
            </a: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Char char="•"/>
            </a:pP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Tx/>
              <a:buChar char="•"/>
            </a:pP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Tx/>
              <a:buChar char="•"/>
            </a:pPr>
            <a:endParaRPr lang="ru-RU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Tx/>
              <a:buChar char="•"/>
            </a:pPr>
            <a:endParaRPr lang="en-US" sz="1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Прямоугольник 149"/>
          <p:cNvSpPr/>
          <p:nvPr/>
        </p:nvSpPr>
        <p:spPr>
          <a:xfrm>
            <a:off x="1216587" y="89691"/>
            <a:ext cx="106959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>
                <a:solidFill>
                  <a:srgbClr val="1F497D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Группы каталога продуктов питания, закупаемые через </a:t>
            </a:r>
            <a:r>
              <a:rPr lang="ru-RU" sz="2100" b="1" dirty="0" smtClean="0">
                <a:solidFill>
                  <a:srgbClr val="1F497D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«Специализированный склад»</a:t>
            </a:r>
            <a:endParaRPr lang="ru-RU" sz="2100" b="1" dirty="0">
              <a:solidFill>
                <a:srgbClr val="1F497D">
                  <a:lumMod val="60000"/>
                  <a:lumOff val="40000"/>
                </a:srgbClr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51" name="Прямая соединительная линия 150"/>
          <p:cNvCxnSpPr/>
          <p:nvPr/>
        </p:nvCxnSpPr>
        <p:spPr>
          <a:xfrm flipH="1">
            <a:off x="1298374" y="476187"/>
            <a:ext cx="10300212" cy="509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91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TM01859861[[fn=Выставка]]</Template>
  <TotalTime>6752</TotalTime>
  <Words>1552</Words>
  <Application>Microsoft Office PowerPoint</Application>
  <PresentationFormat>Широкоэкранный</PresentationFormat>
  <Paragraphs>384</Paragraphs>
  <Slides>24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微软雅黑</vt:lpstr>
      <vt:lpstr>Arial</vt:lpstr>
      <vt:lpstr>Calibri</vt:lpstr>
      <vt:lpstr>Courier New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Шарапов Ильяс Рифкатович</dc:creator>
  <cp:lastModifiedBy>Орехова Анна Владимировна</cp:lastModifiedBy>
  <cp:revision>341</cp:revision>
  <cp:lastPrinted>2022-11-01T05:34:12Z</cp:lastPrinted>
  <dcterms:created xsi:type="dcterms:W3CDTF">2020-01-20T08:21:55Z</dcterms:created>
  <dcterms:modified xsi:type="dcterms:W3CDTF">2022-11-07T11:45:47Z</dcterms:modified>
</cp:coreProperties>
</file>