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8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60"/>
  </p:normalViewPr>
  <p:slideViewPr>
    <p:cSldViewPr>
      <p:cViewPr>
        <p:scale>
          <a:sx n="94" d="100"/>
          <a:sy n="94" d="100"/>
        </p:scale>
        <p:origin x="-9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0E34A74-4C3A-4EB9-8CB5-A4DDE26AE05C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877272"/>
            <a:ext cx="8856984" cy="666095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отдела надзора по гигиене питания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 А. Курлина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4344" y="206084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 smtClean="0">
                <a:effectLst/>
                <a:latin typeface="Times New Roman"/>
                <a:ea typeface="Times New Roman"/>
              </a:rPr>
              <a:t>Об обязательных требованиях к пищевой продукции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88640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Федеральная служба по надзору в сфере защиты прав потребителей и благополучия человек</a:t>
            </a:r>
            <a:b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Управление Федеральной службы по надзору в сфере защиты прав потребителей и благополучия человек по Самарской области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088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0042"/>
            <a:ext cx="8280920" cy="624702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Декларированию соответствия подлежит вся пищевая продукция за исключением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142976" y="1500174"/>
            <a:ext cx="6400800" cy="34747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1571612"/>
            <a:ext cx="79296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непереработанной</a:t>
            </a:r>
            <a:r>
              <a:rPr lang="ru-RU" dirty="0" smtClean="0"/>
              <a:t> пищевой продукции животного происхождения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4572008"/>
            <a:ext cx="79296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уксуса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3071810"/>
            <a:ext cx="79296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специализированной пищевой продукции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Государственная регистрация  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специализированной 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пищевой 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428596" y="1214422"/>
            <a:ext cx="8358246" cy="192882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1357298"/>
            <a:ext cx="82868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пищевая продукция для детского питания, в том числе вода питьевая для детского питания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2357430"/>
            <a:ext cx="82868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пищевая продукция для диетического лечебного и диетического профилактического питания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3429000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лечебно-столовые, лечебные природные минеральные воды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034" y="4714884"/>
            <a:ext cx="82868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пищевая продукция для питания спортсменов, беременных и кормящих женщин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5572140"/>
            <a:ext cx="82868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биологически активные добавки к пище (БАД)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Ветеринарно-санитарная экспертиза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857232"/>
            <a:ext cx="8352928" cy="5668112"/>
          </a:xfrm>
        </p:spPr>
        <p:txBody>
          <a:bodyPr>
            <a:noAutofit/>
          </a:bodyPr>
          <a:lstStyle/>
          <a:p>
            <a:pPr fontAlgn="base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Непереработанная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пищевая продукция животного происхождения подлежит ветеринарно-санитарной экспертизе перед выпуском в обращение на таможенную территорию Таможенного союза, если иное не установлено техническим регламентом Таможенного союза на пищевую рыбную продукцию, и сопровождается документом, содержащим сведения, подтверждающие безопасность.</a:t>
            </a:r>
          </a:p>
          <a:p>
            <a:pPr marL="0" indent="0" algn="just" fontAlgn="base">
              <a:buNone/>
            </a:pPr>
            <a:endParaRPr lang="ru-RU" sz="2000" dirty="0" smtClean="0"/>
          </a:p>
          <a:p>
            <a:pPr marL="0" indent="0" algn="just" fontAlgn="base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Переработка (обработка) - тепловая обработка (кроме замораживания и охлаждения), копчение, консервирование, созревание, сквашивание, посол, сушка, маринование, концентрирование, экстракция, экструзия или сочетание этих процессов</a:t>
            </a:r>
          </a:p>
          <a:p>
            <a:pPr algn="just" fontAlgn="base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Реестры документов об оценке (подтверждении) соответствия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8596" y="1643050"/>
            <a:ext cx="8352928" cy="5025170"/>
          </a:xfrm>
        </p:spPr>
        <p:txBody>
          <a:bodyPr>
            <a:noAutofit/>
          </a:bodyPr>
          <a:lstStyle/>
          <a:p>
            <a:pPr lvl="0" fontAlgn="base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571612"/>
            <a:ext cx="828680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Единый реестр свидетельств о государственной регистрации</a:t>
            </a:r>
          </a:p>
          <a:p>
            <a:pPr algn="ctr"/>
            <a:r>
              <a:rPr lang="en-US" dirty="0" smtClean="0"/>
              <a:t>www.portal.eaeunion.org</a:t>
            </a:r>
            <a:endParaRPr lang="ru-RU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3143248"/>
            <a:ext cx="828680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Национальный реестр свидетельств о государственной регистрации (Российская часть)</a:t>
            </a:r>
          </a:p>
          <a:p>
            <a:pPr algn="ctr"/>
            <a:r>
              <a:rPr lang="en-US" dirty="0" smtClean="0"/>
              <a:t>www.fp.crc.ru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4714884"/>
            <a:ext cx="828680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Национальный реестр деклараций о соответствии (Российская часть)</a:t>
            </a:r>
          </a:p>
          <a:p>
            <a:pPr algn="ctr"/>
            <a:r>
              <a:rPr lang="en-US" dirty="0" smtClean="0"/>
              <a:t>www.pub.fsa.gov.ru/rds/declaration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Реестр деклараций о соответствии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500034" y="5929330"/>
            <a:ext cx="8143932" cy="64294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ч. 2 ст. 28 Федерального закона от 27.12.2002 г. N 184-ФЗ «О техническом регулировании» заявитель обязан приостанавливать или прекращать реализацию продукции, если действие сертификата соответствия или декларации о соответствии приостановлено либо прекращено.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71479"/>
            <a:ext cx="8358246" cy="522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47664" y="2420888"/>
            <a:ext cx="6400800" cy="681256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5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42852"/>
            <a:ext cx="7315176" cy="1332804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Технические регламенты Таможенного союза и Евразийского экономического союза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42984"/>
            <a:ext cx="8352928" cy="5429288"/>
          </a:xfrm>
        </p:spPr>
        <p:txBody>
          <a:bodyPr>
            <a:noAutofit/>
          </a:bodyPr>
          <a:lstStyle/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021/2011 «О безопасности пищевой продукции»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022/2011 «Пищевая продукция в части ее маркировки»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005/2011 «О безопасности упаковки»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023/2011 «Технический регламент на соковую продукцию из фруктов и овощей»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024/2011 «Технический регламент на масло жировую продукцию»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027/2012 «О безопасности отдельных видов специализированной пищевой продукции, в том числе диетического лечебного и диетического профилактического питания»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029/2012 «Требования безопасности пищевых добавок, ароматизаторов и технологических вспомогательных средств»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ТС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033/2013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«О безопасности молока и молочной продукции»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034/2013 «О безопасности мяса и мясной продукции»</a:t>
            </a:r>
          </a:p>
          <a:p>
            <a:pPr marL="502920" indent="-457200" algn="just">
              <a:buClrTx/>
              <a:buSzPct val="100000"/>
              <a:buFont typeface="Georgia" pitchFamily="18" charset="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Евразийского экономического союза ТР ЕАЭС 040/2016 «О безопасности рыбы и рыбной продукции»</a:t>
            </a:r>
          </a:p>
          <a:p>
            <a:pPr marL="502920" indent="-457200" algn="just">
              <a:buClrTx/>
              <a:buSzPct val="100000"/>
              <a:buFont typeface="Georgia" pitchFamily="18" charset="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регламент Евразийского экономического союза ТР ЕАЭС 044/2017 «О безопасности упакованной питьевой воды, включая природную минеральную воду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502920" indent="-457200" algn="just">
              <a:buClrTx/>
              <a:buSzPct val="100000"/>
              <a:buFont typeface="Georgia" pitchFamily="18" charset="0"/>
              <a:buAutoNum type="arabicParenR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Технический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регламент Евразийского экономического союза ТР ЕАЭС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051/2021 «О безопасности мяса птицы и продукции его переработки»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вступает в силу 01.01.23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3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32656"/>
            <a:ext cx="8286808" cy="596014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Требования к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маркировке упакованной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пищевой продукции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928670"/>
            <a:ext cx="8352928" cy="55966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Маркировка упакованной пищевой продукции должна содержать следующие сведения: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наименование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состав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количество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дату изготовления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срок годности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условия хранения пищевой продукции, которые установлены изготовителем или предусмотрены техническими регламентами Таможенного союза на отдельные виды пищевой продукции. Для пищевой продукции, качество и безопасность которой изменяется после вскрытия упаковки, защищавшей продукцию от порчи, указывают также условия хранения после вскрытия упаковки;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наименование и место нахождения изготовителя пищевой продукции или фамилия, имя, отчество и место нахождения индивидуального предпринимателя - изготовителя пищевой продукции, а также в случаях, установленных настоящим техническим регламентом Таможенного союза, наименование и место нахождения уполномоченного изготовителем лица, наименование и место нахождения организации-импортера или фамилия, имя, отчество и место нахождения индивидуального предпринимателя-импортера;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рекомендации и (или) ограничения по использованию, в том числе приготовлению пищевой продукции в случае, если ее использование без данных рекомендаций или ограничений затруднено, либо может причинить вред здоровью потребителей, их имуществу, привести к снижению или утрате вкусовых свойств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 показатели пищевой ценности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10) сведения о наличии в пищевой продукции компонентов, полученных с применением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генно-модифицированных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организмов.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11) единый знак обращения продукции на рынке государств - членов Таможенного союза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86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669162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Требования к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маркировке пищевой продукции в транспортной упаковке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857232"/>
            <a:ext cx="8352928" cy="566811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Маркировка транспортной упаковки, в которую помещена пищевая продукция, должна содержать следующие сведения: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1) наименование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 количество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3) дату изготовления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 срок годности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5) условия хранения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6) сведения, позволяющие идентифицировать партию пищевой продукции (например, номер партии);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7) наименование и место нахождения изготовителя пищевой продукции или фамилию, имя, отчество и место нахождения индивидуального предпринимателя - изготовителя пищевой продукции</a:t>
            </a:r>
          </a:p>
          <a:p>
            <a:pPr algn="just">
              <a:lnSpc>
                <a:spcPct val="80000"/>
              </a:lnSpc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Маркировка пищевой продукции, помещенной непосредственно в транспортную упаковку, должна наноситься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транспортную упаковку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 (или)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этикетку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 (или)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листок-вкладыш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помещаемый в каждую транспортную упаковку или прилагаемый к каждой транспортной упаковке, либо содержаться 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документах, сопровождающих пищевую продукцию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2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286676" cy="71438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Маркировка упаковки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71472" y="2571744"/>
            <a:ext cx="8143932" cy="150019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Упаковка (укупорочные средства), предназначенная для контакта с пищевой продукцией</a:t>
            </a:r>
          </a:p>
          <a:p>
            <a:pPr marL="0" indent="0" algn="just">
              <a:buNone/>
            </a:pPr>
            <a:r>
              <a:rPr lang="ru-RU" dirty="0" smtClean="0"/>
              <a:t>Символ, обозначающий, что упаковка предназначена для контакта с пищевой продукцией, допускается наносить как без рамки, так и в рамке (круглой, квадратной и др.).</a:t>
            </a:r>
          </a:p>
          <a:p>
            <a:pPr marL="0" indent="0" algn="just"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2050" name="Picture 2" descr="C:\Users\Светлана\Downloads\Решение Комиссии Таможенного союза от 16.08.2011 N 769 (ред.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857232"/>
            <a:ext cx="1469139" cy="1493523"/>
          </a:xfrm>
          <a:prstGeom prst="rect">
            <a:avLst/>
          </a:prstGeom>
          <a:noFill/>
        </p:spPr>
      </p:pic>
      <p:pic>
        <p:nvPicPr>
          <p:cNvPr id="2051" name="Picture 3" descr="C:\Users\Светлана\Downloads\Решение Комиссии Таможенного союза от 16.08.2011 N 769 (ред.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3714752"/>
            <a:ext cx="4450089" cy="15270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5500702"/>
            <a:ext cx="8001056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Возможность утилизации использованной упаковки (укупорочных средств) - петля Мебиуса</a:t>
            </a:r>
          </a:p>
          <a:p>
            <a:endParaRPr lang="ru-RU" dirty="0"/>
          </a:p>
        </p:txBody>
      </p:sp>
      <p:pic>
        <p:nvPicPr>
          <p:cNvPr id="2052" name="Picture 4" descr="C:\Users\Светлана\Downloads\Решение Комиссии Таможенного союза от 16.08.2011 N 769 (ред. (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000768"/>
            <a:ext cx="3672847" cy="499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97790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Маркировка мяса в тушах, полутушах, четвертинах и отрубах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14422"/>
            <a:ext cx="8352928" cy="53109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а) непосредственно на тушу, полутушу и четвертину наносится оттиск ветеринарного клейма в соответствии с требованиями, установленными нормативными правовыми актами государств-членов в области ветеринарии;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б) непосредственно на тушу, полутушу и четвертину допускается дополнительно наносить оттиск товароведческого клейма;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товаросопроводительной документации на неупакованные продукты убоя указывается следующая информация: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вид мяса продуктивного животного, от которого получен продукт убоя, наименование продукта убоя, термическое состояние туш, полутуш, четвертин и отрубов ("охлажденное", "замороженное"), анатомическая часть туши (для отрубов);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наименование и место нахождения изготовителя продуктов убоя;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количество продуктов убоя;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дата изготовления, срок годности и условия хранения продуктов убоя.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Товарно-сопроводительные документы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428596" y="1142984"/>
            <a:ext cx="8358246" cy="53578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1428736"/>
            <a:ext cx="350046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Товарно-сопроводительные документы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86380" y="3857628"/>
            <a:ext cx="350046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Документы об оценки (подтверждении) соответствия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3857628"/>
            <a:ext cx="350046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Документы, обеспечивающие </a:t>
            </a:r>
            <a:r>
              <a:rPr lang="ru-RU" dirty="0" err="1" smtClean="0"/>
              <a:t>прослеживаемость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stCxn id="6" idx="2"/>
          </p:cNvCxnSpPr>
          <p:nvPr/>
        </p:nvCxnSpPr>
        <p:spPr>
          <a:xfrm rot="16200000" flipH="1">
            <a:off x="3732603" y="3661173"/>
            <a:ext cx="1785952" cy="357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000496" y="4572008"/>
            <a:ext cx="1285884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0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80120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Документы, обеспечивающие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прослеживаемость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352928" cy="4824536"/>
          </a:xfrm>
        </p:spPr>
        <p:txBody>
          <a:bodyPr>
            <a:noAutofit/>
          </a:bodyPr>
          <a:lstStyle/>
          <a:p>
            <a:pPr marL="0" lvl="8" indent="0" algn="just" fontAlgn="base">
              <a:buNone/>
            </a:pP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Прослеживаемость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пищевой продукции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возможность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документарно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(на бумажных и (или) электронных носителях) установить изготовителя и последующих собственников находящейся в обращении пищевой продукции, кроме конечного потребителя, а также место происхождения (производства, изготовления) пищевой продукции и (или) продовольственного (пищевого) сырья</a:t>
            </a:r>
          </a:p>
          <a:p>
            <a:pPr marL="90488" lvl="8" indent="631825" algn="just" fontAlgn="base">
              <a:buNone/>
            </a:pPr>
            <a:endParaRPr lang="ru-RU" sz="2400" dirty="0" smtClean="0">
              <a:latin typeface="Times New Roman"/>
              <a:ea typeface="Times New Roman"/>
            </a:endParaRPr>
          </a:p>
        </p:txBody>
      </p:sp>
      <p:pic>
        <p:nvPicPr>
          <p:cNvPr id="4" name="Рисунок 3" descr="img154293_1-3_Tovarnaya_nakladnaya_na_stul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3286124"/>
            <a:ext cx="4572000" cy="308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Оценка (подтверждение) соответствия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352928" cy="532859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dirty="0" smtClean="0"/>
          </a:p>
          <a:p>
            <a:pPr marL="0" lvl="0" indent="541338">
              <a:spcAft>
                <a:spcPts val="1200"/>
              </a:spcAft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10" y="1428736"/>
            <a:ext cx="80010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подтверждения (декларирования) соответствия пищевой продукции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3714752"/>
            <a:ext cx="80010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государственной регистрации пищевой продукции нового вида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2571744"/>
            <a:ext cx="80010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государственной регистрации специализированной пищевой продукции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4857760"/>
            <a:ext cx="80010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ветеринарно-санитарной экспертизы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766</TotalTime>
  <Words>1147</Words>
  <Application>Microsoft Office PowerPoint</Application>
  <PresentationFormat>Экран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Об обязательных требованиях к пищевой продукции</vt:lpstr>
      <vt:lpstr>Технические регламенты Таможенного союза и Евразийского экономического союза</vt:lpstr>
      <vt:lpstr>Требования к маркировке упакованной пищевой продукции</vt:lpstr>
      <vt:lpstr>Требования к маркировке пищевой продукции в транспортной упаковке</vt:lpstr>
      <vt:lpstr>Маркировка упаковки</vt:lpstr>
      <vt:lpstr>Маркировка мяса в тушах, полутушах, четвертинах и отрубах</vt:lpstr>
      <vt:lpstr>Товарно-сопроводительные документы</vt:lpstr>
      <vt:lpstr>Документы, обеспечивающие прослеживаемость пищевой продукции</vt:lpstr>
      <vt:lpstr>Оценка (подтверждение) соответствия пищевой продукции</vt:lpstr>
      <vt:lpstr>Декларированию соответствия подлежит вся пищевая продукция за исключением</vt:lpstr>
      <vt:lpstr>Государственная регистрация  специализированной пищевой продукции</vt:lpstr>
      <vt:lpstr>Ветеринарно-санитарная экспертиза</vt:lpstr>
      <vt:lpstr>Реестры документов об оценке (подтверждении) соответствия пищевой продукции</vt:lpstr>
      <vt:lpstr>Реестр деклараций о соответствии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менеджмента безопасности продукции общественного питания</dc:title>
  <dc:creator>Евгений</dc:creator>
  <cp:lastModifiedBy>feed123</cp:lastModifiedBy>
  <cp:revision>67</cp:revision>
  <dcterms:created xsi:type="dcterms:W3CDTF">2016-12-21T20:03:21Z</dcterms:created>
  <dcterms:modified xsi:type="dcterms:W3CDTF">2022-11-01T12:53:16Z</dcterms:modified>
</cp:coreProperties>
</file>