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4" r:id="rId2"/>
    <p:sldId id="277" r:id="rId3"/>
    <p:sldId id="282" r:id="rId4"/>
    <p:sldId id="281" r:id="rId5"/>
    <p:sldId id="278" r:id="rId6"/>
    <p:sldId id="286" r:id="rId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рехова Анна Владимировна" initials="ОАВ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1" autoAdjust="0"/>
  </p:normalViewPr>
  <p:slideViewPr>
    <p:cSldViewPr>
      <p:cViewPr varScale="1">
        <p:scale>
          <a:sx n="140" d="100"/>
          <a:sy n="140" d="100"/>
        </p:scale>
        <p:origin x="69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5A25C-F4A5-4B6B-A617-DF9F249D52DC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323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323"/>
            <a:ext cx="2946400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5A499-F45D-461B-8A9C-A446D29E9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603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B0E0A-8C14-40A3-9537-431B4FFC694F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0BF59-0F25-4E3B-8770-0CBD8A1EE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065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9413" y="684213"/>
            <a:ext cx="6091237" cy="34258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67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963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118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450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968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8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78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3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407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49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79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02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62A1A-03CD-407B-B900-1856DEEA4868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A6CF8-227A-4848-9901-76BE2B37A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49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upki.gov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0" y="1550607"/>
            <a:ext cx="6948263" cy="2209277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5580112" y="1579225"/>
            <a:ext cx="3563888" cy="2167839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7065602" y="1157410"/>
            <a:ext cx="208620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1" y="3747065"/>
            <a:ext cx="208620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1945368" y="3753475"/>
            <a:ext cx="73605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23928" y="4795232"/>
            <a:ext cx="14581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21.09.2022</a:t>
            </a:r>
            <a:endParaRPr lang="ru-RU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6463341" y="1149396"/>
            <a:ext cx="73605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947075" y="233270"/>
            <a:ext cx="2053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735" y="70903"/>
            <a:ext cx="941060" cy="101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6201" y="848080"/>
            <a:ext cx="5708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Офсетный контракт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механизм государственно - частного партнерства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54794" y="3866975"/>
            <a:ext cx="38892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Карелина М.Е. – </a:t>
            </a:r>
            <a:r>
              <a:rPr lang="ru-RU" sz="11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руководителя Главного </a:t>
            </a:r>
          </a:p>
          <a:p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организации торгов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8699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811506" y="3624351"/>
            <a:ext cx="648072" cy="62753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/>
          <p:nvPr/>
        </p:nvSpPr>
        <p:spPr>
          <a:xfrm>
            <a:off x="864011" y="4558593"/>
            <a:ext cx="3053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solidFill>
                <a:srgbClr val="FF0000"/>
              </a:solidFill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62643" y="2090166"/>
            <a:ext cx="29209" cy="3053715"/>
          </a:xfrm>
          <a:custGeom>
            <a:avLst/>
            <a:gdLst/>
            <a:ahLst/>
            <a:cxnLst/>
            <a:rect l="l" t="t" r="r" b="b"/>
            <a:pathLst>
              <a:path w="29209" h="3053715">
                <a:moveTo>
                  <a:pt x="28955" y="0"/>
                </a:moveTo>
                <a:lnTo>
                  <a:pt x="0" y="0"/>
                </a:lnTo>
                <a:lnTo>
                  <a:pt x="0" y="3053333"/>
                </a:lnTo>
                <a:lnTo>
                  <a:pt x="28955" y="3053333"/>
                </a:lnTo>
                <a:lnTo>
                  <a:pt x="28955" y="0"/>
                </a:lnTo>
                <a:close/>
              </a:path>
            </a:pathLst>
          </a:custGeom>
          <a:solidFill>
            <a:srgbClr val="D9D9D9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57942" y="227456"/>
            <a:ext cx="366585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Госзакупки</a:t>
            </a:r>
            <a:r>
              <a:rPr sz="1400" b="1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со</a:t>
            </a:r>
            <a:r>
              <a:rPr sz="14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встречными</a:t>
            </a:r>
            <a:r>
              <a:rPr sz="14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обязательствами</a:t>
            </a:r>
            <a:r>
              <a:rPr sz="1400" b="1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по</a:t>
            </a: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локализации</a:t>
            </a: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8277" y="739184"/>
            <a:ext cx="349436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Регулируются</a:t>
            </a:r>
            <a:r>
              <a:rPr sz="1400" b="1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Законом</a:t>
            </a:r>
            <a:r>
              <a:rPr sz="1400" b="1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№</a:t>
            </a:r>
            <a:r>
              <a:rPr sz="1400" b="1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44-ФЗ</a:t>
            </a:r>
            <a:r>
              <a:rPr lang="ru-RU" sz="1400" b="1" spc="-5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(ст. 111.4)</a:t>
            </a:r>
            <a:endParaRPr sz="1400" b="1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954" y="995692"/>
            <a:ext cx="204787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Преимущества</a:t>
            </a:r>
            <a:r>
              <a:rPr sz="1400" b="1" spc="-7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контракта</a:t>
            </a:r>
            <a:r>
              <a:rPr sz="15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:</a:t>
            </a:r>
            <a:endParaRPr sz="15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509090"/>
              </p:ext>
            </p:extLst>
          </p:nvPr>
        </p:nvGraphicFramePr>
        <p:xfrm>
          <a:off x="145986" y="1347615"/>
          <a:ext cx="4258945" cy="17773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8210"/>
                <a:gridCol w="2070735"/>
              </a:tblGrid>
              <a:tr h="360039">
                <a:tc>
                  <a:txBody>
                    <a:bodyPr/>
                    <a:lstStyle/>
                    <a:p>
                      <a:pPr marL="69342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b="1" spc="-5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5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250" b="1" spc="-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региона</a:t>
                      </a:r>
                      <a:endParaRPr sz="1250" dirty="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127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B81727"/>
                    </a:solidFill>
                  </a:tcPr>
                </a:tc>
                <a:tc>
                  <a:txBody>
                    <a:bodyPr/>
                    <a:lstStyle/>
                    <a:p>
                      <a:pPr marL="5200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25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Инвестора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127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1F487C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снижение</a:t>
                      </a:r>
                      <a:r>
                        <a:rPr sz="1250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цены</a:t>
                      </a:r>
                      <a:r>
                        <a:rPr sz="125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поставки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381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5786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платеж</a:t>
                      </a:r>
                      <a:r>
                        <a:rPr sz="1250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12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способный  </a:t>
                      </a:r>
                      <a:r>
                        <a:rPr sz="125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потребитель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381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4724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импортозамещение,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гарантированные</a:t>
                      </a:r>
                      <a:r>
                        <a:rPr sz="125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поставки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381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9941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долгосрочная гарантия </a:t>
                      </a:r>
                      <a:r>
                        <a:rPr sz="1250" spc="-27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сбыта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381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L="91440" marR="44005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рабочие</a:t>
                      </a:r>
                      <a:r>
                        <a:rPr sz="1250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места</a:t>
                      </a:r>
                      <a:r>
                        <a:rPr sz="1250" spc="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25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рост </a:t>
                      </a:r>
                      <a:r>
                        <a:rPr sz="12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налогооблагаемой базы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381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5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включение</a:t>
                      </a:r>
                      <a:r>
                        <a:rPr sz="1250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 реестр</a:t>
                      </a:r>
                      <a:endParaRPr sz="1250" dirty="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5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единственных</a:t>
                      </a:r>
                      <a:r>
                        <a:rPr sz="1250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поставщиков</a:t>
                      </a:r>
                      <a:endParaRPr sz="1250" dirty="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5F5F5"/>
                      </a:solidFill>
                      <a:prstDash val="solid"/>
                    </a:lnL>
                    <a:lnR w="12700">
                      <a:solidFill>
                        <a:srgbClr val="F5F5F5"/>
                      </a:solidFill>
                      <a:prstDash val="solid"/>
                    </a:lnR>
                    <a:lnT w="38100">
                      <a:solidFill>
                        <a:srgbClr val="F5F5F5"/>
                      </a:solidFill>
                      <a:prstDash val="solid"/>
                    </a:lnT>
                    <a:lnB w="38100">
                      <a:solidFill>
                        <a:srgbClr val="F5F5F5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36748" y="3222896"/>
            <a:ext cx="22942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Перс</a:t>
            </a:r>
            <a:r>
              <a:rPr sz="1400" b="1" spc="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п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ек</a:t>
            </a:r>
            <a:r>
              <a:rPr sz="1400" b="1" spc="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т</a:t>
            </a:r>
            <a:r>
              <a:rPr sz="14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и</a:t>
            </a: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в</a:t>
            </a:r>
            <a:r>
              <a:rPr sz="14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н</a:t>
            </a: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ые</a:t>
            </a:r>
            <a:r>
              <a:rPr sz="1400" b="1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н</a:t>
            </a: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апра</a:t>
            </a:r>
            <a:r>
              <a:rPr sz="14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в</a:t>
            </a:r>
            <a:r>
              <a:rPr sz="14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л</a:t>
            </a:r>
            <a:r>
              <a:rPr sz="14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е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н</a:t>
            </a:r>
            <a:r>
              <a:rPr sz="14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и</a:t>
            </a: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я</a:t>
            </a: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22876" y="110018"/>
            <a:ext cx="23596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Ключевые</a:t>
            </a:r>
            <a:r>
              <a:rPr sz="1400" b="1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условия</a:t>
            </a:r>
            <a:r>
              <a:rPr sz="1400" b="1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контракта:</a:t>
            </a:r>
            <a:endParaRPr sz="14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43950" y="1811065"/>
            <a:ext cx="1207218" cy="636072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Д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о</a:t>
            </a:r>
            <a:r>
              <a:rPr sz="14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10</a:t>
            </a:r>
            <a:r>
              <a:rPr sz="2600" b="1" spc="-2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л</a:t>
            </a:r>
            <a:r>
              <a:rPr sz="1400" b="1" spc="-5" dirty="0">
                <a:solidFill>
                  <a:srgbClr val="C00000"/>
                </a:solidFill>
                <a:latin typeface="Calibri"/>
                <a:cs typeface="Calibri"/>
              </a:rPr>
              <a:t>ет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</a:t>
            </a:r>
            <a:r>
              <a:rPr sz="1200" b="1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контракта</a:t>
            </a:r>
            <a:endParaRPr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7348" y="338927"/>
            <a:ext cx="589788" cy="58521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819770" y="727196"/>
            <a:ext cx="1927860" cy="1040028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730"/>
              </a:spcBef>
            </a:pPr>
            <a:r>
              <a:rPr lang="ru-RU" sz="26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≥ </a:t>
            </a:r>
            <a:r>
              <a:rPr sz="26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₽1</a:t>
            </a:r>
            <a:r>
              <a:rPr lang="ru-RU" sz="26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00</a:t>
            </a:r>
            <a:r>
              <a:rPr sz="2600" b="1" spc="-4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5" dirty="0" smtClean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инвестиции</a:t>
            </a:r>
            <a:r>
              <a:rPr sz="11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1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создание,</a:t>
            </a:r>
          </a:p>
          <a:p>
            <a:pPr marL="12700" marR="5080">
              <a:lnSpc>
                <a:spcPct val="100000"/>
              </a:lnSpc>
            </a:pP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модернизацию</a:t>
            </a:r>
            <a:r>
              <a:rPr sz="11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и/или</a:t>
            </a:r>
            <a:r>
              <a:rPr sz="11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освоение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sz="1100" b="1" spc="-235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</a:t>
            </a: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954" y="156971"/>
            <a:ext cx="324612" cy="592836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 flipH="1">
            <a:off x="4420169" y="62230"/>
            <a:ext cx="83665" cy="4957792"/>
          </a:xfrm>
          <a:custGeom>
            <a:avLst/>
            <a:gdLst/>
            <a:ahLst/>
            <a:cxnLst/>
            <a:rect l="l" t="t" r="r" b="b"/>
            <a:pathLst>
              <a:path h="2755265">
                <a:moveTo>
                  <a:pt x="0" y="0"/>
                </a:moveTo>
                <a:lnTo>
                  <a:pt x="0" y="2755201"/>
                </a:lnTo>
              </a:path>
            </a:pathLst>
          </a:custGeom>
          <a:ln w="1219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121" y="4156421"/>
            <a:ext cx="612648" cy="61112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51951" y="4146108"/>
            <a:ext cx="612648" cy="61112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68336" y="3627261"/>
            <a:ext cx="611124" cy="61112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5180650" y="401026"/>
            <a:ext cx="3360420" cy="838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b="1" spc="-1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Закупается</a:t>
            </a:r>
            <a:r>
              <a:rPr sz="1300" b="1" spc="4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300" b="1" spc="-10" dirty="0" err="1" smtClean="0">
                <a:solidFill>
                  <a:srgbClr val="C00000"/>
                </a:solidFill>
                <a:latin typeface="Calibri"/>
                <a:cs typeface="Calibri"/>
              </a:rPr>
              <a:t>товар</a:t>
            </a:r>
            <a:r>
              <a:rPr sz="1300" b="1" spc="2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300" b="1" spc="-15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российского</a:t>
            </a:r>
            <a:r>
              <a:rPr sz="1300" b="1" spc="65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sz="1300" b="1" spc="-1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происхождения</a:t>
            </a:r>
            <a:r>
              <a:rPr lang="ru-RU" sz="13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13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и/или услуга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endParaRPr lang="ru-RU" sz="13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endParaRPr lang="ru-RU" sz="1300" b="1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50000" t="23400" r="28738" b="44400"/>
          <a:stretch/>
        </p:blipFill>
        <p:spPr>
          <a:xfrm>
            <a:off x="928962" y="3746846"/>
            <a:ext cx="413160" cy="3519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5748" y="4146108"/>
            <a:ext cx="676715" cy="6523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/>
          <a:srcRect l="35825" t="12201" r="54725" b="71000"/>
          <a:stretch/>
        </p:blipFill>
        <p:spPr>
          <a:xfrm>
            <a:off x="3319638" y="4286523"/>
            <a:ext cx="392001" cy="392001"/>
          </a:xfrm>
          <a:prstGeom prst="rect">
            <a:avLst/>
          </a:prstGeom>
        </p:spPr>
      </p:pic>
      <p:sp>
        <p:nvSpPr>
          <p:cNvPr id="28" name="object 15"/>
          <p:cNvSpPr txBox="1"/>
          <p:nvPr/>
        </p:nvSpPr>
        <p:spPr>
          <a:xfrm>
            <a:off x="4583587" y="1712175"/>
            <a:ext cx="1927860" cy="1378583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730"/>
              </a:spcBef>
            </a:pPr>
            <a:r>
              <a:rPr lang="ru-RU" sz="26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≥ </a:t>
            </a:r>
            <a:r>
              <a:rPr sz="26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₽</a:t>
            </a:r>
            <a:r>
              <a:rPr lang="ru-RU" sz="26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 400</a:t>
            </a:r>
            <a:r>
              <a:rPr sz="2600" b="1" spc="-4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400" b="1" spc="-5" dirty="0" smtClean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инвестиции</a:t>
            </a:r>
            <a:r>
              <a:rPr sz="11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1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создание,</a:t>
            </a:r>
          </a:p>
          <a:p>
            <a:pPr marL="12700" marR="5080">
              <a:lnSpc>
                <a:spcPct val="100000"/>
              </a:lnSpc>
            </a:pP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модернизацию</a:t>
            </a:r>
            <a:r>
              <a:rPr sz="11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и/или</a:t>
            </a:r>
            <a:r>
              <a:rPr sz="11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освоение</a:t>
            </a:r>
            <a:r>
              <a:rPr sz="1100" b="1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35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</a:t>
            </a:r>
            <a:r>
              <a:rPr lang="ru-RU" sz="11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11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межсубъектовых</a:t>
            </a:r>
            <a:r>
              <a:rPr lang="ru-RU" sz="11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офсетах</a:t>
            </a:r>
            <a:endParaRPr sz="1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10"/>
          <p:cNvSpPr txBox="1"/>
          <p:nvPr/>
        </p:nvSpPr>
        <p:spPr>
          <a:xfrm>
            <a:off x="4654187" y="888846"/>
            <a:ext cx="1551855" cy="85151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возможна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межрегиональная 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ru-RU" sz="1200" b="1" spc="-5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локализация производства</a:t>
            </a:r>
            <a:endParaRPr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10"/>
          <p:cNvSpPr txBox="1"/>
          <p:nvPr/>
        </p:nvSpPr>
        <p:spPr>
          <a:xfrm>
            <a:off x="4541174" y="3268796"/>
            <a:ext cx="1973928" cy="65402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ru-RU" sz="12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Инвестиции</a:t>
            </a:r>
            <a:r>
              <a:rPr lang="en-US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&gt; </a:t>
            </a:r>
            <a:r>
              <a:rPr lang="ru-RU" sz="1400" b="1" spc="-35" dirty="0">
                <a:solidFill>
                  <a:srgbClr val="C00000"/>
                </a:solidFill>
                <a:cs typeface="Calibri"/>
              </a:rPr>
              <a:t>₽ </a:t>
            </a:r>
            <a:r>
              <a:rPr lang="en-US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млрд  </a:t>
            </a:r>
            <a:r>
              <a:rPr lang="en-US" sz="14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=</a:t>
            </a:r>
            <a:r>
              <a:rPr lang="ru-RU" sz="14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отсутствие ограничений </a:t>
            </a:r>
            <a:r>
              <a:rPr lang="ru-RU" sz="12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ед. поставщику </a:t>
            </a:r>
            <a:endParaRPr sz="1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0"/>
          <p:cNvSpPr txBox="1"/>
          <p:nvPr/>
        </p:nvSpPr>
        <p:spPr>
          <a:xfrm>
            <a:off x="4564765" y="4109673"/>
            <a:ext cx="2074426" cy="131574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ru-RU" sz="12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Инвестиции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US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&lt; </a:t>
            </a:r>
            <a:r>
              <a:rPr lang="ru-RU" sz="1400" b="1" spc="-35" dirty="0" smtClean="0">
                <a:solidFill>
                  <a:srgbClr val="C00000"/>
                </a:solidFill>
                <a:cs typeface="Calibri"/>
              </a:rPr>
              <a:t>₽ </a:t>
            </a:r>
            <a:r>
              <a:rPr lang="en-US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млрд  </a:t>
            </a:r>
            <a:r>
              <a:rPr lang="en-US" sz="14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=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           </a:t>
            </a:r>
            <a:r>
              <a:rPr lang="ru-RU" sz="12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поставщик</a:t>
            </a:r>
            <a:r>
              <a:rPr lang="en-US" sz="12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до </a:t>
            </a:r>
            <a:r>
              <a:rPr lang="en-US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0 </a:t>
            </a:r>
            <a:r>
              <a:rPr lang="en-US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%</a:t>
            </a:r>
            <a:r>
              <a:rPr lang="ru-RU" sz="14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1200" b="1" spc="-1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годового объема производства</a:t>
            </a:r>
            <a:endParaRPr lang="en-US" sz="1200" b="1" spc="-1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endParaRPr lang="en-US" sz="1400" b="1" spc="-1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32" name="object 3"/>
          <p:cNvSpPr/>
          <p:nvPr/>
        </p:nvSpPr>
        <p:spPr>
          <a:xfrm>
            <a:off x="6687238" y="1301175"/>
            <a:ext cx="29209" cy="3053715"/>
          </a:xfrm>
          <a:custGeom>
            <a:avLst/>
            <a:gdLst/>
            <a:ahLst/>
            <a:cxnLst/>
            <a:rect l="l" t="t" r="r" b="b"/>
            <a:pathLst>
              <a:path w="29209" h="3053715">
                <a:moveTo>
                  <a:pt x="28955" y="0"/>
                </a:moveTo>
                <a:lnTo>
                  <a:pt x="0" y="0"/>
                </a:lnTo>
                <a:lnTo>
                  <a:pt x="0" y="3053333"/>
                </a:lnTo>
                <a:lnTo>
                  <a:pt x="28955" y="3053333"/>
                </a:lnTo>
                <a:lnTo>
                  <a:pt x="28955" y="0"/>
                </a:lnTo>
                <a:close/>
              </a:path>
            </a:pathLst>
          </a:custGeom>
          <a:solidFill>
            <a:srgbClr val="D9D9D9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Прямоугольник 32"/>
          <p:cNvSpPr/>
          <p:nvPr/>
        </p:nvSpPr>
        <p:spPr>
          <a:xfrm>
            <a:off x="6687238" y="3906460"/>
            <a:ext cx="21783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2022–2023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межсубъектовые</a:t>
            </a:r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офсеты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₽ 100 млн </a:t>
            </a:r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инвестиций 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ограничения на поставку по ед. 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поставщику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</a:t>
            </a:r>
            <a:endParaRPr lang="ru-RU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2120" y="2837752"/>
            <a:ext cx="591363" cy="506012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7459770" y="2608688"/>
            <a:ext cx="15032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цена на каждый год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поставки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формуле в контракте 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37" name="object 14"/>
          <p:cNvSpPr/>
          <p:nvPr/>
        </p:nvSpPr>
        <p:spPr>
          <a:xfrm>
            <a:off x="4826767" y="1806520"/>
            <a:ext cx="1402741" cy="45719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5" y="0"/>
                </a:moveTo>
                <a:lnTo>
                  <a:pt x="0" y="0"/>
                </a:lnTo>
              </a:path>
            </a:pathLst>
          </a:custGeom>
          <a:ln w="28956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4"/>
          <p:cNvSpPr/>
          <p:nvPr/>
        </p:nvSpPr>
        <p:spPr>
          <a:xfrm>
            <a:off x="4785800" y="3211193"/>
            <a:ext cx="1402741" cy="45719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5" y="0"/>
                </a:moveTo>
                <a:lnTo>
                  <a:pt x="0" y="0"/>
                </a:lnTo>
              </a:path>
            </a:pathLst>
          </a:custGeom>
          <a:ln w="28956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4"/>
          <p:cNvSpPr/>
          <p:nvPr/>
        </p:nvSpPr>
        <p:spPr>
          <a:xfrm>
            <a:off x="4753810" y="4039296"/>
            <a:ext cx="1402741" cy="45719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5" y="0"/>
                </a:moveTo>
                <a:lnTo>
                  <a:pt x="0" y="0"/>
                </a:lnTo>
              </a:path>
            </a:pathLst>
          </a:custGeom>
          <a:ln w="28956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4"/>
          <p:cNvSpPr/>
          <p:nvPr/>
        </p:nvSpPr>
        <p:spPr>
          <a:xfrm>
            <a:off x="6954297" y="1825140"/>
            <a:ext cx="1402741" cy="45719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5" y="0"/>
                </a:moveTo>
                <a:lnTo>
                  <a:pt x="0" y="0"/>
                </a:lnTo>
              </a:path>
            </a:pathLst>
          </a:custGeom>
          <a:ln w="28956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4"/>
          <p:cNvSpPr/>
          <p:nvPr/>
        </p:nvSpPr>
        <p:spPr>
          <a:xfrm>
            <a:off x="6982618" y="2569988"/>
            <a:ext cx="1402741" cy="45719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5" y="0"/>
                </a:moveTo>
                <a:lnTo>
                  <a:pt x="0" y="0"/>
                </a:lnTo>
              </a:path>
            </a:pathLst>
          </a:custGeom>
          <a:ln w="28956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4"/>
          <p:cNvSpPr/>
          <p:nvPr/>
        </p:nvSpPr>
        <p:spPr>
          <a:xfrm>
            <a:off x="7013799" y="3756491"/>
            <a:ext cx="1402741" cy="45719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5" y="0"/>
                </a:moveTo>
                <a:lnTo>
                  <a:pt x="0" y="0"/>
                </a:lnTo>
              </a:path>
            </a:pathLst>
          </a:custGeom>
          <a:ln w="28956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06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CD1C80-7E8A-33EC-45EF-8081B866C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44" y="-24644"/>
            <a:ext cx="5106328" cy="994172"/>
          </a:xfrm>
        </p:spPr>
        <p:txBody>
          <a:bodyPr>
            <a:noAutofit/>
          </a:bodyPr>
          <a:lstStyle/>
          <a:p>
            <a:pPr algn="l"/>
            <a:r>
              <a:rPr lang="ru-RU" sz="23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заключения контракта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="" xmlns:a16="http://schemas.microsoft.com/office/drawing/2014/main" id="{7A567F14-FDEC-2D19-A86D-AE0D4F3EDA16}"/>
              </a:ext>
            </a:extLst>
          </p:cNvPr>
          <p:cNvGrpSpPr/>
          <p:nvPr/>
        </p:nvGrpSpPr>
        <p:grpSpPr>
          <a:xfrm>
            <a:off x="113744" y="1555499"/>
            <a:ext cx="6097016" cy="3325789"/>
            <a:chOff x="-411555" y="3361718"/>
            <a:chExt cx="8723640" cy="4133019"/>
          </a:xfrm>
        </p:grpSpPr>
        <p:grpSp>
          <p:nvGrpSpPr>
            <p:cNvPr id="6" name="Группа 5">
              <a:extLst>
                <a:ext uri="{FF2B5EF4-FFF2-40B4-BE49-F238E27FC236}">
                  <a16:creationId xmlns="" xmlns:a16="http://schemas.microsoft.com/office/drawing/2014/main" id="{6127677D-A4B2-A4EE-A8DF-2285FB6391ED}"/>
                </a:ext>
              </a:extLst>
            </p:cNvPr>
            <p:cNvGrpSpPr/>
            <p:nvPr/>
          </p:nvGrpSpPr>
          <p:grpSpPr>
            <a:xfrm>
              <a:off x="-411555" y="3361718"/>
              <a:ext cx="8723640" cy="1450882"/>
              <a:chOff x="-264353" y="4454277"/>
              <a:chExt cx="7673771" cy="1450882"/>
            </a:xfrm>
          </p:grpSpPr>
          <p:cxnSp>
            <p:nvCxnSpPr>
              <p:cNvPr id="7" name="Прямая со стрелкой 6">
                <a:extLst>
                  <a:ext uri="{FF2B5EF4-FFF2-40B4-BE49-F238E27FC236}">
                    <a16:creationId xmlns="" xmlns:a16="http://schemas.microsoft.com/office/drawing/2014/main" id="{E9FEEA36-9DE6-F982-A679-8AA8859A77F5}"/>
                  </a:ext>
                </a:extLst>
              </p:cNvPr>
              <p:cNvCxnSpPr/>
              <p:nvPr/>
            </p:nvCxnSpPr>
            <p:spPr>
              <a:xfrm>
                <a:off x="-264353" y="5900433"/>
                <a:ext cx="7673771" cy="4726"/>
              </a:xfrm>
              <a:prstGeom prst="straightConnector1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EF01F0CB-2C00-326E-7E3F-247F2EEBD023}"/>
                  </a:ext>
                </a:extLst>
              </p:cNvPr>
              <p:cNvSpPr txBox="1"/>
              <p:nvPr/>
            </p:nvSpPr>
            <p:spPr>
              <a:xfrm>
                <a:off x="3807716" y="5039714"/>
                <a:ext cx="1391891" cy="497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Объявление конкурса</a:t>
                </a:r>
              </a:p>
            </p:txBody>
          </p:sp>
          <p:cxnSp>
            <p:nvCxnSpPr>
              <p:cNvPr id="12" name="Прямая соединительная линия 11">
                <a:extLst>
                  <a:ext uri="{FF2B5EF4-FFF2-40B4-BE49-F238E27FC236}">
                    <a16:creationId xmlns="" xmlns:a16="http://schemas.microsoft.com/office/drawing/2014/main" id="{05BDA066-BCDA-BF83-8586-E160C90A3109}"/>
                  </a:ext>
                </a:extLst>
              </p:cNvPr>
              <p:cNvCxnSpPr/>
              <p:nvPr/>
            </p:nvCxnSpPr>
            <p:spPr>
              <a:xfrm>
                <a:off x="340274" y="5510315"/>
                <a:ext cx="0" cy="375212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>
                <a:extLst>
                  <a:ext uri="{FF2B5EF4-FFF2-40B4-BE49-F238E27FC236}">
                    <a16:creationId xmlns="" xmlns:a16="http://schemas.microsoft.com/office/drawing/2014/main" id="{B68048B6-8DD6-A63F-0B17-D91AC496F2B3}"/>
                  </a:ext>
                </a:extLst>
              </p:cNvPr>
              <p:cNvCxnSpPr/>
              <p:nvPr/>
            </p:nvCxnSpPr>
            <p:spPr>
              <a:xfrm>
                <a:off x="4448410" y="5525220"/>
                <a:ext cx="0" cy="375213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0DC89BD7-E0E4-7B6E-B13C-F2FC63E4994B}"/>
                  </a:ext>
                </a:extLst>
              </p:cNvPr>
              <p:cNvSpPr txBox="1"/>
              <p:nvPr/>
            </p:nvSpPr>
            <p:spPr>
              <a:xfrm>
                <a:off x="2511064" y="4454277"/>
                <a:ext cx="1374109" cy="1070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Акт высшего органа власти субъекта о проведении конкурса</a:t>
                </a:r>
              </a:p>
            </p:txBody>
          </p:sp>
          <p:cxnSp>
            <p:nvCxnSpPr>
              <p:cNvPr id="17" name="Прямая соединительная линия 16">
                <a:extLst>
                  <a:ext uri="{FF2B5EF4-FFF2-40B4-BE49-F238E27FC236}">
                    <a16:creationId xmlns="" xmlns:a16="http://schemas.microsoft.com/office/drawing/2014/main" id="{C62E284D-DCDE-0915-1AB9-715807219B96}"/>
                  </a:ext>
                </a:extLst>
              </p:cNvPr>
              <p:cNvCxnSpPr/>
              <p:nvPr/>
            </p:nvCxnSpPr>
            <p:spPr>
              <a:xfrm>
                <a:off x="3240435" y="5525222"/>
                <a:ext cx="0" cy="375212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>
                <a:extLst>
                  <a:ext uri="{FF2B5EF4-FFF2-40B4-BE49-F238E27FC236}">
                    <a16:creationId xmlns="" xmlns:a16="http://schemas.microsoft.com/office/drawing/2014/main" id="{53ADB4F2-D319-04BC-A565-7FD0CAA3352C}"/>
                  </a:ext>
                </a:extLst>
              </p:cNvPr>
              <p:cNvCxnSpPr/>
              <p:nvPr/>
            </p:nvCxnSpPr>
            <p:spPr>
              <a:xfrm>
                <a:off x="2452445" y="5504466"/>
                <a:ext cx="0" cy="375212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37A94719-180D-582A-5CFB-1D503310157E}"/>
                  </a:ext>
                </a:extLst>
              </p:cNvPr>
              <p:cNvSpPr txBox="1"/>
              <p:nvPr/>
            </p:nvSpPr>
            <p:spPr>
              <a:xfrm>
                <a:off x="5234450" y="5288326"/>
                <a:ext cx="1211701" cy="325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Контракт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FC35EF42-E0C9-B30B-5D2C-D2BFBB622E45}"/>
                  </a:ext>
                </a:extLst>
              </p:cNvPr>
              <p:cNvSpPr txBox="1"/>
              <p:nvPr/>
            </p:nvSpPr>
            <p:spPr>
              <a:xfrm>
                <a:off x="-264353" y="4705455"/>
                <a:ext cx="1665388" cy="6884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 товара</a:t>
                </a:r>
                <a:r>
                  <a:rPr lang="en-US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ru-RU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услуги и кто закупает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59D0140-D573-771D-002D-A8D09F7F26DF}"/>
                </a:ext>
              </a:extLst>
            </p:cNvPr>
            <p:cNvSpPr txBox="1"/>
            <p:nvPr/>
          </p:nvSpPr>
          <p:spPr>
            <a:xfrm>
              <a:off x="-411555" y="5333727"/>
              <a:ext cx="4767531" cy="2161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8588" indent="-128588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ru-RU" sz="11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Подготовка конкурса</a:t>
              </a:r>
            </a:p>
            <a:p>
              <a:pPr marL="128588" indent="-128588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Определение объемов закупки </a:t>
              </a:r>
              <a:endParaRPr lang="ru-RU" sz="9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8588" indent="-128588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ru-RU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Оценка </a:t>
              </a: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инвестиций в проект </a:t>
              </a:r>
              <a:endParaRPr lang="ru-RU" sz="9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8588" indent="-128588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ru-RU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Сроки </a:t>
              </a: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локализации</a:t>
              </a:r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инвестирования</a:t>
              </a:r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начала поставки </a:t>
              </a:r>
            </a:p>
            <a:p>
              <a:pPr marL="128588" indent="-128588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ru-RU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Учет </a:t>
              </a: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предпочтений региона в рамках </a:t>
              </a:r>
              <a:r>
                <a:rPr lang="ru-RU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промполитики</a:t>
              </a:r>
              <a:endParaRPr lang="ru-RU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8588" indent="-128588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Возможность выполнения требований товара российского происхождения</a:t>
              </a:r>
            </a:p>
            <a:p>
              <a:pPr marL="128588" indent="-128588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ru-RU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Определение формулы цены на каждый год </a:t>
              </a:r>
              <a:r>
                <a:rPr lang="ru-RU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поставки</a:t>
              </a:r>
              <a:endParaRPr lang="ru-RU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авая фигурная скобка 23">
              <a:extLst>
                <a:ext uri="{FF2B5EF4-FFF2-40B4-BE49-F238E27FC236}">
                  <a16:creationId xmlns="" xmlns:a16="http://schemas.microsoft.com/office/drawing/2014/main" id="{6860F37E-0A5A-F39D-4575-CA6DEEC54AA6}"/>
                </a:ext>
              </a:extLst>
            </p:cNvPr>
            <p:cNvSpPr/>
            <p:nvPr/>
          </p:nvSpPr>
          <p:spPr>
            <a:xfrm rot="5400000">
              <a:off x="1298885" y="3841031"/>
              <a:ext cx="347104" cy="2397469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8777D5AC-550A-701B-AD0D-26C76BDAEC22}"/>
                </a:ext>
              </a:extLst>
            </p:cNvPr>
            <p:cNvSpPr txBox="1"/>
            <p:nvPr/>
          </p:nvSpPr>
          <p:spPr>
            <a:xfrm>
              <a:off x="1013150" y="4724264"/>
              <a:ext cx="1588654" cy="344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 – 4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мес.</a:t>
              </a:r>
            </a:p>
          </p:txBody>
        </p:sp>
      </p:grpSp>
      <p:graphicFrame>
        <p:nvGraphicFramePr>
          <p:cNvPr id="32" name="Таблица 31">
            <a:extLst>
              <a:ext uri="{FF2B5EF4-FFF2-40B4-BE49-F238E27FC236}">
                <a16:creationId xmlns="" xmlns:a16="http://schemas.microsoft.com/office/drawing/2014/main" id="{8259FBB7-56E4-EAFD-BA29-1FED1D437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376860"/>
              </p:ext>
            </p:extLst>
          </p:nvPr>
        </p:nvGraphicFramePr>
        <p:xfrm>
          <a:off x="3506789" y="3088987"/>
          <a:ext cx="3068340" cy="18135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068340">
                  <a:extLst>
                    <a:ext uri="{9D8B030D-6E8A-4147-A177-3AD203B41FA5}">
                      <a16:colId xmlns="" xmlns:a16="http://schemas.microsoft.com/office/drawing/2014/main" val="2409527056"/>
                    </a:ext>
                  </a:extLst>
                </a:gridCol>
              </a:tblGrid>
              <a:tr h="140192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  <a:defRPr/>
                      </a:pP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Публикация конкурса – на zakupki.gov.ru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9784388"/>
                  </a:ext>
                </a:extLst>
              </a:tr>
              <a:tr h="186695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  <a:defRPr/>
                      </a:pP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Сопровождение конкурсной процедуры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667395089"/>
                  </a:ext>
                </a:extLst>
              </a:tr>
              <a:tr h="147179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Оценка трех частей заявок </a:t>
                      </a:r>
                      <a:endParaRPr lang="ru-RU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688587339"/>
                  </a:ext>
                </a:extLst>
              </a:tr>
              <a:tr h="984028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Инвестор до подписания 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представляет</a:t>
                      </a:r>
                      <a:r>
                        <a:rPr lang="ru-RU" sz="1200" b="1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БГ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 2-5% суммы инвестиций (на срок инвестиций 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мес.) </a:t>
                      </a:r>
                      <a:endParaRPr lang="ru-RU" sz="1200" b="1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  <a:defRPr/>
                      </a:pPr>
                      <a:r>
                        <a:rPr lang="ru-RU" sz="1200" b="1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Подписание контракта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630555" algn="l"/>
                        </a:tabLst>
                      </a:pPr>
                      <a:endParaRPr lang="ru-RU" sz="1000" b="1" dirty="0">
                        <a:solidFill>
                          <a:srgbClr val="038CD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51128766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7FDF97F1-FEFD-C47F-8552-48A1286C5ECB}"/>
              </a:ext>
            </a:extLst>
          </p:cNvPr>
          <p:cNvSpPr txBox="1"/>
          <p:nvPr/>
        </p:nvSpPr>
        <p:spPr>
          <a:xfrm>
            <a:off x="781767" y="1007467"/>
            <a:ext cx="69513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225"/>
              </a:spcBef>
            </a:pPr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конкурс на </a:t>
            </a:r>
            <a:r>
              <a:rPr lang="en-US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https://zakupki.gov.ru/</a:t>
            </a:r>
            <a:endParaRPr lang="ru-RU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34F1C0CE-7110-93F0-1173-9F3E73859C3F}"/>
              </a:ext>
            </a:extLst>
          </p:cNvPr>
          <p:cNvSpPr txBox="1"/>
          <p:nvPr/>
        </p:nvSpPr>
        <p:spPr>
          <a:xfrm>
            <a:off x="2998660" y="2642486"/>
            <a:ext cx="11914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60 дней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B8A4B9A-DFDF-4A6F-8738-70E0E5BC97B5}"/>
              </a:ext>
            </a:extLst>
          </p:cNvPr>
          <p:cNvSpPr txBox="1"/>
          <p:nvPr/>
        </p:nvSpPr>
        <p:spPr>
          <a:xfrm>
            <a:off x="4272994" y="2683167"/>
            <a:ext cx="2151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6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мес.</a:t>
            </a:r>
          </a:p>
        </p:txBody>
      </p:sp>
      <p:sp>
        <p:nvSpPr>
          <p:cNvPr id="25" name="Правая фигурная скобка 24">
            <a:extLst>
              <a:ext uri="{FF2B5EF4-FFF2-40B4-BE49-F238E27FC236}">
                <a16:creationId xmlns="" xmlns:a16="http://schemas.microsoft.com/office/drawing/2014/main" id="{6860F37E-0A5A-F39D-4575-CA6DEEC54AA6}"/>
              </a:ext>
            </a:extLst>
          </p:cNvPr>
          <p:cNvSpPr/>
          <p:nvPr/>
        </p:nvSpPr>
        <p:spPr>
          <a:xfrm rot="5400000">
            <a:off x="3252899" y="2357552"/>
            <a:ext cx="227275" cy="1043526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10174" y="677842"/>
            <a:ext cx="1925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ДОПКРИТЕРИИ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14747" y="1213731"/>
            <a:ext cx="2451972" cy="333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Соответствие участника закупки одному из критериев:</a:t>
            </a:r>
          </a:p>
          <a:p>
            <a:pPr>
              <a:lnSpc>
                <a:spcPct val="107000"/>
              </a:lnSpc>
              <a:buFont typeface="+mj-lt"/>
              <a:buAutoNum type="arabicPeriod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Наличие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опыта исполнения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договора;</a:t>
            </a:r>
          </a:p>
          <a:p>
            <a:pPr>
              <a:lnSpc>
                <a:spcPct val="107000"/>
              </a:lnSpc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   Сумма выручки за 5  лет  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менее 10 процентов начальной (максимальной) цены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контракта;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just">
              <a:lnSpc>
                <a:spcPct val="107000"/>
              </a:lnSpc>
              <a:buFont typeface="+mj-lt"/>
              <a:buAutoNum type="arabicPeriod"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  Объем завершенных 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капитальных вложений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за 5 лет не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менее 10 процентов минимального объема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инвестиций.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18"/>
          <p:cNvSpPr/>
          <p:nvPr/>
        </p:nvSpPr>
        <p:spPr>
          <a:xfrm flipH="1">
            <a:off x="6413212" y="1007467"/>
            <a:ext cx="71044" cy="3757057"/>
          </a:xfrm>
          <a:custGeom>
            <a:avLst/>
            <a:gdLst/>
            <a:ahLst/>
            <a:cxnLst/>
            <a:rect l="l" t="t" r="r" b="b"/>
            <a:pathLst>
              <a:path h="2755265">
                <a:moveTo>
                  <a:pt x="0" y="0"/>
                </a:moveTo>
                <a:lnTo>
                  <a:pt x="0" y="2755201"/>
                </a:lnTo>
              </a:path>
            </a:pathLst>
          </a:custGeom>
          <a:ln w="1219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33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424" y="118363"/>
            <a:ext cx="7554976" cy="367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300" b="1" dirty="0" smtClean="0">
                <a:solidFill>
                  <a:srgbClr val="C00000"/>
                </a:solidFill>
                <a:latin typeface="Arial"/>
                <a:cs typeface="Arial"/>
              </a:rPr>
              <a:t>Примеры офсетных контрактов других регионов</a:t>
            </a:r>
            <a:endParaRPr sz="230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892548"/>
            <a:ext cx="1774090" cy="131075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931790"/>
            <a:ext cx="2475191" cy="139000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4"/>
          <a:srcRect l="24013" t="29000" r="9050" b="13600"/>
          <a:stretch/>
        </p:blipFill>
        <p:spPr>
          <a:xfrm>
            <a:off x="3491880" y="2499742"/>
            <a:ext cx="5039457" cy="243079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5"/>
          <a:srcRect l="24013" t="30400" r="6688" b="12201"/>
          <a:stretch/>
        </p:blipFill>
        <p:spPr>
          <a:xfrm>
            <a:off x="323528" y="555526"/>
            <a:ext cx="4464496" cy="208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3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424" y="118363"/>
            <a:ext cx="7554976" cy="3674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solidFill>
                  <a:srgbClr val="C00000"/>
                </a:solidFill>
                <a:latin typeface="Arial"/>
                <a:cs typeface="Arial"/>
              </a:rPr>
              <a:t>Первый</a:t>
            </a:r>
            <a:r>
              <a:rPr sz="23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C00000"/>
                </a:solidFill>
                <a:latin typeface="Arial"/>
                <a:cs typeface="Arial"/>
              </a:rPr>
              <a:t>офсетный</a:t>
            </a:r>
            <a:r>
              <a:rPr sz="23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300" b="1" spc="-10" dirty="0" err="1">
                <a:solidFill>
                  <a:srgbClr val="C00000"/>
                </a:solidFill>
                <a:latin typeface="Arial"/>
                <a:cs typeface="Arial"/>
              </a:rPr>
              <a:t>контракт</a:t>
            </a:r>
            <a:r>
              <a:rPr sz="23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300" b="1" dirty="0" smtClean="0">
                <a:solidFill>
                  <a:srgbClr val="C00000"/>
                </a:solidFill>
                <a:latin typeface="Arial"/>
                <a:cs typeface="Arial"/>
              </a:rPr>
              <a:t>в Самарской области</a:t>
            </a:r>
            <a:endParaRPr sz="230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4119" y="2894202"/>
            <a:ext cx="14433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dirty="0" smtClean="0">
                <a:solidFill>
                  <a:srgbClr val="404040"/>
                </a:solidFill>
                <a:latin typeface="Calibri"/>
                <a:cs typeface="Calibri"/>
              </a:rPr>
              <a:t>Стадия инвестиций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292" y="1074801"/>
            <a:ext cx="272415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404040"/>
                </a:solidFill>
                <a:latin typeface="Calibri"/>
                <a:cs typeface="Calibri"/>
              </a:rPr>
              <a:t>Предмет</a:t>
            </a:r>
            <a:r>
              <a:rPr sz="15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404040"/>
                </a:solidFill>
                <a:latin typeface="Calibri"/>
                <a:cs typeface="Calibri"/>
              </a:rPr>
              <a:t>контракта: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800"/>
              </a:lnSpc>
            </a:pPr>
            <a:r>
              <a:rPr lang="ru-RU" sz="1500" spc="-5" dirty="0" smtClean="0">
                <a:solidFill>
                  <a:srgbClr val="404040"/>
                </a:solidFill>
                <a:latin typeface="Calibri"/>
                <a:cs typeface="Calibri"/>
              </a:rPr>
              <a:t>Поставка л</a:t>
            </a:r>
            <a:r>
              <a:rPr sz="1500" spc="-5" dirty="0" err="1" smtClean="0">
                <a:solidFill>
                  <a:srgbClr val="404040"/>
                </a:solidFill>
                <a:latin typeface="Calibri"/>
                <a:cs typeface="Calibri"/>
              </a:rPr>
              <a:t>екарственн</a:t>
            </a:r>
            <a:r>
              <a:rPr lang="ru-RU" sz="1500" spc="-5" dirty="0" smtClean="0">
                <a:solidFill>
                  <a:srgbClr val="404040"/>
                </a:solidFill>
                <a:latin typeface="Calibri"/>
                <a:cs typeface="Calibri"/>
              </a:rPr>
              <a:t>ого препарата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8292" y="2113533"/>
            <a:ext cx="2537538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 err="1">
                <a:solidFill>
                  <a:srgbClr val="404040"/>
                </a:solidFill>
                <a:latin typeface="Calibri"/>
                <a:cs typeface="Calibri"/>
              </a:rPr>
              <a:t>Инвестор</a:t>
            </a:r>
            <a:r>
              <a:rPr sz="1500" b="1" spc="-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sz="1500" b="1" spc="-5" dirty="0" smtClean="0">
                <a:solidFill>
                  <a:srgbClr val="404040"/>
                </a:solidFill>
                <a:latin typeface="Calibri"/>
                <a:cs typeface="Calibri"/>
              </a:rPr>
              <a:t> ООО «</a:t>
            </a:r>
            <a:r>
              <a:rPr lang="ru-RU" sz="1500" b="1" spc="-5" dirty="0" err="1" smtClean="0">
                <a:solidFill>
                  <a:srgbClr val="404040"/>
                </a:solidFill>
                <a:latin typeface="Calibri"/>
                <a:cs typeface="Calibri"/>
              </a:rPr>
              <a:t>Мабскейл</a:t>
            </a:r>
            <a:r>
              <a:rPr lang="ru-RU" sz="1500" b="1" spc="-5" dirty="0" smtClean="0">
                <a:solidFill>
                  <a:srgbClr val="404040"/>
                </a:solidFill>
                <a:latin typeface="Calibri"/>
                <a:cs typeface="Calibri"/>
              </a:rPr>
              <a:t>»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0238" y="2917698"/>
            <a:ext cx="7639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404040"/>
                </a:solidFill>
                <a:latin typeface="Calibri"/>
                <a:cs typeface="Calibri"/>
              </a:rPr>
              <a:t>Те</a:t>
            </a:r>
            <a:r>
              <a:rPr sz="1500" b="1" dirty="0">
                <a:solidFill>
                  <a:srgbClr val="404040"/>
                </a:solidFill>
                <a:latin typeface="Calibri"/>
                <a:cs typeface="Calibri"/>
              </a:rPr>
              <a:t>кущ</a:t>
            </a:r>
            <a:r>
              <a:rPr sz="1500" b="1" spc="5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500" b="1" dirty="0">
                <a:solidFill>
                  <a:srgbClr val="404040"/>
                </a:solidFill>
                <a:latin typeface="Calibri"/>
                <a:cs typeface="Calibri"/>
              </a:rPr>
              <a:t>й  </a:t>
            </a:r>
            <a:r>
              <a:rPr sz="1500" b="1" spc="-5" dirty="0">
                <a:solidFill>
                  <a:srgbClr val="404040"/>
                </a:solidFill>
                <a:latin typeface="Calibri"/>
                <a:cs typeface="Calibri"/>
              </a:rPr>
              <a:t>статус: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8234" y="667004"/>
            <a:ext cx="21062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Информация</a:t>
            </a:r>
            <a:r>
              <a:rPr sz="1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проекте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91788" y="622242"/>
            <a:ext cx="14166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Цифры</a:t>
            </a:r>
            <a:r>
              <a:rPr sz="16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проекта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096761" y="1018794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145"/>
                </a:lnTo>
              </a:path>
            </a:pathLst>
          </a:custGeom>
          <a:ln w="2895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96761" y="3184398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133"/>
                </a:lnTo>
              </a:path>
            </a:pathLst>
          </a:custGeom>
          <a:ln w="2895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07859" y="2690749"/>
            <a:ext cx="2309495" cy="0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5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8234" y="3787243"/>
            <a:ext cx="2317750" cy="78098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1500" b="1" spc="-5" dirty="0">
                <a:solidFill>
                  <a:srgbClr val="404040"/>
                </a:solidFill>
                <a:latin typeface="Calibri"/>
                <a:cs typeface="Calibri"/>
              </a:rPr>
              <a:t>Размещение</a:t>
            </a:r>
            <a:r>
              <a:rPr sz="15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404040"/>
                </a:solidFill>
                <a:latin typeface="Calibri"/>
                <a:cs typeface="Calibri"/>
              </a:rPr>
              <a:t>производства:</a:t>
            </a:r>
            <a:endParaRPr sz="1500" dirty="0">
              <a:latin typeface="Calibri"/>
              <a:cs typeface="Calibri"/>
            </a:endParaRPr>
          </a:p>
          <a:p>
            <a:pPr marL="22225">
              <a:lnSpc>
                <a:spcPct val="100000"/>
              </a:lnSpc>
              <a:spcBef>
                <a:spcPts val="290"/>
              </a:spcBef>
            </a:pPr>
            <a:r>
              <a:rPr lang="ru-RU" sz="1500" spc="-10" dirty="0" smtClean="0">
                <a:solidFill>
                  <a:srgbClr val="404040"/>
                </a:solidFill>
                <a:latin typeface="Calibri"/>
                <a:cs typeface="Calibri"/>
              </a:rPr>
              <a:t>г.о. Тольятти Самарской области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64874" y="2690749"/>
            <a:ext cx="2309495" cy="0"/>
          </a:xfrm>
          <a:custGeom>
            <a:avLst/>
            <a:gdLst/>
            <a:ahLst/>
            <a:cxnLst/>
            <a:rect l="l" t="t" r="r" b="b"/>
            <a:pathLst>
              <a:path w="2309495">
                <a:moveTo>
                  <a:pt x="2309494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666452" y="3049444"/>
            <a:ext cx="10636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C00000"/>
                </a:solidFill>
                <a:latin typeface="Calibri"/>
                <a:cs typeface="Calibri"/>
              </a:rPr>
              <a:t>10</a:t>
            </a:r>
            <a:r>
              <a:rPr sz="4800" b="1" spc="-6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лет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34365" y="3787243"/>
            <a:ext cx="11626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срок</a:t>
            </a:r>
            <a:r>
              <a:rPr sz="1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контракта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66805" y="1048232"/>
            <a:ext cx="1771014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45" dirty="0" smtClean="0">
                <a:solidFill>
                  <a:srgbClr val="C00000"/>
                </a:solidFill>
                <a:latin typeface="Calibri"/>
                <a:cs typeface="Calibri"/>
              </a:rPr>
              <a:t>₽</a:t>
            </a:r>
            <a:r>
              <a:rPr lang="ru-RU" sz="4800" b="1" spc="-45" dirty="0" smtClean="0">
                <a:solidFill>
                  <a:srgbClr val="C00000"/>
                </a:solidFill>
                <a:latin typeface="Calibri"/>
                <a:cs typeface="Calibri"/>
              </a:rPr>
              <a:t> 79,7</a:t>
            </a:r>
            <a:r>
              <a:rPr sz="4800" b="1" spc="-65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C00000"/>
                </a:solidFill>
                <a:latin typeface="Calibri"/>
                <a:cs typeface="Calibri"/>
              </a:rPr>
              <a:t>млн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34102" y="3144635"/>
            <a:ext cx="1836420" cy="1138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580"/>
              </a:lnSpc>
              <a:spcBef>
                <a:spcPts val="100"/>
              </a:spcBef>
            </a:pPr>
            <a:r>
              <a:rPr sz="4800" b="1" spc="-65" dirty="0" smtClean="0">
                <a:solidFill>
                  <a:srgbClr val="C00000"/>
                </a:solidFill>
                <a:latin typeface="Calibri"/>
                <a:cs typeface="Calibri"/>
              </a:rPr>
              <a:t>₽</a:t>
            </a:r>
            <a:r>
              <a:rPr lang="ru-RU" sz="4800" b="1" spc="-65" dirty="0" smtClean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4800" b="1" spc="-30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C00000"/>
                </a:solidFill>
                <a:latin typeface="Calibri"/>
                <a:cs typeface="Calibri"/>
              </a:rPr>
              <a:t>млрд</a:t>
            </a:r>
            <a:endParaRPr sz="3000" dirty="0">
              <a:latin typeface="Calibri"/>
              <a:cs typeface="Calibri"/>
            </a:endParaRPr>
          </a:p>
          <a:p>
            <a:pPr marL="36830">
              <a:lnSpc>
                <a:spcPts val="1500"/>
              </a:lnSpc>
            </a:pP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Инвестиции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создание</a:t>
            </a:r>
            <a:endParaRPr sz="1400" dirty="0">
              <a:latin typeface="Calibri"/>
              <a:cs typeface="Calibri"/>
            </a:endParaRPr>
          </a:p>
          <a:p>
            <a:pPr marL="36830">
              <a:lnSpc>
                <a:spcPct val="100000"/>
              </a:lnSpc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производства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66805" y="2196930"/>
            <a:ext cx="1905635" cy="28277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lang="ru-RU" sz="1400" spc="-5" dirty="0" smtClean="0">
                <a:solidFill>
                  <a:srgbClr val="404040"/>
                </a:solidFill>
                <a:latin typeface="Calibri"/>
                <a:cs typeface="Calibri"/>
              </a:rPr>
              <a:t>Ц</a:t>
            </a:r>
            <a:r>
              <a:rPr sz="1400" spc="-5" dirty="0" err="1" smtClean="0">
                <a:solidFill>
                  <a:srgbClr val="404040"/>
                </a:solidFill>
                <a:latin typeface="Calibri"/>
                <a:cs typeface="Calibri"/>
              </a:rPr>
              <a:t>ена</a:t>
            </a:r>
            <a:r>
              <a:rPr sz="14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 err="1" smtClean="0">
                <a:solidFill>
                  <a:srgbClr val="404040"/>
                </a:solidFill>
                <a:latin typeface="Calibri"/>
                <a:cs typeface="Calibri"/>
              </a:rPr>
              <a:t>контракта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56936" y="2897567"/>
            <a:ext cx="1018540" cy="57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СОЗДАНИЕ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ts val="1310"/>
              </a:lnSpc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ПРОИ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ОДС</a:t>
            </a:r>
            <a:r>
              <a:rPr sz="1100" b="1" spc="5" dirty="0">
                <a:solidFill>
                  <a:srgbClr val="404040"/>
                </a:solidFill>
                <a:latin typeface="Calibri"/>
                <a:cs typeface="Calibri"/>
              </a:rPr>
              <a:t>Т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ВА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ts val="1670"/>
              </a:lnSpc>
            </a:pP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r>
              <a:rPr sz="1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Calibri"/>
                <a:cs typeface="Calibri"/>
              </a:rPr>
              <a:t>ГОДА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90591" y="3971796"/>
            <a:ext cx="809625" cy="57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ПОСТАВКА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ts val="1310"/>
              </a:lnSpc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ПР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Д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КЦИИ</a:t>
            </a:r>
            <a:endParaRPr sz="1100" dirty="0">
              <a:latin typeface="Calibri"/>
              <a:cs typeface="Calibri"/>
            </a:endParaRPr>
          </a:p>
          <a:p>
            <a:pPr marL="12700">
              <a:lnSpc>
                <a:spcPts val="1670"/>
              </a:lnSpc>
            </a:pP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7</a:t>
            </a:r>
            <a:r>
              <a:rPr sz="1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ЛЕТ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801678" y="3183634"/>
            <a:ext cx="94615" cy="883919"/>
          </a:xfrm>
          <a:custGeom>
            <a:avLst/>
            <a:gdLst/>
            <a:ahLst/>
            <a:cxnLst/>
            <a:rect l="l" t="t" r="r" b="b"/>
            <a:pathLst>
              <a:path w="94614" h="883920">
                <a:moveTo>
                  <a:pt x="94487" y="883919"/>
                </a:moveTo>
                <a:lnTo>
                  <a:pt x="76122" y="883300"/>
                </a:lnTo>
                <a:lnTo>
                  <a:pt x="61102" y="881611"/>
                </a:lnTo>
                <a:lnTo>
                  <a:pt x="50964" y="879108"/>
                </a:lnTo>
                <a:lnTo>
                  <a:pt x="47243" y="876045"/>
                </a:lnTo>
                <a:lnTo>
                  <a:pt x="47243" y="449833"/>
                </a:lnTo>
                <a:lnTo>
                  <a:pt x="43523" y="446782"/>
                </a:lnTo>
                <a:lnTo>
                  <a:pt x="33385" y="444277"/>
                </a:lnTo>
                <a:lnTo>
                  <a:pt x="18365" y="442583"/>
                </a:lnTo>
                <a:lnTo>
                  <a:pt x="0" y="441959"/>
                </a:lnTo>
                <a:lnTo>
                  <a:pt x="18365" y="441336"/>
                </a:lnTo>
                <a:lnTo>
                  <a:pt x="33385" y="439642"/>
                </a:lnTo>
                <a:lnTo>
                  <a:pt x="43523" y="437137"/>
                </a:lnTo>
                <a:lnTo>
                  <a:pt x="47243" y="434085"/>
                </a:lnTo>
                <a:lnTo>
                  <a:pt x="47243" y="7874"/>
                </a:lnTo>
                <a:lnTo>
                  <a:pt x="50964" y="4822"/>
                </a:lnTo>
                <a:lnTo>
                  <a:pt x="61102" y="2317"/>
                </a:lnTo>
                <a:lnTo>
                  <a:pt x="76122" y="623"/>
                </a:lnTo>
                <a:lnTo>
                  <a:pt x="94487" y="0"/>
                </a:lnTo>
              </a:path>
            </a:pathLst>
          </a:custGeom>
          <a:ln w="1219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Прямоугольник 24"/>
          <p:cNvSpPr/>
          <p:nvPr/>
        </p:nvSpPr>
        <p:spPr>
          <a:xfrm>
            <a:off x="3407859" y="1341216"/>
            <a:ext cx="2522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ТРАСТУЗУМАБ (онкология)</a:t>
            </a:r>
            <a:endParaRPr lang="ru-RU" b="1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42500" t="45924" r="45000" b="43706"/>
          <a:stretch/>
        </p:blipFill>
        <p:spPr>
          <a:xfrm>
            <a:off x="2584535" y="2002393"/>
            <a:ext cx="1143000" cy="533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2833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1547664" y="735546"/>
            <a:ext cx="7282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88649" y="4866030"/>
            <a:ext cx="1323147" cy="2077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266667"/>
            <a:ext cx="2016223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6882" y="1113588"/>
            <a:ext cx="2946966" cy="222368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управление</a:t>
            </a:r>
          </a:p>
          <a:p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торгов</a:t>
            </a:r>
          </a:p>
          <a:p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Самарской области</a:t>
            </a:r>
          </a:p>
          <a:p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443068 г. Самара, ул. Скляренко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тел.: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(846)335-16-61</a:t>
            </a:r>
          </a:p>
          <a:p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torgi@samregion.ru</a:t>
            </a:r>
          </a:p>
          <a:p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https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vk.com/guot_so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6348"/>
            <a:ext cx="1007269" cy="97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4043135"/>
            <a:ext cx="4518502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60" y="673411"/>
            <a:ext cx="3808306" cy="3808306"/>
          </a:xfrm>
          <a:prstGeom prst="rect">
            <a:avLst/>
          </a:prstGeom>
        </p:spPr>
      </p:pic>
      <p:sp>
        <p:nvSpPr>
          <p:cNvPr id="18" name="Параллелограмм 4"/>
          <p:cNvSpPr/>
          <p:nvPr/>
        </p:nvSpPr>
        <p:spPr>
          <a:xfrm rot="10800000">
            <a:off x="-4607" y="47050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7115" y="51470"/>
            <a:ext cx="926672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6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4433</TotalTime>
  <Words>442</Words>
  <Application>Microsoft Office PowerPoint</Application>
  <PresentationFormat>Экран (16:9)</PresentationFormat>
  <Paragraphs>104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Microsoft Sans Serif</vt:lpstr>
      <vt:lpstr>Тема Office</vt:lpstr>
      <vt:lpstr>Презентация PowerPoint</vt:lpstr>
      <vt:lpstr>Презентация PowerPoint</vt:lpstr>
      <vt:lpstr>Порядок заключения контракта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Орехова Анна Владимировна</cp:lastModifiedBy>
  <cp:revision>61</cp:revision>
  <cp:lastPrinted>2022-09-19T12:46:56Z</cp:lastPrinted>
  <dcterms:created xsi:type="dcterms:W3CDTF">2022-06-22T09:58:01Z</dcterms:created>
  <dcterms:modified xsi:type="dcterms:W3CDTF">2022-09-21T05:13:12Z</dcterms:modified>
</cp:coreProperties>
</file>