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4" r:id="rId3"/>
    <p:sldId id="310" r:id="rId4"/>
    <p:sldId id="309" r:id="rId5"/>
    <p:sldId id="311" r:id="rId6"/>
    <p:sldId id="332" r:id="rId7"/>
    <p:sldId id="331" r:id="rId8"/>
    <p:sldId id="330" r:id="rId9"/>
    <p:sldId id="334" r:id="rId10"/>
    <p:sldId id="329" r:id="rId11"/>
    <p:sldId id="285" r:id="rId12"/>
    <p:sldId id="301" r:id="rId13"/>
    <p:sldId id="303" r:id="rId14"/>
    <p:sldId id="304" r:id="rId15"/>
    <p:sldId id="333" r:id="rId16"/>
    <p:sldId id="321" r:id="rId17"/>
    <p:sldId id="337" r:id="rId18"/>
    <p:sldId id="323" r:id="rId19"/>
    <p:sldId id="324" r:id="rId20"/>
    <p:sldId id="325" r:id="rId21"/>
    <p:sldId id="326" r:id="rId22"/>
    <p:sldId id="327" r:id="rId23"/>
    <p:sldId id="328" r:id="rId24"/>
    <p:sldId id="319" r:id="rId25"/>
    <p:sldId id="314" r:id="rId26"/>
    <p:sldId id="338" r:id="rId27"/>
    <p:sldId id="317" r:id="rId28"/>
    <p:sldId id="335" r:id="rId29"/>
    <p:sldId id="336" r:id="rId30"/>
  </p:sldIdLst>
  <p:sldSz cx="9144000" cy="5143500" type="screen16x9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5A2FAE-D8A4-4A40-B735-64431A33A2B6}">
          <p14:sldIdLst>
            <p14:sldId id="257"/>
            <p14:sldId id="284"/>
            <p14:sldId id="310"/>
            <p14:sldId id="309"/>
            <p14:sldId id="311"/>
            <p14:sldId id="332"/>
            <p14:sldId id="331"/>
            <p14:sldId id="330"/>
            <p14:sldId id="334"/>
            <p14:sldId id="329"/>
            <p14:sldId id="285"/>
            <p14:sldId id="301"/>
            <p14:sldId id="303"/>
            <p14:sldId id="304"/>
            <p14:sldId id="333"/>
            <p14:sldId id="321"/>
            <p14:sldId id="337"/>
            <p14:sldId id="323"/>
            <p14:sldId id="324"/>
            <p14:sldId id="325"/>
            <p14:sldId id="326"/>
            <p14:sldId id="327"/>
            <p14:sldId id="328"/>
            <p14:sldId id="319"/>
            <p14:sldId id="314"/>
            <p14:sldId id="338"/>
            <p14:sldId id="317"/>
            <p14:sldId id="335"/>
            <p14:sldId id="336"/>
          </p14:sldIdLst>
        </p14:section>
        <p14:section name="Раздел без заголовка" id="{AEC53D2D-14F7-400E-AACF-C6E7DFDF89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9"/>
    <a:srgbClr val="EDF7F9"/>
    <a:srgbClr val="FEFEFE"/>
    <a:srgbClr val="F6FBFC"/>
    <a:srgbClr val="CB3535"/>
    <a:srgbClr val="FEF1E6"/>
    <a:srgbClr val="77933C"/>
    <a:srgbClr val="31859C"/>
    <a:srgbClr val="F79646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92" y="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_&#1054;&#1090;&#1095;&#1077;&#1090;%20&#1087;&#1086;%20&#1085;&#1086;&#1084;&#1077;&#1085;&#1082;&#1083;&#1072;&#1090;&#1091;&#1088;&#1077;%20&#1052;&#1072;&#1083;&#1099;&#1093;%20&#1079;&#1072;&#1082;&#1091;&#1087;&#1086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51715101313324"/>
          <c:y val="5.3789315857204596E-2"/>
          <c:w val="0.65523874974596441"/>
          <c:h val="0.94493162819179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63000"/>
              </a:schemeClr>
            </a:solidFill>
            <a:ln>
              <a:solidFill>
                <a:schemeClr val="accent1">
                  <a:lumMod val="20000"/>
                  <a:lumOff val="80000"/>
                  <a:alpha val="36000"/>
                </a:schemeClr>
              </a:solidFill>
            </a:ln>
            <a:effectLst/>
          </c:spPr>
          <c:invertIfNegative val="0"/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Лист4!$A$2:$A$15</c:f>
              <c:strCache>
                <c:ptCount val="14"/>
                <c:pt idx="0">
                  <c:v>Бакалейная продукция</c:v>
                </c:pt>
                <c:pt idx="1">
                  <c:v>Молочная продукция</c:v>
                </c:pt>
                <c:pt idx="2">
                  <c:v>Овощи</c:v>
                </c:pt>
                <c:pt idx="3">
                  <c:v>Мясная продукция</c:v>
                </c:pt>
                <c:pt idx="4">
                  <c:v>Хлебобулочные изделия</c:v>
                </c:pt>
                <c:pt idx="5">
                  <c:v>Фрукты</c:v>
                </c:pt>
                <c:pt idx="6">
                  <c:v>Мясо птицы</c:v>
                </c:pt>
                <c:pt idx="7">
                  <c:v>Рыбная продукция</c:v>
                </c:pt>
                <c:pt idx="8">
                  <c:v>Соки</c:v>
                </c:pt>
                <c:pt idx="9">
                  <c:v>Детское питание</c:v>
                </c:pt>
                <c:pt idx="10">
                  <c:v>Лечебное питание</c:v>
                </c:pt>
                <c:pt idx="11">
                  <c:v>Продукты (молочная кухня)</c:v>
                </c:pt>
                <c:pt idx="12">
                  <c:v>Вода негазированная</c:v>
                </c:pt>
                <c:pt idx="13">
                  <c:v>Продукты питания прочие</c:v>
                </c:pt>
              </c:strCache>
            </c:strRef>
          </c:cat>
          <c:val>
            <c:numRef>
              <c:f>Лист4!$C$2:$C$15</c:f>
              <c:numCache>
                <c:formatCode>#\ ##0.000</c:formatCode>
                <c:ptCount val="14"/>
                <c:pt idx="0">
                  <c:v>148.38740619000023</c:v>
                </c:pt>
                <c:pt idx="1">
                  <c:v>143.59579504999985</c:v>
                </c:pt>
                <c:pt idx="2">
                  <c:v>105.55209939999986</c:v>
                </c:pt>
                <c:pt idx="3">
                  <c:v>72.015611469999953</c:v>
                </c:pt>
                <c:pt idx="4">
                  <c:v>49.457444120000005</c:v>
                </c:pt>
                <c:pt idx="5">
                  <c:v>40.765782449999961</c:v>
                </c:pt>
                <c:pt idx="6">
                  <c:v>35.930271750000017</c:v>
                </c:pt>
                <c:pt idx="7">
                  <c:v>20.831902939999999</c:v>
                </c:pt>
                <c:pt idx="8">
                  <c:v>10.460221059999997</c:v>
                </c:pt>
                <c:pt idx="9">
                  <c:v>7.2202451700000001</c:v>
                </c:pt>
                <c:pt idx="10">
                  <c:v>5.3562000000000003</c:v>
                </c:pt>
                <c:pt idx="11">
                  <c:v>2.3604240000000001</c:v>
                </c:pt>
                <c:pt idx="12">
                  <c:v>1.7985915600000002</c:v>
                </c:pt>
                <c:pt idx="13">
                  <c:v>1.0378010999999998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48"/>
        <c:axId val="153633880"/>
        <c:axId val="153636624"/>
      </c:barChart>
      <c:catAx>
        <c:axId val="153633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636624"/>
        <c:crosses val="autoZero"/>
        <c:auto val="1"/>
        <c:lblAlgn val="ctr"/>
        <c:lblOffset val="100"/>
        <c:noMultiLvlLbl val="0"/>
      </c:catAx>
      <c:valAx>
        <c:axId val="153636624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153633880"/>
        <c:crosses val="autoZero"/>
        <c:crossBetween val="between"/>
      </c:valAx>
      <c:spPr>
        <a:solidFill>
          <a:schemeClr val="bg1">
            <a:alpha val="17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7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4C0D6-C819-49A5-92D7-28B7845B039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0924F23-7715-4618-842F-C4E52CAC0B0C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/>
            <a:t>Исключения</a:t>
          </a:r>
        </a:p>
      </dgm:t>
    </dgm:pt>
    <dgm:pt modelId="{7EDBF414-78EF-4607-935F-30CE87B87487}" type="parTrans" cxnId="{FC9432A7-05D3-4105-BD6E-C0A599034FBC}">
      <dgm:prSet/>
      <dgm:spPr/>
      <dgm:t>
        <a:bodyPr/>
        <a:lstStyle/>
        <a:p>
          <a:endParaRPr lang="ru-RU"/>
        </a:p>
      </dgm:t>
    </dgm:pt>
    <dgm:pt modelId="{7A642051-B2C6-43EC-8494-F0F388CDEF3D}" type="sibTrans" cxnId="{FC9432A7-05D3-4105-BD6E-C0A599034FBC}">
      <dgm:prSet/>
      <dgm:spPr/>
      <dgm:t>
        <a:bodyPr/>
        <a:lstStyle/>
        <a:p>
          <a:endParaRPr lang="ru-RU"/>
        </a:p>
      </dgm:t>
    </dgm:pt>
    <dgm:pt modelId="{18A653DE-A488-4FD0-8FB1-2F35AC9B51D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/>
            <a:t>Оферты</a:t>
          </a:r>
        </a:p>
      </dgm:t>
    </dgm:pt>
    <dgm:pt modelId="{DE6F8EA3-27AF-417B-A243-B4611932B986}" type="parTrans" cxnId="{AFD5BA19-C56D-4570-B25B-F97BBF3AE843}">
      <dgm:prSet/>
      <dgm:spPr/>
      <dgm:t>
        <a:bodyPr/>
        <a:lstStyle/>
        <a:p>
          <a:endParaRPr lang="ru-RU"/>
        </a:p>
      </dgm:t>
    </dgm:pt>
    <dgm:pt modelId="{E9D1E49B-D3DB-4BA2-84E0-83B1164FFBE7}" type="sibTrans" cxnId="{AFD5BA19-C56D-4570-B25B-F97BBF3AE843}">
      <dgm:prSet/>
      <dgm:spPr/>
      <dgm:t>
        <a:bodyPr/>
        <a:lstStyle/>
        <a:p>
          <a:endParaRPr lang="ru-RU"/>
        </a:p>
      </dgm:t>
    </dgm:pt>
    <dgm:pt modelId="{9BC51578-32FE-4EF3-8E18-F6711A7D5AF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/>
            <a:t>Извещения</a:t>
          </a:r>
        </a:p>
      </dgm:t>
    </dgm:pt>
    <dgm:pt modelId="{C136A1E5-F6F4-4D87-AE96-F4ABC862BC91}" type="parTrans" cxnId="{69A12B57-6351-41EA-89EB-E8E5C9854F87}">
      <dgm:prSet/>
      <dgm:spPr/>
      <dgm:t>
        <a:bodyPr/>
        <a:lstStyle/>
        <a:p>
          <a:endParaRPr lang="ru-RU"/>
        </a:p>
      </dgm:t>
    </dgm:pt>
    <dgm:pt modelId="{A93B8DA2-F99D-4A3D-A8C4-C1A3B3DE5448}" type="sibTrans" cxnId="{69A12B57-6351-41EA-89EB-E8E5C9854F87}">
      <dgm:prSet/>
      <dgm:spPr/>
      <dgm:t>
        <a:bodyPr/>
        <a:lstStyle/>
        <a:p>
          <a:endParaRPr lang="ru-RU"/>
        </a:p>
      </dgm:t>
    </dgm:pt>
    <dgm:pt modelId="{7CB7E949-7D37-46F7-911B-F078005ECB2D}" type="pres">
      <dgm:prSet presAssocID="{28F4C0D6-C819-49A5-92D7-28B7845B0393}" presName="Name0" presStyleCnt="0">
        <dgm:presLayoutVars>
          <dgm:dir/>
          <dgm:animLvl val="lvl"/>
          <dgm:resizeHandles val="exact"/>
        </dgm:presLayoutVars>
      </dgm:prSet>
      <dgm:spPr/>
    </dgm:pt>
    <dgm:pt modelId="{987007C4-86C6-4E3F-A744-855EF6336202}" type="pres">
      <dgm:prSet presAssocID="{B0924F23-7715-4618-842F-C4E52CAC0B0C}" presName="Name8" presStyleCnt="0"/>
      <dgm:spPr/>
    </dgm:pt>
    <dgm:pt modelId="{04C79E25-69FB-473C-A062-AD706EE18081}" type="pres">
      <dgm:prSet presAssocID="{B0924F23-7715-4618-842F-C4E52CAC0B0C}" presName="level" presStyleLbl="node1" presStyleIdx="0" presStyleCnt="3" custScaleX="100655" custScaleY="49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2572-17AD-4E3F-B1D4-A19694A66A7D}" type="pres">
      <dgm:prSet presAssocID="{B0924F23-7715-4618-842F-C4E52CAC0B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E8238-D29F-4492-B4EF-4D28433CE6DE}" type="pres">
      <dgm:prSet presAssocID="{18A653DE-A488-4FD0-8FB1-2F35AC9B51D9}" presName="Name8" presStyleCnt="0"/>
      <dgm:spPr/>
    </dgm:pt>
    <dgm:pt modelId="{91EFDAF2-ACC0-4B63-A7F8-6D396A328862}" type="pres">
      <dgm:prSet presAssocID="{18A653DE-A488-4FD0-8FB1-2F35AC9B51D9}" presName="level" presStyleLbl="node1" presStyleIdx="1" presStyleCnt="3" custScaleX="100301" custScaleY="50047" custLinFactNeighborX="40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DC49A-77E5-47C2-A76C-878EFE221118}" type="pres">
      <dgm:prSet presAssocID="{18A653DE-A488-4FD0-8FB1-2F35AC9B51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7EF2C-FAE7-4F45-9C65-5DDFD221C4F9}" type="pres">
      <dgm:prSet presAssocID="{9BC51578-32FE-4EF3-8E18-F6711A7D5AF4}" presName="Name8" presStyleCnt="0"/>
      <dgm:spPr/>
    </dgm:pt>
    <dgm:pt modelId="{32A8C43B-C614-482D-9F60-CEA8E0C5ABF3}" type="pres">
      <dgm:prSet presAssocID="{9BC51578-32FE-4EF3-8E18-F6711A7D5AF4}" presName="level" presStyleLbl="node1" presStyleIdx="2" presStyleCnt="3" custScaleX="99550" custScaleY="97898" custLinFactNeighborY="6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39603-1100-4DAA-9145-F5EAC729F526}" type="pres">
      <dgm:prSet presAssocID="{9BC51578-32FE-4EF3-8E18-F6711A7D5A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7BDE8-6057-47EF-9C38-11E531C21F50}" type="presOf" srcId="{B0924F23-7715-4618-842F-C4E52CAC0B0C}" destId="{04C79E25-69FB-473C-A062-AD706EE18081}" srcOrd="0" destOrd="0" presId="urn:microsoft.com/office/officeart/2005/8/layout/pyramid1"/>
    <dgm:cxn modelId="{AFD5BA19-C56D-4570-B25B-F97BBF3AE843}" srcId="{28F4C0D6-C819-49A5-92D7-28B7845B0393}" destId="{18A653DE-A488-4FD0-8FB1-2F35AC9B51D9}" srcOrd="1" destOrd="0" parTransId="{DE6F8EA3-27AF-417B-A243-B4611932B986}" sibTransId="{E9D1E49B-D3DB-4BA2-84E0-83B1164FFBE7}"/>
    <dgm:cxn modelId="{8B7D7959-9B63-4B90-8179-0255546477EC}" type="presOf" srcId="{9BC51578-32FE-4EF3-8E18-F6711A7D5AF4}" destId="{32A8C43B-C614-482D-9F60-CEA8E0C5ABF3}" srcOrd="0" destOrd="0" presId="urn:microsoft.com/office/officeart/2005/8/layout/pyramid1"/>
    <dgm:cxn modelId="{25EA0195-4F0E-4B19-B233-EA073ECC28BF}" type="presOf" srcId="{9BC51578-32FE-4EF3-8E18-F6711A7D5AF4}" destId="{3D639603-1100-4DAA-9145-F5EAC729F526}" srcOrd="1" destOrd="0" presId="urn:microsoft.com/office/officeart/2005/8/layout/pyramid1"/>
    <dgm:cxn modelId="{47A0847A-BAD0-4E3E-B07B-754093438BDB}" type="presOf" srcId="{B0924F23-7715-4618-842F-C4E52CAC0B0C}" destId="{1C7E2572-17AD-4E3F-B1D4-A19694A66A7D}" srcOrd="1" destOrd="0" presId="urn:microsoft.com/office/officeart/2005/8/layout/pyramid1"/>
    <dgm:cxn modelId="{FC9432A7-05D3-4105-BD6E-C0A599034FBC}" srcId="{28F4C0D6-C819-49A5-92D7-28B7845B0393}" destId="{B0924F23-7715-4618-842F-C4E52CAC0B0C}" srcOrd="0" destOrd="0" parTransId="{7EDBF414-78EF-4607-935F-30CE87B87487}" sibTransId="{7A642051-B2C6-43EC-8494-F0F388CDEF3D}"/>
    <dgm:cxn modelId="{69A12B57-6351-41EA-89EB-E8E5C9854F87}" srcId="{28F4C0D6-C819-49A5-92D7-28B7845B0393}" destId="{9BC51578-32FE-4EF3-8E18-F6711A7D5AF4}" srcOrd="2" destOrd="0" parTransId="{C136A1E5-F6F4-4D87-AE96-F4ABC862BC91}" sibTransId="{A93B8DA2-F99D-4A3D-A8C4-C1A3B3DE5448}"/>
    <dgm:cxn modelId="{2E5C903B-E25D-4DE8-9A9D-C10D91D58CF4}" type="presOf" srcId="{28F4C0D6-C819-49A5-92D7-28B7845B0393}" destId="{7CB7E949-7D37-46F7-911B-F078005ECB2D}" srcOrd="0" destOrd="0" presId="urn:microsoft.com/office/officeart/2005/8/layout/pyramid1"/>
    <dgm:cxn modelId="{4A45D025-FD81-4FF2-934A-706BB521E8EB}" type="presOf" srcId="{18A653DE-A488-4FD0-8FB1-2F35AC9B51D9}" destId="{91EFDAF2-ACC0-4B63-A7F8-6D396A328862}" srcOrd="0" destOrd="0" presId="urn:microsoft.com/office/officeart/2005/8/layout/pyramid1"/>
    <dgm:cxn modelId="{CE0F0327-D01C-49D6-8AAA-ACB8E13A6193}" type="presOf" srcId="{18A653DE-A488-4FD0-8FB1-2F35AC9B51D9}" destId="{5B0DC49A-77E5-47C2-A76C-878EFE221118}" srcOrd="1" destOrd="0" presId="urn:microsoft.com/office/officeart/2005/8/layout/pyramid1"/>
    <dgm:cxn modelId="{871CEBE6-FA66-4B4F-802D-4153F2AD74A9}" type="presParOf" srcId="{7CB7E949-7D37-46F7-911B-F078005ECB2D}" destId="{987007C4-86C6-4E3F-A744-855EF6336202}" srcOrd="0" destOrd="0" presId="urn:microsoft.com/office/officeart/2005/8/layout/pyramid1"/>
    <dgm:cxn modelId="{4C7A3726-F087-439E-99AE-FB90149AC14C}" type="presParOf" srcId="{987007C4-86C6-4E3F-A744-855EF6336202}" destId="{04C79E25-69FB-473C-A062-AD706EE18081}" srcOrd="0" destOrd="0" presId="urn:microsoft.com/office/officeart/2005/8/layout/pyramid1"/>
    <dgm:cxn modelId="{C2E3F911-1E21-489F-AA85-13E78A901DFA}" type="presParOf" srcId="{987007C4-86C6-4E3F-A744-855EF6336202}" destId="{1C7E2572-17AD-4E3F-B1D4-A19694A66A7D}" srcOrd="1" destOrd="0" presId="urn:microsoft.com/office/officeart/2005/8/layout/pyramid1"/>
    <dgm:cxn modelId="{700B8B96-AD54-429E-BEAC-1E50B8D1B3CE}" type="presParOf" srcId="{7CB7E949-7D37-46F7-911B-F078005ECB2D}" destId="{0CEE8238-D29F-4492-B4EF-4D28433CE6DE}" srcOrd="1" destOrd="0" presId="urn:microsoft.com/office/officeart/2005/8/layout/pyramid1"/>
    <dgm:cxn modelId="{CC157B19-80F9-4E01-8869-AB6E76221377}" type="presParOf" srcId="{0CEE8238-D29F-4492-B4EF-4D28433CE6DE}" destId="{91EFDAF2-ACC0-4B63-A7F8-6D396A328862}" srcOrd="0" destOrd="0" presId="urn:microsoft.com/office/officeart/2005/8/layout/pyramid1"/>
    <dgm:cxn modelId="{C68B2BF6-A9C1-4E00-8CA0-497C8E059016}" type="presParOf" srcId="{0CEE8238-D29F-4492-B4EF-4D28433CE6DE}" destId="{5B0DC49A-77E5-47C2-A76C-878EFE221118}" srcOrd="1" destOrd="0" presId="urn:microsoft.com/office/officeart/2005/8/layout/pyramid1"/>
    <dgm:cxn modelId="{25F3106A-8AD5-4932-AEC7-52167E6B5031}" type="presParOf" srcId="{7CB7E949-7D37-46F7-911B-F078005ECB2D}" destId="{E007EF2C-FAE7-4F45-9C65-5DDFD221C4F9}" srcOrd="2" destOrd="0" presId="urn:microsoft.com/office/officeart/2005/8/layout/pyramid1"/>
    <dgm:cxn modelId="{AA6BE50C-7BC8-4B8A-8AF8-8E622C400D2A}" type="presParOf" srcId="{E007EF2C-FAE7-4F45-9C65-5DDFD221C4F9}" destId="{32A8C43B-C614-482D-9F60-CEA8E0C5ABF3}" srcOrd="0" destOrd="0" presId="urn:microsoft.com/office/officeart/2005/8/layout/pyramid1"/>
    <dgm:cxn modelId="{EBF5E2D7-6F81-47F8-9DEA-BB1F036181C6}" type="presParOf" srcId="{E007EF2C-FAE7-4F45-9C65-5DDFD221C4F9}" destId="{3D639603-1100-4DAA-9145-F5EAC729F52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79E25-69FB-473C-A062-AD706EE18081}">
      <dsp:nvSpPr>
        <dsp:cNvPr id="0" name=""/>
        <dsp:cNvSpPr/>
      </dsp:nvSpPr>
      <dsp:spPr>
        <a:xfrm>
          <a:off x="1593601" y="0"/>
          <a:ext cx="1079997" cy="804727"/>
        </a:xfrm>
        <a:prstGeom prst="trapezoid">
          <a:avLst>
            <a:gd name="adj" fmla="val 66667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Исключения</a:t>
          </a:r>
        </a:p>
      </dsp:txBody>
      <dsp:txXfrm>
        <a:off x="1593601" y="0"/>
        <a:ext cx="1079997" cy="804727"/>
      </dsp:txXfrm>
    </dsp:sp>
    <dsp:sp modelId="{91EFDAF2-ACC0-4B63-A7F8-6D396A328862}">
      <dsp:nvSpPr>
        <dsp:cNvPr id="0" name=""/>
        <dsp:cNvSpPr/>
      </dsp:nvSpPr>
      <dsp:spPr>
        <a:xfrm>
          <a:off x="1062278" y="804727"/>
          <a:ext cx="2159999" cy="810410"/>
        </a:xfrm>
        <a:prstGeom prst="trapezoid">
          <a:avLst>
            <a:gd name="adj" fmla="val 66667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Оферты</a:t>
          </a:r>
        </a:p>
      </dsp:txBody>
      <dsp:txXfrm>
        <a:off x="1440278" y="804727"/>
        <a:ext cx="1403999" cy="810410"/>
      </dsp:txXfrm>
    </dsp:sp>
    <dsp:sp modelId="{32A8C43B-C614-482D-9F60-CEA8E0C5ABF3}">
      <dsp:nvSpPr>
        <dsp:cNvPr id="0" name=""/>
        <dsp:cNvSpPr/>
      </dsp:nvSpPr>
      <dsp:spPr>
        <a:xfrm>
          <a:off x="9601" y="1615138"/>
          <a:ext cx="4247997" cy="1585261"/>
        </a:xfrm>
        <a:prstGeom prst="trapezoid">
          <a:avLst>
            <a:gd name="adj" fmla="val 66667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/>
            <a:t>Извещения</a:t>
          </a:r>
        </a:p>
      </dsp:txBody>
      <dsp:txXfrm>
        <a:off x="753000" y="1615138"/>
        <a:ext cx="2761198" cy="1585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278845" cy="340915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519" y="3"/>
            <a:ext cx="4278845" cy="340915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550AAE02-8937-4E58-B2AA-09D0B0EE9189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62"/>
            <a:ext cx="4278845" cy="340915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519" y="6456762"/>
            <a:ext cx="4278845" cy="340915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844B6682-B7C3-442B-A375-4B0DE0A2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2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78154" cy="339883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8" y="2"/>
            <a:ext cx="4278154" cy="339883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39C5F196-FA71-41C2-B7B9-0778976B671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29137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7" tIns="45303" rIns="90607" bIns="45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0607" tIns="45303" rIns="90607" bIns="45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5"/>
            <a:ext cx="4278154" cy="339883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8" y="6456615"/>
            <a:ext cx="4278154" cy="339883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67273893-F887-41A6-9213-46D95D298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39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3893-F887-41A6-9213-46D95D2982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0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5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35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4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469900"/>
            <a:ext cx="4168775" cy="2346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3CD05F-FAD7-4C14-8094-5BF5D571E56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31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C9A-150E-435A-9639-446567A20D3F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4446-615D-4FA7-B5A0-461F8187BB77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794-A227-4466-BD4F-F7628283913B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8775-F1F2-4B42-AF18-E90E667D7EA1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502C-A66C-4527-A2B8-AC796327C53F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B017-1BA0-43F5-A689-9D9815A38C67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3A3B-5E75-4DC3-9918-EEE83C35F360}" type="datetime1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35F6-E570-451C-B5AE-D78F53DABD8A}" type="datetime1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B50-BE73-4FCD-9242-D4778FFF9246}" type="datetime1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2319-2245-4CE8-A0F6-9A25476E8624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FFBB-6FE6-4D68-A12B-637BEE2E5771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1366-91EC-41E5-9D97-AEBD68E62C70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-494" y="1736023"/>
            <a:ext cx="7020766" cy="202385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01" y="1761660"/>
            <a:ext cx="2776525" cy="1998222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72200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5383267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494" y="4149515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798205" y="4149516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6362392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373459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4850" y="379849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Малые закупки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6" y="65685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35" y="282224"/>
            <a:ext cx="2558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Помощь техническая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71" y="699334"/>
            <a:ext cx="7207063" cy="417667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791406" y="775740"/>
            <a:ext cx="905197" cy="237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9" y="1084014"/>
            <a:ext cx="4224374" cy="3710103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523696" y="1228650"/>
            <a:ext cx="951297" cy="4434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23696" y="2596349"/>
            <a:ext cx="2876451" cy="6227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0390" y="3786265"/>
            <a:ext cx="97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Скриншот всего экрана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0071" y="3473353"/>
            <a:ext cx="2022730" cy="558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35" y="282224"/>
            <a:ext cx="2140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Помощь в работе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653841"/>
            <a:ext cx="6106107" cy="4379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820" y="2140567"/>
            <a:ext cx="2200275" cy="218122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932040" y="2283718"/>
            <a:ext cx="12241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r="12365"/>
          <a:stretch/>
        </p:blipFill>
        <p:spPr>
          <a:xfrm>
            <a:off x="576269" y="2121517"/>
            <a:ext cx="4067739" cy="27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0" y="1735931"/>
            <a:ext cx="7019925" cy="2024063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25" y="1762125"/>
            <a:ext cx="2776538" cy="1997869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62700" y="1271588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0" y="3786188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668192" y="3786188"/>
            <a:ext cx="982265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507831" y="1268016"/>
            <a:ext cx="982266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7831" y="122635"/>
            <a:ext cx="27384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Главное управление организации торгов Самарской области</a:t>
            </a:r>
          </a:p>
        </p:txBody>
      </p:sp>
      <p:pic>
        <p:nvPicPr>
          <p:cNvPr id="410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10" y="0"/>
            <a:ext cx="112752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444" y="20460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ЭЛЕКТРОННОЕ АКТИРОВАНИЕ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44" y="894160"/>
            <a:ext cx="4362450" cy="42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араллелограмм 4"/>
          <p:cNvSpPr/>
          <p:nvPr/>
        </p:nvSpPr>
        <p:spPr>
          <a:xfrm rot="10800000">
            <a:off x="9525" y="4317206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1300" y="4317206"/>
            <a:ext cx="981075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700" y="483394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263" y="454819"/>
            <a:ext cx="982266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681" y="129779"/>
            <a:ext cx="1790700" cy="7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2000" b="1" dirty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63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8" y="720329"/>
            <a:ext cx="7661672" cy="413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65485"/>
            <a:ext cx="112752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995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err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03735"/>
            <a:ext cx="7344817" cy="2695574"/>
          </a:xfrm>
          <a:prstGeom prst="rect">
            <a:avLst/>
          </a:prstGeom>
          <a:solidFill>
            <a:srgbClr val="EDF7F9"/>
          </a:solidFill>
          <a:effectLst>
            <a:outerShdw blurRad="889000" dist="50800" dir="5400000" sx="103000" sy="103000" algn="ctr" rotWithShape="0">
              <a:srgbClr val="000000">
                <a:alpha val="8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Важно: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Обязательность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электронного актирования предусмотрена в отношении </a:t>
            </a:r>
            <a:r>
              <a:rPr lang="ru-RU" dirty="0" smtClean="0">
                <a:solidFill>
                  <a:srgbClr val="FF0000"/>
                </a:solidFill>
              </a:rPr>
              <a:t>извещений </a:t>
            </a:r>
            <a:r>
              <a:rPr lang="ru-RU" dirty="0">
                <a:solidFill>
                  <a:srgbClr val="FF0000"/>
                </a:solidFill>
              </a:rPr>
              <a:t>о </a:t>
            </a:r>
            <a:r>
              <a:rPr lang="ru-RU" dirty="0" smtClean="0">
                <a:solidFill>
                  <a:srgbClr val="FF0000"/>
                </a:solidFill>
              </a:rPr>
              <a:t>закупках, которые </a:t>
            </a:r>
            <a:r>
              <a:rPr lang="ru-RU" dirty="0">
                <a:solidFill>
                  <a:srgbClr val="FF0000"/>
                </a:solidFill>
              </a:rPr>
              <a:t>были</a:t>
            </a:r>
            <a:r>
              <a:rPr lang="ru-RU" u="sng" dirty="0">
                <a:solidFill>
                  <a:srgbClr val="FF0000"/>
                </a:solidFill>
              </a:rPr>
              <a:t> размещены с 1 января 2022 </a:t>
            </a:r>
            <a:r>
              <a:rPr lang="ru-RU" u="sng" dirty="0" smtClean="0">
                <a:solidFill>
                  <a:srgbClr val="FF0000"/>
                </a:solidFill>
              </a:rPr>
              <a:t>года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Приемка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 бумажной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форме </a:t>
            </a: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только по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контрактам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извещения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 проведении которых были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размещены ранее этой </a:t>
            </a: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даты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Казначейства РФ от 28.12.2021 № 95-09-11/10-640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5553075" y="86916"/>
            <a:ext cx="3590925" cy="5056584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4"/>
              <a:ext cx="3708496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4"/>
              <a:ext cx="1308134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17419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412331" y="1107282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61FDA-0C97-46BD-882F-F188F0EC3CF5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2198" y="311944"/>
            <a:ext cx="4236353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Электронное актирование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21425"/>
            <a:ext cx="77402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Обязательный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электронный документооборот касается только электронных способов закупок — как открытых, так и закрытых. Для закрытых электронных процедур предусмотрено право применять или не применять указанный порядок (п. 5 ч. 11 ст. 24 Закона № 44-ФЗ).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Аналогичное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право предусмотрено и в отношении закупок у единственного поставщика. Согласно ч. 12 ст. 93 Закона № 44-ФЗ такие закупки на сумму не более 3 млн руб. проводятся в электронной форме, а значит, электронное актирование обязательно.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Электронное актирование обязательно для всех электронных процедур,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5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ru-RU" sz="15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исключением: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закупок </a:t>
            </a:r>
            <a:r>
              <a:rPr lang="ru-RU" sz="15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 единственного поставщика, в том числе малых закупок, по п. 4, 5 ч. 1 ст. 93 Закона № 44-ФЗ;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закрытых электронных процедур — право, а не обязанность. </a:t>
            </a:r>
            <a:endParaRPr lang="ru-RU" sz="1500" b="1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5553075" y="86916"/>
            <a:ext cx="3590925" cy="5056584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4"/>
              <a:ext cx="3708496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4"/>
              <a:ext cx="1308134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17419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412331" y="1107282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61FDA-0C97-46BD-882F-F188F0EC3CF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2198" y="311944"/>
            <a:ext cx="4236353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Электронное актирование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2198" y="1215478"/>
            <a:ext cx="774020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Font typeface="Wingdings" panose="05000000000000000000" pitchFamily="2" charset="2"/>
              <a:buChar char=""/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Поставщик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формирует в личном кабинете ЕРУЗ документ о приемке и может приложить к нему иные документы, которые будут являться неотъемлемой частью такого документа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5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92" indent="-342892">
              <a:buFont typeface="Wingdings" panose="05000000000000000000" pitchFamily="2" charset="2"/>
              <a:buChar char="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При этом если есть расхождение информации между прикрепленными документами и информации, сформированной через ЕИС – приоритет отдается документу, сформированному через </a:t>
            </a:r>
            <a:r>
              <a:rPr lang="ru-RU" sz="1500" b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ЕИС</a:t>
            </a:r>
            <a:r>
              <a:rPr lang="ru-RU" sz="1500" b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ru-RU" sz="1500" b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5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92" indent="-342892">
              <a:buFont typeface="Wingdings" panose="05000000000000000000" pitchFamily="2" charset="2"/>
              <a:buChar char="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Срок формирования документа о приемке и направления его заказчику устанавливается в контракте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качестве срока исполнения контракта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отдельного этапа контракта).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t="1816" b="25792"/>
          <a:stretch/>
        </p:blipFill>
        <p:spPr bwMode="auto">
          <a:xfrm>
            <a:off x="179513" y="693639"/>
            <a:ext cx="8701388" cy="3552203"/>
          </a:xfrm>
          <a:prstGeom prst="rect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023557"/>
            <a:ext cx="7344816" cy="3222285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Полная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8" y="116791"/>
            <a:ext cx="8783276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8942" y="123478"/>
            <a:ext cx="8784126" cy="4925112"/>
            <a:chOff x="179512" y="109194"/>
            <a:chExt cx="8784126" cy="492511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/>
            <a:srcRect t="13346"/>
            <a:stretch/>
          </p:blipFill>
          <p:spPr>
            <a:xfrm>
              <a:off x="179512" y="1347614"/>
              <a:ext cx="7383183" cy="3564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86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341"/>
          </a:xfrm>
          <a:prstGeom prst="rect">
            <a:avLst/>
          </a:prstGeom>
        </p:spPr>
      </p:pic>
      <p:sp>
        <p:nvSpPr>
          <p:cNvPr id="12" name="Параллелограмм 4"/>
          <p:cNvSpPr/>
          <p:nvPr/>
        </p:nvSpPr>
        <p:spPr>
          <a:xfrm>
            <a:off x="7308304" y="843558"/>
            <a:ext cx="1835696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744498"/>
            <a:ext cx="42119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2,5  тыс. поставщиков, 9,7 тыс. (77%) – МСП!</a:t>
            </a: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2022 году заключено 44,8 тыс. контрактов на сумму 3,8 млрд. руб.!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95536" y="34557"/>
            <a:ext cx="8792809" cy="4925112"/>
            <a:chOff x="171679" y="109194"/>
            <a:chExt cx="8792809" cy="49251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/>
            <a:srcRect b="16526"/>
            <a:stretch/>
          </p:blipFill>
          <p:spPr>
            <a:xfrm>
              <a:off x="171679" y="1808699"/>
              <a:ext cx="8792809" cy="3132000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14" name="Прямоугольная выноска 13"/>
          <p:cNvSpPr/>
          <p:nvPr/>
        </p:nvSpPr>
        <p:spPr>
          <a:xfrm>
            <a:off x="5004048" y="1640455"/>
            <a:ext cx="2574602" cy="1179943"/>
          </a:xfrm>
          <a:prstGeom prst="wedgeRectCallout">
            <a:avLst>
              <a:gd name="adj1" fmla="val 86475"/>
              <a:gd name="adj2" fmla="val 103979"/>
            </a:avLst>
          </a:prstGeom>
          <a:solidFill>
            <a:srgbClr val="FCFDF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сведения конечной суммы до «+/- 1 копейка»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допустима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корректировка объемов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миллиграммов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97625" y="68971"/>
            <a:ext cx="8783276" cy="4968621"/>
            <a:chOff x="180362" y="109194"/>
            <a:chExt cx="8783276" cy="496862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484" y="1459811"/>
              <a:ext cx="6121908" cy="361800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362392" y="1851670"/>
              <a:ext cx="2518509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ая выноска 13"/>
          <p:cNvSpPr/>
          <p:nvPr/>
        </p:nvSpPr>
        <p:spPr>
          <a:xfrm>
            <a:off x="5004048" y="2163519"/>
            <a:ext cx="3744416" cy="1930552"/>
          </a:xfrm>
          <a:prstGeom prst="wedgeRectCallout">
            <a:avLst>
              <a:gd name="adj1" fmla="val -50012"/>
              <a:gd name="adj2" fmla="val -18859"/>
            </a:avLst>
          </a:prstGeom>
          <a:solidFill>
            <a:srgbClr val="FCFDF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Первичный учетный документ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должен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быть составлен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совершении факта хозяйственной жизни,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это не представляется возможным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непосредственно после его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окончания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(ч.3, ст.9, ФЗ-402 «О бухгалтерском учете»)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79512" y="65686"/>
            <a:ext cx="8844988" cy="4925112"/>
            <a:chOff x="118650" y="109194"/>
            <a:chExt cx="8844988" cy="492511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/>
            <a:srcRect t="13623" r="29559" b="17618"/>
            <a:stretch/>
          </p:blipFill>
          <p:spPr>
            <a:xfrm>
              <a:off x="118650" y="1804684"/>
              <a:ext cx="8668949" cy="3101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0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289341" y="123478"/>
            <a:ext cx="8783276" cy="4925112"/>
            <a:chOff x="180362" y="109194"/>
            <a:chExt cx="8783276" cy="4925112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/>
            <a:srcRect b="5114"/>
            <a:stretch/>
          </p:blipFill>
          <p:spPr>
            <a:xfrm>
              <a:off x="240996" y="1419622"/>
              <a:ext cx="7962900" cy="354285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2381"/>
            <a:ext cx="9144000" cy="4938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5" y="65686"/>
            <a:ext cx="9026561" cy="49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81" y="1082437"/>
            <a:ext cx="6946142" cy="3454134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2629735" y="1844228"/>
            <a:ext cx="3744416" cy="1930552"/>
          </a:xfrm>
          <a:prstGeom prst="wedgeRectCallout">
            <a:avLst>
              <a:gd name="adj1" fmla="val 49607"/>
              <a:gd name="adj2" fmla="val -19611"/>
            </a:avLst>
          </a:prstGeom>
          <a:solidFill>
            <a:srgbClr val="FCFDF9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66800" dist="50800" dir="540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случае не единичной поставки для сокращения времени заполнения УПД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воспользоваться функцией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копирования документа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4"/>
          <p:cNvGrpSpPr>
            <a:grpSpLocks/>
          </p:cNvGrpSpPr>
          <p:nvPr/>
        </p:nvGrpSpPr>
        <p:grpSpPr bwMode="auto">
          <a:xfrm>
            <a:off x="5691188" y="0"/>
            <a:ext cx="3590925" cy="5056585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5"/>
              <a:ext cx="3708496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5"/>
              <a:ext cx="1308134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21518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330717" y="945165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416AA-59FA-4F8A-BA02-03A369074072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4919" y="1278732"/>
            <a:ext cx="184731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7894" y="627460"/>
            <a:ext cx="208478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43517" y="731050"/>
            <a:ext cx="73990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программе «1С:Бухгалтерия 8» начиная с версии 3.0.105.31 добавлена возможность обмена с заказчиками государственных контрактов через личный кабинет </a:t>
            </a:r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ЕИС </a:t>
            </a:r>
            <a:endParaRPr lang="ru-RU" sz="15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" y="116161"/>
            <a:ext cx="375878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Пример. Интеграция 1С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9AA9C4-EFD0-484D-A3C5-B0453BD39069}"/>
              </a:ext>
            </a:extLst>
          </p:cNvPr>
          <p:cNvSpPr txBox="1"/>
          <p:nvPr/>
        </p:nvSpPr>
        <p:spPr>
          <a:xfrm>
            <a:off x="181503" y="3954948"/>
            <a:ext cx="79208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ВАЖНО!</a:t>
            </a:r>
          </a:p>
          <a:p>
            <a:r>
              <a:rPr lang="ru-RU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Подписание </a:t>
            </a:r>
            <a:r>
              <a:rPr lang="ru-RU" sz="15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электронных документов и другие криптографические операции </a:t>
            </a:r>
            <a:r>
              <a:rPr lang="ru-RU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выполняются </a:t>
            </a:r>
            <a:r>
              <a:rPr lang="ru-RU" sz="15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личном кабинете </a:t>
            </a:r>
            <a:r>
              <a:rPr lang="ru-RU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ЕИС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39E804-2E17-4C46-8095-363C035593D9}"/>
              </a:ext>
            </a:extLst>
          </p:cNvPr>
          <p:cNvSpPr txBox="1"/>
          <p:nvPr/>
        </p:nvSpPr>
        <p:spPr>
          <a:xfrm>
            <a:off x="111775" y="1596764"/>
            <a:ext cx="45223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Документы из личного кабинета ЕИС поступают во входящие документы </a:t>
            </a:r>
            <a:r>
              <a:rPr lang="ru-RU" sz="14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ЭДО</a:t>
            </a:r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Если один и тот же товар соответствует разным объектам закупки, можно использовать разные элементы справочника </a:t>
            </a:r>
            <a:r>
              <a:rPr lang="ru-RU" sz="14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Номенклатура</a:t>
            </a:r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Для объектов закупки с типом Работа или Услуга можно указывать одинаковые элементы справочника </a:t>
            </a:r>
            <a:r>
              <a:rPr lang="ru-RU" sz="14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Номенклатура</a:t>
            </a:r>
            <a:endParaRPr lang="ru-RU" sz="14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Объект 4">
            <a:extLst>
              <a:ext uri="{FF2B5EF4-FFF2-40B4-BE49-F238E27FC236}">
                <a16:creationId xmlns="" xmlns:a16="http://schemas.microsoft.com/office/drawing/2014/main" id="{97935C9C-4E6F-4747-99B7-6E609F6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32" y="1310889"/>
            <a:ext cx="4355024" cy="29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565"/>
            <a:ext cx="8392696" cy="41630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654852" y="1848631"/>
            <a:ext cx="4662140" cy="1941768"/>
            <a:chOff x="2782016" y="1974477"/>
            <a:chExt cx="4662140" cy="1941768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6559758" y="1974477"/>
              <a:ext cx="0" cy="28800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588224" y="2744794"/>
              <a:ext cx="0" cy="18000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4226474" y="2924794"/>
              <a:ext cx="2376264" cy="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4262759" y="3140557"/>
              <a:ext cx="1764000" cy="1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6811505" y="3500336"/>
              <a:ext cx="0" cy="10800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4211960" y="3623404"/>
              <a:ext cx="2628000" cy="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19"/>
            <p:cNvSpPr/>
            <p:nvPr/>
          </p:nvSpPr>
          <p:spPr>
            <a:xfrm>
              <a:off x="2804654" y="2786867"/>
              <a:ext cx="1420913" cy="5400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023243" y="2982368"/>
              <a:ext cx="1420913" cy="5400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с двумя скругленными противолежащими углами 22"/>
            <p:cNvSpPr/>
            <p:nvPr/>
          </p:nvSpPr>
          <p:spPr>
            <a:xfrm>
              <a:off x="2782016" y="3376245"/>
              <a:ext cx="1440000" cy="540000"/>
            </a:xfrm>
            <a:prstGeom prst="round2Diag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5968778" y="2229727"/>
              <a:ext cx="1260000" cy="540000"/>
            </a:xfrm>
            <a:prstGeom prst="round2Diag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" y="1"/>
            <a:ext cx="2411760" cy="5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197" y="83409"/>
            <a:ext cx="222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Отказ от приемки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565"/>
            <a:ext cx="8392696" cy="4163006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069954" y="1851670"/>
            <a:ext cx="7375972" cy="2643996"/>
            <a:chOff x="1069954" y="1851670"/>
            <a:chExt cx="7375972" cy="2643996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2517247" y="4198906"/>
              <a:ext cx="1944000" cy="1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7855340" y="2582761"/>
              <a:ext cx="0" cy="133200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2491025" y="3914761"/>
              <a:ext cx="5364000" cy="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7257926" y="2118493"/>
              <a:ext cx="1188000" cy="468000"/>
            </a:xfrm>
            <a:prstGeom prst="round2Diag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2198192" y="2922236"/>
              <a:ext cx="6822" cy="943474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2198192" y="2931790"/>
              <a:ext cx="468000" cy="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4151686" y="3018894"/>
              <a:ext cx="1764000" cy="1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6689260" y="3371095"/>
              <a:ext cx="0" cy="10800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4082458" y="3494163"/>
              <a:ext cx="2628000" cy="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7949119" y="1930935"/>
              <a:ext cx="3926" cy="194815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436951" y="1851670"/>
              <a:ext cx="0" cy="7200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6415742" y="1920667"/>
              <a:ext cx="1548000" cy="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Скругленный прямоугольник 39"/>
            <p:cNvSpPr/>
            <p:nvPr/>
          </p:nvSpPr>
          <p:spPr>
            <a:xfrm>
              <a:off x="1069954" y="3847083"/>
              <a:ext cx="1420913" cy="5400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4430317" y="3955666"/>
              <a:ext cx="1420913" cy="5400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651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4"/>
          <p:cNvGrpSpPr>
            <a:grpSpLocks/>
          </p:cNvGrpSpPr>
          <p:nvPr/>
        </p:nvGrpSpPr>
        <p:grpSpPr bwMode="auto">
          <a:xfrm>
            <a:off x="5691188" y="0"/>
            <a:ext cx="3590925" cy="5056585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5"/>
              <a:ext cx="3708496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5"/>
              <a:ext cx="1308134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21518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330717" y="945165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416AA-59FA-4F8A-BA02-03A369074072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4919" y="1278732"/>
            <a:ext cx="184731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7894" y="627460"/>
            <a:ext cx="208478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9" y="302518"/>
            <a:ext cx="7318736" cy="4534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7894" y="4005235"/>
            <a:ext cx="22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https://clck.ru/zpmcU</a:t>
            </a:r>
            <a:endParaRPr lang="ru-RU" dirty="0" err="1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2169098"/>
            <a:ext cx="1729285" cy="17140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837" y="119629"/>
            <a:ext cx="4176913" cy="507831"/>
          </a:xfrm>
          <a:prstGeom prst="rect">
            <a:avLst/>
          </a:prstGeom>
          <a:solidFill>
            <a:srgbClr val="FCFDF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Независимый регистратор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4"/>
          <p:cNvGrpSpPr>
            <a:grpSpLocks/>
          </p:cNvGrpSpPr>
          <p:nvPr/>
        </p:nvGrpSpPr>
        <p:grpSpPr bwMode="auto">
          <a:xfrm>
            <a:off x="5691188" y="0"/>
            <a:ext cx="3590925" cy="5056585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5"/>
              <a:ext cx="3708496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5"/>
              <a:ext cx="1308134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21518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330717" y="945165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416AA-59FA-4F8A-BA02-03A369074072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4919" y="1278732"/>
            <a:ext cx="184731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7894" y="627460"/>
            <a:ext cx="208478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565548"/>
            <a:ext cx="8845422" cy="45070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837" y="119629"/>
            <a:ext cx="4828951" cy="507831"/>
          </a:xfrm>
          <a:prstGeom prst="rect">
            <a:avLst/>
          </a:prstGeom>
          <a:solidFill>
            <a:srgbClr val="FCFDF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материалы ЕИС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8761" y="3930104"/>
            <a:ext cx="2196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https://clck.ru/Y2XB6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410" y="2086794"/>
            <a:ext cx="170556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clrChange>
              <a:clrFrom>
                <a:srgbClr val="BBD621"/>
              </a:clrFrom>
              <a:clrTo>
                <a:srgbClr val="BBD62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40" y="1203599"/>
            <a:ext cx="4472360" cy="33393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4425" y="334960"/>
            <a:ext cx="500669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Способы заключения контракта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2790145"/>
            <a:ext cx="2467246" cy="80917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 sz="18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1242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позиции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6136" y="1563639"/>
            <a:ext cx="2467246" cy="80917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 sz="18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15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групп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4260349"/>
            <a:ext cx="5328592" cy="6726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Участник после подачи заявки видит минимальное ценовое предложение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Повторная подача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заявки 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 отзыва доступна через 10 минут</a:t>
            </a:r>
            <a:endParaRPr lang="ru-RU" sz="12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288390784"/>
              </p:ext>
            </p:extLst>
          </p:nvPr>
        </p:nvGraphicFramePr>
        <p:xfrm>
          <a:off x="657447" y="939767"/>
          <a:ext cx="4267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53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3646" y="214091"/>
            <a:ext cx="504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Направления закупок продуктов питания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84" y="893379"/>
            <a:ext cx="3223700" cy="3057957"/>
          </a:xfrm>
          <a:prstGeom prst="rect">
            <a:avLst/>
          </a:prstGeo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980972"/>
              </p:ext>
            </p:extLst>
          </p:nvPr>
        </p:nvGraphicFramePr>
        <p:xfrm>
          <a:off x="74145" y="893380"/>
          <a:ext cx="8428161" cy="395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724128" y="2505914"/>
            <a:ext cx="2467246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9280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контрактов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128" y="3291894"/>
            <a:ext cx="2467246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69,5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средняя сумма контракта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24128" y="1767681"/>
            <a:ext cx="2467246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644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,8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8 месяцев 2022 года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24128" y="1019003"/>
            <a:ext cx="2467246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526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заказчиков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240" y="812138"/>
            <a:ext cx="7941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err="1" smtClean="0">
                <a:solidFill>
                  <a:schemeClr val="bg2">
                    <a:lumMod val="10000"/>
                  </a:schemeClr>
                </a:solidFill>
              </a:rPr>
              <a:t>Млн.руб</a:t>
            </a:r>
            <a:endParaRPr lang="ru-RU" sz="13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53285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Оферты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47670" y="1322496"/>
            <a:ext cx="93600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10" y="617296"/>
            <a:ext cx="7405468" cy="40536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921977"/>
            <a:ext cx="7200800" cy="92969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95982"/>
            <a:ext cx="7200800" cy="276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96572" y="1631476"/>
            <a:ext cx="6487554" cy="1025251"/>
            <a:chOff x="496572" y="1631476"/>
            <a:chExt cx="6487554" cy="10252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96572" y="2067742"/>
              <a:ext cx="4392488" cy="432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ая выноска 21"/>
            <p:cNvSpPr/>
            <p:nvPr/>
          </p:nvSpPr>
          <p:spPr>
            <a:xfrm>
              <a:off x="5396252" y="1631476"/>
              <a:ext cx="1587874" cy="1025251"/>
            </a:xfrm>
            <a:prstGeom prst="wedgeRectCallout">
              <a:avLst>
                <a:gd name="adj1" fmla="val -75586"/>
                <a:gd name="adj2" fmla="val 8962"/>
              </a:avLst>
            </a:prstGeom>
            <a:solidFill>
              <a:srgbClr val="FCFDF9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Заполняем</a:t>
              </a:r>
              <a:b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4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только если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имеется скидка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4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53285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Оферты - ошибки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47670" y="1322496"/>
            <a:ext cx="93600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93" y="704313"/>
            <a:ext cx="7092280" cy="2299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142" y="2621586"/>
            <a:ext cx="6967726" cy="2083351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2195736" y="1185180"/>
            <a:ext cx="2050895" cy="1061455"/>
          </a:xfrm>
          <a:prstGeom prst="wedgeRectCallout">
            <a:avLst>
              <a:gd name="adj1" fmla="val 101744"/>
              <a:gd name="adj2" fmla="val 24659"/>
            </a:avLst>
          </a:prstGeom>
          <a:solidFill>
            <a:srgbClr val="FCFDF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Минимальное и максимальное количество должны отличаться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635096" y="2863465"/>
            <a:ext cx="1619405" cy="887165"/>
          </a:xfrm>
          <a:prstGeom prst="wedgeRectCallout">
            <a:avLst>
              <a:gd name="adj1" fmla="val 119112"/>
              <a:gd name="adj2" fmla="val 20512"/>
            </a:avLst>
          </a:prstGeom>
          <a:solidFill>
            <a:srgbClr val="FCFDF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 действия не должен быть коротким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53285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Оферты - ошибки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47670" y="1322496"/>
            <a:ext cx="93600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6" y="656318"/>
            <a:ext cx="7380312" cy="40044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84"/>
          <a:stretch/>
        </p:blipFill>
        <p:spPr>
          <a:xfrm>
            <a:off x="225156" y="3013082"/>
            <a:ext cx="6147044" cy="9541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169" y="3987728"/>
            <a:ext cx="6858355" cy="234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336863" y="1203599"/>
            <a:ext cx="2216560" cy="1500172"/>
          </a:xfrm>
          <a:prstGeom prst="wedgeRectCallout">
            <a:avLst>
              <a:gd name="adj1" fmla="val -68056"/>
              <a:gd name="adj2" fmla="val 87330"/>
            </a:avLst>
          </a:prstGeom>
          <a:solidFill>
            <a:srgbClr val="FCFDF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Существенные условия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заполнены!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Допустимо написать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соответствии с условиями договора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664341" y="2063723"/>
            <a:ext cx="2216560" cy="1500172"/>
          </a:xfrm>
          <a:prstGeom prst="wedgeRectCallout">
            <a:avLst>
              <a:gd name="adj1" fmla="val -68056"/>
              <a:gd name="adj2" fmla="val 87330"/>
            </a:avLst>
          </a:prstGeom>
          <a:solidFill>
            <a:srgbClr val="FCFDF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Описание не соответствует позиции каталога!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35" y="282224"/>
            <a:ext cx="2558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Помощь техническая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43" y="702748"/>
            <a:ext cx="7092280" cy="3930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1438869"/>
            <a:ext cx="5199438" cy="31478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90500" dist="50800" dir="702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819617" y="3939902"/>
            <a:ext cx="540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35" y="282224"/>
            <a:ext cx="429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Подписка на оповещения о закупках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66" y="702748"/>
            <a:ext cx="6491823" cy="387314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508104" y="2931790"/>
            <a:ext cx="576064" cy="576064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2859782"/>
            <a:ext cx="3613291" cy="164571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83568" y="783015"/>
            <a:ext cx="2376264" cy="2765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341</Words>
  <Application>Microsoft Office PowerPoint</Application>
  <PresentationFormat>Экран (16:9)</PresentationFormat>
  <Paragraphs>74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Мытарев Александр Геннадьевич</cp:lastModifiedBy>
  <cp:revision>307</cp:revision>
  <cp:lastPrinted>2022-09-13T10:57:41Z</cp:lastPrinted>
  <dcterms:created xsi:type="dcterms:W3CDTF">2020-09-14T07:25:20Z</dcterms:created>
  <dcterms:modified xsi:type="dcterms:W3CDTF">2022-09-13T14:31:22Z</dcterms:modified>
</cp:coreProperties>
</file>