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8" r:id="rId2"/>
    <p:sldId id="300" r:id="rId3"/>
    <p:sldId id="291" r:id="rId4"/>
    <p:sldId id="304" r:id="rId5"/>
    <p:sldId id="301" r:id="rId6"/>
    <p:sldId id="294" r:id="rId7"/>
    <p:sldId id="297" r:id="rId8"/>
    <p:sldId id="299" r:id="rId9"/>
    <p:sldId id="318" r:id="rId10"/>
    <p:sldId id="305" r:id="rId11"/>
    <p:sldId id="316" r:id="rId12"/>
    <p:sldId id="312" r:id="rId13"/>
    <p:sldId id="313" r:id="rId14"/>
    <p:sldId id="314" r:id="rId15"/>
    <p:sldId id="315" r:id="rId16"/>
    <p:sldId id="317" r:id="rId17"/>
    <p:sldId id="295" r:id="rId18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5E0B4"/>
    <a:srgbClr val="5FC5BF"/>
    <a:srgbClr val="A1B296"/>
    <a:srgbClr val="D2DEEF"/>
    <a:srgbClr val="FFC000"/>
    <a:srgbClr val="367AB9"/>
    <a:srgbClr val="B7AE79"/>
    <a:srgbClr val="EA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F0E75-F998-4FE8-8A55-C88BDF03DF5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1D8874-44D1-434F-A9D9-BF449D1E8B8E}">
      <dgm:prSet custT="1"/>
      <dgm:spPr/>
      <dgm:t>
        <a:bodyPr/>
        <a:lstStyle/>
        <a:p>
          <a:endParaRPr lang="ru-RU" sz="2000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Изменение существенных условий контрактов 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27014CC0-C61F-4642-9C2D-B7C2B48ED526}" type="parTrans" cxnId="{E5FF68A1-40CA-4028-8D60-68C3FF6D7998}">
      <dgm:prSet/>
      <dgm:spPr/>
      <dgm:t>
        <a:bodyPr/>
        <a:lstStyle/>
        <a:p>
          <a:endParaRPr lang="ru-RU"/>
        </a:p>
      </dgm:t>
    </dgm:pt>
    <dgm:pt modelId="{C47BD4E3-7C81-4B1B-A57E-759F661CF9FA}" type="sibTrans" cxnId="{E5FF68A1-40CA-4028-8D60-68C3FF6D7998}">
      <dgm:prSet/>
      <dgm:spPr/>
      <dgm:t>
        <a:bodyPr/>
        <a:lstStyle/>
        <a:p>
          <a:endParaRPr lang="ru-RU"/>
        </a:p>
      </dgm:t>
    </dgm:pt>
    <dgm:pt modelId="{7E17A9F0-53E5-4381-85D1-DB001FAEDFB1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Постановление Правительства Самарской области от 13.04.2022 № 250 «Об отдельных особенностях изменения существенных условий контрактов на закупку товаров, работ, услуг для нужд Самарской области»</a:t>
          </a:r>
          <a:endParaRPr lang="ru-RU" sz="2000" b="1" dirty="0" smtClean="0">
            <a:solidFill>
              <a:srgbClr val="FF0000"/>
            </a:solidFill>
          </a:endParaRPr>
        </a:p>
      </dgm:t>
    </dgm:pt>
    <dgm:pt modelId="{1A1E02CA-0CE5-4458-81A3-A59EC39F1039}" type="parTrans" cxnId="{FC010A2E-F576-4293-87C5-DF3AB0B73A36}">
      <dgm:prSet/>
      <dgm:spPr/>
      <dgm:t>
        <a:bodyPr/>
        <a:lstStyle/>
        <a:p>
          <a:endParaRPr lang="ru-RU"/>
        </a:p>
      </dgm:t>
    </dgm:pt>
    <dgm:pt modelId="{A0B310D0-51E6-4002-B604-75624A0A047F}" type="sibTrans" cxnId="{FC010A2E-F576-4293-87C5-DF3AB0B73A36}">
      <dgm:prSet/>
      <dgm:spPr/>
      <dgm:t>
        <a:bodyPr/>
        <a:lstStyle/>
        <a:p>
          <a:endParaRPr lang="ru-RU"/>
        </a:p>
      </dgm:t>
    </dgm:pt>
    <dgm:pt modelId="{BA86D304-CB59-4491-923A-3C9DDD3726B8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0000"/>
              </a:solidFill>
            </a:rPr>
            <a:t>ч.65.1 ст.112 44-ФЗ</a:t>
          </a:r>
        </a:p>
      </dgm:t>
    </dgm:pt>
    <dgm:pt modelId="{D51F7E7A-CA7F-4B5E-BA94-6022C6365800}" type="parTrans" cxnId="{0C77793F-3A02-4B29-9F56-9B8803FC0D6B}">
      <dgm:prSet/>
      <dgm:spPr/>
    </dgm:pt>
    <dgm:pt modelId="{FE53A7C7-E7D9-4F77-B578-DB7C8DE6BF76}" type="sibTrans" cxnId="{0C77793F-3A02-4B29-9F56-9B8803FC0D6B}">
      <dgm:prSet/>
      <dgm:spPr/>
    </dgm:pt>
    <dgm:pt modelId="{1F8D8784-7F24-4958-BAFB-10F6C62DC187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  </a:t>
          </a:r>
          <a:r>
            <a:rPr lang="ru-RU" sz="2000" b="1" dirty="0" smtClean="0">
              <a:solidFill>
                <a:srgbClr val="FF0000"/>
              </a:solidFill>
            </a:rPr>
            <a:t>На основании решения высшего органа местной администрации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                                                                                                  </a:t>
          </a:r>
          <a:r>
            <a:rPr lang="ru-RU" sz="2000" b="1" dirty="0" smtClean="0">
              <a:solidFill>
                <a:srgbClr val="FF0000"/>
              </a:solidFill>
            </a:rPr>
            <a:t>УСЛОВИЯ: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                                                                                                                                                                    Обращение поставщика + обосновывающие документы                                             </a:t>
          </a:r>
          <a:r>
            <a:rPr lang="ru-RU" sz="2000" b="1" dirty="0" smtClean="0">
              <a:solidFill>
                <a:srgbClr val="FF0000"/>
              </a:solidFill>
            </a:rPr>
            <a:t>Обоснование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необходимости изменений за </a:t>
          </a:r>
          <a:r>
            <a:rPr lang="ru-RU" sz="2000" b="1" dirty="0" smtClean="0">
              <a:solidFill>
                <a:srgbClr val="FF0000"/>
              </a:solidFill>
            </a:rPr>
            <a:t>подписью руководителя заказчика                                                                                                                Обращение в ГРБС 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для проверки пакета документов и </a:t>
          </a:r>
          <a:r>
            <a:rPr lang="ru-RU" sz="2000" b="1" dirty="0" smtClean="0">
              <a:solidFill>
                <a:srgbClr val="FF0000"/>
              </a:solidFill>
            </a:rPr>
            <a:t>подготовки акта                                                                                        Итог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– заключение дополнительного соглашения.      </a:t>
          </a:r>
          <a:r>
            <a:rPr lang="ru-RU" sz="2000" b="1" dirty="0" smtClean="0">
              <a:solidFill>
                <a:srgbClr val="FF0000"/>
              </a:solidFill>
            </a:rPr>
            <a:t>ВАЖНО!                                                                                                      Особый порядок изменения «СТРОИТЕЛЬНЫХ» контрактов Постановление Правительства РФ от 16.04.2022 №680                             </a:t>
          </a:r>
        </a:p>
      </dgm:t>
    </dgm:pt>
    <dgm:pt modelId="{FE8DF91B-A4B3-47C6-96C2-AF2BB28580CE}" type="parTrans" cxnId="{BECA79BE-75F2-4E21-8A8F-A508DA0F779D}">
      <dgm:prSet/>
      <dgm:spPr/>
    </dgm:pt>
    <dgm:pt modelId="{467E1406-0B00-4D81-90D3-79C5E9A6B94D}" type="sibTrans" cxnId="{BECA79BE-75F2-4E21-8A8F-A508DA0F779D}">
      <dgm:prSet/>
      <dgm:spPr/>
    </dgm:pt>
    <dgm:pt modelId="{5015E31E-DD2D-48D2-8158-648D128EBD00}" type="pres">
      <dgm:prSet presAssocID="{09CF0E75-F998-4FE8-8A55-C88BDF03DF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2FA69B-4C22-468C-B6AF-9116061FD67C}" type="pres">
      <dgm:prSet presAssocID="{FB1D8874-44D1-434F-A9D9-BF449D1E8B8E}" presName="composite" presStyleCnt="0"/>
      <dgm:spPr/>
    </dgm:pt>
    <dgm:pt modelId="{CE6FBC77-E2A8-4DF0-82F1-55551382D4C1}" type="pres">
      <dgm:prSet presAssocID="{FB1D8874-44D1-434F-A9D9-BF449D1E8B8E}" presName="parentText" presStyleLbl="alignNode1" presStyleIdx="0" presStyleCnt="1" custLinFactNeighborX="-887" custLinFactNeighborY="-12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98CB8-6343-45F4-95D2-1E313E5AA6C7}" type="pres">
      <dgm:prSet presAssocID="{FB1D8874-44D1-434F-A9D9-BF449D1E8B8E}" presName="descendantText" presStyleLbl="alignAcc1" presStyleIdx="0" presStyleCnt="1" custScaleY="196738" custLinFactNeighborX="849" custLinFactNeighborY="-1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8FB5D9-4476-484A-8580-50E503EB5312}" type="presOf" srcId="{7E17A9F0-53E5-4381-85D1-DB001FAEDFB1}" destId="{75D98CB8-6343-45F4-95D2-1E313E5AA6C7}" srcOrd="0" destOrd="1" presId="urn:microsoft.com/office/officeart/2005/8/layout/chevron2"/>
    <dgm:cxn modelId="{F00E01FC-AEC4-4A63-956C-D9FD58C7F007}" type="presOf" srcId="{BA86D304-CB59-4491-923A-3C9DDD3726B8}" destId="{75D98CB8-6343-45F4-95D2-1E313E5AA6C7}" srcOrd="0" destOrd="0" presId="urn:microsoft.com/office/officeart/2005/8/layout/chevron2"/>
    <dgm:cxn modelId="{0C77793F-3A02-4B29-9F56-9B8803FC0D6B}" srcId="{FB1D8874-44D1-434F-A9D9-BF449D1E8B8E}" destId="{BA86D304-CB59-4491-923A-3C9DDD3726B8}" srcOrd="0" destOrd="0" parTransId="{D51F7E7A-CA7F-4B5E-BA94-6022C6365800}" sibTransId="{FE53A7C7-E7D9-4F77-B578-DB7C8DE6BF76}"/>
    <dgm:cxn modelId="{E5FF68A1-40CA-4028-8D60-68C3FF6D7998}" srcId="{09CF0E75-F998-4FE8-8A55-C88BDF03DF57}" destId="{FB1D8874-44D1-434F-A9D9-BF449D1E8B8E}" srcOrd="0" destOrd="0" parTransId="{27014CC0-C61F-4642-9C2D-B7C2B48ED526}" sibTransId="{C47BD4E3-7C81-4B1B-A57E-759F661CF9FA}"/>
    <dgm:cxn modelId="{B0703A84-4095-4D9C-A622-4B440BD87088}" type="presOf" srcId="{09CF0E75-F998-4FE8-8A55-C88BDF03DF57}" destId="{5015E31E-DD2D-48D2-8158-648D128EBD00}" srcOrd="0" destOrd="0" presId="urn:microsoft.com/office/officeart/2005/8/layout/chevron2"/>
    <dgm:cxn modelId="{FC010A2E-F576-4293-87C5-DF3AB0B73A36}" srcId="{FB1D8874-44D1-434F-A9D9-BF449D1E8B8E}" destId="{7E17A9F0-53E5-4381-85D1-DB001FAEDFB1}" srcOrd="1" destOrd="0" parTransId="{1A1E02CA-0CE5-4458-81A3-A59EC39F1039}" sibTransId="{A0B310D0-51E6-4002-B604-75624A0A047F}"/>
    <dgm:cxn modelId="{7568C28D-4EFE-4180-AD8B-C77D3DCAF131}" type="presOf" srcId="{1F8D8784-7F24-4958-BAFB-10F6C62DC187}" destId="{75D98CB8-6343-45F4-95D2-1E313E5AA6C7}" srcOrd="0" destOrd="2" presId="urn:microsoft.com/office/officeart/2005/8/layout/chevron2"/>
    <dgm:cxn modelId="{390AA6D9-DEE9-4A3A-A743-47716FC84A00}" type="presOf" srcId="{FB1D8874-44D1-434F-A9D9-BF449D1E8B8E}" destId="{CE6FBC77-E2A8-4DF0-82F1-55551382D4C1}" srcOrd="0" destOrd="0" presId="urn:microsoft.com/office/officeart/2005/8/layout/chevron2"/>
    <dgm:cxn modelId="{BECA79BE-75F2-4E21-8A8F-A508DA0F779D}" srcId="{FB1D8874-44D1-434F-A9D9-BF449D1E8B8E}" destId="{1F8D8784-7F24-4958-BAFB-10F6C62DC187}" srcOrd="2" destOrd="0" parTransId="{FE8DF91B-A4B3-47C6-96C2-AF2BB28580CE}" sibTransId="{467E1406-0B00-4D81-90D3-79C5E9A6B94D}"/>
    <dgm:cxn modelId="{33AE6072-CEA7-4AE5-BDED-3800DF642B06}" type="presParOf" srcId="{5015E31E-DD2D-48D2-8158-648D128EBD00}" destId="{462FA69B-4C22-468C-B6AF-9116061FD67C}" srcOrd="0" destOrd="0" presId="urn:microsoft.com/office/officeart/2005/8/layout/chevron2"/>
    <dgm:cxn modelId="{BECC54DA-DD49-4789-B46D-EA394DCC59A9}" type="presParOf" srcId="{462FA69B-4C22-468C-B6AF-9116061FD67C}" destId="{CE6FBC77-E2A8-4DF0-82F1-55551382D4C1}" srcOrd="0" destOrd="0" presId="urn:microsoft.com/office/officeart/2005/8/layout/chevron2"/>
    <dgm:cxn modelId="{28CAC80B-0A3A-4EBC-AB45-8145FAD3F058}" type="presParOf" srcId="{462FA69B-4C22-468C-B6AF-9116061FD67C}" destId="{75D98CB8-6343-45F4-95D2-1E313E5AA6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F0E75-F998-4FE8-8A55-C88BDF03DF5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A6E29-3F96-4544-91F1-82467ECB9C49}">
      <dgm:prSet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Авансирование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1F421CB6-D73C-42AD-ADFB-72F3814C59AB}" type="parTrans" cxnId="{E2530943-C1FF-49C0-9D18-3E985C4278A1}">
      <dgm:prSet/>
      <dgm:spPr/>
      <dgm:t>
        <a:bodyPr/>
        <a:lstStyle/>
        <a:p>
          <a:endParaRPr lang="ru-RU"/>
        </a:p>
      </dgm:t>
    </dgm:pt>
    <dgm:pt modelId="{DFCA95DE-4448-4470-A835-A8422152BAA1}" type="sibTrans" cxnId="{E2530943-C1FF-49C0-9D18-3E985C4278A1}">
      <dgm:prSet/>
      <dgm:spPr/>
      <dgm:t>
        <a:bodyPr/>
        <a:lstStyle/>
        <a:p>
          <a:endParaRPr lang="ru-RU"/>
        </a:p>
      </dgm:t>
    </dgm:pt>
    <dgm:pt modelId="{E548037C-088D-4C4A-8128-FA3E359045B0}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Постановление Правительства Самарской области от 14.04.2022   №259 «Об особенностях установления размеров авансовых платежей при исполнении областного бюджета на 2022 год и на плановый период 2023 и 2024 годов»:                                                                                                                                                                   аванс </a:t>
          </a:r>
          <a:r>
            <a:rPr lang="ru-RU" sz="2400" b="1" dirty="0" smtClean="0">
              <a:solidFill>
                <a:srgbClr val="FF0000"/>
              </a:solidFill>
            </a:rPr>
            <a:t>до 50% </a:t>
          </a:r>
          <a:r>
            <a:rPr lang="ru-RU" sz="2400" b="0" dirty="0" smtClean="0">
              <a:solidFill>
                <a:schemeClr val="accent1">
                  <a:lumMod val="50000"/>
                </a:schemeClr>
              </a:solidFill>
            </a:rPr>
            <a:t>=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dirty="0" smtClean="0">
              <a:solidFill>
                <a:srgbClr val="FF0000"/>
              </a:solidFill>
            </a:rPr>
            <a:t>право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 Заказчика                                                                                                                                   аванс </a:t>
          </a:r>
          <a:r>
            <a:rPr lang="ru-RU" sz="2400" b="1" dirty="0" smtClean="0">
              <a:solidFill>
                <a:srgbClr val="FF0000"/>
              </a:solidFill>
            </a:rPr>
            <a:t>от 50% до 90% 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= </a:t>
          </a:r>
          <a:r>
            <a:rPr lang="ru-RU" sz="2400" b="1" dirty="0" smtClean="0">
              <a:solidFill>
                <a:srgbClr val="FF0000"/>
              </a:solidFill>
            </a:rPr>
            <a:t>казначейское сопровождение</a:t>
          </a:r>
          <a:endParaRPr lang="ru-RU" sz="2400" dirty="0"/>
        </a:p>
      </dgm:t>
    </dgm:pt>
    <dgm:pt modelId="{216A3D95-106D-4A1A-BA35-9669EBD3A5E8}" type="parTrans" cxnId="{C5849CA2-17D0-4A57-8AF3-333026E26F8D}">
      <dgm:prSet/>
      <dgm:spPr/>
      <dgm:t>
        <a:bodyPr/>
        <a:lstStyle/>
        <a:p>
          <a:endParaRPr lang="ru-RU"/>
        </a:p>
      </dgm:t>
    </dgm:pt>
    <dgm:pt modelId="{14106B1D-D236-4CE1-A5E8-2962B6860FA0}" type="sibTrans" cxnId="{C5849CA2-17D0-4A57-8AF3-333026E26F8D}">
      <dgm:prSet/>
      <dgm:spPr/>
      <dgm:t>
        <a:bodyPr/>
        <a:lstStyle/>
        <a:p>
          <a:endParaRPr lang="ru-RU"/>
        </a:p>
      </dgm:t>
    </dgm:pt>
    <dgm:pt modelId="{B75D945E-071E-4D57-BD8D-0239F894D750}">
      <dgm:prSet custT="1"/>
      <dgm:spPr/>
      <dgm:t>
        <a:bodyPr/>
        <a:lstStyle/>
        <a:p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</a:rPr>
            <a:t>Постановление Правительства РФ от 29.03.2022 N 505 "О приостановлении действия отдельных положений некоторых актов Правительства Российской Федерации и установлении размеров авансовых платежей при заключении государственных (муниципальных) контрактов в 2022 году"</a:t>
          </a:r>
          <a:endParaRPr lang="ru-RU" sz="24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2761853D-F58A-48E9-8FEF-8554FF0AD45A}" type="parTrans" cxnId="{BA0A5255-CA65-49CF-B133-9F335652C03B}">
      <dgm:prSet/>
      <dgm:spPr/>
      <dgm:t>
        <a:bodyPr/>
        <a:lstStyle/>
        <a:p>
          <a:endParaRPr lang="ru-RU"/>
        </a:p>
      </dgm:t>
    </dgm:pt>
    <dgm:pt modelId="{6329A9B9-5940-4186-AA54-9C46AA92408D}" type="sibTrans" cxnId="{BA0A5255-CA65-49CF-B133-9F335652C03B}">
      <dgm:prSet/>
      <dgm:spPr/>
      <dgm:t>
        <a:bodyPr/>
        <a:lstStyle/>
        <a:p>
          <a:endParaRPr lang="ru-RU"/>
        </a:p>
      </dgm:t>
    </dgm:pt>
    <dgm:pt modelId="{5015E31E-DD2D-48D2-8158-648D128EBD00}" type="pres">
      <dgm:prSet presAssocID="{09CF0E75-F998-4FE8-8A55-C88BDF03DF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012FDA-15C7-4C21-97D0-E6E6511E8094}" type="pres">
      <dgm:prSet presAssocID="{CE6A6E29-3F96-4544-91F1-82467ECB9C49}" presName="composite" presStyleCnt="0"/>
      <dgm:spPr/>
    </dgm:pt>
    <dgm:pt modelId="{27ED36A2-5797-40A0-A874-F22E628B732D}" type="pres">
      <dgm:prSet presAssocID="{CE6A6E29-3F96-4544-91F1-82467ECB9C49}" presName="parentText" presStyleLbl="alignNode1" presStyleIdx="0" presStyleCnt="1" custScaleX="97180" custLinFactNeighborX="11327" custLinFactNeighborY="-111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0CF9C-5BFC-467B-9F24-3C1CB43255E8}" type="pres">
      <dgm:prSet presAssocID="{CE6A6E29-3F96-4544-91F1-82467ECB9C49}" presName="descendantText" presStyleLbl="alignAcc1" presStyleIdx="0" presStyleCnt="1" custScaleX="90840" custScaleY="205029" custLinFactNeighborX="-1582" custLinFactNeighborY="5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7D36C-899D-49D4-9776-39AE76E0F6F0}" type="presOf" srcId="{E548037C-088D-4C4A-8128-FA3E359045B0}" destId="{FF60CF9C-5BFC-467B-9F24-3C1CB43255E8}" srcOrd="0" destOrd="1" presId="urn:microsoft.com/office/officeart/2005/8/layout/chevron2"/>
    <dgm:cxn modelId="{4E30AD96-AE2A-482A-97C4-C5B68E479E48}" type="presOf" srcId="{CE6A6E29-3F96-4544-91F1-82467ECB9C49}" destId="{27ED36A2-5797-40A0-A874-F22E628B732D}" srcOrd="0" destOrd="0" presId="urn:microsoft.com/office/officeart/2005/8/layout/chevron2"/>
    <dgm:cxn modelId="{C5849CA2-17D0-4A57-8AF3-333026E26F8D}" srcId="{CE6A6E29-3F96-4544-91F1-82467ECB9C49}" destId="{E548037C-088D-4C4A-8128-FA3E359045B0}" srcOrd="1" destOrd="0" parTransId="{216A3D95-106D-4A1A-BA35-9669EBD3A5E8}" sibTransId="{14106B1D-D236-4CE1-A5E8-2962B6860FA0}"/>
    <dgm:cxn modelId="{BA0A5255-CA65-49CF-B133-9F335652C03B}" srcId="{CE6A6E29-3F96-4544-91F1-82467ECB9C49}" destId="{B75D945E-071E-4D57-BD8D-0239F894D750}" srcOrd="0" destOrd="0" parTransId="{2761853D-F58A-48E9-8FEF-8554FF0AD45A}" sibTransId="{6329A9B9-5940-4186-AA54-9C46AA92408D}"/>
    <dgm:cxn modelId="{E2530943-C1FF-49C0-9D18-3E985C4278A1}" srcId="{09CF0E75-F998-4FE8-8A55-C88BDF03DF57}" destId="{CE6A6E29-3F96-4544-91F1-82467ECB9C49}" srcOrd="0" destOrd="0" parTransId="{1F421CB6-D73C-42AD-ADFB-72F3814C59AB}" sibTransId="{DFCA95DE-4448-4470-A835-A8422152BAA1}"/>
    <dgm:cxn modelId="{FBB90246-91E9-4097-86E6-E308D84E4BF2}" type="presOf" srcId="{09CF0E75-F998-4FE8-8A55-C88BDF03DF57}" destId="{5015E31E-DD2D-48D2-8158-648D128EBD00}" srcOrd="0" destOrd="0" presId="urn:microsoft.com/office/officeart/2005/8/layout/chevron2"/>
    <dgm:cxn modelId="{1C185699-C42E-4F77-9527-CC7D3920AA17}" type="presOf" srcId="{B75D945E-071E-4D57-BD8D-0239F894D750}" destId="{FF60CF9C-5BFC-467B-9F24-3C1CB43255E8}" srcOrd="0" destOrd="0" presId="urn:microsoft.com/office/officeart/2005/8/layout/chevron2"/>
    <dgm:cxn modelId="{5B9E8D61-1790-444F-BD85-2457B918232A}" type="presParOf" srcId="{5015E31E-DD2D-48D2-8158-648D128EBD00}" destId="{5E012FDA-15C7-4C21-97D0-E6E6511E8094}" srcOrd="0" destOrd="0" presId="urn:microsoft.com/office/officeart/2005/8/layout/chevron2"/>
    <dgm:cxn modelId="{41A82253-618A-40C9-970D-DD063A64833C}" type="presParOf" srcId="{5E012FDA-15C7-4C21-97D0-E6E6511E8094}" destId="{27ED36A2-5797-40A0-A874-F22E628B732D}" srcOrd="0" destOrd="0" presId="urn:microsoft.com/office/officeart/2005/8/layout/chevron2"/>
    <dgm:cxn modelId="{2D679F67-5842-4759-841E-4A9F77C896F4}" type="presParOf" srcId="{5E012FDA-15C7-4C21-97D0-E6E6511E8094}" destId="{FF60CF9C-5BFC-467B-9F24-3C1CB43255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F0E75-F998-4FE8-8A55-C88BDF03DF5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1D8874-44D1-434F-A9D9-BF449D1E8B8E}">
      <dgm:prSet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Нормирование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27014CC0-C61F-4642-9C2D-B7C2B48ED526}" type="parTrans" cxnId="{E5FF68A1-40CA-4028-8D60-68C3FF6D7998}">
      <dgm:prSet/>
      <dgm:spPr/>
      <dgm:t>
        <a:bodyPr/>
        <a:lstStyle/>
        <a:p>
          <a:endParaRPr lang="ru-RU"/>
        </a:p>
      </dgm:t>
    </dgm:pt>
    <dgm:pt modelId="{C47BD4E3-7C81-4B1B-A57E-759F661CF9FA}" type="sibTrans" cxnId="{E5FF68A1-40CA-4028-8D60-68C3FF6D7998}">
      <dgm:prSet/>
      <dgm:spPr/>
      <dgm:t>
        <a:bodyPr/>
        <a:lstStyle/>
        <a:p>
          <a:endParaRPr lang="ru-RU"/>
        </a:p>
      </dgm:t>
    </dgm:pt>
    <dgm:pt modelId="{7E17A9F0-53E5-4381-85D1-DB001FAEDFB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Приостановка </a:t>
          </a:r>
          <a:r>
            <a:rPr lang="ru-RU" sz="1800" b="1" dirty="0" smtClean="0">
              <a:solidFill>
                <a:srgbClr val="FF0000"/>
              </a:solidFill>
            </a:rPr>
            <a:t>до 31.12.2022  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действия </a:t>
          </a:r>
          <a:r>
            <a:rPr lang="ru-RU" sz="1800" b="1" dirty="0" smtClean="0">
              <a:solidFill>
                <a:srgbClr val="FF0000"/>
              </a:solidFill>
            </a:rPr>
            <a:t>постановление Правительства</a:t>
          </a:r>
          <a:endParaRPr lang="ru-RU" sz="6600" b="1" dirty="0" smtClean="0">
            <a:solidFill>
              <a:srgbClr val="FF0000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FF0000"/>
              </a:solidFill>
            </a:rPr>
            <a:t>Самарской области от 29.12.2015 N 895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«Об определении требований к закупаемым государственными органами Самарской области, органами управления территориальными государственными внебюджетными фондами и подведомственными им казенными и бюджетными учреждениями, унитарными предприятиями Самарской области отдельным видам товаров, работ, услуг (в том числе предельных цен товаров, работ, услуг)»</a:t>
          </a:r>
          <a:endParaRPr lang="ru-RU" sz="66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1A1E02CA-0CE5-4458-81A3-A59EC39F1039}" type="parTrans" cxnId="{FC010A2E-F576-4293-87C5-DF3AB0B73A36}">
      <dgm:prSet/>
      <dgm:spPr/>
      <dgm:t>
        <a:bodyPr/>
        <a:lstStyle/>
        <a:p>
          <a:endParaRPr lang="ru-RU"/>
        </a:p>
      </dgm:t>
    </dgm:pt>
    <dgm:pt modelId="{A0B310D0-51E6-4002-B604-75624A0A047F}" type="sibTrans" cxnId="{FC010A2E-F576-4293-87C5-DF3AB0B73A36}">
      <dgm:prSet/>
      <dgm:spPr/>
      <dgm:t>
        <a:bodyPr/>
        <a:lstStyle/>
        <a:p>
          <a:endParaRPr lang="ru-RU"/>
        </a:p>
      </dgm:t>
    </dgm:pt>
    <dgm:pt modelId="{1E89008A-EE22-4A35-8226-3A90FEB399B3}">
      <dgm:prSet custT="1"/>
      <dgm:spPr/>
      <dgm:t>
        <a:bodyPr/>
        <a:lstStyle/>
        <a:p>
          <a:pPr marL="0" indent="0"/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Согласование заявок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908485EC-EC1F-414A-95FE-522E3AD7DFF9}" type="parTrans" cxnId="{7EC28C98-DED0-4DC1-91E8-90EA8B89C5DD}">
      <dgm:prSet/>
      <dgm:spPr/>
      <dgm:t>
        <a:bodyPr/>
        <a:lstStyle/>
        <a:p>
          <a:endParaRPr lang="ru-RU"/>
        </a:p>
      </dgm:t>
    </dgm:pt>
    <dgm:pt modelId="{B28F33EE-66A0-45D1-9886-2D554CA746F6}" type="sibTrans" cxnId="{7EC28C98-DED0-4DC1-91E8-90EA8B89C5DD}">
      <dgm:prSet/>
      <dgm:spPr/>
      <dgm:t>
        <a:bodyPr/>
        <a:lstStyle/>
        <a:p>
          <a:endParaRPr lang="ru-RU"/>
        </a:p>
      </dgm:t>
    </dgm:pt>
    <dgm:pt modelId="{6645E97F-C127-4B82-A1F2-842C9CF7E4BD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С </a:t>
          </a:r>
          <a:r>
            <a:rPr lang="ru-RU" sz="2000" b="1" dirty="0" smtClean="0">
              <a:solidFill>
                <a:srgbClr val="FF0000"/>
              </a:solidFill>
            </a:rPr>
            <a:t>23.03.2022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согласование с Департаментом информационных технологий заявок на закупку компьютерной техники и программного обеспечения (в системе ГИС «Госзаказ»)</a:t>
          </a:r>
          <a:endParaRPr lang="ru-RU" sz="2000" dirty="0"/>
        </a:p>
      </dgm:t>
    </dgm:pt>
    <dgm:pt modelId="{4EF9297F-F473-4B22-81AB-66BFF928A1D7}" type="parTrans" cxnId="{468B45BE-C364-4D17-AC6E-4E75EDDAD1CB}">
      <dgm:prSet/>
      <dgm:spPr/>
      <dgm:t>
        <a:bodyPr/>
        <a:lstStyle/>
        <a:p>
          <a:endParaRPr lang="ru-RU"/>
        </a:p>
      </dgm:t>
    </dgm:pt>
    <dgm:pt modelId="{3F0C6A75-59DF-46ED-B068-6A5ED16213B9}" type="sibTrans" cxnId="{468B45BE-C364-4D17-AC6E-4E75EDDAD1CB}">
      <dgm:prSet/>
      <dgm:spPr/>
      <dgm:t>
        <a:bodyPr/>
        <a:lstStyle/>
        <a:p>
          <a:endParaRPr lang="ru-RU"/>
        </a:p>
      </dgm:t>
    </dgm:pt>
    <dgm:pt modelId="{5015E31E-DD2D-48D2-8158-648D128EBD00}" type="pres">
      <dgm:prSet presAssocID="{09CF0E75-F998-4FE8-8A55-C88BDF03DF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2FA69B-4C22-468C-B6AF-9116061FD67C}" type="pres">
      <dgm:prSet presAssocID="{FB1D8874-44D1-434F-A9D9-BF449D1E8B8E}" presName="composite" presStyleCnt="0"/>
      <dgm:spPr/>
    </dgm:pt>
    <dgm:pt modelId="{CE6FBC77-E2A8-4DF0-82F1-55551382D4C1}" type="pres">
      <dgm:prSet presAssocID="{FB1D8874-44D1-434F-A9D9-BF449D1E8B8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98CB8-6343-45F4-95D2-1E313E5AA6C7}" type="pres">
      <dgm:prSet presAssocID="{FB1D8874-44D1-434F-A9D9-BF449D1E8B8E}" presName="descendantText" presStyleLbl="alignAcc1" presStyleIdx="0" presStyleCnt="2" custScaleY="150643" custLinFactNeighborX="0" custLinFactNeighborY="-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804B5-88E7-4684-B43C-1ADB03D5C8E4}" type="pres">
      <dgm:prSet presAssocID="{C47BD4E3-7C81-4B1B-A57E-759F661CF9FA}" presName="sp" presStyleCnt="0"/>
      <dgm:spPr/>
    </dgm:pt>
    <dgm:pt modelId="{75ABDCB5-FD28-499A-A016-06324627131E}" type="pres">
      <dgm:prSet presAssocID="{1E89008A-EE22-4A35-8226-3A90FEB399B3}" presName="composite" presStyleCnt="0"/>
      <dgm:spPr/>
    </dgm:pt>
    <dgm:pt modelId="{BD2153AE-A8CE-4EF6-BA65-6E2DC61C22A2}" type="pres">
      <dgm:prSet presAssocID="{1E89008A-EE22-4A35-8226-3A90FEB399B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066C8-E156-4432-B86E-ECAD993F9F22}" type="pres">
      <dgm:prSet presAssocID="{1E89008A-EE22-4A35-8226-3A90FEB399B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FF68A1-40CA-4028-8D60-68C3FF6D7998}" srcId="{09CF0E75-F998-4FE8-8A55-C88BDF03DF57}" destId="{FB1D8874-44D1-434F-A9D9-BF449D1E8B8E}" srcOrd="0" destOrd="0" parTransId="{27014CC0-C61F-4642-9C2D-B7C2B48ED526}" sibTransId="{C47BD4E3-7C81-4B1B-A57E-759F661CF9FA}"/>
    <dgm:cxn modelId="{DB8D9973-5B2A-4497-88E2-056B2696F1E9}" type="presOf" srcId="{FB1D8874-44D1-434F-A9D9-BF449D1E8B8E}" destId="{CE6FBC77-E2A8-4DF0-82F1-55551382D4C1}" srcOrd="0" destOrd="0" presId="urn:microsoft.com/office/officeart/2005/8/layout/chevron2"/>
    <dgm:cxn modelId="{A55A2033-B7E4-4ED1-B145-494093BC4C0D}" type="presOf" srcId="{1E89008A-EE22-4A35-8226-3A90FEB399B3}" destId="{BD2153AE-A8CE-4EF6-BA65-6E2DC61C22A2}" srcOrd="0" destOrd="0" presId="urn:microsoft.com/office/officeart/2005/8/layout/chevron2"/>
    <dgm:cxn modelId="{7AD9B342-3F6F-457B-A99E-C64FAA96C175}" type="presOf" srcId="{09CF0E75-F998-4FE8-8A55-C88BDF03DF57}" destId="{5015E31E-DD2D-48D2-8158-648D128EBD00}" srcOrd="0" destOrd="0" presId="urn:microsoft.com/office/officeart/2005/8/layout/chevron2"/>
    <dgm:cxn modelId="{FC010A2E-F576-4293-87C5-DF3AB0B73A36}" srcId="{FB1D8874-44D1-434F-A9D9-BF449D1E8B8E}" destId="{7E17A9F0-53E5-4381-85D1-DB001FAEDFB1}" srcOrd="0" destOrd="0" parTransId="{1A1E02CA-0CE5-4458-81A3-A59EC39F1039}" sibTransId="{A0B310D0-51E6-4002-B604-75624A0A047F}"/>
    <dgm:cxn modelId="{46365A51-9231-44E0-A0F8-6C61008870BD}" type="presOf" srcId="{6645E97F-C127-4B82-A1F2-842C9CF7E4BD}" destId="{7A9066C8-E156-4432-B86E-ECAD993F9F22}" srcOrd="0" destOrd="0" presId="urn:microsoft.com/office/officeart/2005/8/layout/chevron2"/>
    <dgm:cxn modelId="{7EC28C98-DED0-4DC1-91E8-90EA8B89C5DD}" srcId="{09CF0E75-F998-4FE8-8A55-C88BDF03DF57}" destId="{1E89008A-EE22-4A35-8226-3A90FEB399B3}" srcOrd="1" destOrd="0" parTransId="{908485EC-EC1F-414A-95FE-522E3AD7DFF9}" sibTransId="{B28F33EE-66A0-45D1-9886-2D554CA746F6}"/>
    <dgm:cxn modelId="{468B45BE-C364-4D17-AC6E-4E75EDDAD1CB}" srcId="{1E89008A-EE22-4A35-8226-3A90FEB399B3}" destId="{6645E97F-C127-4B82-A1F2-842C9CF7E4BD}" srcOrd="0" destOrd="0" parTransId="{4EF9297F-F473-4B22-81AB-66BFF928A1D7}" sibTransId="{3F0C6A75-59DF-46ED-B068-6A5ED16213B9}"/>
    <dgm:cxn modelId="{74027E21-1B85-470A-9C96-60CA08F6927B}" type="presOf" srcId="{7E17A9F0-53E5-4381-85D1-DB001FAEDFB1}" destId="{75D98CB8-6343-45F4-95D2-1E313E5AA6C7}" srcOrd="0" destOrd="0" presId="urn:microsoft.com/office/officeart/2005/8/layout/chevron2"/>
    <dgm:cxn modelId="{C0F80A3A-EA8E-45EB-9F03-759DE51003E2}" type="presParOf" srcId="{5015E31E-DD2D-48D2-8158-648D128EBD00}" destId="{462FA69B-4C22-468C-B6AF-9116061FD67C}" srcOrd="0" destOrd="0" presId="urn:microsoft.com/office/officeart/2005/8/layout/chevron2"/>
    <dgm:cxn modelId="{8DBAF8D8-1063-4DEB-B17F-72F656B94744}" type="presParOf" srcId="{462FA69B-4C22-468C-B6AF-9116061FD67C}" destId="{CE6FBC77-E2A8-4DF0-82F1-55551382D4C1}" srcOrd="0" destOrd="0" presId="urn:microsoft.com/office/officeart/2005/8/layout/chevron2"/>
    <dgm:cxn modelId="{5BAC2CA3-EFAE-4DF2-BA78-5696824D7682}" type="presParOf" srcId="{462FA69B-4C22-468C-B6AF-9116061FD67C}" destId="{75D98CB8-6343-45F4-95D2-1E313E5AA6C7}" srcOrd="1" destOrd="0" presId="urn:microsoft.com/office/officeart/2005/8/layout/chevron2"/>
    <dgm:cxn modelId="{0459436B-2A5A-4E14-96E5-838436D9560A}" type="presParOf" srcId="{5015E31E-DD2D-48D2-8158-648D128EBD00}" destId="{FE2804B5-88E7-4684-B43C-1ADB03D5C8E4}" srcOrd="1" destOrd="0" presId="urn:microsoft.com/office/officeart/2005/8/layout/chevron2"/>
    <dgm:cxn modelId="{028394D7-E61E-48ED-88E1-34D5B1DD7A31}" type="presParOf" srcId="{5015E31E-DD2D-48D2-8158-648D128EBD00}" destId="{75ABDCB5-FD28-499A-A016-06324627131E}" srcOrd="2" destOrd="0" presId="urn:microsoft.com/office/officeart/2005/8/layout/chevron2"/>
    <dgm:cxn modelId="{A1939643-1247-406C-B6A3-C9C63FBE954A}" type="presParOf" srcId="{75ABDCB5-FD28-499A-A016-06324627131E}" destId="{BD2153AE-A8CE-4EF6-BA65-6E2DC61C22A2}" srcOrd="0" destOrd="0" presId="urn:microsoft.com/office/officeart/2005/8/layout/chevron2"/>
    <dgm:cxn modelId="{FEDA382D-AEC1-4F86-80E5-F8EE240A5FF5}" type="presParOf" srcId="{75ABDCB5-FD28-499A-A016-06324627131E}" destId="{7A9066C8-E156-4432-B86E-ECAD993F9F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F0E75-F998-4FE8-8A55-C88BDF03DF5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FA60E0-A298-4C32-A170-C4738D84B724}">
      <dgm:prSet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Закупки у ед. поставщика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A4B2CA37-3EEF-4189-9A54-97ABA0F9DF82}" type="parTrans" cxnId="{29C2FCBD-B50D-45C1-84FB-B03DF5A48B4D}">
      <dgm:prSet/>
      <dgm:spPr/>
      <dgm:t>
        <a:bodyPr/>
        <a:lstStyle/>
        <a:p>
          <a:endParaRPr lang="ru-RU"/>
        </a:p>
      </dgm:t>
    </dgm:pt>
    <dgm:pt modelId="{308865D7-847F-4010-BAF8-0B8171DDF9EA}" type="sibTrans" cxnId="{29C2FCBD-B50D-45C1-84FB-B03DF5A48B4D}">
      <dgm:prSet/>
      <dgm:spPr/>
      <dgm:t>
        <a:bodyPr/>
        <a:lstStyle/>
        <a:p>
          <a:endParaRPr lang="ru-RU"/>
        </a:p>
      </dgm:t>
    </dgm:pt>
    <dgm:pt modelId="{1E89008A-EE22-4A35-8226-3A90FEB399B3}">
      <dgm:prSet custT="1"/>
      <dgm:spPr/>
      <dgm:t>
        <a:bodyPr/>
        <a:lstStyle/>
        <a:p>
          <a:pPr marL="0" indent="0" algn="l"/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Постано</a:t>
          </a:r>
          <a:r>
            <a:rPr lang="ru-RU" sz="1700" b="1" i="1" dirty="0" smtClean="0">
              <a:solidFill>
                <a:schemeClr val="accent1">
                  <a:lumMod val="50000"/>
                </a:schemeClr>
              </a:solidFill>
            </a:rPr>
            <a:t>вление Правительства РФ от 10.03.2022 N 339 "О случаях осуществления закупок товаров, работ, услуг для государственных и (или) муниципальных нужд у единственного поставщика (подрядчика, исполнителя) и порядке их осуществления"</a:t>
          </a:r>
          <a:endParaRPr lang="ru-RU" sz="17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908485EC-EC1F-414A-95FE-522E3AD7DFF9}" type="parTrans" cxnId="{7EC28C98-DED0-4DC1-91E8-90EA8B89C5DD}">
      <dgm:prSet/>
      <dgm:spPr/>
      <dgm:t>
        <a:bodyPr/>
        <a:lstStyle/>
        <a:p>
          <a:endParaRPr lang="ru-RU"/>
        </a:p>
      </dgm:t>
    </dgm:pt>
    <dgm:pt modelId="{B28F33EE-66A0-45D1-9886-2D554CA746F6}" type="sibTrans" cxnId="{7EC28C98-DED0-4DC1-91E8-90EA8B89C5DD}">
      <dgm:prSet/>
      <dgm:spPr/>
      <dgm:t>
        <a:bodyPr/>
        <a:lstStyle/>
        <a:p>
          <a:endParaRPr lang="ru-RU"/>
        </a:p>
      </dgm:t>
    </dgm:pt>
    <dgm:pt modelId="{D767E498-F68A-421D-9264-A1B758AD109C}">
      <dgm:prSet custT="1"/>
      <dgm:spPr/>
      <dgm:t>
        <a:bodyPr/>
        <a:lstStyle/>
        <a:p>
          <a:pPr marL="0" indent="0" algn="l"/>
          <a:r>
            <a:rPr lang="ru-RU" sz="1700" b="1" dirty="0" smtClean="0">
              <a:solidFill>
                <a:schemeClr val="accent1">
                  <a:lumMod val="50000"/>
                </a:schemeClr>
              </a:solidFill>
            </a:rPr>
            <a:t>Дополнительные случаи закупки у ед. поставщика для региональных и муниципальных нужд – по решению Правительства субъекта РФ                                                                                                                                                 Постановление Правительства Самарской области  от 15.03.2022 №139 «О случаях осуществления закупок товаров, работ, услуг для государственных и (или) муниципальных нужд у единственного поставщика (подрядчика, исполнителя)» </a:t>
          </a:r>
          <a:endParaRPr lang="ru-RU" sz="17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20873CE9-DDA4-4AF0-922A-00A46031A7FD}" type="parTrans" cxnId="{DADDAAD4-B3FB-4787-B057-C01F86423355}">
      <dgm:prSet/>
      <dgm:spPr/>
      <dgm:t>
        <a:bodyPr/>
        <a:lstStyle/>
        <a:p>
          <a:endParaRPr lang="ru-RU"/>
        </a:p>
      </dgm:t>
    </dgm:pt>
    <dgm:pt modelId="{7568F6F2-9B9B-49CF-AA72-014BF710BEEC}" type="sibTrans" cxnId="{DADDAAD4-B3FB-4787-B057-C01F86423355}">
      <dgm:prSet/>
      <dgm:spPr/>
      <dgm:t>
        <a:bodyPr/>
        <a:lstStyle/>
        <a:p>
          <a:endParaRPr lang="ru-RU"/>
        </a:p>
      </dgm:t>
    </dgm:pt>
    <dgm:pt modelId="{5015E31E-DD2D-48D2-8158-648D128EBD00}" type="pres">
      <dgm:prSet presAssocID="{09CF0E75-F998-4FE8-8A55-C88BDF03DF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975E0-39DF-4BE8-B704-CEC0478F0B41}" type="pres">
      <dgm:prSet presAssocID="{DEFA60E0-A298-4C32-A170-C4738D84B724}" presName="composite" presStyleCnt="0"/>
      <dgm:spPr/>
    </dgm:pt>
    <dgm:pt modelId="{852BBC5C-6A99-4775-BB97-8B919B6F36BE}" type="pres">
      <dgm:prSet presAssocID="{DEFA60E0-A298-4C32-A170-C4738D84B724}" presName="parentText" presStyleLbl="alignNode1" presStyleIdx="0" presStyleCnt="1" custScaleX="79865" custScaleY="77826" custLinFactNeighborX="7457" custLinFactNeighborY="-18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47FCA-590C-4F7D-9DAF-17B3964C93B0}" type="pres">
      <dgm:prSet presAssocID="{DEFA60E0-A298-4C32-A170-C4738D84B724}" presName="descendantText" presStyleLbl="alignAcc1" presStyleIdx="0" presStyleCnt="1" custScaleX="101738" custScaleY="85882" custLinFactNeighborX="-392" custLinFactNeighborY="-19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4755D-A7FF-482B-B763-C43221532F2B}" type="presOf" srcId="{DEFA60E0-A298-4C32-A170-C4738D84B724}" destId="{852BBC5C-6A99-4775-BB97-8B919B6F36BE}" srcOrd="0" destOrd="0" presId="urn:microsoft.com/office/officeart/2005/8/layout/chevron2"/>
    <dgm:cxn modelId="{7EC28C98-DED0-4DC1-91E8-90EA8B89C5DD}" srcId="{DEFA60E0-A298-4C32-A170-C4738D84B724}" destId="{1E89008A-EE22-4A35-8226-3A90FEB399B3}" srcOrd="0" destOrd="0" parTransId="{908485EC-EC1F-414A-95FE-522E3AD7DFF9}" sibTransId="{B28F33EE-66A0-45D1-9886-2D554CA746F6}"/>
    <dgm:cxn modelId="{2730B92B-3A04-4E32-B91F-8ECC10E051BC}" type="presOf" srcId="{D767E498-F68A-421D-9264-A1B758AD109C}" destId="{57647FCA-590C-4F7D-9DAF-17B3964C93B0}" srcOrd="0" destOrd="1" presId="urn:microsoft.com/office/officeart/2005/8/layout/chevron2"/>
    <dgm:cxn modelId="{29C2FCBD-B50D-45C1-84FB-B03DF5A48B4D}" srcId="{09CF0E75-F998-4FE8-8A55-C88BDF03DF57}" destId="{DEFA60E0-A298-4C32-A170-C4738D84B724}" srcOrd="0" destOrd="0" parTransId="{A4B2CA37-3EEF-4189-9A54-97ABA0F9DF82}" sibTransId="{308865D7-847F-4010-BAF8-0B8171DDF9EA}"/>
    <dgm:cxn modelId="{E291C7D1-02A3-418A-A9E1-2C5F93596878}" type="presOf" srcId="{1E89008A-EE22-4A35-8226-3A90FEB399B3}" destId="{57647FCA-590C-4F7D-9DAF-17B3964C93B0}" srcOrd="0" destOrd="0" presId="urn:microsoft.com/office/officeart/2005/8/layout/chevron2"/>
    <dgm:cxn modelId="{E77D1504-046D-4CE8-8D91-CB6C09F33A41}" type="presOf" srcId="{09CF0E75-F998-4FE8-8A55-C88BDF03DF57}" destId="{5015E31E-DD2D-48D2-8158-648D128EBD00}" srcOrd="0" destOrd="0" presId="urn:microsoft.com/office/officeart/2005/8/layout/chevron2"/>
    <dgm:cxn modelId="{DADDAAD4-B3FB-4787-B057-C01F86423355}" srcId="{DEFA60E0-A298-4C32-A170-C4738D84B724}" destId="{D767E498-F68A-421D-9264-A1B758AD109C}" srcOrd="1" destOrd="0" parTransId="{20873CE9-DDA4-4AF0-922A-00A46031A7FD}" sibTransId="{7568F6F2-9B9B-49CF-AA72-014BF710BEEC}"/>
    <dgm:cxn modelId="{BAB8B535-8FA0-488F-96E0-4B7FC4190C13}" type="presParOf" srcId="{5015E31E-DD2D-48D2-8158-648D128EBD00}" destId="{D5E975E0-39DF-4BE8-B704-CEC0478F0B41}" srcOrd="0" destOrd="0" presId="urn:microsoft.com/office/officeart/2005/8/layout/chevron2"/>
    <dgm:cxn modelId="{73F73556-D1E3-4713-B4C8-2F1118D95235}" type="presParOf" srcId="{D5E975E0-39DF-4BE8-B704-CEC0478F0B41}" destId="{852BBC5C-6A99-4775-BB97-8B919B6F36BE}" srcOrd="0" destOrd="0" presId="urn:microsoft.com/office/officeart/2005/8/layout/chevron2"/>
    <dgm:cxn modelId="{64B92F40-AB36-45DD-8A83-A5044F618F50}" type="presParOf" srcId="{D5E975E0-39DF-4BE8-B704-CEC0478F0B41}" destId="{57647FCA-590C-4F7D-9DAF-17B3964C93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FBC77-E2A8-4DF0-82F1-55551382D4C1}">
      <dsp:nvSpPr>
        <dsp:cNvPr id="0" name=""/>
        <dsp:cNvSpPr/>
      </dsp:nvSpPr>
      <dsp:spPr>
        <a:xfrm rot="5400000">
          <a:off x="-663357" y="1523752"/>
          <a:ext cx="4422382" cy="30956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Изменение существенных условий контрактов 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" y="2408229"/>
        <a:ext cx="3095667" cy="1326715"/>
      </dsp:txXfrm>
    </dsp:sp>
    <dsp:sp modelId="{75D98CB8-6343-45F4-95D2-1E313E5AA6C7}">
      <dsp:nvSpPr>
        <dsp:cNvPr id="0" name=""/>
        <dsp:cNvSpPr/>
      </dsp:nvSpPr>
      <dsp:spPr>
        <a:xfrm rot="5400000">
          <a:off x="3855202" y="-759534"/>
          <a:ext cx="5655329" cy="7174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kern="1200" dirty="0" smtClean="0">
              <a:solidFill>
                <a:srgbClr val="FF0000"/>
              </a:solidFill>
            </a:rPr>
            <a:t>ч.65.1 ст.112 44-ФЗ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Постановление Правительства Самарской области от 13.04.2022 № 250 «Об отдельных особенностях изменения существенных условий контрактов на закупку товаров, работ, услуг для нужд Самарской области»</a:t>
          </a:r>
          <a:endParaRPr lang="ru-RU" sz="2000" b="1" kern="1200" dirty="0" smtClean="0">
            <a:solidFill>
              <a:srgbClr val="FF000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   </a:t>
          </a:r>
          <a:r>
            <a:rPr lang="ru-RU" sz="2000" b="1" kern="1200" dirty="0" smtClean="0">
              <a:solidFill>
                <a:srgbClr val="FF0000"/>
              </a:solidFill>
            </a:rPr>
            <a:t>На основании решения высшего органа местной администрации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                                                                                                   </a:t>
          </a:r>
          <a:r>
            <a:rPr lang="ru-RU" sz="2000" b="1" kern="1200" dirty="0" smtClean="0">
              <a:solidFill>
                <a:srgbClr val="FF0000"/>
              </a:solidFill>
            </a:rPr>
            <a:t>УСЛОВИЯ: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                                                                                                                                                                     Обращение поставщика + обосновывающие документы                                             </a:t>
          </a:r>
          <a:r>
            <a:rPr lang="ru-RU" sz="2000" b="1" kern="1200" dirty="0" smtClean="0">
              <a:solidFill>
                <a:srgbClr val="FF0000"/>
              </a:solidFill>
            </a:rPr>
            <a:t>Обоснование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 необходимости изменений за </a:t>
          </a:r>
          <a:r>
            <a:rPr lang="ru-RU" sz="2000" b="1" kern="1200" dirty="0" smtClean="0">
              <a:solidFill>
                <a:srgbClr val="FF0000"/>
              </a:solidFill>
            </a:rPr>
            <a:t>подписью руководителя заказчика                                                                                                                Обращение в ГРБС 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для проверки пакета документов и </a:t>
          </a:r>
          <a:r>
            <a:rPr lang="ru-RU" sz="2000" b="1" kern="1200" dirty="0" smtClean="0">
              <a:solidFill>
                <a:srgbClr val="FF0000"/>
              </a:solidFill>
            </a:rPr>
            <a:t>подготовки акта                                                                                        Итог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 – заключение дополнительного соглашения.      </a:t>
          </a:r>
          <a:r>
            <a:rPr lang="ru-RU" sz="2000" b="1" kern="1200" dirty="0" smtClean="0">
              <a:solidFill>
                <a:srgbClr val="FF0000"/>
              </a:solidFill>
            </a:rPr>
            <a:t>ВАЖНО!                                                                                                      Особый порядок изменения «СТРОИТЕЛЬНЫХ» контрактов Постановление Правительства РФ от 16.04.2022 №680                             </a:t>
          </a:r>
        </a:p>
      </dsp:txBody>
      <dsp:txXfrm rot="-5400000">
        <a:off x="3095668" y="276070"/>
        <a:ext cx="6898328" cy="5103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D36A2-5797-40A0-A874-F22E628B732D}">
      <dsp:nvSpPr>
        <dsp:cNvPr id="0" name=""/>
        <dsp:cNvSpPr/>
      </dsp:nvSpPr>
      <dsp:spPr>
        <a:xfrm rot="5400000">
          <a:off x="-154960" y="1588244"/>
          <a:ext cx="3965468" cy="2624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Авансирование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515754" y="2229550"/>
        <a:ext cx="2624040" cy="1341428"/>
      </dsp:txXfrm>
    </dsp:sp>
    <dsp:sp modelId="{FF60CF9C-5BFC-467B-9F24-3C1CB43255E8}">
      <dsp:nvSpPr>
        <dsp:cNvPr id="0" name=""/>
        <dsp:cNvSpPr/>
      </dsp:nvSpPr>
      <dsp:spPr>
        <a:xfrm rot="5400000">
          <a:off x="4262602" y="-1103467"/>
          <a:ext cx="5289899" cy="7571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</a:rPr>
            <a:t>Постановление Правительства РФ от 29.03.2022 N 505 "О приостановлении действия отдельных положений некоторых актов Правительства Российской Федерации и установлении размеров авансовых платежей при заключении государственных (муниципальных) контрактов в 2022 году"</a:t>
          </a:r>
          <a:endParaRPr lang="ru-RU" sz="2400" b="1" i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Постановление Правительства Самарской области от 14.04.2022   №259 «Об особенностях установления размеров авансовых платежей при исполнении областного бюджета на 2022 год и на плановый период 2023 и 2024 годов»:                                                                                                                                                                   аванс </a:t>
          </a:r>
          <a:r>
            <a:rPr lang="ru-RU" sz="2400" b="1" kern="1200" dirty="0" smtClean="0">
              <a:solidFill>
                <a:srgbClr val="FF0000"/>
              </a:solidFill>
            </a:rPr>
            <a:t>до 50% </a:t>
          </a:r>
          <a:r>
            <a:rPr lang="ru-RU" sz="2400" b="0" kern="1200" dirty="0" smtClean="0">
              <a:solidFill>
                <a:schemeClr val="accent1">
                  <a:lumMod val="50000"/>
                </a:schemeClr>
              </a:solidFill>
            </a:rPr>
            <a:t>=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kern="1200" dirty="0" smtClean="0">
              <a:solidFill>
                <a:srgbClr val="FF0000"/>
              </a:solidFill>
            </a:rPr>
            <a:t>право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 Заказчика                                                                                                                                   аванс </a:t>
          </a:r>
          <a:r>
            <a:rPr lang="ru-RU" sz="2400" b="1" kern="1200" dirty="0" smtClean="0">
              <a:solidFill>
                <a:srgbClr val="FF0000"/>
              </a:solidFill>
            </a:rPr>
            <a:t>от 50% до 90% 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= </a:t>
          </a:r>
          <a:r>
            <a:rPr lang="ru-RU" sz="2400" b="1" kern="1200" dirty="0" smtClean="0">
              <a:solidFill>
                <a:srgbClr val="FF0000"/>
              </a:solidFill>
            </a:rPr>
            <a:t>казначейское сопровождение</a:t>
          </a:r>
          <a:endParaRPr lang="ru-RU" sz="2400" kern="1200" dirty="0"/>
        </a:p>
      </dsp:txBody>
      <dsp:txXfrm rot="-5400000">
        <a:off x="3121893" y="295474"/>
        <a:ext cx="7313085" cy="4773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FBC77-E2A8-4DF0-82F1-55551382D4C1}">
      <dsp:nvSpPr>
        <dsp:cNvPr id="0" name=""/>
        <dsp:cNvSpPr/>
      </dsp:nvSpPr>
      <dsp:spPr>
        <a:xfrm rot="5400000">
          <a:off x="-414689" y="874823"/>
          <a:ext cx="2764599" cy="1935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Нормирование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2" y="1427743"/>
        <a:ext cx="1935219" cy="829380"/>
      </dsp:txXfrm>
    </dsp:sp>
    <dsp:sp modelId="{75D98CB8-6343-45F4-95D2-1E313E5AA6C7}">
      <dsp:nvSpPr>
        <dsp:cNvPr id="0" name=""/>
        <dsp:cNvSpPr/>
      </dsp:nvSpPr>
      <dsp:spPr>
        <a:xfrm rot="5400000">
          <a:off x="4795630" y="-2860410"/>
          <a:ext cx="2707038" cy="8427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Приостановка </a:t>
          </a:r>
          <a:r>
            <a:rPr lang="ru-RU" sz="1800" b="1" kern="1200" dirty="0" smtClean="0">
              <a:solidFill>
                <a:srgbClr val="FF0000"/>
              </a:solidFill>
            </a:rPr>
            <a:t>до 31.12.2022  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действия </a:t>
          </a:r>
          <a:r>
            <a:rPr lang="ru-RU" sz="1800" b="1" kern="1200" dirty="0" smtClean="0">
              <a:solidFill>
                <a:srgbClr val="FF0000"/>
              </a:solidFill>
            </a:rPr>
            <a:t>постановление Правительства</a:t>
          </a:r>
          <a:endParaRPr lang="ru-RU" sz="6600" b="1" kern="1200" dirty="0" smtClean="0">
            <a:solidFill>
              <a:srgbClr val="FF000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FF0000"/>
              </a:solidFill>
            </a:rPr>
            <a:t>Самарской области от 29.12.2015 N 895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 «Об определении требований к закупаемым государственными органами Самарской области, органами управления территориальными государственными внебюджетными фондами и подведомственными им казенными и бюджетными учреждениями, унитарными предприятиями Самарской области отдельным видам товаров, работ, услуг (в том числе предельных цен товаров, работ, услуг)»</a:t>
          </a:r>
          <a:endParaRPr lang="ru-RU" sz="6600" b="1" kern="1200" dirty="0" smtClean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935220" y="132147"/>
        <a:ext cx="8295713" cy="2442744"/>
      </dsp:txXfrm>
    </dsp:sp>
    <dsp:sp modelId="{BD2153AE-A8CE-4EF6-BA65-6E2DC61C22A2}">
      <dsp:nvSpPr>
        <dsp:cNvPr id="0" name=""/>
        <dsp:cNvSpPr/>
      </dsp:nvSpPr>
      <dsp:spPr>
        <a:xfrm rot="5400000">
          <a:off x="-414689" y="3381251"/>
          <a:ext cx="2764599" cy="1935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Согласование заявок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" y="3934171"/>
        <a:ext cx="1935219" cy="829380"/>
      </dsp:txXfrm>
    </dsp:sp>
    <dsp:sp modelId="{7A9066C8-E156-4432-B86E-ECAD993F9F22}">
      <dsp:nvSpPr>
        <dsp:cNvPr id="0" name=""/>
        <dsp:cNvSpPr/>
      </dsp:nvSpPr>
      <dsp:spPr>
        <a:xfrm rot="5400000">
          <a:off x="5250654" y="-348874"/>
          <a:ext cx="1796989" cy="8427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С </a:t>
          </a:r>
          <a:r>
            <a:rPr lang="ru-RU" sz="2000" b="1" kern="1200" dirty="0" smtClean="0">
              <a:solidFill>
                <a:srgbClr val="FF0000"/>
              </a:solidFill>
            </a:rPr>
            <a:t>23.03.2022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 согласование с Департаментом информационных технологий заявок на закупку компьютерной техники и программного обеспечения (в системе ГИС «Госзаказ»)</a:t>
          </a:r>
          <a:endParaRPr lang="ru-RU" sz="2000" kern="1200" dirty="0"/>
        </a:p>
      </dsp:txBody>
      <dsp:txXfrm rot="-5400000">
        <a:off x="1935219" y="3054283"/>
        <a:ext cx="8340138" cy="1621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BBC5C-6A99-4775-BB97-8B919B6F36BE}">
      <dsp:nvSpPr>
        <dsp:cNvPr id="0" name=""/>
        <dsp:cNvSpPr/>
      </dsp:nvSpPr>
      <dsp:spPr>
        <a:xfrm rot="5400000">
          <a:off x="-131152" y="936343"/>
          <a:ext cx="3521017" cy="25292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Закупки у ед. поставщика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364714" y="1705120"/>
        <a:ext cx="2529286" cy="991731"/>
      </dsp:txXfrm>
    </dsp:sp>
    <dsp:sp modelId="{57647FCA-590C-4F7D-9DAF-17B3964C93B0}">
      <dsp:nvSpPr>
        <dsp:cNvPr id="0" name=""/>
        <dsp:cNvSpPr/>
      </dsp:nvSpPr>
      <dsp:spPr>
        <a:xfrm rot="5400000">
          <a:off x="5237601" y="-1910495"/>
          <a:ext cx="2525567" cy="7226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Постано</a:t>
          </a:r>
          <a:r>
            <a:rPr lang="ru-RU" sz="1700" b="1" i="1" kern="1200" dirty="0" smtClean="0">
              <a:solidFill>
                <a:schemeClr val="accent1">
                  <a:lumMod val="50000"/>
                </a:schemeClr>
              </a:solidFill>
            </a:rPr>
            <a:t>вление Правительства РФ от 10.03.2022 N 339 "О случаях осуществления закупок товаров, работ, услуг для государственных и (или) муниципальных нужд у единственного поставщика (подрядчика, исполнителя) и порядке их осуществления"</a:t>
          </a:r>
          <a:endParaRPr lang="ru-RU" sz="1700" b="1" i="1" kern="1200" dirty="0">
            <a:solidFill>
              <a:schemeClr val="accent1">
                <a:lumMod val="50000"/>
              </a:schemeClr>
            </a:solidFill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1">
                  <a:lumMod val="50000"/>
                </a:schemeClr>
              </a:solidFill>
            </a:rPr>
            <a:t>Дополнительные случаи закупки у ед. поставщика для региональных и муниципальных нужд – по решению Правительства субъекта РФ                                                                                                                                                 Постановление Правительства Самарской области  от 15.03.2022 №139 «О случаях осуществления закупок товаров, работ, услуг для государственных и (или) муниципальных нужд у единственного поставщика (подрядчика, исполнителя)» </a:t>
          </a:r>
          <a:endParaRPr lang="ru-RU" sz="17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887102" y="563292"/>
        <a:ext cx="7103277" cy="2278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997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997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E29B9E60-7785-4C37-BBBC-99466D7442A6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816"/>
            <a:ext cx="2946135" cy="497997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5" y="9431816"/>
            <a:ext cx="2946135" cy="497997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5FA759DF-4700-4831-8D1C-766FD156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571"/>
          </a:xfrm>
          <a:prstGeom prst="rect">
            <a:avLst/>
          </a:prstGeom>
        </p:spPr>
        <p:txBody>
          <a:bodyPr vert="horz" lIns="91741" tIns="45870" rIns="91741" bIns="458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571"/>
          </a:xfrm>
          <a:prstGeom prst="rect">
            <a:avLst/>
          </a:prstGeom>
        </p:spPr>
        <p:txBody>
          <a:bodyPr vert="horz" lIns="91741" tIns="45870" rIns="91741" bIns="45870" rtlCol="0"/>
          <a:lstStyle>
            <a:lvl1pPr algn="r">
              <a:defRPr sz="1200"/>
            </a:lvl1pPr>
          </a:lstStyle>
          <a:p>
            <a:fld id="{63BB6905-5DF7-4C0D-BF5F-186B69A20D4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1" tIns="45870" rIns="91741" bIns="458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622"/>
            <a:ext cx="5438775" cy="4469135"/>
          </a:xfrm>
          <a:prstGeom prst="rect">
            <a:avLst/>
          </a:prstGeom>
        </p:spPr>
        <p:txBody>
          <a:bodyPr vert="horz" lIns="91741" tIns="45870" rIns="91741" bIns="4587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46"/>
            <a:ext cx="2946400" cy="496570"/>
          </a:xfrm>
          <a:prstGeom prst="rect">
            <a:avLst/>
          </a:prstGeom>
        </p:spPr>
        <p:txBody>
          <a:bodyPr vert="horz" lIns="91741" tIns="45870" rIns="91741" bIns="458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646"/>
            <a:ext cx="2946400" cy="496570"/>
          </a:xfrm>
          <a:prstGeom prst="rect">
            <a:avLst/>
          </a:prstGeom>
        </p:spPr>
        <p:txBody>
          <a:bodyPr vert="horz" lIns="91741" tIns="45870" rIns="91741" bIns="45870" rtlCol="0" anchor="b"/>
          <a:lstStyle>
            <a:lvl1pPr algn="r">
              <a:defRPr sz="1200"/>
            </a:lvl1pPr>
          </a:lstStyle>
          <a:p>
            <a:fld id="{581E5700-CFC4-4D66-A574-3FDF0F16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88063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4372-06BA-4F22-B848-1B2EF4B454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AC7F-2E2A-4A21-AEE2-0EC193FA00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5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AC7F-2E2A-4A21-AEE2-0EC193FA00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5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AC7F-2E2A-4A21-AEE2-0EC193FA00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1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E5700-CFC4-4D66-A574-3FDF0F1660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4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7825" y="684213"/>
            <a:ext cx="6086475" cy="34242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4372-06BA-4F22-B848-1B2EF4B454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8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F-0360-4F1B-A9A9-FF587ADFE6A6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4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F6A9-F19F-4BA1-A28B-3233932EDF05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5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8DA5-D884-40FD-B48D-968EF9274C4E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9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151F-5ABC-4F66-9204-89CDFEAF1A31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2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B0E4-E721-45A1-B8AA-6AD2C68F9325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FC-3D8E-46BA-A5DD-76C4B558BD4A}" type="datetime1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0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2B3D-368B-49F4-B5F7-FECE23640F0C}" type="datetime1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7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98D7-F0CD-4D22-9C51-8AC032898B7F}" type="datetime1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0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E5E7-C3DA-48F2-9000-A487BB261E44}" type="datetime1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2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1EAF-F3D4-4957-AA9B-8DDBEAD37C26}" type="datetime1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B198-6766-43E2-953B-14BFAF475676}" type="datetime1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C1D5-EBA0-4A3F-A3D3-DD666990A2D2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-659" y="2314699"/>
            <a:ext cx="9361021" cy="269847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Параллелограмм 3"/>
          <p:cNvSpPr/>
          <p:nvPr/>
        </p:nvSpPr>
        <p:spPr>
          <a:xfrm>
            <a:off x="8496272" y="2348880"/>
            <a:ext cx="3702033" cy="2664296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Параллелограмм 4"/>
          <p:cNvSpPr/>
          <p:nvPr/>
        </p:nvSpPr>
        <p:spPr>
          <a:xfrm>
            <a:off x="8483189" y="1694728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659" y="5048538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557949" y="5048537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4943872" y="6135615"/>
            <a:ext cx="192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.07.2022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араллелограмм 4"/>
          <p:cNvSpPr/>
          <p:nvPr/>
        </p:nvSpPr>
        <p:spPr>
          <a:xfrm>
            <a:off x="7344139" y="1689900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7344139" y="164005"/>
            <a:ext cx="3651421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b="1" dirty="0">
                <a:solidFill>
                  <a:schemeClr val="accent1">
                    <a:lumMod val="50000"/>
                  </a:schemeClr>
                </a:solidFill>
              </a:rPr>
              <a:t>Главное управление организации торгов Самарской области</a:t>
            </a: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67" y="1"/>
            <a:ext cx="1503605" cy="15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014" y="501555"/>
            <a:ext cx="71168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Обучающий семинар для муниципальных заказчиков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«Реализация действующего законодательства о контрактной системе»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43056" t="46913" r="43611" b="44322"/>
          <a:stretch/>
        </p:blipFill>
        <p:spPr>
          <a:xfrm>
            <a:off x="116014" y="5758967"/>
            <a:ext cx="2746059" cy="10154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0416" y="5455361"/>
            <a:ext cx="4218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Сугробов М.Н. – руководитель управления правового, кадрового и финансового обеспечения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Главного управления организации торгов  Самарской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403976" y="116632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930084" y="77558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30774" y="2097642"/>
            <a:ext cx="738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Электронное актирование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56" y="3212480"/>
            <a:ext cx="257273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07" y="1192384"/>
            <a:ext cx="5817292" cy="5665616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12585" y="5756456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3707797" y="5756456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Параллелограмм 4"/>
          <p:cNvSpPr/>
          <p:nvPr/>
        </p:nvSpPr>
        <p:spPr>
          <a:xfrm>
            <a:off x="8483189" y="644692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Параллелограмм 4"/>
          <p:cNvSpPr/>
          <p:nvPr/>
        </p:nvSpPr>
        <p:spPr>
          <a:xfrm>
            <a:off x="6864808" y="60656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55402" y="172334"/>
            <a:ext cx="2388204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667" b="1" dirty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667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96" y="959865"/>
            <a:ext cx="10215403" cy="5510737"/>
          </a:xfrm>
          <a:prstGeom prst="rect">
            <a:avLst/>
          </a:prstGeom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96" y="87582"/>
            <a:ext cx="1503605" cy="15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403976" y="116632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930084" y="77558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12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6072" y="415682"/>
            <a:ext cx="5578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Электронное актирование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6072" y="1476172"/>
            <a:ext cx="9486462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статью 94 Федерального закона №44-ФЗ добавлена новая часть 13, которая предусматривает формирование документа о приемке в электронной форме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(электронное актирование).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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Поставщик формирует в личном кабинете ЕРУЗ документ о приемке и может приложить к нему иные документы, которые будут являться неотъемлемой частью такого документа.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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этом если есть расхождение информации между прикрепленными документами и информации, сформированной через ЕИС – приоритет отдается документу, сформированному через ЕИС.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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Срок формирования документа о приемке и направления его заказчику устанавливается в контракте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качестве срока исполнения контракта (отдельного этапа контракта).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403976" y="116632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930084" y="77558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13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6072" y="415682"/>
            <a:ext cx="729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Новое определение в законе 44-ФЗ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712" y="1400137"/>
            <a:ext cx="10005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Отдельный этап исполнения контракта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часть обязательства поставщика (подрядчика, исполнителя), в отношении которого контрактом установлена обязанность заказчика обеспечить приемку (с оформлением в соответствии с Законом №44-ФЗ документа о приемке) и оплату поставленного товара, выполненной работы, оказанной услуги.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224" y="3090891"/>
            <a:ext cx="6598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* Письмо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Минфина России от 25 октября 2021 г. № 24-06-06/86152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и от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21 октября 2021 г. N 24-06-08/85106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50" y="4035961"/>
            <a:ext cx="2237426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403976" y="116632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827" y="3029352"/>
              <a:ext cx="1332961" cy="13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930084" y="77558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14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6072" y="415682"/>
            <a:ext cx="5578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Электронное актирование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A029D8C-83F5-433D-A41D-6325D57E7293}"/>
              </a:ext>
            </a:extLst>
          </p:cNvPr>
          <p:cNvSpPr txBox="1"/>
          <p:nvPr/>
        </p:nvSpPr>
        <p:spPr>
          <a:xfrm>
            <a:off x="512064" y="1400137"/>
            <a:ext cx="10652760" cy="2964914"/>
          </a:xfrm>
          <a:prstGeom prst="rect">
            <a:avLst/>
          </a:prstGeom>
          <a:noFill/>
          <a:ln w="28575">
            <a:solidFill>
              <a:srgbClr val="2182A5"/>
            </a:solidFill>
          </a:ln>
        </p:spPr>
        <p:txBody>
          <a:bodyPr wrap="square">
            <a:spAutoFit/>
          </a:bodyPr>
          <a:lstStyle/>
          <a:p>
            <a:pPr marL="457189" indent="-457189">
              <a:spcAft>
                <a:spcPts val="1600"/>
              </a:spcAft>
              <a:buFont typeface="Wingdings" panose="05000000000000000000" pitchFamily="2" charset="2"/>
              <a:buChar char="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Заказчик в срок, установленный в контракте, 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но не позднее 20 рабочих дней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осуществляет одно из следующих действий: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а) подписывает в ЕИС (без размещения на официальном сайте) усиленной электронной подписью лица, имеющего право действовать от имени заказчика, проект документа о приемке;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б) формирует с использованием ЕИС, подписывает усиленной электронной подписью лица, имеющего право действовать от имени заказчика, мотивированный отказ от подписания документа о приемке с указанием причин такого отказа.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960" y="5186891"/>
            <a:ext cx="136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ВАЖНО!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53288" y="4725134"/>
            <a:ext cx="8692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Внесение исправлений в документ о приемке осуществляется путем формирования, подписания усиленными электронными подписями лиц, имеющих право действовать от имени поставщика (подрядчика, исполнителя), заказчика, и размещения в ЕИС исправленного документа о приемке.</a:t>
            </a:r>
          </a:p>
        </p:txBody>
      </p:sp>
    </p:spTree>
    <p:extLst>
      <p:ext uri="{BB962C8B-B14F-4D97-AF65-F5344CB8AC3E}">
        <p14:creationId xmlns:p14="http://schemas.microsoft.com/office/powerpoint/2010/main" val="24981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588188" y="0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930084" y="77558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2955"/>
            <a:ext cx="2148840" cy="6522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73866" y="1704337"/>
            <a:ext cx="1847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4"/>
          <a:srcRect l="12457" t="24707" r="20727" b="11787"/>
          <a:stretch/>
        </p:blipFill>
        <p:spPr bwMode="auto">
          <a:xfrm>
            <a:off x="218166" y="836767"/>
            <a:ext cx="10570463" cy="5383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010144" y="836767"/>
            <a:ext cx="2779776" cy="1092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56783" y="6234752"/>
            <a:ext cx="891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b="1" dirty="0" smtClean="0">
                <a:solidFill>
                  <a:srgbClr val="FF0000"/>
                </a:solidFill>
              </a:rPr>
              <a:t>Оплата 7 рабочих дней  для закупок, извещение по которым размещено с 01.07.2022</a:t>
            </a:r>
          </a:p>
        </p:txBody>
      </p:sp>
    </p:spTree>
    <p:extLst>
      <p:ext uri="{BB962C8B-B14F-4D97-AF65-F5344CB8AC3E}">
        <p14:creationId xmlns:p14="http://schemas.microsoft.com/office/powerpoint/2010/main" val="3216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07" y="1192384"/>
            <a:ext cx="5817292" cy="5665616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12585" y="5756456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3707797" y="5756456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Параллелограмм 4"/>
          <p:cNvSpPr/>
          <p:nvPr/>
        </p:nvSpPr>
        <p:spPr>
          <a:xfrm>
            <a:off x="8483189" y="644692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Параллелограмм 4"/>
          <p:cNvSpPr/>
          <p:nvPr/>
        </p:nvSpPr>
        <p:spPr>
          <a:xfrm>
            <a:off x="6864808" y="60656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55402" y="172334"/>
            <a:ext cx="2388204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667" b="1" dirty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667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5" y="1059669"/>
            <a:ext cx="11664619" cy="5359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436" y="74507"/>
            <a:ext cx="1503605" cy="15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7868653" y="6237313"/>
            <a:ext cx="278160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0" y="6882"/>
            <a:ext cx="278160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2647125" y="8193"/>
            <a:ext cx="98140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2919428" y="278092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Спасибо за внимание</a:t>
            </a:r>
          </a:p>
        </p:txBody>
      </p:sp>
      <p:sp>
        <p:nvSpPr>
          <p:cNvPr id="23" name="Параллелограмм 4"/>
          <p:cNvSpPr/>
          <p:nvPr/>
        </p:nvSpPr>
        <p:spPr>
          <a:xfrm>
            <a:off x="7032104" y="6237313"/>
            <a:ext cx="98140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33" y="149500"/>
            <a:ext cx="1383977" cy="139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928353" y="116632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907" y="3029352"/>
              <a:ext cx="1256881" cy="12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524000" y="-28073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14897"/>
              </p:ext>
            </p:extLst>
          </p:nvPr>
        </p:nvGraphicFramePr>
        <p:xfrm>
          <a:off x="1919536" y="1700809"/>
          <a:ext cx="8207152" cy="3779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0130"/>
                <a:gridCol w="6547022"/>
              </a:tblGrid>
              <a:tr h="475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Время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Тема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685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11:00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11:30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Обзор региональных антикризисных мер по оптимизации закупочного процесса в условиях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санкционного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давления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11:30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11:50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Электронное актирование результатов исполнения контракта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11:50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12:20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Порядок осуществления «Малых» закупок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12:20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13:30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Обзор изменений действующего законодательства о контрактной системе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13:30 – 13:50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Электронная закупка у единственного поставщика в порядке ч.12 ст.93 44-ФЗ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13:50 – 14:00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Ответы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на вопросы</a:t>
                      </a:r>
                      <a:endParaRPr lang="ru-RU" sz="1600" b="1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91544" y="546591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Программа мероприятия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403976" y="116632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930084" y="77558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7355" y="1276018"/>
            <a:ext cx="120327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Обзор региональных антикризисных 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мер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по оптимизации закупочного процесса 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условиях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</a:rPr>
              <a:t>санкционного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давления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20" y="3796133"/>
            <a:ext cx="1603288" cy="16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403976" y="116632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907" y="3029352"/>
              <a:ext cx="1256881" cy="12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2313481"/>
              </p:ext>
            </p:extLst>
          </p:nvPr>
        </p:nvGraphicFramePr>
        <p:xfrm>
          <a:off x="347134" y="372533"/>
          <a:ext cx="10270066" cy="581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араллелограмм 4"/>
          <p:cNvSpPr/>
          <p:nvPr/>
        </p:nvSpPr>
        <p:spPr>
          <a:xfrm>
            <a:off x="1930084" y="77558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403976" y="116632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907" y="3029352"/>
              <a:ext cx="1256881" cy="12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9890837"/>
              </p:ext>
            </p:extLst>
          </p:nvPr>
        </p:nvGraphicFramePr>
        <p:xfrm>
          <a:off x="225213" y="661851"/>
          <a:ext cx="11034970" cy="532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араллелограмм 4"/>
          <p:cNvSpPr/>
          <p:nvPr/>
        </p:nvSpPr>
        <p:spPr>
          <a:xfrm>
            <a:off x="1930084" y="77558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93053" y="6125517"/>
            <a:ext cx="656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* Письмо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Минфина России от 29.03.2022 №505 </a:t>
            </a:r>
          </a:p>
        </p:txBody>
      </p:sp>
    </p:spTree>
    <p:extLst>
      <p:ext uri="{BB962C8B-B14F-4D97-AF65-F5344CB8AC3E}">
        <p14:creationId xmlns:p14="http://schemas.microsoft.com/office/powerpoint/2010/main" val="37400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807968" y="6240908"/>
            <a:ext cx="4781468" cy="617092"/>
            <a:chOff x="2257957" y="2937192"/>
            <a:chExt cx="4781468" cy="607516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30614" y="2960097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257957" y="2937192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618738" y="1484784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364067" y="191970"/>
            <a:ext cx="6843397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Рекомендации по снижению финансовой и административной нагрузки на участников контрактной системы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5680" y="3429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20" y="101601"/>
            <a:ext cx="1183181" cy="121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838" y="1254582"/>
            <a:ext cx="988776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 осуществлении закупочных процедур предусмотреть:</a:t>
            </a:r>
          </a:p>
          <a:p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pPr marL="361950" indent="-361950">
              <a:lnSpc>
                <a:spcPts val="216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устанавливать минимальный размер обеспечения заявки и обеспечения исполнения контракта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производить оплату обязательств по контрактам в максимально короткие сроки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предусмотреть порядок расчетов по контрактам с учетом выплаты контрагенту авансовых платежей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отказаться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 расширенного казначейского сопровождения контрактов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обеспечить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направления в адрес поставщика заявок заблаговременно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формировать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заявку на закупку в объеме, не превышающем 3 – 6 месячную потребность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целях рационального использования бюджетных средств и сведения к минимуму случаев закупок товаров иностранного происхождения, в том числе  продукции растениеводства и животноводства (цитрусовые, бананы, киви и прочее),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пересмотреть номенклатуру закупаемых товаров в пользу товаров произведенных (выращенных) на территории Российской Федерации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обеспечить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списание начисленных поставщику (подрядчику, исполнителю), но не списанных заказчиком сумм неустоек (штрафов, пеней) 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(постановление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Правительства РФ от 04.07.2018 N 783 «О списании начисленных поставщику (подрядчику, исполнителю), но не списанных заказчиком сумм неустоек (штрафов, пеней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)…»)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403976" y="116632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907" y="3029352"/>
              <a:ext cx="1256881" cy="12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40355533"/>
              </p:ext>
            </p:extLst>
          </p:nvPr>
        </p:nvGraphicFramePr>
        <p:xfrm>
          <a:off x="365760" y="620080"/>
          <a:ext cx="10363080" cy="573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араллелограмм 4"/>
          <p:cNvSpPr/>
          <p:nvPr/>
        </p:nvSpPr>
        <p:spPr>
          <a:xfrm>
            <a:off x="1930084" y="77558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403976" y="116632"/>
            <a:ext cx="4788024" cy="6741368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907" y="3029352"/>
              <a:ext cx="1256881" cy="12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2293898"/>
              </p:ext>
            </p:extLst>
          </p:nvPr>
        </p:nvGraphicFramePr>
        <p:xfrm>
          <a:off x="458774" y="116632"/>
          <a:ext cx="10270066" cy="581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араллелограмм 4"/>
          <p:cNvSpPr/>
          <p:nvPr/>
        </p:nvSpPr>
        <p:spPr>
          <a:xfrm>
            <a:off x="1930084" y="77558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97585" y="3399591"/>
            <a:ext cx="79586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ВАЖНО!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Муниципальный правовой акт местной администрации должен содержать: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предмет контракта;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предельный срок, на который заключается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контракт;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обязанность единственного поставщика (подрядчика, исполнителя) исполнить свои обязательства по контракту лично или возможность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привлечения третьих лиц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требование к объему исполнения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своих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обязательств по контракту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лично;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может быть определена обязанность заказчика установить в соответствии с Федеральным законом требование обеспечения исполнения контракта.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255933" y="194732"/>
            <a:ext cx="4857444" cy="6546635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256" y="9186109"/>
              <a:ext cx="3708811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108"/>
              <a:ext cx="1308544" cy="584611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907" y="3029352"/>
              <a:ext cx="1256881" cy="12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422923" y="385684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</a:rPr>
              <a:t>Новый инструмент методологической поддержки </a:t>
            </a:r>
          </a:p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</a:rPr>
              <a:t>участников контрактной системы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473FB-2CA6-4F65-AF6D-5C16A54737B4}" type="slidenum">
              <a:rPr lang="ru-RU" smtClean="0"/>
              <a:t>9</a:t>
            </a:fld>
            <a:endParaRPr lang="ru-RU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82" y="1329650"/>
            <a:ext cx="6801393" cy="458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49" y="5891201"/>
            <a:ext cx="755970" cy="7620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068" y="5839380"/>
            <a:ext cx="2231329" cy="4328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716" y="2616915"/>
            <a:ext cx="1225402" cy="2469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9526" y="2844324"/>
            <a:ext cx="4084581" cy="40344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97532" y="6245281"/>
            <a:ext cx="220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ru-RU" dirty="0" err="1"/>
              <a:t>гуот-квест.рф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0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8718</TotalTime>
  <Words>1068</Words>
  <Application>Microsoft Office PowerPoint</Application>
  <PresentationFormat>Широкоэкранный</PresentationFormat>
  <Paragraphs>101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Необходимость заполнения</dc:title>
  <dc:creator>kcht</dc:creator>
  <cp:lastModifiedBy>Орехова Анна Владимировна</cp:lastModifiedBy>
  <cp:revision>261</cp:revision>
  <cp:lastPrinted>2022-05-11T12:43:26Z</cp:lastPrinted>
  <dcterms:created xsi:type="dcterms:W3CDTF">2020-10-10T08:15:03Z</dcterms:created>
  <dcterms:modified xsi:type="dcterms:W3CDTF">2022-06-30T04:20:06Z</dcterms:modified>
</cp:coreProperties>
</file>