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4"/>
  </p:notesMasterIdLst>
  <p:sldIdLst>
    <p:sldId id="372" r:id="rId4"/>
    <p:sldId id="623" r:id="rId5"/>
    <p:sldId id="575" r:id="rId6"/>
    <p:sldId id="576" r:id="rId7"/>
    <p:sldId id="607" r:id="rId8"/>
    <p:sldId id="608" r:id="rId9"/>
    <p:sldId id="609" r:id="rId10"/>
    <p:sldId id="567" r:id="rId11"/>
    <p:sldId id="611" r:id="rId12"/>
    <p:sldId id="610" r:id="rId13"/>
    <p:sldId id="556" r:id="rId14"/>
    <p:sldId id="588" r:id="rId15"/>
    <p:sldId id="564" r:id="rId16"/>
    <p:sldId id="563" r:id="rId17"/>
    <p:sldId id="562" r:id="rId18"/>
    <p:sldId id="571" r:id="rId19"/>
    <p:sldId id="589" r:id="rId20"/>
    <p:sldId id="612" r:id="rId21"/>
    <p:sldId id="566" r:id="rId22"/>
    <p:sldId id="578" r:id="rId23"/>
    <p:sldId id="591" r:id="rId24"/>
    <p:sldId id="592" r:id="rId25"/>
    <p:sldId id="594" r:id="rId26"/>
    <p:sldId id="614" r:id="rId27"/>
    <p:sldId id="616" r:id="rId28"/>
    <p:sldId id="593" r:id="rId29"/>
    <p:sldId id="615" r:id="rId30"/>
    <p:sldId id="598" r:id="rId31"/>
    <p:sldId id="619" r:id="rId32"/>
    <p:sldId id="617" r:id="rId33"/>
    <p:sldId id="599" r:id="rId34"/>
    <p:sldId id="600" r:id="rId35"/>
    <p:sldId id="601" r:id="rId36"/>
    <p:sldId id="603" r:id="rId37"/>
    <p:sldId id="604" r:id="rId38"/>
    <p:sldId id="606" r:id="rId39"/>
    <p:sldId id="624" r:id="rId40"/>
    <p:sldId id="625" r:id="rId41"/>
    <p:sldId id="621" r:id="rId42"/>
    <p:sldId id="626" r:id="rId43"/>
    <p:sldId id="627" r:id="rId44"/>
    <p:sldId id="628" r:id="rId45"/>
    <p:sldId id="629" r:id="rId46"/>
    <p:sldId id="630" r:id="rId47"/>
    <p:sldId id="631" r:id="rId48"/>
    <p:sldId id="633" r:id="rId49"/>
    <p:sldId id="632" r:id="rId50"/>
    <p:sldId id="635" r:id="rId51"/>
    <p:sldId id="634" r:id="rId52"/>
    <p:sldId id="636" r:id="rId5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323C4E2-CA97-44D0-B767-7EED39281456}">
          <p14:sldIdLst>
            <p14:sldId id="372"/>
            <p14:sldId id="623"/>
            <p14:sldId id="575"/>
            <p14:sldId id="576"/>
            <p14:sldId id="607"/>
            <p14:sldId id="608"/>
            <p14:sldId id="609"/>
            <p14:sldId id="567"/>
            <p14:sldId id="611"/>
            <p14:sldId id="610"/>
            <p14:sldId id="556"/>
            <p14:sldId id="588"/>
            <p14:sldId id="564"/>
            <p14:sldId id="563"/>
            <p14:sldId id="562"/>
            <p14:sldId id="571"/>
            <p14:sldId id="589"/>
            <p14:sldId id="612"/>
            <p14:sldId id="566"/>
            <p14:sldId id="578"/>
            <p14:sldId id="591"/>
            <p14:sldId id="592"/>
            <p14:sldId id="594"/>
            <p14:sldId id="614"/>
            <p14:sldId id="616"/>
            <p14:sldId id="593"/>
            <p14:sldId id="615"/>
            <p14:sldId id="598"/>
            <p14:sldId id="619"/>
            <p14:sldId id="617"/>
            <p14:sldId id="599"/>
            <p14:sldId id="600"/>
            <p14:sldId id="601"/>
            <p14:sldId id="603"/>
            <p14:sldId id="604"/>
            <p14:sldId id="606"/>
            <p14:sldId id="624"/>
            <p14:sldId id="625"/>
            <p14:sldId id="621"/>
            <p14:sldId id="626"/>
            <p14:sldId id="627"/>
            <p14:sldId id="628"/>
            <p14:sldId id="629"/>
            <p14:sldId id="630"/>
            <p14:sldId id="631"/>
            <p14:sldId id="633"/>
            <p14:sldId id="632"/>
            <p14:sldId id="635"/>
            <p14:sldId id="634"/>
            <p14:sldId id="6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3717" autoAdjust="0"/>
  </p:normalViewPr>
  <p:slideViewPr>
    <p:cSldViewPr>
      <p:cViewPr varScale="1">
        <p:scale>
          <a:sx n="109" d="100"/>
          <a:sy n="109" d="100"/>
        </p:scale>
        <p:origin x="172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5EC775-880C-44CB-8AE2-3269D895F24F}" type="datetimeFigureOut">
              <a:rPr lang="en-US" smtClean="0"/>
              <a:pPr/>
              <a:t>6/30/2022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5310F0-22F4-44BC-9418-29B3E40774BE}" type="slidenum">
              <a:rPr lang="en-US" smtClean="0"/>
              <a:pPr/>
              <a:t>‹#›</a:t>
            </a:fld>
            <a:endParaRPr lang="en-US"/>
          </a:p>
        </p:txBody>
      </p:sp>
    </p:spTree>
    <p:extLst>
      <p:ext uri="{BB962C8B-B14F-4D97-AF65-F5344CB8AC3E}">
        <p14:creationId xmlns:p14="http://schemas.microsoft.com/office/powerpoint/2010/main" val="26201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internet.garant.ru/#/document/12148517/entry/15" TargetMode="External"/><Relationship Id="rId2" Type="http://schemas.openxmlformats.org/officeDocument/2006/relationships/hyperlink" Target="https://internet.garant.ru/#/document/403743356/entry/0" TargetMode="External"/><Relationship Id="rId1" Type="http://schemas.openxmlformats.org/officeDocument/2006/relationships/slideLayout" Target="../slideLayouts/slideLayout8.xml"/><Relationship Id="rId5" Type="http://schemas.openxmlformats.org/officeDocument/2006/relationships/hyperlink" Target="https://internet.garant.ru/#/document/403620528/entry/152" TargetMode="External"/><Relationship Id="rId4" Type="http://schemas.openxmlformats.org/officeDocument/2006/relationships/hyperlink" Target="https://internet.garant.ru/#/document/403689692/entry/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uroookks.ru/" TargetMode="External"/><Relationship Id="rId2" Type="http://schemas.openxmlformats.org/officeDocument/2006/relationships/hyperlink" Target="mailto:uroookks@yandex.r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internet.garant.ru/#/document/70353464/entry/2218"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internet.garant.ru/#/document/70353464/entry/3111" TargetMode="External"/><Relationship Id="rId2" Type="http://schemas.openxmlformats.org/officeDocument/2006/relationships/hyperlink" Target="https://internet.garant.ru/#/document/404881617/entry/0" TargetMode="External"/><Relationship Id="rId1" Type="http://schemas.openxmlformats.org/officeDocument/2006/relationships/slideLayout" Target="../slideLayouts/slideLayout4.xml"/><Relationship Id="rId4" Type="http://schemas.openxmlformats.org/officeDocument/2006/relationships/hyperlink" Target="https://internet.garant.ru/#/document/404594131/entry/100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nternet.garant.ru/#/document/404564292/entry/0" TargetMode="External"/><Relationship Id="rId2" Type="http://schemas.openxmlformats.org/officeDocument/2006/relationships/hyperlink" Target="https://internet.garant.ru/#/document/404881617/entry/0" TargetMode="External"/><Relationship Id="rId1" Type="http://schemas.openxmlformats.org/officeDocument/2006/relationships/slideLayout" Target="../slideLayouts/slideLayout4.xml"/><Relationship Id="rId5" Type="http://schemas.openxmlformats.org/officeDocument/2006/relationships/hyperlink" Target="https://internet.garant.ru/#/document/70353464/entry/95150" TargetMode="External"/><Relationship Id="rId4" Type="http://schemas.openxmlformats.org/officeDocument/2006/relationships/hyperlink" Target="https://internet.garant.ru/#/document/404594131/entry/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internet.garant.ru/#/document/70353464/entry/14" TargetMode="External"/><Relationship Id="rId2" Type="http://schemas.openxmlformats.org/officeDocument/2006/relationships/hyperlink" Target="https://internet.garant.ru/#/document/404697877/entry/0" TargetMode="External"/><Relationship Id="rId1" Type="http://schemas.openxmlformats.org/officeDocument/2006/relationships/slideLayout" Target="../slideLayouts/slideLayout4.xml"/><Relationship Id="rId4" Type="http://schemas.openxmlformats.org/officeDocument/2006/relationships/hyperlink" Target="https://internet.garant.ru/#/document/73979683/entry/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internet.garant.ru/#/document/77312407/entry/3423" TargetMode="External"/><Relationship Id="rId2" Type="http://schemas.openxmlformats.org/officeDocument/2006/relationships/hyperlink" Target="https://internet.garant.ru/#/document/12164203/entry/11" TargetMode="External"/><Relationship Id="rId1" Type="http://schemas.openxmlformats.org/officeDocument/2006/relationships/slideLayout" Target="../slideLayouts/slideLayout4.xml"/><Relationship Id="rId4" Type="http://schemas.openxmlformats.org/officeDocument/2006/relationships/hyperlink" Target="https://internet.garant.ru/#/document/70447332/entry/2"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internet.garant.ru/#/document/77312407/entry/3423"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internet.garant.ru/#/document/70502258/entry/3000" TargetMode="External"/><Relationship Id="rId2" Type="http://schemas.openxmlformats.org/officeDocument/2006/relationships/hyperlink" Target="https://internet.garant.ru/#/document/70502258/entry/1000" TargetMode="External"/><Relationship Id="rId1" Type="http://schemas.openxmlformats.org/officeDocument/2006/relationships/slideLayout" Target="../slideLayouts/slideLayout4.xml"/><Relationship Id="rId5" Type="http://schemas.openxmlformats.org/officeDocument/2006/relationships/hyperlink" Target="https://internet.garant.ru/#/document/70502258/entry/4000" TargetMode="External"/><Relationship Id="rId4" Type="http://schemas.openxmlformats.org/officeDocument/2006/relationships/hyperlink" Target="https://internet.garant.ru/#/document/70502258/entry/500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060848"/>
            <a:ext cx="8382000" cy="1993900"/>
          </a:xfrm>
        </p:spPr>
        <p:txBody>
          <a:bodyPr/>
          <a:lstStyle/>
          <a:p>
            <a:pPr algn="ctr"/>
            <a:r>
              <a:rPr lang="ru-RU" sz="3600" b="1" dirty="0" smtClean="0">
                <a:solidFill>
                  <a:srgbClr val="C00000"/>
                </a:solidFill>
                <a:effectLst>
                  <a:outerShdw blurRad="38100" dist="38100" dir="2700000" algn="tl">
                    <a:srgbClr val="000000">
                      <a:alpha val="43137"/>
                    </a:srgbClr>
                  </a:outerShdw>
                </a:effectLst>
              </a:rPr>
              <a:t>Обзор актуальных изменений Федерального закона </a:t>
            </a:r>
            <a:r>
              <a:rPr lang="ru-RU" sz="3600" b="1" dirty="0">
                <a:solidFill>
                  <a:srgbClr val="C00000"/>
                </a:solidFill>
                <a:effectLst>
                  <a:outerShdw blurRad="38100" dist="38100" dir="2700000" algn="tl">
                    <a:srgbClr val="000000">
                      <a:alpha val="43137"/>
                    </a:srgbClr>
                  </a:outerShdw>
                </a:effectLst>
              </a:rPr>
              <a:t>от 05 апреля 2013 года № </a:t>
            </a:r>
            <a:r>
              <a:rPr lang="ru-RU" sz="3600" b="1" dirty="0" smtClean="0">
                <a:solidFill>
                  <a:srgbClr val="C00000"/>
                </a:solidFill>
                <a:effectLst>
                  <a:outerShdw blurRad="38100" dist="38100" dir="2700000" algn="tl">
                    <a:srgbClr val="000000">
                      <a:alpha val="43137"/>
                    </a:srgbClr>
                  </a:outerShdw>
                </a:effectLst>
              </a:rPr>
              <a:t>44-ФЗ и подзаконных актов</a:t>
            </a:r>
            <a:br>
              <a:rPr lang="ru-RU" sz="3600" b="1" dirty="0" smtClean="0">
                <a:solidFill>
                  <a:srgbClr val="C00000"/>
                </a:solidFill>
                <a:effectLst>
                  <a:outerShdw blurRad="38100" dist="38100" dir="2700000" algn="tl">
                    <a:srgbClr val="000000">
                      <a:alpha val="43137"/>
                    </a:srgbClr>
                  </a:outerShdw>
                </a:effectLst>
              </a:rPr>
            </a:br>
            <a:endParaRPr lang="ru-RU"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8051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95536" y="272320"/>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Изменение </a:t>
            </a:r>
            <a:r>
              <a:rPr lang="ru-RU" sz="2400" dirty="0">
                <a:solidFill>
                  <a:srgbClr val="C00000"/>
                </a:solidFill>
                <a:effectLst>
                  <a:outerShdw blurRad="38100" dist="38100" dir="2700000" algn="tl">
                    <a:srgbClr val="000000">
                      <a:alpha val="43137"/>
                    </a:srgbClr>
                  </a:outerShdw>
                </a:effectLst>
              </a:rPr>
              <a:t>существенных условий </a:t>
            </a:r>
            <a:r>
              <a:rPr lang="ru-RU" sz="2400" dirty="0" smtClean="0">
                <a:solidFill>
                  <a:srgbClr val="C00000"/>
                </a:solidFill>
                <a:effectLst>
                  <a:outerShdw blurRad="38100" dist="38100" dir="2700000" algn="tl">
                    <a:srgbClr val="000000">
                      <a:alpha val="43137"/>
                    </a:srgbClr>
                  </a:outerShdw>
                </a:effectLst>
              </a:rPr>
              <a:t>контрактов </a:t>
            </a:r>
            <a:br>
              <a:rPr lang="ru-RU" sz="2400" dirty="0" smtClean="0">
                <a:solidFill>
                  <a:srgbClr val="C00000"/>
                </a:solidFill>
                <a:effectLst>
                  <a:outerShdw blurRad="38100" dist="38100" dir="2700000" algn="tl">
                    <a:srgbClr val="000000">
                      <a:alpha val="43137"/>
                    </a:srgbClr>
                  </a:outerShdw>
                </a:effectLst>
              </a:rPr>
            </a:br>
            <a:r>
              <a:rPr lang="ru-RU" sz="2400" dirty="0" smtClean="0">
                <a:solidFill>
                  <a:srgbClr val="C00000"/>
                </a:solidFill>
                <a:effectLst>
                  <a:outerShdw blurRad="38100" dist="38100" dir="2700000" algn="tl">
                    <a:srgbClr val="000000">
                      <a:alpha val="43137"/>
                    </a:srgbClr>
                  </a:outerShdw>
                </a:effectLst>
              </a:rPr>
              <a:t>(</a:t>
            </a:r>
            <a:r>
              <a:rPr lang="ru-RU" sz="2200" dirty="0" smtClean="0">
                <a:solidFill>
                  <a:srgbClr val="C00000"/>
                </a:solidFill>
                <a:effectLst>
                  <a:outerShdw blurRad="38100" dist="38100" dir="2700000" algn="tl">
                    <a:srgbClr val="000000">
                      <a:alpha val="43137"/>
                    </a:srgbClr>
                  </a:outerShdw>
                </a:effectLst>
              </a:rPr>
              <a:t>статья </a:t>
            </a:r>
            <a:r>
              <a:rPr lang="ru-RU" sz="2200" dirty="0">
                <a:solidFill>
                  <a:srgbClr val="C00000"/>
                </a:solidFill>
                <a:effectLst>
                  <a:outerShdw blurRad="38100" dist="38100" dir="2700000" algn="tl">
                    <a:srgbClr val="000000">
                      <a:alpha val="43137"/>
                    </a:srgbClr>
                  </a:outerShdw>
                </a:effectLst>
              </a:rPr>
              <a:t>112 Закона № 44-ФЗ дополнена частью 65.1</a:t>
            </a:r>
            <a:r>
              <a:rPr lang="ru-RU" sz="2400" dirty="0" smtClean="0">
                <a:solidFill>
                  <a:srgbClr val="C00000"/>
                </a:solidFill>
                <a:effectLst>
                  <a:outerShdw blurRad="38100" dist="38100" dir="2700000" algn="tl">
                    <a:srgbClr val="000000">
                      <a:alpha val="43137"/>
                    </a:srgbClr>
                  </a:outerShdw>
                </a:effectLst>
              </a:rPr>
              <a:t>)</a:t>
            </a:r>
            <a:endParaRPr lang="ru-RU" sz="2400" dirty="0">
              <a:solidFill>
                <a:srgbClr val="C00000"/>
              </a:solidFill>
            </a:endParaRPr>
          </a:p>
        </p:txBody>
      </p:sp>
      <p:sp>
        <p:nvSpPr>
          <p:cNvPr id="3" name="Объект 2"/>
          <p:cNvSpPr>
            <a:spLocks noGrp="1"/>
          </p:cNvSpPr>
          <p:nvPr>
            <p:ph idx="1"/>
          </p:nvPr>
        </p:nvSpPr>
        <p:spPr>
          <a:xfrm>
            <a:off x="539552" y="1124744"/>
            <a:ext cx="8382000" cy="5130635"/>
          </a:xfrm>
        </p:spPr>
        <p:txBody>
          <a:bodyPr/>
          <a:lstStyle/>
          <a:p>
            <a:pPr>
              <a:buFont typeface="Wingdings" panose="05000000000000000000" pitchFamily="2" charset="2"/>
              <a:buChar char="Ø"/>
            </a:pPr>
            <a:r>
              <a:rPr lang="ru-RU" sz="2000" dirty="0" smtClean="0"/>
              <a:t>контракт </a:t>
            </a:r>
            <a:r>
              <a:rPr lang="ru-RU" sz="2000" dirty="0"/>
              <a:t>заключен до </a:t>
            </a:r>
            <a:r>
              <a:rPr lang="ru-RU" sz="2000" dirty="0" smtClean="0"/>
              <a:t>01.01.2023 года</a:t>
            </a:r>
            <a:endParaRPr lang="ru-RU" sz="2000" dirty="0"/>
          </a:p>
          <a:p>
            <a:pPr>
              <a:buFont typeface="Wingdings" panose="05000000000000000000" pitchFamily="2" charset="2"/>
              <a:buChar char="Ø"/>
            </a:pPr>
            <a:r>
              <a:rPr lang="ru-RU" sz="2000" dirty="0" smtClean="0"/>
              <a:t>контракт </a:t>
            </a:r>
            <a:r>
              <a:rPr lang="ru-RU" sz="2000" dirty="0"/>
              <a:t>не возможно исполнить на прежних условиях по независящим от сторон </a:t>
            </a:r>
            <a:r>
              <a:rPr lang="ru-RU" sz="2000" dirty="0" smtClean="0"/>
              <a:t>обстоятельствам </a:t>
            </a:r>
            <a:r>
              <a:rPr lang="ru-RU" sz="1900" dirty="0" smtClean="0"/>
              <a:t>(</a:t>
            </a:r>
            <a:r>
              <a:rPr lang="ru-RU" sz="1900" i="1" dirty="0" smtClean="0"/>
              <a:t>обстоятельства непреодолимой силы в </a:t>
            </a:r>
            <a:r>
              <a:rPr lang="ru-RU" sz="1900" i="1" dirty="0" err="1" smtClean="0"/>
              <a:t>т.ч</a:t>
            </a:r>
            <a:r>
              <a:rPr lang="ru-RU" sz="1900" i="1" dirty="0" smtClean="0"/>
              <a:t>.</a:t>
            </a:r>
            <a:r>
              <a:rPr lang="ru-RU" sz="1900" dirty="0" smtClean="0"/>
              <a:t>)</a:t>
            </a:r>
            <a:endParaRPr lang="ru-RU" sz="19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на </a:t>
            </a:r>
            <a:r>
              <a:rPr lang="ru-RU" sz="2000" dirty="0">
                <a:effectLst>
                  <a:outerShdw blurRad="38100" dist="38100" dir="2700000" algn="tl">
                    <a:srgbClr val="000000">
                      <a:alpha val="43137"/>
                    </a:srgbClr>
                  </a:outerShdw>
                </a:effectLst>
              </a:rPr>
              <a:t>основании решения </a:t>
            </a:r>
          </a:p>
          <a:p>
            <a:pPr lvl="1">
              <a:buFont typeface="Wingdings" panose="05000000000000000000" pitchFamily="2" charset="2"/>
              <a:buChar char="ü"/>
            </a:pPr>
            <a:r>
              <a:rPr lang="ru-RU" sz="1600" dirty="0" smtClean="0"/>
              <a:t>Правительства </a:t>
            </a:r>
            <a:r>
              <a:rPr lang="ru-RU" sz="1600" dirty="0"/>
              <a:t>РФ для федеральных заказчиков</a:t>
            </a:r>
          </a:p>
          <a:p>
            <a:pPr lvl="1">
              <a:buFont typeface="Wingdings" panose="05000000000000000000" pitchFamily="2" charset="2"/>
              <a:buChar char="ü"/>
            </a:pPr>
            <a:r>
              <a:rPr lang="ru-RU" sz="1600" dirty="0" smtClean="0"/>
              <a:t>ОИВ </a:t>
            </a:r>
            <a:r>
              <a:rPr lang="ru-RU" sz="1600" dirty="0"/>
              <a:t>субъекта РФ для заказчиков субъекта РФ,</a:t>
            </a:r>
          </a:p>
          <a:p>
            <a:pPr lvl="1">
              <a:buFont typeface="Wingdings" panose="05000000000000000000" pitchFamily="2" charset="2"/>
              <a:buChar char="ü"/>
            </a:pPr>
            <a:r>
              <a:rPr lang="ru-RU" sz="1600" dirty="0" smtClean="0"/>
              <a:t>местной </a:t>
            </a:r>
            <a:r>
              <a:rPr lang="ru-RU" sz="1600" dirty="0"/>
              <a:t>администрации для муниципальных заказчиков</a:t>
            </a:r>
          </a:p>
          <a:p>
            <a:pPr>
              <a:buFont typeface="Wingdings" panose="05000000000000000000" pitchFamily="2" charset="2"/>
              <a:buChar char="Ø"/>
            </a:pPr>
            <a:r>
              <a:rPr lang="ru-RU" sz="2000" dirty="0" smtClean="0"/>
              <a:t>изменение </a:t>
            </a:r>
            <a:r>
              <a:rPr lang="ru-RU" sz="2000" dirty="0"/>
              <a:t>существенных условий контракта </a:t>
            </a:r>
            <a:r>
              <a:rPr lang="ru-RU" sz="2000" dirty="0" smtClean="0"/>
              <a:t>– любых (цена</a:t>
            </a:r>
            <a:r>
              <a:rPr lang="ru-RU" sz="2000" dirty="0"/>
              <a:t>, сроки, </a:t>
            </a:r>
            <a:r>
              <a:rPr lang="ru-RU" sz="2000" dirty="0" smtClean="0"/>
              <a:t>объемы и т.д.)</a:t>
            </a:r>
            <a:endParaRPr lang="ru-RU" sz="2000" dirty="0"/>
          </a:p>
          <a:p>
            <a:pPr>
              <a:buFont typeface="Wingdings" panose="05000000000000000000" pitchFamily="2" charset="2"/>
              <a:buChar char="Ø"/>
            </a:pPr>
            <a:r>
              <a:rPr lang="ru-RU" sz="2000" dirty="0" smtClean="0"/>
              <a:t> соблюдением положений ч</a:t>
            </a:r>
            <a:r>
              <a:rPr lang="ru-RU" sz="2000" dirty="0"/>
              <a:t>. 1.3 –1.6 ст. 95 Закона № </a:t>
            </a:r>
            <a:r>
              <a:rPr lang="ru-RU" sz="2000" dirty="0" smtClean="0"/>
              <a:t>44-ФЗ (изменение ОИК; изменения только в пределах лимитов бюджетных обязательств)</a:t>
            </a:r>
          </a:p>
          <a:p>
            <a:pPr>
              <a:buFont typeface="Wingdings" panose="05000000000000000000" pitchFamily="2" charset="2"/>
              <a:buChar char="v"/>
            </a:pPr>
            <a:r>
              <a:rPr lang="ru-RU" sz="1800" i="1" dirty="0" smtClean="0">
                <a:solidFill>
                  <a:srgbClr val="7030A0"/>
                </a:solidFill>
              </a:rPr>
              <a:t>Не содержит ограничений пределов изменений, вносимых в условия контракта, может превышать соответствующие размеры, предусмотренные иными положениями Закона № 44-ФЗ, не ограничивается возможность предусмотреть в решении условия, предусматривающие необходимость выполнения сторонами контракта определенных действий, при выполнении которых допускается изменение сущ. условий  </a:t>
            </a:r>
          </a:p>
          <a:p>
            <a:pPr marL="0" indent="0">
              <a:buNone/>
            </a:pPr>
            <a:r>
              <a:rPr lang="ru-RU" sz="1800" i="1" dirty="0">
                <a:solidFill>
                  <a:srgbClr val="7030A0"/>
                </a:solidFill>
                <a:effectLst>
                  <a:outerShdw blurRad="38100" dist="38100" dir="2700000" algn="tl">
                    <a:srgbClr val="000000">
                      <a:alpha val="43137"/>
                    </a:srgbClr>
                  </a:outerShdw>
                </a:effectLst>
              </a:rPr>
              <a:t> </a:t>
            </a:r>
            <a:r>
              <a:rPr lang="ru-RU" sz="1800" i="1" dirty="0" smtClean="0">
                <a:solidFill>
                  <a:srgbClr val="7030A0"/>
                </a:solidFill>
                <a:effectLst>
                  <a:outerShdw blurRad="38100" dist="38100" dir="2700000" algn="tl">
                    <a:srgbClr val="000000">
                      <a:alpha val="43137"/>
                    </a:srgbClr>
                  </a:outerShdw>
                </a:effectLst>
              </a:rPr>
              <a:t>       (п.1 Письма </a:t>
            </a:r>
            <a:r>
              <a:rPr lang="ru-RU" sz="1800" i="1" dirty="0">
                <a:solidFill>
                  <a:srgbClr val="7030A0"/>
                </a:solidFill>
                <a:effectLst>
                  <a:outerShdw blurRad="38100" dist="38100" dir="2700000" algn="tl">
                    <a:srgbClr val="000000">
                      <a:alpha val="43137"/>
                    </a:srgbClr>
                  </a:outerShdw>
                </a:effectLst>
              </a:rPr>
              <a:t>Минфина от 12.04.2022 г. № </a:t>
            </a:r>
            <a:r>
              <a:rPr lang="ru-RU" sz="1800" i="1" dirty="0" smtClean="0">
                <a:solidFill>
                  <a:srgbClr val="7030A0"/>
                </a:solidFill>
                <a:effectLst>
                  <a:outerShdw blurRad="38100" dist="38100" dir="2700000" algn="tl">
                    <a:srgbClr val="000000">
                      <a:alpha val="43137"/>
                    </a:srgbClr>
                  </a:outerShdw>
                </a:effectLst>
              </a:rPr>
              <a:t>24-01-07/31697)</a:t>
            </a:r>
            <a:endParaRPr lang="ru-RU" sz="1800" i="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04382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Новые случаи закупки у единственного поставщика</a:t>
            </a:r>
            <a:endParaRPr lang="ru-RU" sz="2400" dirty="0">
              <a:solidFill>
                <a:srgbClr val="C00000"/>
              </a:solidFill>
            </a:endParaRPr>
          </a:p>
        </p:txBody>
      </p:sp>
      <p:sp>
        <p:nvSpPr>
          <p:cNvPr id="3" name="Объект 2"/>
          <p:cNvSpPr>
            <a:spLocks noGrp="1"/>
          </p:cNvSpPr>
          <p:nvPr>
            <p:ph idx="1"/>
          </p:nvPr>
        </p:nvSpPr>
        <p:spPr>
          <a:xfrm>
            <a:off x="539552" y="786148"/>
            <a:ext cx="8382000" cy="5286062"/>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Правительство РФ</a:t>
            </a:r>
            <a:r>
              <a:rPr lang="ru-RU" sz="2000" dirty="0" smtClean="0"/>
              <a:t> вправе в период </a:t>
            </a:r>
            <a:r>
              <a:rPr lang="ru-RU" sz="2000" dirty="0" smtClean="0">
                <a:effectLst>
                  <a:outerShdw blurRad="38100" dist="38100" dir="2700000" algn="tl">
                    <a:srgbClr val="000000">
                      <a:alpha val="43137"/>
                    </a:srgbClr>
                  </a:outerShdw>
                </a:effectLst>
              </a:rPr>
              <a:t>до 31 декабря 2022 года включительно</a:t>
            </a:r>
            <a:r>
              <a:rPr lang="ru-RU" sz="2000" dirty="0" smtClean="0"/>
              <a:t> в дополнение к случаям, предусмотренным ч.1 ст.93 устанавливать </a:t>
            </a:r>
            <a:r>
              <a:rPr lang="ru-RU" sz="2000" dirty="0" smtClean="0">
                <a:effectLst>
                  <a:outerShdw blurRad="38100" dist="38100" dir="2700000" algn="tl">
                    <a:srgbClr val="000000">
                      <a:alpha val="43137"/>
                    </a:srgbClr>
                  </a:outerShdw>
                </a:effectLst>
              </a:rPr>
              <a:t>иные случаи</a:t>
            </a:r>
            <a:r>
              <a:rPr lang="ru-RU" sz="2000" dirty="0" smtClean="0"/>
              <a:t> осуществления закупок ТРУ у единственного поставщика </a:t>
            </a:r>
            <a:r>
              <a:rPr lang="ru-RU" sz="2000" dirty="0" smtClean="0">
                <a:effectLst>
                  <a:outerShdw blurRad="38100" dist="38100" dir="2700000" algn="tl">
                    <a:srgbClr val="000000">
                      <a:alpha val="43137"/>
                    </a:srgbClr>
                  </a:outerShdw>
                </a:effectLst>
              </a:rPr>
              <a:t>для государственных и (или) муниципальных нужд</a:t>
            </a:r>
            <a:r>
              <a:rPr lang="ru-RU" sz="2000" dirty="0" smtClean="0"/>
              <a:t>, а также определять порядок осуществления закупок в таких случаях</a:t>
            </a:r>
            <a:r>
              <a:rPr lang="ru-RU" sz="2000" dirty="0" smtClean="0">
                <a:effectLst>
                  <a:outerShdw blurRad="38100" dist="38100" dir="2700000" algn="tl">
                    <a:srgbClr val="000000">
                      <a:alpha val="43137"/>
                    </a:srgbClr>
                  </a:outerShdw>
                </a:effectLst>
              </a:rPr>
              <a:t>. </a:t>
            </a: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Решением высшего исполнительного </a:t>
            </a:r>
            <a:r>
              <a:rPr lang="ru-RU" sz="2000" dirty="0">
                <a:effectLst>
                  <a:outerShdw blurRad="38100" dist="38100" dir="2700000" algn="tl">
                    <a:srgbClr val="000000">
                      <a:alpha val="43137"/>
                    </a:srgbClr>
                  </a:outerShdw>
                </a:effectLst>
              </a:rPr>
              <a:t>органа </a:t>
            </a:r>
            <a:r>
              <a:rPr lang="ru-RU" sz="2000" dirty="0"/>
              <a:t>государственной власти </a:t>
            </a:r>
            <a:r>
              <a:rPr lang="ru-RU" sz="2000" dirty="0">
                <a:effectLst>
                  <a:outerShdw blurRad="38100" dist="38100" dir="2700000" algn="tl">
                    <a:srgbClr val="000000">
                      <a:alpha val="43137"/>
                    </a:srgbClr>
                  </a:outerShdw>
                </a:effectLst>
              </a:rPr>
              <a:t>субъекта </a:t>
            </a:r>
            <a:r>
              <a:rPr lang="ru-RU" sz="2000" dirty="0" smtClean="0">
                <a:effectLst>
                  <a:outerShdw blurRad="38100" dist="38100" dir="2700000" algn="tl">
                    <a:srgbClr val="000000">
                      <a:alpha val="43137"/>
                    </a:srgbClr>
                  </a:outerShdw>
                </a:effectLst>
              </a:rPr>
              <a:t>РФ </a:t>
            </a:r>
            <a:r>
              <a:rPr lang="ru-RU" sz="2000" dirty="0" smtClean="0"/>
              <a:t>в </a:t>
            </a:r>
            <a:r>
              <a:rPr lang="ru-RU" sz="2000" dirty="0"/>
              <a:t>период </a:t>
            </a:r>
            <a:r>
              <a:rPr lang="ru-RU" sz="2000" dirty="0">
                <a:effectLst>
                  <a:outerShdw blurRad="38100" dist="38100" dir="2700000" algn="tl">
                    <a:srgbClr val="000000">
                      <a:alpha val="43137"/>
                    </a:srgbClr>
                  </a:outerShdw>
                </a:effectLst>
              </a:rPr>
              <a:t>до 31 декабря 2022 года включительно </a:t>
            </a:r>
            <a:r>
              <a:rPr lang="ru-RU" sz="2000" dirty="0" smtClean="0"/>
              <a:t>в </a:t>
            </a:r>
            <a:r>
              <a:rPr lang="ru-RU" sz="2000" dirty="0"/>
              <a:t>дополнение к случаям, </a:t>
            </a:r>
            <a:r>
              <a:rPr lang="ru-RU" sz="2000" dirty="0" smtClean="0"/>
              <a:t>предусмотренным </a:t>
            </a:r>
            <a:r>
              <a:rPr lang="ru-RU" sz="2000" dirty="0"/>
              <a:t>ч.1 ст.93  </a:t>
            </a:r>
            <a:r>
              <a:rPr lang="ru-RU" sz="2000" dirty="0" smtClean="0"/>
              <a:t>могут </a:t>
            </a:r>
            <a:r>
              <a:rPr lang="ru-RU" sz="2000" dirty="0"/>
              <a:t>быть установлены </a:t>
            </a:r>
            <a:r>
              <a:rPr lang="ru-RU" sz="2000" dirty="0">
                <a:effectLst>
                  <a:outerShdw blurRad="38100" dist="38100" dir="2700000" algn="tl">
                    <a:srgbClr val="000000">
                      <a:alpha val="43137"/>
                    </a:srgbClr>
                  </a:outerShdw>
                </a:effectLst>
              </a:rPr>
              <a:t>иные случаи </a:t>
            </a:r>
            <a:r>
              <a:rPr lang="ru-RU" sz="2000" dirty="0"/>
              <a:t>осуществления </a:t>
            </a:r>
            <a:r>
              <a:rPr lang="ru-RU" sz="2000" dirty="0" smtClean="0"/>
              <a:t>закупок у </a:t>
            </a:r>
            <a:r>
              <a:rPr lang="ru-RU" sz="2000" dirty="0"/>
              <a:t>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целях обеспечения нужд соответствующего субъекта </a:t>
            </a:r>
            <a:r>
              <a:rPr lang="ru-RU" sz="2000" dirty="0" smtClean="0">
                <a:effectLst>
                  <a:outerShdw blurRad="38100" dist="38100" dir="2700000" algn="tl">
                    <a:srgbClr val="000000">
                      <a:alpha val="43137"/>
                    </a:srgbClr>
                  </a:outerShdw>
                </a:effectLst>
              </a:rPr>
              <a:t>РФ </a:t>
            </a:r>
            <a:r>
              <a:rPr lang="ru-RU" sz="2000" dirty="0">
                <a:effectLst>
                  <a:outerShdw blurRad="38100" dist="38100" dir="2700000" algn="tl">
                    <a:srgbClr val="000000">
                      <a:alpha val="43137"/>
                    </a:srgbClr>
                  </a:outerShdw>
                </a:effectLst>
              </a:rPr>
              <a:t>и муниципальных нужд муниципальных образований</a:t>
            </a:r>
            <a:r>
              <a:rPr lang="ru-RU" sz="2000" dirty="0"/>
              <a:t>, находящихся на его территории, а также определен порядок осуществления закупок в таких </a:t>
            </a:r>
            <a:r>
              <a:rPr lang="ru-RU" sz="2000" dirty="0" smtClean="0"/>
              <a:t>случаях</a:t>
            </a:r>
            <a:r>
              <a:rPr lang="ru-RU" sz="2000" dirty="0" smtClean="0">
                <a:effectLst>
                  <a:outerShdw blurRad="38100" dist="38100" dir="2700000" algn="tl">
                    <a:srgbClr val="000000">
                      <a:alpha val="43137"/>
                    </a:srgbClr>
                  </a:outerShdw>
                </a:effectLst>
              </a:rPr>
              <a:t>.</a:t>
            </a:r>
          </a:p>
          <a:p>
            <a:pPr>
              <a:buFont typeface="Wingdings" panose="05000000000000000000" pitchFamily="2" charset="2"/>
              <a:buChar char="Ø"/>
            </a:pPr>
            <a:r>
              <a:rPr lang="ru-RU" sz="1800" i="1" dirty="0">
                <a:solidFill>
                  <a:srgbClr val="7030A0"/>
                </a:solidFill>
                <a:effectLst>
                  <a:outerShdw blurRad="38100" dist="38100" dir="2700000" algn="tl">
                    <a:srgbClr val="000000">
                      <a:alpha val="43137"/>
                    </a:srgbClr>
                  </a:outerShdw>
                </a:effectLst>
              </a:rPr>
              <a:t>Письмо Минфина от 12.04.2022 г. № 24-01-07/31697 (</a:t>
            </a:r>
            <a:r>
              <a:rPr lang="ru-RU" sz="1800" i="1" dirty="0" smtClean="0">
                <a:solidFill>
                  <a:srgbClr val="7030A0"/>
                </a:solidFill>
                <a:effectLst>
                  <a:outerShdw blurRad="38100" dist="38100" dir="2700000" algn="tl">
                    <a:srgbClr val="000000">
                      <a:alpha val="43137"/>
                    </a:srgbClr>
                  </a:outerShdw>
                </a:effectLst>
              </a:rPr>
              <a:t>п.2) – заключение контракта в таких случаях должно быть осуществлено не позднее 31 декабря 2022 года, срок исполнения контракта определяется с учетом положений бюджетного законодательства и может истекать после 31 декабря 2022 года. </a:t>
            </a:r>
            <a:endParaRPr lang="ru-RU" sz="1800" i="1" dirty="0">
              <a:solidFill>
                <a:srgbClr val="7030A0"/>
              </a:solidFill>
              <a:effectLst>
                <a:outerShdw blurRad="38100" dist="38100" dir="2700000" algn="tl">
                  <a:srgbClr val="000000">
                    <a:alpha val="43137"/>
                  </a:srgbClr>
                </a:outerShdw>
              </a:effectLst>
            </a:endParaRPr>
          </a:p>
          <a:p>
            <a:pPr marL="0" indent="0">
              <a:buNone/>
            </a:pPr>
            <a:endParaRPr lang="ru-RU" sz="1900" dirty="0"/>
          </a:p>
        </p:txBody>
      </p:sp>
    </p:spTree>
    <p:extLst>
      <p:ext uri="{BB962C8B-B14F-4D97-AF65-F5344CB8AC3E}">
        <p14:creationId xmlns:p14="http://schemas.microsoft.com/office/powerpoint/2010/main" val="31404784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1052736"/>
            <a:ext cx="8382000" cy="317023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При планировании таких закупок и при исполнении контрактов</a:t>
            </a:r>
            <a:r>
              <a:rPr lang="ru-RU" sz="2000" dirty="0"/>
              <a:t>, применяются </a:t>
            </a:r>
            <a:r>
              <a:rPr lang="ru-RU" sz="2000" dirty="0">
                <a:effectLst>
                  <a:outerShdw blurRad="38100" dist="38100" dir="2700000" algn="tl">
                    <a:srgbClr val="000000">
                      <a:alpha val="43137"/>
                    </a:srgbClr>
                  </a:outerShdw>
                </a:effectLst>
              </a:rPr>
              <a:t>положения</a:t>
            </a:r>
            <a:r>
              <a:rPr lang="ru-RU" sz="2000" dirty="0"/>
              <a:t> Закона N 44-ФЗ касающиеся закупок, осуществляемых в соответствии с </a:t>
            </a:r>
            <a:r>
              <a:rPr lang="ru-RU" sz="2000" dirty="0">
                <a:effectLst>
                  <a:outerShdw blurRad="38100" dist="38100" dir="2700000" algn="tl">
                    <a:srgbClr val="000000">
                      <a:alpha val="43137"/>
                    </a:srgbClr>
                  </a:outerShdw>
                </a:effectLst>
              </a:rPr>
              <a:t>п.2 ч.1 </a:t>
            </a:r>
            <a:r>
              <a:rPr lang="ru-RU" sz="2000" dirty="0" smtClean="0">
                <a:effectLst>
                  <a:outerShdw blurRad="38100" dist="38100" dir="2700000" algn="tl">
                    <a:srgbClr val="000000">
                      <a:alpha val="43137"/>
                    </a:srgbClr>
                  </a:outerShdw>
                </a:effectLst>
              </a:rPr>
              <a:t>ст.93 </a:t>
            </a:r>
            <a:r>
              <a:rPr lang="ru-RU" sz="2000" dirty="0" smtClean="0"/>
              <a:t>(осуществление </a:t>
            </a:r>
            <a:r>
              <a:rPr lang="ru-RU" sz="2000" dirty="0"/>
              <a:t>закупки </a:t>
            </a:r>
            <a:r>
              <a:rPr lang="ru-RU" sz="2000" dirty="0" smtClean="0"/>
              <a:t>у </a:t>
            </a:r>
            <a:r>
              <a:rPr lang="ru-RU" sz="2000" dirty="0"/>
              <a:t>единственного </a:t>
            </a:r>
            <a:r>
              <a:rPr lang="ru-RU" sz="2000" dirty="0" smtClean="0"/>
              <a:t>поставщика, определенного указом или распоряжением Президента РФ …)</a:t>
            </a:r>
            <a:endParaRPr lang="ru-RU" sz="2000" dirty="0"/>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Информация</a:t>
            </a:r>
            <a:r>
              <a:rPr lang="ru-RU" sz="2000" dirty="0"/>
              <a:t> о таких контрактах </a:t>
            </a:r>
            <a:r>
              <a:rPr lang="ru-RU" sz="2000" dirty="0">
                <a:effectLst>
                  <a:outerShdw blurRad="38100" dist="38100" dir="2700000" algn="tl">
                    <a:srgbClr val="000000">
                      <a:alpha val="43137"/>
                    </a:srgbClr>
                  </a:outerShdw>
                </a:effectLst>
              </a:rPr>
              <a:t>включается в реестр контрактов</a:t>
            </a:r>
            <a:r>
              <a:rPr lang="ru-RU" sz="2000" dirty="0"/>
              <a:t>. Порядком осуществления закупок в таких случаях может быть установлено условие о размещении информации и документов в реестре контрактов, как при закрытых процедурах.</a:t>
            </a:r>
          </a:p>
          <a:p>
            <a:pPr algn="just">
              <a:buFont typeface="Wingdings" panose="05000000000000000000" pitchFamily="2" charset="2"/>
              <a:buChar char="Ø"/>
            </a:pPr>
            <a:r>
              <a:rPr lang="ru-RU" sz="2000" dirty="0"/>
              <a:t>При исполнении таких контрактов применяются </a:t>
            </a:r>
            <a:r>
              <a:rPr lang="ru-RU" sz="2000" dirty="0">
                <a:effectLst>
                  <a:outerShdw blurRad="38100" dist="38100" dir="2700000" algn="tl">
                    <a:srgbClr val="000000">
                      <a:alpha val="43137"/>
                    </a:srgbClr>
                  </a:outerShdw>
                </a:effectLst>
              </a:rPr>
              <a:t>положения об электронном актировании.</a:t>
            </a:r>
          </a:p>
        </p:txBody>
      </p:sp>
    </p:spTree>
    <p:extLst>
      <p:ext uri="{BB962C8B-B14F-4D97-AF65-F5344CB8AC3E}">
        <p14:creationId xmlns:p14="http://schemas.microsoft.com/office/powerpoint/2010/main" val="3799854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332399"/>
          </a:xfrm>
        </p:spPr>
        <p:txBody>
          <a:bodyPr/>
          <a:lstStyle/>
          <a:p>
            <a:pPr algn="ctr"/>
            <a:r>
              <a:rPr lang="ru-RU" sz="2400" dirty="0" smtClean="0">
                <a:solidFill>
                  <a:srgbClr val="C00000"/>
                </a:solidFill>
              </a:rPr>
              <a:t>Постановление Правительства РФ от 10 марта 2022 г. № 339</a:t>
            </a:r>
            <a:endParaRPr lang="ru-RU" sz="2400" dirty="0">
              <a:solidFill>
                <a:srgbClr val="C00000"/>
              </a:solidFill>
            </a:endParaRPr>
          </a:p>
        </p:txBody>
      </p:sp>
      <p:sp>
        <p:nvSpPr>
          <p:cNvPr id="3" name="Объект 2"/>
          <p:cNvSpPr>
            <a:spLocks noGrp="1"/>
          </p:cNvSpPr>
          <p:nvPr>
            <p:ph idx="1"/>
          </p:nvPr>
        </p:nvSpPr>
        <p:spPr>
          <a:xfrm>
            <a:off x="539552" y="604719"/>
            <a:ext cx="8382000" cy="5816977"/>
          </a:xfrm>
        </p:spPr>
        <p:txBody>
          <a:bodyPr/>
          <a:lstStyle/>
          <a:p>
            <a:pPr marL="0" indent="0">
              <a:buNone/>
            </a:pPr>
            <a:r>
              <a:rPr lang="ru-RU" sz="2000" dirty="0" smtClean="0"/>
              <a:t>Правительство </a:t>
            </a:r>
            <a:r>
              <a:rPr lang="ru-RU" sz="2000" dirty="0"/>
              <a:t>РФ установило, что в дополнение к случаям, предусмотренным </a:t>
            </a:r>
            <a:r>
              <a:rPr lang="ru-RU" sz="2000" dirty="0" smtClean="0"/>
              <a:t>в ч.1 ст.93 Закона </a:t>
            </a:r>
            <a:r>
              <a:rPr lang="ru-RU" sz="2000" dirty="0"/>
              <a:t>N 44-ФЗ, заказчики вправе </a:t>
            </a:r>
            <a:r>
              <a:rPr lang="ru-RU" sz="2000" dirty="0">
                <a:effectLst>
                  <a:outerShdw blurRad="38100" dist="38100" dir="2700000" algn="tl">
                    <a:srgbClr val="000000">
                      <a:alpha val="43137"/>
                    </a:srgbClr>
                  </a:outerShdw>
                </a:effectLst>
              </a:rPr>
              <a:t>по 31 декабря 2022 года включительно </a:t>
            </a:r>
            <a:r>
              <a:rPr lang="ru-RU" sz="2000" dirty="0"/>
              <a:t>осуществлять закупки у единственного контрагента, </a:t>
            </a:r>
            <a:r>
              <a:rPr lang="ru-RU" sz="2000" dirty="0" smtClean="0"/>
              <a:t>определенного</a:t>
            </a:r>
          </a:p>
          <a:p>
            <a:pPr>
              <a:buFont typeface="Wingdings" panose="05000000000000000000" pitchFamily="2" charset="2"/>
              <a:buChar char="Ø"/>
            </a:pPr>
            <a:r>
              <a:rPr lang="ru-RU" sz="2000" dirty="0" smtClean="0"/>
              <a:t>актом </a:t>
            </a:r>
            <a:r>
              <a:rPr lang="ru-RU" sz="2000" dirty="0"/>
              <a:t>Правительства РФ (при закупках для федеральных нужд), </a:t>
            </a:r>
            <a:endParaRPr lang="ru-RU" sz="2000" dirty="0" smtClean="0"/>
          </a:p>
          <a:p>
            <a:pPr>
              <a:buFont typeface="Wingdings" panose="05000000000000000000" pitchFamily="2" charset="2"/>
              <a:buChar char="Ø"/>
            </a:pPr>
            <a:r>
              <a:rPr lang="ru-RU" sz="2000" dirty="0" smtClean="0"/>
              <a:t>актом </a:t>
            </a:r>
            <a:r>
              <a:rPr lang="ru-RU" sz="2000" dirty="0"/>
              <a:t>высшего исполнительного органа государственной власти субъекта РФ (при региональных закупках), </a:t>
            </a:r>
            <a:endParaRPr lang="ru-RU" sz="2000" dirty="0" smtClean="0"/>
          </a:p>
          <a:p>
            <a:pPr>
              <a:buFont typeface="Wingdings" panose="05000000000000000000" pitchFamily="2" charset="2"/>
              <a:buChar char="Ø"/>
            </a:pPr>
            <a:r>
              <a:rPr lang="ru-RU" sz="2000" dirty="0" smtClean="0"/>
              <a:t>муниципальным </a:t>
            </a:r>
            <a:r>
              <a:rPr lang="ru-RU" sz="2000" dirty="0"/>
              <a:t>правовым актом местной администрации (при закупках для муниципальных нужд).</a:t>
            </a:r>
          </a:p>
          <a:p>
            <a:pPr marL="0" indent="0">
              <a:buNone/>
            </a:pPr>
            <a:r>
              <a:rPr lang="ru-RU" sz="2000" u="sng" dirty="0">
                <a:effectLst>
                  <a:outerShdw blurRad="38100" dist="38100" dir="2700000" algn="tl">
                    <a:srgbClr val="000000">
                      <a:alpha val="43137"/>
                    </a:srgbClr>
                  </a:outerShdw>
                </a:effectLst>
              </a:rPr>
              <a:t>В</a:t>
            </a:r>
            <a:r>
              <a:rPr lang="ru-RU" sz="2000" u="sng" dirty="0"/>
              <a:t> названных </a:t>
            </a:r>
            <a:r>
              <a:rPr lang="ru-RU" sz="2000" u="sng" dirty="0">
                <a:effectLst>
                  <a:outerShdw blurRad="38100" dist="38100" dir="2700000" algn="tl">
                    <a:srgbClr val="000000">
                      <a:alpha val="43137"/>
                    </a:srgbClr>
                  </a:outerShdw>
                </a:effectLst>
              </a:rPr>
              <a:t>актах</a:t>
            </a:r>
            <a:r>
              <a:rPr lang="ru-RU" sz="2000" u="sng" dirty="0"/>
              <a:t> </a:t>
            </a:r>
            <a:r>
              <a:rPr lang="ru-RU" sz="2000" u="sng" dirty="0">
                <a:effectLst>
                  <a:outerShdw blurRad="38100" dist="38100" dir="2700000" algn="tl">
                    <a:srgbClr val="000000">
                      <a:alpha val="43137"/>
                    </a:srgbClr>
                  </a:outerShdw>
                </a:effectLst>
              </a:rPr>
              <a:t>указываются</a:t>
            </a:r>
            <a:r>
              <a:rPr lang="ru-RU" sz="2000" dirty="0">
                <a:effectLst>
                  <a:outerShdw blurRad="38100" dist="38100" dir="2700000" algn="tl">
                    <a:srgbClr val="000000">
                      <a:alpha val="43137"/>
                    </a:srgbClr>
                  </a:outerShdw>
                </a:effectLst>
              </a:rPr>
              <a:t> </a:t>
            </a:r>
            <a:endParaRPr lang="ru-RU" sz="2000" dirty="0" smtClean="0">
              <a:effectLst>
                <a:outerShdw blurRad="38100" dist="38100" dir="2700000" algn="tl">
                  <a:srgbClr val="000000">
                    <a:alpha val="43137"/>
                  </a:srgbClr>
                </a:outerShdw>
              </a:effectLst>
            </a:endParaRPr>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предмет </a:t>
            </a:r>
            <a:r>
              <a:rPr lang="ru-RU" sz="2000" dirty="0">
                <a:effectLst>
                  <a:outerShdw blurRad="38100" dist="38100" dir="2700000" algn="tl">
                    <a:srgbClr val="000000">
                      <a:alpha val="43137"/>
                    </a:srgbClr>
                  </a:outerShdw>
                </a:effectLst>
              </a:rPr>
              <a:t>контракта</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предельный </a:t>
            </a:r>
            <a:r>
              <a:rPr lang="ru-RU" sz="2000" dirty="0">
                <a:effectLst>
                  <a:outerShdw blurRad="38100" dist="38100" dir="2700000" algn="tl">
                    <a:srgbClr val="000000">
                      <a:alpha val="43137"/>
                    </a:srgbClr>
                  </a:outerShdw>
                </a:effectLst>
              </a:rPr>
              <a:t>срок, на который заключается контракт</a:t>
            </a:r>
            <a:r>
              <a:rPr lang="ru-RU" sz="2000" dirty="0"/>
              <a:t>,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обязанность</a:t>
            </a:r>
            <a:r>
              <a:rPr lang="ru-RU" sz="2000" dirty="0" smtClean="0"/>
              <a:t> </a:t>
            </a:r>
            <a:r>
              <a:rPr lang="ru-RU" sz="2000" dirty="0"/>
              <a:t>единственного </a:t>
            </a:r>
            <a:r>
              <a:rPr lang="ru-RU" sz="2000" dirty="0">
                <a:effectLst>
                  <a:outerShdw blurRad="38100" dist="38100" dir="2700000" algn="tl">
                    <a:srgbClr val="000000">
                      <a:alpha val="43137"/>
                    </a:srgbClr>
                  </a:outerShdw>
                </a:effectLst>
              </a:rPr>
              <a:t>контрагента</a:t>
            </a:r>
            <a:r>
              <a:rPr lang="ru-RU" sz="2000" dirty="0"/>
              <a:t> </a:t>
            </a:r>
            <a:r>
              <a:rPr lang="ru-RU" sz="2000" dirty="0">
                <a:effectLst>
                  <a:outerShdw blurRad="38100" dist="38100" dir="2700000" algn="tl">
                    <a:srgbClr val="000000">
                      <a:alpha val="43137"/>
                    </a:srgbClr>
                  </a:outerShdw>
                </a:effectLst>
              </a:rPr>
              <a:t>исполнить</a:t>
            </a:r>
            <a:r>
              <a:rPr lang="ru-RU" sz="2000" dirty="0"/>
              <a:t> свои </a:t>
            </a:r>
            <a:r>
              <a:rPr lang="ru-RU" sz="2000" dirty="0">
                <a:effectLst>
                  <a:outerShdw blurRad="38100" dist="38100" dir="2700000" algn="tl">
                    <a:srgbClr val="000000">
                      <a:alpha val="43137"/>
                    </a:srgbClr>
                  </a:outerShdw>
                </a:effectLst>
              </a:rPr>
              <a:t>обязательства</a:t>
            </a:r>
            <a:r>
              <a:rPr lang="ru-RU" sz="2000" dirty="0"/>
              <a:t> по контракту </a:t>
            </a:r>
            <a:r>
              <a:rPr lang="ru-RU" sz="2000" dirty="0">
                <a:effectLst>
                  <a:outerShdw blurRad="38100" dist="38100" dir="2700000" algn="tl">
                    <a:srgbClr val="000000">
                      <a:alpha val="43137"/>
                    </a:srgbClr>
                  </a:outerShdw>
                </a:effectLst>
              </a:rPr>
              <a:t>лично или </a:t>
            </a:r>
            <a:r>
              <a:rPr lang="ru-RU" sz="2000" dirty="0"/>
              <a:t>возможность </a:t>
            </a:r>
            <a:r>
              <a:rPr lang="ru-RU" sz="2000" dirty="0">
                <a:effectLst>
                  <a:outerShdw blurRad="38100" dist="38100" dir="2700000" algn="tl">
                    <a:srgbClr val="000000">
                      <a:alpha val="43137"/>
                    </a:srgbClr>
                  </a:outerShdw>
                </a:effectLst>
              </a:rPr>
              <a:t>привлечь</a:t>
            </a:r>
            <a:r>
              <a:rPr lang="ru-RU" sz="2000" dirty="0"/>
              <a:t> к исполнению контракта </a:t>
            </a:r>
            <a:r>
              <a:rPr lang="ru-RU" sz="2000" dirty="0">
                <a:effectLst>
                  <a:outerShdw blurRad="38100" dist="38100" dir="2700000" algn="tl">
                    <a:srgbClr val="000000">
                      <a:alpha val="43137"/>
                    </a:srgbClr>
                  </a:outerShdw>
                </a:effectLst>
              </a:rPr>
              <a:t>субподрядчиков</a:t>
            </a:r>
            <a:r>
              <a:rPr lang="ru-RU" sz="2000" dirty="0"/>
              <a:t>, соисполнителей и </a:t>
            </a: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требование </a:t>
            </a:r>
            <a:r>
              <a:rPr lang="ru-RU" sz="2000" dirty="0">
                <a:effectLst>
                  <a:outerShdw blurRad="38100" dist="38100" dir="2700000" algn="tl">
                    <a:srgbClr val="000000">
                      <a:alpha val="43137"/>
                    </a:srgbClr>
                  </a:outerShdw>
                </a:effectLst>
              </a:rPr>
              <a:t>к объему исполнения </a:t>
            </a:r>
            <a:r>
              <a:rPr lang="ru-RU" sz="2000" dirty="0"/>
              <a:t>единственным контрагентом своих </a:t>
            </a:r>
            <a:r>
              <a:rPr lang="ru-RU" sz="2000" dirty="0">
                <a:effectLst>
                  <a:outerShdw blurRad="38100" dist="38100" dir="2700000" algn="tl">
                    <a:srgbClr val="000000">
                      <a:alpha val="43137"/>
                    </a:srgbClr>
                  </a:outerShdw>
                </a:effectLst>
              </a:rPr>
              <a:t>обязательств</a:t>
            </a:r>
            <a:r>
              <a:rPr lang="ru-RU" sz="2000" dirty="0"/>
              <a:t> по контракту </a:t>
            </a:r>
            <a:r>
              <a:rPr lang="ru-RU" sz="2000" dirty="0" smtClean="0">
                <a:effectLst>
                  <a:outerShdw blurRad="38100" dist="38100" dir="2700000" algn="tl">
                    <a:srgbClr val="000000">
                      <a:alpha val="43137"/>
                    </a:srgbClr>
                  </a:outerShdw>
                </a:effectLst>
              </a:rPr>
              <a:t>лично</a:t>
            </a:r>
            <a:endParaRPr lang="ru-RU" sz="2000" dirty="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может </a:t>
            </a:r>
            <a:r>
              <a:rPr lang="ru-RU" sz="2000" dirty="0">
                <a:effectLst>
                  <a:outerShdw blurRad="38100" dist="38100" dir="2700000" algn="tl">
                    <a:srgbClr val="000000">
                      <a:alpha val="43137"/>
                    </a:srgbClr>
                  </a:outerShdw>
                </a:effectLst>
              </a:rPr>
              <a:t>быть определена</a:t>
            </a:r>
            <a:r>
              <a:rPr lang="ru-RU" sz="2000" dirty="0"/>
              <a:t> </a:t>
            </a:r>
            <a:r>
              <a:rPr lang="ru-RU" sz="2000" dirty="0" smtClean="0">
                <a:effectLst>
                  <a:outerShdw blurRad="38100" dist="38100" dir="2700000" algn="tl">
                    <a:srgbClr val="000000">
                      <a:alpha val="43137"/>
                    </a:srgbClr>
                  </a:outerShdw>
                </a:effectLst>
              </a:rPr>
              <a:t>обязанность заказчика установить</a:t>
            </a:r>
            <a:r>
              <a:rPr lang="ru-RU" sz="2000" dirty="0" smtClean="0"/>
              <a:t> 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smtClean="0"/>
              <a:t>.</a:t>
            </a:r>
            <a:endParaRPr lang="ru-RU" sz="2000" dirty="0"/>
          </a:p>
        </p:txBody>
      </p:sp>
    </p:spTree>
    <p:extLst>
      <p:ext uri="{BB962C8B-B14F-4D97-AF65-F5344CB8AC3E}">
        <p14:creationId xmlns:p14="http://schemas.microsoft.com/office/powerpoint/2010/main" val="38262286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399541"/>
            <a:ext cx="8382000" cy="6093976"/>
          </a:xfrm>
        </p:spPr>
        <p:txBody>
          <a:bodyPr/>
          <a:lstStyle/>
          <a:p>
            <a:pPr marL="0" indent="0">
              <a:buNone/>
            </a:pPr>
            <a:r>
              <a:rPr lang="ru-RU" sz="1800" b="1" dirty="0" smtClean="0"/>
              <a:t>Случаи подготовки НПА</a:t>
            </a:r>
            <a:r>
              <a:rPr lang="ru-RU" sz="1800" b="1" dirty="0"/>
              <a:t>:</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заседания Правительства РФ, координационного или совещательного органа под председательством Председателя Правительства РФ, Правительственной комиссии по повышению устойчивости российской экономики в условиях санкций </a:t>
            </a:r>
            <a:r>
              <a:rPr lang="ru-RU" sz="1800" dirty="0" smtClean="0">
                <a:effectLst>
                  <a:outerShdw blurRad="38100" dist="38100" dir="2700000" algn="tl">
                    <a:srgbClr val="000000">
                      <a:alpha val="43137"/>
                    </a:srgbClr>
                  </a:outerShdw>
                </a:effectLst>
              </a:rPr>
              <a:t>содержит решение, определяющее единственного поставщика</a:t>
            </a:r>
            <a:r>
              <a:rPr lang="ru-RU" sz="1800" b="1" dirty="0" smtClean="0"/>
              <a:t> </a:t>
            </a:r>
            <a:r>
              <a:rPr lang="ru-RU" sz="1800" dirty="0" smtClean="0"/>
              <a:t>(подрядчика, исполнителя) товаров, работ, услуг </a:t>
            </a:r>
            <a:r>
              <a:rPr lang="ru-RU" sz="1800" dirty="0" smtClean="0">
                <a:effectLst>
                  <a:outerShdw blurRad="38100" dist="38100" dir="2700000" algn="tl">
                    <a:srgbClr val="000000">
                      <a:alpha val="43137"/>
                    </a:srgbClr>
                  </a:outerShdw>
                </a:effectLst>
              </a:rPr>
              <a:t>для обеспечения государственных и (или) муниципальных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Протокол</a:t>
            </a:r>
            <a:r>
              <a:rPr lang="ru-RU" sz="1800" dirty="0" smtClean="0"/>
              <a:t> &lt;…&gt; </a:t>
            </a:r>
            <a:r>
              <a:rPr lang="ru-RU" sz="1800" dirty="0" smtClean="0">
                <a:effectLst>
                  <a:outerShdw blurRad="38100" dist="38100" dir="2700000" algn="tl">
                    <a:srgbClr val="000000">
                      <a:alpha val="43137"/>
                    </a:srgbClr>
                  </a:outerShdw>
                </a:effectLst>
              </a:rPr>
              <a:t>содержит решение, определяющее конкретную закупку </a:t>
            </a:r>
            <a:r>
              <a:rPr lang="ru-RU" sz="1800" dirty="0" smtClean="0"/>
              <a:t>для обеспечения </a:t>
            </a:r>
            <a:r>
              <a:rPr lang="ru-RU" sz="1800" dirty="0" smtClean="0">
                <a:effectLst>
                  <a:outerShdw blurRad="38100" dist="38100" dir="2700000" algn="tl">
                    <a:srgbClr val="000000">
                      <a:alpha val="43137"/>
                    </a:srgbClr>
                  </a:outerShdw>
                </a:effectLst>
              </a:rPr>
              <a:t>государственных и (или) муниципальных нужд</a:t>
            </a:r>
            <a:r>
              <a:rPr lang="ru-RU" sz="1800" dirty="0" smtClean="0"/>
              <a:t>, которая может быть осуществлена заказчиками у единственного поставщика</a:t>
            </a:r>
            <a:endParaRPr lang="ru-RU" sz="1800" dirty="0"/>
          </a:p>
          <a:p>
            <a:pPr>
              <a:buFont typeface="Wingdings" panose="05000000000000000000" pitchFamily="2" charset="2"/>
              <a:buChar char="Ø"/>
            </a:pPr>
            <a:r>
              <a:rPr lang="ru-RU" sz="1800" dirty="0" smtClean="0">
                <a:effectLst>
                  <a:outerShdw blurRad="38100" dist="38100" dir="2700000" algn="tl">
                    <a:srgbClr val="000000">
                      <a:alpha val="43137"/>
                    </a:srgbClr>
                  </a:outerShdw>
                </a:effectLst>
              </a:rPr>
              <a:t>Поручением Председателя Правительства </a:t>
            </a:r>
            <a:r>
              <a:rPr lang="ru-RU" sz="1800" dirty="0" smtClean="0"/>
              <a:t>РФ</a:t>
            </a:r>
            <a:r>
              <a:rPr lang="ru-RU" sz="1800" b="1" dirty="0" smtClean="0"/>
              <a:t> </a:t>
            </a:r>
            <a:r>
              <a:rPr lang="ru-RU" sz="1800" dirty="0" smtClean="0">
                <a:effectLst>
                  <a:outerShdw blurRad="38100" dist="38100" dir="2700000" algn="tl">
                    <a:srgbClr val="000000">
                      <a:alpha val="43137"/>
                    </a:srgbClr>
                  </a:outerShdw>
                </a:effectLst>
              </a:rPr>
              <a:t>определен ед. поставщик для федеральных нужд</a:t>
            </a:r>
            <a:endParaRPr lang="ru-RU" sz="1800" dirty="0">
              <a:effectLst>
                <a:outerShdw blurRad="38100" dist="38100" dir="2700000" algn="tl">
                  <a:srgbClr val="000000">
                    <a:alpha val="43137"/>
                  </a:srgbClr>
                </a:outerShdw>
              </a:effectLst>
            </a:endParaRPr>
          </a:p>
          <a:p>
            <a:pPr>
              <a:buFont typeface="Wingdings" panose="05000000000000000000" pitchFamily="2" charset="2"/>
              <a:buChar char="Ø"/>
            </a:pPr>
            <a:r>
              <a:rPr lang="ru-RU" sz="1800" dirty="0" smtClean="0"/>
              <a:t>Закупка осуществляется </a:t>
            </a:r>
            <a:r>
              <a:rPr lang="ru-RU" sz="1800" dirty="0" smtClean="0">
                <a:effectLst>
                  <a:outerShdw blurRad="38100" dist="38100" dir="2700000" algn="tl">
                    <a:srgbClr val="000000">
                      <a:alpha val="43137"/>
                    </a:srgbClr>
                  </a:outerShdw>
                </a:effectLst>
              </a:rPr>
              <a:t>за счет средств резервного фонда </a:t>
            </a:r>
            <a:r>
              <a:rPr lang="ru-RU" sz="1800" dirty="0" smtClean="0"/>
              <a:t>Правительства РФ/субъекта РФ для обеспечения соответственно </a:t>
            </a:r>
            <a:r>
              <a:rPr lang="ru-RU" sz="1800" dirty="0" smtClean="0">
                <a:effectLst>
                  <a:outerShdw blurRad="38100" dist="38100" dir="2700000" algn="tl">
                    <a:srgbClr val="000000">
                      <a:alpha val="43137"/>
                    </a:srgbClr>
                  </a:outerShdw>
                </a:effectLst>
              </a:rPr>
              <a:t>федеральных нужд или нужд субъекта Российской Федерации</a:t>
            </a:r>
          </a:p>
          <a:p>
            <a:pPr marL="0" indent="0">
              <a:buNone/>
            </a:pPr>
            <a:r>
              <a:rPr lang="ru-RU" sz="1800" b="1" dirty="0"/>
              <a:t>Заказчик при заключении контракта:</a:t>
            </a:r>
            <a:endParaRPr lang="ru-RU" sz="1800" dirty="0"/>
          </a:p>
          <a:p>
            <a:pPr>
              <a:buFont typeface="Wingdings" panose="05000000000000000000" pitchFamily="2" charset="2"/>
              <a:buChar char="Ø"/>
            </a:pPr>
            <a:r>
              <a:rPr lang="ru-RU" sz="1800" dirty="0" smtClean="0"/>
              <a:t>Случай </a:t>
            </a:r>
            <a:r>
              <a:rPr lang="ru-RU" sz="1800" dirty="0"/>
              <a:t>на основании, которого выпущен НПА </a:t>
            </a:r>
          </a:p>
          <a:p>
            <a:pPr>
              <a:buFont typeface="Wingdings" panose="05000000000000000000" pitchFamily="2" charset="2"/>
              <a:buChar char="Ø"/>
            </a:pPr>
            <a:r>
              <a:rPr lang="ru-RU" sz="1800" dirty="0" smtClean="0"/>
              <a:t>Обоснование цены в контракте</a:t>
            </a:r>
            <a:endParaRPr lang="ru-RU" sz="1800" dirty="0"/>
          </a:p>
          <a:p>
            <a:pPr>
              <a:buFont typeface="Wingdings" panose="05000000000000000000" pitchFamily="2" charset="2"/>
              <a:buChar char="Ø"/>
            </a:pPr>
            <a:r>
              <a:rPr lang="ru-RU" sz="1800" dirty="0" smtClean="0"/>
              <a:t>Исполнение контракта (в реестре контрактов) по </a:t>
            </a:r>
            <a:r>
              <a:rPr lang="ru-RU" sz="1800" dirty="0"/>
              <a:t>п. 2 ч.1 ст. </a:t>
            </a:r>
            <a:r>
              <a:rPr lang="ru-RU" sz="1800" dirty="0" smtClean="0"/>
              <a:t>93</a:t>
            </a:r>
            <a:endParaRPr lang="ru-RU" sz="1800" dirty="0"/>
          </a:p>
          <a:p>
            <a:pPr>
              <a:buFont typeface="Wingdings" panose="05000000000000000000" pitchFamily="2" charset="2"/>
              <a:buChar char="Ø"/>
            </a:pPr>
            <a:r>
              <a:rPr lang="ru-RU" sz="1800" dirty="0" smtClean="0"/>
              <a:t>Данные </a:t>
            </a:r>
            <a:r>
              <a:rPr lang="ru-RU" sz="1800" dirty="0"/>
              <a:t>о контракте в реестр контрактов</a:t>
            </a:r>
          </a:p>
          <a:p>
            <a:pPr>
              <a:buFont typeface="Wingdings" panose="05000000000000000000" pitchFamily="2" charset="2"/>
              <a:buChar char="Ø"/>
            </a:pPr>
            <a:r>
              <a:rPr lang="ru-RU" sz="1800" dirty="0" smtClean="0"/>
              <a:t>Уведомить </a:t>
            </a:r>
            <a:r>
              <a:rPr lang="ru-RU" sz="1800" dirty="0"/>
              <a:t>ФАС России о заключении контракта в течение 3 раб. дней</a:t>
            </a:r>
          </a:p>
          <a:p>
            <a:pPr marL="0" indent="0">
              <a:buNone/>
            </a:pPr>
            <a:endParaRPr lang="ru-RU"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0743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121676"/>
          </a:xfrm>
        </p:spPr>
        <p:txBody>
          <a:bodyPr/>
          <a:lstStyle/>
          <a:p>
            <a:pPr marL="0" indent="0" algn="ctr">
              <a:buNone/>
            </a:pPr>
            <a:r>
              <a:rPr lang="ru-RU" sz="1800" b="1" dirty="0">
                <a:solidFill>
                  <a:srgbClr val="C00000"/>
                </a:solidFill>
                <a:effectLst>
                  <a:outerShdw blurRad="38100" dist="38100" dir="2700000" algn="tl">
                    <a:srgbClr val="000000">
                      <a:alpha val="43137"/>
                    </a:srgbClr>
                  </a:outerShdw>
                </a:effectLst>
              </a:rPr>
              <a:t>ФАС разъяснила, как установить дополнительные случаи закупок у единственного контрагента в субъекте РФ</a:t>
            </a:r>
            <a:endParaRPr lang="ru-RU" sz="1800" dirty="0">
              <a:solidFill>
                <a:srgbClr val="C00000"/>
              </a:solidFill>
              <a:effectLst>
                <a:outerShdw blurRad="38100" dist="38100" dir="2700000" algn="tl">
                  <a:srgbClr val="000000">
                    <a:alpha val="43137"/>
                  </a:srgbClr>
                </a:outerShdw>
              </a:effectLst>
            </a:endParaRPr>
          </a:p>
          <a:p>
            <a:pPr marL="0" indent="0">
              <a:buNone/>
            </a:pPr>
            <a:r>
              <a:rPr lang="ru-RU" sz="1800" dirty="0">
                <a:hlinkClick r:id="rId2"/>
              </a:rPr>
              <a:t>Письмо ФАС России от 17 марта 2022 г. N МШ/22107/22</a:t>
            </a:r>
            <a:endParaRPr lang="ru-RU" sz="1800" dirty="0"/>
          </a:p>
          <a:p>
            <a:pPr marL="0" indent="0">
              <a:buNone/>
            </a:pPr>
            <a:r>
              <a:rPr lang="ru-RU" sz="1800" dirty="0" smtClean="0"/>
              <a:t>ФАС </a:t>
            </a:r>
            <a:r>
              <a:rPr lang="ru-RU" sz="1800" dirty="0"/>
              <a:t>России разъяснила, что:</a:t>
            </a:r>
          </a:p>
          <a:p>
            <a:pPr marL="0" indent="0">
              <a:buNone/>
            </a:pPr>
            <a:r>
              <a:rPr lang="ru-RU" sz="1800" dirty="0"/>
              <a:t>- при принятии актов </a:t>
            </a:r>
            <a:r>
              <a:rPr lang="ru-RU" sz="1800" dirty="0">
                <a:effectLst>
                  <a:outerShdw blurRad="38100" dist="38100" dir="2700000" algn="tl">
                    <a:srgbClr val="000000">
                      <a:alpha val="43137"/>
                    </a:srgbClr>
                  </a:outerShdw>
                </a:effectLst>
              </a:rPr>
              <a:t>необходимо учитывать требования </a:t>
            </a:r>
            <a:r>
              <a:rPr lang="ru-RU" sz="1800" dirty="0">
                <a:effectLst>
                  <a:outerShdw blurRad="38100" dist="38100" dir="2700000" algn="tl">
                    <a:srgbClr val="000000">
                      <a:alpha val="43137"/>
                    </a:srgbClr>
                  </a:outerShdw>
                </a:effectLst>
                <a:hlinkClick r:id="rId3"/>
              </a:rPr>
              <a:t>ст. 15</a:t>
            </a:r>
            <a:r>
              <a:rPr lang="ru-RU" sz="1800" dirty="0">
                <a:effectLst>
                  <a:outerShdw blurRad="38100" dist="38100" dir="2700000" algn="tl">
                    <a:srgbClr val="000000">
                      <a:alpha val="43137"/>
                    </a:srgbClr>
                  </a:outerShdw>
                </a:effectLst>
              </a:rPr>
              <a:t> Закона о защите конкуренции</a:t>
            </a:r>
            <a:r>
              <a:rPr lang="ru-RU" sz="1800" dirty="0"/>
              <a:t>, которая запрещает принимать акты и (или) осуществлять действия (бездействие), которые приводят или могут привести к недопущению, ограничению, устранению конкуренции;</a:t>
            </a:r>
          </a:p>
          <a:p>
            <a:pPr marL="0" indent="0">
              <a:buNone/>
            </a:pPr>
            <a:r>
              <a:rPr lang="ru-RU" sz="1800" dirty="0"/>
              <a:t>- </a:t>
            </a:r>
            <a:r>
              <a:rPr lang="ru-RU" sz="1800" dirty="0">
                <a:effectLst>
                  <a:outerShdw blurRad="38100" dist="38100" dir="2700000" algn="tl">
                    <a:srgbClr val="000000">
                      <a:alpha val="43137"/>
                    </a:srgbClr>
                  </a:outerShdw>
                </a:effectLst>
              </a:rPr>
              <a:t>решения о принятии актов </a:t>
            </a:r>
            <a:r>
              <a:rPr lang="ru-RU" sz="1800" dirty="0"/>
              <a:t>о закупке у единственного контрагента для нужд субъекта </a:t>
            </a:r>
            <a:r>
              <a:rPr lang="ru-RU" sz="1800" dirty="0">
                <a:effectLst>
                  <a:outerShdw blurRad="38100" dist="38100" dir="2700000" algn="tl">
                    <a:srgbClr val="000000">
                      <a:alpha val="43137"/>
                    </a:srgbClr>
                  </a:outerShdw>
                </a:effectLst>
              </a:rPr>
              <a:t>РФ должны приниматься с учетом необходимости защиты национальных интересов</a:t>
            </a:r>
            <a:r>
              <a:rPr lang="ru-RU" sz="1800" dirty="0"/>
              <a:t> Российской Федерации в связи с недружественными действиями иностранных государств и международных организаций, </a:t>
            </a:r>
            <a:r>
              <a:rPr lang="ru-RU" sz="1800" dirty="0">
                <a:effectLst>
                  <a:outerShdw blurRad="38100" dist="38100" dir="2700000" algn="tl">
                    <a:srgbClr val="000000">
                      <a:alpha val="43137"/>
                    </a:srgbClr>
                  </a:outerShdw>
                </a:effectLst>
              </a:rPr>
              <a:t>а также с учетом срочности закупки</a:t>
            </a:r>
            <a:r>
              <a:rPr lang="ru-RU" sz="1800" dirty="0"/>
              <a:t>;</a:t>
            </a:r>
          </a:p>
          <a:p>
            <a:pPr marL="0" indent="0">
              <a:buNone/>
            </a:pPr>
            <a:r>
              <a:rPr lang="ru-RU" sz="1800" dirty="0"/>
              <a:t>- </a:t>
            </a:r>
            <a:r>
              <a:rPr lang="ru-RU" sz="1800" dirty="0">
                <a:effectLst>
                  <a:outerShdw blurRad="38100" dist="38100" dir="2700000" algn="tl">
                    <a:srgbClr val="000000">
                      <a:alpha val="43137"/>
                    </a:srgbClr>
                  </a:outerShdw>
                </a:effectLst>
              </a:rPr>
              <a:t>если существует возможность осуществления конкурентных закупок, такие закупки должны проводиться конкурентными способами</a:t>
            </a:r>
            <a:r>
              <a:rPr lang="ru-RU" sz="1800" dirty="0"/>
              <a:t>;</a:t>
            </a:r>
          </a:p>
          <a:p>
            <a:pPr marL="0" indent="0">
              <a:buNone/>
            </a:pPr>
            <a:r>
              <a:rPr lang="ru-RU" sz="1800" dirty="0"/>
              <a:t>- рекомендовано предусматривать в актах положения, аналогичные установленным в </a:t>
            </a:r>
            <a:r>
              <a:rPr lang="ru-RU" sz="1800" dirty="0">
                <a:hlinkClick r:id="rId4"/>
              </a:rPr>
              <a:t>постановлении</a:t>
            </a:r>
            <a:r>
              <a:rPr lang="ru-RU" sz="1800" dirty="0"/>
              <a:t> Правительства РФ от 10.03.2022 N 339, в том числе в части направления уведомления о заключении контрактов, заключенных на основании актов, в территориальный орган ФАС России.</a:t>
            </a:r>
          </a:p>
          <a:p>
            <a:pPr marL="0" indent="0">
              <a:buNone/>
            </a:pPr>
            <a:r>
              <a:rPr lang="ru-RU" sz="1800" dirty="0"/>
              <a:t>В письме также указано, что территориальным органам ФАС России необходимо направлять в Центральный аппарат ФАС России сведения об актах, принимаемых высшими исполнительными органами государственной власти субъектов РФ в соответствии с </a:t>
            </a:r>
            <a:r>
              <a:rPr lang="ru-RU" sz="1800" dirty="0">
                <a:hlinkClick r:id="rId5"/>
              </a:rPr>
              <a:t>ч. 2 ст. 15</a:t>
            </a:r>
            <a:r>
              <a:rPr lang="ru-RU" sz="1800" dirty="0"/>
              <a:t> Закона N 46-ФЗ, на электронную почту delo@fas.gov.ru</a:t>
            </a:r>
            <a:r>
              <a:rPr lang="ru-RU" sz="1800" dirty="0" smtClean="0"/>
              <a:t>.</a:t>
            </a:r>
            <a:endParaRPr lang="ru-RU" sz="1800" dirty="0"/>
          </a:p>
        </p:txBody>
      </p:sp>
    </p:spTree>
    <p:extLst>
      <p:ext uri="{BB962C8B-B14F-4D97-AF65-F5344CB8AC3E}">
        <p14:creationId xmlns:p14="http://schemas.microsoft.com/office/powerpoint/2010/main" val="23401671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476672"/>
            <a:ext cx="8382000" cy="4339650"/>
          </a:xfrm>
        </p:spPr>
        <p:txBody>
          <a:bodyPr/>
          <a:lstStyle/>
          <a:p>
            <a:pPr marL="0" indent="0" algn="just">
              <a:buNone/>
            </a:pPr>
            <a:endParaRPr lang="ru-RU" sz="2000" dirty="0" smtClean="0"/>
          </a:p>
          <a:p>
            <a:pPr marL="0" indent="0" algn="ctr">
              <a:buNone/>
            </a:pPr>
            <a:r>
              <a:rPr lang="ru-RU" sz="2000" b="1" dirty="0" smtClean="0">
                <a:solidFill>
                  <a:srgbClr val="C00000"/>
                </a:solidFill>
              </a:rPr>
              <a:t>ПП </a:t>
            </a:r>
            <a:r>
              <a:rPr lang="ru-RU" sz="2000" b="1" dirty="0">
                <a:solidFill>
                  <a:srgbClr val="C00000"/>
                </a:solidFill>
              </a:rPr>
              <a:t>РФ от 16 апреля 2022 г. N </a:t>
            </a:r>
            <a:r>
              <a:rPr lang="ru-RU" sz="2000" b="1" dirty="0" smtClean="0">
                <a:solidFill>
                  <a:srgbClr val="C00000"/>
                </a:solidFill>
              </a:rPr>
              <a:t>680 </a:t>
            </a:r>
            <a:r>
              <a:rPr lang="ru-RU" sz="2000" dirty="0" smtClean="0">
                <a:solidFill>
                  <a:srgbClr val="C00000"/>
                </a:solidFill>
              </a:rPr>
              <a:t>«</a:t>
            </a:r>
            <a:r>
              <a:rPr lang="ru-RU" sz="2000" i="1" dirty="0" smtClean="0">
                <a:solidFill>
                  <a:srgbClr val="C00000"/>
                </a:solidFill>
              </a:rPr>
              <a:t>Об </a:t>
            </a:r>
            <a:r>
              <a:rPr lang="ru-RU" sz="2000" i="1" dirty="0">
                <a:solidFill>
                  <a:srgbClr val="C00000"/>
                </a:solidFill>
              </a:rPr>
              <a:t>установлении порядка и случаев изменения существенных условий </a:t>
            </a:r>
            <a:r>
              <a:rPr lang="ru-RU" sz="2000" i="1" u="sng" dirty="0">
                <a:solidFill>
                  <a:srgbClr val="C00000"/>
                </a:solidFill>
                <a:effectLst>
                  <a:outerShdw blurRad="38100" dist="38100" dir="2700000" algn="tl">
                    <a:srgbClr val="000000">
                      <a:alpha val="43137"/>
                    </a:srgbClr>
                  </a:outerShdw>
                </a:effectLst>
              </a:rPr>
              <a:t>государственных</a:t>
            </a:r>
            <a:r>
              <a:rPr lang="ru-RU" sz="2000" i="1" dirty="0">
                <a:solidFill>
                  <a:srgbClr val="C00000"/>
                </a:solidFill>
                <a:effectLst>
                  <a:outerShdw blurRad="38100" dist="38100" dir="2700000" algn="tl">
                    <a:srgbClr val="000000">
                      <a:alpha val="43137"/>
                    </a:srgbClr>
                  </a:outerShdw>
                </a:effectLst>
              </a:rPr>
              <a:t> и </a:t>
            </a:r>
            <a:r>
              <a:rPr lang="ru-RU" sz="2000" i="1" u="sng" dirty="0">
                <a:solidFill>
                  <a:srgbClr val="C00000"/>
                </a:solidFill>
                <a:effectLst>
                  <a:outerShdw blurRad="38100" dist="38100" dir="2700000" algn="tl">
                    <a:srgbClr val="000000">
                      <a:alpha val="43137"/>
                    </a:srgbClr>
                  </a:outerShdw>
                </a:effectLst>
              </a:rPr>
              <a:t>муниципальных</a:t>
            </a:r>
            <a:r>
              <a:rPr lang="ru-RU" sz="2000" i="1" dirty="0">
                <a:solidFill>
                  <a:srgbClr val="C00000"/>
                </a:solidFill>
                <a:effectLst>
                  <a:outerShdw blurRad="38100" dist="38100" dir="2700000" algn="tl">
                    <a:srgbClr val="000000">
                      <a:alpha val="43137"/>
                    </a:srgbClr>
                  </a:outerShdw>
                </a:effectLst>
              </a:rPr>
              <a:t> контрактов</a:t>
            </a:r>
            <a:r>
              <a:rPr lang="ru-RU" sz="2000" i="1" dirty="0">
                <a:solidFill>
                  <a:srgbClr val="C00000"/>
                </a:solidFill>
              </a:rPr>
              <a:t>,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a:t>
            </a:r>
            <a:r>
              <a:rPr lang="ru-RU" sz="2000" i="1" dirty="0" smtClean="0">
                <a:solidFill>
                  <a:srgbClr val="C00000"/>
                </a:solidFill>
              </a:rPr>
              <a:t>наследия</a:t>
            </a:r>
            <a:r>
              <a:rPr lang="ru-RU" sz="2000" dirty="0" smtClean="0">
                <a:solidFill>
                  <a:srgbClr val="C00000"/>
                </a:solidFill>
              </a:rPr>
              <a:t>»</a:t>
            </a:r>
            <a:endParaRPr lang="ru-RU" sz="2000" dirty="0">
              <a:solidFill>
                <a:srgbClr val="C00000"/>
              </a:solidFill>
            </a:endParaRPr>
          </a:p>
          <a:p>
            <a:pPr>
              <a:buFont typeface="Wingdings" panose="05000000000000000000" pitchFamily="2" charset="2"/>
              <a:buChar char="Ø"/>
            </a:pPr>
            <a:r>
              <a:rPr lang="ru-RU" sz="2000" dirty="0">
                <a:effectLst>
                  <a:outerShdw blurRad="38100" dist="38100" dir="2700000" algn="tl">
                    <a:srgbClr val="000000">
                      <a:alpha val="43137"/>
                    </a:srgbClr>
                  </a:outerShdw>
                </a:effectLst>
              </a:rPr>
              <a:t>Правительство РФ в 2022 году вправе </a:t>
            </a:r>
            <a:r>
              <a:rPr lang="ru-RU" sz="2000" dirty="0"/>
              <a:t>принимать решения, предусматривающие установление </a:t>
            </a:r>
            <a:r>
              <a:rPr lang="ru-RU" sz="2000" dirty="0">
                <a:effectLst>
                  <a:outerShdw blurRad="38100" dist="38100" dir="2700000" algn="tl">
                    <a:srgbClr val="000000">
                      <a:alpha val="43137"/>
                    </a:srgbClr>
                  </a:outerShdw>
                </a:effectLst>
              </a:rPr>
              <a:t>порядка и случаев изменения существенных условий</a:t>
            </a:r>
            <a:r>
              <a:rPr lang="ru-RU" sz="2000" dirty="0"/>
              <a:t> государственных и муниципальных </a:t>
            </a:r>
            <a:r>
              <a:rPr lang="ru-RU" sz="2000" dirty="0">
                <a:effectLst>
                  <a:outerShdw blurRad="38100" dist="38100" dir="2700000" algn="tl">
                    <a:srgbClr val="000000">
                      <a:alpha val="43137"/>
                    </a:srgbClr>
                  </a:outerShdw>
                </a:effectLst>
              </a:rPr>
              <a:t>контрактов</a:t>
            </a:r>
            <a:r>
              <a:rPr lang="ru-RU" sz="2000" dirty="0"/>
              <a:t>, предметом которых является </a:t>
            </a:r>
            <a:r>
              <a:rPr lang="ru-RU" sz="2000" dirty="0">
                <a:effectLst>
                  <a:outerShdw blurRad="38100" dist="38100" dir="2700000" algn="tl">
                    <a:srgbClr val="000000">
                      <a:alpha val="43137"/>
                    </a:srgbClr>
                  </a:outerShdw>
                </a:effectLst>
              </a:rPr>
              <a:t>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r>
              <a:rPr lang="ru-RU" sz="2000" dirty="0"/>
              <a:t>.</a:t>
            </a:r>
          </a:p>
          <a:p>
            <a:pPr marL="0" indent="0" algn="ctr">
              <a:buNone/>
            </a:pPr>
            <a:endParaRPr lang="ru-RU" sz="2000" dirty="0" smtClean="0">
              <a:solidFill>
                <a:srgbClr val="C00000"/>
              </a:solidFill>
            </a:endParaRPr>
          </a:p>
        </p:txBody>
      </p:sp>
    </p:spTree>
    <p:extLst>
      <p:ext uri="{BB962C8B-B14F-4D97-AF65-F5344CB8AC3E}">
        <p14:creationId xmlns:p14="http://schemas.microsoft.com/office/powerpoint/2010/main" val="29917707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6247864"/>
          </a:xfrm>
        </p:spPr>
        <p:txBody>
          <a:bodyPr/>
          <a:lstStyle/>
          <a:p>
            <a:pPr marL="0" indent="0" algn="ctr">
              <a:buNone/>
            </a:pPr>
            <a:r>
              <a:rPr lang="ru-RU" sz="2000" b="1" dirty="0" smtClean="0">
                <a:solidFill>
                  <a:srgbClr val="C00000"/>
                </a:solidFill>
                <a:effectLst>
                  <a:outerShdw blurRad="38100" dist="38100" dir="2700000" algn="tl">
                    <a:srgbClr val="000000">
                      <a:alpha val="43137"/>
                    </a:srgbClr>
                  </a:outerShdw>
                </a:effectLst>
              </a:rPr>
              <a:t>ПП </a:t>
            </a:r>
            <a:r>
              <a:rPr lang="ru-RU" sz="2000" b="1" dirty="0">
                <a:solidFill>
                  <a:srgbClr val="C00000"/>
                </a:solidFill>
                <a:effectLst>
                  <a:outerShdw blurRad="38100" dist="38100" dir="2700000" algn="tl">
                    <a:srgbClr val="000000">
                      <a:alpha val="43137"/>
                    </a:srgbClr>
                  </a:outerShdw>
                </a:effectLst>
              </a:rPr>
              <a:t>РФ от 16 апреля 2022 г. N </a:t>
            </a:r>
            <a:r>
              <a:rPr lang="ru-RU" sz="2000" b="1" dirty="0" smtClean="0">
                <a:solidFill>
                  <a:srgbClr val="C00000"/>
                </a:solidFill>
                <a:effectLst>
                  <a:outerShdw blurRad="38100" dist="38100" dir="2700000" algn="tl">
                    <a:srgbClr val="000000">
                      <a:alpha val="43137"/>
                    </a:srgbClr>
                  </a:outerShdw>
                </a:effectLst>
              </a:rPr>
              <a:t>680 </a:t>
            </a:r>
            <a:r>
              <a:rPr lang="ru-RU" sz="2000" dirty="0" smtClean="0">
                <a:solidFill>
                  <a:srgbClr val="C00000"/>
                </a:solidFill>
              </a:rPr>
              <a:t>(</a:t>
            </a:r>
            <a:r>
              <a:rPr lang="ru-RU" sz="2000" u="sng" dirty="0" smtClean="0">
                <a:solidFill>
                  <a:srgbClr val="C00000"/>
                </a:solidFill>
              </a:rPr>
              <a:t>вступило в силу с 18.04.2022</a:t>
            </a:r>
            <a:r>
              <a:rPr lang="ru-RU" sz="2000" dirty="0" smtClean="0">
                <a:solidFill>
                  <a:srgbClr val="C00000"/>
                </a:solidFill>
              </a:rPr>
              <a:t>) </a:t>
            </a:r>
          </a:p>
          <a:p>
            <a:pPr marL="0" indent="0">
              <a:buNone/>
            </a:pPr>
            <a:r>
              <a:rPr lang="ru-RU" sz="2000" dirty="0"/>
              <a:t>П</a:t>
            </a:r>
            <a:r>
              <a:rPr lang="ru-RU" sz="2000" dirty="0" smtClean="0"/>
              <a:t>остановление </a:t>
            </a:r>
            <a:r>
              <a:rPr lang="ru-RU" sz="2000" dirty="0"/>
              <a:t>устанавливает, что в 2022 году </a:t>
            </a:r>
            <a:r>
              <a:rPr lang="ru-RU" sz="2000" dirty="0">
                <a:effectLst>
                  <a:outerShdw blurRad="38100" dist="38100" dir="2700000" algn="tl">
                    <a:srgbClr val="000000">
                      <a:alpha val="43137"/>
                    </a:srgbClr>
                  </a:outerShdw>
                </a:effectLst>
              </a:rPr>
              <a:t>при возникновении </a:t>
            </a:r>
            <a:r>
              <a:rPr lang="ru-RU" sz="2000" dirty="0"/>
              <a:t>в ходе исполнения </a:t>
            </a:r>
            <a:r>
              <a:rPr lang="ru-RU" sz="2000" dirty="0" smtClean="0"/>
              <a:t>такого контракта, </a:t>
            </a:r>
            <a:r>
              <a:rPr lang="ru-RU" sz="2000" dirty="0">
                <a:effectLst>
                  <a:outerShdw blurRad="38100" dist="38100" dir="2700000" algn="tl">
                    <a:srgbClr val="000000">
                      <a:alpha val="43137"/>
                    </a:srgbClr>
                  </a:outerShdw>
                </a:effectLst>
              </a:rPr>
              <a:t>независящих от сторон контракта обстоятельств, влекущих невозможность его исполнения</a:t>
            </a:r>
            <a:r>
              <a:rPr lang="ru-RU" sz="2000" dirty="0"/>
              <a:t>, допускаются следующие изменения существенных условий контракта:</a:t>
            </a:r>
          </a:p>
          <a:p>
            <a:pPr fontAlgn="base">
              <a:buFont typeface="Wingdings" panose="05000000000000000000" pitchFamily="2" charset="2"/>
              <a:buChar char="Ø"/>
            </a:pPr>
            <a:r>
              <a:rPr lang="ru-RU" sz="2000" dirty="0"/>
              <a:t>изменение (продление) </a:t>
            </a:r>
            <a:r>
              <a:rPr lang="ru-RU" sz="2000" dirty="0">
                <a:effectLst>
                  <a:outerShdw blurRad="38100" dist="38100" dir="2700000" algn="tl">
                    <a:srgbClr val="000000">
                      <a:alpha val="43137"/>
                    </a:srgbClr>
                  </a:outerShdw>
                </a:effectLst>
              </a:rPr>
              <a:t>срока исполнения </a:t>
            </a:r>
            <a:r>
              <a:rPr lang="ru-RU" sz="2000" dirty="0"/>
              <a:t>контракта, в том числе в связи с необходимостью внесения изменений в проектную документацию, включая контракт, срок исполнения которого ранее изменялся;</a:t>
            </a:r>
          </a:p>
          <a:p>
            <a:pPr fontAlgn="base">
              <a:buFont typeface="Wingdings" panose="05000000000000000000" pitchFamily="2" charset="2"/>
              <a:buChar char="Ø"/>
            </a:pPr>
            <a:r>
              <a:rPr lang="ru-RU" sz="2000" dirty="0">
                <a:effectLst>
                  <a:outerShdw blurRad="38100" dist="38100" dir="2700000" algn="tl">
                    <a:srgbClr val="000000">
                      <a:alpha val="43137"/>
                    </a:srgbClr>
                  </a:outerShdw>
                </a:effectLst>
              </a:rPr>
              <a:t>изменение объема и (или) видов выполняемых работ</a:t>
            </a:r>
            <a:r>
              <a:rPr lang="ru-RU" sz="2000" dirty="0"/>
              <a:t> по контракту, </a:t>
            </a:r>
            <a:r>
              <a:rPr lang="ru-RU" sz="2000" dirty="0">
                <a:effectLst>
                  <a:outerShdw blurRad="38100" dist="38100" dir="2700000" algn="tl">
                    <a:srgbClr val="000000">
                      <a:alpha val="43137"/>
                    </a:srgbClr>
                  </a:outerShdw>
                </a:effectLst>
              </a:rPr>
              <a:t>спецификации и типов оборудования</a:t>
            </a:r>
            <a:r>
              <a:rPr lang="ru-RU" sz="2000" dirty="0"/>
              <a:t>, предусмотренных проектной документацией;</a:t>
            </a:r>
          </a:p>
          <a:p>
            <a:pPr fontAlgn="base">
              <a:buFont typeface="Wingdings" panose="05000000000000000000" pitchFamily="2" charset="2"/>
              <a:buChar char="Ø"/>
            </a:pPr>
            <a:r>
              <a:rPr lang="ru-RU" sz="2000" dirty="0"/>
              <a:t>изменения, связанные </a:t>
            </a:r>
            <a:r>
              <a:rPr lang="ru-RU" sz="2000" dirty="0">
                <a:effectLst>
                  <a:outerShdw blurRad="38100" dist="38100" dir="2700000" algn="tl">
                    <a:srgbClr val="000000">
                      <a:alpha val="43137"/>
                    </a:srgbClr>
                  </a:outerShdw>
                </a:effectLst>
              </a:rPr>
              <a:t>с заменой строительных ресурсов на аналогичные</a:t>
            </a:r>
            <a:r>
              <a:rPr lang="ru-RU" sz="2000" dirty="0"/>
              <a:t> строительные ресурсы, в том числе в связи с внесением изменений в проектную документацию;</a:t>
            </a:r>
          </a:p>
          <a:p>
            <a:pPr fontAlgn="base">
              <a:buFont typeface="Wingdings" panose="05000000000000000000" pitchFamily="2" charset="2"/>
              <a:buChar char="Ø"/>
            </a:pPr>
            <a:r>
              <a:rPr lang="ru-RU" sz="2000" dirty="0">
                <a:effectLst>
                  <a:outerShdw blurRad="38100" dist="38100" dir="2700000" algn="tl">
                    <a:srgbClr val="000000">
                      <a:alpha val="43137"/>
                    </a:srgbClr>
                  </a:outerShdw>
                </a:effectLst>
              </a:rPr>
              <a:t>изменение отдельных этапов исполнения </a:t>
            </a:r>
            <a:r>
              <a:rPr lang="ru-RU" sz="2000" dirty="0"/>
              <a:t>контракта, в том числе наименования, состава, объемов и видов работ, цены отдельного этапа исполнения контракта;</a:t>
            </a:r>
          </a:p>
          <a:p>
            <a:pPr fontAlgn="base">
              <a:buFont typeface="Wingdings" panose="05000000000000000000" pitchFamily="2" charset="2"/>
              <a:buChar char="Ø"/>
            </a:pPr>
            <a:r>
              <a:rPr lang="ru-RU" sz="2000" dirty="0"/>
              <a:t>установление </a:t>
            </a:r>
            <a:r>
              <a:rPr lang="ru-RU" sz="2000" dirty="0">
                <a:effectLst>
                  <a:outerShdw blurRad="38100" dist="38100" dir="2700000" algn="tl">
                    <a:srgbClr val="000000">
                      <a:alpha val="43137"/>
                    </a:srgbClr>
                  </a:outerShdw>
                </a:effectLst>
              </a:rPr>
              <a:t>условия о выплате аванса или об изменении установленного размера </a:t>
            </a:r>
            <a:r>
              <a:rPr lang="ru-RU" sz="2000" dirty="0"/>
              <a:t>аванса;</a:t>
            </a:r>
          </a:p>
          <a:p>
            <a:pPr fontAlgn="base">
              <a:buFont typeface="Wingdings" panose="05000000000000000000" pitchFamily="2" charset="2"/>
              <a:buChar char="Ø"/>
            </a:pPr>
            <a:r>
              <a:rPr lang="ru-RU" sz="2000" dirty="0"/>
              <a:t>изменение </a:t>
            </a:r>
            <a:r>
              <a:rPr lang="ru-RU" sz="2000" dirty="0">
                <a:effectLst>
                  <a:outerShdw blurRad="38100" dist="38100" dir="2700000" algn="tl">
                    <a:srgbClr val="000000">
                      <a:alpha val="43137"/>
                    </a:srgbClr>
                  </a:outerShdw>
                </a:effectLst>
              </a:rPr>
              <a:t>порядка приемки и оплаты</a:t>
            </a:r>
            <a:r>
              <a:rPr lang="ru-RU" sz="2000" dirty="0"/>
              <a:t> отдельного этапа исполнения контракта, результатов выполненных работ</a:t>
            </a:r>
            <a:r>
              <a:rPr lang="ru-RU" sz="2000" dirty="0" smtClean="0"/>
              <a:t>.</a:t>
            </a:r>
            <a:endParaRPr lang="ru-RU" sz="1900" dirty="0"/>
          </a:p>
        </p:txBody>
      </p:sp>
    </p:spTree>
    <p:extLst>
      <p:ext uri="{BB962C8B-B14F-4D97-AF65-F5344CB8AC3E}">
        <p14:creationId xmlns:p14="http://schemas.microsoft.com/office/powerpoint/2010/main" val="352764617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60648"/>
            <a:ext cx="8382000" cy="5920082"/>
          </a:xfrm>
        </p:spPr>
        <p:txBody>
          <a:bodyPr/>
          <a:lstStyle/>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Изменения</a:t>
            </a:r>
            <a:r>
              <a:rPr lang="ru-RU" sz="1900" dirty="0" smtClean="0"/>
              <a:t> </a:t>
            </a:r>
            <a:r>
              <a:rPr lang="ru-RU" sz="1900" dirty="0"/>
              <a:t>существенных условий контракта, в том числе влекущие увеличение цены контракта более чем на 30 процентов, могут быть внесены </a:t>
            </a:r>
            <a:r>
              <a:rPr lang="ru-RU" sz="1900" dirty="0">
                <a:effectLst>
                  <a:outerShdw blurRad="38100" dist="38100" dir="2700000" algn="tl">
                    <a:srgbClr val="000000">
                      <a:alpha val="43137"/>
                    </a:srgbClr>
                  </a:outerShdw>
                </a:effectLst>
              </a:rPr>
              <a:t>в пределах доведенных лимитов бюджетных </a:t>
            </a:r>
            <a:r>
              <a:rPr lang="ru-RU" sz="1900" dirty="0" smtClean="0">
                <a:effectLst>
                  <a:outerShdw blurRad="38100" dist="38100" dir="2700000" algn="tl">
                    <a:srgbClr val="000000">
                      <a:alpha val="43137"/>
                    </a:srgbClr>
                  </a:outerShdw>
                </a:effectLst>
              </a:rPr>
              <a:t>обязательств. </a:t>
            </a:r>
          </a:p>
          <a:p>
            <a:pPr algn="just">
              <a:buFont typeface="Wingdings" panose="05000000000000000000" pitchFamily="2" charset="2"/>
              <a:buChar char="Ø"/>
            </a:pPr>
            <a:r>
              <a:rPr lang="ru-RU" sz="1900" dirty="0" smtClean="0">
                <a:effectLst>
                  <a:outerShdw blurRad="38100" dist="38100" dir="2700000" algn="tl">
                    <a:srgbClr val="000000">
                      <a:alpha val="43137"/>
                    </a:srgbClr>
                  </a:outerShdw>
                </a:effectLst>
              </a:rPr>
              <a:t>В </a:t>
            </a:r>
            <a:r>
              <a:rPr lang="ru-RU" sz="1900" dirty="0">
                <a:effectLst>
                  <a:outerShdw blurRad="38100" dist="38100" dir="2700000" algn="tl">
                    <a:srgbClr val="000000">
                      <a:alpha val="43137"/>
                    </a:srgbClr>
                  </a:outerShdw>
                </a:effectLst>
              </a:rPr>
              <a:t>случае если </a:t>
            </a:r>
            <a:r>
              <a:rPr lang="ru-RU" sz="1900" dirty="0"/>
              <a:t>при увеличении цены контракта такая </a:t>
            </a:r>
            <a:r>
              <a:rPr lang="ru-RU" sz="1900" dirty="0">
                <a:effectLst>
                  <a:outerShdw blurRad="38100" dist="38100" dir="2700000" algn="tl">
                    <a:srgbClr val="000000">
                      <a:alpha val="43137"/>
                    </a:srgbClr>
                  </a:outerShdw>
                </a:effectLst>
              </a:rPr>
              <a:t>цена превышает стоимость объекта капитального строительства</a:t>
            </a:r>
            <a:r>
              <a:rPr lang="ru-RU" sz="1900" dirty="0"/>
              <a:t>, указанную в акте (решении) об осуществлении капитальных вложений, не требуется:</a:t>
            </a:r>
          </a:p>
          <a:p>
            <a:pPr algn="just">
              <a:buFont typeface="Arial" panose="020B0604020202020204" pitchFamily="34" charset="0"/>
              <a:buChar char="•"/>
            </a:pPr>
            <a:r>
              <a:rPr lang="ru-RU" sz="1800" i="1" dirty="0"/>
              <a:t>внесение изменений в акт (решение) об осуществлении капитальных вложений;</a:t>
            </a:r>
          </a:p>
          <a:p>
            <a:pPr algn="just">
              <a:buFont typeface="Arial" panose="020B0604020202020204" pitchFamily="34" charset="0"/>
              <a:buChar char="•"/>
            </a:pPr>
            <a:r>
              <a:rPr lang="ru-RU" sz="1800" i="1" dirty="0"/>
              <a:t>проведение проверки инвестиционного проекта на предмет эффективности использования средств федерального бюджета, а также уточнение расчета интегральной оценки эффективности использования средств федерального бюджета</a:t>
            </a:r>
            <a:r>
              <a:rPr lang="ru-RU" sz="1800" i="1" dirty="0" smtClean="0"/>
              <a:t>.</a:t>
            </a:r>
          </a:p>
          <a:p>
            <a:pPr algn="just">
              <a:buFont typeface="Wingdings" panose="05000000000000000000" pitchFamily="2" charset="2"/>
              <a:buChar char="Ø"/>
            </a:pPr>
            <a:r>
              <a:rPr lang="ru-RU" sz="1900" dirty="0"/>
              <a:t>С целью изменения существенных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подрядчик направляет заказчику в письменной форме предложение </a:t>
            </a:r>
            <a:r>
              <a:rPr lang="ru-RU" sz="1800" i="1" dirty="0"/>
              <a:t>об изменении существенных условий </a:t>
            </a:r>
            <a:r>
              <a:rPr lang="ru-RU" sz="1800" i="1" dirty="0" smtClean="0">
                <a:effectLst>
                  <a:outerShdw blurRad="38100" dist="38100" dir="2700000" algn="tl">
                    <a:srgbClr val="000000">
                      <a:alpha val="43137"/>
                    </a:srgbClr>
                  </a:outerShdw>
                </a:effectLst>
              </a:rPr>
              <a:t>с </a:t>
            </a:r>
            <a:r>
              <a:rPr lang="ru-RU" sz="1800" i="1" dirty="0">
                <a:effectLst>
                  <a:outerShdw blurRad="38100" dist="38100" dir="2700000" algn="tl">
                    <a:srgbClr val="000000">
                      <a:alpha val="43137"/>
                    </a:srgbClr>
                  </a:outerShdw>
                </a:effectLst>
              </a:rPr>
              <a:t>приложением информации и документов, обосновывающих такое предложение</a:t>
            </a:r>
            <a:r>
              <a:rPr lang="ru-RU" sz="1800" i="1" dirty="0"/>
              <a:t>, а также подписанного проекта соглашения об изменении условий контракта;</a:t>
            </a:r>
          </a:p>
          <a:p>
            <a:pPr algn="just">
              <a:buFont typeface="Wingdings" panose="05000000000000000000" pitchFamily="2" charset="2"/>
              <a:buChar char="§"/>
            </a:pPr>
            <a:r>
              <a:rPr lang="ru-RU" sz="1800" i="1" dirty="0">
                <a:effectLst>
                  <a:outerShdw blurRad="38100" dist="38100" dir="2700000" algn="tl">
                    <a:srgbClr val="000000">
                      <a:alpha val="43137"/>
                    </a:srgbClr>
                  </a:outerShdw>
                </a:effectLst>
              </a:rPr>
              <a:t>заказчик в течение 10 рабочих дней </a:t>
            </a:r>
            <a:r>
              <a:rPr lang="ru-RU" sz="1800" i="1" dirty="0"/>
              <a:t>со дня, следующего за днем поступления предложения </a:t>
            </a:r>
            <a:r>
              <a:rPr lang="ru-RU" sz="1800" i="1" dirty="0" smtClean="0"/>
              <a:t>по </a:t>
            </a:r>
            <a:r>
              <a:rPr lang="ru-RU" sz="1800" i="1" dirty="0"/>
              <a:t>результатам рассмотрения такого предложения </a:t>
            </a:r>
            <a:r>
              <a:rPr lang="ru-RU" sz="1800" i="1" dirty="0">
                <a:effectLst>
                  <a:outerShdw blurRad="38100" dist="38100" dir="2700000" algn="tl">
                    <a:srgbClr val="000000">
                      <a:alpha val="43137"/>
                    </a:srgbClr>
                  </a:outerShdw>
                </a:effectLst>
              </a:rPr>
              <a:t>направляет подрядчику подписанное соглашение</a:t>
            </a:r>
            <a:r>
              <a:rPr lang="ru-RU" sz="1800" i="1" dirty="0"/>
              <a:t> и </a:t>
            </a:r>
            <a:r>
              <a:rPr lang="ru-RU" sz="1800" i="1" dirty="0">
                <a:effectLst>
                  <a:outerShdw blurRad="38100" dist="38100" dir="2700000" algn="tl">
                    <a:srgbClr val="000000">
                      <a:alpha val="43137"/>
                    </a:srgbClr>
                  </a:outerShdw>
                </a:effectLst>
              </a:rPr>
              <a:t>информацию в реестр </a:t>
            </a:r>
            <a:r>
              <a:rPr lang="ru-RU" sz="1800" i="1" dirty="0" smtClean="0">
                <a:effectLst>
                  <a:outerShdw blurRad="38100" dist="38100" dir="2700000" algn="tl">
                    <a:srgbClr val="000000">
                      <a:alpha val="43137"/>
                    </a:srgbClr>
                  </a:outerShdw>
                </a:effectLst>
              </a:rPr>
              <a:t>контрактов</a:t>
            </a:r>
            <a:r>
              <a:rPr lang="ru-RU" sz="1800" i="1" dirty="0" smtClean="0"/>
              <a:t>, </a:t>
            </a:r>
            <a:r>
              <a:rPr lang="ru-RU" sz="1800" i="1" dirty="0">
                <a:effectLst>
                  <a:outerShdw blurRad="38100" dist="38100" dir="2700000" algn="tl">
                    <a:srgbClr val="000000">
                      <a:alpha val="43137"/>
                    </a:srgbClr>
                  </a:outerShdw>
                </a:effectLst>
              </a:rPr>
              <a:t>либо </a:t>
            </a:r>
            <a:r>
              <a:rPr lang="ru-RU" sz="1800" i="1" dirty="0"/>
              <a:t>в письменной форме </a:t>
            </a:r>
            <a:r>
              <a:rPr lang="ru-RU" sz="1800" i="1" dirty="0">
                <a:effectLst>
                  <a:outerShdw blurRad="38100" dist="38100" dir="2700000" algn="tl">
                    <a:srgbClr val="000000">
                      <a:alpha val="43137"/>
                    </a:srgbClr>
                  </a:outerShdw>
                </a:effectLst>
              </a:rPr>
              <a:t>отказ</a:t>
            </a:r>
            <a:r>
              <a:rPr lang="ru-RU" sz="1800" i="1" dirty="0"/>
              <a:t> об изменении существенных условий контракта </a:t>
            </a:r>
            <a:r>
              <a:rPr lang="ru-RU" sz="1800" i="1" dirty="0">
                <a:effectLst>
                  <a:outerShdw blurRad="38100" dist="38100" dir="2700000" algn="tl">
                    <a:srgbClr val="000000">
                      <a:alpha val="43137"/>
                    </a:srgbClr>
                  </a:outerShdw>
                </a:effectLst>
              </a:rPr>
              <a:t>с обоснованием </a:t>
            </a:r>
            <a:r>
              <a:rPr lang="ru-RU" sz="1800" i="1" dirty="0"/>
              <a:t>такого отказа</a:t>
            </a:r>
            <a:r>
              <a:rPr lang="ru-RU" sz="1800" i="1" dirty="0" smtClean="0"/>
              <a:t>.</a:t>
            </a:r>
          </a:p>
        </p:txBody>
      </p:sp>
    </p:spTree>
    <p:extLst>
      <p:ext uri="{BB962C8B-B14F-4D97-AF65-F5344CB8AC3E}">
        <p14:creationId xmlns:p14="http://schemas.microsoft.com/office/powerpoint/2010/main" val="15484085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188640"/>
            <a:ext cx="8382000" cy="5349157"/>
          </a:xfrm>
        </p:spPr>
        <p:txBody>
          <a:bodyPr/>
          <a:lstStyle/>
          <a:p>
            <a:pPr>
              <a:buFont typeface="Wingdings" panose="05000000000000000000" pitchFamily="2" charset="2"/>
              <a:buChar char="Ø"/>
            </a:pPr>
            <a:r>
              <a:rPr lang="ru-RU" sz="2400" dirty="0">
                <a:solidFill>
                  <a:srgbClr val="C00000"/>
                </a:solidFill>
                <a:effectLst>
                  <a:outerShdw blurRad="38100" dist="38100" dir="2700000" algn="tl">
                    <a:srgbClr val="000000">
                      <a:alpha val="43137"/>
                    </a:srgbClr>
                  </a:outerShdw>
                </a:effectLst>
              </a:rPr>
              <a:t>Постановление Правительства РФ от 21 марта 2022 г. № 417</a:t>
            </a:r>
          </a:p>
          <a:p>
            <a:pPr marL="0" indent="0" algn="just">
              <a:buNone/>
            </a:pPr>
            <a:r>
              <a:rPr lang="ru-RU" sz="2000" dirty="0" smtClean="0">
                <a:effectLst>
                  <a:outerShdw blurRad="38100" dist="38100" dir="2700000" algn="tl">
                    <a:srgbClr val="000000">
                      <a:alpha val="43137"/>
                    </a:srgbClr>
                  </a:outerShdw>
                </a:effectLst>
              </a:rPr>
              <a:t>С </a:t>
            </a:r>
            <a:r>
              <a:rPr lang="ru-RU" sz="2000" dirty="0">
                <a:effectLst>
                  <a:outerShdw blurRad="38100" dist="38100" dir="2700000" algn="tl">
                    <a:srgbClr val="000000">
                      <a:alpha val="43137"/>
                    </a:srgbClr>
                  </a:outerShdw>
                </a:effectLst>
              </a:rPr>
              <a:t>23 марта</a:t>
            </a:r>
            <a:r>
              <a:rPr lang="ru-RU" sz="2000" dirty="0"/>
              <a:t> внесены </a:t>
            </a:r>
            <a:r>
              <a:rPr lang="ru-RU" sz="2000" dirty="0">
                <a:effectLst>
                  <a:outerShdw blurRad="38100" dist="38100" dir="2700000" algn="tl">
                    <a:srgbClr val="000000">
                      <a:alpha val="43137"/>
                    </a:srgbClr>
                  </a:outerShdw>
                </a:effectLst>
              </a:rPr>
              <a:t>изменения</a:t>
            </a:r>
            <a:r>
              <a:rPr lang="ru-RU" sz="2000" dirty="0"/>
              <a:t> </a:t>
            </a:r>
            <a:r>
              <a:rPr lang="ru-RU" sz="2000" dirty="0" smtClean="0"/>
              <a:t>в пп.15 и пп.16</a:t>
            </a:r>
            <a:r>
              <a:rPr lang="ru-RU" sz="2000" dirty="0"/>
              <a:t> </a:t>
            </a:r>
            <a:r>
              <a:rPr lang="ru-RU" sz="2000" dirty="0">
                <a:effectLst>
                  <a:outerShdw blurRad="38100" dist="38100" dir="2700000" algn="tl">
                    <a:srgbClr val="000000">
                      <a:alpha val="43137"/>
                    </a:srgbClr>
                  </a:outerShdw>
                </a:effectLst>
              </a:rPr>
              <a:t>Правил ведения реестра недобросовестных </a:t>
            </a:r>
            <a:r>
              <a:rPr lang="ru-RU" sz="2000" dirty="0" smtClean="0">
                <a:effectLst>
                  <a:outerShdw blurRad="38100" dist="38100" dir="2700000" algn="tl">
                    <a:srgbClr val="000000">
                      <a:alpha val="43137"/>
                    </a:srgbClr>
                  </a:outerShdw>
                </a:effectLst>
              </a:rPr>
              <a:t>поставщиков</a:t>
            </a:r>
            <a:r>
              <a:rPr lang="ru-RU" sz="2000" dirty="0" smtClean="0"/>
              <a:t>, утвержденных ПП РФ </a:t>
            </a:r>
            <a:r>
              <a:rPr lang="ru-RU" sz="2000" dirty="0"/>
              <a:t>от 30.06.2021 N 1078.</a:t>
            </a:r>
          </a:p>
          <a:p>
            <a:pPr marL="0" indent="0" algn="just">
              <a:buNone/>
            </a:pPr>
            <a:r>
              <a:rPr lang="ru-RU" sz="2000" dirty="0">
                <a:effectLst>
                  <a:outerShdw blurRad="38100" dist="38100" dir="2700000" algn="tl">
                    <a:srgbClr val="000000">
                      <a:alpha val="43137"/>
                    </a:srgbClr>
                  </a:outerShdw>
                </a:effectLst>
              </a:rPr>
              <a:t>К обстоятельствам непреодолимой силы</a:t>
            </a:r>
            <a:r>
              <a:rPr lang="ru-RU" sz="2000" dirty="0"/>
              <a:t>, при которых в РНП </a:t>
            </a:r>
            <a:r>
              <a:rPr lang="ru-RU" sz="2000" dirty="0">
                <a:effectLst>
                  <a:outerShdw blurRad="38100" dist="38100" dir="2700000" algn="tl">
                    <a:srgbClr val="000000">
                      <a:alpha val="43137"/>
                    </a:srgbClr>
                  </a:outerShdw>
                </a:effectLst>
              </a:rPr>
              <a:t>не включаются сведения о </a:t>
            </a:r>
            <a:r>
              <a:rPr lang="ru-RU" sz="2000" dirty="0" smtClean="0">
                <a:effectLst>
                  <a:outerShdw blurRad="38100" dist="38100" dir="2700000" algn="tl">
                    <a:srgbClr val="000000">
                      <a:alpha val="43137"/>
                    </a:srgbClr>
                  </a:outerShdw>
                </a:effectLst>
              </a:rPr>
              <a:t>поставщике</a:t>
            </a:r>
            <a:r>
              <a:rPr lang="ru-RU" sz="2000" dirty="0" smtClean="0"/>
              <a:t> </a:t>
            </a:r>
            <a:r>
              <a:rPr lang="ru-RU" sz="2000" dirty="0"/>
              <a:t>при расторжении контракта заказчиком в одностороннем порядке по причине существенного нарушения условий контракта, </a:t>
            </a:r>
            <a:r>
              <a:rPr lang="ru-RU" sz="2000" dirty="0">
                <a:effectLst>
                  <a:outerShdw blurRad="38100" dist="38100" dir="2700000" algn="tl">
                    <a:srgbClr val="000000">
                      <a:alpha val="43137"/>
                    </a:srgbClr>
                  </a:outerShdw>
                </a:effectLst>
              </a:rPr>
              <a:t>отнесено введение в отношении </a:t>
            </a:r>
            <a:r>
              <a:rPr lang="ru-RU" sz="2000" dirty="0" smtClean="0">
                <a:effectLst>
                  <a:outerShdw blurRad="38100" dist="38100" dir="2700000" algn="tl">
                    <a:srgbClr val="000000">
                      <a:alpha val="43137"/>
                    </a:srgbClr>
                  </a:outerShdw>
                </a:effectLst>
              </a:rPr>
              <a:t>поставщика </a:t>
            </a:r>
            <a:r>
              <a:rPr lang="ru-RU" sz="2000" dirty="0">
                <a:effectLst>
                  <a:outerShdw blurRad="38100" dist="38100" dir="2700000" algn="tl">
                    <a:srgbClr val="000000">
                      <a:alpha val="43137"/>
                    </a:srgbClr>
                  </a:outerShdw>
                </a:effectLst>
              </a:rPr>
              <a:t>политических или экономических санкций и (или) мер ограничительного характера</a:t>
            </a:r>
            <a:r>
              <a:rPr lang="ru-RU" sz="2000" dirty="0"/>
              <a:t>.</a:t>
            </a:r>
          </a:p>
          <a:p>
            <a:pPr marL="0" indent="0" algn="just">
              <a:buNone/>
            </a:pPr>
            <a:r>
              <a:rPr lang="ru-RU" sz="2000" dirty="0"/>
              <a:t>При этом к таким обстоятельствам </a:t>
            </a:r>
            <a:r>
              <a:rPr lang="ru-RU" sz="2000" dirty="0">
                <a:effectLst>
                  <a:outerShdw blurRad="38100" dist="38100" dir="2700000" algn="tl">
                    <a:srgbClr val="000000">
                      <a:alpha val="43137"/>
                    </a:srgbClr>
                  </a:outerShdw>
                </a:effectLst>
              </a:rPr>
              <a:t>не относится</a:t>
            </a:r>
            <a:r>
              <a:rPr lang="ru-RU" sz="2000" dirty="0"/>
              <a:t> </a:t>
            </a:r>
            <a:r>
              <a:rPr lang="ru-RU" sz="2000" dirty="0">
                <a:effectLst>
                  <a:outerShdw blurRad="38100" dist="38100" dir="2700000" algn="tl">
                    <a:srgbClr val="000000">
                      <a:alpha val="43137"/>
                    </a:srgbClr>
                  </a:outerShdw>
                </a:effectLst>
              </a:rPr>
              <a:t>отказ </a:t>
            </a:r>
            <a:r>
              <a:rPr lang="ru-RU" sz="2000" dirty="0" smtClean="0">
                <a:effectLst>
                  <a:outerShdw blurRad="38100" dist="38100" dir="2700000" algn="tl">
                    <a:srgbClr val="000000">
                      <a:alpha val="43137"/>
                    </a:srgbClr>
                  </a:outerShdw>
                </a:effectLst>
              </a:rPr>
              <a:t>поставщика</a:t>
            </a:r>
            <a:r>
              <a:rPr lang="ru-RU" sz="2000" dirty="0" smtClean="0"/>
              <a:t> </a:t>
            </a:r>
            <a:r>
              <a:rPr lang="ru-RU" sz="2000" dirty="0"/>
              <a:t>от исполнения контракта </a:t>
            </a:r>
            <a:r>
              <a:rPr lang="ru-RU" sz="2000" dirty="0">
                <a:effectLst>
                  <a:outerShdw blurRad="38100" dist="38100" dir="2700000" algn="tl">
                    <a:srgbClr val="000000">
                      <a:alpha val="43137"/>
                    </a:srgbClr>
                  </a:outerShdw>
                </a:effectLst>
              </a:rPr>
              <a:t>по причине введения санкций </a:t>
            </a:r>
            <a:r>
              <a:rPr lang="ru-RU" sz="2000" dirty="0"/>
              <a:t>и (или) мер ограничительного характера </a:t>
            </a:r>
            <a:r>
              <a:rPr lang="ru-RU" sz="2000" dirty="0">
                <a:effectLst>
                  <a:outerShdw blurRad="38100" dist="38100" dir="2700000" algn="tl">
                    <a:srgbClr val="000000">
                      <a:alpha val="43137"/>
                    </a:srgbClr>
                  </a:outerShdw>
                </a:effectLst>
              </a:rPr>
              <a:t>в отношении заказчика</a:t>
            </a:r>
            <a:r>
              <a:rPr lang="ru-RU" sz="2000" dirty="0"/>
              <a:t>. В таком случае при расторжении контракта заказчиком в одностороннем порядке </a:t>
            </a:r>
            <a:r>
              <a:rPr lang="ru-RU" sz="2000" dirty="0">
                <a:effectLst>
                  <a:outerShdw blurRad="38100" dist="38100" dir="2700000" algn="tl">
                    <a:srgbClr val="000000">
                      <a:alpha val="43137"/>
                    </a:srgbClr>
                  </a:outerShdw>
                </a:effectLst>
              </a:rPr>
              <a:t>сведения о </a:t>
            </a:r>
            <a:r>
              <a:rPr lang="ru-RU" sz="2000" dirty="0" smtClean="0">
                <a:effectLst>
                  <a:outerShdw blurRad="38100" dist="38100" dir="2700000" algn="tl">
                    <a:srgbClr val="000000">
                      <a:alpha val="43137"/>
                    </a:srgbClr>
                  </a:outerShdw>
                </a:effectLst>
              </a:rPr>
              <a:t>поставщике </a:t>
            </a:r>
            <a:r>
              <a:rPr lang="ru-RU" sz="2000" dirty="0">
                <a:effectLst>
                  <a:outerShdw blurRad="38100" dist="38100" dir="2700000" algn="tl">
                    <a:srgbClr val="000000">
                      <a:alpha val="43137"/>
                    </a:srgbClr>
                  </a:outerShdw>
                </a:effectLst>
              </a:rPr>
              <a:t>будут внесены в РНП</a:t>
            </a:r>
            <a:r>
              <a:rPr lang="ru-RU" sz="2000" dirty="0"/>
              <a:t> с указанием причины</a:t>
            </a:r>
            <a:r>
              <a:rPr lang="ru-RU" sz="2000" dirty="0" smtClean="0"/>
              <a:t>.</a:t>
            </a:r>
          </a:p>
          <a:p>
            <a:pPr>
              <a:buFont typeface="Wingdings" panose="05000000000000000000" pitchFamily="2" charset="2"/>
              <a:buChar char="Ø"/>
            </a:pPr>
            <a:r>
              <a:rPr lang="ru-RU" sz="2000" dirty="0">
                <a:solidFill>
                  <a:srgbClr val="C00000"/>
                </a:solidFill>
                <a:effectLst>
                  <a:outerShdw blurRad="38100" dist="38100" dir="2700000" algn="tl">
                    <a:srgbClr val="000000">
                      <a:alpha val="43137"/>
                    </a:srgbClr>
                  </a:outerShdw>
                </a:effectLst>
              </a:rPr>
              <a:t>Новая часть 22.2 ст.95 – с 01.07.2022 года</a:t>
            </a:r>
          </a:p>
          <a:p>
            <a:pPr marL="0" indent="0" algn="just">
              <a:buNone/>
            </a:pPr>
            <a:r>
              <a:rPr lang="ru-RU" sz="2000" dirty="0"/>
              <a:t>Заказчик </a:t>
            </a:r>
            <a:r>
              <a:rPr lang="ru-RU" sz="2000" dirty="0">
                <a:effectLst>
                  <a:outerShdw blurRad="38100" dist="38100" dir="2700000" algn="tl">
                    <a:srgbClr val="000000">
                      <a:alpha val="43137"/>
                    </a:srgbClr>
                  </a:outerShdw>
                </a:effectLst>
              </a:rPr>
              <a:t>не позднее двух рабочих дней</a:t>
            </a:r>
            <a:r>
              <a:rPr lang="ru-RU" sz="2000" dirty="0"/>
              <a:t>, следующих за днем вступления в силу </a:t>
            </a:r>
            <a:r>
              <a:rPr lang="ru-RU" sz="2000" dirty="0">
                <a:effectLst>
                  <a:outerShdw blurRad="38100" dist="38100" dir="2700000" algn="tl">
                    <a:srgbClr val="000000">
                      <a:alpha val="43137"/>
                    </a:srgbClr>
                  </a:outerShdw>
                </a:effectLst>
              </a:rPr>
              <a:t>решения поставщика об одностороннем отказе от исполнения контракта</a:t>
            </a:r>
            <a:r>
              <a:rPr lang="ru-RU" sz="2000" dirty="0"/>
              <a:t>, </a:t>
            </a:r>
            <a:r>
              <a:rPr lang="ru-RU" sz="2000" dirty="0">
                <a:effectLst>
                  <a:outerShdw blurRad="38100" dist="38100" dir="2700000" algn="tl">
                    <a:srgbClr val="000000">
                      <a:alpha val="43137"/>
                    </a:srgbClr>
                  </a:outerShdw>
                </a:effectLst>
              </a:rPr>
              <a:t>направляет</a:t>
            </a:r>
            <a:r>
              <a:rPr lang="ru-RU" sz="2000" dirty="0"/>
              <a:t> в соответствии с порядком, </a:t>
            </a:r>
            <a:r>
              <a:rPr lang="ru-RU" sz="2000" dirty="0" smtClean="0"/>
              <a:t>предусмотренным п.1 ч.10 ст.104, </a:t>
            </a:r>
            <a:r>
              <a:rPr lang="ru-RU" sz="2000" dirty="0">
                <a:effectLst>
                  <a:outerShdw blurRad="38100" dist="38100" dir="2700000" algn="tl">
                    <a:srgbClr val="000000">
                      <a:alpha val="43137"/>
                    </a:srgbClr>
                  </a:outerShdw>
                </a:effectLst>
              </a:rPr>
              <a:t>обращение о включении информации</a:t>
            </a:r>
            <a:r>
              <a:rPr lang="ru-RU" sz="2000" dirty="0"/>
              <a:t> о поставщике </a:t>
            </a:r>
            <a:r>
              <a:rPr lang="ru-RU" sz="2000" dirty="0" smtClean="0">
                <a:effectLst>
                  <a:outerShdw blurRad="38100" dist="38100" dir="2700000" algn="tl">
                    <a:srgbClr val="000000">
                      <a:alpha val="43137"/>
                    </a:srgbClr>
                  </a:outerShdw>
                </a:effectLst>
              </a:rPr>
              <a:t>в РНП.</a:t>
            </a:r>
            <a:endParaRPr lang="ru-RU" sz="2000" dirty="0"/>
          </a:p>
        </p:txBody>
      </p:sp>
    </p:spTree>
    <p:extLst>
      <p:ext uri="{BB962C8B-B14F-4D97-AF65-F5344CB8AC3E}">
        <p14:creationId xmlns:p14="http://schemas.microsoft.com/office/powerpoint/2010/main" val="34267845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836613"/>
            <a:ext cx="7772400" cy="1614487"/>
          </a:xfrm>
        </p:spPr>
        <p:txBody>
          <a:bodyPr>
            <a:normAutofit fontScale="90000"/>
          </a:bodyPr>
          <a:lstStyle/>
          <a:p>
            <a:pPr algn="ctr">
              <a:defRPr/>
            </a:pP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dirty="0"/>
              <a:t/>
            </a:r>
            <a:br>
              <a:rPr lang="ru-RU" sz="2000" dirty="0"/>
            </a:br>
            <a:r>
              <a:rPr lang="ru-RU" sz="2000" b="1" dirty="0"/>
              <a:t> </a:t>
            </a:r>
            <a:r>
              <a:rPr lang="ru-RU" sz="2000" b="1" dirty="0" err="1">
                <a:solidFill>
                  <a:schemeClr val="bg2">
                    <a:lumMod val="25000"/>
                  </a:schemeClr>
                </a:solidFill>
              </a:rPr>
              <a:t>УЛЬЯНОВСКая</a:t>
            </a:r>
            <a:r>
              <a:rPr lang="ru-RU" sz="2000" b="1" dirty="0">
                <a:solidFill>
                  <a:schemeClr val="bg2">
                    <a:lumMod val="25000"/>
                  </a:schemeClr>
                </a:solidFill>
              </a:rPr>
              <a:t> </a:t>
            </a:r>
            <a:r>
              <a:rPr lang="ru-RU" sz="2000" b="1" dirty="0" err="1">
                <a:solidFill>
                  <a:schemeClr val="bg2">
                    <a:lumMod val="25000"/>
                  </a:schemeClr>
                </a:solidFill>
              </a:rPr>
              <a:t>РЕГИОНАЛЬНая</a:t>
            </a:r>
            <a:r>
              <a:rPr lang="ru-RU" sz="2000" b="1" dirty="0">
                <a:solidFill>
                  <a:schemeClr val="bg2">
                    <a:lumMod val="25000"/>
                  </a:schemeClr>
                </a:solidFill>
              </a:rPr>
              <a:t> </a:t>
            </a:r>
            <a:r>
              <a:rPr lang="ru-RU" sz="2000" b="1" dirty="0" err="1">
                <a:solidFill>
                  <a:schemeClr val="bg2">
                    <a:lumMod val="25000"/>
                  </a:schemeClr>
                </a:solidFill>
              </a:rPr>
              <a:t>ОБЩЕСТВЕННая</a:t>
            </a:r>
            <a:r>
              <a:rPr lang="ru-RU" sz="2000" b="1" dirty="0">
                <a:solidFill>
                  <a:schemeClr val="bg2">
                    <a:lumMod val="25000"/>
                  </a:schemeClr>
                </a:solidFill>
              </a:rPr>
              <a:t> </a:t>
            </a:r>
            <a:r>
              <a:rPr lang="ru-RU" sz="2000" b="1" dirty="0" err="1">
                <a:solidFill>
                  <a:schemeClr val="bg2">
                    <a:lumMod val="25000"/>
                  </a:schemeClr>
                </a:solidFill>
              </a:rPr>
              <a:t>ОРГАНИЗАЦИя</a:t>
            </a:r>
            <a:r>
              <a:rPr lang="ru-RU" sz="2000" b="1" dirty="0">
                <a:solidFill>
                  <a:schemeClr val="bg2">
                    <a:lumMod val="25000"/>
                  </a:schemeClr>
                </a:solidFill>
              </a:rPr>
              <a:t> </a:t>
            </a:r>
            <a:br>
              <a:rPr lang="ru-RU" sz="2000" b="1" dirty="0">
                <a:solidFill>
                  <a:schemeClr val="bg2">
                    <a:lumMod val="25000"/>
                  </a:schemeClr>
                </a:solidFill>
              </a:rPr>
            </a:br>
            <a:r>
              <a:rPr lang="ru-RU" sz="2000" b="1" dirty="0">
                <a:solidFill>
                  <a:schemeClr val="bg2">
                    <a:lumMod val="25000"/>
                  </a:schemeClr>
                </a:solidFill>
              </a:rPr>
              <a:t>«ОБЩЕСТВЕННЫЙ КОНТРОЛЬ КОНТРАКТНОЙ СИСТЕМЫ»</a:t>
            </a:r>
            <a:br>
              <a:rPr lang="ru-RU" sz="2000" b="1" dirty="0">
                <a:solidFill>
                  <a:schemeClr val="bg2">
                    <a:lumMod val="25000"/>
                  </a:schemeClr>
                </a:solidFill>
              </a:rPr>
            </a:br>
            <a:r>
              <a:rPr lang="ru-RU" sz="2000" b="1" dirty="0">
                <a:solidFill>
                  <a:schemeClr val="bg2">
                    <a:lumMod val="25000"/>
                  </a:schemeClr>
                </a:solidFill>
              </a:rPr>
              <a:t>(УРОО «ОККС»)</a:t>
            </a:r>
          </a:p>
        </p:txBody>
      </p:sp>
      <p:sp>
        <p:nvSpPr>
          <p:cNvPr id="9219" name="Rectangle 3"/>
          <p:cNvSpPr>
            <a:spLocks noGrp="1" noChangeArrowheads="1"/>
          </p:cNvSpPr>
          <p:nvPr>
            <p:ph type="subTitle" idx="1"/>
          </p:nvPr>
        </p:nvSpPr>
        <p:spPr>
          <a:xfrm>
            <a:off x="323528" y="260648"/>
            <a:ext cx="8568952" cy="6120680"/>
          </a:xfrm>
        </p:spPr>
        <p:txBody>
          <a:bodyPr>
            <a:normAutofit fontScale="77500" lnSpcReduction="20000"/>
          </a:bodyPr>
          <a:lstStyle/>
          <a:p>
            <a:pPr algn="ctr">
              <a:defRPr/>
            </a:pPr>
            <a:r>
              <a:rPr lang="ru-RU" sz="2400" b="1" dirty="0">
                <a:solidFill>
                  <a:srgbClr val="C00000"/>
                </a:solidFill>
              </a:rPr>
              <a:t>УЛЬЯНОВСКАЯ РЕГИОНАЛЬНАЯ ОБЩЕСТВЕННАЯ ОРГАНИЗАЦИЯ </a:t>
            </a:r>
            <a:br>
              <a:rPr lang="ru-RU" sz="2400" b="1" dirty="0">
                <a:solidFill>
                  <a:srgbClr val="C00000"/>
                </a:solidFill>
              </a:rPr>
            </a:br>
            <a:r>
              <a:rPr lang="ru-RU" sz="2400" b="1" dirty="0">
                <a:solidFill>
                  <a:srgbClr val="C00000"/>
                </a:solidFill>
              </a:rPr>
              <a:t>«ОБЩЕСТВЕННЫЙ КОНТРОЛЬ КОНТРАКТНОЙ СИСТЕМЫ»</a:t>
            </a:r>
            <a:br>
              <a:rPr lang="ru-RU" sz="2400" b="1" dirty="0">
                <a:solidFill>
                  <a:srgbClr val="C00000"/>
                </a:solidFill>
              </a:rPr>
            </a:br>
            <a:r>
              <a:rPr lang="ru-RU" sz="2400" b="1" dirty="0">
                <a:solidFill>
                  <a:srgbClr val="C00000"/>
                </a:solidFill>
              </a:rPr>
              <a:t>(УРОО «ОККС»)</a:t>
            </a:r>
            <a:endParaRPr lang="en-US" sz="2400" b="1" dirty="0">
              <a:solidFill>
                <a:srgbClr val="C00000"/>
              </a:solidFill>
              <a:latin typeface="Times New Roman" pitchFamily="18" charset="0"/>
              <a:cs typeface="Times New Roman" pitchFamily="18" charset="0"/>
            </a:endParaRPr>
          </a:p>
          <a:p>
            <a:pPr>
              <a:lnSpc>
                <a:spcPct val="120000"/>
              </a:lnSpc>
              <a:defRPr/>
            </a:pPr>
            <a:endParaRPr lang="en-US"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Мы оказываем </a:t>
            </a:r>
            <a:r>
              <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услуги в сфере </a:t>
            </a: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закупок!</a:t>
            </a:r>
            <a:endParaRPr lang="ru-RU"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20000"/>
              </a:lnSpc>
              <a:defRPr/>
            </a:pPr>
            <a:r>
              <a:rPr lang="ru-RU" sz="2400" dirty="0">
                <a:solidFill>
                  <a:schemeClr val="tx1"/>
                </a:solidFill>
                <a:latin typeface="Times New Roman" pitchFamily="18" charset="0"/>
                <a:cs typeface="Times New Roman" pitchFamily="18" charset="0"/>
              </a:rPr>
              <a:t>       Наша команда – это специалисты, работающие над оказанием </a:t>
            </a:r>
            <a:r>
              <a:rPr lang="ru-RU" sz="2400" b="1" dirty="0">
                <a:solidFill>
                  <a:schemeClr val="tx1"/>
                </a:solidFill>
                <a:latin typeface="Times New Roman" pitchFamily="18" charset="0"/>
                <a:cs typeface="Times New Roman" pitchFamily="18" charset="0"/>
              </a:rPr>
              <a:t>помощи заказчикам и поставщикам</a:t>
            </a:r>
            <a:r>
              <a:rPr lang="ru-RU" sz="2400" dirty="0">
                <a:solidFill>
                  <a:schemeClr val="tx1"/>
                </a:solidFill>
                <a:latin typeface="Times New Roman" pitchFamily="18" charset="0"/>
                <a:cs typeface="Times New Roman" pitchFamily="18" charset="0"/>
              </a:rPr>
              <a:t> по организации и участию в закупках.</a:t>
            </a:r>
          </a:p>
          <a:p>
            <a:pPr algn="just">
              <a:lnSpc>
                <a:spcPct val="120000"/>
              </a:lnSpc>
              <a:defRPr/>
            </a:pPr>
            <a:r>
              <a:rPr lang="ru-RU" sz="2400" dirty="0">
                <a:solidFill>
                  <a:schemeClr val="tx1"/>
                </a:solidFill>
                <a:latin typeface="Times New Roman" pitchFamily="18" charset="0"/>
                <a:cs typeface="Times New Roman" pitchFamily="18" charset="0"/>
              </a:rPr>
              <a:t>       Кроме того, предлагаем </a:t>
            </a:r>
            <a:r>
              <a:rPr lang="ru-RU" sz="2400" b="1" dirty="0">
                <a:solidFill>
                  <a:schemeClr val="tx1"/>
                </a:solidFill>
                <a:latin typeface="Times New Roman" pitchFamily="18" charset="0"/>
                <a:cs typeface="Times New Roman" pitchFamily="18" charset="0"/>
              </a:rPr>
              <a:t>обучение</a:t>
            </a:r>
            <a:r>
              <a:rPr lang="ru-RU" sz="2400" dirty="0">
                <a:solidFill>
                  <a:schemeClr val="tx1"/>
                </a:solidFill>
                <a:latin typeface="Times New Roman" pitchFamily="18" charset="0"/>
                <a:cs typeface="Times New Roman" pitchFamily="18" charset="0"/>
              </a:rPr>
              <a:t> по программам дополнительного профессионального образования в сфере закупок </a:t>
            </a:r>
            <a:r>
              <a:rPr lang="ru-RU" sz="2400" dirty="0" smtClean="0">
                <a:solidFill>
                  <a:schemeClr val="tx1"/>
                </a:solidFill>
                <a:latin typeface="Times New Roman" pitchFamily="18" charset="0"/>
                <a:cs typeface="Times New Roman" pitchFamily="18" charset="0"/>
              </a:rPr>
              <a:t>(</a:t>
            </a:r>
            <a:r>
              <a:rPr lang="ru-RU" sz="2400" b="1" dirty="0" smtClean="0">
                <a:solidFill>
                  <a:schemeClr val="tx1"/>
                </a:solidFill>
                <a:latin typeface="Times New Roman" pitchFamily="18" charset="0"/>
                <a:cs typeface="Times New Roman" pitchFamily="18" charset="0"/>
              </a:rPr>
              <a:t>повышение квалификации</a:t>
            </a: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профессиональная переподготовка </a:t>
            </a:r>
            <a:r>
              <a:rPr lang="ru-RU" sz="2400" dirty="0" smtClean="0">
                <a:solidFill>
                  <a:schemeClr val="tx1"/>
                </a:solidFill>
                <a:latin typeface="Times New Roman" pitchFamily="18" charset="0"/>
                <a:cs typeface="Times New Roman" pitchFamily="18" charset="0"/>
              </a:rPr>
              <a:t>по </a:t>
            </a:r>
            <a:r>
              <a:rPr lang="ru-RU" sz="2400" dirty="0">
                <a:solidFill>
                  <a:schemeClr val="tx1"/>
                </a:solidFill>
                <a:latin typeface="Times New Roman" pitchFamily="18" charset="0"/>
                <a:cs typeface="Times New Roman" pitchFamily="18" charset="0"/>
              </a:rPr>
              <a:t>44-ФЗ; </a:t>
            </a:r>
            <a:r>
              <a:rPr lang="ru-RU" sz="2400" dirty="0" smtClean="0">
                <a:solidFill>
                  <a:schemeClr val="tx1"/>
                </a:solidFill>
                <a:latin typeface="Times New Roman" pitchFamily="18" charset="0"/>
                <a:cs typeface="Times New Roman" pitchFamily="18" charset="0"/>
              </a:rPr>
              <a:t>223-ФЗ – </a:t>
            </a:r>
            <a:r>
              <a:rPr lang="ru-RU" sz="2400" i="1" dirty="0">
                <a:solidFill>
                  <a:schemeClr val="tx1"/>
                </a:solidFill>
                <a:latin typeface="Times New Roman" pitchFamily="18" charset="0"/>
                <a:cs typeface="Times New Roman" pitchFamily="18" charset="0"/>
              </a:rPr>
              <a:t>лицензия от "25" декабря 2020 г. N 3436, выдана Министерством просвещения и воспитания Ульяновской </a:t>
            </a:r>
            <a:r>
              <a:rPr lang="ru-RU" sz="2400" i="1" dirty="0" smtClean="0">
                <a:solidFill>
                  <a:schemeClr val="tx1"/>
                </a:solidFill>
                <a:latin typeface="Times New Roman" pitchFamily="18" charset="0"/>
                <a:cs typeface="Times New Roman" pitchFamily="18" charset="0"/>
              </a:rPr>
              <a:t>области</a:t>
            </a:r>
            <a:r>
              <a:rPr lang="ru-RU" sz="2400" dirty="0" smtClean="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проведение семинаров, тренингов, «круглых столов» по вопросам применения законодательства о закупках.</a:t>
            </a:r>
          </a:p>
          <a:p>
            <a:pPr algn="just">
              <a:lnSpc>
                <a:spcPct val="120000"/>
              </a:lnSpc>
              <a:defRPr/>
            </a:pPr>
            <a:r>
              <a:rPr lang="ru-RU" sz="2400" dirty="0">
                <a:solidFill>
                  <a:schemeClr val="tx1"/>
                </a:solidFill>
                <a:latin typeface="Times New Roman" pitchFamily="18" charset="0"/>
                <a:cs typeface="Times New Roman" pitchFamily="18" charset="0"/>
              </a:rPr>
              <a:t>432032 </a:t>
            </a:r>
            <a:r>
              <a:rPr lang="ru-RU" sz="2400" dirty="0" err="1">
                <a:solidFill>
                  <a:schemeClr val="tx1"/>
                </a:solidFill>
                <a:latin typeface="Times New Roman" pitchFamily="18" charset="0"/>
                <a:cs typeface="Times New Roman" pitchFamily="18" charset="0"/>
              </a:rPr>
              <a:t>г.Ульяновск</a:t>
            </a:r>
            <a:r>
              <a:rPr lang="ru-RU" sz="2400" dirty="0">
                <a:solidFill>
                  <a:schemeClr val="tx1"/>
                </a:solidFill>
                <a:latin typeface="Times New Roman" pitchFamily="18" charset="0"/>
                <a:cs typeface="Times New Roman" pitchFamily="18" charset="0"/>
              </a:rPr>
              <a:t>, ул. Октябрьская, дом 43А</a:t>
            </a:r>
          </a:p>
          <a:p>
            <a:pPr algn="just">
              <a:lnSpc>
                <a:spcPct val="120000"/>
              </a:lnSpc>
              <a:defRPr/>
            </a:pPr>
            <a:endParaRPr lang="ru-RU" sz="2400" dirty="0">
              <a:solidFill>
                <a:schemeClr val="tx1"/>
              </a:solidFill>
              <a:latin typeface="Times New Roman" pitchFamily="18" charset="0"/>
              <a:cs typeface="Times New Roman" pitchFamily="18" charset="0"/>
            </a:endParaRPr>
          </a:p>
          <a:p>
            <a:pPr algn="just">
              <a:lnSpc>
                <a:spcPct val="120000"/>
              </a:lnSpc>
              <a:defRPr/>
            </a:pPr>
            <a:r>
              <a:rPr lang="ru-RU" sz="2400" dirty="0">
                <a:solidFill>
                  <a:schemeClr val="tx1"/>
                </a:solidFill>
                <a:latin typeface="Times New Roman" pitchFamily="18" charset="0"/>
                <a:cs typeface="Times New Roman" pitchFamily="18" charset="0"/>
              </a:rPr>
              <a:t>тел. (88422) 27-13-61; </a:t>
            </a:r>
            <a:endParaRPr lang="ru-RU" sz="2400" dirty="0" smtClean="0">
              <a:solidFill>
                <a:schemeClr val="tx1"/>
              </a:solidFill>
              <a:latin typeface="Times New Roman" pitchFamily="18" charset="0"/>
              <a:cs typeface="Times New Roman" pitchFamily="18" charset="0"/>
            </a:endParaRP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Заместитель директора </a:t>
            </a:r>
          </a:p>
          <a:p>
            <a:pPr algn="just">
              <a:lnSpc>
                <a:spcPct val="120000"/>
              </a:lnSpc>
              <a:defRPr/>
            </a:pPr>
            <a:r>
              <a:rPr 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Тимонина Елена Николаевна</a:t>
            </a:r>
            <a:r>
              <a:rPr lang="ru-RU" sz="2400" dirty="0" smtClean="0">
                <a:solidFill>
                  <a:schemeClr val="tx1"/>
                </a:solidFill>
                <a:latin typeface="Times New Roman" pitchFamily="18" charset="0"/>
                <a:cs typeface="Times New Roman" pitchFamily="18" charset="0"/>
              </a:rPr>
              <a:t>   +7-937-757-52-09</a:t>
            </a:r>
            <a:endParaRPr lang="ru-RU" sz="2400" dirty="0">
              <a:solidFill>
                <a:schemeClr val="tx1"/>
              </a:solidFill>
              <a:latin typeface="Times New Roman" pitchFamily="18" charset="0"/>
              <a:cs typeface="Times New Roman" pitchFamily="18" charset="0"/>
            </a:endParaRPr>
          </a:p>
          <a:p>
            <a:pPr algn="just">
              <a:lnSpc>
                <a:spcPct val="120000"/>
              </a:lnSpc>
              <a:defRPr/>
            </a:pPr>
            <a:r>
              <a:rPr lang="en-US" sz="2400" dirty="0">
                <a:solidFill>
                  <a:schemeClr val="tx1"/>
                </a:solidFill>
                <a:latin typeface="Times New Roman" pitchFamily="18" charset="0"/>
                <a:cs typeface="Times New Roman" pitchFamily="18" charset="0"/>
              </a:rPr>
              <a:t>E-mail</a:t>
            </a:r>
            <a:r>
              <a:rPr lang="ru-RU" sz="2400" dirty="0">
                <a:solidFill>
                  <a:schemeClr val="tx1"/>
                </a:solidFill>
                <a:latin typeface="Times New Roman" pitchFamily="18" charset="0"/>
                <a:cs typeface="Times New Roman" pitchFamily="18" charset="0"/>
              </a:rPr>
              <a:t>:</a:t>
            </a:r>
            <a:r>
              <a:rPr lang="en-US" sz="2400" dirty="0">
                <a:solidFill>
                  <a:schemeClr val="tx1"/>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hlinkClick r:id="rId2"/>
              </a:rPr>
              <a:t>uroookks@yandex.ru</a:t>
            </a:r>
            <a:endParaRPr lang="ru-RU" sz="2400" dirty="0">
              <a:solidFill>
                <a:srgbClr val="C00000"/>
              </a:solidFill>
              <a:latin typeface="Times New Roman" pitchFamily="18" charset="0"/>
              <a:cs typeface="Times New Roman" pitchFamily="18" charset="0"/>
            </a:endParaRPr>
          </a:p>
          <a:p>
            <a:pPr algn="just">
              <a:lnSpc>
                <a:spcPct val="120000"/>
              </a:lnSpc>
              <a:defRPr/>
            </a:pPr>
            <a:r>
              <a:rPr lang="en-US" sz="2400" dirty="0">
                <a:solidFill>
                  <a:srgbClr val="C00000"/>
                </a:solidFill>
                <a:latin typeface="Times New Roman" pitchFamily="18" charset="0"/>
                <a:cs typeface="Times New Roman" pitchFamily="18" charset="0"/>
                <a:hlinkClick r:id="rId3"/>
              </a:rPr>
              <a:t>www.uroookks.ru</a:t>
            </a:r>
            <a:endParaRPr lang="en-US" sz="2400" dirty="0">
              <a:solidFill>
                <a:srgbClr val="C00000"/>
              </a:solidFill>
              <a:latin typeface="Times New Roman" pitchFamily="18" charset="0"/>
              <a:cs typeface="Times New Roman" pitchFamily="18" charset="0"/>
            </a:endParaRPr>
          </a:p>
          <a:p>
            <a:pPr algn="just">
              <a:defRPr/>
            </a:pP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3799656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604719"/>
            <a:ext cx="8382000" cy="4982903"/>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2022 году</a:t>
            </a:r>
            <a:r>
              <a:rPr lang="ru-RU" sz="2000" dirty="0"/>
              <a:t> </a:t>
            </a:r>
            <a:r>
              <a:rPr lang="ru-RU" sz="2000" dirty="0" smtClean="0">
                <a:effectLst>
                  <a:outerShdw blurRad="38100" dist="38100" dir="2700000" algn="tl">
                    <a:srgbClr val="000000">
                      <a:alpha val="43137"/>
                    </a:srgbClr>
                  </a:outerShdw>
                </a:effectLst>
              </a:rPr>
              <a:t>ГРС федерального </a:t>
            </a:r>
            <a:r>
              <a:rPr lang="ru-RU" sz="2000" dirty="0">
                <a:effectLst>
                  <a:outerShdw blurRad="38100" dist="38100" dir="2700000" algn="tl">
                    <a:srgbClr val="000000">
                      <a:alpha val="43137"/>
                    </a:srgbClr>
                  </a:outerShdw>
                </a:effectLst>
              </a:rPr>
              <a:t>бюджета </a:t>
            </a:r>
            <a:r>
              <a:rPr lang="ru-RU" sz="2000" dirty="0" smtClean="0">
                <a:effectLst>
                  <a:outerShdw blurRad="38100" dist="38100" dir="2700000" algn="tl">
                    <a:srgbClr val="000000">
                      <a:alpha val="43137"/>
                    </a:srgbClr>
                  </a:outerShdw>
                </a:effectLst>
              </a:rPr>
              <a:t>и </a:t>
            </a:r>
            <a:r>
              <a:rPr lang="ru-RU" sz="2000" dirty="0">
                <a:effectLst>
                  <a:outerShdw blurRad="38100" dist="38100" dir="2700000" algn="tl">
                    <a:srgbClr val="000000">
                      <a:alpha val="43137"/>
                    </a:srgbClr>
                  </a:outerShdw>
                </a:effectLst>
              </a:rPr>
              <a:t>подведомственные им получатели</a:t>
            </a:r>
            <a:r>
              <a:rPr lang="ru-RU" sz="2000" dirty="0"/>
              <a:t> средств </a:t>
            </a:r>
            <a:r>
              <a:rPr lang="ru-RU" sz="2000" dirty="0" err="1" smtClean="0"/>
              <a:t>фб</a:t>
            </a:r>
            <a:r>
              <a:rPr lang="ru-RU" sz="2000" dirty="0" smtClean="0"/>
              <a:t> </a:t>
            </a:r>
            <a:r>
              <a:rPr lang="ru-RU" sz="2000" dirty="0" smtClean="0">
                <a:effectLst>
                  <a:outerShdw blurRad="38100" dist="38100" dir="2700000" algn="tl">
                    <a:srgbClr val="000000">
                      <a:alpha val="43137"/>
                    </a:srgbClr>
                  </a:outerShdw>
                </a:effectLst>
              </a:rPr>
              <a:t>предусматривают </a:t>
            </a:r>
            <a:r>
              <a:rPr lang="ru-RU" sz="2000" dirty="0">
                <a:effectLst>
                  <a:outerShdw blurRad="38100" dist="38100" dir="2700000" algn="tl">
                    <a:srgbClr val="000000">
                      <a:alpha val="43137"/>
                    </a:srgbClr>
                  </a:outerShdw>
                </a:effectLst>
              </a:rPr>
              <a:t>в заключаемых ими договорах </a:t>
            </a:r>
            <a:r>
              <a:rPr lang="ru-RU" sz="2000" dirty="0" smtClean="0"/>
              <a:t>средства </a:t>
            </a:r>
            <a:r>
              <a:rPr lang="ru-RU" sz="2000" dirty="0"/>
              <a:t>на финансовое обеспечение которых</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подлежат</a:t>
            </a:r>
            <a:r>
              <a:rPr lang="ru-RU" sz="2000" dirty="0" smtClean="0"/>
              <a:t> </a:t>
            </a:r>
            <a:r>
              <a:rPr lang="ru-RU" sz="2000" dirty="0" smtClean="0">
                <a:effectLst>
                  <a:outerShdw blurRad="38100" dist="38100" dir="2700000" algn="tl">
                    <a:srgbClr val="000000">
                      <a:alpha val="43137"/>
                    </a:srgbClr>
                  </a:outerShdw>
                </a:effectLst>
              </a:rPr>
              <a:t>казначейскому </a:t>
            </a:r>
            <a:r>
              <a:rPr lang="ru-RU" sz="2000" dirty="0">
                <a:effectLst>
                  <a:outerShdw blurRad="38100" dist="38100" dir="2700000" algn="tl">
                    <a:srgbClr val="000000">
                      <a:alpha val="43137"/>
                    </a:srgbClr>
                  </a:outerShdw>
                </a:effectLst>
              </a:rPr>
              <a:t>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от 50 до 90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fontAlgn="base">
              <a:buFont typeface="Wingdings" panose="05000000000000000000" pitchFamily="2" charset="2"/>
              <a:buChar char="Ø"/>
            </a:pP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подлежат казначейскому сопровождению</a:t>
            </a:r>
            <a:r>
              <a:rPr lang="ru-RU" sz="2000" dirty="0"/>
              <a:t>, - </a:t>
            </a:r>
            <a:r>
              <a:rPr lang="ru-RU" sz="2000" dirty="0">
                <a:effectLst>
                  <a:outerShdw blurRad="38100" dist="38100" dir="2700000" algn="tl">
                    <a:srgbClr val="000000">
                      <a:alpha val="43137"/>
                    </a:srgbClr>
                  </a:outerShdw>
                </a:effectLst>
              </a:rPr>
              <a:t>авансовые платежи в размере до 50 процентов суммы </a:t>
            </a:r>
            <a:r>
              <a:rPr lang="ru-RU" sz="2000" dirty="0" smtClean="0">
                <a:effectLst>
                  <a:outerShdw blurRad="38100" dist="38100" dir="2700000" algn="tl">
                    <a:srgbClr val="000000">
                      <a:alpha val="43137"/>
                    </a:srgbClr>
                  </a:outerShdw>
                </a:effectLst>
              </a:rPr>
              <a:t>договора</a:t>
            </a:r>
            <a:r>
              <a:rPr lang="ru-RU" sz="2000" dirty="0" smtClean="0"/>
              <a:t>, </a:t>
            </a:r>
            <a:r>
              <a:rPr lang="ru-RU" sz="2000" dirty="0">
                <a:effectLst>
                  <a:outerShdw blurRad="38100" dist="38100" dir="2700000" algn="tl">
                    <a:srgbClr val="000000">
                      <a:alpha val="43137"/>
                    </a:srgbClr>
                  </a:outerShdw>
                </a:effectLst>
              </a:rPr>
              <a:t>но не более </a:t>
            </a:r>
            <a:r>
              <a:rPr lang="ru-RU" sz="2000" dirty="0" smtClean="0">
                <a:effectLst>
                  <a:outerShdw blurRad="38100" dist="38100" dir="2700000" algn="tl">
                    <a:srgbClr val="000000">
                      <a:alpha val="43137"/>
                    </a:srgbClr>
                  </a:outerShdw>
                </a:effectLst>
              </a:rPr>
              <a:t>ЛБО</a:t>
            </a:r>
            <a:r>
              <a:rPr lang="ru-RU" sz="2000" dirty="0" smtClean="0"/>
              <a:t>, </a:t>
            </a:r>
            <a:r>
              <a:rPr lang="ru-RU" sz="2000" dirty="0"/>
              <a:t>доведенных </a:t>
            </a:r>
            <a:r>
              <a:rPr lang="ru-RU" sz="2000" dirty="0" smtClean="0"/>
              <a:t>на </a:t>
            </a:r>
            <a:r>
              <a:rPr lang="ru-RU" sz="2000" dirty="0"/>
              <a:t>указанные цели на соответствующий финансовый год</a:t>
            </a:r>
            <a:r>
              <a:rPr lang="ru-RU" sz="2000" dirty="0" smtClean="0"/>
              <a:t>.</a:t>
            </a:r>
          </a:p>
          <a:p>
            <a:pPr algn="just">
              <a:buFont typeface="Wingdings" panose="05000000000000000000" pitchFamily="2" charset="2"/>
              <a:buChar char="Ø"/>
            </a:pPr>
            <a:r>
              <a:rPr lang="ru-RU" sz="2000" dirty="0"/>
              <a:t>В случае если </a:t>
            </a:r>
            <a:r>
              <a:rPr lang="ru-RU" sz="2000" dirty="0">
                <a:effectLst>
                  <a:outerShdw blurRad="38100" dist="38100" dir="2700000" algn="tl">
                    <a:srgbClr val="000000">
                      <a:alpha val="43137"/>
                    </a:srgbClr>
                  </a:outerShdw>
                </a:effectLst>
              </a:rPr>
              <a:t>исполнение</a:t>
            </a:r>
            <a:r>
              <a:rPr lang="ru-RU" sz="2000" dirty="0"/>
              <a:t> договора </a:t>
            </a:r>
            <a:r>
              <a:rPr lang="ru-RU" sz="2000" dirty="0">
                <a:effectLst>
                  <a:outerShdw blurRad="38100" dist="38100" dir="2700000" algn="tl">
                    <a:srgbClr val="000000">
                      <a:alpha val="43137"/>
                    </a:srgbClr>
                  </a:outerShdw>
                </a:effectLst>
              </a:rPr>
              <a:t>осуществляется в 2022 году и последующих годах</a:t>
            </a:r>
            <a:r>
              <a:rPr lang="ru-RU" sz="2000" dirty="0"/>
              <a:t> и соответствующих ЛБО недостаточно для выплаты авансового платежа в текущем финансовом году, </a:t>
            </a:r>
            <a:r>
              <a:rPr lang="ru-RU" sz="2000" dirty="0">
                <a:effectLst>
                  <a:outerShdw blurRad="38100" dist="38100" dir="2700000" algn="tl">
                    <a:srgbClr val="000000">
                      <a:alpha val="43137"/>
                    </a:srgbClr>
                  </a:outerShdw>
                </a:effectLst>
              </a:rPr>
              <a:t>в договоре предусматривается условие о выплате части такого авансового платежа в оставшемся размере не позднее 1 февраля </a:t>
            </a:r>
            <a:r>
              <a:rPr lang="ru-RU" sz="2000" dirty="0"/>
              <a:t>очередного финансового года </a:t>
            </a:r>
            <a:r>
              <a:rPr lang="ru-RU" sz="2000" dirty="0">
                <a:effectLst>
                  <a:outerShdw blurRad="38100" dist="38100" dir="2700000" algn="tl">
                    <a:srgbClr val="000000">
                      <a:alpha val="43137"/>
                    </a:srgbClr>
                  </a:outerShdw>
                </a:effectLst>
              </a:rPr>
              <a:t>без подтверждения поставки </a:t>
            </a:r>
            <a:r>
              <a:rPr lang="ru-RU" sz="2000" dirty="0"/>
              <a:t>товаров (выполнения работ, оказания услуг) в объеме ранее выплаченного авансового платежа</a:t>
            </a:r>
            <a:r>
              <a:rPr lang="ru-RU" sz="2000" dirty="0" smtClean="0"/>
              <a:t>.</a:t>
            </a:r>
            <a:endParaRPr lang="ru-RU" sz="2000" dirty="0"/>
          </a:p>
        </p:txBody>
      </p:sp>
    </p:spTree>
    <p:extLst>
      <p:ext uri="{BB962C8B-B14F-4D97-AF65-F5344CB8AC3E}">
        <p14:creationId xmlns:p14="http://schemas.microsoft.com/office/powerpoint/2010/main" val="372387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804774"/>
            <a:ext cx="8382000" cy="4644348"/>
          </a:xfrm>
        </p:spPr>
        <p:txBody>
          <a:bodyPr/>
          <a:lstStyle/>
          <a:p>
            <a:pPr marL="0" indent="0" algn="ctr" fontAlgn="base">
              <a:buNone/>
            </a:pPr>
            <a:r>
              <a:rPr lang="ru-RU" sz="2400" b="1" dirty="0" smtClean="0">
                <a:solidFill>
                  <a:srgbClr val="C00000"/>
                </a:solidFill>
              </a:rPr>
              <a:t>ПП РФ от </a:t>
            </a:r>
            <a:r>
              <a:rPr lang="ru-RU" sz="2400" b="1" dirty="0">
                <a:solidFill>
                  <a:srgbClr val="C00000"/>
                </a:solidFill>
              </a:rPr>
              <a:t>29.03.2022 № 505 </a:t>
            </a:r>
            <a:endParaRPr lang="ru-RU" sz="2400" b="1" dirty="0" smtClean="0">
              <a:solidFill>
                <a:srgbClr val="C00000"/>
              </a:solidFill>
            </a:endParaRPr>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ГРС</a:t>
            </a:r>
            <a:r>
              <a:rPr lang="ru-RU" sz="2000" dirty="0" smtClean="0"/>
              <a:t> </a:t>
            </a:r>
            <a:r>
              <a:rPr lang="ru-RU" sz="2000" dirty="0"/>
              <a:t>федерального бюджета </a:t>
            </a:r>
            <a:r>
              <a:rPr lang="ru-RU" sz="2000" dirty="0">
                <a:effectLst>
                  <a:outerShdw blurRad="38100" dist="38100" dir="2700000" algn="tl">
                    <a:srgbClr val="000000">
                      <a:alpha val="43137"/>
                    </a:srgbClr>
                  </a:outerShdw>
                </a:effectLst>
              </a:rPr>
              <a:t>вправе принять правовые акты</a:t>
            </a:r>
            <a:r>
              <a:rPr lang="ru-RU" sz="2000" dirty="0"/>
              <a:t>, </a:t>
            </a:r>
            <a:r>
              <a:rPr lang="ru-RU" sz="2000" dirty="0">
                <a:effectLst>
                  <a:outerShdw blurRad="38100" dist="38100" dir="2700000" algn="tl">
                    <a:srgbClr val="000000">
                      <a:alpha val="43137"/>
                    </a:srgbClr>
                  </a:outerShdw>
                </a:effectLst>
              </a:rPr>
              <a:t>предусматривающие включение в договоры </a:t>
            </a:r>
            <a:r>
              <a:rPr lang="ru-RU" sz="2000" dirty="0" smtClean="0"/>
              <a:t>на </a:t>
            </a:r>
            <a:r>
              <a:rPr lang="ru-RU" sz="2000" dirty="0"/>
              <a:t>поставку товаров (выполнение работ, оказание услуг) на сумму менее 100 млн. рублей, заключаемые в 2022 году </a:t>
            </a:r>
            <a:r>
              <a:rPr lang="ru-RU" sz="2000" dirty="0">
                <a:effectLst>
                  <a:outerShdw blurRad="38100" dist="38100" dir="2700000" algn="tl">
                    <a:srgbClr val="000000">
                      <a:alpha val="43137"/>
                    </a:srgbClr>
                  </a:outerShdw>
                </a:effectLst>
              </a:rPr>
              <a:t>условия о казначейском сопровождении авансовых платежей в размерах от 50 до 90 %.</a:t>
            </a:r>
          </a:p>
          <a:p>
            <a:pPr algn="just">
              <a:buFont typeface="Wingdings" panose="05000000000000000000" pitchFamily="2" charset="2"/>
              <a:buChar char="Ø"/>
            </a:pPr>
            <a:r>
              <a:rPr lang="ru-RU" sz="2000" dirty="0"/>
              <a:t>Получатели средств федерального бюджета </a:t>
            </a:r>
            <a:r>
              <a:rPr lang="ru-RU" sz="2000" dirty="0">
                <a:effectLst>
                  <a:outerShdw blurRad="38100" dist="38100" dir="2700000" algn="tl">
                    <a:srgbClr val="000000">
                      <a:alpha val="43137"/>
                    </a:srgbClr>
                  </a:outerShdw>
                </a:effectLst>
              </a:rPr>
              <a:t>вправе</a:t>
            </a:r>
            <a:r>
              <a:rPr lang="ru-RU" sz="2000" dirty="0"/>
              <a:t> в соответствии с ч.65.1 ст.112 Закона № 44-ФЗ </a:t>
            </a:r>
            <a:r>
              <a:rPr lang="ru-RU" sz="2000" dirty="0">
                <a:effectLst>
                  <a:outerShdw blurRad="38100" dist="38100" dir="2700000" algn="tl">
                    <a:srgbClr val="000000">
                      <a:alpha val="43137"/>
                    </a:srgbClr>
                  </a:outerShdw>
                </a:effectLst>
              </a:rPr>
              <a:t>внести по соглашению сторон в заключенные договоры изменения в части увеличения размеров авансовых платежей до 90 %, с соблюдением размера ОИК.</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Рекомендовано ВИОГВ субъектов РФ (местным администрациям) </a:t>
            </a:r>
            <a:r>
              <a:rPr lang="ru-RU" sz="2000" dirty="0"/>
              <a:t>принять меры, обеспечивающие включение в заключаемые получателями средств бюджетов субъектов РФ (местных бюджетов) договоры, а также в ранее заключенные договоры </a:t>
            </a:r>
            <a:r>
              <a:rPr lang="ru-RU" sz="2000" dirty="0">
                <a:effectLst>
                  <a:outerShdw blurRad="38100" dist="38100" dir="2700000" algn="tl">
                    <a:srgbClr val="000000">
                      <a:alpha val="43137"/>
                    </a:srgbClr>
                  </a:outerShdw>
                </a:effectLst>
              </a:rPr>
              <a:t>условий об авансовых платежах в размерах, аналогичных установленным для получателей средств федерального бюджета</a:t>
            </a:r>
            <a:r>
              <a:rPr lang="ru-RU" sz="2000" dirty="0"/>
              <a:t>.</a:t>
            </a:r>
          </a:p>
        </p:txBody>
      </p:sp>
    </p:spTree>
    <p:extLst>
      <p:ext uri="{BB962C8B-B14F-4D97-AF65-F5344CB8AC3E}">
        <p14:creationId xmlns:p14="http://schemas.microsoft.com/office/powerpoint/2010/main" val="14687221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1135696"/>
          </a:xfrm>
        </p:spPr>
        <p:txBody>
          <a:bodyPr/>
          <a:lstStyle/>
          <a:p>
            <a:pPr algn="ctr"/>
            <a:r>
              <a:rPr lang="ru-RU" sz="2800" dirty="0" smtClean="0">
                <a:solidFill>
                  <a:srgbClr val="C00000"/>
                </a:solidFill>
              </a:rPr>
              <a:t>Контракт </a:t>
            </a:r>
            <a:r>
              <a:rPr lang="ru-RU" sz="2800" dirty="0">
                <a:solidFill>
                  <a:srgbClr val="C00000"/>
                </a:solidFill>
              </a:rPr>
              <a:t>на поставку товаров, необходимых для нормального жизнеобеспечения </a:t>
            </a:r>
            <a:r>
              <a:rPr lang="ru-RU" sz="2800" dirty="0" smtClean="0">
                <a:solidFill>
                  <a:srgbClr val="C00000"/>
                </a:solidFill>
              </a:rPr>
              <a:t>граждан</a:t>
            </a:r>
            <a:br>
              <a:rPr lang="ru-RU" sz="2800" dirty="0" smtClean="0">
                <a:solidFill>
                  <a:srgbClr val="C00000"/>
                </a:solidFill>
              </a:rPr>
            </a:br>
            <a:r>
              <a:rPr lang="ru-RU" sz="2600" i="1" dirty="0" smtClean="0">
                <a:solidFill>
                  <a:srgbClr val="7030A0"/>
                </a:solidFill>
                <a:effectLst/>
              </a:rPr>
              <a:t>(изменения с 16 апреля 2022 года)</a:t>
            </a:r>
            <a:endParaRPr lang="ru-RU" sz="2600" i="1" dirty="0">
              <a:solidFill>
                <a:srgbClr val="7030A0"/>
              </a:solidFill>
            </a:endParaRPr>
          </a:p>
        </p:txBody>
      </p:sp>
      <p:sp>
        <p:nvSpPr>
          <p:cNvPr id="3" name="Объект 2"/>
          <p:cNvSpPr>
            <a:spLocks noGrp="1"/>
          </p:cNvSpPr>
          <p:nvPr>
            <p:ph idx="1"/>
          </p:nvPr>
        </p:nvSpPr>
        <p:spPr>
          <a:xfrm>
            <a:off x="381000" y="1556792"/>
            <a:ext cx="8382000" cy="4093428"/>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пункт 8.3 статьи 3:</a:t>
            </a:r>
          </a:p>
          <a:p>
            <a:pPr>
              <a:buFont typeface="Wingdings" panose="05000000000000000000" pitchFamily="2" charset="2"/>
              <a:buChar char="Ø"/>
            </a:pPr>
            <a:r>
              <a:rPr lang="ru-RU" sz="2000" b="1" dirty="0" smtClean="0"/>
              <a:t>контракт </a:t>
            </a:r>
            <a:r>
              <a:rPr lang="ru-RU" sz="2000" b="1" dirty="0"/>
              <a:t>на поставку товаров, необходимых для нормального жизнеобеспечения </a:t>
            </a:r>
            <a:r>
              <a:rPr lang="ru-RU" sz="2000" b="1" dirty="0" smtClean="0"/>
              <a:t>граждан</a:t>
            </a:r>
            <a:r>
              <a:rPr lang="ru-RU" sz="2000" dirty="0"/>
              <a:t> - контракт, предусматривающий </a:t>
            </a:r>
            <a:r>
              <a:rPr lang="ru-RU" sz="2000" dirty="0" smtClean="0"/>
              <a:t>поставку</a:t>
            </a:r>
          </a:p>
          <a:p>
            <a:pPr>
              <a:buFont typeface="Wingdings" panose="05000000000000000000" pitchFamily="2" charset="2"/>
              <a:buChar char="v"/>
            </a:pPr>
            <a:r>
              <a:rPr lang="ru-RU" sz="2000" dirty="0" smtClean="0"/>
              <a:t> </a:t>
            </a:r>
            <a:r>
              <a:rPr lang="ru-RU" sz="2000" dirty="0"/>
              <a:t>продовольствия, </a:t>
            </a:r>
            <a:endParaRPr lang="ru-RU" sz="2000" dirty="0" smtClean="0"/>
          </a:p>
          <a:p>
            <a:pPr>
              <a:buFont typeface="Wingdings" panose="05000000000000000000" pitchFamily="2" charset="2"/>
              <a:buChar char="v"/>
            </a:pPr>
            <a:r>
              <a:rPr lang="ru-RU" sz="2000" dirty="0" smtClean="0"/>
              <a:t>средств</a:t>
            </a:r>
            <a:r>
              <a:rPr lang="ru-RU" sz="2000" dirty="0"/>
              <a:t>, необходимых для оказания скорой, в том числе скорой специализированной, медицинской помощи в экстренной или неотложной форме, </a:t>
            </a:r>
            <a:endParaRPr lang="ru-RU" sz="2000" dirty="0" smtClean="0"/>
          </a:p>
          <a:p>
            <a:pPr>
              <a:buFont typeface="Wingdings" panose="05000000000000000000" pitchFamily="2" charset="2"/>
              <a:buChar char="v"/>
            </a:pPr>
            <a:r>
              <a:rPr lang="ru-RU" sz="2000" dirty="0" smtClean="0"/>
              <a:t>лекарственных </a:t>
            </a:r>
            <a:r>
              <a:rPr lang="ru-RU" sz="2000" dirty="0"/>
              <a:t>средств, </a:t>
            </a:r>
            <a:endParaRPr lang="ru-RU" sz="2000" dirty="0" smtClean="0"/>
          </a:p>
          <a:p>
            <a:pPr>
              <a:buFont typeface="Wingdings" panose="05000000000000000000" pitchFamily="2" charset="2"/>
              <a:buChar char="v"/>
            </a:pPr>
            <a:r>
              <a:rPr lang="ru-RU" sz="2000" dirty="0">
                <a:solidFill>
                  <a:srgbClr val="7030A0"/>
                </a:solidFill>
              </a:rPr>
              <a:t>медицинских изделий, </a:t>
            </a:r>
          </a:p>
          <a:p>
            <a:pPr>
              <a:buFont typeface="Wingdings" panose="05000000000000000000" pitchFamily="2" charset="2"/>
              <a:buChar char="v"/>
            </a:pPr>
            <a:r>
              <a:rPr lang="ru-RU" sz="2000" dirty="0">
                <a:solidFill>
                  <a:srgbClr val="7030A0"/>
                </a:solidFill>
              </a:rPr>
              <a:t>технических средств реабилитации</a:t>
            </a:r>
            <a:r>
              <a:rPr lang="ru-RU" sz="2000" dirty="0"/>
              <a:t>, </a:t>
            </a:r>
          </a:p>
          <a:p>
            <a:pPr>
              <a:buFont typeface="Wingdings" panose="05000000000000000000" pitchFamily="2" charset="2"/>
              <a:buChar char="v"/>
            </a:pPr>
            <a:r>
              <a:rPr lang="ru-RU" sz="2000" dirty="0" smtClean="0"/>
              <a:t>топлива</a:t>
            </a:r>
            <a:r>
              <a:rPr lang="ru-RU" sz="2000" dirty="0"/>
              <a:t>, </a:t>
            </a:r>
            <a:endParaRPr lang="ru-RU" sz="2000" dirty="0" smtClean="0"/>
          </a:p>
          <a:p>
            <a:pPr marL="0" indent="0">
              <a:buNone/>
            </a:pPr>
            <a:r>
              <a:rPr lang="ru-RU" sz="2000" dirty="0" smtClean="0">
                <a:effectLst>
                  <a:outerShdw blurRad="38100" dist="38100" dir="2700000" algn="tl">
                    <a:srgbClr val="000000">
                      <a:alpha val="43137"/>
                    </a:srgbClr>
                  </a:outerShdw>
                </a:effectLst>
              </a:rPr>
              <a:t>отсутствие </a:t>
            </a:r>
            <a:r>
              <a:rPr lang="ru-RU" sz="2000" dirty="0">
                <a:effectLst>
                  <a:outerShdw blurRad="38100" dist="38100" dir="2700000" algn="tl">
                    <a:srgbClr val="000000">
                      <a:alpha val="43137"/>
                    </a:srgbClr>
                  </a:outerShdw>
                </a:effectLst>
              </a:rPr>
              <a:t>которых приведет к нарушению нормального жизнеобеспечения </a:t>
            </a:r>
            <a:r>
              <a:rPr lang="ru-RU" sz="2000" dirty="0" smtClean="0">
                <a:effectLst>
                  <a:outerShdw blurRad="38100" dist="38100" dir="2700000" algn="tl">
                    <a:srgbClr val="000000">
                      <a:alpha val="43137"/>
                    </a:srgbClr>
                  </a:outerShdw>
                </a:effectLst>
              </a:rPr>
              <a:t>граждан.</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18266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69496"/>
          </a:xfrm>
        </p:spPr>
        <p:txBody>
          <a:bodyPr/>
          <a:lstStyle/>
          <a:p>
            <a:pPr algn="ctr"/>
            <a:r>
              <a:rPr lang="ru-RU" sz="2500" dirty="0" smtClean="0">
                <a:solidFill>
                  <a:srgbClr val="C00000"/>
                </a:solidFill>
              </a:rPr>
              <a:t>Контракт </a:t>
            </a:r>
            <a:r>
              <a:rPr lang="ru-RU" sz="2500" dirty="0">
                <a:solidFill>
                  <a:srgbClr val="C00000"/>
                </a:solidFill>
              </a:rPr>
              <a:t>на поставку товаров, необходимых для нормального жизнеобеспечения </a:t>
            </a:r>
            <a:r>
              <a:rPr lang="ru-RU" sz="2500" dirty="0" smtClean="0">
                <a:solidFill>
                  <a:srgbClr val="C00000"/>
                </a:solidFill>
              </a:rPr>
              <a:t>граждан </a:t>
            </a:r>
            <a:br>
              <a:rPr lang="ru-RU" sz="2500" dirty="0" smtClean="0">
                <a:solidFill>
                  <a:srgbClr val="C00000"/>
                </a:solidFill>
              </a:rPr>
            </a:br>
            <a:r>
              <a:rPr lang="ru-RU" sz="2000" i="1" dirty="0" smtClean="0">
                <a:solidFill>
                  <a:srgbClr val="7030A0"/>
                </a:solidFill>
                <a:effectLst/>
              </a:rPr>
              <a:t>(изменения с 16 апреля 2022 года)</a:t>
            </a:r>
            <a:endParaRPr lang="ru-RU" sz="2000" i="1" dirty="0">
              <a:solidFill>
                <a:srgbClr val="7030A0"/>
              </a:solidFill>
            </a:endParaRPr>
          </a:p>
        </p:txBody>
      </p:sp>
      <p:sp>
        <p:nvSpPr>
          <p:cNvPr id="3" name="Объект 2"/>
          <p:cNvSpPr>
            <a:spLocks noGrp="1"/>
          </p:cNvSpPr>
          <p:nvPr>
            <p:ph idx="1"/>
          </p:nvPr>
        </p:nvSpPr>
        <p:spPr>
          <a:xfrm>
            <a:off x="561020" y="1199684"/>
            <a:ext cx="8021960" cy="4765920"/>
          </a:xfrm>
        </p:spPr>
        <p:txBody>
          <a:bodyPr/>
          <a:lstStyle/>
          <a:p>
            <a:pPr>
              <a:buFont typeface="Wingdings" panose="05000000000000000000" pitchFamily="2" charset="2"/>
              <a:buChar char="Ø"/>
            </a:pPr>
            <a:r>
              <a:rPr lang="ru-RU" sz="1900" dirty="0" smtClean="0">
                <a:solidFill>
                  <a:srgbClr val="FF00FF"/>
                </a:solidFill>
                <a:effectLst>
                  <a:outerShdw blurRad="38100" dist="38100" dir="2700000" algn="tl">
                    <a:srgbClr val="000000">
                      <a:alpha val="43137"/>
                    </a:srgbClr>
                  </a:outerShdw>
                </a:effectLst>
              </a:rPr>
              <a:t>Пункт 2 «а» части 10 статьи 24 изложен в новой редакции:</a:t>
            </a:r>
          </a:p>
          <a:p>
            <a:pPr marL="0" indent="0">
              <a:buNone/>
            </a:pPr>
            <a:r>
              <a:rPr lang="ru-RU" sz="1900" dirty="0"/>
              <a:t>Заказчик вправе проводить </a:t>
            </a:r>
            <a:r>
              <a:rPr lang="ru-RU" sz="1900" dirty="0" smtClean="0">
                <a:effectLst>
                  <a:outerShdw blurRad="38100" dist="38100" dir="2700000" algn="tl">
                    <a:srgbClr val="000000">
                      <a:alpha val="43137"/>
                    </a:srgbClr>
                  </a:outerShdw>
                </a:effectLst>
              </a:rPr>
              <a:t>электронный </a:t>
            </a:r>
            <a:r>
              <a:rPr lang="ru-RU" sz="1900" dirty="0">
                <a:effectLst>
                  <a:outerShdw blurRad="38100" dist="38100" dir="2700000" algn="tl">
                    <a:srgbClr val="000000">
                      <a:alpha val="43137"/>
                    </a:srgbClr>
                  </a:outerShdw>
                </a:effectLst>
              </a:rPr>
              <a:t>запрос </a:t>
            </a:r>
            <a:r>
              <a:rPr lang="ru-RU" sz="1900" dirty="0" smtClean="0">
                <a:effectLst>
                  <a:outerShdw blurRad="38100" dist="38100" dir="2700000" algn="tl">
                    <a:srgbClr val="000000">
                      <a:alpha val="43137"/>
                    </a:srgbClr>
                  </a:outerShdw>
                </a:effectLst>
              </a:rPr>
              <a:t>котировок независимо </a:t>
            </a:r>
            <a:r>
              <a:rPr lang="ru-RU" sz="1900" dirty="0">
                <a:effectLst>
                  <a:outerShdw blurRad="38100" dist="38100" dir="2700000" algn="tl">
                    <a:srgbClr val="000000">
                      <a:alpha val="43137"/>
                    </a:srgbClr>
                  </a:outerShdw>
                </a:effectLst>
              </a:rPr>
              <a:t>от </a:t>
            </a:r>
            <a:r>
              <a:rPr lang="ru-RU" sz="1900" dirty="0" smtClean="0">
                <a:effectLst>
                  <a:outerShdw blurRad="38100" dist="38100" dir="2700000" algn="tl">
                    <a:srgbClr val="000000">
                      <a:alpha val="43137"/>
                    </a:srgbClr>
                  </a:outerShdw>
                </a:effectLst>
              </a:rPr>
              <a:t>НМЦК и </a:t>
            </a:r>
            <a:r>
              <a:rPr lang="ru-RU" sz="1900" dirty="0">
                <a:effectLst>
                  <a:outerShdw blurRad="38100" dist="38100" dir="2700000" algn="tl">
                    <a:srgbClr val="000000">
                      <a:alpha val="43137"/>
                    </a:srgbClr>
                  </a:outerShdw>
                </a:effectLst>
              </a:rPr>
              <a:t>годового объема </a:t>
            </a:r>
            <a:r>
              <a:rPr lang="ru-RU" sz="1900" dirty="0" smtClean="0">
                <a:effectLst>
                  <a:outerShdw blurRad="38100" dist="38100" dir="2700000" algn="tl">
                    <a:srgbClr val="000000">
                      <a:alpha val="43137"/>
                    </a:srgbClr>
                  </a:outerShdw>
                </a:effectLst>
              </a:rPr>
              <a:t>закупок </a:t>
            </a:r>
            <a:r>
              <a:rPr lang="ru-RU" sz="1900" dirty="0" smtClean="0"/>
              <a:t>в </a:t>
            </a:r>
            <a:r>
              <a:rPr lang="ru-RU" sz="1900" dirty="0"/>
              <a:t>случае осуществления</a:t>
            </a:r>
            <a:r>
              <a:rPr lang="ru-RU" sz="1900" dirty="0" smtClean="0"/>
              <a:t>: </a:t>
            </a:r>
          </a:p>
          <a:p>
            <a:pPr marL="0" indent="0">
              <a:buNone/>
            </a:pPr>
            <a:r>
              <a:rPr lang="ru-RU" sz="1900" dirty="0" smtClean="0"/>
              <a:t>а</a:t>
            </a:r>
            <a:r>
              <a:rPr lang="ru-RU" sz="1900" dirty="0"/>
              <a:t>) закупки, по результатам которой заключается </a:t>
            </a:r>
            <a:r>
              <a:rPr lang="ru-RU" sz="1900" dirty="0">
                <a:effectLst>
                  <a:outerShdw blurRad="38100" dist="38100" dir="2700000" algn="tl">
                    <a:srgbClr val="000000">
                      <a:alpha val="43137"/>
                    </a:srgbClr>
                  </a:outerShdw>
                </a:effectLst>
              </a:rPr>
              <a:t>контракт на поставку товаров, необходимых для нормального жизнеобеспечения </a:t>
            </a:r>
            <a:r>
              <a:rPr lang="ru-RU" sz="1900" dirty="0" smtClean="0">
                <a:effectLst>
                  <a:outerShdw blurRad="38100" dist="38100" dir="2700000" algn="tl">
                    <a:srgbClr val="000000">
                      <a:alpha val="43137"/>
                    </a:srgbClr>
                  </a:outerShdw>
                </a:effectLst>
              </a:rPr>
              <a:t>граждан</a:t>
            </a:r>
          </a:p>
          <a:p>
            <a:pPr marL="0" indent="0">
              <a:buNone/>
            </a:pPr>
            <a:endParaRPr lang="ru-RU" sz="1900" dirty="0" smtClean="0"/>
          </a:p>
          <a:p>
            <a:pPr marL="0" indent="0" algn="just">
              <a:buNone/>
            </a:pPr>
            <a:r>
              <a:rPr lang="ru-RU" sz="1900" i="1" dirty="0" smtClean="0"/>
              <a:t>Таким образом, если </a:t>
            </a:r>
            <a:r>
              <a:rPr lang="ru-RU" sz="1900" i="1" dirty="0"/>
              <a:t>отсутствие таких товаров приведет к нарушению нормального </a:t>
            </a:r>
            <a:r>
              <a:rPr lang="ru-RU" sz="1900" i="1" dirty="0" smtClean="0"/>
              <a:t>жизнеобеспечения граждан, </a:t>
            </a:r>
            <a:r>
              <a:rPr lang="ru-RU" sz="1900" i="1" dirty="0"/>
              <a:t>заказчик вправе произвести их </a:t>
            </a:r>
            <a:r>
              <a:rPr lang="ru-RU" sz="1900" i="1" dirty="0">
                <a:effectLst>
                  <a:outerShdw blurRad="38100" dist="38100" dir="2700000" algn="tl">
                    <a:srgbClr val="000000">
                      <a:alpha val="43137"/>
                    </a:srgbClr>
                  </a:outerShdw>
                </a:effectLst>
              </a:rPr>
              <a:t>закупку запросом котирово</a:t>
            </a:r>
            <a:r>
              <a:rPr lang="ru-RU" sz="1900" i="1" dirty="0"/>
              <a:t>к в электронной форме </a:t>
            </a:r>
            <a:r>
              <a:rPr lang="ru-RU" sz="1900" i="1" dirty="0">
                <a:effectLst>
                  <a:outerShdw blurRad="38100" dist="38100" dir="2700000" algn="tl">
                    <a:srgbClr val="000000">
                      <a:alpha val="43137"/>
                    </a:srgbClr>
                  </a:outerShdw>
                </a:effectLst>
              </a:rPr>
              <a:t>без ограничений по НМЦК и по доле от </a:t>
            </a:r>
            <a:r>
              <a:rPr lang="ru-RU" sz="1900" i="1" dirty="0" smtClean="0">
                <a:effectLst>
                  <a:outerShdw blurRad="38100" dist="38100" dir="2700000" algn="tl">
                    <a:srgbClr val="000000">
                      <a:alpha val="43137"/>
                    </a:srgbClr>
                  </a:outerShdw>
                </a:effectLst>
              </a:rPr>
              <a:t>СГОЗ</a:t>
            </a:r>
            <a:r>
              <a:rPr lang="ru-RU" sz="1900" i="1" dirty="0" smtClean="0"/>
              <a:t>, </a:t>
            </a:r>
            <a:r>
              <a:rPr lang="ru-RU" sz="1900" i="1" dirty="0"/>
              <a:t>которые действуют в общем </a:t>
            </a:r>
            <a:r>
              <a:rPr lang="ru-RU" sz="1900" i="1" dirty="0" smtClean="0"/>
              <a:t>случае. </a:t>
            </a:r>
          </a:p>
          <a:p>
            <a:pPr marL="0" indent="0" algn="just">
              <a:buNone/>
            </a:pPr>
            <a:r>
              <a:rPr lang="ru-RU" sz="1900" i="1" dirty="0" smtClean="0"/>
              <a:t>К </a:t>
            </a:r>
            <a:r>
              <a:rPr lang="ru-RU" sz="1900" i="1" dirty="0"/>
              <a:t>числу несомненных достоинств такого запроса котировок относится </a:t>
            </a:r>
            <a:r>
              <a:rPr lang="ru-RU" sz="1900" i="1" dirty="0" smtClean="0"/>
              <a:t>тот факт</a:t>
            </a:r>
            <a:r>
              <a:rPr lang="ru-RU" sz="1900" i="1" dirty="0"/>
              <a:t>, что в этом случае </a:t>
            </a:r>
            <a:r>
              <a:rPr lang="ru-RU" sz="1900" i="1" dirty="0">
                <a:effectLst>
                  <a:outerShdw blurRad="38100" dist="38100" dir="2700000" algn="tl">
                    <a:srgbClr val="000000">
                      <a:alpha val="43137"/>
                    </a:srgbClr>
                  </a:outerShdw>
                </a:effectLst>
              </a:rPr>
              <a:t>заказчику не потребуется согласовывать с </a:t>
            </a:r>
            <a:r>
              <a:rPr lang="ru-RU" sz="1900" i="1" dirty="0" smtClean="0">
                <a:effectLst>
                  <a:outerShdw blurRad="38100" dist="38100" dir="2700000" algn="tl">
                    <a:srgbClr val="000000">
                      <a:alpha val="43137"/>
                    </a:srgbClr>
                  </a:outerShdw>
                </a:effectLst>
              </a:rPr>
              <a:t>КО заключение </a:t>
            </a:r>
            <a:r>
              <a:rPr lang="ru-RU" sz="1900" i="1" dirty="0">
                <a:effectLst>
                  <a:outerShdw blurRad="38100" dist="38100" dir="2700000" algn="tl">
                    <a:srgbClr val="000000">
                      <a:alpha val="43137"/>
                    </a:srgbClr>
                  </a:outerShdw>
                </a:effectLst>
              </a:rPr>
              <a:t>контракта по результатам несостоявшейся </a:t>
            </a:r>
            <a:r>
              <a:rPr lang="ru-RU" sz="1900" i="1" dirty="0" smtClean="0">
                <a:effectLst>
                  <a:outerShdw blurRad="38100" dist="38100" dir="2700000" algn="tl">
                    <a:srgbClr val="000000">
                      <a:alpha val="43137"/>
                    </a:srgbClr>
                  </a:outerShdw>
                </a:effectLst>
              </a:rPr>
              <a:t>закупки</a:t>
            </a:r>
            <a:r>
              <a:rPr lang="ru-RU" sz="1900" i="1" dirty="0" smtClean="0"/>
              <a:t>, т</a:t>
            </a:r>
            <a:r>
              <a:rPr lang="ru-RU" sz="1900" i="1" dirty="0"/>
              <a:t>. к. в силу </a:t>
            </a:r>
            <a:r>
              <a:rPr lang="ru-RU" sz="1900" i="1" dirty="0" smtClean="0"/>
              <a:t>   п</a:t>
            </a:r>
            <a:r>
              <a:rPr lang="ru-RU" sz="1900" i="1" dirty="0"/>
              <a:t>. 4 ч. 5 ст. 93 Закона № 44-ФЗ такое согласование необходимо </a:t>
            </a:r>
            <a:r>
              <a:rPr lang="ru-RU" sz="1900" i="1" dirty="0" smtClean="0"/>
              <a:t>только </a:t>
            </a:r>
            <a:r>
              <a:rPr lang="ru-RU" sz="1900" i="1" dirty="0"/>
              <a:t>в случае признания несостоявшимися конкурса или аукциона, если </a:t>
            </a:r>
            <a:r>
              <a:rPr lang="ru-RU" sz="1900" i="1" dirty="0" smtClean="0"/>
              <a:t>НМЦК превышает </a:t>
            </a:r>
            <a:r>
              <a:rPr lang="ru-RU" sz="1900" i="1" dirty="0"/>
              <a:t>предельный размер, определенный </a:t>
            </a:r>
            <a:r>
              <a:rPr lang="ru-RU" sz="1900" i="1" dirty="0" smtClean="0"/>
              <a:t>ПП РФ </a:t>
            </a:r>
            <a:r>
              <a:rPr lang="ru-RU" sz="1900" i="1" dirty="0"/>
              <a:t>от 30.06.2020 № 961.</a:t>
            </a:r>
          </a:p>
        </p:txBody>
      </p:sp>
    </p:spTree>
    <p:extLst>
      <p:ext uri="{BB962C8B-B14F-4D97-AF65-F5344CB8AC3E}">
        <p14:creationId xmlns:p14="http://schemas.microsoft.com/office/powerpoint/2010/main" val="8516753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20838"/>
            <a:ext cx="8023225" cy="443198"/>
          </a:xfrm>
        </p:spPr>
        <p:txBody>
          <a:bodyPr/>
          <a:lstStyle/>
          <a:p>
            <a:pPr marL="0" indent="0" algn="ctr">
              <a:buNone/>
            </a:pPr>
            <a:r>
              <a:rPr lang="ru-RU" dirty="0" smtClean="0">
                <a:solidFill>
                  <a:srgbClr val="C00000"/>
                </a:solidFill>
                <a:effectLst>
                  <a:outerShdw blurRad="38100" dist="38100" dir="2700000" algn="tl">
                    <a:srgbClr val="000000">
                      <a:alpha val="43137"/>
                    </a:srgbClr>
                  </a:outerShdw>
                </a:effectLst>
              </a:rPr>
              <a:t>Сроки оплаты </a:t>
            </a:r>
            <a:r>
              <a:rPr lang="ru-RU" dirty="0">
                <a:solidFill>
                  <a:srgbClr val="C00000"/>
                </a:solidFill>
                <a:effectLst>
                  <a:outerShdw blurRad="38100" dist="38100" dir="2700000" algn="tl">
                    <a:srgbClr val="000000">
                      <a:alpha val="43137"/>
                    </a:srgbClr>
                  </a:outerShdw>
                </a:effectLst>
              </a:rPr>
              <a:t>по </a:t>
            </a:r>
            <a:r>
              <a:rPr lang="ru-RU" dirty="0" smtClean="0">
                <a:solidFill>
                  <a:srgbClr val="C00000"/>
                </a:solidFill>
                <a:effectLst>
                  <a:outerShdw blurRad="38100" dist="38100" dir="2700000" algn="tl">
                    <a:srgbClr val="000000">
                      <a:alpha val="43137"/>
                    </a:srgbClr>
                  </a:outerShdw>
                </a:effectLst>
              </a:rPr>
              <a:t>контракту</a:t>
            </a:r>
            <a:endParaRPr lang="ru-RU" u="sng"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07052477"/>
              </p:ext>
            </p:extLst>
          </p:nvPr>
        </p:nvGraphicFramePr>
        <p:xfrm>
          <a:off x="0" y="448998"/>
          <a:ext cx="9144000" cy="5393888"/>
        </p:xfrm>
        <a:graphic>
          <a:graphicData uri="http://schemas.openxmlformats.org/drawingml/2006/table">
            <a:tbl>
              <a:tblPr firstRow="1" bandRow="1">
                <a:tableStyleId>{5C22544A-7EE6-4342-B048-85BDC9FD1C3A}</a:tableStyleId>
              </a:tblPr>
              <a:tblGrid>
                <a:gridCol w="2555776"/>
                <a:gridCol w="3672408"/>
                <a:gridCol w="2915816"/>
              </a:tblGrid>
              <a:tr h="370840">
                <a:tc>
                  <a:txBody>
                    <a:bodyPr/>
                    <a:lstStyle/>
                    <a:p>
                      <a:pPr algn="ctr"/>
                      <a:r>
                        <a:rPr lang="ru-RU" dirty="0" smtClean="0">
                          <a:solidFill>
                            <a:schemeClr val="tx1"/>
                          </a:solidFill>
                        </a:rPr>
                        <a:t>Дата размещения извещения (заключения контракта с единственным)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Закупка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Срок оплаты </a:t>
                      </a:r>
                      <a:r>
                        <a:rPr lang="ru-RU" dirty="0" smtClean="0">
                          <a:solidFill>
                            <a:srgbClr val="C00000"/>
                          </a:solidFill>
                        </a:rPr>
                        <a:t>(с даты подписания документа о приемке!!!)</a:t>
                      </a:r>
                      <a:endParaRPr lang="ru-RU"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1 мая по 30 июня 2022 года включительно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smtClean="0">
                          <a:solidFill>
                            <a:schemeClr val="tx1"/>
                          </a:solidFill>
                        </a:rPr>
                        <a:t>для</a:t>
                      </a:r>
                      <a:r>
                        <a:rPr lang="ru-RU" baseline="0" dirty="0" smtClean="0">
                          <a:solidFill>
                            <a:schemeClr val="tx1"/>
                          </a:solidFill>
                        </a:rPr>
                        <a:t> всех</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15 рабочих дней </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для СМП и СОНКО</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b="0" i="0" u="none" dirty="0" smtClean="0">
                          <a:solidFill>
                            <a:schemeClr val="tx1"/>
                          </a:solidFill>
                          <a:effectLst/>
                        </a:rPr>
                        <a:t>не более 10 рабочих дней</a:t>
                      </a:r>
                      <a:endParaRPr lang="ru-RU" b="0" i="0" u="none"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dirty="0" smtClean="0">
                          <a:solidFill>
                            <a:schemeClr val="tx1"/>
                          </a:solidFill>
                        </a:rPr>
                        <a:t>оформление о приемке осуществляется без использования ЕИС</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68">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p>
                      <a:pPr marL="0" marR="0" indent="0" algn="l" defTabSz="914363" rtl="0" eaLnBrk="1" fontAlgn="auto" latinLnBrk="0" hangingPunct="1">
                        <a:lnSpc>
                          <a:spcPct val="100000"/>
                        </a:lnSpc>
                        <a:spcBef>
                          <a:spcPts val="0"/>
                        </a:spcBef>
                        <a:spcAft>
                          <a:spcPts val="0"/>
                        </a:spcAft>
                        <a:buClrTx/>
                        <a:buSzTx/>
                        <a:buFontTx/>
                        <a:buNone/>
                        <a:tabLst/>
                        <a:defRPr/>
                      </a:pPr>
                      <a:r>
                        <a:rPr lang="ru-RU" sz="1800" dirty="0" smtClean="0">
                          <a:effectLst/>
                        </a:rPr>
                        <a:t>с 01 июля 2022 года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для</a:t>
                      </a:r>
                      <a:r>
                        <a:rPr lang="ru-RU" baseline="0" dirty="0" smtClean="0">
                          <a:solidFill>
                            <a:schemeClr val="tx1"/>
                          </a:solidFill>
                        </a:rPr>
                        <a:t> всех</a:t>
                      </a:r>
                      <a:endParaRPr lang="ru-RU"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b="0" i="0" u="none" dirty="0" smtClean="0">
                          <a:solidFill>
                            <a:schemeClr val="tx1"/>
                          </a:solidFill>
                          <a:effectLst/>
                        </a:rPr>
                        <a:t>Не более 7 рабочих дней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оформление о приемке осуществляется без использования ЕИС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ru-RU" sz="1800" dirty="0" smtClean="0">
                        <a:effectLst/>
                      </a:endParaRPr>
                    </a:p>
                  </a:txBody>
                  <a:tcPr/>
                </a:tc>
                <a:tc>
                  <a:txBody>
                    <a:bodyPr/>
                    <a:lstStyle/>
                    <a:p>
                      <a:r>
                        <a:rPr lang="ru-RU" sz="1800" b="0" i="0" u="none" strike="noStrike" kern="1200" baseline="0" dirty="0" smtClean="0">
                          <a:solidFill>
                            <a:schemeClr val="dk1"/>
                          </a:solidFill>
                          <a:latin typeface="+mn-lt"/>
                          <a:ea typeface="+mn-ea"/>
                          <a:cs typeface="+mn-cs"/>
                        </a:rPr>
                        <a:t>расчеты по контракту или расчеты по контракту в части выплаты аванса подлежат казначейскому</a:t>
                      </a:r>
                    </a:p>
                    <a:p>
                      <a:r>
                        <a:rPr lang="ru-RU" sz="1800" b="0" i="0" u="none" strike="noStrike" kern="1200" baseline="0" dirty="0" smtClean="0">
                          <a:solidFill>
                            <a:schemeClr val="dk1"/>
                          </a:solidFill>
                          <a:latin typeface="+mn-lt"/>
                          <a:ea typeface="+mn-ea"/>
                          <a:cs typeface="+mn-cs"/>
                        </a:rPr>
                        <a:t>сопровождению</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800" b="0" i="0" u="none" dirty="0" smtClean="0">
                          <a:solidFill>
                            <a:schemeClr val="tx1"/>
                          </a:solidFill>
                          <a:effectLst/>
                        </a:rPr>
                        <a:t>не более 10 рабочих дней</a:t>
                      </a:r>
                      <a:endParaRPr lang="ru-RU" b="0" i="0" u="none"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364751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20688"/>
            <a:ext cx="8352928" cy="4955203"/>
          </a:xfrm>
          <a:prstGeom prst="rect">
            <a:avLst/>
          </a:prstGeom>
        </p:spPr>
        <p:txBody>
          <a:bodyPr wrap="square">
            <a:spAutoFit/>
          </a:bodyPr>
          <a:lstStyle/>
          <a:p>
            <a:pPr marL="342900" indent="-342900">
              <a:buFont typeface="Wingdings" panose="05000000000000000000" pitchFamily="2" charset="2"/>
              <a:buChar char="Ø"/>
            </a:pPr>
            <a:r>
              <a:rPr lang="ru-RU" sz="2000" dirty="0"/>
              <a:t>Исключение - ФОИВ, автономные и бюджетные учреждения, созданные РФ - В соответствии с ПП РФ от 28.06.2021 г. № 1034 срок оплаты для получателей средств федерального бюджета - не более 10 рабочих дней (в случае заключения контракта с СМП или СОНКО - 7 рабочих дней) со дня подписания заказчиком документа о приемке.</a:t>
            </a:r>
          </a:p>
          <a:p>
            <a:pPr marL="342900" indent="-342900">
              <a:buFont typeface="Wingdings" panose="05000000000000000000" pitchFamily="2" charset="2"/>
              <a:buChar char="Ø"/>
            </a:pPr>
            <a:r>
              <a:rPr lang="ru-RU" sz="2000" dirty="0" smtClean="0"/>
              <a:t>Независимо </a:t>
            </a:r>
            <a:r>
              <a:rPr lang="ru-RU" sz="2000" dirty="0"/>
              <a:t>от категории заказчика, возможны и иные сроки оплаты, если:</a:t>
            </a:r>
          </a:p>
          <a:p>
            <a:r>
              <a:rPr lang="ru-RU" sz="2000" dirty="0"/>
              <a:t>• </a:t>
            </a:r>
            <a:r>
              <a:rPr lang="ru-RU" sz="2000" dirty="0">
                <a:effectLst>
                  <a:outerShdw blurRad="38100" dist="38100" dir="2700000" algn="tl">
                    <a:srgbClr val="000000">
                      <a:alpha val="43137"/>
                    </a:srgbClr>
                  </a:outerShdw>
                </a:effectLst>
              </a:rPr>
              <a:t>иной срок оплаты установлен законодательством </a:t>
            </a:r>
            <a:r>
              <a:rPr lang="ru-RU" sz="2000" dirty="0" smtClean="0">
                <a:effectLst>
                  <a:outerShdw blurRad="38100" dist="38100" dir="2700000" algn="tl">
                    <a:srgbClr val="000000">
                      <a:alpha val="43137"/>
                    </a:srgbClr>
                  </a:outerShdw>
                </a:effectLst>
              </a:rPr>
              <a:t>РФ </a:t>
            </a:r>
          </a:p>
          <a:p>
            <a:r>
              <a:rPr lang="ru-RU" sz="2000" i="1" u="sng" dirty="0" smtClean="0"/>
              <a:t>например:</a:t>
            </a:r>
          </a:p>
          <a:p>
            <a:r>
              <a:rPr lang="ru-RU" sz="1600" i="1" dirty="0" smtClean="0"/>
              <a:t>ПП</a:t>
            </a:r>
            <a:r>
              <a:rPr lang="ru-RU" sz="1600" i="1" dirty="0"/>
              <a:t> РФ от 4 мая 2012 г. N </a:t>
            </a:r>
            <a:r>
              <a:rPr lang="ru-RU" sz="1600" i="1" dirty="0" smtClean="0"/>
              <a:t>442 "</a:t>
            </a:r>
            <a:r>
              <a:rPr lang="ru-RU" sz="1600" i="1" dirty="0"/>
              <a:t>О функционировании розничных рынков электрической энергии, полном и (или) частичном ограничении режима потребления электрической </a:t>
            </a:r>
            <a:r>
              <a:rPr lang="ru-RU" sz="1600" i="1" dirty="0" smtClean="0"/>
              <a:t>энергии»</a:t>
            </a:r>
          </a:p>
          <a:p>
            <a:r>
              <a:rPr lang="ru-RU" sz="1600" i="1" dirty="0"/>
              <a:t>Постановление Правительства РФ от 29 июля 2013 г. N </a:t>
            </a:r>
            <a:r>
              <a:rPr lang="ru-RU" sz="1600" i="1" dirty="0" smtClean="0"/>
              <a:t>645 "</a:t>
            </a:r>
            <a:r>
              <a:rPr lang="ru-RU" sz="1600" i="1" dirty="0"/>
              <a:t>Об утверждении типовых договоров в области холодного водоснабжения и </a:t>
            </a:r>
            <a:r>
              <a:rPr lang="ru-RU" sz="1600" i="1" dirty="0" smtClean="0"/>
              <a:t>водоотведения«</a:t>
            </a:r>
          </a:p>
          <a:p>
            <a:r>
              <a:rPr lang="ru-RU" sz="1600" i="1" dirty="0"/>
              <a:t>и</a:t>
            </a:r>
            <a:r>
              <a:rPr lang="ru-RU" sz="1600" i="1" dirty="0" smtClean="0"/>
              <a:t> др.</a:t>
            </a:r>
            <a:endParaRPr lang="ru-RU" sz="1600" i="1" dirty="0"/>
          </a:p>
          <a:p>
            <a:r>
              <a:rPr lang="ru-RU" sz="2000" dirty="0" smtClean="0"/>
              <a:t>• </a:t>
            </a:r>
            <a:r>
              <a:rPr lang="ru-RU" sz="2000" dirty="0">
                <a:effectLst>
                  <a:outerShdw blurRad="38100" dist="38100" dir="2700000" algn="tl">
                    <a:srgbClr val="000000">
                      <a:alpha val="43137"/>
                    </a:srgbClr>
                  </a:outerShdw>
                </a:effectLst>
              </a:rPr>
              <a:t>Правительством РФ в целях обеспечения обороноспособности и без-</a:t>
            </a:r>
          </a:p>
          <a:p>
            <a:r>
              <a:rPr lang="ru-RU" sz="2000" dirty="0">
                <a:effectLst>
                  <a:outerShdw blurRad="38100" dist="38100" dir="2700000" algn="tl">
                    <a:srgbClr val="000000">
                      <a:alpha val="43137"/>
                    </a:srgbClr>
                  </a:outerShdw>
                </a:effectLst>
              </a:rPr>
              <a:t>опасности государства установлен иной срок </a:t>
            </a:r>
            <a:r>
              <a:rPr lang="ru-RU" sz="2000" dirty="0" smtClean="0">
                <a:effectLst>
                  <a:outerShdw blurRad="38100" dist="38100" dir="2700000" algn="tl">
                    <a:srgbClr val="000000">
                      <a:alpha val="43137"/>
                    </a:srgbClr>
                  </a:outerShdw>
                </a:effectLst>
              </a:rPr>
              <a:t>оплаты</a:t>
            </a:r>
            <a:r>
              <a:rPr lang="ru-RU" sz="2000" dirty="0" smtClean="0"/>
              <a:t>.</a:t>
            </a:r>
            <a:endParaRPr lang="ru-RU" sz="2000" dirty="0"/>
          </a:p>
        </p:txBody>
      </p:sp>
    </p:spTree>
    <p:extLst>
      <p:ext uri="{BB962C8B-B14F-4D97-AF65-F5344CB8AC3E}">
        <p14:creationId xmlns:p14="http://schemas.microsoft.com/office/powerpoint/2010/main" val="186089509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32399"/>
          </a:xfrm>
        </p:spPr>
        <p:txBody>
          <a:bodyPr/>
          <a:lstStyle/>
          <a:p>
            <a:pPr algn="ctr"/>
            <a:r>
              <a:rPr lang="ru-RU" sz="2400" b="1" i="1" dirty="0" smtClean="0">
                <a:solidFill>
                  <a:srgbClr val="C00000"/>
                </a:solidFill>
                <a:effectLst/>
              </a:rPr>
              <a:t>Обоснование НМЦК</a:t>
            </a:r>
            <a:r>
              <a:rPr lang="ru-RU" sz="2400" i="1" dirty="0" smtClean="0">
                <a:solidFill>
                  <a:srgbClr val="7030A0"/>
                </a:solidFill>
                <a:effectLst/>
              </a:rPr>
              <a:t> (изменения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251520" y="692696"/>
            <a:ext cx="8382000" cy="4955203"/>
          </a:xfrm>
        </p:spPr>
        <p:txBody>
          <a:bodyPr/>
          <a:lstStyle/>
          <a:p>
            <a:pPr marL="0" indent="0" algn="ctr">
              <a:buNone/>
            </a:pPr>
            <a:r>
              <a:rPr lang="ru-RU" sz="2000" dirty="0" smtClean="0">
                <a:solidFill>
                  <a:srgbClr val="FF00FF"/>
                </a:solidFill>
                <a:effectLst>
                  <a:outerShdw blurRad="38100" dist="38100" dir="2700000" algn="tl">
                    <a:srgbClr val="000000">
                      <a:alpha val="43137"/>
                    </a:srgbClr>
                  </a:outerShdw>
                </a:effectLst>
              </a:rPr>
              <a:t>Статья 22</a:t>
            </a:r>
          </a:p>
          <a:p>
            <a:pPr>
              <a:buFont typeface="Wingdings" panose="05000000000000000000" pitchFamily="2" charset="2"/>
              <a:buChar char="Ø"/>
            </a:pPr>
            <a:r>
              <a:rPr lang="ru-RU" sz="2000" b="1" dirty="0" smtClean="0">
                <a:solidFill>
                  <a:srgbClr val="FF00FF"/>
                </a:solidFill>
              </a:rPr>
              <a:t>ч.5.</a:t>
            </a:r>
            <a:r>
              <a:rPr lang="ru-RU" sz="2000" dirty="0" smtClean="0"/>
              <a:t> </a:t>
            </a:r>
            <a:r>
              <a:rPr lang="ru-RU" sz="2000" dirty="0" smtClean="0">
                <a:effectLst>
                  <a:outerShdw blurRad="38100" dist="38100" dir="2700000" algn="tl">
                    <a:srgbClr val="000000">
                      <a:alpha val="43137"/>
                    </a:srgbClr>
                  </a:outerShdw>
                </a:effectLst>
              </a:rPr>
              <a:t>В целях применения метода сопоставимых рыночных цен </a:t>
            </a:r>
            <a:r>
              <a:rPr lang="ru-RU" sz="2000" dirty="0" smtClean="0"/>
              <a:t>(анализа рынка) </a:t>
            </a:r>
            <a:r>
              <a:rPr lang="ru-RU" sz="2000" u="sng" dirty="0" smtClean="0"/>
              <a:t>могут использоваться </a:t>
            </a:r>
          </a:p>
          <a:p>
            <a:pPr>
              <a:buFont typeface="Wingdings" panose="05000000000000000000" pitchFamily="2" charset="2"/>
              <a:buChar char="§"/>
            </a:pPr>
            <a:r>
              <a:rPr lang="ru-RU" sz="2000" dirty="0" smtClean="0"/>
              <a:t>общедоступная информация о рыночных ценах товаров, работ, услуг в соответствии с </a:t>
            </a:r>
            <a:r>
              <a:rPr lang="ru-RU" sz="2000" dirty="0" smtClean="0">
                <a:hlinkClick r:id="rId2"/>
              </a:rPr>
              <a:t>частью 18</a:t>
            </a:r>
            <a:r>
              <a:rPr lang="ru-RU" sz="2000" dirty="0" smtClean="0"/>
              <a:t> ст.22, </a:t>
            </a:r>
          </a:p>
          <a:p>
            <a:pPr>
              <a:buFont typeface="Wingdings" panose="05000000000000000000" pitchFamily="2" charset="2"/>
              <a:buChar char="§"/>
            </a:pPr>
            <a:r>
              <a:rPr lang="ru-RU" sz="2000" dirty="0" smtClean="0"/>
              <a:t>информация о ценах ТРУ, полученная по запросу заказчика у поставщиков, осуществляющих поставки идентичных ТРУ, планируемых к закупкам, или при их отсутствии однородных ТРУ </a:t>
            </a:r>
            <a:r>
              <a:rPr lang="ru-RU" sz="2000" dirty="0" smtClean="0">
                <a:solidFill>
                  <a:srgbClr val="C00000"/>
                </a:solidFill>
                <a:effectLst>
                  <a:outerShdw blurRad="38100" dist="38100" dir="2700000" algn="tl">
                    <a:srgbClr val="000000">
                      <a:alpha val="43137"/>
                    </a:srgbClr>
                  </a:outerShdw>
                </a:effectLst>
              </a:rPr>
              <a:t>(в случае получения такой информации заказчиком)</a:t>
            </a:r>
            <a:r>
              <a:rPr lang="ru-RU" sz="2000" dirty="0" smtClean="0"/>
              <a:t>, а также информация, полученная в результате размещения запросов цен товаров, работ, услуг в единой информационной системе </a:t>
            </a:r>
            <a:r>
              <a:rPr lang="ru-RU" sz="2000" dirty="0" smtClean="0">
                <a:solidFill>
                  <a:srgbClr val="C00000"/>
                </a:solidFill>
                <a:effectLst>
                  <a:outerShdw blurRad="38100" dist="38100" dir="2700000" algn="tl">
                    <a:srgbClr val="000000">
                      <a:alpha val="43137"/>
                    </a:srgbClr>
                  </a:outerShdw>
                </a:effectLst>
              </a:rPr>
              <a:t>(в случае получения такой информации заказчиком)</a:t>
            </a:r>
            <a:r>
              <a:rPr lang="ru-RU" sz="2000" dirty="0" smtClean="0"/>
              <a:t>.</a:t>
            </a:r>
          </a:p>
          <a:p>
            <a:pPr>
              <a:buFont typeface="Wingdings" panose="05000000000000000000" pitchFamily="2" charset="2"/>
              <a:buChar char="Ø"/>
            </a:pPr>
            <a:r>
              <a:rPr lang="ru-RU" sz="2000" b="1" dirty="0" smtClean="0">
                <a:solidFill>
                  <a:srgbClr val="FF00FF"/>
                </a:solidFill>
              </a:rPr>
              <a:t>новая ч.18.1</a:t>
            </a:r>
            <a:r>
              <a:rPr lang="ru-RU" sz="2000" b="1" dirty="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Определение и обоснование </a:t>
            </a:r>
            <a:r>
              <a:rPr lang="ru-RU" sz="2000" dirty="0" smtClean="0"/>
              <a:t>НМЦК, </a:t>
            </a:r>
            <a:r>
              <a:rPr lang="ru-RU" sz="2000" dirty="0"/>
              <a:t>цены контракта, заключаемого с единственным </a:t>
            </a:r>
            <a:r>
              <a:rPr lang="ru-RU" sz="2000" dirty="0" smtClean="0"/>
              <a:t>поставщиком</a:t>
            </a:r>
            <a:r>
              <a:rPr lang="ru-RU" sz="2000" dirty="0" smtClean="0">
                <a:effectLst>
                  <a:outerShdw blurRad="38100" dist="38100" dir="2700000" algn="tl">
                    <a:srgbClr val="000000">
                      <a:alpha val="43137"/>
                    </a:srgbClr>
                  </a:outerShdw>
                </a:effectLst>
              </a:rPr>
              <a:t>, </a:t>
            </a:r>
            <a:r>
              <a:rPr lang="ru-RU" sz="2000" dirty="0">
                <a:solidFill>
                  <a:srgbClr val="C00000"/>
                </a:solidFill>
                <a:effectLst>
                  <a:outerShdw blurRad="38100" dist="38100" dir="2700000" algn="tl">
                    <a:srgbClr val="000000">
                      <a:alpha val="43137"/>
                    </a:srgbClr>
                  </a:outerShdw>
                </a:effectLst>
              </a:rPr>
              <a:t>с использованием иностранной валюты не допускается</a:t>
            </a:r>
            <a:r>
              <a:rPr lang="ru-RU" sz="2000" dirty="0"/>
              <a:t>, за исключением случая обоснования и определения таких цен заказчиком, осуществляющим деятельность на территории иностранного государства.</a:t>
            </a:r>
          </a:p>
        </p:txBody>
      </p:sp>
    </p:spTree>
    <p:extLst>
      <p:ext uri="{BB962C8B-B14F-4D97-AF65-F5344CB8AC3E}">
        <p14:creationId xmlns:p14="http://schemas.microsoft.com/office/powerpoint/2010/main" val="106204974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04664"/>
            <a:ext cx="8382000" cy="565077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В качестве источников ценовой </a:t>
            </a:r>
            <a:r>
              <a:rPr lang="ru-RU" sz="2000" dirty="0" smtClean="0">
                <a:effectLst>
                  <a:outerShdw blurRad="38100" dist="38100" dir="2700000" algn="tl">
                    <a:srgbClr val="000000">
                      <a:alpha val="43137"/>
                    </a:srgbClr>
                  </a:outerShdw>
                </a:effectLst>
              </a:rPr>
              <a:t>информации </a:t>
            </a:r>
            <a:r>
              <a:rPr lang="ru-RU" sz="2000" dirty="0" smtClean="0"/>
              <a:t>(</a:t>
            </a:r>
            <a:r>
              <a:rPr lang="ru-RU" sz="2000" dirty="0">
                <a:solidFill>
                  <a:srgbClr val="00B050"/>
                </a:solidFill>
                <a:effectLst>
                  <a:outerShdw blurRad="38100" dist="38100" dir="2700000" algn="tl">
                    <a:srgbClr val="000000">
                      <a:alpha val="43137"/>
                    </a:srgbClr>
                  </a:outerShdw>
                </a:effectLst>
              </a:rPr>
              <a:t>ч. 18 ст. 22</a:t>
            </a:r>
            <a:r>
              <a:rPr lang="ru-RU" sz="2000" dirty="0"/>
              <a:t>) </a:t>
            </a:r>
            <a:r>
              <a:rPr lang="ru-RU" sz="2000" dirty="0" smtClean="0"/>
              <a:t> может использоваться, в том числе, </a:t>
            </a:r>
            <a:r>
              <a:rPr lang="ru-RU" altLang="ru-RU" sz="2000" dirty="0" smtClean="0">
                <a:effectLst>
                  <a:outerShdw blurRad="38100" dist="38100" dir="2700000" algn="tl">
                    <a:srgbClr val="000000">
                      <a:alpha val="43137"/>
                    </a:srgbClr>
                  </a:outerShdw>
                </a:effectLst>
                <a:cs typeface="Times New Roman" panose="02020603050405020304" pitchFamily="18" charset="0"/>
              </a:rPr>
              <a:t>информация </a:t>
            </a:r>
            <a:r>
              <a:rPr lang="ru-RU" altLang="ru-RU" sz="2000" dirty="0">
                <a:effectLst>
                  <a:outerShdw blurRad="38100" dist="38100" dir="2700000" algn="tl">
                    <a:srgbClr val="000000">
                      <a:alpha val="43137"/>
                    </a:srgbClr>
                  </a:outerShdw>
                </a:effectLst>
                <a:cs typeface="Times New Roman" panose="02020603050405020304" pitchFamily="18" charset="0"/>
              </a:rPr>
              <a:t>о ценах </a:t>
            </a:r>
            <a:r>
              <a:rPr lang="ru-RU" altLang="ru-RU" sz="2000" dirty="0" smtClean="0">
                <a:effectLst>
                  <a:outerShdw blurRad="38100" dist="38100" dir="2700000" algn="tl">
                    <a:srgbClr val="000000">
                      <a:alpha val="43137"/>
                    </a:srgbClr>
                  </a:outerShdw>
                </a:effectLst>
                <a:cs typeface="Times New Roman" panose="02020603050405020304" pitchFamily="18" charset="0"/>
              </a:rPr>
              <a:t>ТРУ</a:t>
            </a:r>
            <a:r>
              <a:rPr lang="ru-RU" altLang="ru-RU" sz="2000" dirty="0" smtClean="0">
                <a:cs typeface="Times New Roman" panose="02020603050405020304" pitchFamily="18" charset="0"/>
              </a:rPr>
              <a:t>, </a:t>
            </a:r>
            <a:r>
              <a:rPr lang="ru-RU" altLang="ru-RU" sz="2000" dirty="0">
                <a:effectLst>
                  <a:outerShdw blurRad="38100" dist="38100" dir="2700000" algn="tl">
                    <a:srgbClr val="000000">
                      <a:alpha val="43137"/>
                    </a:srgbClr>
                  </a:outerShdw>
                </a:effectLst>
                <a:cs typeface="Times New Roman" panose="02020603050405020304" pitchFamily="18" charset="0"/>
              </a:rPr>
              <a:t>содержащаяся</a:t>
            </a:r>
            <a:r>
              <a:rPr lang="ru-RU" altLang="ru-RU" sz="2000" dirty="0">
                <a:cs typeface="Times New Roman" panose="02020603050405020304" pitchFamily="18" charset="0"/>
              </a:rPr>
              <a:t> в рекламе, каталогах, описаниях товаров и </a:t>
            </a:r>
            <a:r>
              <a:rPr lang="ru-RU" altLang="ru-RU" sz="2000" dirty="0">
                <a:effectLst>
                  <a:outerShdw blurRad="38100" dist="38100" dir="2700000" algn="tl">
                    <a:srgbClr val="000000">
                      <a:alpha val="43137"/>
                    </a:srgbClr>
                  </a:outerShdw>
                </a:effectLst>
                <a:cs typeface="Times New Roman" panose="02020603050405020304" pitchFamily="18" charset="0"/>
              </a:rPr>
              <a:t>в</a:t>
            </a:r>
            <a:r>
              <a:rPr lang="ru-RU" altLang="ru-RU" sz="2000" dirty="0">
                <a:cs typeface="Times New Roman" panose="02020603050405020304" pitchFamily="18" charset="0"/>
              </a:rPr>
              <a:t> других </a:t>
            </a:r>
            <a:r>
              <a:rPr lang="ru-RU" altLang="ru-RU" sz="2000" dirty="0">
                <a:effectLst>
                  <a:outerShdw blurRad="38100" dist="38100" dir="2700000" algn="tl">
                    <a:srgbClr val="000000">
                      <a:alpha val="43137"/>
                    </a:srgbClr>
                  </a:outerShdw>
                </a:effectLst>
                <a:cs typeface="Times New Roman" panose="02020603050405020304" pitchFamily="18" charset="0"/>
              </a:rPr>
              <a:t>предложениях</a:t>
            </a:r>
            <a:r>
              <a:rPr lang="ru-RU" altLang="ru-RU" sz="2000" dirty="0">
                <a:cs typeface="Times New Roman" panose="02020603050405020304" pitchFamily="18" charset="0"/>
              </a:rPr>
              <a:t>, обращенных к неопределенному кругу лиц и </a:t>
            </a:r>
            <a:r>
              <a:rPr lang="ru-RU" altLang="ru-RU" sz="2000" dirty="0">
                <a:effectLst>
                  <a:outerShdw blurRad="38100" dist="38100" dir="2700000" algn="tl">
                    <a:srgbClr val="000000">
                      <a:alpha val="43137"/>
                    </a:srgbClr>
                  </a:outerShdw>
                </a:effectLst>
                <a:cs typeface="Times New Roman" panose="02020603050405020304" pitchFamily="18" charset="0"/>
              </a:rPr>
              <a:t>признаваемых</a:t>
            </a:r>
            <a:r>
              <a:rPr lang="ru-RU" altLang="ru-RU" sz="2000" dirty="0">
                <a:cs typeface="Times New Roman" panose="02020603050405020304" pitchFamily="18" charset="0"/>
              </a:rPr>
              <a:t> в соответствии с гражданским законодательством </a:t>
            </a:r>
            <a:r>
              <a:rPr lang="ru-RU" altLang="ru-RU" sz="2000" dirty="0">
                <a:effectLst>
                  <a:outerShdw blurRad="38100" dist="38100" dir="2700000" algn="tl">
                    <a:srgbClr val="000000">
                      <a:alpha val="43137"/>
                    </a:srgbClr>
                  </a:outerShdw>
                </a:effectLst>
                <a:cs typeface="Times New Roman" panose="02020603050405020304" pitchFamily="18" charset="0"/>
              </a:rPr>
              <a:t>публичными </a:t>
            </a:r>
            <a:r>
              <a:rPr lang="ru-RU" altLang="ru-RU" sz="2000" dirty="0" smtClean="0">
                <a:effectLst>
                  <a:outerShdw blurRad="38100" dist="38100" dir="2700000" algn="tl">
                    <a:srgbClr val="000000">
                      <a:alpha val="43137"/>
                    </a:srgbClr>
                  </a:outerShdw>
                </a:effectLst>
                <a:cs typeface="Times New Roman" panose="02020603050405020304" pitchFamily="18" charset="0"/>
              </a:rPr>
              <a:t>офертами.</a:t>
            </a:r>
          </a:p>
          <a:p>
            <a:pPr algn="just">
              <a:buFont typeface="Wingdings 3" panose="05040102010807070707" pitchFamily="18" charset="2"/>
              <a:buNone/>
            </a:pPr>
            <a:r>
              <a:rPr lang="ru-RU" sz="1800" b="1" dirty="0" smtClean="0"/>
              <a:t>Статья 437 ГК. Приглашение делать оферты. Публичная оферта</a:t>
            </a:r>
            <a:endParaRPr lang="ru-RU" sz="1800" dirty="0" smtClean="0"/>
          </a:p>
          <a:p>
            <a:pPr algn="just">
              <a:buFont typeface="Wingdings 3" panose="05040102010807070707" pitchFamily="18" charset="2"/>
              <a:buNone/>
            </a:pPr>
            <a:r>
              <a:rPr lang="ru-RU" sz="1800" dirty="0" smtClean="0"/>
              <a:t>2</a:t>
            </a:r>
            <a:r>
              <a:rPr lang="ru-RU" sz="1800" dirty="0"/>
              <a:t>. </a:t>
            </a:r>
            <a:r>
              <a:rPr lang="ru-RU" sz="1800" dirty="0" smtClean="0">
                <a:solidFill>
                  <a:srgbClr val="C00000"/>
                </a:solidFill>
              </a:rPr>
              <a:t>Содержащее все существенные условия договора предложение, из которого усматривается воля лица, делающего предложение, заключить договор на указанных в предложении условиях с любым, кто отзовется, признается офертой (публичная оферта)</a:t>
            </a:r>
            <a:r>
              <a:rPr lang="ru-RU" sz="1800" dirty="0" smtClean="0"/>
              <a:t>.</a:t>
            </a:r>
          </a:p>
          <a:p>
            <a:pPr algn="just">
              <a:buFont typeface="Wingdings 3" panose="05040102010807070707" pitchFamily="18" charset="2"/>
              <a:buNone/>
            </a:pPr>
            <a:r>
              <a:rPr lang="ru-RU" sz="1800" b="1" dirty="0" smtClean="0"/>
              <a:t>Статья 494 ГК. Публичная оферта товара</a:t>
            </a:r>
            <a:endParaRPr lang="ru-RU" sz="1800" dirty="0" smtClean="0"/>
          </a:p>
          <a:p>
            <a:pPr algn="just">
              <a:buFont typeface="Wingdings 3" panose="05040102010807070707" pitchFamily="18" charset="2"/>
              <a:buNone/>
            </a:pPr>
            <a:r>
              <a:rPr lang="ru-RU" sz="1800" dirty="0" smtClean="0"/>
              <a:t>1</a:t>
            </a:r>
            <a:r>
              <a:rPr lang="ru-RU" sz="1800" dirty="0"/>
              <a:t>. </a:t>
            </a:r>
            <a:r>
              <a:rPr lang="ru-RU" sz="1800" dirty="0">
                <a:solidFill>
                  <a:srgbClr val="C00000"/>
                </a:solidFill>
              </a:rPr>
              <a:t>Предложение товара в его рекламе, каталогах и описаниях товаров, обращенных к неопределенному кругу лиц, признается публичной </a:t>
            </a:r>
            <a:r>
              <a:rPr lang="ru-RU" sz="1800" dirty="0" smtClean="0">
                <a:solidFill>
                  <a:srgbClr val="C00000"/>
                </a:solidFill>
              </a:rPr>
              <a:t>офертой (п.2 </a:t>
            </a:r>
            <a:r>
              <a:rPr lang="ru-RU" sz="1800" dirty="0">
                <a:solidFill>
                  <a:srgbClr val="C00000"/>
                </a:solidFill>
              </a:rPr>
              <a:t>ст.437), если оно содержит все существенные условия договора розничной купли-продажи.</a:t>
            </a:r>
          </a:p>
          <a:p>
            <a:pPr algn="just">
              <a:buFont typeface="Wingdings 3" panose="05040102010807070707" pitchFamily="18" charset="2"/>
              <a:buNone/>
            </a:pPr>
            <a:r>
              <a:rPr lang="ru-RU" sz="1800" dirty="0"/>
              <a:t>2. Выставление в месте продажи (на прилавках, в витринах и т.п.) товаров, демонстрация их образцов или </a:t>
            </a:r>
            <a:r>
              <a:rPr lang="ru-RU" sz="1800" dirty="0">
                <a:solidFill>
                  <a:srgbClr val="C00000"/>
                </a:solidFill>
              </a:rPr>
              <a:t>предоставление сведений о продаваемых товарах (описаний, каталогов, фотоснимков товаров и т.п.) в месте их продажи или в сети "Интернет" признается публичной офертой независимо от того, указаны ли цена и другие существенные условия договора розничной купли-продажи</a:t>
            </a:r>
            <a:r>
              <a:rPr lang="ru-RU" sz="1800" dirty="0"/>
              <a:t>, за исключением случая, когда продавец явно определил, что соответствующие товары не предназначены для продажи</a:t>
            </a:r>
            <a:r>
              <a:rPr lang="ru-RU" sz="1800" dirty="0" smtClean="0"/>
              <a:t>.</a:t>
            </a:r>
            <a:endParaRPr lang="ru-RU" sz="1800" dirty="0"/>
          </a:p>
        </p:txBody>
      </p:sp>
    </p:spTree>
    <p:extLst>
      <p:ext uri="{BB962C8B-B14F-4D97-AF65-F5344CB8AC3E}">
        <p14:creationId xmlns:p14="http://schemas.microsoft.com/office/powerpoint/2010/main" val="5090449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561020" y="1242759"/>
            <a:ext cx="8021960" cy="4678204"/>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В ч.1 ст.52 Закона № 44-ФЗ </a:t>
            </a:r>
            <a:r>
              <a:rPr lang="ru-RU" sz="2000" dirty="0">
                <a:effectLst>
                  <a:outerShdw blurRad="38100" dist="38100" dir="2700000" algn="tl">
                    <a:srgbClr val="000000">
                      <a:alpha val="43137"/>
                    </a:srgbClr>
                  </a:outerShdw>
                </a:effectLst>
              </a:rPr>
              <a:t>установлено 6 случаев признания открытого конкурентного способа определения поставщика </a:t>
            </a:r>
            <a:r>
              <a:rPr lang="ru-RU" sz="2000" dirty="0" smtClean="0">
                <a:effectLst>
                  <a:outerShdw blurRad="38100" dist="38100" dir="2700000" algn="tl">
                    <a:srgbClr val="000000">
                      <a:alpha val="43137"/>
                    </a:srgbClr>
                  </a:outerShdw>
                </a:effectLst>
              </a:rPr>
              <a:t>несостоявшимся</a:t>
            </a:r>
            <a:r>
              <a:rPr lang="ru-RU" sz="2000" dirty="0"/>
              <a:t>. При </a:t>
            </a:r>
            <a:r>
              <a:rPr lang="ru-RU" sz="2000" dirty="0" smtClean="0"/>
              <a:t>этом п.1 и 2</a:t>
            </a:r>
            <a:r>
              <a:rPr lang="ru-RU" sz="2000" dirty="0"/>
              <a:t> указанной части предусматривают признание процедуры </a:t>
            </a:r>
            <a:r>
              <a:rPr lang="ru-RU" sz="2000" dirty="0" smtClean="0"/>
              <a:t>несостоявшейся </a:t>
            </a:r>
            <a:r>
              <a:rPr lang="ru-RU" sz="2000" dirty="0"/>
              <a:t>в случае наличия одной заявки на участие в закупке, </a:t>
            </a:r>
            <a:r>
              <a:rPr lang="ru-RU" sz="2000" dirty="0" smtClean="0"/>
              <a:t>а </a:t>
            </a:r>
            <a:r>
              <a:rPr lang="ru-RU" sz="2000" dirty="0" smtClean="0">
                <a:effectLst>
                  <a:outerShdw blurRad="38100" dist="38100" dir="2700000" algn="tl">
                    <a:srgbClr val="000000">
                      <a:alpha val="43137"/>
                    </a:srgbClr>
                  </a:outerShdw>
                </a:effectLst>
              </a:rPr>
              <a:t>пункты 3 -6</a:t>
            </a:r>
            <a:r>
              <a:rPr lang="ru-RU" sz="2000" dirty="0" smtClean="0"/>
              <a:t> указанной </a:t>
            </a:r>
            <a:r>
              <a:rPr lang="ru-RU" sz="2000" dirty="0"/>
              <a:t>части - </a:t>
            </a:r>
            <a:r>
              <a:rPr lang="ru-RU" sz="2000" dirty="0">
                <a:effectLst>
                  <a:outerShdw blurRad="38100" dist="38100" dir="2700000" algn="tl">
                    <a:srgbClr val="000000">
                      <a:alpha val="43137"/>
                    </a:srgbClr>
                  </a:outerShdw>
                </a:effectLst>
              </a:rPr>
              <a:t>в случае отсутствия (по различным определенным причинам) заявок на участие в </a:t>
            </a:r>
            <a:r>
              <a:rPr lang="ru-RU" sz="2000" dirty="0" smtClean="0">
                <a:effectLst>
                  <a:outerShdw blurRad="38100" dist="38100" dir="2700000" algn="tl">
                    <a:srgbClr val="000000">
                      <a:alpha val="43137"/>
                    </a:srgbClr>
                  </a:outerShdw>
                </a:effectLst>
              </a:rPr>
              <a:t>закупке:</a:t>
            </a:r>
          </a:p>
          <a:p>
            <a:pPr marL="0" indent="0">
              <a:buNone/>
            </a:pPr>
            <a:r>
              <a:rPr lang="ru-RU" sz="2000" b="1" dirty="0"/>
              <a:t>3) </a:t>
            </a:r>
            <a:r>
              <a:rPr lang="ru-RU" sz="2000" dirty="0"/>
              <a:t>по окончании срока подачи не подано ни одной заявки;</a:t>
            </a:r>
          </a:p>
          <a:p>
            <a:pPr marL="0" indent="0">
              <a:buNone/>
            </a:pPr>
            <a:r>
              <a:rPr lang="ru-RU" sz="2000" b="1" dirty="0"/>
              <a:t>4) </a:t>
            </a:r>
            <a:r>
              <a:rPr lang="ru-RU" sz="2000" dirty="0"/>
              <a:t>по результатам рассмотрения заявок комиссия отклонила все такие заявки;</a:t>
            </a:r>
          </a:p>
          <a:p>
            <a:pPr marL="0" indent="0">
              <a:buNone/>
            </a:pPr>
            <a:r>
              <a:rPr lang="ru-RU" sz="2000" b="1" dirty="0"/>
              <a:t>5) </a:t>
            </a:r>
            <a:r>
              <a:rPr lang="ru-RU" sz="2000" dirty="0"/>
              <a:t>все участники закупки признаны уклонившимися от заключения контракта;</a:t>
            </a:r>
          </a:p>
          <a:p>
            <a:pPr marL="0" indent="0">
              <a:buNone/>
            </a:pPr>
            <a:r>
              <a:rPr lang="ru-RU" sz="2000" b="1" dirty="0"/>
              <a:t>6) </a:t>
            </a:r>
            <a:r>
              <a:rPr lang="ru-RU" sz="2000" dirty="0"/>
              <a:t>заказчик в соответствии с ч.9 и 10 ст.31 отказался от заключения контракта с участником закупки, подавшим заявку, которая является единственной, либо признанную единственной соответствующей требованиям</a:t>
            </a:r>
            <a:r>
              <a:rPr lang="ru-RU" sz="2000" dirty="0" smtClean="0"/>
              <a:t>.</a:t>
            </a:r>
            <a:endParaRPr lang="ru-RU" sz="2000" dirty="0"/>
          </a:p>
        </p:txBody>
      </p:sp>
    </p:spTree>
    <p:extLst>
      <p:ext uri="{BB962C8B-B14F-4D97-AF65-F5344CB8AC3E}">
        <p14:creationId xmlns:p14="http://schemas.microsoft.com/office/powerpoint/2010/main" val="33060207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a:t>
            </a:r>
            <a:r>
              <a:rPr lang="ru-RU" sz="2400" i="1" dirty="0" smtClean="0">
                <a:solidFill>
                  <a:srgbClr val="7030A0"/>
                </a:solidFill>
                <a:effectLst/>
              </a:rPr>
              <a:t/>
            </a:r>
            <a:br>
              <a:rPr lang="ru-RU" sz="2400" i="1" dirty="0" smtClean="0">
                <a:solidFill>
                  <a:srgbClr val="7030A0"/>
                </a:solidFill>
                <a:effectLst/>
              </a:rPr>
            </a:b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561020" y="1772816"/>
            <a:ext cx="8021960" cy="2616101"/>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Согласно части </a:t>
            </a:r>
            <a:r>
              <a:rPr lang="ru-RU" sz="2000" dirty="0" smtClean="0"/>
              <a:t>8 ст.52 Закона </a:t>
            </a:r>
            <a:r>
              <a:rPr lang="ru-RU" sz="2000" dirty="0"/>
              <a:t>N 44-ФЗ в случаях, </a:t>
            </a:r>
            <a:r>
              <a:rPr lang="ru-RU" sz="2000" dirty="0" smtClean="0"/>
              <a:t>предусмотренных пунктами 3 - 6 части 1 ст.52, </a:t>
            </a:r>
            <a:r>
              <a:rPr lang="ru-RU" sz="2000" dirty="0">
                <a:effectLst>
                  <a:outerShdw blurRad="38100" dist="38100" dir="2700000" algn="tl">
                    <a:srgbClr val="000000">
                      <a:alpha val="43137"/>
                    </a:srgbClr>
                  </a:outerShdw>
                </a:effectLst>
              </a:rPr>
              <a:t>заказчик вправе осуществить новую закупку либо осуществить закупку у единственного поставщика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соответствии </a:t>
            </a:r>
            <a:r>
              <a:rPr lang="ru-RU" sz="2000" dirty="0" smtClean="0">
                <a:effectLst>
                  <a:outerShdw blurRad="38100" dist="38100" dir="2700000" algn="tl">
                    <a:srgbClr val="000000">
                      <a:alpha val="43137"/>
                    </a:srgbClr>
                  </a:outerShdw>
                </a:effectLst>
              </a:rPr>
              <a:t>с п.25</a:t>
            </a:r>
            <a:r>
              <a:rPr lang="ru-RU" sz="2000" dirty="0" smtClean="0"/>
              <a:t> ч.1 ст.93</a:t>
            </a:r>
            <a:r>
              <a:rPr lang="ru-RU" sz="2000" dirty="0"/>
              <a:t> Закона N 44-ФЗ.</a:t>
            </a:r>
          </a:p>
          <a:p>
            <a:pPr>
              <a:buFont typeface="Wingdings" panose="05000000000000000000" pitchFamily="2" charset="2"/>
              <a:buChar char="Ø"/>
            </a:pPr>
            <a:r>
              <a:rPr lang="ru-RU" sz="2000" dirty="0" smtClean="0"/>
              <a:t>Положения ч.8 ст.52, </a:t>
            </a:r>
            <a:r>
              <a:rPr lang="ru-RU" sz="2000" dirty="0"/>
              <a:t>допускающие закупку у единственного поставщика </a:t>
            </a:r>
            <a:r>
              <a:rPr lang="ru-RU" sz="2000" dirty="0" smtClean="0"/>
              <a:t>в </a:t>
            </a:r>
            <a:r>
              <a:rPr lang="ru-RU" sz="2000" dirty="0"/>
              <a:t>соответствии </a:t>
            </a:r>
            <a:r>
              <a:rPr lang="ru-RU" sz="2000" dirty="0" smtClean="0"/>
              <a:t>с п.25, </a:t>
            </a:r>
            <a:r>
              <a:rPr lang="ru-RU" sz="2000" dirty="0" smtClean="0">
                <a:effectLst>
                  <a:outerShdw blurRad="38100" dist="38100" dir="2700000" algn="tl">
                    <a:srgbClr val="000000">
                      <a:alpha val="43137"/>
                    </a:srgbClr>
                  </a:outerShdw>
                </a:effectLst>
              </a:rPr>
              <a:t>не могли </a:t>
            </a:r>
            <a:r>
              <a:rPr lang="ru-RU" sz="2000" dirty="0">
                <a:effectLst>
                  <a:outerShdw blurRad="38100" dist="38100" dir="2700000" algn="tl">
                    <a:srgbClr val="000000">
                      <a:alpha val="43137"/>
                    </a:srgbClr>
                  </a:outerShdw>
                </a:effectLst>
              </a:rPr>
              <a:t>быть реализованы заказчиком </a:t>
            </a:r>
            <a:r>
              <a:rPr lang="ru-RU" sz="2000" dirty="0" smtClean="0">
                <a:effectLst>
                  <a:outerShdw blurRad="38100" dist="38100" dir="2700000" algn="tl">
                    <a:srgbClr val="000000">
                      <a:alpha val="43137"/>
                    </a:srgbClr>
                  </a:outerShdw>
                </a:effectLst>
              </a:rPr>
              <a:t>из-за отсутствия </a:t>
            </a:r>
            <a:r>
              <a:rPr lang="ru-RU" sz="2000" dirty="0">
                <a:effectLst>
                  <a:outerShdw blurRad="38100" dist="38100" dir="2700000" algn="tl">
                    <a:srgbClr val="000000">
                      <a:alpha val="43137"/>
                    </a:srgbClr>
                  </a:outerShdw>
                </a:effectLst>
              </a:rPr>
              <a:t>в указанном пункте </a:t>
            </a:r>
            <a:r>
              <a:rPr lang="ru-RU" sz="2000" dirty="0" smtClean="0">
                <a:effectLst>
                  <a:outerShdw blurRad="38100" dist="38100" dir="2700000" algn="tl">
                    <a:srgbClr val="000000">
                      <a:alpha val="43137"/>
                    </a:srgbClr>
                  </a:outerShdw>
                </a:effectLst>
              </a:rPr>
              <a:t>дополнительной </a:t>
            </a:r>
            <a:r>
              <a:rPr lang="ru-RU" sz="2000" dirty="0">
                <a:effectLst>
                  <a:outerShdw blurRad="38100" dist="38100" dir="2700000" algn="tl">
                    <a:srgbClr val="000000">
                      <a:alpha val="43137"/>
                    </a:srgbClr>
                  </a:outerShdw>
                </a:effectLst>
              </a:rPr>
              <a:t>ссылки </a:t>
            </a:r>
            <a:r>
              <a:rPr lang="ru-RU" sz="2000" dirty="0" smtClean="0">
                <a:effectLst>
                  <a:outerShdw blurRad="38100" dist="38100" dir="2700000" algn="tl">
                    <a:srgbClr val="000000">
                      <a:alpha val="43137"/>
                    </a:srgbClr>
                  </a:outerShdw>
                </a:effectLst>
              </a:rPr>
              <a:t>на ч.8</a:t>
            </a:r>
            <a:r>
              <a:rPr lang="ru-RU" sz="2000" dirty="0" smtClean="0"/>
              <a:t> ст.52</a:t>
            </a:r>
            <a:r>
              <a:rPr lang="ru-RU" sz="2000" dirty="0"/>
              <a:t> Закона N 44-ФЗ</a:t>
            </a:r>
            <a:r>
              <a:rPr lang="ru-RU" sz="2000" dirty="0" smtClean="0"/>
              <a:t>.</a:t>
            </a:r>
          </a:p>
          <a:p>
            <a:pPr>
              <a:buFont typeface="Wingdings" panose="05000000000000000000" pitchFamily="2" charset="2"/>
              <a:buChar char="Ø"/>
            </a:pPr>
            <a:r>
              <a:rPr lang="ru-RU" sz="2000" u="sng" dirty="0" smtClean="0">
                <a:effectLst>
                  <a:outerShdw blurRad="38100" dist="38100" dir="2700000" algn="tl">
                    <a:srgbClr val="000000">
                      <a:alpha val="43137"/>
                    </a:srgbClr>
                  </a:outerShdw>
                </a:effectLst>
              </a:rPr>
              <a:t>С 16 апреля такие изменения внесены.</a:t>
            </a:r>
            <a:endParaRPr lang="ru-RU"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8894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04664"/>
            <a:ext cx="7632848" cy="400110"/>
          </a:xfrm>
          <a:prstGeom prst="rect">
            <a:avLst/>
          </a:prstGeom>
        </p:spPr>
        <p:txBody>
          <a:bodyPr wrap="square">
            <a:spAutoFit/>
          </a:bodyPr>
          <a:lstStyle/>
          <a:p>
            <a:pPr algn="just">
              <a:spcAft>
                <a:spcPts val="1200"/>
              </a:spcAft>
            </a:pPr>
            <a:endParaRPr lang="ru-RU" sz="2000" dirty="0" smtClean="0"/>
          </a:p>
        </p:txBody>
      </p:sp>
      <p:sp>
        <p:nvSpPr>
          <p:cNvPr id="2" name="Заголовок 1"/>
          <p:cNvSpPr>
            <a:spLocks noGrp="1"/>
          </p:cNvSpPr>
          <p:nvPr>
            <p:ph type="title"/>
          </p:nvPr>
        </p:nvSpPr>
        <p:spPr>
          <a:xfrm>
            <a:off x="381000" y="230188"/>
            <a:ext cx="8382000" cy="1440394"/>
          </a:xfrm>
        </p:spPr>
        <p:txBody>
          <a:bodyPr/>
          <a:lstStyle/>
          <a:p>
            <a:pPr algn="ctr"/>
            <a:r>
              <a:rPr lang="ru-RU" sz="2600" dirty="0">
                <a:solidFill>
                  <a:srgbClr val="C00000"/>
                </a:solidFill>
                <a:effectLst>
                  <a:outerShdw blurRad="38100" dist="38100" dir="2700000" algn="tl">
                    <a:srgbClr val="000000">
                      <a:alpha val="43137"/>
                    </a:srgbClr>
                  </a:outerShdw>
                </a:effectLst>
              </a:rPr>
              <a:t>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a:t>
            </a:r>
            <a:r>
              <a:rPr lang="ru-RU" sz="2600" dirty="0" smtClean="0">
                <a:solidFill>
                  <a:srgbClr val="C00000"/>
                </a:solidFill>
                <a:effectLst>
                  <a:outerShdw blurRad="38100" dist="38100" dir="2700000" algn="tl">
                    <a:srgbClr val="000000">
                      <a:alpha val="43137"/>
                    </a:srgbClr>
                  </a:outerShdw>
                </a:effectLst>
              </a:rPr>
              <a:t>(введена </a:t>
            </a:r>
            <a:r>
              <a:rPr lang="ru-RU" sz="2600" dirty="0">
                <a:solidFill>
                  <a:srgbClr val="C00000"/>
                </a:solidFill>
                <a:effectLst>
                  <a:outerShdw blurRad="38100" dist="38100" dir="2700000" algn="tl">
                    <a:srgbClr val="000000">
                      <a:alpha val="43137"/>
                    </a:srgbClr>
                  </a:outerShdw>
                </a:effectLst>
              </a:rPr>
              <a:t>новая ч.9.1 </a:t>
            </a:r>
            <a:r>
              <a:rPr lang="ru-RU" sz="2600" dirty="0" smtClean="0">
                <a:solidFill>
                  <a:srgbClr val="C00000"/>
                </a:solidFill>
                <a:effectLst>
                  <a:outerShdw blurRad="38100" dist="38100" dir="2700000" algn="tl">
                    <a:srgbClr val="000000">
                      <a:alpha val="43137"/>
                    </a:srgbClr>
                  </a:outerShdw>
                </a:effectLst>
              </a:rPr>
              <a:t>ст.34) </a:t>
            </a:r>
            <a:endParaRPr lang="ru-RU" sz="2600" dirty="0">
              <a:solidFill>
                <a:srgbClr val="C00000"/>
              </a:solidFill>
            </a:endParaRPr>
          </a:p>
        </p:txBody>
      </p:sp>
      <p:sp>
        <p:nvSpPr>
          <p:cNvPr id="3" name="Объект 2"/>
          <p:cNvSpPr>
            <a:spLocks noGrp="1"/>
          </p:cNvSpPr>
          <p:nvPr>
            <p:ph idx="1"/>
          </p:nvPr>
        </p:nvSpPr>
        <p:spPr>
          <a:xfrm>
            <a:off x="381000" y="2060848"/>
            <a:ext cx="8382000" cy="3908762"/>
          </a:xfrm>
        </p:spPr>
        <p:txBody>
          <a:bodyPr/>
          <a:lstStyle/>
          <a:p>
            <a:pPr marL="0" indent="0" algn="just">
              <a:buNone/>
            </a:pPr>
            <a:r>
              <a:rPr lang="ru-RU" sz="2000" i="1" dirty="0">
                <a:effectLst>
                  <a:outerShdw blurRad="38100" dist="38100" dir="2700000" algn="tl">
                    <a:srgbClr val="000000">
                      <a:alpha val="43137"/>
                    </a:srgbClr>
                  </a:outerShdw>
                </a:effectLst>
              </a:rPr>
              <a:t>ч. 9 ст. 34 Закона № 44-ФЗ</a:t>
            </a:r>
            <a:endParaRPr lang="ru-RU" sz="2000" dirty="0">
              <a:effectLst>
                <a:outerShdw blurRad="38100" dist="38100" dir="2700000" algn="tl">
                  <a:srgbClr val="000000">
                    <a:alpha val="43137"/>
                  </a:srgbClr>
                </a:outerShdw>
              </a:effectLst>
            </a:endParaRPr>
          </a:p>
          <a:p>
            <a:pPr marL="0" indent="0" algn="just">
              <a:buNone/>
            </a:pPr>
            <a:r>
              <a:rPr lang="ru-RU" sz="2000" dirty="0"/>
              <a:t>Сторона освобождается от уплаты неустойки (штрафа, пени), если докажет, что неисполнение или не надлежащее исполнение обязательства, предусмотренного контрактом, произошло вследствие непреодолимой силы или по вине другой стороны.</a:t>
            </a:r>
          </a:p>
          <a:p>
            <a:pPr marL="0" indent="0">
              <a:buNone/>
            </a:pPr>
            <a:r>
              <a:rPr lang="ru-RU" sz="2000" i="1" dirty="0" smtClean="0">
                <a:effectLst>
                  <a:outerShdw blurRad="38100" dist="38100" dir="2700000" algn="tl">
                    <a:srgbClr val="000000">
                      <a:alpha val="43137"/>
                    </a:srgbClr>
                  </a:outerShdw>
                </a:effectLst>
              </a:rPr>
              <a:t>ч</a:t>
            </a:r>
            <a:r>
              <a:rPr lang="ru-RU" sz="2000" i="1" dirty="0">
                <a:effectLst>
                  <a:outerShdw blurRad="38100" dist="38100" dir="2700000" algn="tl">
                    <a:srgbClr val="000000">
                      <a:alpha val="43137"/>
                    </a:srgbClr>
                  </a:outerShdw>
                </a:effectLst>
              </a:rPr>
              <a:t>. 9.1. ст. 34 Закона № 44-ФЗ</a:t>
            </a:r>
            <a:endParaRPr lang="ru-RU" sz="2000" dirty="0">
              <a:effectLst>
                <a:outerShdw blurRad="38100" dist="38100" dir="2700000" algn="tl">
                  <a:srgbClr val="000000">
                    <a:alpha val="43137"/>
                  </a:srgbClr>
                </a:outerShdw>
              </a:effectLst>
            </a:endParaRPr>
          </a:p>
          <a:p>
            <a:pPr marL="0" indent="0">
              <a:buNone/>
            </a:pPr>
            <a:r>
              <a:rPr lang="ru-RU" sz="2000" dirty="0" smtClean="0"/>
              <a:t>Правительство РФ вправе установить случаи и порядок списания неустоек в связи с неисполнением или ненадлежащим исполнением контракта</a:t>
            </a:r>
            <a:r>
              <a:rPr lang="ru-RU" sz="2000" i="1" dirty="0"/>
              <a:t>.</a:t>
            </a:r>
            <a:endParaRPr lang="ru-RU" sz="2000" dirty="0"/>
          </a:p>
          <a:p>
            <a:pPr marL="0" indent="0">
              <a:buNone/>
            </a:pPr>
            <a:r>
              <a:rPr lang="ru-RU" sz="2000" b="1" i="1" dirty="0">
                <a:solidFill>
                  <a:srgbClr val="7030A0"/>
                </a:solidFill>
              </a:rPr>
              <a:t>Постановление Правительства РФ от 04.07.2018 г. № 783</a:t>
            </a:r>
            <a:endParaRPr lang="ru-RU" sz="2000" dirty="0">
              <a:solidFill>
                <a:srgbClr val="7030A0"/>
              </a:solidFill>
            </a:endParaRPr>
          </a:p>
          <a:p>
            <a:pPr marL="0" indent="0">
              <a:buNone/>
            </a:pPr>
            <a:r>
              <a:rPr lang="ru-RU" sz="2000" i="1" dirty="0" smtClean="0"/>
              <a:t>«О </a:t>
            </a:r>
            <a:r>
              <a:rPr lang="ru-RU" sz="2000" i="1" dirty="0"/>
              <a:t>списании начисленных поставщику (подрядчику, исполнителю), но не списанных заказчиком сумм неустоек (штрафов, пеней) в связи с неисполнением или ненадлежащим исполнением обязательств, предусмотренных </a:t>
            </a:r>
            <a:r>
              <a:rPr lang="ru-RU" sz="2000" i="1" dirty="0" smtClean="0"/>
              <a:t>контрактом»</a:t>
            </a:r>
          </a:p>
        </p:txBody>
      </p:sp>
    </p:spTree>
    <p:extLst>
      <p:ext uri="{BB962C8B-B14F-4D97-AF65-F5344CB8AC3E}">
        <p14:creationId xmlns:p14="http://schemas.microsoft.com/office/powerpoint/2010/main" val="7046316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sz="2400" dirty="0" smtClean="0">
                <a:solidFill>
                  <a:srgbClr val="C00000"/>
                </a:solidFill>
                <a:effectLst>
                  <a:outerShdw blurRad="38100" dist="38100" dir="2700000" algn="tl">
                    <a:srgbClr val="000000">
                      <a:alpha val="43137"/>
                    </a:srgbClr>
                  </a:outerShdw>
                </a:effectLst>
              </a:rPr>
              <a:t>Осуществление закупки у единственного поставщика при признании закупки несостоявшейся  (п.25 ч.1 ст.93)</a:t>
            </a:r>
            <a:endParaRPr lang="ru-RU" sz="2400" i="1" dirty="0">
              <a:solidFill>
                <a:srgbClr val="7030A0"/>
              </a:solidFill>
            </a:endParaRPr>
          </a:p>
        </p:txBody>
      </p:sp>
      <p:sp>
        <p:nvSpPr>
          <p:cNvPr id="3" name="Объект 2"/>
          <p:cNvSpPr>
            <a:spLocks noGrp="1"/>
          </p:cNvSpPr>
          <p:nvPr>
            <p:ph idx="1"/>
          </p:nvPr>
        </p:nvSpPr>
        <p:spPr>
          <a:xfrm>
            <a:off x="683568" y="1412776"/>
            <a:ext cx="8021960" cy="4185761"/>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Заключение контракта </a:t>
            </a:r>
            <a:r>
              <a:rPr lang="ru-RU" sz="2000" dirty="0"/>
              <a:t>с единственным поставщиком в случае признания определения поставщика несостоявшимся </a:t>
            </a:r>
            <a:r>
              <a:rPr lang="ru-RU" sz="2000" dirty="0">
                <a:effectLst>
                  <a:outerShdw blurRad="38100" dist="38100" dir="2700000" algn="tl">
                    <a:srgbClr val="000000">
                      <a:alpha val="43137"/>
                    </a:srgbClr>
                  </a:outerShdw>
                </a:effectLst>
              </a:rPr>
              <a:t>осуществляется</a:t>
            </a:r>
            <a:r>
              <a:rPr lang="ru-RU" sz="2000" dirty="0"/>
              <a:t>:</a:t>
            </a:r>
          </a:p>
          <a:p>
            <a:pPr marL="0" indent="0">
              <a:buNone/>
            </a:pPr>
            <a:r>
              <a:rPr lang="ru-RU" sz="2000" dirty="0"/>
              <a:t>1) </a:t>
            </a:r>
            <a:r>
              <a:rPr lang="ru-RU" sz="2000" dirty="0">
                <a:effectLst>
                  <a:outerShdw blurRad="38100" dist="38100" dir="2700000" algn="tl">
                    <a:srgbClr val="000000">
                      <a:alpha val="43137"/>
                    </a:srgbClr>
                  </a:outerShdw>
                </a:effectLst>
              </a:rPr>
              <a:t>на условиях, предусмотренных извещением</a:t>
            </a:r>
          </a:p>
          <a:p>
            <a:pPr marL="0" indent="0">
              <a:buNone/>
            </a:pPr>
            <a:r>
              <a:rPr lang="ru-RU" sz="2000" dirty="0"/>
              <a:t>2) </a:t>
            </a:r>
            <a:r>
              <a:rPr lang="ru-RU" sz="2000" dirty="0">
                <a:effectLst>
                  <a:outerShdw blurRad="38100" dist="38100" dir="2700000" algn="tl">
                    <a:srgbClr val="000000">
                      <a:alpha val="43137"/>
                    </a:srgbClr>
                  </a:outerShdw>
                </a:effectLst>
              </a:rPr>
              <a:t>по цене, не превышающей НМЦК</a:t>
            </a:r>
          </a:p>
          <a:p>
            <a:pPr marL="0" indent="0">
              <a:buNone/>
            </a:pPr>
            <a:r>
              <a:rPr lang="ru-RU" sz="2000" dirty="0"/>
              <a:t>3) в порядке, установленном для заключения контракта с победителем соответствующего способа определения поставщика, с учетом необходимости </a:t>
            </a:r>
            <a:r>
              <a:rPr lang="ru-RU" sz="2000" dirty="0">
                <a:effectLst>
                  <a:outerShdw blurRad="38100" dist="38100" dir="2700000" algn="tl">
                    <a:srgbClr val="000000">
                      <a:alpha val="43137"/>
                    </a:srgbClr>
                  </a:outerShdw>
                </a:effectLst>
              </a:rPr>
              <a:t>согласования с КО </a:t>
            </a:r>
            <a:r>
              <a:rPr lang="ru-RU" sz="2000" dirty="0"/>
              <a:t>в сфере закупок </a:t>
            </a:r>
            <a:r>
              <a:rPr lang="ru-RU" sz="2000" dirty="0">
                <a:effectLst>
                  <a:outerShdw blurRad="38100" dist="38100" dir="2700000" algn="tl">
                    <a:srgbClr val="000000">
                      <a:alpha val="43137"/>
                    </a:srgbClr>
                  </a:outerShdw>
                </a:effectLst>
              </a:rPr>
              <a:t>в случае признания несостоявшимися конкурса или аукциона</a:t>
            </a:r>
            <a:r>
              <a:rPr lang="ru-RU" sz="2000" dirty="0"/>
              <a:t>, если НМЦК превышает предельный размер установленный Правительством </a:t>
            </a:r>
          </a:p>
          <a:p>
            <a:pPr marL="0" indent="0">
              <a:buNone/>
            </a:pPr>
            <a:r>
              <a:rPr lang="ru-RU" sz="2000" dirty="0"/>
              <a:t>(</a:t>
            </a:r>
            <a:r>
              <a:rPr lang="ru-RU" sz="2000" i="1" dirty="0"/>
              <a:t>1 </a:t>
            </a:r>
            <a:r>
              <a:rPr lang="ru-RU" sz="2000" i="1" dirty="0" err="1"/>
              <a:t>тыс.руб</a:t>
            </a:r>
            <a:r>
              <a:rPr lang="ru-RU" sz="2000" i="1" dirty="0"/>
              <a:t>. - при признании </a:t>
            </a:r>
            <a:r>
              <a:rPr lang="ru-RU" sz="2000" i="1" dirty="0">
                <a:effectLst>
                  <a:outerShdw blurRad="38100" dist="38100" dir="2700000" algn="tl">
                    <a:srgbClr val="000000">
                      <a:alpha val="43137"/>
                    </a:srgbClr>
                  </a:outerShdw>
                </a:effectLst>
              </a:rPr>
              <a:t>открытого конкурса </a:t>
            </a:r>
            <a:r>
              <a:rPr lang="ru-RU" sz="2000" i="1" dirty="0"/>
              <a:t>в электронной форме, </a:t>
            </a:r>
            <a:r>
              <a:rPr lang="ru-RU" sz="2000" i="1" dirty="0">
                <a:effectLst>
                  <a:outerShdw blurRad="38100" dist="38100" dir="2700000" algn="tl">
                    <a:srgbClr val="000000">
                      <a:alpha val="43137"/>
                    </a:srgbClr>
                  </a:outerShdw>
                </a:effectLst>
              </a:rPr>
              <a:t>открытого аукциона </a:t>
            </a:r>
            <a:r>
              <a:rPr lang="ru-RU" sz="2000" i="1" dirty="0"/>
              <a:t>в электронной форме несостоявшимися в случаях, предусмотренных п.3-6 ч.1 ст.52</a:t>
            </a:r>
            <a:r>
              <a:rPr lang="ru-RU" sz="2000" dirty="0"/>
              <a:t>)</a:t>
            </a:r>
          </a:p>
          <a:p>
            <a:pPr marL="0" indent="0">
              <a:buNone/>
            </a:pPr>
            <a:endParaRPr lang="ru-RU" sz="2000" dirty="0"/>
          </a:p>
        </p:txBody>
      </p:sp>
    </p:spTree>
    <p:extLst>
      <p:ext uri="{BB962C8B-B14F-4D97-AF65-F5344CB8AC3E}">
        <p14:creationId xmlns:p14="http://schemas.microsoft.com/office/powerpoint/2010/main" val="21453341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0648"/>
            <a:ext cx="8382000" cy="332399"/>
          </a:xfrm>
        </p:spPr>
        <p:txBody>
          <a:bodyPr/>
          <a:lstStyle/>
          <a:p>
            <a:pPr algn="ctr"/>
            <a:r>
              <a:rPr lang="ru-RU" sz="2400" i="1" dirty="0" smtClean="0">
                <a:solidFill>
                  <a:srgbClr val="7030A0"/>
                </a:solidFill>
                <a:effectLst/>
              </a:rPr>
              <a:t>изменения  по срокам с 16 апреля 2022 года</a:t>
            </a:r>
            <a:endParaRPr lang="ru-RU" sz="2400" i="1" dirty="0">
              <a:solidFill>
                <a:srgbClr val="7030A0"/>
              </a:solidFill>
            </a:endParaRPr>
          </a:p>
        </p:txBody>
      </p:sp>
      <p:sp>
        <p:nvSpPr>
          <p:cNvPr id="3" name="Объект 2"/>
          <p:cNvSpPr>
            <a:spLocks noGrp="1"/>
          </p:cNvSpPr>
          <p:nvPr>
            <p:ph idx="1"/>
          </p:nvPr>
        </p:nvSpPr>
        <p:spPr>
          <a:xfrm>
            <a:off x="467544" y="908720"/>
            <a:ext cx="8021960" cy="3293209"/>
          </a:xfrm>
        </p:spPr>
        <p:txBody>
          <a:bodyPr/>
          <a:lstStyle/>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Часть 16 ст.95</a:t>
            </a:r>
          </a:p>
          <a:p>
            <a:pPr marL="0" indent="0">
              <a:buNone/>
            </a:pPr>
            <a:r>
              <a:rPr lang="ru-RU" sz="2000" dirty="0" smtClean="0"/>
              <a:t>Заказчик </a:t>
            </a:r>
            <a:r>
              <a:rPr lang="ru-RU" sz="2000" dirty="0">
                <a:effectLst>
                  <a:outerShdw blurRad="38100" dist="38100" dir="2700000" algn="tl">
                    <a:srgbClr val="000000">
                      <a:alpha val="43137"/>
                    </a:srgbClr>
                  </a:outerShdw>
                </a:effectLst>
              </a:rPr>
              <a:t>не позднее двух рабочих дней, следующих за днем вступления в силу</a:t>
            </a:r>
            <a:r>
              <a:rPr lang="ru-RU" sz="2000" dirty="0"/>
              <a:t> (</a:t>
            </a:r>
            <a:r>
              <a:rPr lang="ru-RU" sz="2000" i="1" dirty="0"/>
              <a:t>было – в день вступления в силу</a:t>
            </a:r>
            <a:r>
              <a:rPr lang="ru-RU" sz="2000" dirty="0"/>
              <a:t>) </a:t>
            </a:r>
            <a:r>
              <a:rPr lang="ru-RU" sz="2000" dirty="0" smtClean="0">
                <a:effectLst>
                  <a:outerShdw blurRad="38100" dist="38100" dir="2700000" algn="tl">
                    <a:srgbClr val="000000">
                      <a:alpha val="43137"/>
                    </a:srgbClr>
                  </a:outerShdw>
                </a:effectLst>
              </a:rPr>
              <a:t>решения</a:t>
            </a:r>
            <a:r>
              <a:rPr lang="ru-RU" sz="2000" dirty="0" smtClean="0"/>
              <a:t>  об </a:t>
            </a:r>
            <a:r>
              <a:rPr lang="ru-RU" sz="2000" dirty="0"/>
              <a:t>одностороннем отказе от исполнения контракта </a:t>
            </a:r>
            <a:r>
              <a:rPr lang="ru-RU" sz="2000" dirty="0" smtClean="0"/>
              <a:t>направляет обращение </a:t>
            </a:r>
            <a:r>
              <a:rPr lang="ru-RU" sz="2000" dirty="0"/>
              <a:t>о включении информации о поставщике </a:t>
            </a:r>
            <a:r>
              <a:rPr lang="ru-RU" sz="2000" dirty="0" smtClean="0"/>
              <a:t>в РНП.</a:t>
            </a:r>
          </a:p>
          <a:p>
            <a:pPr>
              <a:buFont typeface="Wingdings" panose="05000000000000000000" pitchFamily="2" charset="2"/>
              <a:buChar char="Ø"/>
            </a:pPr>
            <a:endParaRPr lang="ru-RU" sz="2000" dirty="0" smtClean="0"/>
          </a:p>
          <a:p>
            <a:pPr>
              <a:buFont typeface="Wingdings" panose="05000000000000000000" pitchFamily="2" charset="2"/>
              <a:buChar char="Ø"/>
            </a:pPr>
            <a:r>
              <a:rPr lang="ru-RU" sz="2000" dirty="0" smtClean="0">
                <a:effectLst>
                  <a:outerShdw blurRad="38100" dist="38100" dir="2700000" algn="tl">
                    <a:srgbClr val="000000">
                      <a:alpha val="43137"/>
                    </a:srgbClr>
                  </a:outerShdw>
                </a:effectLst>
              </a:rPr>
              <a:t>п.1 </a:t>
            </a:r>
            <a:r>
              <a:rPr lang="ru-RU" sz="2000" dirty="0">
                <a:effectLst>
                  <a:outerShdw blurRad="38100" dist="38100" dir="2700000" algn="tl">
                    <a:srgbClr val="000000">
                      <a:alpha val="43137"/>
                    </a:srgbClr>
                  </a:outerShdw>
                </a:effectLst>
              </a:rPr>
              <a:t>ч.6 ст.50</a:t>
            </a:r>
            <a:endParaRPr lang="ru-RU" sz="2000" dirty="0" smtClean="0">
              <a:effectLst>
                <a:outerShdw blurRad="38100" dist="38100" dir="2700000" algn="tl">
                  <a:srgbClr val="000000">
                    <a:alpha val="43137"/>
                  </a:srgbClr>
                </a:outerShdw>
              </a:effectLst>
            </a:endParaRPr>
          </a:p>
          <a:p>
            <a:pPr marL="0" indent="0">
              <a:buNone/>
            </a:pPr>
            <a:r>
              <a:rPr lang="ru-RU" sz="2000" dirty="0" smtClean="0">
                <a:effectLst>
                  <a:outerShdw blurRad="38100" dist="38100" dir="2700000" algn="tl">
                    <a:srgbClr val="000000">
                      <a:alpha val="43137"/>
                    </a:srgbClr>
                  </a:outerShdw>
                </a:effectLst>
              </a:rPr>
              <a:t>Заключение </a:t>
            </a:r>
            <a:r>
              <a:rPr lang="ru-RU" sz="2000" dirty="0">
                <a:effectLst>
                  <a:outerShdw blurRad="38100" dist="38100" dir="2700000" algn="tl">
                    <a:srgbClr val="000000">
                      <a:alpha val="43137"/>
                    </a:srgbClr>
                  </a:outerShdw>
                </a:effectLst>
              </a:rPr>
              <a:t>контракта по результатам проведения электронного запроса котировок </a:t>
            </a:r>
            <a:r>
              <a:rPr lang="ru-RU" sz="2000" dirty="0" smtClean="0"/>
              <a:t>- </a:t>
            </a:r>
            <a:r>
              <a:rPr lang="ru-RU" sz="2000" dirty="0">
                <a:effectLst>
                  <a:outerShdw blurRad="38100" dist="38100" dir="2700000" algn="tl">
                    <a:srgbClr val="000000">
                      <a:alpha val="43137"/>
                    </a:srgbClr>
                  </a:outerShdw>
                </a:effectLst>
              </a:rPr>
              <a:t>заказчик формирует и размещает </a:t>
            </a:r>
            <a:r>
              <a:rPr lang="ru-RU" sz="2000" dirty="0"/>
              <a:t>в ЕИС и на ЭП без своей подписи </a:t>
            </a:r>
            <a:r>
              <a:rPr lang="ru-RU" sz="2000" dirty="0">
                <a:effectLst>
                  <a:outerShdw blurRad="38100" dist="38100" dir="2700000" algn="tl">
                    <a:srgbClr val="000000">
                      <a:alpha val="43137"/>
                    </a:srgbClr>
                  </a:outerShdw>
                </a:effectLst>
              </a:rPr>
              <a:t>проект контракта не позднее одного рабочего дня </a:t>
            </a:r>
            <a:r>
              <a:rPr lang="ru-RU" sz="2000" dirty="0"/>
              <a:t>(было 3 часа), следующего за днем размещения в ЕИС протокола подведения итогов</a:t>
            </a:r>
            <a:r>
              <a:rPr lang="ru-RU" sz="2000" dirty="0" smtClean="0"/>
              <a:t>.</a:t>
            </a:r>
            <a:endParaRPr lang="ru-RU" sz="2000" dirty="0"/>
          </a:p>
        </p:txBody>
      </p:sp>
    </p:spTree>
    <p:extLst>
      <p:ext uri="{BB962C8B-B14F-4D97-AF65-F5344CB8AC3E}">
        <p14:creationId xmlns:p14="http://schemas.microsoft.com/office/powerpoint/2010/main" val="59442496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8" y="1052736"/>
            <a:ext cx="8382000" cy="332399"/>
          </a:xfrm>
        </p:spPr>
        <p:txBody>
          <a:bodyPr/>
          <a:lstStyle/>
          <a:p>
            <a:pPr algn="ct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611560" y="2060848"/>
            <a:ext cx="8021960" cy="775597"/>
          </a:xfrm>
        </p:spPr>
        <p:txBody>
          <a:bodyPr/>
          <a:lstStyle/>
          <a:p>
            <a:pPr>
              <a:buFont typeface="Wingdings" panose="05000000000000000000" pitchFamily="2" charset="2"/>
              <a:buChar char="Ø"/>
            </a:pPr>
            <a:r>
              <a:rPr lang="ru-RU" sz="2800" dirty="0" smtClean="0">
                <a:effectLst>
                  <a:outerShdw blurRad="38100" dist="38100" dir="2700000" algn="tl">
                    <a:srgbClr val="000000">
                      <a:alpha val="43137"/>
                    </a:srgbClr>
                  </a:outerShdw>
                </a:effectLst>
              </a:rPr>
              <a:t>Изменения в ч.3 и 4 статьи 103 (реестр контрактов)</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585548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1437" y="419100"/>
            <a:ext cx="9001125" cy="6019800"/>
          </a:xfrm>
          <a:prstGeom prst="rect">
            <a:avLst/>
          </a:prstGeom>
        </p:spPr>
      </p:pic>
    </p:spTree>
    <p:extLst>
      <p:ext uri="{BB962C8B-B14F-4D97-AF65-F5344CB8AC3E}">
        <p14:creationId xmlns:p14="http://schemas.microsoft.com/office/powerpoint/2010/main" val="17161399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32399"/>
          </a:xfrm>
        </p:spPr>
        <p:txBody>
          <a:bodyPr/>
          <a:lstStyle/>
          <a:p>
            <a:pPr algn="ctr"/>
            <a:r>
              <a:rPr lang="ru-RU" sz="2400" b="1" dirty="0">
                <a:solidFill>
                  <a:srgbClr val="C00000"/>
                </a:solidFill>
                <a:effectLst/>
              </a:rPr>
              <a:t>Изменения, касающиеся «строительства под ключ</a:t>
            </a:r>
            <a:r>
              <a:rPr lang="ru-RU" sz="2400" b="1" dirty="0" smtClean="0">
                <a:solidFill>
                  <a:srgbClr val="C00000"/>
                </a:solidFill>
                <a:effectLst/>
              </a:rPr>
              <a:t>» </a:t>
            </a:r>
            <a:r>
              <a:rPr lang="ru-RU" sz="2000" b="1" dirty="0" smtClean="0">
                <a:solidFill>
                  <a:srgbClr val="C00000"/>
                </a:solidFill>
                <a:effectLst/>
              </a:rPr>
              <a:t>(с 16 апреля 2022)</a:t>
            </a:r>
            <a:endParaRPr lang="ru-RU" sz="2000" i="1" dirty="0">
              <a:solidFill>
                <a:srgbClr val="7030A0"/>
              </a:solidFill>
            </a:endParaRPr>
          </a:p>
        </p:txBody>
      </p:sp>
      <p:sp>
        <p:nvSpPr>
          <p:cNvPr id="3" name="Объект 2"/>
          <p:cNvSpPr>
            <a:spLocks noGrp="1"/>
          </p:cNvSpPr>
          <p:nvPr>
            <p:ph idx="1"/>
          </p:nvPr>
        </p:nvSpPr>
        <p:spPr>
          <a:xfrm>
            <a:off x="179512" y="620688"/>
            <a:ext cx="8712968" cy="5609228"/>
          </a:xfrm>
        </p:spPr>
        <p:txBody>
          <a:bodyPr/>
          <a:lstStyle/>
          <a:p>
            <a:pPr marL="0" indent="0" algn="just">
              <a:buNone/>
            </a:pPr>
            <a:r>
              <a:rPr lang="ru-RU" sz="1700" dirty="0" smtClean="0"/>
              <a:t>Часть </a:t>
            </a:r>
            <a:r>
              <a:rPr lang="ru-RU" sz="1700" dirty="0"/>
              <a:t>55 ст. 112 </a:t>
            </a:r>
            <a:r>
              <a:rPr lang="ru-RU" sz="1700" dirty="0" smtClean="0"/>
              <a:t>устанавливала</a:t>
            </a:r>
            <a:r>
              <a:rPr lang="ru-RU" sz="1700" dirty="0"/>
              <a:t>, что Правительство РФ, </a:t>
            </a:r>
            <a:r>
              <a:rPr lang="ru-RU" sz="1700" dirty="0" smtClean="0"/>
              <a:t>ВИОГВ субъектов </a:t>
            </a:r>
            <a:r>
              <a:rPr lang="ru-RU" sz="1700" dirty="0"/>
              <a:t>РФ, местные администрации вправе утвердить перечни объектов капитального строительства в целях архитектурно-строительного проектирования, строительства, реконструкции, капитального ремонта которых применяются особенности осуществления закупок и исполнения контрактов, предусмотренные ч. 56–63 ст. 112 Закона № 44-ФЗ. </a:t>
            </a:r>
          </a:p>
          <a:p>
            <a:pPr marL="0" indent="0" algn="just">
              <a:buNone/>
            </a:pPr>
            <a:r>
              <a:rPr lang="ru-RU" sz="1800" dirty="0">
                <a:effectLst>
                  <a:outerShdw blurRad="38100" dist="38100" dir="2700000" algn="tl">
                    <a:srgbClr val="000000">
                      <a:alpha val="43137"/>
                    </a:srgbClr>
                  </a:outerShdw>
                </a:effectLst>
              </a:rPr>
              <a:t>С 16 апреля 2022 г. эта норма утратила силу.</a:t>
            </a:r>
            <a:endParaRPr lang="ru-RU" sz="1800" dirty="0"/>
          </a:p>
          <a:p>
            <a:pPr marL="0" indent="0" algn="just">
              <a:buNone/>
            </a:pPr>
            <a:r>
              <a:rPr lang="ru-RU" sz="1800" u="sng" dirty="0" smtClean="0"/>
              <a:t>Часть 56 </a:t>
            </a:r>
            <a:r>
              <a:rPr lang="ru-RU" sz="1800" u="sng" dirty="0"/>
              <a:t>ст. 112 </a:t>
            </a:r>
            <a:r>
              <a:rPr lang="ru-RU" sz="1800" dirty="0" smtClean="0"/>
              <a:t>: </a:t>
            </a:r>
            <a:r>
              <a:rPr lang="ru-RU" sz="1800" dirty="0">
                <a:solidFill>
                  <a:srgbClr val="00B050"/>
                </a:solidFill>
                <a:effectLst>
                  <a:outerShdw blurRad="38100" dist="38100" dir="2700000" algn="tl">
                    <a:srgbClr val="000000">
                      <a:alpha val="43137"/>
                    </a:srgbClr>
                  </a:outerShdw>
                </a:effectLst>
              </a:rPr>
              <a:t>до 1 января 2024 г.</a:t>
            </a:r>
            <a:r>
              <a:rPr lang="ru-RU" sz="1800" dirty="0"/>
              <a:t> </a:t>
            </a:r>
            <a:r>
              <a:rPr lang="ru-RU" sz="1800" dirty="0">
                <a:effectLst>
                  <a:outerShdw blurRad="38100" dist="38100" dir="2700000" algn="tl">
                    <a:srgbClr val="000000">
                      <a:alpha val="43137"/>
                    </a:srgbClr>
                  </a:outerShdw>
                </a:effectLst>
              </a:rPr>
              <a:t>предметом контракта </a:t>
            </a:r>
            <a:r>
              <a:rPr lang="ru-RU" sz="1800" dirty="0"/>
              <a:t>может быть </a:t>
            </a:r>
            <a:r>
              <a:rPr lang="ru-RU" sz="1800" dirty="0" smtClean="0">
                <a:effectLst>
                  <a:outerShdw blurRad="38100" dist="38100" dir="2700000" algn="tl">
                    <a:srgbClr val="000000">
                      <a:alpha val="43137"/>
                    </a:srgbClr>
                  </a:outerShdw>
                </a:effectLst>
              </a:rPr>
              <a:t>одновременно</a:t>
            </a:r>
          </a:p>
          <a:p>
            <a:pPr algn="just">
              <a:buFontTx/>
              <a:buChar char="-"/>
            </a:pPr>
            <a:r>
              <a:rPr lang="ru-RU" sz="1800" dirty="0" smtClean="0">
                <a:effectLst>
                  <a:outerShdw blurRad="38100" dist="38100" dir="2700000" algn="tl">
                    <a:srgbClr val="000000">
                      <a:alpha val="43137"/>
                    </a:srgbClr>
                  </a:outerShdw>
                </a:effectLst>
              </a:rPr>
              <a:t>подготовка </a:t>
            </a:r>
            <a:r>
              <a:rPr lang="ru-RU" sz="1800" dirty="0">
                <a:effectLst>
                  <a:outerShdw blurRad="38100" dist="38100" dir="2700000" algn="tl">
                    <a:srgbClr val="000000">
                      <a:alpha val="43137"/>
                    </a:srgbClr>
                  </a:outerShdw>
                </a:effectLst>
              </a:rPr>
              <a:t>проектной документации </a:t>
            </a:r>
            <a:r>
              <a:rPr lang="ru-RU" sz="1800" dirty="0" smtClean="0">
                <a:effectLst>
                  <a:outerShdw blurRad="38100" dist="38100" dir="2700000" algn="tl">
                    <a:srgbClr val="000000">
                      <a:alpha val="43137"/>
                    </a:srgbClr>
                  </a:outerShdw>
                </a:effectLst>
              </a:rPr>
              <a:t>    и/или </a:t>
            </a:r>
            <a:endParaRPr lang="ru-RU" sz="1800" dirty="0">
              <a:effectLst>
                <a:outerShdw blurRad="38100" dist="38100" dir="2700000" algn="tl">
                  <a:srgbClr val="000000">
                    <a:alpha val="43137"/>
                  </a:srgbClr>
                </a:outerShdw>
              </a:effectLst>
            </a:endParaRPr>
          </a:p>
          <a:p>
            <a:pPr algn="just">
              <a:buFontTx/>
              <a:buChar char="-"/>
            </a:pPr>
            <a:r>
              <a:rPr lang="ru-RU" sz="1800" dirty="0" smtClean="0">
                <a:effectLst>
                  <a:outerShdw blurRad="38100" dist="38100" dir="2700000" algn="tl">
                    <a:srgbClr val="000000">
                      <a:alpha val="43137"/>
                    </a:srgbClr>
                  </a:outerShdw>
                </a:effectLst>
              </a:rPr>
              <a:t>выполнение </a:t>
            </a:r>
            <a:r>
              <a:rPr lang="ru-RU" sz="1800" dirty="0">
                <a:effectLst>
                  <a:outerShdw blurRad="38100" dist="38100" dir="2700000" algn="tl">
                    <a:srgbClr val="000000">
                      <a:alpha val="43137"/>
                    </a:srgbClr>
                  </a:outerShdw>
                </a:effectLst>
              </a:rPr>
              <a:t>инженерных изысканий</a:t>
            </a:r>
            <a:r>
              <a:rPr lang="ru-RU" sz="1800" dirty="0"/>
              <a:t>, </a:t>
            </a:r>
            <a:endParaRPr lang="ru-RU" sz="1800" dirty="0" smtClean="0"/>
          </a:p>
          <a:p>
            <a:pPr algn="just">
              <a:buFontTx/>
              <a:buChar char="-"/>
            </a:pPr>
            <a:r>
              <a:rPr lang="ru-RU" sz="1800" dirty="0" smtClean="0">
                <a:effectLst>
                  <a:outerShdw blurRad="38100" dist="38100" dir="2700000" algn="tl">
                    <a:srgbClr val="000000">
                      <a:alpha val="43137"/>
                    </a:srgbClr>
                  </a:outerShdw>
                </a:effectLst>
              </a:rPr>
              <a:t>выполнение </a:t>
            </a:r>
            <a:r>
              <a:rPr lang="ru-RU" sz="1800" dirty="0">
                <a:effectLst>
                  <a:outerShdw blurRad="38100" dist="38100" dir="2700000" algn="tl">
                    <a:srgbClr val="000000">
                      <a:alpha val="43137"/>
                    </a:srgbClr>
                  </a:outerShdw>
                </a:effectLst>
              </a:rPr>
              <a:t>работ по строительству</a:t>
            </a:r>
            <a:r>
              <a:rPr lang="ru-RU" sz="1800" dirty="0"/>
              <a:t>, реконструкции и/или капитальному ремонту объекта капитального строительства.</a:t>
            </a:r>
          </a:p>
          <a:p>
            <a:pPr marL="0" indent="0" algn="just">
              <a:buNone/>
            </a:pPr>
            <a:r>
              <a:rPr lang="ru-RU" sz="1800" u="sng" dirty="0" smtClean="0"/>
              <a:t>Статья </a:t>
            </a:r>
            <a:r>
              <a:rPr lang="ru-RU" sz="1800" u="sng" dirty="0"/>
              <a:t>112 </a:t>
            </a:r>
            <a:r>
              <a:rPr lang="ru-RU" sz="1800" u="sng" dirty="0" smtClean="0"/>
              <a:t>дополнена </a:t>
            </a:r>
            <a:r>
              <a:rPr lang="ru-RU" sz="1800" u="sng" dirty="0"/>
              <a:t>ч. 63.1</a:t>
            </a:r>
            <a:r>
              <a:rPr lang="ru-RU" sz="1800" dirty="0"/>
              <a:t>, которая устанавливает </a:t>
            </a:r>
            <a:r>
              <a:rPr lang="ru-RU" sz="1800" dirty="0">
                <a:solidFill>
                  <a:srgbClr val="00B050"/>
                </a:solidFill>
                <a:effectLst>
                  <a:outerShdw blurRad="38100" dist="38100" dir="2700000" algn="tl">
                    <a:srgbClr val="000000">
                      <a:alpha val="43137"/>
                    </a:srgbClr>
                  </a:outerShdw>
                </a:effectLst>
              </a:rPr>
              <a:t>до 1 января 2024 г. </a:t>
            </a:r>
            <a:r>
              <a:rPr lang="ru-RU" sz="1800" dirty="0">
                <a:effectLst>
                  <a:outerShdw blurRad="38100" dist="38100" dir="2700000" algn="tl">
                    <a:srgbClr val="000000">
                      <a:alpha val="43137"/>
                    </a:srgbClr>
                  </a:outerShdw>
                </a:effectLst>
              </a:rPr>
              <a:t>возможность закупки оборудования,</a:t>
            </a:r>
            <a:r>
              <a:rPr lang="ru-RU" sz="1800" dirty="0"/>
              <a:t> необходимого для эксплуатации объекта капитального строительства, </a:t>
            </a:r>
            <a:r>
              <a:rPr lang="ru-RU" sz="1800" dirty="0">
                <a:effectLst>
                  <a:outerShdw blurRad="38100" dist="38100" dir="2700000" algn="tl">
                    <a:srgbClr val="000000">
                      <a:alpha val="43137"/>
                    </a:srgbClr>
                  </a:outerShdw>
                </a:effectLst>
              </a:rPr>
              <a:t>наряду с выполнением работ по строительству</a:t>
            </a:r>
            <a:r>
              <a:rPr lang="ru-RU" sz="1800" dirty="0"/>
              <a:t>, реконструкции и/или капитальному ремонту такого объекта, </a:t>
            </a:r>
            <a:r>
              <a:rPr lang="ru-RU" sz="1800" dirty="0">
                <a:effectLst>
                  <a:outerShdw blurRad="38100" dist="38100" dir="2700000" algn="tl">
                    <a:srgbClr val="000000">
                      <a:alpha val="43137"/>
                    </a:srgbClr>
                  </a:outerShdw>
                </a:effectLst>
              </a:rPr>
              <a:t>если проектной документацией предусмотрено подобное оборудование</a:t>
            </a:r>
            <a:r>
              <a:rPr lang="ru-RU" sz="1800" dirty="0"/>
              <a:t>. В этом случае </a:t>
            </a:r>
            <a:r>
              <a:rPr lang="ru-RU" sz="1800" dirty="0">
                <a:effectLst>
                  <a:outerShdw blurRad="38100" dist="38100" dir="2700000" algn="tl">
                    <a:srgbClr val="000000">
                      <a:alpha val="43137"/>
                    </a:srgbClr>
                  </a:outerShdw>
                </a:effectLst>
              </a:rPr>
              <a:t>в контракте </a:t>
            </a:r>
            <a:r>
              <a:rPr lang="ru-RU" sz="1800" dirty="0"/>
              <a:t>должны быть указаны </a:t>
            </a:r>
            <a:r>
              <a:rPr lang="ru-RU" sz="1800" dirty="0">
                <a:effectLst>
                  <a:outerShdw blurRad="38100" dist="38100" dir="2700000" algn="tl">
                    <a:srgbClr val="000000">
                      <a:alpha val="43137"/>
                    </a:srgbClr>
                  </a:outerShdw>
                </a:effectLst>
              </a:rPr>
              <a:t>раздельно</a:t>
            </a:r>
            <a:r>
              <a:rPr lang="ru-RU" sz="1800" dirty="0"/>
              <a:t>:</a:t>
            </a:r>
          </a:p>
          <a:p>
            <a:pPr lvl="0" algn="just">
              <a:buFont typeface="Wingdings" panose="05000000000000000000" pitchFamily="2" charset="2"/>
              <a:buChar char="Ø"/>
            </a:pPr>
            <a:r>
              <a:rPr lang="ru-RU" sz="1800" dirty="0">
                <a:effectLst>
                  <a:outerShdw blurRad="38100" dist="38100" dir="2700000" algn="tl">
                    <a:srgbClr val="000000">
                      <a:alpha val="43137"/>
                    </a:srgbClr>
                  </a:outerShdw>
                </a:effectLst>
              </a:rPr>
              <a:t>стоимость работ по строительству</a:t>
            </a:r>
            <a:r>
              <a:rPr lang="ru-RU" sz="1800" dirty="0"/>
              <a:t>, реконструкции и/или капитальному ремонту объекта капитального строительства;</a:t>
            </a:r>
          </a:p>
          <a:p>
            <a:pPr lvl="0" algn="just">
              <a:buFont typeface="Wingdings" panose="05000000000000000000" pitchFamily="2" charset="2"/>
              <a:buChar char="Ø"/>
            </a:pPr>
            <a:r>
              <a:rPr lang="ru-RU" sz="1800" dirty="0">
                <a:effectLst>
                  <a:outerShdw blurRad="38100" dist="38100" dir="2700000" algn="tl">
                    <a:srgbClr val="000000">
                      <a:alpha val="43137"/>
                    </a:srgbClr>
                  </a:outerShdw>
                </a:effectLst>
              </a:rPr>
              <a:t>стоимость поставки</a:t>
            </a:r>
            <a:r>
              <a:rPr lang="ru-RU" sz="1800" dirty="0"/>
              <a:t> предусмотренного проектной документацией объекта капитального строительства </a:t>
            </a:r>
            <a:r>
              <a:rPr lang="ru-RU" sz="1800" dirty="0">
                <a:effectLst>
                  <a:outerShdw blurRad="38100" dist="38100" dir="2700000" algn="tl">
                    <a:srgbClr val="000000">
                      <a:alpha val="43137"/>
                    </a:srgbClr>
                  </a:outerShdw>
                </a:effectLst>
              </a:rPr>
              <a:t>оборудования</a:t>
            </a:r>
            <a:r>
              <a:rPr lang="ru-RU" sz="1800" dirty="0"/>
              <a:t>, необходимого для обеспечения эксплуатации такого объекта капитального строительства</a:t>
            </a:r>
            <a:r>
              <a:rPr lang="ru-RU" sz="1800" dirty="0" smtClean="0"/>
              <a:t>.</a:t>
            </a:r>
            <a:endParaRPr lang="ru-RU" sz="1800" dirty="0"/>
          </a:p>
        </p:txBody>
      </p:sp>
    </p:spTree>
    <p:extLst>
      <p:ext uri="{BB962C8B-B14F-4D97-AF65-F5344CB8AC3E}">
        <p14:creationId xmlns:p14="http://schemas.microsoft.com/office/powerpoint/2010/main" val="247997735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86" y="692696"/>
            <a:ext cx="8382000" cy="332399"/>
          </a:xfrm>
        </p:spPr>
        <p:txBody>
          <a:bodyPr/>
          <a:lstStyle/>
          <a:p>
            <a:pPr algn="ctr"/>
            <a:r>
              <a:rPr lang="ru-RU" sz="2400" i="1" dirty="0" smtClean="0">
                <a:solidFill>
                  <a:srgbClr val="7030A0"/>
                </a:solidFill>
                <a:effectLst/>
              </a:rPr>
              <a:t>изменения с 16 апреля 2022 года</a:t>
            </a:r>
            <a:endParaRPr lang="ru-RU" sz="2400" i="1" dirty="0">
              <a:solidFill>
                <a:srgbClr val="7030A0"/>
              </a:solidFill>
            </a:endParaRPr>
          </a:p>
        </p:txBody>
      </p:sp>
      <p:sp>
        <p:nvSpPr>
          <p:cNvPr id="3" name="Объект 2"/>
          <p:cNvSpPr>
            <a:spLocks noGrp="1"/>
          </p:cNvSpPr>
          <p:nvPr>
            <p:ph idx="1"/>
          </p:nvPr>
        </p:nvSpPr>
        <p:spPr>
          <a:xfrm>
            <a:off x="739350" y="1700808"/>
            <a:ext cx="8021960" cy="2000548"/>
          </a:xfrm>
        </p:spPr>
        <p:txBody>
          <a:bodyPr/>
          <a:lstStyle/>
          <a:p>
            <a:pPr>
              <a:buFont typeface="Wingdings" panose="05000000000000000000" pitchFamily="2" charset="2"/>
              <a:buChar char="Ø"/>
            </a:pPr>
            <a:r>
              <a:rPr lang="ru-RU" sz="2000" dirty="0">
                <a:effectLst>
                  <a:outerShdw blurRad="38100" dist="38100" dir="2700000" algn="tl">
                    <a:srgbClr val="000000">
                      <a:alpha val="43137"/>
                    </a:srgbClr>
                  </a:outerShdw>
                </a:effectLst>
              </a:rPr>
              <a:t>Статья 112 дополнена частью </a:t>
            </a:r>
            <a:r>
              <a:rPr lang="ru-RU" sz="2000" dirty="0" smtClean="0">
                <a:effectLst>
                  <a:outerShdw blurRad="38100" dist="38100" dir="2700000" algn="tl">
                    <a:srgbClr val="000000">
                      <a:alpha val="43137"/>
                    </a:srgbClr>
                  </a:outerShdw>
                </a:effectLst>
              </a:rPr>
              <a:t>64.1</a:t>
            </a:r>
          </a:p>
          <a:p>
            <a:pPr marL="0" indent="0">
              <a:buNone/>
            </a:pPr>
            <a:r>
              <a:rPr lang="ru-RU" sz="2000" dirty="0">
                <a:effectLst>
                  <a:outerShdw blurRad="38100" dist="38100" dir="2700000" algn="tl">
                    <a:srgbClr val="000000">
                      <a:alpha val="43137"/>
                    </a:srgbClr>
                  </a:outerShdw>
                </a:effectLst>
              </a:rPr>
              <a:t>До 31 декабря 2022 </a:t>
            </a:r>
            <a:r>
              <a:rPr lang="ru-RU" sz="2000" dirty="0"/>
              <a:t>года заказчик </a:t>
            </a:r>
            <a:r>
              <a:rPr lang="ru-RU" sz="2000" dirty="0">
                <a:solidFill>
                  <a:srgbClr val="C00000"/>
                </a:solidFill>
                <a:effectLst>
                  <a:outerShdw blurRad="38100" dist="38100" dir="2700000" algn="tl">
                    <a:srgbClr val="000000">
                      <a:alpha val="43137"/>
                    </a:srgbClr>
                  </a:outerShdw>
                </a:effectLst>
              </a:rPr>
              <a:t>вправе не устанавливать </a:t>
            </a:r>
            <a:r>
              <a:rPr lang="ru-RU" sz="2000" dirty="0"/>
              <a:t>требование </a:t>
            </a:r>
            <a:r>
              <a:rPr lang="ru-RU" sz="2000" dirty="0">
                <a:effectLst>
                  <a:outerShdw blurRad="38100" dist="38100" dir="2700000" algn="tl">
                    <a:srgbClr val="000000">
                      <a:alpha val="43137"/>
                    </a:srgbClr>
                  </a:outerShdw>
                </a:effectLst>
              </a:rPr>
              <a:t>обеспечения исполнения контракта</a:t>
            </a:r>
            <a:r>
              <a:rPr lang="ru-RU" sz="2000" dirty="0"/>
              <a:t>, </a:t>
            </a:r>
            <a:r>
              <a:rPr lang="ru-RU" sz="2000" dirty="0">
                <a:effectLst>
                  <a:outerShdw blurRad="38100" dist="38100" dir="2700000" algn="tl">
                    <a:srgbClr val="000000">
                      <a:alpha val="43137"/>
                    </a:srgbClr>
                  </a:outerShdw>
                </a:effectLst>
              </a:rPr>
              <a:t>обеспечения гарантийных обязательств</a:t>
            </a:r>
            <a:r>
              <a:rPr lang="ru-RU" sz="2000" dirty="0"/>
              <a:t> в извещении об осуществлении </a:t>
            </a:r>
            <a:r>
              <a:rPr lang="ru-RU" sz="2000" dirty="0" smtClean="0"/>
              <a:t>закупки, </a:t>
            </a:r>
            <a:r>
              <a:rPr lang="ru-RU" sz="2000" dirty="0"/>
              <a:t>проекте контракта. </a:t>
            </a:r>
            <a:r>
              <a:rPr lang="ru-RU" sz="2000" dirty="0">
                <a:effectLst>
                  <a:outerShdw blurRad="38100" dist="38100" dir="2700000" algn="tl">
                    <a:srgbClr val="000000">
                      <a:alpha val="43137"/>
                    </a:srgbClr>
                  </a:outerShdw>
                </a:effectLst>
              </a:rPr>
              <a:t>Положения</a:t>
            </a:r>
            <a:r>
              <a:rPr lang="ru-RU" sz="2000" dirty="0"/>
              <a:t> настоящей части </a:t>
            </a:r>
            <a:r>
              <a:rPr lang="ru-RU" sz="2000" dirty="0">
                <a:effectLst>
                  <a:outerShdw blurRad="38100" dist="38100" dir="2700000" algn="tl">
                    <a:srgbClr val="000000">
                      <a:alpha val="43137"/>
                    </a:srgbClr>
                  </a:outerShdw>
                </a:effectLst>
              </a:rPr>
              <a:t>не применяются, если контрактом предусмотрена выплата аванса</a:t>
            </a:r>
            <a:r>
              <a:rPr lang="ru-RU" sz="2000" dirty="0"/>
              <a:t> и при этом </a:t>
            </a:r>
            <a:r>
              <a:rPr lang="ru-RU" sz="2000" dirty="0">
                <a:effectLst>
                  <a:outerShdw blurRad="38100" dist="38100" dir="2700000" algn="tl">
                    <a:srgbClr val="000000">
                      <a:alpha val="43137"/>
                    </a:srgbClr>
                  </a:outerShdw>
                </a:effectLst>
              </a:rPr>
              <a:t>расчеты в части аванса не подлежат казначейскому сопровождению</a:t>
            </a:r>
            <a:r>
              <a:rPr lang="ru-RU" sz="2000" dirty="0"/>
              <a:t>.</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13067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2000" cy="1551194"/>
          </a:xfrm>
        </p:spPr>
        <p:txBody>
          <a:bodyPr/>
          <a:lstStyle/>
          <a:p>
            <a:pPr algn="ctr"/>
            <a:r>
              <a:rPr lang="ru-RU" sz="2800" dirty="0">
                <a:solidFill>
                  <a:srgbClr val="C00000"/>
                </a:solidFill>
                <a:effectLst>
                  <a:outerShdw blurRad="38100" dist="38100" dir="2700000" algn="tl">
                    <a:srgbClr val="000000">
                      <a:alpha val="43137"/>
                    </a:srgbClr>
                  </a:outerShdw>
                </a:effectLst>
              </a:rPr>
              <a:t>Указ Президента РФ от 3 мая 2022 г. N 252</a:t>
            </a:r>
            <a:r>
              <a:rPr lang="ru-RU" sz="2800" dirty="0">
                <a:solidFill>
                  <a:srgbClr val="C00000"/>
                </a:solidFill>
                <a:effectLst>
                  <a:outerShdw blurRad="38100" dist="38100" dir="2700000" algn="tl" rotWithShape="0">
                    <a:srgbClr val="000000">
                      <a:alpha val="43137"/>
                    </a:srgbClr>
                  </a:outerShdw>
                </a:effectLst>
              </a:rPr>
              <a:t/>
            </a:r>
            <a:br>
              <a:rPr lang="ru-RU" sz="2800" dirty="0">
                <a:solidFill>
                  <a:srgbClr val="C00000"/>
                </a:solidFill>
                <a:effectLst>
                  <a:outerShdw blurRad="38100" dist="38100" dir="2700000" algn="tl" rotWithShape="0">
                    <a:srgbClr val="000000">
                      <a:alpha val="43137"/>
                    </a:srgbClr>
                  </a:outerShdw>
                </a:effectLst>
              </a:rPr>
            </a:br>
            <a:r>
              <a:rPr lang="ru-RU" sz="2800" dirty="0">
                <a:solidFill>
                  <a:srgbClr val="C00000"/>
                </a:solidFill>
                <a:effectLst>
                  <a:outerShdw blurRad="38100" dist="38100" dir="2700000" algn="tl">
                    <a:srgbClr val="000000">
                      <a:alpha val="43137"/>
                    </a:srgbClr>
                  </a:outerShdw>
                </a:effectLst>
              </a:rPr>
              <a:t>"О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a:t>
            </a:r>
            <a:endParaRPr lang="ru-RU" sz="2400" i="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5536" y="1988840"/>
            <a:ext cx="8021960" cy="4616648"/>
          </a:xfrm>
        </p:spPr>
        <p:txBody>
          <a:bodyPr/>
          <a:lstStyle/>
          <a:p>
            <a:pPr algn="just">
              <a:buFont typeface="Wingdings" panose="05000000000000000000" pitchFamily="2" charset="2"/>
              <a:buChar char="Ø"/>
            </a:pPr>
            <a:r>
              <a:rPr lang="ru-RU" sz="2000" dirty="0" smtClean="0"/>
              <a:t>С 3 мая 2022 года для всех российских организаций (в том числе заказчиков) </a:t>
            </a:r>
            <a:r>
              <a:rPr lang="ru-RU" sz="2000" dirty="0" smtClean="0">
                <a:effectLst>
                  <a:outerShdw blurRad="38100" dist="38100" dir="2700000" algn="tl">
                    <a:srgbClr val="000000">
                      <a:alpha val="43137"/>
                    </a:srgbClr>
                  </a:outerShdw>
                </a:effectLst>
              </a:rPr>
              <a:t>запрещено заключение и исполнение любых сделок</a:t>
            </a:r>
            <a:r>
              <a:rPr lang="ru-RU" sz="2000" dirty="0" smtClean="0"/>
              <a:t>, </a:t>
            </a:r>
            <a:r>
              <a:rPr lang="ru-RU" sz="2000" dirty="0" smtClean="0">
                <a:effectLst>
                  <a:outerShdw blurRad="38100" dist="38100" dir="2700000" algn="tl">
                    <a:srgbClr val="000000">
                      <a:alpha val="43137"/>
                    </a:srgbClr>
                  </a:outerShdw>
                </a:effectLst>
              </a:rPr>
              <a:t>в том числе ранее заключенных, но не исполненных по состоянию на 03 мая 2022 года </a:t>
            </a:r>
            <a:r>
              <a:rPr lang="ru-RU" sz="2000" dirty="0" smtClean="0"/>
              <a:t>с отдельными юридическими, физическими лицами и находящимися под их контролем организациями, в отношении которых применены специальные экономические меры.</a:t>
            </a:r>
          </a:p>
          <a:p>
            <a:pPr algn="just">
              <a:buFont typeface="Wingdings" panose="05000000000000000000" pitchFamily="2" charset="2"/>
              <a:buChar char="Ø"/>
            </a:pPr>
            <a:r>
              <a:rPr lang="ru-RU" sz="2000" dirty="0" smtClean="0"/>
              <a:t>Правительство РФ обязано утвердить перечень конкретных лиц, находящихся под такими санкциями – запрет на совершение и исполнение с ними и контролируемыми ими организациями любых сделок.</a:t>
            </a:r>
          </a:p>
          <a:p>
            <a:pPr algn="just">
              <a:buFont typeface="Wingdings" panose="05000000000000000000" pitchFamily="2" charset="2"/>
              <a:buChar char="Ø"/>
            </a:pPr>
            <a:r>
              <a:rPr lang="ru-RU" sz="2000" dirty="0"/>
              <a:t>Постановление Правительства РФ от 11 мая 2022 г. N 851</a:t>
            </a:r>
            <a:br>
              <a:rPr lang="ru-RU" sz="2000" dirty="0"/>
            </a:br>
            <a:r>
              <a:rPr lang="ru-RU" sz="2000" dirty="0" smtClean="0"/>
              <a:t>«О </a:t>
            </a:r>
            <a:r>
              <a:rPr lang="ru-RU" sz="2000" dirty="0"/>
              <a:t>мерах по реализации Указа Президента Российской Федерации от 3 мая 2022 г. N </a:t>
            </a:r>
            <a:r>
              <a:rPr lang="ru-RU" sz="2000" dirty="0" smtClean="0"/>
              <a:t>252» - </a:t>
            </a:r>
            <a:r>
              <a:rPr lang="ru-RU" sz="2000" dirty="0" smtClean="0">
                <a:effectLst>
                  <a:outerShdw blurRad="38100" dist="38100" dir="2700000" algn="tl">
                    <a:srgbClr val="000000">
                      <a:alpha val="43137"/>
                    </a:srgbClr>
                  </a:outerShdw>
                </a:effectLst>
              </a:rPr>
              <a:t>утвержден перечень</a:t>
            </a:r>
            <a:r>
              <a:rPr lang="ru-RU" sz="2000" dirty="0">
                <a:effectLst>
                  <a:outerShdw blurRad="38100" dist="38100" dir="2700000" algn="tl">
                    <a:srgbClr val="000000">
                      <a:alpha val="43137"/>
                    </a:srgbClr>
                  </a:outerShdw>
                </a:effectLst>
              </a:rPr>
              <a:t> юридических лиц</a:t>
            </a:r>
            <a:r>
              <a:rPr lang="ru-RU" sz="2000" dirty="0"/>
              <a:t>, в отношении которых применяются специальные экономические </a:t>
            </a:r>
            <a:r>
              <a:rPr lang="ru-RU" sz="2000" dirty="0" smtClean="0"/>
              <a:t>меры.</a:t>
            </a:r>
          </a:p>
          <a:p>
            <a:pPr marL="0" indent="0">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47800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0648"/>
            <a:ext cx="8382000" cy="387798"/>
          </a:xfrm>
        </p:spPr>
        <p:txBody>
          <a:bodyPr/>
          <a:lstStyle/>
          <a:p>
            <a:r>
              <a:rPr lang="ru-RU" sz="2800" dirty="0">
                <a:solidFill>
                  <a:srgbClr val="C00000"/>
                </a:solidFill>
                <a:effectLst/>
                <a:hlinkClick r:id="rId2"/>
              </a:rPr>
              <a:t>Письмо Минфина России от 9 июня 2022 г. N 24-06-06/54846</a:t>
            </a:r>
            <a:endParaRPr lang="ru-RU" sz="2800" dirty="0">
              <a:solidFill>
                <a:srgbClr val="C00000"/>
              </a:solidFill>
            </a:endParaRPr>
          </a:p>
        </p:txBody>
      </p:sp>
      <p:sp>
        <p:nvSpPr>
          <p:cNvPr id="3" name="Объект 2"/>
          <p:cNvSpPr>
            <a:spLocks noGrp="1"/>
          </p:cNvSpPr>
          <p:nvPr>
            <p:ph idx="1"/>
          </p:nvPr>
        </p:nvSpPr>
        <p:spPr>
          <a:xfrm>
            <a:off x="381000" y="1412875"/>
            <a:ext cx="8382000" cy="4555093"/>
          </a:xfrm>
        </p:spPr>
        <p:txBody>
          <a:bodyPr/>
          <a:lstStyle/>
          <a:p>
            <a:pPr algn="just">
              <a:buFont typeface="Wingdings" panose="05000000000000000000" pitchFamily="2" charset="2"/>
              <a:buChar char="Ø"/>
            </a:pPr>
            <a:r>
              <a:rPr lang="ru-RU" sz="2000" dirty="0" smtClean="0"/>
              <a:t>При </a:t>
            </a:r>
            <a:r>
              <a:rPr lang="ru-RU" sz="2000" dirty="0"/>
              <a:t>подготовке извещения заказчики на основании </a:t>
            </a:r>
            <a:r>
              <a:rPr lang="ru-RU" sz="2000" dirty="0">
                <a:hlinkClick r:id="rId3"/>
              </a:rPr>
              <a:t>п. 1 ч. 1 ст. 31</a:t>
            </a:r>
            <a:r>
              <a:rPr lang="ru-RU" sz="2000" dirty="0"/>
              <a:t> Закона N 44-ФЗ должны устанавливать требование в том числе о том, что участник закупки не является лицом, находящимся под соответствующими санкциями</a:t>
            </a:r>
            <a:r>
              <a:rPr lang="ru-RU" sz="2000" dirty="0" smtClean="0"/>
              <a:t>.</a:t>
            </a:r>
          </a:p>
          <a:p>
            <a:pPr algn="just">
              <a:buFont typeface="Wingdings" panose="05000000000000000000" pitchFamily="2" charset="2"/>
              <a:buChar char="Ø"/>
            </a:pPr>
            <a:r>
              <a:rPr lang="ru-RU" sz="2000" dirty="0" smtClean="0"/>
              <a:t>Соответствие </a:t>
            </a:r>
            <a:r>
              <a:rPr lang="ru-RU" sz="2000" dirty="0"/>
              <a:t>участника указанному требованию подтверждается сведениями, содержащимися в выписке из ЕГРЮЛ или из ЕГРИП, копиях документов, удостоверяющих личность физического лица, заверенном переводе на русский язык документов о государственной регистрации </a:t>
            </a:r>
            <a:r>
              <a:rPr lang="ru-RU" sz="2000" dirty="0" err="1"/>
              <a:t>юрлица</a:t>
            </a:r>
            <a:r>
              <a:rPr lang="ru-RU" sz="2000" dirty="0"/>
              <a:t> или физического лица в качестве ИП в соответствии с законодательством соответствующего государства (для иностранного лица), копиях учредительных документов участника закупки (для юридического лица</a:t>
            </a:r>
            <a:r>
              <a:rPr lang="ru-RU" sz="2000" dirty="0" smtClean="0"/>
              <a:t>).</a:t>
            </a:r>
          </a:p>
          <a:p>
            <a:pPr algn="just">
              <a:buFont typeface="Wingdings" panose="05000000000000000000" pitchFamily="2" charset="2"/>
              <a:buChar char="Ø"/>
            </a:pPr>
            <a:r>
              <a:rPr lang="ru-RU" sz="2000" dirty="0"/>
              <a:t>При этом в случае, если участник закупки включен в </a:t>
            </a:r>
            <a:r>
              <a:rPr lang="ru-RU" sz="2000" dirty="0">
                <a:hlinkClick r:id="rId4"/>
              </a:rPr>
              <a:t>перечень</a:t>
            </a:r>
            <a:r>
              <a:rPr lang="ru-RU" sz="2000" dirty="0"/>
              <a:t> юридических лиц, в отношении которых применяются специальные экономические меры, заявка такого участника подлежит отклонению. </a:t>
            </a:r>
          </a:p>
        </p:txBody>
      </p:sp>
    </p:spTree>
    <p:extLst>
      <p:ext uri="{BB962C8B-B14F-4D97-AF65-F5344CB8AC3E}">
        <p14:creationId xmlns:p14="http://schemas.microsoft.com/office/powerpoint/2010/main" val="133191896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60648"/>
            <a:ext cx="8382000" cy="387798"/>
          </a:xfrm>
        </p:spPr>
        <p:txBody>
          <a:bodyPr/>
          <a:lstStyle/>
          <a:p>
            <a:r>
              <a:rPr lang="ru-RU" sz="2800" dirty="0">
                <a:solidFill>
                  <a:srgbClr val="C00000"/>
                </a:solidFill>
                <a:effectLst/>
                <a:hlinkClick r:id="rId2"/>
              </a:rPr>
              <a:t>Письмо Минфина России от 9 июня 2022 г. N 24-06-06/54846</a:t>
            </a:r>
            <a:endParaRPr lang="ru-RU" sz="2800" dirty="0">
              <a:solidFill>
                <a:srgbClr val="C00000"/>
              </a:solidFill>
            </a:endParaRPr>
          </a:p>
        </p:txBody>
      </p:sp>
      <p:sp>
        <p:nvSpPr>
          <p:cNvPr id="3" name="Объект 2"/>
          <p:cNvSpPr>
            <a:spLocks noGrp="1"/>
          </p:cNvSpPr>
          <p:nvPr>
            <p:ph idx="1"/>
          </p:nvPr>
        </p:nvSpPr>
        <p:spPr>
          <a:xfrm>
            <a:off x="381000" y="1412875"/>
            <a:ext cx="8382000" cy="3939540"/>
          </a:xfrm>
        </p:spPr>
        <p:txBody>
          <a:bodyPr/>
          <a:lstStyle/>
          <a:p>
            <a:pPr algn="just">
              <a:buFont typeface="Wingdings" panose="05000000000000000000" pitchFamily="2" charset="2"/>
              <a:buChar char="Ø"/>
            </a:pPr>
            <a:r>
              <a:rPr lang="ru-RU" sz="2000" dirty="0"/>
              <a:t>Также если заказчик или комиссия обнаружат, что </a:t>
            </a:r>
            <a:r>
              <a:rPr lang="ru-RU" sz="2000" dirty="0">
                <a:effectLst>
                  <a:outerShdw blurRad="38100" dist="38100" dir="2700000" algn="tl">
                    <a:srgbClr val="000000">
                      <a:alpha val="43137"/>
                    </a:srgbClr>
                  </a:outerShdw>
                </a:effectLst>
              </a:rPr>
              <a:t>участник не соответствует требованиям</a:t>
            </a:r>
            <a:r>
              <a:rPr lang="ru-RU" sz="2000" dirty="0"/>
              <a:t> </a:t>
            </a:r>
            <a:r>
              <a:rPr lang="ru-RU" sz="2000" dirty="0">
                <a:hlinkClick r:id="rId3"/>
              </a:rPr>
              <a:t>Указа</a:t>
            </a:r>
            <a:r>
              <a:rPr lang="ru-RU" sz="2000" dirty="0"/>
              <a:t> N 252, </a:t>
            </a:r>
            <a:r>
              <a:rPr lang="ru-RU" sz="2000" dirty="0">
                <a:hlinkClick r:id="rId4"/>
              </a:rPr>
              <a:t>постановления</a:t>
            </a:r>
            <a:r>
              <a:rPr lang="ru-RU" sz="2000" dirty="0"/>
              <a:t> Правительства РФ от 11.05.2022 N 851 "О мерах по реализации Указа Президента Российской Федерации от 3 мая 2022 г. N 252", </a:t>
            </a:r>
            <a:r>
              <a:rPr lang="ru-RU" sz="2000" dirty="0">
                <a:effectLst>
                  <a:outerShdw blurRad="38100" dist="38100" dir="2700000" algn="tl">
                    <a:srgbClr val="000000">
                      <a:alpha val="43137"/>
                    </a:srgbClr>
                  </a:outerShdw>
                </a:effectLst>
              </a:rPr>
              <a:t>или предоставил недостоверную информацию в отношении своего соответствия </a:t>
            </a:r>
            <a:r>
              <a:rPr lang="ru-RU" sz="2000" dirty="0"/>
              <a:t>указанным требованиям, такой </a:t>
            </a:r>
            <a:r>
              <a:rPr lang="ru-RU" sz="2000" dirty="0">
                <a:effectLst>
                  <a:outerShdw blurRad="38100" dist="38100" dir="2700000" algn="tl">
                    <a:srgbClr val="000000">
                      <a:alpha val="43137"/>
                    </a:srgbClr>
                  </a:outerShdw>
                </a:effectLst>
              </a:rPr>
              <a:t>участник подлежит отстранению от участия в закупке</a:t>
            </a:r>
            <a:r>
              <a:rPr lang="ru-RU" sz="2000" dirty="0"/>
              <a:t> или </a:t>
            </a:r>
            <a:r>
              <a:rPr lang="ru-RU" sz="2000" dirty="0">
                <a:effectLst>
                  <a:outerShdw blurRad="38100" dist="38100" dir="2700000" algn="tl">
                    <a:srgbClr val="000000">
                      <a:alpha val="43137"/>
                    </a:srgbClr>
                  </a:outerShdw>
                </a:effectLst>
              </a:rPr>
              <a:t>заказчиком</a:t>
            </a:r>
            <a:r>
              <a:rPr lang="ru-RU" sz="2000" dirty="0"/>
              <a:t> в любой момент до заключения контракта может быть принято </a:t>
            </a:r>
            <a:r>
              <a:rPr lang="ru-RU" sz="2000" dirty="0">
                <a:effectLst>
                  <a:outerShdw blurRad="38100" dist="38100" dir="2700000" algn="tl">
                    <a:srgbClr val="000000">
                      <a:alpha val="43137"/>
                    </a:srgbClr>
                  </a:outerShdw>
                </a:effectLst>
              </a:rPr>
              <a:t>решение об отказе от заключения контракта</a:t>
            </a:r>
            <a:r>
              <a:rPr lang="ru-RU" sz="2000" dirty="0"/>
              <a:t> с таким участником - победителем закупки</a:t>
            </a:r>
            <a:r>
              <a:rPr lang="ru-RU" sz="2000" dirty="0" smtClean="0"/>
              <a:t>.</a:t>
            </a:r>
          </a:p>
          <a:p>
            <a:pPr algn="just">
              <a:buFont typeface="Wingdings" panose="05000000000000000000" pitchFamily="2" charset="2"/>
              <a:buChar char="Ø"/>
            </a:pPr>
            <a:r>
              <a:rPr lang="ru-RU" sz="2000" dirty="0"/>
              <a:t>В случае выявления указанного несоответствия в ходе исполнения контракта заказчик на основании </a:t>
            </a:r>
            <a:r>
              <a:rPr lang="ru-RU" sz="2000" dirty="0">
                <a:hlinkClick r:id="rId5"/>
              </a:rPr>
              <a:t>ч. 15 ст. 95</a:t>
            </a:r>
            <a:r>
              <a:rPr lang="ru-RU" sz="2000" dirty="0"/>
              <a:t> Закона N 44-ФЗ обязан принять решение об одностороннем отказе от исполнения контракта и направить </a:t>
            </a:r>
            <a:r>
              <a:rPr lang="ru-RU" sz="2000" dirty="0" smtClean="0"/>
              <a:t>в </a:t>
            </a:r>
            <a:r>
              <a:rPr lang="ru-RU" sz="2000" dirty="0"/>
              <a:t>контрольный орган обращение о включении информации о таком </a:t>
            </a:r>
            <a:r>
              <a:rPr lang="ru-RU" sz="2000" dirty="0" smtClean="0"/>
              <a:t>поставщике </a:t>
            </a:r>
            <a:r>
              <a:rPr lang="ru-RU" sz="2000" dirty="0"/>
              <a:t>в РНП.</a:t>
            </a:r>
          </a:p>
        </p:txBody>
      </p:sp>
    </p:spTree>
    <p:extLst>
      <p:ext uri="{BB962C8B-B14F-4D97-AF65-F5344CB8AC3E}">
        <p14:creationId xmlns:p14="http://schemas.microsoft.com/office/powerpoint/2010/main" val="356290989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775597"/>
          </a:xfrm>
        </p:spPr>
        <p:txBody>
          <a:bodyPr/>
          <a:lstStyle/>
          <a:p>
            <a:pPr algn="ctr"/>
            <a:r>
              <a:rPr lang="ru-RU" sz="2800" dirty="0">
                <a:solidFill>
                  <a:srgbClr val="C00000"/>
                </a:solidFill>
                <a:effectLst/>
                <a:hlinkClick r:id="rId2"/>
              </a:rPr>
              <a:t>Постановление Правительства РФ от 16 мая 2022 г. N </a:t>
            </a:r>
            <a:r>
              <a:rPr lang="ru-RU" sz="2800" dirty="0" smtClean="0">
                <a:solidFill>
                  <a:srgbClr val="C00000"/>
                </a:solidFill>
                <a:effectLst/>
                <a:hlinkClick r:id="rId2"/>
              </a:rPr>
              <a:t>883</a:t>
            </a:r>
            <a:r>
              <a:rPr lang="ru-RU" sz="2800" dirty="0" smtClean="0">
                <a:solidFill>
                  <a:srgbClr val="C00000"/>
                </a:solidFill>
                <a:effectLst/>
              </a:rPr>
              <a:t/>
            </a:r>
            <a:br>
              <a:rPr lang="ru-RU" sz="2800" dirty="0" smtClean="0">
                <a:solidFill>
                  <a:srgbClr val="C00000"/>
                </a:solidFill>
                <a:effectLst/>
              </a:rPr>
            </a:br>
            <a:r>
              <a:rPr lang="ru-RU" sz="2800" dirty="0" smtClean="0">
                <a:solidFill>
                  <a:srgbClr val="C00000"/>
                </a:solidFill>
                <a:effectLst/>
              </a:rPr>
              <a:t>вступило в силу с 25 мая 2022 года</a:t>
            </a:r>
            <a:endParaRPr lang="ru-RU" sz="2800" dirty="0">
              <a:solidFill>
                <a:srgbClr val="C00000"/>
              </a:solidFill>
            </a:endParaRPr>
          </a:p>
        </p:txBody>
      </p:sp>
      <p:sp>
        <p:nvSpPr>
          <p:cNvPr id="3" name="Объект 2"/>
          <p:cNvSpPr>
            <a:spLocks noGrp="1"/>
          </p:cNvSpPr>
          <p:nvPr>
            <p:ph idx="1"/>
          </p:nvPr>
        </p:nvSpPr>
        <p:spPr>
          <a:xfrm>
            <a:off x="381000" y="1412875"/>
            <a:ext cx="8382000" cy="5109091"/>
          </a:xfrm>
        </p:spPr>
        <p:txBody>
          <a:bodyPr/>
          <a:lstStyle/>
          <a:p>
            <a:pPr>
              <a:buFont typeface="Wingdings" panose="05000000000000000000" pitchFamily="2" charset="2"/>
              <a:buChar char="Ø"/>
            </a:pPr>
            <a:r>
              <a:rPr lang="ru-RU" sz="2000" dirty="0"/>
              <a:t>Соответствующие изменения внесены в акты Правительства РФ, согласно которым в соответствии со </a:t>
            </a:r>
            <a:r>
              <a:rPr lang="ru-RU" sz="2000" dirty="0">
                <a:hlinkClick r:id="rId3"/>
              </a:rPr>
              <a:t>ст. 14</a:t>
            </a:r>
            <a:r>
              <a:rPr lang="ru-RU" sz="2000" dirty="0"/>
              <a:t> Закона N 44-ФЗ установлены запреты и ограничения допуска к </a:t>
            </a:r>
            <a:r>
              <a:rPr lang="ru-RU" sz="2000" dirty="0" err="1"/>
              <a:t>госзакупкам</a:t>
            </a:r>
            <a:r>
              <a:rPr lang="ru-RU" sz="2000" dirty="0"/>
              <a:t> отдельных иностранных товаров, работ, услуг, а также в соответствии с п. 1 ч. 8 ст. 3 Закона N 223-ФЗ - приоритет российских товаров работ, услуг, а также определены минимальные доли закупок российских товаров по законам N 44-ФЗ и 223-ФЗ. Так, </a:t>
            </a:r>
            <a:r>
              <a:rPr lang="ru-RU" sz="2000" dirty="0">
                <a:effectLst>
                  <a:outerShdw blurRad="38100" dist="38100" dir="2700000" algn="tl">
                    <a:srgbClr val="000000">
                      <a:alpha val="43137"/>
                    </a:srgbClr>
                  </a:outerShdw>
                </a:effectLst>
              </a:rPr>
              <a:t>при применении национального режима </a:t>
            </a:r>
            <a:r>
              <a:rPr lang="ru-RU" sz="2000" dirty="0"/>
              <a:t>в ходе осуществления закупок </a:t>
            </a:r>
            <a:r>
              <a:rPr lang="ru-RU" sz="2000" dirty="0">
                <a:effectLst>
                  <a:outerShdw blurRad="38100" dist="38100" dir="2700000" algn="tl">
                    <a:srgbClr val="000000">
                      <a:alpha val="43137"/>
                    </a:srgbClr>
                  </a:outerShdw>
                </a:effectLst>
              </a:rPr>
              <a:t>товары, работы и услуги, происходящие из Донецкой Народной Республики и Луганской Народной Республики, приравнены к происходящим из государств - членов ЕАЭС.</a:t>
            </a:r>
          </a:p>
          <a:p>
            <a:pPr>
              <a:buFont typeface="Wingdings" panose="05000000000000000000" pitchFamily="2" charset="2"/>
              <a:buChar char="Ø"/>
            </a:pPr>
            <a:r>
              <a:rPr lang="ru-RU" sz="2000" dirty="0"/>
              <a:t>При этом в целях применения </a:t>
            </a:r>
            <a:r>
              <a:rPr lang="ru-RU" sz="2000" dirty="0">
                <a:hlinkClick r:id="rId4"/>
              </a:rPr>
              <a:t>постановления</a:t>
            </a:r>
            <a:r>
              <a:rPr lang="ru-RU" sz="2000" dirty="0"/>
              <a:t> Правительства РФ от 30.04.2020 N 617 </a:t>
            </a:r>
            <a:r>
              <a:rPr lang="ru-RU" sz="2000" dirty="0">
                <a:effectLst>
                  <a:outerShdw blurRad="38100" dist="38100" dir="2700000" algn="tl">
                    <a:srgbClr val="000000">
                      <a:alpha val="43137"/>
                    </a:srgbClr>
                  </a:outerShdw>
                </a:effectLst>
              </a:rPr>
              <a:t>подтверждением страны происхождения товаров, произведенных в ДНР и ЛНР</a:t>
            </a:r>
            <a:r>
              <a:rPr lang="ru-RU" sz="2000" dirty="0"/>
              <a:t>, </a:t>
            </a:r>
            <a:r>
              <a:rPr lang="ru-RU" sz="2000" dirty="0">
                <a:effectLst>
                  <a:outerShdw blurRad="38100" dist="38100" dir="2700000" algn="tl">
                    <a:srgbClr val="000000">
                      <a:alpha val="43137"/>
                    </a:srgbClr>
                  </a:outerShdw>
                </a:effectLst>
              </a:rPr>
              <a:t>является указание в заявке регистрационного номера сертификата о происхождении товара, выдаваемого уполномоченными органами ЛНР и ДНР</a:t>
            </a:r>
            <a:r>
              <a:rPr lang="ru-RU" sz="2000" dirty="0"/>
              <a:t>. Реквизиты сертификата указываются в контракте, при этом сам сертификат поставщик обязан предоставить заказчику при исполнении контракта.</a:t>
            </a:r>
          </a:p>
          <a:p>
            <a:pPr marL="0" indent="0">
              <a:buNone/>
            </a:pPr>
            <a:endParaRPr lang="ru-RU" sz="2000" dirty="0"/>
          </a:p>
        </p:txBody>
      </p:sp>
    </p:spTree>
    <p:extLst>
      <p:ext uri="{BB962C8B-B14F-4D97-AF65-F5344CB8AC3E}">
        <p14:creationId xmlns:p14="http://schemas.microsoft.com/office/powerpoint/2010/main" val="30923314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539552" y="55837"/>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95536" y="255892"/>
            <a:ext cx="8382000" cy="5964710"/>
          </a:xfrm>
        </p:spPr>
        <p:txBody>
          <a:bodyPr/>
          <a:lstStyle/>
          <a:p>
            <a:pPr marL="0" indent="0" algn="ctr">
              <a:buNone/>
            </a:pPr>
            <a:r>
              <a:rPr lang="ru-RU" sz="2400" b="1" dirty="0" smtClean="0">
                <a:solidFill>
                  <a:srgbClr val="C00000"/>
                </a:solidFill>
                <a:effectLst>
                  <a:outerShdw blurRad="38100" dist="38100" dir="2700000" algn="tl">
                    <a:srgbClr val="000000">
                      <a:alpha val="43137"/>
                    </a:srgbClr>
                  </a:outerShdw>
                </a:effectLst>
              </a:rPr>
              <a:t>ПП РФ от 04.07.2018г. № 783</a:t>
            </a:r>
          </a:p>
          <a:p>
            <a:pPr marL="457200" indent="-457200">
              <a:buAutoNum type="arabicPeriod"/>
            </a:pPr>
            <a:r>
              <a:rPr lang="ru-RU" sz="2000" dirty="0" smtClean="0">
                <a:effectLst>
                  <a:outerShdw blurRad="38100" dist="38100" dir="2700000" algn="tl">
                    <a:srgbClr val="000000">
                      <a:alpha val="43137"/>
                    </a:srgbClr>
                  </a:outerShdw>
                </a:effectLst>
              </a:rPr>
              <a:t>Списание</a:t>
            </a:r>
            <a:r>
              <a:rPr lang="ru-RU" sz="2000" dirty="0" smtClean="0"/>
              <a:t> начисленных и неуплаченных сумм </a:t>
            </a:r>
            <a:r>
              <a:rPr lang="ru-RU" sz="2000" dirty="0" smtClean="0">
                <a:effectLst>
                  <a:outerShdw blurRad="38100" dist="38100" dir="2700000" algn="tl">
                    <a:srgbClr val="000000">
                      <a:alpha val="43137"/>
                    </a:srgbClr>
                  </a:outerShdw>
                </a:effectLst>
              </a:rPr>
              <a:t>неустоек</a:t>
            </a:r>
            <a:r>
              <a:rPr lang="ru-RU" sz="2000" dirty="0" smtClean="0"/>
              <a:t> (штрафов, пеней) </a:t>
            </a:r>
            <a:r>
              <a:rPr lang="ru-RU" sz="2000" dirty="0" smtClean="0">
                <a:effectLst>
                  <a:outerShdw blurRad="38100" dist="38100" dir="2700000" algn="tl">
                    <a:srgbClr val="000000">
                      <a:alpha val="43137"/>
                    </a:srgbClr>
                  </a:outerShdw>
                </a:effectLst>
              </a:rPr>
              <a:t>осуществляется (</a:t>
            </a:r>
            <a:r>
              <a:rPr lang="ru-RU" sz="2000" dirty="0" smtClean="0">
                <a:solidFill>
                  <a:srgbClr val="C00000"/>
                </a:solidFill>
                <a:effectLst>
                  <a:outerShdw blurRad="38100" dist="38100" dir="2700000" algn="tl">
                    <a:srgbClr val="000000">
                      <a:alpha val="43137"/>
                    </a:srgbClr>
                  </a:outerShdw>
                </a:effectLst>
              </a:rPr>
              <a:t>обязанность заказчика!!!</a:t>
            </a:r>
            <a:r>
              <a:rPr lang="ru-RU" sz="2000" dirty="0" smtClean="0">
                <a:effectLst>
                  <a:outerShdw blurRad="38100" dist="38100" dir="2700000" algn="tl">
                    <a:srgbClr val="000000">
                      <a:alpha val="43137"/>
                    </a:srgbClr>
                  </a:outerShdw>
                </a:effectLst>
              </a:rPr>
              <a:t>) по контрактам</a:t>
            </a:r>
            <a:r>
              <a:rPr lang="ru-RU" sz="2000" dirty="0" smtClean="0"/>
              <a:t>, </a:t>
            </a:r>
            <a:r>
              <a:rPr lang="ru-RU" sz="2000" dirty="0" smtClean="0">
                <a:effectLst>
                  <a:outerShdw blurRad="38100" dist="38100" dir="2700000" algn="tl">
                    <a:srgbClr val="000000">
                      <a:alpha val="43137"/>
                    </a:srgbClr>
                  </a:outerShdw>
                </a:effectLst>
              </a:rPr>
              <a:t>обязательства по которым исполнены в полном объеме</a:t>
            </a:r>
            <a:r>
              <a:rPr lang="ru-RU" sz="2000" dirty="0" smtClean="0"/>
              <a:t>, </a:t>
            </a:r>
          </a:p>
          <a:p>
            <a:pPr marL="0" indent="0">
              <a:buNone/>
            </a:pPr>
            <a:r>
              <a:rPr lang="ru-RU" sz="2000" dirty="0" smtClean="0"/>
              <a:t>за исключением контрактов, по которым:</a:t>
            </a:r>
          </a:p>
          <a:p>
            <a:pPr marL="0" indent="0">
              <a:buNone/>
            </a:pPr>
            <a:r>
              <a:rPr lang="ru-RU" sz="2000" dirty="0">
                <a:effectLst>
                  <a:outerShdw blurRad="38100" dist="38100" dir="2700000" algn="tl">
                    <a:srgbClr val="000000">
                      <a:alpha val="43137"/>
                    </a:srgbClr>
                  </a:outerShdw>
                </a:effectLst>
              </a:rPr>
              <a:t>а) в 2015, 2016 и 2020</a:t>
            </a:r>
            <a:r>
              <a:rPr lang="ru-RU" sz="2000" dirty="0"/>
              <a:t> годах </a:t>
            </a:r>
            <a:r>
              <a:rPr lang="ru-RU" sz="2000" dirty="0">
                <a:effectLst>
                  <a:outerShdw blurRad="38100" dist="38100" dir="2700000" algn="tl">
                    <a:srgbClr val="000000">
                      <a:alpha val="43137"/>
                    </a:srgbClr>
                  </a:outerShdw>
                </a:effectLst>
              </a:rPr>
              <a:t>изменены</a:t>
            </a:r>
            <a:r>
              <a:rPr lang="ru-RU" sz="2000" dirty="0"/>
              <a:t> по соглашению сторон </a:t>
            </a:r>
            <a:r>
              <a:rPr lang="ru-RU" sz="2000" dirty="0">
                <a:effectLst>
                  <a:outerShdw blurRad="38100" dist="38100" dir="2700000" algn="tl">
                    <a:srgbClr val="000000">
                      <a:alpha val="43137"/>
                    </a:srgbClr>
                  </a:outerShdw>
                </a:effectLst>
              </a:rPr>
              <a:t>условия о сроке исполнения </a:t>
            </a:r>
            <a:r>
              <a:rPr lang="ru-RU" sz="2000" dirty="0"/>
              <a:t>контракта, и (или) </a:t>
            </a:r>
            <a:r>
              <a:rPr lang="ru-RU" sz="2000" dirty="0">
                <a:effectLst>
                  <a:outerShdw blurRad="38100" dist="38100" dir="2700000" algn="tl">
                    <a:srgbClr val="000000">
                      <a:alpha val="43137"/>
                    </a:srgbClr>
                  </a:outerShdw>
                </a:effectLst>
              </a:rPr>
              <a:t>цене контракта</a:t>
            </a:r>
            <a:r>
              <a:rPr lang="ru-RU" sz="2000" dirty="0"/>
              <a:t>, и (или) цене единицы товара, работы, услуги, и (или) </a:t>
            </a:r>
            <a:r>
              <a:rPr lang="ru-RU" sz="2000" dirty="0">
                <a:effectLst>
                  <a:outerShdw blurRad="38100" dist="38100" dir="2700000" algn="tl">
                    <a:srgbClr val="000000">
                      <a:alpha val="43137"/>
                    </a:srgbClr>
                  </a:outerShdw>
                </a:effectLst>
              </a:rPr>
              <a:t>количестве</a:t>
            </a:r>
            <a:r>
              <a:rPr lang="ru-RU" sz="2000" dirty="0"/>
              <a:t> товаров, объеме работ, услуг, предусмотренных контрактами;</a:t>
            </a:r>
          </a:p>
          <a:p>
            <a:pPr marL="0" indent="0">
              <a:buNone/>
            </a:pPr>
            <a:r>
              <a:rPr lang="ru-RU" sz="2000" dirty="0">
                <a:effectLst>
                  <a:outerShdw blurRad="38100" dist="38100" dir="2700000" algn="tl">
                    <a:srgbClr val="000000">
                      <a:alpha val="43137"/>
                    </a:srgbClr>
                  </a:outerShdw>
                </a:effectLst>
              </a:rPr>
              <a:t>б) в 2020 году </a:t>
            </a:r>
            <a:r>
              <a:rPr lang="ru-RU" sz="2000" dirty="0"/>
              <a:t>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a:t>
            </a:r>
            <a:r>
              <a:rPr lang="ru-RU" sz="2000" dirty="0">
                <a:effectLst>
                  <a:outerShdw blurRad="38100" dist="38100" dir="2700000" algn="tl">
                    <a:srgbClr val="000000">
                      <a:alpha val="43137"/>
                    </a:srgbClr>
                  </a:outerShdw>
                </a:effectLst>
              </a:rPr>
              <a:t>в связи с распространением новой </a:t>
            </a:r>
            <a:r>
              <a:rPr lang="ru-RU" sz="2000" dirty="0" err="1">
                <a:effectLst>
                  <a:outerShdw blurRad="38100" dist="38100" dir="2700000" algn="tl">
                    <a:srgbClr val="000000">
                      <a:alpha val="43137"/>
                    </a:srgbClr>
                  </a:outerShdw>
                </a:effectLst>
              </a:rPr>
              <a:t>коронавирусной</a:t>
            </a:r>
            <a:r>
              <a:rPr lang="ru-RU" sz="2000" dirty="0">
                <a:effectLst>
                  <a:outerShdw blurRad="38100" dist="38100" dir="2700000" algn="tl">
                    <a:srgbClr val="000000">
                      <a:alpha val="43137"/>
                    </a:srgbClr>
                  </a:outerShdw>
                </a:effectLst>
              </a:rPr>
              <a:t> инфекции</a:t>
            </a:r>
            <a:r>
              <a:rPr lang="ru-RU" sz="2000" dirty="0"/>
              <a:t>;</a:t>
            </a:r>
          </a:p>
          <a:p>
            <a:pPr marL="0" indent="0">
              <a:buNone/>
            </a:pPr>
            <a:r>
              <a:rPr lang="ru-RU" sz="2000" dirty="0" smtClean="0">
                <a:effectLst>
                  <a:outerShdw blurRad="38100" dist="38100" dir="2700000" algn="tl">
                    <a:srgbClr val="000000">
                      <a:alpha val="43137"/>
                    </a:srgbClr>
                  </a:outerShdw>
                </a:effectLst>
              </a:rPr>
              <a:t>в</a:t>
            </a:r>
            <a:r>
              <a:rPr lang="ru-RU" sz="2000" dirty="0">
                <a:effectLst>
                  <a:outerShdw blurRad="38100" dist="38100" dir="2700000" algn="tl">
                    <a:srgbClr val="000000">
                      <a:alpha val="43137"/>
                    </a:srgbClr>
                  </a:outerShdw>
                </a:effectLst>
              </a:rPr>
              <a:t>) </a:t>
            </a:r>
            <a:r>
              <a:rPr lang="ru-RU" sz="2000" dirty="0"/>
              <a:t>в 2021 и 2022 годах </a:t>
            </a:r>
            <a:r>
              <a:rPr lang="ru-RU" sz="2000" dirty="0">
                <a:effectLst>
                  <a:outerShdw blurRad="38100" dist="38100" dir="2700000" algn="tl">
                    <a:srgbClr val="000000">
                      <a:alpha val="43137"/>
                    </a:srgbClr>
                  </a:outerShdw>
                </a:effectLst>
              </a:rPr>
              <a:t>обязательства не были исполнены </a:t>
            </a:r>
            <a:r>
              <a:rPr lang="ru-RU" sz="2000" dirty="0"/>
              <a:t>в полном объеме в </a:t>
            </a:r>
            <a:r>
              <a:rPr lang="ru-RU" sz="2000" dirty="0">
                <a:effectLst>
                  <a:outerShdw blurRad="38100" dist="38100" dir="2700000" algn="tl">
                    <a:srgbClr val="000000">
                      <a:alpha val="43137"/>
                    </a:srgbClr>
                  </a:outerShdw>
                </a:effectLst>
              </a:rPr>
              <a:t>связи с существенным увеличением </a:t>
            </a:r>
            <a:r>
              <a:rPr lang="ru-RU" sz="2000" dirty="0" smtClean="0">
                <a:effectLst>
                  <a:outerShdw blurRad="38100" dist="38100" dir="2700000" algn="tl">
                    <a:srgbClr val="000000">
                      <a:alpha val="43137"/>
                    </a:srgbClr>
                  </a:outerShdw>
                </a:effectLst>
              </a:rPr>
              <a:t>цен </a:t>
            </a:r>
            <a:r>
              <a:rPr lang="ru-RU" sz="2000" dirty="0">
                <a:effectLst>
                  <a:outerShdw blurRad="38100" dist="38100" dir="2700000" algn="tl">
                    <a:srgbClr val="000000">
                      <a:alpha val="43137"/>
                    </a:srgbClr>
                  </a:outerShdw>
                </a:effectLst>
              </a:rPr>
              <a:t>на строительные </a:t>
            </a:r>
            <a:r>
              <a:rPr lang="ru-RU" sz="2000" dirty="0" smtClean="0">
                <a:effectLst>
                  <a:outerShdw blurRad="38100" dist="38100" dir="2700000" algn="tl">
                    <a:srgbClr val="000000">
                      <a:alpha val="43137"/>
                    </a:srgbClr>
                  </a:outerShdw>
                </a:effectLst>
              </a:rPr>
              <a:t>ресурсы</a:t>
            </a:r>
            <a:r>
              <a:rPr lang="ru-RU" sz="2000" dirty="0"/>
              <a:t> </a:t>
            </a:r>
            <a:r>
              <a:rPr lang="ru-RU" sz="2000" dirty="0">
                <a:solidFill>
                  <a:srgbClr val="7030A0"/>
                </a:solidFill>
              </a:rPr>
              <a:t>(с 24 </a:t>
            </a:r>
            <a:r>
              <a:rPr lang="ru-RU" sz="2000" dirty="0" smtClean="0">
                <a:solidFill>
                  <a:srgbClr val="7030A0"/>
                </a:solidFill>
              </a:rPr>
              <a:t>марта 2022 года)</a:t>
            </a:r>
          </a:p>
          <a:p>
            <a:pPr marL="0" indent="0">
              <a:buNone/>
            </a:pPr>
            <a:r>
              <a:rPr lang="ru-RU" sz="2000" dirty="0" smtClean="0">
                <a:effectLst>
                  <a:outerShdw blurRad="38100" dist="38100" dir="2700000" algn="tl">
                    <a:srgbClr val="000000">
                      <a:alpha val="43137"/>
                    </a:srgbClr>
                  </a:outerShdw>
                </a:effectLst>
              </a:rPr>
              <a:t>г) обязательства не были исполнены </a:t>
            </a:r>
            <a:r>
              <a:rPr lang="ru-RU" sz="2000" dirty="0" smtClean="0"/>
              <a:t>в полном объеме по причине возникновения обстоятельств, влекущих невозможность его исполнения без изменения условий</a:t>
            </a:r>
            <a:r>
              <a:rPr lang="ru-RU" sz="2000" dirty="0" smtClean="0">
                <a:effectLst>
                  <a:outerShdw blurRad="38100" dist="38100" dir="2700000" algn="tl">
                    <a:srgbClr val="000000">
                      <a:alpha val="43137"/>
                    </a:srgbClr>
                  </a:outerShdw>
                </a:effectLst>
              </a:rPr>
              <a:t>, в связи с введением политических или экономических санкций </a:t>
            </a:r>
            <a:r>
              <a:rPr lang="ru-RU" sz="2000" dirty="0" smtClean="0"/>
              <a:t>(меры ограничительного характера) </a:t>
            </a:r>
            <a:r>
              <a:rPr lang="ru-RU" sz="2000" dirty="0">
                <a:solidFill>
                  <a:srgbClr val="7030A0"/>
                </a:solidFill>
              </a:rPr>
              <a:t>(</a:t>
            </a:r>
            <a:r>
              <a:rPr lang="ru-RU" sz="2000" dirty="0" smtClean="0">
                <a:solidFill>
                  <a:srgbClr val="7030A0"/>
                </a:solidFill>
              </a:rPr>
              <a:t>с 12 марта 2022 года)</a:t>
            </a:r>
          </a:p>
        </p:txBody>
      </p:sp>
    </p:spTree>
    <p:extLst>
      <p:ext uri="{BB962C8B-B14F-4D97-AF65-F5344CB8AC3E}">
        <p14:creationId xmlns:p14="http://schemas.microsoft.com/office/powerpoint/2010/main" val="182811282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70898"/>
          </a:xfrm>
        </p:spPr>
        <p:txBody>
          <a:bodyPr/>
          <a:lstStyle/>
          <a:p>
            <a:pPr algn="ctr"/>
            <a:r>
              <a:rPr lang="ru-RU" sz="3400" dirty="0" smtClean="0">
                <a:solidFill>
                  <a:srgbClr val="C00000"/>
                </a:solidFill>
              </a:rPr>
              <a:t>Изменения в Закон № 44-ФЗ с 01.07.2022 года</a:t>
            </a:r>
            <a:endParaRPr lang="ru-RU" sz="3400" dirty="0">
              <a:solidFill>
                <a:srgbClr val="C00000"/>
              </a:solidFill>
            </a:endParaRPr>
          </a:p>
        </p:txBody>
      </p:sp>
      <p:sp>
        <p:nvSpPr>
          <p:cNvPr id="3" name="Объект 2"/>
          <p:cNvSpPr>
            <a:spLocks noGrp="1"/>
          </p:cNvSpPr>
          <p:nvPr>
            <p:ph idx="1"/>
          </p:nvPr>
        </p:nvSpPr>
        <p:spPr>
          <a:xfrm>
            <a:off x="381000" y="908720"/>
            <a:ext cx="8382000" cy="5109091"/>
          </a:xfrm>
        </p:spPr>
        <p:txBody>
          <a:bodyPr/>
          <a:lstStyle/>
          <a:p>
            <a:pPr>
              <a:buFont typeface="Wingdings" panose="05000000000000000000" pitchFamily="2" charset="2"/>
              <a:buChar char="Ø"/>
            </a:pPr>
            <a:r>
              <a:rPr lang="ru-RU" sz="2000" u="sng" dirty="0">
                <a:effectLst>
                  <a:outerShdw blurRad="38100" dist="38100" dir="2700000" algn="tl">
                    <a:srgbClr val="000000">
                      <a:alpha val="43137"/>
                    </a:srgbClr>
                  </a:outerShdw>
                </a:effectLst>
              </a:rPr>
              <a:t>Статья 38. Должностные лица заказчика, контрактная служба, контрактный </a:t>
            </a:r>
            <a:r>
              <a:rPr lang="ru-RU" sz="2000" u="sng" dirty="0" smtClean="0">
                <a:effectLst>
                  <a:outerShdw blurRad="38100" dist="38100" dir="2700000" algn="tl">
                    <a:srgbClr val="000000">
                      <a:alpha val="43137"/>
                    </a:srgbClr>
                  </a:outerShdw>
                </a:effectLst>
              </a:rPr>
              <a:t>управляющий </a:t>
            </a:r>
            <a:r>
              <a:rPr lang="ru-RU" sz="2000" i="1" dirty="0" smtClean="0">
                <a:solidFill>
                  <a:srgbClr val="00B050"/>
                </a:solidFill>
                <a:effectLst>
                  <a:outerShdw blurRad="38100" dist="38100" dir="2700000" algn="tl">
                    <a:srgbClr val="000000">
                      <a:alpha val="43137"/>
                    </a:srgbClr>
                  </a:outerShdw>
                </a:effectLst>
              </a:rPr>
              <a:t>(изменено название и добавлена часть 7)</a:t>
            </a:r>
            <a:endParaRPr lang="ru-RU" sz="2000" i="1" dirty="0">
              <a:solidFill>
                <a:srgbClr val="00B050"/>
              </a:solidFill>
              <a:effectLst>
                <a:outerShdw blurRad="38100" dist="38100" dir="2700000" algn="tl">
                  <a:srgbClr val="000000">
                    <a:alpha val="43137"/>
                  </a:srgbClr>
                </a:outerShdw>
              </a:effectLst>
            </a:endParaRPr>
          </a:p>
          <a:p>
            <a:r>
              <a:rPr lang="ru-RU" sz="2000" b="1" dirty="0"/>
              <a:t>7.</a:t>
            </a:r>
            <a:r>
              <a:rPr lang="ru-RU" sz="2000" dirty="0"/>
              <a:t> Руководитель заказчика, руководитель контрактной службы, работники контрактной службы, контрактный управляющий обязаны при осуществлении закупок принимать меры по предотвращению и урегулированию конфликта интересов в соответствии с </a:t>
            </a:r>
            <a:r>
              <a:rPr lang="ru-RU" sz="2000" dirty="0">
                <a:hlinkClick r:id="rId2"/>
              </a:rPr>
              <a:t>Федеральным законом</a:t>
            </a:r>
            <a:r>
              <a:rPr lang="ru-RU" sz="2000" dirty="0"/>
              <a:t> от 25 декабря 2008 года N 273-ФЗ "О противодействии коррупции", в том числе с учетом информации, предоставленной заказчику в соответствии с </a:t>
            </a:r>
            <a:r>
              <a:rPr lang="ru-RU" sz="2000" dirty="0">
                <a:hlinkClick r:id="rId3"/>
              </a:rPr>
              <a:t>частью 23 статьи 34</a:t>
            </a:r>
            <a:r>
              <a:rPr lang="ru-RU" sz="2000" dirty="0"/>
              <a:t> настоящего Федерального закона.</a:t>
            </a:r>
          </a:p>
          <a:p>
            <a:r>
              <a:rPr lang="ru-RU" sz="2000" i="1" dirty="0"/>
              <a:t>23. В случае, если начальная (максимальная) цена контракта при осуществлении закупки товара, работы, услуги превышает </a:t>
            </a:r>
            <a:r>
              <a:rPr lang="ru-RU" sz="2000" i="1" dirty="0">
                <a:hlinkClick r:id="rId4"/>
              </a:rPr>
              <a:t>размер</a:t>
            </a:r>
            <a:r>
              <a:rPr lang="ru-RU" sz="2000" i="1" dirty="0"/>
              <a:t>, установленный Правительством Российской Федерации, в контракте должна быть указана обязанность поставщика (подрядчика, исполнителя) предоставлять информацию о всех соисполнителях, субподрядчиках, заключивших договор или договоры с поставщиком (подрядчиком, исполнителем), цена которого или общая цена которых составляет более чем десять процентов цены контракта.</a:t>
            </a:r>
          </a:p>
        </p:txBody>
      </p:sp>
    </p:spTree>
    <p:extLst>
      <p:ext uri="{BB962C8B-B14F-4D97-AF65-F5344CB8AC3E}">
        <p14:creationId xmlns:p14="http://schemas.microsoft.com/office/powerpoint/2010/main" val="334945099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188640"/>
            <a:ext cx="8382000" cy="6294031"/>
          </a:xfrm>
        </p:spPr>
        <p:txBody>
          <a:bodyPr/>
          <a:lstStyle/>
          <a:p>
            <a:pPr marL="0" indent="0" algn="ctr">
              <a:buNone/>
            </a:pPr>
            <a:r>
              <a:rPr lang="ru-RU" sz="2000" b="1" u="sng" dirty="0"/>
              <a:t>Статья </a:t>
            </a:r>
            <a:r>
              <a:rPr lang="ru-RU" sz="2000" b="1" u="sng" dirty="0" smtClean="0"/>
              <a:t>39 </a:t>
            </a:r>
            <a:r>
              <a:rPr lang="ru-RU" sz="2000" i="1" dirty="0" smtClean="0">
                <a:solidFill>
                  <a:srgbClr val="00B050"/>
                </a:solidFill>
                <a:effectLst>
                  <a:outerShdw blurRad="38100" dist="38100" dir="2700000" algn="tl">
                    <a:srgbClr val="000000">
                      <a:alpha val="43137"/>
                    </a:srgbClr>
                  </a:outerShdw>
                </a:effectLst>
              </a:rPr>
              <a:t>(изменена ч.6, добавлены часть 7 и 10)</a:t>
            </a:r>
            <a:endParaRPr lang="ru-RU" sz="2000" i="1" dirty="0">
              <a:solidFill>
                <a:srgbClr val="00B050"/>
              </a:solidFill>
              <a:effectLst>
                <a:outerShdw blurRad="38100" dist="38100" dir="2700000" algn="tl">
                  <a:srgbClr val="000000">
                    <a:alpha val="43137"/>
                  </a:srgbClr>
                </a:outerShdw>
              </a:effectLst>
            </a:endParaRPr>
          </a:p>
          <a:p>
            <a:pPr marL="0" indent="0">
              <a:buNone/>
            </a:pPr>
            <a:r>
              <a:rPr lang="ru-RU" sz="1700" b="1" dirty="0"/>
              <a:t>6.</a:t>
            </a:r>
            <a:r>
              <a:rPr lang="ru-RU" sz="1700" dirty="0"/>
              <a:t> Членами комиссии не могут быть:</a:t>
            </a:r>
          </a:p>
          <a:p>
            <a:pPr marL="0" indent="0" algn="just">
              <a:buNone/>
            </a:pPr>
            <a:r>
              <a:rPr lang="ru-RU" sz="1700" dirty="0"/>
              <a:t>1) </a:t>
            </a:r>
            <a:r>
              <a:rPr lang="ru-RU" sz="1700" dirty="0" smtClean="0"/>
              <a:t>физ. </a:t>
            </a:r>
            <a:r>
              <a:rPr lang="ru-RU" sz="1700" dirty="0"/>
              <a:t>лица, которые были привлечены в качестве экспертов к проведению экспертной оценки </a:t>
            </a:r>
            <a:r>
              <a:rPr lang="ru-RU" sz="1700" dirty="0" smtClean="0"/>
              <a:t>извещения, </a:t>
            </a:r>
            <a:r>
              <a:rPr lang="ru-RU" sz="1700" dirty="0"/>
              <a:t>заявок на участие в конкурсе;</a:t>
            </a:r>
          </a:p>
          <a:p>
            <a:pPr marL="0" indent="0" algn="just">
              <a:buNone/>
            </a:pPr>
            <a:r>
              <a:rPr lang="ru-RU" sz="1700" dirty="0"/>
              <a:t>2) </a:t>
            </a:r>
            <a:r>
              <a:rPr lang="ru-RU" sz="1700" dirty="0" smtClean="0"/>
              <a:t>физ. </a:t>
            </a:r>
            <a:r>
              <a:rPr lang="ru-RU" sz="1700" dirty="0"/>
              <a:t>лица, имеющие личную заинтересованность в результатах определения </a:t>
            </a:r>
            <a:r>
              <a:rPr lang="ru-RU" sz="1700" dirty="0" smtClean="0"/>
              <a:t>поставщика, </a:t>
            </a:r>
            <a:r>
              <a:rPr lang="ru-RU" sz="1700" dirty="0"/>
              <a:t>в том числе физические лица, подавшие заявки на </a:t>
            </a:r>
            <a:r>
              <a:rPr lang="ru-RU" sz="1700" dirty="0" smtClean="0"/>
              <a:t>участие, </a:t>
            </a:r>
            <a:r>
              <a:rPr lang="ru-RU" sz="1700" dirty="0"/>
              <a:t>либо состоящие в трудовых отношениях с организациями или </a:t>
            </a:r>
            <a:r>
              <a:rPr lang="ru-RU" sz="1700" dirty="0" err="1" smtClean="0"/>
              <a:t>физ.лицами</a:t>
            </a:r>
            <a:r>
              <a:rPr lang="ru-RU" sz="1700" dirty="0"/>
              <a:t>, подавшими данные заявки, либо являющиеся управляющими организаций, подавших заявки на участие в определении </a:t>
            </a:r>
            <a:r>
              <a:rPr lang="ru-RU" sz="1700" dirty="0" smtClean="0"/>
              <a:t>поставщика. </a:t>
            </a:r>
            <a:r>
              <a:rPr lang="ru-RU" sz="1700" i="1" dirty="0"/>
              <a:t>Понятие "личная заинтересованность" используется в значении, указанном в </a:t>
            </a:r>
            <a:r>
              <a:rPr lang="ru-RU" sz="1700" i="1" dirty="0" smtClean="0"/>
              <a:t>Законе N</a:t>
            </a:r>
            <a:r>
              <a:rPr lang="ru-RU" sz="1700" i="1" dirty="0"/>
              <a:t> 273-ФЗ "О противодействии коррупции";</a:t>
            </a:r>
          </a:p>
          <a:p>
            <a:pPr marL="0" indent="0" algn="just">
              <a:buNone/>
            </a:pPr>
            <a:r>
              <a:rPr lang="ru-RU" sz="1700" dirty="0"/>
              <a:t>3) </a:t>
            </a:r>
            <a:r>
              <a:rPr lang="ru-RU" sz="1700" dirty="0" err="1" smtClean="0"/>
              <a:t>физ.лица</a:t>
            </a:r>
            <a:r>
              <a:rPr lang="ru-RU" sz="1700" dirty="0"/>
              <a:t>, являющиеся участниками (акционерами) организаций, подавших заявки на участие в закупке, членами их органов управления, кредиторами участников закупки;</a:t>
            </a:r>
          </a:p>
          <a:p>
            <a:pPr marL="0" indent="0" algn="just">
              <a:buNone/>
            </a:pPr>
            <a:r>
              <a:rPr lang="ru-RU" sz="1700" dirty="0"/>
              <a:t>4) должностные лица органов </a:t>
            </a:r>
            <a:r>
              <a:rPr lang="ru-RU" sz="1700" dirty="0" smtClean="0"/>
              <a:t>контроля, </a:t>
            </a:r>
            <a:r>
              <a:rPr lang="ru-RU" sz="1700" dirty="0"/>
              <a:t>непосредственно осуществляющие контроль в сфере закупок.</a:t>
            </a:r>
          </a:p>
          <a:p>
            <a:pPr marL="0" indent="0" algn="just">
              <a:buNone/>
            </a:pPr>
            <a:r>
              <a:rPr lang="ru-RU" sz="1700" b="1" dirty="0"/>
              <a:t>7.</a:t>
            </a:r>
            <a:r>
              <a:rPr lang="ru-RU" sz="1700" dirty="0"/>
              <a:t> Замена члена комиссии допускается только по решению </a:t>
            </a:r>
            <a:r>
              <a:rPr lang="ru-RU" sz="1700" dirty="0" smtClean="0"/>
              <a:t>заказчика.</a:t>
            </a:r>
            <a:r>
              <a:rPr lang="ru-RU" sz="1700" dirty="0"/>
              <a:t> </a:t>
            </a:r>
            <a:r>
              <a:rPr lang="ru-RU" sz="1700" dirty="0">
                <a:effectLst>
                  <a:outerShdw blurRad="38100" dist="38100" dir="2700000" algn="tl">
                    <a:srgbClr val="000000">
                      <a:alpha val="43137"/>
                    </a:srgbClr>
                  </a:outerShdw>
                </a:effectLst>
              </a:rPr>
              <a:t>Член комиссии обязан незамедлительно </a:t>
            </a:r>
            <a:r>
              <a:rPr lang="ru-RU" sz="1700" dirty="0" smtClean="0">
                <a:effectLst>
                  <a:outerShdw blurRad="38100" dist="38100" dir="2700000" algn="tl">
                    <a:srgbClr val="000000">
                      <a:alpha val="43137"/>
                    </a:srgbClr>
                  </a:outerShdw>
                </a:effectLst>
              </a:rPr>
              <a:t>сообщить о </a:t>
            </a:r>
            <a:r>
              <a:rPr lang="ru-RU" sz="1700" dirty="0">
                <a:effectLst>
                  <a:outerShdw blurRad="38100" dist="38100" dir="2700000" algn="tl">
                    <a:srgbClr val="000000">
                      <a:alpha val="43137"/>
                    </a:srgbClr>
                  </a:outerShdw>
                </a:effectLst>
              </a:rPr>
              <a:t>возникновении обстоятельств, </a:t>
            </a:r>
            <a:r>
              <a:rPr lang="ru-RU" sz="1700" dirty="0" smtClean="0">
                <a:effectLst>
                  <a:outerShdw blurRad="38100" dist="38100" dir="2700000" algn="tl">
                    <a:srgbClr val="000000">
                      <a:alpha val="43137"/>
                    </a:srgbClr>
                  </a:outerShdw>
                </a:effectLst>
              </a:rPr>
              <a:t>предусмотренных ч.6. </a:t>
            </a:r>
            <a:r>
              <a:rPr lang="ru-RU" sz="1700" dirty="0">
                <a:effectLst>
                  <a:outerShdw blurRad="38100" dist="38100" dir="2700000" algn="tl">
                    <a:srgbClr val="000000">
                      <a:alpha val="43137"/>
                    </a:srgbClr>
                  </a:outerShdw>
                </a:effectLst>
              </a:rPr>
              <a:t>В случае выявления в составе комиссии </a:t>
            </a:r>
            <a:r>
              <a:rPr lang="ru-RU" sz="1700" dirty="0" smtClean="0">
                <a:effectLst>
                  <a:outerShdw blurRad="38100" dist="38100" dir="2700000" algn="tl">
                    <a:srgbClr val="000000">
                      <a:alpha val="43137"/>
                    </a:srgbClr>
                  </a:outerShdw>
                </a:effectLst>
              </a:rPr>
              <a:t>таких </a:t>
            </a:r>
            <a:r>
              <a:rPr lang="ru-RU" sz="1700" dirty="0" err="1" smtClean="0">
                <a:effectLst>
                  <a:outerShdw blurRad="38100" dist="38100" dir="2700000" algn="tl">
                    <a:srgbClr val="000000">
                      <a:alpha val="43137"/>
                    </a:srgbClr>
                  </a:outerShdw>
                </a:effectLst>
              </a:rPr>
              <a:t>физ.лиц</a:t>
            </a:r>
            <a:r>
              <a:rPr lang="ru-RU" sz="1700" dirty="0">
                <a:effectLst>
                  <a:outerShdw blurRad="38100" dist="38100" dir="2700000" algn="tl">
                    <a:srgbClr val="000000">
                      <a:alpha val="43137"/>
                    </a:srgbClr>
                  </a:outerShdw>
                </a:effectLst>
              </a:rPr>
              <a:t>, </a:t>
            </a:r>
            <a:r>
              <a:rPr lang="ru-RU" sz="1700" dirty="0" smtClean="0">
                <a:effectLst>
                  <a:outerShdw blurRad="38100" dist="38100" dir="2700000" algn="tl">
                    <a:srgbClr val="000000">
                      <a:alpha val="43137"/>
                    </a:srgbClr>
                  </a:outerShdw>
                </a:effectLst>
              </a:rPr>
              <a:t>заказчик обязан </a:t>
            </a:r>
            <a:r>
              <a:rPr lang="ru-RU" sz="1700" dirty="0">
                <a:effectLst>
                  <a:outerShdw blurRad="38100" dist="38100" dir="2700000" algn="tl">
                    <a:srgbClr val="000000">
                      <a:alpha val="43137"/>
                    </a:srgbClr>
                  </a:outerShdw>
                </a:effectLst>
              </a:rPr>
              <a:t>незамедлительно заменить их другими </a:t>
            </a:r>
            <a:r>
              <a:rPr lang="ru-RU" sz="1700" dirty="0" smtClean="0">
                <a:effectLst>
                  <a:outerShdw blurRad="38100" dist="38100" dir="2700000" algn="tl">
                    <a:srgbClr val="000000">
                      <a:alpha val="43137"/>
                    </a:srgbClr>
                  </a:outerShdw>
                </a:effectLst>
              </a:rPr>
              <a:t>физ. лицами</a:t>
            </a:r>
            <a:r>
              <a:rPr lang="ru-RU" sz="1700" dirty="0">
                <a:effectLst>
                  <a:outerShdw blurRad="38100" dist="38100" dir="2700000" algn="tl">
                    <a:srgbClr val="000000">
                      <a:alpha val="43137"/>
                    </a:srgbClr>
                  </a:outerShdw>
                </a:effectLst>
              </a:rPr>
              <a:t>, соответствующими требованиям, предусмотренным </a:t>
            </a:r>
            <a:r>
              <a:rPr lang="ru-RU" sz="1700" dirty="0" smtClean="0">
                <a:effectLst>
                  <a:outerShdw blurRad="38100" dist="38100" dir="2700000" algn="tl">
                    <a:srgbClr val="000000">
                      <a:alpha val="43137"/>
                    </a:srgbClr>
                  </a:outerShdw>
                </a:effectLst>
              </a:rPr>
              <a:t>положениями ч.6.</a:t>
            </a:r>
            <a:endParaRPr lang="ru-RU" sz="1700" dirty="0">
              <a:effectLst>
                <a:outerShdw blurRad="38100" dist="38100" dir="2700000" algn="tl">
                  <a:srgbClr val="000000">
                    <a:alpha val="43137"/>
                  </a:srgbClr>
                </a:outerShdw>
              </a:effectLst>
            </a:endParaRPr>
          </a:p>
          <a:p>
            <a:pPr marL="0" indent="0" algn="just">
              <a:buNone/>
            </a:pPr>
            <a:r>
              <a:rPr lang="ru-RU" sz="1700" b="1" dirty="0"/>
              <a:t>10.</a:t>
            </a:r>
            <a:r>
              <a:rPr lang="ru-RU" sz="1700" dirty="0"/>
              <a:t> </a:t>
            </a:r>
            <a:r>
              <a:rPr lang="ru-RU" sz="1700" dirty="0">
                <a:effectLst>
                  <a:outerShdw blurRad="38100" dist="38100" dir="2700000" algn="tl">
                    <a:srgbClr val="000000">
                      <a:alpha val="43137"/>
                    </a:srgbClr>
                  </a:outerShdw>
                </a:effectLst>
              </a:rPr>
              <a:t>Члены комиссии обязаны при осуществлении закупок принимать меры по предотвращению и урегулированию конфликта интересов в соответствии </a:t>
            </a:r>
            <a:r>
              <a:rPr lang="ru-RU" sz="1700" dirty="0" smtClean="0">
                <a:effectLst>
                  <a:outerShdw blurRad="38100" dist="38100" dir="2700000" algn="tl">
                    <a:srgbClr val="000000">
                      <a:alpha val="43137"/>
                    </a:srgbClr>
                  </a:outerShdw>
                </a:effectLst>
              </a:rPr>
              <a:t>с Законом </a:t>
            </a:r>
            <a:r>
              <a:rPr lang="ru-RU" sz="1700" dirty="0">
                <a:effectLst>
                  <a:outerShdw blurRad="38100" dist="38100" dir="2700000" algn="tl">
                    <a:srgbClr val="000000">
                      <a:alpha val="43137"/>
                    </a:srgbClr>
                  </a:outerShdw>
                </a:effectLst>
              </a:rPr>
              <a:t>N 273-ФЗ "О противодействии коррупции", в том числе с учетом информации, предоставленной заказчику в соответствии с </a:t>
            </a:r>
            <a:r>
              <a:rPr lang="ru-RU" sz="1700" dirty="0">
                <a:effectLst>
                  <a:outerShdw blurRad="38100" dist="38100" dir="2700000" algn="tl">
                    <a:srgbClr val="000000">
                      <a:alpha val="43137"/>
                    </a:srgbClr>
                  </a:outerShdw>
                </a:effectLst>
                <a:hlinkClick r:id="rId2"/>
              </a:rPr>
              <a:t>частью 23 статьи 34</a:t>
            </a:r>
            <a:r>
              <a:rPr lang="ru-RU" sz="1700" dirty="0">
                <a:effectLst>
                  <a:outerShdw blurRad="38100" dist="38100" dir="2700000" algn="tl">
                    <a:srgbClr val="000000">
                      <a:alpha val="43137"/>
                    </a:srgbClr>
                  </a:outerShdw>
                </a:effectLst>
              </a:rPr>
              <a:t> настоящего Федерального закона.</a:t>
            </a:r>
          </a:p>
        </p:txBody>
      </p:sp>
    </p:spTree>
    <p:extLst>
      <p:ext uri="{BB962C8B-B14F-4D97-AF65-F5344CB8AC3E}">
        <p14:creationId xmlns:p14="http://schemas.microsoft.com/office/powerpoint/2010/main" val="20027223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b="1" u="sng" dirty="0">
                <a:solidFill>
                  <a:schemeClr val="tx1"/>
                </a:solidFill>
                <a:effectLst/>
              </a:rPr>
              <a:t>Статья 45 – </a:t>
            </a:r>
            <a:r>
              <a:rPr lang="ru-RU" sz="3200" b="1" u="sng" dirty="0" smtClean="0">
                <a:solidFill>
                  <a:schemeClr val="tx1"/>
                </a:solidFill>
                <a:effectLst/>
              </a:rPr>
              <a:t>изменения</a:t>
            </a:r>
            <a:endParaRPr lang="ru-RU" sz="3200" b="1" u="sng" dirty="0">
              <a:solidFill>
                <a:schemeClr val="tx1"/>
              </a:solidFill>
              <a:effectLst/>
            </a:endParaRPr>
          </a:p>
        </p:txBody>
      </p:sp>
      <p:sp>
        <p:nvSpPr>
          <p:cNvPr id="3" name="Объект 2"/>
          <p:cNvSpPr>
            <a:spLocks noGrp="1"/>
          </p:cNvSpPr>
          <p:nvPr>
            <p:ph idx="1"/>
          </p:nvPr>
        </p:nvSpPr>
        <p:spPr>
          <a:xfrm>
            <a:off x="381000" y="908720"/>
            <a:ext cx="8382000" cy="5401479"/>
          </a:xfrm>
        </p:spPr>
        <p:txBody>
          <a:bodyPr/>
          <a:lstStyle/>
          <a:p>
            <a:pPr marL="0" indent="0" algn="just">
              <a:buNone/>
            </a:pPr>
            <a:r>
              <a:rPr lang="ru-RU" sz="1800" dirty="0">
                <a:effectLst>
                  <a:outerShdw blurRad="38100" dist="38100" dir="2700000" algn="tl">
                    <a:srgbClr val="000000">
                      <a:alpha val="43137"/>
                    </a:srgbClr>
                  </a:outerShdw>
                </a:effectLst>
              </a:rPr>
              <a:t>2. Независимая гарантия должна быть безотзывной и должна содержать:</a:t>
            </a:r>
          </a:p>
          <a:p>
            <a:pPr marL="0" indent="0" algn="just">
              <a:buNone/>
            </a:pPr>
            <a:r>
              <a:rPr lang="ru-RU" sz="1800" b="1" dirty="0"/>
              <a:t>3)</a:t>
            </a:r>
            <a:r>
              <a:rPr lang="ru-RU" sz="1800" dirty="0"/>
              <a:t> </a:t>
            </a:r>
            <a:r>
              <a:rPr lang="ru-RU" sz="1800" dirty="0">
                <a:effectLst>
                  <a:outerShdw blurRad="38100" dist="38100" dir="2700000" algn="tl">
                    <a:srgbClr val="000000">
                      <a:alpha val="43137"/>
                    </a:srgbClr>
                  </a:outerShdw>
                </a:effectLst>
              </a:rPr>
              <a:t>обязанность гаранта</a:t>
            </a:r>
            <a:r>
              <a:rPr lang="ru-RU" sz="1800" dirty="0"/>
              <a:t> в случае просрочки исполнения обязательств по независимой гарантии, требование об уплате денежной суммы по которой соответствует условиям такой независимой гарантии и предъявлено заказчиком до окончания срока ее действия, за каждый день просрочки </a:t>
            </a:r>
            <a:r>
              <a:rPr lang="ru-RU" sz="1800" dirty="0">
                <a:effectLst>
                  <a:outerShdw blurRad="38100" dist="38100" dir="2700000" algn="tl">
                    <a:srgbClr val="000000">
                      <a:alpha val="43137"/>
                    </a:srgbClr>
                  </a:outerShdw>
                </a:effectLst>
              </a:rPr>
              <a:t>уплатить заказчику неустойку </a:t>
            </a:r>
            <a:r>
              <a:rPr lang="ru-RU" sz="1800" dirty="0"/>
              <a:t>в размере 0,1 процента денежной суммы, подлежащей уплате по такой независимой гарантии</a:t>
            </a:r>
            <a:r>
              <a:rPr lang="ru-RU" sz="1800" dirty="0" smtClean="0"/>
              <a:t>;</a:t>
            </a:r>
            <a:r>
              <a:rPr lang="ru-RU" sz="1800" b="1" dirty="0"/>
              <a:t> </a:t>
            </a:r>
            <a:endParaRPr lang="ru-RU" sz="1800" b="1" dirty="0" smtClean="0"/>
          </a:p>
          <a:p>
            <a:pPr marL="0" indent="0" algn="just">
              <a:buNone/>
            </a:pPr>
            <a:r>
              <a:rPr lang="ru-RU" sz="1800" b="1" dirty="0" smtClean="0"/>
              <a:t>3</a:t>
            </a:r>
            <a:r>
              <a:rPr lang="ru-RU" sz="1800" b="1" dirty="0"/>
              <a:t>.</a:t>
            </a:r>
            <a:r>
              <a:rPr lang="ru-RU" sz="1800" dirty="0"/>
              <a:t> В независимую гарантию включается </a:t>
            </a:r>
            <a:r>
              <a:rPr lang="ru-RU" sz="1800" dirty="0">
                <a:effectLst>
                  <a:outerShdw blurRad="38100" dist="38100" dir="2700000" algn="tl">
                    <a:srgbClr val="000000">
                      <a:alpha val="43137"/>
                    </a:srgbClr>
                  </a:outerShdw>
                </a:effectLst>
              </a:rPr>
              <a:t>условие об обязанности гаранта уплатить заказчику</a:t>
            </a:r>
            <a:r>
              <a:rPr lang="ru-RU" sz="1800" dirty="0"/>
              <a:t> (бенефициару) </a:t>
            </a:r>
            <a:r>
              <a:rPr lang="ru-RU" sz="1800" dirty="0">
                <a:effectLst>
                  <a:outerShdw blurRad="38100" dist="38100" dir="2700000" algn="tl">
                    <a:srgbClr val="000000">
                      <a:alpha val="43137"/>
                    </a:srgbClr>
                  </a:outerShdw>
                </a:effectLst>
              </a:rPr>
              <a:t>денежную сумму </a:t>
            </a:r>
            <a:r>
              <a:rPr lang="ru-RU" sz="1800" dirty="0"/>
              <a:t>по независимой гарантии </a:t>
            </a:r>
            <a:r>
              <a:rPr lang="ru-RU" sz="1800" dirty="0">
                <a:effectLst>
                  <a:outerShdw blurRad="38100" dist="38100" dir="2700000" algn="tl">
                    <a:srgbClr val="000000">
                      <a:alpha val="43137"/>
                    </a:srgbClr>
                  </a:outerShdw>
                </a:effectLst>
              </a:rPr>
              <a:t>не позднее десяти рабочих дней</a:t>
            </a:r>
            <a:r>
              <a:rPr lang="ru-RU" sz="1800" dirty="0"/>
              <a:t> со дня, следующего за днем получения гарантом требования заказчика (бенефициара), соответствующего условиям такой независимой гарантии, при отсутствии </a:t>
            </a:r>
            <a:r>
              <a:rPr lang="ru-RU" sz="1800" dirty="0" smtClean="0"/>
              <a:t>предусмотренных ГК РФ оснований </a:t>
            </a:r>
            <a:r>
              <a:rPr lang="ru-RU" sz="1800" dirty="0"/>
              <a:t>для отказа в </a:t>
            </a:r>
            <a:r>
              <a:rPr lang="ru-RU" sz="1800" dirty="0" smtClean="0"/>
              <a:t>удовлетворении </a:t>
            </a:r>
            <a:r>
              <a:rPr lang="ru-RU" sz="1800" dirty="0"/>
              <a:t>этого требования</a:t>
            </a:r>
            <a:r>
              <a:rPr lang="ru-RU" sz="1800" dirty="0" smtClean="0"/>
              <a:t>.</a:t>
            </a:r>
          </a:p>
          <a:p>
            <a:pPr marL="0" indent="0" algn="just">
              <a:buNone/>
            </a:pPr>
            <a:r>
              <a:rPr lang="ru-RU" sz="1800" b="1" dirty="0"/>
              <a:t>8.2.</a:t>
            </a:r>
            <a:r>
              <a:rPr lang="ru-RU" sz="1800" dirty="0"/>
              <a:t> </a:t>
            </a:r>
            <a:r>
              <a:rPr lang="ru-RU" sz="1800" dirty="0">
                <a:hlinkClick r:id="rId2"/>
              </a:rPr>
              <a:t>Дополнительные требования</a:t>
            </a:r>
            <a:r>
              <a:rPr lang="ru-RU" sz="1800" dirty="0"/>
              <a:t> к независимой гарантии, используемой для целей настоящего Федерального закона, </a:t>
            </a:r>
            <a:r>
              <a:rPr lang="ru-RU" sz="1800" dirty="0">
                <a:hlinkClick r:id="rId3"/>
              </a:rPr>
              <a:t>порядок</a:t>
            </a:r>
            <a:r>
              <a:rPr lang="ru-RU" sz="1800" dirty="0"/>
              <a:t> ведения и размещения в единой информационной системе реестра независимых гарантий, </a:t>
            </a:r>
            <a:r>
              <a:rPr lang="ru-RU" sz="1800" dirty="0">
                <a:hlinkClick r:id="rId4"/>
              </a:rPr>
              <a:t>порядок</a:t>
            </a:r>
            <a:r>
              <a:rPr lang="ru-RU" sz="1800" dirty="0"/>
              <a:t> формирования и ведения закрытого реестра независимых гарантий, в том числе включения в него информации, порядок и сроки предоставления выписок из него, </a:t>
            </a:r>
            <a:r>
              <a:rPr lang="ru-RU" sz="1800" dirty="0">
                <a:solidFill>
                  <a:srgbClr val="00B050"/>
                </a:solidFill>
                <a:effectLst>
                  <a:outerShdw blurRad="38100" dist="38100" dir="2700000" algn="tl">
                    <a:srgbClr val="000000">
                      <a:alpha val="43137"/>
                    </a:srgbClr>
                  </a:outerShdw>
                </a:effectLst>
              </a:rPr>
              <a:t>типовая форма независимой гарантии</a:t>
            </a:r>
            <a:r>
              <a:rPr lang="ru-RU" sz="1800" dirty="0"/>
              <a:t>, используемой для целей настоящего Федерального закона, </a:t>
            </a:r>
            <a:r>
              <a:rPr lang="ru-RU" sz="1800" dirty="0">
                <a:hlinkClick r:id="rId5"/>
              </a:rPr>
              <a:t>форма</a:t>
            </a:r>
            <a:r>
              <a:rPr lang="ru-RU" sz="1800" dirty="0"/>
              <a:t> требования об уплате денежной суммы по независимой гарантии устанавливаются Правительством Российской Федерации</a:t>
            </a:r>
            <a:r>
              <a:rPr lang="ru-RU" sz="1800" dirty="0" smtClean="0"/>
              <a:t>.</a:t>
            </a:r>
            <a:endParaRPr lang="ru-RU" sz="1800" dirty="0"/>
          </a:p>
        </p:txBody>
      </p:sp>
    </p:spTree>
    <p:extLst>
      <p:ext uri="{BB962C8B-B14F-4D97-AF65-F5344CB8AC3E}">
        <p14:creationId xmlns:p14="http://schemas.microsoft.com/office/powerpoint/2010/main" val="172284178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u="sng" dirty="0">
                <a:solidFill>
                  <a:schemeClr val="tx1"/>
                </a:solidFill>
              </a:rPr>
              <a:t>Статья 94 </a:t>
            </a:r>
            <a:r>
              <a:rPr lang="ru-RU" sz="3200" u="sng" dirty="0" smtClean="0">
                <a:solidFill>
                  <a:schemeClr val="tx1"/>
                </a:solidFill>
              </a:rPr>
              <a:t> </a:t>
            </a:r>
            <a:r>
              <a:rPr lang="ru-RU" sz="3200" i="1" dirty="0" smtClean="0">
                <a:solidFill>
                  <a:srgbClr val="00B050"/>
                </a:solidFill>
              </a:rPr>
              <a:t>(добавлена новая часть)</a:t>
            </a:r>
            <a:endParaRPr lang="ru-RU" sz="3200" i="1" dirty="0">
              <a:solidFill>
                <a:srgbClr val="00B050"/>
              </a:solidFill>
            </a:endParaRPr>
          </a:p>
        </p:txBody>
      </p:sp>
      <p:sp>
        <p:nvSpPr>
          <p:cNvPr id="3" name="Объект 2"/>
          <p:cNvSpPr>
            <a:spLocks noGrp="1"/>
          </p:cNvSpPr>
          <p:nvPr>
            <p:ph idx="1"/>
          </p:nvPr>
        </p:nvSpPr>
        <p:spPr>
          <a:xfrm>
            <a:off x="350195" y="836712"/>
            <a:ext cx="8382000" cy="5318379"/>
          </a:xfrm>
        </p:spPr>
        <p:txBody>
          <a:bodyPr/>
          <a:lstStyle/>
          <a:p>
            <a:pPr algn="just">
              <a:buFont typeface="Wingdings" panose="05000000000000000000" pitchFamily="2" charset="2"/>
              <a:buChar char="Ø"/>
            </a:pPr>
            <a:r>
              <a:rPr lang="ru-RU" sz="2400" b="1" dirty="0" smtClean="0"/>
              <a:t>16</a:t>
            </a:r>
            <a:r>
              <a:rPr lang="ru-RU" sz="2400" b="1" dirty="0"/>
              <a:t>.</a:t>
            </a:r>
            <a:r>
              <a:rPr lang="ru-RU" sz="2400" dirty="0"/>
              <a:t> </a:t>
            </a:r>
            <a:r>
              <a:rPr lang="ru-RU" sz="2400" dirty="0">
                <a:effectLst>
                  <a:outerShdw blurRad="38100" dist="38100" dir="2700000" algn="tl">
                    <a:srgbClr val="000000">
                      <a:alpha val="43137"/>
                    </a:srgbClr>
                  </a:outerShdw>
                </a:effectLst>
              </a:rPr>
              <a:t>В случае обмена документами при применении мер ответственности </a:t>
            </a:r>
            <a:r>
              <a:rPr lang="ru-RU" sz="2400" dirty="0"/>
              <a:t>и совершении иных действий </a:t>
            </a:r>
            <a:r>
              <a:rPr lang="ru-RU" sz="2400" dirty="0">
                <a:effectLst>
                  <a:outerShdw blurRad="38100" dist="38100" dir="2700000" algn="tl">
                    <a:srgbClr val="000000">
                      <a:alpha val="43137"/>
                    </a:srgbClr>
                  </a:outerShdw>
                </a:effectLst>
              </a:rPr>
              <a:t>в связи с нарушением поставщиком </a:t>
            </a:r>
            <a:r>
              <a:rPr lang="ru-RU" sz="2400" dirty="0"/>
              <a:t>(подрядчиком, исполнителем) </a:t>
            </a:r>
            <a:r>
              <a:rPr lang="ru-RU" sz="2400" dirty="0">
                <a:effectLst>
                  <a:outerShdw blurRad="38100" dist="38100" dir="2700000" algn="tl">
                    <a:srgbClr val="000000">
                      <a:alpha val="43137"/>
                    </a:srgbClr>
                  </a:outerShdw>
                </a:effectLst>
              </a:rPr>
              <a:t>или заказчиком условий контракта </a:t>
            </a:r>
            <a:r>
              <a:rPr lang="ru-RU" sz="2400" dirty="0"/>
              <a:t>в отношении контракта, </a:t>
            </a:r>
            <a:r>
              <a:rPr lang="ru-RU" sz="2400" dirty="0">
                <a:effectLst>
                  <a:outerShdw blurRad="38100" dist="38100" dir="2700000" algn="tl">
                    <a:srgbClr val="000000">
                      <a:alpha val="43137"/>
                    </a:srgbClr>
                  </a:outerShdw>
                </a:effectLst>
              </a:rPr>
              <a:t>заключенного по результатам электронных процедур</a:t>
            </a:r>
            <a:r>
              <a:rPr lang="ru-RU" sz="2400" dirty="0"/>
              <a:t>, закрытых электронных процедур (за исключением закрытых электронных процедур, проводимых в случае, предусмотренном пунктом 5 части 11 статьи 24 настоящего Федерального закона), </a:t>
            </a:r>
            <a:r>
              <a:rPr lang="ru-RU" sz="2400" dirty="0">
                <a:effectLst>
                  <a:outerShdw blurRad="38100" dist="38100" dir="2700000" algn="tl">
                    <a:srgbClr val="000000">
                      <a:alpha val="43137"/>
                    </a:srgbClr>
                  </a:outerShdw>
                </a:effectLst>
              </a:rPr>
              <a:t>такой обмен осуществляется с использованием </a:t>
            </a:r>
            <a:r>
              <a:rPr lang="ru-RU" sz="2400" dirty="0" smtClean="0">
                <a:effectLst>
                  <a:outerShdw blurRad="38100" dist="38100" dir="2700000" algn="tl">
                    <a:srgbClr val="000000">
                      <a:alpha val="43137"/>
                    </a:srgbClr>
                  </a:outerShdw>
                </a:effectLst>
              </a:rPr>
              <a:t>ЕИС путем </a:t>
            </a:r>
            <a:r>
              <a:rPr lang="ru-RU" sz="2400" dirty="0">
                <a:effectLst>
                  <a:outerShdw blurRad="38100" dist="38100" dir="2700000" algn="tl">
                    <a:srgbClr val="000000">
                      <a:alpha val="43137"/>
                    </a:srgbClr>
                  </a:outerShdw>
                </a:effectLst>
              </a:rPr>
              <a:t>направления электронных уведомлений</a:t>
            </a:r>
            <a:r>
              <a:rPr lang="ru-RU" sz="2400" dirty="0"/>
              <a:t>. Такие </a:t>
            </a:r>
            <a:r>
              <a:rPr lang="ru-RU" sz="2400" dirty="0">
                <a:effectLst>
                  <a:outerShdw blurRad="38100" dist="38100" dir="2700000" algn="tl">
                    <a:srgbClr val="000000">
                      <a:alpha val="43137"/>
                    </a:srgbClr>
                  </a:outerShdw>
                </a:effectLst>
              </a:rPr>
              <a:t>уведомления формируются с использованием </a:t>
            </a:r>
            <a:r>
              <a:rPr lang="ru-RU" sz="2400" dirty="0" smtClean="0">
                <a:effectLst>
                  <a:outerShdw blurRad="38100" dist="38100" dir="2700000" algn="tl">
                    <a:srgbClr val="000000">
                      <a:alpha val="43137"/>
                    </a:srgbClr>
                  </a:outerShdw>
                </a:effectLst>
              </a:rPr>
              <a:t>ЕИС</a:t>
            </a:r>
            <a:r>
              <a:rPr lang="ru-RU" sz="2400" dirty="0" smtClean="0"/>
              <a:t>, </a:t>
            </a:r>
            <a:r>
              <a:rPr lang="ru-RU" sz="2400" dirty="0">
                <a:effectLst>
                  <a:outerShdw blurRad="38100" dist="38100" dir="2700000" algn="tl">
                    <a:srgbClr val="000000">
                      <a:alpha val="43137"/>
                    </a:srgbClr>
                  </a:outerShdw>
                </a:effectLst>
              </a:rPr>
              <a:t>подписываются усиленной электронной подписью</a:t>
            </a:r>
            <a:r>
              <a:rPr lang="ru-RU" sz="2400" dirty="0"/>
              <a:t> лица, имеющего право действовать от имени заказчика, поставщика (подрядчика, исполнителя), и </a:t>
            </a:r>
            <a:r>
              <a:rPr lang="ru-RU" sz="2400" dirty="0">
                <a:effectLst>
                  <a:outerShdw blurRad="38100" dist="38100" dir="2700000" algn="tl">
                    <a:srgbClr val="000000">
                      <a:alpha val="43137"/>
                    </a:srgbClr>
                  </a:outerShdw>
                </a:effectLst>
              </a:rPr>
              <a:t>размещаются в </a:t>
            </a:r>
            <a:r>
              <a:rPr lang="ru-RU" sz="2400" dirty="0" smtClean="0">
                <a:effectLst>
                  <a:outerShdw blurRad="38100" dist="38100" dir="2700000" algn="tl">
                    <a:srgbClr val="000000">
                      <a:alpha val="43137"/>
                    </a:srgbClr>
                  </a:outerShdw>
                </a:effectLst>
              </a:rPr>
              <a:t>ЕИС </a:t>
            </a:r>
            <a:r>
              <a:rPr lang="ru-RU" sz="2400" dirty="0">
                <a:effectLst>
                  <a:outerShdw blurRad="38100" dist="38100" dir="2700000" algn="tl">
                    <a:srgbClr val="000000">
                      <a:alpha val="43137"/>
                    </a:srgbClr>
                  </a:outerShdw>
                </a:effectLst>
              </a:rPr>
              <a:t>без размещения на официальном сайте</a:t>
            </a:r>
            <a:r>
              <a:rPr lang="ru-RU" sz="2400" dirty="0" smtClean="0"/>
              <a:t>.</a:t>
            </a:r>
            <a:endParaRPr lang="ru-RU" sz="2400" dirty="0"/>
          </a:p>
        </p:txBody>
      </p:sp>
    </p:spTree>
    <p:extLst>
      <p:ext uri="{BB962C8B-B14F-4D97-AF65-F5344CB8AC3E}">
        <p14:creationId xmlns:p14="http://schemas.microsoft.com/office/powerpoint/2010/main" val="2894361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418" y="34225"/>
            <a:ext cx="8382000" cy="443198"/>
          </a:xfrm>
        </p:spPr>
        <p:txBody>
          <a:bodyPr/>
          <a:lstStyle/>
          <a:p>
            <a:pPr algn="ctr"/>
            <a:r>
              <a:rPr lang="ru-RU" sz="3200" u="sng" dirty="0">
                <a:solidFill>
                  <a:schemeClr val="tx1"/>
                </a:solidFill>
                <a:effectLst>
                  <a:outerShdw blurRad="38100" dist="38100" dir="2700000" algn="tl">
                    <a:srgbClr val="000000">
                      <a:alpha val="43137"/>
                    </a:srgbClr>
                  </a:outerShdw>
                </a:effectLst>
              </a:rPr>
              <a:t>Статья 95</a:t>
            </a:r>
            <a:endParaRPr lang="ru-RU" sz="3200"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8418" y="532823"/>
            <a:ext cx="8382000" cy="6184770"/>
          </a:xfrm>
        </p:spPr>
        <p:txBody>
          <a:bodyPr/>
          <a:lstStyle/>
          <a:p>
            <a:pPr marL="0" indent="0">
              <a:buNone/>
            </a:pPr>
            <a:r>
              <a:rPr lang="ru-RU" sz="1900" b="1" dirty="0"/>
              <a:t>12.1.</a:t>
            </a:r>
            <a:r>
              <a:rPr lang="ru-RU" sz="1900" dirty="0"/>
              <a:t> В случае принятия заказчиком </a:t>
            </a:r>
            <a:r>
              <a:rPr lang="ru-RU" sz="1900" dirty="0">
                <a:effectLst>
                  <a:outerShdw blurRad="38100" dist="38100" dir="2700000" algn="tl">
                    <a:srgbClr val="000000">
                      <a:alpha val="43137"/>
                    </a:srgbClr>
                  </a:outerShdw>
                </a:effectLst>
              </a:rPr>
              <a:t>решения об одностороннем отказе </a:t>
            </a:r>
            <a:r>
              <a:rPr lang="ru-RU" sz="1900" dirty="0"/>
              <a:t>от исполнения контракта, заключенного по результатам проведения электронных процедур:</a:t>
            </a:r>
          </a:p>
          <a:p>
            <a:pPr marL="0" indent="0">
              <a:buNone/>
            </a:pPr>
            <a:r>
              <a:rPr lang="ru-RU" sz="1900" dirty="0"/>
              <a:t>1) заказчик с использованием ЕИС формирует решение, подписывает его усиленной электронной подписью, и размещает в ЕИС.</a:t>
            </a:r>
          </a:p>
          <a:p>
            <a:pPr marL="0" indent="0">
              <a:buNone/>
            </a:pPr>
            <a:r>
              <a:rPr lang="ru-RU" sz="1900" dirty="0"/>
              <a:t>2) решение не позднее одного часа с момента его размещения в ЕИС </a:t>
            </a:r>
            <a:r>
              <a:rPr lang="ru-RU" sz="1900" dirty="0">
                <a:effectLst>
                  <a:outerShdw blurRad="38100" dist="38100" dir="2700000" algn="tl">
                    <a:srgbClr val="000000">
                      <a:alpha val="43137"/>
                    </a:srgbClr>
                  </a:outerShdw>
                </a:effectLst>
              </a:rPr>
              <a:t>автоматически направляется поставщику</a:t>
            </a:r>
            <a:r>
              <a:rPr lang="ru-RU" sz="1900" dirty="0"/>
              <a:t>. Датой поступления поставщику решения считается дата размещения в ЕИС в соответствии с часовой зоной, в которой расположен поставщик;</a:t>
            </a:r>
          </a:p>
          <a:p>
            <a:pPr marL="0" indent="0">
              <a:buNone/>
            </a:pPr>
            <a:r>
              <a:rPr lang="ru-RU" sz="1900" dirty="0"/>
              <a:t>3) </a:t>
            </a:r>
            <a:r>
              <a:rPr lang="ru-RU" sz="1900" dirty="0">
                <a:effectLst>
                  <a:outerShdw blurRad="38100" dist="38100" dir="2700000" algn="tl">
                    <a:srgbClr val="000000">
                      <a:alpha val="43137"/>
                    </a:srgbClr>
                  </a:outerShdw>
                </a:effectLst>
              </a:rPr>
              <a:t>поступление решения считается надлежащим уведомлением </a:t>
            </a:r>
            <a:r>
              <a:rPr lang="ru-RU" sz="1900" dirty="0"/>
              <a:t>поставщика об одностороннем отказе от исполнения контракта.</a:t>
            </a:r>
          </a:p>
          <a:p>
            <a:pPr marL="0" indent="0">
              <a:buNone/>
            </a:pPr>
            <a:r>
              <a:rPr lang="ru-RU" sz="1900" b="1" dirty="0"/>
              <a:t>13.</a:t>
            </a:r>
            <a:r>
              <a:rPr lang="ru-RU" sz="1900" dirty="0"/>
              <a:t> </a:t>
            </a:r>
            <a:r>
              <a:rPr lang="ru-RU" sz="1900" dirty="0">
                <a:effectLst>
                  <a:outerShdw blurRad="38100" dist="38100" dir="2700000" algn="tl">
                    <a:srgbClr val="000000">
                      <a:alpha val="43137"/>
                    </a:srgbClr>
                  </a:outerShdw>
                </a:effectLst>
              </a:rPr>
              <a:t>Решение</a:t>
            </a:r>
            <a:r>
              <a:rPr lang="ru-RU" sz="1900" dirty="0"/>
              <a:t> заказчика об одностороннем отказе от исполнения контракта </a:t>
            </a:r>
            <a:r>
              <a:rPr lang="ru-RU" sz="1900" dirty="0">
                <a:effectLst>
                  <a:outerShdw blurRad="38100" dist="38100" dir="2700000" algn="tl">
                    <a:srgbClr val="000000">
                      <a:alpha val="43137"/>
                    </a:srgbClr>
                  </a:outerShdw>
                </a:effectLst>
              </a:rPr>
              <a:t>вступает в силу </a:t>
            </a:r>
            <a:r>
              <a:rPr lang="ru-RU" sz="1900" dirty="0"/>
              <a:t>и контракт считается расторгнутым </a:t>
            </a:r>
            <a:r>
              <a:rPr lang="ru-RU" sz="1900" dirty="0">
                <a:effectLst>
                  <a:outerShdw blurRad="38100" dist="38100" dir="2700000" algn="tl">
                    <a:srgbClr val="000000">
                      <a:alpha val="43137"/>
                    </a:srgbClr>
                  </a:outerShdw>
                </a:effectLst>
              </a:rPr>
              <a:t>через десять дней с даты надлежащего уведомления</a:t>
            </a:r>
            <a:r>
              <a:rPr lang="ru-RU" sz="1900" dirty="0"/>
              <a:t> заказчиком </a:t>
            </a:r>
            <a:r>
              <a:rPr lang="ru-RU" sz="1900" dirty="0" smtClean="0"/>
              <a:t>поставщика об </a:t>
            </a:r>
            <a:r>
              <a:rPr lang="ru-RU" sz="1900" dirty="0"/>
              <a:t>одностороннем отказе от исполнения контракта.</a:t>
            </a:r>
          </a:p>
          <a:p>
            <a:pPr marL="0" indent="0">
              <a:buNone/>
            </a:pPr>
            <a:r>
              <a:rPr lang="ru-RU" sz="1900" b="1" dirty="0"/>
              <a:t>14.1.</a:t>
            </a:r>
            <a:r>
              <a:rPr lang="ru-RU" sz="1900" dirty="0"/>
              <a:t> </a:t>
            </a:r>
            <a:r>
              <a:rPr lang="ru-RU" sz="1900" dirty="0">
                <a:effectLst>
                  <a:outerShdw blurRad="38100" dist="38100" dir="2700000" algn="tl">
                    <a:srgbClr val="000000">
                      <a:alpha val="43137"/>
                    </a:srgbClr>
                  </a:outerShdw>
                </a:effectLst>
              </a:rPr>
              <a:t>В случае отмены </a:t>
            </a:r>
            <a:r>
              <a:rPr lang="ru-RU" sz="1900" dirty="0"/>
              <a:t>заказчиком не вступившего в силу </a:t>
            </a:r>
            <a:r>
              <a:rPr lang="ru-RU" sz="1900" dirty="0" smtClean="0"/>
              <a:t>решения, </a:t>
            </a:r>
            <a:r>
              <a:rPr lang="ru-RU" sz="1900" dirty="0"/>
              <a:t>размещенного в ЕИС, заказчик не позднее одного дня, следующего за днем такой отмены, </a:t>
            </a:r>
            <a:r>
              <a:rPr lang="ru-RU" sz="1900" dirty="0">
                <a:effectLst>
                  <a:outerShdw blurRad="38100" dist="38100" dir="2700000" algn="tl">
                    <a:srgbClr val="000000">
                      <a:alpha val="43137"/>
                    </a:srgbClr>
                  </a:outerShdw>
                </a:effectLst>
              </a:rPr>
              <a:t>формирует с использованием ЕИС извещение об отмене</a:t>
            </a:r>
            <a:r>
              <a:rPr lang="ru-RU" sz="1900" dirty="0"/>
              <a:t>, подписывает его усиленной электронной подписью, </a:t>
            </a:r>
            <a:r>
              <a:rPr lang="ru-RU" sz="1900" dirty="0">
                <a:effectLst>
                  <a:outerShdw blurRad="38100" dist="38100" dir="2700000" algn="tl">
                    <a:srgbClr val="000000">
                      <a:alpha val="43137"/>
                    </a:srgbClr>
                  </a:outerShdw>
                </a:effectLst>
              </a:rPr>
              <a:t>и размещает в ЕИС</a:t>
            </a:r>
            <a:r>
              <a:rPr lang="ru-RU" sz="1900" dirty="0" smtClean="0"/>
              <a:t>.</a:t>
            </a:r>
          </a:p>
          <a:p>
            <a:pPr marL="0" indent="0">
              <a:buNone/>
            </a:pPr>
            <a:r>
              <a:rPr lang="ru-RU" sz="2000" b="1" dirty="0"/>
              <a:t>16.</a:t>
            </a:r>
            <a:r>
              <a:rPr lang="ru-RU" sz="2000" dirty="0"/>
              <a:t> </a:t>
            </a:r>
            <a:r>
              <a:rPr lang="ru-RU" sz="2000" dirty="0">
                <a:effectLst>
                  <a:outerShdw blurRad="38100" dist="38100" dir="2700000" algn="tl">
                    <a:srgbClr val="000000">
                      <a:alpha val="43137"/>
                    </a:srgbClr>
                  </a:outerShdw>
                </a:effectLst>
              </a:rPr>
              <a:t>Заказчик не позднее двух рабочих дней</a:t>
            </a:r>
            <a:r>
              <a:rPr lang="ru-RU" sz="2000" dirty="0"/>
              <a:t>, следующих за днем вступления в силу решения, направляет </a:t>
            </a:r>
            <a:r>
              <a:rPr lang="ru-RU" sz="2000" dirty="0">
                <a:effectLst>
                  <a:outerShdw blurRad="38100" dist="38100" dir="2700000" algn="tl">
                    <a:srgbClr val="000000">
                      <a:alpha val="43137"/>
                    </a:srgbClr>
                  </a:outerShdw>
                </a:effectLst>
              </a:rPr>
              <a:t>обращение о включении информации о поставщике в РНП</a:t>
            </a:r>
            <a:r>
              <a:rPr lang="ru-RU" sz="2000" dirty="0"/>
              <a:t>.</a:t>
            </a:r>
            <a:endParaRPr lang="ru-RU" sz="1900" dirty="0"/>
          </a:p>
        </p:txBody>
      </p:sp>
    </p:spTree>
    <p:extLst>
      <p:ext uri="{BB962C8B-B14F-4D97-AF65-F5344CB8AC3E}">
        <p14:creationId xmlns:p14="http://schemas.microsoft.com/office/powerpoint/2010/main" val="190064419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4624"/>
            <a:ext cx="8382000" cy="498598"/>
          </a:xfrm>
        </p:spPr>
        <p:txBody>
          <a:bodyPr/>
          <a:lstStyle/>
          <a:p>
            <a:pPr algn="ctr"/>
            <a:r>
              <a:rPr lang="ru-RU" sz="3200" u="sng" dirty="0">
                <a:solidFill>
                  <a:schemeClr val="tx1"/>
                </a:solidFill>
                <a:effectLst>
                  <a:outerShdw blurRad="38100" dist="38100" dir="2700000" algn="tl">
                    <a:srgbClr val="000000">
                      <a:alpha val="43137"/>
                    </a:srgbClr>
                  </a:outerShdw>
                </a:effectLst>
              </a:rPr>
              <a:t>Статья</a:t>
            </a:r>
            <a:r>
              <a:rPr lang="ru-RU" sz="3600" u="sng" dirty="0">
                <a:solidFill>
                  <a:schemeClr val="tx1"/>
                </a:solidFill>
                <a:effectLst>
                  <a:outerShdw blurRad="38100" dist="38100" dir="2700000" algn="tl">
                    <a:srgbClr val="000000">
                      <a:alpha val="43137"/>
                    </a:srgbClr>
                  </a:outerShdw>
                </a:effectLst>
              </a:rPr>
              <a:t> 95</a:t>
            </a:r>
            <a:endParaRPr lang="ru-RU" sz="3600"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567697"/>
            <a:ext cx="8382000" cy="5876993"/>
          </a:xfrm>
        </p:spPr>
        <p:txBody>
          <a:bodyPr/>
          <a:lstStyle/>
          <a:p>
            <a:pPr marL="0" indent="0">
              <a:buNone/>
            </a:pPr>
            <a:r>
              <a:rPr lang="ru-RU" sz="1900" b="1" dirty="0" smtClean="0"/>
              <a:t>17.2</a:t>
            </a:r>
            <a:r>
              <a:rPr lang="ru-RU" sz="1900" b="1" dirty="0"/>
              <a:t>.</a:t>
            </a:r>
            <a:r>
              <a:rPr lang="ru-RU" sz="1900" dirty="0"/>
              <a:t> </a:t>
            </a:r>
            <a:r>
              <a:rPr lang="ru-RU" sz="1900" dirty="0">
                <a:effectLst>
                  <a:outerShdw blurRad="38100" dist="38100" dir="2700000" algn="tl">
                    <a:srgbClr val="000000">
                      <a:alpha val="43137"/>
                    </a:srgbClr>
                  </a:outerShdw>
                </a:effectLst>
              </a:rPr>
              <a:t>Контракт</a:t>
            </a:r>
            <a:r>
              <a:rPr lang="ru-RU" sz="1900" dirty="0"/>
              <a:t> в случае, предусмотренном частью 17.1 (</a:t>
            </a:r>
            <a:r>
              <a:rPr lang="ru-RU" sz="1900" i="1" dirty="0">
                <a:effectLst>
                  <a:outerShdw blurRad="38100" dist="38100" dir="2700000" algn="tl">
                    <a:srgbClr val="000000">
                      <a:alpha val="43137"/>
                    </a:srgbClr>
                  </a:outerShdw>
                </a:effectLst>
              </a:rPr>
              <a:t>заключение контракта со следующим участником при расторжении</a:t>
            </a:r>
            <a:r>
              <a:rPr lang="ru-RU" sz="1900" dirty="0"/>
              <a:t>), </a:t>
            </a:r>
            <a:r>
              <a:rPr lang="ru-RU" sz="1900" dirty="0">
                <a:effectLst>
                  <a:outerShdw blurRad="38100" dist="38100" dir="2700000" algn="tl">
                    <a:srgbClr val="000000">
                      <a:alpha val="43137"/>
                    </a:srgbClr>
                  </a:outerShdw>
                </a:effectLst>
              </a:rPr>
              <a:t>заключается в той же форме и в том же порядке, что и расторгнутый контракт</a:t>
            </a:r>
            <a:r>
              <a:rPr lang="ru-RU" sz="1900" dirty="0"/>
              <a:t>.</a:t>
            </a:r>
          </a:p>
          <a:p>
            <a:pPr marL="0" indent="0">
              <a:buNone/>
            </a:pPr>
            <a:r>
              <a:rPr lang="ru-RU" sz="1900" b="1" dirty="0"/>
              <a:t>20.1.</a:t>
            </a:r>
            <a:r>
              <a:rPr lang="ru-RU" sz="1900" dirty="0"/>
              <a:t> </a:t>
            </a:r>
            <a:r>
              <a:rPr lang="ru-RU" sz="1900" dirty="0">
                <a:effectLst>
                  <a:outerShdw blurRad="38100" dist="38100" dir="2700000" algn="tl">
                    <a:srgbClr val="000000">
                      <a:alpha val="43137"/>
                    </a:srgbClr>
                  </a:outerShdw>
                </a:effectLst>
              </a:rPr>
              <a:t>В случае принятия поставщиком решения об одностороннем отказе </a:t>
            </a:r>
            <a:r>
              <a:rPr lang="ru-RU" sz="1900" dirty="0"/>
              <a:t>от исполнения контракта, заключенного по результатам проведения электронных процедур, такое </a:t>
            </a:r>
            <a:r>
              <a:rPr lang="ru-RU" sz="1900" dirty="0">
                <a:effectLst>
                  <a:outerShdw blurRad="38100" dist="38100" dir="2700000" algn="tl">
                    <a:srgbClr val="000000">
                      <a:alpha val="43137"/>
                    </a:srgbClr>
                  </a:outerShdw>
                </a:effectLst>
              </a:rPr>
              <a:t>решение направляется заказчику в следующем порядке</a:t>
            </a:r>
            <a:r>
              <a:rPr lang="ru-RU" sz="1900" dirty="0"/>
              <a:t>:</a:t>
            </a:r>
          </a:p>
          <a:p>
            <a:pPr marL="0" indent="0">
              <a:buNone/>
            </a:pPr>
            <a:r>
              <a:rPr lang="ru-RU" sz="1900" dirty="0"/>
              <a:t>1) поставщик </a:t>
            </a:r>
            <a:r>
              <a:rPr lang="ru-RU" sz="1900" dirty="0">
                <a:effectLst>
                  <a:outerShdw blurRad="38100" dist="38100" dir="2700000" algn="tl">
                    <a:srgbClr val="000000">
                      <a:alpha val="43137"/>
                    </a:srgbClr>
                  </a:outerShdw>
                </a:effectLst>
              </a:rPr>
              <a:t>с использованием ЕИС формирует решение</a:t>
            </a:r>
            <a:r>
              <a:rPr lang="ru-RU" sz="1900" dirty="0"/>
              <a:t>, </a:t>
            </a:r>
            <a:r>
              <a:rPr lang="ru-RU" sz="1900" dirty="0">
                <a:effectLst>
                  <a:outerShdw blurRad="38100" dist="38100" dir="2700000" algn="tl">
                    <a:srgbClr val="000000">
                      <a:alpha val="43137"/>
                    </a:srgbClr>
                  </a:outerShdw>
                </a:effectLst>
              </a:rPr>
              <a:t>подписывает </a:t>
            </a:r>
            <a:r>
              <a:rPr lang="ru-RU" sz="1900" dirty="0"/>
              <a:t>его усиленной электронной подписью и </a:t>
            </a:r>
            <a:r>
              <a:rPr lang="ru-RU" sz="1900" dirty="0">
                <a:effectLst>
                  <a:outerShdw blurRad="38100" dist="38100" dir="2700000" algn="tl">
                    <a:srgbClr val="000000">
                      <a:alpha val="43137"/>
                    </a:srgbClr>
                  </a:outerShdw>
                </a:effectLst>
              </a:rPr>
              <a:t>размещает в ЕИС</a:t>
            </a:r>
            <a:r>
              <a:rPr lang="ru-RU" sz="1900" dirty="0"/>
              <a:t>.</a:t>
            </a:r>
          </a:p>
          <a:p>
            <a:pPr marL="0" indent="0">
              <a:buNone/>
            </a:pPr>
            <a:r>
              <a:rPr lang="ru-RU" sz="1900" dirty="0"/>
              <a:t>2) решение не позднее одного часа с момента его размещения в ЕИС </a:t>
            </a:r>
            <a:r>
              <a:rPr lang="ru-RU" sz="1900" dirty="0">
                <a:effectLst>
                  <a:outerShdw blurRad="38100" dist="38100" dir="2700000" algn="tl">
                    <a:srgbClr val="000000">
                      <a:alpha val="43137"/>
                    </a:srgbClr>
                  </a:outerShdw>
                </a:effectLst>
              </a:rPr>
              <a:t>автоматически направляется заказчику</a:t>
            </a:r>
            <a:r>
              <a:rPr lang="ru-RU" sz="1900" dirty="0"/>
              <a:t>. Датой поступления заказчику решения считается дата размещения такого решения в ЕИС в соответствии с часовой зоной, в которой расположен заказчик;</a:t>
            </a:r>
          </a:p>
          <a:p>
            <a:pPr marL="0" indent="0">
              <a:buNone/>
            </a:pPr>
            <a:r>
              <a:rPr lang="ru-RU" sz="1900" dirty="0"/>
              <a:t>3) </a:t>
            </a:r>
            <a:r>
              <a:rPr lang="ru-RU" sz="1900" dirty="0">
                <a:effectLst>
                  <a:outerShdw blurRad="38100" dist="38100" dir="2700000" algn="tl">
                    <a:srgbClr val="000000">
                      <a:alpha val="43137"/>
                    </a:srgbClr>
                  </a:outerShdw>
                </a:effectLst>
              </a:rPr>
              <a:t>поступление решения считается надлежащим уведомлением заказчика </a:t>
            </a:r>
            <a:r>
              <a:rPr lang="ru-RU" sz="1900" dirty="0"/>
              <a:t>об одностороннем отказе от исполнения контракта.</a:t>
            </a:r>
          </a:p>
          <a:p>
            <a:pPr marL="0" indent="0">
              <a:buNone/>
            </a:pPr>
            <a:r>
              <a:rPr lang="ru-RU" sz="1900" b="1" dirty="0"/>
              <a:t>22.1.</a:t>
            </a:r>
            <a:r>
              <a:rPr lang="ru-RU" sz="1900" dirty="0"/>
              <a:t> </a:t>
            </a:r>
            <a:r>
              <a:rPr lang="ru-RU" sz="1900" dirty="0">
                <a:effectLst>
                  <a:outerShdw blurRad="38100" dist="38100" dir="2700000" algn="tl">
                    <a:srgbClr val="000000">
                      <a:alpha val="43137"/>
                    </a:srgbClr>
                  </a:outerShdw>
                </a:effectLst>
              </a:rPr>
              <a:t>В случае отмены поставщиком </a:t>
            </a:r>
            <a:r>
              <a:rPr lang="ru-RU" sz="1900" dirty="0"/>
              <a:t>не вступившего в силу решения, поставщик не позднее одного дня, следующего за днем такой отмены, </a:t>
            </a:r>
            <a:r>
              <a:rPr lang="ru-RU" sz="1900" dirty="0">
                <a:effectLst>
                  <a:outerShdw blurRad="38100" dist="38100" dir="2700000" algn="tl">
                    <a:srgbClr val="000000">
                      <a:alpha val="43137"/>
                    </a:srgbClr>
                  </a:outerShdw>
                </a:effectLst>
              </a:rPr>
              <a:t>формирует с использованием ЕИС извещение об отмене </a:t>
            </a:r>
            <a:r>
              <a:rPr lang="ru-RU" sz="1900" dirty="0"/>
              <a:t>решения, </a:t>
            </a:r>
            <a:r>
              <a:rPr lang="ru-RU" sz="1900" dirty="0">
                <a:effectLst>
                  <a:outerShdw blurRad="38100" dist="38100" dir="2700000" algn="tl">
                    <a:srgbClr val="000000">
                      <a:alpha val="43137"/>
                    </a:srgbClr>
                  </a:outerShdw>
                </a:effectLst>
              </a:rPr>
              <a:t>подписывает</a:t>
            </a:r>
            <a:r>
              <a:rPr lang="ru-RU" sz="1900" dirty="0"/>
              <a:t> его усиленной электронной подписью и </a:t>
            </a:r>
            <a:r>
              <a:rPr lang="ru-RU" sz="1900" dirty="0">
                <a:effectLst>
                  <a:outerShdw blurRad="38100" dist="38100" dir="2700000" algn="tl">
                    <a:srgbClr val="000000">
                      <a:alpha val="43137"/>
                    </a:srgbClr>
                  </a:outerShdw>
                </a:effectLst>
              </a:rPr>
              <a:t>размещает в ЕИС</a:t>
            </a:r>
            <a:r>
              <a:rPr lang="ru-RU" sz="1900" dirty="0"/>
              <a:t>.</a:t>
            </a:r>
          </a:p>
          <a:p>
            <a:pPr marL="0" indent="0">
              <a:buNone/>
            </a:pPr>
            <a:r>
              <a:rPr lang="ru-RU" sz="1900" b="1" dirty="0"/>
              <a:t>22.2.</a:t>
            </a:r>
            <a:r>
              <a:rPr lang="ru-RU" sz="1900" dirty="0"/>
              <a:t> </a:t>
            </a:r>
            <a:r>
              <a:rPr lang="ru-RU" sz="1900" dirty="0">
                <a:effectLst>
                  <a:outerShdw blurRad="38100" dist="38100" dir="2700000" algn="tl">
                    <a:srgbClr val="000000">
                      <a:alpha val="43137"/>
                    </a:srgbClr>
                  </a:outerShdw>
                </a:effectLst>
              </a:rPr>
              <a:t>Заказчик не позднее двух рабочих дней, следующих за днем вступления в силу решения поставщика</a:t>
            </a:r>
            <a:r>
              <a:rPr lang="ru-RU" sz="1900" dirty="0"/>
              <a:t> об одностороннем отказе от исполнения контракта, </a:t>
            </a:r>
            <a:r>
              <a:rPr lang="ru-RU" sz="1900" dirty="0">
                <a:effectLst>
                  <a:outerShdw blurRad="38100" dist="38100" dir="2700000" algn="tl">
                    <a:srgbClr val="000000">
                      <a:alpha val="43137"/>
                    </a:srgbClr>
                  </a:outerShdw>
                </a:effectLst>
              </a:rPr>
              <a:t>направляет обращение о включении информации о поставщике в РНП</a:t>
            </a:r>
            <a:r>
              <a:rPr lang="ru-RU" sz="1900" dirty="0" smtClean="0"/>
              <a:t>.</a:t>
            </a:r>
            <a:endParaRPr lang="ru-RU" sz="1900" dirty="0"/>
          </a:p>
        </p:txBody>
      </p:sp>
    </p:spTree>
    <p:extLst>
      <p:ext uri="{BB962C8B-B14F-4D97-AF65-F5344CB8AC3E}">
        <p14:creationId xmlns:p14="http://schemas.microsoft.com/office/powerpoint/2010/main" val="302640846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830997"/>
          </a:xfrm>
        </p:spPr>
        <p:txBody>
          <a:bodyPr/>
          <a:lstStyle/>
          <a:p>
            <a:pPr algn="ctr"/>
            <a:r>
              <a:rPr lang="ru-RU" sz="3000" dirty="0">
                <a:solidFill>
                  <a:srgbClr val="C00000"/>
                </a:solidFill>
                <a:effectLst>
                  <a:outerShdw blurRad="38100" dist="38100" dir="2700000" algn="tl">
                    <a:srgbClr val="000000">
                      <a:alpha val="43137"/>
                    </a:srgbClr>
                  </a:outerShdw>
                </a:effectLst>
              </a:rPr>
              <a:t>Постановление от 28.06.2022 года № 1148</a:t>
            </a:r>
            <a:br>
              <a:rPr lang="ru-RU" sz="3000" dirty="0">
                <a:solidFill>
                  <a:srgbClr val="C00000"/>
                </a:solidFill>
                <a:effectLst>
                  <a:outerShdw blurRad="38100" dist="38100" dir="2700000" algn="tl">
                    <a:srgbClr val="000000">
                      <a:alpha val="43137"/>
                    </a:srgbClr>
                  </a:outerShdw>
                </a:effectLst>
              </a:rPr>
            </a:br>
            <a:r>
              <a:rPr lang="ru-RU" sz="3000" dirty="0">
                <a:solidFill>
                  <a:srgbClr val="C00000"/>
                </a:solidFill>
                <a:effectLst/>
              </a:rPr>
              <a:t>(</a:t>
            </a:r>
            <a:r>
              <a:rPr lang="ru-RU" sz="3000" i="1" dirty="0">
                <a:solidFill>
                  <a:srgbClr val="C00000"/>
                </a:solidFill>
                <a:effectLst/>
              </a:rPr>
              <a:t>в основной массе вступило в силу с 1 июля 2022 года</a:t>
            </a:r>
            <a:r>
              <a:rPr lang="ru-RU" sz="3000" dirty="0">
                <a:solidFill>
                  <a:srgbClr val="C00000"/>
                </a:solidFill>
                <a:effectLst/>
              </a:rPr>
              <a:t>)</a:t>
            </a:r>
          </a:p>
        </p:txBody>
      </p:sp>
      <p:sp>
        <p:nvSpPr>
          <p:cNvPr id="3" name="Объект 2"/>
          <p:cNvSpPr>
            <a:spLocks noGrp="1"/>
          </p:cNvSpPr>
          <p:nvPr>
            <p:ph idx="1"/>
          </p:nvPr>
        </p:nvSpPr>
        <p:spPr>
          <a:xfrm>
            <a:off x="467544" y="1061185"/>
            <a:ext cx="8382000" cy="4893647"/>
          </a:xfrm>
        </p:spPr>
        <p:txBody>
          <a:bodyPr/>
          <a:lstStyle/>
          <a:p>
            <a:pPr marL="0" indent="0">
              <a:buNone/>
            </a:pPr>
            <a:r>
              <a:rPr lang="ru-RU" sz="2000" dirty="0" smtClean="0"/>
              <a:t>Постановлением предусмотрены до конца 2022 года следующие </a:t>
            </a:r>
            <a:r>
              <a:rPr lang="ru-RU" sz="2000" dirty="0" smtClean="0">
                <a:effectLst>
                  <a:outerShdw blurRad="38100" dist="38100" dir="2700000" algn="tl">
                    <a:srgbClr val="000000">
                      <a:alpha val="43137"/>
                    </a:srgbClr>
                  </a:outerShdw>
                </a:effectLst>
              </a:rPr>
              <a:t>меры поддержки дорожной отрасли</a:t>
            </a:r>
            <a:r>
              <a:rPr lang="ru-RU" sz="2000" dirty="0" smtClean="0"/>
              <a:t> в связи с существенным повышением цен на строительные ресурсы:</a:t>
            </a:r>
          </a:p>
          <a:p>
            <a:pPr marL="0" indent="0">
              <a:buNone/>
            </a:pPr>
            <a:r>
              <a:rPr lang="ru-RU" sz="2000" dirty="0" smtClean="0"/>
              <a:t>1) определено, что по соглашению сторон </a:t>
            </a:r>
            <a:r>
              <a:rPr lang="ru-RU" sz="2000" dirty="0" smtClean="0">
                <a:effectLst>
                  <a:outerShdw blurRad="38100" dist="38100" dir="2700000" algn="tl">
                    <a:srgbClr val="000000">
                      <a:alpha val="43137"/>
                    </a:srgbClr>
                  </a:outerShdw>
                </a:effectLst>
              </a:rPr>
              <a:t>в 2022 году допускается изменение существенных условий заключенных до 1 июля 2022 г. </a:t>
            </a:r>
            <a:r>
              <a:rPr lang="ru-RU" sz="2000" dirty="0" err="1" smtClean="0">
                <a:effectLst>
                  <a:outerShdw blurRad="38100" dist="38100" dir="2700000" algn="tl">
                    <a:srgbClr val="000000">
                      <a:alpha val="43137"/>
                    </a:srgbClr>
                  </a:outerShdw>
                </a:effectLst>
              </a:rPr>
              <a:t>госконтрактов</a:t>
            </a:r>
            <a:r>
              <a:rPr lang="ru-RU" sz="2000" dirty="0" smtClean="0"/>
              <a:t> на ремонт и (или) содержание автодорог, сторонами которых являются </a:t>
            </a:r>
            <a:r>
              <a:rPr lang="ru-RU" sz="2000" dirty="0" smtClean="0">
                <a:effectLst>
                  <a:outerShdw blurRad="38100" dist="38100" dir="2700000" algn="tl">
                    <a:srgbClr val="000000">
                      <a:alpha val="43137"/>
                    </a:srgbClr>
                  </a:outerShdw>
                </a:effectLst>
              </a:rPr>
              <a:t>Федеральное дорожное агентство или подведомственные ему федеральные казенные учреждения</a:t>
            </a:r>
            <a:r>
              <a:rPr lang="ru-RU" sz="2000" dirty="0" smtClean="0"/>
              <a:t>, если при исполнении таких контрактов возникли независящие от сторон обстоятельства, влекущие невозможность их исполнения;</a:t>
            </a:r>
          </a:p>
          <a:p>
            <a:pPr marL="0" indent="0">
              <a:buNone/>
            </a:pPr>
            <a:r>
              <a:rPr lang="ru-RU" sz="2000" dirty="0" smtClean="0"/>
              <a:t>2) определено, что </a:t>
            </a:r>
            <a:r>
              <a:rPr lang="ru-RU" sz="2000" dirty="0" smtClean="0">
                <a:effectLst>
                  <a:outerShdw blurRad="38100" dist="38100" dir="2700000" algn="tl">
                    <a:srgbClr val="000000">
                      <a:alpha val="43137"/>
                    </a:srgbClr>
                  </a:outerShdw>
                </a:effectLst>
              </a:rPr>
              <a:t>могут быть изменены существенные условия контрактов, в том числе увеличена цена более чем на 30%</a:t>
            </a:r>
            <a:r>
              <a:rPr lang="ru-RU" sz="2000" dirty="0" smtClean="0"/>
              <a:t> в пределах доведенных лимитов на срок исполнения обязательств;</a:t>
            </a:r>
          </a:p>
          <a:p>
            <a:pPr marL="0" indent="0">
              <a:buNone/>
            </a:pPr>
            <a:r>
              <a:rPr lang="ru-RU" sz="2000" dirty="0" smtClean="0"/>
              <a:t>3) </a:t>
            </a:r>
            <a:r>
              <a:rPr lang="ru-RU" sz="2000" dirty="0" smtClean="0">
                <a:effectLst>
                  <a:outerShdw blurRad="38100" dist="38100" dir="2700000" algn="tl">
                    <a:srgbClr val="000000">
                      <a:alpha val="43137"/>
                    </a:srgbClr>
                  </a:outerShdw>
                </a:effectLst>
              </a:rPr>
              <a:t>размер изменения цены </a:t>
            </a:r>
            <a:r>
              <a:rPr lang="ru-RU" sz="2000" dirty="0" smtClean="0"/>
              <a:t>контракта </a:t>
            </a:r>
            <a:r>
              <a:rPr lang="ru-RU" sz="2000" dirty="0" smtClean="0">
                <a:effectLst>
                  <a:outerShdw blurRad="38100" dist="38100" dir="2700000" algn="tl">
                    <a:srgbClr val="000000">
                      <a:alpha val="43137"/>
                    </a:srgbClr>
                  </a:outerShdw>
                </a:effectLst>
              </a:rPr>
              <a:t>подлежит проверке на предмет достоверности</a:t>
            </a:r>
            <a:r>
              <a:rPr lang="ru-RU" sz="2000" dirty="0" smtClean="0"/>
              <a:t> определения такого изменения организацией, осуществляющей </a:t>
            </a:r>
            <a:r>
              <a:rPr lang="ru-RU" sz="2000" dirty="0" err="1" smtClean="0"/>
              <a:t>госэкспертизу</a:t>
            </a:r>
            <a:r>
              <a:rPr lang="ru-RU" sz="2000" dirty="0" smtClean="0"/>
              <a:t> проектной документации. При этом срок такой проверки не может превышать 14 рабочих дней;</a:t>
            </a:r>
          </a:p>
        </p:txBody>
      </p:sp>
    </p:spTree>
    <p:extLst>
      <p:ext uri="{BB962C8B-B14F-4D97-AF65-F5344CB8AC3E}">
        <p14:creationId xmlns:p14="http://schemas.microsoft.com/office/powerpoint/2010/main" val="368642140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830997"/>
          </a:xfrm>
        </p:spPr>
        <p:txBody>
          <a:bodyPr/>
          <a:lstStyle/>
          <a:p>
            <a:pPr algn="ctr"/>
            <a:r>
              <a:rPr lang="ru-RU" sz="3000" dirty="0">
                <a:solidFill>
                  <a:srgbClr val="C00000"/>
                </a:solidFill>
                <a:effectLst>
                  <a:outerShdw blurRad="38100" dist="38100" dir="2700000" algn="tl">
                    <a:srgbClr val="000000">
                      <a:alpha val="43137"/>
                    </a:srgbClr>
                  </a:outerShdw>
                </a:effectLst>
              </a:rPr>
              <a:t>Постановление от 28.06.2022 года № 1148</a:t>
            </a:r>
            <a:br>
              <a:rPr lang="ru-RU" sz="3000" dirty="0">
                <a:solidFill>
                  <a:srgbClr val="C00000"/>
                </a:solidFill>
                <a:effectLst>
                  <a:outerShdw blurRad="38100" dist="38100" dir="2700000" algn="tl">
                    <a:srgbClr val="000000">
                      <a:alpha val="43137"/>
                    </a:srgbClr>
                  </a:outerShdw>
                </a:effectLst>
              </a:rPr>
            </a:br>
            <a:r>
              <a:rPr lang="ru-RU" sz="3000" dirty="0">
                <a:solidFill>
                  <a:srgbClr val="C00000"/>
                </a:solidFill>
                <a:effectLst/>
              </a:rPr>
              <a:t>(</a:t>
            </a:r>
            <a:r>
              <a:rPr lang="ru-RU" sz="3000" i="1" dirty="0">
                <a:solidFill>
                  <a:srgbClr val="C00000"/>
                </a:solidFill>
                <a:effectLst/>
              </a:rPr>
              <a:t>в основной массе вступило в силу с 1 июля 2022 года</a:t>
            </a:r>
            <a:r>
              <a:rPr lang="ru-RU" sz="3000" dirty="0">
                <a:solidFill>
                  <a:srgbClr val="C00000"/>
                </a:solidFill>
                <a:effectLst/>
              </a:rPr>
              <a:t>)</a:t>
            </a:r>
          </a:p>
        </p:txBody>
      </p:sp>
      <p:sp>
        <p:nvSpPr>
          <p:cNvPr id="3" name="Объект 2"/>
          <p:cNvSpPr>
            <a:spLocks noGrp="1"/>
          </p:cNvSpPr>
          <p:nvPr>
            <p:ph idx="1"/>
          </p:nvPr>
        </p:nvSpPr>
        <p:spPr>
          <a:xfrm>
            <a:off x="433251" y="1484784"/>
            <a:ext cx="8382000" cy="3508653"/>
          </a:xfrm>
        </p:spPr>
        <p:txBody>
          <a:bodyPr/>
          <a:lstStyle/>
          <a:p>
            <a:pPr marL="0" indent="0">
              <a:buNone/>
            </a:pPr>
            <a:r>
              <a:rPr lang="ru-RU" sz="2000" dirty="0" smtClean="0"/>
              <a:t>4</a:t>
            </a:r>
            <a:r>
              <a:rPr lang="ru-RU" sz="2000" dirty="0" smtClean="0">
                <a:effectLst>
                  <a:outerShdw blurRad="38100" dist="38100" dir="2700000" algn="tl">
                    <a:srgbClr val="000000">
                      <a:alpha val="43137"/>
                    </a:srgbClr>
                  </a:outerShdw>
                </a:effectLst>
              </a:rPr>
              <a:t>) порядок определения размера изменения цены </a:t>
            </a:r>
            <a:r>
              <a:rPr lang="ru-RU" sz="2000" dirty="0" smtClean="0"/>
              <a:t>контракта </a:t>
            </a:r>
            <a:r>
              <a:rPr lang="ru-RU" sz="2000" dirty="0" smtClean="0">
                <a:effectLst>
                  <a:outerShdw blurRad="38100" dist="38100" dir="2700000" algn="tl">
                    <a:srgbClr val="000000">
                      <a:alpha val="43137"/>
                    </a:srgbClr>
                  </a:outerShdw>
                </a:effectLst>
              </a:rPr>
              <a:t>закреплен в методике</a:t>
            </a:r>
            <a:r>
              <a:rPr lang="ru-RU" sz="2000" dirty="0" smtClean="0"/>
              <a:t>, являющейся приложением </a:t>
            </a:r>
            <a:r>
              <a:rPr lang="ru-RU" sz="2000" dirty="0" smtClean="0">
                <a:effectLst>
                  <a:outerShdw blurRad="38100" dist="38100" dir="2700000" algn="tl">
                    <a:srgbClr val="000000">
                      <a:alpha val="43137"/>
                    </a:srgbClr>
                  </a:outerShdw>
                </a:effectLst>
              </a:rPr>
              <a:t>к Постановлению № 1148</a:t>
            </a:r>
            <a:r>
              <a:rPr lang="ru-RU" sz="2000" dirty="0" smtClean="0"/>
              <a:t>;  </a:t>
            </a:r>
          </a:p>
          <a:p>
            <a:pPr marL="0" indent="0">
              <a:buNone/>
            </a:pPr>
            <a:r>
              <a:rPr lang="ru-RU" sz="2000" dirty="0" smtClean="0"/>
              <a:t>5) в целях изменения существенных условий контракта </a:t>
            </a:r>
            <a:r>
              <a:rPr lang="ru-RU" sz="2000" dirty="0" smtClean="0">
                <a:effectLst>
                  <a:outerShdw blurRad="38100" dist="38100" dir="2700000" algn="tl">
                    <a:srgbClr val="000000">
                      <a:alpha val="43137"/>
                    </a:srgbClr>
                  </a:outerShdw>
                </a:effectLst>
              </a:rPr>
              <a:t>поставщик должен обратиться к заказчику в письменной форме с приложением информации и документов, обосновывающих такое предложение</a:t>
            </a:r>
            <a:r>
              <a:rPr lang="ru-RU" sz="2000" dirty="0" smtClean="0"/>
              <a:t>.</a:t>
            </a:r>
          </a:p>
          <a:p>
            <a:pPr marL="0" indent="0">
              <a:buNone/>
            </a:pPr>
            <a:endParaRPr lang="ru-RU" sz="2000" dirty="0" smtClean="0"/>
          </a:p>
          <a:p>
            <a:pPr marL="0" indent="0">
              <a:buNone/>
            </a:pPr>
            <a:r>
              <a:rPr lang="ru-RU" sz="2000" dirty="0" smtClean="0"/>
              <a:t>Высшим исполнительным </a:t>
            </a:r>
            <a:r>
              <a:rPr lang="ru-RU" sz="2000" dirty="0" smtClean="0">
                <a:effectLst>
                  <a:outerShdw blurRad="38100" dist="38100" dir="2700000" algn="tl">
                    <a:srgbClr val="000000">
                      <a:alpha val="43137"/>
                    </a:srgbClr>
                  </a:outerShdw>
                </a:effectLst>
              </a:rPr>
              <a:t>органам субъектов РФ и местным администрациям рекомендовано принять аналогичные меры</a:t>
            </a:r>
            <a:r>
              <a:rPr lang="ru-RU" sz="2000" dirty="0" smtClean="0"/>
              <a:t>, которые в условиях значительного роста цен на строительные ресурсы обеспечат возможность изменения существенных условий контрактов на ремонт и (или) содержание автомобильных дорог общего пользования регионального, межмуниципального и местного значения.</a:t>
            </a:r>
            <a:endParaRPr lang="ru-RU" sz="2000" dirty="0"/>
          </a:p>
        </p:txBody>
      </p:sp>
    </p:spTree>
    <p:extLst>
      <p:ext uri="{BB962C8B-B14F-4D97-AF65-F5344CB8AC3E}">
        <p14:creationId xmlns:p14="http://schemas.microsoft.com/office/powerpoint/2010/main" val="154399904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260648"/>
            <a:ext cx="8382000" cy="6247864"/>
          </a:xfrm>
        </p:spPr>
        <p:txBody>
          <a:bodyPr/>
          <a:lstStyle/>
          <a:p>
            <a:pPr marL="0" indent="0" algn="ctr">
              <a:buNone/>
            </a:pPr>
            <a:r>
              <a:rPr lang="ru-RU" sz="2000" dirty="0" smtClean="0">
                <a:solidFill>
                  <a:srgbClr val="C00000"/>
                </a:solidFill>
                <a:effectLst>
                  <a:outerShdw blurRad="38100" dist="38100" dir="2700000" algn="tl">
                    <a:srgbClr val="000000">
                      <a:alpha val="43137"/>
                    </a:srgbClr>
                  </a:outerShdw>
                </a:effectLst>
              </a:rPr>
              <a:t>ПП </a:t>
            </a:r>
            <a:r>
              <a:rPr lang="ru-RU" sz="2000" dirty="0">
                <a:solidFill>
                  <a:srgbClr val="C00000"/>
                </a:solidFill>
                <a:effectLst>
                  <a:outerShdw blurRad="38100" dist="38100" dir="2700000" algn="tl">
                    <a:srgbClr val="000000">
                      <a:alpha val="43137"/>
                    </a:srgbClr>
                  </a:outerShdw>
                </a:effectLst>
              </a:rPr>
              <a:t>РФ от 09.06.2022 г. № 1051 (изменения вступили в силу с 10 июня 2022 г.)</a:t>
            </a:r>
          </a:p>
          <a:p>
            <a:pPr marL="0" indent="0">
              <a:buNone/>
            </a:pPr>
            <a:r>
              <a:rPr lang="ru-RU" sz="2000" dirty="0"/>
              <a:t>Внесены </a:t>
            </a:r>
            <a:r>
              <a:rPr lang="ru-RU" sz="2000" dirty="0">
                <a:effectLst>
                  <a:outerShdw blurRad="38100" dist="38100" dir="2700000" algn="tl">
                    <a:srgbClr val="000000">
                      <a:alpha val="43137"/>
                    </a:srgbClr>
                  </a:outerShdw>
                </a:effectLst>
              </a:rPr>
              <a:t>изменения в </a:t>
            </a:r>
            <a:r>
              <a:rPr lang="ru-RU" sz="2000" dirty="0"/>
              <a:t>устанавливающее </a:t>
            </a:r>
            <a:r>
              <a:rPr lang="ru-RU" sz="2000" dirty="0">
                <a:effectLst>
                  <a:outerShdw blurRad="38100" dist="38100" dir="2700000" algn="tl">
                    <a:srgbClr val="000000">
                      <a:alpha val="43137"/>
                    </a:srgbClr>
                  </a:outerShdw>
                </a:effectLst>
              </a:rPr>
              <a:t>порядок определения нормативных затрат</a:t>
            </a:r>
            <a:r>
              <a:rPr lang="ru-RU" sz="2000" dirty="0"/>
              <a:t> для федеральных заказчиков постановление Правительства РФ от 20.10.2014 № 1084. Изменениями предусмотрены </a:t>
            </a:r>
            <a:r>
              <a:rPr lang="ru-RU" sz="2000" dirty="0">
                <a:effectLst>
                  <a:outerShdw blurRad="38100" dist="38100" dir="2700000" algn="tl">
                    <a:srgbClr val="000000">
                      <a:alpha val="43137"/>
                    </a:srgbClr>
                  </a:outerShdw>
                </a:effectLst>
              </a:rPr>
              <a:t>следующие послабления</a:t>
            </a:r>
            <a:r>
              <a:rPr lang="ru-RU" sz="2000" dirty="0"/>
              <a:t>:</a:t>
            </a:r>
          </a:p>
          <a:p>
            <a:pPr lvl="0">
              <a:buFont typeface="Wingdings" panose="05000000000000000000" pitchFamily="2" charset="2"/>
              <a:buChar char="Ø"/>
            </a:pPr>
            <a:r>
              <a:rPr lang="ru-RU" sz="2000" dirty="0">
                <a:effectLst>
                  <a:outerShdw blurRad="38100" dist="38100" dir="2700000" algn="tl">
                    <a:srgbClr val="000000">
                      <a:alpha val="43137"/>
                    </a:srgbClr>
                  </a:outerShdw>
                </a:effectLst>
              </a:rPr>
              <a:t>для федеральных заказчиков вводится механизм индексации </a:t>
            </a:r>
            <a:r>
              <a:rPr lang="ru-RU" sz="2000" dirty="0"/>
              <a:t>установленного Правительством РФ норматива цен по решению руководителя федерального органа власти. Руководителям федеральных госорганов дано </a:t>
            </a:r>
            <a:r>
              <a:rPr lang="ru-RU" sz="2000" dirty="0">
                <a:effectLst>
                  <a:outerShdw blurRad="38100" dist="38100" dir="2700000" algn="tl">
                    <a:srgbClr val="000000">
                      <a:alpha val="43137"/>
                    </a:srgbClr>
                  </a:outerShdw>
                </a:effectLst>
              </a:rPr>
              <a:t>право увеличивать нормативы цен по состоянию на 1 января 2022 года по следующим позициям</a:t>
            </a:r>
            <a:r>
              <a:rPr lang="ru-RU" sz="2000" dirty="0"/>
              <a:t>:</a:t>
            </a:r>
          </a:p>
          <a:p>
            <a:pPr lvl="0">
              <a:buFont typeface="Arial" panose="020B0604020202020204" pitchFamily="34" charset="0"/>
              <a:buChar char="•"/>
            </a:pPr>
            <a:r>
              <a:rPr lang="ru-RU" sz="2000" i="1" dirty="0"/>
              <a:t>для средств связи и расходов на связь – в 1,49 раз;</a:t>
            </a:r>
          </a:p>
          <a:p>
            <a:pPr lvl="0">
              <a:buFont typeface="Arial" panose="020B0604020202020204" pitchFamily="34" charset="0"/>
              <a:buChar char="•"/>
            </a:pPr>
            <a:r>
              <a:rPr lang="ru-RU" sz="2000" i="1" dirty="0"/>
              <a:t>для планшетных компьютеров, ноутбуков и расходов на связь – в 1,084 раз;</a:t>
            </a:r>
          </a:p>
          <a:p>
            <a:pPr lvl="0">
              <a:buFont typeface="Arial" panose="020B0604020202020204" pitchFamily="34" charset="0"/>
              <a:buChar char="•"/>
            </a:pPr>
            <a:r>
              <a:rPr lang="ru-RU" sz="2000" i="1" dirty="0"/>
              <a:t>для транспортных средств  - в 1,855 раз.</a:t>
            </a:r>
          </a:p>
          <a:p>
            <a:pPr>
              <a:buFont typeface="Wingdings" panose="05000000000000000000" pitchFamily="2" charset="2"/>
              <a:buChar char="Ø"/>
            </a:pPr>
            <a:r>
              <a:rPr lang="ru-RU" sz="2000" dirty="0"/>
              <a:t>Также определено, что </a:t>
            </a:r>
            <a:r>
              <a:rPr lang="ru-RU" sz="2000" dirty="0">
                <a:effectLst>
                  <a:outerShdw blurRad="38100" dist="38100" dir="2700000" algn="tl">
                    <a:srgbClr val="000000">
                      <a:alpha val="43137"/>
                    </a:srgbClr>
                  </a:outerShdw>
                </a:effectLst>
              </a:rPr>
              <a:t>повысить цены можно не более чем на индекс потребительских цен по данным Росстата</a:t>
            </a:r>
            <a:r>
              <a:rPr lang="ru-RU" sz="2000" dirty="0"/>
              <a:t> за период действия указанных нормативов;   </a:t>
            </a:r>
          </a:p>
          <a:p>
            <a:pPr lvl="0">
              <a:buFont typeface="Wingdings" panose="05000000000000000000" pitchFamily="2" charset="2"/>
              <a:buChar char="Ø"/>
            </a:pPr>
            <a:r>
              <a:rPr lang="ru-RU" sz="2000" dirty="0">
                <a:effectLst>
                  <a:outerShdw blurRad="38100" dist="38100" dir="2700000" algn="tl">
                    <a:srgbClr val="000000">
                      <a:alpha val="43137"/>
                    </a:srgbClr>
                  </a:outerShdw>
                </a:effectLst>
              </a:rPr>
              <a:t>заказчики </a:t>
            </a:r>
            <a:r>
              <a:rPr lang="ru-RU" sz="2000" dirty="0" err="1">
                <a:effectLst>
                  <a:outerShdw blurRad="38100" dist="38100" dir="2700000" algn="tl">
                    <a:srgbClr val="000000">
                      <a:alpha val="43137"/>
                    </a:srgbClr>
                  </a:outerShdw>
                </a:effectLst>
              </a:rPr>
              <a:t>субъектового</a:t>
            </a:r>
            <a:r>
              <a:rPr lang="ru-RU" sz="2000" dirty="0">
                <a:effectLst>
                  <a:outerShdw blurRad="38100" dist="38100" dir="2700000" algn="tl">
                    <a:srgbClr val="000000">
                      <a:alpha val="43137"/>
                    </a:srgbClr>
                  </a:outerShdw>
                </a:effectLst>
              </a:rPr>
              <a:t> и муниципального уровней </a:t>
            </a:r>
            <a:r>
              <a:rPr lang="ru-RU" sz="2000" dirty="0"/>
              <a:t>смогут проводить закупки </a:t>
            </a:r>
            <a:r>
              <a:rPr lang="ru-RU" sz="2000" dirty="0">
                <a:effectLst>
                  <a:outerShdw blurRad="38100" dist="38100" dir="2700000" algn="tl">
                    <a:srgbClr val="000000">
                      <a:alpha val="43137"/>
                    </a:srgbClr>
                  </a:outerShdw>
                </a:effectLst>
              </a:rPr>
              <a:t>без учета определенных в рамках нормирования цен </a:t>
            </a:r>
            <a:r>
              <a:rPr lang="ru-RU" sz="2000" dirty="0"/>
              <a:t>в случае принятия такого решения </a:t>
            </a:r>
            <a:r>
              <a:rPr lang="ru-RU" sz="2000" dirty="0">
                <a:effectLst>
                  <a:outerShdw blurRad="38100" dist="38100" dir="2700000" algn="tl">
                    <a:srgbClr val="000000">
                      <a:alpha val="43137"/>
                    </a:srgbClr>
                  </a:outerShdw>
                </a:effectLst>
              </a:rPr>
              <a:t>руководителями государственного или муниципального органа</a:t>
            </a:r>
            <a:r>
              <a:rPr lang="ru-RU" sz="2000" dirty="0"/>
              <a:t>, органа управления государственным внебюджетным фондом РФ и ряда других учреждений</a:t>
            </a:r>
            <a:r>
              <a:rPr lang="ru-RU" sz="2000" dirty="0" smtClean="0"/>
              <a:t>.</a:t>
            </a:r>
          </a:p>
        </p:txBody>
      </p:sp>
    </p:spTree>
    <p:extLst>
      <p:ext uri="{BB962C8B-B14F-4D97-AF65-F5344CB8AC3E}">
        <p14:creationId xmlns:p14="http://schemas.microsoft.com/office/powerpoint/2010/main" val="348175451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260648"/>
            <a:ext cx="8382000" cy="6370975"/>
          </a:xfrm>
        </p:spPr>
        <p:txBody>
          <a:bodyPr/>
          <a:lstStyle/>
          <a:p>
            <a:pPr>
              <a:buFont typeface="Wingdings" panose="05000000000000000000" pitchFamily="2" charset="2"/>
              <a:buChar char="Ø"/>
            </a:pPr>
            <a:r>
              <a:rPr lang="ru-RU" sz="2000" u="sng" dirty="0">
                <a:effectLst>
                  <a:outerShdw blurRad="38100" dist="38100" dir="2700000" algn="tl">
                    <a:srgbClr val="000000">
                      <a:alpha val="43137"/>
                    </a:srgbClr>
                  </a:outerShdw>
                </a:effectLst>
              </a:rPr>
              <a:t>Приказ Минфина РФ от 11.05.2022 № 73н</a:t>
            </a:r>
          </a:p>
          <a:p>
            <a:pPr marL="0" indent="0">
              <a:buNone/>
            </a:pPr>
            <a:r>
              <a:rPr lang="ru-RU" sz="2000" dirty="0">
                <a:effectLst>
                  <a:outerShdw blurRad="38100" dist="38100" dir="2700000" algn="tl">
                    <a:srgbClr val="000000">
                      <a:alpha val="43137"/>
                    </a:srgbClr>
                  </a:outerShdw>
                </a:effectLst>
              </a:rPr>
              <a:t>С 27 июня перечень товаров </a:t>
            </a:r>
            <a:r>
              <a:rPr lang="ru-RU" sz="2000" dirty="0"/>
              <a:t>из стран ЕАЭС, ДНР и ЛНР, </a:t>
            </a:r>
            <a:r>
              <a:rPr lang="ru-RU" sz="2000" dirty="0">
                <a:effectLst>
                  <a:outerShdw blurRad="38100" dist="38100" dir="2700000" algn="tl">
                    <a:srgbClr val="000000">
                      <a:alpha val="43137"/>
                    </a:srgbClr>
                  </a:outerShdw>
                </a:effectLst>
              </a:rPr>
              <a:t>при закупке которых предоставляется ценовая преференция в размере 20%, увеличен с 34 до 69 </a:t>
            </a:r>
            <a:r>
              <a:rPr lang="ru-RU" sz="2000" dirty="0"/>
              <a:t>(среди прочего, большое количество различного оборудования, вездеходы). </a:t>
            </a:r>
            <a:r>
              <a:rPr lang="ru-RU" sz="2000" dirty="0">
                <a:effectLst>
                  <a:outerShdw blurRad="38100" dist="38100" dir="2700000" algn="tl">
                    <a:srgbClr val="000000">
                      <a:alpha val="43137"/>
                    </a:srgbClr>
                  </a:outerShdw>
                </a:effectLst>
              </a:rPr>
              <a:t>Перечень с ценовой преференцией 15% расширен со 152 до 287 позиций</a:t>
            </a:r>
            <a:r>
              <a:rPr lang="ru-RU" sz="2000" dirty="0"/>
              <a:t>, в </a:t>
            </a:r>
            <a:r>
              <a:rPr lang="ru-RU" sz="2000" dirty="0" err="1"/>
              <a:t>т.ч</a:t>
            </a:r>
            <a:r>
              <a:rPr lang="ru-RU" sz="2000" dirty="0"/>
              <a:t>. программное обеспечение, печатная продукция, электростанции, различные сооружения ЖКХ и пр</a:t>
            </a:r>
            <a:r>
              <a:rPr lang="ru-RU" sz="2000" dirty="0" smtClean="0"/>
              <a:t>.</a:t>
            </a:r>
          </a:p>
          <a:p>
            <a:pPr>
              <a:buFont typeface="Wingdings" panose="05000000000000000000" pitchFamily="2" charset="2"/>
              <a:buChar char="Ø"/>
            </a:pPr>
            <a:r>
              <a:rPr lang="ru-RU" sz="2000" u="sng" dirty="0">
                <a:effectLst>
                  <a:outerShdw blurRad="38100" dist="38100" dir="2700000" algn="tl">
                    <a:srgbClr val="000000">
                      <a:alpha val="43137"/>
                    </a:srgbClr>
                  </a:outerShdw>
                </a:effectLst>
              </a:rPr>
              <a:t>ПП РФ от 23 мая 2022 г. № 937</a:t>
            </a:r>
          </a:p>
          <a:p>
            <a:pPr marL="0" indent="0">
              <a:lnSpc>
                <a:spcPct val="100000"/>
              </a:lnSpc>
              <a:spcBef>
                <a:spcPts val="0"/>
              </a:spcBef>
              <a:buNone/>
            </a:pPr>
            <a:r>
              <a:rPr lang="ru-RU" sz="2000" dirty="0" smtClean="0">
                <a:effectLst>
                  <a:outerShdw blurRad="38100" dist="38100" dir="2700000" algn="tl">
                    <a:srgbClr val="000000">
                      <a:alpha val="43137"/>
                    </a:srgbClr>
                  </a:outerShdw>
                </a:effectLst>
              </a:rPr>
              <a:t>с </a:t>
            </a:r>
            <a:r>
              <a:rPr lang="ru-RU" sz="2000" dirty="0">
                <a:effectLst>
                  <a:outerShdw blurRad="38100" dist="38100" dir="2700000" algn="tl">
                    <a:srgbClr val="000000">
                      <a:alpha val="43137"/>
                    </a:srgbClr>
                  </a:outerShdw>
                </a:effectLst>
              </a:rPr>
              <a:t>1 июля 2022 года заказчики обязаны </a:t>
            </a:r>
            <a:r>
              <a:rPr lang="ru-RU" sz="2000" dirty="0"/>
              <a:t>устанавливать требование </a:t>
            </a:r>
            <a:r>
              <a:rPr lang="ru-RU" sz="2000" dirty="0">
                <a:effectLst>
                  <a:outerShdw blurRad="38100" dist="38100" dir="2700000" algn="tl">
                    <a:srgbClr val="000000">
                      <a:alpha val="43137"/>
                    </a:srgbClr>
                  </a:outerShdw>
                </a:effectLst>
              </a:rPr>
              <a:t>об отсутствии в РНП информации об участнике</a:t>
            </a:r>
            <a:r>
              <a:rPr lang="ru-RU" sz="2000" dirty="0"/>
              <a:t>, в том числе </a:t>
            </a:r>
            <a:r>
              <a:rPr lang="ru-RU" sz="1400" dirty="0"/>
              <a:t>о </a:t>
            </a:r>
            <a:r>
              <a:rPr lang="ru-RU" sz="1400" i="1" dirty="0"/>
              <a:t>членах коллегиального исполнительного органа, лицах, исполняющих функции единоличного исполнительного органа, управляющих (при наличии), управляющей организации (при наличии), участниках (членах) корпоративного юридического лица, владеющих более чем двадцатью пятью процентами акций (долей, паев) корпоративном юридическом лице, учредителях унитарного юридического лица, </a:t>
            </a:r>
            <a:endParaRPr lang="ru-RU" sz="1400" i="1" dirty="0" smtClean="0"/>
          </a:p>
          <a:p>
            <a:pPr marL="0" indent="0">
              <a:lnSpc>
                <a:spcPct val="100000"/>
              </a:lnSpc>
              <a:spcBef>
                <a:spcPts val="0"/>
              </a:spcBef>
              <a:buNone/>
            </a:pPr>
            <a:r>
              <a:rPr lang="ru-RU" sz="2000" dirty="0" smtClean="0">
                <a:effectLst>
                  <a:outerShdw blurRad="38100" dist="38100" dir="2700000" algn="tl">
                    <a:srgbClr val="000000">
                      <a:alpha val="43137"/>
                    </a:srgbClr>
                  </a:outerShdw>
                </a:effectLst>
              </a:rPr>
              <a:t>включенной</a:t>
            </a:r>
            <a:r>
              <a:rPr lang="ru-RU" sz="2000" dirty="0" smtClean="0"/>
              <a:t> </a:t>
            </a:r>
            <a:r>
              <a:rPr lang="ru-RU" sz="2000" dirty="0"/>
              <a:t>в реестр </a:t>
            </a:r>
            <a:r>
              <a:rPr lang="ru-RU" sz="2000" dirty="0">
                <a:effectLst>
                  <a:outerShdw blurRad="38100" dist="38100" dir="2700000" algn="tl">
                    <a:srgbClr val="000000">
                      <a:alpha val="43137"/>
                    </a:srgbClr>
                  </a:outerShdw>
                </a:effectLst>
              </a:rPr>
              <a:t>в связи с отказом от исполнения контракта по причине введения в отношении заказчика политических или экономических санкций </a:t>
            </a:r>
            <a:r>
              <a:rPr lang="ru-RU" sz="2000" dirty="0"/>
              <a:t>иностранными государствами, совершающими недружественные действия в отношении РФ, граждан РФ или российских юридических лиц, и (или) введения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a:t>
            </a:r>
            <a:endParaRPr lang="ru-RU" sz="2000" dirty="0" smtClean="0"/>
          </a:p>
        </p:txBody>
      </p:sp>
    </p:spTree>
    <p:extLst>
      <p:ext uri="{BB962C8B-B14F-4D97-AF65-F5344CB8AC3E}">
        <p14:creationId xmlns:p14="http://schemas.microsoft.com/office/powerpoint/2010/main" val="38048625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539552" y="0"/>
            <a:ext cx="7632848" cy="400110"/>
          </a:xfrm>
          <a:prstGeom prst="rect">
            <a:avLst/>
          </a:prstGeom>
        </p:spPr>
        <p:txBody>
          <a:bodyPr wrap="square">
            <a:spAutoFit/>
          </a:bodyPr>
          <a:lstStyle/>
          <a:p>
            <a:pPr algn="just">
              <a:spcAft>
                <a:spcPts val="1200"/>
              </a:spcAft>
            </a:pPr>
            <a:endParaRPr lang="ru-RU" sz="2000" dirty="0" smtClean="0"/>
          </a:p>
        </p:txBody>
      </p:sp>
      <p:graphicFrame>
        <p:nvGraphicFramePr>
          <p:cNvPr id="2" name="Таблица 1"/>
          <p:cNvGraphicFramePr>
            <a:graphicFrameLocks noGrp="1"/>
          </p:cNvGraphicFramePr>
          <p:nvPr>
            <p:extLst>
              <p:ext uri="{D42A27DB-BD31-4B8C-83A1-F6EECF244321}">
                <p14:modId xmlns:p14="http://schemas.microsoft.com/office/powerpoint/2010/main" val="3359201181"/>
              </p:ext>
            </p:extLst>
          </p:nvPr>
        </p:nvGraphicFramePr>
        <p:xfrm>
          <a:off x="-1" y="0"/>
          <a:ext cx="9144000" cy="6858000"/>
        </p:xfrm>
        <a:graphic>
          <a:graphicData uri="http://schemas.openxmlformats.org/drawingml/2006/table">
            <a:tbl>
              <a:tblPr firstRow="1" bandRow="1">
                <a:tableStyleId>{5C22544A-7EE6-4342-B048-85BDC9FD1C3A}</a:tableStyleId>
              </a:tblPr>
              <a:tblGrid>
                <a:gridCol w="3131841"/>
                <a:gridCol w="2232248"/>
                <a:gridCol w="3779911"/>
              </a:tblGrid>
              <a:tr h="941294">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solidFill>
                            <a:schemeClr val="tx1"/>
                          </a:solidFill>
                        </a:rPr>
                        <a:t>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941">
                <a:tc>
                  <a:txBody>
                    <a:bodyPr/>
                    <a:lstStyle/>
                    <a:p>
                      <a:r>
                        <a:rPr lang="ru-RU" dirty="0" smtClean="0">
                          <a:solidFill>
                            <a:schemeClr val="tx1"/>
                          </a:solidFill>
                          <a:effectLst>
                            <a:outerShdw blurRad="38100" dist="38100" dir="2700000" algn="tl">
                              <a:srgbClr val="000000">
                                <a:alpha val="43137"/>
                              </a:srgbClr>
                            </a:outerShdw>
                          </a:effectLst>
                        </a:rPr>
                        <a:t>а</a:t>
                      </a:r>
                      <a:r>
                        <a:rPr lang="ru-RU" dirty="0" smtClean="0">
                          <a:solidFill>
                            <a:schemeClr val="tx1"/>
                          </a:solidFill>
                        </a:rPr>
                        <a:t>) не превышает 5 % цены</a:t>
                      </a:r>
                      <a:r>
                        <a:rPr lang="ru-RU" baseline="0" dirty="0" smtClean="0">
                          <a:solidFill>
                            <a:schemeClr val="tx1"/>
                          </a:solidFill>
                        </a:rPr>
                        <a:t> контракта (исключение подпункты </a:t>
                      </a:r>
                      <a:r>
                        <a:rPr lang="ru-RU" baseline="0" dirty="0" smtClean="0">
                          <a:solidFill>
                            <a:schemeClr val="tx1"/>
                          </a:solidFill>
                          <a:effectLst>
                            <a:outerShdw blurRad="38100" dist="38100" dir="2700000" algn="tl">
                              <a:srgbClr val="000000">
                                <a:alpha val="43137"/>
                              </a:srgbClr>
                            </a:outerShdw>
                          </a:effectLst>
                        </a:rPr>
                        <a:t>в, г, д</a:t>
                      </a:r>
                      <a:r>
                        <a:rPr lang="ru-RU" baseline="0" dirty="0" smtClean="0">
                          <a:solidFill>
                            <a:schemeClr val="tx1"/>
                          </a:solidFill>
                          <a:effectLst/>
                        </a:rPr>
                        <a:t> </a:t>
                      </a:r>
                      <a:r>
                        <a:rPr lang="ru-RU" sz="1800" kern="1200" baseline="0" dirty="0" smtClean="0">
                          <a:solidFill>
                            <a:schemeClr val="tx1"/>
                          </a:solidFill>
                          <a:latin typeface="+mn-lt"/>
                          <a:ea typeface="+mn-ea"/>
                          <a:cs typeface="+mn-cs"/>
                        </a:rPr>
                        <a:t>)</a:t>
                      </a:r>
                      <a:endParaRPr lang="ru-RU" sz="180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полное списание</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 </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1765">
                <a:tc>
                  <a:txBody>
                    <a:bodyPr/>
                    <a:lstStyle/>
                    <a:p>
                      <a:r>
                        <a:rPr lang="ru-RU" dirty="0" smtClean="0">
                          <a:solidFill>
                            <a:schemeClr val="tx1"/>
                          </a:solidFill>
                          <a:effectLst>
                            <a:outerShdw blurRad="38100" dist="38100" dir="2700000" algn="tl">
                              <a:srgbClr val="000000">
                                <a:alpha val="43137"/>
                              </a:srgbClr>
                            </a:outerShdw>
                          </a:effectLst>
                        </a:rPr>
                        <a:t>б</a:t>
                      </a:r>
                      <a:r>
                        <a:rPr lang="ru-RU" dirty="0" smtClean="0">
                          <a:solidFill>
                            <a:schemeClr val="tx1"/>
                          </a:solidFill>
                        </a:rPr>
                        <a:t>) </a:t>
                      </a:r>
                      <a:r>
                        <a:rPr lang="ru-RU" sz="1800" kern="1200" dirty="0" smtClean="0">
                          <a:solidFill>
                            <a:schemeClr val="dk1"/>
                          </a:solidFill>
                          <a:effectLst/>
                          <a:latin typeface="+mn-lt"/>
                          <a:ea typeface="+mn-ea"/>
                          <a:cs typeface="+mn-cs"/>
                        </a:rPr>
                        <a:t>превышает 5 % цены контракта, но не более 20 %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kern="1200" dirty="0" smtClean="0">
                          <a:solidFill>
                            <a:schemeClr val="dk1"/>
                          </a:solidFill>
                          <a:effectLst/>
                          <a:latin typeface="+mn-lt"/>
                          <a:ea typeface="+mn-ea"/>
                          <a:cs typeface="+mn-cs"/>
                        </a:rPr>
                        <a:t>списание 50 % начисленных и неуплаченных сумм неустоек при условии уплаты 50 % </a:t>
                      </a:r>
                      <a:r>
                        <a:rPr lang="ru-RU" sz="1800" kern="1200" baseline="0" dirty="0" smtClean="0">
                          <a:solidFill>
                            <a:schemeClr val="dk1"/>
                          </a:solidFill>
                          <a:effectLst/>
                          <a:latin typeface="+mn-lt"/>
                          <a:ea typeface="+mn-ea"/>
                          <a:cs typeface="+mn-cs"/>
                        </a:rPr>
                        <a:t> начисленных сумм неустоек</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(за исключением гарантийных обязательств) по контракту </a:t>
                      </a:r>
                      <a:r>
                        <a:rPr lang="ru-RU" sz="1800" kern="1200" dirty="0" smtClean="0">
                          <a:solidFill>
                            <a:schemeClr val="dk1"/>
                          </a:solidFill>
                          <a:effectLst>
                            <a:outerShdw blurRad="38100" dist="38100" dir="2700000" algn="tl">
                              <a:srgbClr val="000000">
                                <a:alpha val="43137"/>
                              </a:srgbClr>
                            </a:outerShdw>
                          </a:effectLst>
                          <a:latin typeface="+mn-lt"/>
                          <a:ea typeface="+mn-ea"/>
                          <a:cs typeface="+mn-cs"/>
                        </a:rPr>
                        <a:t>в полном объеме</a:t>
                      </a:r>
                      <a:r>
                        <a:rPr lang="ru-RU" sz="1800" kern="1200" dirty="0" smtClean="0">
                          <a:solidFill>
                            <a:schemeClr val="dk1"/>
                          </a:solidFill>
                          <a:effectLst/>
                          <a:latin typeface="+mn-lt"/>
                          <a:ea typeface="+mn-ea"/>
                          <a:cs typeface="+mn-cs"/>
                        </a:rPr>
                        <a:t>, подтвержденное актом приемки или иным документом</a:t>
                      </a:r>
                      <a:endParaRPr lang="ru-RU" sz="1800" dirty="0" smtClean="0">
                        <a:solidFill>
                          <a:schemeClr val="tx1"/>
                        </a:solidFill>
                      </a:endParaRP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информация администратора доходов бюджета о зачислении уплаченных сумм неустоек в бюджет </a:t>
                      </a:r>
                      <a:endParaRPr lang="ru-RU"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396849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4294967295"/>
          </p:nvPr>
        </p:nvSpPr>
        <p:spPr>
          <a:xfrm>
            <a:off x="1115616" y="1700808"/>
            <a:ext cx="6624736" cy="1828193"/>
          </a:xfrm>
        </p:spPr>
        <p:txBody>
          <a:bodyPr/>
          <a:lstStyle/>
          <a:p>
            <a:pPr marL="0" indent="0" algn="ctr">
              <a:buNone/>
            </a:pPr>
            <a:r>
              <a:rPr lang="ru-RU" sz="6600" b="1" dirty="0">
                <a:solidFill>
                  <a:schemeClr val="accent2">
                    <a:lumMod val="50000"/>
                  </a:schemeClr>
                </a:solidFill>
                <a:effectLst>
                  <a:outerShdw blurRad="38100" dist="38100" dir="2700000" algn="tl">
                    <a:srgbClr val="000000">
                      <a:alpha val="43137"/>
                    </a:srgbClr>
                  </a:outerShdw>
                </a:effectLst>
              </a:rPr>
              <a:t>СПАСИБО ЗА ВНИМАНИЕ !</a:t>
            </a:r>
          </a:p>
        </p:txBody>
      </p:sp>
    </p:spTree>
    <p:extLst>
      <p:ext uri="{BB962C8B-B14F-4D97-AF65-F5344CB8AC3E}">
        <p14:creationId xmlns:p14="http://schemas.microsoft.com/office/powerpoint/2010/main" val="29315080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053744284"/>
              </p:ext>
            </p:extLst>
          </p:nvPr>
        </p:nvGraphicFramePr>
        <p:xfrm>
          <a:off x="-1" y="-30912"/>
          <a:ext cx="9144000" cy="6768050"/>
        </p:xfrm>
        <a:graphic>
          <a:graphicData uri="http://schemas.openxmlformats.org/drawingml/2006/table">
            <a:tbl>
              <a:tblPr firstRow="1" bandRow="1">
                <a:tableStyleId>{5C22544A-7EE6-4342-B048-85BDC9FD1C3A}</a:tableStyleId>
              </a:tblPr>
              <a:tblGrid>
                <a:gridCol w="2411761"/>
                <a:gridCol w="3096344"/>
                <a:gridCol w="3635895"/>
              </a:tblGrid>
              <a:tr h="847281">
                <a:tc>
                  <a:txBody>
                    <a:bodyPr/>
                    <a:lstStyle/>
                    <a:p>
                      <a:pPr algn="ctr"/>
                      <a:r>
                        <a:rPr lang="ru-RU" sz="1600" dirty="0" smtClean="0">
                          <a:solidFill>
                            <a:schemeClr val="tx1"/>
                          </a:solidFill>
                        </a:rPr>
                        <a:t>Размер начисленной и неуплаченной неустойки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tx1"/>
                          </a:solidFill>
                        </a:rPr>
                        <a:t>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kern="1200" dirty="0" smtClean="0">
                          <a:solidFill>
                            <a:schemeClr val="tx1"/>
                          </a:solidFill>
                          <a:effectLst/>
                          <a:latin typeface="+mn-lt"/>
                          <a:ea typeface="+mn-ea"/>
                          <a:cs typeface="+mn-cs"/>
                        </a:rPr>
                        <a:t>Основание для принятия решения о списании суммы неустоек</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882">
                <a:tc>
                  <a:txBody>
                    <a:bodyPr/>
                    <a:lstStyle/>
                    <a:p>
                      <a:r>
                        <a:rPr lang="ru-RU" sz="1600" dirty="0" smtClean="0">
                          <a:solidFill>
                            <a:schemeClr val="tx1"/>
                          </a:solidFill>
                          <a:effectLst>
                            <a:outerShdw blurRad="38100" dist="38100" dir="2700000" algn="tl">
                              <a:srgbClr val="000000">
                                <a:alpha val="43137"/>
                              </a:srgbClr>
                            </a:outerShdw>
                          </a:effectLst>
                        </a:rPr>
                        <a:t>в)</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распространением новой </a:t>
                      </a:r>
                      <a:r>
                        <a:rPr lang="ru-RU" sz="1600" kern="1200" dirty="0" err="1" smtClean="0">
                          <a:solidFill>
                            <a:schemeClr val="dk1"/>
                          </a:solidFill>
                          <a:effectLst/>
                          <a:latin typeface="+mn-lt"/>
                          <a:ea typeface="+mn-ea"/>
                          <a:cs typeface="+mn-cs"/>
                        </a:rPr>
                        <a:t>коронавирусной</a:t>
                      </a:r>
                      <a:r>
                        <a:rPr lang="ru-RU" sz="1600" kern="1200" dirty="0" smtClean="0">
                          <a:solidFill>
                            <a:schemeClr val="dk1"/>
                          </a:solidFill>
                          <a:effectLst/>
                          <a:latin typeface="+mn-lt"/>
                          <a:ea typeface="+mn-ea"/>
                          <a:cs typeface="+mn-cs"/>
                        </a:rPr>
                        <a:t> инфекции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полное списание</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исполнение поставщиком обязательств по контракту </a:t>
                      </a:r>
                      <a:r>
                        <a:rPr lang="ru-RU" sz="1600" kern="1200" dirty="0" smtClean="0">
                          <a:solidFill>
                            <a:schemeClr val="dk1"/>
                          </a:solidFill>
                          <a:effectLst>
                            <a:outerShdw blurRad="38100" dist="38100" dir="2700000" algn="tl">
                              <a:srgbClr val="000000">
                                <a:alpha val="43137"/>
                              </a:srgbClr>
                            </a:outerShdw>
                          </a:effectLst>
                          <a:latin typeface="+mn-lt"/>
                          <a:ea typeface="+mn-ea"/>
                          <a:cs typeface="+mn-cs"/>
                        </a:rPr>
                        <a:t>в 2020 году</a:t>
                      </a:r>
                      <a:r>
                        <a:rPr lang="ru-RU" sz="1600" kern="1200" dirty="0" smtClean="0">
                          <a:solidFill>
                            <a:schemeClr val="dk1"/>
                          </a:solidFill>
                          <a:effectLst/>
                          <a:latin typeface="+mn-lt"/>
                          <a:ea typeface="+mn-ea"/>
                          <a:cs typeface="+mn-cs"/>
                        </a:rPr>
                        <a:t>, подтвержденное актом приемки или иным документом</a:t>
                      </a:r>
                      <a:endParaRPr lang="ru-RU" sz="1600" dirty="0" smtClean="0">
                        <a:solidFill>
                          <a:schemeClr val="tx1"/>
                        </a:solidFill>
                      </a:endParaRPr>
                    </a:p>
                    <a:p>
                      <a:pPr marL="285750" indent="-285750">
                        <a:buFont typeface="Wingdings" panose="05000000000000000000" pitchFamily="2" charset="2"/>
                        <a:buChar char="Ø"/>
                      </a:pPr>
                      <a:r>
                        <a:rPr lang="ru-RU" sz="1600" kern="1200" dirty="0" smtClean="0">
                          <a:solidFill>
                            <a:schemeClr val="dk1"/>
                          </a:solidFill>
                          <a:effectLst/>
                          <a:latin typeface="+mn-lt"/>
                          <a:ea typeface="+mn-ea"/>
                          <a:cs typeface="+mn-cs"/>
                        </a:rPr>
                        <a:t>обоснование обстоятельств, повлекших невозможность исполнения контракта, представленное поставщиком заказчику в письменной форме с приложением подтверждающих документов (при их наличии)</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887">
                <a:tc>
                  <a:txBody>
                    <a:bodyPr/>
                    <a:lstStyle/>
                    <a:p>
                      <a:r>
                        <a:rPr lang="ru-RU" sz="1600" dirty="0" smtClean="0">
                          <a:solidFill>
                            <a:schemeClr val="tx1"/>
                          </a:solidFill>
                          <a:effectLst>
                            <a:outerShdw blurRad="38100" dist="38100" dir="2700000" algn="tl">
                              <a:srgbClr val="000000">
                                <a:alpha val="43137"/>
                              </a:srgbClr>
                            </a:outerShdw>
                          </a:effectLst>
                        </a:rPr>
                        <a:t>г)</a:t>
                      </a:r>
                      <a:r>
                        <a:rPr lang="ru-RU" sz="1600" dirty="0" smtClean="0">
                          <a:solidFill>
                            <a:schemeClr val="tx1"/>
                          </a:solidFill>
                        </a:rPr>
                        <a:t> </a:t>
                      </a:r>
                      <a:r>
                        <a:rPr lang="ru-RU" sz="16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существенным увеличением в 2021 и 2022 годах цен на строительные ресурсы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kern="1200" dirty="0" smtClean="0">
                          <a:solidFill>
                            <a:schemeClr val="dk1"/>
                          </a:solidFill>
                          <a:effectLst/>
                          <a:latin typeface="+mn-lt"/>
                          <a:ea typeface="+mn-ea"/>
                          <a:cs typeface="+mn-cs"/>
                        </a:rPr>
                        <a:t>списание в период с даты заключения контракта до даты представления предложения подрядчика об изменении существенных условий контракта в связи с существенным увеличением цен на строительные ресурсы</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6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заключение сторонами контракта соглашения об увеличении цены контракта в соответствии с положениями </a:t>
                      </a:r>
                      <a:r>
                        <a:rPr lang="ru-RU" sz="1800" b="0" u="none" strike="noStrike" kern="1200" dirty="0" smtClean="0">
                          <a:solidFill>
                            <a:schemeClr val="dk1"/>
                          </a:solidFill>
                          <a:effectLst/>
                          <a:latin typeface="+mn-lt"/>
                          <a:ea typeface="+mn-ea"/>
                          <a:cs typeface="+mn-cs"/>
                        </a:rPr>
                        <a:t>ПП РФ </a:t>
                      </a:r>
                      <a:r>
                        <a:rPr lang="ru-RU" sz="1800" kern="1200" dirty="0" smtClean="0">
                          <a:solidFill>
                            <a:schemeClr val="dk1"/>
                          </a:solidFill>
                          <a:effectLst/>
                          <a:latin typeface="+mn-lt"/>
                          <a:ea typeface="+mn-ea"/>
                          <a:cs typeface="+mn-cs"/>
                        </a:rPr>
                        <a:t>от 9 августа 2021 г. N 1315 </a:t>
                      </a:r>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13963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3995936" y="256874"/>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235387"/>
            <a:ext cx="8382000" cy="332399"/>
          </a:xfrm>
        </p:spPr>
        <p:txBody>
          <a:bodyPr/>
          <a:lstStyle/>
          <a:p>
            <a:pPr marL="0" indent="0" algn="ctr">
              <a:buNone/>
            </a:pPr>
            <a:endParaRPr lang="ru-RU" sz="2400" b="1" dirty="0" smtClean="0">
              <a:solidFill>
                <a:srgbClr val="C00000"/>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49942377"/>
              </p:ext>
            </p:extLst>
          </p:nvPr>
        </p:nvGraphicFramePr>
        <p:xfrm>
          <a:off x="1" y="44624"/>
          <a:ext cx="9144000" cy="6813376"/>
        </p:xfrm>
        <a:graphic>
          <a:graphicData uri="http://schemas.openxmlformats.org/drawingml/2006/table">
            <a:tbl>
              <a:tblPr firstRow="1" bandRow="1">
                <a:tableStyleId>{5C22544A-7EE6-4342-B048-85BDC9FD1C3A}</a:tableStyleId>
              </a:tblPr>
              <a:tblGrid>
                <a:gridCol w="3048000"/>
                <a:gridCol w="2100063"/>
                <a:gridCol w="3995937"/>
              </a:tblGrid>
              <a:tr h="1816211">
                <a:tc>
                  <a:txBody>
                    <a:bodyPr/>
                    <a:lstStyle/>
                    <a:p>
                      <a:pPr algn="ctr"/>
                      <a:r>
                        <a:rPr lang="ru-RU" dirty="0" smtClean="0">
                          <a:solidFill>
                            <a:schemeClr val="tx1"/>
                          </a:solidFill>
                        </a:rPr>
                        <a:t>Размер начисленной и неуплаченной неустойки</a:t>
                      </a:r>
                      <a:endParaRPr lang="ru-RU" dirty="0">
                        <a:solidFill>
                          <a:schemeClr val="tx1"/>
                        </a:solidFill>
                      </a:endParaRPr>
                    </a:p>
                  </a:txBody>
                  <a:tcPr/>
                </a:tc>
                <a:tc>
                  <a:txBody>
                    <a:bodyPr/>
                    <a:lstStyle/>
                    <a:p>
                      <a:pPr algn="ctr"/>
                      <a:r>
                        <a:rPr lang="ru-RU" dirty="0" smtClean="0">
                          <a:solidFill>
                            <a:schemeClr val="tx1"/>
                          </a:solidFill>
                        </a:rPr>
                        <a:t>Списание</a:t>
                      </a:r>
                      <a:endParaRPr lang="ru-RU" dirty="0">
                        <a:solidFill>
                          <a:schemeClr val="tx1"/>
                        </a:solidFill>
                      </a:endParaRPr>
                    </a:p>
                  </a:txBody>
                  <a:tcPr/>
                </a:tc>
                <a:tc>
                  <a:txBody>
                    <a:bodyPr/>
                    <a:lstStyle/>
                    <a:p>
                      <a:pPr algn="ctr"/>
                      <a:r>
                        <a:rPr lang="ru-RU" sz="1800" b="1" kern="1200" dirty="0" smtClean="0">
                          <a:solidFill>
                            <a:schemeClr val="tx1"/>
                          </a:solidFill>
                          <a:effectLst/>
                          <a:latin typeface="+mn-lt"/>
                          <a:ea typeface="+mn-ea"/>
                          <a:cs typeface="+mn-cs"/>
                        </a:rPr>
                        <a:t>Основание для принятия решения о списании суммы неустоек</a:t>
                      </a:r>
                      <a:endParaRPr lang="ru-RU" dirty="0">
                        <a:solidFill>
                          <a:schemeClr val="tx1"/>
                        </a:solidFill>
                      </a:endParaRPr>
                    </a:p>
                  </a:txBody>
                  <a:tcPr/>
                </a:tc>
              </a:tr>
              <a:tr h="4997165">
                <a:tc>
                  <a:txBody>
                    <a:bodyPr/>
                    <a:lstStyle/>
                    <a:p>
                      <a:r>
                        <a:rPr lang="ru-RU" dirty="0" smtClean="0">
                          <a:solidFill>
                            <a:schemeClr val="tx1"/>
                          </a:solidFill>
                          <a:effectLst>
                            <a:outerShdw blurRad="38100" dist="38100" dir="2700000" algn="tl">
                              <a:srgbClr val="000000">
                                <a:alpha val="43137"/>
                              </a:srgbClr>
                            </a:outerShdw>
                          </a:effectLst>
                        </a:rPr>
                        <a:t>д)</a:t>
                      </a:r>
                      <a:r>
                        <a:rPr lang="ru-RU" dirty="0" smtClean="0">
                          <a:solidFill>
                            <a:schemeClr val="tx1"/>
                          </a:solidFill>
                        </a:rPr>
                        <a:t> </a:t>
                      </a:r>
                      <a:r>
                        <a:rPr lang="ru-RU" sz="1800" kern="1200" dirty="0" smtClean="0">
                          <a:solidFill>
                            <a:schemeClr val="dk1"/>
                          </a:solidFill>
                          <a:effectLst/>
                          <a:latin typeface="+mn-lt"/>
                          <a:ea typeface="+mn-ea"/>
                          <a:cs typeface="+mn-cs"/>
                        </a:rPr>
                        <a:t>если неуплаченные неустойки начислены вследствие неисполнения обязательств по контракту в связи с введением санкций и (или) мер ограничительного характера</a:t>
                      </a:r>
                      <a:endParaRPr lang="ru-RU" dirty="0">
                        <a:solidFill>
                          <a:schemeClr val="tx1"/>
                        </a:solidFill>
                      </a:endParaRPr>
                    </a:p>
                  </a:txBody>
                  <a:tcPr/>
                </a:tc>
                <a:tc>
                  <a:txBody>
                    <a:bodyPr/>
                    <a:lstStyle/>
                    <a:p>
                      <a:r>
                        <a:rPr lang="ru-RU" dirty="0" smtClean="0">
                          <a:solidFill>
                            <a:schemeClr val="tx1"/>
                          </a:solidFill>
                        </a:rPr>
                        <a:t>полное списание</a:t>
                      </a:r>
                      <a:endParaRPr lang="ru-RU" dirty="0">
                        <a:solidFill>
                          <a:schemeClr val="tx1"/>
                        </a:solidFill>
                      </a:endParaRPr>
                    </a:p>
                  </a:txBody>
                  <a:tcPr/>
                </a:tc>
                <a:tc>
                  <a:txBody>
                    <a:bodyPr/>
                    <a:lstStyle/>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сверка расчетов</a:t>
                      </a:r>
                    </a:p>
                    <a:p>
                      <a:pPr marL="285750" indent="-285750">
                        <a:buFont typeface="Wingdings" panose="05000000000000000000" pitchFamily="2" charset="2"/>
                        <a:buChar char="Ø"/>
                      </a:pPr>
                      <a:r>
                        <a:rPr lang="ru-RU" sz="1800" kern="1200" dirty="0" smtClean="0">
                          <a:solidFill>
                            <a:schemeClr val="dk1"/>
                          </a:solidFill>
                          <a:effectLst/>
                          <a:latin typeface="+mn-lt"/>
                          <a:ea typeface="+mn-ea"/>
                          <a:cs typeface="+mn-cs"/>
                        </a:rPr>
                        <a:t>исполнение поставщиком обязательств по контракту, подтвержденное актом приемки или иным документом</a:t>
                      </a:r>
                      <a:endParaRPr lang="ru-RU" sz="1800" dirty="0" smtClean="0">
                        <a:solidFill>
                          <a:schemeClr val="tx1"/>
                        </a:solidFill>
                      </a:endParaRPr>
                    </a:p>
                    <a:p>
                      <a:pPr marL="285750" marR="0" indent="-285750" algn="l" defTabSz="914363"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smtClean="0">
                          <a:solidFill>
                            <a:schemeClr val="dk1"/>
                          </a:solidFill>
                          <a:effectLst/>
                          <a:latin typeface="+mn-lt"/>
                          <a:ea typeface="+mn-ea"/>
                          <a:cs typeface="+mn-cs"/>
                        </a:rPr>
                        <a:t>обоснование обстоятельств, повлекших невозможность исполнения контракта в связи с введением санкций и (или) мер ограничительного характера, представленное поставщиком заказчику в письменной форме с приложением подтверждающих документов (при их наличии)</a:t>
                      </a:r>
                    </a:p>
                    <a:p>
                      <a:endParaRPr lang="ru-RU" dirty="0">
                        <a:solidFill>
                          <a:schemeClr val="tx1"/>
                        </a:solidFill>
                      </a:endParaRPr>
                    </a:p>
                  </a:txBody>
                  <a:tcPr/>
                </a:tc>
              </a:tr>
            </a:tbl>
          </a:graphicData>
        </a:graphic>
      </p:graphicFrame>
    </p:spTree>
    <p:extLst>
      <p:ext uri="{BB962C8B-B14F-4D97-AF65-F5344CB8AC3E}">
        <p14:creationId xmlns:p14="http://schemas.microsoft.com/office/powerpoint/2010/main" val="10433493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467544" y="476672"/>
            <a:ext cx="8382000" cy="5927777"/>
          </a:xfrm>
        </p:spPr>
        <p:txBody>
          <a:bodyPr/>
          <a:lstStyle/>
          <a:p>
            <a:pPr algn="just">
              <a:buFont typeface="Wingdings" panose="05000000000000000000" pitchFamily="2" charset="2"/>
              <a:buChar char="Ø"/>
            </a:pPr>
            <a:r>
              <a:rPr lang="ru-RU" sz="1800" dirty="0">
                <a:solidFill>
                  <a:srgbClr val="C00000"/>
                </a:solidFill>
                <a:effectLst>
                  <a:outerShdw blurRad="38100" dist="38100" dir="2700000" algn="tl">
                    <a:srgbClr val="000000">
                      <a:alpha val="43137"/>
                    </a:srgbClr>
                  </a:outerShdw>
                </a:effectLst>
              </a:rPr>
              <a:t>В случае если поставщик </a:t>
            </a:r>
            <a:r>
              <a:rPr lang="ru-RU" sz="1800" dirty="0" smtClean="0">
                <a:solidFill>
                  <a:srgbClr val="C00000"/>
                </a:solidFill>
                <a:effectLst>
                  <a:outerShdw blurRad="38100" dist="38100" dir="2700000" algn="tl">
                    <a:srgbClr val="000000">
                      <a:alpha val="43137"/>
                    </a:srgbClr>
                  </a:outerShdw>
                </a:effectLst>
              </a:rPr>
              <a:t>не </a:t>
            </a:r>
            <a:r>
              <a:rPr lang="ru-RU" sz="1800" dirty="0">
                <a:solidFill>
                  <a:srgbClr val="C00000"/>
                </a:solidFill>
                <a:effectLst>
                  <a:outerShdw blurRad="38100" dist="38100" dir="2700000" algn="tl">
                    <a:srgbClr val="000000">
                      <a:alpha val="43137"/>
                    </a:srgbClr>
                  </a:outerShdw>
                </a:effectLst>
              </a:rPr>
              <a:t>подтвердил наличие начисленной и неуплаченной суммы неустоек </a:t>
            </a:r>
            <a:r>
              <a:rPr lang="ru-RU" sz="1800" dirty="0" smtClean="0">
                <a:solidFill>
                  <a:srgbClr val="C00000"/>
                </a:solidFill>
                <a:effectLst>
                  <a:outerShdw blurRad="38100" dist="38100" dir="2700000" algn="tl">
                    <a:srgbClr val="000000">
                      <a:alpha val="43137"/>
                    </a:srgbClr>
                  </a:outerShdw>
                </a:effectLst>
              </a:rPr>
              <a:t>принятие </a:t>
            </a:r>
            <a:r>
              <a:rPr lang="ru-RU" sz="1800" dirty="0">
                <a:solidFill>
                  <a:srgbClr val="C00000"/>
                </a:solidFill>
                <a:effectLst>
                  <a:outerShdw blurRad="38100" dist="38100" dir="2700000" algn="tl">
                    <a:srgbClr val="000000">
                      <a:alpha val="43137"/>
                    </a:srgbClr>
                  </a:outerShdw>
                </a:effectLst>
              </a:rPr>
              <a:t>решения о ее списании не </a:t>
            </a:r>
            <a:r>
              <a:rPr lang="ru-RU" sz="1800" dirty="0" smtClean="0">
                <a:solidFill>
                  <a:srgbClr val="C00000"/>
                </a:solidFill>
                <a:effectLst>
                  <a:outerShdw blurRad="38100" dist="38100" dir="2700000" algn="tl">
                    <a:srgbClr val="000000">
                      <a:alpha val="43137"/>
                    </a:srgbClr>
                  </a:outerShdw>
                </a:effectLst>
              </a:rPr>
              <a:t>допускается!!!</a:t>
            </a:r>
          </a:p>
          <a:p>
            <a:pPr algn="just">
              <a:buFont typeface="Wingdings" panose="05000000000000000000" pitchFamily="2" charset="2"/>
              <a:buChar char="Ø"/>
            </a:pPr>
            <a:r>
              <a:rPr lang="ru-RU" sz="1800" dirty="0"/>
              <a:t>При наличии оснований и документов, </a:t>
            </a:r>
            <a:r>
              <a:rPr lang="ru-RU" sz="1800" dirty="0" smtClean="0">
                <a:effectLst>
                  <a:outerShdw blurRad="38100" dist="38100" dir="2700000" algn="tl">
                    <a:srgbClr val="000000">
                      <a:alpha val="43137"/>
                    </a:srgbClr>
                  </a:outerShdw>
                </a:effectLst>
              </a:rPr>
              <a:t>в </a:t>
            </a:r>
            <a:r>
              <a:rPr lang="ru-RU" sz="1800" dirty="0">
                <a:effectLst>
                  <a:outerShdw blurRad="38100" dist="38100" dir="2700000" algn="tl">
                    <a:srgbClr val="000000">
                      <a:alpha val="43137"/>
                    </a:srgbClr>
                  </a:outerShdw>
                </a:effectLst>
              </a:rPr>
              <a:t>течение 10 дней со дня осуществления сверки расчетов</a:t>
            </a:r>
            <a:r>
              <a:rPr lang="ru-RU" sz="1800" dirty="0"/>
              <a:t> по начисленной и неуплаченной сумме неустоек </a:t>
            </a:r>
            <a:r>
              <a:rPr lang="ru-RU" sz="1800" dirty="0">
                <a:effectLst>
                  <a:outerShdw blurRad="38100" dist="38100" dir="2700000" algn="tl">
                    <a:srgbClr val="000000">
                      <a:alpha val="43137"/>
                    </a:srgbClr>
                  </a:outerShdw>
                </a:effectLst>
              </a:rPr>
              <a:t>заказчик</a:t>
            </a:r>
            <a:r>
              <a:rPr lang="ru-RU" sz="1800" dirty="0"/>
              <a:t> </a:t>
            </a:r>
            <a:r>
              <a:rPr lang="ru-RU" sz="1800" dirty="0" smtClean="0">
                <a:effectLst>
                  <a:outerShdw blurRad="38100" dist="38100" dir="2700000" algn="tl">
                    <a:srgbClr val="000000">
                      <a:alpha val="43137"/>
                    </a:srgbClr>
                  </a:outerShdw>
                </a:effectLst>
              </a:rPr>
              <a:t>оформляет </a:t>
            </a:r>
            <a:r>
              <a:rPr lang="ru-RU" sz="1800" dirty="0">
                <a:effectLst>
                  <a:outerShdw blurRad="38100" dist="38100" dir="2700000" algn="tl">
                    <a:srgbClr val="000000">
                      <a:alpha val="43137"/>
                    </a:srgbClr>
                  </a:outerShdw>
                </a:effectLst>
              </a:rPr>
              <a:t>решение о списании </a:t>
            </a:r>
            <a:r>
              <a:rPr lang="ru-RU" sz="1800" dirty="0"/>
              <a:t>суммы неустоек</a:t>
            </a:r>
            <a:r>
              <a:rPr lang="ru-RU" sz="1800" dirty="0" smtClean="0"/>
              <a:t>.</a:t>
            </a:r>
          </a:p>
          <a:p>
            <a:pPr algn="just">
              <a:buFont typeface="Wingdings" panose="05000000000000000000" pitchFamily="2" charset="2"/>
              <a:buChar char="Ø"/>
            </a:pPr>
            <a:r>
              <a:rPr lang="ru-RU" sz="1800" dirty="0">
                <a:effectLst>
                  <a:outerShdw blurRad="38100" dist="38100" dir="2700000" algn="tl">
                    <a:srgbClr val="000000">
                      <a:alpha val="43137"/>
                    </a:srgbClr>
                  </a:outerShdw>
                </a:effectLst>
              </a:rPr>
              <a:t>Решение принимается комиссией</a:t>
            </a:r>
            <a:r>
              <a:rPr lang="ru-RU" sz="1800" dirty="0"/>
              <a:t> по поступлению и выбытию активов, созданной заказчиком и </a:t>
            </a:r>
            <a:r>
              <a:rPr lang="ru-RU" sz="1800" dirty="0">
                <a:effectLst>
                  <a:outerShdw blurRad="38100" dist="38100" dir="2700000" algn="tl">
                    <a:srgbClr val="000000">
                      <a:alpha val="43137"/>
                    </a:srgbClr>
                  </a:outerShdw>
                </a:effectLst>
              </a:rPr>
              <a:t>оформляется внутренним распорядительным документом</a:t>
            </a:r>
            <a:r>
              <a:rPr lang="ru-RU" sz="1800" dirty="0"/>
              <a:t> заказчика (приказом, распоряжением</a:t>
            </a:r>
            <a:r>
              <a:rPr lang="ru-RU" sz="1800" dirty="0" smtClean="0"/>
              <a:t>) </a:t>
            </a:r>
            <a:r>
              <a:rPr lang="ru-RU" sz="1800" dirty="0"/>
              <a:t>содержащим следующую информацию:</a:t>
            </a:r>
          </a:p>
          <a:p>
            <a:pPr marL="0" indent="0" algn="just">
              <a:buNone/>
            </a:pPr>
            <a:r>
              <a:rPr lang="ru-RU" sz="1600" i="1" dirty="0"/>
              <a:t>а</a:t>
            </a:r>
            <a:r>
              <a:rPr lang="ru-RU" sz="1800" i="1" dirty="0"/>
              <a:t>) наименование, фирменное наименование (при наличии), место нахождения (для </a:t>
            </a:r>
            <a:r>
              <a:rPr lang="ru-RU" sz="1800" i="1" dirty="0" smtClean="0"/>
              <a:t>ЮЛ), ФИО, </a:t>
            </a:r>
            <a:r>
              <a:rPr lang="ru-RU" sz="1800" i="1" dirty="0"/>
              <a:t>место жительства (для </a:t>
            </a:r>
            <a:r>
              <a:rPr lang="ru-RU" sz="1800" i="1" dirty="0" smtClean="0"/>
              <a:t>ФЛ), ИНН, КПП поставщика;</a:t>
            </a:r>
            <a:endParaRPr lang="ru-RU" sz="1800" i="1" dirty="0"/>
          </a:p>
          <a:p>
            <a:pPr marL="0" indent="0" algn="just">
              <a:buNone/>
            </a:pPr>
            <a:r>
              <a:rPr lang="ru-RU" sz="1800" i="1" dirty="0"/>
              <a:t>б) сведения о начисленной и неуплаченной сумме </a:t>
            </a:r>
            <a:r>
              <a:rPr lang="ru-RU" sz="1800" i="1" dirty="0" smtClean="0"/>
              <a:t>неустоек, </a:t>
            </a:r>
            <a:r>
              <a:rPr lang="ru-RU" sz="1800" i="1" dirty="0"/>
              <a:t>включенные в реестр контрактов, заключенных заказчиками;</a:t>
            </a:r>
          </a:p>
          <a:p>
            <a:pPr marL="0" indent="0" algn="just">
              <a:buNone/>
            </a:pPr>
            <a:r>
              <a:rPr lang="ru-RU" sz="1800" i="1" dirty="0"/>
              <a:t>в) обязательные реквизиты первичных учетных документов, установленные Министерством финансов Российской Федерации;</a:t>
            </a:r>
          </a:p>
          <a:p>
            <a:pPr marL="0" indent="0" algn="just">
              <a:buNone/>
            </a:pPr>
            <a:r>
              <a:rPr lang="ru-RU" sz="1800" i="1" dirty="0"/>
              <a:t>г) дата принятия решения о списании начисленной и неуплаченной суммы </a:t>
            </a:r>
            <a:r>
              <a:rPr lang="ru-RU" sz="1800" i="1" dirty="0" smtClean="0"/>
              <a:t>неустоек;</a:t>
            </a:r>
            <a:endParaRPr lang="ru-RU" sz="1800" i="1" dirty="0"/>
          </a:p>
          <a:p>
            <a:pPr marL="0" indent="0" algn="just">
              <a:buNone/>
            </a:pPr>
            <a:r>
              <a:rPr lang="ru-RU" sz="1800" i="1" dirty="0"/>
              <a:t>д) подписи членов комиссии</a:t>
            </a:r>
            <a:r>
              <a:rPr lang="ru-RU" sz="1800" i="1" dirty="0" smtClean="0"/>
              <a:t>.</a:t>
            </a:r>
          </a:p>
          <a:p>
            <a:pPr algn="just">
              <a:buFont typeface="Wingdings" panose="05000000000000000000" pitchFamily="2" charset="2"/>
              <a:buChar char="Ø"/>
            </a:pPr>
            <a:r>
              <a:rPr lang="ru-RU" sz="1800" dirty="0"/>
              <a:t>Порядок формирования комиссии, </a:t>
            </a:r>
            <a:r>
              <a:rPr lang="ru-RU" sz="1800" dirty="0" smtClean="0"/>
              <a:t>порядок </a:t>
            </a:r>
            <a:r>
              <a:rPr lang="ru-RU" sz="1800" dirty="0"/>
              <a:t>и сроки принятия ею решения </a:t>
            </a:r>
            <a:r>
              <a:rPr lang="ru-RU" sz="1800" dirty="0" smtClean="0"/>
              <a:t>определяются </a:t>
            </a:r>
            <a:r>
              <a:rPr lang="ru-RU" sz="1800" dirty="0"/>
              <a:t>заказчиком исходя из особенностей его структуры, отраслевых и иных особенностей деятельности заказчика и (или) выполняемых им в соответствии с законодательством Российской Федерации полномочий.</a:t>
            </a:r>
            <a:endParaRPr lang="ru-RU" sz="1800" i="1" dirty="0"/>
          </a:p>
        </p:txBody>
      </p:sp>
    </p:spTree>
    <p:extLst>
      <p:ext uri="{BB962C8B-B14F-4D97-AF65-F5344CB8AC3E}">
        <p14:creationId xmlns:p14="http://schemas.microsoft.com/office/powerpoint/2010/main" val="34213128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717CA6A-5DB8-4D1F-8377-3EDC363968D6}"/>
              </a:ext>
            </a:extLst>
          </p:cNvPr>
          <p:cNvSpPr/>
          <p:nvPr/>
        </p:nvSpPr>
        <p:spPr>
          <a:xfrm>
            <a:off x="683568" y="476672"/>
            <a:ext cx="7632848" cy="400110"/>
          </a:xfrm>
          <a:prstGeom prst="rect">
            <a:avLst/>
          </a:prstGeom>
        </p:spPr>
        <p:txBody>
          <a:bodyPr wrap="square">
            <a:spAutoFit/>
          </a:bodyPr>
          <a:lstStyle/>
          <a:p>
            <a:pPr algn="just">
              <a:spcAft>
                <a:spcPts val="1200"/>
              </a:spcAft>
            </a:pPr>
            <a:endParaRPr lang="ru-RU" sz="2000" dirty="0" smtClean="0"/>
          </a:p>
        </p:txBody>
      </p:sp>
      <p:sp>
        <p:nvSpPr>
          <p:cNvPr id="3" name="Объект 2"/>
          <p:cNvSpPr>
            <a:spLocks noGrp="1"/>
          </p:cNvSpPr>
          <p:nvPr>
            <p:ph idx="4294967295"/>
          </p:nvPr>
        </p:nvSpPr>
        <p:spPr>
          <a:xfrm>
            <a:off x="308992" y="980728"/>
            <a:ext cx="8382000" cy="4616648"/>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Списание </a:t>
            </a:r>
            <a:r>
              <a:rPr lang="ru-RU" sz="2000" dirty="0" smtClean="0">
                <a:effectLst>
                  <a:outerShdw blurRad="38100" dist="38100" dir="2700000" algn="tl">
                    <a:srgbClr val="000000">
                      <a:alpha val="43137"/>
                    </a:srgbClr>
                  </a:outerShdw>
                </a:effectLst>
              </a:rPr>
              <a:t>сумм </a:t>
            </a:r>
            <a:r>
              <a:rPr lang="ru-RU" sz="2000" dirty="0">
                <a:effectLst>
                  <a:outerShdw blurRad="38100" dist="38100" dir="2700000" algn="tl">
                    <a:srgbClr val="000000">
                      <a:alpha val="43137"/>
                    </a:srgbClr>
                  </a:outerShdw>
                </a:effectLst>
              </a:rPr>
              <a:t>неустоек </a:t>
            </a:r>
            <a:r>
              <a:rPr lang="ru-RU" sz="2000" dirty="0" smtClean="0"/>
              <a:t>распространяется </a:t>
            </a:r>
            <a:r>
              <a:rPr lang="ru-RU" sz="2000" dirty="0"/>
              <a:t>на принятую к учету задолженность поставщика </a:t>
            </a:r>
            <a:r>
              <a:rPr lang="ru-RU" sz="2000" dirty="0" smtClean="0">
                <a:effectLst>
                  <a:outerShdw blurRad="38100" dist="38100" dir="2700000" algn="tl">
                    <a:srgbClr val="000000">
                      <a:alpha val="43137"/>
                    </a:srgbClr>
                  </a:outerShdw>
                </a:effectLst>
              </a:rPr>
              <a:t>независимо </a:t>
            </a:r>
            <a:r>
              <a:rPr lang="ru-RU" sz="2000" dirty="0">
                <a:effectLst>
                  <a:outerShdw blurRad="38100" dist="38100" dir="2700000" algn="tl">
                    <a:srgbClr val="000000">
                      <a:alpha val="43137"/>
                    </a:srgbClr>
                  </a:outerShdw>
                </a:effectLst>
              </a:rPr>
              <a:t>от срока ее возникновения</a:t>
            </a:r>
            <a:r>
              <a:rPr lang="ru-RU" sz="2000" dirty="0"/>
              <a:t> и осуществляется заказчиком на основании решения о списании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в </a:t>
            </a:r>
            <a:r>
              <a:rPr lang="ru-RU" sz="2000" dirty="0">
                <a:effectLst>
                  <a:outerShdw blurRad="38100" dist="38100" dir="2700000" algn="tl">
                    <a:srgbClr val="000000">
                      <a:alpha val="43137"/>
                    </a:srgbClr>
                  </a:outerShdw>
                </a:effectLst>
              </a:rPr>
              <a:t>течение 5 рабочих дней со дня принятия </a:t>
            </a:r>
            <a:r>
              <a:rPr lang="ru-RU" sz="2000" dirty="0"/>
              <a:t>такого</a:t>
            </a:r>
            <a:r>
              <a:rPr lang="ru-RU" sz="2000" dirty="0">
                <a:effectLst>
                  <a:outerShdw blurRad="38100" dist="38100" dir="2700000" algn="tl">
                    <a:srgbClr val="000000">
                      <a:alpha val="43137"/>
                    </a:srgbClr>
                  </a:outerShdw>
                </a:effectLst>
              </a:rPr>
              <a:t> решения</a:t>
            </a:r>
            <a:r>
              <a:rPr lang="ru-RU" sz="2000" dirty="0" smtClean="0"/>
              <a:t>.</a:t>
            </a:r>
            <a:endParaRPr lang="ru-RU" sz="2000" dirty="0"/>
          </a:p>
          <a:p>
            <a:pPr algn="just">
              <a:buFont typeface="Wingdings" panose="05000000000000000000" pitchFamily="2" charset="2"/>
              <a:buChar char="Ø"/>
            </a:pPr>
            <a:r>
              <a:rPr lang="ru-RU" sz="2000" dirty="0"/>
              <a:t>Заказчик, не осуществляющий полномочия администратора доходов бюджета </a:t>
            </a:r>
            <a:r>
              <a:rPr lang="ru-RU" sz="2000" dirty="0" smtClean="0">
                <a:effectLst>
                  <a:outerShdw blurRad="38100" dist="38100" dir="2700000" algn="tl">
                    <a:srgbClr val="000000">
                      <a:alpha val="43137"/>
                    </a:srgbClr>
                  </a:outerShdw>
                </a:effectLst>
              </a:rPr>
              <a:t>не </a:t>
            </a:r>
            <a:r>
              <a:rPr lang="ru-RU" sz="2000" dirty="0">
                <a:effectLst>
                  <a:outerShdw blurRad="38100" dist="38100" dir="2700000" algn="tl">
                    <a:srgbClr val="000000">
                      <a:alpha val="43137"/>
                    </a:srgbClr>
                  </a:outerShdw>
                </a:effectLst>
              </a:rPr>
              <a:t>позднее 3 рабочих дней после осуществления списания </a:t>
            </a:r>
            <a:r>
              <a:rPr lang="ru-RU" sz="2000" dirty="0" smtClean="0"/>
              <a:t>суммы </a:t>
            </a:r>
            <a:r>
              <a:rPr lang="ru-RU" sz="2000" dirty="0"/>
              <a:t>неустоек </a:t>
            </a:r>
            <a:r>
              <a:rPr lang="ru-RU" sz="2000" dirty="0" smtClean="0">
                <a:effectLst>
                  <a:outerShdw blurRad="38100" dist="38100" dir="2700000" algn="tl">
                    <a:srgbClr val="000000">
                      <a:alpha val="43137"/>
                    </a:srgbClr>
                  </a:outerShdw>
                </a:effectLst>
              </a:rPr>
              <a:t>направляет </a:t>
            </a:r>
            <a:r>
              <a:rPr lang="ru-RU" sz="2000" dirty="0">
                <a:effectLst>
                  <a:outerShdw blurRad="38100" dist="38100" dir="2700000" algn="tl">
                    <a:srgbClr val="000000">
                      <a:alpha val="43137"/>
                    </a:srgbClr>
                  </a:outerShdw>
                </a:effectLst>
              </a:rPr>
              <a:t>администратору доходов бюджета </a:t>
            </a:r>
            <a:r>
              <a:rPr lang="ru-RU" sz="2000" dirty="0" smtClean="0"/>
              <a:t>информацию </a:t>
            </a:r>
            <a:r>
              <a:rPr lang="ru-RU" sz="2000" dirty="0"/>
              <a:t>о произведенном списании </a:t>
            </a:r>
            <a:r>
              <a:rPr lang="ru-RU" sz="2000" dirty="0" smtClean="0"/>
              <a:t>с</a:t>
            </a:r>
            <a:r>
              <a:rPr lang="ru-RU" sz="2000" dirty="0"/>
              <a:t> указанием списанной суммы </a:t>
            </a:r>
            <a:r>
              <a:rPr lang="ru-RU" sz="2000" dirty="0" smtClean="0"/>
              <a:t>и кода классификации доходов бюджетов </a:t>
            </a:r>
            <a:r>
              <a:rPr lang="ru-RU" sz="2000" dirty="0"/>
              <a:t>бюджетной системы </a:t>
            </a:r>
            <a:r>
              <a:rPr lang="ru-RU" sz="2000" dirty="0" smtClean="0"/>
              <a:t>РФ.</a:t>
            </a:r>
            <a:endParaRPr lang="ru-RU" sz="2000" dirty="0"/>
          </a:p>
          <a:p>
            <a:pPr algn="just">
              <a:buFont typeface="Wingdings" panose="05000000000000000000" pitchFamily="2" charset="2"/>
              <a:buChar char="Ø"/>
            </a:pPr>
            <a:r>
              <a:rPr lang="ru-RU" sz="2000" dirty="0" smtClean="0"/>
              <a:t>Заказчик </a:t>
            </a:r>
            <a:r>
              <a:rPr lang="ru-RU" sz="2000" dirty="0">
                <a:effectLst>
                  <a:outerShdw blurRad="38100" dist="38100" dir="2700000" algn="tl">
                    <a:srgbClr val="000000">
                      <a:alpha val="43137"/>
                    </a:srgbClr>
                  </a:outerShdw>
                </a:effectLst>
              </a:rPr>
              <a:t>в течение 20 дней со дня принятия решения </a:t>
            </a:r>
            <a:r>
              <a:rPr lang="ru-RU" sz="2000" dirty="0"/>
              <a:t>о списании начисленной и неуплаченной суммы неустоек </a:t>
            </a:r>
            <a:r>
              <a:rPr lang="ru-RU" sz="2000" dirty="0" smtClean="0">
                <a:effectLst>
                  <a:outerShdw blurRad="38100" dist="38100" dir="2700000" algn="tl">
                    <a:srgbClr val="000000">
                      <a:alpha val="43137"/>
                    </a:srgbClr>
                  </a:outerShdw>
                </a:effectLst>
              </a:rPr>
              <a:t>направляет поставщику в </a:t>
            </a:r>
            <a:r>
              <a:rPr lang="ru-RU" sz="2000" dirty="0">
                <a:effectLst>
                  <a:outerShdw blurRad="38100" dist="38100" dir="2700000" algn="tl">
                    <a:srgbClr val="000000">
                      <a:alpha val="43137"/>
                    </a:srgbClr>
                  </a:outerShdw>
                </a:effectLst>
              </a:rPr>
              <a:t>письменной форме уведомление </a:t>
            </a:r>
            <a:r>
              <a:rPr lang="ru-RU" sz="2000" dirty="0"/>
              <a:t>о списании </a:t>
            </a:r>
            <a:r>
              <a:rPr lang="ru-RU" sz="2000" dirty="0" smtClean="0"/>
              <a:t>суммы </a:t>
            </a:r>
            <a:r>
              <a:rPr lang="ru-RU" sz="2000" dirty="0"/>
              <a:t>неустоек </a:t>
            </a:r>
            <a:r>
              <a:rPr lang="ru-RU" sz="2000" dirty="0" smtClean="0"/>
              <a:t>по </a:t>
            </a:r>
            <a:r>
              <a:rPr lang="ru-RU" sz="2000" dirty="0"/>
              <a:t>контрактам с указанием ее размера по форме </a:t>
            </a:r>
            <a:r>
              <a:rPr lang="ru-RU" sz="2000" dirty="0" smtClean="0"/>
              <a:t>согласно приложению к ПП РФ № 783.</a:t>
            </a:r>
            <a:endParaRPr lang="ru-RU" sz="2000" dirty="0"/>
          </a:p>
          <a:p>
            <a:pPr algn="just">
              <a:buFont typeface="Wingdings" panose="05000000000000000000" pitchFamily="2" charset="2"/>
              <a:buChar char="Ø"/>
            </a:pPr>
            <a:r>
              <a:rPr lang="ru-RU" sz="2000" dirty="0" smtClean="0">
                <a:effectLst>
                  <a:outerShdw blurRad="38100" dist="38100" dir="2700000" algn="tl">
                    <a:srgbClr val="000000">
                      <a:alpha val="43137"/>
                    </a:srgbClr>
                  </a:outerShdw>
                </a:effectLst>
              </a:rPr>
              <a:t>Формирование уведомления </a:t>
            </a:r>
            <a:r>
              <a:rPr lang="ru-RU" sz="2000" dirty="0" smtClean="0"/>
              <a:t>осуществляется </a:t>
            </a:r>
            <a:r>
              <a:rPr lang="ru-RU" sz="2000" dirty="0"/>
              <a:t>заказчиком</a:t>
            </a:r>
            <a:r>
              <a:rPr lang="ru-RU" sz="2000" dirty="0">
                <a:effectLst>
                  <a:outerShdw blurRad="38100" dist="38100" dir="2700000" algn="tl">
                    <a:srgbClr val="000000">
                      <a:alpha val="43137"/>
                    </a:srgbClr>
                  </a:outerShdw>
                </a:effectLst>
              </a:rPr>
              <a:t> в соответствии с информацией и документами, включенными в реестр </a:t>
            </a:r>
            <a:r>
              <a:rPr lang="ru-RU" sz="2000" dirty="0" smtClean="0">
                <a:effectLst>
                  <a:outerShdw blurRad="38100" dist="38100" dir="2700000" algn="tl">
                    <a:srgbClr val="000000">
                      <a:alpha val="43137"/>
                    </a:srgbClr>
                  </a:outerShdw>
                </a:effectLst>
              </a:rPr>
              <a:t>контрактов</a:t>
            </a:r>
            <a:r>
              <a:rPr lang="ru-RU" sz="2000" dirty="0" smtClean="0"/>
              <a:t>.</a:t>
            </a:r>
            <a:endParaRPr lang="ru-RU" sz="2000" i="1" dirty="0" smtClean="0"/>
          </a:p>
        </p:txBody>
      </p:sp>
    </p:spTree>
    <p:extLst>
      <p:ext uri="{BB962C8B-B14F-4D97-AF65-F5344CB8AC3E}">
        <p14:creationId xmlns:p14="http://schemas.microsoft.com/office/powerpoint/2010/main" val="38055316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Rays Segoe Templat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Rays Segoe Template</Template>
  <TotalTime>12286</TotalTime>
  <Words>3589</Words>
  <Application>Microsoft Office PowerPoint</Application>
  <PresentationFormat>Экран (4:3)</PresentationFormat>
  <Paragraphs>324</Paragraphs>
  <Slides>50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50</vt:i4>
      </vt:variant>
    </vt:vector>
  </HeadingPairs>
  <TitlesOfParts>
    <vt:vector size="58" baseType="lpstr">
      <vt:lpstr>Arial</vt:lpstr>
      <vt:lpstr>Calibri</vt:lpstr>
      <vt:lpstr>Courier New</vt:lpstr>
      <vt:lpstr>Times New Roman</vt:lpstr>
      <vt:lpstr>Wingdings</vt:lpstr>
      <vt:lpstr>Wingdings 3</vt:lpstr>
      <vt:lpstr>1_Blue Rays Segoe Template</vt:lpstr>
      <vt:lpstr>Белый текст и шрифт Courier для слайдов с кодом</vt:lpstr>
      <vt:lpstr>Обзор актуальных изменений Федерального закона от 05 апреля 2013 года № 44-ФЗ и подзаконных актов </vt:lpstr>
      <vt:lpstr>                                                      УЛЬЯНОВСКая РЕГИОНАЛЬНая ОБЩЕСТВЕННая ОРГАНИЗАЦИя  «ОБЩЕСТВЕННЫЙ КОНТРОЛЬ КОНТРАКТНОЙ СИСТЕМЫ» (УРОО «ОККС»)</vt:lpstr>
      <vt:lpstr>Правительство РФ наделено правом устанавливать случаи и порядок списания начисленных поставщикам неустоек за неисполнение или ненадлежащее исполнение обязательств по контракту (введена новая ч.9.1 ст.34)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Изменение существенных условий контрактов  (статья 112 Закона № 44-ФЗ дополнена частью 65.1)</vt:lpstr>
      <vt:lpstr>Новые случаи закупки у единственного поставщика</vt:lpstr>
      <vt:lpstr>Презентация PowerPoint</vt:lpstr>
      <vt:lpstr>Постановление Правительства РФ от 10 марта 2022 г. № 339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Контракт на поставку товаров, необходимых для нормального жизнеобеспечения граждан (изменения с 16 апреля 2022 года)</vt:lpstr>
      <vt:lpstr>Контракт на поставку товаров, необходимых для нормального жизнеобеспечения граждан  (изменения с 16 апреля 2022 года)</vt:lpstr>
      <vt:lpstr>Презентация PowerPoint</vt:lpstr>
      <vt:lpstr>Презентация PowerPoint</vt:lpstr>
      <vt:lpstr>Обоснование НМЦК (изменения с 16 апреля 2022 года)</vt:lpstr>
      <vt:lpstr>Презентация PowerPoint</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изменения с 16 апреля 2022 года</vt:lpstr>
      <vt:lpstr>Осуществление закупки у единственного поставщика при признании закупки несостоявшейся  (п.25 ч.1 ст.93)</vt:lpstr>
      <vt:lpstr>изменения  по срокам с 16 апреля 2022 года</vt:lpstr>
      <vt:lpstr>изменения с 16 апреля 2022 года</vt:lpstr>
      <vt:lpstr>Презентация PowerPoint</vt:lpstr>
      <vt:lpstr>Изменения, касающиеся «строительства под ключ» (с 16 апреля 2022)</vt:lpstr>
      <vt:lpstr>изменения с 16 апреля 2022 года</vt:lpstr>
      <vt:lpstr>Указ Президента РФ от 3 мая 2022 г. N 252 "О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vt:lpstr>
      <vt:lpstr>Письмо Минфина России от 9 июня 2022 г. N 24-06-06/54846</vt:lpstr>
      <vt:lpstr>Письмо Минфина России от 9 июня 2022 г. N 24-06-06/54846</vt:lpstr>
      <vt:lpstr>Постановление Правительства РФ от 16 мая 2022 г. N 883 вступило в силу с 25 мая 2022 года</vt:lpstr>
      <vt:lpstr>Изменения в Закон № 44-ФЗ с 01.07.2022 года</vt:lpstr>
      <vt:lpstr>Презентация PowerPoint</vt:lpstr>
      <vt:lpstr>Статья 45 – изменения</vt:lpstr>
      <vt:lpstr>Статья 94  (добавлена новая часть)</vt:lpstr>
      <vt:lpstr>Статья 95</vt:lpstr>
      <vt:lpstr>Статья 95</vt:lpstr>
      <vt:lpstr>Постановление от 28.06.2022 года № 1148 (в основной массе вступило в силу с 1 июля 2022 года)</vt:lpstr>
      <vt:lpstr>Постановление от 28.06.2022 года № 1148 (в основной массе вступило в силу с 1 июля 2022 года)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user</dc:creator>
  <cp:lastModifiedBy>user</cp:lastModifiedBy>
  <cp:revision>830</cp:revision>
  <cp:lastPrinted>2022-05-19T08:07:05Z</cp:lastPrinted>
  <dcterms:created xsi:type="dcterms:W3CDTF">2016-01-26T09:20:13Z</dcterms:created>
  <dcterms:modified xsi:type="dcterms:W3CDTF">2022-06-30T12:30:17Z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