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85" r:id="rId3"/>
    <p:sldId id="284" r:id="rId4"/>
    <p:sldId id="295" r:id="rId5"/>
    <p:sldId id="310" r:id="rId6"/>
    <p:sldId id="309" r:id="rId7"/>
    <p:sldId id="311" r:id="rId8"/>
    <p:sldId id="313" r:id="rId9"/>
    <p:sldId id="301" r:id="rId10"/>
    <p:sldId id="303" r:id="rId11"/>
    <p:sldId id="304" r:id="rId12"/>
    <p:sldId id="305" r:id="rId13"/>
    <p:sldId id="306" r:id="rId14"/>
    <p:sldId id="315" r:id="rId15"/>
    <p:sldId id="316" r:id="rId16"/>
    <p:sldId id="317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19" r:id="rId27"/>
    <p:sldId id="320" r:id="rId28"/>
    <p:sldId id="314" r:id="rId29"/>
    <p:sldId id="308" r:id="rId30"/>
  </p:sldIdLst>
  <p:sldSz cx="9144000" cy="5143500" type="screen16x9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B5A2FAE-D8A4-4A40-B735-64431A33A2B6}">
          <p14:sldIdLst>
            <p14:sldId id="257"/>
            <p14:sldId id="285"/>
            <p14:sldId id="284"/>
            <p14:sldId id="295"/>
            <p14:sldId id="310"/>
            <p14:sldId id="309"/>
            <p14:sldId id="311"/>
            <p14:sldId id="313"/>
            <p14:sldId id="301"/>
            <p14:sldId id="303"/>
            <p14:sldId id="304"/>
            <p14:sldId id="305"/>
            <p14:sldId id="306"/>
            <p14:sldId id="315"/>
            <p14:sldId id="316"/>
            <p14:sldId id="317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19"/>
            <p14:sldId id="320"/>
            <p14:sldId id="314"/>
            <p14:sldId id="308"/>
          </p14:sldIdLst>
        </p14:section>
        <p14:section name="Раздел без заголовка" id="{AEC53D2D-14F7-400E-AACF-C6E7DFDF89C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BFC"/>
    <a:srgbClr val="CB3535"/>
    <a:srgbClr val="FEFEFE"/>
    <a:srgbClr val="FEF1E6"/>
    <a:srgbClr val="FCFDF9"/>
    <a:srgbClr val="EDF7F9"/>
    <a:srgbClr val="77933C"/>
    <a:srgbClr val="31859C"/>
    <a:srgbClr val="F79646"/>
    <a:srgbClr val="C3D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7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ytarevag\AppData\Local\Microsoft\Windows\INetCache\Content.Outlook\DNJCUE33\&#1042;&#1086;&#1087;&#1088;&#1086;&#1089;&#1099;%20&#1076;&#1083;&#1103;%20&#1084;&#1086;&#1085;&#1080;&#1090;&#1086;&#1088;&#1080;&#1085;&#1075;&#1072;%20&#1087;&#1088;&#1080;&#1085;&#1103;&#1090;&#1099;&#1093;%20&#1084;&#1077;&#1088;%20&#1087;&#1086;&#1076;&#1076;&#1077;&#1088;&#1078;&#1082;&#1080;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ytarevag\Downloads\&#1056;&#1077;&#1077;&#1089;&#1090;&#1088;_&#1087;&#1086;&#1089;&#1090;&#1072;&#1074;&#1097;&#1080;&#1082;&#1086;&#1074;%20(1)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0.51.5\&#1086;&#1073;&#1097;&#1080;&#1077;%20&#1088;&#1072;&#1073;&#1086;&#1095;&#1080;&#1077;%20&#1076;&#1086;&#1082;&#1091;&#1084;&#1077;&#1085;&#1090;&#1099;\&#1054;&#1088;&#1077;&#1093;&#1086;&#1074;&#1072;\&#1052;&#1072;&#1083;&#1099;&#1077;&#1047;&#1072;&#1082;&#1091;&#1087;&#1082;&#1080;\&#1052;&#1091;&#1085;&#1080;&#1094;&#1080;&#1087;&#1072;&#1083;&#1099;_&#1052;&#1047;&#1080;&#1051;&#1048;&#1050;&#1041;&#1045;&#1047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41275" cap="rnd">
              <a:solidFill>
                <a:srgbClr val="002060">
                  <a:alpha val="57000"/>
                </a:srgbClr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1.0091660074310857E-16"/>
                  <c:y val="2.844419757966755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12025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Лист1!$C$19:$I$19</c:f>
              <c:strCache>
                <c:ptCount val="7"/>
                <c:pt idx="0">
                  <c:v>2016 г</c:v>
                </c:pt>
                <c:pt idx="1">
                  <c:v>2017 г</c:v>
                </c:pt>
                <c:pt idx="2">
                  <c:v>2018 г</c:v>
                </c:pt>
                <c:pt idx="3">
                  <c:v>2019 г</c:v>
                </c:pt>
                <c:pt idx="4">
                  <c:v>2020 г</c:v>
                </c:pt>
                <c:pt idx="5">
                  <c:v>2021 г</c:v>
                </c:pt>
                <c:pt idx="6">
                  <c:v>2022 г (1 кв)</c:v>
                </c:pt>
              </c:strCache>
            </c:strRef>
          </c:cat>
          <c:val>
            <c:numRef>
              <c:f>Лист1!$C$20:$I$20</c:f>
              <c:numCache>
                <c:formatCode>General</c:formatCode>
                <c:ptCount val="7"/>
                <c:pt idx="0">
                  <c:v>6</c:v>
                </c:pt>
                <c:pt idx="1">
                  <c:v>1773</c:v>
                </c:pt>
                <c:pt idx="2">
                  <c:v>3903</c:v>
                </c:pt>
                <c:pt idx="3">
                  <c:v>6279</c:v>
                </c:pt>
                <c:pt idx="4">
                  <c:v>8582</c:v>
                </c:pt>
                <c:pt idx="5">
                  <c:v>9845</c:v>
                </c:pt>
                <c:pt idx="6">
                  <c:v>11785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994680"/>
        <c:axId val="209998992"/>
      </c:lineChart>
      <c:catAx>
        <c:axId val="20999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1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998992"/>
        <c:crosses val="autoZero"/>
        <c:auto val="1"/>
        <c:lblAlgn val="ctr"/>
        <c:lblOffset val="100"/>
        <c:noMultiLvlLbl val="0"/>
      </c:catAx>
      <c:valAx>
        <c:axId val="209998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9994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73600809429767E-2"/>
          <c:y val="0.10976427342538815"/>
          <c:w val="0.70058412207859344"/>
          <c:h val="0.847992033634818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tint val="4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tint val="8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>
                  <a:shade val="8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shade val="4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8.2329214515357865E-2"/>
                  <c:y val="-0.300797141593315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800" b="0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338114377414856"/>
                      <c:h val="0.2326929334130111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5341698348614827"/>
                  <c:y val="0.175720184081305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600" b="0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9976790607487402"/>
                  <c:y val="6.26410223147543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0570639635308585"/>
                  <c:y val="-3.550692006201260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14782788592698"/>
                      <c:h val="0.1090457374842363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9.1594303859879114E-2"/>
                  <c:y val="-7.0301152422128036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1006957766504473"/>
                  <c:y val="2.511300393214328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36738944187867"/>
                      <c:h val="0.1090457374842363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1.5498989859946426E-2"/>
                  <c:y val="0.1235827323824450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23673580362851"/>
                      <c:h val="0.1090457374842363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200" b="0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Лист1!$K$2:$K$8</c:f>
              <c:strCache>
                <c:ptCount val="7"/>
                <c:pt idx="0">
                  <c:v>Самарская обл.</c:v>
                </c:pt>
                <c:pt idx="1">
                  <c:v>Прочие</c:v>
                </c:pt>
                <c:pt idx="2">
                  <c:v>Москва</c:v>
                </c:pt>
                <c:pt idx="3">
                  <c:v>Санкт-Петербург</c:v>
                </c:pt>
                <c:pt idx="4">
                  <c:v>Татарстан</c:v>
                </c:pt>
                <c:pt idx="5">
                  <c:v>Московская обл.</c:v>
                </c:pt>
                <c:pt idx="6">
                  <c:v>Свердловская обл.</c:v>
                </c:pt>
              </c:strCache>
            </c:strRef>
          </c:cat>
          <c:val>
            <c:numRef>
              <c:f>Лист1!$L$2:$L$8</c:f>
              <c:numCache>
                <c:formatCode>General</c:formatCode>
                <c:ptCount val="7"/>
                <c:pt idx="0">
                  <c:v>7906</c:v>
                </c:pt>
                <c:pt idx="1">
                  <c:v>1920</c:v>
                </c:pt>
                <c:pt idx="2">
                  <c:v>1003</c:v>
                </c:pt>
                <c:pt idx="3">
                  <c:v>347</c:v>
                </c:pt>
                <c:pt idx="4">
                  <c:v>227</c:v>
                </c:pt>
                <c:pt idx="5">
                  <c:v>196</c:v>
                </c:pt>
                <c:pt idx="6">
                  <c:v>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42790611912452"/>
          <c:y val="6.5613054671699339E-2"/>
          <c:w val="0.59883661441178349"/>
          <c:h val="0.94485164822898982"/>
        </c:manualLayout>
      </c:layout>
      <c:pieChart>
        <c:varyColors val="1"/>
        <c:ser>
          <c:idx val="0"/>
          <c:order val="0"/>
          <c:spPr>
            <a:effectLst>
              <a:outerShdw blurRad="76200" dist="139700" dir="20880000" algn="ctr" rotWithShape="0">
                <a:srgbClr val="000000">
                  <a:alpha val="13000"/>
                </a:srgbClr>
              </a:outerShdw>
              <a:softEdge rad="38100"/>
            </a:effectLst>
          </c:spPr>
          <c:explosion val="3"/>
          <c:dPt>
            <c:idx val="0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76200" dist="139700" dir="20880000" algn="ctr" rotWithShape="0">
                  <a:srgbClr val="000000">
                    <a:alpha val="13000"/>
                  </a:srgbClr>
                </a:outerShdw>
                <a:softEdge rad="38100"/>
              </a:effectLst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76200" dist="139700" dir="20880000" algn="ctr" rotWithShape="0">
                  <a:srgbClr val="000000">
                    <a:alpha val="13000"/>
                  </a:srgbClr>
                </a:outerShdw>
                <a:softEdge rad="38100"/>
              </a:effectLst>
            </c:spPr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76200" dist="139700" dir="20880000" algn="ctr" rotWithShape="0">
                  <a:srgbClr val="000000">
                    <a:alpha val="13000"/>
                  </a:srgbClr>
                </a:outerShdw>
                <a:softEdge rad="38100"/>
              </a:effectLst>
            </c:spPr>
          </c:dPt>
          <c:dLbls>
            <c:dLbl>
              <c:idx val="0"/>
              <c:layout>
                <c:manualLayout>
                  <c:x val="-0.1093589853113465"/>
                  <c:y val="0.15802149132159352"/>
                </c:manualLayout>
              </c:layout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1990247821421713"/>
                      <c:h val="0.1107704918486764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9.7229720876451584E-3"/>
                  <c:y val="-0.2168755134083911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980450299284304"/>
                      <c:h val="0.1738058270457150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8.136772042623773E-2"/>
                  <c:y val="0.15304743469387186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90247821421713"/>
                      <c:h val="0.11077049184867642"/>
                    </c:manualLayout>
                  </c15:layout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[Муниципалы_МЗиЛИКБЕЗ.xlsx]СВОД!$AH$56:$AH$58</c:f>
              <c:strCache>
                <c:ptCount val="3"/>
                <c:pt idx="0">
                  <c:v>Оферты</c:v>
                </c:pt>
                <c:pt idx="1">
                  <c:v>Извещения МЗ</c:v>
                </c:pt>
                <c:pt idx="2">
                  <c:v>Исключения</c:v>
                </c:pt>
              </c:strCache>
            </c:strRef>
          </c:cat>
          <c:val>
            <c:numRef>
              <c:f>[Муниципалы_МЗиЛИКБЕЗ.xlsx]СВОД!$AI$56:$AI$58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alpha val="9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890405" cy="497838"/>
          </a:xfrm>
          <a:prstGeom prst="rect">
            <a:avLst/>
          </a:prstGeom>
        </p:spPr>
        <p:txBody>
          <a:bodyPr vert="horz" lIns="90607" tIns="45303" rIns="90607" bIns="4530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129" y="4"/>
            <a:ext cx="2890405" cy="497838"/>
          </a:xfrm>
          <a:prstGeom prst="rect">
            <a:avLst/>
          </a:prstGeom>
        </p:spPr>
        <p:txBody>
          <a:bodyPr vert="horz" lIns="90607" tIns="45303" rIns="90607" bIns="45303" rtlCol="0"/>
          <a:lstStyle>
            <a:lvl1pPr algn="r">
              <a:defRPr sz="1200"/>
            </a:lvl1pPr>
          </a:lstStyle>
          <a:p>
            <a:fld id="{550AAE02-8937-4E58-B2AA-09D0B0EE9189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803"/>
            <a:ext cx="2890405" cy="497838"/>
          </a:xfrm>
          <a:prstGeom prst="rect">
            <a:avLst/>
          </a:prstGeom>
        </p:spPr>
        <p:txBody>
          <a:bodyPr vert="horz" lIns="90607" tIns="45303" rIns="90607" bIns="4530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129" y="9428803"/>
            <a:ext cx="2890405" cy="497838"/>
          </a:xfrm>
          <a:prstGeom prst="rect">
            <a:avLst/>
          </a:prstGeom>
        </p:spPr>
        <p:txBody>
          <a:bodyPr vert="horz" lIns="90607" tIns="45303" rIns="90607" bIns="45303" rtlCol="0" anchor="b"/>
          <a:lstStyle>
            <a:lvl1pPr algn="r">
              <a:defRPr sz="1200"/>
            </a:lvl1pPr>
          </a:lstStyle>
          <a:p>
            <a:fld id="{844B6682-B7C3-442B-A375-4B0DE0A28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8120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889938" cy="496332"/>
          </a:xfrm>
          <a:prstGeom prst="rect">
            <a:avLst/>
          </a:prstGeom>
        </p:spPr>
        <p:txBody>
          <a:bodyPr vert="horz" lIns="90607" tIns="45303" rIns="90607" bIns="4530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9" y="3"/>
            <a:ext cx="2889938" cy="496332"/>
          </a:xfrm>
          <a:prstGeom prst="rect">
            <a:avLst/>
          </a:prstGeom>
        </p:spPr>
        <p:txBody>
          <a:bodyPr vert="horz" lIns="90607" tIns="45303" rIns="90607" bIns="45303" rtlCol="0"/>
          <a:lstStyle>
            <a:lvl1pPr algn="r">
              <a:defRPr sz="1200"/>
            </a:lvl1pPr>
          </a:lstStyle>
          <a:p>
            <a:fld id="{39C5F196-FA71-41C2-B7B9-0778976B6714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07" tIns="45303" rIns="90607" bIns="453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0607" tIns="45303" rIns="90607" bIns="453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7"/>
            <a:ext cx="2889938" cy="496332"/>
          </a:xfrm>
          <a:prstGeom prst="rect">
            <a:avLst/>
          </a:prstGeom>
        </p:spPr>
        <p:txBody>
          <a:bodyPr vert="horz" lIns="90607" tIns="45303" rIns="90607" bIns="4530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9" y="9428587"/>
            <a:ext cx="2889938" cy="496332"/>
          </a:xfrm>
          <a:prstGeom prst="rect">
            <a:avLst/>
          </a:prstGeom>
        </p:spPr>
        <p:txBody>
          <a:bodyPr vert="horz" lIns="90607" tIns="45303" rIns="90607" bIns="45303" rtlCol="0" anchor="b"/>
          <a:lstStyle>
            <a:lvl1pPr algn="r">
              <a:defRPr sz="1200"/>
            </a:lvl1pPr>
          </a:lstStyle>
          <a:p>
            <a:fld id="{67273893-F887-41A6-9213-46D95D2982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839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617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73893-F887-41A6-9213-46D95D29824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206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955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88063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3CD05F-FAD7-4C14-8094-5BF5D571E562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5310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A39F80-CC00-4613-BE8E-273EB97D3BE5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6158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F8C9A-150E-435A-9639-446567A20D3F}" type="datetime1">
              <a:rPr lang="ru-RU" smtClean="0"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4446-615D-4FA7-B5A0-461F8187BB77}" type="datetime1">
              <a:rPr lang="ru-RU" smtClean="0"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0794-A227-4466-BD4F-F7628283913B}" type="datetime1">
              <a:rPr lang="ru-RU" smtClean="0"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8775-F1F2-4B42-AF18-E90E667D7EA1}" type="datetime1">
              <a:rPr lang="ru-RU" smtClean="0"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3502C-A66C-4527-A2B8-AC796327C53F}" type="datetime1">
              <a:rPr lang="ru-RU" smtClean="0"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0B017-1BA0-43F5-A689-9D9815A38C67}" type="datetime1">
              <a:rPr lang="ru-RU" smtClean="0"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3A3B-5E75-4DC3-9918-EEE83C35F360}" type="datetime1">
              <a:rPr lang="ru-RU" smtClean="0"/>
              <a:t>29.06.2022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935F6-E570-451C-B5AE-D78F53DABD8A}" type="datetime1">
              <a:rPr lang="ru-RU" smtClean="0"/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B4B50-BE73-4FCD-9242-D4778FFF9246}" type="datetime1">
              <a:rPr lang="ru-RU" smtClean="0"/>
              <a:t>29.06.2022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2319-2245-4CE8-A0F6-9A25476E8624}" type="datetime1">
              <a:rPr lang="ru-RU" smtClean="0"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FFBB-6FE6-4D68-A12B-637BEE2E5771}" type="datetime1">
              <a:rPr lang="ru-RU" smtClean="0"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81366-91EC-41E5-9D97-AEBD68E62C70}" type="datetime1">
              <a:rPr lang="ru-RU" smtClean="0"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emf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emf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chart" Target="../charts/chart3.xml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/>
        </p:nvSpPr>
        <p:spPr>
          <a:xfrm>
            <a:off x="-494" y="1736023"/>
            <a:ext cx="7020766" cy="2023859"/>
          </a:xfrm>
          <a:custGeom>
            <a:avLst/>
            <a:gdLst>
              <a:gd name="connsiteX0" fmla="*/ 0 w 7020272"/>
              <a:gd name="connsiteY0" fmla="*/ 2664296 h 2664296"/>
              <a:gd name="connsiteX1" fmla="*/ 982273 w 7020272"/>
              <a:gd name="connsiteY1" fmla="*/ 0 h 2664296"/>
              <a:gd name="connsiteX2" fmla="*/ 7020272 w 7020272"/>
              <a:gd name="connsiteY2" fmla="*/ 0 h 2664296"/>
              <a:gd name="connsiteX3" fmla="*/ 6037999 w 7020272"/>
              <a:gd name="connsiteY3" fmla="*/ 2664296 h 2664296"/>
              <a:gd name="connsiteX4" fmla="*/ 0 w 7020272"/>
              <a:gd name="connsiteY4" fmla="*/ 2664296 h 2664296"/>
              <a:gd name="connsiteX0" fmla="*/ 494 w 7020766"/>
              <a:gd name="connsiteY0" fmla="*/ 2698479 h 2698479"/>
              <a:gd name="connsiteX1" fmla="*/ 0 w 7020766"/>
              <a:gd name="connsiteY1" fmla="*/ 0 h 2698479"/>
              <a:gd name="connsiteX2" fmla="*/ 7020766 w 7020766"/>
              <a:gd name="connsiteY2" fmla="*/ 34183 h 2698479"/>
              <a:gd name="connsiteX3" fmla="*/ 6038493 w 7020766"/>
              <a:gd name="connsiteY3" fmla="*/ 2698479 h 2698479"/>
              <a:gd name="connsiteX4" fmla="*/ 494 w 7020766"/>
              <a:gd name="connsiteY4" fmla="*/ 2698479 h 269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0766" h="2698479">
                <a:moveTo>
                  <a:pt x="494" y="2698479"/>
                </a:moveTo>
                <a:cubicBezTo>
                  <a:pt x="329" y="1798986"/>
                  <a:pt x="165" y="899493"/>
                  <a:pt x="0" y="0"/>
                </a:cubicBezTo>
                <a:lnTo>
                  <a:pt x="7020766" y="34183"/>
                </a:lnTo>
                <a:lnTo>
                  <a:pt x="6038493" y="2698479"/>
                </a:lnTo>
                <a:lnTo>
                  <a:pt x="494" y="2698479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араллелограмм 3"/>
          <p:cNvSpPr/>
          <p:nvPr/>
        </p:nvSpPr>
        <p:spPr>
          <a:xfrm>
            <a:off x="6372201" y="1761660"/>
            <a:ext cx="2776525" cy="1998222"/>
          </a:xfrm>
          <a:custGeom>
            <a:avLst/>
            <a:gdLst>
              <a:gd name="connsiteX0" fmla="*/ 0 w 2339752"/>
              <a:gd name="connsiteY0" fmla="*/ 2664296 h 2664296"/>
              <a:gd name="connsiteX1" fmla="*/ 1012224 w 2339752"/>
              <a:gd name="connsiteY1" fmla="*/ 0 h 2664296"/>
              <a:gd name="connsiteX2" fmla="*/ 2339752 w 2339752"/>
              <a:gd name="connsiteY2" fmla="*/ 0 h 2664296"/>
              <a:gd name="connsiteX3" fmla="*/ 1327528 w 2339752"/>
              <a:gd name="connsiteY3" fmla="*/ 2664296 h 2664296"/>
              <a:gd name="connsiteX4" fmla="*/ 0 w 2339752"/>
              <a:gd name="connsiteY4" fmla="*/ 2664296 h 2664296"/>
              <a:gd name="connsiteX0" fmla="*/ 0 w 2344477"/>
              <a:gd name="connsiteY0" fmla="*/ 2664296 h 2664296"/>
              <a:gd name="connsiteX1" fmla="*/ 1012224 w 2344477"/>
              <a:gd name="connsiteY1" fmla="*/ 0 h 2664296"/>
              <a:gd name="connsiteX2" fmla="*/ 2339752 w 2344477"/>
              <a:gd name="connsiteY2" fmla="*/ 0 h 2664296"/>
              <a:gd name="connsiteX3" fmla="*/ 2344477 w 2344477"/>
              <a:gd name="connsiteY3" fmla="*/ 2664296 h 2664296"/>
              <a:gd name="connsiteX4" fmla="*/ 0 w 2344477"/>
              <a:gd name="connsiteY4" fmla="*/ 2664296 h 2664296"/>
              <a:gd name="connsiteX0" fmla="*/ 0 w 2344477"/>
              <a:gd name="connsiteY0" fmla="*/ 2664296 h 2664296"/>
              <a:gd name="connsiteX1" fmla="*/ 867904 w 2344477"/>
              <a:gd name="connsiteY1" fmla="*/ 0 h 2664296"/>
              <a:gd name="connsiteX2" fmla="*/ 2339752 w 2344477"/>
              <a:gd name="connsiteY2" fmla="*/ 0 h 2664296"/>
              <a:gd name="connsiteX3" fmla="*/ 2344477 w 2344477"/>
              <a:gd name="connsiteY3" fmla="*/ 2664296 h 2664296"/>
              <a:gd name="connsiteX4" fmla="*/ 0 w 2344477"/>
              <a:gd name="connsiteY4" fmla="*/ 2664296 h 26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477" h="2664296">
                <a:moveTo>
                  <a:pt x="0" y="2664296"/>
                </a:moveTo>
                <a:lnTo>
                  <a:pt x="867904" y="0"/>
                </a:lnTo>
                <a:lnTo>
                  <a:pt x="2339752" y="0"/>
                </a:lnTo>
                <a:lnTo>
                  <a:pt x="2344477" y="2664296"/>
                </a:lnTo>
                <a:lnTo>
                  <a:pt x="0" y="2664296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>
            <a:off x="6372200" y="1026180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араллелограмм 4"/>
          <p:cNvSpPr/>
          <p:nvPr/>
        </p:nvSpPr>
        <p:spPr>
          <a:xfrm>
            <a:off x="5383267" y="1026180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4"/>
          <p:cNvSpPr/>
          <p:nvPr/>
        </p:nvSpPr>
        <p:spPr>
          <a:xfrm rot="10800000">
            <a:off x="-494" y="4149515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2798205" y="4149516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араллелограмм 4"/>
          <p:cNvSpPr/>
          <p:nvPr/>
        </p:nvSpPr>
        <p:spPr>
          <a:xfrm>
            <a:off x="6362392" y="1026180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араллелограмм 4"/>
          <p:cNvSpPr/>
          <p:nvPr/>
        </p:nvSpPr>
        <p:spPr>
          <a:xfrm>
            <a:off x="5373459" y="1026180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04850" y="379849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Малые закупки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6" y="65685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05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544" y="894160"/>
            <a:ext cx="4362450" cy="424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араллелограмм 4"/>
          <p:cNvSpPr/>
          <p:nvPr/>
        </p:nvSpPr>
        <p:spPr>
          <a:xfrm rot="10800000">
            <a:off x="9525" y="4317206"/>
            <a:ext cx="2781300" cy="438150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1300" y="4317206"/>
            <a:ext cx="981075" cy="438150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700" y="483394"/>
            <a:ext cx="2781300" cy="438150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263" y="454819"/>
            <a:ext cx="982266" cy="438150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16681" y="129779"/>
            <a:ext cx="1790700" cy="72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ru-RU" sz="2000" b="1" dirty="0">
                <a:solidFill>
                  <a:schemeClr val="tx2"/>
                </a:solidFill>
                <a:latin typeface="+mn-lt"/>
                <a:cs typeface="+mn-cs"/>
              </a:rPr>
              <a:t>zakupki.gov.ru</a:t>
            </a:r>
            <a:endParaRPr lang="ru-RU" altLang="ru-RU" sz="20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1639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28" y="720329"/>
            <a:ext cx="7661672" cy="413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1" y="65485"/>
            <a:ext cx="112752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2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4"/>
          <p:cNvGrpSpPr>
            <a:grpSpLocks/>
          </p:cNvGrpSpPr>
          <p:nvPr/>
        </p:nvGrpSpPr>
        <p:grpSpPr bwMode="auto">
          <a:xfrm>
            <a:off x="5553075" y="86916"/>
            <a:ext cx="3590925" cy="5056584"/>
            <a:chOff x="2314043" y="3029352"/>
            <a:chExt cx="4788024" cy="6741368"/>
          </a:xfrm>
        </p:grpSpPr>
        <p:sp>
          <p:nvSpPr>
            <p:cNvPr id="7" name="Параллелограмм 4"/>
            <p:cNvSpPr/>
            <p:nvPr/>
          </p:nvSpPr>
          <p:spPr>
            <a:xfrm>
              <a:off x="3393571" y="9186584"/>
              <a:ext cx="3708496" cy="584136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608" h="584610">
                  <a:moveTo>
                    <a:pt x="0" y="576064"/>
                  </a:moveTo>
                  <a:lnTo>
                    <a:pt x="212383" y="0"/>
                  </a:lnTo>
                  <a:lnTo>
                    <a:pt x="2771800" y="0"/>
                  </a:lnTo>
                  <a:lnTo>
                    <a:pt x="2781608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350"/>
            </a:p>
          </p:txBody>
        </p:sp>
        <p:sp>
          <p:nvSpPr>
            <p:cNvPr id="9" name="Параллелограмм 4"/>
            <p:cNvSpPr/>
            <p:nvPr/>
          </p:nvSpPr>
          <p:spPr>
            <a:xfrm>
              <a:off x="2314043" y="9186584"/>
              <a:ext cx="1308134" cy="584136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  <a:gd name="connsiteX0" fmla="*/ 0 w 2771800"/>
                <a:gd name="connsiteY0" fmla="*/ 576064 h 584610"/>
                <a:gd name="connsiteX1" fmla="*/ 212383 w 2771800"/>
                <a:gd name="connsiteY1" fmla="*/ 0 h 584610"/>
                <a:gd name="connsiteX2" fmla="*/ 2771800 w 2771800"/>
                <a:gd name="connsiteY2" fmla="*/ 0 h 584610"/>
                <a:gd name="connsiteX3" fmla="*/ 2602146 w 2771800"/>
                <a:gd name="connsiteY3" fmla="*/ 584610 h 584610"/>
                <a:gd name="connsiteX4" fmla="*/ 0 w 2771800"/>
                <a:gd name="connsiteY4" fmla="*/ 576064 h 584610"/>
                <a:gd name="connsiteX0" fmla="*/ 0 w 3286998"/>
                <a:gd name="connsiteY0" fmla="*/ 576064 h 584610"/>
                <a:gd name="connsiteX1" fmla="*/ 212383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  <a:gd name="connsiteX0" fmla="*/ 0 w 3286998"/>
                <a:gd name="connsiteY0" fmla="*/ 576064 h 584610"/>
                <a:gd name="connsiteX1" fmla="*/ 756204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998" h="584610">
                  <a:moveTo>
                    <a:pt x="0" y="576064"/>
                  </a:moveTo>
                  <a:lnTo>
                    <a:pt x="756204" y="0"/>
                  </a:lnTo>
                  <a:lnTo>
                    <a:pt x="3286998" y="8546"/>
                  </a:lnTo>
                  <a:lnTo>
                    <a:pt x="2602146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350"/>
            </a:p>
          </p:txBody>
        </p:sp>
        <p:pic>
          <p:nvPicPr>
            <p:cNvPr id="17419" name="Picture 2" descr="C:\Users\sharapovir\Desktop\Samarskaya oblast.723b5d6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243" y="3029352"/>
              <a:ext cx="1433545" cy="140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3412331" y="1107282"/>
            <a:ext cx="3614738" cy="1026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2627710" y="1545431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sp>
        <p:nvSpPr>
          <p:cNvPr id="11" name="Параллелограмм 4"/>
          <p:cNvSpPr/>
          <p:nvPr/>
        </p:nvSpPr>
        <p:spPr>
          <a:xfrm>
            <a:off x="1447800" y="58342"/>
            <a:ext cx="5195888" cy="507206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61FDA-0C97-46BD-882F-F188F0EC3CF5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32198" y="311944"/>
            <a:ext cx="4236353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  <a:t>Электронное актирование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2197" y="1107282"/>
            <a:ext cx="774020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В статью 94 Федерального закона №44-ФЗ добавлена новая часть 13, которая предусматривает формирование документа о приемке в электронной форме </a:t>
            </a:r>
            <a:r>
              <a:rPr lang="ru-RU" sz="1500" b="1" i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(электронное актирование).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892" indent="-342892">
              <a:buFont typeface="Wingdings" panose="05000000000000000000" pitchFamily="2" charset="2"/>
              <a:buChar char=""/>
              <a:defRPr/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Поставщик формирует в личном кабинете ЕРУЗ документ о приемке и может приложить к нему иные документы, которые будут являться неотъемлемой частью такого документа.</a:t>
            </a:r>
            <a:endParaRPr lang="en-US" sz="1500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892" indent="-342892">
              <a:buFont typeface="Wingdings" panose="05000000000000000000" pitchFamily="2" charset="2"/>
              <a:buChar char=""/>
              <a:defRPr/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При этом если есть расхождение информации между прикрепленными документами и информации, сформированной через ЕИС – приоритет отдается документу, сформированному через ЕИС.</a:t>
            </a:r>
            <a:endParaRPr lang="en-US" sz="1500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892" indent="-342892">
              <a:buFont typeface="Wingdings" panose="05000000000000000000" pitchFamily="2" charset="2"/>
              <a:buChar char=""/>
              <a:defRPr/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Срок формирования документа о приемке и направления его заказчику устанавливается в контракте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в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качестве срока исполнения контракта (отдельного этапа контракта).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62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4"/>
          <p:cNvGrpSpPr>
            <a:grpSpLocks/>
          </p:cNvGrpSpPr>
          <p:nvPr/>
        </p:nvGrpSpPr>
        <p:grpSpPr bwMode="auto">
          <a:xfrm>
            <a:off x="5553075" y="86916"/>
            <a:ext cx="3590925" cy="5056584"/>
            <a:chOff x="2314043" y="3029352"/>
            <a:chExt cx="4788024" cy="6741368"/>
          </a:xfrm>
        </p:grpSpPr>
        <p:sp>
          <p:nvSpPr>
            <p:cNvPr id="7" name="Параллелограмм 4"/>
            <p:cNvSpPr/>
            <p:nvPr/>
          </p:nvSpPr>
          <p:spPr>
            <a:xfrm>
              <a:off x="3393571" y="9186584"/>
              <a:ext cx="3708496" cy="584136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608" h="584610">
                  <a:moveTo>
                    <a:pt x="0" y="576064"/>
                  </a:moveTo>
                  <a:lnTo>
                    <a:pt x="212383" y="0"/>
                  </a:lnTo>
                  <a:lnTo>
                    <a:pt x="2771800" y="0"/>
                  </a:lnTo>
                  <a:lnTo>
                    <a:pt x="2781608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350"/>
            </a:p>
          </p:txBody>
        </p:sp>
        <p:sp>
          <p:nvSpPr>
            <p:cNvPr id="9" name="Параллелограмм 4"/>
            <p:cNvSpPr/>
            <p:nvPr/>
          </p:nvSpPr>
          <p:spPr>
            <a:xfrm>
              <a:off x="2314043" y="9186584"/>
              <a:ext cx="1308134" cy="584136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  <a:gd name="connsiteX0" fmla="*/ 0 w 2771800"/>
                <a:gd name="connsiteY0" fmla="*/ 576064 h 584610"/>
                <a:gd name="connsiteX1" fmla="*/ 212383 w 2771800"/>
                <a:gd name="connsiteY1" fmla="*/ 0 h 584610"/>
                <a:gd name="connsiteX2" fmla="*/ 2771800 w 2771800"/>
                <a:gd name="connsiteY2" fmla="*/ 0 h 584610"/>
                <a:gd name="connsiteX3" fmla="*/ 2602146 w 2771800"/>
                <a:gd name="connsiteY3" fmla="*/ 584610 h 584610"/>
                <a:gd name="connsiteX4" fmla="*/ 0 w 2771800"/>
                <a:gd name="connsiteY4" fmla="*/ 576064 h 584610"/>
                <a:gd name="connsiteX0" fmla="*/ 0 w 3286998"/>
                <a:gd name="connsiteY0" fmla="*/ 576064 h 584610"/>
                <a:gd name="connsiteX1" fmla="*/ 212383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  <a:gd name="connsiteX0" fmla="*/ 0 w 3286998"/>
                <a:gd name="connsiteY0" fmla="*/ 576064 h 584610"/>
                <a:gd name="connsiteX1" fmla="*/ 756204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998" h="584610">
                  <a:moveTo>
                    <a:pt x="0" y="576064"/>
                  </a:moveTo>
                  <a:lnTo>
                    <a:pt x="756204" y="0"/>
                  </a:lnTo>
                  <a:lnTo>
                    <a:pt x="3286998" y="8546"/>
                  </a:lnTo>
                  <a:lnTo>
                    <a:pt x="2602146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350"/>
            </a:p>
          </p:txBody>
        </p:sp>
        <p:pic>
          <p:nvPicPr>
            <p:cNvPr id="18445" name="Picture 2" descr="C:\Users\sharapovir\Desktop\Samarskaya oblast.723b5d6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243" y="3029352"/>
              <a:ext cx="1433545" cy="140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3412331" y="1107282"/>
            <a:ext cx="3614738" cy="1026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2627710" y="1545431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sp>
        <p:nvSpPr>
          <p:cNvPr id="11" name="Параллелограмм 4"/>
          <p:cNvSpPr/>
          <p:nvPr/>
        </p:nvSpPr>
        <p:spPr>
          <a:xfrm>
            <a:off x="1447800" y="58342"/>
            <a:ext cx="5195888" cy="507206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29FD4-A7B2-4985-BF7B-24D6A44BAA61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32197" y="311944"/>
            <a:ext cx="5517536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  <a:t>Новое определение в законе 44-ФЗ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9819" y="1271527"/>
            <a:ext cx="7503319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5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Отдельный этап исполнения контракта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часть обязательства поставщика (подрядчика, исполнителя), в отношении которого контрактом установлена обязанность заказчика обеспечить приемку (с оформлением в соответствии с Законом №44-ФЗ документа о приемке) и оплату поставленного товара, выполненной работы, оказанной услуги.</a:t>
            </a:r>
            <a:endParaRPr lang="ru-RU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7727" y="2942272"/>
            <a:ext cx="4949428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500" b="1" dirty="0">
                <a:solidFill>
                  <a:schemeClr val="bg1">
                    <a:lumMod val="50000"/>
                  </a:schemeClr>
                </a:solidFill>
              </a:rPr>
              <a:t>* Письмо Минфина России от 25 октября 2021 г. № 24-06-06/86152</a:t>
            </a:r>
            <a:r>
              <a:rPr lang="en-US" sz="15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500" b="1" dirty="0">
                <a:solidFill>
                  <a:schemeClr val="bg1">
                    <a:lumMod val="50000"/>
                  </a:schemeClr>
                </a:solidFill>
              </a:rPr>
              <a:t>и от 21 октября 2021 г. N 24-06-08/85106</a:t>
            </a:r>
          </a:p>
        </p:txBody>
      </p:sp>
      <p:pic>
        <p:nvPicPr>
          <p:cNvPr id="18442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301" y="2503290"/>
            <a:ext cx="1677590" cy="167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72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4"/>
          <p:cNvGrpSpPr>
            <a:grpSpLocks/>
          </p:cNvGrpSpPr>
          <p:nvPr/>
        </p:nvGrpSpPr>
        <p:grpSpPr bwMode="auto">
          <a:xfrm>
            <a:off x="5553075" y="86916"/>
            <a:ext cx="3590925" cy="5056584"/>
            <a:chOff x="2314043" y="3029352"/>
            <a:chExt cx="4788024" cy="6741368"/>
          </a:xfrm>
        </p:grpSpPr>
        <p:sp>
          <p:nvSpPr>
            <p:cNvPr id="7" name="Параллелограмм 4"/>
            <p:cNvSpPr/>
            <p:nvPr/>
          </p:nvSpPr>
          <p:spPr>
            <a:xfrm>
              <a:off x="3393571" y="9186584"/>
              <a:ext cx="3708496" cy="584136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608" h="584610">
                  <a:moveTo>
                    <a:pt x="0" y="576064"/>
                  </a:moveTo>
                  <a:lnTo>
                    <a:pt x="212383" y="0"/>
                  </a:lnTo>
                  <a:lnTo>
                    <a:pt x="2771800" y="0"/>
                  </a:lnTo>
                  <a:lnTo>
                    <a:pt x="2781608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350"/>
            </a:p>
          </p:txBody>
        </p:sp>
        <p:sp>
          <p:nvSpPr>
            <p:cNvPr id="9" name="Параллелограмм 4"/>
            <p:cNvSpPr/>
            <p:nvPr/>
          </p:nvSpPr>
          <p:spPr>
            <a:xfrm>
              <a:off x="2314043" y="9186584"/>
              <a:ext cx="1308134" cy="584136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  <a:gd name="connsiteX0" fmla="*/ 0 w 2771800"/>
                <a:gd name="connsiteY0" fmla="*/ 576064 h 584610"/>
                <a:gd name="connsiteX1" fmla="*/ 212383 w 2771800"/>
                <a:gd name="connsiteY1" fmla="*/ 0 h 584610"/>
                <a:gd name="connsiteX2" fmla="*/ 2771800 w 2771800"/>
                <a:gd name="connsiteY2" fmla="*/ 0 h 584610"/>
                <a:gd name="connsiteX3" fmla="*/ 2602146 w 2771800"/>
                <a:gd name="connsiteY3" fmla="*/ 584610 h 584610"/>
                <a:gd name="connsiteX4" fmla="*/ 0 w 2771800"/>
                <a:gd name="connsiteY4" fmla="*/ 576064 h 584610"/>
                <a:gd name="connsiteX0" fmla="*/ 0 w 3286998"/>
                <a:gd name="connsiteY0" fmla="*/ 576064 h 584610"/>
                <a:gd name="connsiteX1" fmla="*/ 212383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  <a:gd name="connsiteX0" fmla="*/ 0 w 3286998"/>
                <a:gd name="connsiteY0" fmla="*/ 576064 h 584610"/>
                <a:gd name="connsiteX1" fmla="*/ 756204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998" h="584610">
                  <a:moveTo>
                    <a:pt x="0" y="576064"/>
                  </a:moveTo>
                  <a:lnTo>
                    <a:pt x="756204" y="0"/>
                  </a:lnTo>
                  <a:lnTo>
                    <a:pt x="3286998" y="8546"/>
                  </a:lnTo>
                  <a:lnTo>
                    <a:pt x="2602146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350"/>
            </a:p>
          </p:txBody>
        </p:sp>
        <p:pic>
          <p:nvPicPr>
            <p:cNvPr id="19469" name="Picture 2" descr="C:\Users\sharapovir\Desktop\Samarskaya oblast.723b5d6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827" y="3029352"/>
              <a:ext cx="1332961" cy="1303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3412331" y="1107282"/>
            <a:ext cx="3614738" cy="1026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2627710" y="1545431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sp>
        <p:nvSpPr>
          <p:cNvPr id="11" name="Параллелограмм 4"/>
          <p:cNvSpPr/>
          <p:nvPr/>
        </p:nvSpPr>
        <p:spPr>
          <a:xfrm>
            <a:off x="1447800" y="58342"/>
            <a:ext cx="5195888" cy="507206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A60D1-939D-4BAB-BA11-2C71D44ED0D8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32198" y="311944"/>
            <a:ext cx="4236353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  <a:t>Электронное актирование </a:t>
            </a:r>
          </a:p>
        </p:txBody>
      </p:sp>
      <p:sp>
        <p:nvSpPr>
          <p:cNvPr id="16" name="TextBox 15">
            <a:extLst>
              <a:ext uri="{FF2B5EF4-FFF2-40B4-BE49-F238E27FC236}"/>
            </a:extLst>
          </p:cNvPr>
          <p:cNvSpPr txBox="1"/>
          <p:nvPr/>
        </p:nvSpPr>
        <p:spPr>
          <a:xfrm>
            <a:off x="384573" y="1050131"/>
            <a:ext cx="7989094" cy="2246769"/>
          </a:xfrm>
          <a:prstGeom prst="rect">
            <a:avLst/>
          </a:prstGeom>
          <a:noFill/>
          <a:ln w="28575">
            <a:solidFill>
              <a:srgbClr val="2182A5"/>
            </a:solidFill>
          </a:ln>
        </p:spPr>
        <p:txBody>
          <a:bodyPr>
            <a:spAutoFit/>
          </a:bodyPr>
          <a:lstStyle>
            <a:lvl1pPr marL="455613" indent="-455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ru-RU" altLang="ru-RU" sz="1500" b="1" dirty="0">
                <a:solidFill>
                  <a:srgbClr val="1F4E79"/>
                </a:solidFill>
                <a:cs typeface="Times New Roman" panose="02020603050405020304" pitchFamily="18" charset="0"/>
              </a:rPr>
              <a:t>Заказчик в срок, установленный в контракте, </a:t>
            </a:r>
            <a:r>
              <a:rPr lang="ru-RU" altLang="ru-RU" sz="1500" b="1" dirty="0">
                <a:solidFill>
                  <a:srgbClr val="FF0000"/>
                </a:solidFill>
                <a:cs typeface="Times New Roman" panose="02020603050405020304" pitchFamily="18" charset="0"/>
              </a:rPr>
              <a:t>но не позднее 20 рабочих дней </a:t>
            </a:r>
            <a:r>
              <a:rPr lang="ru-RU" altLang="ru-RU" sz="1500" b="1" dirty="0">
                <a:solidFill>
                  <a:srgbClr val="1F4E79"/>
                </a:solidFill>
                <a:cs typeface="Times New Roman" panose="02020603050405020304" pitchFamily="18" charset="0"/>
              </a:rPr>
              <a:t>осуществляет одно из следующих действий:</a:t>
            </a:r>
            <a:endParaRPr lang="ru-RU" altLang="ru-RU" sz="1500" b="1" dirty="0">
              <a:solidFill>
                <a:srgbClr val="1F4E79"/>
              </a:solidFill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altLang="ru-RU" sz="1500" b="1" dirty="0">
                <a:solidFill>
                  <a:srgbClr val="1F4E79"/>
                </a:solidFill>
                <a:cs typeface="Times New Roman" panose="02020603050405020304" pitchFamily="18" charset="0"/>
              </a:rPr>
              <a:t>а) подписывает в ЕИС (без размещения на официальном сайте) усиленной электронной подписью лица, имеющего право действовать от имени заказчика, проект документа о приемке;</a:t>
            </a:r>
            <a:endParaRPr lang="ru-RU" altLang="ru-RU" sz="1500" b="1" dirty="0">
              <a:solidFill>
                <a:srgbClr val="1F4E79"/>
              </a:solidFill>
              <a:cs typeface="Calibri" panose="020F0502020204030204" pitchFamily="34" charset="0"/>
            </a:endParaRPr>
          </a:p>
          <a:p>
            <a:pPr eaLnBrk="1" hangingPunct="1"/>
            <a:r>
              <a:rPr lang="ru-RU" altLang="ru-RU" sz="1500" b="1" dirty="0">
                <a:solidFill>
                  <a:srgbClr val="1F4E79"/>
                </a:solidFill>
                <a:cs typeface="Times New Roman" panose="02020603050405020304" pitchFamily="18" charset="0"/>
              </a:rPr>
              <a:t>б) формирует с использованием ЕИС, подписывает усиленной электронной подписью лица, имеющего право действовать от имени заказчика, мотивированный отказ от подписания документа о приемке с указанием причин такого отказа.</a:t>
            </a:r>
            <a:endParaRPr lang="ru-RU" altLang="ru-RU" sz="1500" b="1" dirty="0">
              <a:solidFill>
                <a:srgbClr val="1F4E79"/>
              </a:solidFill>
              <a:cs typeface="Calibri" panose="020F0502020204030204" pitchFamily="34" charset="0"/>
            </a:endParaRPr>
          </a:p>
        </p:txBody>
      </p:sp>
      <p:sp>
        <p:nvSpPr>
          <p:cNvPr id="19465" name="TextBox 12"/>
          <p:cNvSpPr txBox="1">
            <a:spLocks noChangeArrowheads="1"/>
          </p:cNvSpPr>
          <p:nvPr/>
        </p:nvSpPr>
        <p:spPr bwMode="auto">
          <a:xfrm>
            <a:off x="616744" y="3889772"/>
            <a:ext cx="1070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ВАЖНО!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89497" y="3543300"/>
            <a:ext cx="6519863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</a:rPr>
              <a:t>Внесение исправлений в документ о приемке осуществляется путем формирования, подписания усиленными электронными подписями лиц, имеющих право действовать от имени поставщика (подрядчика, исполнителя), заказчика, и размещения в ЕИС исправленного документа о приемке.</a:t>
            </a:r>
          </a:p>
        </p:txBody>
      </p:sp>
    </p:spTree>
    <p:extLst>
      <p:ext uri="{BB962C8B-B14F-4D97-AF65-F5344CB8AC3E}">
        <p14:creationId xmlns:p14="http://schemas.microsoft.com/office/powerpoint/2010/main" val="405521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0" y="0"/>
            <a:ext cx="488749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1" dirty="0" smtClean="0">
                <a:solidFill>
                  <a:schemeClr val="tx2"/>
                </a:solidFill>
                <a:latin typeface="+mn-lt"/>
                <a:cs typeface="+mn-cs"/>
              </a:rPr>
              <a:t>Частичная приемка</a:t>
            </a:r>
            <a:endParaRPr lang="ru-RU" altLang="ru-RU" sz="20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1" y="489696"/>
            <a:ext cx="8394918" cy="41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0" y="0"/>
            <a:ext cx="488749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000" b="1" dirty="0" smtClean="0">
                <a:solidFill>
                  <a:schemeClr val="tx2"/>
                </a:solidFill>
                <a:latin typeface="+mn-lt"/>
                <a:cs typeface="+mn-cs"/>
              </a:rPr>
              <a:t>Частичная приемка</a:t>
            </a:r>
            <a:endParaRPr lang="ru-RU" altLang="ru-RU" sz="20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1" y="489696"/>
            <a:ext cx="8394918" cy="41641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2" y="490247"/>
            <a:ext cx="8392696" cy="41630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2" y="490247"/>
            <a:ext cx="8392696" cy="41630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2" y="490247"/>
            <a:ext cx="8392696" cy="41630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2" y="490247"/>
            <a:ext cx="8392696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6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222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Отказ от приемки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1" y="489696"/>
            <a:ext cx="8394918" cy="41641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1" y="489696"/>
            <a:ext cx="8394918" cy="4164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1" y="489696"/>
            <a:ext cx="8394918" cy="41641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2" y="490247"/>
            <a:ext cx="8392696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6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/>
          <p:nvPr/>
        </p:nvPicPr>
        <p:blipFill rotWithShape="1">
          <a:blip r:embed="rId4"/>
          <a:srcRect t="1816" b="25792"/>
          <a:stretch/>
        </p:blipFill>
        <p:spPr bwMode="auto">
          <a:xfrm>
            <a:off x="282254" y="765139"/>
            <a:ext cx="8280360" cy="3552203"/>
          </a:xfrm>
          <a:prstGeom prst="rect">
            <a:avLst/>
          </a:prstGeom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72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339810"/>
            <a:ext cx="8941215" cy="265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98" y="116791"/>
            <a:ext cx="8783276" cy="49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8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373459" y="483519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004" y="680249"/>
            <a:ext cx="752365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b="1" dirty="0">
                <a:latin typeface="Arial" panose="020B0604020202020204" pitchFamily="34" charset="0"/>
              </a:rPr>
              <a:t>Постановление Правительства Самарской области от 26.12.2016 № 803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Регламент осуществления малых закупок с использованием государственной информационной системы Самарской области "Автоматизированная информационная системе государственного заказа Самарской области«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b="1" dirty="0">
                <a:latin typeface="Arial" panose="020B0604020202020204" pitchFamily="34" charset="0"/>
              </a:rPr>
              <a:t>Распоряжение Правительства Самарской области от 28.04.2017 № 344-р </a:t>
            </a:r>
            <a:r>
              <a:rPr lang="ru-RU" altLang="ru-RU" sz="1400" dirty="0" smtClean="0">
                <a:latin typeface="Arial" panose="020B0604020202020204" pitchFamily="34" charset="0"/>
              </a:rPr>
              <a:t>– </a:t>
            </a:r>
            <a:br>
              <a:rPr lang="ru-RU" altLang="ru-RU" sz="1400" dirty="0" smtClean="0">
                <a:latin typeface="Arial" panose="020B0604020202020204" pitchFamily="34" charset="0"/>
              </a:rPr>
            </a:b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Перечень закупок, по которым заказчик имеет право не использовать государственную информационную систему Самарской области «Автоматизированная информационная система государственного заказа Самарской области» 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altLang="ru-RU" sz="1400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b="1" dirty="0" smtClean="0">
                <a:latin typeface="Arial" panose="020B0604020202020204" pitchFamily="34" charset="0"/>
              </a:rPr>
              <a:t>Приказ </a:t>
            </a:r>
            <a:r>
              <a:rPr lang="ru-RU" altLang="ru-RU" sz="1400" b="1" dirty="0">
                <a:latin typeface="Arial" panose="020B0604020202020204" pitchFamily="34" charset="0"/>
              </a:rPr>
              <a:t>Главного управления организации торгов Самарской области от 17.04.2017 № 100 </a:t>
            </a:r>
            <a:r>
              <a:rPr lang="ru-RU" altLang="ru-RU" sz="1400" dirty="0">
                <a:latin typeface="Arial" panose="020B0604020202020204" pitchFamily="34" charset="0"/>
              </a:rPr>
              <a:t>- Перечень предметов закупок по которым формируются оферты участниками малых закупок в государственной информационной системе Самарской области «Автоматизированная информационная система государственного заказа Самарской области»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7935" y="282224"/>
            <a:ext cx="23446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Нормативные акты</a:t>
            </a:r>
          </a:p>
        </p:txBody>
      </p:sp>
    </p:spTree>
    <p:extLst>
      <p:ext uri="{BB962C8B-B14F-4D97-AF65-F5344CB8AC3E}">
        <p14:creationId xmlns:p14="http://schemas.microsoft.com/office/powerpoint/2010/main" val="40117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38942" y="123478"/>
            <a:ext cx="8784126" cy="4925112"/>
            <a:chOff x="179512" y="109194"/>
            <a:chExt cx="8784126" cy="492511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62" y="109194"/>
              <a:ext cx="8783276" cy="4925112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6"/>
            <a:srcRect t="13346"/>
            <a:stretch/>
          </p:blipFill>
          <p:spPr>
            <a:xfrm>
              <a:off x="179512" y="1347614"/>
              <a:ext cx="7383183" cy="35640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4863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395536" y="34557"/>
            <a:ext cx="8792809" cy="4925112"/>
            <a:chOff x="171679" y="109194"/>
            <a:chExt cx="8792809" cy="4925112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62" y="109194"/>
              <a:ext cx="8783276" cy="4925112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6"/>
            <a:srcRect b="16526"/>
            <a:stretch/>
          </p:blipFill>
          <p:spPr>
            <a:xfrm>
              <a:off x="171679" y="1808699"/>
              <a:ext cx="8792809" cy="3132000"/>
            </a:xfrm>
            <a:prstGeom prst="rect">
              <a:avLst/>
            </a:prstGeom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</p:pic>
      </p:grpSp>
    </p:spTree>
    <p:extLst>
      <p:ext uri="{BB962C8B-B14F-4D97-AF65-F5344CB8AC3E}">
        <p14:creationId xmlns:p14="http://schemas.microsoft.com/office/powerpoint/2010/main" val="286474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97625" y="148352"/>
            <a:ext cx="8783276" cy="4968621"/>
            <a:chOff x="180362" y="109194"/>
            <a:chExt cx="8783276" cy="4968621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62" y="109194"/>
              <a:ext cx="8783276" cy="4925112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0484" y="1459811"/>
              <a:ext cx="6121908" cy="3618004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6362392" y="1851670"/>
              <a:ext cx="2518509" cy="1944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5704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248986" y="165219"/>
            <a:ext cx="8844988" cy="4925112"/>
            <a:chOff x="118650" y="109194"/>
            <a:chExt cx="8844988" cy="4925112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62" y="109194"/>
              <a:ext cx="8783276" cy="4925112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6"/>
            <a:srcRect t="13623" r="29559" b="17618"/>
            <a:stretch/>
          </p:blipFill>
          <p:spPr>
            <a:xfrm>
              <a:off x="118650" y="1804684"/>
              <a:ext cx="8668949" cy="31017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107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Группа 28"/>
          <p:cNvGrpSpPr/>
          <p:nvPr/>
        </p:nvGrpSpPr>
        <p:grpSpPr>
          <a:xfrm>
            <a:off x="289341" y="123478"/>
            <a:ext cx="8783276" cy="4925112"/>
            <a:chOff x="180362" y="109194"/>
            <a:chExt cx="8783276" cy="4925112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62" y="109194"/>
              <a:ext cx="8783276" cy="4925112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6"/>
            <a:srcRect b="5114"/>
            <a:stretch/>
          </p:blipFill>
          <p:spPr>
            <a:xfrm>
              <a:off x="240996" y="1419622"/>
              <a:ext cx="7962900" cy="3542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901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15449" r="9051"/>
          <a:stretch/>
        </p:blipFill>
        <p:spPr>
          <a:xfrm>
            <a:off x="88423" y="700481"/>
            <a:ext cx="8316416" cy="42291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1666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Контроль дат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0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781" y="1082437"/>
            <a:ext cx="6946142" cy="345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2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907445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t="15831"/>
          <a:stretch/>
        </p:blipFill>
        <p:spPr>
          <a:xfrm>
            <a:off x="0" y="1059582"/>
            <a:ext cx="9144000" cy="37249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4329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Интеграция с внешними системами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6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Группа 4"/>
          <p:cNvGrpSpPr>
            <a:grpSpLocks/>
          </p:cNvGrpSpPr>
          <p:nvPr/>
        </p:nvGrpSpPr>
        <p:grpSpPr bwMode="auto">
          <a:xfrm>
            <a:off x="5691188" y="0"/>
            <a:ext cx="3590925" cy="5056585"/>
            <a:chOff x="2314043" y="3029352"/>
            <a:chExt cx="4788024" cy="6741368"/>
          </a:xfrm>
        </p:grpSpPr>
        <p:sp>
          <p:nvSpPr>
            <p:cNvPr id="7" name="Параллелограмм 4"/>
            <p:cNvSpPr/>
            <p:nvPr/>
          </p:nvSpPr>
          <p:spPr>
            <a:xfrm>
              <a:off x="3393571" y="9186585"/>
              <a:ext cx="3708496" cy="584135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608" h="584610">
                  <a:moveTo>
                    <a:pt x="0" y="576064"/>
                  </a:moveTo>
                  <a:lnTo>
                    <a:pt x="212383" y="0"/>
                  </a:lnTo>
                  <a:lnTo>
                    <a:pt x="2771800" y="0"/>
                  </a:lnTo>
                  <a:lnTo>
                    <a:pt x="2781608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350"/>
            </a:p>
          </p:txBody>
        </p:sp>
        <p:sp>
          <p:nvSpPr>
            <p:cNvPr id="9" name="Параллелограмм 4"/>
            <p:cNvSpPr/>
            <p:nvPr/>
          </p:nvSpPr>
          <p:spPr>
            <a:xfrm>
              <a:off x="2314043" y="9186585"/>
              <a:ext cx="1308134" cy="584135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  <a:gd name="connsiteX0" fmla="*/ 0 w 2771800"/>
                <a:gd name="connsiteY0" fmla="*/ 576064 h 584610"/>
                <a:gd name="connsiteX1" fmla="*/ 212383 w 2771800"/>
                <a:gd name="connsiteY1" fmla="*/ 0 h 584610"/>
                <a:gd name="connsiteX2" fmla="*/ 2771800 w 2771800"/>
                <a:gd name="connsiteY2" fmla="*/ 0 h 584610"/>
                <a:gd name="connsiteX3" fmla="*/ 2602146 w 2771800"/>
                <a:gd name="connsiteY3" fmla="*/ 584610 h 584610"/>
                <a:gd name="connsiteX4" fmla="*/ 0 w 2771800"/>
                <a:gd name="connsiteY4" fmla="*/ 576064 h 584610"/>
                <a:gd name="connsiteX0" fmla="*/ 0 w 3286998"/>
                <a:gd name="connsiteY0" fmla="*/ 576064 h 584610"/>
                <a:gd name="connsiteX1" fmla="*/ 212383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  <a:gd name="connsiteX0" fmla="*/ 0 w 3286998"/>
                <a:gd name="connsiteY0" fmla="*/ 576064 h 584610"/>
                <a:gd name="connsiteX1" fmla="*/ 756204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998" h="584610">
                  <a:moveTo>
                    <a:pt x="0" y="576064"/>
                  </a:moveTo>
                  <a:lnTo>
                    <a:pt x="756204" y="0"/>
                  </a:lnTo>
                  <a:lnTo>
                    <a:pt x="3286998" y="8546"/>
                  </a:lnTo>
                  <a:lnTo>
                    <a:pt x="2602146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1350"/>
            </a:p>
          </p:txBody>
        </p:sp>
        <p:pic>
          <p:nvPicPr>
            <p:cNvPr id="21518" name="Picture 2" descr="C:\Users\sharapovir\Desktop\Samarskaya oblast.723b5d6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243" y="3029352"/>
              <a:ext cx="1433545" cy="140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3330717" y="945165"/>
            <a:ext cx="3614738" cy="1026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2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2627710" y="1545431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sp>
        <p:nvSpPr>
          <p:cNvPr id="11" name="Параллелограмм 4"/>
          <p:cNvSpPr/>
          <p:nvPr/>
        </p:nvSpPr>
        <p:spPr>
          <a:xfrm>
            <a:off x="1447800" y="58342"/>
            <a:ext cx="5195888" cy="507206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416AA-59FA-4F8A-BA02-03A369074072}" type="slidenum">
              <a:rPr lang="ru-RU"/>
              <a:pPr>
                <a:defRPr/>
              </a:pPr>
              <a:t>28</a:t>
            </a:fld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254919" y="1278732"/>
            <a:ext cx="184731" cy="21698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ru-RU" sz="45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45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4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07894" y="627460"/>
            <a:ext cx="2084785" cy="819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2" name="Прямоугольник 1"/>
          <p:cNvSpPr/>
          <p:nvPr/>
        </p:nvSpPr>
        <p:spPr>
          <a:xfrm>
            <a:off x="43517" y="731050"/>
            <a:ext cx="73990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1F4E7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500" b="1" dirty="0">
                <a:solidFill>
                  <a:srgbClr val="1F4E7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программе «1С:Бухгалтерия 8» начиная с версии 3.0.105.31 добавлена возможность обмена с заказчиками государственных контрактов через личный кабинет </a:t>
            </a:r>
            <a:r>
              <a:rPr lang="ru-RU" sz="1500" b="1" dirty="0" smtClean="0">
                <a:solidFill>
                  <a:srgbClr val="1F4E7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ЕИС </a:t>
            </a:r>
            <a:endParaRPr lang="ru-RU" sz="1500" b="1" dirty="0">
              <a:solidFill>
                <a:srgbClr val="1F4E7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33" y="116161"/>
            <a:ext cx="3758786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Пример. Интеграция 1С</a:t>
            </a:r>
            <a:endParaRPr lang="ru-RU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B9AA9C4-EFD0-484D-A3C5-B0453BD39069}"/>
              </a:ext>
            </a:extLst>
          </p:cNvPr>
          <p:cNvSpPr txBox="1"/>
          <p:nvPr/>
        </p:nvSpPr>
        <p:spPr>
          <a:xfrm>
            <a:off x="181503" y="3954948"/>
            <a:ext cx="792088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ВАЖНО!</a:t>
            </a:r>
          </a:p>
          <a:p>
            <a:r>
              <a:rPr lang="ru-RU" sz="1500" b="1" dirty="0" smtClean="0">
                <a:solidFill>
                  <a:srgbClr val="1F4E7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Подписание </a:t>
            </a:r>
            <a:r>
              <a:rPr lang="ru-RU" sz="1500" b="1" dirty="0">
                <a:solidFill>
                  <a:srgbClr val="1F4E7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электронных документов и другие криптографические операции выполняются в личном кабинете ЕИС, такое ограничение установлено в </a:t>
            </a:r>
            <a:r>
              <a:rPr lang="ru-RU" sz="1500" b="1" dirty="0" smtClean="0">
                <a:solidFill>
                  <a:srgbClr val="1F4E7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ЕИС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A39E804-2E17-4C46-8095-363C035593D9}"/>
              </a:ext>
            </a:extLst>
          </p:cNvPr>
          <p:cNvSpPr txBox="1"/>
          <p:nvPr/>
        </p:nvSpPr>
        <p:spPr>
          <a:xfrm>
            <a:off x="111775" y="1596764"/>
            <a:ext cx="452235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400" b="1" dirty="0">
                <a:solidFill>
                  <a:srgbClr val="1F4E7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Документы из личного кабинета ЕИС поступают во входящие документы </a:t>
            </a:r>
            <a:r>
              <a:rPr lang="ru-RU" sz="1400" b="1" dirty="0" smtClean="0">
                <a:solidFill>
                  <a:srgbClr val="1F4E7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ЭДО</a:t>
            </a:r>
            <a:r>
              <a:rPr lang="ru-RU" sz="1500" b="1" dirty="0" smtClean="0">
                <a:solidFill>
                  <a:srgbClr val="1F4E7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500" b="1" dirty="0" smtClean="0">
                <a:solidFill>
                  <a:srgbClr val="1F4E7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800" b="1" dirty="0">
              <a:solidFill>
                <a:srgbClr val="1F4E7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400" b="1" dirty="0">
                <a:solidFill>
                  <a:srgbClr val="1F4E7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Если один и тот же товар соответствует разным объектам закупки, можно использовать разные элементы справочника </a:t>
            </a:r>
            <a:r>
              <a:rPr lang="ru-RU" sz="1400" b="1" dirty="0" smtClean="0">
                <a:solidFill>
                  <a:srgbClr val="1F4E7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Номенклатура</a:t>
            </a:r>
            <a:r>
              <a:rPr lang="ru-RU" sz="1500" b="1" dirty="0" smtClean="0">
                <a:solidFill>
                  <a:srgbClr val="1F4E7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500" b="1" dirty="0" smtClean="0">
                <a:solidFill>
                  <a:srgbClr val="1F4E7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800" b="1" dirty="0">
              <a:solidFill>
                <a:srgbClr val="1F4E7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400" b="1" dirty="0">
                <a:solidFill>
                  <a:srgbClr val="1F4E7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Для объектов закупки с типом Работа или Услуга можно указывать одинаковые элементы справочника </a:t>
            </a:r>
            <a:r>
              <a:rPr lang="ru-RU" sz="1400" b="1" dirty="0" smtClean="0">
                <a:solidFill>
                  <a:srgbClr val="1F4E7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Номенклатура</a:t>
            </a:r>
            <a:endParaRPr lang="ru-RU" sz="1400" b="1" dirty="0">
              <a:solidFill>
                <a:srgbClr val="1F4E7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Объект 4">
            <a:extLst>
              <a:ext uri="{FF2B5EF4-FFF2-40B4-BE49-F238E27FC236}">
                <a16:creationId xmlns="" xmlns:a16="http://schemas.microsoft.com/office/drawing/2014/main" id="{97935C9C-4E6F-4747-99B7-6E609F6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632" y="1310889"/>
            <a:ext cx="4355024" cy="29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544" y="894160"/>
            <a:ext cx="4362450" cy="424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араллелограмм 4"/>
          <p:cNvSpPr/>
          <p:nvPr/>
        </p:nvSpPr>
        <p:spPr>
          <a:xfrm rot="10800000">
            <a:off x="9525" y="4317206"/>
            <a:ext cx="2781300" cy="438150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1300" y="4317206"/>
            <a:ext cx="981075" cy="438150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700" y="483394"/>
            <a:ext cx="2781300" cy="438150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263" y="454819"/>
            <a:ext cx="982266" cy="438150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16681" y="129779"/>
            <a:ext cx="1790700" cy="72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ru-RU" sz="2000" b="1" dirty="0">
                <a:solidFill>
                  <a:schemeClr val="tx2"/>
                </a:solidFill>
                <a:latin typeface="+mn-lt"/>
                <a:cs typeface="+mn-cs"/>
              </a:rPr>
              <a:t>zakupki.gov.ru</a:t>
            </a:r>
            <a:endParaRPr lang="ru-RU" altLang="ru-RU" sz="20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44" y="735806"/>
            <a:ext cx="8748713" cy="4019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537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55960"/>
            <a:ext cx="112752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80704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341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-7652" y="4705042"/>
            <a:ext cx="547204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7308304" y="843558"/>
            <a:ext cx="1835696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1744498"/>
            <a:ext cx="421196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Зарегистрировано 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2тыс. поставщиков, 9,1 тыс. (77%) – МСП!</a:t>
            </a:r>
          </a:p>
          <a:p>
            <a:endParaRPr lang="ru-RU" sz="105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В 1 кв.2022 года заключено 25,3 тыс. контрактов на сумму 2,1 млрд. руб.!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ru-RU" sz="105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6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98825" y="264172"/>
            <a:ext cx="5006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Участники малых закупок, 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регистрация на портале МЗ СО</a:t>
            </a:r>
            <a:endParaRPr lang="ru-RU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126109"/>
              </p:ext>
            </p:extLst>
          </p:nvPr>
        </p:nvGraphicFramePr>
        <p:xfrm>
          <a:off x="4422434" y="753012"/>
          <a:ext cx="4614318" cy="3762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66773"/>
              </p:ext>
            </p:extLst>
          </p:nvPr>
        </p:nvGraphicFramePr>
        <p:xfrm>
          <a:off x="-85423" y="555527"/>
          <a:ext cx="4553329" cy="3761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4"/>
          <p:cNvSpPr/>
          <p:nvPr/>
        </p:nvSpPr>
        <p:spPr>
          <a:xfrm>
            <a:off x="5373459" y="483519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55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323528" y="796053"/>
            <a:ext cx="8424936" cy="3828759"/>
            <a:chOff x="-24575" y="893379"/>
            <a:chExt cx="9149338" cy="4129144"/>
          </a:xfrm>
          <a:effectLst>
            <a:outerShdw blurRad="50800" dist="63500" dir="5400000" algn="ctr" rotWithShape="0">
              <a:srgbClr val="000000">
                <a:alpha val="8000"/>
              </a:srgbClr>
            </a:outerShdw>
            <a:reflection endPos="0" dist="50800" dir="5400000" sy="-100000" algn="bl" rotWithShape="0"/>
          </a:effectLst>
        </p:grpSpPr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0489CE"/>
                </a:clrFrom>
                <a:clrTo>
                  <a:srgbClr val="0489CE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4676" y="3041323"/>
              <a:ext cx="3690937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" name="Группа 30"/>
            <p:cNvGrpSpPr/>
            <p:nvPr/>
          </p:nvGrpSpPr>
          <p:grpSpPr>
            <a:xfrm>
              <a:off x="-24575" y="893379"/>
              <a:ext cx="9149338" cy="3958633"/>
              <a:chOff x="-24575" y="893379"/>
              <a:chExt cx="9149338" cy="3958633"/>
            </a:xfrm>
          </p:grpSpPr>
          <p:pic>
            <p:nvPicPr>
              <p:cNvPr id="32" name="Picture 4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0489CE"/>
                  </a:clrFrom>
                  <a:clrTo>
                    <a:srgbClr val="0489CE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575" y="1271174"/>
                <a:ext cx="1727200" cy="142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3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0489CE"/>
                  </a:clrFrom>
                  <a:clrTo>
                    <a:srgbClr val="0489CE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9201" y="1762760"/>
                <a:ext cx="1976437" cy="1298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2" descr="C:\Users\KarelinaME\Downloads\bb124s2612.jpg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0489CE"/>
                  </a:clrFrom>
                  <a:clrTo>
                    <a:srgbClr val="0489CE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5638" y="1447908"/>
                <a:ext cx="1889125" cy="1717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0489CE"/>
                  </a:clrFrom>
                  <a:clrTo>
                    <a:srgbClr val="0489CE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5028" y="893379"/>
                <a:ext cx="1508125" cy="1552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0489CE"/>
                  </a:clrFrom>
                  <a:clrTo>
                    <a:srgbClr val="0489CE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64" y="2876949"/>
                <a:ext cx="1728787" cy="1587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4" descr="ÐÐ°ÑÑÐ¸Ð½ÐºÐ¸ Ð¿Ð¾ Ð·Ð°Ð¿ÑÐ¾ÑÑ Ð¾ÑÑÐ°Ð½Ð°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0489CE"/>
                  </a:clrFrom>
                  <a:clrTo>
                    <a:srgbClr val="0489CE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3587" y="1044309"/>
                <a:ext cx="1508125" cy="1528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6"/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0489CE"/>
                  </a:clrFrom>
                  <a:clrTo>
                    <a:srgbClr val="0489CE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1162" y="2682875"/>
                <a:ext cx="1570037" cy="1395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7"/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0489CE"/>
                  </a:clrFrom>
                  <a:clrTo>
                    <a:srgbClr val="0489CE">
                      <a:alpha val="0"/>
                    </a:srgbClr>
                  </a:clrTo>
                </a:clrChange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9429" y="2658087"/>
                <a:ext cx="1825625" cy="2193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373459" y="483519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14425" y="334960"/>
            <a:ext cx="5006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Способы заключения контракта</a:t>
            </a:r>
            <a:endParaRPr lang="ru-RU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/>
          </p:nvPr>
        </p:nvGraphicFramePr>
        <p:xfrm>
          <a:off x="350947" y="884706"/>
          <a:ext cx="4951509" cy="324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5739576" y="2147517"/>
            <a:ext cx="2323230" cy="1904383"/>
            <a:chOff x="0" y="0"/>
            <a:chExt cx="1838319" cy="904141"/>
          </a:xfrm>
          <a:effectLst>
            <a:outerShdw blurRad="50800" dist="50800" dir="21000000" algn="ctr" rotWithShape="0">
              <a:srgbClr val="000000">
                <a:alpha val="43137"/>
              </a:srgbClr>
            </a:outerShdw>
          </a:effectLst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544749"/>
              <a:ext cx="1838319" cy="359392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52</a:t>
              </a:r>
              <a:r>
                <a:rPr lang="ru-RU" sz="14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тыс. Позиций</a:t>
              </a:r>
              <a:endPara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0" y="0"/>
              <a:ext cx="1838319" cy="359392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218</a:t>
              </a:r>
              <a:r>
                <a:rPr lang="ru-RU" sz="14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Групп каталога</a:t>
              </a:r>
              <a:endPara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342076" y="4144251"/>
            <a:ext cx="4729476" cy="6726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Участник после подачи заявки видит минимальное ценовое предложение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Повторная подача </a:t>
            </a:r>
            <a:r>
              <a:rPr lang="ru-RU" sz="12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заявки </a:t>
            </a:r>
            <a:r>
              <a:rPr lang="ru-RU" sz="1200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после отзыва доступна через 10 минут</a:t>
            </a:r>
            <a:endParaRPr lang="ru-RU" sz="12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3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79512" y="1440756"/>
          <a:ext cx="8628901" cy="327412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540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88031"/>
                <a:gridCol w="6856785"/>
                <a:gridCol w="1284085"/>
              </a:tblGrid>
              <a:tr h="285127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Направление закупок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Сумма, </a:t>
                      </a:r>
                      <a:br>
                        <a:rPr lang="ru-RU" sz="1200" u="none" strike="noStrike" dirty="0" smtClean="0">
                          <a:effectLst/>
                        </a:rPr>
                      </a:br>
                      <a:r>
                        <a:rPr lang="ru-RU" sz="1200" u="none" strike="noStrike" dirty="0" err="1" smtClean="0">
                          <a:effectLst/>
                        </a:rPr>
                        <a:t>млн.руб</a:t>
                      </a:r>
                      <a:r>
                        <a:rPr lang="ru-RU" sz="1200" u="none" strike="noStrike" dirty="0" smtClean="0">
                          <a:effectLst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9525" marT="9525" marB="0" anchor="b"/>
                </a:tc>
              </a:tr>
              <a:tr h="2851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Продукты </a:t>
                      </a: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питания</a:t>
                      </a:r>
                    </a:p>
                  </a:txBody>
                  <a:tcPr marL="72000" marR="9525" marT="7200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540,6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9525" marT="72000" marB="0" anchor="ctr"/>
                </a:tc>
              </a:tr>
              <a:tr h="2851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Лекарственные </a:t>
                      </a: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</a:t>
                      </a:r>
                    </a:p>
                  </a:txBody>
                  <a:tcPr marL="72000" marR="9525" marT="7200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126,4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9525" marT="72000" marB="0" anchor="ctr"/>
                </a:tc>
              </a:tr>
              <a:tr h="3347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Горюче-смазочные </a:t>
                      </a: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материалы</a:t>
                      </a:r>
                    </a:p>
                  </a:txBody>
                  <a:tcPr marL="72000" marR="9525" marT="7200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109,2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9525" marT="72000" marB="0" anchor="ctr"/>
                </a:tc>
              </a:tr>
              <a:tr h="2831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Изделия </a:t>
                      </a: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медицинского назначения и расходные </a:t>
                      </a: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медицинские материалы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7200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104,2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9525" marT="72000" marB="0" anchor="ctr"/>
                </a:tc>
              </a:tr>
              <a:tr h="2851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Канцелярские </a:t>
                      </a: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принадлежности</a:t>
                      </a:r>
                    </a:p>
                  </a:txBody>
                  <a:tcPr marL="72000" marR="9525" marT="7200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49,2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9525" marT="72000" marB="0" anchor="ctr"/>
                </a:tc>
              </a:tr>
              <a:tr h="2851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Хозяйственные </a:t>
                      </a: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товары и дезинфицирующие средства</a:t>
                      </a:r>
                    </a:p>
                  </a:txBody>
                  <a:tcPr marL="72000" marR="9525" marT="7200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34,4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9525" marT="72000" marB="0" anchor="ctr"/>
                </a:tc>
              </a:tr>
              <a:tr h="2851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Мебель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7200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27,7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9525" marT="72000" marB="0" anchor="ctr"/>
                </a:tc>
              </a:tr>
              <a:tr h="2851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Офисная</a:t>
                      </a: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бытовая и вычислительная техника</a:t>
                      </a:r>
                    </a:p>
                  </a:txBody>
                  <a:tcPr marL="72000" marR="9525" marT="7200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24,0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9525" marT="72000" marB="0" anchor="ctr"/>
                </a:tc>
              </a:tr>
              <a:tr h="2851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Охрана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9525" marT="7200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21,7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9525" marT="72000" marB="0" anchor="ctr"/>
                </a:tc>
              </a:tr>
              <a:tr h="2851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Строительные </a:t>
                      </a: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материалы</a:t>
                      </a:r>
                    </a:p>
                  </a:txBody>
                  <a:tcPr marL="72000" marR="9525" marT="7200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21,4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9525" marT="72000" marB="0" anchor="ctr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6763" y="341777"/>
            <a:ext cx="4568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ТОП-10 </a:t>
            </a:r>
            <a:r>
              <a:rPr lang="ru-RU" sz="2000" b="1" dirty="0">
                <a:solidFill>
                  <a:schemeClr val="tx2"/>
                </a:solidFill>
              </a:rPr>
              <a:t>направлений закупок </a:t>
            </a:r>
            <a:r>
              <a:rPr lang="ru-RU" sz="2000" b="1" dirty="0" smtClean="0">
                <a:solidFill>
                  <a:schemeClr val="tx2"/>
                </a:solidFill>
              </a:rPr>
              <a:t/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по объему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305" y="810660"/>
            <a:ext cx="6812120" cy="4120603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16551" y="129250"/>
            <a:ext cx="532859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chemeClr val="tx2"/>
                </a:solidFill>
                <a:latin typeface="+mn-lt"/>
                <a:cs typeface="+mn-cs"/>
              </a:rPr>
              <a:t>Оферты</a:t>
            </a:r>
            <a:endParaRPr lang="ru-RU" altLang="ru-RU" sz="20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16076" y="2719143"/>
            <a:ext cx="2016224" cy="32096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15616" y="3199984"/>
            <a:ext cx="2016224" cy="180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15616" y="2394801"/>
            <a:ext cx="2520740" cy="187911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15616" y="4272150"/>
            <a:ext cx="5393795" cy="16730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15616" y="3064875"/>
            <a:ext cx="2520740" cy="1080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47670" y="1322496"/>
            <a:ext cx="936000" cy="10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48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3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05" y="894288"/>
            <a:ext cx="4362969" cy="4249212"/>
          </a:xfrm>
          <a:prstGeom prst="rect">
            <a:avLst/>
          </a:prstGeom>
        </p:spPr>
      </p:pic>
      <p:sp>
        <p:nvSpPr>
          <p:cNvPr id="10" name="Параллелограмм 4"/>
          <p:cNvSpPr/>
          <p:nvPr/>
        </p:nvSpPr>
        <p:spPr>
          <a:xfrm rot="10800000">
            <a:off x="9439" y="4317342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4"/>
          <p:cNvSpPr/>
          <p:nvPr/>
        </p:nvSpPr>
        <p:spPr>
          <a:xfrm rot="10800000">
            <a:off x="2780848" y="4317342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4"/>
          <p:cNvSpPr/>
          <p:nvPr/>
        </p:nvSpPr>
        <p:spPr>
          <a:xfrm>
            <a:off x="6362392" y="483519"/>
            <a:ext cx="27816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4"/>
          <p:cNvSpPr/>
          <p:nvPr/>
        </p:nvSpPr>
        <p:spPr>
          <a:xfrm>
            <a:off x="5148606" y="454921"/>
            <a:ext cx="981408" cy="438458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197" y="65686"/>
            <a:ext cx="1127704" cy="11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6763" y="341777"/>
            <a:ext cx="4568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Как ненужно делать Оферты!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5051" y="2253743"/>
            <a:ext cx="4960229" cy="2380909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79959"/>
            <a:ext cx="5940152" cy="2068128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1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/>
        </p:nvSpPr>
        <p:spPr>
          <a:xfrm>
            <a:off x="0" y="1735931"/>
            <a:ext cx="7019925" cy="2024063"/>
          </a:xfrm>
          <a:custGeom>
            <a:avLst/>
            <a:gdLst>
              <a:gd name="connsiteX0" fmla="*/ 0 w 7020272"/>
              <a:gd name="connsiteY0" fmla="*/ 2664296 h 2664296"/>
              <a:gd name="connsiteX1" fmla="*/ 982273 w 7020272"/>
              <a:gd name="connsiteY1" fmla="*/ 0 h 2664296"/>
              <a:gd name="connsiteX2" fmla="*/ 7020272 w 7020272"/>
              <a:gd name="connsiteY2" fmla="*/ 0 h 2664296"/>
              <a:gd name="connsiteX3" fmla="*/ 6037999 w 7020272"/>
              <a:gd name="connsiteY3" fmla="*/ 2664296 h 2664296"/>
              <a:gd name="connsiteX4" fmla="*/ 0 w 7020272"/>
              <a:gd name="connsiteY4" fmla="*/ 2664296 h 2664296"/>
              <a:gd name="connsiteX0" fmla="*/ 494 w 7020766"/>
              <a:gd name="connsiteY0" fmla="*/ 2698479 h 2698479"/>
              <a:gd name="connsiteX1" fmla="*/ 0 w 7020766"/>
              <a:gd name="connsiteY1" fmla="*/ 0 h 2698479"/>
              <a:gd name="connsiteX2" fmla="*/ 7020766 w 7020766"/>
              <a:gd name="connsiteY2" fmla="*/ 34183 h 2698479"/>
              <a:gd name="connsiteX3" fmla="*/ 6038493 w 7020766"/>
              <a:gd name="connsiteY3" fmla="*/ 2698479 h 2698479"/>
              <a:gd name="connsiteX4" fmla="*/ 494 w 7020766"/>
              <a:gd name="connsiteY4" fmla="*/ 2698479 h 269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0766" h="2698479">
                <a:moveTo>
                  <a:pt x="494" y="2698479"/>
                </a:moveTo>
                <a:cubicBezTo>
                  <a:pt x="329" y="1798986"/>
                  <a:pt x="165" y="899493"/>
                  <a:pt x="0" y="0"/>
                </a:cubicBezTo>
                <a:lnTo>
                  <a:pt x="7020766" y="34183"/>
                </a:lnTo>
                <a:lnTo>
                  <a:pt x="6038493" y="2698479"/>
                </a:lnTo>
                <a:lnTo>
                  <a:pt x="494" y="2698479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араллелограмм 3"/>
          <p:cNvSpPr/>
          <p:nvPr/>
        </p:nvSpPr>
        <p:spPr>
          <a:xfrm>
            <a:off x="6372225" y="1762125"/>
            <a:ext cx="2776538" cy="1997869"/>
          </a:xfrm>
          <a:custGeom>
            <a:avLst/>
            <a:gdLst>
              <a:gd name="connsiteX0" fmla="*/ 0 w 2339752"/>
              <a:gd name="connsiteY0" fmla="*/ 2664296 h 2664296"/>
              <a:gd name="connsiteX1" fmla="*/ 1012224 w 2339752"/>
              <a:gd name="connsiteY1" fmla="*/ 0 h 2664296"/>
              <a:gd name="connsiteX2" fmla="*/ 2339752 w 2339752"/>
              <a:gd name="connsiteY2" fmla="*/ 0 h 2664296"/>
              <a:gd name="connsiteX3" fmla="*/ 1327528 w 2339752"/>
              <a:gd name="connsiteY3" fmla="*/ 2664296 h 2664296"/>
              <a:gd name="connsiteX4" fmla="*/ 0 w 2339752"/>
              <a:gd name="connsiteY4" fmla="*/ 2664296 h 2664296"/>
              <a:gd name="connsiteX0" fmla="*/ 0 w 2344477"/>
              <a:gd name="connsiteY0" fmla="*/ 2664296 h 2664296"/>
              <a:gd name="connsiteX1" fmla="*/ 1012224 w 2344477"/>
              <a:gd name="connsiteY1" fmla="*/ 0 h 2664296"/>
              <a:gd name="connsiteX2" fmla="*/ 2339752 w 2344477"/>
              <a:gd name="connsiteY2" fmla="*/ 0 h 2664296"/>
              <a:gd name="connsiteX3" fmla="*/ 2344477 w 2344477"/>
              <a:gd name="connsiteY3" fmla="*/ 2664296 h 2664296"/>
              <a:gd name="connsiteX4" fmla="*/ 0 w 2344477"/>
              <a:gd name="connsiteY4" fmla="*/ 2664296 h 2664296"/>
              <a:gd name="connsiteX0" fmla="*/ 0 w 2344477"/>
              <a:gd name="connsiteY0" fmla="*/ 2664296 h 2664296"/>
              <a:gd name="connsiteX1" fmla="*/ 867904 w 2344477"/>
              <a:gd name="connsiteY1" fmla="*/ 0 h 2664296"/>
              <a:gd name="connsiteX2" fmla="*/ 2339752 w 2344477"/>
              <a:gd name="connsiteY2" fmla="*/ 0 h 2664296"/>
              <a:gd name="connsiteX3" fmla="*/ 2344477 w 2344477"/>
              <a:gd name="connsiteY3" fmla="*/ 2664296 h 2664296"/>
              <a:gd name="connsiteX4" fmla="*/ 0 w 2344477"/>
              <a:gd name="connsiteY4" fmla="*/ 2664296 h 266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477" h="2664296">
                <a:moveTo>
                  <a:pt x="0" y="2664296"/>
                </a:moveTo>
                <a:lnTo>
                  <a:pt x="867904" y="0"/>
                </a:lnTo>
                <a:lnTo>
                  <a:pt x="2339752" y="0"/>
                </a:lnTo>
                <a:lnTo>
                  <a:pt x="2344477" y="2664296"/>
                </a:lnTo>
                <a:lnTo>
                  <a:pt x="0" y="2664296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араллелограмм 4"/>
          <p:cNvSpPr/>
          <p:nvPr/>
        </p:nvSpPr>
        <p:spPr>
          <a:xfrm>
            <a:off x="6362700" y="1271588"/>
            <a:ext cx="2781300" cy="438150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араллелограмм 4"/>
          <p:cNvSpPr/>
          <p:nvPr/>
        </p:nvSpPr>
        <p:spPr>
          <a:xfrm rot="10800000">
            <a:off x="0" y="3786188"/>
            <a:ext cx="2781300" cy="438150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2668192" y="3786188"/>
            <a:ext cx="982265" cy="438150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707606" y="4601766"/>
            <a:ext cx="144303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24.06.2022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Параллелограмм 4"/>
          <p:cNvSpPr/>
          <p:nvPr/>
        </p:nvSpPr>
        <p:spPr>
          <a:xfrm>
            <a:off x="5507831" y="1268016"/>
            <a:ext cx="982266" cy="438150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507831" y="122635"/>
            <a:ext cx="27384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Главное управление организации торгов Самарской области</a:t>
            </a:r>
          </a:p>
        </p:txBody>
      </p:sp>
      <p:pic>
        <p:nvPicPr>
          <p:cNvPr id="410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710" y="0"/>
            <a:ext cx="112752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444" y="204608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ЭЛЕКТРОННОЕ АКТИРОВАНИЕ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35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7927</TotalTime>
  <Words>548</Words>
  <Application>Microsoft Office PowerPoint</Application>
  <PresentationFormat>Экран (16:9)</PresentationFormat>
  <Paragraphs>93</Paragraphs>
  <Slides>29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Bookman Old Style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Шарапов Ильяс Рифкатович</dc:creator>
  <cp:lastModifiedBy>Мытарев Александр Геннадьевич</cp:lastModifiedBy>
  <cp:revision>255</cp:revision>
  <cp:lastPrinted>2022-05-17T14:14:48Z</cp:lastPrinted>
  <dcterms:created xsi:type="dcterms:W3CDTF">2020-09-14T07:25:20Z</dcterms:created>
  <dcterms:modified xsi:type="dcterms:W3CDTF">2022-06-29T11:40:50Z</dcterms:modified>
</cp:coreProperties>
</file>