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93455" r:id="rId4"/>
  </p:sldMasterIdLst>
  <p:notesMasterIdLst>
    <p:notesMasterId r:id="rId146"/>
  </p:notesMasterIdLst>
  <p:handoutMasterIdLst>
    <p:handoutMasterId r:id="rId147"/>
  </p:handoutMasterIdLst>
  <p:sldIdLst>
    <p:sldId id="256" r:id="rId5"/>
    <p:sldId id="1097" r:id="rId6"/>
    <p:sldId id="1235" r:id="rId7"/>
    <p:sldId id="1027" r:id="rId8"/>
    <p:sldId id="1332" r:id="rId9"/>
    <p:sldId id="1270" r:id="rId10"/>
    <p:sldId id="1333" r:id="rId11"/>
    <p:sldId id="1056" r:id="rId12"/>
    <p:sldId id="1058" r:id="rId13"/>
    <p:sldId id="853" r:id="rId14"/>
    <p:sldId id="1051" r:id="rId15"/>
    <p:sldId id="1050" r:id="rId16"/>
    <p:sldId id="855" r:id="rId17"/>
    <p:sldId id="856" r:id="rId18"/>
    <p:sldId id="857" r:id="rId19"/>
    <p:sldId id="1121" r:id="rId20"/>
    <p:sldId id="859" r:id="rId21"/>
    <p:sldId id="860" r:id="rId22"/>
    <p:sldId id="1122" r:id="rId23"/>
    <p:sldId id="861" r:id="rId24"/>
    <p:sldId id="862" r:id="rId25"/>
    <p:sldId id="864" r:id="rId26"/>
    <p:sldId id="1195" r:id="rId27"/>
    <p:sldId id="1196" r:id="rId28"/>
    <p:sldId id="1197" r:id="rId29"/>
    <p:sldId id="1123" r:id="rId30"/>
    <p:sldId id="1062" r:id="rId31"/>
    <p:sldId id="876" r:id="rId32"/>
    <p:sldId id="877" r:id="rId33"/>
    <p:sldId id="878" r:id="rId34"/>
    <p:sldId id="879" r:id="rId35"/>
    <p:sldId id="880" r:id="rId36"/>
    <p:sldId id="881" r:id="rId37"/>
    <p:sldId id="882" r:id="rId38"/>
    <p:sldId id="875" r:id="rId39"/>
    <p:sldId id="1127" r:id="rId40"/>
    <p:sldId id="1128" r:id="rId41"/>
    <p:sldId id="1129" r:id="rId42"/>
    <p:sldId id="1134" r:id="rId43"/>
    <p:sldId id="1135" r:id="rId44"/>
    <p:sldId id="1136" r:id="rId45"/>
    <p:sldId id="884" r:id="rId46"/>
    <p:sldId id="871" r:id="rId47"/>
    <p:sldId id="1072" r:id="rId48"/>
    <p:sldId id="1055" r:id="rId49"/>
    <p:sldId id="1063" r:id="rId50"/>
    <p:sldId id="1066" r:id="rId51"/>
    <p:sldId id="1048" r:id="rId52"/>
    <p:sldId id="1030" r:id="rId53"/>
    <p:sldId id="1052" r:id="rId54"/>
    <p:sldId id="841" r:id="rId55"/>
    <p:sldId id="1204" r:id="rId56"/>
    <p:sldId id="1035" r:id="rId57"/>
    <p:sldId id="1046" r:id="rId58"/>
    <p:sldId id="1060" r:id="rId59"/>
    <p:sldId id="1166" r:id="rId60"/>
    <p:sldId id="1053" r:id="rId61"/>
    <p:sldId id="1145" r:id="rId62"/>
    <p:sldId id="1069" r:id="rId63"/>
    <p:sldId id="1065" r:id="rId64"/>
    <p:sldId id="870" r:id="rId65"/>
    <p:sldId id="1054" r:id="rId66"/>
    <p:sldId id="1067" r:id="rId67"/>
    <p:sldId id="1068" r:id="rId68"/>
    <p:sldId id="1042" r:id="rId69"/>
    <p:sldId id="1041" r:id="rId70"/>
    <p:sldId id="1116" r:id="rId71"/>
    <p:sldId id="1059" r:id="rId72"/>
    <p:sldId id="1043" r:id="rId73"/>
    <p:sldId id="1040" r:id="rId74"/>
    <p:sldId id="1044" r:id="rId75"/>
    <p:sldId id="1045" r:id="rId76"/>
    <p:sldId id="1073" r:id="rId77"/>
    <p:sldId id="836" r:id="rId78"/>
    <p:sldId id="837" r:id="rId79"/>
    <p:sldId id="1118" r:id="rId80"/>
    <p:sldId id="1119" r:id="rId81"/>
    <p:sldId id="838" r:id="rId82"/>
    <p:sldId id="839" r:id="rId83"/>
    <p:sldId id="840" r:id="rId84"/>
    <p:sldId id="1064" r:id="rId85"/>
    <p:sldId id="1236" r:id="rId86"/>
    <p:sldId id="1334" r:id="rId87"/>
    <p:sldId id="1335" r:id="rId88"/>
    <p:sldId id="1336" r:id="rId89"/>
    <p:sldId id="1237" r:id="rId90"/>
    <p:sldId id="772" r:id="rId91"/>
    <p:sldId id="773" r:id="rId92"/>
    <p:sldId id="774" r:id="rId93"/>
    <p:sldId id="775" r:id="rId94"/>
    <p:sldId id="776" r:id="rId95"/>
    <p:sldId id="778" r:id="rId96"/>
    <p:sldId id="1207" r:id="rId97"/>
    <p:sldId id="780" r:id="rId98"/>
    <p:sldId id="1205" r:id="rId99"/>
    <p:sldId id="1208" r:id="rId100"/>
    <p:sldId id="1206" r:id="rId101"/>
    <p:sldId id="783" r:id="rId102"/>
    <p:sldId id="1211" r:id="rId103"/>
    <p:sldId id="1212" r:id="rId104"/>
    <p:sldId id="1213" r:id="rId105"/>
    <p:sldId id="1258" r:id="rId106"/>
    <p:sldId id="1259" r:id="rId107"/>
    <p:sldId id="1268" r:id="rId108"/>
    <p:sldId id="1269" r:id="rId109"/>
    <p:sldId id="1311" r:id="rId110"/>
    <p:sldId id="1267" r:id="rId111"/>
    <p:sldId id="1264" r:id="rId112"/>
    <p:sldId id="1313" r:id="rId113"/>
    <p:sldId id="1315" r:id="rId114"/>
    <p:sldId id="1156" r:id="rId115"/>
    <p:sldId id="1140" r:id="rId116"/>
    <p:sldId id="1316" r:id="rId117"/>
    <p:sldId id="1357" r:id="rId118"/>
    <p:sldId id="1265" r:id="rId119"/>
    <p:sldId id="1317" r:id="rId120"/>
    <p:sldId id="1318" r:id="rId121"/>
    <p:sldId id="1157" r:id="rId122"/>
    <p:sldId id="1147" r:id="rId123"/>
    <p:sldId id="1358" r:id="rId124"/>
    <p:sldId id="1359" r:id="rId125"/>
    <p:sldId id="1367" r:id="rId126"/>
    <p:sldId id="1158" r:id="rId127"/>
    <p:sldId id="1159" r:id="rId128"/>
    <p:sldId id="1320" r:id="rId129"/>
    <p:sldId id="1321" r:id="rId130"/>
    <p:sldId id="1322" r:id="rId131"/>
    <p:sldId id="1163" r:id="rId132"/>
    <p:sldId id="1323" r:id="rId133"/>
    <p:sldId id="1324" r:id="rId134"/>
    <p:sldId id="1148" r:id="rId135"/>
    <p:sldId id="1266" r:id="rId136"/>
    <p:sldId id="1167" r:id="rId137"/>
    <p:sldId id="1168" r:id="rId138"/>
    <p:sldId id="1169" r:id="rId139"/>
    <p:sldId id="1170" r:id="rId140"/>
    <p:sldId id="1363" r:id="rId141"/>
    <p:sldId id="1364" r:id="rId142"/>
    <p:sldId id="1365" r:id="rId143"/>
    <p:sldId id="1366" r:id="rId144"/>
    <p:sldId id="367" r:id="rId145"/>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1" userDrawn="1">
          <p15:clr>
            <a:srgbClr val="A4A3A4"/>
          </p15:clr>
        </p15:guide>
        <p15:guide id="2" pos="5443" userDrawn="1">
          <p15:clr>
            <a:srgbClr val="A4A3A4"/>
          </p15:clr>
        </p15:guide>
        <p15:guide id="3" pos="431" userDrawn="1">
          <p15:clr>
            <a:srgbClr val="A4A3A4"/>
          </p15:clr>
        </p15:guide>
        <p15:guide id="4" orient="horz" pos="758" userDrawn="1">
          <p15:clr>
            <a:srgbClr val="A4A3A4"/>
          </p15:clr>
        </p15:guide>
        <p15:guide id="5" pos="1587" userDrawn="1">
          <p15:clr>
            <a:srgbClr val="A4A3A4"/>
          </p15:clr>
        </p15:guide>
        <p15:guide id="6" pos="1791" userDrawn="1">
          <p15:clr>
            <a:srgbClr val="A4A3A4"/>
          </p15:clr>
        </p15:guide>
        <p15:guide id="7" pos="2993" userDrawn="1">
          <p15:clr>
            <a:srgbClr val="A4A3A4"/>
          </p15:clr>
        </p15:guide>
        <p15:guide id="8" pos="3175" userDrawn="1">
          <p15:clr>
            <a:srgbClr val="A4A3A4"/>
          </p15:clr>
        </p15:guide>
        <p15:guide id="9" pos="435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Тарасов Евгений Олегович" initials="ТЕО" lastIdx="3" clrIdx="0">
    <p:extLst>
      <p:ext uri="{19B8F6BF-5375-455C-9EA6-DF929625EA0E}">
        <p15:presenceInfo xmlns:p15="http://schemas.microsoft.com/office/powerpoint/2012/main" userId="S-1-5-21-1808683317-34634761-3914636862-2859" providerId="AD"/>
      </p:ext>
    </p:extLst>
  </p:cmAuthor>
  <p:cmAuthor id="2" name="Иванкина Оксана Александровна" initials="ИОА" lastIdx="4" clrIdx="1">
    <p:extLst>
      <p:ext uri="{19B8F6BF-5375-455C-9EA6-DF929625EA0E}">
        <p15:presenceInfo xmlns:p15="http://schemas.microsoft.com/office/powerpoint/2012/main" userId="S-1-5-21-1808683317-34634761-3914636862-3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79D"/>
    <a:srgbClr val="2182A5"/>
    <a:srgbClr val="B6D6E1"/>
    <a:srgbClr val="777777"/>
    <a:srgbClr val="338CAC"/>
    <a:srgbClr val="A3CBD9"/>
    <a:srgbClr val="59A1BB"/>
    <a:srgbClr val="6BACC3"/>
    <a:srgbClr val="91C1D2"/>
    <a:srgbClr val="7EB6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5535" autoAdjust="0"/>
  </p:normalViewPr>
  <p:slideViewPr>
    <p:cSldViewPr snapToGrid="0" snapToObjects="1">
      <p:cViewPr varScale="1">
        <p:scale>
          <a:sx n="147" d="100"/>
          <a:sy n="147" d="100"/>
        </p:scale>
        <p:origin x="576" y="126"/>
      </p:cViewPr>
      <p:guideLst>
        <p:guide orient="horz" pos="2731"/>
        <p:guide pos="5443"/>
        <p:guide pos="431"/>
        <p:guide orient="horz" pos="758"/>
        <p:guide pos="1587"/>
        <p:guide pos="1791"/>
        <p:guide pos="2993"/>
        <p:guide pos="3175"/>
        <p:guide pos="43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92" d="100"/>
          <a:sy n="92"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B2EA0081-9C18-4B68-8967-B5CEA6F6DB9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8B19283A-78B1-446C-A7ED-C3E5CC04EB2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38AB2DB-D736-454A-8D5F-7B7E69DEE7D0}" type="datetimeFigureOut">
              <a:rPr lang="ru-RU" smtClean="0"/>
              <a:pPr/>
              <a:t>23.06.2022</a:t>
            </a:fld>
            <a:endParaRPr lang="ru-RU"/>
          </a:p>
        </p:txBody>
      </p:sp>
      <p:sp>
        <p:nvSpPr>
          <p:cNvPr id="4" name="Нижний колонтитул 3">
            <a:extLst>
              <a:ext uri="{FF2B5EF4-FFF2-40B4-BE49-F238E27FC236}">
                <a16:creationId xmlns:a16="http://schemas.microsoft.com/office/drawing/2014/main" id="{3455EADE-F9C1-4848-9E2B-CA36AF35E6C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61D135DE-EF85-44B3-8C32-6C82598EA6B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B39F4BB-6A0A-47C5-AD66-49A9BBC10ED2}" type="slidenum">
              <a:rPr lang="ru-RU" smtClean="0"/>
              <a:pPr/>
              <a:t>‹#›</a:t>
            </a:fld>
            <a:endParaRPr lang="ru-RU"/>
          </a:p>
        </p:txBody>
      </p:sp>
    </p:spTree>
    <p:extLst>
      <p:ext uri="{BB962C8B-B14F-4D97-AF65-F5344CB8AC3E}">
        <p14:creationId xmlns:p14="http://schemas.microsoft.com/office/powerpoint/2010/main" val="49658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1908B6B-4F33-48BF-8AD0-200A6C2A1239}" type="datetimeFigureOut">
              <a:rPr lang="ru-RU" smtClean="0"/>
              <a:pPr/>
              <a:t>23.06.2022</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8DDD61C-9FD8-42CB-BB79-AED4210F61C6}" type="slidenum">
              <a:rPr lang="ru-RU" smtClean="0"/>
              <a:pPr/>
              <a:t>‹#›</a:t>
            </a:fld>
            <a:endParaRPr lang="ru-RU"/>
          </a:p>
        </p:txBody>
      </p:sp>
    </p:spTree>
    <p:extLst>
      <p:ext uri="{BB962C8B-B14F-4D97-AF65-F5344CB8AC3E}">
        <p14:creationId xmlns:p14="http://schemas.microsoft.com/office/powerpoint/2010/main" val="259024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BBE405CA-9A1A-4684-A504-4C78A0A59989}"/>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 name="Slide Number Placeholder 5">
            <a:extLst>
              <a:ext uri="{FF2B5EF4-FFF2-40B4-BE49-F238E27FC236}">
                <a16:creationId xmlns:a16="http://schemas.microsoft.com/office/drawing/2014/main" id="{22751D73-5A1D-4AC3-BFCE-6A8A43FC7A27}"/>
              </a:ext>
            </a:extLst>
          </p:cNvPr>
          <p:cNvSpPr>
            <a:spLocks noGrp="1"/>
          </p:cNvSpPr>
          <p:nvPr>
            <p:ph type="sldNum" sz="quarter" idx="12"/>
          </p:nvPr>
        </p:nvSpPr>
        <p:spPr>
          <a:xfrm>
            <a:off x="0" y="4793069"/>
            <a:ext cx="361284"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id="{96C8515D-DFE7-488C-A461-EF6846AE227A}"/>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Контент">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08316644-B8F5-4A9C-9010-E9F1D60CA1D1}"/>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 name="Slide Number Placeholder 5">
            <a:extLst>
              <a:ext uri="{FF2B5EF4-FFF2-40B4-BE49-F238E27FC236}">
                <a16:creationId xmlns:a16="http://schemas.microsoft.com/office/drawing/2014/main" id="{8CD635FF-37F7-4C94-A1D4-A39345C9DC63}"/>
              </a:ext>
            </a:extLst>
          </p:cNvPr>
          <p:cNvSpPr>
            <a:spLocks noGrp="1"/>
          </p:cNvSpPr>
          <p:nvPr>
            <p:ph type="sldNum" sz="quarter" idx="12"/>
          </p:nvPr>
        </p:nvSpPr>
        <p:spPr>
          <a:xfrm>
            <a:off x="0" y="4793069"/>
            <a:ext cx="358836"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sp>
        <p:nvSpPr>
          <p:cNvPr id="5" name="Прямоугольник 4">
            <a:extLst>
              <a:ext uri="{FF2B5EF4-FFF2-40B4-BE49-F238E27FC236}">
                <a16:creationId xmlns:a16="http://schemas.microsoft.com/office/drawing/2014/main" id="{1A3C392A-24ED-4AAD-A452-2C8ED6CFF3E2}"/>
              </a:ext>
            </a:extLst>
          </p:cNvPr>
          <p:cNvSpPr/>
          <p:nvPr userDrawn="1"/>
        </p:nvSpPr>
        <p:spPr>
          <a:xfrm>
            <a:off x="358837" y="1"/>
            <a:ext cx="6595080" cy="751190"/>
          </a:xfrm>
          <a:prstGeom prst="rect">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id="{E8DD20E9-F318-4375-BCEB-DAEC80584D09}"/>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F3F9326E-A8A5-441B-8205-132986742B83}"/>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 name="Slide Number Placeholder 5">
            <a:extLst>
              <a:ext uri="{FF2B5EF4-FFF2-40B4-BE49-F238E27FC236}">
                <a16:creationId xmlns:a16="http://schemas.microsoft.com/office/drawing/2014/main" id="{E66B8721-796F-4556-8C71-DD901213F481}"/>
              </a:ext>
            </a:extLst>
          </p:cNvPr>
          <p:cNvSpPr>
            <a:spLocks noGrp="1"/>
          </p:cNvSpPr>
          <p:nvPr>
            <p:ph type="sldNum" sz="quarter" idx="12"/>
          </p:nvPr>
        </p:nvSpPr>
        <p:spPr>
          <a:xfrm>
            <a:off x="0" y="4793069"/>
            <a:ext cx="361284"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sp>
        <p:nvSpPr>
          <p:cNvPr id="6" name="Прямоугольник 5">
            <a:extLst>
              <a:ext uri="{FF2B5EF4-FFF2-40B4-BE49-F238E27FC236}">
                <a16:creationId xmlns:a16="http://schemas.microsoft.com/office/drawing/2014/main" id="{7B08991A-A42D-421A-9727-1EB958E93288}"/>
              </a:ext>
            </a:extLst>
          </p:cNvPr>
          <p:cNvSpPr/>
          <p:nvPr userDrawn="1"/>
        </p:nvSpPr>
        <p:spPr>
          <a:xfrm>
            <a:off x="358837" y="1"/>
            <a:ext cx="6595080" cy="751190"/>
          </a:xfrm>
          <a:prstGeom prst="rect">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id="{8F61E16B-B140-49E9-8914-968A2E02617A}"/>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3050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EA45C0CF-4837-4BD0-9911-34BB64F58A34}"/>
              </a:ext>
            </a:extLst>
          </p:cNvPr>
          <p:cNvSpPr/>
          <p:nvPr userDrawn="1"/>
        </p:nvSpPr>
        <p:spPr>
          <a:xfrm>
            <a:off x="1" y="0"/>
            <a:ext cx="358763"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 name="Slide Number Placeholder 5">
            <a:extLst>
              <a:ext uri="{FF2B5EF4-FFF2-40B4-BE49-F238E27FC236}">
                <a16:creationId xmlns:a16="http://schemas.microsoft.com/office/drawing/2014/main" id="{1EAE60FC-3796-45F8-A042-74F6D1F32D43}"/>
              </a:ext>
            </a:extLst>
          </p:cNvPr>
          <p:cNvSpPr>
            <a:spLocks noGrp="1"/>
          </p:cNvSpPr>
          <p:nvPr>
            <p:ph type="sldNum" sz="quarter" idx="12"/>
          </p:nvPr>
        </p:nvSpPr>
        <p:spPr>
          <a:xfrm>
            <a:off x="0" y="4793069"/>
            <a:ext cx="361284" cy="273844"/>
          </a:xfrm>
          <a:prstGeom prst="rect">
            <a:avLst/>
          </a:prstGeom>
        </p:spPr>
        <p:txBody>
          <a:bodyPr/>
          <a:lstStyle>
            <a:lvl1pPr algn="ctr">
              <a:defRPr sz="1100">
                <a:solidFill>
                  <a:schemeClr val="bg1"/>
                </a:solidFill>
              </a:defRPr>
            </a:lvl1pPr>
          </a:lstStyle>
          <a:p>
            <a:fld id="{2066355A-084C-D24E-9AD2-7E4FC41EA627}" type="slidenum">
              <a:rPr lang="en-US" smtClean="0"/>
              <a:pPr/>
              <a:t>‹#›</a:t>
            </a:fld>
            <a:endParaRPr lang="en-US" dirty="0"/>
          </a:p>
        </p:txBody>
      </p:sp>
      <p:sp>
        <p:nvSpPr>
          <p:cNvPr id="5" name="Прямоугольник 4">
            <a:extLst>
              <a:ext uri="{FF2B5EF4-FFF2-40B4-BE49-F238E27FC236}">
                <a16:creationId xmlns:a16="http://schemas.microsoft.com/office/drawing/2014/main" id="{A714F785-ADF9-4E04-A84E-D3F6E09178A2}"/>
              </a:ext>
            </a:extLst>
          </p:cNvPr>
          <p:cNvSpPr/>
          <p:nvPr userDrawn="1"/>
        </p:nvSpPr>
        <p:spPr>
          <a:xfrm>
            <a:off x="358837" y="1"/>
            <a:ext cx="6595080" cy="751190"/>
          </a:xfrm>
          <a:prstGeom prst="rect">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8" name="Рисунок 7" descr="Изображение выглядит как рисунок&#10;&#10;Автоматически созданное описание">
            <a:extLst>
              <a:ext uri="{FF2B5EF4-FFF2-40B4-BE49-F238E27FC236}">
                <a16:creationId xmlns:a16="http://schemas.microsoft.com/office/drawing/2014/main" id="{BEFF7512-4903-4377-B3FF-A498B55ADA81}"/>
              </a:ext>
            </a:extLst>
          </p:cNvPr>
          <p:cNvPicPr>
            <a:picLocks noChangeAspect="1"/>
          </p:cNvPicPr>
          <p:nvPr userDrawn="1"/>
        </p:nvPicPr>
        <p:blipFill>
          <a:blip r:embed="rId2"/>
          <a:stretch>
            <a:fillRect/>
          </a:stretch>
        </p:blipFill>
        <p:spPr>
          <a:xfrm>
            <a:off x="7079674" y="111386"/>
            <a:ext cx="1967344" cy="528419"/>
          </a:xfrm>
          <a:prstGeom prst="rect">
            <a:avLst/>
          </a:prstGeom>
        </p:spPr>
      </p:pic>
    </p:spTree>
    <p:extLst>
      <p:ext uri="{BB962C8B-B14F-4D97-AF65-F5344CB8AC3E}">
        <p14:creationId xmlns:p14="http://schemas.microsoft.com/office/powerpoint/2010/main" val="3262935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svg"/><Relationship Id="rId4" Type="http://schemas.openxmlformats.org/officeDocument/2006/relationships/image" Target="../media/image92.png"/></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svg"/><Relationship Id="rId7" Type="http://schemas.openxmlformats.org/officeDocument/2006/relationships/image" Target="../media/image37.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1.svg"/><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7.svg"/><Relationship Id="rId4" Type="http://schemas.openxmlformats.org/officeDocument/2006/relationships/image" Target="../media/image56.png"/></Relationships>
</file>

<file path=ppt/slides/_rels/slide74.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svg"/><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3" Type="http://schemas.openxmlformats.org/officeDocument/2006/relationships/image" Target="../media/image65.svg"/><Relationship Id="rId7" Type="http://schemas.openxmlformats.org/officeDocument/2006/relationships/image" Target="../media/image69.sv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5" Type="http://schemas.openxmlformats.org/officeDocument/2006/relationships/image" Target="../media/image19.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 Id="rId14"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8A22D856-B1DB-4701-8E3A-B01172117B3A}"/>
              </a:ext>
            </a:extLst>
          </p:cNvPr>
          <p:cNvSpPr/>
          <p:nvPr/>
        </p:nvSpPr>
        <p:spPr>
          <a:xfrm>
            <a:off x="1" y="0"/>
            <a:ext cx="4008814" cy="51435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0" name="TextBox 9">
            <a:extLst>
              <a:ext uri="{FF2B5EF4-FFF2-40B4-BE49-F238E27FC236}">
                <a16:creationId xmlns:a16="http://schemas.microsoft.com/office/drawing/2014/main" id="{3FBAF20B-54C9-4523-BC3C-52DD464CF4B1}"/>
              </a:ext>
            </a:extLst>
          </p:cNvPr>
          <p:cNvSpPr txBox="1"/>
          <p:nvPr/>
        </p:nvSpPr>
        <p:spPr>
          <a:xfrm>
            <a:off x="77372" y="1218540"/>
            <a:ext cx="3931443" cy="1569660"/>
          </a:xfrm>
          <a:prstGeom prst="rect">
            <a:avLst/>
          </a:prstGeom>
          <a:noFill/>
        </p:spPr>
        <p:txBody>
          <a:bodyPr wrap="square" rtlCol="0">
            <a:spAutoFit/>
          </a:bodyPr>
          <a:lstStyle/>
          <a:p>
            <a:r>
              <a:rPr lang="ru-RU" sz="2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Краткий обзор изменений законодательства о контрактной системе</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0532BB7-82B6-4404-934D-0EAB164838BB}"/>
              </a:ext>
            </a:extLst>
          </p:cNvPr>
          <p:cNvSpPr txBox="1"/>
          <p:nvPr/>
        </p:nvSpPr>
        <p:spPr>
          <a:xfrm>
            <a:off x="719138" y="4806881"/>
            <a:ext cx="447558" cy="246221"/>
          </a:xfrm>
          <a:prstGeom prst="rect">
            <a:avLst/>
          </a:prstGeom>
          <a:noFill/>
        </p:spPr>
        <p:txBody>
          <a:bodyPr wrap="none" rtlCol="0">
            <a:spAutoFit/>
          </a:bodyPr>
          <a:lstStyle/>
          <a:p>
            <a:r>
              <a:rPr lang="ru-RU" sz="1000" dirty="0">
                <a:solidFill>
                  <a:schemeClr val="bg1"/>
                </a:solidFill>
              </a:rPr>
              <a:t>20</a:t>
            </a:r>
            <a:r>
              <a:rPr lang="en-US" sz="1000" dirty="0">
                <a:solidFill>
                  <a:schemeClr val="bg1"/>
                </a:solidFill>
              </a:rPr>
              <a:t>22</a:t>
            </a:r>
            <a:endParaRPr lang="ru-RU" sz="1000" dirty="0">
              <a:solidFill>
                <a:schemeClr val="bg1"/>
              </a:solidFill>
            </a:endParaRPr>
          </a:p>
        </p:txBody>
      </p:sp>
      <p:sp>
        <p:nvSpPr>
          <p:cNvPr id="6" name="TextBox 5"/>
          <p:cNvSpPr txBox="1"/>
          <p:nvPr/>
        </p:nvSpPr>
        <p:spPr>
          <a:xfrm>
            <a:off x="705933" y="3252604"/>
            <a:ext cx="2976661" cy="1446550"/>
          </a:xfrm>
          <a:prstGeom prst="rect">
            <a:avLst/>
          </a:prstGeom>
          <a:noFill/>
        </p:spPr>
        <p:txBody>
          <a:bodyPr wrap="square" rtlCol="0">
            <a:spAutoFit/>
          </a:bodyPr>
          <a:lstStyle/>
          <a:p>
            <a:r>
              <a:rPr lang="ru-RU" sz="2400" b="1" dirty="0">
                <a:solidFill>
                  <a:schemeClr val="bg1"/>
                </a:solidFill>
                <a:effectLst>
                  <a:outerShdw blurRad="38100" dist="38100" dir="2700000" algn="tl">
                    <a:srgbClr val="000000">
                      <a:alpha val="43137"/>
                    </a:srgbClr>
                  </a:outerShdw>
                </a:effectLst>
              </a:rPr>
              <a:t>Некрасов Василий Александрович</a:t>
            </a:r>
          </a:p>
          <a:p>
            <a:endParaRPr lang="ru-RU" sz="800" i="1" dirty="0">
              <a:solidFill>
                <a:schemeClr val="bg1"/>
              </a:solidFill>
            </a:endParaRPr>
          </a:p>
          <a:p>
            <a:r>
              <a:rPr lang="ru-RU" sz="1600" i="1" dirty="0">
                <a:solidFill>
                  <a:schemeClr val="bg1"/>
                </a:solidFill>
              </a:rPr>
              <a:t>Руководитель Департамента методологии АО «ТЭК-Торг»</a:t>
            </a:r>
          </a:p>
        </p:txBody>
      </p:sp>
      <p:pic>
        <p:nvPicPr>
          <p:cNvPr id="4" name="Рисунок 3">
            <a:extLst>
              <a:ext uri="{FF2B5EF4-FFF2-40B4-BE49-F238E27FC236}">
                <a16:creationId xmlns:a16="http://schemas.microsoft.com/office/drawing/2014/main" id="{85C307D8-E546-488C-8BE8-BC2832AFF6BC}"/>
              </a:ext>
            </a:extLst>
          </p:cNvPr>
          <p:cNvPicPr>
            <a:picLocks noChangeAspect="1"/>
          </p:cNvPicPr>
          <p:nvPr/>
        </p:nvPicPr>
        <p:blipFill>
          <a:blip r:embed="rId2"/>
          <a:stretch>
            <a:fillRect/>
          </a:stretch>
        </p:blipFill>
        <p:spPr>
          <a:xfrm>
            <a:off x="4090897" y="90398"/>
            <a:ext cx="5053102" cy="5053102"/>
          </a:xfrm>
          <a:prstGeom prst="rect">
            <a:avLst/>
          </a:prstGeom>
        </p:spPr>
      </p:pic>
    </p:spTree>
    <p:extLst>
      <p:ext uri="{BB962C8B-B14F-4D97-AF65-F5344CB8AC3E}">
        <p14:creationId xmlns:p14="http://schemas.microsoft.com/office/powerpoint/2010/main" val="314340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B1DFD46-EF2F-42F7-9AEA-04A83B9C447D}"/>
              </a:ext>
            </a:extLst>
          </p:cNvPr>
          <p:cNvSpPr>
            <a:spLocks noGrp="1"/>
          </p:cNvSpPr>
          <p:nvPr>
            <p:ph type="sldNum" sz="quarter" idx="12"/>
          </p:nvPr>
        </p:nvSpPr>
        <p:spPr>
          <a:xfrm>
            <a:off x="0" y="4793069"/>
            <a:ext cx="424070" cy="273844"/>
          </a:xfrm>
        </p:spPr>
        <p:txBody>
          <a:bodyPr/>
          <a:lstStyle/>
          <a:p>
            <a:fld id="{2066355A-084C-D24E-9AD2-7E4FC41EA627}" type="slidenum">
              <a:rPr lang="en-US" smtClean="0"/>
              <a:pPr/>
              <a:t>10</a:t>
            </a:fld>
            <a:endParaRPr lang="en-US" dirty="0"/>
          </a:p>
        </p:txBody>
      </p:sp>
      <p:sp>
        <p:nvSpPr>
          <p:cNvPr id="4" name="TextBox 3">
            <a:extLst>
              <a:ext uri="{FF2B5EF4-FFF2-40B4-BE49-F238E27FC236}">
                <a16:creationId xmlns:a16="http://schemas.microsoft.com/office/drawing/2014/main" id="{279F6618-4E0D-44DD-94C7-2372E2F90CAF}"/>
              </a:ext>
            </a:extLst>
          </p:cNvPr>
          <p:cNvSpPr txBox="1"/>
          <p:nvPr/>
        </p:nvSpPr>
        <p:spPr>
          <a:xfrm>
            <a:off x="358836" y="1144339"/>
            <a:ext cx="8655624" cy="3527441"/>
          </a:xfrm>
          <a:prstGeom prst="rect">
            <a:avLst/>
          </a:prstGeom>
          <a:noFill/>
        </p:spPr>
        <p:txBody>
          <a:bodyPr wrap="square">
            <a:spAutoFit/>
          </a:bodyPr>
          <a:lstStyle/>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С 1 января 2022 года конкурентными способами закупок являются:</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1) конкурсы (открытый конкурс в электронной форме (далее - </a:t>
            </a:r>
            <a:r>
              <a:rPr lang="ru-RU" sz="1800" b="1" kern="1200" dirty="0">
                <a:solidFill>
                  <a:srgbClr val="FF0000"/>
                </a:solidFill>
                <a:effectLst/>
                <a:latin typeface="Times New Roman" panose="02020603050405020304" pitchFamily="18" charset="0"/>
                <a:ea typeface="Calibri" panose="020F0502020204030204" pitchFamily="34" charset="0"/>
              </a:rPr>
              <a:t>электронный конкурс</a:t>
            </a:r>
            <a:r>
              <a:rPr lang="ru-RU" sz="1800" kern="1200" dirty="0">
                <a:solidFill>
                  <a:srgbClr val="000000"/>
                </a:solidFill>
                <a:effectLst/>
                <a:latin typeface="Times New Roman" panose="02020603050405020304" pitchFamily="18" charset="0"/>
                <a:ea typeface="Calibri" panose="020F0502020204030204" pitchFamily="34" charset="0"/>
              </a:rPr>
              <a:t>), закрытый конкурс, закрытый конкурс в электронной форме (далее - закрытый электронный конкурс);</a:t>
            </a:r>
          </a:p>
          <a:p>
            <a:pPr>
              <a:lnSpc>
                <a:spcPct val="106000"/>
              </a:lnSpc>
              <a:spcAft>
                <a:spcPts val="800"/>
              </a:spcAft>
            </a:pPr>
            <a:endParaRPr lang="ru-RU" dirty="0">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2) аукционы (открытый аукцион в электронной форме (далее - </a:t>
            </a:r>
            <a:r>
              <a:rPr lang="ru-RU" sz="1800" b="1" kern="1200" dirty="0">
                <a:solidFill>
                  <a:srgbClr val="FF0000"/>
                </a:solidFill>
                <a:effectLst/>
                <a:latin typeface="Times New Roman" panose="02020603050405020304" pitchFamily="18" charset="0"/>
                <a:ea typeface="Calibri" panose="020F0502020204030204" pitchFamily="34" charset="0"/>
              </a:rPr>
              <a:t>электронный аукцион</a:t>
            </a:r>
            <a:r>
              <a:rPr lang="ru-RU" sz="1800" kern="1200" dirty="0">
                <a:solidFill>
                  <a:srgbClr val="000000"/>
                </a:solidFill>
                <a:effectLst/>
                <a:latin typeface="Times New Roman" panose="02020603050405020304" pitchFamily="18" charset="0"/>
                <a:ea typeface="Calibri" panose="020F0502020204030204" pitchFamily="34" charset="0"/>
              </a:rPr>
              <a:t>), закрытый аукцион, закрытый аукцион в электронной форме (далее - закрытый электронный аукцион);</a:t>
            </a:r>
          </a:p>
          <a:p>
            <a:pPr>
              <a:lnSpc>
                <a:spcPct val="106000"/>
              </a:lnSpc>
              <a:spcAft>
                <a:spcPts val="800"/>
              </a:spcAft>
            </a:pP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3) запрос котировок в электронной форме (далее - </a:t>
            </a:r>
            <a:r>
              <a:rPr lang="ru-RU" sz="1800" b="1" kern="1200" dirty="0">
                <a:solidFill>
                  <a:srgbClr val="FF0000"/>
                </a:solidFill>
                <a:effectLst/>
                <a:latin typeface="Times New Roman" panose="02020603050405020304" pitchFamily="18" charset="0"/>
                <a:ea typeface="Calibri" panose="020F0502020204030204" pitchFamily="34" charset="0"/>
              </a:rPr>
              <a:t>электронный запрос котировок</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5781CB09-C64F-40BF-A7A4-89A78A32EC83}"/>
              </a:ext>
            </a:extLst>
          </p:cNvPr>
          <p:cNvSpPr txBox="1"/>
          <p:nvPr/>
        </p:nvSpPr>
        <p:spPr>
          <a:xfrm>
            <a:off x="358836" y="-13179"/>
            <a:ext cx="6605181" cy="830997"/>
          </a:xfrm>
          <a:prstGeom prst="rect">
            <a:avLst/>
          </a:prstGeom>
          <a:noFill/>
        </p:spPr>
        <p:txBody>
          <a:bodyPr wrap="square" rtlCol="0">
            <a:spAutoFit/>
          </a:bodyPr>
          <a:lstStyle/>
          <a:p>
            <a:pPr algn="ctr"/>
            <a:r>
              <a:rPr lang="ru-RU" sz="2400" b="1" dirty="0">
                <a:solidFill>
                  <a:srgbClr val="2182A5"/>
                </a:solidFill>
                <a:effectLst>
                  <a:outerShdw blurRad="38100" dist="38100" dir="2700000" algn="tl">
                    <a:srgbClr val="000000">
                      <a:alpha val="43137"/>
                    </a:srgbClr>
                  </a:outerShdw>
                </a:effectLst>
              </a:rPr>
              <a:t>Новый порядок проведения конкурентных процедур</a:t>
            </a:r>
          </a:p>
        </p:txBody>
      </p:sp>
    </p:spTree>
    <p:extLst>
      <p:ext uri="{BB962C8B-B14F-4D97-AF65-F5344CB8AC3E}">
        <p14:creationId xmlns:p14="http://schemas.microsoft.com/office/powerpoint/2010/main" val="21002476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32F72BD-5DE6-4DE9-893F-E938C1E2E58B}"/>
              </a:ext>
            </a:extLst>
          </p:cNvPr>
          <p:cNvSpPr>
            <a:spLocks noGrp="1"/>
          </p:cNvSpPr>
          <p:nvPr>
            <p:ph type="sldNum" sz="quarter" idx="12"/>
          </p:nvPr>
        </p:nvSpPr>
        <p:spPr/>
        <p:txBody>
          <a:bodyPr/>
          <a:lstStyle/>
          <a:p>
            <a:fld id="{2066355A-084C-D24E-9AD2-7E4FC41EA627}" type="slidenum">
              <a:rPr lang="en-US" smtClean="0"/>
              <a:pPr/>
              <a:t>100</a:t>
            </a:fld>
            <a:endParaRPr lang="en-US" dirty="0"/>
          </a:p>
        </p:txBody>
      </p:sp>
      <p:sp>
        <p:nvSpPr>
          <p:cNvPr id="3" name="TextBox 2">
            <a:extLst>
              <a:ext uri="{FF2B5EF4-FFF2-40B4-BE49-F238E27FC236}">
                <a16:creationId xmlns:a16="http://schemas.microsoft.com/office/drawing/2014/main" id="{68E5985D-0B5B-48B3-A0C6-E18C1B92AC67}"/>
              </a:ext>
            </a:extLst>
          </p:cNvPr>
          <p:cNvSpPr txBox="1"/>
          <p:nvPr/>
        </p:nvSpPr>
        <p:spPr>
          <a:xfrm>
            <a:off x="358836" y="687421"/>
            <a:ext cx="7127132" cy="861774"/>
          </a:xfrm>
          <a:prstGeom prst="rect">
            <a:avLst/>
          </a:prstGeom>
          <a:noFill/>
        </p:spPr>
        <p:txBody>
          <a:bodyPr wrap="square" rtlCol="0">
            <a:spAutoFit/>
          </a:bodyPr>
          <a:lstStyle/>
          <a:p>
            <a:r>
              <a:rPr lang="ru-RU" b="1" u="sng" dirty="0"/>
              <a:t>476-ФЗ от 30.12.2021</a:t>
            </a:r>
            <a:r>
              <a:rPr lang="ru-RU" b="1" dirty="0"/>
              <a:t> </a:t>
            </a:r>
            <a:r>
              <a:rPr lang="ru-RU" sz="1600" dirty="0"/>
              <a:t>– списание неустоек за 2021 год + п.8 ч.1 ст.95 применяется к контрактам сроком менее года (в случаях установленных Правительством РФ)</a:t>
            </a:r>
          </a:p>
        </p:txBody>
      </p:sp>
      <p:sp>
        <p:nvSpPr>
          <p:cNvPr id="5" name="TextBox 4">
            <a:extLst>
              <a:ext uri="{FF2B5EF4-FFF2-40B4-BE49-F238E27FC236}">
                <a16:creationId xmlns:a16="http://schemas.microsoft.com/office/drawing/2014/main" id="{5E970758-4D6E-4590-AC61-84D034CBB4F3}"/>
              </a:ext>
            </a:extLst>
          </p:cNvPr>
          <p:cNvSpPr txBox="1"/>
          <p:nvPr/>
        </p:nvSpPr>
        <p:spPr>
          <a:xfrm>
            <a:off x="358836" y="1825621"/>
            <a:ext cx="6820177" cy="1354217"/>
          </a:xfrm>
          <a:prstGeom prst="rect">
            <a:avLst/>
          </a:prstGeom>
          <a:noFill/>
        </p:spPr>
        <p:txBody>
          <a:bodyPr wrap="square" rtlCol="0">
            <a:spAutoFit/>
          </a:bodyPr>
          <a:lstStyle/>
          <a:p>
            <a:r>
              <a:rPr lang="ru-RU" b="1" u="sng" dirty="0"/>
              <a:t>ПП РФ №2594 от 31.12.2021</a:t>
            </a:r>
            <a:r>
              <a:rPr lang="ru-RU" b="1" dirty="0"/>
              <a:t> </a:t>
            </a:r>
            <a:r>
              <a:rPr lang="ru-RU" sz="1600" dirty="0"/>
              <a:t>– списание неустоек за 2021 год допустимо по строительным контрактам (причина: увеличение цен на строительные ресурсы) если исполнителем было предложено изменение условий контракта по ПП РФ №1315 от 09.08.2021. </a:t>
            </a:r>
            <a:r>
              <a:rPr lang="ru-RU" sz="1400" dirty="0"/>
              <a:t>(изменения в ПП РФ №783 от 04.07.2018)</a:t>
            </a:r>
            <a:endParaRPr lang="ru-RU" sz="1600" dirty="0"/>
          </a:p>
        </p:txBody>
      </p:sp>
      <p:sp>
        <p:nvSpPr>
          <p:cNvPr id="6" name="Крест 5">
            <a:extLst>
              <a:ext uri="{FF2B5EF4-FFF2-40B4-BE49-F238E27FC236}">
                <a16:creationId xmlns:a16="http://schemas.microsoft.com/office/drawing/2014/main" id="{394EEBFB-04F7-44AD-A539-A7B1F11914E3}"/>
              </a:ext>
            </a:extLst>
          </p:cNvPr>
          <p:cNvSpPr/>
          <p:nvPr/>
        </p:nvSpPr>
        <p:spPr>
          <a:xfrm>
            <a:off x="1292711" y="1543323"/>
            <a:ext cx="365321" cy="355571"/>
          </a:xfrm>
          <a:prstGeom prst="plus">
            <a:avLst>
              <a:gd name="adj" fmla="val 420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C1BC0321-55D4-45E1-BE3B-8B7A96A48EA6}"/>
              </a:ext>
            </a:extLst>
          </p:cNvPr>
          <p:cNvSpPr/>
          <p:nvPr/>
        </p:nvSpPr>
        <p:spPr>
          <a:xfrm>
            <a:off x="7036341" y="765243"/>
            <a:ext cx="311285" cy="232166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978C938B-DC7A-4164-9F78-391C3AC2CC9A}"/>
              </a:ext>
            </a:extLst>
          </p:cNvPr>
          <p:cNvSpPr/>
          <p:nvPr/>
        </p:nvSpPr>
        <p:spPr>
          <a:xfrm>
            <a:off x="7426588" y="1610751"/>
            <a:ext cx="1598899" cy="584775"/>
          </a:xfrm>
          <a:prstGeom prst="rect">
            <a:avLst/>
          </a:prstGeom>
          <a:noFill/>
        </p:spPr>
        <p:txBody>
          <a:bodyPr wrap="none" lIns="91440" tIns="45720" rIns="91440" bIns="45720">
            <a:spAutoFit/>
          </a:bodyPr>
          <a:lstStyle/>
          <a:p>
            <a:pPr algn="ctr"/>
            <a:r>
              <a:rPr lang="ru-RU" sz="3200" b="0" cap="none" spc="0" dirty="0">
                <a:ln w="0"/>
                <a:solidFill>
                  <a:srgbClr val="0E779D"/>
                </a:solidFill>
                <a:effectLst>
                  <a:outerShdw blurRad="38100" dist="19050" dir="2700000" algn="tl" rotWithShape="0">
                    <a:schemeClr val="dk1">
                      <a:alpha val="40000"/>
                    </a:schemeClr>
                  </a:outerShdw>
                </a:effectLst>
              </a:rPr>
              <a:t>Стройка</a:t>
            </a:r>
          </a:p>
        </p:txBody>
      </p:sp>
      <p:cxnSp>
        <p:nvCxnSpPr>
          <p:cNvPr id="10" name="Прямая соединительная линия 9">
            <a:extLst>
              <a:ext uri="{FF2B5EF4-FFF2-40B4-BE49-F238E27FC236}">
                <a16:creationId xmlns:a16="http://schemas.microsoft.com/office/drawing/2014/main" id="{68330251-5BA2-457E-9669-EBFF32BF70D0}"/>
              </a:ext>
            </a:extLst>
          </p:cNvPr>
          <p:cNvCxnSpPr>
            <a:cxnSpLocks/>
            <a:endCxn id="7" idx="2"/>
          </p:cNvCxnSpPr>
          <p:nvPr/>
        </p:nvCxnSpPr>
        <p:spPr>
          <a:xfrm>
            <a:off x="352351" y="3086911"/>
            <a:ext cx="668399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E72EA09F-7FE4-4739-AF1B-F9A1B12D095D}"/>
              </a:ext>
            </a:extLst>
          </p:cNvPr>
          <p:cNvCxnSpPr>
            <a:cxnSpLocks/>
          </p:cNvCxnSpPr>
          <p:nvPr/>
        </p:nvCxnSpPr>
        <p:spPr>
          <a:xfrm>
            <a:off x="358836" y="765243"/>
            <a:ext cx="6683990"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75D4651-17A8-4E1C-A3B0-A99E0D92D263}"/>
              </a:ext>
            </a:extLst>
          </p:cNvPr>
          <p:cNvSpPr txBox="1"/>
          <p:nvPr/>
        </p:nvSpPr>
        <p:spPr>
          <a:xfrm>
            <a:off x="358835" y="140011"/>
            <a:ext cx="6591930" cy="461665"/>
          </a:xfrm>
          <a:prstGeom prst="rect">
            <a:avLst/>
          </a:prstGeom>
          <a:noFill/>
        </p:spPr>
        <p:txBody>
          <a:bodyPr wrap="square">
            <a:spAutoFit/>
          </a:bodyPr>
          <a:lstStyle/>
          <a:p>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Антикризисные поправки</a:t>
            </a:r>
            <a:endParaRPr lang="ru-RU" dirty="0">
              <a:solidFill>
                <a:srgbClr val="2182A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64835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32F72BD-5DE6-4DE9-893F-E938C1E2E58B}"/>
              </a:ext>
            </a:extLst>
          </p:cNvPr>
          <p:cNvSpPr>
            <a:spLocks noGrp="1"/>
          </p:cNvSpPr>
          <p:nvPr>
            <p:ph type="sldNum" sz="quarter" idx="12"/>
          </p:nvPr>
        </p:nvSpPr>
        <p:spPr/>
        <p:txBody>
          <a:bodyPr/>
          <a:lstStyle/>
          <a:p>
            <a:fld id="{2066355A-084C-D24E-9AD2-7E4FC41EA627}" type="slidenum">
              <a:rPr lang="en-US" smtClean="0"/>
              <a:pPr/>
              <a:t>101</a:t>
            </a:fld>
            <a:endParaRPr lang="en-US" dirty="0"/>
          </a:p>
        </p:txBody>
      </p:sp>
      <p:sp>
        <p:nvSpPr>
          <p:cNvPr id="4" name="TextBox 3">
            <a:extLst>
              <a:ext uri="{FF2B5EF4-FFF2-40B4-BE49-F238E27FC236}">
                <a16:creationId xmlns:a16="http://schemas.microsoft.com/office/drawing/2014/main" id="{DE345361-F7B2-450F-8676-2BF63FE2CB01}"/>
              </a:ext>
            </a:extLst>
          </p:cNvPr>
          <p:cNvSpPr txBox="1"/>
          <p:nvPr/>
        </p:nvSpPr>
        <p:spPr>
          <a:xfrm>
            <a:off x="337224" y="681863"/>
            <a:ext cx="8612222" cy="2616101"/>
          </a:xfrm>
          <a:prstGeom prst="rect">
            <a:avLst/>
          </a:prstGeom>
          <a:noFill/>
        </p:spPr>
        <p:txBody>
          <a:bodyPr wrap="square" rtlCol="0">
            <a:spAutoFit/>
          </a:bodyPr>
          <a:lstStyle/>
          <a:p>
            <a:r>
              <a:rPr lang="ru-RU" b="1" u="sng" dirty="0"/>
              <a:t>46-ФЗ от 08.03.2022</a:t>
            </a:r>
          </a:p>
          <a:p>
            <a:r>
              <a:rPr lang="ru-RU" b="1" dirty="0"/>
              <a:t>ст. 8</a:t>
            </a:r>
            <a:r>
              <a:rPr lang="ru-RU" dirty="0"/>
              <a:t> </a:t>
            </a:r>
            <a:r>
              <a:rPr lang="ru-RU" sz="1600" dirty="0"/>
              <a:t>– изменения в 44-ФЗ</a:t>
            </a:r>
          </a:p>
          <a:p>
            <a:pPr marL="285750" indent="-285750">
              <a:buClr>
                <a:srgbClr val="0E779D"/>
              </a:buClr>
              <a:buFont typeface="Wingdings" panose="05000000000000000000" pitchFamily="2" charset="2"/>
              <a:buChar char="Ø"/>
            </a:pPr>
            <a:r>
              <a:rPr lang="ru-RU" sz="1600" dirty="0"/>
              <a:t>Появляется возможность изменения любых существенных условий контракта по решению Правительства РФ, Правительства субъекта РФ или администрации (ч. 65.1 ст. 112 44-ФЗ).</a:t>
            </a:r>
          </a:p>
          <a:p>
            <a:pPr marL="285750" indent="-285750">
              <a:buClr>
                <a:srgbClr val="0E779D"/>
              </a:buClr>
              <a:buFont typeface="Wingdings" panose="05000000000000000000" pitchFamily="2" charset="2"/>
              <a:buChar char="Ø"/>
            </a:pPr>
            <a:r>
              <a:rPr lang="ru-RU" sz="1600" dirty="0"/>
              <a:t>Добавляются возможности закупок лекарственных средств и медицинских изделий (в части</a:t>
            </a:r>
            <a:r>
              <a:rPr lang="en-US" sz="1600" dirty="0"/>
              <a:t> </a:t>
            </a:r>
            <a:r>
              <a:rPr lang="ru-RU" sz="1600" dirty="0"/>
              <a:t>проведения запросов котировок и закупок у</a:t>
            </a:r>
            <a:r>
              <a:rPr lang="en-US" sz="1600" dirty="0"/>
              <a:t> </a:t>
            </a:r>
            <a:r>
              <a:rPr lang="ru-RU" sz="1600" dirty="0"/>
              <a:t>ЕП).</a:t>
            </a:r>
          </a:p>
          <a:p>
            <a:pPr marL="285750" indent="-285750">
              <a:buClr>
                <a:srgbClr val="0E779D"/>
              </a:buClr>
              <a:buFont typeface="Wingdings" panose="05000000000000000000" pitchFamily="2" charset="2"/>
              <a:buChar char="Ø"/>
            </a:pPr>
            <a:r>
              <a:rPr lang="ru-RU" sz="1600" dirty="0"/>
              <a:t>Добавляется право Правительства РФ установить случаи списания неустоек (ст. 34).</a:t>
            </a:r>
            <a:endParaRPr lang="en-US" sz="1600" dirty="0"/>
          </a:p>
          <a:p>
            <a:r>
              <a:rPr lang="ru-RU" sz="1600" b="1" dirty="0"/>
              <a:t>(Ст.15)</a:t>
            </a:r>
            <a:r>
              <a:rPr lang="ru-RU" sz="1600" dirty="0"/>
              <a:t> -  Правительство РФ и Правительство субъекта РФ вправе установить дополнительные случаи закупки у ЕП и правила таких закупок.</a:t>
            </a:r>
            <a:endParaRPr lang="en-US" sz="1600" dirty="0"/>
          </a:p>
          <a:p>
            <a:r>
              <a:rPr lang="ru-RU" sz="1600" dirty="0"/>
              <a:t>(</a:t>
            </a:r>
            <a:r>
              <a:rPr lang="ru-RU" sz="1600" b="1" dirty="0"/>
              <a:t>Ст. 18</a:t>
            </a:r>
            <a:r>
              <a:rPr lang="ru-RU" sz="1600" dirty="0"/>
              <a:t>) – Права на принятие решений Правительством РФ</a:t>
            </a:r>
          </a:p>
        </p:txBody>
      </p:sp>
      <p:sp>
        <p:nvSpPr>
          <p:cNvPr id="16" name="TextBox 15">
            <a:extLst>
              <a:ext uri="{FF2B5EF4-FFF2-40B4-BE49-F238E27FC236}">
                <a16:creationId xmlns:a16="http://schemas.microsoft.com/office/drawing/2014/main" id="{67AA0FE8-5DEC-4361-ADAE-05FD6A1F3496}"/>
              </a:ext>
            </a:extLst>
          </p:cNvPr>
          <p:cNvSpPr txBox="1"/>
          <p:nvPr/>
        </p:nvSpPr>
        <p:spPr>
          <a:xfrm>
            <a:off x="337223" y="3158151"/>
            <a:ext cx="8612221" cy="553998"/>
          </a:xfrm>
          <a:prstGeom prst="rect">
            <a:avLst/>
          </a:prstGeom>
          <a:noFill/>
        </p:spPr>
        <p:txBody>
          <a:bodyPr wrap="square">
            <a:spAutoFit/>
          </a:bodyPr>
          <a:lstStyle/>
          <a:p>
            <a:r>
              <a:rPr lang="ru-RU" sz="1600" b="1" u="sng" dirty="0"/>
              <a:t>ПП РФ от 06.03.2022 №297 </a:t>
            </a:r>
            <a:r>
              <a:rPr lang="ru-RU" sz="1400" dirty="0"/>
              <a:t>– установлена предельная цена и годовой объем на закупку </a:t>
            </a:r>
            <a:r>
              <a:rPr lang="ru-RU" sz="1400" dirty="0" err="1"/>
              <a:t>медизделий</a:t>
            </a:r>
            <a:r>
              <a:rPr lang="ru-RU" sz="1400" dirty="0"/>
              <a:t> путем проведения ЗК.</a:t>
            </a:r>
            <a:endParaRPr lang="ru-RU" sz="1600" dirty="0"/>
          </a:p>
        </p:txBody>
      </p:sp>
      <p:sp>
        <p:nvSpPr>
          <p:cNvPr id="13" name="TextBox 12">
            <a:extLst>
              <a:ext uri="{FF2B5EF4-FFF2-40B4-BE49-F238E27FC236}">
                <a16:creationId xmlns:a16="http://schemas.microsoft.com/office/drawing/2014/main" id="{E4210DF2-EBE2-4192-961F-C76E12A78274}"/>
              </a:ext>
            </a:extLst>
          </p:cNvPr>
          <p:cNvSpPr txBox="1"/>
          <p:nvPr/>
        </p:nvSpPr>
        <p:spPr>
          <a:xfrm>
            <a:off x="337224" y="4127326"/>
            <a:ext cx="8612221" cy="984885"/>
          </a:xfrm>
          <a:prstGeom prst="rect">
            <a:avLst/>
          </a:prstGeom>
          <a:noFill/>
        </p:spPr>
        <p:txBody>
          <a:bodyPr wrap="square">
            <a:spAutoFit/>
          </a:bodyPr>
          <a:lstStyle/>
          <a:p>
            <a:r>
              <a:rPr lang="ru-RU" sz="1600" b="1" u="sng" dirty="0"/>
              <a:t>ПП РФ от 10.03.2022 №339 </a:t>
            </a:r>
            <a:r>
              <a:rPr lang="ru-RU" sz="1400" dirty="0"/>
              <a:t>– утверждены дополнительные случаи осуществления закупок товаров, работ и услуг для государственных и муниципальных нужд у единственного поставщика, определенного актом Правительства РФ, актом высшего исполнительного органа субъекта РФ, актом местной администрации, а также порядок их осуществления, которые будут действовать до 31 декабря 2022 года.</a:t>
            </a:r>
            <a:endParaRPr lang="ru-RU" sz="1600" dirty="0"/>
          </a:p>
        </p:txBody>
      </p:sp>
      <p:sp>
        <p:nvSpPr>
          <p:cNvPr id="14" name="TextBox 13">
            <a:extLst>
              <a:ext uri="{FF2B5EF4-FFF2-40B4-BE49-F238E27FC236}">
                <a16:creationId xmlns:a16="http://schemas.microsoft.com/office/drawing/2014/main" id="{FBCBAABB-F1BF-4A0B-B5C7-543ACDDE91D9}"/>
              </a:ext>
            </a:extLst>
          </p:cNvPr>
          <p:cNvSpPr txBox="1"/>
          <p:nvPr/>
        </p:nvSpPr>
        <p:spPr>
          <a:xfrm>
            <a:off x="358835" y="140011"/>
            <a:ext cx="6591930" cy="461665"/>
          </a:xfrm>
          <a:prstGeom prst="rect">
            <a:avLst/>
          </a:prstGeom>
          <a:noFill/>
        </p:spPr>
        <p:txBody>
          <a:bodyPr wrap="square">
            <a:spAutoFit/>
          </a:bodyPr>
          <a:lstStyle/>
          <a:p>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Антикризисные поправки</a:t>
            </a:r>
            <a:endParaRPr lang="ru-RU" dirty="0">
              <a:solidFill>
                <a:srgbClr val="2182A5"/>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3A956C8-74FD-4C63-9F1B-83B57208890B}"/>
              </a:ext>
            </a:extLst>
          </p:cNvPr>
          <p:cNvSpPr txBox="1"/>
          <p:nvPr/>
        </p:nvSpPr>
        <p:spPr>
          <a:xfrm>
            <a:off x="337223" y="3645407"/>
            <a:ext cx="8612221" cy="553998"/>
          </a:xfrm>
          <a:prstGeom prst="rect">
            <a:avLst/>
          </a:prstGeom>
          <a:noFill/>
        </p:spPr>
        <p:txBody>
          <a:bodyPr wrap="square">
            <a:spAutoFit/>
          </a:bodyPr>
          <a:lstStyle/>
          <a:p>
            <a:r>
              <a:rPr lang="ru-RU" sz="1600" b="1" u="sng" dirty="0"/>
              <a:t>ПП РФ от </a:t>
            </a:r>
            <a:r>
              <a:rPr lang="en-US" sz="1600" b="1" u="sng" dirty="0"/>
              <a:t>10</a:t>
            </a:r>
            <a:r>
              <a:rPr lang="ru-RU" sz="1600" b="1" u="sng" dirty="0"/>
              <a:t>.03.2022 №</a:t>
            </a:r>
            <a:r>
              <a:rPr lang="en-US" sz="1600" b="1" u="sng" dirty="0"/>
              <a:t>340</a:t>
            </a:r>
            <a:r>
              <a:rPr lang="ru-RU" sz="1600" b="1" u="sng" dirty="0"/>
              <a:t> </a:t>
            </a:r>
            <a:r>
              <a:rPr lang="ru-RU" sz="1400" dirty="0"/>
              <a:t>– </a:t>
            </a:r>
            <a:r>
              <a:rPr lang="en-US" sz="1400" dirty="0"/>
              <a:t>(</a:t>
            </a:r>
            <a:r>
              <a:rPr lang="ru-RU" sz="1400" dirty="0"/>
              <a:t>Внесены изменения в ПП РФ №783) установлена возможность списания неустоек за любой год если неустойка возникла по независящим от сторон обстоятельств, </a:t>
            </a:r>
            <a:r>
              <a:rPr lang="ru-RU" sz="1400"/>
              <a:t>из-за санкций.</a:t>
            </a:r>
            <a:endParaRPr lang="ru-RU" sz="1600" dirty="0"/>
          </a:p>
        </p:txBody>
      </p:sp>
    </p:spTree>
    <p:extLst>
      <p:ext uri="{BB962C8B-B14F-4D97-AF65-F5344CB8AC3E}">
        <p14:creationId xmlns:p14="http://schemas.microsoft.com/office/powerpoint/2010/main" val="11598685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32F72BD-5DE6-4DE9-893F-E938C1E2E58B}"/>
              </a:ext>
            </a:extLst>
          </p:cNvPr>
          <p:cNvSpPr>
            <a:spLocks noGrp="1"/>
          </p:cNvSpPr>
          <p:nvPr>
            <p:ph type="sldNum" sz="quarter" idx="12"/>
          </p:nvPr>
        </p:nvSpPr>
        <p:spPr/>
        <p:txBody>
          <a:bodyPr/>
          <a:lstStyle/>
          <a:p>
            <a:fld id="{2066355A-084C-D24E-9AD2-7E4FC41EA627}" type="slidenum">
              <a:rPr lang="en-US" smtClean="0"/>
              <a:pPr/>
              <a:t>102</a:t>
            </a:fld>
            <a:endParaRPr lang="en-US" dirty="0"/>
          </a:p>
        </p:txBody>
      </p:sp>
      <p:sp>
        <p:nvSpPr>
          <p:cNvPr id="14" name="TextBox 13">
            <a:extLst>
              <a:ext uri="{FF2B5EF4-FFF2-40B4-BE49-F238E27FC236}">
                <a16:creationId xmlns:a16="http://schemas.microsoft.com/office/drawing/2014/main" id="{FBCBAABB-F1BF-4A0B-B5C7-543ACDDE91D9}"/>
              </a:ext>
            </a:extLst>
          </p:cNvPr>
          <p:cNvSpPr txBox="1"/>
          <p:nvPr/>
        </p:nvSpPr>
        <p:spPr>
          <a:xfrm>
            <a:off x="358835" y="140011"/>
            <a:ext cx="6591930" cy="461665"/>
          </a:xfrm>
          <a:prstGeom prst="rect">
            <a:avLst/>
          </a:prstGeom>
          <a:noFill/>
        </p:spPr>
        <p:txBody>
          <a:bodyPr wrap="square">
            <a:spAutoFit/>
          </a:bodyPr>
          <a:lstStyle/>
          <a:p>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Антикризисные поправки</a:t>
            </a:r>
            <a:endParaRPr lang="ru-RU" dirty="0">
              <a:solidFill>
                <a:srgbClr val="2182A5"/>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91964BE7-2A58-434B-BEE0-43A32F53F295}"/>
              </a:ext>
            </a:extLst>
          </p:cNvPr>
          <p:cNvSpPr txBox="1"/>
          <p:nvPr/>
        </p:nvSpPr>
        <p:spPr>
          <a:xfrm>
            <a:off x="358836" y="915472"/>
            <a:ext cx="8785165" cy="3600986"/>
          </a:xfrm>
          <a:prstGeom prst="rect">
            <a:avLst/>
          </a:prstGeom>
          <a:noFill/>
        </p:spPr>
        <p:txBody>
          <a:bodyPr wrap="square">
            <a:spAutoFit/>
          </a:bodyPr>
          <a:lstStyle/>
          <a:p>
            <a:pPr lvl="0" algn="just">
              <a:spcAft>
                <a:spcPts val="825"/>
              </a:spcAft>
              <a:tabLst>
                <a:tab pos="457200" algn="l"/>
              </a:tabLst>
            </a:pPr>
            <a:r>
              <a:rPr lang="ru-RU" sz="1600" b="1" dirty="0">
                <a:effectLst/>
                <a:latin typeface="Times New Roman" panose="02020603050405020304" pitchFamily="18" charset="0"/>
                <a:ea typeface="Times New Roman" panose="02020603050405020304" pitchFamily="18" charset="0"/>
              </a:rPr>
              <a:t>24.03.2022г. официально опубликовано Постановление Правительства РФ от 23.03.2022 №439</a:t>
            </a:r>
            <a:endParaRPr lang="ru-RU" sz="1600" b="1" dirty="0">
              <a:effectLst/>
              <a:latin typeface="Times New Roman" panose="02020603050405020304" pitchFamily="18" charset="0"/>
              <a:ea typeface="Calibri" panose="020F0502020204030204" pitchFamily="34" charset="0"/>
            </a:endParaRPr>
          </a:p>
          <a:p>
            <a:pPr algn="just">
              <a:spcAft>
                <a:spcPts val="825"/>
              </a:spcAft>
            </a:pPr>
            <a:r>
              <a:rPr lang="ru-RU" sz="1600" dirty="0">
                <a:effectLst/>
                <a:latin typeface="Times New Roman" panose="02020603050405020304" pitchFamily="18" charset="0"/>
                <a:ea typeface="Calibri" panose="020F0502020204030204" pitchFamily="34" charset="0"/>
              </a:rPr>
              <a:t>Постановлением внесены следующие изменения:</a:t>
            </a:r>
          </a:p>
          <a:p>
            <a:pPr algn="just">
              <a:spcAft>
                <a:spcPts val="825"/>
              </a:spcAft>
            </a:pPr>
            <a:r>
              <a:rPr lang="ru-RU" sz="1600" dirty="0">
                <a:effectLst/>
                <a:latin typeface="Times New Roman" panose="02020603050405020304" pitchFamily="18" charset="0"/>
                <a:ea typeface="Calibri" panose="020F0502020204030204" pitchFamily="34" charset="0"/>
              </a:rPr>
              <a:t>- положения о повторной государственной экспертизе проектной документации в части проверки достоверности определения сметной стоимости в случае увеличения цены контракта по решению органа исполнительной власти распространяются теперь на контракты, заключенные до 31.12.2022г. (изменения в Постановление Правительства РФ от 05.03.2007 №145);</a:t>
            </a:r>
          </a:p>
          <a:p>
            <a:pPr algn="just">
              <a:spcAft>
                <a:spcPts val="825"/>
              </a:spcAft>
            </a:pPr>
            <a:r>
              <a:rPr lang="ru-RU" sz="1600" dirty="0">
                <a:effectLst/>
                <a:latin typeface="Times New Roman" panose="02020603050405020304" pitchFamily="18" charset="0"/>
                <a:ea typeface="Calibri" panose="020F0502020204030204" pitchFamily="34" charset="0"/>
              </a:rPr>
              <a:t>- положения об изменении существенных условий контракта,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 применяются к контрактам, заключенным до 31.12.2022г., ранее применялись к контрактам, заключенным до 01.01.2022г. (изменения в Постановление Правительства РФ от 19.12.2013 №1186);</a:t>
            </a:r>
          </a:p>
        </p:txBody>
      </p:sp>
    </p:spTree>
    <p:extLst>
      <p:ext uri="{BB962C8B-B14F-4D97-AF65-F5344CB8AC3E}">
        <p14:creationId xmlns:p14="http://schemas.microsoft.com/office/powerpoint/2010/main" val="11574398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32F72BD-5DE6-4DE9-893F-E938C1E2E58B}"/>
              </a:ext>
            </a:extLst>
          </p:cNvPr>
          <p:cNvSpPr>
            <a:spLocks noGrp="1"/>
          </p:cNvSpPr>
          <p:nvPr>
            <p:ph type="sldNum" sz="quarter" idx="12"/>
          </p:nvPr>
        </p:nvSpPr>
        <p:spPr/>
        <p:txBody>
          <a:bodyPr/>
          <a:lstStyle/>
          <a:p>
            <a:fld id="{2066355A-084C-D24E-9AD2-7E4FC41EA627}" type="slidenum">
              <a:rPr lang="en-US" smtClean="0"/>
              <a:pPr/>
              <a:t>103</a:t>
            </a:fld>
            <a:endParaRPr lang="en-US" dirty="0"/>
          </a:p>
        </p:txBody>
      </p:sp>
      <p:sp>
        <p:nvSpPr>
          <p:cNvPr id="14" name="TextBox 13">
            <a:extLst>
              <a:ext uri="{FF2B5EF4-FFF2-40B4-BE49-F238E27FC236}">
                <a16:creationId xmlns:a16="http://schemas.microsoft.com/office/drawing/2014/main" id="{FBCBAABB-F1BF-4A0B-B5C7-543ACDDE91D9}"/>
              </a:ext>
            </a:extLst>
          </p:cNvPr>
          <p:cNvSpPr txBox="1"/>
          <p:nvPr/>
        </p:nvSpPr>
        <p:spPr>
          <a:xfrm>
            <a:off x="358835" y="140011"/>
            <a:ext cx="6591930" cy="461665"/>
          </a:xfrm>
          <a:prstGeom prst="rect">
            <a:avLst/>
          </a:prstGeom>
          <a:noFill/>
        </p:spPr>
        <p:txBody>
          <a:bodyPr wrap="square">
            <a:spAutoFit/>
          </a:bodyPr>
          <a:lstStyle/>
          <a:p>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Антикризисные поправки</a:t>
            </a:r>
            <a:endParaRPr lang="ru-RU" dirty="0">
              <a:solidFill>
                <a:srgbClr val="2182A5"/>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91964BE7-2A58-434B-BEE0-43A32F53F295}"/>
              </a:ext>
            </a:extLst>
          </p:cNvPr>
          <p:cNvSpPr txBox="1"/>
          <p:nvPr/>
        </p:nvSpPr>
        <p:spPr>
          <a:xfrm>
            <a:off x="358836" y="915472"/>
            <a:ext cx="8785165" cy="3211135"/>
          </a:xfrm>
          <a:prstGeom prst="rect">
            <a:avLst/>
          </a:prstGeom>
          <a:noFill/>
        </p:spPr>
        <p:txBody>
          <a:bodyPr wrap="square">
            <a:spAutoFit/>
          </a:bodyPr>
          <a:lstStyle/>
          <a:p>
            <a:pPr lvl="0" algn="just">
              <a:spcAft>
                <a:spcPts val="825"/>
              </a:spcAft>
              <a:tabLst>
                <a:tab pos="457200" algn="l"/>
              </a:tabLst>
            </a:pPr>
            <a:r>
              <a:rPr lang="ru-RU" sz="1600" b="1" dirty="0">
                <a:effectLst/>
                <a:latin typeface="Times New Roman" panose="02020603050405020304" pitchFamily="18" charset="0"/>
                <a:ea typeface="Times New Roman" panose="02020603050405020304" pitchFamily="18" charset="0"/>
              </a:rPr>
              <a:t>24.03.2022г. официально опубликовано Постановление Правительства РФ от 23.03.2022 №439</a:t>
            </a:r>
            <a:endParaRPr lang="ru-RU" sz="1600" b="1" dirty="0">
              <a:effectLst/>
              <a:latin typeface="Times New Roman" panose="02020603050405020304" pitchFamily="18" charset="0"/>
              <a:ea typeface="Calibri" panose="020F0502020204030204" pitchFamily="34" charset="0"/>
            </a:endParaRPr>
          </a:p>
          <a:p>
            <a:pPr algn="just">
              <a:spcAft>
                <a:spcPts val="825"/>
              </a:spcAft>
            </a:pPr>
            <a:r>
              <a:rPr lang="ru-RU" sz="1600" dirty="0">
                <a:effectLst/>
                <a:latin typeface="Times New Roman" panose="02020603050405020304" pitchFamily="18" charset="0"/>
                <a:ea typeface="Calibri" panose="020F0502020204030204" pitchFamily="34" charset="0"/>
              </a:rPr>
              <a:t>Постановлением внесены следующие изменения:</a:t>
            </a:r>
          </a:p>
          <a:p>
            <a:pPr algn="just">
              <a:spcAft>
                <a:spcPts val="825"/>
              </a:spcAft>
            </a:pPr>
            <a:r>
              <a:rPr lang="ru-RU" sz="1600" dirty="0">
                <a:effectLst/>
                <a:latin typeface="Times New Roman" panose="02020603050405020304" pitchFamily="18" charset="0"/>
                <a:ea typeface="Calibri" panose="020F0502020204030204" pitchFamily="34" charset="0"/>
              </a:rPr>
              <a:t>- списание начисленных и неуплаченных сумм неустоек теперь осуществляется и по контрактам, обязательства по которым не были исполнены в полном объеме в связи с существенным увеличением в 2022 году цен на строительные ресурсы (изменения в Постановление Правительства РФ от 04.07.2018 №783);</a:t>
            </a:r>
          </a:p>
          <a:p>
            <a:pPr algn="just">
              <a:spcAft>
                <a:spcPts val="825"/>
              </a:spcAft>
            </a:pPr>
            <a:r>
              <a:rPr lang="ru-RU" sz="1600" dirty="0">
                <a:effectLst/>
                <a:latin typeface="Times New Roman" panose="02020603050405020304" pitchFamily="18" charset="0"/>
                <a:ea typeface="Calibri" panose="020F0502020204030204" pitchFamily="34" charset="0"/>
              </a:rPr>
              <a:t>- специальные положения по изменению существенных условий контрактов, введенные Постановлением Правительства РФ от 09.08.2021 №1315, в связи с существенным увеличением в 2021г. цен на строительные ресурсы теперь распространяются и на 2022г.</a:t>
            </a:r>
          </a:p>
          <a:p>
            <a:r>
              <a:rPr lang="ru-RU" sz="1600" b="1" dirty="0">
                <a:effectLst/>
                <a:latin typeface="Times New Roman" panose="02020603050405020304" pitchFamily="18" charset="0"/>
                <a:ea typeface="Calibri" panose="020F0502020204030204" pitchFamily="34" charset="0"/>
              </a:rPr>
              <a:t>Постановление вступило в силу с 24.03.2022г.</a:t>
            </a:r>
            <a:endParaRPr lang="ru-RU" sz="1600" b="1" dirty="0"/>
          </a:p>
        </p:txBody>
      </p:sp>
    </p:spTree>
    <p:extLst>
      <p:ext uri="{BB962C8B-B14F-4D97-AF65-F5344CB8AC3E}">
        <p14:creationId xmlns:p14="http://schemas.microsoft.com/office/powerpoint/2010/main" val="19199597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32F72BD-5DE6-4DE9-893F-E938C1E2E58B}"/>
              </a:ext>
            </a:extLst>
          </p:cNvPr>
          <p:cNvSpPr>
            <a:spLocks noGrp="1"/>
          </p:cNvSpPr>
          <p:nvPr>
            <p:ph type="sldNum" sz="quarter" idx="12"/>
          </p:nvPr>
        </p:nvSpPr>
        <p:spPr/>
        <p:txBody>
          <a:bodyPr/>
          <a:lstStyle/>
          <a:p>
            <a:fld id="{2066355A-084C-D24E-9AD2-7E4FC41EA627}" type="slidenum">
              <a:rPr lang="en-US" smtClean="0"/>
              <a:pPr/>
              <a:t>104</a:t>
            </a:fld>
            <a:endParaRPr lang="en-US" dirty="0"/>
          </a:p>
        </p:txBody>
      </p:sp>
      <p:sp>
        <p:nvSpPr>
          <p:cNvPr id="14" name="TextBox 13">
            <a:extLst>
              <a:ext uri="{FF2B5EF4-FFF2-40B4-BE49-F238E27FC236}">
                <a16:creationId xmlns:a16="http://schemas.microsoft.com/office/drawing/2014/main" id="{FBCBAABB-F1BF-4A0B-B5C7-543ACDDE91D9}"/>
              </a:ext>
            </a:extLst>
          </p:cNvPr>
          <p:cNvSpPr txBox="1"/>
          <p:nvPr/>
        </p:nvSpPr>
        <p:spPr>
          <a:xfrm>
            <a:off x="358835" y="140011"/>
            <a:ext cx="6591930" cy="461665"/>
          </a:xfrm>
          <a:prstGeom prst="rect">
            <a:avLst/>
          </a:prstGeom>
          <a:noFill/>
        </p:spPr>
        <p:txBody>
          <a:bodyPr wrap="square">
            <a:spAutoFit/>
          </a:bodyPr>
          <a:lstStyle/>
          <a:p>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Антикризисные поправки</a:t>
            </a:r>
            <a:endParaRPr lang="ru-RU" dirty="0">
              <a:solidFill>
                <a:srgbClr val="2182A5"/>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91964BE7-2A58-434B-BEE0-43A32F53F295}"/>
              </a:ext>
            </a:extLst>
          </p:cNvPr>
          <p:cNvSpPr txBox="1"/>
          <p:nvPr/>
        </p:nvSpPr>
        <p:spPr>
          <a:xfrm>
            <a:off x="358836" y="915472"/>
            <a:ext cx="8785165" cy="2021066"/>
          </a:xfrm>
          <a:prstGeom prst="rect">
            <a:avLst/>
          </a:prstGeom>
          <a:noFill/>
        </p:spPr>
        <p:txBody>
          <a:bodyPr wrap="square">
            <a:spAutoFit/>
          </a:bodyPr>
          <a:lstStyle/>
          <a:p>
            <a:pPr lvl="0" algn="just">
              <a:spcAft>
                <a:spcPts val="825"/>
              </a:spcAft>
              <a:tabLst>
                <a:tab pos="457200" algn="l"/>
              </a:tabLst>
            </a:pPr>
            <a:r>
              <a:rPr lang="ru-RU" sz="1600" b="1" dirty="0">
                <a:effectLst/>
                <a:latin typeface="Times New Roman" panose="02020603050405020304" pitchFamily="18" charset="0"/>
                <a:ea typeface="Times New Roman" panose="02020603050405020304" pitchFamily="18" charset="0"/>
              </a:rPr>
              <a:t>Постановление Правительства Российской Федерации от 16.04.2022 № 680 </a:t>
            </a:r>
            <a:r>
              <a:rPr lang="ru-RU" sz="1600" i="1" dirty="0">
                <a:effectLst/>
                <a:latin typeface="Times New Roman" panose="02020603050405020304" pitchFamily="18" charset="0"/>
                <a:ea typeface="Times New Roman" panose="02020603050405020304" pitchFamily="18" charset="0"/>
              </a:rPr>
              <a:t>«Об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a:p>
            <a:pPr lvl="0" algn="just">
              <a:spcAft>
                <a:spcPts val="825"/>
              </a:spcAft>
              <a:tabLst>
                <a:tab pos="457200" algn="l"/>
              </a:tabLst>
            </a:pPr>
            <a:endParaRPr lang="ru-RU" sz="1600" dirty="0">
              <a:latin typeface="Times New Roman" panose="02020603050405020304" pitchFamily="18" charset="0"/>
            </a:endParaRPr>
          </a:p>
          <a:p>
            <a:pPr lvl="0" algn="just">
              <a:spcAft>
                <a:spcPts val="825"/>
              </a:spcAft>
              <a:tabLst>
                <a:tab pos="457200" algn="l"/>
              </a:tabLst>
            </a:pPr>
            <a:r>
              <a:rPr lang="ru-RU" sz="1600" dirty="0">
                <a:latin typeface="Times New Roman" panose="02020603050405020304" pitchFamily="18" charset="0"/>
              </a:rPr>
              <a:t>Устанавливается перечень возможных изменений в строительные контракты.</a:t>
            </a:r>
            <a:endParaRPr lang="ru-RU" sz="1600" dirty="0"/>
          </a:p>
        </p:txBody>
      </p:sp>
    </p:spTree>
    <p:extLst>
      <p:ext uri="{BB962C8B-B14F-4D97-AF65-F5344CB8AC3E}">
        <p14:creationId xmlns:p14="http://schemas.microsoft.com/office/powerpoint/2010/main" val="10478249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32F72BD-5DE6-4DE9-893F-E938C1E2E58B}"/>
              </a:ext>
            </a:extLst>
          </p:cNvPr>
          <p:cNvSpPr>
            <a:spLocks noGrp="1"/>
          </p:cNvSpPr>
          <p:nvPr>
            <p:ph type="sldNum" sz="quarter" idx="12"/>
          </p:nvPr>
        </p:nvSpPr>
        <p:spPr/>
        <p:txBody>
          <a:bodyPr/>
          <a:lstStyle/>
          <a:p>
            <a:fld id="{2066355A-084C-D24E-9AD2-7E4FC41EA627}" type="slidenum">
              <a:rPr lang="en-US" smtClean="0"/>
              <a:pPr/>
              <a:t>105</a:t>
            </a:fld>
            <a:endParaRPr lang="en-US" dirty="0"/>
          </a:p>
        </p:txBody>
      </p:sp>
      <p:sp>
        <p:nvSpPr>
          <p:cNvPr id="14" name="TextBox 13">
            <a:extLst>
              <a:ext uri="{FF2B5EF4-FFF2-40B4-BE49-F238E27FC236}">
                <a16:creationId xmlns:a16="http://schemas.microsoft.com/office/drawing/2014/main" id="{FBCBAABB-F1BF-4A0B-B5C7-543ACDDE91D9}"/>
              </a:ext>
            </a:extLst>
          </p:cNvPr>
          <p:cNvSpPr txBox="1"/>
          <p:nvPr/>
        </p:nvSpPr>
        <p:spPr>
          <a:xfrm>
            <a:off x="358835" y="140011"/>
            <a:ext cx="6591930" cy="461665"/>
          </a:xfrm>
          <a:prstGeom prst="rect">
            <a:avLst/>
          </a:prstGeom>
          <a:noFill/>
        </p:spPr>
        <p:txBody>
          <a:bodyPr wrap="square">
            <a:spAutoFit/>
          </a:bodyPr>
          <a:lstStyle/>
          <a:p>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Антикризисные поправки</a:t>
            </a:r>
            <a:endParaRPr lang="ru-RU" dirty="0">
              <a:solidFill>
                <a:srgbClr val="2182A5"/>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D52B3EB-B3BD-4300-9E63-1F3CC23D7654}"/>
              </a:ext>
            </a:extLst>
          </p:cNvPr>
          <p:cNvSpPr txBox="1"/>
          <p:nvPr/>
        </p:nvSpPr>
        <p:spPr>
          <a:xfrm>
            <a:off x="358835" y="739088"/>
            <a:ext cx="8785165" cy="2995692"/>
          </a:xfrm>
          <a:prstGeom prst="rect">
            <a:avLst/>
          </a:prstGeom>
          <a:noFill/>
        </p:spPr>
        <p:txBody>
          <a:bodyPr wrap="square">
            <a:spAutoFit/>
          </a:bodyPr>
          <a:lstStyle/>
          <a:p>
            <a:pPr marL="342900" lvl="0" indent="-342900" algn="just">
              <a:spcAft>
                <a:spcPts val="825"/>
              </a:spcAft>
              <a:tabLst>
                <a:tab pos="457200" algn="l"/>
              </a:tabLst>
            </a:pPr>
            <a:r>
              <a:rPr lang="ru-RU" sz="1600" b="1" dirty="0">
                <a:effectLst/>
                <a:latin typeface="Times New Roman" panose="02020603050405020304" pitchFamily="18" charset="0"/>
                <a:ea typeface="Times New Roman" panose="02020603050405020304" pitchFamily="18" charset="0"/>
              </a:rPr>
              <a:t>30.03.2022г. официально опубликовано Постановление Правительства РФ от 29.03.2022 №505</a:t>
            </a:r>
            <a:r>
              <a:rPr lang="ru-RU" sz="1600" dirty="0">
                <a:effectLst/>
                <a:latin typeface="Times New Roman" panose="02020603050405020304" pitchFamily="18" charset="0"/>
                <a:ea typeface="Times New Roman" panose="02020603050405020304" pitchFamily="18" charset="0"/>
              </a:rPr>
              <a:t> «О приостановлении действия отдельных положений некоторых актов Правительства Российской Федерации и установлении размеров авансовых платежей при заключении государственных (муниципальных) контрактов в 2022 году».</a:t>
            </a:r>
            <a:endParaRPr lang="ru-RU" sz="1600" dirty="0">
              <a:effectLst/>
              <a:latin typeface="Times New Roman" panose="02020603050405020304" pitchFamily="18" charset="0"/>
              <a:ea typeface="Calibri" panose="020F0502020204030204" pitchFamily="34" charset="0"/>
            </a:endParaRPr>
          </a:p>
          <a:p>
            <a:pPr algn="just">
              <a:spcAft>
                <a:spcPts val="825"/>
              </a:spcAft>
            </a:pPr>
            <a:r>
              <a:rPr lang="ru-RU" sz="1400" dirty="0">
                <a:effectLst/>
                <a:latin typeface="Times New Roman" panose="02020603050405020304" pitchFamily="18" charset="0"/>
                <a:ea typeface="Calibri" panose="020F0502020204030204" pitchFamily="34" charset="0"/>
              </a:rPr>
              <a:t>До 31.12.2022г. приостановлено действие следующих положений нормативных правовых актов Правительства РФ:</a:t>
            </a:r>
          </a:p>
          <a:p>
            <a:pPr marL="285750" indent="-285750" algn="just">
              <a:spcAft>
                <a:spcPts val="825"/>
              </a:spcAft>
              <a:buFontTx/>
              <a:buChar char="-"/>
            </a:pPr>
            <a:r>
              <a:rPr lang="ru-RU" sz="1400" dirty="0">
                <a:effectLst/>
                <a:latin typeface="Times New Roman" panose="02020603050405020304" pitchFamily="18" charset="0"/>
                <a:ea typeface="Calibri" panose="020F0502020204030204" pitchFamily="34" charset="0"/>
              </a:rPr>
              <a:t>устанавливающих право заказчиков предусматривать в государственных контрактах, финансируемых из федерального бюджета, авансовые платежи.</a:t>
            </a:r>
          </a:p>
          <a:p>
            <a:pPr marL="285750" indent="-285750" algn="just">
              <a:spcAft>
                <a:spcPts val="825"/>
              </a:spcAft>
              <a:buFontTx/>
              <a:buChar char="-"/>
            </a:pPr>
            <a:r>
              <a:rPr lang="ru-RU" sz="1400" dirty="0">
                <a:effectLst/>
                <a:latin typeface="Times New Roman" panose="02020603050405020304" pitchFamily="18" charset="0"/>
                <a:ea typeface="Calibri" panose="020F0502020204030204" pitchFamily="34" charset="0"/>
              </a:rPr>
              <a:t>Региональным заказчикам рекомендовано применять аналогичные правила в части авансовых платежей.</a:t>
            </a:r>
          </a:p>
          <a:p>
            <a:r>
              <a:rPr lang="ru-RU" sz="1400" dirty="0">
                <a:effectLst/>
                <a:latin typeface="Times New Roman" panose="02020603050405020304" pitchFamily="18" charset="0"/>
                <a:ea typeface="Calibri" panose="020F0502020204030204" pitchFamily="34" charset="0"/>
              </a:rPr>
              <a:t>Федеральные заказчики в соответствии с данным Постановлением вправе внести изменения в уже заключенные соглашения в части авансовых платежей.</a:t>
            </a:r>
            <a:endParaRPr lang="ru-RU" sz="1400" dirty="0"/>
          </a:p>
        </p:txBody>
      </p:sp>
    </p:spTree>
    <p:extLst>
      <p:ext uri="{BB962C8B-B14F-4D97-AF65-F5344CB8AC3E}">
        <p14:creationId xmlns:p14="http://schemas.microsoft.com/office/powerpoint/2010/main" val="31058045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32F72BD-5DE6-4DE9-893F-E938C1E2E58B}"/>
              </a:ext>
            </a:extLst>
          </p:cNvPr>
          <p:cNvSpPr>
            <a:spLocks noGrp="1"/>
          </p:cNvSpPr>
          <p:nvPr>
            <p:ph type="sldNum" sz="quarter" idx="12"/>
          </p:nvPr>
        </p:nvSpPr>
        <p:spPr/>
        <p:txBody>
          <a:bodyPr/>
          <a:lstStyle/>
          <a:p>
            <a:fld id="{2066355A-084C-D24E-9AD2-7E4FC41EA627}" type="slidenum">
              <a:rPr lang="en-US" smtClean="0"/>
              <a:pPr/>
              <a:t>106</a:t>
            </a:fld>
            <a:endParaRPr lang="en-US" dirty="0"/>
          </a:p>
        </p:txBody>
      </p:sp>
      <p:sp>
        <p:nvSpPr>
          <p:cNvPr id="14" name="TextBox 13">
            <a:extLst>
              <a:ext uri="{FF2B5EF4-FFF2-40B4-BE49-F238E27FC236}">
                <a16:creationId xmlns:a16="http://schemas.microsoft.com/office/drawing/2014/main" id="{FBCBAABB-F1BF-4A0B-B5C7-543ACDDE91D9}"/>
              </a:ext>
            </a:extLst>
          </p:cNvPr>
          <p:cNvSpPr txBox="1"/>
          <p:nvPr/>
        </p:nvSpPr>
        <p:spPr>
          <a:xfrm>
            <a:off x="358835" y="140011"/>
            <a:ext cx="6591930" cy="461665"/>
          </a:xfrm>
          <a:prstGeom prst="rect">
            <a:avLst/>
          </a:prstGeom>
          <a:noFill/>
        </p:spPr>
        <p:txBody>
          <a:bodyPr wrap="square">
            <a:spAutoFit/>
          </a:bodyPr>
          <a:lstStyle/>
          <a:p>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Антикризисные поправки</a:t>
            </a:r>
            <a:endParaRPr lang="ru-RU" dirty="0">
              <a:solidFill>
                <a:srgbClr val="2182A5"/>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D52B3EB-B3BD-4300-9E63-1F3CC23D7654}"/>
              </a:ext>
            </a:extLst>
          </p:cNvPr>
          <p:cNvSpPr txBox="1"/>
          <p:nvPr/>
        </p:nvSpPr>
        <p:spPr>
          <a:xfrm>
            <a:off x="358835" y="739088"/>
            <a:ext cx="8785165" cy="2995692"/>
          </a:xfrm>
          <a:prstGeom prst="rect">
            <a:avLst/>
          </a:prstGeom>
          <a:noFill/>
        </p:spPr>
        <p:txBody>
          <a:bodyPr wrap="square">
            <a:spAutoFit/>
          </a:bodyPr>
          <a:lstStyle/>
          <a:p>
            <a:pPr marL="342900" lvl="0" indent="-342900" algn="just">
              <a:spcAft>
                <a:spcPts val="825"/>
              </a:spcAft>
              <a:tabLst>
                <a:tab pos="457200" algn="l"/>
              </a:tabLst>
            </a:pPr>
            <a:r>
              <a:rPr lang="ru-RU" sz="1800" b="1" dirty="0">
                <a:effectLst/>
                <a:latin typeface="Times New Roman" panose="02020603050405020304" pitchFamily="18" charset="0"/>
                <a:ea typeface="Times New Roman" panose="02020603050405020304" pitchFamily="18" charset="0"/>
              </a:rPr>
              <a:t>27.04.2022г. официально опубликован Приказ Министерства строительства и жилищно-коммунального хозяйства РФ от 25.02.2022 № 124/</a:t>
            </a:r>
            <a:r>
              <a:rPr lang="ru-RU" sz="1800" b="1" dirty="0" err="1">
                <a:effectLst/>
                <a:latin typeface="Times New Roman" panose="02020603050405020304" pitchFamily="18" charset="0"/>
                <a:ea typeface="Times New Roman" panose="02020603050405020304" pitchFamily="18" charset="0"/>
              </a:rPr>
              <a:t>пр</a:t>
            </a:r>
            <a:r>
              <a:rPr lang="ru-RU" sz="1800" dirty="0">
                <a:effectLst/>
                <a:latin typeface="Times New Roman" panose="02020603050405020304" pitchFamily="18" charset="0"/>
                <a:ea typeface="Times New Roman" panose="02020603050405020304" pitchFamily="18" charset="0"/>
              </a:rPr>
              <a:t> «О внесении изменения в Методику составления сметы контракта, предметом которого являются строительство, реконструкция объектов капитального строительства, утвержденную приказом Министерства строительства и жилищно-коммунального хозяйства Российской Федерации от 23 декабря 2019 г. № 841/</a:t>
            </a:r>
            <a:r>
              <a:rPr lang="ru-RU" sz="1800" dirty="0" err="1">
                <a:effectLst/>
                <a:latin typeface="Times New Roman" panose="02020603050405020304" pitchFamily="18" charset="0"/>
                <a:ea typeface="Times New Roman" panose="02020603050405020304" pitchFamily="18" charset="0"/>
              </a:rPr>
              <a:t>пр</a:t>
            </a:r>
            <a:r>
              <a:rPr lang="ru-RU" sz="1800" dirty="0">
                <a:effectLst/>
                <a:latin typeface="Times New Roman" panose="02020603050405020304" pitchFamily="18" charset="0"/>
                <a:ea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endParaRPr>
          </a:p>
          <a:p>
            <a:r>
              <a:rPr lang="ru-RU" sz="1800" dirty="0">
                <a:effectLst/>
                <a:latin typeface="Times New Roman" panose="02020603050405020304" pitchFamily="18" charset="0"/>
                <a:ea typeface="Calibri" panose="020F0502020204030204" pitchFamily="34" charset="0"/>
              </a:rPr>
              <a:t>Изменения вносятся в части расчета коэффициента корректировки цены контракта, учитывающий рост стоимости работ, вызванный существенным возрастанием стоимости строительных ресурсов, который невозможно было предвидеть при заключении контракта.</a:t>
            </a:r>
            <a:endParaRPr lang="ru-RU" sz="1400" dirty="0"/>
          </a:p>
        </p:txBody>
      </p:sp>
    </p:spTree>
    <p:extLst>
      <p:ext uri="{BB962C8B-B14F-4D97-AF65-F5344CB8AC3E}">
        <p14:creationId xmlns:p14="http://schemas.microsoft.com/office/powerpoint/2010/main" val="15958876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DB1A120-10E0-4099-AF0C-AB877C9F2398}"/>
              </a:ext>
            </a:extLst>
          </p:cNvPr>
          <p:cNvSpPr>
            <a:spLocks noGrp="1"/>
          </p:cNvSpPr>
          <p:nvPr>
            <p:ph type="sldNum" sz="quarter" idx="12"/>
          </p:nvPr>
        </p:nvSpPr>
        <p:spPr/>
        <p:txBody>
          <a:bodyPr/>
          <a:lstStyle/>
          <a:p>
            <a:fld id="{2066355A-084C-D24E-9AD2-7E4FC41EA627}" type="slidenum">
              <a:rPr lang="en-US" smtClean="0"/>
              <a:pPr/>
              <a:t>107</a:t>
            </a:fld>
            <a:endParaRPr lang="en-US" dirty="0"/>
          </a:p>
        </p:txBody>
      </p:sp>
      <p:sp>
        <p:nvSpPr>
          <p:cNvPr id="4" name="TextBox 3">
            <a:extLst>
              <a:ext uri="{FF2B5EF4-FFF2-40B4-BE49-F238E27FC236}">
                <a16:creationId xmlns:a16="http://schemas.microsoft.com/office/drawing/2014/main" id="{FD7BFF91-5340-408D-9872-82FDCD28E9EE}"/>
              </a:ext>
            </a:extLst>
          </p:cNvPr>
          <p:cNvSpPr txBox="1"/>
          <p:nvPr/>
        </p:nvSpPr>
        <p:spPr>
          <a:xfrm>
            <a:off x="2286000" y="1265686"/>
            <a:ext cx="4572000" cy="2308324"/>
          </a:xfrm>
          <a:prstGeom prst="rect">
            <a:avLst/>
          </a:prstGeom>
          <a:noFill/>
        </p:spPr>
        <p:txBody>
          <a:bodyPr wrap="square">
            <a:spAutoFit/>
          </a:bodyPr>
          <a:lstStyle/>
          <a:p>
            <a:pPr algn="ctr"/>
            <a:r>
              <a:rPr lang="ru-RU" sz="1800" b="1" dirty="0">
                <a:solidFill>
                  <a:schemeClr val="bg1"/>
                </a:solidFill>
                <a:effectLst>
                  <a:outerShdw blurRad="38100" dist="38100" dir="2700000" algn="tl">
                    <a:srgbClr val="000000">
                      <a:alpha val="43137"/>
                    </a:srgbClr>
                  </a:outerShdw>
                </a:effectLst>
                <a:highlight>
                  <a:srgbClr val="0E779D"/>
                </a:highlight>
                <a:latin typeface="Arial" panose="020B0604020202020204" pitchFamily="34" charset="0"/>
                <a:ea typeface="Calibri" panose="020F0502020204030204" pitchFamily="34" charset="0"/>
                <a:cs typeface="Arial" panose="020B0604020202020204" pitchFamily="34" charset="0"/>
              </a:rPr>
              <a:t>Очередные оптимизационные изменения</a:t>
            </a:r>
            <a:endParaRPr lang="en-US" sz="1800" b="1" dirty="0">
              <a:solidFill>
                <a:schemeClr val="bg1"/>
              </a:solidFill>
              <a:effectLst>
                <a:outerShdw blurRad="38100" dist="38100" dir="2700000" algn="tl">
                  <a:srgbClr val="000000">
                    <a:alpha val="43137"/>
                  </a:srgbClr>
                </a:outerShdw>
              </a:effectLst>
              <a:highlight>
                <a:srgbClr val="0E779D"/>
              </a:highlight>
              <a:latin typeface="Arial" panose="020B0604020202020204" pitchFamily="34" charset="0"/>
              <a:ea typeface="Calibri" panose="020F0502020204030204" pitchFamily="34" charset="0"/>
              <a:cs typeface="Arial" panose="020B0604020202020204" pitchFamily="34" charset="0"/>
            </a:endParaRPr>
          </a:p>
          <a:p>
            <a:pPr algn="ctr"/>
            <a:endParaRPr lang="en-US" b="1" dirty="0">
              <a:solidFill>
                <a:schemeClr val="bg1"/>
              </a:solidFill>
              <a:effectLst>
                <a:outerShdw blurRad="38100" dist="38100" dir="2700000" algn="tl">
                  <a:srgbClr val="000000">
                    <a:alpha val="43137"/>
                  </a:srgbClr>
                </a:outerShdw>
              </a:effectLst>
              <a:highlight>
                <a:srgbClr val="0E779D"/>
              </a:highlight>
              <a:latin typeface="Arial" panose="020B0604020202020204" pitchFamily="34" charset="0"/>
              <a:ea typeface="Calibri" panose="020F0502020204030204" pitchFamily="34" charset="0"/>
              <a:cs typeface="Arial" panose="020B0604020202020204" pitchFamily="34" charset="0"/>
            </a:endParaRPr>
          </a:p>
          <a:p>
            <a:pPr algn="ctr"/>
            <a:r>
              <a:rPr lang="ru-RU" sz="1800" b="1" dirty="0">
                <a:solidFill>
                  <a:schemeClr val="bg1"/>
                </a:solidFill>
                <a:effectLst>
                  <a:outerShdw blurRad="38100" dist="38100" dir="2700000" algn="tl">
                    <a:srgbClr val="000000">
                      <a:alpha val="43137"/>
                    </a:srgbClr>
                  </a:outerShdw>
                </a:effectLst>
                <a:highlight>
                  <a:srgbClr val="0E779D"/>
                </a:highlight>
                <a:latin typeface="Arial" panose="020B0604020202020204" pitchFamily="34" charset="0"/>
                <a:ea typeface="Calibri" panose="020F0502020204030204" pitchFamily="34" charset="0"/>
                <a:cs typeface="Arial" panose="020B0604020202020204" pitchFamily="34" charset="0"/>
              </a:rPr>
              <a:t>Федеральный закон №</a:t>
            </a:r>
            <a:r>
              <a:rPr lang="en-US" sz="1800" b="1" dirty="0">
                <a:solidFill>
                  <a:schemeClr val="bg1"/>
                </a:solidFill>
                <a:effectLst>
                  <a:outerShdw blurRad="38100" dist="38100" dir="2700000" algn="tl">
                    <a:srgbClr val="000000">
                      <a:alpha val="43137"/>
                    </a:srgbClr>
                  </a:outerShdw>
                </a:effectLst>
                <a:highlight>
                  <a:srgbClr val="0E779D"/>
                </a:highlight>
                <a:latin typeface="Arial" panose="020B0604020202020204" pitchFamily="34" charset="0"/>
                <a:ea typeface="Calibri" panose="020F0502020204030204" pitchFamily="34" charset="0"/>
                <a:cs typeface="Arial" panose="020B0604020202020204" pitchFamily="34" charset="0"/>
              </a:rPr>
              <a:t>104-</a:t>
            </a:r>
            <a:r>
              <a:rPr lang="ru-RU" sz="1800" b="1" dirty="0">
                <a:solidFill>
                  <a:schemeClr val="bg1"/>
                </a:solidFill>
                <a:effectLst>
                  <a:outerShdw blurRad="38100" dist="38100" dir="2700000" algn="tl">
                    <a:srgbClr val="000000">
                      <a:alpha val="43137"/>
                    </a:srgbClr>
                  </a:outerShdw>
                </a:effectLst>
                <a:highlight>
                  <a:srgbClr val="0E779D"/>
                </a:highlight>
                <a:latin typeface="Arial" panose="020B0604020202020204" pitchFamily="34" charset="0"/>
                <a:ea typeface="Calibri" panose="020F0502020204030204" pitchFamily="34" charset="0"/>
                <a:cs typeface="Arial" panose="020B0604020202020204" pitchFamily="34" charset="0"/>
              </a:rPr>
              <a:t>ФЗ от 16.04.2022</a:t>
            </a:r>
          </a:p>
          <a:p>
            <a:pPr algn="ctr"/>
            <a:endParaRPr lang="ru-RU" b="1" dirty="0">
              <a:solidFill>
                <a:schemeClr val="bg1"/>
              </a:solidFill>
              <a:effectLst>
                <a:outerShdw blurRad="38100" dist="38100" dir="2700000" algn="tl">
                  <a:srgbClr val="000000">
                    <a:alpha val="43137"/>
                  </a:srgbClr>
                </a:outerShdw>
              </a:effectLst>
              <a:highlight>
                <a:srgbClr val="0E779D"/>
              </a:highlight>
              <a:latin typeface="Arial" panose="020B0604020202020204" pitchFamily="34" charset="0"/>
              <a:ea typeface="Calibri" panose="020F0502020204030204" pitchFamily="34" charset="0"/>
              <a:cs typeface="Arial" panose="020B0604020202020204" pitchFamily="34" charset="0"/>
            </a:endParaRPr>
          </a:p>
          <a:p>
            <a:pPr algn="ctr"/>
            <a:r>
              <a:rPr lang="ru-RU" sz="1800" b="1" i="1" dirty="0">
                <a:solidFill>
                  <a:srgbClr val="0E779D"/>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(вступает в силу со дня опубликования – 16.04.2022)</a:t>
            </a:r>
            <a:endParaRPr lang="en-US" sz="1800" b="1" i="1" dirty="0">
              <a:solidFill>
                <a:srgbClr val="0E779D"/>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53316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108</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5" y="804208"/>
            <a:ext cx="7141995" cy="3970318"/>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rPr>
              <a:t>Новое указание на </a:t>
            </a:r>
            <a:r>
              <a:rPr lang="ru-RU" sz="1800" b="1" dirty="0">
                <a:effectLst/>
                <a:latin typeface="Times New Roman" panose="02020603050405020304" pitchFamily="18" charset="0"/>
                <a:ea typeface="Times New Roman" panose="02020603050405020304" pitchFamily="18" charset="0"/>
              </a:rPr>
              <a:t>офшоры </a:t>
            </a:r>
            <a:r>
              <a:rPr lang="ru-RU" sz="1800" dirty="0">
                <a:effectLst/>
                <a:latin typeface="Times New Roman" panose="02020603050405020304" pitchFamily="18" charset="0"/>
                <a:ea typeface="Times New Roman" panose="02020603050405020304" pitchFamily="18" charset="0"/>
              </a:rPr>
              <a:t>в определении участника </a:t>
            </a:r>
            <a:r>
              <a:rPr lang="ru-RU" sz="1800" b="1" dirty="0">
                <a:effectLst/>
                <a:highlight>
                  <a:srgbClr val="FFFF00"/>
                </a:highlight>
                <a:latin typeface="Times New Roman" panose="02020603050405020304" pitchFamily="18" charset="0"/>
                <a:ea typeface="Times New Roman" panose="02020603050405020304" pitchFamily="18" charset="0"/>
              </a:rPr>
              <a:t>(с 01.01.2023)</a:t>
            </a:r>
          </a:p>
          <a:p>
            <a:endParaRPr lang="en-US"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Дополнение к понятию контракта на поставку </a:t>
            </a:r>
            <a:r>
              <a:rPr lang="ru-RU" sz="1800" b="1" dirty="0">
                <a:effectLst/>
                <a:latin typeface="Times New Roman" panose="02020603050405020304" pitchFamily="18" charset="0"/>
                <a:ea typeface="Times New Roman" panose="02020603050405020304" pitchFamily="18" charset="0"/>
              </a:rPr>
              <a:t>товаров,</a:t>
            </a:r>
            <a:r>
              <a:rPr lang="ru-RU" sz="1800" b="1" dirty="0">
                <a:solidFill>
                  <a:srgbClr val="000000"/>
                </a:solidFill>
                <a:effectLst/>
                <a:latin typeface="Times New Roman" panose="02020603050405020304" pitchFamily="18" charset="0"/>
                <a:ea typeface="Times New Roman" panose="02020603050405020304" pitchFamily="18" charset="0"/>
              </a:rPr>
              <a:t> </a:t>
            </a:r>
            <a:r>
              <a:rPr lang="ru-RU" sz="1800" b="1" dirty="0">
                <a:effectLst/>
                <a:latin typeface="Times New Roman" panose="02020603050405020304" pitchFamily="18" charset="0"/>
                <a:ea typeface="Times New Roman" panose="02020603050405020304" pitchFamily="18" charset="0"/>
              </a:rPr>
              <a:t>необходимых для нормального жизнеобеспечения граждан</a:t>
            </a:r>
            <a:r>
              <a:rPr lang="ru-RU" sz="1800" dirty="0">
                <a:effectLst/>
                <a:latin typeface="Times New Roman" panose="02020603050405020304" pitchFamily="18" charset="0"/>
                <a:ea typeface="Times New Roman" panose="02020603050405020304" pitchFamily="18" charset="0"/>
              </a:rPr>
              <a:t> – </a:t>
            </a:r>
            <a:r>
              <a:rPr lang="ru-RU" sz="1800" i="1" dirty="0">
                <a:effectLst/>
                <a:latin typeface="Times New Roman" panose="02020603050405020304" pitchFamily="18" charset="0"/>
                <a:ea typeface="Times New Roman" panose="02020603050405020304" pitchFamily="18" charset="0"/>
              </a:rPr>
              <a:t>медицинские средства и технические средства реабилитации.</a:t>
            </a:r>
          </a:p>
          <a:p>
            <a:endParaRPr lang="ru-RU" dirty="0">
              <a:latin typeface="Times New Roman" panose="02020603050405020304" pitchFamily="18" charset="0"/>
              <a:ea typeface="Times New Roman" panose="02020603050405020304" pitchFamily="18" charset="0"/>
            </a:endParaRPr>
          </a:p>
          <a:p>
            <a:r>
              <a:rPr lang="ru-RU" sz="1800" b="1" dirty="0">
                <a:effectLst/>
                <a:latin typeface="Times New Roman" panose="02020603050405020304" pitchFamily="18" charset="0"/>
                <a:ea typeface="Times New Roman" panose="02020603050405020304" pitchFamily="18" charset="0"/>
              </a:rPr>
              <a:t>Независимый регистратор </a:t>
            </a:r>
            <a:r>
              <a:rPr lang="ru-RU" sz="1800" dirty="0">
                <a:effectLst/>
                <a:latin typeface="Times New Roman" panose="02020603050405020304" pitchFamily="18" charset="0"/>
                <a:ea typeface="Times New Roman" panose="02020603050405020304" pitchFamily="18" charset="0"/>
              </a:rPr>
              <a:t>будет работать на </a:t>
            </a:r>
            <a:r>
              <a:rPr lang="ru-RU" sz="1800" i="1" dirty="0">
                <a:effectLst/>
                <a:latin typeface="Times New Roman" panose="02020603050405020304" pitchFamily="18" charset="0"/>
                <a:ea typeface="Times New Roman" panose="02020603050405020304" pitchFamily="18" charset="0"/>
              </a:rPr>
              <a:t>специализированной площадке</a:t>
            </a:r>
            <a:r>
              <a:rPr lang="ru-RU" sz="1800" dirty="0">
                <a:effectLst/>
                <a:latin typeface="Times New Roman" panose="02020603050405020304" pitchFamily="18" charset="0"/>
                <a:ea typeface="Times New Roman" panose="02020603050405020304" pitchFamily="18" charset="0"/>
              </a:rPr>
              <a:t>. </a:t>
            </a:r>
            <a:r>
              <a:rPr lang="ru-RU" sz="1800" b="1" dirty="0">
                <a:effectLst/>
                <a:highlight>
                  <a:srgbClr val="FFFF00"/>
                </a:highlight>
                <a:latin typeface="Times New Roman" panose="02020603050405020304" pitchFamily="18" charset="0"/>
                <a:ea typeface="Times New Roman" panose="02020603050405020304" pitchFamily="18" charset="0"/>
              </a:rPr>
              <a:t>(с 01.01.2024)</a:t>
            </a:r>
          </a:p>
          <a:p>
            <a:r>
              <a:rPr lang="ru-RU" sz="1800" dirty="0">
                <a:effectLst/>
                <a:latin typeface="Times New Roman" panose="02020603050405020304" pitchFamily="18" charset="0"/>
                <a:ea typeface="Times New Roman" panose="02020603050405020304" pitchFamily="18" charset="0"/>
              </a:rPr>
              <a:t> </a:t>
            </a:r>
          </a:p>
          <a:p>
            <a:endParaRPr lang="en-US" sz="1800" i="1" dirty="0">
              <a:effectLst/>
              <a:latin typeface="Times New Roman" panose="02020603050405020304" pitchFamily="18" charset="0"/>
              <a:ea typeface="Times New Roman" panose="02020603050405020304" pitchFamily="18" charset="0"/>
            </a:endParaRPr>
          </a:p>
          <a:p>
            <a:r>
              <a:rPr lang="ru-RU" sz="1800" i="1" dirty="0">
                <a:effectLst/>
                <a:latin typeface="Times New Roman" panose="02020603050405020304" pitchFamily="18" charset="0"/>
                <a:ea typeface="Times New Roman" panose="02020603050405020304" pitchFamily="18" charset="0"/>
              </a:rPr>
              <a:t>Обоснование НМЦК, ЦК с использованием иностранной валюты не допустимо</a:t>
            </a:r>
            <a:r>
              <a:rPr lang="ru-RU" sz="1800" dirty="0">
                <a:effectLst/>
                <a:latin typeface="Times New Roman" panose="02020603050405020304" pitchFamily="18" charset="0"/>
                <a:ea typeface="Times New Roman" panose="02020603050405020304" pitchFamily="18" charset="0"/>
              </a:rPr>
              <a:t>, кроме заказчиков, действующих на территории иностранного государства (при обосновании). </a:t>
            </a:r>
            <a:r>
              <a:rPr lang="ru-RU" sz="1800" b="1" dirty="0">
                <a:effectLst/>
                <a:highlight>
                  <a:srgbClr val="FFFF00"/>
                </a:highlight>
                <a:latin typeface="Times New Roman" panose="02020603050405020304" pitchFamily="18" charset="0"/>
                <a:ea typeface="Times New Roman" panose="02020603050405020304" pitchFamily="18" charset="0"/>
              </a:rPr>
              <a:t>(с 01.04.2023)</a:t>
            </a:r>
          </a:p>
          <a:p>
            <a:endParaRPr lang="ru-RU"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Общие изменения</a:t>
            </a:r>
          </a:p>
        </p:txBody>
      </p:sp>
    </p:spTree>
    <p:extLst>
      <p:ext uri="{BB962C8B-B14F-4D97-AF65-F5344CB8AC3E}">
        <p14:creationId xmlns:p14="http://schemas.microsoft.com/office/powerpoint/2010/main" val="3127292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109</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5" y="804208"/>
            <a:ext cx="7141995" cy="2585323"/>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Запрос котировок можно проводить без лимита</a:t>
            </a:r>
            <a:r>
              <a:rPr lang="ru-RU" sz="1800" dirty="0">
                <a:effectLst/>
                <a:latin typeface="Times New Roman" panose="02020603050405020304" pitchFamily="18" charset="0"/>
                <a:ea typeface="Times New Roman" panose="02020603050405020304" pitchFamily="18" charset="0"/>
              </a:rPr>
              <a:t> на поставку товаров,</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необходимых </a:t>
            </a:r>
            <a:r>
              <a:rPr lang="ru-RU" sz="1800" i="1" dirty="0">
                <a:effectLst/>
                <a:latin typeface="Times New Roman" panose="02020603050405020304" pitchFamily="18" charset="0"/>
                <a:ea typeface="Times New Roman" panose="02020603050405020304" pitchFamily="18" charset="0"/>
              </a:rPr>
              <a:t>для нормального жизнеобеспечения </a:t>
            </a:r>
            <a:r>
              <a:rPr lang="ru-RU" sz="1800" b="1" i="1" dirty="0">
                <a:effectLst/>
                <a:latin typeface="Times New Roman" panose="02020603050405020304" pitchFamily="18" charset="0"/>
                <a:ea typeface="Times New Roman" panose="02020603050405020304" pitchFamily="18" charset="0"/>
              </a:rPr>
              <a:t>граждан </a:t>
            </a:r>
            <a:r>
              <a:rPr lang="ru-RU" sz="1800" b="1" dirty="0">
                <a:effectLst/>
                <a:latin typeface="Times New Roman" panose="02020603050405020304" pitchFamily="18" charset="0"/>
                <a:ea typeface="Times New Roman" panose="02020603050405020304" pitchFamily="18" charset="0"/>
              </a:rPr>
              <a:t>в любых случаях </a:t>
            </a:r>
            <a:r>
              <a:rPr lang="ru-RU" sz="1800" dirty="0">
                <a:effectLst/>
                <a:latin typeface="Times New Roman" panose="02020603050405020304" pitchFamily="18" charset="0"/>
                <a:ea typeface="Times New Roman" panose="02020603050405020304" pitchFamily="18" charset="0"/>
              </a:rPr>
              <a:t>(ранее были прописаны условия, когда были проблемы с таким контрактом).</a:t>
            </a:r>
          </a:p>
          <a:p>
            <a:r>
              <a:rPr lang="ru-RU" sz="1800" dirty="0">
                <a:effectLst/>
                <a:latin typeface="Times New Roman" panose="02020603050405020304" pitchFamily="18" charset="0"/>
                <a:ea typeface="Times New Roman" panose="02020603050405020304" pitchFamily="18" charset="0"/>
              </a:rPr>
              <a:t> </a:t>
            </a:r>
          </a:p>
          <a:p>
            <a:r>
              <a:rPr lang="ru-RU" sz="1800" b="1" dirty="0">
                <a:solidFill>
                  <a:srgbClr val="FF0000"/>
                </a:solidFill>
                <a:effectLst/>
                <a:latin typeface="Times New Roman" panose="02020603050405020304" pitchFamily="18" charset="0"/>
                <a:ea typeface="Times New Roman" panose="02020603050405020304" pitchFamily="18" charset="0"/>
              </a:rPr>
              <a:t>п. 5 ч. 11 ст. 24 </a:t>
            </a:r>
            <a:r>
              <a:rPr lang="ru-RU" sz="1800" dirty="0">
                <a:effectLst/>
                <a:latin typeface="Times New Roman" panose="02020603050405020304" pitchFamily="18" charset="0"/>
                <a:ea typeface="Times New Roman" panose="02020603050405020304" pitchFamily="18" charset="0"/>
              </a:rPr>
              <a:t>Закрытые закупки осуществляют заказчики, в отношении свершаются недружественные действия иностранными государствами и введены санкции. </a:t>
            </a:r>
            <a:r>
              <a:rPr lang="ru-RU" sz="1800" b="1" dirty="0">
                <a:solidFill>
                  <a:srgbClr val="FF0000"/>
                </a:solidFill>
                <a:effectLst/>
                <a:latin typeface="Times New Roman" panose="02020603050405020304" pitchFamily="18" charset="0"/>
                <a:ea typeface="Times New Roman" panose="02020603050405020304" pitchFamily="18" charset="0"/>
              </a:rPr>
              <a:t>Заказчики, предусмотренные этим пунктом, не составляют отчет о закупках у СМП и СОНО</a:t>
            </a:r>
          </a:p>
        </p:txBody>
      </p:sp>
      <p:sp>
        <p:nvSpPr>
          <p:cNvPr id="7" name="TextBox 6">
            <a:extLst>
              <a:ext uri="{FF2B5EF4-FFF2-40B4-BE49-F238E27FC236}">
                <a16:creationId xmlns:a16="http://schemas.microsoft.com/office/drawing/2014/main" id="{E3B4E45E-703A-42E0-9369-9052172D832B}"/>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Общие изменения</a:t>
            </a:r>
          </a:p>
        </p:txBody>
      </p:sp>
    </p:spTree>
    <p:extLst>
      <p:ext uri="{BB962C8B-B14F-4D97-AF65-F5344CB8AC3E}">
        <p14:creationId xmlns:p14="http://schemas.microsoft.com/office/powerpoint/2010/main" val="363975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2B77CC6-7E44-4597-AF44-F65B6D8EC59C}"/>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
        <p:nvSpPr>
          <p:cNvPr id="6" name="TextBox 5">
            <a:extLst>
              <a:ext uri="{FF2B5EF4-FFF2-40B4-BE49-F238E27FC236}">
                <a16:creationId xmlns:a16="http://schemas.microsoft.com/office/drawing/2014/main" id="{B4B445A6-DB99-4A0D-AF9D-592F90F21166}"/>
              </a:ext>
            </a:extLst>
          </p:cNvPr>
          <p:cNvSpPr txBox="1"/>
          <p:nvPr/>
        </p:nvSpPr>
        <p:spPr>
          <a:xfrm>
            <a:off x="415349" y="762120"/>
            <a:ext cx="8155244" cy="3631763"/>
          </a:xfrm>
          <a:prstGeom prst="rect">
            <a:avLst/>
          </a:prstGeom>
          <a:noFill/>
        </p:spPr>
        <p:txBody>
          <a:bodyPr wrap="square">
            <a:spAutoFit/>
          </a:bodyPr>
          <a:lstStyle/>
          <a:p>
            <a:pPr marL="457200">
              <a:spcAft>
                <a:spcPts val="1200"/>
              </a:spcAft>
            </a:pPr>
            <a:r>
              <a:rPr lang="ru-RU" sz="1800" kern="1200" dirty="0">
                <a:effectLst/>
                <a:latin typeface="+mj-lt"/>
                <a:ea typeface="+mn-ea"/>
              </a:rPr>
              <a:t>При проведении открытых электронных процедур, </a:t>
            </a:r>
            <a:r>
              <a:rPr lang="ru-RU" sz="1800" b="1" kern="1200" dirty="0">
                <a:effectLst/>
                <a:latin typeface="+mj-lt"/>
                <a:ea typeface="+mn-ea"/>
              </a:rPr>
              <a:t>вместо документации о закупке – заказчик формирует</a:t>
            </a:r>
            <a:r>
              <a:rPr lang="ru-RU" sz="1800" kern="1200" dirty="0">
                <a:effectLst/>
                <a:latin typeface="+mj-lt"/>
                <a:ea typeface="+mn-ea"/>
              </a:rPr>
              <a:t> и размещает </a:t>
            </a:r>
            <a:r>
              <a:rPr lang="ru-RU" sz="1800" b="1" kern="1200" dirty="0">
                <a:solidFill>
                  <a:srgbClr val="FF0000"/>
                </a:solidFill>
                <a:effectLst>
                  <a:outerShdw blurRad="38100" dist="38100" dir="2700000" algn="tl">
                    <a:srgbClr val="000000">
                      <a:alpha val="43137"/>
                    </a:srgbClr>
                  </a:outerShdw>
                </a:effectLst>
                <a:latin typeface="+mj-lt"/>
                <a:ea typeface="+mn-ea"/>
              </a:rPr>
              <a:t>вместе с извещением о закупке</a:t>
            </a:r>
            <a:r>
              <a:rPr lang="ru-RU" sz="1800" kern="1200" dirty="0">
                <a:effectLst/>
                <a:latin typeface="+mj-lt"/>
                <a:ea typeface="+mn-ea"/>
              </a:rPr>
              <a:t> следующие документы:</a:t>
            </a:r>
            <a:endParaRPr lang="ru-RU" sz="1800" dirty="0">
              <a:effectLst/>
              <a:latin typeface="+mj-lt"/>
              <a:ea typeface="Calibri" panose="020F0502020204030204" pitchFamily="34" charset="0"/>
            </a:endParaRPr>
          </a:p>
          <a:p>
            <a:pPr marL="342900" lvl="0" indent="-342900">
              <a:spcAft>
                <a:spcPts val="1200"/>
              </a:spcAft>
              <a:buFont typeface="Wingdings" panose="05000000000000000000" pitchFamily="2" charset="2"/>
              <a:buChar char=""/>
            </a:pPr>
            <a:r>
              <a:rPr lang="ru-RU" sz="1800" b="1" u="sng" kern="1200" dirty="0">
                <a:effectLst/>
                <a:latin typeface="+mj-lt"/>
                <a:ea typeface="+mn-ea"/>
              </a:rPr>
              <a:t>описание объекта закупки</a:t>
            </a:r>
            <a:endParaRPr lang="ru-RU" sz="1800" dirty="0">
              <a:effectLst/>
              <a:latin typeface="+mj-lt"/>
              <a:ea typeface="Calibri" panose="020F0502020204030204" pitchFamily="34" charset="0"/>
            </a:endParaRPr>
          </a:p>
          <a:p>
            <a:pPr marL="342900" lvl="0" indent="-342900">
              <a:spcAft>
                <a:spcPts val="1200"/>
              </a:spcAft>
              <a:buFont typeface="Wingdings" panose="05000000000000000000" pitchFamily="2" charset="2"/>
              <a:buChar char=""/>
            </a:pPr>
            <a:r>
              <a:rPr lang="ru-RU" sz="1800" b="1" u="sng" kern="1200" dirty="0">
                <a:effectLst/>
                <a:latin typeface="+mj-lt"/>
                <a:ea typeface="+mn-ea"/>
              </a:rPr>
              <a:t>обоснование НМЦК</a:t>
            </a:r>
            <a:endParaRPr lang="ru-RU" sz="1800" dirty="0">
              <a:effectLst/>
              <a:latin typeface="+mj-lt"/>
              <a:ea typeface="Calibri" panose="020F0502020204030204" pitchFamily="34" charset="0"/>
            </a:endParaRPr>
          </a:p>
          <a:p>
            <a:pPr marL="342900" lvl="0" indent="-342900">
              <a:spcAft>
                <a:spcPts val="1200"/>
              </a:spcAft>
              <a:buFont typeface="Wingdings" panose="05000000000000000000" pitchFamily="2" charset="2"/>
              <a:buChar char=""/>
            </a:pPr>
            <a:r>
              <a:rPr lang="ru-RU" sz="1800" b="1" u="sng" kern="1200" dirty="0">
                <a:effectLst/>
                <a:latin typeface="+mj-lt"/>
                <a:ea typeface="+mn-ea"/>
              </a:rPr>
              <a:t>требования к содержанию и составу заявки и инструкция по её заполнению</a:t>
            </a:r>
            <a:endParaRPr lang="ru-RU" sz="1800" dirty="0">
              <a:effectLst/>
              <a:latin typeface="+mj-lt"/>
              <a:ea typeface="Calibri" panose="020F0502020204030204" pitchFamily="34" charset="0"/>
            </a:endParaRPr>
          </a:p>
          <a:p>
            <a:pPr marL="342900" indent="-342900" algn="just">
              <a:spcAft>
                <a:spcPts val="1200"/>
              </a:spcAft>
              <a:buFont typeface="Wingdings" panose="05000000000000000000" pitchFamily="2" charset="2"/>
              <a:buChar char=""/>
            </a:pPr>
            <a:r>
              <a:rPr lang="ru-RU" sz="1800" b="1" u="sng" kern="1200" dirty="0">
                <a:effectLst/>
                <a:latin typeface="+mj-lt"/>
                <a:ea typeface="+mn-ea"/>
              </a:rPr>
              <a:t>порядок рассмотрения и оценки заявок на участие в конкурсах</a:t>
            </a:r>
            <a:r>
              <a:rPr lang="ru-RU" sz="1800" b="1" kern="1200" dirty="0">
                <a:effectLst/>
                <a:latin typeface="+mj-lt"/>
                <a:ea typeface="+mn-ea"/>
              </a:rPr>
              <a:t> </a:t>
            </a:r>
            <a:r>
              <a:rPr lang="en-US" dirty="0"/>
              <a:t>(</a:t>
            </a:r>
            <a:r>
              <a:rPr lang="ru-RU" dirty="0"/>
              <a:t>форма представлена в Постановлении Правительства Российской Федерации №2604 от 31.12.2021)</a:t>
            </a:r>
          </a:p>
          <a:p>
            <a:pPr marL="342900" lvl="0" indent="-342900" algn="just">
              <a:spcAft>
                <a:spcPts val="1200"/>
              </a:spcAft>
              <a:buFont typeface="Wingdings" panose="05000000000000000000" pitchFamily="2" charset="2"/>
              <a:buChar char=""/>
            </a:pPr>
            <a:r>
              <a:rPr lang="ru-RU" sz="1800" b="1" u="sng" kern="1200" dirty="0">
                <a:effectLst/>
                <a:latin typeface="+mj-lt"/>
                <a:ea typeface="+mn-ea"/>
              </a:rPr>
              <a:t>проект контракта</a:t>
            </a:r>
            <a:endParaRPr lang="ru-RU" sz="18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7C17DF37-69D4-4A7C-BA79-4CA26F5226B6}"/>
              </a:ext>
            </a:extLst>
          </p:cNvPr>
          <p:cNvSpPr txBox="1"/>
          <p:nvPr/>
        </p:nvSpPr>
        <p:spPr>
          <a:xfrm>
            <a:off x="358836" y="-13179"/>
            <a:ext cx="6605181" cy="830997"/>
          </a:xfrm>
          <a:prstGeom prst="rect">
            <a:avLst/>
          </a:prstGeom>
          <a:noFill/>
        </p:spPr>
        <p:txBody>
          <a:bodyPr wrap="square" rtlCol="0">
            <a:spAutoFit/>
          </a:bodyPr>
          <a:lstStyle/>
          <a:p>
            <a:pPr algn="ctr"/>
            <a:r>
              <a:rPr lang="ru-RU" sz="2400" b="1" dirty="0">
                <a:solidFill>
                  <a:srgbClr val="2182A5"/>
                </a:solidFill>
                <a:effectLst>
                  <a:outerShdw blurRad="38100" dist="38100" dir="2700000" algn="tl">
                    <a:srgbClr val="000000">
                      <a:alpha val="43137"/>
                    </a:srgbClr>
                  </a:outerShdw>
                </a:effectLst>
              </a:rPr>
              <a:t>Новый порядок проведения конкурентных процедур</a:t>
            </a:r>
          </a:p>
        </p:txBody>
      </p:sp>
    </p:spTree>
    <p:extLst>
      <p:ext uri="{BB962C8B-B14F-4D97-AF65-F5344CB8AC3E}">
        <p14:creationId xmlns:p14="http://schemas.microsoft.com/office/powerpoint/2010/main" val="33390900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110</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03834" y="655152"/>
            <a:ext cx="8785164" cy="1754326"/>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rPr>
              <a:t> </a:t>
            </a:r>
          </a:p>
          <a:p>
            <a:r>
              <a:rPr lang="ru-RU" sz="1800" b="1" dirty="0">
                <a:effectLst/>
                <a:latin typeface="Times New Roman" panose="02020603050405020304" pitchFamily="18" charset="0"/>
                <a:ea typeface="Times New Roman" panose="02020603050405020304" pitchFamily="18" charset="0"/>
              </a:rPr>
              <a:t>В извещении </a:t>
            </a:r>
            <a:r>
              <a:rPr lang="ru-RU" sz="1800" dirty="0">
                <a:effectLst/>
                <a:latin typeface="Times New Roman" panose="02020603050405020304" pitchFamily="18" charset="0"/>
                <a:ea typeface="Times New Roman" panose="02020603050405020304" pitchFamily="18" charset="0"/>
              </a:rPr>
              <a:t>заменили требования к участнику по </a:t>
            </a:r>
            <a:r>
              <a:rPr lang="ru-RU" sz="1800" b="1" dirty="0">
                <a:solidFill>
                  <a:srgbClr val="FF0000"/>
                </a:solidFill>
                <a:effectLst/>
                <a:latin typeface="Times New Roman" panose="02020603050405020304" pitchFamily="18" charset="0"/>
                <a:ea typeface="Times New Roman" panose="02020603050405020304" pitchFamily="18" charset="0"/>
              </a:rPr>
              <a:t>п. 1 ч. 1 ст. 31</a:t>
            </a:r>
            <a:r>
              <a:rPr lang="ru-RU" sz="1800" dirty="0">
                <a:solidFill>
                  <a:srgbClr val="FF0000"/>
                </a:solidFill>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 требования по </a:t>
            </a:r>
            <a:r>
              <a:rPr lang="ru-RU" sz="1800" b="1" dirty="0">
                <a:solidFill>
                  <a:srgbClr val="FF0000"/>
                </a:solidFill>
                <a:effectLst/>
                <a:latin typeface="Times New Roman" panose="02020603050405020304" pitchFamily="18" charset="0"/>
                <a:ea typeface="Times New Roman" panose="02020603050405020304" pitchFamily="18" charset="0"/>
              </a:rPr>
              <a:t>части 1 статьи 31 </a:t>
            </a:r>
            <a:r>
              <a:rPr lang="ru-RU" sz="1800" dirty="0">
                <a:effectLst/>
                <a:latin typeface="Times New Roman" panose="02020603050405020304" pitchFamily="18" charset="0"/>
                <a:ea typeface="Times New Roman" panose="02020603050405020304" pitchFamily="18" charset="0"/>
              </a:rPr>
              <a:t>и добавили </a:t>
            </a:r>
            <a:r>
              <a:rPr lang="ru-RU" sz="1800" i="1" u="sng" dirty="0">
                <a:effectLst/>
                <a:latin typeface="Times New Roman" panose="02020603050405020304" pitchFamily="18" charset="0"/>
                <a:ea typeface="Times New Roman" panose="02020603050405020304" pitchFamily="18" charset="0"/>
              </a:rPr>
              <a:t>указание на казначейское сопровождение </a:t>
            </a:r>
            <a:r>
              <a:rPr lang="ru-RU" sz="1800" dirty="0">
                <a:effectLst/>
                <a:latin typeface="Times New Roman" panose="02020603050405020304" pitchFamily="18" charset="0"/>
                <a:ea typeface="Times New Roman" panose="02020603050405020304" pitchFamily="18" charset="0"/>
              </a:rPr>
              <a:t>(было только банковское).</a:t>
            </a:r>
          </a:p>
          <a:p>
            <a:r>
              <a:rPr lang="ru-RU" sz="1800" dirty="0">
                <a:effectLst/>
                <a:latin typeface="Times New Roman" panose="02020603050405020304" pitchFamily="18" charset="0"/>
                <a:ea typeface="Times New Roman" panose="02020603050405020304" pitchFamily="18" charset="0"/>
              </a:rPr>
              <a:t> </a:t>
            </a:r>
          </a:p>
          <a:p>
            <a:endParaRPr lang="ru-RU"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1F77816-088B-4354-BC52-835D1EE07371}"/>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Общие изменения</a:t>
            </a:r>
          </a:p>
        </p:txBody>
      </p:sp>
    </p:spTree>
    <p:extLst>
      <p:ext uri="{BB962C8B-B14F-4D97-AF65-F5344CB8AC3E}">
        <p14:creationId xmlns:p14="http://schemas.microsoft.com/office/powerpoint/2010/main" val="3815475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111</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03834" y="655152"/>
            <a:ext cx="8785164" cy="2862322"/>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В составе заявки</a:t>
            </a:r>
            <a:r>
              <a:rPr lang="ru-RU" sz="1800" dirty="0">
                <a:effectLst/>
                <a:latin typeface="Times New Roman" panose="02020603050405020304" pitchFamily="18" charset="0"/>
                <a:ea typeface="Times New Roman" panose="02020603050405020304" pitchFamily="18" charset="0"/>
              </a:rPr>
              <a:t> заменили информацию, указанную в </a:t>
            </a:r>
            <a:r>
              <a:rPr lang="ru-RU" sz="1800" b="1" dirty="0">
                <a:solidFill>
                  <a:srgbClr val="FF0000"/>
                </a:solidFill>
                <a:effectLst/>
                <a:latin typeface="Times New Roman" panose="02020603050405020304" pitchFamily="18" charset="0"/>
                <a:ea typeface="Times New Roman" panose="02020603050405020304" pitchFamily="18" charset="0"/>
              </a:rPr>
              <a:t>п. 2 и 3 ч. 3 ст. 104 </a:t>
            </a:r>
            <a:r>
              <a:rPr lang="ru-RU" sz="1800" dirty="0">
                <a:effectLst/>
                <a:latin typeface="Times New Roman" panose="02020603050405020304" pitchFamily="18" charset="0"/>
                <a:ea typeface="Times New Roman" panose="02020603050405020304" pitchFamily="18" charset="0"/>
              </a:rPr>
              <a:t>на текстовое описание.</a:t>
            </a:r>
          </a:p>
          <a:p>
            <a:r>
              <a:rPr lang="ru-RU" sz="1800" dirty="0">
                <a:effectLst/>
                <a:latin typeface="Times New Roman" panose="02020603050405020304" pitchFamily="18" charset="0"/>
                <a:ea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rPr>
              <a:t>При </a:t>
            </a:r>
            <a:r>
              <a:rPr lang="ru-RU" sz="1800" i="1" u="sng" dirty="0">
                <a:effectLst/>
                <a:latin typeface="Times New Roman" panose="02020603050405020304" pitchFamily="18" charset="0"/>
                <a:ea typeface="Times New Roman" panose="02020603050405020304" pitchFamily="18" charset="0"/>
              </a:rPr>
              <a:t>третьем отклонении в квартал </a:t>
            </a:r>
            <a:r>
              <a:rPr lang="ru-RU" sz="1800" dirty="0">
                <a:effectLst/>
                <a:latin typeface="Times New Roman" panose="02020603050405020304" pitchFamily="18" charset="0"/>
                <a:ea typeface="Times New Roman" panose="02020603050405020304" pitchFamily="18" charset="0"/>
              </a:rPr>
              <a:t>на одной площадке – обеспечение заявки изымается </a:t>
            </a:r>
            <a:r>
              <a:rPr lang="ru-RU" sz="1800" b="1" dirty="0">
                <a:solidFill>
                  <a:srgbClr val="FF0000"/>
                </a:solidFill>
                <a:effectLst/>
                <a:latin typeface="Times New Roman" panose="02020603050405020304" pitchFamily="18" charset="0"/>
                <a:ea typeface="Times New Roman" panose="02020603050405020304" pitchFamily="18" charset="0"/>
              </a:rPr>
              <a:t>через 15 дней </a:t>
            </a:r>
            <a:r>
              <a:rPr lang="ru-RU" sz="1800" dirty="0">
                <a:effectLst/>
                <a:latin typeface="Times New Roman" panose="02020603050405020304" pitchFamily="18" charset="0"/>
                <a:ea typeface="Times New Roman" panose="02020603050405020304" pitchFamily="18" charset="0"/>
              </a:rPr>
              <a:t>(независимая гарантия, гарантия должна содержать такое условие). </a:t>
            </a:r>
            <a:r>
              <a:rPr lang="ru-RU" sz="1800" dirty="0">
                <a:effectLst/>
                <a:highlight>
                  <a:srgbClr val="FFFF00"/>
                </a:highlight>
                <a:latin typeface="Times New Roman" panose="02020603050405020304" pitchFamily="18" charset="0"/>
                <a:ea typeface="Times New Roman" panose="02020603050405020304" pitchFamily="18" charset="0"/>
              </a:rPr>
              <a:t>(с 01.01.2023)</a:t>
            </a:r>
          </a:p>
          <a:p>
            <a:endParaRPr lang="ru-RU" sz="1800" dirty="0">
              <a:effectLst/>
              <a:highlight>
                <a:srgbClr val="FFFF00"/>
              </a:highligh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Информация о жалобах и проверках в части закрытых процедур не размещается на ОС и СМИ</a:t>
            </a:r>
            <a:r>
              <a:rPr lang="ru-RU" sz="1800" dirty="0">
                <a:effectLst/>
                <a:highlight>
                  <a:srgbClr val="FFFF00"/>
                </a:highlight>
                <a:latin typeface="Times New Roman" panose="02020603050405020304" pitchFamily="18" charset="0"/>
                <a:ea typeface="Times New Roman" panose="02020603050405020304" pitchFamily="18" charset="0"/>
              </a:rPr>
              <a:t> (с 01.04.2023)</a:t>
            </a:r>
          </a:p>
          <a:p>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79223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112</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03834" y="675777"/>
            <a:ext cx="8785164" cy="4247317"/>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Срок оплаты контракта по результатам закупки, извещение о которой было размещено в ЕИС</a:t>
            </a:r>
            <a:r>
              <a:rPr lang="ru-RU" sz="1800" dirty="0">
                <a:effectLst/>
                <a:latin typeface="Times New Roman" panose="02020603050405020304" pitchFamily="18" charset="0"/>
                <a:ea typeface="Times New Roman" panose="02020603050405020304" pitchFamily="18" charset="0"/>
              </a:rPr>
              <a:t> </a:t>
            </a:r>
            <a:r>
              <a:rPr lang="ru-RU" sz="1800" b="1" dirty="0">
                <a:effectLst/>
                <a:highlight>
                  <a:srgbClr val="FFFF00"/>
                </a:highlight>
                <a:latin typeface="Times New Roman" panose="02020603050405020304" pitchFamily="18" charset="0"/>
                <a:ea typeface="Times New Roman" panose="02020603050405020304" pitchFamily="18" charset="0"/>
              </a:rPr>
              <a:t>с 1 мая 2022</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 </a:t>
            </a:r>
            <a:r>
              <a:rPr lang="ru-RU" sz="1800" b="1" u="sng" dirty="0">
                <a:solidFill>
                  <a:srgbClr val="FF0000"/>
                </a:solidFill>
                <a:effectLst/>
                <a:latin typeface="Times New Roman" panose="02020603050405020304" pitchFamily="18" charset="0"/>
                <a:ea typeface="Times New Roman" panose="02020603050405020304" pitchFamily="18" charset="0"/>
              </a:rPr>
              <a:t>не более 7 </a:t>
            </a:r>
            <a:r>
              <a:rPr lang="ru-RU" sz="1800" b="1" u="sng" dirty="0" err="1">
                <a:solidFill>
                  <a:srgbClr val="FF0000"/>
                </a:solidFill>
                <a:effectLst/>
                <a:latin typeface="Times New Roman" panose="02020603050405020304" pitchFamily="18" charset="0"/>
                <a:ea typeface="Times New Roman" panose="02020603050405020304" pitchFamily="18" charset="0"/>
              </a:rPr>
              <a:t>р.д</a:t>
            </a:r>
            <a:r>
              <a:rPr lang="ru-RU" sz="1800" b="1" u="sng" dirty="0">
                <a:solidFill>
                  <a:srgbClr val="FF0000"/>
                </a:solidFill>
                <a:effectLst/>
                <a:latin typeface="Times New Roman" panose="02020603050405020304" pitchFamily="18" charset="0"/>
                <a:ea typeface="Times New Roman" panose="02020603050405020304" pitchFamily="18" charset="0"/>
              </a:rPr>
              <a:t>.</a:t>
            </a:r>
            <a:r>
              <a:rPr lang="ru-RU" sz="1800" dirty="0">
                <a:solidFill>
                  <a:srgbClr val="FF0000"/>
                </a:solidFill>
                <a:effectLst/>
                <a:latin typeface="Times New Roman" panose="02020603050405020304" pitchFamily="18" charset="0"/>
                <a:ea typeface="Times New Roman" panose="02020603050405020304" pitchFamily="18" charset="0"/>
              </a:rPr>
              <a:t> </a:t>
            </a:r>
            <a:r>
              <a:rPr lang="ru-RU" sz="1800" i="1" dirty="0">
                <a:effectLst/>
                <a:latin typeface="Times New Roman" panose="02020603050405020304" pitchFamily="18" charset="0"/>
                <a:ea typeface="Times New Roman" panose="02020603050405020304" pitchFamily="18" charset="0"/>
              </a:rPr>
              <a:t>(применяются в отношении заказчиков, </a:t>
            </a:r>
            <a:r>
              <a:rPr lang="ru-RU" sz="1800" i="1" u="sng" dirty="0">
                <a:effectLst/>
                <a:latin typeface="Times New Roman" panose="02020603050405020304" pitchFamily="18" charset="0"/>
                <a:ea typeface="Times New Roman" panose="02020603050405020304" pitchFamily="18" charset="0"/>
              </a:rPr>
              <a:t>не являющихся федеральными органами </a:t>
            </a:r>
            <a:r>
              <a:rPr lang="ru-RU" sz="1800" i="1" dirty="0">
                <a:effectLst/>
                <a:latin typeface="Times New Roman" panose="02020603050405020304" pitchFamily="18" charset="0"/>
                <a:ea typeface="Times New Roman" panose="02020603050405020304" pitchFamily="18" charset="0"/>
              </a:rPr>
              <a:t>исполнительной власти, автономными и бюджетными учреждениями, </a:t>
            </a:r>
            <a:r>
              <a:rPr lang="ru-RU" sz="1800" b="1"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созданными</a:t>
            </a:r>
            <a:r>
              <a:rPr lang="ru-RU" sz="1800" i="1" dirty="0">
                <a:effectLst/>
                <a:latin typeface="Times New Roman" panose="02020603050405020304" pitchFamily="18" charset="0"/>
                <a:ea typeface="Times New Roman" panose="02020603050405020304" pitchFamily="18" charset="0"/>
              </a:rPr>
              <a:t> Российской Федерацией</a:t>
            </a:r>
            <a:r>
              <a:rPr lang="ru-RU" sz="1800" i="1" dirty="0">
                <a:effectLst/>
                <a:highlight>
                  <a:srgbClr val="FFFF00"/>
                </a:highlight>
                <a:latin typeface="Times New Roman" panose="02020603050405020304" pitchFamily="18" charset="0"/>
                <a:ea typeface="Times New Roman" panose="02020603050405020304" pitchFamily="18" charset="0"/>
              </a:rPr>
              <a:t>, с 1 июля 2022 года </a:t>
            </a:r>
            <a:r>
              <a:rPr lang="ru-RU" sz="1800" i="1" dirty="0">
                <a:effectLst/>
                <a:latin typeface="Times New Roman" panose="02020603050405020304" pitchFamily="18" charset="0"/>
                <a:ea typeface="Times New Roman" panose="02020603050405020304" pitchFamily="18" charset="0"/>
              </a:rPr>
              <a:t>при определении такими заказчиками поставщиков (подрядчиков, исполнителей), если извещения об осуществлении закупок размещены в единой информационной системе либо приглашения принять участие в закупках направлены с </a:t>
            </a:r>
            <a:r>
              <a:rPr lang="ru-RU" sz="1800" i="1" dirty="0">
                <a:effectLst/>
                <a:highlight>
                  <a:srgbClr val="FFFF00"/>
                </a:highlight>
                <a:latin typeface="Times New Roman" panose="02020603050405020304" pitchFamily="18" charset="0"/>
                <a:ea typeface="Times New Roman" panose="02020603050405020304" pitchFamily="18" charset="0"/>
              </a:rPr>
              <a:t>1 июля 2022 года</a:t>
            </a:r>
            <a:r>
              <a:rPr lang="ru-RU" sz="1800" i="1" dirty="0">
                <a:effectLst/>
                <a:latin typeface="Times New Roman" panose="02020603050405020304" pitchFamily="18" charset="0"/>
                <a:ea typeface="Times New Roman" panose="02020603050405020304" pitchFamily="18" charset="0"/>
              </a:rPr>
              <a:t>, или при заключении такими заказчиками </a:t>
            </a:r>
            <a:r>
              <a:rPr lang="ru-RU" sz="1800" i="1" dirty="0">
                <a:effectLst/>
                <a:highlight>
                  <a:srgbClr val="FFFF00"/>
                </a:highlight>
                <a:latin typeface="Times New Roman" panose="02020603050405020304" pitchFamily="18" charset="0"/>
                <a:ea typeface="Times New Roman" panose="02020603050405020304" pitchFamily="18" charset="0"/>
              </a:rPr>
              <a:t>с 1 июля 2022 года </a:t>
            </a:r>
            <a:r>
              <a:rPr lang="ru-RU" sz="1800" i="1" dirty="0">
                <a:effectLst/>
                <a:latin typeface="Times New Roman" panose="02020603050405020304" pitchFamily="18" charset="0"/>
                <a:ea typeface="Times New Roman" panose="02020603050405020304" pitchFamily="18" charset="0"/>
              </a:rPr>
              <a:t>контрактов с единственными поставщиками (подрядчиками, исполнителями))</a:t>
            </a:r>
            <a:r>
              <a:rPr lang="ru-RU" sz="1800" dirty="0">
                <a:effectLst/>
                <a:latin typeface="Times New Roman" panose="02020603050405020304" pitchFamily="18" charset="0"/>
                <a:ea typeface="Times New Roman" panose="02020603050405020304" pitchFamily="18" charset="0"/>
              </a:rPr>
              <a:t> кроме:</a:t>
            </a:r>
          </a:p>
          <a:p>
            <a:pPr marL="342900" lvl="0" indent="-342900">
              <a:buFont typeface="+mj-lt"/>
              <a:buAutoNum type="arabicPeriod"/>
            </a:pPr>
            <a:r>
              <a:rPr lang="ru-RU" sz="1800" dirty="0">
                <a:effectLst/>
                <a:latin typeface="Times New Roman" panose="02020603050405020304" pitchFamily="18" charset="0"/>
                <a:ea typeface="Times New Roman" panose="02020603050405020304" pitchFamily="18" charset="0"/>
              </a:rPr>
              <a:t>Иной срок установлен законодательством РФ</a:t>
            </a:r>
          </a:p>
          <a:p>
            <a:pPr marL="342900" lvl="0" indent="-342900">
              <a:buFont typeface="+mj-lt"/>
              <a:buAutoNum type="arabicPeriod"/>
            </a:pPr>
            <a:r>
              <a:rPr lang="ru-RU" sz="1800" dirty="0">
                <a:effectLst/>
                <a:latin typeface="Times New Roman" panose="02020603050405020304" pitchFamily="18" charset="0"/>
                <a:ea typeface="Times New Roman" panose="02020603050405020304" pitchFamily="18" charset="0"/>
              </a:rPr>
              <a:t>Документ о приемке не оформляется через ЕИС – оплата не более </a:t>
            </a:r>
            <a:r>
              <a:rPr lang="ru-RU" sz="1800" b="1" dirty="0">
                <a:solidFill>
                  <a:srgbClr val="FF0000"/>
                </a:solidFill>
                <a:effectLst/>
                <a:latin typeface="Times New Roman" panose="02020603050405020304" pitchFamily="18" charset="0"/>
                <a:ea typeface="Times New Roman" panose="02020603050405020304" pitchFamily="18" charset="0"/>
              </a:rPr>
              <a:t>10 </a:t>
            </a:r>
            <a:r>
              <a:rPr lang="ru-RU" sz="1800" b="1" dirty="0" err="1">
                <a:solidFill>
                  <a:srgbClr val="FF0000"/>
                </a:solidFill>
                <a:effectLst/>
                <a:latin typeface="Times New Roman" panose="02020603050405020304" pitchFamily="18" charset="0"/>
                <a:ea typeface="Times New Roman" panose="02020603050405020304" pitchFamily="18" charset="0"/>
              </a:rPr>
              <a:t>р.д</a:t>
            </a:r>
            <a:r>
              <a:rPr lang="ru-RU" sz="1800" b="1" dirty="0">
                <a:solidFill>
                  <a:srgbClr val="FF0000"/>
                </a:solidFill>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в таком случае</a:t>
            </a:r>
          </a:p>
          <a:p>
            <a:pPr marL="342900" lvl="0" indent="-342900">
              <a:buFont typeface="+mj-lt"/>
              <a:buAutoNum type="arabicPeriod"/>
            </a:pPr>
            <a:r>
              <a:rPr lang="ru-RU" sz="1800" dirty="0">
                <a:effectLst/>
                <a:latin typeface="Times New Roman" panose="02020603050405020304" pitchFamily="18" charset="0"/>
                <a:ea typeface="Times New Roman" panose="02020603050405020304" pitchFamily="18" charset="0"/>
              </a:rPr>
              <a:t>Если предусмотрено казначейское сопровождение в том числе в части авансирования – оплата не более </a:t>
            </a:r>
            <a:r>
              <a:rPr lang="ru-RU" sz="1800" b="1" dirty="0">
                <a:solidFill>
                  <a:srgbClr val="FF0000"/>
                </a:solidFill>
                <a:effectLst/>
                <a:latin typeface="Times New Roman" panose="02020603050405020304" pitchFamily="18" charset="0"/>
                <a:ea typeface="Times New Roman" panose="02020603050405020304" pitchFamily="18" charset="0"/>
              </a:rPr>
              <a:t>10 </a:t>
            </a:r>
            <a:r>
              <a:rPr lang="ru-RU" sz="1800" b="1" dirty="0" err="1">
                <a:solidFill>
                  <a:srgbClr val="FF0000"/>
                </a:solidFill>
                <a:effectLst/>
                <a:latin typeface="Times New Roman" panose="02020603050405020304" pitchFamily="18" charset="0"/>
                <a:ea typeface="Times New Roman" panose="02020603050405020304" pitchFamily="18" charset="0"/>
              </a:rPr>
              <a:t>р.д</a:t>
            </a:r>
            <a:r>
              <a:rPr lang="ru-RU" sz="1800" b="1" dirty="0">
                <a:solidFill>
                  <a:srgbClr val="FF0000"/>
                </a:solidFill>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в таком случае</a:t>
            </a:r>
          </a:p>
          <a:p>
            <a:pPr marL="342900" lvl="0" indent="-342900">
              <a:buFont typeface="+mj-lt"/>
              <a:buAutoNum type="arabicPeriod"/>
            </a:pPr>
            <a:r>
              <a:rPr lang="ru-RU" sz="1800" dirty="0">
                <a:effectLst/>
                <a:latin typeface="Times New Roman" panose="02020603050405020304" pitchFamily="18" charset="0"/>
                <a:ea typeface="Times New Roman" panose="02020603050405020304" pitchFamily="18" charset="0"/>
              </a:rPr>
              <a:t>Правительством установлен иной срок</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lvl="0" algn="ctr">
              <a:spcBef>
                <a:spcPct val="20000"/>
              </a:spcBef>
              <a:spcAft>
                <a:spcPts val="600"/>
              </a:spcAft>
            </a:pPr>
            <a:r>
              <a:rPr lang="ru-RU" sz="3200" b="1" i="1" dirty="0">
                <a:solidFill>
                  <a:srgbClr val="0E779D"/>
                </a:solidFill>
                <a:effectLst>
                  <a:outerShdw blurRad="38100" dist="38100" dir="2700000" algn="tl">
                    <a:srgbClr val="000000">
                      <a:alpha val="43137"/>
                    </a:srgbClr>
                  </a:outerShdw>
                </a:effectLst>
                <a:cs typeface="Arial" panose="020B0604020202020204" pitchFamily="34" charset="0"/>
              </a:rPr>
              <a:t>Сроки оплаты контрактов </a:t>
            </a:r>
          </a:p>
        </p:txBody>
      </p:sp>
    </p:spTree>
    <p:extLst>
      <p:ext uri="{BB962C8B-B14F-4D97-AF65-F5344CB8AC3E}">
        <p14:creationId xmlns:p14="http://schemas.microsoft.com/office/powerpoint/2010/main" val="11467821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113</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03834" y="730779"/>
            <a:ext cx="8785164" cy="3693319"/>
          </a:xfrm>
          <a:prstGeom prst="rect">
            <a:avLst/>
          </a:prstGeom>
          <a:noFill/>
        </p:spPr>
        <p:txBody>
          <a:bodyPr wrap="square">
            <a:spAutoFit/>
          </a:bodyPr>
          <a:lstStyle/>
          <a:p>
            <a:pPr algn="ctr"/>
            <a:r>
              <a:rPr lang="ru-RU" sz="1800" b="1" dirty="0">
                <a:effectLst/>
                <a:latin typeface="Times New Roman" panose="02020603050405020304" pitchFamily="18" charset="0"/>
                <a:ea typeface="Times New Roman" panose="02020603050405020304" pitchFamily="18" charset="0"/>
              </a:rPr>
              <a:t>Срок оплаты контракта по закупкам у СМП и СОНО</a:t>
            </a:r>
            <a:r>
              <a:rPr lang="ru-RU" sz="1800" dirty="0">
                <a:effectLst/>
                <a:latin typeface="Times New Roman" panose="02020603050405020304" pitchFamily="18" charset="0"/>
                <a:ea typeface="Times New Roman" panose="02020603050405020304" pitchFamily="18" charset="0"/>
              </a:rPr>
              <a:t> </a:t>
            </a:r>
            <a:r>
              <a:rPr lang="ru-RU" sz="1800" dirty="0">
                <a:solidFill>
                  <a:srgbClr val="FF0000"/>
                </a:solidFill>
                <a:effectLst/>
                <a:latin typeface="Times New Roman" panose="02020603050405020304" pitchFamily="18" charset="0"/>
                <a:ea typeface="Times New Roman" panose="02020603050405020304" pitchFamily="18" charset="0"/>
              </a:rPr>
              <a:t>(ч. 8 ст. 30 ) </a:t>
            </a:r>
            <a:r>
              <a:rPr lang="ru-RU" sz="1800" dirty="0">
                <a:effectLst/>
                <a:latin typeface="Times New Roman" panose="02020603050405020304" pitchFamily="18" charset="0"/>
                <a:ea typeface="Times New Roman" panose="02020603050405020304" pitchFamily="18" charset="0"/>
              </a:rPr>
              <a:t>– утрачивает силу </a:t>
            </a:r>
            <a:r>
              <a:rPr lang="ru-RU" sz="1800" dirty="0">
                <a:effectLst/>
                <a:highlight>
                  <a:srgbClr val="FFFF00"/>
                </a:highlight>
                <a:latin typeface="Times New Roman" panose="02020603050405020304" pitchFamily="18" charset="0"/>
                <a:ea typeface="Times New Roman" panose="02020603050405020304" pitchFamily="18" charset="0"/>
              </a:rPr>
              <a:t>с 1 мая 2022 </a:t>
            </a:r>
          </a:p>
          <a:p>
            <a:endParaRPr lang="ru-RU" dirty="0">
              <a:latin typeface="Times New Roman" panose="02020603050405020304" pitchFamily="18" charset="0"/>
              <a:ea typeface="Times New Roman" panose="02020603050405020304" pitchFamily="18" charset="0"/>
            </a:endParaRPr>
          </a:p>
          <a:p>
            <a:pPr algn="just"/>
            <a:r>
              <a:rPr lang="ru-RU" sz="1800" b="1" dirty="0">
                <a:effectLst/>
                <a:latin typeface="Times New Roman" panose="02020603050405020304" pitchFamily="18" charset="0"/>
                <a:ea typeface="Times New Roman" panose="02020603050405020304" pitchFamily="18" charset="0"/>
              </a:rPr>
              <a:t>Срок оплаты по контрактам</a:t>
            </a:r>
            <a:r>
              <a:rPr lang="ru-RU" b="1" dirty="0">
                <a:latin typeface="Times New Roman" panose="02020603050405020304" pitchFamily="18" charset="0"/>
                <a:ea typeface="Times New Roman" panose="02020603050405020304" pitchFamily="18" charset="0"/>
              </a:rPr>
              <a:t>, в том числе заключаемых с единственным поставщиком</a:t>
            </a:r>
            <a:r>
              <a:rPr lang="ru-RU" sz="1800" b="1" dirty="0">
                <a:effectLst/>
                <a:latin typeface="Times New Roman" panose="02020603050405020304" pitchFamily="18" charset="0"/>
                <a:ea typeface="Times New Roman" panose="02020603050405020304" pitchFamily="18" charset="0"/>
              </a:rPr>
              <a:t> </a:t>
            </a:r>
            <a:r>
              <a:rPr lang="ru-RU" sz="1800" dirty="0">
                <a:solidFill>
                  <a:srgbClr val="FF0000"/>
                </a:solidFill>
                <a:effectLst/>
                <a:latin typeface="Times New Roman" panose="02020603050405020304" pitchFamily="18" charset="0"/>
                <a:ea typeface="Times New Roman" panose="02020603050405020304" pitchFamily="18" charset="0"/>
              </a:rPr>
              <a:t>(в рамках ст.6 ч.12 104-ФЗ) </a:t>
            </a:r>
            <a:r>
              <a:rPr lang="ru-RU" sz="1800" dirty="0">
                <a:effectLst/>
                <a:latin typeface="Times New Roman" panose="02020603050405020304" pitchFamily="18" charset="0"/>
                <a:ea typeface="Times New Roman" panose="02020603050405020304" pitchFamily="18" charset="0"/>
              </a:rPr>
              <a:t>(заказчикам </a:t>
            </a:r>
            <a:r>
              <a:rPr lang="ru-RU" sz="1800" b="1" dirty="0">
                <a:effectLst/>
                <a:latin typeface="Times New Roman" panose="02020603050405020304" pitchFamily="18" charset="0"/>
                <a:ea typeface="Times New Roman" panose="02020603050405020304" pitchFamily="18" charset="0"/>
              </a:rPr>
              <a:t>не являющимися федеральными органами исполнительной власти</a:t>
            </a:r>
            <a:r>
              <a:rPr lang="ru-RU" sz="1800" dirty="0">
                <a:effectLst/>
                <a:latin typeface="Times New Roman" panose="02020603050405020304" pitchFamily="18" charset="0"/>
                <a:ea typeface="Times New Roman" panose="02020603050405020304" pitchFamily="18" charset="0"/>
              </a:rPr>
              <a:t>, автономными и бюджетными учреждениями, созданными Российской Федерацией) </a:t>
            </a:r>
            <a:r>
              <a:rPr lang="ru-RU" sz="1800" dirty="0">
                <a:effectLst/>
                <a:highlight>
                  <a:srgbClr val="FFFF00"/>
                </a:highlight>
                <a:latin typeface="Times New Roman" panose="02020603050405020304" pitchFamily="18" charset="0"/>
                <a:ea typeface="Times New Roman" panose="02020603050405020304" pitchFamily="18" charset="0"/>
              </a:rPr>
              <a:t>с 1 мая по 30 июня 2022 года включительно</a:t>
            </a:r>
          </a:p>
          <a:p>
            <a:pPr algn="just"/>
            <a:r>
              <a:rPr lang="ru-RU" sz="1800" dirty="0">
                <a:effectLst/>
                <a:latin typeface="Times New Roman" panose="02020603050405020304" pitchFamily="18" charset="0"/>
                <a:ea typeface="Times New Roman" panose="02020603050405020304" pitchFamily="18" charset="0"/>
              </a:rPr>
              <a:t> – </a:t>
            </a:r>
            <a:r>
              <a:rPr lang="ru-RU" sz="1800" i="1" dirty="0">
                <a:effectLst/>
                <a:latin typeface="Times New Roman" panose="02020603050405020304" pitchFamily="18" charset="0"/>
                <a:ea typeface="Times New Roman" panose="02020603050405020304" pitchFamily="18" charset="0"/>
              </a:rPr>
              <a:t>не более 15 рабочих дней</a:t>
            </a:r>
            <a:r>
              <a:rPr lang="ru-RU" sz="1800" dirty="0">
                <a:effectLst/>
                <a:latin typeface="Times New Roman" panose="02020603050405020304" pitchFamily="18" charset="0"/>
                <a:ea typeface="Times New Roman" panose="02020603050405020304" pitchFamily="18" charset="0"/>
              </a:rPr>
              <a:t>. (кроме иных сроков, установленных законодательством; применения электронного актирования и по результатам закупки у СМП и СОНО – </a:t>
            </a:r>
            <a:r>
              <a:rPr lang="ru-RU" sz="1800" i="1" dirty="0">
                <a:effectLst/>
                <a:latin typeface="Times New Roman" panose="02020603050405020304" pitchFamily="18" charset="0"/>
                <a:ea typeface="Times New Roman" panose="02020603050405020304" pitchFamily="18" charset="0"/>
              </a:rPr>
              <a:t>10 р</a:t>
            </a:r>
            <a:r>
              <a:rPr lang="ru-RU" i="1" dirty="0">
                <a:latin typeface="Times New Roman" panose="02020603050405020304" pitchFamily="18" charset="0"/>
                <a:ea typeface="Times New Roman" panose="02020603050405020304" pitchFamily="18" charset="0"/>
              </a:rPr>
              <a:t>абочих </a:t>
            </a:r>
            <a:r>
              <a:rPr lang="ru-RU" sz="1800" i="1" dirty="0">
                <a:effectLst/>
                <a:latin typeface="Times New Roman" panose="02020603050405020304" pitchFamily="18" charset="0"/>
                <a:ea typeface="Times New Roman" panose="02020603050405020304" pitchFamily="18" charset="0"/>
              </a:rPr>
              <a:t>дней</a:t>
            </a:r>
            <a:r>
              <a:rPr lang="ru-RU" sz="1800" dirty="0">
                <a:effectLst/>
                <a:latin typeface="Times New Roman" panose="02020603050405020304" pitchFamily="18" charset="0"/>
                <a:ea typeface="Times New Roman" panose="02020603050405020304" pitchFamily="18" charset="0"/>
              </a:rPr>
              <a:t>)</a:t>
            </a:r>
          </a:p>
          <a:p>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 </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lvl="0" algn="ctr">
              <a:spcBef>
                <a:spcPct val="20000"/>
              </a:spcBef>
              <a:spcAft>
                <a:spcPts val="600"/>
              </a:spcAft>
            </a:pPr>
            <a:r>
              <a:rPr lang="ru-RU" sz="3200" b="1" i="1" dirty="0">
                <a:solidFill>
                  <a:srgbClr val="0E779D"/>
                </a:solidFill>
                <a:effectLst>
                  <a:outerShdw blurRad="38100" dist="38100" dir="2700000" algn="tl">
                    <a:srgbClr val="000000">
                      <a:alpha val="43137"/>
                    </a:srgbClr>
                  </a:outerShdw>
                </a:effectLst>
                <a:cs typeface="Arial" panose="020B0604020202020204" pitchFamily="34" charset="0"/>
              </a:rPr>
              <a:t>Сроки оплаты контрактов </a:t>
            </a:r>
          </a:p>
        </p:txBody>
      </p:sp>
    </p:spTree>
    <p:extLst>
      <p:ext uri="{BB962C8B-B14F-4D97-AF65-F5344CB8AC3E}">
        <p14:creationId xmlns:p14="http://schemas.microsoft.com/office/powerpoint/2010/main" val="16860837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EDE808-26FB-6EA6-0797-32EF800E15B0}"/>
              </a:ext>
            </a:extLst>
          </p:cNvPr>
          <p:cNvSpPr>
            <a:spLocks noGrp="1"/>
          </p:cNvSpPr>
          <p:nvPr>
            <p:ph type="sldNum" sz="quarter" idx="12"/>
          </p:nvPr>
        </p:nvSpPr>
        <p:spPr/>
        <p:txBody>
          <a:bodyPr/>
          <a:lstStyle/>
          <a:p>
            <a:fld id="{2066355A-084C-D24E-9AD2-7E4FC41EA627}" type="slidenum">
              <a:rPr lang="en-US" smtClean="0"/>
              <a:pPr/>
              <a:t>114</a:t>
            </a:fld>
            <a:endParaRPr lang="en-US" dirty="0"/>
          </a:p>
        </p:txBody>
      </p:sp>
      <p:sp>
        <p:nvSpPr>
          <p:cNvPr id="4" name="TextBox 3">
            <a:extLst>
              <a:ext uri="{FF2B5EF4-FFF2-40B4-BE49-F238E27FC236}">
                <a16:creationId xmlns:a16="http://schemas.microsoft.com/office/drawing/2014/main" id="{D23D4343-799F-A3B5-BBD5-5DE296F959B0}"/>
              </a:ext>
            </a:extLst>
          </p:cNvPr>
          <p:cNvSpPr txBox="1"/>
          <p:nvPr/>
        </p:nvSpPr>
        <p:spPr>
          <a:xfrm>
            <a:off x="358836" y="0"/>
            <a:ext cx="6575364" cy="738664"/>
          </a:xfrm>
          <a:prstGeom prst="rect">
            <a:avLst/>
          </a:prstGeom>
          <a:noFill/>
        </p:spPr>
        <p:txBody>
          <a:bodyPr wrap="square">
            <a:spAutoFit/>
          </a:bodyPr>
          <a:lstStyle/>
          <a:p>
            <a:r>
              <a:rPr lang="ru-RU" sz="1400" b="1" dirty="0"/>
              <a:t>Письмо Казначейства России от 11.05.2022 N 07-04-05/14-11260 «О сроках оплаты поставленного товара, выполненной работы, оказанной услуги, отдельных этапов исполнения контракта»</a:t>
            </a:r>
          </a:p>
        </p:txBody>
      </p:sp>
      <p:sp>
        <p:nvSpPr>
          <p:cNvPr id="8" name="TextBox 7">
            <a:extLst>
              <a:ext uri="{FF2B5EF4-FFF2-40B4-BE49-F238E27FC236}">
                <a16:creationId xmlns:a16="http://schemas.microsoft.com/office/drawing/2014/main" id="{E0C9AAAC-9FE5-1989-54CC-7AC0217573FC}"/>
              </a:ext>
            </a:extLst>
          </p:cNvPr>
          <p:cNvSpPr txBox="1"/>
          <p:nvPr/>
        </p:nvSpPr>
        <p:spPr>
          <a:xfrm>
            <a:off x="358836" y="888429"/>
            <a:ext cx="7972364" cy="3985706"/>
          </a:xfrm>
          <a:prstGeom prst="rect">
            <a:avLst/>
          </a:prstGeom>
          <a:noFill/>
        </p:spPr>
        <p:txBody>
          <a:bodyPr wrap="square">
            <a:spAutoFit/>
          </a:bodyPr>
          <a:lstStyle/>
          <a:p>
            <a:pPr indent="360000">
              <a:spcAft>
                <a:spcPts val="600"/>
              </a:spcAft>
            </a:pPr>
            <a:r>
              <a:rPr lang="ru-RU" sz="1400" dirty="0"/>
              <a:t>Согласно части 13.1 статьи 34 Закона N 44-ФЗ с 01.05.2022 срок оплаты заказчиком поставленного товара, выполненной работы (ее результатов), оказанной услуги, отдельных этапов исполнения контракта должен составлять:</a:t>
            </a:r>
          </a:p>
          <a:p>
            <a:pPr indent="360000">
              <a:spcAft>
                <a:spcPts val="600"/>
              </a:spcAft>
            </a:pPr>
            <a:r>
              <a:rPr lang="ru-RU" sz="1400" dirty="0"/>
              <a:t>не более семи рабочих дней с даты подписания заказчиком документа о приемке товаров, работ (ее результатов), оказанных услуг (далее - документ о приемке), сформированного с использованием единой информационной системы в сфере закупок (далее - ГИС ЕИС),</a:t>
            </a:r>
          </a:p>
          <a:p>
            <a:pPr indent="360000">
              <a:spcAft>
                <a:spcPts val="600"/>
              </a:spcAft>
            </a:pPr>
            <a:r>
              <a:rPr lang="ru-RU" sz="1400" dirty="0"/>
              <a:t>не более десяти рабочих дней с даты подписания заказчиком документа о приемке, сформированного и подписанного без использования ГИС ЕИС, а также в случае если в соответствии с законодательством Российской Федерации расчеты по контракту подлежат казначейскому сопровождению.</a:t>
            </a:r>
          </a:p>
          <a:p>
            <a:pPr indent="360000">
              <a:spcAft>
                <a:spcPts val="600"/>
              </a:spcAft>
            </a:pPr>
            <a:r>
              <a:rPr lang="ru-RU" sz="1400" dirty="0"/>
              <a:t>Данная норма вступила в силу с 1 мая 2022 г. для федеральных органов исполнительной власти, включая территориальные органы федеральных органов исполнительной власти, федеральных бюджетных и автономных учреждений (далее соответственно - ФОИВ, ФАУ, ФБУ) в отношении контрактов, заключенных по результатам определения поставщика (подрядчика, исполнителя), извещения об осуществлении закупки по которым размещены в ГИС ЕИС либо приглашения принять участие в закупке направлены после 1 мая 2022 г., </a:t>
            </a:r>
            <a:r>
              <a:rPr lang="ru-RU" sz="1400" b="1" dirty="0"/>
              <a:t>а также в отношении контрактов, заключенных с единственным поставщиком (подрядчиком, исполнителем)</a:t>
            </a:r>
            <a:r>
              <a:rPr lang="ru-RU" sz="1400" dirty="0"/>
              <a:t> после 1 мая 2022 г.</a:t>
            </a:r>
          </a:p>
        </p:txBody>
      </p:sp>
    </p:spTree>
    <p:extLst>
      <p:ext uri="{BB962C8B-B14F-4D97-AF65-F5344CB8AC3E}">
        <p14:creationId xmlns:p14="http://schemas.microsoft.com/office/powerpoint/2010/main" val="35901572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115</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792655"/>
            <a:ext cx="8785164" cy="3139321"/>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Электронный конкурс</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С 16.04.2022:</a:t>
            </a:r>
          </a:p>
          <a:p>
            <a:r>
              <a:rPr lang="ru-RU" sz="1800" dirty="0">
                <a:effectLst/>
                <a:latin typeface="Times New Roman" panose="02020603050405020304" pitchFamily="18" charset="0"/>
                <a:ea typeface="Times New Roman" panose="02020603050405020304" pitchFamily="18" charset="0"/>
              </a:rPr>
              <a:t>Если первые части заявок не оценивается (кроме стройки), то </a:t>
            </a:r>
            <a:r>
              <a:rPr lang="ru-RU" sz="1800" b="1" dirty="0">
                <a:effectLst/>
                <a:latin typeface="Times New Roman" panose="02020603050405020304" pitchFamily="18" charset="0"/>
                <a:ea typeface="Times New Roman" panose="02020603050405020304" pitchFamily="18" charset="0"/>
              </a:rPr>
              <a:t>вторая часть заявки содержит характеристики объекта закупки и его страну происхождения </a:t>
            </a:r>
            <a:r>
              <a:rPr lang="ru-RU" sz="1800" dirty="0">
                <a:effectLst/>
                <a:latin typeface="Times New Roman" panose="02020603050405020304" pitchFamily="18" charset="0"/>
                <a:ea typeface="Times New Roman" panose="02020603050405020304" pitchFamily="18" charset="0"/>
              </a:rPr>
              <a:t>(для товара).</a:t>
            </a:r>
          </a:p>
          <a:p>
            <a:r>
              <a:rPr lang="ru-RU" sz="1800" dirty="0">
                <a:effectLst/>
                <a:latin typeface="Times New Roman" panose="02020603050405020304" pitchFamily="18" charset="0"/>
                <a:ea typeface="Times New Roman" panose="02020603050405020304" pitchFamily="18" charset="0"/>
              </a:rPr>
              <a:t> </a:t>
            </a:r>
          </a:p>
          <a:p>
            <a:r>
              <a:rPr lang="ru-RU" sz="1800" dirty="0">
                <a:effectLst/>
                <a:highlight>
                  <a:srgbClr val="FFFF00"/>
                </a:highlight>
                <a:latin typeface="Times New Roman" panose="02020603050405020304" pitchFamily="18" charset="0"/>
                <a:ea typeface="Times New Roman" panose="02020603050405020304" pitchFamily="18" charset="0"/>
              </a:rPr>
              <a:t>С 1 января 2023 года</a:t>
            </a:r>
            <a:r>
              <a:rPr lang="ru-RU" sz="1800" dirty="0">
                <a:effectLst/>
                <a:latin typeface="Times New Roman" panose="02020603050405020304" pitchFamily="18" charset="0"/>
                <a:ea typeface="Times New Roman" panose="02020603050405020304" pitchFamily="18" charset="0"/>
              </a:rPr>
              <a:t>:</a:t>
            </a:r>
          </a:p>
          <a:p>
            <a:r>
              <a:rPr lang="ru-RU" sz="1800" dirty="0">
                <a:effectLst/>
                <a:latin typeface="Times New Roman" panose="02020603050405020304" pitchFamily="18" charset="0"/>
                <a:ea typeface="Times New Roman" panose="02020603050405020304" pitchFamily="18" charset="0"/>
              </a:rPr>
              <a:t>Указывается возможность подать ЦП ниже нуля – предложение платы за право заключения контракта (указывается в качестве цены контракта).</a:t>
            </a:r>
          </a:p>
          <a:p>
            <a:r>
              <a:rPr lang="ru-RU" sz="1800" dirty="0">
                <a:effectLst/>
                <a:latin typeface="Times New Roman" panose="02020603050405020304" pitchFamily="18" charset="0"/>
                <a:ea typeface="Times New Roman" panose="02020603050405020304" pitchFamily="18" charset="0"/>
              </a:rPr>
              <a:t>В причинах отклонения за непредоставление документов участником в составе заявки – исключены слова о направлении таких документов оператору площадки.</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Изменения в процедурах</a:t>
            </a:r>
          </a:p>
        </p:txBody>
      </p:sp>
    </p:spTree>
    <p:extLst>
      <p:ext uri="{BB962C8B-B14F-4D97-AF65-F5344CB8AC3E}">
        <p14:creationId xmlns:p14="http://schemas.microsoft.com/office/powerpoint/2010/main" val="39012955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116</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792655"/>
            <a:ext cx="8785164" cy="923330"/>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Электронный аукцион</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С </a:t>
            </a:r>
            <a:r>
              <a:rPr lang="ru-RU" sz="1800" dirty="0">
                <a:effectLst/>
                <a:highlight>
                  <a:srgbClr val="FFFF00"/>
                </a:highlight>
                <a:latin typeface="Times New Roman" panose="02020603050405020304" pitchFamily="18" charset="0"/>
                <a:ea typeface="Times New Roman" panose="02020603050405020304" pitchFamily="18" charset="0"/>
              </a:rPr>
              <a:t>1 января 2023 </a:t>
            </a:r>
            <a:r>
              <a:rPr lang="ru-RU" sz="1800" dirty="0">
                <a:effectLst/>
                <a:latin typeface="Times New Roman" panose="02020603050405020304" pitchFamily="18" charset="0"/>
                <a:ea typeface="Times New Roman" panose="02020603050405020304" pitchFamily="18" charset="0"/>
              </a:rPr>
              <a:t>года:</a:t>
            </a:r>
          </a:p>
          <a:p>
            <a:r>
              <a:rPr lang="ru-RU" sz="1800" dirty="0">
                <a:effectLst/>
                <a:latin typeface="Times New Roman" panose="02020603050405020304" pitchFamily="18" charset="0"/>
                <a:ea typeface="Times New Roman" panose="02020603050405020304" pitchFamily="18" charset="0"/>
              </a:rPr>
              <a:t>Торги на повышение – без лимита в 100 млн. руб.</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Изменения в процедурах</a:t>
            </a:r>
          </a:p>
        </p:txBody>
      </p:sp>
    </p:spTree>
    <p:extLst>
      <p:ext uri="{BB962C8B-B14F-4D97-AF65-F5344CB8AC3E}">
        <p14:creationId xmlns:p14="http://schemas.microsoft.com/office/powerpoint/2010/main" val="16398850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117</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792655"/>
            <a:ext cx="8785164" cy="923330"/>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Электронный запрос котировок</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С </a:t>
            </a:r>
            <a:r>
              <a:rPr lang="ru-RU" sz="1800" dirty="0">
                <a:effectLst/>
                <a:highlight>
                  <a:srgbClr val="FFFF00"/>
                </a:highlight>
                <a:latin typeface="Times New Roman" panose="02020603050405020304" pitchFamily="18" charset="0"/>
                <a:ea typeface="Times New Roman" panose="02020603050405020304" pitchFamily="18" charset="0"/>
              </a:rPr>
              <a:t>16.04.2022</a:t>
            </a:r>
            <a:r>
              <a:rPr lang="ru-RU" sz="1800" dirty="0">
                <a:effectLst/>
                <a:latin typeface="Times New Roman" panose="02020603050405020304" pitchFamily="18" charset="0"/>
                <a:ea typeface="Times New Roman" panose="02020603050405020304" pitchFamily="18" charset="0"/>
              </a:rPr>
              <a:t>:</a:t>
            </a:r>
          </a:p>
          <a:p>
            <a:r>
              <a:rPr lang="ru-RU" sz="1800" dirty="0">
                <a:effectLst/>
                <a:latin typeface="Times New Roman" panose="02020603050405020304" pitchFamily="18" charset="0"/>
                <a:ea typeface="Times New Roman" panose="02020603050405020304" pitchFamily="18" charset="0"/>
              </a:rPr>
              <a:t>Направление проекта контракта победителю – не позднее 1 рабочего дня после итогов.</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Изменения в процедурах</a:t>
            </a:r>
          </a:p>
        </p:txBody>
      </p:sp>
    </p:spTree>
    <p:extLst>
      <p:ext uri="{BB962C8B-B14F-4D97-AF65-F5344CB8AC3E}">
        <p14:creationId xmlns:p14="http://schemas.microsoft.com/office/powerpoint/2010/main" val="31218290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118</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03834" y="655152"/>
            <a:ext cx="8785164" cy="2308324"/>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rPr>
              <a:t>В случае одностороннего расторжения контракта заказчиком – сведения в РНП направляются не позднее </a:t>
            </a:r>
            <a:r>
              <a:rPr lang="ru-RU" sz="1800" b="1" dirty="0">
                <a:solidFill>
                  <a:srgbClr val="FF0000"/>
                </a:solidFill>
                <a:effectLst/>
                <a:latin typeface="Times New Roman" panose="02020603050405020304" pitchFamily="18" charset="0"/>
                <a:ea typeface="Times New Roman" panose="02020603050405020304" pitchFamily="18" charset="0"/>
              </a:rPr>
              <a:t>2х рабочих дней </a:t>
            </a:r>
            <a:r>
              <a:rPr lang="ru-RU" sz="1800" dirty="0">
                <a:effectLst/>
                <a:latin typeface="Times New Roman" panose="02020603050405020304" pitchFamily="18" charset="0"/>
                <a:ea typeface="Times New Roman" panose="02020603050405020304" pitchFamily="18" charset="0"/>
              </a:rPr>
              <a:t>с момента вступления в силу решения о расторжении.</a:t>
            </a:r>
          </a:p>
          <a:p>
            <a:endParaRPr lang="ru-RU" sz="1800" dirty="0">
              <a:effectLst/>
              <a:latin typeface="Times New Roman" panose="02020603050405020304" pitchFamily="18" charset="0"/>
              <a:ea typeface="Times New Roman" panose="02020603050405020304" pitchFamily="18" charset="0"/>
            </a:endParaRPr>
          </a:p>
          <a:p>
            <a:r>
              <a:rPr lang="ru-RU" sz="1800" dirty="0">
                <a:effectLst/>
                <a:highlight>
                  <a:srgbClr val="FFFF00"/>
                </a:highlight>
                <a:latin typeface="Times New Roman" panose="02020603050405020304" pitchFamily="18" charset="0"/>
                <a:ea typeface="Times New Roman" panose="02020603050405020304" pitchFamily="18" charset="0"/>
              </a:rPr>
              <a:t>С 01.07.2022:</a:t>
            </a:r>
          </a:p>
          <a:p>
            <a:r>
              <a:rPr lang="ru-RU" sz="1800" dirty="0">
                <a:effectLst/>
                <a:latin typeface="Times New Roman" panose="02020603050405020304" pitchFamily="18" charset="0"/>
                <a:ea typeface="Times New Roman" panose="02020603050405020304" pitchFamily="18" charset="0"/>
              </a:rPr>
              <a:t>В случае одностороннего расторжения контракта </a:t>
            </a:r>
            <a:r>
              <a:rPr lang="ru-RU" sz="1800" b="1" dirty="0">
                <a:effectLst/>
                <a:latin typeface="Times New Roman" panose="02020603050405020304" pitchFamily="18" charset="0"/>
                <a:ea typeface="Times New Roman" panose="02020603050405020304" pitchFamily="18" charset="0"/>
              </a:rPr>
              <a:t>исполнителем</a:t>
            </a:r>
            <a:r>
              <a:rPr lang="ru-RU" sz="1800" dirty="0">
                <a:effectLst/>
                <a:latin typeface="Times New Roman" panose="02020603050405020304" pitchFamily="18" charset="0"/>
                <a:ea typeface="Times New Roman" panose="02020603050405020304" pitchFamily="18" charset="0"/>
              </a:rPr>
              <a:t> – сведения в РНП направляются не позднее </a:t>
            </a:r>
            <a:r>
              <a:rPr lang="ru-RU" sz="1800" b="1" dirty="0">
                <a:solidFill>
                  <a:srgbClr val="FF0000"/>
                </a:solidFill>
                <a:effectLst/>
                <a:latin typeface="Times New Roman" panose="02020603050405020304" pitchFamily="18" charset="0"/>
                <a:ea typeface="Times New Roman" panose="02020603050405020304" pitchFamily="18" charset="0"/>
              </a:rPr>
              <a:t>2х рабочих дней </a:t>
            </a:r>
            <a:r>
              <a:rPr lang="ru-RU" sz="1800" dirty="0">
                <a:effectLst/>
                <a:latin typeface="Times New Roman" panose="02020603050405020304" pitchFamily="18" charset="0"/>
                <a:ea typeface="Times New Roman" panose="02020603050405020304" pitchFamily="18" charset="0"/>
              </a:rPr>
              <a:t>с момента вступления в силу решения о расторжении.</a:t>
            </a:r>
          </a:p>
        </p:txBody>
      </p:sp>
    </p:spTree>
    <p:extLst>
      <p:ext uri="{BB962C8B-B14F-4D97-AF65-F5344CB8AC3E}">
        <p14:creationId xmlns:p14="http://schemas.microsoft.com/office/powerpoint/2010/main" val="16680104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119</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2308324"/>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rPr>
              <a:t> </a:t>
            </a:r>
          </a:p>
          <a:p>
            <a:r>
              <a:rPr lang="ru-RU" sz="1800" b="1" dirty="0">
                <a:effectLst/>
                <a:latin typeface="Times New Roman" panose="02020603050405020304" pitchFamily="18" charset="0"/>
                <a:ea typeface="Times New Roman" panose="02020603050405020304" pitchFamily="18" charset="0"/>
              </a:rPr>
              <a:t>В части РНП </a:t>
            </a:r>
            <a:r>
              <a:rPr lang="ru-RU" sz="1800" dirty="0">
                <a:effectLst/>
                <a:highlight>
                  <a:srgbClr val="FFFF00"/>
                </a:highlight>
                <a:latin typeface="Times New Roman" panose="02020603050405020304" pitchFamily="18" charset="0"/>
                <a:ea typeface="Times New Roman" panose="02020603050405020304" pitchFamily="18" charset="0"/>
              </a:rPr>
              <a:t>с 01.07.2022:</a:t>
            </a:r>
          </a:p>
          <a:p>
            <a:r>
              <a:rPr lang="ru-RU" sz="1800" dirty="0">
                <a:effectLst/>
                <a:latin typeface="Times New Roman" panose="02020603050405020304" pitchFamily="18" charset="0"/>
                <a:ea typeface="Times New Roman" panose="02020603050405020304" pitchFamily="18" charset="0"/>
              </a:rPr>
              <a:t>Причина для включения в РНП – неисполнение или ненадлежащее исполнение обязательств, предусмотренных контрактом. (убирается упоминание суда или односторонний отказ заказчика)</a:t>
            </a:r>
          </a:p>
          <a:p>
            <a:r>
              <a:rPr lang="ru-RU" sz="1800" dirty="0">
                <a:effectLst/>
                <a:latin typeface="Times New Roman" panose="02020603050405020304" pitchFamily="18" charset="0"/>
                <a:ea typeface="Times New Roman" panose="02020603050405020304" pitchFamily="18" charset="0"/>
              </a:rPr>
              <a:t>Уточняются сроки направления сведений в РНП (</a:t>
            </a:r>
            <a:r>
              <a:rPr lang="ru-RU" sz="1800" b="1" dirty="0">
                <a:solidFill>
                  <a:srgbClr val="FF0000"/>
                </a:solidFill>
                <a:effectLst/>
                <a:latin typeface="Times New Roman" panose="02020603050405020304" pitchFamily="18" charset="0"/>
                <a:ea typeface="Times New Roman" panose="02020603050405020304" pitchFamily="18" charset="0"/>
              </a:rPr>
              <a:t>1 рабочий день</a:t>
            </a:r>
            <a:r>
              <a:rPr lang="ru-RU" sz="1800" dirty="0">
                <a:effectLst/>
                <a:latin typeface="Times New Roman" panose="02020603050405020304" pitchFamily="18" charset="0"/>
                <a:ea typeface="Times New Roman" panose="02020603050405020304" pitchFamily="18" charset="0"/>
              </a:rPr>
              <a:t> при признании уклонистом, </a:t>
            </a:r>
            <a:r>
              <a:rPr lang="ru-RU" sz="1800" b="1" dirty="0">
                <a:solidFill>
                  <a:srgbClr val="FF0000"/>
                </a:solidFill>
                <a:effectLst/>
                <a:latin typeface="Times New Roman" panose="02020603050405020304" pitchFamily="18" charset="0"/>
                <a:ea typeface="Times New Roman" panose="02020603050405020304" pitchFamily="18" charset="0"/>
              </a:rPr>
              <a:t>2 рабочих дня </a:t>
            </a:r>
            <a:r>
              <a:rPr lang="ru-RU" sz="1800" dirty="0">
                <a:effectLst/>
                <a:latin typeface="Times New Roman" panose="02020603050405020304" pitchFamily="18" charset="0"/>
                <a:ea typeface="Times New Roman" panose="02020603050405020304" pitchFamily="18" charset="0"/>
              </a:rPr>
              <a:t>от решения суда или вступления в силу отказа от исполнения)</a:t>
            </a:r>
          </a:p>
        </p:txBody>
      </p:sp>
    </p:spTree>
    <p:extLst>
      <p:ext uri="{BB962C8B-B14F-4D97-AF65-F5344CB8AC3E}">
        <p14:creationId xmlns:p14="http://schemas.microsoft.com/office/powerpoint/2010/main" val="325739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587F1CA-ED89-4C97-9337-5912868AC14E}"/>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
        <p:nvSpPr>
          <p:cNvPr id="4" name="TextBox 3">
            <a:extLst>
              <a:ext uri="{FF2B5EF4-FFF2-40B4-BE49-F238E27FC236}">
                <a16:creationId xmlns:a16="http://schemas.microsoft.com/office/drawing/2014/main" id="{F7351C17-45E2-4A9D-BAB0-23D4EA9D5AF9}"/>
              </a:ext>
            </a:extLst>
          </p:cNvPr>
          <p:cNvSpPr txBox="1"/>
          <p:nvPr/>
        </p:nvSpPr>
        <p:spPr>
          <a:xfrm>
            <a:off x="494378" y="745803"/>
            <a:ext cx="8155244" cy="2351926"/>
          </a:xfrm>
          <a:prstGeom prst="rect">
            <a:avLst/>
          </a:prstGeom>
          <a:noFill/>
        </p:spPr>
        <p:txBody>
          <a:bodyPr wrap="square">
            <a:spAutoFit/>
          </a:bodyPr>
          <a:lstStyle/>
          <a:p>
            <a:pPr lvl="0">
              <a:lnSpc>
                <a:spcPct val="106000"/>
              </a:lnSpc>
              <a:spcAft>
                <a:spcPts val="800"/>
              </a:spcAft>
            </a:pPr>
            <a:endParaRPr lang="ru-RU" sz="1800" dirty="0">
              <a:effectLst/>
              <a:latin typeface="Calibri" panose="020F0502020204030204" pitchFamily="34" charset="0"/>
              <a:ea typeface="Calibri" panose="020F0502020204030204" pitchFamily="34" charset="0"/>
            </a:endParaRPr>
          </a:p>
          <a:p>
            <a:pPr marL="228600">
              <a:lnSpc>
                <a:spcPct val="106000"/>
              </a:lnSpc>
              <a:spcAft>
                <a:spcPts val="800"/>
              </a:spcAft>
            </a:pPr>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ru-RU" sz="1800" b="1" kern="1200" dirty="0">
                <a:effectLst/>
                <a:latin typeface="Times New Roman" panose="02020603050405020304" pitchFamily="18" charset="0"/>
                <a:ea typeface="Calibri" panose="020F0502020204030204" pitchFamily="34" charset="0"/>
              </a:rPr>
              <a:t>Протоколы</a:t>
            </a:r>
            <a:r>
              <a:rPr lang="ru-RU" sz="1800" kern="1200" dirty="0">
                <a:effectLst/>
                <a:latin typeface="Times New Roman" panose="02020603050405020304" pitchFamily="18" charset="0"/>
                <a:ea typeface="Calibri" panose="020F0502020204030204" pitchFamily="34" charset="0"/>
              </a:rPr>
              <a:t> (не только по закупкам, но и о признании победителя уклонившимся от заключения контракта и т. д.) и решения формируются в электронном виде на ЕИС или электронной площадке и подписываются электронной подписью </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лица уполномоченного действовать от имени </a:t>
            </a:r>
            <a:r>
              <a:rPr lang="ru-RU" sz="1800" b="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заказчика</a:t>
            </a:r>
            <a:r>
              <a:rPr lang="ru-RU" sz="1800" kern="1200" dirty="0">
                <a:effectLst/>
                <a:latin typeface="Times New Roman" panose="02020603050405020304" pitchFamily="18" charset="0"/>
                <a:ea typeface="Calibri" panose="020F0502020204030204" pitchFamily="34" charset="0"/>
              </a:rPr>
              <a:t> (и членов закупочной комиссии при рассмотрении заявок).</a:t>
            </a:r>
            <a:endParaRPr lang="ru-RU"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2963DCA-15ED-427B-A209-157567EC6841}"/>
              </a:ext>
            </a:extLst>
          </p:cNvPr>
          <p:cNvSpPr txBox="1"/>
          <p:nvPr/>
        </p:nvSpPr>
        <p:spPr>
          <a:xfrm>
            <a:off x="358836" y="-13179"/>
            <a:ext cx="6605181" cy="830997"/>
          </a:xfrm>
          <a:prstGeom prst="rect">
            <a:avLst/>
          </a:prstGeom>
          <a:noFill/>
        </p:spPr>
        <p:txBody>
          <a:bodyPr wrap="square" rtlCol="0">
            <a:spAutoFit/>
          </a:bodyPr>
          <a:lstStyle/>
          <a:p>
            <a:pPr algn="ctr"/>
            <a:r>
              <a:rPr lang="ru-RU" sz="2400" b="1" dirty="0">
                <a:solidFill>
                  <a:srgbClr val="2182A5"/>
                </a:solidFill>
                <a:effectLst>
                  <a:outerShdw blurRad="38100" dist="38100" dir="2700000" algn="tl">
                    <a:srgbClr val="000000">
                      <a:alpha val="43137"/>
                    </a:srgbClr>
                  </a:outerShdw>
                </a:effectLst>
              </a:rPr>
              <a:t>Новый порядок проведения конкурентных процедур</a:t>
            </a:r>
          </a:p>
        </p:txBody>
      </p:sp>
    </p:spTree>
    <p:extLst>
      <p:ext uri="{BB962C8B-B14F-4D97-AF65-F5344CB8AC3E}">
        <p14:creationId xmlns:p14="http://schemas.microsoft.com/office/powerpoint/2010/main" val="12464548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2236CEF-D644-A75E-54C6-32649D8A78EC}"/>
              </a:ext>
            </a:extLst>
          </p:cNvPr>
          <p:cNvSpPr>
            <a:spLocks noGrp="1"/>
          </p:cNvSpPr>
          <p:nvPr>
            <p:ph type="sldNum" sz="quarter" idx="12"/>
          </p:nvPr>
        </p:nvSpPr>
        <p:spPr/>
        <p:txBody>
          <a:bodyPr/>
          <a:lstStyle/>
          <a:p>
            <a:fld id="{2066355A-084C-D24E-9AD2-7E4FC41EA627}" type="slidenum">
              <a:rPr lang="en-US" smtClean="0"/>
              <a:pPr/>
              <a:t>120</a:t>
            </a:fld>
            <a:endParaRPr lang="en-US" dirty="0"/>
          </a:p>
        </p:txBody>
      </p:sp>
      <p:sp>
        <p:nvSpPr>
          <p:cNvPr id="4" name="TextBox 3">
            <a:extLst>
              <a:ext uri="{FF2B5EF4-FFF2-40B4-BE49-F238E27FC236}">
                <a16:creationId xmlns:a16="http://schemas.microsoft.com/office/drawing/2014/main" id="{EFC7DA6E-D247-ABEF-8063-6DFC7B38086A}"/>
              </a:ext>
            </a:extLst>
          </p:cNvPr>
          <p:cNvSpPr txBox="1"/>
          <p:nvPr/>
        </p:nvSpPr>
        <p:spPr>
          <a:xfrm>
            <a:off x="358836" y="1098699"/>
            <a:ext cx="6499164" cy="1569660"/>
          </a:xfrm>
          <a:prstGeom prst="rect">
            <a:avLst/>
          </a:prstGeom>
          <a:noFill/>
        </p:spPr>
        <p:txBody>
          <a:bodyPr wrap="square">
            <a:spAutoFit/>
          </a:bodyPr>
          <a:lstStyle/>
          <a:p>
            <a:pPr algn="just"/>
            <a:r>
              <a:rPr lang="ru-RU" sz="1600" b="0" i="1" u="none" strike="noStrike" baseline="0" dirty="0">
                <a:latin typeface="Times New Roman" panose="02020603050405020304" pitchFamily="18" charset="0"/>
              </a:rPr>
              <a:t>В реестр недобросовестных поставщиков включается информация об участниках закупок, уклонившихся от заключения контрактов, а также о поставщиках (подрядчиках, исполнителях), с которыми контракты расторгнуты по решению суда или в случае одностороннего отказа заказчика от исполнения контракта в связи с существенным нарушением ими условий контрактов.</a:t>
            </a:r>
          </a:p>
        </p:txBody>
      </p:sp>
      <p:sp>
        <p:nvSpPr>
          <p:cNvPr id="6" name="TextBox 5">
            <a:extLst>
              <a:ext uri="{FF2B5EF4-FFF2-40B4-BE49-F238E27FC236}">
                <a16:creationId xmlns:a16="http://schemas.microsoft.com/office/drawing/2014/main" id="{AED063FB-BC0C-D7DA-315E-265393698CD0}"/>
              </a:ext>
            </a:extLst>
          </p:cNvPr>
          <p:cNvSpPr txBox="1"/>
          <p:nvPr/>
        </p:nvSpPr>
        <p:spPr>
          <a:xfrm>
            <a:off x="358836" y="3259971"/>
            <a:ext cx="7311964" cy="1477328"/>
          </a:xfrm>
          <a:prstGeom prst="rect">
            <a:avLst/>
          </a:prstGeom>
          <a:noFill/>
        </p:spPr>
        <p:txBody>
          <a:bodyPr wrap="square">
            <a:spAutoFit/>
          </a:bodyPr>
          <a:lstStyle/>
          <a:p>
            <a:pPr algn="just"/>
            <a:r>
              <a:rPr lang="ru-RU" sz="1800" b="0" i="1" u="none" strike="noStrike" baseline="0" dirty="0">
                <a:latin typeface="Times New Roman" panose="02020603050405020304" pitchFamily="18" charset="0"/>
              </a:rPr>
              <a:t>В реестр недобросовестных поставщиков включается информация об участниках закупок, уклонившихся от заключения контрактов, а также о поставщиках (подрядчиках, исполнителях), не исполнивших или ненадлежащим образом исполнивших обязательства, предусмотренные контрактами.</a:t>
            </a:r>
          </a:p>
        </p:txBody>
      </p:sp>
      <p:sp>
        <p:nvSpPr>
          <p:cNvPr id="7" name="TextBox 6">
            <a:extLst>
              <a:ext uri="{FF2B5EF4-FFF2-40B4-BE49-F238E27FC236}">
                <a16:creationId xmlns:a16="http://schemas.microsoft.com/office/drawing/2014/main" id="{6BFA7B2B-9024-8E49-BDCF-8F8A2A0C9B56}"/>
              </a:ext>
            </a:extLst>
          </p:cNvPr>
          <p:cNvSpPr txBox="1"/>
          <p:nvPr/>
        </p:nvSpPr>
        <p:spPr>
          <a:xfrm>
            <a:off x="495300" y="762000"/>
            <a:ext cx="1066800" cy="369332"/>
          </a:xfrm>
          <a:prstGeom prst="rect">
            <a:avLst/>
          </a:prstGeom>
          <a:noFill/>
        </p:spPr>
        <p:txBody>
          <a:bodyPr wrap="square" rtlCol="0">
            <a:spAutoFit/>
          </a:bodyPr>
          <a:lstStyle/>
          <a:p>
            <a:r>
              <a:rPr lang="ru-RU" b="1" dirty="0"/>
              <a:t>Сейчас:</a:t>
            </a:r>
          </a:p>
        </p:txBody>
      </p:sp>
      <p:sp>
        <p:nvSpPr>
          <p:cNvPr id="8" name="TextBox 7">
            <a:extLst>
              <a:ext uri="{FF2B5EF4-FFF2-40B4-BE49-F238E27FC236}">
                <a16:creationId xmlns:a16="http://schemas.microsoft.com/office/drawing/2014/main" id="{F91C4ECB-AA70-2B51-F821-926CB615101D}"/>
              </a:ext>
            </a:extLst>
          </p:cNvPr>
          <p:cNvSpPr txBox="1"/>
          <p:nvPr/>
        </p:nvSpPr>
        <p:spPr>
          <a:xfrm>
            <a:off x="495300" y="2897138"/>
            <a:ext cx="2425700" cy="369332"/>
          </a:xfrm>
          <a:prstGeom prst="rect">
            <a:avLst/>
          </a:prstGeom>
          <a:noFill/>
        </p:spPr>
        <p:txBody>
          <a:bodyPr wrap="square" rtlCol="0">
            <a:spAutoFit/>
          </a:bodyPr>
          <a:lstStyle/>
          <a:p>
            <a:r>
              <a:rPr lang="ru-RU" b="1" dirty="0"/>
              <a:t>С 01.07.2022:</a:t>
            </a:r>
          </a:p>
        </p:txBody>
      </p:sp>
    </p:spTree>
    <p:extLst>
      <p:ext uri="{BB962C8B-B14F-4D97-AF65-F5344CB8AC3E}">
        <p14:creationId xmlns:p14="http://schemas.microsoft.com/office/powerpoint/2010/main" val="28987662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91000AE6-FA07-E7B0-0FC2-080A2935E4CE}"/>
              </a:ext>
            </a:extLst>
          </p:cNvPr>
          <p:cNvSpPr>
            <a:spLocks noGrp="1"/>
          </p:cNvSpPr>
          <p:nvPr>
            <p:ph type="sldNum" sz="quarter" idx="12"/>
          </p:nvPr>
        </p:nvSpPr>
        <p:spPr/>
        <p:txBody>
          <a:bodyPr/>
          <a:lstStyle/>
          <a:p>
            <a:fld id="{2066355A-084C-D24E-9AD2-7E4FC41EA627}" type="slidenum">
              <a:rPr lang="en-US" smtClean="0"/>
              <a:pPr/>
              <a:t>121</a:t>
            </a:fld>
            <a:endParaRPr lang="en-US" dirty="0"/>
          </a:p>
        </p:txBody>
      </p:sp>
      <p:sp>
        <p:nvSpPr>
          <p:cNvPr id="4" name="TextBox 3">
            <a:extLst>
              <a:ext uri="{FF2B5EF4-FFF2-40B4-BE49-F238E27FC236}">
                <a16:creationId xmlns:a16="http://schemas.microsoft.com/office/drawing/2014/main" id="{02024C61-2209-7EF3-8030-D13472D30A6F}"/>
              </a:ext>
            </a:extLst>
          </p:cNvPr>
          <p:cNvSpPr txBox="1"/>
          <p:nvPr/>
        </p:nvSpPr>
        <p:spPr>
          <a:xfrm>
            <a:off x="358836" y="675729"/>
            <a:ext cx="8429564" cy="923330"/>
          </a:xfrm>
          <a:prstGeom prst="rect">
            <a:avLst/>
          </a:prstGeom>
          <a:noFill/>
        </p:spPr>
        <p:txBody>
          <a:bodyPr wrap="square">
            <a:spAutoFit/>
          </a:bodyPr>
          <a:lstStyle/>
          <a:p>
            <a:r>
              <a:rPr lang="ru-RU" sz="1800" b="1" dirty="0">
                <a:effectLst/>
                <a:latin typeface="Times New Roman" panose="02020603050405020304" pitchFamily="18" charset="0"/>
                <a:ea typeface="Calibri" panose="020F0502020204030204" pitchFamily="34" charset="0"/>
              </a:rPr>
              <a:t>25.05.2022г. официально опубликовано Постановление Правительства РФ от 23.05.2022г. №937 «О внесении изменений в постановление Правительства Российской Федерации от 29 декабря 2021 г. №2571»</a:t>
            </a:r>
            <a:endParaRPr lang="ru-RU" b="1" dirty="0"/>
          </a:p>
        </p:txBody>
      </p:sp>
      <p:sp>
        <p:nvSpPr>
          <p:cNvPr id="6" name="TextBox 5">
            <a:extLst>
              <a:ext uri="{FF2B5EF4-FFF2-40B4-BE49-F238E27FC236}">
                <a16:creationId xmlns:a16="http://schemas.microsoft.com/office/drawing/2014/main" id="{2B9891F5-8D07-B93D-D744-0C86DF03440F}"/>
              </a:ext>
            </a:extLst>
          </p:cNvPr>
          <p:cNvSpPr txBox="1"/>
          <p:nvPr/>
        </p:nvSpPr>
        <p:spPr>
          <a:xfrm>
            <a:off x="358836" y="1588423"/>
            <a:ext cx="8429564" cy="3642023"/>
          </a:xfrm>
          <a:prstGeom prst="rect">
            <a:avLst/>
          </a:prstGeom>
          <a:noFill/>
        </p:spPr>
        <p:txBody>
          <a:bodyPr wrap="square">
            <a:spAutoFit/>
          </a:bodyPr>
          <a:lstStyle/>
          <a:p>
            <a:pPr algn="just">
              <a:spcAft>
                <a:spcPts val="825"/>
              </a:spcAft>
            </a:pPr>
            <a:r>
              <a:rPr lang="ru-RU" sz="1600" dirty="0">
                <a:effectLst/>
                <a:latin typeface="Times New Roman" panose="02020603050405020304" pitchFamily="18" charset="0"/>
                <a:ea typeface="Calibri" panose="020F0502020204030204" pitchFamily="34" charset="0"/>
              </a:rPr>
              <a:t>в случае, если заказчик не устанавливает в соответствии с ч.1.1 ст. 31 44-ФЗ требование об отсутствии в РНП информации об участнике закупки, заказчик обязан установить требование об отсутствии в РНП информации об участнике закупки,</a:t>
            </a:r>
            <a:r>
              <a:rPr lang="ru-RU" sz="1400" dirty="0">
                <a:effectLst/>
                <a:latin typeface="Calibri" panose="020F0502020204030204" pitchFamily="34" charset="0"/>
                <a:ea typeface="Calibri" panose="020F0502020204030204" pitchFamily="34" charset="0"/>
              </a:rPr>
              <a:t> </a:t>
            </a:r>
            <a:r>
              <a:rPr lang="ru-RU" sz="1600" dirty="0">
                <a:effectLst/>
                <a:latin typeface="Times New Roman" panose="02020603050405020304" pitchFamily="18" charset="0"/>
                <a:ea typeface="Calibri" panose="020F0502020204030204" pitchFamily="34" charset="0"/>
              </a:rPr>
              <a:t>в том числе о лицах, информация о которых содержится в заявке на участие в закупке в соответствии с </a:t>
            </a:r>
            <a:r>
              <a:rPr lang="ru-RU" sz="1600" dirty="0" err="1">
                <a:effectLst/>
                <a:latin typeface="Times New Roman" panose="02020603050405020304" pitchFamily="18" charset="0"/>
                <a:ea typeface="Calibri" panose="020F0502020204030204" pitchFamily="34" charset="0"/>
              </a:rPr>
              <a:t>пп</a:t>
            </a:r>
            <a:r>
              <a:rPr lang="ru-RU" sz="1600" dirty="0">
                <a:effectLst/>
                <a:latin typeface="Times New Roman" panose="02020603050405020304" pitchFamily="18" charset="0"/>
                <a:ea typeface="Calibri" panose="020F0502020204030204" pitchFamily="34" charset="0"/>
              </a:rPr>
              <a:t>. "в" п. 1 ч. 1 ст. 43 44-ФЗ, в случае если такая информация включена в РНП в связи отказом от исполнения контракта по причине введения в отношении заказчика санкций и (или) мер ограничительного характера. </a:t>
            </a:r>
            <a:r>
              <a:rPr lang="ru-RU" sz="1600" i="1" dirty="0">
                <a:effectLst/>
                <a:latin typeface="Times New Roman" panose="02020603050405020304" pitchFamily="18" charset="0"/>
                <a:ea typeface="Calibri" panose="020F0502020204030204" pitchFamily="34" charset="0"/>
              </a:rPr>
              <a:t>Таким образом, требование об отсутствии информации об участнике в РНП в связи с отказом от исполнения контракта из-за санкций, введенных в отношения заказчика, применяется во всех госзакупках, а не только в закупках отдельных видов товаров, работ, услуг.</a:t>
            </a:r>
            <a:endParaRPr lang="ru-RU" sz="1600" dirty="0">
              <a:effectLst/>
              <a:latin typeface="Times New Roman" panose="02020603050405020304" pitchFamily="18" charset="0"/>
              <a:ea typeface="Calibri" panose="020F0502020204030204" pitchFamily="34" charset="0"/>
            </a:endParaRPr>
          </a:p>
          <a:p>
            <a:pPr algn="just">
              <a:spcAft>
                <a:spcPts val="825"/>
              </a:spcAft>
            </a:pPr>
            <a:r>
              <a:rPr lang="ru-RU" sz="1600" dirty="0">
                <a:effectLst/>
                <a:latin typeface="Times New Roman" panose="02020603050405020304" pitchFamily="18" charset="0"/>
                <a:ea typeface="Calibri" panose="020F0502020204030204" pitchFamily="34" charset="0"/>
              </a:rPr>
              <a:t>Постановление вступает в силу с 01.07.2022г. и применяется к закупкам, извещения об осуществлении которых размещены в ЕИС после дня вступления в силу Постановления, а в случае заключения контракта с единственным поставщиком – после дня вступления в силу Постановления.</a:t>
            </a:r>
          </a:p>
        </p:txBody>
      </p:sp>
    </p:spTree>
    <p:extLst>
      <p:ext uri="{BB962C8B-B14F-4D97-AF65-F5344CB8AC3E}">
        <p14:creationId xmlns:p14="http://schemas.microsoft.com/office/powerpoint/2010/main" val="29920138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9DC04314-7FF5-66FD-1BAC-D3E931421FD4}"/>
              </a:ext>
            </a:extLst>
          </p:cNvPr>
          <p:cNvSpPr>
            <a:spLocks noGrp="1"/>
          </p:cNvSpPr>
          <p:nvPr>
            <p:ph type="sldNum" sz="quarter" idx="12"/>
          </p:nvPr>
        </p:nvSpPr>
        <p:spPr/>
        <p:txBody>
          <a:bodyPr/>
          <a:lstStyle/>
          <a:p>
            <a:fld id="{2066355A-084C-D24E-9AD2-7E4FC41EA627}" type="slidenum">
              <a:rPr lang="en-US" smtClean="0"/>
              <a:pPr/>
              <a:t>122</a:t>
            </a:fld>
            <a:endParaRPr lang="en-US" dirty="0"/>
          </a:p>
        </p:txBody>
      </p:sp>
      <p:sp>
        <p:nvSpPr>
          <p:cNvPr id="4" name="TextBox 3">
            <a:extLst>
              <a:ext uri="{FF2B5EF4-FFF2-40B4-BE49-F238E27FC236}">
                <a16:creationId xmlns:a16="http://schemas.microsoft.com/office/drawing/2014/main" id="{D001365A-D929-01AA-CB09-243295EA6DAA}"/>
              </a:ext>
            </a:extLst>
          </p:cNvPr>
          <p:cNvSpPr txBox="1"/>
          <p:nvPr/>
        </p:nvSpPr>
        <p:spPr>
          <a:xfrm>
            <a:off x="470169" y="1234669"/>
            <a:ext cx="7798341" cy="1477328"/>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В части ведения реестра контракта.</a:t>
            </a:r>
            <a:endParaRPr lang="ru-RU" sz="1800" dirty="0">
              <a:effectLst/>
              <a:latin typeface="Times New Roman" panose="02020603050405020304" pitchFamily="18" charset="0"/>
              <a:ea typeface="Times New Roman" panose="02020603050405020304" pitchFamily="18" charset="0"/>
            </a:endParaRPr>
          </a:p>
          <a:p>
            <a:pPr algn="ctr"/>
            <a:r>
              <a:rPr lang="ru-RU" sz="1800" i="1" u="sng" dirty="0">
                <a:effectLst/>
                <a:latin typeface="Times New Roman" panose="02020603050405020304" pitchFamily="18" charset="0"/>
                <a:ea typeface="Times New Roman" panose="02020603050405020304" pitchFamily="18" charset="0"/>
              </a:rPr>
              <a:t>Не включается фирменное наименование в реестр</a:t>
            </a:r>
            <a:r>
              <a:rPr lang="ru-RU" sz="1800" dirty="0">
                <a:effectLst/>
                <a:latin typeface="Times New Roman" panose="02020603050405020304" pitchFamily="18" charset="0"/>
                <a:ea typeface="Times New Roman" panose="02020603050405020304" pitchFamily="18" charset="0"/>
              </a:rPr>
              <a:t>.</a:t>
            </a:r>
          </a:p>
          <a:p>
            <a:r>
              <a:rPr lang="ru-RU" sz="1800" dirty="0">
                <a:effectLst/>
                <a:latin typeface="Times New Roman" panose="02020603050405020304" pitchFamily="18" charset="0"/>
                <a:ea typeface="Times New Roman" panose="02020603050405020304" pitchFamily="18" charset="0"/>
              </a:rPr>
              <a:t>Информация о приемке направляется в реестр не позднее </a:t>
            </a:r>
            <a:r>
              <a:rPr lang="ru-RU" sz="1800" b="1" dirty="0">
                <a:solidFill>
                  <a:srgbClr val="FF0000"/>
                </a:solidFill>
                <a:effectLst/>
                <a:latin typeface="Times New Roman" panose="02020603050405020304" pitchFamily="18" charset="0"/>
                <a:ea typeface="Times New Roman" panose="02020603050405020304" pitchFamily="18" charset="0"/>
              </a:rPr>
              <a:t>1 рабочего дня со дня подписания</a:t>
            </a:r>
            <a:r>
              <a:rPr lang="ru-RU" sz="1800" dirty="0">
                <a:effectLst/>
                <a:latin typeface="Times New Roman" panose="02020603050405020304" pitchFamily="18" charset="0"/>
                <a:ea typeface="Times New Roman" panose="02020603050405020304" pitchFamily="18" charset="0"/>
              </a:rPr>
              <a:t>. А если документ о приемке подписан через ЕИС – то </a:t>
            </a:r>
            <a:r>
              <a:rPr lang="ru-RU" sz="1800" b="1" dirty="0">
                <a:solidFill>
                  <a:srgbClr val="FF0000"/>
                </a:solidFill>
                <a:effectLst/>
                <a:latin typeface="Times New Roman" panose="02020603050405020304" pitchFamily="18" charset="0"/>
                <a:ea typeface="Times New Roman" panose="02020603050405020304" pitchFamily="18" charset="0"/>
              </a:rPr>
              <a:t>день в день</a:t>
            </a:r>
            <a:r>
              <a:rPr lang="ru-RU" sz="1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1652497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123</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4247317"/>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rPr>
              <a:t>В части обжалования действий субъекта контроля – жалоба на действия оператора площадки, специализированной площадки распространяется и на направление заявки на участие в закупке.</a:t>
            </a:r>
          </a:p>
          <a:p>
            <a:endParaRPr lang="en-US"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Жалоба на заключение контракта (до момента заключения) подается также, участником, признанным уклонившимся.</a:t>
            </a:r>
          </a:p>
          <a:p>
            <a:r>
              <a:rPr lang="ru-RU" sz="1800" dirty="0">
                <a:effectLst/>
                <a:latin typeface="Times New Roman" panose="02020603050405020304" pitchFamily="18" charset="0"/>
                <a:ea typeface="Times New Roman" panose="02020603050405020304" pitchFamily="18" charset="0"/>
              </a:rPr>
              <a:t> </a:t>
            </a:r>
          </a:p>
          <a:p>
            <a:r>
              <a:rPr lang="ru-RU" sz="1800" b="1" dirty="0">
                <a:effectLst/>
                <a:latin typeface="Times New Roman" panose="02020603050405020304" pitchFamily="18" charset="0"/>
                <a:ea typeface="Times New Roman" panose="02020603050405020304" pitchFamily="18" charset="0"/>
              </a:rPr>
              <a:t>Изменения в статье 112:</a:t>
            </a:r>
          </a:p>
          <a:p>
            <a:r>
              <a:rPr lang="ru-RU" sz="1800" dirty="0">
                <a:effectLst/>
                <a:latin typeface="Times New Roman" panose="02020603050405020304" pitchFamily="18" charset="0"/>
                <a:ea typeface="Times New Roman" panose="02020603050405020304" pitchFamily="18" charset="0"/>
              </a:rPr>
              <a:t> </a:t>
            </a:r>
          </a:p>
          <a:p>
            <a:r>
              <a:rPr lang="ru-RU" sz="1800" b="1" dirty="0">
                <a:effectLst/>
                <a:latin typeface="Times New Roman" panose="02020603050405020304" pitchFamily="18" charset="0"/>
                <a:ea typeface="Times New Roman" panose="02020603050405020304" pitchFamily="18" charset="0"/>
              </a:rPr>
              <a:t>Часть 55 </a:t>
            </a:r>
            <a:r>
              <a:rPr lang="ru-RU" sz="1800" dirty="0">
                <a:effectLst/>
                <a:latin typeface="Times New Roman" panose="02020603050405020304" pitchFamily="18" charset="0"/>
                <a:ea typeface="Times New Roman" panose="02020603050405020304" pitchFamily="18" charset="0"/>
              </a:rPr>
              <a:t>– утратила силу (о возможности утверждения перечня ОКС, при которых возможно проектирование и строительство.</a:t>
            </a:r>
          </a:p>
          <a:p>
            <a:r>
              <a:rPr lang="ru-RU" sz="1800" b="1" dirty="0">
                <a:effectLst/>
                <a:latin typeface="Times New Roman" panose="02020603050405020304" pitchFamily="18" charset="0"/>
                <a:ea typeface="Times New Roman" panose="02020603050405020304" pitchFamily="18" charset="0"/>
              </a:rPr>
              <a:t>Часть 56 </a:t>
            </a:r>
            <a:r>
              <a:rPr lang="ru-RU" sz="1800" dirty="0">
                <a:effectLst/>
                <a:latin typeface="Times New Roman" panose="02020603050405020304" pitchFamily="18" charset="0"/>
                <a:ea typeface="Times New Roman" panose="02020603050405020304" pitchFamily="18" charset="0"/>
              </a:rPr>
              <a:t>– дает указание, что </a:t>
            </a:r>
            <a:r>
              <a:rPr lang="ru-RU" sz="1800" dirty="0">
                <a:effectLst/>
                <a:highlight>
                  <a:srgbClr val="FFFF00"/>
                </a:highlight>
                <a:latin typeface="Times New Roman" panose="02020603050405020304" pitchFamily="18" charset="0"/>
                <a:ea typeface="Times New Roman" panose="02020603050405020304" pitchFamily="18" charset="0"/>
              </a:rPr>
              <a:t>до 1 января 2024 </a:t>
            </a:r>
            <a:r>
              <a:rPr lang="ru-RU" sz="1800" dirty="0">
                <a:effectLst/>
                <a:latin typeface="Times New Roman" panose="02020603050405020304" pitchFamily="18" charset="0"/>
                <a:ea typeface="Times New Roman" panose="02020603050405020304" pitchFamily="18" charset="0"/>
              </a:rPr>
              <a:t>предметом контракта может быть одновременно подготовка проектной документации и (или) выполнение инженерных изысканий, выполнение работ по строительству, реконструкции и (или) капитальному ремонту объекта капитального строительства</a:t>
            </a:r>
          </a:p>
        </p:txBody>
      </p:sp>
    </p:spTree>
    <p:extLst>
      <p:ext uri="{BB962C8B-B14F-4D97-AF65-F5344CB8AC3E}">
        <p14:creationId xmlns:p14="http://schemas.microsoft.com/office/powerpoint/2010/main" val="32497755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124</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3724096"/>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Добавляется часть 63.1</a:t>
            </a:r>
          </a:p>
          <a:p>
            <a:pPr algn="just"/>
            <a:r>
              <a:rPr lang="ru-RU" sz="1800" dirty="0">
                <a:effectLst/>
                <a:highlight>
                  <a:srgbClr val="FFFF00"/>
                </a:highlight>
                <a:latin typeface="Times New Roman" panose="02020603050405020304" pitchFamily="18" charset="0"/>
                <a:ea typeface="Times New Roman" panose="02020603050405020304" pitchFamily="18" charset="0"/>
              </a:rPr>
              <a:t>До 1 января 2024 года </a:t>
            </a:r>
            <a:r>
              <a:rPr lang="ru-RU" sz="1800" dirty="0">
                <a:effectLst/>
                <a:latin typeface="Times New Roman" panose="02020603050405020304" pitchFamily="18" charset="0"/>
                <a:ea typeface="Times New Roman" panose="02020603050405020304" pitchFamily="18" charset="0"/>
              </a:rPr>
              <a:t>в случае, если проектной документацией объекта капитального строительства предусмотрено оборудование, необходимое для обеспечения эксплуатации такого объекта, предметом контракта наряду с выполнением работ по строительству, реконструкции и (или) капитальному ремонту объекта капитального строительства может являться поставка данного оборудования. В контракте должны быть указаны раздельно:</a:t>
            </a:r>
          </a:p>
          <a:p>
            <a:pPr algn="just">
              <a:spcBef>
                <a:spcPts val="1200"/>
              </a:spcBef>
            </a:pPr>
            <a:r>
              <a:rPr lang="ru-RU" sz="1800" dirty="0">
                <a:effectLst/>
                <a:latin typeface="Times New Roman" panose="02020603050405020304" pitchFamily="18" charset="0"/>
                <a:ea typeface="Times New Roman" panose="02020603050405020304" pitchFamily="18" charset="0"/>
              </a:rPr>
              <a:t>1) </a:t>
            </a:r>
            <a:r>
              <a:rPr lang="ru-RU" sz="1800" b="1" dirty="0">
                <a:effectLst/>
                <a:latin typeface="Times New Roman" panose="02020603050405020304" pitchFamily="18" charset="0"/>
                <a:ea typeface="Times New Roman" panose="02020603050405020304" pitchFamily="18" charset="0"/>
              </a:rPr>
              <a:t>стоимость работ </a:t>
            </a:r>
            <a:r>
              <a:rPr lang="ru-RU" sz="1800" dirty="0">
                <a:effectLst/>
                <a:latin typeface="Times New Roman" panose="02020603050405020304" pitchFamily="18" charset="0"/>
                <a:ea typeface="Times New Roman" panose="02020603050405020304" pitchFamily="18" charset="0"/>
              </a:rPr>
              <a:t>по строительству, реконструкции и (или) капитальному ремонту объекта капитального строительства;</a:t>
            </a:r>
          </a:p>
          <a:p>
            <a:pPr algn="just">
              <a:spcBef>
                <a:spcPts val="1200"/>
              </a:spcBef>
            </a:pPr>
            <a:r>
              <a:rPr lang="ru-RU" sz="1800" dirty="0">
                <a:effectLst/>
                <a:latin typeface="Times New Roman" panose="02020603050405020304" pitchFamily="18" charset="0"/>
                <a:ea typeface="Times New Roman" panose="02020603050405020304" pitchFamily="18" charset="0"/>
              </a:rPr>
              <a:t>2) </a:t>
            </a:r>
            <a:r>
              <a:rPr lang="ru-RU" sz="1800" b="1" dirty="0">
                <a:effectLst/>
                <a:latin typeface="Times New Roman" panose="02020603050405020304" pitchFamily="18" charset="0"/>
                <a:ea typeface="Times New Roman" panose="02020603050405020304" pitchFamily="18" charset="0"/>
              </a:rPr>
              <a:t>стоимость поставки </a:t>
            </a:r>
            <a:r>
              <a:rPr lang="ru-RU" sz="1800" dirty="0">
                <a:effectLst/>
                <a:latin typeface="Times New Roman" panose="02020603050405020304" pitchFamily="18" charset="0"/>
                <a:ea typeface="Times New Roman" panose="02020603050405020304" pitchFamily="18" charset="0"/>
              </a:rPr>
              <a:t>предусмотренного проектной документацией объекта капитального строительства оборудования, необходимого для обеспечения эксплуатации такого объекта капитального строительства.</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В статье 112 44-ФЗ</a:t>
            </a:r>
          </a:p>
        </p:txBody>
      </p:sp>
    </p:spTree>
    <p:extLst>
      <p:ext uri="{BB962C8B-B14F-4D97-AF65-F5344CB8AC3E}">
        <p14:creationId xmlns:p14="http://schemas.microsoft.com/office/powerpoint/2010/main" val="36515752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125</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3139321"/>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Добавляется часть 64.1</a:t>
            </a:r>
          </a:p>
          <a:p>
            <a:r>
              <a:rPr lang="ru-RU" sz="1800" dirty="0">
                <a:effectLst/>
                <a:latin typeface="Times New Roman" panose="02020603050405020304" pitchFamily="18" charset="0"/>
                <a:ea typeface="Times New Roman" panose="02020603050405020304" pitchFamily="18" charset="0"/>
              </a:rPr>
              <a:t> </a:t>
            </a:r>
          </a:p>
          <a:p>
            <a:pPr algn="just"/>
            <a:r>
              <a:rPr lang="ru-RU" sz="1800" dirty="0">
                <a:effectLst/>
                <a:highlight>
                  <a:srgbClr val="FFFF00"/>
                </a:highlight>
                <a:latin typeface="Times New Roman" panose="02020603050405020304" pitchFamily="18" charset="0"/>
                <a:ea typeface="Times New Roman" panose="02020603050405020304" pitchFamily="18" charset="0"/>
              </a:rPr>
              <a:t>До 31 декабря 2022 года </a:t>
            </a:r>
            <a:r>
              <a:rPr lang="ru-RU" sz="1800" dirty="0">
                <a:effectLst/>
                <a:latin typeface="Times New Roman" panose="02020603050405020304" pitchFamily="18" charset="0"/>
                <a:ea typeface="Times New Roman" panose="02020603050405020304" pitchFamily="18" charset="0"/>
              </a:rPr>
              <a:t>заказчик вправе </a:t>
            </a:r>
            <a:r>
              <a:rPr lang="ru-RU" b="1" u="sng" dirty="0">
                <a:effectLst/>
                <a:latin typeface="Times New Roman" panose="02020603050405020304" pitchFamily="18" charset="0"/>
                <a:ea typeface="Times New Roman" panose="02020603050405020304" pitchFamily="18" charset="0"/>
              </a:rPr>
              <a:t>не</a:t>
            </a:r>
            <a:r>
              <a:rPr lang="ru-RU" sz="1800" b="1" dirty="0">
                <a:effectLst/>
                <a:latin typeface="Times New Roman" panose="02020603050405020304" pitchFamily="18" charset="0"/>
                <a:ea typeface="Times New Roman" panose="02020603050405020304" pitchFamily="18" charset="0"/>
              </a:rPr>
              <a:t> </a:t>
            </a:r>
            <a:r>
              <a:rPr lang="ru-RU" sz="1800" b="1" u="sng" dirty="0">
                <a:effectLst/>
                <a:latin typeface="Times New Roman" panose="02020603050405020304" pitchFamily="18" charset="0"/>
                <a:ea typeface="Times New Roman" panose="02020603050405020304" pitchFamily="18" charset="0"/>
              </a:rPr>
              <a:t>устанавливать</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требование обеспечения исполнения контракта, обеспечения гарантийных обязательств в извещении об осуществлении закупки, приглашении, документации о закупке (в случае, если настоящим Федеральным законом предусмотрена документация о закупке), проекте контракта. </a:t>
            </a:r>
          </a:p>
          <a:p>
            <a:pPr algn="just"/>
            <a:endParaRPr lang="ru-RU" dirty="0">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Положения настоящей части не применяются, если контрактом предусмотрена выплата аванса и при этом расчеты в части аванса не подлежат казначейскому сопровождению.</a:t>
            </a:r>
          </a:p>
          <a:p>
            <a:pPr algn="ctr"/>
            <a:r>
              <a:rPr lang="ru-RU" sz="1800" i="1" dirty="0">
                <a:effectLst/>
                <a:latin typeface="Times New Roman" panose="02020603050405020304" pitchFamily="18" charset="0"/>
                <a:ea typeface="Times New Roman" panose="02020603050405020304" pitchFamily="18" charset="0"/>
              </a:rPr>
              <a:t> </a:t>
            </a:r>
          </a:p>
        </p:txBody>
      </p:sp>
      <p:sp>
        <p:nvSpPr>
          <p:cNvPr id="8" name="TextBox 7">
            <a:extLst>
              <a:ext uri="{FF2B5EF4-FFF2-40B4-BE49-F238E27FC236}">
                <a16:creationId xmlns:a16="http://schemas.microsoft.com/office/drawing/2014/main" id="{0A08A123-EAA4-4E50-BAC0-D853C745C7DA}"/>
              </a:ext>
            </a:extLst>
          </p:cNvPr>
          <p:cNvSpPr txBox="1"/>
          <p:nvPr/>
        </p:nvSpPr>
        <p:spPr>
          <a:xfrm>
            <a:off x="358835" y="0"/>
            <a:ext cx="6110545" cy="584775"/>
          </a:xfrm>
          <a:prstGeom prst="rect">
            <a:avLst/>
          </a:prstGeom>
          <a:noFill/>
        </p:spPr>
        <p:txBody>
          <a:bodyPr wrap="square">
            <a:spAutoFit/>
          </a:bodyPr>
          <a:lstStyle/>
          <a:p>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В статье 112 44-ФЗ</a:t>
            </a:r>
          </a:p>
        </p:txBody>
      </p:sp>
    </p:spTree>
    <p:extLst>
      <p:ext uri="{BB962C8B-B14F-4D97-AF65-F5344CB8AC3E}">
        <p14:creationId xmlns:p14="http://schemas.microsoft.com/office/powerpoint/2010/main" val="26104307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126</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3600986"/>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rPr>
              <a:t> </a:t>
            </a:r>
          </a:p>
          <a:p>
            <a:r>
              <a:rPr lang="ru-RU" sz="1800" b="1" dirty="0">
                <a:effectLst/>
                <a:latin typeface="Times New Roman" panose="02020603050405020304" pitchFamily="18" charset="0"/>
                <a:ea typeface="Times New Roman" panose="02020603050405020304" pitchFamily="18" charset="0"/>
              </a:rPr>
              <a:t>Изменения в 360-ФЗ (появятся позже в 44-ФЗ)</a:t>
            </a:r>
          </a:p>
          <a:p>
            <a:r>
              <a:rPr lang="ru-RU" sz="1600" u="sng" dirty="0">
                <a:effectLst/>
                <a:latin typeface="Times New Roman" panose="02020603050405020304" pitchFamily="18" charset="0"/>
                <a:ea typeface="Times New Roman" panose="02020603050405020304" pitchFamily="18" charset="0"/>
              </a:rPr>
              <a:t>Ст. 93 дополняется частью 14 </a:t>
            </a:r>
            <a:r>
              <a:rPr lang="ru-RU" sz="1600" dirty="0">
                <a:effectLst/>
                <a:highlight>
                  <a:srgbClr val="FFFF00"/>
                </a:highlight>
                <a:latin typeface="Times New Roman" panose="02020603050405020304" pitchFamily="18" charset="0"/>
                <a:ea typeface="Times New Roman" panose="02020603050405020304" pitchFamily="18" charset="0"/>
              </a:rPr>
              <a:t>с 01.07.2023</a:t>
            </a:r>
          </a:p>
          <a:p>
            <a:pPr algn="just"/>
            <a:r>
              <a:rPr lang="ru-RU" sz="1600" dirty="0">
                <a:effectLst/>
                <a:latin typeface="Times New Roman" panose="02020603050405020304" pitchFamily="18" charset="0"/>
                <a:ea typeface="Times New Roman" panose="02020603050405020304" pitchFamily="18" charset="0"/>
              </a:rPr>
              <a:t>В случаях, предусмотренных пунктами 1 - 3, 5.2, 6 - 22, 26, 28 - 41, 45, 47 - 61 части 1 настоящей статьи, допускается заключение контракта с использованием единой информационной системы в порядке, установленном пунктом 3 части 5 настоящей статьи. В иных предусмотренных частью 1 настоящей статьи случаях закупки у единственного поставщика (подрядчика, исполнителя), за исключением случаев, указанных в пунктах 4, 5, 23 - 25, 42, 44 и 46 (в части контрактов, заключаемых с физическими лицами) части 1 настоящей статьи, заключение контракта осуществляется в порядке, установленном пунктом 3 части 5 настоящей статьи. При включении информации и документов о контракте, заключенном в порядке, установленном пунктом 3 части 5 настоящей статьи, в реестр контрактов, заключенных заказчиками, и при исполнении такого контракта применяются положения настоящего Федерального закона, касающиеся контракта, заключенного по результатам проведения электронной процедуры.</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Правки в иные ФЗ</a:t>
            </a:r>
          </a:p>
        </p:txBody>
      </p:sp>
    </p:spTree>
    <p:extLst>
      <p:ext uri="{BB962C8B-B14F-4D97-AF65-F5344CB8AC3E}">
        <p14:creationId xmlns:p14="http://schemas.microsoft.com/office/powerpoint/2010/main" val="8886728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127</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3416320"/>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Изменения в ст.8 360-ФЗ</a:t>
            </a:r>
          </a:p>
          <a:p>
            <a:r>
              <a:rPr lang="ru-RU" sz="1800" dirty="0">
                <a:effectLst/>
                <a:latin typeface="Times New Roman" panose="02020603050405020304" pitchFamily="18" charset="0"/>
                <a:ea typeface="Times New Roman" panose="02020603050405020304" pitchFamily="18" charset="0"/>
              </a:rPr>
              <a:t>При заключении контракта по пунктам 24 и 25 (без участника на площадке) контракт заключается с использованием ЕИС </a:t>
            </a:r>
            <a:r>
              <a:rPr lang="ru-RU" sz="1800" b="1" dirty="0">
                <a:effectLst/>
                <a:latin typeface="Times New Roman" panose="02020603050405020304" pitchFamily="18" charset="0"/>
                <a:ea typeface="Times New Roman" panose="02020603050405020304" pitchFamily="18" charset="0"/>
              </a:rPr>
              <a:t>с 01.07.2023</a:t>
            </a:r>
            <a:r>
              <a:rPr lang="ru-RU" sz="1800" dirty="0">
                <a:effectLst/>
                <a:latin typeface="Times New Roman" panose="02020603050405020304" pitchFamily="18" charset="0"/>
                <a:ea typeface="Times New Roman" panose="02020603050405020304" pitchFamily="18" charset="0"/>
              </a:rPr>
              <a:t> (ранее </a:t>
            </a:r>
            <a:r>
              <a:rPr lang="ru-RU" sz="1800" b="1" dirty="0">
                <a:solidFill>
                  <a:srgbClr val="FF0000"/>
                </a:solidFill>
                <a:effectLst/>
                <a:latin typeface="Times New Roman" panose="02020603050405020304" pitchFamily="18" charset="0"/>
                <a:ea typeface="Times New Roman" panose="02020603050405020304" pitchFamily="18" charset="0"/>
              </a:rPr>
              <a:t>01.04.2023</a:t>
            </a:r>
            <a:r>
              <a:rPr lang="ru-RU" sz="1800" dirty="0">
                <a:effectLst/>
                <a:latin typeface="Times New Roman" panose="02020603050405020304" pitchFamily="18" charset="0"/>
                <a:ea typeface="Times New Roman" panose="02020603050405020304" pitchFamily="18" charset="0"/>
              </a:rPr>
              <a:t>)</a:t>
            </a:r>
          </a:p>
          <a:p>
            <a:r>
              <a:rPr lang="ru-RU" sz="1800" dirty="0">
                <a:effectLst/>
                <a:latin typeface="Times New Roman" panose="02020603050405020304" pitchFamily="18" charset="0"/>
                <a:ea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rPr>
              <a:t>С 1 января 2022 года </a:t>
            </a:r>
            <a:r>
              <a:rPr lang="ru-RU" sz="1800" b="1" dirty="0">
                <a:effectLst/>
                <a:latin typeface="Times New Roman" panose="02020603050405020304" pitchFamily="18" charset="0"/>
                <a:ea typeface="Times New Roman" panose="02020603050405020304" pitchFamily="18" charset="0"/>
              </a:rPr>
              <a:t>до 1 апреля 2023 года </a:t>
            </a:r>
            <a:r>
              <a:rPr lang="ru-RU" sz="1800" dirty="0">
                <a:effectLst/>
                <a:latin typeface="Times New Roman" panose="02020603050405020304" pitchFamily="18" charset="0"/>
                <a:ea typeface="Times New Roman" panose="02020603050405020304" pitchFamily="18" charset="0"/>
              </a:rPr>
              <a:t>заказчик включает в проект контракта информацию, предусмотренную подпунктами "а" и "б" (в части, касающейся цены каждого отдельного этапа исполнения контракта), подпунктом "в" (в части, касающейся цены единицы товара, работы, услуги) и подпунктом "д" пункта 1 части 2 статьи 51 Федерального закона от 5 апреля 2013 года N 44-ФЗ, </a:t>
            </a:r>
            <a:r>
              <a:rPr lang="ru-RU" sz="1800" b="1" dirty="0">
                <a:effectLst/>
                <a:latin typeface="Times New Roman" panose="02020603050405020304" pitchFamily="18" charset="0"/>
                <a:ea typeface="Times New Roman" panose="02020603050405020304" pitchFamily="18" charset="0"/>
              </a:rPr>
              <a:t>без использования единой информационной системы</a:t>
            </a:r>
            <a:r>
              <a:rPr lang="ru-RU" sz="1800" dirty="0">
                <a:effectLst/>
                <a:latin typeface="Times New Roman" panose="02020603050405020304" pitchFamily="18" charset="0"/>
                <a:ea typeface="Times New Roman" panose="02020603050405020304" pitchFamily="18" charset="0"/>
              </a:rPr>
              <a:t> в сфере закупок.</a:t>
            </a:r>
          </a:p>
          <a:p>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 </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Правки в иные ФЗ</a:t>
            </a:r>
          </a:p>
        </p:txBody>
      </p:sp>
    </p:spTree>
    <p:extLst>
      <p:ext uri="{BB962C8B-B14F-4D97-AF65-F5344CB8AC3E}">
        <p14:creationId xmlns:p14="http://schemas.microsoft.com/office/powerpoint/2010/main" val="30525218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128</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2031325"/>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rPr>
              <a:t>В отношении закупок, извещения об осуществлении которых размещены в ЕИС в сфере закупок, приглашения принять участие в которых направлены с 1 </a:t>
            </a:r>
            <a:r>
              <a:rPr lang="ru-RU" sz="1800" b="1" dirty="0">
                <a:effectLst/>
                <a:latin typeface="Times New Roman" panose="02020603050405020304" pitchFamily="18" charset="0"/>
                <a:ea typeface="Times New Roman" panose="02020603050405020304" pitchFamily="18" charset="0"/>
              </a:rPr>
              <a:t>апреля 2022 года до 1 июля 2023</a:t>
            </a:r>
            <a:r>
              <a:rPr lang="ru-RU" sz="1800" dirty="0">
                <a:effectLst/>
                <a:latin typeface="Times New Roman" panose="02020603050405020304" pitchFamily="18" charset="0"/>
                <a:ea typeface="Times New Roman" panose="02020603050405020304" pitchFamily="18" charset="0"/>
              </a:rPr>
              <a:t> года, </a:t>
            </a:r>
            <a:r>
              <a:rPr lang="ru-RU" sz="1800" b="1" dirty="0">
                <a:effectLst/>
                <a:latin typeface="Times New Roman" panose="02020603050405020304" pitchFamily="18" charset="0"/>
                <a:ea typeface="Times New Roman" panose="02020603050405020304" pitchFamily="18" charset="0"/>
              </a:rPr>
              <a:t>заказчики </a:t>
            </a:r>
            <a:r>
              <a:rPr lang="ru-RU" sz="1800" b="1" dirty="0">
                <a:solidFill>
                  <a:srgbClr val="FF0000"/>
                </a:solidFill>
                <a:effectLst/>
                <a:latin typeface="Times New Roman" panose="02020603050405020304" pitchFamily="18" charset="0"/>
                <a:ea typeface="Times New Roman" panose="02020603050405020304" pitchFamily="18" charset="0"/>
              </a:rPr>
              <a:t>вправе</a:t>
            </a:r>
            <a:r>
              <a:rPr lang="ru-RU" sz="1800" dirty="0">
                <a:effectLst/>
                <a:latin typeface="Times New Roman" panose="02020603050405020304" pitchFamily="18" charset="0"/>
                <a:ea typeface="Times New Roman" panose="02020603050405020304" pitchFamily="18" charset="0"/>
              </a:rPr>
              <a:t> осуществлять предусмотренное пунктом 1 части 2 статьи 51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 редакции настоящего Федерального закона) </a:t>
            </a:r>
            <a:r>
              <a:rPr lang="ru-RU" sz="1800" b="1" dirty="0">
                <a:solidFill>
                  <a:srgbClr val="FF0000"/>
                </a:solidFill>
                <a:effectLst/>
                <a:latin typeface="Times New Roman" panose="02020603050405020304" pitchFamily="18" charset="0"/>
                <a:ea typeface="Times New Roman" panose="02020603050405020304" pitchFamily="18" charset="0"/>
              </a:rPr>
              <a:t>формирование проекта контракта</a:t>
            </a:r>
            <a:r>
              <a:rPr lang="ru-RU" sz="1800" b="1" dirty="0">
                <a:effectLst/>
                <a:latin typeface="Times New Roman" panose="02020603050405020304" pitchFamily="18" charset="0"/>
                <a:ea typeface="Times New Roman" panose="02020603050405020304" pitchFamily="18" charset="0"/>
              </a:rPr>
              <a:t> </a:t>
            </a:r>
            <a:r>
              <a:rPr lang="ru-RU" sz="1800" b="1" dirty="0">
                <a:solidFill>
                  <a:srgbClr val="FF0000"/>
                </a:solidFill>
                <a:effectLst/>
                <a:latin typeface="Times New Roman" panose="02020603050405020304" pitchFamily="18" charset="0"/>
                <a:ea typeface="Times New Roman" panose="02020603050405020304" pitchFamily="18" charset="0"/>
              </a:rPr>
              <a:t>БЕЗ использования ЕИС </a:t>
            </a:r>
            <a:r>
              <a:rPr lang="ru-RU" sz="1800" dirty="0">
                <a:effectLst/>
                <a:latin typeface="Times New Roman" panose="02020603050405020304" pitchFamily="18" charset="0"/>
                <a:ea typeface="Times New Roman" panose="02020603050405020304" pitchFamily="18" charset="0"/>
              </a:rPr>
              <a:t>в сфере закупок.</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Правки в </a:t>
            </a:r>
            <a:r>
              <a:rPr lang="en-US"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360-</a:t>
            </a: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ФЗ</a:t>
            </a:r>
          </a:p>
        </p:txBody>
      </p:sp>
    </p:spTree>
    <p:extLst>
      <p:ext uri="{BB962C8B-B14F-4D97-AF65-F5344CB8AC3E}">
        <p14:creationId xmlns:p14="http://schemas.microsoft.com/office/powerpoint/2010/main" val="34981666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129</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2585323"/>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rPr>
              <a:t>В отношении закупок, извещения об осуществлении которых размещены в единой информационной системе в сфере закупок, приглашения принять участие в которых направлены с 1 января 2022 года до </a:t>
            </a:r>
            <a:r>
              <a:rPr lang="ru-RU" sz="1800" b="1" dirty="0">
                <a:effectLst/>
                <a:latin typeface="Times New Roman" panose="02020603050405020304" pitchFamily="18" charset="0"/>
                <a:ea typeface="Times New Roman" panose="02020603050405020304" pitchFamily="18" charset="0"/>
              </a:rPr>
              <a:t>1 июля 2023 </a:t>
            </a:r>
            <a:r>
              <a:rPr lang="ru-RU" sz="1800" dirty="0">
                <a:effectLst/>
                <a:latin typeface="Times New Roman" panose="02020603050405020304" pitchFamily="18" charset="0"/>
                <a:ea typeface="Times New Roman" panose="02020603050405020304" pitchFamily="18" charset="0"/>
              </a:rPr>
              <a:t>года, положения частей 2 и 4 статьи 51, касающиеся неразмещения информации и документов на официальном сайте, положения части 3 статьи 103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 редакции настоящего Федерального закона), касающиеся </a:t>
            </a:r>
            <a:r>
              <a:rPr lang="ru-RU" sz="1800" b="1" dirty="0">
                <a:effectLst/>
                <a:latin typeface="Times New Roman" panose="02020603050405020304" pitchFamily="18" charset="0"/>
                <a:ea typeface="Times New Roman" panose="02020603050405020304" pitchFamily="18" charset="0"/>
              </a:rPr>
              <a:t>направления контракта с использованием единой информационной системы в сфере закупок, </a:t>
            </a:r>
            <a:r>
              <a:rPr lang="ru-RU" sz="1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не применяются</a:t>
            </a:r>
            <a:r>
              <a:rPr lang="ru-RU" sz="1800" dirty="0">
                <a:effectLst/>
                <a:latin typeface="Times New Roman" panose="02020603050405020304" pitchFamily="18" charset="0"/>
                <a:ea typeface="Times New Roman" panose="02020603050405020304" pitchFamily="18" charset="0"/>
              </a:rPr>
              <a:t>.</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Правки в </a:t>
            </a:r>
            <a:r>
              <a:rPr lang="en-US"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360-</a:t>
            </a: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ФЗ</a:t>
            </a:r>
          </a:p>
        </p:txBody>
      </p:sp>
    </p:spTree>
    <p:extLst>
      <p:ext uri="{BB962C8B-B14F-4D97-AF65-F5344CB8AC3E}">
        <p14:creationId xmlns:p14="http://schemas.microsoft.com/office/powerpoint/2010/main" val="13057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B1DFD46-EF2F-42F7-9AEA-04A83B9C447D}"/>
              </a:ext>
            </a:extLst>
          </p:cNvPr>
          <p:cNvSpPr>
            <a:spLocks noGrp="1"/>
          </p:cNvSpPr>
          <p:nvPr>
            <p:ph type="sldNum" sz="quarter" idx="12"/>
          </p:nvPr>
        </p:nvSpPr>
        <p:spPr>
          <a:xfrm>
            <a:off x="-1" y="4793069"/>
            <a:ext cx="410817" cy="273844"/>
          </a:xfrm>
        </p:spPr>
        <p:txBody>
          <a:bodyPr/>
          <a:lstStyle/>
          <a:p>
            <a:fld id="{2066355A-084C-D24E-9AD2-7E4FC41EA627}" type="slidenum">
              <a:rPr lang="en-US" smtClean="0"/>
              <a:pPr/>
              <a:t>13</a:t>
            </a:fld>
            <a:endParaRPr lang="en-US" dirty="0"/>
          </a:p>
        </p:txBody>
      </p:sp>
      <p:sp>
        <p:nvSpPr>
          <p:cNvPr id="4" name="TextBox 3">
            <a:extLst>
              <a:ext uri="{FF2B5EF4-FFF2-40B4-BE49-F238E27FC236}">
                <a16:creationId xmlns:a16="http://schemas.microsoft.com/office/drawing/2014/main" id="{279F6618-4E0D-44DD-94C7-2372E2F90CAF}"/>
              </a:ext>
            </a:extLst>
          </p:cNvPr>
          <p:cNvSpPr txBox="1"/>
          <p:nvPr/>
        </p:nvSpPr>
        <p:spPr>
          <a:xfrm>
            <a:off x="358836" y="827630"/>
            <a:ext cx="8655624" cy="3970318"/>
          </a:xfrm>
          <a:prstGeom prst="rect">
            <a:avLst/>
          </a:prstGeom>
          <a:noFill/>
        </p:spPr>
        <p:txBody>
          <a:bodyPr wrap="square">
            <a:spAutoFit/>
          </a:bodyPr>
          <a:lstStyle/>
          <a:p>
            <a:r>
              <a:rPr lang="ru-RU" sz="1800" b="1" kern="1200" dirty="0">
                <a:solidFill>
                  <a:srgbClr val="000000"/>
                </a:solidFill>
                <a:effectLst/>
                <a:latin typeface="Times New Roman" panose="02020603050405020304" pitchFamily="18" charset="0"/>
                <a:ea typeface="Calibri" panose="020F0502020204030204" pitchFamily="34" charset="0"/>
              </a:rPr>
              <a:t>Отмена</a:t>
            </a:r>
            <a:r>
              <a:rPr lang="ru-RU" sz="1800" kern="1200" dirty="0">
                <a:solidFill>
                  <a:srgbClr val="000000"/>
                </a:solidFill>
                <a:effectLst/>
                <a:latin typeface="Times New Roman" panose="02020603050405020304" pitchFamily="18" charset="0"/>
                <a:ea typeface="Calibri" panose="020F0502020204030204" pitchFamily="34" charset="0"/>
              </a:rPr>
              <a:t> электронной процедуры или закрытой электронной процедуры допустима </a:t>
            </a:r>
            <a:r>
              <a:rPr lang="ru-RU" sz="1800" b="1" kern="1200" dirty="0">
                <a:solidFill>
                  <a:srgbClr val="000000"/>
                </a:solidFill>
                <a:effectLst/>
                <a:latin typeface="Times New Roman" panose="02020603050405020304" pitchFamily="18" charset="0"/>
                <a:ea typeface="Calibri" panose="020F0502020204030204" pitchFamily="34" charset="0"/>
              </a:rPr>
              <a:t>не позднее чем за один рабочий день</a:t>
            </a:r>
            <a:r>
              <a:rPr lang="ru-RU" sz="1800" kern="1200" dirty="0">
                <a:solidFill>
                  <a:srgbClr val="000000"/>
                </a:solidFill>
                <a:effectLst/>
                <a:latin typeface="Times New Roman" panose="02020603050405020304" pitchFamily="18" charset="0"/>
                <a:ea typeface="Calibri" panose="020F0502020204030204" pitchFamily="34" charset="0"/>
              </a:rPr>
              <a:t> до окончания подачи заявок.</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Calibri" panose="020F0502020204030204" pitchFamily="34" charset="0"/>
              </a:rPr>
              <a:t>Для этого заказчик не позднее чем </a:t>
            </a:r>
            <a:r>
              <a:rPr lang="ru-RU" sz="1800" b="1" kern="1200" dirty="0">
                <a:solidFill>
                  <a:srgbClr val="000000"/>
                </a:solidFill>
                <a:effectLst/>
                <a:latin typeface="Times New Roman" panose="02020603050405020304" pitchFamily="18" charset="0"/>
                <a:ea typeface="Calibri" panose="020F0502020204030204" pitchFamily="34" charset="0"/>
              </a:rPr>
              <a:t>за один рабочий день</a:t>
            </a:r>
            <a:r>
              <a:rPr lang="ru-RU" sz="1800" kern="1200" dirty="0">
                <a:solidFill>
                  <a:srgbClr val="000000"/>
                </a:solidFill>
                <a:effectLst/>
                <a:latin typeface="Times New Roman" panose="02020603050405020304" pitchFamily="18" charset="0"/>
                <a:ea typeface="Calibri" panose="020F0502020204030204" pitchFamily="34" charset="0"/>
              </a:rPr>
              <a:t> до даты окончания срока подачи заявок на участие в закупке формирует с использованием единой информационной системы извещение об отмене закупки, подписывает его усиленной электронной подписью лица, имеющего право действовать от имени заказчика, и </a:t>
            </a:r>
            <a:r>
              <a:rPr lang="ru-RU" sz="1800" b="1" kern="1200" dirty="0">
                <a:solidFill>
                  <a:srgbClr val="000000"/>
                </a:solidFill>
                <a:effectLst/>
                <a:latin typeface="Times New Roman" panose="02020603050405020304" pitchFamily="18" charset="0"/>
                <a:ea typeface="Calibri" panose="020F0502020204030204" pitchFamily="34" charset="0"/>
              </a:rPr>
              <a:t>размещает его в единой информационной системе</a:t>
            </a:r>
            <a:r>
              <a:rPr lang="ru-RU" sz="1800" kern="1200" dirty="0">
                <a:solidFill>
                  <a:srgbClr val="000000"/>
                </a:solidFill>
                <a:effectLst/>
                <a:latin typeface="Times New Roman" panose="02020603050405020304" pitchFamily="18" charset="0"/>
                <a:ea typeface="Calibri" panose="020F0502020204030204" pitchFamily="34" charset="0"/>
              </a:rPr>
              <a:t>. С момента размещения указанного извещения в единой информационной системе закупка считается отмененной. </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Calibri" panose="020F0502020204030204" pitchFamily="34" charset="0"/>
              </a:rPr>
              <a:t>Для закрытых закупок – извещение не публикуется на официальном сайте (в открытом доступе).</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Calibri" panose="020F0502020204030204" pitchFamily="34" charset="0"/>
              </a:rPr>
              <a:t>При проведении закрытых неэлектронных процедур – не позднее чем за пять дней до даты окончания подачи заявок, заказчик возвращает поданные заявки и направляет уведомление об отмене.</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36E1704C-A9F2-46A2-9390-B3E28A4475D9}"/>
              </a:ext>
            </a:extLst>
          </p:cNvPr>
          <p:cNvSpPr txBox="1"/>
          <p:nvPr/>
        </p:nvSpPr>
        <p:spPr>
          <a:xfrm>
            <a:off x="358835" y="112161"/>
            <a:ext cx="6591929" cy="465320"/>
          </a:xfrm>
          <a:prstGeom prst="rect">
            <a:avLst/>
          </a:prstGeom>
          <a:noFill/>
        </p:spPr>
        <p:txBody>
          <a:bodyPr wrap="square">
            <a:spAutoFit/>
          </a:bodyPr>
          <a:lstStyle/>
          <a:p>
            <a:pPr algn="ctr">
              <a:lnSpc>
                <a:spcPct val="106000"/>
              </a:lnSpc>
              <a:spcAft>
                <a:spcPts val="8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Отмена закупок</a:t>
            </a:r>
            <a:endParaRPr lang="ru-RU" sz="1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385080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130</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3416320"/>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Новая часть 13.</a:t>
            </a:r>
          </a:p>
          <a:p>
            <a:r>
              <a:rPr lang="ru-RU" sz="1800" dirty="0">
                <a:effectLst/>
                <a:latin typeface="Times New Roman" panose="02020603050405020304" pitchFamily="18" charset="0"/>
                <a:ea typeface="Times New Roman" panose="02020603050405020304" pitchFamily="18" charset="0"/>
              </a:rPr>
              <a:t>В отношении закупок, извещения об осуществлении которых размещены в единой информационной системе в сфере закупок либо приглашения принять участие в которых направлены </a:t>
            </a:r>
            <a:r>
              <a:rPr lang="ru-RU" sz="1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до 1 января 2024 года</a:t>
            </a:r>
            <a:r>
              <a:rPr lang="ru-RU" sz="1800" dirty="0">
                <a:effectLst/>
                <a:latin typeface="Times New Roman" panose="02020603050405020304" pitchFamily="18" charset="0"/>
                <a:ea typeface="Times New Roman" panose="02020603050405020304" pitchFamily="18" charset="0"/>
              </a:rPr>
              <a:t>, положения </a:t>
            </a:r>
            <a:r>
              <a:rPr lang="ru-RU" sz="1800" b="1" dirty="0">
                <a:effectLst/>
                <a:latin typeface="Times New Roman" panose="02020603050405020304" pitchFamily="18" charset="0"/>
                <a:ea typeface="Times New Roman" panose="02020603050405020304" pitchFamily="18" charset="0"/>
              </a:rPr>
              <a:t>частей 1.7 и 8.1 статьи 95 </a:t>
            </a:r>
            <a:r>
              <a:rPr lang="ru-RU" sz="1800" dirty="0">
                <a:effectLst/>
                <a:latin typeface="Times New Roman" panose="02020603050405020304" pitchFamily="18" charset="0"/>
                <a:ea typeface="Times New Roman" panose="02020603050405020304" pitchFamily="18" charset="0"/>
              </a:rPr>
              <a:t>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a:t>
            </a:r>
            <a:r>
              <a:rPr lang="ru-RU" sz="1800" b="1" dirty="0">
                <a:effectLst/>
                <a:latin typeface="Times New Roman" panose="02020603050405020304" pitchFamily="18" charset="0"/>
                <a:ea typeface="Times New Roman" panose="02020603050405020304" pitchFamily="18" charset="0"/>
              </a:rPr>
              <a:t>не применяются</a:t>
            </a:r>
            <a:r>
              <a:rPr lang="ru-RU" sz="1800" dirty="0">
                <a:effectLst/>
                <a:latin typeface="Times New Roman" panose="02020603050405020304" pitchFamily="18" charset="0"/>
                <a:ea typeface="Times New Roman" panose="02020603050405020304" pitchFamily="18" charset="0"/>
              </a:rPr>
              <a:t>.</a:t>
            </a:r>
          </a:p>
          <a:p>
            <a:r>
              <a:rPr lang="ru-RU" sz="1800" dirty="0">
                <a:effectLst/>
                <a:latin typeface="Times New Roman" panose="02020603050405020304" pitchFamily="18" charset="0"/>
                <a:ea typeface="Times New Roman" panose="02020603050405020304" pitchFamily="18" charset="0"/>
              </a:rPr>
              <a:t>(</a:t>
            </a:r>
            <a:r>
              <a:rPr lang="ru-RU" sz="1800" b="1" dirty="0">
                <a:effectLst/>
                <a:latin typeface="Times New Roman" panose="02020603050405020304" pitchFamily="18" charset="0"/>
                <a:ea typeface="Times New Roman" panose="02020603050405020304" pitchFamily="18" charset="0"/>
              </a:rPr>
              <a:t>заключение дополнительных соглашений, в том числе и о расторжении через ЕИС</a:t>
            </a:r>
            <a:r>
              <a:rPr lang="ru-RU" sz="1800" dirty="0">
                <a:effectLst/>
                <a:latin typeface="Times New Roman" panose="02020603050405020304" pitchFamily="18" charset="0"/>
                <a:ea typeface="Times New Roman" panose="02020603050405020304" pitchFamily="18" charset="0"/>
              </a:rPr>
              <a:t>)</a:t>
            </a:r>
          </a:p>
          <a:p>
            <a:r>
              <a:rPr lang="ru-RU" sz="1800" dirty="0">
                <a:effectLst/>
                <a:latin typeface="Times New Roman" panose="02020603050405020304" pitchFamily="18" charset="0"/>
                <a:ea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rPr>
              <a:t>Изменены сроки вступления в силу некоторых положений.</a:t>
            </a:r>
          </a:p>
          <a:p>
            <a:r>
              <a:rPr lang="ru-RU" sz="1800" dirty="0">
                <a:effectLst/>
                <a:latin typeface="Times New Roman" panose="02020603050405020304" pitchFamily="18" charset="0"/>
                <a:ea typeface="Times New Roman" panose="02020603050405020304" pitchFamily="18" charset="0"/>
              </a:rPr>
              <a:t> </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Правки в иные ФЗ</a:t>
            </a:r>
          </a:p>
        </p:txBody>
      </p:sp>
    </p:spTree>
    <p:extLst>
      <p:ext uri="{BB962C8B-B14F-4D97-AF65-F5344CB8AC3E}">
        <p14:creationId xmlns:p14="http://schemas.microsoft.com/office/powerpoint/2010/main" val="36155963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131</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2862322"/>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1. Установить, что в период до 31 декабря 2022 года включительно Правительство Российской Федерации в дополнение к случаям, предусмотренным частью 1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вправе устанавливать иные случаи осуществления закупок товаров, работ, услуг для государственных и (или) муниципальных нужд у единственного поставщика (подрядчика, исполнителя), а также определять порядок осуществления закупок в таких случаях.</a:t>
            </a:r>
          </a:p>
          <a:p>
            <a:r>
              <a:rPr lang="ru-RU" sz="1800" dirty="0">
                <a:effectLst/>
                <a:latin typeface="Times New Roman" panose="02020603050405020304" pitchFamily="18" charset="0"/>
                <a:ea typeface="Times New Roman" panose="02020603050405020304" pitchFamily="18" charset="0"/>
              </a:rPr>
              <a:t> </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Изменения в статье 15 46-ФЗ</a:t>
            </a:r>
          </a:p>
        </p:txBody>
      </p:sp>
    </p:spTree>
    <p:extLst>
      <p:ext uri="{BB962C8B-B14F-4D97-AF65-F5344CB8AC3E}">
        <p14:creationId xmlns:p14="http://schemas.microsoft.com/office/powerpoint/2010/main" val="10152518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132</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3139321"/>
          </a:xfrm>
          <a:prstGeom prst="rect">
            <a:avLst/>
          </a:prstGeom>
          <a:noFill/>
        </p:spPr>
        <p:txBody>
          <a:bodyPr wrap="square">
            <a:spAutoFit/>
          </a:bodyPr>
          <a:lstStyle/>
          <a:p>
            <a:pPr algn="just"/>
            <a:r>
              <a:rPr lang="ru-RU" sz="1800" dirty="0">
                <a:effectLst/>
                <a:latin typeface="Times New Roman" panose="02020603050405020304" pitchFamily="18" charset="0"/>
                <a:ea typeface="Times New Roman" panose="02020603050405020304" pitchFamily="18" charset="0"/>
              </a:rPr>
              <a:t>2. Установить, что в период до 31 декабря 2022 года включительно решением высшего исполнительного органа государственной власти субъекта Российской Федерации в дополнение к случаям, предусмотренным частью 1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могут быть установлены иные случаи осуществления закупок товаров, работ, услуг для государственных и (или) муниципальных нужд у единственного поставщика (подрядчика, исполнителя) в целях обеспечения нужд соответствующего субъекта Российской Федерации </a:t>
            </a:r>
            <a:r>
              <a:rPr lang="ru-RU" sz="1800" b="1" dirty="0">
                <a:effectLst/>
                <a:latin typeface="Times New Roman" panose="02020603050405020304" pitchFamily="18" charset="0"/>
                <a:ea typeface="Times New Roman" panose="02020603050405020304" pitchFamily="18" charset="0"/>
              </a:rPr>
              <a:t>и муниципальных нужд муниципальных образований, находящихся на его территории</a:t>
            </a:r>
            <a:r>
              <a:rPr lang="ru-RU" sz="1800" dirty="0">
                <a:effectLst/>
                <a:latin typeface="Times New Roman" panose="02020603050405020304" pitchFamily="18" charset="0"/>
                <a:ea typeface="Times New Roman" panose="02020603050405020304" pitchFamily="18" charset="0"/>
              </a:rPr>
              <a:t>, а также определен порядок осуществления закупок в таких случаях.</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Изменения в статье 15 46-ФЗ</a:t>
            </a:r>
          </a:p>
        </p:txBody>
      </p:sp>
    </p:spTree>
    <p:extLst>
      <p:ext uri="{BB962C8B-B14F-4D97-AF65-F5344CB8AC3E}">
        <p14:creationId xmlns:p14="http://schemas.microsoft.com/office/powerpoint/2010/main" val="39986211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133</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2862322"/>
          </a:xfrm>
          <a:prstGeom prst="rect">
            <a:avLst/>
          </a:prstGeom>
          <a:noFill/>
        </p:spPr>
        <p:txBody>
          <a:bodyPr wrap="square">
            <a:spAutoFit/>
          </a:bodyPr>
          <a:lstStyle/>
          <a:p>
            <a:pPr algn="just"/>
            <a:r>
              <a:rPr lang="ru-RU" sz="1800" b="1" dirty="0">
                <a:effectLst/>
                <a:latin typeface="Times New Roman" panose="02020603050405020304" pitchFamily="18" charset="0"/>
                <a:ea typeface="Times New Roman" panose="02020603050405020304" pitchFamily="18" charset="0"/>
              </a:rPr>
              <a:t>Новые части:</a:t>
            </a:r>
          </a:p>
          <a:p>
            <a:pPr algn="just"/>
            <a:endParaRPr lang="ru-RU"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3. </a:t>
            </a:r>
            <a:r>
              <a:rPr lang="ru-RU" sz="1800" b="1" dirty="0">
                <a:effectLst/>
                <a:latin typeface="Times New Roman" panose="02020603050405020304" pitchFamily="18" charset="0"/>
                <a:ea typeface="Times New Roman" panose="02020603050405020304" pitchFamily="18" charset="0"/>
              </a:rPr>
              <a:t>При планировании </a:t>
            </a:r>
            <a:r>
              <a:rPr lang="ru-RU" sz="1800" dirty="0">
                <a:effectLst/>
                <a:latin typeface="Times New Roman" panose="02020603050405020304" pitchFamily="18" charset="0"/>
                <a:ea typeface="Times New Roman" panose="02020603050405020304" pitchFamily="18" charset="0"/>
              </a:rPr>
              <a:t>закупок у единственного поставщика (подрядчика, исполнителя) в случаях, установленных в соответствии с частями 1 и 2 настоящей статьи, и </a:t>
            </a:r>
            <a:r>
              <a:rPr lang="ru-RU" sz="1800" b="1" dirty="0">
                <a:effectLst/>
                <a:latin typeface="Times New Roman" panose="02020603050405020304" pitchFamily="18" charset="0"/>
                <a:ea typeface="Times New Roman" panose="02020603050405020304" pitchFamily="18" charset="0"/>
              </a:rPr>
              <a:t>при исполнении контрактов</a:t>
            </a:r>
            <a:r>
              <a:rPr lang="ru-RU" sz="1800" dirty="0">
                <a:effectLst/>
                <a:latin typeface="Times New Roman" panose="02020603050405020304" pitchFamily="18" charset="0"/>
                <a:ea typeface="Times New Roman" panose="02020603050405020304" pitchFamily="18" charset="0"/>
              </a:rPr>
              <a:t>, заключенных при осуществлении таких закупок, применяются положения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касающиеся закупок, осуществляемых </a:t>
            </a:r>
            <a:r>
              <a:rPr lang="ru-RU" sz="1800" b="1" dirty="0">
                <a:effectLst/>
                <a:latin typeface="Times New Roman" panose="02020603050405020304" pitchFamily="18" charset="0"/>
                <a:ea typeface="Times New Roman" panose="02020603050405020304" pitchFamily="18" charset="0"/>
              </a:rPr>
              <a:t>в соответствии с пунктом 2 части 1 статьи 93</a:t>
            </a:r>
            <a:r>
              <a:rPr lang="ru-RU" sz="1800" dirty="0">
                <a:effectLst/>
                <a:latin typeface="Times New Roman" panose="02020603050405020304" pitchFamily="18" charset="0"/>
                <a:ea typeface="Times New Roman" panose="02020603050405020304" pitchFamily="18" charset="0"/>
              </a:rPr>
              <a:t> указанного Федерального закона, с учетом положений частей 4 и 5 настоящей статьи.</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Изменения в статье 15 46-ФЗ</a:t>
            </a:r>
          </a:p>
        </p:txBody>
      </p:sp>
    </p:spTree>
    <p:extLst>
      <p:ext uri="{BB962C8B-B14F-4D97-AF65-F5344CB8AC3E}">
        <p14:creationId xmlns:p14="http://schemas.microsoft.com/office/powerpoint/2010/main" val="17625361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134</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3416320"/>
          </a:xfrm>
          <a:prstGeom prst="rect">
            <a:avLst/>
          </a:prstGeom>
          <a:noFill/>
        </p:spPr>
        <p:txBody>
          <a:bodyPr wrap="square">
            <a:spAutoFit/>
          </a:bodyPr>
          <a:lstStyle/>
          <a:p>
            <a:pPr algn="just"/>
            <a:r>
              <a:rPr lang="ru-RU" sz="1800" b="1" dirty="0">
                <a:effectLst/>
                <a:latin typeface="Times New Roman" panose="02020603050405020304" pitchFamily="18" charset="0"/>
                <a:ea typeface="Times New Roman" panose="02020603050405020304" pitchFamily="18" charset="0"/>
              </a:rPr>
              <a:t>Новые части:</a:t>
            </a:r>
          </a:p>
          <a:p>
            <a:pPr algn="just"/>
            <a:endParaRPr lang="ru-RU"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4. </a:t>
            </a:r>
            <a:r>
              <a:rPr lang="ru-RU" sz="1800" b="1" dirty="0">
                <a:effectLst/>
                <a:latin typeface="Times New Roman" panose="02020603050405020304" pitchFamily="18" charset="0"/>
                <a:ea typeface="Times New Roman" panose="02020603050405020304" pitchFamily="18" charset="0"/>
              </a:rPr>
              <a:t>Информация о контрактах</a:t>
            </a:r>
            <a:r>
              <a:rPr lang="ru-RU" sz="1800" dirty="0">
                <a:effectLst/>
                <a:latin typeface="Times New Roman" panose="02020603050405020304" pitchFamily="18" charset="0"/>
                <a:ea typeface="Times New Roman" panose="02020603050405020304" pitchFamily="18" charset="0"/>
              </a:rPr>
              <a:t>, заключенных при осуществлении закупок у единственного поставщика (подрядчика, исполнителя) в случаях, установленных в соответствии с частями 1 и 2 настоящей статьи, </a:t>
            </a:r>
            <a:r>
              <a:rPr lang="ru-RU" sz="1800" b="1" dirty="0">
                <a:effectLst/>
                <a:latin typeface="Times New Roman" panose="02020603050405020304" pitchFamily="18" charset="0"/>
                <a:ea typeface="Times New Roman" panose="02020603050405020304" pitchFamily="18" charset="0"/>
              </a:rPr>
              <a:t>включается в соответствующий реестр контрактов</a:t>
            </a:r>
            <a:r>
              <a:rPr lang="ru-RU" sz="1800" dirty="0">
                <a:effectLst/>
                <a:latin typeface="Times New Roman" panose="02020603050405020304" pitchFamily="18" charset="0"/>
                <a:ea typeface="Times New Roman" panose="02020603050405020304" pitchFamily="18" charset="0"/>
              </a:rPr>
              <a:t>, заключенных заказчиками, предусмотренный статьей 103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Порядком, определенным в соответствии с частью 2 настоящей статьи, </a:t>
            </a:r>
            <a:r>
              <a:rPr lang="ru-RU" sz="1800" b="1" dirty="0">
                <a:effectLst/>
                <a:latin typeface="Times New Roman" panose="02020603050405020304" pitchFamily="18" charset="0"/>
                <a:ea typeface="Times New Roman" panose="02020603050405020304" pitchFamily="18" charset="0"/>
              </a:rPr>
              <a:t>может быть установлено условие </a:t>
            </a:r>
            <a:r>
              <a:rPr lang="ru-RU" sz="1800" dirty="0">
                <a:effectLst/>
                <a:latin typeface="Times New Roman" panose="02020603050405020304" pitchFamily="18" charset="0"/>
                <a:ea typeface="Times New Roman" panose="02020603050405020304" pitchFamily="18" charset="0"/>
              </a:rPr>
              <a:t>о размещении информации и документов в реестре контрактов, заключенных заказчиками, в порядке, установленном для заказчиков, предусмотренных </a:t>
            </a:r>
            <a:r>
              <a:rPr lang="ru-RU" sz="1800" b="1" dirty="0">
                <a:effectLst/>
                <a:latin typeface="Times New Roman" panose="02020603050405020304" pitchFamily="18" charset="0"/>
                <a:ea typeface="Times New Roman" panose="02020603050405020304" pitchFamily="18" charset="0"/>
              </a:rPr>
              <a:t>пунктом 5 части 11 статьи 24 </a:t>
            </a:r>
            <a:r>
              <a:rPr lang="ru-RU" sz="1800" dirty="0">
                <a:effectLst/>
                <a:latin typeface="Times New Roman" panose="02020603050405020304" pitchFamily="18" charset="0"/>
                <a:ea typeface="Times New Roman" panose="02020603050405020304" pitchFamily="18" charset="0"/>
              </a:rPr>
              <a:t>указанного Федерального закона.</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Изменения в статью 15 46-ФЗ</a:t>
            </a:r>
          </a:p>
        </p:txBody>
      </p:sp>
    </p:spTree>
    <p:extLst>
      <p:ext uri="{BB962C8B-B14F-4D97-AF65-F5344CB8AC3E}">
        <p14:creationId xmlns:p14="http://schemas.microsoft.com/office/powerpoint/2010/main" val="33930188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135</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3139321"/>
          </a:xfrm>
          <a:prstGeom prst="rect">
            <a:avLst/>
          </a:prstGeom>
          <a:noFill/>
        </p:spPr>
        <p:txBody>
          <a:bodyPr wrap="square">
            <a:spAutoFit/>
          </a:bodyPr>
          <a:lstStyle/>
          <a:p>
            <a:pPr algn="just"/>
            <a:r>
              <a:rPr lang="ru-RU" sz="1800" b="1" dirty="0">
                <a:effectLst/>
                <a:latin typeface="Times New Roman" panose="02020603050405020304" pitchFamily="18" charset="0"/>
                <a:ea typeface="Times New Roman" panose="02020603050405020304" pitchFamily="18" charset="0"/>
              </a:rPr>
              <a:t>Новые части:</a:t>
            </a:r>
          </a:p>
          <a:p>
            <a:pPr algn="just"/>
            <a:endParaRPr lang="ru-RU" sz="1800" b="1"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5. </a:t>
            </a:r>
            <a:r>
              <a:rPr lang="ru-RU" sz="1800" b="1" dirty="0">
                <a:effectLst/>
                <a:latin typeface="Times New Roman" panose="02020603050405020304" pitchFamily="18" charset="0"/>
                <a:ea typeface="Times New Roman" panose="02020603050405020304" pitchFamily="18" charset="0"/>
              </a:rPr>
              <a:t>При исполнении контрактов</a:t>
            </a:r>
            <a:r>
              <a:rPr lang="ru-RU" sz="1800" dirty="0">
                <a:effectLst/>
                <a:latin typeface="Times New Roman" panose="02020603050405020304" pitchFamily="18" charset="0"/>
                <a:ea typeface="Times New Roman" panose="02020603050405020304" pitchFamily="18" charset="0"/>
              </a:rPr>
              <a:t>, заключенных при осуществлении закупок у единственного поставщика (подрядчика, исполнителя) в случаях, установленных в соответствии с частями 1 и 2 настоящей статьи, </a:t>
            </a:r>
            <a:r>
              <a:rPr lang="ru-RU" sz="1800" b="1" dirty="0">
                <a:effectLst/>
                <a:latin typeface="Times New Roman" panose="02020603050405020304" pitchFamily="18" charset="0"/>
                <a:ea typeface="Times New Roman" panose="02020603050405020304" pitchFamily="18" charset="0"/>
              </a:rPr>
              <a:t>применяются положения частей 13 и 14 статьи 94 </a:t>
            </a:r>
            <a:r>
              <a:rPr lang="ru-RU" sz="1800" dirty="0">
                <a:effectLst/>
                <a:latin typeface="Times New Roman" panose="02020603050405020304" pitchFamily="18" charset="0"/>
                <a:ea typeface="Times New Roman" panose="02020603050405020304" pitchFamily="18" charset="0"/>
              </a:rPr>
              <a:t>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 </a:t>
            </a:r>
            <a:r>
              <a:rPr lang="ru-RU" sz="1800" b="1" dirty="0">
                <a:effectLst/>
                <a:latin typeface="Times New Roman" panose="02020603050405020304" pitchFamily="18" charset="0"/>
                <a:ea typeface="Times New Roman" panose="02020603050405020304" pitchFamily="18" charset="0"/>
              </a:rPr>
              <a:t>случае установления предусмотренного частью 4 </a:t>
            </a:r>
            <a:r>
              <a:rPr lang="ru-RU" sz="1800" dirty="0">
                <a:effectLst/>
                <a:latin typeface="Times New Roman" panose="02020603050405020304" pitchFamily="18" charset="0"/>
                <a:ea typeface="Times New Roman" panose="02020603050405020304" pitchFamily="18" charset="0"/>
              </a:rPr>
              <a:t>настоящей статьи условия о размещении информации и документов в реестре контрактов, заключенных заказчиками, </a:t>
            </a:r>
            <a:r>
              <a:rPr lang="ru-RU" sz="1800" b="1" dirty="0">
                <a:effectLst/>
                <a:latin typeface="Times New Roman" panose="02020603050405020304" pitchFamily="18" charset="0"/>
                <a:ea typeface="Times New Roman" panose="02020603050405020304" pitchFamily="18" charset="0"/>
              </a:rPr>
              <a:t>применяются положения части 15 статьи 94 </a:t>
            </a:r>
            <a:r>
              <a:rPr lang="ru-RU" sz="1800" dirty="0">
                <a:effectLst/>
                <a:latin typeface="Times New Roman" panose="02020603050405020304" pitchFamily="18" charset="0"/>
                <a:ea typeface="Times New Roman" panose="02020603050405020304" pitchFamily="18" charset="0"/>
              </a:rPr>
              <a:t>указанного Федерального закона.</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Изменения в статью 15 46-ФЗ</a:t>
            </a:r>
          </a:p>
        </p:txBody>
      </p:sp>
    </p:spTree>
    <p:extLst>
      <p:ext uri="{BB962C8B-B14F-4D97-AF65-F5344CB8AC3E}">
        <p14:creationId xmlns:p14="http://schemas.microsoft.com/office/powerpoint/2010/main" val="22849545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136</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682652"/>
            <a:ext cx="8785164" cy="2031325"/>
          </a:xfrm>
          <a:prstGeom prst="rect">
            <a:avLst/>
          </a:prstGeom>
          <a:noFill/>
        </p:spPr>
        <p:txBody>
          <a:bodyPr wrap="square">
            <a:spAutoFit/>
          </a:bodyPr>
          <a:lstStyle/>
          <a:p>
            <a:pPr algn="just"/>
            <a:r>
              <a:rPr lang="ru-RU" sz="1800" b="1" dirty="0">
                <a:effectLst/>
                <a:latin typeface="Times New Roman" panose="02020603050405020304" pitchFamily="18" charset="0"/>
                <a:ea typeface="Times New Roman" panose="02020603050405020304" pitchFamily="18" charset="0"/>
              </a:rPr>
              <a:t>В заключительных положениях добавлено:</a:t>
            </a:r>
          </a:p>
          <a:p>
            <a:pPr algn="just"/>
            <a:endParaRPr lang="ru-RU" sz="1800" dirty="0">
              <a:effectLst/>
              <a:latin typeface="Times New Roman" panose="02020603050405020304" pitchFamily="18" charset="0"/>
              <a:ea typeface="Times New Roman" panose="02020603050405020304" pitchFamily="18" charset="0"/>
            </a:endParaRPr>
          </a:p>
          <a:p>
            <a:pPr algn="just"/>
            <a:r>
              <a:rPr lang="ru-RU" sz="1800" b="1" dirty="0">
                <a:effectLst/>
                <a:latin typeface="Times New Roman" panose="02020603050405020304" pitchFamily="18" charset="0"/>
                <a:ea typeface="Times New Roman" panose="02020603050405020304" pitchFamily="18" charset="0"/>
              </a:rPr>
              <a:t>При исполнении контрактов, заключенных в соответствии с пунктом 5.1 части 1 статьи 93</a:t>
            </a:r>
            <a:r>
              <a:rPr lang="ru-RU" sz="1800" dirty="0">
                <a:effectLst/>
                <a:latin typeface="Times New Roman" panose="02020603050405020304" pitchFamily="18" charset="0"/>
                <a:ea typeface="Times New Roman" panose="02020603050405020304" pitchFamily="18" charset="0"/>
              </a:rPr>
              <a:t>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a:t>
            </a:r>
            <a:r>
              <a:rPr lang="ru-RU" sz="1800" b="1" dirty="0">
                <a:effectLst/>
                <a:latin typeface="Times New Roman" panose="02020603050405020304" pitchFamily="18" charset="0"/>
                <a:ea typeface="Times New Roman" panose="02020603050405020304" pitchFamily="18" charset="0"/>
              </a:rPr>
              <a:t>применяются положения частей 13 и 14 статьи 94 </a:t>
            </a:r>
            <a:r>
              <a:rPr lang="ru-RU" sz="1800" dirty="0">
                <a:effectLst/>
                <a:latin typeface="Times New Roman" panose="02020603050405020304" pitchFamily="18" charset="0"/>
                <a:ea typeface="Times New Roman" panose="02020603050405020304" pitchFamily="18" charset="0"/>
              </a:rPr>
              <a:t>указанного Федерального закона.</a:t>
            </a:r>
          </a:p>
        </p:txBody>
      </p:sp>
      <p:sp>
        <p:nvSpPr>
          <p:cNvPr id="6" name="TextBox 5">
            <a:extLst>
              <a:ext uri="{FF2B5EF4-FFF2-40B4-BE49-F238E27FC236}">
                <a16:creationId xmlns:a16="http://schemas.microsoft.com/office/drawing/2014/main" id="{64CA2B93-C705-40A3-827E-733A4A68A40D}"/>
              </a:ext>
            </a:extLst>
          </p:cNvPr>
          <p:cNvSpPr txBox="1"/>
          <p:nvPr/>
        </p:nvSpPr>
        <p:spPr>
          <a:xfrm>
            <a:off x="358835" y="0"/>
            <a:ext cx="6110545" cy="584775"/>
          </a:xfrm>
          <a:prstGeom prst="rect">
            <a:avLst/>
          </a:prstGeom>
          <a:noFill/>
        </p:spPr>
        <p:txBody>
          <a:bodyPr wrap="square">
            <a:spAutoFit/>
          </a:bodyPr>
          <a:lstStyle/>
          <a:p>
            <a:pPr algn="ctr"/>
            <a:r>
              <a:rPr lang="ru-RU" sz="32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Изменения в 46-ФЗ</a:t>
            </a:r>
          </a:p>
        </p:txBody>
      </p:sp>
    </p:spTree>
    <p:extLst>
      <p:ext uri="{BB962C8B-B14F-4D97-AF65-F5344CB8AC3E}">
        <p14:creationId xmlns:p14="http://schemas.microsoft.com/office/powerpoint/2010/main" val="5296001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E13607A-88C3-A057-24B4-5A3DA0EAAD82}"/>
              </a:ext>
            </a:extLst>
          </p:cNvPr>
          <p:cNvSpPr>
            <a:spLocks noGrp="1"/>
          </p:cNvSpPr>
          <p:nvPr>
            <p:ph type="sldNum" sz="quarter" idx="12"/>
          </p:nvPr>
        </p:nvSpPr>
        <p:spPr/>
        <p:txBody>
          <a:bodyPr/>
          <a:lstStyle/>
          <a:p>
            <a:fld id="{2066355A-084C-D24E-9AD2-7E4FC41EA627}" type="slidenum">
              <a:rPr lang="en-US" smtClean="0"/>
              <a:pPr/>
              <a:t>137</a:t>
            </a:fld>
            <a:endParaRPr lang="en-US" dirty="0"/>
          </a:p>
        </p:txBody>
      </p:sp>
      <p:sp>
        <p:nvSpPr>
          <p:cNvPr id="3" name="TextBox 2">
            <a:extLst>
              <a:ext uri="{FF2B5EF4-FFF2-40B4-BE49-F238E27FC236}">
                <a16:creationId xmlns:a16="http://schemas.microsoft.com/office/drawing/2014/main" id="{7710F4B4-4FEA-4B4D-BA7A-C9E9464D4A66}"/>
              </a:ext>
            </a:extLst>
          </p:cNvPr>
          <p:cNvSpPr txBox="1"/>
          <p:nvPr/>
        </p:nvSpPr>
        <p:spPr>
          <a:xfrm>
            <a:off x="361283" y="807216"/>
            <a:ext cx="7998945" cy="1077218"/>
          </a:xfrm>
          <a:prstGeom prst="rect">
            <a:avLst/>
          </a:prstGeom>
          <a:noFill/>
        </p:spPr>
        <p:txBody>
          <a:bodyPr wrap="square" rtlCol="0">
            <a:spAutoFit/>
          </a:bodyPr>
          <a:lstStyle/>
          <a:p>
            <a:r>
              <a:rPr lang="ru-RU" sz="2800" b="1" dirty="0">
                <a:solidFill>
                  <a:srgbClr val="0E779D"/>
                </a:solidFill>
              </a:rPr>
              <a:t>Федеральный закон от 16.04.2022 N 109-ФЗ </a:t>
            </a:r>
          </a:p>
          <a:p>
            <a:r>
              <a:rPr lang="ru-RU" dirty="0"/>
              <a:t>– вносит небольшие коррективы в статью 45 в части содержания независимой гарантии и упоминает типовую форму независимой гарантии</a:t>
            </a:r>
          </a:p>
        </p:txBody>
      </p:sp>
      <p:sp>
        <p:nvSpPr>
          <p:cNvPr id="4" name="TextBox 3">
            <a:extLst>
              <a:ext uri="{FF2B5EF4-FFF2-40B4-BE49-F238E27FC236}">
                <a16:creationId xmlns:a16="http://schemas.microsoft.com/office/drawing/2014/main" id="{CA4F31C4-FDAA-FDAC-9FB6-A289289468F8}"/>
              </a:ext>
            </a:extLst>
          </p:cNvPr>
          <p:cNvSpPr txBox="1"/>
          <p:nvPr/>
        </p:nvSpPr>
        <p:spPr>
          <a:xfrm>
            <a:off x="638629" y="2322286"/>
            <a:ext cx="2119085" cy="369332"/>
          </a:xfrm>
          <a:prstGeom prst="rect">
            <a:avLst/>
          </a:prstGeom>
          <a:noFill/>
        </p:spPr>
        <p:txBody>
          <a:bodyPr wrap="square" rtlCol="0">
            <a:spAutoFit/>
          </a:bodyPr>
          <a:lstStyle/>
          <a:p>
            <a:r>
              <a:rPr lang="ru-RU" b="1" dirty="0"/>
              <a:t>С</a:t>
            </a:r>
            <a:r>
              <a:rPr lang="en-US" b="1" dirty="0"/>
              <a:t> </a:t>
            </a:r>
            <a:r>
              <a:rPr lang="ru-RU" b="1" dirty="0"/>
              <a:t>01.07.2022</a:t>
            </a:r>
          </a:p>
        </p:txBody>
      </p:sp>
    </p:spTree>
    <p:extLst>
      <p:ext uri="{BB962C8B-B14F-4D97-AF65-F5344CB8AC3E}">
        <p14:creationId xmlns:p14="http://schemas.microsoft.com/office/powerpoint/2010/main" val="8719902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E13607A-88C3-A057-24B4-5A3DA0EAAD82}"/>
              </a:ext>
            </a:extLst>
          </p:cNvPr>
          <p:cNvSpPr>
            <a:spLocks noGrp="1"/>
          </p:cNvSpPr>
          <p:nvPr>
            <p:ph type="sldNum" sz="quarter" idx="12"/>
          </p:nvPr>
        </p:nvSpPr>
        <p:spPr/>
        <p:txBody>
          <a:bodyPr/>
          <a:lstStyle/>
          <a:p>
            <a:fld id="{2066355A-084C-D24E-9AD2-7E4FC41EA627}" type="slidenum">
              <a:rPr lang="en-US" smtClean="0"/>
              <a:pPr/>
              <a:t>138</a:t>
            </a:fld>
            <a:endParaRPr lang="en-US" dirty="0"/>
          </a:p>
        </p:txBody>
      </p:sp>
      <p:sp>
        <p:nvSpPr>
          <p:cNvPr id="3" name="TextBox 2">
            <a:extLst>
              <a:ext uri="{FF2B5EF4-FFF2-40B4-BE49-F238E27FC236}">
                <a16:creationId xmlns:a16="http://schemas.microsoft.com/office/drawing/2014/main" id="{7710F4B4-4FEA-4B4D-BA7A-C9E9464D4A66}"/>
              </a:ext>
            </a:extLst>
          </p:cNvPr>
          <p:cNvSpPr txBox="1"/>
          <p:nvPr/>
        </p:nvSpPr>
        <p:spPr>
          <a:xfrm>
            <a:off x="361283" y="807216"/>
            <a:ext cx="8782717" cy="4401205"/>
          </a:xfrm>
          <a:prstGeom prst="rect">
            <a:avLst/>
          </a:prstGeom>
          <a:noFill/>
        </p:spPr>
        <p:txBody>
          <a:bodyPr wrap="square" rtlCol="0">
            <a:spAutoFit/>
          </a:bodyPr>
          <a:lstStyle/>
          <a:p>
            <a:r>
              <a:rPr lang="ru-RU" sz="2800" b="1" dirty="0">
                <a:solidFill>
                  <a:srgbClr val="0E779D"/>
                </a:solidFill>
              </a:rPr>
              <a:t>Федеральный закон от 11.06.2022 N 160-ФЗ </a:t>
            </a:r>
          </a:p>
          <a:p>
            <a:pPr algn="just"/>
            <a:r>
              <a:rPr lang="en-US" sz="1800" b="0" i="0" u="none" strike="noStrike" baseline="0" dirty="0">
                <a:latin typeface="Calibri" panose="020F0502020204030204" pitchFamily="34" charset="0"/>
              </a:rPr>
              <a:t>- </a:t>
            </a:r>
            <a:r>
              <a:rPr lang="ru-RU" sz="1800" b="0" i="0" u="none" strike="noStrike" baseline="0" dirty="0">
                <a:latin typeface="Calibri" panose="020F0502020204030204" pitchFamily="34" charset="0"/>
              </a:rPr>
              <a:t>уточнены условия, при которых может возникнуть конфликт интересов между участником закупки и заказчиком при осуществлении закупок товаров, работ, услуг для обеспечения государственных или муниципальных нужд;</a:t>
            </a:r>
          </a:p>
          <a:p>
            <a:pPr algn="just"/>
            <a:r>
              <a:rPr lang="en-US" sz="1800" b="0" i="0" u="none" strike="noStrike" baseline="0" dirty="0">
                <a:latin typeface="Calibri" panose="020F0502020204030204" pitchFamily="34" charset="0"/>
              </a:rPr>
              <a:t>- </a:t>
            </a:r>
            <a:r>
              <a:rPr lang="ru-RU" sz="1800" b="0" i="0" u="none" strike="noStrike" baseline="0" dirty="0">
                <a:latin typeface="Calibri" panose="020F0502020204030204" pitchFamily="34" charset="0"/>
              </a:rPr>
              <a:t>уточнен перечень лиц, которые не могут входить в состав комиссии по осуществлению закупок при осуществлении закупок в соответствии с Законом N 44-ФЗ;</a:t>
            </a:r>
            <a:endParaRPr lang="ru-RU" dirty="0">
              <a:latin typeface="Calibri" panose="020F0502020204030204" pitchFamily="34" charset="0"/>
            </a:endParaRPr>
          </a:p>
          <a:p>
            <a:pPr algn="just"/>
            <a:endParaRPr lang="ru-RU" dirty="0">
              <a:latin typeface="Calibri" panose="020F0502020204030204" pitchFamily="34" charset="0"/>
            </a:endParaRPr>
          </a:p>
          <a:p>
            <a:pPr algn="just"/>
            <a:r>
              <a:rPr lang="ru-RU" sz="1800" b="0" i="0" u="none" strike="noStrike" baseline="0" dirty="0">
                <a:latin typeface="Calibri" panose="020F0502020204030204" pitchFamily="34" charset="0"/>
              </a:rPr>
              <a:t>Изменения в п. 9 ч. 1 ст. 31</a:t>
            </a:r>
          </a:p>
          <a:p>
            <a:pPr algn="just"/>
            <a:r>
              <a:rPr lang="ru-RU" dirty="0">
                <a:latin typeface="Calibri" panose="020F0502020204030204" pitchFamily="34" charset="0"/>
              </a:rPr>
              <a:t>Статья 38 «Контрактная служба» – в новой редакции наименование «Должностные лица заказчика, контрактная служба, контрактный управляющий»</a:t>
            </a:r>
          </a:p>
          <a:p>
            <a:pPr algn="just"/>
            <a:r>
              <a:rPr lang="ru-RU" dirty="0">
                <a:latin typeface="Calibri" panose="020F0502020204030204" pitchFamily="34" charset="0"/>
              </a:rPr>
              <a:t>Изменения в части 6 статьи 39 «Комиссия по осуществлению закупок» - убраны упоминания родственных связей. Понятие "личная заинтересованность" используется в значении, указанном в Федеральном законе от 25 декабря 2008 года N 273-ФЗ "О противодействии коррупции"</a:t>
            </a:r>
          </a:p>
          <a:p>
            <a:pPr algn="just"/>
            <a:endParaRPr lang="ru-RU" dirty="0">
              <a:latin typeface="Calibri" panose="020F0502020204030204" pitchFamily="34" charset="0"/>
            </a:endParaRPr>
          </a:p>
        </p:txBody>
      </p:sp>
      <p:sp>
        <p:nvSpPr>
          <p:cNvPr id="4" name="TextBox 3">
            <a:extLst>
              <a:ext uri="{FF2B5EF4-FFF2-40B4-BE49-F238E27FC236}">
                <a16:creationId xmlns:a16="http://schemas.microsoft.com/office/drawing/2014/main" id="{C01084D0-8677-48F1-0B8B-FE6F6ADA7BF0}"/>
              </a:ext>
            </a:extLst>
          </p:cNvPr>
          <p:cNvSpPr txBox="1"/>
          <p:nvPr/>
        </p:nvSpPr>
        <p:spPr>
          <a:xfrm>
            <a:off x="7371683" y="936289"/>
            <a:ext cx="2119085" cy="369332"/>
          </a:xfrm>
          <a:prstGeom prst="rect">
            <a:avLst/>
          </a:prstGeom>
          <a:noFill/>
        </p:spPr>
        <p:txBody>
          <a:bodyPr wrap="square" rtlCol="0">
            <a:spAutoFit/>
          </a:bodyPr>
          <a:lstStyle/>
          <a:p>
            <a:r>
              <a:rPr lang="ru-RU" b="1" dirty="0"/>
              <a:t>С</a:t>
            </a:r>
            <a:r>
              <a:rPr lang="en-US" b="1" dirty="0"/>
              <a:t> </a:t>
            </a:r>
            <a:r>
              <a:rPr lang="ru-RU" b="1" dirty="0"/>
              <a:t>01.07.2022</a:t>
            </a:r>
          </a:p>
        </p:txBody>
      </p:sp>
    </p:spTree>
    <p:extLst>
      <p:ext uri="{BB962C8B-B14F-4D97-AF65-F5344CB8AC3E}">
        <p14:creationId xmlns:p14="http://schemas.microsoft.com/office/powerpoint/2010/main" val="32748684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57CDB10-EE1E-EE26-3B63-74E5703905C6}"/>
              </a:ext>
            </a:extLst>
          </p:cNvPr>
          <p:cNvSpPr>
            <a:spLocks noGrp="1"/>
          </p:cNvSpPr>
          <p:nvPr>
            <p:ph type="sldNum" sz="quarter" idx="12"/>
          </p:nvPr>
        </p:nvSpPr>
        <p:spPr/>
        <p:txBody>
          <a:bodyPr/>
          <a:lstStyle/>
          <a:p>
            <a:fld id="{2066355A-084C-D24E-9AD2-7E4FC41EA627}" type="slidenum">
              <a:rPr lang="en-US" smtClean="0"/>
              <a:pPr/>
              <a:t>139</a:t>
            </a:fld>
            <a:endParaRPr lang="en-US" dirty="0"/>
          </a:p>
        </p:txBody>
      </p:sp>
      <p:sp>
        <p:nvSpPr>
          <p:cNvPr id="4" name="TextBox 3">
            <a:extLst>
              <a:ext uri="{FF2B5EF4-FFF2-40B4-BE49-F238E27FC236}">
                <a16:creationId xmlns:a16="http://schemas.microsoft.com/office/drawing/2014/main" id="{281E17F6-E0D1-1D54-2B88-0E97FE6EB93E}"/>
              </a:ext>
            </a:extLst>
          </p:cNvPr>
          <p:cNvSpPr txBox="1"/>
          <p:nvPr/>
        </p:nvSpPr>
        <p:spPr>
          <a:xfrm>
            <a:off x="361284" y="39692"/>
            <a:ext cx="5618602" cy="646331"/>
          </a:xfrm>
          <a:prstGeom prst="rect">
            <a:avLst/>
          </a:prstGeom>
          <a:noFill/>
        </p:spPr>
        <p:txBody>
          <a:bodyPr wrap="square">
            <a:spAutoFit/>
          </a:bodyPr>
          <a:lstStyle/>
          <a:p>
            <a:r>
              <a:rPr lang="ru-RU" sz="1800" b="1" dirty="0">
                <a:solidFill>
                  <a:srgbClr val="0E779D"/>
                </a:solidFill>
                <a:effectLst/>
                <a:latin typeface="Times New Roman" panose="02020603050405020304" pitchFamily="18" charset="0"/>
                <a:ea typeface="Calibri" panose="020F0502020204030204" pitchFamily="34" charset="0"/>
              </a:rPr>
              <a:t>15.06.2022г. Государственная Дума приняла в третьем чтении Законопроект №107527-8</a:t>
            </a:r>
            <a:endParaRPr lang="ru-RU" b="1" dirty="0">
              <a:solidFill>
                <a:srgbClr val="0E779D"/>
              </a:solidFill>
            </a:endParaRPr>
          </a:p>
        </p:txBody>
      </p:sp>
      <p:sp>
        <p:nvSpPr>
          <p:cNvPr id="5" name="TextBox 4">
            <a:extLst>
              <a:ext uri="{FF2B5EF4-FFF2-40B4-BE49-F238E27FC236}">
                <a16:creationId xmlns:a16="http://schemas.microsoft.com/office/drawing/2014/main" id="{263E555A-4A1D-CC8A-25BC-FAD40F56B4B9}"/>
              </a:ext>
            </a:extLst>
          </p:cNvPr>
          <p:cNvSpPr txBox="1"/>
          <p:nvPr/>
        </p:nvSpPr>
        <p:spPr>
          <a:xfrm>
            <a:off x="361284" y="686023"/>
            <a:ext cx="8071516" cy="4247317"/>
          </a:xfrm>
          <a:prstGeom prst="rect">
            <a:avLst/>
          </a:prstGeom>
          <a:noFill/>
        </p:spPr>
        <p:txBody>
          <a:bodyPr wrap="square" rtlCol="0">
            <a:spAutoFit/>
          </a:bodyPr>
          <a:lstStyle/>
          <a:p>
            <a:r>
              <a:rPr lang="ru-RU" sz="1800" dirty="0">
                <a:effectLst/>
                <a:latin typeface="Times New Roman" panose="02020603050405020304" pitchFamily="18" charset="0"/>
                <a:ea typeface="Calibri" panose="020F0502020204030204" pitchFamily="34" charset="0"/>
              </a:rPr>
              <a:t>Изменены положения 44-ФЗ, устанавливающие особенности осуществления закупки, по результатам которой заключается контракт со встречными инвестиционными обязательствами.</a:t>
            </a:r>
          </a:p>
          <a:p>
            <a:endParaRPr lang="ru-RU" dirty="0">
              <a:latin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rPr>
              <a:t>Внесены изменения в ч.12 ст.93 44-ФЗ в части возможности заключения по итогам проведения «закупки с полки» контракта с участником, чья заявка является единственной и соответствует установленным в извещении требованиям (вступают в силу с 01.01.2023г.)</a:t>
            </a:r>
          </a:p>
          <a:p>
            <a:endParaRPr lang="ru-RU" dirty="0">
              <a:latin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rPr>
              <a:t>до 31.12.2022 г. по соглашению сторон допускается изменение существенных условий контракта, предметом которого является поставка лекарственных препаратов, медицинских изделий и расходных материалов, в части увеличения или уменьшения количества поставляемого товара до 30 % с пропорциональным изменением цены контракта, исходя из установленной в контракте цены единицы товара (ч. 65.2 ст. 112 44-ФЗ)</a:t>
            </a:r>
            <a:endParaRPr lang="ru-RU" dirty="0"/>
          </a:p>
        </p:txBody>
      </p:sp>
    </p:spTree>
    <p:extLst>
      <p:ext uri="{BB962C8B-B14F-4D97-AF65-F5344CB8AC3E}">
        <p14:creationId xmlns:p14="http://schemas.microsoft.com/office/powerpoint/2010/main" val="231390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B1DFD46-EF2F-42F7-9AEA-04A83B9C447D}"/>
              </a:ext>
            </a:extLst>
          </p:cNvPr>
          <p:cNvSpPr>
            <a:spLocks noGrp="1"/>
          </p:cNvSpPr>
          <p:nvPr>
            <p:ph type="sldNum" sz="quarter" idx="12"/>
          </p:nvPr>
        </p:nvSpPr>
        <p:spPr>
          <a:xfrm>
            <a:off x="-1" y="4793069"/>
            <a:ext cx="408863" cy="273844"/>
          </a:xfrm>
        </p:spPr>
        <p:txBody>
          <a:bodyPr/>
          <a:lstStyle/>
          <a:p>
            <a:fld id="{2066355A-084C-D24E-9AD2-7E4FC41EA627}" type="slidenum">
              <a:rPr lang="en-US" smtClean="0"/>
              <a:pPr/>
              <a:t>14</a:t>
            </a:fld>
            <a:endParaRPr lang="en-US" dirty="0"/>
          </a:p>
        </p:txBody>
      </p:sp>
      <p:sp>
        <p:nvSpPr>
          <p:cNvPr id="4" name="TextBox 3">
            <a:extLst>
              <a:ext uri="{FF2B5EF4-FFF2-40B4-BE49-F238E27FC236}">
                <a16:creationId xmlns:a16="http://schemas.microsoft.com/office/drawing/2014/main" id="{279F6618-4E0D-44DD-94C7-2372E2F90CAF}"/>
              </a:ext>
            </a:extLst>
          </p:cNvPr>
          <p:cNvSpPr txBox="1"/>
          <p:nvPr/>
        </p:nvSpPr>
        <p:spPr>
          <a:xfrm>
            <a:off x="488376" y="881300"/>
            <a:ext cx="8655624" cy="3785652"/>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Изменение в извещение – </a:t>
            </a:r>
            <a:r>
              <a:rPr lang="ru-RU" sz="1800" b="1" kern="1200" dirty="0">
                <a:solidFill>
                  <a:srgbClr val="000000"/>
                </a:solidFill>
                <a:effectLst/>
                <a:latin typeface="Times New Roman" panose="02020603050405020304" pitchFamily="18" charset="0"/>
                <a:ea typeface="Times New Roman" panose="02020603050405020304" pitchFamily="18" charset="0"/>
              </a:rPr>
              <a:t>не позднее чем за 1 рабочий день</a:t>
            </a:r>
            <a:r>
              <a:rPr lang="ru-RU" sz="1800" kern="1200" dirty="0">
                <a:solidFill>
                  <a:srgbClr val="000000"/>
                </a:solidFill>
                <a:effectLst/>
                <a:latin typeface="Times New Roman" panose="02020603050405020304" pitchFamily="18" charset="0"/>
                <a:ea typeface="Times New Roman" panose="02020603050405020304" pitchFamily="18" charset="0"/>
              </a:rPr>
              <a:t> до даты окончания срока подачи заявок. При внесении изменений необходимо продлить срок подачи заявок так, чтобы до окончания подачи заявок оставалось не менее:</a:t>
            </a:r>
          </a:p>
          <a:p>
            <a:pPr>
              <a:spcAft>
                <a:spcPts val="1200"/>
              </a:spcAft>
            </a:pP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Электронный конкурс – </a:t>
            </a:r>
            <a:r>
              <a:rPr lang="ru-RU" sz="1800" b="1" kern="1200" dirty="0">
                <a:solidFill>
                  <a:srgbClr val="000000"/>
                </a:solidFill>
                <a:effectLst/>
                <a:latin typeface="Times New Roman" panose="02020603050405020304" pitchFamily="18" charset="0"/>
                <a:ea typeface="Times New Roman" panose="02020603050405020304" pitchFamily="18" charset="0"/>
              </a:rPr>
              <a:t>10 дней </a:t>
            </a:r>
          </a:p>
          <a:p>
            <a:pPr>
              <a:spcAft>
                <a:spcPts val="1200"/>
              </a:spcAft>
            </a:pP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Электронный Аукцион – </a:t>
            </a:r>
            <a:r>
              <a:rPr lang="ru-RU" sz="1800" b="1" kern="1200" dirty="0">
                <a:solidFill>
                  <a:srgbClr val="000000"/>
                </a:solidFill>
                <a:effectLst/>
                <a:latin typeface="Times New Roman" panose="02020603050405020304" pitchFamily="18" charset="0"/>
                <a:ea typeface="Times New Roman" panose="02020603050405020304" pitchFamily="18" charset="0"/>
              </a:rPr>
              <a:t>7 дней </a:t>
            </a:r>
            <a:r>
              <a:rPr lang="ru-RU" sz="1800" kern="1200" dirty="0">
                <a:solidFill>
                  <a:srgbClr val="000000"/>
                </a:solidFill>
                <a:effectLst/>
                <a:latin typeface="Times New Roman" panose="02020603050405020304" pitchFamily="18" charset="0"/>
                <a:ea typeface="Times New Roman" panose="02020603050405020304" pitchFamily="18" charset="0"/>
              </a:rPr>
              <a:t>(при НМЦК больше 300млн. руб. или 2 млрд. руб. на стройку)</a:t>
            </a:r>
            <a:r>
              <a:rPr lang="ru-RU" sz="1800" b="1" kern="1200" dirty="0">
                <a:solidFill>
                  <a:srgbClr val="000000"/>
                </a:solidFill>
                <a:effectLst/>
                <a:latin typeface="Times New Roman" panose="02020603050405020304" pitchFamily="18" charset="0"/>
                <a:ea typeface="Times New Roman" panose="02020603050405020304" pitchFamily="18" charset="0"/>
              </a:rPr>
              <a:t> / 3дня </a:t>
            </a:r>
            <a:r>
              <a:rPr lang="ru-RU" sz="1800" kern="1200" dirty="0">
                <a:solidFill>
                  <a:srgbClr val="000000"/>
                </a:solidFill>
                <a:effectLst/>
                <a:latin typeface="Times New Roman" panose="02020603050405020304" pitchFamily="18" charset="0"/>
                <a:ea typeface="Times New Roman" panose="02020603050405020304" pitchFamily="18" charset="0"/>
              </a:rPr>
              <a:t>(при НМЦК не больше 300млн. руб. или 2 млрд. руб. на стройку)</a:t>
            </a:r>
          </a:p>
          <a:p>
            <a:pPr>
              <a:spcAft>
                <a:spcPts val="1200"/>
              </a:spcAft>
            </a:pP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Электронный запрос котировок – </a:t>
            </a:r>
            <a:r>
              <a:rPr lang="ru-RU" sz="1800" b="1" kern="1200" dirty="0">
                <a:solidFill>
                  <a:srgbClr val="000000"/>
                </a:solidFill>
                <a:effectLst/>
                <a:latin typeface="Times New Roman" panose="02020603050405020304" pitchFamily="18" charset="0"/>
                <a:ea typeface="Times New Roman" panose="02020603050405020304" pitchFamily="18" charset="0"/>
              </a:rPr>
              <a:t>3 дня</a:t>
            </a:r>
            <a:r>
              <a:rPr lang="ru-RU" sz="1800"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65EA95D1-4051-453A-9D54-4E056902E85C}"/>
              </a:ext>
            </a:extLst>
          </p:cNvPr>
          <p:cNvSpPr txBox="1"/>
          <p:nvPr/>
        </p:nvSpPr>
        <p:spPr>
          <a:xfrm>
            <a:off x="358835" y="-75813"/>
            <a:ext cx="6585303" cy="830997"/>
          </a:xfrm>
          <a:prstGeom prst="rect">
            <a:avLst/>
          </a:prstGeom>
          <a:noFill/>
        </p:spPr>
        <p:txBody>
          <a:bodyPr wrap="square">
            <a:spAutoFit/>
          </a:bodyPr>
          <a:lstStyle/>
          <a:p>
            <a:pPr marL="457200" algn="ctr">
              <a:spcAft>
                <a:spcPts val="12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Внесение изменений в извещение открытой электронной процедуры</a:t>
            </a:r>
            <a:endParaRPr lang="ru-RU" sz="1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788446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57CDB10-EE1E-EE26-3B63-74E5703905C6}"/>
              </a:ext>
            </a:extLst>
          </p:cNvPr>
          <p:cNvSpPr>
            <a:spLocks noGrp="1"/>
          </p:cNvSpPr>
          <p:nvPr>
            <p:ph type="sldNum" sz="quarter" idx="12"/>
          </p:nvPr>
        </p:nvSpPr>
        <p:spPr/>
        <p:txBody>
          <a:bodyPr/>
          <a:lstStyle/>
          <a:p>
            <a:fld id="{2066355A-084C-D24E-9AD2-7E4FC41EA627}" type="slidenum">
              <a:rPr lang="en-US" smtClean="0"/>
              <a:pPr/>
              <a:t>140</a:t>
            </a:fld>
            <a:endParaRPr lang="en-US" dirty="0"/>
          </a:p>
        </p:txBody>
      </p:sp>
      <p:sp>
        <p:nvSpPr>
          <p:cNvPr id="4" name="TextBox 3">
            <a:extLst>
              <a:ext uri="{FF2B5EF4-FFF2-40B4-BE49-F238E27FC236}">
                <a16:creationId xmlns:a16="http://schemas.microsoft.com/office/drawing/2014/main" id="{281E17F6-E0D1-1D54-2B88-0E97FE6EB93E}"/>
              </a:ext>
            </a:extLst>
          </p:cNvPr>
          <p:cNvSpPr txBox="1"/>
          <p:nvPr/>
        </p:nvSpPr>
        <p:spPr>
          <a:xfrm>
            <a:off x="361284" y="39692"/>
            <a:ext cx="5618602" cy="646331"/>
          </a:xfrm>
          <a:prstGeom prst="rect">
            <a:avLst/>
          </a:prstGeom>
          <a:noFill/>
        </p:spPr>
        <p:txBody>
          <a:bodyPr wrap="square">
            <a:spAutoFit/>
          </a:bodyPr>
          <a:lstStyle/>
          <a:p>
            <a:r>
              <a:rPr lang="ru-RU" sz="1800" b="1" dirty="0">
                <a:solidFill>
                  <a:srgbClr val="0E779D"/>
                </a:solidFill>
                <a:effectLst/>
                <a:latin typeface="Times New Roman" panose="02020603050405020304" pitchFamily="18" charset="0"/>
                <a:ea typeface="Calibri" panose="020F0502020204030204" pitchFamily="34" charset="0"/>
              </a:rPr>
              <a:t>15.06.2022г. Государственная Дума приняла в третьем чтении Законопроект №107527-8</a:t>
            </a:r>
            <a:endParaRPr lang="ru-RU" b="1" dirty="0">
              <a:solidFill>
                <a:srgbClr val="0E779D"/>
              </a:solidFill>
            </a:endParaRPr>
          </a:p>
        </p:txBody>
      </p:sp>
      <p:sp>
        <p:nvSpPr>
          <p:cNvPr id="5" name="TextBox 4">
            <a:extLst>
              <a:ext uri="{FF2B5EF4-FFF2-40B4-BE49-F238E27FC236}">
                <a16:creationId xmlns:a16="http://schemas.microsoft.com/office/drawing/2014/main" id="{263E555A-4A1D-CC8A-25BC-FAD40F56B4B9}"/>
              </a:ext>
            </a:extLst>
          </p:cNvPr>
          <p:cNvSpPr txBox="1"/>
          <p:nvPr/>
        </p:nvSpPr>
        <p:spPr>
          <a:xfrm>
            <a:off x="361284" y="1019852"/>
            <a:ext cx="8071516" cy="2790508"/>
          </a:xfrm>
          <a:prstGeom prst="rect">
            <a:avLst/>
          </a:prstGeom>
          <a:noFill/>
        </p:spPr>
        <p:txBody>
          <a:bodyPr wrap="square" rtlCol="0">
            <a:spAutoFit/>
          </a:bodyPr>
          <a:lstStyle/>
          <a:p>
            <a:pPr algn="just">
              <a:spcAft>
                <a:spcPts val="825"/>
              </a:spcAft>
            </a:pPr>
            <a:r>
              <a:rPr lang="ru-RU" sz="1800" dirty="0">
                <a:solidFill>
                  <a:srgbClr val="000000"/>
                </a:solidFill>
                <a:effectLst/>
                <a:latin typeface="Times New Roman" panose="02020603050405020304" pitchFamily="18" charset="0"/>
                <a:ea typeface="Calibri" panose="020F0502020204030204" pitchFamily="34" charset="0"/>
              </a:rPr>
              <a:t>- расширен перечень заказчиков, которые вправе осуществлять закупки в соответствии с п. 5.1 ч.1 ст. 93 44-ФЗ (исключается указание на то, что заказчиком может быть государственная или муниципальная медицинская организация и исключается условие об установлении учредителем медицинской организации разрешения на осуществление такой закупки),</a:t>
            </a:r>
            <a:endParaRPr lang="ru-RU" sz="1800" dirty="0">
              <a:effectLst/>
              <a:latin typeface="Times New Roman" panose="02020603050405020304" pitchFamily="18" charset="0"/>
              <a:ea typeface="Calibri" panose="020F0502020204030204" pitchFamily="34" charset="0"/>
            </a:endParaRPr>
          </a:p>
          <a:p>
            <a:pPr algn="just">
              <a:spcAft>
                <a:spcPts val="825"/>
              </a:spcAft>
            </a:pPr>
            <a:r>
              <a:rPr lang="ru-RU" sz="1800" dirty="0">
                <a:solidFill>
                  <a:srgbClr val="000000"/>
                </a:solidFill>
                <a:effectLst/>
                <a:latin typeface="Times New Roman" panose="02020603050405020304" pitchFamily="18" charset="0"/>
                <a:ea typeface="Calibri" panose="020F0502020204030204" pitchFamily="34" charset="0"/>
              </a:rPr>
              <a:t>- исключена возможность закупки лекарственных препаратов у единственного поставщика в соответствии с п.5.1. ч.1 ст.93 44-ФЗ,</a:t>
            </a:r>
            <a:endParaRPr lang="ru-RU" sz="1800" dirty="0">
              <a:effectLst/>
              <a:latin typeface="Times New Roman" panose="02020603050405020304" pitchFamily="18" charset="0"/>
              <a:ea typeface="Calibri" panose="020F0502020204030204" pitchFamily="34" charset="0"/>
            </a:endParaRPr>
          </a:p>
          <a:p>
            <a:r>
              <a:rPr lang="ru-RU" sz="1800" dirty="0">
                <a:solidFill>
                  <a:srgbClr val="000000"/>
                </a:solidFill>
                <a:effectLst/>
                <a:latin typeface="Times New Roman" panose="02020603050405020304" pitchFamily="18" charset="0"/>
                <a:ea typeface="Calibri" panose="020F0502020204030204" pitchFamily="34" charset="0"/>
              </a:rPr>
              <a:t>- введена возможность осуществлять закупки в соответствии с </a:t>
            </a:r>
            <a:r>
              <a:rPr lang="ru-RU" sz="1800" dirty="0" err="1">
                <a:solidFill>
                  <a:srgbClr val="000000"/>
                </a:solidFill>
                <a:effectLst/>
                <a:latin typeface="Times New Roman" panose="02020603050405020304" pitchFamily="18" charset="0"/>
                <a:ea typeface="Calibri" panose="020F0502020204030204" pitchFamily="34" charset="0"/>
              </a:rPr>
              <a:t>п.п</a:t>
            </a:r>
            <a:r>
              <a:rPr lang="ru-RU" sz="1800" dirty="0">
                <a:solidFill>
                  <a:srgbClr val="000000"/>
                </a:solidFill>
                <a:effectLst/>
                <a:latin typeface="Times New Roman" panose="02020603050405020304" pitchFamily="18" charset="0"/>
                <a:ea typeface="Calibri" panose="020F0502020204030204" pitchFamily="34" charset="0"/>
              </a:rPr>
              <a:t>. 5.1-5.2 ч.1 ст.93 44-ФЗ в порядке, установленном ч.12 ст.93 44-ФЗ;</a:t>
            </a:r>
            <a:endParaRPr lang="ru-RU" dirty="0"/>
          </a:p>
        </p:txBody>
      </p:sp>
    </p:spTree>
    <p:extLst>
      <p:ext uri="{BB962C8B-B14F-4D97-AF65-F5344CB8AC3E}">
        <p14:creationId xmlns:p14="http://schemas.microsoft.com/office/powerpoint/2010/main" val="50083494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1">
            <a:extLst>
              <a:ext uri="{FF2B5EF4-FFF2-40B4-BE49-F238E27FC236}">
                <a16:creationId xmlns:a16="http://schemas.microsoft.com/office/drawing/2014/main" id="{E315950A-DE4F-44D4-9DD2-66767B109FF6}"/>
              </a:ext>
            </a:extLst>
          </p:cNvPr>
          <p:cNvSpPr txBox="1">
            <a:spLocks/>
          </p:cNvSpPr>
          <p:nvPr/>
        </p:nvSpPr>
        <p:spPr>
          <a:xfrm>
            <a:off x="629070" y="0"/>
            <a:ext cx="6390497" cy="752399"/>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ru-RU" sz="1600" dirty="0"/>
          </a:p>
        </p:txBody>
      </p:sp>
      <p:sp>
        <p:nvSpPr>
          <p:cNvPr id="3" name="Номер слайда 2">
            <a:extLst>
              <a:ext uri="{FF2B5EF4-FFF2-40B4-BE49-F238E27FC236}">
                <a16:creationId xmlns:a16="http://schemas.microsoft.com/office/drawing/2014/main" id="{6A887A3F-B9B3-417B-9EAF-893E9039CD5C}"/>
              </a:ext>
            </a:extLst>
          </p:cNvPr>
          <p:cNvSpPr>
            <a:spLocks noGrp="1"/>
          </p:cNvSpPr>
          <p:nvPr>
            <p:ph type="sldNum" sz="quarter" idx="12"/>
          </p:nvPr>
        </p:nvSpPr>
        <p:spPr/>
        <p:txBody>
          <a:bodyPr/>
          <a:lstStyle/>
          <a:p>
            <a:fld id="{2066355A-084C-D24E-9AD2-7E4FC41EA627}" type="slidenum">
              <a:rPr lang="en-US" smtClean="0"/>
              <a:pPr/>
              <a:t>141</a:t>
            </a:fld>
            <a:endParaRPr lang="en-US" dirty="0"/>
          </a:p>
        </p:txBody>
      </p:sp>
      <p:sp>
        <p:nvSpPr>
          <p:cNvPr id="18" name="Прямоугольник 17">
            <a:extLst>
              <a:ext uri="{FF2B5EF4-FFF2-40B4-BE49-F238E27FC236}">
                <a16:creationId xmlns:a16="http://schemas.microsoft.com/office/drawing/2014/main" id="{93C2583B-FD23-4F5A-A267-1CB840D36232}"/>
              </a:ext>
            </a:extLst>
          </p:cNvPr>
          <p:cNvSpPr/>
          <p:nvPr/>
        </p:nvSpPr>
        <p:spPr>
          <a:xfrm>
            <a:off x="1536454" y="2084969"/>
            <a:ext cx="6457164" cy="584775"/>
          </a:xfrm>
          <a:prstGeom prst="rect">
            <a:avLst/>
          </a:prstGeom>
        </p:spPr>
        <p:txBody>
          <a:bodyPr wrap="square">
            <a:spAutoFit/>
          </a:bodyPr>
          <a:lstStyle/>
          <a:p>
            <a:pPr lvl="0" algn="ctr">
              <a:spcBef>
                <a:spcPct val="20000"/>
              </a:spcBef>
              <a:spcAft>
                <a:spcPts val="600"/>
              </a:spcAft>
            </a:pPr>
            <a:r>
              <a:rPr lang="ru-RU" sz="3200" b="1" dirty="0">
                <a:solidFill>
                  <a:srgbClr val="0E779D"/>
                </a:solidFill>
                <a:cs typeface="Arial" panose="020B0604020202020204" pitchFamily="34" charset="0"/>
              </a:rPr>
              <a:t>Спасибо за внимание</a:t>
            </a:r>
          </a:p>
        </p:txBody>
      </p:sp>
      <p:pic>
        <p:nvPicPr>
          <p:cNvPr id="10" name="Рисунок 9" descr="Молоток судьи">
            <a:extLst>
              <a:ext uri="{FF2B5EF4-FFF2-40B4-BE49-F238E27FC236}">
                <a16:creationId xmlns:a16="http://schemas.microsoft.com/office/drawing/2014/main" id="{BA575B93-970E-4A88-8785-6DC4709D72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4824" y="2782986"/>
            <a:ext cx="2437588" cy="2437588"/>
          </a:xfrm>
          <a:prstGeom prst="rect">
            <a:avLst/>
          </a:prstGeom>
        </p:spPr>
      </p:pic>
      <p:pic>
        <p:nvPicPr>
          <p:cNvPr id="6" name="Рисунок 5" descr="Лектор">
            <a:extLst>
              <a:ext uri="{FF2B5EF4-FFF2-40B4-BE49-F238E27FC236}">
                <a16:creationId xmlns:a16="http://schemas.microsoft.com/office/drawing/2014/main" id="{A724AB96-5FDB-4111-ACB5-15C7E0AC8B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1977" y="1137373"/>
            <a:ext cx="914400" cy="914400"/>
          </a:xfrm>
          <a:prstGeom prst="rect">
            <a:avLst/>
          </a:prstGeom>
        </p:spPr>
      </p:pic>
      <p:sp>
        <p:nvSpPr>
          <p:cNvPr id="8" name="Прямоугольник 7">
            <a:extLst>
              <a:ext uri="{FF2B5EF4-FFF2-40B4-BE49-F238E27FC236}">
                <a16:creationId xmlns:a16="http://schemas.microsoft.com/office/drawing/2014/main" id="{85F744F6-BBAF-42C8-834A-4DC5FC1B342E}"/>
              </a:ext>
            </a:extLst>
          </p:cNvPr>
          <p:cNvSpPr/>
          <p:nvPr/>
        </p:nvSpPr>
        <p:spPr>
          <a:xfrm>
            <a:off x="358836" y="0"/>
            <a:ext cx="6734114"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222BCDBA-0328-4CD7-9C4F-6DA470ED65AD}"/>
              </a:ext>
            </a:extLst>
          </p:cNvPr>
          <p:cNvSpPr/>
          <p:nvPr/>
        </p:nvSpPr>
        <p:spPr>
          <a:xfrm>
            <a:off x="2409886" y="0"/>
            <a:ext cx="6734114"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0357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Вопросительный знак на зеленом пастельном фоне">
            <a:extLst>
              <a:ext uri="{FF2B5EF4-FFF2-40B4-BE49-F238E27FC236}">
                <a16:creationId xmlns:a16="http://schemas.microsoft.com/office/drawing/2014/main" id="{07FBE1C8-9FF4-41D9-ACE0-35460F23F552}"/>
              </a:ext>
            </a:extLst>
          </p:cNvPr>
          <p:cNvPicPr>
            <a:picLocks noChangeAspect="1"/>
          </p:cNvPicPr>
          <p:nvPr/>
        </p:nvPicPr>
        <p:blipFill>
          <a:blip r:embed="rId2"/>
          <a:stretch>
            <a:fillRect/>
          </a:stretch>
        </p:blipFill>
        <p:spPr>
          <a:xfrm>
            <a:off x="351183" y="0"/>
            <a:ext cx="8792817" cy="5143500"/>
          </a:xfrm>
          <a:prstGeom prst="rect">
            <a:avLst/>
          </a:prstGeom>
        </p:spPr>
      </p:pic>
      <p:sp>
        <p:nvSpPr>
          <p:cNvPr id="2" name="Номер слайда 1">
            <a:extLst>
              <a:ext uri="{FF2B5EF4-FFF2-40B4-BE49-F238E27FC236}">
                <a16:creationId xmlns:a16="http://schemas.microsoft.com/office/drawing/2014/main" id="{5B1DFD46-EF2F-42F7-9AEA-04A83B9C447D}"/>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15</a:t>
            </a:fld>
            <a:endParaRPr lang="en-US" dirty="0"/>
          </a:p>
        </p:txBody>
      </p:sp>
      <p:sp>
        <p:nvSpPr>
          <p:cNvPr id="4" name="TextBox 3">
            <a:extLst>
              <a:ext uri="{FF2B5EF4-FFF2-40B4-BE49-F238E27FC236}">
                <a16:creationId xmlns:a16="http://schemas.microsoft.com/office/drawing/2014/main" id="{279F6618-4E0D-44DD-94C7-2372E2F90CAF}"/>
              </a:ext>
            </a:extLst>
          </p:cNvPr>
          <p:cNvSpPr txBox="1"/>
          <p:nvPr/>
        </p:nvSpPr>
        <p:spPr>
          <a:xfrm>
            <a:off x="417442" y="816355"/>
            <a:ext cx="4863549" cy="3231654"/>
          </a:xfrm>
          <a:prstGeom prst="rect">
            <a:avLst/>
          </a:prstGeom>
          <a:noFill/>
        </p:spPr>
        <p:txBody>
          <a:bodyPr wrap="square">
            <a:spAutoFit/>
          </a:bodyPr>
          <a:lstStyle/>
          <a:p>
            <a:pPr algn="ctr"/>
            <a:r>
              <a:rPr lang="ru-RU" sz="2400"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Разъяснения положений извещения</a:t>
            </a:r>
          </a:p>
          <a:p>
            <a:pPr algn="ctr"/>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r>
              <a:rPr lang="ru-RU" sz="1800" u="sng"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Запросы на разъяснения </a:t>
            </a:r>
            <a:r>
              <a:rPr lang="ru-RU"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не более 3-х от каждого участника и не позднее чем </a:t>
            </a:r>
            <a:r>
              <a:rPr lang="ru-RU" sz="1800"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 3 дня</a:t>
            </a:r>
            <a:r>
              <a:rPr lang="ru-RU"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до даты окончания подачи заявок на аукционы и конкурсы.</a:t>
            </a:r>
          </a:p>
          <a:p>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r>
              <a:rPr lang="ru-RU" sz="1800" u="sng"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Ответ на запрос </a:t>
            </a:r>
            <a:r>
              <a:rPr lang="ru-RU"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публикуется заказчиком в ЕИС – не позднее </a:t>
            </a:r>
            <a:r>
              <a:rPr lang="ru-RU" sz="1800"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2-х дней </a:t>
            </a:r>
            <a:r>
              <a:rPr lang="ru-RU"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со дня следующего за днем поступления запроса.</a:t>
            </a:r>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Calibri" panose="020F0502020204030204" pitchFamily="34" charset="0"/>
              </a:rPr>
              <a:t> </a:t>
            </a:r>
            <a:endParaRPr lang="ru-RU"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031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16</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657781" y="866185"/>
            <a:ext cx="5624289" cy="1569660"/>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Электронный аукцион</a:t>
            </a:r>
            <a:endParaRPr lang="ru-RU" sz="1400" b="1" dirty="0">
              <a:latin typeface="Trebuchet MS" panose="020B0603020202020204" pitchFamily="34" charset="0"/>
              <a:cs typeface="Arial" panose="020B0604020202020204" pitchFamily="34" charset="0"/>
            </a:endParaRPr>
          </a:p>
        </p:txBody>
      </p:sp>
      <p:pic>
        <p:nvPicPr>
          <p:cNvPr id="6" name="Рисунок 5" descr="Молоток судьи контур">
            <a:extLst>
              <a:ext uri="{FF2B5EF4-FFF2-40B4-BE49-F238E27FC236}">
                <a16:creationId xmlns:a16="http://schemas.microsoft.com/office/drawing/2014/main" id="{8606CC3A-C579-4245-A644-A0F9A2EFFF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456" y="449762"/>
            <a:ext cx="1071683" cy="1071683"/>
          </a:xfrm>
          <a:prstGeom prst="rect">
            <a:avLst/>
          </a:prstGeom>
        </p:spPr>
      </p:pic>
      <p:pic>
        <p:nvPicPr>
          <p:cNvPr id="8" name="Рисунок 7" descr="Рукопожатие контур">
            <a:extLst>
              <a:ext uri="{FF2B5EF4-FFF2-40B4-BE49-F238E27FC236}">
                <a16:creationId xmlns:a16="http://schemas.microsoft.com/office/drawing/2014/main" id="{EFA02EE8-A64A-4DE7-9267-49F9A2CA53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098" y="1521445"/>
            <a:ext cx="914400" cy="914400"/>
          </a:xfrm>
          <a:prstGeom prst="rect">
            <a:avLst/>
          </a:prstGeom>
        </p:spPr>
      </p:pic>
    </p:spTree>
    <p:extLst>
      <p:ext uri="{BB962C8B-B14F-4D97-AF65-F5344CB8AC3E}">
        <p14:creationId xmlns:p14="http://schemas.microsoft.com/office/powerpoint/2010/main" val="62612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09938-F64C-4F92-81E7-BB3C0BF0E6C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17</a:t>
            </a:fld>
            <a:endParaRPr lang="en-US" dirty="0"/>
          </a:p>
        </p:txBody>
      </p:sp>
      <p:sp>
        <p:nvSpPr>
          <p:cNvPr id="4" name="TextBox 3">
            <a:extLst>
              <a:ext uri="{FF2B5EF4-FFF2-40B4-BE49-F238E27FC236}">
                <a16:creationId xmlns:a16="http://schemas.microsoft.com/office/drawing/2014/main" id="{B31049BB-9DA0-42A9-8B16-5182BC1CC51D}"/>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6AC9CA9-F39C-474E-9B0F-F9550F8C150F}"/>
              </a:ext>
            </a:extLst>
          </p:cNvPr>
          <p:cNvSpPr txBox="1"/>
          <p:nvPr/>
        </p:nvSpPr>
        <p:spPr>
          <a:xfrm>
            <a:off x="457200" y="1287755"/>
            <a:ext cx="8404860" cy="3046988"/>
          </a:xfrm>
          <a:prstGeom prst="rect">
            <a:avLst/>
          </a:prstGeom>
          <a:noFill/>
        </p:spPr>
        <p:txBody>
          <a:bodyPr wrap="square">
            <a:spAutoFit/>
          </a:bodyPr>
          <a:lstStyle/>
          <a:p>
            <a:pPr>
              <a:spcAft>
                <a:spcPts val="1200"/>
              </a:spcAft>
            </a:pPr>
            <a:r>
              <a:rPr lang="ru-RU" sz="1800" b="1" kern="1200" dirty="0">
                <a:effectLst/>
                <a:latin typeface="Times New Roman" panose="02020603050405020304" pitchFamily="18" charset="0"/>
                <a:ea typeface="Times New Roman" panose="02020603050405020304" pitchFamily="18" charset="0"/>
              </a:rPr>
              <a:t>Срок подачи заявок остается прежним –</a:t>
            </a:r>
            <a:r>
              <a:rPr lang="ru-RU" sz="1800" kern="1200" dirty="0">
                <a:effectLst/>
                <a:latin typeface="Times New Roman" panose="02020603050405020304" pitchFamily="18" charset="0"/>
                <a:ea typeface="Times New Roman" panose="02020603050405020304" pitchFamily="18" charset="0"/>
              </a:rPr>
              <a:t> </a:t>
            </a:r>
            <a:r>
              <a:rPr lang="ru-RU" sz="1800" b="1" kern="1200" dirty="0">
                <a:solidFill>
                  <a:srgbClr val="000000"/>
                </a:solidFill>
                <a:effectLst/>
                <a:latin typeface="Times New Roman" panose="02020603050405020304" pitchFamily="18" charset="0"/>
                <a:ea typeface="Times New Roman" panose="02020603050405020304" pitchFamily="18" charset="0"/>
              </a:rPr>
              <a:t>15 дней </a:t>
            </a:r>
            <a:r>
              <a:rPr lang="ru-RU" sz="1800" kern="1200" dirty="0">
                <a:solidFill>
                  <a:srgbClr val="000000"/>
                </a:solidFill>
                <a:effectLst/>
                <a:latin typeface="Times New Roman" panose="02020603050405020304" pitchFamily="18" charset="0"/>
                <a:ea typeface="Times New Roman" panose="02020603050405020304" pitchFamily="18" charset="0"/>
              </a:rPr>
              <a:t>при НМЦК больше 300млн. руб. или 2 млрд. руб. на стройку)</a:t>
            </a:r>
            <a:r>
              <a:rPr lang="ru-RU" sz="1800" b="1" kern="1200" dirty="0">
                <a:solidFill>
                  <a:srgbClr val="000000"/>
                </a:solidFill>
                <a:effectLst/>
                <a:latin typeface="Times New Roman" panose="02020603050405020304" pitchFamily="18" charset="0"/>
                <a:ea typeface="Times New Roman" panose="02020603050405020304" pitchFamily="18" charset="0"/>
              </a:rPr>
              <a:t> / 7 дней </a:t>
            </a:r>
            <a:r>
              <a:rPr lang="ru-RU" sz="1800" kern="1200" dirty="0">
                <a:solidFill>
                  <a:srgbClr val="000000"/>
                </a:solidFill>
                <a:effectLst/>
                <a:latin typeface="Times New Roman" panose="02020603050405020304" pitchFamily="18" charset="0"/>
                <a:ea typeface="Times New Roman" panose="02020603050405020304" pitchFamily="18" charset="0"/>
              </a:rPr>
              <a:t>(при НМЦК НЕ больше 300млн. руб. или 2 млрд. руб. на стройку)</a:t>
            </a:r>
            <a:endParaRPr lang="ru-RU" sz="1800" dirty="0">
              <a:effectLst/>
              <a:latin typeface="Calibri" panose="020F0502020204030204" pitchFamily="34" charset="0"/>
              <a:ea typeface="Calibri" panose="020F0502020204030204" pitchFamily="34" charset="0"/>
            </a:endParaRPr>
          </a:p>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Заявка больше не разделяется на первую и вторую часть.</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После окончания срока подачи заявок следует </a:t>
            </a:r>
            <a:r>
              <a:rPr lang="ru-RU" sz="1800" u="sng" kern="1200" dirty="0">
                <a:solidFill>
                  <a:srgbClr val="000000"/>
                </a:solidFill>
                <a:effectLst/>
                <a:latin typeface="Times New Roman" panose="02020603050405020304" pitchFamily="18" charset="0"/>
                <a:ea typeface="Times New Roman" panose="02020603050405020304" pitchFamily="18" charset="0"/>
              </a:rPr>
              <a:t>процедура подачи предложений о цене контракта</a:t>
            </a:r>
            <a:r>
              <a:rPr lang="ru-RU" sz="1800" kern="1200" dirty="0">
                <a:solidFill>
                  <a:srgbClr val="000000"/>
                </a:solidFill>
                <a:effectLst/>
                <a:latin typeface="Times New Roman" panose="02020603050405020304" pitchFamily="18" charset="0"/>
                <a:ea typeface="Times New Roman" panose="02020603050405020304" pitchFamily="18" charset="0"/>
              </a:rPr>
              <a:t> либо о сумме цен ТРУ, которая </a:t>
            </a:r>
            <a:r>
              <a:rPr lang="ru-RU" sz="1800" u="sng" kern="1200" dirty="0">
                <a:solidFill>
                  <a:srgbClr val="000000"/>
                </a:solidFill>
                <a:effectLst/>
                <a:latin typeface="Times New Roman" panose="02020603050405020304" pitchFamily="18" charset="0"/>
                <a:ea typeface="Times New Roman" panose="02020603050405020304" pitchFamily="18" charset="0"/>
              </a:rPr>
              <a:t>проводится через 2 часа после окончания подачи заявок</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В случае если не подано заявок или подана только одна заявка – подача окончательных ценовых предложений не проводится.</a:t>
            </a:r>
            <a:endParaRPr lang="ru-RU"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3053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09938-F64C-4F92-81E7-BB3C0BF0E6C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18</a:t>
            </a:fld>
            <a:endParaRPr lang="en-US" dirty="0"/>
          </a:p>
        </p:txBody>
      </p:sp>
      <p:sp>
        <p:nvSpPr>
          <p:cNvPr id="6" name="TextBox 5">
            <a:extLst>
              <a:ext uri="{FF2B5EF4-FFF2-40B4-BE49-F238E27FC236}">
                <a16:creationId xmlns:a16="http://schemas.microsoft.com/office/drawing/2014/main" id="{56AC9CA9-F39C-474E-9B0F-F9550F8C150F}"/>
              </a:ext>
            </a:extLst>
          </p:cNvPr>
          <p:cNvSpPr txBox="1"/>
          <p:nvPr/>
        </p:nvSpPr>
        <p:spPr>
          <a:xfrm>
            <a:off x="516835" y="766090"/>
            <a:ext cx="8404860" cy="4185761"/>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ТОРГИ:</a:t>
            </a:r>
            <a:endParaRPr lang="ru-RU" sz="105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Размер снижения</a:t>
            </a:r>
            <a:r>
              <a:rPr lang="ru-RU" sz="1800" kern="1200" dirty="0">
                <a:solidFill>
                  <a:srgbClr val="000000"/>
                </a:solidFill>
                <a:effectLst/>
                <a:latin typeface="Times New Roman" panose="02020603050405020304" pitchFamily="18" charset="0"/>
                <a:ea typeface="Times New Roman" panose="02020603050405020304" pitchFamily="18" charset="0"/>
              </a:rPr>
              <a:t> при подачи ценового предложения остается неизменным – от 0.5% до 5% от НМЦК (шаг аукциона)</a:t>
            </a:r>
          </a:p>
          <a:p>
            <a:pPr marL="342900" lvl="0" indent="-342900">
              <a:spcAft>
                <a:spcPts val="1200"/>
              </a:spcAft>
              <a:buFont typeface="Wingdings" panose="05000000000000000000" pitchFamily="2" charset="2"/>
              <a:buChar char=""/>
            </a:pP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Время подачи ЦП</a:t>
            </a:r>
            <a:r>
              <a:rPr lang="ru-RU" sz="1800" kern="1200" dirty="0">
                <a:solidFill>
                  <a:srgbClr val="000000"/>
                </a:solidFill>
                <a:effectLst/>
                <a:latin typeface="Times New Roman" panose="02020603050405020304" pitchFamily="18" charset="0"/>
                <a:ea typeface="Times New Roman" panose="02020603050405020304" pitchFamily="18" charset="0"/>
              </a:rPr>
              <a:t> на торгах составляет </a:t>
            </a:r>
            <a:r>
              <a:rPr lang="ru-RU" sz="1800" b="1" kern="1200" dirty="0">
                <a:solidFill>
                  <a:srgbClr val="000000"/>
                </a:solidFill>
                <a:effectLst/>
                <a:latin typeface="Times New Roman" panose="02020603050405020304" pitchFamily="18" charset="0"/>
                <a:ea typeface="Times New Roman" panose="02020603050405020304" pitchFamily="18" charset="0"/>
              </a:rPr>
              <a:t>4 минуты</a:t>
            </a:r>
            <a:r>
              <a:rPr lang="ru-RU" sz="1800" kern="1200" dirty="0">
                <a:solidFill>
                  <a:srgbClr val="000000"/>
                </a:solidFill>
                <a:effectLst/>
                <a:latin typeface="Times New Roman" panose="02020603050405020304" pitchFamily="18" charset="0"/>
                <a:ea typeface="Times New Roman" panose="02020603050405020304" pitchFamily="18" charset="0"/>
              </a:rPr>
              <a:t> с продлением этого времени, если подано улучшенное предложение о цене.</a:t>
            </a:r>
          </a:p>
          <a:p>
            <a:pPr marL="342900" lvl="0" indent="-342900">
              <a:spcAft>
                <a:spcPts val="1200"/>
              </a:spcAft>
              <a:buFont typeface="Wingdings" panose="05000000000000000000" pitchFamily="2" charset="2"/>
              <a:buChar char=""/>
            </a:pP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По истечении</a:t>
            </a:r>
            <a:r>
              <a:rPr lang="ru-RU" sz="1800" kern="1200" dirty="0">
                <a:solidFill>
                  <a:srgbClr val="000000"/>
                </a:solidFill>
                <a:effectLst/>
                <a:latin typeface="Times New Roman" panose="02020603050405020304" pitchFamily="18" charset="0"/>
                <a:ea typeface="Times New Roman" panose="02020603050405020304" pitchFamily="18" charset="0"/>
              </a:rPr>
              <a:t> отведенных на улучшение цены 4-х минут (в случае если никто из участников больше не предлагает улучшенную цену) отводится еще </a:t>
            </a:r>
            <a:r>
              <a:rPr lang="ru-RU" sz="1800" b="1" kern="1200" dirty="0">
                <a:solidFill>
                  <a:srgbClr val="000000"/>
                </a:solidFill>
                <a:effectLst/>
                <a:latin typeface="Times New Roman" panose="02020603050405020304" pitchFamily="18" charset="0"/>
                <a:ea typeface="Times New Roman" panose="02020603050405020304" pitchFamily="18" charset="0"/>
              </a:rPr>
              <a:t>дополнительные 10 минут</a:t>
            </a:r>
            <a:r>
              <a:rPr lang="ru-RU" sz="1800" kern="1200" dirty="0">
                <a:solidFill>
                  <a:srgbClr val="000000"/>
                </a:solidFill>
                <a:effectLst/>
                <a:latin typeface="Times New Roman" panose="02020603050405020304" pitchFamily="18" charset="0"/>
                <a:ea typeface="Times New Roman" panose="02020603050405020304" pitchFamily="18" charset="0"/>
              </a:rPr>
              <a:t>, где участник вправе подать </a:t>
            </a:r>
            <a:r>
              <a:rPr lang="ru-RU" sz="1800" b="1" kern="1200" dirty="0">
                <a:solidFill>
                  <a:srgbClr val="000000"/>
                </a:solidFill>
                <a:effectLst/>
                <a:latin typeface="Times New Roman" panose="02020603050405020304" pitchFamily="18" charset="0"/>
                <a:ea typeface="Times New Roman" panose="02020603050405020304" pitchFamily="18" charset="0"/>
              </a:rPr>
              <a:t>только одно ценовое</a:t>
            </a:r>
            <a:r>
              <a:rPr lang="ru-RU" sz="1800" kern="1200" dirty="0">
                <a:solidFill>
                  <a:srgbClr val="000000"/>
                </a:solidFill>
                <a:effectLst/>
                <a:latin typeface="Times New Roman" panose="02020603050405020304" pitchFamily="18" charset="0"/>
                <a:ea typeface="Times New Roman" panose="02020603050405020304" pitchFamily="18" charset="0"/>
              </a:rPr>
              <a:t> предложение не ниже минимального, поступившего во время приема ценовых предложений.</a:t>
            </a:r>
            <a:endParaRPr lang="ru-RU" sz="18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70808A81-125F-47D9-84D3-14B34F14D4FE}"/>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88941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09938-F64C-4F92-81E7-BB3C0BF0E6C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19</a:t>
            </a:fld>
            <a:endParaRPr lang="en-US" dirty="0"/>
          </a:p>
        </p:txBody>
      </p:sp>
      <p:sp>
        <p:nvSpPr>
          <p:cNvPr id="6" name="TextBox 5">
            <a:extLst>
              <a:ext uri="{FF2B5EF4-FFF2-40B4-BE49-F238E27FC236}">
                <a16:creationId xmlns:a16="http://schemas.microsoft.com/office/drawing/2014/main" id="{56AC9CA9-F39C-474E-9B0F-F9550F8C150F}"/>
              </a:ext>
            </a:extLst>
          </p:cNvPr>
          <p:cNvSpPr txBox="1"/>
          <p:nvPr/>
        </p:nvSpPr>
        <p:spPr>
          <a:xfrm>
            <a:off x="457200" y="680740"/>
            <a:ext cx="8404860" cy="4185761"/>
          </a:xfrm>
          <a:prstGeom prst="rect">
            <a:avLst/>
          </a:prstGeom>
          <a:noFill/>
        </p:spPr>
        <p:txBody>
          <a:bodyPr wrap="square">
            <a:spAutoFit/>
          </a:bodyPr>
          <a:lstStyle/>
          <a:p>
            <a:pPr lvl="0">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ТОРГИ:</a:t>
            </a: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Общий срок</a:t>
            </a:r>
            <a:r>
              <a:rPr lang="ru-RU" sz="1800" kern="1200" dirty="0">
                <a:solidFill>
                  <a:srgbClr val="000000"/>
                </a:solidFill>
                <a:effectLst/>
                <a:latin typeface="Times New Roman" panose="02020603050405020304" pitchFamily="18" charset="0"/>
                <a:ea typeface="Times New Roman" panose="02020603050405020304" pitchFamily="18" charset="0"/>
              </a:rPr>
              <a:t> подачи ценовых предложений не должен превышать более </a:t>
            </a:r>
            <a:r>
              <a:rPr lang="ru-RU" sz="1800" b="1" kern="1200" dirty="0">
                <a:solidFill>
                  <a:srgbClr val="000000"/>
                </a:solidFill>
                <a:effectLst/>
                <a:latin typeface="Times New Roman" panose="02020603050405020304" pitchFamily="18" charset="0"/>
                <a:ea typeface="Times New Roman" panose="02020603050405020304" pitchFamily="18" charset="0"/>
              </a:rPr>
              <a:t>5 часов</a:t>
            </a:r>
            <a:r>
              <a:rPr lang="ru-RU" sz="1800" kern="1200" dirty="0">
                <a:solidFill>
                  <a:srgbClr val="000000"/>
                </a:solidFill>
                <a:effectLst/>
                <a:latin typeface="Times New Roman" panose="02020603050405020304" pitchFamily="18" charset="0"/>
                <a:ea typeface="Times New Roman" panose="02020603050405020304" pitchFamily="18" charset="0"/>
              </a:rPr>
              <a:t>.</a:t>
            </a:r>
          </a:p>
          <a:p>
            <a:pPr marL="342900" lvl="0" indent="-342900">
              <a:spcAft>
                <a:spcPts val="1200"/>
              </a:spcAft>
              <a:buFont typeface="Wingdings" panose="05000000000000000000" pitchFamily="2" charset="2"/>
              <a:buChar char=""/>
            </a:pPr>
            <a:endParaRPr lang="ru-RU" sz="90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Если участник не подавал</a:t>
            </a:r>
            <a:r>
              <a:rPr lang="ru-RU" sz="1800" kern="1200" dirty="0">
                <a:solidFill>
                  <a:srgbClr val="000000"/>
                </a:solidFill>
                <a:effectLst/>
                <a:latin typeface="Times New Roman" panose="02020603050405020304" pitchFamily="18" charset="0"/>
                <a:ea typeface="Times New Roman" panose="02020603050405020304" pitchFamily="18" charset="0"/>
              </a:rPr>
              <a:t> </a:t>
            </a:r>
            <a:r>
              <a:rPr lang="ru-RU" sz="1800" b="1" kern="1200" dirty="0">
                <a:solidFill>
                  <a:srgbClr val="000000"/>
                </a:solidFill>
                <a:effectLst/>
                <a:latin typeface="Times New Roman" panose="02020603050405020304" pitchFamily="18" charset="0"/>
                <a:ea typeface="Times New Roman" panose="02020603050405020304" pitchFamily="18" charset="0"/>
              </a:rPr>
              <a:t>ценовых предложений</a:t>
            </a:r>
            <a:r>
              <a:rPr lang="ru-RU" sz="1800" kern="1200" dirty="0">
                <a:solidFill>
                  <a:srgbClr val="000000"/>
                </a:solidFill>
                <a:effectLst/>
                <a:latin typeface="Times New Roman" panose="02020603050405020304" pitchFamily="18" charset="0"/>
                <a:ea typeface="Times New Roman" panose="02020603050405020304" pitchFamily="18" charset="0"/>
              </a:rPr>
              <a:t>, </a:t>
            </a:r>
            <a:r>
              <a:rPr lang="ru-RU" sz="1800" b="1" kern="1200" dirty="0">
                <a:solidFill>
                  <a:srgbClr val="000000"/>
                </a:solidFill>
                <a:effectLst/>
                <a:latin typeface="Times New Roman" panose="02020603050405020304" pitchFamily="18" charset="0"/>
                <a:ea typeface="Times New Roman" panose="02020603050405020304" pitchFamily="18" charset="0"/>
              </a:rPr>
              <a:t>то его предложение о цене контракта является НМЦК</a:t>
            </a:r>
            <a:r>
              <a:rPr lang="ru-RU" sz="1800" kern="1200" dirty="0">
                <a:solidFill>
                  <a:srgbClr val="000000"/>
                </a:solidFill>
                <a:effectLst/>
                <a:latin typeface="Times New Roman" panose="02020603050405020304" pitchFamily="18" charset="0"/>
                <a:ea typeface="Times New Roman" panose="02020603050405020304" pitchFamily="18" charset="0"/>
              </a:rPr>
              <a:t>.</a:t>
            </a:r>
          </a:p>
          <a:p>
            <a:pPr marL="342900" lvl="0" indent="-342900">
              <a:spcAft>
                <a:spcPts val="1200"/>
              </a:spcAft>
              <a:buFont typeface="Wingdings" panose="05000000000000000000" pitchFamily="2" charset="2"/>
              <a:buChar char=""/>
            </a:pPr>
            <a:endParaRPr lang="ru-RU" sz="90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Торги на право заключения контракта</a:t>
            </a:r>
            <a:r>
              <a:rPr lang="ru-RU" sz="1800" kern="1200" dirty="0">
                <a:solidFill>
                  <a:srgbClr val="000000"/>
                </a:solidFill>
                <a:effectLst/>
                <a:latin typeface="Times New Roman" panose="02020603050405020304" pitchFamily="18" charset="0"/>
                <a:ea typeface="Times New Roman" panose="02020603050405020304" pitchFamily="18" charset="0"/>
              </a:rPr>
              <a:t> (торги на повышение) остаются неизменными, за исключением положения о том, что участник не может предложить цену выше предельно разрешенной для свершения им крупной сделки. Предел торгов на повышение для всех участников составляет 100 млн. руб., максимальный шаг на таких торгах составляет 5 млн. руб., минимального размера шага – нет.</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D99E6DB4-7AFA-4DC7-BB3F-FC4FC216C7C1}"/>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00039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2</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863117" y="845517"/>
            <a:ext cx="7540337" cy="3046988"/>
          </a:xfrm>
          <a:prstGeom prst="rect">
            <a:avLst/>
          </a:prstGeom>
          <a:noFill/>
        </p:spPr>
        <p:txBody>
          <a:bodyPr wrap="square">
            <a:spAutoFit/>
          </a:bodyPr>
          <a:lstStyle/>
          <a:p>
            <a:pPr algn="ctr"/>
            <a:r>
              <a:rPr lang="ru-RU" sz="4800" b="1" dirty="0">
                <a:solidFill>
                  <a:srgbClr val="0E779D"/>
                </a:solidFill>
                <a:cs typeface="Arial" panose="020B0604020202020204" pitchFamily="34" charset="0"/>
              </a:rPr>
              <a:t>Некоторые</a:t>
            </a:r>
            <a:r>
              <a:rPr lang="en-US" sz="4800" b="1" dirty="0">
                <a:solidFill>
                  <a:srgbClr val="0E779D"/>
                </a:solidFill>
                <a:cs typeface="Arial" panose="020B0604020202020204" pitchFamily="34" charset="0"/>
              </a:rPr>
              <a:t> </a:t>
            </a:r>
            <a:r>
              <a:rPr lang="ru-RU" sz="4800" b="1" dirty="0">
                <a:solidFill>
                  <a:srgbClr val="0E779D"/>
                </a:solidFill>
                <a:cs typeface="Arial" panose="020B0604020202020204" pitchFamily="34" charset="0"/>
              </a:rPr>
              <a:t>изменения вносимые Федеральным законом №277-ФЗ от 0</a:t>
            </a:r>
            <a:r>
              <a:rPr lang="en-US" sz="4800" b="1" dirty="0">
                <a:solidFill>
                  <a:srgbClr val="0E779D"/>
                </a:solidFill>
                <a:cs typeface="Arial" panose="020B0604020202020204" pitchFamily="34" charset="0"/>
              </a:rPr>
              <a:t>1</a:t>
            </a:r>
            <a:r>
              <a:rPr lang="ru-RU" sz="4800" b="1" dirty="0">
                <a:solidFill>
                  <a:srgbClr val="0E779D"/>
                </a:solidFill>
                <a:cs typeface="Arial" panose="020B0604020202020204" pitchFamily="34" charset="0"/>
              </a:rPr>
              <a:t>.07.2021</a:t>
            </a:r>
            <a:endParaRPr lang="ru-RU" sz="1400" b="1" dirty="0"/>
          </a:p>
        </p:txBody>
      </p:sp>
    </p:spTree>
    <p:extLst>
      <p:ext uri="{BB962C8B-B14F-4D97-AF65-F5344CB8AC3E}">
        <p14:creationId xmlns:p14="http://schemas.microsoft.com/office/powerpoint/2010/main" val="367163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09938-F64C-4F92-81E7-BB3C0BF0E6C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20</a:t>
            </a:fld>
            <a:endParaRPr lang="en-US" dirty="0"/>
          </a:p>
        </p:txBody>
      </p:sp>
      <p:sp>
        <p:nvSpPr>
          <p:cNvPr id="6" name="TextBox 5">
            <a:extLst>
              <a:ext uri="{FF2B5EF4-FFF2-40B4-BE49-F238E27FC236}">
                <a16:creationId xmlns:a16="http://schemas.microsoft.com/office/drawing/2014/main" id="{56AC9CA9-F39C-474E-9B0F-F9550F8C150F}"/>
              </a:ext>
            </a:extLst>
          </p:cNvPr>
          <p:cNvSpPr txBox="1"/>
          <p:nvPr/>
        </p:nvSpPr>
        <p:spPr>
          <a:xfrm>
            <a:off x="457199" y="1054300"/>
            <a:ext cx="8404860" cy="3877985"/>
          </a:xfrm>
          <a:prstGeom prst="rect">
            <a:avLst/>
          </a:prstGeom>
          <a:noFill/>
        </p:spPr>
        <p:txBody>
          <a:bodyPr wrap="square">
            <a:spAutoFit/>
          </a:bodyPr>
          <a:lstStyle/>
          <a:p>
            <a:pPr>
              <a:spcAft>
                <a:spcPts val="1200"/>
              </a:spcAft>
            </a:pPr>
            <a:r>
              <a:rPr lang="ru-RU" sz="1800" dirty="0">
                <a:effectLst/>
                <a:latin typeface="Times New Roman" panose="02020603050405020304" pitchFamily="18" charset="0"/>
                <a:ea typeface="Times New Roman" panose="02020603050405020304" pitchFamily="18" charset="0"/>
              </a:rPr>
              <a:t>После завершения процедуры подачи предложений о цене контракта - оператор площадки формирует протокол подачи ценовых предложений.</a:t>
            </a:r>
          </a:p>
          <a:p>
            <a:pPr>
              <a:spcAft>
                <a:spcPts val="1200"/>
              </a:spcAft>
            </a:pPr>
            <a:r>
              <a:rPr lang="ru-RU" sz="1800" dirty="0">
                <a:effectLst/>
                <a:latin typeface="Times New Roman" panose="02020603050405020304" pitchFamily="18" charset="0"/>
                <a:ea typeface="Times New Roman" panose="02020603050405020304" pitchFamily="18" charset="0"/>
              </a:rPr>
              <a:t>После этапа подачи предложений о цене контракта либо о сумме цен единиц ТРУ следует этап подведения итогов, который подразумевает рассмотрение комиссией по осуществлению закупок поданных заявок и принятия решения о соответствии поданных заявок требованиям извещения или о признании заявок несоответствующим требованиям извещения. Если на участие в аукционе подана только одна заявка, то данный этап начинается после окончания подачи заявок,</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Срок рассмотрения заявок составляет не более 2-х рабочих дней </a:t>
            </a:r>
            <a:r>
              <a:rPr lang="ru-RU" sz="1800" b="1" kern="1200" dirty="0">
                <a:solidFill>
                  <a:srgbClr val="000000"/>
                </a:solidFill>
                <a:effectLst/>
                <a:latin typeface="Times New Roman" panose="02020603050405020304" pitchFamily="18" charset="0"/>
                <a:ea typeface="Times New Roman" panose="02020603050405020304" pitchFamily="18" charset="0"/>
              </a:rPr>
              <a:t>со дня, следующего за датой окончания срока подачи заявок на участие в закупке и не более указанного в извещении.</a:t>
            </a:r>
            <a:endParaRPr lang="ru-RU" sz="1800" dirty="0">
              <a:effectLst/>
              <a:latin typeface="Calibri" panose="020F0502020204030204" pitchFamily="34" charset="0"/>
              <a:ea typeface="Calibri" panose="020F0502020204030204" pitchFamily="34" charset="0"/>
            </a:endParaRPr>
          </a:p>
          <a:p>
            <a:pPr>
              <a:spcAft>
                <a:spcPts val="1200"/>
              </a:spcAft>
            </a:pP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EC66CBA7-8E4C-4D44-BD14-DAE3A70B81A6}"/>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047327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935191E5-D1C2-4A3F-B902-C6CEAAE4C3AF}"/>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21</a:t>
            </a:fld>
            <a:endParaRPr lang="en-US" dirty="0"/>
          </a:p>
        </p:txBody>
      </p:sp>
      <p:sp>
        <p:nvSpPr>
          <p:cNvPr id="4" name="TextBox 3">
            <a:extLst>
              <a:ext uri="{FF2B5EF4-FFF2-40B4-BE49-F238E27FC236}">
                <a16:creationId xmlns:a16="http://schemas.microsoft.com/office/drawing/2014/main" id="{64AA6880-E5B0-4F8D-A3A2-BA9372377E25}"/>
              </a:ext>
            </a:extLst>
          </p:cNvPr>
          <p:cNvSpPr txBox="1"/>
          <p:nvPr/>
        </p:nvSpPr>
        <p:spPr>
          <a:xfrm>
            <a:off x="299201" y="80576"/>
            <a:ext cx="8785164" cy="5062924"/>
          </a:xfrm>
          <a:prstGeom prst="rect">
            <a:avLst/>
          </a:prstGeom>
          <a:noFill/>
        </p:spPr>
        <p:txBody>
          <a:bodyPr wrap="square">
            <a:spAutoFit/>
          </a:bodyPr>
          <a:lstStyle/>
          <a:p>
            <a:r>
              <a:rPr lang="ru-RU" sz="1600" b="1" kern="1200" dirty="0">
                <a:solidFill>
                  <a:srgbClr val="FF0000"/>
                </a:solidFill>
                <a:effectLst/>
                <a:latin typeface="Times New Roman" panose="02020603050405020304" pitchFamily="18" charset="0"/>
                <a:ea typeface="Times New Roman" panose="02020603050405020304" pitchFamily="18" charset="0"/>
              </a:rPr>
              <a:t>Заявка подлежит отстранению</a:t>
            </a:r>
            <a:r>
              <a:rPr lang="ru-RU" sz="1600" kern="1200" dirty="0">
                <a:solidFill>
                  <a:srgbClr val="FF0000"/>
                </a:solidFill>
                <a:effectLst/>
                <a:latin typeface="Times New Roman" panose="02020603050405020304" pitchFamily="18" charset="0"/>
                <a:ea typeface="Times New Roman" panose="02020603050405020304" pitchFamily="18" charset="0"/>
              </a:rPr>
              <a:t> </a:t>
            </a:r>
            <a:r>
              <a:rPr lang="ru-RU" sz="1600" kern="1200" dirty="0">
                <a:solidFill>
                  <a:srgbClr val="000000"/>
                </a:solidFill>
                <a:effectLst/>
                <a:latin typeface="Times New Roman" panose="02020603050405020304" pitchFamily="18" charset="0"/>
                <a:ea typeface="Times New Roman" panose="02020603050405020304" pitchFamily="18" charset="0"/>
              </a:rPr>
              <a:t>в 8-ми случаях предусмотренных </a:t>
            </a:r>
            <a:r>
              <a:rPr lang="ru-RU" sz="1600" kern="1200" dirty="0" err="1">
                <a:solidFill>
                  <a:srgbClr val="000000"/>
                </a:solidFill>
                <a:effectLst/>
                <a:latin typeface="Times New Roman" panose="02020603050405020304" pitchFamily="18" charset="0"/>
                <a:ea typeface="Times New Roman" panose="02020603050405020304" pitchFamily="18" charset="0"/>
              </a:rPr>
              <a:t>пп</a:t>
            </a:r>
            <a:r>
              <a:rPr lang="ru-RU" sz="1600" kern="1200" dirty="0">
                <a:solidFill>
                  <a:srgbClr val="000000"/>
                </a:solidFill>
                <a:effectLst/>
                <a:latin typeface="Times New Roman" panose="02020603050405020304" pitchFamily="18" charset="0"/>
                <a:ea typeface="Times New Roman" panose="02020603050405020304" pitchFamily="18" charset="0"/>
              </a:rPr>
              <a:t>.</a:t>
            </a:r>
          </a:p>
          <a:p>
            <a:r>
              <a:rPr lang="ru-RU" sz="1600" kern="1200" dirty="0">
                <a:solidFill>
                  <a:srgbClr val="000000"/>
                </a:solidFill>
                <a:effectLst/>
                <a:latin typeface="Times New Roman" panose="02020603050405020304" pitchFamily="18" charset="0"/>
                <a:ea typeface="Times New Roman" panose="02020603050405020304" pitchFamily="18" charset="0"/>
              </a:rPr>
              <a:t> 1-8 ч. 12 статьи 48 (</a:t>
            </a:r>
            <a:r>
              <a:rPr lang="ru-RU" sz="1600" i="1" kern="1200" dirty="0">
                <a:solidFill>
                  <a:srgbClr val="000000"/>
                </a:solidFill>
                <a:effectLst/>
                <a:latin typeface="Times New Roman" panose="02020603050405020304" pitchFamily="18" charset="0"/>
                <a:ea typeface="Times New Roman" panose="02020603050405020304" pitchFamily="18" charset="0"/>
              </a:rPr>
              <a:t>Проведение электронного конкурса</a:t>
            </a:r>
            <a:r>
              <a:rPr lang="ru-RU" sz="1600" kern="1200" dirty="0">
                <a:solidFill>
                  <a:srgbClr val="000000"/>
                </a:solidFill>
                <a:effectLst/>
                <a:latin typeface="Times New Roman" panose="02020603050405020304" pitchFamily="18" charset="0"/>
                <a:ea typeface="Times New Roman" panose="02020603050405020304" pitchFamily="18" charset="0"/>
              </a:rPr>
              <a:t>)</a:t>
            </a:r>
            <a:endParaRPr lang="ru-RU" sz="1600" dirty="0">
              <a:effectLst/>
              <a:latin typeface="Calibri" panose="020F0502020204030204" pitchFamily="34" charset="0"/>
              <a:ea typeface="Calibri" panose="020F0502020204030204" pitchFamily="34" charset="0"/>
            </a:endParaRPr>
          </a:p>
          <a:p>
            <a:r>
              <a:rPr lang="ru-RU" sz="1600" kern="1200" dirty="0">
                <a:solidFill>
                  <a:srgbClr val="000000"/>
                </a:solidFill>
                <a:effectLst/>
                <a:latin typeface="Times New Roman" panose="02020603050405020304" pitchFamily="18" charset="0"/>
                <a:ea typeface="Times New Roman" panose="02020603050405020304" pitchFamily="18" charset="0"/>
              </a:rPr>
              <a:t> </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Непредоставление или несоответствие информации и документов требованиям извещения (кроме тех, которые направляются оператором заказчику самостоятельно)</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Непредоставление или несоответствие требованиям извещения информации и документов, которые не включаются в состав заявки участником самостоятельно, а направляются заказчику оператором. (например, документы по ч. 2 и 2.1 ст. 31)</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Несоответствие участника закупки требованиям, установленным в извещении в соответствии с ч. 1 ст. 31, а также требованиям по ч. 1.1, 2 и 2.1 ст. 31(при наличии таких требований)</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В соответствии с НПА, принятыми по ст. 14 Закона №44-ФЗ</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Непредоставление информации и документов, подтверждающих страну происхождения при установленных запретах по ст. 14 Закона №44-ФЗ</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Выявления отнесения участника закупки к организациям, предусмотренным п. 4 ст. 2 Федерального закона от 04.06.2018 года N 127-ФЗ "О мерах воздействия (противодействия) на недружественные действия Соединенных Штатов Америки и иных иностранных государств"</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Отказ от принятия независимой гарантии (случаи предусмотрены ч. 6 ст. 45 Закона №44-ФЗ)</a:t>
            </a:r>
            <a:endParaRPr lang="ru-RU" sz="16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600" kern="1200" dirty="0">
                <a:solidFill>
                  <a:srgbClr val="000000"/>
                </a:solidFill>
                <a:effectLst/>
                <a:latin typeface="Times New Roman" panose="02020603050405020304" pitchFamily="18" charset="0"/>
                <a:ea typeface="Times New Roman" panose="02020603050405020304" pitchFamily="18" charset="0"/>
              </a:rPr>
              <a:t>Выявление недостоверной информации в составе заявки</a:t>
            </a:r>
            <a:endParaRPr lang="ru-RU"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07876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20EA26A-E791-4577-AEFE-F9D9F18952F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22</a:t>
            </a:fld>
            <a:endParaRPr lang="en-US" dirty="0"/>
          </a:p>
        </p:txBody>
      </p:sp>
      <p:sp>
        <p:nvSpPr>
          <p:cNvPr id="4" name="TextBox 3">
            <a:extLst>
              <a:ext uri="{FF2B5EF4-FFF2-40B4-BE49-F238E27FC236}">
                <a16:creationId xmlns:a16="http://schemas.microsoft.com/office/drawing/2014/main" id="{31A798B9-F9DD-43BC-AD16-6D36E4271C83}"/>
              </a:ext>
            </a:extLst>
          </p:cNvPr>
          <p:cNvSpPr txBox="1"/>
          <p:nvPr/>
        </p:nvSpPr>
        <p:spPr>
          <a:xfrm>
            <a:off x="358836" y="705138"/>
            <a:ext cx="8785164" cy="4247317"/>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Times New Roman" panose="02020603050405020304" pitchFamily="18" charset="0"/>
              </a:rPr>
              <a:t>По результатам принятия решения о соответствии заявок требованиям извещения, а также принимая во внимание протокол подачи ценовых предложений – комиссия по осуществлению закупок присваивает каждой не отклонённой заявке порядковый номер по мере возрастания предложения о цене контракта и </a:t>
            </a:r>
            <a:r>
              <a:rPr lang="ru-RU" sz="1800" b="1" kern="1200" dirty="0">
                <a:solidFill>
                  <a:srgbClr val="000000"/>
                </a:solidFill>
                <a:effectLst/>
                <a:latin typeface="Times New Roman" panose="02020603050405020304" pitchFamily="18" charset="0"/>
                <a:ea typeface="Times New Roman" panose="02020603050405020304" pitchFamily="18" charset="0"/>
              </a:rPr>
              <a:t>с учетом НПА, принятых в соответствии со ст. 14 Закона №44-ФЗ.</a:t>
            </a:r>
            <a:r>
              <a:rPr lang="ru-RU" sz="1800" kern="1200" dirty="0">
                <a:solidFill>
                  <a:srgbClr val="000000"/>
                </a:solidFill>
                <a:effectLst/>
                <a:latin typeface="Times New Roman" panose="02020603050405020304" pitchFamily="18" charset="0"/>
                <a:ea typeface="Times New Roman" panose="02020603050405020304" pitchFamily="18" charset="0"/>
              </a:rPr>
              <a:t> </a:t>
            </a:r>
          </a:p>
          <a:p>
            <a:endParaRPr lang="ru-RU" sz="1800" kern="1200" dirty="0">
              <a:solidFill>
                <a:srgbClr val="000000"/>
              </a:solidFill>
              <a:effectLst/>
              <a:latin typeface="Times New Roman" panose="02020603050405020304" pitchFamily="18" charset="0"/>
              <a:ea typeface="Times New Roman" panose="02020603050405020304" pitchFamily="18"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Протокол подведения итогов формируется заказчиком с использованием электронной площадки и подписывается электронными подписями членов комиссии, затем подписывается лицом уполномоченным действовать от имени заказчика и направляется оператору площадки.</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Участник может подать запрос о разъяснении результатов рассмотрения его заявки через электронную площадку не позднее даты заключения контракта. Ответ на такой запрос направляется через площадку не позднее 2-х рабочих дней со дня получения запроса заказчиком.</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5CD19D7E-92A5-492A-9F71-76DEB6CAA536}"/>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96217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20EA26A-E791-4577-AEFE-F9D9F18952F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23</a:t>
            </a:fld>
            <a:endParaRPr lang="en-US" dirty="0"/>
          </a:p>
        </p:txBody>
      </p:sp>
      <p:sp>
        <p:nvSpPr>
          <p:cNvPr id="4" name="TextBox 3">
            <a:extLst>
              <a:ext uri="{FF2B5EF4-FFF2-40B4-BE49-F238E27FC236}">
                <a16:creationId xmlns:a16="http://schemas.microsoft.com/office/drawing/2014/main" id="{31A798B9-F9DD-43BC-AD16-6D36E4271C83}"/>
              </a:ext>
            </a:extLst>
          </p:cNvPr>
          <p:cNvSpPr txBox="1"/>
          <p:nvPr/>
        </p:nvSpPr>
        <p:spPr>
          <a:xfrm>
            <a:off x="358836" y="705138"/>
            <a:ext cx="8785164" cy="3693319"/>
          </a:xfrm>
          <a:prstGeom prst="rect">
            <a:avLst/>
          </a:prstGeom>
          <a:noFill/>
        </p:spPr>
        <p:txBody>
          <a:bodyPr wrap="square">
            <a:spAutoFit/>
          </a:bodyPr>
          <a:lstStyle/>
          <a:p>
            <a:r>
              <a:rPr lang="ru-RU" sz="1800" b="1" kern="1200" dirty="0">
                <a:solidFill>
                  <a:srgbClr val="000000"/>
                </a:solidFill>
                <a:effectLst/>
                <a:latin typeface="Times New Roman" panose="02020603050405020304" pitchFamily="18" charset="0"/>
                <a:ea typeface="Times New Roman" panose="02020603050405020304" pitchFamily="18" charset="0"/>
              </a:rPr>
              <a:t>Протокол должен содержать информацию, предусмотренную пунктами </a:t>
            </a:r>
            <a:r>
              <a:rPr lang="ru-RU" sz="1800" b="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2, 4 - 7 части 17 статьи 48 </a:t>
            </a:r>
            <a:r>
              <a:rPr lang="ru-RU" sz="1800" b="1" kern="1200" dirty="0">
                <a:solidFill>
                  <a:srgbClr val="000000"/>
                </a:solidFill>
                <a:effectLst/>
                <a:latin typeface="Times New Roman" panose="02020603050405020304" pitchFamily="18" charset="0"/>
                <a:ea typeface="Times New Roman" panose="02020603050405020304" pitchFamily="18" charset="0"/>
              </a:rPr>
              <a:t>Федерального закона №44-ФЗ.</a:t>
            </a:r>
          </a:p>
          <a:p>
            <a:endParaRPr lang="ru-RU" sz="1800" kern="1200" dirty="0">
              <a:solidFill>
                <a:srgbClr val="000000"/>
              </a:solidFill>
              <a:effectLst/>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Calibri" panose="020F0502020204030204" pitchFamily="34" charset="0"/>
              </a:rPr>
              <a:t>1) </a:t>
            </a:r>
            <a:r>
              <a:rPr lang="ru-RU" b="1" dirty="0">
                <a:solidFill>
                  <a:srgbClr val="000000"/>
                </a:solidFill>
                <a:latin typeface="Times New Roman" panose="02020603050405020304" pitchFamily="18" charset="0"/>
                <a:ea typeface="Calibri" panose="020F0502020204030204" pitchFamily="34" charset="0"/>
              </a:rPr>
              <a:t>дату подведения итогов </a:t>
            </a:r>
            <a:r>
              <a:rPr lang="ru-RU" dirty="0">
                <a:solidFill>
                  <a:srgbClr val="000000"/>
                </a:solidFill>
                <a:latin typeface="Times New Roman" panose="02020603050405020304" pitchFamily="18" charset="0"/>
                <a:ea typeface="Calibri" panose="020F0502020204030204" pitchFamily="34" charset="0"/>
              </a:rPr>
              <a:t>определения поставщика (подрядчика, исполнителя), </a:t>
            </a:r>
            <a:r>
              <a:rPr lang="ru-RU" b="1" dirty="0">
                <a:solidFill>
                  <a:srgbClr val="000000"/>
                </a:solidFill>
                <a:latin typeface="Times New Roman" panose="02020603050405020304" pitchFamily="18" charset="0"/>
                <a:ea typeface="Calibri" panose="020F0502020204030204" pitchFamily="34" charset="0"/>
              </a:rPr>
              <a:t>идентификационные номера заявок</a:t>
            </a:r>
            <a:r>
              <a:rPr lang="ru-RU" dirty="0">
                <a:solidFill>
                  <a:srgbClr val="000000"/>
                </a:solidFill>
                <a:latin typeface="Times New Roman" panose="02020603050405020304" pitchFamily="18" charset="0"/>
                <a:ea typeface="Calibri" panose="020F0502020204030204" pitchFamily="34" charset="0"/>
              </a:rPr>
              <a:t> на участие в закупке;</a:t>
            </a:r>
          </a:p>
          <a:p>
            <a:endParaRPr lang="ru-RU" dirty="0">
              <a:solidFill>
                <a:srgbClr val="000000"/>
              </a:solidFill>
              <a:latin typeface="Times New Roman" panose="02020603050405020304" pitchFamily="18" charset="0"/>
              <a:ea typeface="Calibri" panose="020F0502020204030204" pitchFamily="34" charset="0"/>
            </a:endParaRPr>
          </a:p>
          <a:p>
            <a:r>
              <a:rPr lang="ru-RU" dirty="0">
                <a:solidFill>
                  <a:srgbClr val="000000"/>
                </a:solidFill>
                <a:latin typeface="Times New Roman" panose="02020603050405020304" pitchFamily="18" charset="0"/>
                <a:ea typeface="Calibri" panose="020F0502020204030204" pitchFamily="34" charset="0"/>
              </a:rPr>
              <a:t>2) </a:t>
            </a:r>
            <a:r>
              <a:rPr lang="ru-RU" b="1" dirty="0">
                <a:solidFill>
                  <a:srgbClr val="000000"/>
                </a:solidFill>
                <a:latin typeface="Times New Roman" panose="02020603050405020304" pitchFamily="18" charset="0"/>
                <a:ea typeface="Calibri" panose="020F0502020204030204" pitchFamily="34" charset="0"/>
              </a:rPr>
              <a:t>о принятом в отношении каждой заявки (каждой части заявки), поданной на участие в закупке, решении</a:t>
            </a:r>
            <a:r>
              <a:rPr lang="ru-RU" dirty="0">
                <a:solidFill>
                  <a:srgbClr val="000000"/>
                </a:solidFill>
                <a:latin typeface="Times New Roman" panose="02020603050405020304" pitchFamily="18" charset="0"/>
                <a:ea typeface="Calibri" panose="020F0502020204030204" pitchFamily="34" charset="0"/>
              </a:rPr>
              <a:t> о соответствии извещению об осуществлении закупки или об отклонении заявки на участие в закупке по основаниям, предусмотренным Федеральным законом №44-ФЗ, с обоснованием такого решения и указанием положений Федерального закона №44-ФЗ, извещения об осуществлении закупки, которым не соответствует такая заявка, положений заявки на участие в закупке, которые не соответствуют извещению об осуществлении закупки;</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5CD19D7E-92A5-492A-9F71-76DEB6CAA536}"/>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79127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20EA26A-E791-4577-AEFE-F9D9F18952F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24</a:t>
            </a:fld>
            <a:endParaRPr lang="en-US" dirty="0"/>
          </a:p>
        </p:txBody>
      </p:sp>
      <p:sp>
        <p:nvSpPr>
          <p:cNvPr id="4" name="TextBox 3">
            <a:extLst>
              <a:ext uri="{FF2B5EF4-FFF2-40B4-BE49-F238E27FC236}">
                <a16:creationId xmlns:a16="http://schemas.microsoft.com/office/drawing/2014/main" id="{31A798B9-F9DD-43BC-AD16-6D36E4271C83}"/>
              </a:ext>
            </a:extLst>
          </p:cNvPr>
          <p:cNvSpPr txBox="1"/>
          <p:nvPr/>
        </p:nvSpPr>
        <p:spPr>
          <a:xfrm>
            <a:off x="358836" y="705138"/>
            <a:ext cx="8785164" cy="4247317"/>
          </a:xfrm>
          <a:prstGeom prst="rect">
            <a:avLst/>
          </a:prstGeom>
          <a:noFill/>
        </p:spPr>
        <p:txBody>
          <a:bodyPr wrap="square">
            <a:spAutoFit/>
          </a:bodyPr>
          <a:lstStyle/>
          <a:p>
            <a:r>
              <a:rPr lang="ru-RU" sz="1800" b="1" kern="1200" dirty="0">
                <a:solidFill>
                  <a:srgbClr val="000000"/>
                </a:solidFill>
                <a:effectLst/>
                <a:latin typeface="Times New Roman" panose="02020603050405020304" pitchFamily="18" charset="0"/>
                <a:ea typeface="Times New Roman" panose="02020603050405020304" pitchFamily="18" charset="0"/>
              </a:rPr>
              <a:t>Протокол должен содержать информацию, предусмотренную пунктами </a:t>
            </a:r>
            <a:r>
              <a:rPr lang="ru-RU" sz="1800" b="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2, 4 - 7 части 17 статьи 48 </a:t>
            </a:r>
            <a:r>
              <a:rPr lang="ru-RU" sz="1800" b="1" kern="1200" dirty="0">
                <a:solidFill>
                  <a:srgbClr val="000000"/>
                </a:solidFill>
                <a:effectLst/>
                <a:latin typeface="Times New Roman" panose="02020603050405020304" pitchFamily="18" charset="0"/>
                <a:ea typeface="Times New Roman" panose="02020603050405020304" pitchFamily="18" charset="0"/>
              </a:rPr>
              <a:t>Федерального закона №44-ФЗ.</a:t>
            </a:r>
          </a:p>
          <a:p>
            <a:endParaRPr lang="ru-RU" sz="1800" kern="1200" dirty="0">
              <a:solidFill>
                <a:srgbClr val="000000"/>
              </a:solidFill>
              <a:effectLst/>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Calibri" panose="020F0502020204030204" pitchFamily="34" charset="0"/>
              </a:rPr>
              <a:t>4) </a:t>
            </a:r>
            <a:r>
              <a:rPr lang="ru-RU" b="1" dirty="0">
                <a:solidFill>
                  <a:srgbClr val="000000"/>
                </a:solidFill>
                <a:latin typeface="Times New Roman" panose="02020603050405020304" pitchFamily="18" charset="0"/>
                <a:ea typeface="Calibri" panose="020F0502020204030204" pitchFamily="34" charset="0"/>
              </a:rPr>
              <a:t>порядковые номера</a:t>
            </a:r>
            <a:r>
              <a:rPr lang="ru-RU" dirty="0">
                <a:solidFill>
                  <a:srgbClr val="000000"/>
                </a:solidFill>
                <a:latin typeface="Times New Roman" panose="02020603050405020304" pitchFamily="18" charset="0"/>
                <a:ea typeface="Calibri" panose="020F0502020204030204" pitchFamily="34" charset="0"/>
              </a:rPr>
              <a:t>, присвоенные в соответствии с Федеральным законом №44-ФЗ заявкам на участие в закупке;</a:t>
            </a:r>
          </a:p>
          <a:p>
            <a:endParaRPr lang="ru-RU" dirty="0">
              <a:solidFill>
                <a:srgbClr val="000000"/>
              </a:solidFill>
              <a:latin typeface="Times New Roman" panose="02020603050405020304" pitchFamily="18" charset="0"/>
              <a:ea typeface="Calibri" panose="020F0502020204030204" pitchFamily="34" charset="0"/>
            </a:endParaRPr>
          </a:p>
          <a:p>
            <a:r>
              <a:rPr lang="ru-RU" dirty="0">
                <a:solidFill>
                  <a:srgbClr val="000000"/>
                </a:solidFill>
                <a:latin typeface="Times New Roman" panose="02020603050405020304" pitchFamily="18" charset="0"/>
                <a:ea typeface="Calibri" panose="020F0502020204030204" pitchFamily="34" charset="0"/>
              </a:rPr>
              <a:t>5) </a:t>
            </a:r>
            <a:r>
              <a:rPr lang="ru-RU" b="1" dirty="0">
                <a:solidFill>
                  <a:srgbClr val="000000"/>
                </a:solidFill>
                <a:latin typeface="Times New Roman" panose="02020603050405020304" pitchFamily="18" charset="0"/>
                <a:ea typeface="Calibri" panose="020F0502020204030204" pitchFamily="34" charset="0"/>
              </a:rPr>
              <a:t>о заключении контракта по цене, увеличенной в соответствии со статьями 28 и 29 </a:t>
            </a:r>
            <a:r>
              <a:rPr lang="ru-RU" dirty="0">
                <a:solidFill>
                  <a:srgbClr val="000000"/>
                </a:solidFill>
                <a:latin typeface="Times New Roman" panose="02020603050405020304" pitchFamily="18" charset="0"/>
                <a:ea typeface="Calibri" panose="020F0502020204030204" pitchFamily="34" charset="0"/>
              </a:rPr>
              <a:t>Федерального закона №44-ФЗ;</a:t>
            </a:r>
          </a:p>
          <a:p>
            <a:endParaRPr lang="ru-RU" dirty="0">
              <a:solidFill>
                <a:srgbClr val="000000"/>
              </a:solidFill>
              <a:latin typeface="Times New Roman" panose="02020603050405020304" pitchFamily="18" charset="0"/>
              <a:ea typeface="Calibri" panose="020F0502020204030204" pitchFamily="34" charset="0"/>
            </a:endParaRPr>
          </a:p>
          <a:p>
            <a:r>
              <a:rPr lang="ru-RU" dirty="0">
                <a:solidFill>
                  <a:srgbClr val="000000"/>
                </a:solidFill>
                <a:latin typeface="Times New Roman" panose="02020603050405020304" pitchFamily="18" charset="0"/>
                <a:ea typeface="Calibri" panose="020F0502020204030204" pitchFamily="34" charset="0"/>
              </a:rPr>
              <a:t>6) </a:t>
            </a:r>
            <a:r>
              <a:rPr lang="ru-RU" b="1" dirty="0">
                <a:solidFill>
                  <a:srgbClr val="000000"/>
                </a:solidFill>
                <a:latin typeface="Times New Roman" panose="02020603050405020304" pitchFamily="18" charset="0"/>
                <a:ea typeface="Calibri" panose="020F0502020204030204" pitchFamily="34" charset="0"/>
              </a:rPr>
              <a:t>о решении каждого члена комиссии </a:t>
            </a:r>
            <a:r>
              <a:rPr lang="ru-RU" dirty="0">
                <a:solidFill>
                  <a:srgbClr val="000000"/>
                </a:solidFill>
                <a:latin typeface="Times New Roman" panose="02020603050405020304" pitchFamily="18" charset="0"/>
                <a:ea typeface="Calibri" panose="020F0502020204030204" pitchFamily="34" charset="0"/>
              </a:rPr>
              <a:t>по осуществлению закупок в отношении каждой заявки на участие в закупке;</a:t>
            </a:r>
          </a:p>
          <a:p>
            <a:endParaRPr lang="ru-RU" dirty="0">
              <a:solidFill>
                <a:srgbClr val="000000"/>
              </a:solidFill>
              <a:latin typeface="Times New Roman" panose="02020603050405020304" pitchFamily="18" charset="0"/>
              <a:ea typeface="Calibri" panose="020F0502020204030204" pitchFamily="34" charset="0"/>
            </a:endParaRPr>
          </a:p>
          <a:p>
            <a:r>
              <a:rPr lang="ru-RU" dirty="0">
                <a:solidFill>
                  <a:srgbClr val="000000"/>
                </a:solidFill>
                <a:latin typeface="Times New Roman" panose="02020603050405020304" pitchFamily="18" charset="0"/>
                <a:ea typeface="Calibri" panose="020F0502020204030204" pitchFamily="34" charset="0"/>
              </a:rPr>
              <a:t>7) </a:t>
            </a:r>
            <a:r>
              <a:rPr lang="ru-RU" b="1" dirty="0">
                <a:solidFill>
                  <a:srgbClr val="000000"/>
                </a:solidFill>
                <a:latin typeface="Times New Roman" panose="02020603050405020304" pitchFamily="18" charset="0"/>
                <a:ea typeface="Calibri" panose="020F0502020204030204" pitchFamily="34" charset="0"/>
              </a:rPr>
              <a:t>о признании </a:t>
            </a:r>
            <a:r>
              <a:rPr lang="ru-RU" dirty="0">
                <a:solidFill>
                  <a:srgbClr val="000000"/>
                </a:solidFill>
                <a:latin typeface="Times New Roman" panose="02020603050405020304" pitchFamily="18" charset="0"/>
                <a:ea typeface="Calibri" panose="020F0502020204030204" pitchFamily="34" charset="0"/>
              </a:rPr>
              <a:t>определения поставщика (подрядчика, исполнителя) </a:t>
            </a:r>
            <a:r>
              <a:rPr lang="ru-RU" b="1" dirty="0">
                <a:solidFill>
                  <a:srgbClr val="000000"/>
                </a:solidFill>
                <a:latin typeface="Times New Roman" panose="02020603050405020304" pitchFamily="18" charset="0"/>
                <a:ea typeface="Calibri" panose="020F0502020204030204" pitchFamily="34" charset="0"/>
              </a:rPr>
              <a:t>несостоявшимся</a:t>
            </a:r>
            <a:r>
              <a:rPr lang="ru-RU" dirty="0">
                <a:solidFill>
                  <a:srgbClr val="000000"/>
                </a:solidFill>
                <a:latin typeface="Times New Roman" panose="02020603050405020304" pitchFamily="18" charset="0"/>
                <a:ea typeface="Calibri" panose="020F0502020204030204" pitchFamily="34" charset="0"/>
              </a:rPr>
              <a:t> в случаях, предусмотренных пунктами 1 - 4 части 1 статьи 52 Федерального закона №44-ФЗ.</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5CD19D7E-92A5-492A-9F71-76DEB6CAA536}"/>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685507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20EA26A-E791-4577-AEFE-F9D9F18952FB}"/>
              </a:ext>
            </a:extLst>
          </p:cNvPr>
          <p:cNvSpPr>
            <a:spLocks noGrp="1"/>
          </p:cNvSpPr>
          <p:nvPr>
            <p:ph type="sldNum" sz="quarter" idx="12"/>
          </p:nvPr>
        </p:nvSpPr>
        <p:spPr>
          <a:xfrm>
            <a:off x="-1" y="4793069"/>
            <a:ext cx="457199" cy="273844"/>
          </a:xfrm>
        </p:spPr>
        <p:txBody>
          <a:bodyPr/>
          <a:lstStyle/>
          <a:p>
            <a:fld id="{2066355A-084C-D24E-9AD2-7E4FC41EA627}" type="slidenum">
              <a:rPr lang="en-US" smtClean="0"/>
              <a:pPr/>
              <a:t>25</a:t>
            </a:fld>
            <a:endParaRPr lang="en-US" dirty="0"/>
          </a:p>
        </p:txBody>
      </p:sp>
      <p:sp>
        <p:nvSpPr>
          <p:cNvPr id="5" name="TextBox 4">
            <a:extLst>
              <a:ext uri="{FF2B5EF4-FFF2-40B4-BE49-F238E27FC236}">
                <a16:creationId xmlns:a16="http://schemas.microsoft.com/office/drawing/2014/main" id="{5CD19D7E-92A5-492A-9F71-76DEB6CAA536}"/>
              </a:ext>
            </a:extLst>
          </p:cNvPr>
          <p:cNvSpPr txBox="1"/>
          <p:nvPr/>
        </p:nvSpPr>
        <p:spPr>
          <a:xfrm>
            <a:off x="457199" y="122605"/>
            <a:ext cx="6480313"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аукцион</a:t>
            </a:r>
            <a:endParaRPr lang="ru-RU" sz="1000" b="1" dirty="0">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BE913D-351C-4798-BE65-6083281E0742}"/>
              </a:ext>
            </a:extLst>
          </p:cNvPr>
          <p:cNvSpPr txBox="1"/>
          <p:nvPr/>
        </p:nvSpPr>
        <p:spPr>
          <a:xfrm>
            <a:off x="360034" y="757460"/>
            <a:ext cx="8783965" cy="646331"/>
          </a:xfrm>
          <a:prstGeom prst="rect">
            <a:avLst/>
          </a:prstGeom>
          <a:noFill/>
          <a:ln w="28575">
            <a:solidFill>
              <a:srgbClr val="0E779D"/>
            </a:solidFill>
          </a:ln>
        </p:spPr>
        <p:txBody>
          <a:bodyPr wrap="square">
            <a:spAutoFit/>
          </a:bodyPr>
          <a:lstStyle/>
          <a:p>
            <a:pPr algn="ct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В Законе нет указания на необходимость указания сведений об участниках (кроме идентификационного номера) в протоколе !!!</a:t>
            </a:r>
            <a:endParaRPr lang="ru-RU" sz="1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08A6DD7F-DA84-4FF8-864E-DE5273B5A654}"/>
              </a:ext>
            </a:extLst>
          </p:cNvPr>
          <p:cNvSpPr txBox="1"/>
          <p:nvPr/>
        </p:nvSpPr>
        <p:spPr>
          <a:xfrm>
            <a:off x="360034" y="1403791"/>
            <a:ext cx="8785164" cy="3693319"/>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Times New Roman" panose="02020603050405020304" pitchFamily="18" charset="0"/>
              </a:rPr>
              <a:t>Оператор электронной площадки не позднее 1 часа с момента получения направленного протокола подведения итогов определения поставщика (подрядчика, исполнителя) размещает:</a:t>
            </a:r>
          </a:p>
          <a:p>
            <a:endParaRPr lang="ru-RU" sz="1800" kern="1200" dirty="0">
              <a:solidFill>
                <a:srgbClr val="000000"/>
              </a:solidFill>
              <a:effectLst/>
              <a:latin typeface="Times New Roman" panose="02020603050405020304" pitchFamily="18" charset="0"/>
              <a:ea typeface="Times New Roman" panose="02020603050405020304" pitchFamily="18"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1) в ЕИС и на электронной площадке - протокол подведения итогов определения поставщика (подрядчика, исполнителя);</a:t>
            </a:r>
          </a:p>
          <a:p>
            <a:endParaRPr lang="ru-RU" sz="1800" kern="1200" dirty="0">
              <a:solidFill>
                <a:srgbClr val="000000"/>
              </a:solidFill>
              <a:effectLst/>
              <a:latin typeface="Times New Roman" panose="02020603050405020304" pitchFamily="18" charset="0"/>
              <a:ea typeface="Times New Roman" panose="02020603050405020304" pitchFamily="18"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2) в ЕИС - информацию, указанную в подпунктах «а» и «е» (наименование и ИНН) пункта 1 части 1 статьи 43 Федерального закона №44-ФЗ, номера реестровых записей в едином реестре участников закупок в отношении участников закупок, заявки которых признаны соответствующими извещению об осуществлении закупки, идентификационные номера таких заявок. </a:t>
            </a:r>
            <a:r>
              <a:rPr lang="ru-RU" sz="1800" b="1" kern="1200" dirty="0">
                <a:solidFill>
                  <a:srgbClr val="000000"/>
                </a:solidFill>
                <a:effectLst/>
                <a:latin typeface="Times New Roman" panose="02020603050405020304" pitchFamily="18" charset="0"/>
                <a:ea typeface="Times New Roman" panose="02020603050405020304" pitchFamily="18" charset="0"/>
              </a:rPr>
              <a:t>Информация, предусмотренная настоящим подпунктом, не размещается на официальном сайте</a:t>
            </a:r>
            <a:r>
              <a:rPr lang="ru-RU" sz="1800" kern="1200" dirty="0">
                <a:solidFill>
                  <a:srgbClr val="000000"/>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174375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26</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657781" y="866185"/>
            <a:ext cx="5624289" cy="1569660"/>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Электронный конкурс</a:t>
            </a:r>
            <a:endParaRPr lang="ru-RU" sz="1400" b="1" dirty="0">
              <a:latin typeface="Trebuchet MS" panose="020B0603020202020204" pitchFamily="34" charset="0"/>
              <a:cs typeface="Arial" panose="020B0604020202020204" pitchFamily="34" charset="0"/>
            </a:endParaRPr>
          </a:p>
        </p:txBody>
      </p:sp>
      <p:pic>
        <p:nvPicPr>
          <p:cNvPr id="8" name="Рисунок 7" descr="Рукопожатие контур">
            <a:extLst>
              <a:ext uri="{FF2B5EF4-FFF2-40B4-BE49-F238E27FC236}">
                <a16:creationId xmlns:a16="http://schemas.microsoft.com/office/drawing/2014/main" id="{EFA02EE8-A64A-4DE7-9267-49F9A2CA53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381" y="1657350"/>
            <a:ext cx="914400" cy="914400"/>
          </a:xfrm>
          <a:prstGeom prst="rect">
            <a:avLst/>
          </a:prstGeom>
        </p:spPr>
      </p:pic>
      <p:pic>
        <p:nvPicPr>
          <p:cNvPr id="5" name="Рисунок 4" descr="Диаграмма с тенденцией спада со сплошной заливкой">
            <a:extLst>
              <a:ext uri="{FF2B5EF4-FFF2-40B4-BE49-F238E27FC236}">
                <a16:creationId xmlns:a16="http://schemas.microsoft.com/office/drawing/2014/main" id="{1B34691C-8151-4D3C-99B4-0FFFCFCE44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4740" y="736615"/>
            <a:ext cx="914400" cy="914400"/>
          </a:xfrm>
          <a:prstGeom prst="rect">
            <a:avLst/>
          </a:prstGeom>
        </p:spPr>
      </p:pic>
    </p:spTree>
    <p:extLst>
      <p:ext uri="{BB962C8B-B14F-4D97-AF65-F5344CB8AC3E}">
        <p14:creationId xmlns:p14="http://schemas.microsoft.com/office/powerpoint/2010/main" val="487703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20EA26A-E791-4577-AEFE-F9D9F18952FB}"/>
              </a:ext>
            </a:extLst>
          </p:cNvPr>
          <p:cNvSpPr>
            <a:spLocks noGrp="1"/>
          </p:cNvSpPr>
          <p:nvPr>
            <p:ph type="sldNum" sz="quarter" idx="12"/>
          </p:nvPr>
        </p:nvSpPr>
        <p:spPr>
          <a:xfrm>
            <a:off x="0" y="4793069"/>
            <a:ext cx="411480" cy="273844"/>
          </a:xfrm>
        </p:spPr>
        <p:txBody>
          <a:bodyPr/>
          <a:lstStyle/>
          <a:p>
            <a:fld id="{2066355A-084C-D24E-9AD2-7E4FC41EA627}" type="slidenum">
              <a:rPr lang="en-US" smtClean="0"/>
              <a:pPr/>
              <a:t>27</a:t>
            </a:fld>
            <a:endParaRPr lang="en-US" dirty="0"/>
          </a:p>
        </p:txBody>
      </p:sp>
      <p:sp>
        <p:nvSpPr>
          <p:cNvPr id="4" name="TextBox 3">
            <a:extLst>
              <a:ext uri="{FF2B5EF4-FFF2-40B4-BE49-F238E27FC236}">
                <a16:creationId xmlns:a16="http://schemas.microsoft.com/office/drawing/2014/main" id="{31A798B9-F9DD-43BC-AD16-6D36E4271C83}"/>
              </a:ext>
            </a:extLst>
          </p:cNvPr>
          <p:cNvSpPr txBox="1"/>
          <p:nvPr/>
        </p:nvSpPr>
        <p:spPr>
          <a:xfrm>
            <a:off x="571500" y="743288"/>
            <a:ext cx="8161020" cy="4339650"/>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Срок подачи заявок составляет – </a:t>
            </a:r>
            <a:r>
              <a:rPr lang="ru-RU" sz="1800" b="1" kern="1200" dirty="0">
                <a:solidFill>
                  <a:srgbClr val="000000"/>
                </a:solidFill>
                <a:effectLst/>
                <a:latin typeface="Times New Roman" panose="02020603050405020304" pitchFamily="18" charset="0"/>
                <a:ea typeface="Times New Roman" panose="02020603050405020304" pitchFamily="18" charset="0"/>
              </a:rPr>
              <a:t>15 календарных дней</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Заявка состоит из трёх частей:</a:t>
            </a:r>
            <a:endParaRPr lang="ru-RU" sz="1800" dirty="0">
              <a:effectLst/>
              <a:latin typeface="Calibri" panose="020F0502020204030204" pitchFamily="34" charset="0"/>
              <a:ea typeface="Calibri" panose="020F0502020204030204" pitchFamily="34" charset="0"/>
            </a:endParaRPr>
          </a:p>
          <a:p>
            <a:pPr marL="457200">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1-я часть заявки</a:t>
            </a:r>
            <a:r>
              <a:rPr lang="ru-RU" sz="1800" kern="1200" dirty="0">
                <a:solidFill>
                  <a:srgbClr val="000000"/>
                </a:solidFill>
                <a:effectLst/>
                <a:latin typeface="Times New Roman" panose="02020603050405020304" pitchFamily="18" charset="0"/>
                <a:ea typeface="Times New Roman" panose="02020603050405020304" pitchFamily="18" charset="0"/>
              </a:rPr>
              <a:t> – информация о товаре (как и ранее) без указания сведений об участнике и его ценовом предложении</a:t>
            </a:r>
            <a:endParaRPr lang="ru-RU" sz="1800" dirty="0">
              <a:effectLst/>
              <a:latin typeface="Calibri" panose="020F0502020204030204" pitchFamily="34" charset="0"/>
              <a:ea typeface="Calibri" panose="020F0502020204030204" pitchFamily="34" charset="0"/>
            </a:endParaRPr>
          </a:p>
          <a:p>
            <a:pPr marL="228600">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 + документы по критериям, предусмотренным п. 2 и 3 (стоимость дальнейшего обслуживания и эксплуатации / характеристики объекта закупки) ч. 1 ст. 32 Закона №44-ФЗ (если установлены такие критерии)</a:t>
            </a:r>
            <a:endParaRPr lang="ru-RU" sz="1800" dirty="0">
              <a:effectLst/>
              <a:latin typeface="Calibri" panose="020F0502020204030204" pitchFamily="34" charset="0"/>
              <a:ea typeface="Calibri" panose="020F0502020204030204" pitchFamily="34" charset="0"/>
            </a:endParaRPr>
          </a:p>
          <a:p>
            <a:pPr marL="457200">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2-я часть заявки</a:t>
            </a:r>
            <a:r>
              <a:rPr lang="ru-RU" sz="1800" kern="1200" dirty="0">
                <a:solidFill>
                  <a:srgbClr val="000000"/>
                </a:solidFill>
                <a:effectLst/>
                <a:latin typeface="Times New Roman" panose="02020603050405020304" pitchFamily="18" charset="0"/>
                <a:ea typeface="Times New Roman" panose="02020603050405020304" pitchFamily="18" charset="0"/>
              </a:rPr>
              <a:t> - информация об участнике и иные документы (как и ранее) без указания сведений о ценовом предложении участника</a:t>
            </a:r>
            <a:endParaRPr lang="ru-RU" sz="1800" dirty="0">
              <a:effectLst/>
              <a:latin typeface="Calibri" panose="020F0502020204030204" pitchFamily="34" charset="0"/>
              <a:ea typeface="Calibri" panose="020F0502020204030204" pitchFamily="34" charset="0"/>
            </a:endParaRPr>
          </a:p>
          <a:p>
            <a:pPr marL="228600">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 документы по критерию, предусмотренному п. 4 ч. 1 ст. 32 Закона №44-ФЗ (Квалификация)</a:t>
            </a:r>
            <a:endParaRPr lang="ru-RU" sz="1800" dirty="0">
              <a:effectLst/>
              <a:latin typeface="Calibri" panose="020F0502020204030204" pitchFamily="34" charset="0"/>
              <a:ea typeface="Calibri" panose="020F0502020204030204" pitchFamily="34" charset="0"/>
            </a:endParaRPr>
          </a:p>
          <a:p>
            <a:pPr marL="450215">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3-я часть заявки</a:t>
            </a:r>
            <a:r>
              <a:rPr lang="ru-RU" sz="1800" kern="1200" dirty="0">
                <a:solidFill>
                  <a:srgbClr val="000000"/>
                </a:solidFill>
                <a:effectLst/>
                <a:latin typeface="Times New Roman" panose="02020603050405020304" pitchFamily="18" charset="0"/>
                <a:ea typeface="Times New Roman" panose="02020603050405020304" pitchFamily="18" charset="0"/>
              </a:rPr>
              <a:t> — это предложение о цене контракта или сумме цен ТРУ</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62A8288D-95CD-43C2-BDF2-E96A440CD217}"/>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912800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28</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782833"/>
            <a:ext cx="8785164" cy="4062651"/>
          </a:xfrm>
          <a:prstGeom prst="rect">
            <a:avLst/>
          </a:prstGeom>
          <a:noFill/>
        </p:spPr>
        <p:txBody>
          <a:bodyPr wrap="square">
            <a:spAutoFit/>
          </a:bodyPr>
          <a:lstStyle/>
          <a:p>
            <a:pPr>
              <a:spcAft>
                <a:spcPts val="1200"/>
              </a:spcAft>
            </a:pPr>
            <a:r>
              <a:rPr lang="ru-RU" sz="1600" b="1" kern="1200" dirty="0">
                <a:solidFill>
                  <a:srgbClr val="000000"/>
                </a:solidFill>
                <a:effectLst/>
                <a:latin typeface="Times New Roman" panose="02020603050405020304" pitchFamily="18" charset="0"/>
                <a:ea typeface="Times New Roman" panose="02020603050405020304" pitchFamily="18" charset="0"/>
              </a:rPr>
              <a:t>Рассмотрение 1-х частей</a:t>
            </a:r>
            <a:r>
              <a:rPr lang="ru-RU" sz="1600" kern="1200" dirty="0">
                <a:solidFill>
                  <a:srgbClr val="000000"/>
                </a:solidFill>
                <a:effectLst/>
                <a:latin typeface="Times New Roman" panose="02020603050405020304" pitchFamily="18" charset="0"/>
                <a:ea typeface="Times New Roman" panose="02020603050405020304" pitchFamily="18" charset="0"/>
              </a:rPr>
              <a:t> и оценка по критериям, предусмотренным пунктами 2 и/или 3 части 1 статьи 32 составляет </a:t>
            </a:r>
            <a:r>
              <a:rPr lang="ru-RU" sz="1600" b="1" kern="1200" dirty="0">
                <a:solidFill>
                  <a:srgbClr val="000000"/>
                </a:solidFill>
                <a:effectLst/>
                <a:latin typeface="Times New Roman" panose="02020603050405020304" pitchFamily="18" charset="0"/>
                <a:ea typeface="Times New Roman" panose="02020603050405020304" pitchFamily="18" charset="0"/>
              </a:rPr>
              <a:t>не более 2 рабочих</a:t>
            </a:r>
            <a:r>
              <a:rPr lang="ru-RU" sz="1600" kern="1200" dirty="0">
                <a:solidFill>
                  <a:srgbClr val="000000"/>
                </a:solidFill>
                <a:effectLst/>
                <a:latin typeface="Times New Roman" panose="02020603050405020304" pitchFamily="18" charset="0"/>
                <a:ea typeface="Times New Roman" panose="02020603050405020304" pitchFamily="18" charset="0"/>
              </a:rPr>
              <a:t> дней или </a:t>
            </a:r>
            <a:r>
              <a:rPr lang="ru-RU" sz="1600" b="1" kern="1200" dirty="0">
                <a:solidFill>
                  <a:srgbClr val="000000"/>
                </a:solidFill>
                <a:effectLst/>
                <a:latin typeface="Times New Roman" panose="02020603050405020304" pitchFamily="18" charset="0"/>
                <a:ea typeface="Times New Roman" panose="02020603050405020304" pitchFamily="18" charset="0"/>
              </a:rPr>
              <a:t>5 рабочих дней</a:t>
            </a:r>
            <a:r>
              <a:rPr lang="ru-RU" sz="1600" kern="1200" dirty="0">
                <a:solidFill>
                  <a:srgbClr val="000000"/>
                </a:solidFill>
                <a:effectLst/>
                <a:latin typeface="Times New Roman" panose="02020603050405020304" pitchFamily="18" charset="0"/>
                <a:ea typeface="Times New Roman" panose="02020603050405020304" pitchFamily="18" charset="0"/>
              </a:rPr>
              <a:t> если проводится конкурс на:</a:t>
            </a:r>
            <a:endParaRPr lang="ru-RU" sz="1600" dirty="0">
              <a:effectLst/>
              <a:latin typeface="Calibri" panose="020F0502020204030204" pitchFamily="34" charset="0"/>
              <a:ea typeface="Calibri" panose="020F0502020204030204" pitchFamily="34" charset="0"/>
            </a:endParaRPr>
          </a:p>
          <a:p>
            <a:pPr marL="228600">
              <a:spcAft>
                <a:spcPts val="1200"/>
              </a:spcAft>
            </a:pPr>
            <a:r>
              <a:rPr lang="ru-RU" sz="1600" kern="1200" dirty="0">
                <a:solidFill>
                  <a:srgbClr val="000000"/>
                </a:solidFill>
                <a:effectLst/>
                <a:latin typeface="Times New Roman" panose="02020603050405020304" pitchFamily="18" charset="0"/>
                <a:ea typeface="Times New Roman" panose="02020603050405020304" pitchFamily="18" charset="0"/>
              </a:rPr>
              <a:t>1) выполнение научно-исследовательских, опытно-конструкторских и технологических работ; </a:t>
            </a:r>
            <a:endParaRPr lang="ru-RU" sz="1600" dirty="0">
              <a:effectLst/>
              <a:latin typeface="Calibri" panose="020F0502020204030204" pitchFamily="34" charset="0"/>
              <a:ea typeface="Calibri" panose="020F0502020204030204" pitchFamily="34" charset="0"/>
            </a:endParaRPr>
          </a:p>
          <a:p>
            <a:pPr marL="228600">
              <a:spcAft>
                <a:spcPts val="1200"/>
              </a:spcAft>
            </a:pPr>
            <a:r>
              <a:rPr lang="ru-RU" sz="1600" kern="1200" dirty="0">
                <a:solidFill>
                  <a:srgbClr val="000000"/>
                </a:solidFill>
                <a:effectLst/>
                <a:latin typeface="Times New Roman" panose="02020603050405020304" pitchFamily="18" charset="0"/>
                <a:ea typeface="Times New Roman" panose="02020603050405020304" pitchFamily="18" charset="0"/>
              </a:rPr>
              <a:t>2) создание произведения литературы или искусства;</a:t>
            </a:r>
            <a:endParaRPr lang="ru-RU" sz="1600" dirty="0">
              <a:effectLst/>
              <a:latin typeface="Calibri" panose="020F0502020204030204" pitchFamily="34" charset="0"/>
              <a:ea typeface="Calibri" panose="020F0502020204030204" pitchFamily="34" charset="0"/>
            </a:endParaRPr>
          </a:p>
          <a:p>
            <a:pPr marL="228600">
              <a:spcAft>
                <a:spcPts val="1200"/>
              </a:spcAft>
            </a:pPr>
            <a:r>
              <a:rPr lang="ru-RU" sz="1600" kern="1200" dirty="0">
                <a:solidFill>
                  <a:srgbClr val="000000"/>
                </a:solidFill>
                <a:effectLst/>
                <a:latin typeface="Times New Roman" panose="02020603050405020304" pitchFamily="18" charset="0"/>
                <a:ea typeface="Times New Roman" panose="02020603050405020304" pitchFamily="18" charset="0"/>
              </a:rPr>
              <a:t>3) выполнение работ по сохранению объектов культурного наследия (памятников истории и культуры) народов Российской Федерации; </a:t>
            </a:r>
            <a:endParaRPr lang="ru-RU" sz="1600" dirty="0">
              <a:effectLst/>
              <a:latin typeface="Calibri" panose="020F0502020204030204" pitchFamily="34" charset="0"/>
              <a:ea typeface="Calibri" panose="020F0502020204030204" pitchFamily="34" charset="0"/>
            </a:endParaRPr>
          </a:p>
          <a:p>
            <a:pPr marL="228600">
              <a:spcAft>
                <a:spcPts val="1200"/>
              </a:spcAft>
            </a:pPr>
            <a:r>
              <a:rPr lang="ru-RU" sz="1600" kern="1200" dirty="0">
                <a:solidFill>
                  <a:srgbClr val="000000"/>
                </a:solidFill>
                <a:effectLst/>
                <a:latin typeface="Times New Roman" panose="02020603050405020304" pitchFamily="18" charset="0"/>
                <a:ea typeface="Times New Roman" panose="02020603050405020304" pitchFamily="18" charset="0"/>
              </a:rPr>
              <a:t>4) выполнение работ по реставрации музейных предметов и музейных коллекций, включенных в состав Музейного фонда Российской Федерации, документов Архивного фонда Российской Федерации, особо ценных и редких документов, входящих в состав библиотечных фондов;</a:t>
            </a:r>
            <a:endParaRPr lang="ru-RU" sz="1600" dirty="0">
              <a:effectLst/>
              <a:latin typeface="Calibri" panose="020F0502020204030204" pitchFamily="34" charset="0"/>
              <a:ea typeface="Calibri" panose="020F0502020204030204" pitchFamily="34" charset="0"/>
            </a:endParaRPr>
          </a:p>
          <a:p>
            <a:pPr marL="228600">
              <a:spcAft>
                <a:spcPts val="1200"/>
              </a:spcAft>
            </a:pPr>
            <a:r>
              <a:rPr lang="ru-RU" sz="1600" kern="1200" dirty="0">
                <a:solidFill>
                  <a:srgbClr val="000000"/>
                </a:solidFill>
                <a:effectLst/>
                <a:latin typeface="Times New Roman" panose="02020603050405020304" pitchFamily="18" charset="0"/>
                <a:ea typeface="Times New Roman" panose="02020603050405020304" pitchFamily="18" charset="0"/>
              </a:rPr>
              <a:t>5) выполнение работ, оказание услуг, связанных с необходимостью допуска подрядчиков, исполнителей к учетным базам данных музеев, архивов, библиотек, к хранилищам (депозитариям) музея, библиотеки, к системам обеспечения безопасности и (или) сохранности музейных предметов и музейных коллекций, архивных документов, библиотечного фонда.</a:t>
            </a:r>
            <a:endParaRPr lang="ru-RU" sz="16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03E86703-E0A6-4C7C-8A34-84B18D78AF49}"/>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502465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0" y="4793069"/>
            <a:ext cx="411844" cy="273844"/>
          </a:xfrm>
        </p:spPr>
        <p:txBody>
          <a:bodyPr/>
          <a:lstStyle/>
          <a:p>
            <a:fld id="{2066355A-084C-D24E-9AD2-7E4FC41EA627}" type="slidenum">
              <a:rPr lang="en-US" smtClean="0"/>
              <a:pPr/>
              <a:t>29</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11844" y="740150"/>
            <a:ext cx="8732156" cy="4462760"/>
          </a:xfrm>
          <a:prstGeom prst="rect">
            <a:avLst/>
          </a:prstGeom>
          <a:noFill/>
        </p:spPr>
        <p:txBody>
          <a:bodyPr wrap="square">
            <a:spAutoFit/>
          </a:bodyPr>
          <a:lstStyle/>
          <a:p>
            <a:pPr marL="228600">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Комиссия по осуществлению закупок рассматривает первые части заявок на их соответствие требованиям извещения и оценивает не отклоненных участников по критериям, предусмотренным пунктами 2 и/или 3 части 1 статьи 32.</a:t>
            </a:r>
            <a:endParaRPr lang="ru-RU" sz="1800" dirty="0">
              <a:effectLst/>
              <a:latin typeface="Calibri" panose="020F0502020204030204" pitchFamily="34" charset="0"/>
              <a:ea typeface="Calibri" panose="020F0502020204030204" pitchFamily="34" charset="0"/>
            </a:endParaRPr>
          </a:p>
          <a:p>
            <a:pPr marL="228600">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Заявки подлежат отклонению</a:t>
            </a:r>
            <a:r>
              <a:rPr lang="ru-RU" sz="1800" kern="1200" dirty="0">
                <a:solidFill>
                  <a:srgbClr val="000000"/>
                </a:solidFill>
                <a:effectLst/>
                <a:latin typeface="Times New Roman" panose="02020603050405020304" pitchFamily="18" charset="0"/>
                <a:ea typeface="Times New Roman" panose="02020603050405020304" pitchFamily="18" charset="0"/>
              </a:rPr>
              <a:t> на основани</a:t>
            </a:r>
            <a:r>
              <a:rPr lang="ru-RU" dirty="0">
                <a:solidFill>
                  <a:srgbClr val="000000"/>
                </a:solidFill>
                <a:latin typeface="Times New Roman" panose="02020603050405020304" pitchFamily="18" charset="0"/>
                <a:ea typeface="Times New Roman" panose="02020603050405020304" pitchFamily="18" charset="0"/>
              </a:rPr>
              <a:t>и</a:t>
            </a:r>
            <a:r>
              <a:rPr lang="ru-RU" sz="1800" kern="1200" dirty="0">
                <a:solidFill>
                  <a:srgbClr val="000000"/>
                </a:solidFill>
                <a:effectLst/>
                <a:latin typeface="Times New Roman" panose="02020603050405020304" pitchFamily="18" charset="0"/>
                <a:ea typeface="Times New Roman" panose="02020603050405020304" pitchFamily="18" charset="0"/>
              </a:rPr>
              <a:t> ч. 5 ст. 48 Закона №44-ФЗ:</a:t>
            </a: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mj-lt"/>
              <a:buAutoNum type="arabicPeriod"/>
            </a:pPr>
            <a:r>
              <a:rPr lang="ru-RU" sz="1800" kern="1200" dirty="0">
                <a:solidFill>
                  <a:srgbClr val="000000"/>
                </a:solidFill>
                <a:effectLst/>
                <a:latin typeface="Times New Roman" panose="02020603050405020304" pitchFamily="18" charset="0"/>
                <a:ea typeface="Times New Roman" panose="02020603050405020304" pitchFamily="18" charset="0"/>
              </a:rPr>
              <a:t>Непредставления информации и документов или их несоответствия требованиям извещения</a:t>
            </a: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mj-lt"/>
              <a:buAutoNum type="arabicPeriod"/>
            </a:pPr>
            <a:r>
              <a:rPr lang="ru-RU" sz="1800" kern="1200" dirty="0">
                <a:solidFill>
                  <a:srgbClr val="000000"/>
                </a:solidFill>
                <a:effectLst/>
                <a:latin typeface="Times New Roman" panose="02020603050405020304" pitchFamily="18" charset="0"/>
                <a:ea typeface="Times New Roman" panose="02020603050405020304" pitchFamily="18" charset="0"/>
              </a:rPr>
              <a:t>Если в первой части заявки указана информация об участнике или его цене контракта / сумме цен ТРУ</a:t>
            </a: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mj-lt"/>
              <a:buAutoNum type="arabicPeriod"/>
            </a:pPr>
            <a:r>
              <a:rPr lang="ru-RU" sz="1800" kern="1200" dirty="0">
                <a:solidFill>
                  <a:srgbClr val="000000"/>
                </a:solidFill>
                <a:effectLst/>
                <a:latin typeface="Times New Roman" panose="02020603050405020304" pitchFamily="18" charset="0"/>
                <a:ea typeface="Times New Roman" panose="02020603050405020304" pitchFamily="18" charset="0"/>
              </a:rPr>
              <a:t>Выявление недостоверной информации</a:t>
            </a: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Протокол рассмотрения и оценки первых частей заявок формируется заказчиком с использованием электронной площадки и подписывается электронными подписями членов комиссии, затем подписывается лицом, уполномоченным действовать от имени заказчика и направляется оператору площадки.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E73739D1-2F15-46B5-A7CD-809D0740D997}"/>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13088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8F64C2A-7322-48B1-B487-857E7B29CDEB}"/>
              </a:ext>
            </a:extLst>
          </p:cNvPr>
          <p:cNvSpPr>
            <a:spLocks noGrp="1"/>
          </p:cNvSpPr>
          <p:nvPr>
            <p:ph type="sldNum" sz="quarter" idx="12"/>
          </p:nvPr>
        </p:nvSpPr>
        <p:spPr/>
        <p:txBody>
          <a:bodyPr/>
          <a:lstStyle/>
          <a:p>
            <a:fld id="{2066355A-084C-D24E-9AD2-7E4FC41EA627}" type="slidenum">
              <a:rPr lang="en-US" smtClean="0"/>
              <a:pPr/>
              <a:t>3</a:t>
            </a:fld>
            <a:endParaRPr lang="en-US" dirty="0"/>
          </a:p>
        </p:txBody>
      </p:sp>
      <p:sp>
        <p:nvSpPr>
          <p:cNvPr id="3" name="TextBox 2">
            <a:extLst>
              <a:ext uri="{FF2B5EF4-FFF2-40B4-BE49-F238E27FC236}">
                <a16:creationId xmlns:a16="http://schemas.microsoft.com/office/drawing/2014/main" id="{C097DEB9-7BE0-46D1-AFBA-8C2680CEB6B0}"/>
              </a:ext>
            </a:extLst>
          </p:cNvPr>
          <p:cNvSpPr txBox="1"/>
          <p:nvPr/>
        </p:nvSpPr>
        <p:spPr>
          <a:xfrm>
            <a:off x="2308860" y="1200029"/>
            <a:ext cx="4526280" cy="400110"/>
          </a:xfrm>
          <a:prstGeom prst="rect">
            <a:avLst/>
          </a:prstGeom>
          <a:noFill/>
          <a:ln w="38100">
            <a:solidFill>
              <a:srgbClr val="2182A5"/>
            </a:solidFill>
          </a:ln>
        </p:spPr>
        <p:txBody>
          <a:bodyPr wrap="square" rtlCol="0">
            <a:spAutoFit/>
          </a:bodyPr>
          <a:lstStyle/>
          <a:p>
            <a:r>
              <a:rPr lang="ru-RU" dirty="0"/>
              <a:t>Объем закупок у СМП с 01.01.2022 г. – </a:t>
            </a:r>
            <a:r>
              <a:rPr lang="ru-RU" sz="2000" b="1" dirty="0">
                <a:solidFill>
                  <a:srgbClr val="FF0000"/>
                </a:solidFill>
                <a:effectLst>
                  <a:outerShdw blurRad="38100" dist="38100" dir="2700000" algn="tl">
                    <a:srgbClr val="000000">
                      <a:alpha val="43137"/>
                    </a:srgbClr>
                  </a:outerShdw>
                </a:effectLst>
              </a:rPr>
              <a:t>25%</a:t>
            </a:r>
            <a:endParaRPr lang="ru-RU" b="1" dirty="0">
              <a:solidFill>
                <a:srgbClr val="FF00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1F2E3581-B2A0-4CF4-ADE4-E6E777799781}"/>
              </a:ext>
            </a:extLst>
          </p:cNvPr>
          <p:cNvSpPr txBox="1"/>
          <p:nvPr/>
        </p:nvSpPr>
        <p:spPr>
          <a:xfrm>
            <a:off x="829175" y="2027139"/>
            <a:ext cx="7811588" cy="2308324"/>
          </a:xfrm>
          <a:prstGeom prst="rect">
            <a:avLst/>
          </a:prstGeom>
          <a:noFill/>
        </p:spPr>
        <p:txBody>
          <a:bodyPr wrap="square" numCol="1">
            <a:spAutoFit/>
          </a:bodyPr>
          <a:lstStyle/>
          <a:p>
            <a:pPr algn="ctr"/>
            <a:r>
              <a:rPr lang="ru-RU" b="1" dirty="0">
                <a:solidFill>
                  <a:srgbClr val="FF0000"/>
                </a:solidFill>
                <a:effectLst>
                  <a:outerShdw blurRad="38100" dist="38100" dir="2700000" algn="tl">
                    <a:srgbClr val="000000">
                      <a:alpha val="43137"/>
                    </a:srgbClr>
                  </a:outerShdw>
                </a:effectLst>
              </a:rPr>
              <a:t>Сроки оплаты по контракту</a:t>
            </a:r>
          </a:p>
          <a:p>
            <a:endParaRPr lang="ru-RU" dirty="0"/>
          </a:p>
          <a:p>
            <a:r>
              <a:rPr lang="ru-RU" dirty="0"/>
              <a:t>			</a:t>
            </a:r>
            <a:r>
              <a:rPr lang="ru-RU" i="1" u="sng" dirty="0"/>
              <a:t>с 01.01.2022 до 01.01.2023</a:t>
            </a:r>
            <a:r>
              <a:rPr lang="ru-RU" dirty="0"/>
              <a:t>		</a:t>
            </a:r>
            <a:r>
              <a:rPr lang="ru-RU" i="1" u="sng" dirty="0"/>
              <a:t>начиная с 01.01.2023</a:t>
            </a:r>
          </a:p>
          <a:p>
            <a:endParaRPr lang="ru-RU" dirty="0"/>
          </a:p>
          <a:p>
            <a:r>
              <a:rPr lang="ru-RU" b="1" dirty="0"/>
              <a:t>СМП и СОНО </a:t>
            </a:r>
            <a:r>
              <a:rPr lang="ru-RU" dirty="0"/>
              <a:t>		– 10 рабочих дней			- 7 рабочих дней</a:t>
            </a:r>
          </a:p>
          <a:p>
            <a:r>
              <a:rPr lang="ru-RU" b="1" dirty="0"/>
              <a:t>Общий случай </a:t>
            </a:r>
            <a:r>
              <a:rPr lang="ru-RU" dirty="0"/>
              <a:t>	– 15 рабочих дней			- 10 рабочих дней</a:t>
            </a:r>
          </a:p>
          <a:p>
            <a:r>
              <a:rPr lang="ru-RU" sz="1400" i="1" dirty="0">
                <a:effectLst>
                  <a:outerShdw blurRad="38100" dist="38100" dir="2700000" algn="tl">
                    <a:srgbClr val="000000">
                      <a:alpha val="43137"/>
                    </a:srgbClr>
                  </a:outerShdw>
                </a:effectLst>
              </a:rPr>
              <a:t>(При размещенном извещении)</a:t>
            </a:r>
          </a:p>
          <a:p>
            <a:endParaRPr lang="ru-RU" dirty="0"/>
          </a:p>
        </p:txBody>
      </p:sp>
      <p:pic>
        <p:nvPicPr>
          <p:cNvPr id="7" name="Рисунок 6" descr="Кредит контур">
            <a:extLst>
              <a:ext uri="{FF2B5EF4-FFF2-40B4-BE49-F238E27FC236}">
                <a16:creationId xmlns:a16="http://schemas.microsoft.com/office/drawing/2014/main" id="{B3E10769-8DE6-4234-B7BD-F866E74C5C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0749" y="2106386"/>
            <a:ext cx="914400" cy="914400"/>
          </a:xfrm>
          <a:prstGeom prst="rect">
            <a:avLst/>
          </a:prstGeom>
        </p:spPr>
      </p:pic>
      <p:sp>
        <p:nvSpPr>
          <p:cNvPr id="4" name="Знак умножения 3">
            <a:extLst>
              <a:ext uri="{FF2B5EF4-FFF2-40B4-BE49-F238E27FC236}">
                <a16:creationId xmlns:a16="http://schemas.microsoft.com/office/drawing/2014/main" id="{8EF1A558-F149-65A3-9198-73C96DB30B64}"/>
              </a:ext>
            </a:extLst>
          </p:cNvPr>
          <p:cNvSpPr/>
          <p:nvPr/>
        </p:nvSpPr>
        <p:spPr>
          <a:xfrm>
            <a:off x="503237" y="1600139"/>
            <a:ext cx="7811588" cy="3322496"/>
          </a:xfrm>
          <a:prstGeom prst="mathMultiply">
            <a:avLst>
              <a:gd name="adj1" fmla="val 344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97855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0" y="4793069"/>
            <a:ext cx="443948" cy="273844"/>
          </a:xfrm>
        </p:spPr>
        <p:txBody>
          <a:bodyPr/>
          <a:lstStyle/>
          <a:p>
            <a:fld id="{2066355A-084C-D24E-9AD2-7E4FC41EA627}" type="slidenum">
              <a:rPr lang="en-US" smtClean="0"/>
              <a:pPr/>
              <a:t>30</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91357" y="782726"/>
            <a:ext cx="8579756" cy="4124206"/>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Оператор не публикует протокол, но направляет участникам решение, принятое по их заявкам. Участники, допущенные по 1-м частям также получают информацию о присвоенных баллах, лучшей цене контракта и о наличии участника с иностранным или российским товаром (в случае применения национального режима по ст. 14 Закона №44-ФЗ).</a:t>
            </a:r>
            <a:endParaRPr lang="ru-RU" sz="1800" dirty="0">
              <a:effectLst/>
              <a:latin typeface="Calibri" panose="020F0502020204030204" pitchFamily="34" charset="0"/>
              <a:ea typeface="Calibri" panose="020F0502020204030204" pitchFamily="34" charset="0"/>
            </a:endParaRPr>
          </a:p>
          <a:p>
            <a:pPr algn="just"/>
            <a:r>
              <a:rPr lang="ru-RU" sz="1800" kern="1200" dirty="0">
                <a:solidFill>
                  <a:srgbClr val="000000"/>
                </a:solidFill>
                <a:effectLst/>
                <a:latin typeface="Times New Roman" panose="02020603050405020304" pitchFamily="18" charset="0"/>
                <a:ea typeface="Times New Roman" panose="02020603050405020304" pitchFamily="18" charset="0"/>
              </a:rPr>
              <a:t>После окончания рассмотрения и оценки первых частей заявок следует этап </a:t>
            </a:r>
            <a:r>
              <a:rPr lang="ru-RU" sz="1800" dirty="0">
                <a:effectLst/>
                <a:latin typeface="Times New Roman" panose="02020603050405020304" pitchFamily="18" charset="0"/>
                <a:ea typeface="Calibri" panose="020F0502020204030204" pitchFamily="34" charset="0"/>
              </a:rPr>
              <a:t>проведения процедуры подачи предложений о цене контракта либо о сумме цен единиц ТРУ (название этапа аналогично аукциону)</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algn="just"/>
            <a:r>
              <a:rPr lang="ru-RU" sz="1800"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Окончательные ЦП подают на следующий рабочий день </a:t>
            </a:r>
            <a:r>
              <a:rPr lang="ru-RU" sz="1800" kern="1200" dirty="0">
                <a:effectLst/>
                <a:latin typeface="Times New Roman" panose="02020603050405020304" pitchFamily="18" charset="0"/>
                <a:ea typeface="Times New Roman" panose="02020603050405020304" pitchFamily="18" charset="0"/>
              </a:rPr>
              <a:t>после</a:t>
            </a:r>
            <a:r>
              <a:rPr lang="ru-RU" sz="1800" kern="1200" dirty="0">
                <a:solidFill>
                  <a:srgbClr val="000000"/>
                </a:solidFill>
                <a:effectLst/>
                <a:latin typeface="Times New Roman" panose="02020603050405020304" pitchFamily="18" charset="0"/>
                <a:ea typeface="Times New Roman" panose="02020603050405020304" pitchFamily="18" charset="0"/>
              </a:rPr>
              <a:t> окончания рассмотрения и оценки первых частей заявок.</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Продолжительность подачи ЦП составляет 1 час (участники могут подать только одно ЦП). Если участник не подавал окончательное ЦП, то его окончательным ЦП считается информация из третьей части заявки.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F98ECADE-4BE9-424C-8DB5-94D44B3D775E}"/>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809853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0" y="4793069"/>
            <a:ext cx="424070" cy="273844"/>
          </a:xfrm>
        </p:spPr>
        <p:txBody>
          <a:bodyPr/>
          <a:lstStyle/>
          <a:p>
            <a:fld id="{2066355A-084C-D24E-9AD2-7E4FC41EA627}" type="slidenum">
              <a:rPr lang="en-US" smtClean="0"/>
              <a:pPr/>
              <a:t>31</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602328" y="1113823"/>
            <a:ext cx="7939344" cy="3416320"/>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Times New Roman" panose="02020603050405020304" pitchFamily="18" charset="0"/>
              </a:rPr>
              <a:t>По результатам подачи окончательных ЦП – оператор площадки формирует протокол с указанием окончательных цен участников, но данный протокол будет предоставлен заказчику только после рассмотрения и оценки вторых частей заявок.</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После формирования протокола подачи окончательных ЦП – заказчику направляются вторые части заявок для рассмотрения их на соответствие требованиям извещения и оценки по критерию квалификации.</a:t>
            </a:r>
            <a:endParaRPr lang="ru-RU" sz="1800" dirty="0">
              <a:effectLst/>
              <a:latin typeface="Calibri" panose="020F0502020204030204" pitchFamily="34" charset="0"/>
              <a:ea typeface="Calibri" panose="020F0502020204030204" pitchFamily="34" charset="0"/>
            </a:endParaRPr>
          </a:p>
          <a:p>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Рассмотрение и оценка 2-х частей составляет не более 2-х рабочих дней с даты направления оператором площадки вторых частей заявок и не позднее даты указанной в извещении.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533458A2-F09A-49E0-8F1F-20B83106C2E2}"/>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988464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0" y="4793069"/>
            <a:ext cx="437322" cy="273844"/>
          </a:xfrm>
        </p:spPr>
        <p:txBody>
          <a:bodyPr/>
          <a:lstStyle/>
          <a:p>
            <a:fld id="{2066355A-084C-D24E-9AD2-7E4FC41EA627}" type="slidenum">
              <a:rPr lang="en-US" smtClean="0"/>
              <a:pPr/>
              <a:t>32</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5" y="749388"/>
            <a:ext cx="8785163" cy="4154984"/>
          </a:xfrm>
          <a:prstGeom prst="rect">
            <a:avLst/>
          </a:prstGeom>
          <a:noFill/>
        </p:spPr>
        <p:txBody>
          <a:bodyPr wrap="square">
            <a:spAutoFit/>
          </a:bodyPr>
          <a:lstStyle/>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Непредоставление или несоответствие информации и документов требованиям извещения (кроме тех, которые направляются оператором заказчику самостоятельно)</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Непредоставление или несоответствие требованиям извещения информации и документов, которые не включаются в состав заявки участником самостоятельно, а направляются заказчику оператором. (например, документы по ч. 2 и 2.1 ст. 31)</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Несоответствие участника закупки требованиям, установленным в извещении в соответствии с ч. 1 ст. 31, а также требованиям по ч. 1.1, 2 и 2.1 ст. 31(при наличии таких требований)</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В соответствии с НПА, принятыми по ст. 14 Закона №44-ФЗ</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Непредоставление информации и документов, подтверждающих страну происхождения при установленных запретах по ст. 14 Закона №44-ФЗ</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Выявление отнесения участника закупки к организациям, предусмотренным п. 4 ст. 2 Федерального закона от 04.06.2018 года N 127-ФЗ "О мерах воздействия (противодействия) на недружественные действия Соединенных Штатов Америки и иных иностранных государств"</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Отказ от принятия независимой гарантии (случаи предусмотрены ч. 6 ст. 45 Закона №44-ФЗ)</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Выявление недостоверной информации в составе заявки</a:t>
            </a:r>
            <a:endParaRPr lang="ru-RU" sz="1400" dirty="0">
              <a:effectLst/>
              <a:latin typeface="Calibri" panose="020F0502020204030204" pitchFamily="34" charset="0"/>
              <a:ea typeface="Calibri" panose="020F0502020204030204" pitchFamily="34" charset="0"/>
            </a:endParaRPr>
          </a:p>
          <a:p>
            <a:pPr marL="342900" lvl="0" indent="-342900">
              <a:spcAft>
                <a:spcPts val="600"/>
              </a:spcAft>
              <a:buFont typeface="+mj-lt"/>
              <a:buAutoNum type="arabicParenR"/>
            </a:pPr>
            <a:r>
              <a:rPr lang="ru-RU" sz="1400" kern="1200" dirty="0">
                <a:solidFill>
                  <a:srgbClr val="000000"/>
                </a:solidFill>
                <a:effectLst/>
                <a:latin typeface="Times New Roman" panose="02020603050405020304" pitchFamily="18" charset="0"/>
                <a:ea typeface="Times New Roman" panose="02020603050405020304" pitchFamily="18" charset="0"/>
              </a:rPr>
              <a:t>Указание предложения о цене контракта / сумме цен ТРУ в составе второй части заявки</a:t>
            </a:r>
            <a:endParaRPr lang="ru-RU" sz="14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5538D20-C934-4CAA-A53E-58923F6458D6}"/>
              </a:ext>
            </a:extLst>
          </p:cNvPr>
          <p:cNvSpPr txBox="1"/>
          <p:nvPr/>
        </p:nvSpPr>
        <p:spPr>
          <a:xfrm>
            <a:off x="358835" y="0"/>
            <a:ext cx="6578677" cy="646331"/>
          </a:xfrm>
          <a:prstGeom prst="rect">
            <a:avLst/>
          </a:prstGeom>
          <a:noFill/>
        </p:spPr>
        <p:txBody>
          <a:bodyPr wrap="square">
            <a:spAutoFit/>
          </a:bodyPr>
          <a:lstStyle/>
          <a:p>
            <a:pPr algn="ctr"/>
            <a:r>
              <a:rPr lang="ru-RU"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Заявка подлежит отстранению в 9-ти случаях предусмотренных </a:t>
            </a:r>
            <a:r>
              <a:rPr lang="ru-RU" b="1" kern="1200" dirty="0" err="1">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пп</a:t>
            </a:r>
            <a:r>
              <a:rPr lang="ru-RU"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1-9 ч. 12 статьи 48 Закона №44-ФЗ</a:t>
            </a:r>
            <a:endParaRPr lang="ru-RU" sz="1400" b="1"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39040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0817" cy="273844"/>
          </a:xfrm>
        </p:spPr>
        <p:txBody>
          <a:bodyPr/>
          <a:lstStyle/>
          <a:p>
            <a:fld id="{2066355A-084C-D24E-9AD2-7E4FC41EA627}" type="slidenum">
              <a:rPr lang="en-US" smtClean="0"/>
              <a:pPr/>
              <a:t>33</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44557" y="716257"/>
            <a:ext cx="8799443" cy="4001095"/>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Протокол рассмотрения и оценки вторых частей заявок формируется заказчиком с использованием электронной площадки и подписывается электронными подписями членов комиссии, затем подписывается лицом уполномоченным действовать от имени заказчика и направляется оператору площадки.</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a:t>
            </a:r>
            <a:r>
              <a:rPr lang="ru-RU" sz="1800" i="1" kern="1200" dirty="0">
                <a:solidFill>
                  <a:srgbClr val="000000"/>
                </a:solidFill>
                <a:effectLst/>
                <a:latin typeface="Times New Roman" panose="02020603050405020304" pitchFamily="18" charset="0"/>
                <a:ea typeface="Times New Roman" panose="02020603050405020304" pitchFamily="18" charset="0"/>
              </a:rPr>
              <a:t>Если по итогам рассмотрения и оценки вторых частей заявок только одна заявка соответствует требованиям извещения – то конкурс признан несостоявшимся, а процедура продолжается в порядке, описанном далее, за исключением оценки такой заявки на этапе подведения итогов</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Оператор публикует протоколы рассмотрения и оценки первых и вторых частей заявок и направляет заказчику протокол подачи окончательных ценовых предложений.</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Получив информацию о предложенных участниками ценах – закупочная комиссия заказчика не позднее 1 рабочего дня с даты получения протокола окончательных ценовых предложений производят оценку заявок по критерию цены контракта.</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7C07555C-DBE6-42B4-BDC9-1A85BD75907A}"/>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30053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34</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71480" y="895162"/>
            <a:ext cx="8559876" cy="3970318"/>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Times New Roman" panose="02020603050405020304" pitchFamily="18" charset="0"/>
              </a:rPr>
              <a:t>Комиссия по осуществлению закупок присваивает каждой заявке порядковый номер по результатам набранных баллов в порядке уменьшения степени выгодности предложения (при равных предложениях меньший порядковый номер получает заявка, поданная ранее) и </a:t>
            </a:r>
            <a:r>
              <a:rPr lang="ru-RU" sz="1800" b="1" kern="1200" dirty="0">
                <a:solidFill>
                  <a:srgbClr val="000000"/>
                </a:solidFill>
                <a:effectLst/>
                <a:latin typeface="Times New Roman" panose="02020603050405020304" pitchFamily="18" charset="0"/>
                <a:ea typeface="Times New Roman" panose="02020603050405020304" pitchFamily="18" charset="0"/>
              </a:rPr>
              <a:t>с учетом НПА, принятых в соответствии со ст. 14 Закона №44-ФЗ.</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Заказчик формирует с использованием электронной площадки протокол подведения итогов, который подписывается электронными подписями членов закупочной комиссии, затем подписывается лицом уполномоченным действовать от имени заказчика и направляется оператору площадки.</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После публикации протокола подведения итогов, но не позднее даты заключения контракта, участник может подать запрос о разъяснении результатов рассмотрения и оценки его заявки, содержащихся в итоговом протоколе, через электронную площадку. Ответ на такой запрос направляется через площадку не позднее 2 рабочих дней со дня получения запроса заказчиком.</a:t>
            </a:r>
            <a:endParaRPr lang="ru-RU"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B9850830-94BC-464F-BDDE-5BE2E79F4ADB}"/>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158066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35</a:t>
            </a:fld>
            <a:endParaRPr lang="en-US" dirty="0"/>
          </a:p>
        </p:txBody>
      </p:sp>
      <p:sp>
        <p:nvSpPr>
          <p:cNvPr id="4" name="TextBox 3">
            <a:extLst>
              <a:ext uri="{FF2B5EF4-FFF2-40B4-BE49-F238E27FC236}">
                <a16:creationId xmlns:a16="http://schemas.microsoft.com/office/drawing/2014/main" id="{08416146-D121-4AE7-B49F-8EC3F5340869}"/>
              </a:ext>
            </a:extLst>
          </p:cNvPr>
          <p:cNvSpPr txBox="1"/>
          <p:nvPr/>
        </p:nvSpPr>
        <p:spPr>
          <a:xfrm>
            <a:off x="468978" y="1001402"/>
            <a:ext cx="8206044" cy="3877985"/>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Первая часть заявки не предоставляется</a:t>
            </a:r>
            <a:r>
              <a:rPr lang="ru-RU" sz="1800" kern="1200" dirty="0">
                <a:solidFill>
                  <a:srgbClr val="000000"/>
                </a:solidFill>
                <a:effectLst/>
                <a:latin typeface="Times New Roman" panose="02020603050405020304" pitchFamily="18" charset="0"/>
                <a:ea typeface="Times New Roman" panose="02020603050405020304" pitchFamily="18" charset="0"/>
              </a:rPr>
              <a:t>, если не установлены критерии по п. 2 или 3 ч. 1 ст. 32 Закона №44-ФЗ или проводится закупка в сфере строительства и ремонта и применяется проектная документация, смета и т.д. в соответствии с п. 8 ч. 1 ст. 33 (как и ранее для конкурсов на строительство по ч. 68 ст. 112 Закона №44-ФЗ)</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При этом вторая часть заявки должна содержать наименование страны происхождения товара (в случаях, когда будет поставлен товар) и характеристики товара.</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В таком случае рассмотрение и оценка 1-х частей - не производится. Подача окончательных ценовых предложений – не производится.</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Заказчик сразу рассматривает и оценивает 2-е части заявок. После получает от оператора 3-и части заявок и подводит итоги. </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AE9DAAEC-9063-42ED-B408-2F1F60BE34F5}"/>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конкурс</a:t>
            </a:r>
            <a:endParaRPr lang="ru-RU" sz="10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4086795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36</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657781" y="866185"/>
            <a:ext cx="5624289" cy="1569660"/>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Электронный запрос котировок</a:t>
            </a:r>
            <a:endParaRPr lang="ru-RU" sz="1400" b="1" dirty="0">
              <a:latin typeface="Trebuchet MS" panose="020B0603020202020204" pitchFamily="34" charset="0"/>
              <a:cs typeface="Arial" panose="020B0604020202020204" pitchFamily="34" charset="0"/>
            </a:endParaRPr>
          </a:p>
        </p:txBody>
      </p:sp>
      <p:pic>
        <p:nvPicPr>
          <p:cNvPr id="8" name="Рисунок 7" descr="Рукопожатие контур">
            <a:extLst>
              <a:ext uri="{FF2B5EF4-FFF2-40B4-BE49-F238E27FC236}">
                <a16:creationId xmlns:a16="http://schemas.microsoft.com/office/drawing/2014/main" id="{EFA02EE8-A64A-4DE7-9267-49F9A2CA53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9757" y="1651015"/>
            <a:ext cx="914400" cy="914400"/>
          </a:xfrm>
          <a:prstGeom prst="rect">
            <a:avLst/>
          </a:prstGeom>
        </p:spPr>
      </p:pic>
      <p:pic>
        <p:nvPicPr>
          <p:cNvPr id="9" name="Рисунок 8" descr="График тенденции к понижению со сплошной заливкой">
            <a:extLst>
              <a:ext uri="{FF2B5EF4-FFF2-40B4-BE49-F238E27FC236}">
                <a16:creationId xmlns:a16="http://schemas.microsoft.com/office/drawing/2014/main" id="{FBC4077C-9B38-48DE-9123-706EDC9A00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3374" y="736615"/>
            <a:ext cx="914400" cy="914400"/>
          </a:xfrm>
          <a:prstGeom prst="rect">
            <a:avLst/>
          </a:prstGeom>
        </p:spPr>
      </p:pic>
    </p:spTree>
    <p:extLst>
      <p:ext uri="{BB962C8B-B14F-4D97-AF65-F5344CB8AC3E}">
        <p14:creationId xmlns:p14="http://schemas.microsoft.com/office/powerpoint/2010/main" val="3947234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37</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5" y="751898"/>
            <a:ext cx="8785164" cy="4278094"/>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Подача заявок – 4 рабочих дня.</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Закупочная комиссия рассматривает поступившие заявки или заявку – 2 рабочих дня (ране был 1 рабочий день).</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Times New Roman" panose="02020603050405020304" pitchFamily="18" charset="0"/>
              </a:rPr>
              <a:t>Заявка подлежит отстранению</a:t>
            </a:r>
            <a:r>
              <a:rPr lang="ru-RU" sz="1800" kern="1200" dirty="0">
                <a:solidFill>
                  <a:srgbClr val="000000"/>
                </a:solidFill>
                <a:effectLst/>
                <a:latin typeface="Times New Roman" panose="02020603050405020304" pitchFamily="18" charset="0"/>
                <a:ea typeface="Times New Roman" panose="02020603050405020304" pitchFamily="18" charset="0"/>
              </a:rPr>
              <a:t> в 8-ми случаях предусмотренных </a:t>
            </a:r>
            <a:r>
              <a:rPr lang="en-US" sz="1800" kern="1200" dirty="0">
                <a:solidFill>
                  <a:srgbClr val="000000"/>
                </a:solidFill>
                <a:effectLst/>
                <a:latin typeface="Times New Roman" panose="02020603050405020304" pitchFamily="18" charset="0"/>
                <a:ea typeface="Times New Roman" panose="02020603050405020304" pitchFamily="18" charset="0"/>
              </a:rPr>
              <a:t>c </a:t>
            </a:r>
            <a:r>
              <a:rPr lang="ru-RU" sz="1800" kern="1200" dirty="0">
                <a:solidFill>
                  <a:srgbClr val="000000"/>
                </a:solidFill>
                <a:effectLst/>
                <a:latin typeface="Times New Roman" panose="02020603050405020304" pitchFamily="18" charset="0"/>
                <a:ea typeface="Times New Roman" panose="02020603050405020304" pitchFamily="18" charset="0"/>
              </a:rPr>
              <a:t>п.1 по п.8 ч. 12 статьи 48 (</a:t>
            </a:r>
            <a:r>
              <a:rPr lang="ru-RU" sz="1800" i="1" kern="1200" dirty="0">
                <a:solidFill>
                  <a:srgbClr val="000000"/>
                </a:solidFill>
                <a:effectLst/>
                <a:latin typeface="Times New Roman" panose="02020603050405020304" pitchFamily="18" charset="0"/>
                <a:ea typeface="Times New Roman" panose="02020603050405020304" pitchFamily="18" charset="0"/>
              </a:rPr>
              <a:t>Проведение электронного конкурса</a:t>
            </a:r>
            <a:r>
              <a:rPr lang="ru-RU" sz="1800" kern="1200" dirty="0">
                <a:solidFill>
                  <a:srgbClr val="000000"/>
                </a:solidFill>
                <a:effectLst/>
                <a:latin typeface="Times New Roman" panose="02020603050405020304" pitchFamily="18" charset="0"/>
                <a:ea typeface="Times New Roman" panose="02020603050405020304" pitchFamily="18" charset="0"/>
              </a:rPr>
              <a:t>) (</a:t>
            </a:r>
            <a:r>
              <a:rPr lang="ru-RU" sz="1800" i="1" kern="1200" dirty="0">
                <a:solidFill>
                  <a:srgbClr val="000000"/>
                </a:solidFill>
                <a:effectLst/>
                <a:latin typeface="Times New Roman" panose="02020603050405020304" pitchFamily="18" charset="0"/>
                <a:ea typeface="Times New Roman" panose="02020603050405020304" pitchFamily="18" charset="0"/>
              </a:rPr>
              <a:t>см. раздел Электронный аукцион)</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По результатам принятия решения о соответствии заявок требованиям извещения, а также принимая во внимание ценовые предложения участников – комиссия по осуществлению закупок присваивает каждой не отклоненной заявке порядковый номер по мере возрастания предложения о цене контракта и </a:t>
            </a:r>
            <a:r>
              <a:rPr lang="ru-RU" sz="1800" b="1" kern="1200" dirty="0">
                <a:solidFill>
                  <a:srgbClr val="000000"/>
                </a:solidFill>
                <a:effectLst/>
                <a:latin typeface="Times New Roman" panose="02020603050405020304" pitchFamily="18" charset="0"/>
                <a:ea typeface="Times New Roman" panose="02020603050405020304" pitchFamily="18" charset="0"/>
              </a:rPr>
              <a:t>с учетом НПА, принятых в соответствии со ст. 14 Закона №44-ФЗ.</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Заказчик формирует протокол подведения итогов с использованием электронной площадки, который подписывается электронными подписями членов комиссии, затем подписывается лицом уполномоченным действовать от имени заказчика и направляется оператору площадки.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B9850830-94BC-464F-BDDE-5BE2E79F4ADB}"/>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запрос котировок</a:t>
            </a:r>
          </a:p>
        </p:txBody>
      </p:sp>
    </p:spTree>
    <p:extLst>
      <p:ext uri="{BB962C8B-B14F-4D97-AF65-F5344CB8AC3E}">
        <p14:creationId xmlns:p14="http://schemas.microsoft.com/office/powerpoint/2010/main" val="3330060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38</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5" y="751898"/>
            <a:ext cx="8785164" cy="4259756"/>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После публикации протокола подведения итогов, но не позднее даты заключения контракта, участник может подать запрос о разъяснении результатов рассмотрения его заявки, содержащихся в итоговом протоколе, через электронную площадку. Ответ на такой запрос направляется через площадку не позднее 2 рабочих дней со дня получения запроса заказчиком.</a:t>
            </a:r>
            <a:endParaRPr lang="ru-RU" sz="1800" dirty="0">
              <a:effectLst/>
              <a:latin typeface="Calibri" panose="020F0502020204030204" pitchFamily="34" charset="0"/>
              <a:ea typeface="Calibri" panose="020F0502020204030204" pitchFamily="34" charset="0"/>
            </a:endParaRPr>
          </a:p>
          <a:p>
            <a:pPr>
              <a:lnSpc>
                <a:spcPct val="106000"/>
              </a:lnSpc>
            </a:pPr>
            <a:r>
              <a:rPr lang="ru-RU" sz="1800" b="1" kern="1200" dirty="0">
                <a:solidFill>
                  <a:srgbClr val="000000"/>
                </a:solidFill>
                <a:effectLst/>
                <a:latin typeface="Times New Roman" panose="02020603050405020304" pitchFamily="18" charset="0"/>
                <a:ea typeface="Times New Roman" panose="02020603050405020304" pitchFamily="18" charset="0"/>
              </a:rPr>
              <a:t>Заключение контракта</a:t>
            </a:r>
            <a:endParaRPr lang="ru-RU" sz="1800" dirty="0">
              <a:effectLst/>
              <a:latin typeface="Calibri" panose="020F0502020204030204" pitchFamily="34" charset="0"/>
              <a:ea typeface="Calibri" panose="020F0502020204030204" pitchFamily="34" charset="0"/>
            </a:endParaRPr>
          </a:p>
          <a:p>
            <a:pPr>
              <a:lnSpc>
                <a:spcPct val="106000"/>
              </a:lnSpc>
            </a:pPr>
            <a:r>
              <a:rPr lang="ru-RU" sz="1800" kern="1200" dirty="0">
                <a:solidFill>
                  <a:srgbClr val="000000"/>
                </a:solidFill>
                <a:effectLst/>
                <a:latin typeface="Times New Roman" panose="02020603050405020304" pitchFamily="18" charset="0"/>
                <a:ea typeface="Times New Roman" panose="02020603050405020304" pitchFamily="18" charset="0"/>
              </a:rPr>
              <a:t>(</a:t>
            </a:r>
            <a:r>
              <a:rPr lang="ru-RU" sz="1800" i="1" kern="1200" dirty="0">
                <a:solidFill>
                  <a:srgbClr val="000000"/>
                </a:solidFill>
                <a:effectLst/>
                <a:latin typeface="Times New Roman" panose="02020603050405020304" pitchFamily="18" charset="0"/>
                <a:ea typeface="Times New Roman" panose="02020603050405020304" pitchFamily="18" charset="0"/>
              </a:rPr>
              <a:t>порядок заключения контракта не изменился</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a:lnSpc>
                <a:spcPct val="106000"/>
              </a:lnSpc>
            </a:pPr>
            <a:r>
              <a:rPr lang="ru-RU" sz="1800" b="1" kern="1200" dirty="0">
                <a:solidFill>
                  <a:srgbClr val="000000"/>
                </a:solidFill>
                <a:effectLst/>
                <a:latin typeface="Times New Roman" panose="02020603050405020304" pitchFamily="18" charset="0"/>
                <a:ea typeface="Times New Roman" panose="02020603050405020304" pitchFamily="18" charset="0"/>
              </a:rPr>
              <a:t>Направление проекта контракта – 1 рабочий день</a:t>
            </a:r>
            <a:r>
              <a:rPr lang="ru-RU" sz="1800" kern="1200" dirty="0">
                <a:solidFill>
                  <a:srgbClr val="000000"/>
                </a:solidFill>
                <a:effectLst/>
                <a:latin typeface="Times New Roman" panose="02020603050405020304" pitchFamily="18" charset="0"/>
                <a:ea typeface="Times New Roman" panose="02020603050405020304" pitchFamily="18" charset="0"/>
              </a:rPr>
              <a:t> публикации протокола подведения итогов. (</a:t>
            </a:r>
            <a:r>
              <a:rPr lang="ru-RU" sz="1800" i="1" kern="1200" dirty="0">
                <a:solidFill>
                  <a:srgbClr val="000000"/>
                </a:solidFill>
                <a:effectLst/>
                <a:latin typeface="Times New Roman" panose="02020603050405020304" pitchFamily="18" charset="0"/>
                <a:ea typeface="Times New Roman" panose="02020603050405020304" pitchFamily="18" charset="0"/>
              </a:rPr>
              <a:t>при направлении контракта нельзя предложить увеличить количество товаров до НМЦК</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a:lnSpc>
                <a:spcPct val="106000"/>
              </a:lnSpc>
            </a:pPr>
            <a:r>
              <a:rPr lang="ru-RU" sz="1800" b="1" kern="1200" dirty="0">
                <a:solidFill>
                  <a:srgbClr val="000000"/>
                </a:solidFill>
                <a:effectLst/>
                <a:latin typeface="Times New Roman" panose="02020603050405020304" pitchFamily="18" charset="0"/>
                <a:ea typeface="Times New Roman" panose="02020603050405020304" pitchFamily="18" charset="0"/>
              </a:rPr>
              <a:t>Подписание победителем – 1 рабочий день</a:t>
            </a:r>
            <a:r>
              <a:rPr lang="ru-RU" sz="1800" kern="1200" dirty="0">
                <a:solidFill>
                  <a:srgbClr val="000000"/>
                </a:solidFill>
                <a:effectLst/>
                <a:latin typeface="Times New Roman" panose="02020603050405020304" pitchFamily="18" charset="0"/>
                <a:ea typeface="Times New Roman" panose="02020603050405020304" pitchFamily="18" charset="0"/>
              </a:rPr>
              <a:t>. </a:t>
            </a:r>
            <a:r>
              <a:rPr lang="ru-RU" sz="1800" b="1" kern="1200" dirty="0">
                <a:solidFill>
                  <a:srgbClr val="000000"/>
                </a:solidFill>
                <a:effectLst/>
                <a:latin typeface="Times New Roman" panose="02020603050405020304" pitchFamily="18" charset="0"/>
                <a:ea typeface="Times New Roman" panose="02020603050405020304" pitchFamily="18" charset="0"/>
              </a:rPr>
              <a:t>Протокол разногласий не допускается.</a:t>
            </a:r>
            <a:endParaRPr lang="ru-RU" sz="1800" dirty="0">
              <a:effectLst/>
              <a:latin typeface="Calibri" panose="020F0502020204030204" pitchFamily="34" charset="0"/>
              <a:ea typeface="Calibri" panose="020F0502020204030204" pitchFamily="34" charset="0"/>
            </a:endParaRPr>
          </a:p>
          <a:p>
            <a:pPr>
              <a:lnSpc>
                <a:spcPct val="106000"/>
              </a:lnSpc>
            </a:pPr>
            <a:r>
              <a:rPr lang="ru-RU" sz="1800" b="1" kern="1200" dirty="0">
                <a:solidFill>
                  <a:srgbClr val="000000"/>
                </a:solidFill>
                <a:effectLst/>
                <a:latin typeface="Times New Roman" panose="02020603050405020304" pitchFamily="18" charset="0"/>
                <a:ea typeface="Times New Roman" panose="02020603050405020304" pitchFamily="18" charset="0"/>
              </a:rPr>
              <a:t>Подписание контракта заказчиком – 1 рабочий день</a:t>
            </a:r>
            <a:r>
              <a:rPr lang="ru-RU" sz="1800" kern="1200" dirty="0">
                <a:solidFill>
                  <a:srgbClr val="000000"/>
                </a:solidFill>
                <a:effectLst/>
                <a:latin typeface="Times New Roman" panose="02020603050405020304" pitchFamily="18" charset="0"/>
                <a:ea typeface="Times New Roman" panose="02020603050405020304" pitchFamily="18" charset="0"/>
              </a:rPr>
              <a:t> после подписания победителем, но не ранее истечения 2-х рабочих дней со дня публикации в ЕИС протокола подведения итогов</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B9850830-94BC-464F-BDDE-5BE2E79F4ADB}"/>
              </a:ext>
            </a:extLst>
          </p:cNvPr>
          <p:cNvSpPr txBox="1"/>
          <p:nvPr/>
        </p:nvSpPr>
        <p:spPr>
          <a:xfrm>
            <a:off x="358835" y="113508"/>
            <a:ext cx="6591929" cy="461665"/>
          </a:xfrm>
          <a:prstGeom prst="rect">
            <a:avLst/>
          </a:prstGeom>
          <a:noFill/>
        </p:spPr>
        <p:txBody>
          <a:bodyPr wrap="square">
            <a:spAutoFit/>
          </a:bodyPr>
          <a:lstStyle/>
          <a:p>
            <a:pPr algn="ctr"/>
            <a:r>
              <a:rPr lang="ru-RU" sz="2400" b="1" dirty="0">
                <a:solidFill>
                  <a:srgbClr val="0E779D"/>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Электронный запрос котировок</a:t>
            </a:r>
          </a:p>
        </p:txBody>
      </p:sp>
    </p:spTree>
    <p:extLst>
      <p:ext uri="{BB962C8B-B14F-4D97-AF65-F5344CB8AC3E}">
        <p14:creationId xmlns:p14="http://schemas.microsoft.com/office/powerpoint/2010/main" val="2857026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39</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729427"/>
            <a:ext cx="8785164" cy="3908762"/>
          </a:xfrm>
          <a:prstGeom prst="rect">
            <a:avLst/>
          </a:prstGeom>
          <a:noFill/>
        </p:spPr>
        <p:txBody>
          <a:bodyPr wrap="square">
            <a:spAutoFit/>
          </a:bodyPr>
          <a:lstStyle/>
          <a:p>
            <a:pPr>
              <a:spcAft>
                <a:spcPts val="1200"/>
              </a:spcAft>
            </a:pPr>
            <a:endParaRPr lang="en-US" sz="1800" kern="1200" dirty="0">
              <a:effectLst/>
              <a:latin typeface="Times New Roman" panose="02020603050405020304" pitchFamily="18" charset="0"/>
              <a:ea typeface="Times New Roman" panose="02020603050405020304" pitchFamily="18" charset="0"/>
            </a:endParaRPr>
          </a:p>
          <a:p>
            <a:pPr>
              <a:spcAft>
                <a:spcPts val="1200"/>
              </a:spcAft>
            </a:pPr>
            <a:r>
              <a:rPr lang="ru-RU" sz="1800" kern="1200" dirty="0">
                <a:effectLst/>
                <a:latin typeface="Times New Roman" panose="02020603050405020304" pitchFamily="18" charset="0"/>
                <a:ea typeface="Times New Roman" panose="02020603050405020304" pitchFamily="18" charset="0"/>
              </a:rPr>
              <a:t>Открытый конкурентный способ признается несостоявшимся в следующих случаях:</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effectLst/>
                <a:latin typeface="Times New Roman" panose="02020603050405020304" pitchFamily="18" charset="0"/>
                <a:ea typeface="Times New Roman" panose="02020603050405020304" pitchFamily="18" charset="0"/>
              </a:rPr>
              <a:t>1) по окончании срока подачи заявок на участие в закупке подана только одна заявка на участие в закупке;</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effectLst/>
                <a:latin typeface="Times New Roman" panose="02020603050405020304" pitchFamily="18" charset="0"/>
                <a:ea typeface="Times New Roman" panose="02020603050405020304" pitchFamily="18" charset="0"/>
              </a:rPr>
              <a:t>2) по результатам рассмотрения заявок на участие в закупке только одна заявка на участие в закупке соответствует требованиям, установленным в извещении об осуществлении закупки;</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effectLst/>
                <a:latin typeface="Times New Roman" panose="02020603050405020304" pitchFamily="18" charset="0"/>
                <a:ea typeface="Times New Roman" panose="02020603050405020304" pitchFamily="18" charset="0"/>
              </a:rPr>
              <a:t>3) по окончании срока подачи заявок на участие в закупке не подано ни одной заявки на участие в закупке;</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effectLst/>
                <a:latin typeface="Times New Roman" panose="02020603050405020304" pitchFamily="18" charset="0"/>
                <a:ea typeface="Times New Roman" panose="02020603050405020304" pitchFamily="18" charset="0"/>
              </a:rPr>
              <a:t>4) по результатам рассмотрения заявок на участие в закупке комиссия по осуществлению закупок отклонила все такие заявки;</a:t>
            </a:r>
            <a:endParaRPr lang="ru-RU"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6368047-210D-4249-92C6-65D911432D09}"/>
              </a:ext>
            </a:extLst>
          </p:cNvPr>
          <p:cNvSpPr txBox="1"/>
          <p:nvPr/>
        </p:nvSpPr>
        <p:spPr>
          <a:xfrm>
            <a:off x="358836" y="-13013"/>
            <a:ext cx="6606207" cy="707886"/>
          </a:xfrm>
          <a:prstGeom prst="rect">
            <a:avLst/>
          </a:prstGeom>
          <a:noFill/>
        </p:spPr>
        <p:txBody>
          <a:bodyPr wrap="square">
            <a:spAutoFit/>
          </a:bodyPr>
          <a:lstStyle/>
          <a:p>
            <a:pPr algn="ctr">
              <a:spcAft>
                <a:spcPts val="1200"/>
              </a:spcAft>
            </a:pP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Случаи и последствия признания электронной процедуры несостоявшейся (ст. 5</a:t>
            </a:r>
            <a:r>
              <a:rPr lang="en-US"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a:t>
            </a: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Закона №44-ФЗ)</a:t>
            </a:r>
            <a:endParaRPr lang="ru-RU" sz="12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7467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4</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684213" y="1203325"/>
            <a:ext cx="7540337" cy="2862322"/>
          </a:xfrm>
          <a:prstGeom prst="rect">
            <a:avLst/>
          </a:prstGeom>
          <a:noFill/>
        </p:spPr>
        <p:txBody>
          <a:bodyPr wrap="square">
            <a:spAutoFit/>
          </a:bodyPr>
          <a:lstStyle/>
          <a:p>
            <a:pPr algn="ctr"/>
            <a:r>
              <a:rPr lang="ru-RU" sz="6000" b="1" dirty="0">
                <a:solidFill>
                  <a:srgbClr val="0E779D"/>
                </a:solidFill>
                <a:cs typeface="Arial" panose="020B0604020202020204" pitchFamily="34" charset="0"/>
              </a:rPr>
              <a:t>Обзор Федерального закона №360-ФЗ от 02.07.2021</a:t>
            </a:r>
            <a:endParaRPr lang="ru-RU" b="1" dirty="0"/>
          </a:p>
        </p:txBody>
      </p:sp>
    </p:spTree>
    <p:extLst>
      <p:ext uri="{BB962C8B-B14F-4D97-AF65-F5344CB8AC3E}">
        <p14:creationId xmlns:p14="http://schemas.microsoft.com/office/powerpoint/2010/main" val="606651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40</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84732" y="1604071"/>
            <a:ext cx="8785164" cy="2185214"/>
          </a:xfrm>
          <a:prstGeom prst="rect">
            <a:avLst/>
          </a:prstGeom>
          <a:noFill/>
        </p:spPr>
        <p:txBody>
          <a:bodyPr wrap="square">
            <a:spAutoFit/>
          </a:bodyPr>
          <a:lstStyle/>
          <a:p>
            <a:pPr>
              <a:spcAft>
                <a:spcPts val="1200"/>
              </a:spcAft>
            </a:pPr>
            <a:r>
              <a:rPr lang="ru-RU" sz="1800" kern="1200" dirty="0">
                <a:effectLst/>
                <a:latin typeface="+mj-lt"/>
                <a:ea typeface="Times New Roman" panose="02020603050405020304" pitchFamily="18" charset="0"/>
              </a:rPr>
              <a:t>5) все участники закупки, не отозвавшие заявку на участие в закупке, признаны уклонившимися от заключения контракта;</a:t>
            </a:r>
            <a:endParaRPr lang="ru-RU" sz="1800" dirty="0">
              <a:effectLst/>
              <a:latin typeface="+mj-lt"/>
              <a:ea typeface="Calibri" panose="020F0502020204030204" pitchFamily="34" charset="0"/>
            </a:endParaRPr>
          </a:p>
          <a:p>
            <a:pPr>
              <a:spcAft>
                <a:spcPts val="1200"/>
              </a:spcAft>
            </a:pPr>
            <a:r>
              <a:rPr lang="ru-RU" sz="1800" kern="1200" dirty="0">
                <a:effectLst/>
                <a:latin typeface="+mj-lt"/>
                <a:ea typeface="Times New Roman" panose="02020603050405020304" pitchFamily="18" charset="0"/>
              </a:rPr>
              <a:t>6) заказчик, в соответствии с частями 9 и 10 статьи 31 Закона №44-ФЗ, отказался от заключения контракта с участником закупки, подавшим заявку на участие в закупке, которая является единственной, либо с участником закупки, подавшим заявку на участие в закупке, признанную единственной соответствующей требованиям, установленным в извещении об осуществлении закупки.</a:t>
            </a:r>
            <a:endParaRPr lang="ru-RU" sz="1800" dirty="0">
              <a:effectLst/>
              <a:latin typeface="+mj-lt"/>
              <a:ea typeface="Calibri" panose="020F0502020204030204" pitchFamily="34" charset="0"/>
            </a:endParaRPr>
          </a:p>
        </p:txBody>
      </p:sp>
      <p:sp>
        <p:nvSpPr>
          <p:cNvPr id="6" name="TextBox 5">
            <a:extLst>
              <a:ext uri="{FF2B5EF4-FFF2-40B4-BE49-F238E27FC236}">
                <a16:creationId xmlns:a16="http://schemas.microsoft.com/office/drawing/2014/main" id="{D6368047-210D-4249-92C6-65D911432D09}"/>
              </a:ext>
            </a:extLst>
          </p:cNvPr>
          <p:cNvSpPr txBox="1"/>
          <p:nvPr/>
        </p:nvSpPr>
        <p:spPr>
          <a:xfrm>
            <a:off x="351183" y="0"/>
            <a:ext cx="6606207" cy="707886"/>
          </a:xfrm>
          <a:prstGeom prst="rect">
            <a:avLst/>
          </a:prstGeom>
          <a:noFill/>
        </p:spPr>
        <p:txBody>
          <a:bodyPr wrap="square">
            <a:spAutoFit/>
          </a:bodyPr>
          <a:lstStyle/>
          <a:p>
            <a:pPr algn="ctr">
              <a:spcAft>
                <a:spcPts val="1200"/>
              </a:spcAft>
            </a:pP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Случаи и последствия признания электронной процедуры несостоявшейся (ст. 5</a:t>
            </a:r>
            <a:r>
              <a:rPr lang="en-US"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a:t>
            </a: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Закона №44-ФЗ)</a:t>
            </a:r>
            <a:endParaRPr lang="ru-RU" sz="12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37611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41</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417442" y="959673"/>
            <a:ext cx="8785164" cy="3970318"/>
          </a:xfrm>
          <a:prstGeom prst="rect">
            <a:avLst/>
          </a:prstGeom>
          <a:noFill/>
        </p:spPr>
        <p:txBody>
          <a:bodyPr wrap="square">
            <a:spAutoFit/>
          </a:bodyPr>
          <a:lstStyle/>
          <a:p>
            <a:r>
              <a:rPr lang="ru-RU" sz="1800" b="1" kern="1200" dirty="0">
                <a:solidFill>
                  <a:srgbClr val="000000"/>
                </a:solidFill>
                <a:effectLst/>
                <a:latin typeface="+mj-lt"/>
                <a:ea typeface="Times New Roman" panose="02020603050405020304" pitchFamily="18" charset="0"/>
              </a:rPr>
              <a:t>Последствия:</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Заказчик заключает контракт с единственной заявкой (если такая есть) по п. 25 ч. 1 ст. 93 Закона №44-ФЗ.</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Times New Roman" panose="02020603050405020304" pitchFamily="18" charset="0"/>
              </a:rPr>
              <a:t>Если заявок нет (все или одна единственная заявки отклонены) или все участники уклонились от заключения контракта или заказчик отказался от заключения контракта на основании ч. 9 и 10 ст. 31 Закона №44-ФЗ с единственной соответствующей заявкой или проводит новую закупку либо заключает контракт по п. 25 ч. 1 ст. 93 Закона №44-ФЗ.</a:t>
            </a:r>
            <a:endParaRPr lang="en-US" sz="1800" kern="1200" dirty="0">
              <a:solidFill>
                <a:srgbClr val="000000"/>
              </a:solidFill>
              <a:effectLst/>
              <a:latin typeface="+mj-lt"/>
              <a:ea typeface="Times New Roman" panose="02020603050405020304" pitchFamily="18" charset="0"/>
            </a:endParaRPr>
          </a:p>
          <a:p>
            <a:endParaRPr lang="en-US" sz="1800" kern="1200" dirty="0">
              <a:solidFill>
                <a:srgbClr val="000000"/>
              </a:solidFill>
              <a:effectLst/>
              <a:latin typeface="+mj-lt"/>
              <a:ea typeface="Times New Roman" panose="02020603050405020304" pitchFamily="18" charset="0"/>
            </a:endParaRPr>
          </a:p>
          <a:p>
            <a:r>
              <a:rPr lang="ru-RU" sz="1800" b="1" kern="1200" dirty="0">
                <a:solidFill>
                  <a:srgbClr val="000000"/>
                </a:solidFill>
                <a:effectLst/>
                <a:latin typeface="Times New Roman" panose="02020603050405020304" pitchFamily="18" charset="0"/>
                <a:ea typeface="Times New Roman" panose="02020603050405020304" pitchFamily="18" charset="0"/>
              </a:rPr>
              <a:t>Начиная с 1 июля 2023 года</a:t>
            </a:r>
            <a:r>
              <a:rPr lang="ru-RU" sz="1800" kern="1200" dirty="0">
                <a:solidFill>
                  <a:srgbClr val="000000"/>
                </a:solidFill>
                <a:effectLst/>
                <a:latin typeface="Times New Roman" panose="02020603050405020304" pitchFamily="18" charset="0"/>
                <a:ea typeface="Times New Roman" panose="02020603050405020304" pitchFamily="18" charset="0"/>
              </a:rPr>
              <a:t> заключение контракта по п. 25 при отсутствии заявок будет проводиться через ЕИС, где единственный поставщик будет формировать и подписывать все необходимые документы как это делает победитель закупки на площадке при заключении контракта.</a:t>
            </a:r>
            <a:endParaRPr lang="ru-RU" sz="1800" dirty="0">
              <a:effectLst/>
              <a:latin typeface="Calibri" panose="020F0502020204030204" pitchFamily="34" charset="0"/>
              <a:ea typeface="Calibri" panose="020F0502020204030204" pitchFamily="34" charset="0"/>
            </a:endParaRPr>
          </a:p>
          <a:p>
            <a:endParaRPr lang="ru-RU" sz="1800" dirty="0">
              <a:effectLst/>
              <a:latin typeface="+mj-lt"/>
              <a:ea typeface="Calibri" panose="020F0502020204030204" pitchFamily="34" charset="0"/>
            </a:endParaRPr>
          </a:p>
        </p:txBody>
      </p:sp>
      <p:sp>
        <p:nvSpPr>
          <p:cNvPr id="6" name="TextBox 5">
            <a:extLst>
              <a:ext uri="{FF2B5EF4-FFF2-40B4-BE49-F238E27FC236}">
                <a16:creationId xmlns:a16="http://schemas.microsoft.com/office/drawing/2014/main" id="{D6368047-210D-4249-92C6-65D911432D09}"/>
              </a:ext>
            </a:extLst>
          </p:cNvPr>
          <p:cNvSpPr txBox="1"/>
          <p:nvPr/>
        </p:nvSpPr>
        <p:spPr>
          <a:xfrm>
            <a:off x="351183" y="0"/>
            <a:ext cx="6606207" cy="707886"/>
          </a:xfrm>
          <a:prstGeom prst="rect">
            <a:avLst/>
          </a:prstGeom>
          <a:noFill/>
        </p:spPr>
        <p:txBody>
          <a:bodyPr wrap="square">
            <a:spAutoFit/>
          </a:bodyPr>
          <a:lstStyle/>
          <a:p>
            <a:pPr algn="ctr">
              <a:spcAft>
                <a:spcPts val="1200"/>
              </a:spcAft>
            </a:pP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Случаи и последствия признания электронной процедуры несостоявшейся (ст. 5</a:t>
            </a:r>
            <a:r>
              <a:rPr lang="en-US"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a:t>
            </a: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Закона №44-ФЗ)</a:t>
            </a:r>
            <a:endParaRPr lang="ru-RU" sz="12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86163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A89C1F8-A6AF-44AF-A655-97C9A25E5503}"/>
              </a:ext>
            </a:extLst>
          </p:cNvPr>
          <p:cNvSpPr>
            <a:spLocks noGrp="1"/>
          </p:cNvSpPr>
          <p:nvPr>
            <p:ph type="sldNum" sz="quarter" idx="12"/>
          </p:nvPr>
        </p:nvSpPr>
        <p:spPr>
          <a:xfrm>
            <a:off x="0" y="4793069"/>
            <a:ext cx="437322" cy="273844"/>
          </a:xfrm>
        </p:spPr>
        <p:txBody>
          <a:bodyPr/>
          <a:lstStyle/>
          <a:p>
            <a:fld id="{2066355A-084C-D24E-9AD2-7E4FC41EA627}" type="slidenum">
              <a:rPr lang="en-US" smtClean="0"/>
              <a:pPr/>
              <a:t>42</a:t>
            </a:fld>
            <a:endParaRPr lang="en-US" dirty="0"/>
          </a:p>
        </p:txBody>
      </p:sp>
      <p:sp>
        <p:nvSpPr>
          <p:cNvPr id="5" name="Прямоугольник 4">
            <a:extLst>
              <a:ext uri="{FF2B5EF4-FFF2-40B4-BE49-F238E27FC236}">
                <a16:creationId xmlns:a16="http://schemas.microsoft.com/office/drawing/2014/main" id="{9A88DCBA-CB5C-41CA-8065-2FFF95619A85}"/>
              </a:ext>
            </a:extLst>
          </p:cNvPr>
          <p:cNvSpPr/>
          <p:nvPr/>
        </p:nvSpPr>
        <p:spPr>
          <a:xfrm>
            <a:off x="684212" y="1086870"/>
            <a:ext cx="2455227"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Подача заявок (1, 2 и 3 части) 15 дней</a:t>
            </a:r>
          </a:p>
        </p:txBody>
      </p:sp>
      <p:sp>
        <p:nvSpPr>
          <p:cNvPr id="6" name="Прямоугольник 5">
            <a:extLst>
              <a:ext uri="{FF2B5EF4-FFF2-40B4-BE49-F238E27FC236}">
                <a16:creationId xmlns:a16="http://schemas.microsoft.com/office/drawing/2014/main" id="{64726A7E-869D-4421-B8A4-2080B8308819}"/>
              </a:ext>
            </a:extLst>
          </p:cNvPr>
          <p:cNvSpPr/>
          <p:nvPr/>
        </p:nvSpPr>
        <p:spPr>
          <a:xfrm>
            <a:off x="3161347" y="1086870"/>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Рассмотрение и оценка 1ч. 2(5)</a:t>
            </a:r>
            <a:r>
              <a:rPr lang="ru-RU" sz="1400" dirty="0" err="1"/>
              <a:t>р.д</a:t>
            </a:r>
            <a:r>
              <a:rPr lang="ru-RU" sz="1400" dirty="0"/>
              <a:t>.</a:t>
            </a:r>
          </a:p>
        </p:txBody>
      </p:sp>
      <p:sp>
        <p:nvSpPr>
          <p:cNvPr id="7" name="Прямоугольник 6">
            <a:extLst>
              <a:ext uri="{FF2B5EF4-FFF2-40B4-BE49-F238E27FC236}">
                <a16:creationId xmlns:a16="http://schemas.microsoft.com/office/drawing/2014/main" id="{F28A2779-4F12-43BE-9487-613F410E8B99}"/>
              </a:ext>
            </a:extLst>
          </p:cNvPr>
          <p:cNvSpPr/>
          <p:nvPr/>
        </p:nvSpPr>
        <p:spPr>
          <a:xfrm>
            <a:off x="4768215" y="1086870"/>
            <a:ext cx="466724"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ЦП</a:t>
            </a:r>
          </a:p>
        </p:txBody>
      </p:sp>
      <p:sp>
        <p:nvSpPr>
          <p:cNvPr id="8" name="Прямоугольник 7">
            <a:extLst>
              <a:ext uri="{FF2B5EF4-FFF2-40B4-BE49-F238E27FC236}">
                <a16:creationId xmlns:a16="http://schemas.microsoft.com/office/drawing/2014/main" id="{C2CAD914-C3D7-4833-990F-4FA087A32F09}"/>
              </a:ext>
            </a:extLst>
          </p:cNvPr>
          <p:cNvSpPr/>
          <p:nvPr/>
        </p:nvSpPr>
        <p:spPr>
          <a:xfrm>
            <a:off x="5256847" y="1086869"/>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Рассмотрение и оценка 2ч. 2 </a:t>
            </a:r>
            <a:r>
              <a:rPr lang="ru-RU" sz="1400" dirty="0" err="1"/>
              <a:t>р.д</a:t>
            </a:r>
            <a:r>
              <a:rPr lang="ru-RU" sz="1400" dirty="0"/>
              <a:t>.</a:t>
            </a:r>
          </a:p>
        </p:txBody>
      </p:sp>
      <p:sp>
        <p:nvSpPr>
          <p:cNvPr id="9" name="Прямоугольник 8">
            <a:extLst>
              <a:ext uri="{FF2B5EF4-FFF2-40B4-BE49-F238E27FC236}">
                <a16:creationId xmlns:a16="http://schemas.microsoft.com/office/drawing/2014/main" id="{36F7D21F-6F02-4235-93CE-8C9F61C1FF65}"/>
              </a:ext>
            </a:extLst>
          </p:cNvPr>
          <p:cNvSpPr/>
          <p:nvPr/>
        </p:nvSpPr>
        <p:spPr>
          <a:xfrm>
            <a:off x="6841807" y="1086869"/>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Подведение итогов 1 </a:t>
            </a:r>
            <a:r>
              <a:rPr lang="ru-RU" sz="1400" dirty="0" err="1"/>
              <a:t>р.д</a:t>
            </a:r>
            <a:endParaRPr lang="ru-RU" sz="1400" dirty="0"/>
          </a:p>
        </p:txBody>
      </p:sp>
      <p:sp>
        <p:nvSpPr>
          <p:cNvPr id="10" name="Прямоугольник 9">
            <a:extLst>
              <a:ext uri="{FF2B5EF4-FFF2-40B4-BE49-F238E27FC236}">
                <a16:creationId xmlns:a16="http://schemas.microsoft.com/office/drawing/2014/main" id="{D0B56FB0-A953-46C1-92C4-8B49524D4ABF}"/>
              </a:ext>
            </a:extLst>
          </p:cNvPr>
          <p:cNvSpPr/>
          <p:nvPr/>
        </p:nvSpPr>
        <p:spPr>
          <a:xfrm>
            <a:off x="684212" y="1726930"/>
            <a:ext cx="2455227"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Подача заявок (2 и 3 части) 15 дней</a:t>
            </a:r>
          </a:p>
        </p:txBody>
      </p:sp>
      <p:sp>
        <p:nvSpPr>
          <p:cNvPr id="13" name="Прямоугольник 12">
            <a:extLst>
              <a:ext uri="{FF2B5EF4-FFF2-40B4-BE49-F238E27FC236}">
                <a16:creationId xmlns:a16="http://schemas.microsoft.com/office/drawing/2014/main" id="{18434942-9BAC-4A2D-A58A-A4662563EEEF}"/>
              </a:ext>
            </a:extLst>
          </p:cNvPr>
          <p:cNvSpPr/>
          <p:nvPr/>
        </p:nvSpPr>
        <p:spPr>
          <a:xfrm>
            <a:off x="3139439" y="1726929"/>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Рассмотрение и оценка 2ч. 2 </a:t>
            </a:r>
            <a:r>
              <a:rPr lang="ru-RU" sz="1400" dirty="0" err="1"/>
              <a:t>р.д</a:t>
            </a:r>
            <a:r>
              <a:rPr lang="ru-RU" sz="1400" dirty="0"/>
              <a:t>.</a:t>
            </a:r>
          </a:p>
        </p:txBody>
      </p:sp>
      <p:sp>
        <p:nvSpPr>
          <p:cNvPr id="14" name="Прямоугольник 13">
            <a:extLst>
              <a:ext uri="{FF2B5EF4-FFF2-40B4-BE49-F238E27FC236}">
                <a16:creationId xmlns:a16="http://schemas.microsoft.com/office/drawing/2014/main" id="{2B5A71C0-4B6D-4026-8810-DD4838B73606}"/>
              </a:ext>
            </a:extLst>
          </p:cNvPr>
          <p:cNvSpPr/>
          <p:nvPr/>
        </p:nvSpPr>
        <p:spPr>
          <a:xfrm>
            <a:off x="4724399" y="1726929"/>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Подведение итогов 1 </a:t>
            </a:r>
            <a:r>
              <a:rPr lang="ru-RU" sz="1400" dirty="0" err="1"/>
              <a:t>р.д</a:t>
            </a:r>
            <a:endParaRPr lang="ru-RU" sz="1400" dirty="0"/>
          </a:p>
        </p:txBody>
      </p:sp>
      <p:sp>
        <p:nvSpPr>
          <p:cNvPr id="15" name="Прямоугольник 14">
            <a:extLst>
              <a:ext uri="{FF2B5EF4-FFF2-40B4-BE49-F238E27FC236}">
                <a16:creationId xmlns:a16="http://schemas.microsoft.com/office/drawing/2014/main" id="{ABB05930-DA29-4433-91D0-6F40012386F1}"/>
              </a:ext>
            </a:extLst>
          </p:cNvPr>
          <p:cNvSpPr/>
          <p:nvPr/>
        </p:nvSpPr>
        <p:spPr>
          <a:xfrm>
            <a:off x="684212" y="2706713"/>
            <a:ext cx="2455227"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Подача заявок 15 дней</a:t>
            </a:r>
          </a:p>
        </p:txBody>
      </p:sp>
      <p:sp>
        <p:nvSpPr>
          <p:cNvPr id="17" name="Прямоугольник 16">
            <a:extLst>
              <a:ext uri="{FF2B5EF4-FFF2-40B4-BE49-F238E27FC236}">
                <a16:creationId xmlns:a16="http://schemas.microsoft.com/office/drawing/2014/main" id="{E473F0E8-5802-426E-9DC9-4D7264186890}"/>
              </a:ext>
            </a:extLst>
          </p:cNvPr>
          <p:cNvSpPr/>
          <p:nvPr/>
        </p:nvSpPr>
        <p:spPr>
          <a:xfrm>
            <a:off x="3628071" y="2706713"/>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Подведение итогов 2 </a:t>
            </a:r>
            <a:r>
              <a:rPr lang="ru-RU" sz="1400" dirty="0" err="1"/>
              <a:t>р.д</a:t>
            </a:r>
            <a:r>
              <a:rPr lang="ru-RU" sz="1400" dirty="0"/>
              <a:t>.</a:t>
            </a:r>
          </a:p>
        </p:txBody>
      </p:sp>
      <p:sp>
        <p:nvSpPr>
          <p:cNvPr id="18" name="Прямоугольник 17">
            <a:extLst>
              <a:ext uri="{FF2B5EF4-FFF2-40B4-BE49-F238E27FC236}">
                <a16:creationId xmlns:a16="http://schemas.microsoft.com/office/drawing/2014/main" id="{2498E240-8E29-405D-B878-CB87FDAF5038}"/>
              </a:ext>
            </a:extLst>
          </p:cNvPr>
          <p:cNvSpPr/>
          <p:nvPr/>
        </p:nvSpPr>
        <p:spPr>
          <a:xfrm>
            <a:off x="3161347" y="2706713"/>
            <a:ext cx="466724"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ЦП</a:t>
            </a:r>
          </a:p>
        </p:txBody>
      </p:sp>
      <p:sp>
        <p:nvSpPr>
          <p:cNvPr id="19" name="Прямоугольник 18">
            <a:extLst>
              <a:ext uri="{FF2B5EF4-FFF2-40B4-BE49-F238E27FC236}">
                <a16:creationId xmlns:a16="http://schemas.microsoft.com/office/drawing/2014/main" id="{8EADBAC1-9A1D-483F-8453-23778CD02614}"/>
              </a:ext>
            </a:extLst>
          </p:cNvPr>
          <p:cNvSpPr/>
          <p:nvPr/>
        </p:nvSpPr>
        <p:spPr>
          <a:xfrm>
            <a:off x="684212" y="3445853"/>
            <a:ext cx="2455227"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Подача заявок 7 дней</a:t>
            </a:r>
          </a:p>
        </p:txBody>
      </p:sp>
      <p:sp>
        <p:nvSpPr>
          <p:cNvPr id="21" name="Прямоугольник 20">
            <a:extLst>
              <a:ext uri="{FF2B5EF4-FFF2-40B4-BE49-F238E27FC236}">
                <a16:creationId xmlns:a16="http://schemas.microsoft.com/office/drawing/2014/main" id="{C21B98C3-33C5-4F52-998B-C1E0213BC606}"/>
              </a:ext>
            </a:extLst>
          </p:cNvPr>
          <p:cNvSpPr/>
          <p:nvPr/>
        </p:nvSpPr>
        <p:spPr>
          <a:xfrm>
            <a:off x="3628071" y="3445853"/>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Подведение итогов 2 </a:t>
            </a:r>
            <a:r>
              <a:rPr lang="ru-RU" sz="1400" dirty="0" err="1"/>
              <a:t>р.д</a:t>
            </a:r>
            <a:r>
              <a:rPr lang="ru-RU" sz="1400" dirty="0"/>
              <a:t>.</a:t>
            </a:r>
          </a:p>
        </p:txBody>
      </p:sp>
      <p:sp>
        <p:nvSpPr>
          <p:cNvPr id="22" name="Прямоугольник 21">
            <a:extLst>
              <a:ext uri="{FF2B5EF4-FFF2-40B4-BE49-F238E27FC236}">
                <a16:creationId xmlns:a16="http://schemas.microsoft.com/office/drawing/2014/main" id="{52C48F5F-100A-400E-860B-60F590D04744}"/>
              </a:ext>
            </a:extLst>
          </p:cNvPr>
          <p:cNvSpPr/>
          <p:nvPr/>
        </p:nvSpPr>
        <p:spPr>
          <a:xfrm>
            <a:off x="3161347" y="3445853"/>
            <a:ext cx="466724"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ЦП</a:t>
            </a:r>
          </a:p>
        </p:txBody>
      </p:sp>
      <p:sp>
        <p:nvSpPr>
          <p:cNvPr id="23" name="Прямоугольник 22">
            <a:extLst>
              <a:ext uri="{FF2B5EF4-FFF2-40B4-BE49-F238E27FC236}">
                <a16:creationId xmlns:a16="http://schemas.microsoft.com/office/drawing/2014/main" id="{B4BF1AE5-357D-4BAF-B8FD-951BDD622213}"/>
              </a:ext>
            </a:extLst>
          </p:cNvPr>
          <p:cNvSpPr/>
          <p:nvPr/>
        </p:nvSpPr>
        <p:spPr>
          <a:xfrm>
            <a:off x="689931" y="4351020"/>
            <a:ext cx="2455227"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Подача заявок 4 </a:t>
            </a:r>
            <a:r>
              <a:rPr lang="ru-RU" sz="1400" dirty="0" err="1"/>
              <a:t>р.д</a:t>
            </a:r>
            <a:r>
              <a:rPr lang="ru-RU" sz="1400" dirty="0"/>
              <a:t>.</a:t>
            </a:r>
          </a:p>
        </p:txBody>
      </p:sp>
      <p:sp>
        <p:nvSpPr>
          <p:cNvPr id="25" name="Прямоугольник 24">
            <a:extLst>
              <a:ext uri="{FF2B5EF4-FFF2-40B4-BE49-F238E27FC236}">
                <a16:creationId xmlns:a16="http://schemas.microsoft.com/office/drawing/2014/main" id="{F7748BF4-44CE-4931-A53C-080ACA0FF4C2}"/>
              </a:ext>
            </a:extLst>
          </p:cNvPr>
          <p:cNvSpPr/>
          <p:nvPr/>
        </p:nvSpPr>
        <p:spPr>
          <a:xfrm>
            <a:off x="3150876" y="4351019"/>
            <a:ext cx="1584960" cy="540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Подведение итогов 2 </a:t>
            </a:r>
            <a:r>
              <a:rPr lang="ru-RU" sz="1400" dirty="0" err="1"/>
              <a:t>р.д</a:t>
            </a:r>
            <a:r>
              <a:rPr lang="ru-RU" sz="1400" dirty="0"/>
              <a:t>.</a:t>
            </a:r>
          </a:p>
        </p:txBody>
      </p:sp>
      <p:sp>
        <p:nvSpPr>
          <p:cNvPr id="27" name="TextBox 26">
            <a:extLst>
              <a:ext uri="{FF2B5EF4-FFF2-40B4-BE49-F238E27FC236}">
                <a16:creationId xmlns:a16="http://schemas.microsoft.com/office/drawing/2014/main" id="{CE56447C-8373-4EF9-B7C5-7789016EC177}"/>
              </a:ext>
            </a:extLst>
          </p:cNvPr>
          <p:cNvSpPr txBox="1"/>
          <p:nvPr/>
        </p:nvSpPr>
        <p:spPr>
          <a:xfrm>
            <a:off x="684213" y="4015740"/>
            <a:ext cx="588327" cy="369332"/>
          </a:xfrm>
          <a:prstGeom prst="rect">
            <a:avLst/>
          </a:prstGeom>
          <a:noFill/>
        </p:spPr>
        <p:txBody>
          <a:bodyPr wrap="square" rtlCol="0">
            <a:spAutoFit/>
          </a:bodyPr>
          <a:lstStyle/>
          <a:p>
            <a:r>
              <a:rPr lang="ru-RU" b="1" dirty="0">
                <a:solidFill>
                  <a:srgbClr val="FF0000"/>
                </a:solidFill>
                <a:effectLst>
                  <a:outerShdw blurRad="38100" dist="38100" dir="2700000" algn="tl">
                    <a:srgbClr val="000000">
                      <a:alpha val="43137"/>
                    </a:srgbClr>
                  </a:outerShdw>
                </a:effectLst>
              </a:rPr>
              <a:t>ЭЗК</a:t>
            </a:r>
          </a:p>
        </p:txBody>
      </p:sp>
      <p:sp>
        <p:nvSpPr>
          <p:cNvPr id="28" name="TextBox 27">
            <a:extLst>
              <a:ext uri="{FF2B5EF4-FFF2-40B4-BE49-F238E27FC236}">
                <a16:creationId xmlns:a16="http://schemas.microsoft.com/office/drawing/2014/main" id="{83A9B111-00D8-40D5-808E-90BDB8E9917A}"/>
              </a:ext>
            </a:extLst>
          </p:cNvPr>
          <p:cNvSpPr txBox="1"/>
          <p:nvPr/>
        </p:nvSpPr>
        <p:spPr>
          <a:xfrm>
            <a:off x="684213" y="2284171"/>
            <a:ext cx="588327" cy="369332"/>
          </a:xfrm>
          <a:prstGeom prst="rect">
            <a:avLst/>
          </a:prstGeom>
          <a:noFill/>
        </p:spPr>
        <p:txBody>
          <a:bodyPr wrap="square" rtlCol="0">
            <a:spAutoFit/>
          </a:bodyPr>
          <a:lstStyle/>
          <a:p>
            <a:r>
              <a:rPr lang="ru-RU" b="1" dirty="0">
                <a:solidFill>
                  <a:srgbClr val="FF0000"/>
                </a:solidFill>
                <a:effectLst>
                  <a:outerShdw blurRad="38100" dist="38100" dir="2700000" algn="tl">
                    <a:srgbClr val="000000">
                      <a:alpha val="43137"/>
                    </a:srgbClr>
                  </a:outerShdw>
                </a:effectLst>
              </a:rPr>
              <a:t>ЭА</a:t>
            </a:r>
          </a:p>
        </p:txBody>
      </p:sp>
      <p:sp>
        <p:nvSpPr>
          <p:cNvPr id="29" name="TextBox 28">
            <a:extLst>
              <a:ext uri="{FF2B5EF4-FFF2-40B4-BE49-F238E27FC236}">
                <a16:creationId xmlns:a16="http://schemas.microsoft.com/office/drawing/2014/main" id="{A583222F-DBA0-421C-98B0-4B6898C57DFD}"/>
              </a:ext>
            </a:extLst>
          </p:cNvPr>
          <p:cNvSpPr txBox="1"/>
          <p:nvPr/>
        </p:nvSpPr>
        <p:spPr>
          <a:xfrm>
            <a:off x="5385591" y="2792535"/>
            <a:ext cx="2653509" cy="369332"/>
          </a:xfrm>
          <a:prstGeom prst="rect">
            <a:avLst/>
          </a:prstGeom>
          <a:noFill/>
        </p:spPr>
        <p:txBody>
          <a:bodyPr wrap="square" rtlCol="0">
            <a:spAutoFit/>
          </a:bodyPr>
          <a:lstStyle/>
          <a:p>
            <a:r>
              <a:rPr lang="ru-RU" b="1" dirty="0">
                <a:solidFill>
                  <a:srgbClr val="FF0000"/>
                </a:solidFill>
                <a:effectLst>
                  <a:outerShdw blurRad="38100" dist="38100" dir="2700000" algn="tl">
                    <a:srgbClr val="000000">
                      <a:alpha val="43137"/>
                    </a:srgbClr>
                  </a:outerShdw>
                </a:effectLst>
              </a:rPr>
              <a:t>&gt; 300 млн. руб. (2 млрд.)</a:t>
            </a:r>
          </a:p>
        </p:txBody>
      </p:sp>
      <p:sp>
        <p:nvSpPr>
          <p:cNvPr id="31" name="TextBox 30">
            <a:extLst>
              <a:ext uri="{FF2B5EF4-FFF2-40B4-BE49-F238E27FC236}">
                <a16:creationId xmlns:a16="http://schemas.microsoft.com/office/drawing/2014/main" id="{DF96FBD8-19EF-4EDB-8F9B-DBDA6A61B2A3}"/>
              </a:ext>
            </a:extLst>
          </p:cNvPr>
          <p:cNvSpPr txBox="1"/>
          <p:nvPr/>
        </p:nvSpPr>
        <p:spPr>
          <a:xfrm>
            <a:off x="684213" y="703083"/>
            <a:ext cx="588327" cy="369332"/>
          </a:xfrm>
          <a:prstGeom prst="rect">
            <a:avLst/>
          </a:prstGeom>
          <a:noFill/>
        </p:spPr>
        <p:txBody>
          <a:bodyPr wrap="square" rtlCol="0">
            <a:spAutoFit/>
          </a:bodyPr>
          <a:lstStyle/>
          <a:p>
            <a:r>
              <a:rPr lang="ru-RU" b="1" dirty="0">
                <a:solidFill>
                  <a:srgbClr val="FF0000"/>
                </a:solidFill>
                <a:effectLst>
                  <a:outerShdw blurRad="38100" dist="38100" dir="2700000" algn="tl">
                    <a:srgbClr val="000000">
                      <a:alpha val="43137"/>
                    </a:srgbClr>
                  </a:outerShdw>
                </a:effectLst>
              </a:rPr>
              <a:t>ЭК</a:t>
            </a:r>
          </a:p>
        </p:txBody>
      </p:sp>
      <p:sp>
        <p:nvSpPr>
          <p:cNvPr id="32" name="TextBox 31">
            <a:extLst>
              <a:ext uri="{FF2B5EF4-FFF2-40B4-BE49-F238E27FC236}">
                <a16:creationId xmlns:a16="http://schemas.microsoft.com/office/drawing/2014/main" id="{45BCB036-E9A5-4D06-9117-EB644B890973}"/>
              </a:ext>
            </a:extLst>
          </p:cNvPr>
          <p:cNvSpPr txBox="1"/>
          <p:nvPr/>
        </p:nvSpPr>
        <p:spPr>
          <a:xfrm>
            <a:off x="6309359" y="1674251"/>
            <a:ext cx="2851629" cy="646331"/>
          </a:xfrm>
          <a:prstGeom prst="rect">
            <a:avLst/>
          </a:prstGeom>
          <a:noFill/>
        </p:spPr>
        <p:txBody>
          <a:bodyPr wrap="square" rtlCol="0">
            <a:spAutoFit/>
          </a:bodyPr>
          <a:lstStyle/>
          <a:p>
            <a:r>
              <a:rPr lang="ru-RU" b="1" dirty="0">
                <a:solidFill>
                  <a:srgbClr val="FF0000"/>
                </a:solidFill>
                <a:effectLst>
                  <a:outerShdw blurRad="38100" dist="38100" dir="2700000" algn="tl">
                    <a:srgbClr val="000000">
                      <a:alpha val="43137"/>
                    </a:srgbClr>
                  </a:outerShdw>
                </a:effectLst>
              </a:rPr>
              <a:t>Стройка или без оценки 1х частей</a:t>
            </a:r>
          </a:p>
        </p:txBody>
      </p:sp>
    </p:spTree>
    <p:extLst>
      <p:ext uri="{BB962C8B-B14F-4D97-AF65-F5344CB8AC3E}">
        <p14:creationId xmlns:p14="http://schemas.microsoft.com/office/powerpoint/2010/main" val="3269626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43</a:t>
            </a:fld>
            <a:endParaRPr lang="en-US" dirty="0"/>
          </a:p>
        </p:txBody>
      </p:sp>
      <p:sp>
        <p:nvSpPr>
          <p:cNvPr id="4" name="TextBox 3">
            <a:extLst>
              <a:ext uri="{FF2B5EF4-FFF2-40B4-BE49-F238E27FC236}">
                <a16:creationId xmlns:a16="http://schemas.microsoft.com/office/drawing/2014/main" id="{F3957096-404E-4D3C-890E-3AE856A173CE}"/>
              </a:ext>
            </a:extLst>
          </p:cNvPr>
          <p:cNvSpPr txBox="1"/>
          <p:nvPr/>
        </p:nvSpPr>
        <p:spPr>
          <a:xfrm>
            <a:off x="358835" y="89267"/>
            <a:ext cx="6553139" cy="646331"/>
          </a:xfrm>
          <a:prstGeom prst="rect">
            <a:avLst/>
          </a:prstGeom>
          <a:noFill/>
        </p:spPr>
        <p:txBody>
          <a:bodyPr wrap="square">
            <a:spAutoFit/>
          </a:bodyPr>
          <a:lstStyle/>
          <a:p>
            <a:pPr algn="ctr">
              <a:spcAft>
                <a:spcPts val="1200"/>
              </a:spcAft>
            </a:pPr>
            <a:r>
              <a:rPr lang="ru-RU" sz="18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Заключение контракта по результатам электронных аукциона и конкурса (ст. 51 Закона №44-ФЗ)</a:t>
            </a:r>
            <a:endParaRPr lang="ru-RU" sz="18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A029D8C-83F5-433D-A41D-6325D57E7293}"/>
              </a:ext>
            </a:extLst>
          </p:cNvPr>
          <p:cNvSpPr txBox="1"/>
          <p:nvPr/>
        </p:nvSpPr>
        <p:spPr>
          <a:xfrm>
            <a:off x="358835" y="823823"/>
            <a:ext cx="8281928" cy="3046988"/>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Контракт заключается не ранее чем через 10 дней с размещения протокола итогов (</a:t>
            </a:r>
            <a:r>
              <a:rPr lang="ru-RU" sz="1800" i="1" kern="1200" dirty="0">
                <a:solidFill>
                  <a:srgbClr val="000000"/>
                </a:solidFill>
                <a:effectLst/>
                <a:latin typeface="Times New Roman" panose="02020603050405020304" pitchFamily="18" charset="0"/>
                <a:ea typeface="Times New Roman" panose="02020603050405020304" pitchFamily="18" charset="0"/>
              </a:rPr>
              <a:t>кроме электронного запроса котировок, для которого срок и порядок заключения контракта остается прежним</a:t>
            </a:r>
            <a:r>
              <a:rPr lang="ru-RU" sz="1800" b="1"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Times New Roman" panose="02020603050405020304" pitchFamily="18" charset="0"/>
              </a:rPr>
              <a:t>Информация о цене контракта, сумме цен и т. д. включается в проект контракта с помощью ЕИС.</a:t>
            </a:r>
            <a:endParaRPr lang="ru-RU" sz="1800" dirty="0">
              <a:effectLst/>
              <a:latin typeface="Calibri" panose="020F0502020204030204" pitchFamily="34" charset="0"/>
              <a:ea typeface="Calibri" panose="020F0502020204030204" pitchFamily="34" charset="0"/>
            </a:endParaRPr>
          </a:p>
          <a:p>
            <a:pPr>
              <a:spcAft>
                <a:spcPts val="1200"/>
              </a:spcAft>
            </a:pPr>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вступает в силу с 01.01.2023</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mn-ea"/>
              </a:rPr>
              <a:t>До 1 июля 2023 – проект контракта для направления победителю формируется без использования функционала ЕИС заказчиком самостоятельно. В дальнейшем проект контракта будет формироваться напрямую через ЕИС.</a:t>
            </a:r>
            <a:endParaRPr lang="ru-RU"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61769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44</a:t>
            </a:fld>
            <a:endParaRPr lang="en-US" dirty="0"/>
          </a:p>
        </p:txBody>
      </p:sp>
      <p:sp>
        <p:nvSpPr>
          <p:cNvPr id="6" name="TextBox 5">
            <a:extLst>
              <a:ext uri="{FF2B5EF4-FFF2-40B4-BE49-F238E27FC236}">
                <a16:creationId xmlns:a16="http://schemas.microsoft.com/office/drawing/2014/main" id="{0A029D8C-83F5-433D-A41D-6325D57E7293}"/>
              </a:ext>
            </a:extLst>
          </p:cNvPr>
          <p:cNvSpPr txBox="1"/>
          <p:nvPr/>
        </p:nvSpPr>
        <p:spPr>
          <a:xfrm>
            <a:off x="590748" y="1512936"/>
            <a:ext cx="5399235" cy="2462213"/>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Направление контракта победителю – </a:t>
            </a:r>
            <a:r>
              <a:rPr lang="ru-RU" sz="1800" b="1" kern="1200" dirty="0">
                <a:solidFill>
                  <a:srgbClr val="000000"/>
                </a:solidFill>
                <a:effectLst/>
                <a:latin typeface="Times New Roman" panose="02020603050405020304" pitchFamily="18" charset="0"/>
                <a:ea typeface="Times New Roman" panose="02020603050405020304" pitchFamily="18" charset="0"/>
              </a:rPr>
              <a:t>2 рабочих дня</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При формировании и размещении проекта контракта заказчик вправе (за исключением случая, предусмотренного частью 24 статьи 22) увеличить количество поставляемого товара на сумму, не превышающую разницы между ценой контракта, предложенной победителем, и начальной (максимальной) ценой контракта.</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09D2957B-193C-439E-BF36-D4DDF0C655C2}"/>
              </a:ext>
            </a:extLst>
          </p:cNvPr>
          <p:cNvSpPr txBox="1"/>
          <p:nvPr/>
        </p:nvSpPr>
        <p:spPr>
          <a:xfrm>
            <a:off x="358835" y="89267"/>
            <a:ext cx="6553139" cy="646331"/>
          </a:xfrm>
          <a:prstGeom prst="rect">
            <a:avLst/>
          </a:prstGeom>
          <a:noFill/>
        </p:spPr>
        <p:txBody>
          <a:bodyPr wrap="square">
            <a:spAutoFit/>
          </a:bodyPr>
          <a:lstStyle/>
          <a:p>
            <a:pPr algn="ctr">
              <a:spcAft>
                <a:spcPts val="1200"/>
              </a:spcAft>
            </a:pPr>
            <a:r>
              <a:rPr lang="ru-RU" sz="18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Заключение контракта по результатам электронных аукциона и конкурса (ст. 51 Закона №44-ФЗ)</a:t>
            </a:r>
            <a:endParaRPr lang="ru-RU" sz="18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9" name="Рисунок 8" descr="Контракт со сплошной заливкой">
            <a:extLst>
              <a:ext uri="{FF2B5EF4-FFF2-40B4-BE49-F238E27FC236}">
                <a16:creationId xmlns:a16="http://schemas.microsoft.com/office/drawing/2014/main" id="{9BA34B98-01C4-4052-9566-711789203C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5392" y="1426797"/>
            <a:ext cx="2826646" cy="2826646"/>
          </a:xfrm>
          <a:prstGeom prst="rect">
            <a:avLst/>
          </a:prstGeom>
        </p:spPr>
      </p:pic>
      <p:pic>
        <p:nvPicPr>
          <p:cNvPr id="11" name="Рисунок 10" descr="Подпись контур">
            <a:extLst>
              <a:ext uri="{FF2B5EF4-FFF2-40B4-BE49-F238E27FC236}">
                <a16:creationId xmlns:a16="http://schemas.microsoft.com/office/drawing/2014/main" id="{A06C5958-8422-427E-A7A9-708B26142C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8715" y="2512115"/>
            <a:ext cx="914400" cy="914400"/>
          </a:xfrm>
          <a:prstGeom prst="rect">
            <a:avLst/>
          </a:prstGeom>
        </p:spPr>
      </p:pic>
    </p:spTree>
    <p:extLst>
      <p:ext uri="{BB962C8B-B14F-4D97-AF65-F5344CB8AC3E}">
        <p14:creationId xmlns:p14="http://schemas.microsoft.com/office/powerpoint/2010/main" val="4054503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45</a:t>
            </a:fld>
            <a:endParaRPr lang="en-US" dirty="0"/>
          </a:p>
        </p:txBody>
      </p:sp>
      <p:sp>
        <p:nvSpPr>
          <p:cNvPr id="4" name="TextBox 3">
            <a:extLst>
              <a:ext uri="{FF2B5EF4-FFF2-40B4-BE49-F238E27FC236}">
                <a16:creationId xmlns:a16="http://schemas.microsoft.com/office/drawing/2014/main" id="{FD3ADD20-8EA4-4C90-A30B-5C54F9B66A81}"/>
              </a:ext>
            </a:extLst>
          </p:cNvPr>
          <p:cNvSpPr txBox="1"/>
          <p:nvPr/>
        </p:nvSpPr>
        <p:spPr>
          <a:xfrm>
            <a:off x="308451" y="126670"/>
            <a:ext cx="8835549" cy="5139869"/>
          </a:xfrm>
          <a:prstGeom prst="rect">
            <a:avLst/>
          </a:prstGeom>
          <a:noFill/>
        </p:spPr>
        <p:txBody>
          <a:bodyPr wrap="square">
            <a:spAutoFit/>
          </a:bodyPr>
          <a:lstStyle/>
          <a:p>
            <a:r>
              <a:rPr lang="ru-RU" sz="1800" b="1" kern="1200" dirty="0">
                <a:solidFill>
                  <a:srgbClr val="FF0000"/>
                </a:solidFill>
                <a:effectLst/>
                <a:latin typeface="+mj-lt"/>
                <a:ea typeface="Times New Roman" panose="02020603050405020304" pitchFamily="18" charset="0"/>
              </a:rPr>
              <a:t>Действия победителя – 5 рабочих дней.</a:t>
            </a:r>
            <a:endParaRPr lang="ru-RU" sz="1800" dirty="0">
              <a:solidFill>
                <a:srgbClr val="FF0000"/>
              </a:solidFill>
              <a:effectLst/>
              <a:latin typeface="+mj-lt"/>
              <a:ea typeface="Times New Roman" panose="02020603050405020304" pitchFamily="18" charset="0"/>
            </a:endParaRPr>
          </a:p>
          <a:p>
            <a:r>
              <a:rPr lang="ru-RU" sz="1800" i="1" dirty="0">
                <a:effectLst/>
                <a:latin typeface="+mj-lt"/>
                <a:ea typeface="Times New Roman" panose="02020603050405020304" pitchFamily="18" charset="0"/>
              </a:rPr>
              <a:t> </a:t>
            </a:r>
            <a:endParaRPr lang="ru-RU" sz="1800" dirty="0">
              <a:effectLst/>
              <a:latin typeface="+mj-lt"/>
              <a:ea typeface="Times New Roman" panose="02020603050405020304" pitchFamily="18" charset="0"/>
            </a:endParaRPr>
          </a:p>
          <a:p>
            <a:pPr marL="228600">
              <a:spcAft>
                <a:spcPts val="1200"/>
              </a:spcAft>
            </a:pPr>
            <a:r>
              <a:rPr lang="ru-RU" sz="1800" b="1" kern="1200" dirty="0">
                <a:solidFill>
                  <a:srgbClr val="000000"/>
                </a:solidFill>
                <a:effectLst/>
                <a:latin typeface="+mj-lt"/>
                <a:ea typeface="Times New Roman" panose="02020603050405020304" pitchFamily="18" charset="0"/>
              </a:rPr>
              <a:t>Не позднее 5 рабочих дней,</a:t>
            </a:r>
            <a:r>
              <a:rPr lang="ru-RU" sz="1800" kern="1200" dirty="0">
                <a:solidFill>
                  <a:srgbClr val="000000"/>
                </a:solidFill>
                <a:effectLst/>
                <a:latin typeface="+mj-lt"/>
                <a:ea typeface="Times New Roman" panose="02020603050405020304" pitchFamily="18" charset="0"/>
              </a:rPr>
              <a:t> следующих за днем размещения заказчиком проекта контракта, участник закупки, с которым заключается контракт, осуществляет одно из следующих действий: </a:t>
            </a:r>
            <a:endParaRPr lang="ru-RU" sz="1800" dirty="0">
              <a:effectLst/>
              <a:latin typeface="+mj-lt"/>
              <a:ea typeface="Calibri" panose="020F0502020204030204" pitchFamily="34" charset="0"/>
            </a:endParaRPr>
          </a:p>
          <a:p>
            <a:pPr marL="228600">
              <a:spcAft>
                <a:spcPts val="1200"/>
              </a:spcAft>
            </a:pPr>
            <a:r>
              <a:rPr lang="ru-RU" sz="1800" b="1" kern="1200" dirty="0">
                <a:solidFill>
                  <a:srgbClr val="000000"/>
                </a:solidFill>
                <a:effectLst/>
                <a:latin typeface="+mj-lt"/>
                <a:ea typeface="Times New Roman" panose="02020603050405020304" pitchFamily="18" charset="0"/>
              </a:rPr>
              <a:t>1)</a:t>
            </a:r>
            <a:r>
              <a:rPr lang="ru-RU" sz="1800" kern="1200" dirty="0">
                <a:solidFill>
                  <a:srgbClr val="000000"/>
                </a:solidFill>
                <a:effectLst/>
                <a:latin typeface="+mj-lt"/>
                <a:ea typeface="Times New Roman" panose="02020603050405020304" pitchFamily="18" charset="0"/>
              </a:rPr>
              <a:t> подписывает и размещает на площадке проект контракта, а также документ, подтверждающий предоставление обеспечения исполнения контракта (</a:t>
            </a:r>
            <a:r>
              <a:rPr lang="ru-RU" sz="1800" i="1" kern="1200" dirty="0">
                <a:solidFill>
                  <a:srgbClr val="000000"/>
                </a:solidFill>
                <a:effectLst/>
                <a:latin typeface="+mj-lt"/>
                <a:ea typeface="Times New Roman" panose="02020603050405020304" pitchFamily="18" charset="0"/>
              </a:rPr>
              <a:t>за исключением случаев, когда обеспечение не требуется</a:t>
            </a:r>
            <a:r>
              <a:rPr lang="ru-RU" sz="1800" kern="1200" dirty="0">
                <a:solidFill>
                  <a:srgbClr val="000000"/>
                </a:solidFill>
                <a:effectLst/>
                <a:latin typeface="+mj-lt"/>
                <a:ea typeface="Times New Roman" panose="02020603050405020304" pitchFamily="18" charset="0"/>
              </a:rPr>
              <a:t>) или вносит на счет заказчика денежные средства за заключение контракта (</a:t>
            </a:r>
            <a:r>
              <a:rPr lang="ru-RU" sz="1800" i="1" kern="1200" dirty="0">
                <a:solidFill>
                  <a:srgbClr val="000000"/>
                </a:solidFill>
                <a:effectLst/>
                <a:latin typeface="+mj-lt"/>
                <a:ea typeface="Times New Roman" panose="02020603050405020304" pitchFamily="18" charset="0"/>
              </a:rPr>
              <a:t>если участником предложена цена за право заключения контракта</a:t>
            </a:r>
            <a:r>
              <a:rPr lang="ru-RU" sz="1800" kern="1200" dirty="0">
                <a:solidFill>
                  <a:srgbClr val="000000"/>
                </a:solidFill>
                <a:effectLst/>
                <a:latin typeface="+mj-lt"/>
                <a:ea typeface="Times New Roman" panose="02020603050405020304" pitchFamily="18" charset="0"/>
              </a:rPr>
              <a:t>). </a:t>
            </a:r>
            <a:endParaRPr lang="ru-RU" sz="1800" dirty="0">
              <a:effectLst/>
              <a:latin typeface="+mj-lt"/>
              <a:ea typeface="Calibri" panose="020F0502020204030204" pitchFamily="34" charset="0"/>
            </a:endParaRPr>
          </a:p>
          <a:p>
            <a:pPr marL="228600">
              <a:spcAft>
                <a:spcPts val="1200"/>
              </a:spcAft>
            </a:pPr>
            <a:r>
              <a:rPr lang="ru-RU" sz="1800" b="1" kern="1200" dirty="0">
                <a:solidFill>
                  <a:srgbClr val="000000"/>
                </a:solidFill>
                <a:effectLst/>
                <a:latin typeface="+mj-lt"/>
                <a:ea typeface="Times New Roman" panose="02020603050405020304" pitchFamily="18" charset="0"/>
              </a:rPr>
              <a:t>2)</a:t>
            </a:r>
            <a:r>
              <a:rPr lang="ru-RU" sz="1800" kern="1200" dirty="0">
                <a:solidFill>
                  <a:srgbClr val="000000"/>
                </a:solidFill>
                <a:effectLst/>
                <a:latin typeface="+mj-lt"/>
                <a:ea typeface="Times New Roman" panose="02020603050405020304" pitchFamily="18" charset="0"/>
              </a:rPr>
              <a:t> формирует, подписывает протокол разногласий, в случаях: </a:t>
            </a:r>
            <a:endParaRPr lang="ru-RU" sz="1800" dirty="0">
              <a:effectLst/>
              <a:latin typeface="+mj-lt"/>
              <a:ea typeface="Calibri" panose="020F0502020204030204" pitchFamily="34" charset="0"/>
            </a:endParaRPr>
          </a:p>
          <a:p>
            <a:pPr marL="228600">
              <a:spcAft>
                <a:spcPts val="1200"/>
              </a:spcAft>
            </a:pPr>
            <a:r>
              <a:rPr lang="ru-RU" sz="1800" kern="1200" dirty="0">
                <a:solidFill>
                  <a:srgbClr val="000000"/>
                </a:solidFill>
                <a:effectLst/>
                <a:latin typeface="+mj-lt"/>
                <a:ea typeface="Times New Roman" panose="02020603050405020304" pitchFamily="18" charset="0"/>
              </a:rPr>
              <a:t>а) наличия разногласий в отношении информации, включенной в проект контракта с указанием информации, не соответствующей требованиям, установленным в извещении об осуществлении закупки, положениям заявки такого участника закупки; </a:t>
            </a:r>
            <a:endParaRPr lang="ru-RU" sz="1800" dirty="0">
              <a:effectLst/>
              <a:latin typeface="+mj-lt"/>
              <a:ea typeface="Calibri" panose="020F0502020204030204" pitchFamily="34" charset="0"/>
            </a:endParaRPr>
          </a:p>
          <a:p>
            <a:pPr marL="228600">
              <a:spcAft>
                <a:spcPts val="1200"/>
              </a:spcAft>
            </a:pPr>
            <a:r>
              <a:rPr lang="ru-RU" sz="1800" kern="1200" dirty="0">
                <a:solidFill>
                  <a:srgbClr val="000000"/>
                </a:solidFill>
                <a:effectLst/>
                <a:latin typeface="+mj-lt"/>
                <a:ea typeface="Times New Roman" panose="02020603050405020304" pitchFamily="18" charset="0"/>
              </a:rPr>
              <a:t>б) несогласия заключить контракт, содержащий условия об увеличении кол-ва товаров в пределах НМЦК; </a:t>
            </a:r>
            <a:endParaRPr lang="ru-RU" sz="1800" dirty="0">
              <a:effectLst/>
              <a:latin typeface="+mj-lt"/>
              <a:ea typeface="Calibri" panose="020F0502020204030204" pitchFamily="34" charset="0"/>
            </a:endParaRPr>
          </a:p>
        </p:txBody>
      </p:sp>
    </p:spTree>
    <p:extLst>
      <p:ext uri="{BB962C8B-B14F-4D97-AF65-F5344CB8AC3E}">
        <p14:creationId xmlns:p14="http://schemas.microsoft.com/office/powerpoint/2010/main" val="513283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EF54CEE-4CD9-4910-9E3F-F081667BE43C}"/>
              </a:ext>
            </a:extLst>
          </p:cNvPr>
          <p:cNvSpPr>
            <a:spLocks noGrp="1"/>
          </p:cNvSpPr>
          <p:nvPr>
            <p:ph type="sldNum" sz="quarter" idx="12"/>
          </p:nvPr>
        </p:nvSpPr>
        <p:spPr/>
        <p:txBody>
          <a:bodyPr/>
          <a:lstStyle/>
          <a:p>
            <a:fld id="{2066355A-084C-D24E-9AD2-7E4FC41EA627}" type="slidenum">
              <a:rPr lang="en-US" smtClean="0"/>
              <a:pPr/>
              <a:t>46</a:t>
            </a:fld>
            <a:endParaRPr lang="en-US" dirty="0"/>
          </a:p>
        </p:txBody>
      </p:sp>
      <p:sp>
        <p:nvSpPr>
          <p:cNvPr id="4" name="TextBox 3">
            <a:extLst>
              <a:ext uri="{FF2B5EF4-FFF2-40B4-BE49-F238E27FC236}">
                <a16:creationId xmlns:a16="http://schemas.microsoft.com/office/drawing/2014/main" id="{02185A75-513D-4E98-8159-AA698B401DDA}"/>
              </a:ext>
            </a:extLst>
          </p:cNvPr>
          <p:cNvSpPr txBox="1"/>
          <p:nvPr/>
        </p:nvSpPr>
        <p:spPr>
          <a:xfrm>
            <a:off x="550570" y="1176138"/>
            <a:ext cx="7700132" cy="3416320"/>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Не позднее 2-х рабочих дней</a:t>
            </a:r>
            <a:r>
              <a:rPr lang="ru-RU" sz="1800" kern="1200" dirty="0">
                <a:solidFill>
                  <a:srgbClr val="000000"/>
                </a:solidFill>
                <a:effectLst/>
                <a:latin typeface="Times New Roman" panose="02020603050405020304" pitchFamily="18" charset="0"/>
                <a:ea typeface="Times New Roman" panose="02020603050405020304" pitchFamily="18" charset="0"/>
              </a:rPr>
              <a:t> заказчик –подписывает контракт или отвечает на протокол разногласий направляя новый проект контракта на подписание или отказ от принятия разногласий.</a:t>
            </a:r>
            <a:endParaRPr lang="ru-RU" sz="1800" dirty="0">
              <a:effectLst/>
              <a:latin typeface="Calibri" panose="020F0502020204030204" pitchFamily="34" charset="0"/>
              <a:ea typeface="Calibri" panose="020F0502020204030204" pitchFamily="34" charset="0"/>
            </a:endParaRPr>
          </a:p>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1 рабочий день отводится на подписание контракта победителем закупки </a:t>
            </a:r>
            <a:r>
              <a:rPr lang="ru-RU" sz="1800" kern="1200" dirty="0">
                <a:solidFill>
                  <a:srgbClr val="000000"/>
                </a:solidFill>
                <a:effectLst/>
                <a:latin typeface="Times New Roman" panose="02020603050405020304" pitchFamily="18" charset="0"/>
                <a:ea typeface="Times New Roman" panose="02020603050405020304" pitchFamily="18" charset="0"/>
              </a:rPr>
              <a:t>в случае повторного направления контракта заказчиком после протокола разногласий. </a:t>
            </a:r>
            <a:r>
              <a:rPr lang="ru-RU" sz="1800" b="1" kern="1200" dirty="0">
                <a:solidFill>
                  <a:srgbClr val="000000"/>
                </a:solidFill>
                <a:effectLst/>
                <a:latin typeface="Times New Roman" panose="02020603050405020304" pitchFamily="18" charset="0"/>
                <a:ea typeface="Times New Roman" panose="02020603050405020304" pitchFamily="18" charset="0"/>
              </a:rPr>
              <a:t>Далее 2 рабочих дня</a:t>
            </a:r>
            <a:r>
              <a:rPr lang="ru-RU" sz="1800" kern="1200" dirty="0">
                <a:solidFill>
                  <a:srgbClr val="000000"/>
                </a:solidFill>
                <a:effectLst/>
                <a:latin typeface="Times New Roman" panose="02020603050405020304" pitchFamily="18" charset="0"/>
                <a:ea typeface="Times New Roman" panose="02020603050405020304" pitchFamily="18" charset="0"/>
              </a:rPr>
              <a:t> отводится на подписание контракта заказчиком.</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При нарушении сроков подписания победителем – заказчик не позднее одного рабочего дня, следующего за крайним днем для участника формирует протокол о признании уклонившимся и направляет сведения в РНП.</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40ADD83-15E4-44F9-8358-C6D2DED68A21}"/>
              </a:ext>
            </a:extLst>
          </p:cNvPr>
          <p:cNvSpPr txBox="1"/>
          <p:nvPr/>
        </p:nvSpPr>
        <p:spPr>
          <a:xfrm>
            <a:off x="358835" y="89267"/>
            <a:ext cx="6553139" cy="646331"/>
          </a:xfrm>
          <a:prstGeom prst="rect">
            <a:avLst/>
          </a:prstGeom>
          <a:noFill/>
        </p:spPr>
        <p:txBody>
          <a:bodyPr wrap="square">
            <a:spAutoFit/>
          </a:bodyPr>
          <a:lstStyle/>
          <a:p>
            <a:pPr algn="ctr">
              <a:spcAft>
                <a:spcPts val="1200"/>
              </a:spcAft>
            </a:pPr>
            <a:r>
              <a:rPr lang="ru-RU" sz="18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Заключение контракта по результатам электронных аукциона и конкурса (ст. 51 Закона №44-ФЗ)</a:t>
            </a:r>
            <a:endParaRPr lang="ru-RU" sz="18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69527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4065BA9-B95B-484A-B1D2-45D0373B554F}"/>
              </a:ext>
            </a:extLst>
          </p:cNvPr>
          <p:cNvSpPr>
            <a:spLocks noGrp="1"/>
          </p:cNvSpPr>
          <p:nvPr>
            <p:ph type="sldNum" sz="quarter" idx="12"/>
          </p:nvPr>
        </p:nvSpPr>
        <p:spPr/>
        <p:txBody>
          <a:bodyPr/>
          <a:lstStyle/>
          <a:p>
            <a:fld id="{2066355A-084C-D24E-9AD2-7E4FC41EA627}" type="slidenum">
              <a:rPr lang="en-US" smtClean="0"/>
              <a:pPr/>
              <a:t>47</a:t>
            </a:fld>
            <a:endParaRPr lang="en-US" dirty="0"/>
          </a:p>
        </p:txBody>
      </p:sp>
      <p:sp>
        <p:nvSpPr>
          <p:cNvPr id="3" name="TextBox 2">
            <a:extLst>
              <a:ext uri="{FF2B5EF4-FFF2-40B4-BE49-F238E27FC236}">
                <a16:creationId xmlns:a16="http://schemas.microsoft.com/office/drawing/2014/main" id="{D6014231-8D2F-45FE-BE7D-CD4A995FF8FE}"/>
              </a:ext>
            </a:extLst>
          </p:cNvPr>
          <p:cNvSpPr txBox="1"/>
          <p:nvPr/>
        </p:nvSpPr>
        <p:spPr>
          <a:xfrm>
            <a:off x="3718211" y="1112950"/>
            <a:ext cx="5497818" cy="2487405"/>
          </a:xfrm>
          <a:prstGeom prst="rect">
            <a:avLst/>
          </a:prstGeom>
          <a:noFill/>
        </p:spPr>
        <p:txBody>
          <a:bodyPr wrap="square" rtlCol="0">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Протокол формируется на ЕИС в электронной форме.</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Заказчик заключает контракт со следующим (не отозвавшим заявку) если участник признан уклонившимся или при отказе от заключения или если заказчик отказался от заключения контракта с таким участником на основании частей 9 и 10 статьи 31 Закона №44-ФЗ.</a:t>
            </a:r>
            <a:endParaRPr lang="ru-RU" sz="1800" dirty="0">
              <a:effectLst/>
              <a:latin typeface="Calibri" panose="020F0502020204030204" pitchFamily="34" charset="0"/>
              <a:ea typeface="Calibri" panose="020F0502020204030204" pitchFamily="34" charset="0"/>
            </a:endParaRPr>
          </a:p>
          <a:p>
            <a:endParaRPr lang="ru-RU" dirty="0"/>
          </a:p>
        </p:txBody>
      </p:sp>
      <p:sp>
        <p:nvSpPr>
          <p:cNvPr id="5" name="TextBox 4">
            <a:extLst>
              <a:ext uri="{FF2B5EF4-FFF2-40B4-BE49-F238E27FC236}">
                <a16:creationId xmlns:a16="http://schemas.microsoft.com/office/drawing/2014/main" id="{28EACFF4-13D1-4B6D-820A-D56CDB9E0C85}"/>
              </a:ext>
            </a:extLst>
          </p:cNvPr>
          <p:cNvSpPr txBox="1"/>
          <p:nvPr/>
        </p:nvSpPr>
        <p:spPr>
          <a:xfrm>
            <a:off x="358835" y="89267"/>
            <a:ext cx="6553139" cy="646331"/>
          </a:xfrm>
          <a:prstGeom prst="rect">
            <a:avLst/>
          </a:prstGeom>
          <a:noFill/>
        </p:spPr>
        <p:txBody>
          <a:bodyPr wrap="square">
            <a:spAutoFit/>
          </a:bodyPr>
          <a:lstStyle/>
          <a:p>
            <a:pPr algn="ctr">
              <a:spcAft>
                <a:spcPts val="1200"/>
              </a:spcAft>
            </a:pPr>
            <a:r>
              <a:rPr lang="ru-RU" sz="18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Заключение контракта по результатам электронных аукциона и конкурса (ст. 51 Закона №44-ФЗ)</a:t>
            </a:r>
            <a:endParaRPr lang="ru-RU" sz="18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9" name="Рисунок 8" descr="Пьедестал со сплошной заливкой">
            <a:extLst>
              <a:ext uri="{FF2B5EF4-FFF2-40B4-BE49-F238E27FC236}">
                <a16:creationId xmlns:a16="http://schemas.microsoft.com/office/drawing/2014/main" id="{CBCB7AEF-128C-483A-8E76-249FCB2FD8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763" y="2470647"/>
            <a:ext cx="2846871" cy="2846871"/>
          </a:xfrm>
          <a:prstGeom prst="rect">
            <a:avLst/>
          </a:prstGeom>
        </p:spPr>
      </p:pic>
      <p:sp>
        <p:nvSpPr>
          <p:cNvPr id="10" name="TextBox 9">
            <a:extLst>
              <a:ext uri="{FF2B5EF4-FFF2-40B4-BE49-F238E27FC236}">
                <a16:creationId xmlns:a16="http://schemas.microsoft.com/office/drawing/2014/main" id="{5607D40A-5F78-4833-ABDA-EC97AF8A4F00}"/>
              </a:ext>
            </a:extLst>
          </p:cNvPr>
          <p:cNvSpPr txBox="1"/>
          <p:nvPr/>
        </p:nvSpPr>
        <p:spPr>
          <a:xfrm>
            <a:off x="706119" y="4450673"/>
            <a:ext cx="477078" cy="461665"/>
          </a:xfrm>
          <a:prstGeom prst="rect">
            <a:avLst/>
          </a:prstGeom>
          <a:noFill/>
        </p:spPr>
        <p:txBody>
          <a:bodyPr wrap="square" rtlCol="0">
            <a:spAutoFit/>
          </a:bodyPr>
          <a:lstStyle/>
          <a:p>
            <a:pPr algn="ctr"/>
            <a:r>
              <a:rPr lang="ru-RU" sz="2400" b="1" dirty="0">
                <a:solidFill>
                  <a:srgbClr val="FFC000"/>
                </a:solidFill>
              </a:rPr>
              <a:t>2</a:t>
            </a:r>
          </a:p>
        </p:txBody>
      </p:sp>
      <p:sp>
        <p:nvSpPr>
          <p:cNvPr id="11" name="TextBox 10">
            <a:extLst>
              <a:ext uri="{FF2B5EF4-FFF2-40B4-BE49-F238E27FC236}">
                <a16:creationId xmlns:a16="http://schemas.microsoft.com/office/drawing/2014/main" id="{E057BEEF-01A9-4889-BAEC-C2698CB0ABE9}"/>
              </a:ext>
            </a:extLst>
          </p:cNvPr>
          <p:cNvSpPr txBox="1"/>
          <p:nvPr/>
        </p:nvSpPr>
        <p:spPr>
          <a:xfrm>
            <a:off x="1449659" y="4182725"/>
            <a:ext cx="477078" cy="461665"/>
          </a:xfrm>
          <a:prstGeom prst="rect">
            <a:avLst/>
          </a:prstGeom>
          <a:noFill/>
        </p:spPr>
        <p:txBody>
          <a:bodyPr wrap="square" rtlCol="0">
            <a:spAutoFit/>
          </a:bodyPr>
          <a:lstStyle/>
          <a:p>
            <a:pPr algn="ctr"/>
            <a:r>
              <a:rPr lang="ru-RU" sz="2400" b="1" dirty="0">
                <a:solidFill>
                  <a:srgbClr val="FFC000"/>
                </a:solidFill>
              </a:rPr>
              <a:t>1</a:t>
            </a:r>
          </a:p>
        </p:txBody>
      </p:sp>
      <p:sp>
        <p:nvSpPr>
          <p:cNvPr id="12" name="TextBox 11">
            <a:extLst>
              <a:ext uri="{FF2B5EF4-FFF2-40B4-BE49-F238E27FC236}">
                <a16:creationId xmlns:a16="http://schemas.microsoft.com/office/drawing/2014/main" id="{9D0EAA72-D14A-471A-94EC-476A270A14CF}"/>
              </a:ext>
            </a:extLst>
          </p:cNvPr>
          <p:cNvSpPr txBox="1"/>
          <p:nvPr/>
        </p:nvSpPr>
        <p:spPr>
          <a:xfrm>
            <a:off x="2280646" y="4609817"/>
            <a:ext cx="477078" cy="461665"/>
          </a:xfrm>
          <a:prstGeom prst="rect">
            <a:avLst/>
          </a:prstGeom>
          <a:noFill/>
        </p:spPr>
        <p:txBody>
          <a:bodyPr wrap="square" rtlCol="0">
            <a:spAutoFit/>
          </a:bodyPr>
          <a:lstStyle/>
          <a:p>
            <a:pPr algn="ctr"/>
            <a:r>
              <a:rPr lang="ru-RU" sz="2400" b="1" dirty="0">
                <a:solidFill>
                  <a:srgbClr val="FFC000"/>
                </a:solidFill>
              </a:rPr>
              <a:t>3</a:t>
            </a:r>
          </a:p>
        </p:txBody>
      </p:sp>
      <p:pic>
        <p:nvPicPr>
          <p:cNvPr id="14" name="Рисунок 13" descr="Группа мужчин со сплошной заливкой">
            <a:extLst>
              <a:ext uri="{FF2B5EF4-FFF2-40B4-BE49-F238E27FC236}">
                <a16:creationId xmlns:a16="http://schemas.microsoft.com/office/drawing/2014/main" id="{02C15D6D-6DE9-4196-98A1-260102E17A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5007" y="3399668"/>
            <a:ext cx="1743832" cy="1743832"/>
          </a:xfrm>
          <a:prstGeom prst="rect">
            <a:avLst/>
          </a:prstGeom>
        </p:spPr>
      </p:pic>
      <p:sp>
        <p:nvSpPr>
          <p:cNvPr id="15" name="TextBox 14">
            <a:extLst>
              <a:ext uri="{FF2B5EF4-FFF2-40B4-BE49-F238E27FC236}">
                <a16:creationId xmlns:a16="http://schemas.microsoft.com/office/drawing/2014/main" id="{B24D1351-E2F6-4B9C-AEAA-1D298A84B253}"/>
              </a:ext>
            </a:extLst>
          </p:cNvPr>
          <p:cNvSpPr txBox="1"/>
          <p:nvPr/>
        </p:nvSpPr>
        <p:spPr>
          <a:xfrm>
            <a:off x="3718211" y="3943124"/>
            <a:ext cx="477078" cy="369332"/>
          </a:xfrm>
          <a:prstGeom prst="rect">
            <a:avLst/>
          </a:prstGeom>
          <a:noFill/>
        </p:spPr>
        <p:txBody>
          <a:bodyPr wrap="square" rtlCol="0">
            <a:spAutoFit/>
          </a:bodyPr>
          <a:lstStyle/>
          <a:p>
            <a:pPr algn="ctr"/>
            <a:r>
              <a:rPr lang="ru-RU" b="1" dirty="0">
                <a:solidFill>
                  <a:srgbClr val="FFC000"/>
                </a:solidFill>
              </a:rPr>
              <a:t>4</a:t>
            </a:r>
          </a:p>
        </p:txBody>
      </p:sp>
      <p:sp>
        <p:nvSpPr>
          <p:cNvPr id="16" name="TextBox 15">
            <a:extLst>
              <a:ext uri="{FF2B5EF4-FFF2-40B4-BE49-F238E27FC236}">
                <a16:creationId xmlns:a16="http://schemas.microsoft.com/office/drawing/2014/main" id="{D31868E4-0D9E-4C59-B4CE-B57F5432C7F8}"/>
              </a:ext>
            </a:extLst>
          </p:cNvPr>
          <p:cNvSpPr txBox="1"/>
          <p:nvPr/>
        </p:nvSpPr>
        <p:spPr>
          <a:xfrm>
            <a:off x="3306031" y="3926402"/>
            <a:ext cx="477078" cy="369332"/>
          </a:xfrm>
          <a:prstGeom prst="rect">
            <a:avLst/>
          </a:prstGeom>
          <a:noFill/>
        </p:spPr>
        <p:txBody>
          <a:bodyPr wrap="square" rtlCol="0">
            <a:spAutoFit/>
          </a:bodyPr>
          <a:lstStyle/>
          <a:p>
            <a:pPr algn="ctr"/>
            <a:r>
              <a:rPr lang="ru-RU" b="1" dirty="0">
                <a:solidFill>
                  <a:srgbClr val="FFC000"/>
                </a:solidFill>
              </a:rPr>
              <a:t>7</a:t>
            </a:r>
          </a:p>
        </p:txBody>
      </p:sp>
      <p:sp>
        <p:nvSpPr>
          <p:cNvPr id="17" name="TextBox 16">
            <a:extLst>
              <a:ext uri="{FF2B5EF4-FFF2-40B4-BE49-F238E27FC236}">
                <a16:creationId xmlns:a16="http://schemas.microsoft.com/office/drawing/2014/main" id="{3E4099D1-0B93-418A-A525-CBF73F44089F}"/>
              </a:ext>
            </a:extLst>
          </p:cNvPr>
          <p:cNvSpPr txBox="1"/>
          <p:nvPr/>
        </p:nvSpPr>
        <p:spPr>
          <a:xfrm>
            <a:off x="4203726" y="3926402"/>
            <a:ext cx="477078" cy="369332"/>
          </a:xfrm>
          <a:prstGeom prst="rect">
            <a:avLst/>
          </a:prstGeom>
          <a:noFill/>
        </p:spPr>
        <p:txBody>
          <a:bodyPr wrap="square" rtlCol="0">
            <a:spAutoFit/>
          </a:bodyPr>
          <a:lstStyle/>
          <a:p>
            <a:pPr algn="ctr"/>
            <a:r>
              <a:rPr lang="ru-RU" b="1" dirty="0">
                <a:solidFill>
                  <a:srgbClr val="FFC000"/>
                </a:solidFill>
              </a:rPr>
              <a:t>8</a:t>
            </a:r>
          </a:p>
        </p:txBody>
      </p:sp>
    </p:spTree>
    <p:extLst>
      <p:ext uri="{BB962C8B-B14F-4D97-AF65-F5344CB8AC3E}">
        <p14:creationId xmlns:p14="http://schemas.microsoft.com/office/powerpoint/2010/main" val="156892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48</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981219" y="872734"/>
            <a:ext cx="7540337" cy="1569660"/>
          </a:xfrm>
          <a:prstGeom prst="rect">
            <a:avLst/>
          </a:prstGeom>
          <a:noFill/>
        </p:spPr>
        <p:txBody>
          <a:bodyPr wrap="square">
            <a:spAutoFit/>
          </a:bodyPr>
          <a:lstStyle/>
          <a:p>
            <a:pPr algn="ctr"/>
            <a:r>
              <a:rPr lang="ru-RU" sz="4800" b="1" dirty="0">
                <a:solidFill>
                  <a:srgbClr val="0E779D"/>
                </a:solidFill>
                <a:latin typeface="Trebuchet MS" panose="020B0603020202020204" pitchFamily="34" charset="0"/>
                <a:cs typeface="Arial" panose="020B0604020202020204" pitchFamily="34" charset="0"/>
              </a:rPr>
              <a:t>Общие изменения</a:t>
            </a:r>
          </a:p>
          <a:p>
            <a:pPr algn="ctr"/>
            <a:r>
              <a:rPr lang="ru-RU" sz="4800" b="1" dirty="0">
                <a:solidFill>
                  <a:srgbClr val="0E779D"/>
                </a:solidFill>
                <a:latin typeface="Trebuchet MS" panose="020B0603020202020204" pitchFamily="34" charset="0"/>
                <a:cs typeface="Arial" panose="020B0604020202020204" pitchFamily="34" charset="0"/>
              </a:rPr>
              <a:t>44-ФЗ</a:t>
            </a:r>
            <a:endParaRPr lang="ru-RU" sz="1400" b="1" dirty="0">
              <a:latin typeface="Trebuchet MS" panose="020B0603020202020204" pitchFamily="34" charset="0"/>
              <a:cs typeface="Arial" panose="020B0604020202020204" pitchFamily="34" charset="0"/>
            </a:endParaRPr>
          </a:p>
        </p:txBody>
      </p:sp>
      <p:pic>
        <p:nvPicPr>
          <p:cNvPr id="5" name="Рисунок 4" descr="Поделиться контур">
            <a:extLst>
              <a:ext uri="{FF2B5EF4-FFF2-40B4-BE49-F238E27FC236}">
                <a16:creationId xmlns:a16="http://schemas.microsoft.com/office/drawing/2014/main" id="{E16E03CB-2460-4640-B869-90DE509427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098" y="116937"/>
            <a:ext cx="1716259" cy="1716259"/>
          </a:xfrm>
          <a:prstGeom prst="rect">
            <a:avLst/>
          </a:prstGeom>
        </p:spPr>
      </p:pic>
    </p:spTree>
    <p:extLst>
      <p:ext uri="{BB962C8B-B14F-4D97-AF65-F5344CB8AC3E}">
        <p14:creationId xmlns:p14="http://schemas.microsoft.com/office/powerpoint/2010/main" val="1022259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8E1FA1B-2CD2-4616-A822-569330347663}"/>
              </a:ext>
            </a:extLst>
          </p:cNvPr>
          <p:cNvSpPr>
            <a:spLocks noGrp="1"/>
          </p:cNvSpPr>
          <p:nvPr>
            <p:ph type="sldNum" sz="quarter" idx="12"/>
          </p:nvPr>
        </p:nvSpPr>
        <p:spPr/>
        <p:txBody>
          <a:bodyPr/>
          <a:lstStyle/>
          <a:p>
            <a:fld id="{2066355A-084C-D24E-9AD2-7E4FC41EA627}" type="slidenum">
              <a:rPr lang="en-US" smtClean="0"/>
              <a:pPr/>
              <a:t>49</a:t>
            </a:fld>
            <a:endParaRPr lang="en-US" dirty="0"/>
          </a:p>
        </p:txBody>
      </p:sp>
      <p:sp>
        <p:nvSpPr>
          <p:cNvPr id="8" name="TextBox 7">
            <a:extLst>
              <a:ext uri="{FF2B5EF4-FFF2-40B4-BE49-F238E27FC236}">
                <a16:creationId xmlns:a16="http://schemas.microsoft.com/office/drawing/2014/main" id="{8207C73E-3983-46BF-82F3-FB9055459E13}"/>
              </a:ext>
            </a:extLst>
          </p:cNvPr>
          <p:cNvSpPr txBox="1"/>
          <p:nvPr/>
        </p:nvSpPr>
        <p:spPr>
          <a:xfrm>
            <a:off x="921068" y="1214985"/>
            <a:ext cx="7660640" cy="1477328"/>
          </a:xfrm>
          <a:prstGeom prst="rect">
            <a:avLst/>
          </a:prstGeom>
          <a:noFill/>
          <a:ln w="28575">
            <a:solidFill>
              <a:schemeClr val="accent1"/>
            </a:solidFill>
          </a:ln>
        </p:spPr>
        <p:txBody>
          <a:bodyPr wrap="square">
            <a:spAutoFit/>
          </a:bodyPr>
          <a:lstStyle/>
          <a:p>
            <a:r>
              <a:rPr lang="ru-RU" sz="1800" b="1" dirty="0">
                <a:effectLst/>
                <a:latin typeface="Calibri" panose="020F0502020204030204" pitchFamily="34" charset="0"/>
                <a:ea typeface="Calibri" panose="020F0502020204030204" pitchFamily="34" charset="0"/>
                <a:cs typeface="Times New Roman" panose="02020603050405020304" pitchFamily="18" charset="0"/>
              </a:rPr>
              <a:t>Отдельный этап исполнения контракта </a:t>
            </a:r>
            <a:r>
              <a:rPr lang="ru-RU" sz="1800" dirty="0">
                <a:effectLst/>
                <a:latin typeface="Calibri" panose="020F0502020204030204" pitchFamily="34" charset="0"/>
                <a:ea typeface="Calibri" panose="020F0502020204030204" pitchFamily="34" charset="0"/>
                <a:cs typeface="Times New Roman" panose="02020603050405020304" pitchFamily="18" charset="0"/>
              </a:rPr>
              <a:t>- часть обязательства поставщика (подрядчика, исполнителя), в отношении которого контрактом установлена обязанность заказчика обеспечить приемку (с оформлением в соответствии с Законом №44-ФЗ документа о приемке) и оплату поставленного товара, выполненной работы, оказанной услуги.</a:t>
            </a:r>
            <a:endParaRPr lang="ru-RU" dirty="0"/>
          </a:p>
        </p:txBody>
      </p:sp>
      <p:sp>
        <p:nvSpPr>
          <p:cNvPr id="5" name="TextBox 4">
            <a:extLst>
              <a:ext uri="{FF2B5EF4-FFF2-40B4-BE49-F238E27FC236}">
                <a16:creationId xmlns:a16="http://schemas.microsoft.com/office/drawing/2014/main" id="{3F251996-BFF2-4F3F-ACDD-80C4CBCCC0AF}"/>
              </a:ext>
            </a:extLst>
          </p:cNvPr>
          <p:cNvSpPr txBox="1"/>
          <p:nvPr/>
        </p:nvSpPr>
        <p:spPr>
          <a:xfrm>
            <a:off x="358836" y="-22804"/>
            <a:ext cx="6572051" cy="470000"/>
          </a:xfrm>
          <a:prstGeom prst="rect">
            <a:avLst/>
          </a:prstGeom>
          <a:noFill/>
        </p:spPr>
        <p:txBody>
          <a:bodyPr wrap="square" rtlCol="0">
            <a:spAutoFit/>
          </a:bodyPr>
          <a:lstStyle/>
          <a:p>
            <a:pPr>
              <a:lnSpc>
                <a:spcPct val="107000"/>
              </a:lnSpc>
              <a:spcAft>
                <a:spcPts val="800"/>
              </a:spcAft>
            </a:pPr>
            <a:r>
              <a:rPr lang="ru-RU" sz="2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Новые определения в законе 44-ФЗ</a:t>
            </a:r>
          </a:p>
        </p:txBody>
      </p:sp>
      <p:pic>
        <p:nvPicPr>
          <p:cNvPr id="4" name="Рисунок 3" descr="Иерархия со сплошной заливкой">
            <a:extLst>
              <a:ext uri="{FF2B5EF4-FFF2-40B4-BE49-F238E27FC236}">
                <a16:creationId xmlns:a16="http://schemas.microsoft.com/office/drawing/2014/main" id="{17A6A99C-A165-43B8-9502-41946D9A8F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6443" y="3310414"/>
            <a:ext cx="1676401" cy="1676401"/>
          </a:xfrm>
          <a:prstGeom prst="rect">
            <a:avLst/>
          </a:prstGeom>
        </p:spPr>
      </p:pic>
      <p:sp>
        <p:nvSpPr>
          <p:cNvPr id="6" name="TextBox 5">
            <a:extLst>
              <a:ext uri="{FF2B5EF4-FFF2-40B4-BE49-F238E27FC236}">
                <a16:creationId xmlns:a16="http://schemas.microsoft.com/office/drawing/2014/main" id="{3B9EBD8F-F325-4B79-BE0D-4A408D13C96B}"/>
              </a:ext>
            </a:extLst>
          </p:cNvPr>
          <p:cNvSpPr txBox="1"/>
          <p:nvPr/>
        </p:nvSpPr>
        <p:spPr>
          <a:xfrm>
            <a:off x="468313" y="2728186"/>
            <a:ext cx="4572000" cy="1200329"/>
          </a:xfrm>
          <a:prstGeom prst="rect">
            <a:avLst/>
          </a:prstGeom>
          <a:noFill/>
        </p:spPr>
        <p:txBody>
          <a:bodyPr wrap="square">
            <a:spAutoFit/>
          </a:bodyPr>
          <a:lstStyle/>
          <a:p>
            <a:r>
              <a:rPr lang="ru-RU" b="1" dirty="0">
                <a:solidFill>
                  <a:schemeClr val="bg1">
                    <a:lumMod val="50000"/>
                  </a:schemeClr>
                </a:solidFill>
              </a:rPr>
              <a:t>Письмо Минфина России от 25 октября 2021 г. № 24-06-06/86152</a:t>
            </a:r>
            <a:r>
              <a:rPr lang="en-US" b="1" dirty="0">
                <a:solidFill>
                  <a:schemeClr val="bg1">
                    <a:lumMod val="50000"/>
                  </a:schemeClr>
                </a:solidFill>
              </a:rPr>
              <a:t> </a:t>
            </a:r>
            <a:r>
              <a:rPr lang="ru-RU" b="1" dirty="0">
                <a:solidFill>
                  <a:schemeClr val="bg1">
                    <a:lumMod val="50000"/>
                  </a:schemeClr>
                </a:solidFill>
              </a:rPr>
              <a:t>и</a:t>
            </a:r>
            <a:endParaRPr lang="en-US" b="1" dirty="0">
              <a:solidFill>
                <a:schemeClr val="bg1">
                  <a:lumMod val="50000"/>
                </a:schemeClr>
              </a:solidFill>
            </a:endParaRPr>
          </a:p>
          <a:p>
            <a:r>
              <a:rPr lang="ru-RU" b="1" dirty="0">
                <a:solidFill>
                  <a:schemeClr val="bg1">
                    <a:lumMod val="50000"/>
                  </a:schemeClr>
                </a:solidFill>
              </a:rPr>
              <a:t>от 21 октября 2021 г. N 24-06-08/85106</a:t>
            </a:r>
          </a:p>
          <a:p>
            <a:endParaRPr lang="ru-RU" dirty="0"/>
          </a:p>
        </p:txBody>
      </p:sp>
    </p:spTree>
    <p:extLst>
      <p:ext uri="{BB962C8B-B14F-4D97-AF65-F5344CB8AC3E}">
        <p14:creationId xmlns:p14="http://schemas.microsoft.com/office/powerpoint/2010/main" val="240294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5</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729427"/>
            <a:ext cx="8785164" cy="3939540"/>
          </a:xfrm>
          <a:prstGeom prst="rect">
            <a:avLst/>
          </a:prstGeom>
          <a:noFill/>
        </p:spPr>
        <p:txBody>
          <a:bodyPr wrap="square">
            <a:spAutoFit/>
          </a:bodyPr>
          <a:lstStyle/>
          <a:p>
            <a:pPr marL="285750" indent="-285750">
              <a:spcAft>
                <a:spcPts val="1200"/>
              </a:spcAft>
              <a:buClr>
                <a:srgbClr val="0E779D"/>
              </a:buClr>
              <a:buFont typeface="Wingdings" panose="05000000000000000000" pitchFamily="2" charset="2"/>
              <a:buChar char="Ø"/>
            </a:pPr>
            <a:endParaRPr lang="en-US" sz="1800" kern="1200" dirty="0">
              <a:effectLst/>
              <a:latin typeface="Times New Roman" panose="02020603050405020304" pitchFamily="18" charset="0"/>
              <a:ea typeface="Times New Roman" panose="02020603050405020304" pitchFamily="18" charset="0"/>
            </a:endParaRPr>
          </a:p>
          <a:p>
            <a:pPr marL="285750" indent="-285750">
              <a:spcAft>
                <a:spcPts val="1200"/>
              </a:spcAft>
              <a:buClr>
                <a:srgbClr val="0E779D"/>
              </a:buClr>
              <a:buFont typeface="Wingdings" panose="05000000000000000000" pitchFamily="2" charset="2"/>
              <a:buChar char="Ø"/>
            </a:pPr>
            <a:r>
              <a:rPr lang="ru-RU" sz="1800" kern="1200" dirty="0">
                <a:effectLst/>
                <a:latin typeface="Times New Roman" panose="02020603050405020304" pitchFamily="18" charset="0"/>
                <a:ea typeface="Times New Roman" panose="02020603050405020304" pitchFamily="18" charset="0"/>
              </a:rPr>
              <a:t>Цифровизация документооборота</a:t>
            </a:r>
          </a:p>
          <a:p>
            <a:pPr marL="285750" indent="-285750">
              <a:spcAft>
                <a:spcPts val="1200"/>
              </a:spcAft>
              <a:buClr>
                <a:srgbClr val="0E779D"/>
              </a:buClr>
              <a:buFont typeface="Wingdings" panose="05000000000000000000" pitchFamily="2" charset="2"/>
              <a:buChar char="Ø"/>
            </a:pPr>
            <a:r>
              <a:rPr lang="ru-RU" dirty="0">
                <a:latin typeface="Times New Roman" panose="02020603050405020304" pitchFamily="18" charset="0"/>
                <a:ea typeface="Calibri" panose="020F0502020204030204" pitchFamily="34" charset="0"/>
              </a:rPr>
              <a:t>Сокращены способы определения поставщиков (подрядчиков, исполнителей)</a:t>
            </a:r>
          </a:p>
          <a:p>
            <a:pPr marL="285750" indent="-285750">
              <a:spcAft>
                <a:spcPts val="1200"/>
              </a:spcAft>
              <a:buClr>
                <a:srgbClr val="0E779D"/>
              </a:buClr>
              <a:buFont typeface="Wingdings" panose="05000000000000000000" pitchFamily="2" charset="2"/>
              <a:buChar char="Ø"/>
            </a:pPr>
            <a:r>
              <a:rPr lang="ru-RU" sz="1800" dirty="0">
                <a:effectLst/>
                <a:latin typeface="Times New Roman" panose="02020603050405020304" pitchFamily="18" charset="0"/>
                <a:ea typeface="Calibri" panose="020F0502020204030204" pitchFamily="34" charset="0"/>
              </a:rPr>
              <a:t>Установлены новые сроки заключения контракта</a:t>
            </a:r>
          </a:p>
          <a:p>
            <a:pPr marL="285750" indent="-285750">
              <a:spcAft>
                <a:spcPts val="1200"/>
              </a:spcAft>
              <a:buClr>
                <a:srgbClr val="0E779D"/>
              </a:buClr>
              <a:buFont typeface="Wingdings" panose="05000000000000000000" pitchFamily="2" charset="2"/>
              <a:buChar char="Ø"/>
            </a:pPr>
            <a:r>
              <a:rPr lang="ru-RU" dirty="0">
                <a:latin typeface="Times New Roman" panose="02020603050405020304" pitchFamily="18" charset="0"/>
                <a:ea typeface="Calibri" panose="020F0502020204030204" pitchFamily="34" charset="0"/>
              </a:rPr>
              <a:t>Появилась обязанность заключать контракт с иными участниками, в случае уклонения победителя</a:t>
            </a:r>
            <a:endParaRPr lang="ru-RU" sz="1800" dirty="0">
              <a:effectLst/>
              <a:latin typeface="Times New Roman" panose="02020603050405020304" pitchFamily="18" charset="0"/>
              <a:ea typeface="Calibri" panose="020F0502020204030204" pitchFamily="34" charset="0"/>
            </a:endParaRPr>
          </a:p>
          <a:p>
            <a:pPr marL="285750" indent="-285750">
              <a:spcAft>
                <a:spcPts val="1200"/>
              </a:spcAft>
              <a:buClr>
                <a:srgbClr val="0E779D"/>
              </a:buClr>
              <a:buFont typeface="Wingdings" panose="05000000000000000000" pitchFamily="2" charset="2"/>
              <a:buChar char="Ø"/>
            </a:pPr>
            <a:r>
              <a:rPr lang="ru-RU" dirty="0">
                <a:latin typeface="Times New Roman" panose="02020603050405020304" pitchFamily="18" charset="0"/>
                <a:ea typeface="Calibri" panose="020F0502020204030204" pitchFamily="34" charset="0"/>
              </a:rPr>
              <a:t>Изменен подход к несостоявшимся закупкам</a:t>
            </a:r>
          </a:p>
          <a:p>
            <a:pPr marL="285750" indent="-285750">
              <a:spcAft>
                <a:spcPts val="1200"/>
              </a:spcAft>
              <a:buClr>
                <a:srgbClr val="0E779D"/>
              </a:buClr>
              <a:buFont typeface="Wingdings" panose="05000000000000000000" pitchFamily="2" charset="2"/>
              <a:buChar char="Ø"/>
            </a:pPr>
            <a:r>
              <a:rPr lang="ru-RU" sz="1800" dirty="0">
                <a:effectLst/>
                <a:latin typeface="Times New Roman" panose="02020603050405020304" pitchFamily="18" charset="0"/>
                <a:ea typeface="Calibri" panose="020F0502020204030204" pitchFamily="34" charset="0"/>
              </a:rPr>
              <a:t>Создан единый под</a:t>
            </a:r>
            <a:r>
              <a:rPr lang="ru-RU" dirty="0">
                <a:latin typeface="Times New Roman" panose="02020603050405020304" pitchFamily="18" charset="0"/>
                <a:ea typeface="Calibri" panose="020F0502020204030204" pitchFamily="34" charset="0"/>
              </a:rPr>
              <a:t>ход к установлению требований и дополнительных к участникам закупки</a:t>
            </a:r>
          </a:p>
          <a:p>
            <a:pPr marL="285750" indent="-285750">
              <a:spcAft>
                <a:spcPts val="1200"/>
              </a:spcAft>
              <a:buClr>
                <a:srgbClr val="0E779D"/>
              </a:buClr>
              <a:buFont typeface="Wingdings" panose="05000000000000000000" pitchFamily="2" charset="2"/>
              <a:buChar char="Ø"/>
            </a:pPr>
            <a:r>
              <a:rPr lang="ru-RU" sz="1800" dirty="0">
                <a:effectLst/>
                <a:latin typeface="Times New Roman" panose="02020603050405020304" pitchFamily="18" charset="0"/>
                <a:ea typeface="Calibri" panose="020F0502020204030204" pitchFamily="34" charset="0"/>
              </a:rPr>
              <a:t>Унифицирован</a:t>
            </a:r>
            <a:r>
              <a:rPr lang="ru-RU" dirty="0">
                <a:latin typeface="Times New Roman" panose="02020603050405020304" pitchFamily="18" charset="0"/>
                <a:ea typeface="Calibri" panose="020F0502020204030204" pitchFamily="34" charset="0"/>
              </a:rPr>
              <a:t> состав заявки на участие в закупке</a:t>
            </a:r>
            <a:endParaRPr lang="ru-RU"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6368047-210D-4249-92C6-65D911432D09}"/>
              </a:ext>
            </a:extLst>
          </p:cNvPr>
          <p:cNvSpPr txBox="1"/>
          <p:nvPr/>
        </p:nvSpPr>
        <p:spPr>
          <a:xfrm>
            <a:off x="358836" y="-13013"/>
            <a:ext cx="6606207" cy="400110"/>
          </a:xfrm>
          <a:prstGeom prst="rect">
            <a:avLst/>
          </a:prstGeom>
          <a:noFill/>
        </p:spPr>
        <p:txBody>
          <a:bodyPr wrap="square">
            <a:spAutoFit/>
          </a:bodyPr>
          <a:lstStyle/>
          <a:p>
            <a:pPr algn="ctr">
              <a:spcAft>
                <a:spcPts val="1200"/>
              </a:spcAft>
            </a:pP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Общие изменения</a:t>
            </a:r>
            <a:endParaRPr lang="ru-RU" sz="12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60130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50</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498054" y="1065665"/>
            <a:ext cx="7540337" cy="830997"/>
          </a:xfrm>
          <a:prstGeom prst="rect">
            <a:avLst/>
          </a:prstGeom>
          <a:noFill/>
        </p:spPr>
        <p:txBody>
          <a:bodyPr wrap="square">
            <a:spAutoFit/>
          </a:bodyPr>
          <a:lstStyle/>
          <a:p>
            <a:pPr algn="ctr"/>
            <a:r>
              <a:rPr lang="ru-RU" sz="4800" b="1" dirty="0">
                <a:solidFill>
                  <a:srgbClr val="0E779D"/>
                </a:solidFill>
                <a:latin typeface="Trebuchet MS" panose="020B0603020202020204" pitchFamily="34" charset="0"/>
                <a:cs typeface="Arial" panose="020B0604020202020204" pitchFamily="34" charset="0"/>
              </a:rPr>
              <a:t>Участие в закупках</a:t>
            </a:r>
            <a:endParaRPr lang="ru-RU" sz="1400" b="1" dirty="0">
              <a:latin typeface="Trebuchet MS" panose="020B0603020202020204" pitchFamily="34" charset="0"/>
              <a:cs typeface="Arial" panose="020B0604020202020204" pitchFamily="34" charset="0"/>
            </a:endParaRPr>
          </a:p>
        </p:txBody>
      </p:sp>
      <p:pic>
        <p:nvPicPr>
          <p:cNvPr id="6" name="Рисунок 5" descr="Целевая аудитория контур">
            <a:extLst>
              <a:ext uri="{FF2B5EF4-FFF2-40B4-BE49-F238E27FC236}">
                <a16:creationId xmlns:a16="http://schemas.microsoft.com/office/drawing/2014/main" id="{01937592-0524-492C-B947-31D2678A0E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1284" y="373832"/>
            <a:ext cx="1522830" cy="1522830"/>
          </a:xfrm>
          <a:prstGeom prst="rect">
            <a:avLst/>
          </a:prstGeom>
        </p:spPr>
      </p:pic>
    </p:spTree>
    <p:extLst>
      <p:ext uri="{BB962C8B-B14F-4D97-AF65-F5344CB8AC3E}">
        <p14:creationId xmlns:p14="http://schemas.microsoft.com/office/powerpoint/2010/main" val="1141822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9049BCA5-A7BC-4956-92CC-E49A942DC136}"/>
              </a:ext>
            </a:extLst>
          </p:cNvPr>
          <p:cNvSpPr>
            <a:spLocks noGrp="1"/>
          </p:cNvSpPr>
          <p:nvPr>
            <p:ph type="sldNum" sz="quarter" idx="12"/>
          </p:nvPr>
        </p:nvSpPr>
        <p:spPr/>
        <p:txBody>
          <a:bodyPr/>
          <a:lstStyle/>
          <a:p>
            <a:fld id="{2066355A-084C-D24E-9AD2-7E4FC41EA627}" type="slidenum">
              <a:rPr lang="en-US" smtClean="0"/>
              <a:pPr/>
              <a:t>51</a:t>
            </a:fld>
            <a:endParaRPr lang="en-US" dirty="0"/>
          </a:p>
        </p:txBody>
      </p:sp>
      <p:sp>
        <p:nvSpPr>
          <p:cNvPr id="4" name="TextBox 3">
            <a:extLst>
              <a:ext uri="{FF2B5EF4-FFF2-40B4-BE49-F238E27FC236}">
                <a16:creationId xmlns:a16="http://schemas.microsoft.com/office/drawing/2014/main" id="{42AFC72D-DB1E-4E6D-B399-31D15010669E}"/>
              </a:ext>
            </a:extLst>
          </p:cNvPr>
          <p:cNvSpPr txBox="1"/>
          <p:nvPr/>
        </p:nvSpPr>
        <p:spPr>
          <a:xfrm>
            <a:off x="458926" y="129534"/>
            <a:ext cx="6346065"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Участие в закупках</a:t>
            </a:r>
            <a:endParaRPr lang="ru-RU" sz="24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2BFC2B9-D23B-4636-A8E5-B93286E021E2}"/>
              </a:ext>
            </a:extLst>
          </p:cNvPr>
          <p:cNvSpPr txBox="1"/>
          <p:nvPr/>
        </p:nvSpPr>
        <p:spPr>
          <a:xfrm>
            <a:off x="545064" y="759350"/>
            <a:ext cx="7829867" cy="1754326"/>
          </a:xfrm>
          <a:prstGeom prst="rect">
            <a:avLst/>
          </a:prstGeom>
          <a:noFill/>
        </p:spPr>
        <p:txBody>
          <a:bodyPr wrap="square">
            <a:spAutoFit/>
          </a:bodyPr>
          <a:lstStyle/>
          <a:p>
            <a:r>
              <a:rPr lang="ru-RU" sz="1800" b="1" kern="1200" dirty="0">
                <a:solidFill>
                  <a:srgbClr val="0E779D"/>
                </a:solidFill>
                <a:effectLst/>
                <a:latin typeface="Times New Roman" panose="02020603050405020304" pitchFamily="18" charset="0"/>
                <a:ea typeface="Times New Roman" panose="02020603050405020304" pitchFamily="18" charset="0"/>
              </a:rPr>
              <a:t>Закупки у ОИ и УИС (ст. 28 и 29)</a:t>
            </a:r>
            <a:endParaRPr lang="ru-RU" sz="1800" dirty="0">
              <a:solidFill>
                <a:srgbClr val="0E779D"/>
              </a:solidFill>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Times New Roman" panose="02020603050405020304" pitchFamily="18" charset="0"/>
              </a:rPr>
              <a:t>Преимущества</a:t>
            </a:r>
            <a:r>
              <a:rPr lang="ru-RU" sz="1800" kern="1200" dirty="0">
                <a:solidFill>
                  <a:srgbClr val="000000"/>
                </a:solidFill>
                <a:effectLst/>
                <a:latin typeface="Times New Roman" panose="02020603050405020304" pitchFamily="18" charset="0"/>
                <a:ea typeface="Times New Roman" panose="02020603050405020304" pitchFamily="18" charset="0"/>
              </a:rPr>
              <a:t> ОИ (организации инвалидов) и УИС (учреждения и предприятия уголовно-исполнительной системы) устанавливаются </a:t>
            </a:r>
            <a:r>
              <a:rPr lang="ru-RU" sz="1800" b="1" kern="1200" dirty="0">
                <a:solidFill>
                  <a:srgbClr val="FF0000"/>
                </a:solidFill>
                <a:effectLst/>
                <a:latin typeface="Times New Roman" panose="02020603050405020304" pitchFamily="18" charset="0"/>
                <a:ea typeface="Times New Roman" panose="02020603050405020304" pitchFamily="18" charset="0"/>
              </a:rPr>
              <a:t>строго в 15%</a:t>
            </a:r>
            <a:r>
              <a:rPr lang="ru-RU" sz="1800" kern="1200" dirty="0">
                <a:solidFill>
                  <a:srgbClr val="FF0000"/>
                </a:solidFill>
                <a:effectLst/>
                <a:latin typeface="Times New Roman" panose="02020603050405020304" pitchFamily="18" charset="0"/>
                <a:ea typeface="Times New Roman" panose="02020603050405020304" pitchFamily="18" charset="0"/>
              </a:rPr>
              <a:t> </a:t>
            </a:r>
            <a:r>
              <a:rPr lang="ru-RU" sz="1800" kern="1200" dirty="0">
                <a:solidFill>
                  <a:srgbClr val="000000"/>
                </a:solidFill>
                <a:effectLst/>
                <a:latin typeface="Times New Roman" panose="02020603050405020304" pitchFamily="18" charset="0"/>
                <a:ea typeface="Times New Roman" panose="02020603050405020304" pitchFamily="18" charset="0"/>
              </a:rPr>
              <a:t>и предметом одного контракта могут быть ТРУ только по перечню или не по нему.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FA1BA66-DE1B-46FA-8FFF-96E52EBF1CB0}"/>
              </a:ext>
            </a:extLst>
          </p:cNvPr>
          <p:cNvSpPr txBox="1"/>
          <p:nvPr/>
        </p:nvSpPr>
        <p:spPr>
          <a:xfrm>
            <a:off x="545063" y="2779380"/>
            <a:ext cx="8340519" cy="2236253"/>
          </a:xfrm>
          <a:prstGeom prst="rect">
            <a:avLst/>
          </a:prstGeom>
          <a:noFill/>
        </p:spPr>
        <p:txBody>
          <a:bodyPr wrap="square">
            <a:spAutoFit/>
          </a:bodyPr>
          <a:lstStyle/>
          <a:p>
            <a:pPr>
              <a:lnSpc>
                <a:spcPct val="106000"/>
              </a:lnSpc>
              <a:spcAft>
                <a:spcPts val="800"/>
              </a:spcAft>
            </a:pPr>
            <a:r>
              <a:rPr lang="ru-RU" sz="1800" b="1" kern="1200" dirty="0">
                <a:solidFill>
                  <a:srgbClr val="0E779D"/>
                </a:solidFill>
                <a:effectLst/>
                <a:latin typeface="Times New Roman" panose="02020603050405020304" pitchFamily="18" charset="0"/>
                <a:ea typeface="Calibri" panose="020F0502020204030204" pitchFamily="34" charset="0"/>
              </a:rPr>
              <a:t>Закупки у СМП (субъектов малого предпринимательства) и СОНО (социально ориентированных некоммерческих организаций) (ст. 30)</a:t>
            </a:r>
            <a:endParaRPr lang="ru-RU" sz="1400" dirty="0">
              <a:solidFill>
                <a:srgbClr val="0E779D"/>
              </a:solidFill>
              <a:effectLst/>
              <a:latin typeface="Calibri" panose="020F0502020204030204" pitchFamily="34" charset="0"/>
              <a:ea typeface="Calibri" panose="020F0502020204030204" pitchFamily="34" charset="0"/>
            </a:endParaRPr>
          </a:p>
          <a:p>
            <a:pPr>
              <a:lnSpc>
                <a:spcPct val="106000"/>
              </a:lnSpc>
              <a:spcAft>
                <a:spcPts val="800"/>
              </a:spcAft>
            </a:pPr>
            <a:br>
              <a:rPr lang="ru-RU" sz="1800" kern="1200" dirty="0">
                <a:solidFill>
                  <a:srgbClr val="000000"/>
                </a:solidFill>
                <a:effectLst/>
                <a:latin typeface="Times New Roman" panose="02020603050405020304" pitchFamily="18" charset="0"/>
                <a:ea typeface="Calibri" panose="020F0502020204030204" pitchFamily="34" charset="0"/>
              </a:rPr>
            </a:br>
            <a:r>
              <a:rPr lang="ru-RU" sz="1800" b="1" kern="1200" dirty="0">
                <a:solidFill>
                  <a:srgbClr val="000000"/>
                </a:solidFill>
                <a:effectLst/>
                <a:latin typeface="Times New Roman" panose="02020603050405020304" pitchFamily="18" charset="0"/>
                <a:ea typeface="Calibri" panose="020F0502020204030204" pitchFamily="34" charset="0"/>
              </a:rPr>
              <a:t>Ограничение участников </a:t>
            </a:r>
            <a:r>
              <a:rPr lang="ru-RU" sz="1800" kern="1200" dirty="0">
                <a:solidFill>
                  <a:srgbClr val="000000"/>
                </a:solidFill>
                <a:effectLst/>
                <a:latin typeface="Times New Roman" panose="02020603050405020304" pitchFamily="18" charset="0"/>
                <a:ea typeface="Calibri" panose="020F0502020204030204" pitchFamily="34" charset="0"/>
              </a:rPr>
              <a:t>закупок, указанное в части 3 статьи 30 – становится </a:t>
            </a:r>
            <a:r>
              <a:rPr lang="ru-RU" sz="1800" b="1" kern="1200" dirty="0">
                <a:solidFill>
                  <a:srgbClr val="000000"/>
                </a:solidFill>
                <a:effectLst/>
                <a:latin typeface="Times New Roman" panose="02020603050405020304" pitchFamily="18" charset="0"/>
                <a:ea typeface="Calibri" panose="020F0502020204030204" pitchFamily="34" charset="0"/>
              </a:rPr>
              <a:t>преимуществом участников</a:t>
            </a:r>
            <a:r>
              <a:rPr lang="ru-RU" sz="1800" kern="1200" dirty="0">
                <a:solidFill>
                  <a:srgbClr val="000000"/>
                </a:solidFill>
                <a:effectLst/>
                <a:latin typeface="Times New Roman" panose="02020603050405020304" pitchFamily="18" charset="0"/>
                <a:ea typeface="Calibri" panose="020F0502020204030204" pitchFamily="34" charset="0"/>
              </a:rPr>
              <a:t>, и участники более не декларируют свое отношение к СМП и СОНО.</a:t>
            </a:r>
            <a:r>
              <a:rPr lang="en-US" sz="1800" kern="1200" dirty="0">
                <a:solidFill>
                  <a:srgbClr val="000000"/>
                </a:solidFill>
                <a:effectLst/>
                <a:latin typeface="Times New Roman" panose="02020603050405020304" pitchFamily="18" charset="0"/>
                <a:ea typeface="Calibri" panose="020F0502020204030204" pitchFamily="34" charset="0"/>
              </a:rPr>
              <a:t> (</a:t>
            </a:r>
            <a:r>
              <a:rPr lang="ru-RU" sz="1600" i="1" kern="1200" dirty="0">
                <a:solidFill>
                  <a:srgbClr val="000000"/>
                </a:solidFill>
                <a:effectLst/>
                <a:latin typeface="Times New Roman" panose="02020603050405020304" pitchFamily="18" charset="0"/>
                <a:ea typeface="Calibri" panose="020F0502020204030204" pitchFamily="34" charset="0"/>
              </a:rPr>
              <a:t>Однако в составе заявки присутствует декларация о принадлежности участника к СОНО</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400" dirty="0">
              <a:effectLst/>
              <a:latin typeface="Calibri" panose="020F0502020204030204" pitchFamily="34" charset="0"/>
              <a:ea typeface="Calibri" panose="020F0502020204030204" pitchFamily="34" charset="0"/>
            </a:endParaRPr>
          </a:p>
        </p:txBody>
      </p:sp>
      <p:cxnSp>
        <p:nvCxnSpPr>
          <p:cNvPr id="7" name="Прямая соединительная линия 6">
            <a:extLst>
              <a:ext uri="{FF2B5EF4-FFF2-40B4-BE49-F238E27FC236}">
                <a16:creationId xmlns:a16="http://schemas.microsoft.com/office/drawing/2014/main" id="{CE7FD3D0-A884-4A52-B012-976B159718F1}"/>
              </a:ext>
            </a:extLst>
          </p:cNvPr>
          <p:cNvCxnSpPr/>
          <p:nvPr/>
        </p:nvCxnSpPr>
        <p:spPr>
          <a:xfrm>
            <a:off x="458926" y="2630658"/>
            <a:ext cx="842665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994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020DC54-3527-461D-981E-8EB9286BB153}"/>
              </a:ext>
            </a:extLst>
          </p:cNvPr>
          <p:cNvSpPr>
            <a:spLocks noGrp="1"/>
          </p:cNvSpPr>
          <p:nvPr>
            <p:ph type="sldNum" sz="quarter" idx="12"/>
          </p:nvPr>
        </p:nvSpPr>
        <p:spPr/>
        <p:txBody>
          <a:bodyPr/>
          <a:lstStyle/>
          <a:p>
            <a:fld id="{2066355A-084C-D24E-9AD2-7E4FC41EA627}" type="slidenum">
              <a:rPr lang="en-US" smtClean="0"/>
              <a:pPr/>
              <a:t>52</a:t>
            </a:fld>
            <a:endParaRPr lang="en-US" dirty="0"/>
          </a:p>
        </p:txBody>
      </p:sp>
      <p:sp>
        <p:nvSpPr>
          <p:cNvPr id="8" name="TextBox 7">
            <a:extLst>
              <a:ext uri="{FF2B5EF4-FFF2-40B4-BE49-F238E27FC236}">
                <a16:creationId xmlns:a16="http://schemas.microsoft.com/office/drawing/2014/main" id="{3CAFFFE6-E62C-4195-A65C-C7302099EE80}"/>
              </a:ext>
            </a:extLst>
          </p:cNvPr>
          <p:cNvSpPr txBox="1"/>
          <p:nvPr/>
        </p:nvSpPr>
        <p:spPr>
          <a:xfrm>
            <a:off x="358836" y="741875"/>
            <a:ext cx="8165404" cy="4667111"/>
          </a:xfrm>
          <a:prstGeom prst="rect">
            <a:avLst/>
          </a:prstGeom>
          <a:noFill/>
        </p:spPr>
        <p:txBody>
          <a:bodyPr wrap="square">
            <a:spAutoFit/>
          </a:bodyPr>
          <a:lstStyle/>
          <a:p>
            <a:pPr>
              <a:lnSpc>
                <a:spcPct val="106000"/>
              </a:lnSpc>
              <a:spcAft>
                <a:spcPts val="800"/>
              </a:spcAft>
            </a:pPr>
            <a:r>
              <a:rPr lang="ru-RU" sz="1600" b="1" kern="1200" dirty="0">
                <a:solidFill>
                  <a:srgbClr val="000000"/>
                </a:solidFill>
                <a:effectLst/>
                <a:latin typeface="+mj-lt"/>
                <a:ea typeface="Calibri" panose="020F0502020204030204" pitchFamily="34" charset="0"/>
              </a:rPr>
              <a:t>Единые требования</a:t>
            </a:r>
            <a:r>
              <a:rPr lang="ru-RU" sz="1600" kern="1200" dirty="0">
                <a:solidFill>
                  <a:srgbClr val="000000"/>
                </a:solidFill>
                <a:effectLst/>
                <a:latin typeface="+mj-lt"/>
                <a:ea typeface="Calibri" panose="020F0502020204030204" pitchFamily="34" charset="0"/>
              </a:rPr>
              <a:t> (часть 1 статья 31) устанавливаются к исполнителям по контракту также при осуществлении закупки у единственного поставщика (подрядчика, исполнителя) в случаях, предусмотренных пунктами 4, 5, 18, 30, 42, 49, 54 и 59 части 1 статьи 93 Закона №44-ФЗ.</a:t>
            </a:r>
            <a:endParaRPr lang="en-US" sz="1600" kern="1200" dirty="0">
              <a:solidFill>
                <a:srgbClr val="000000"/>
              </a:solidFill>
              <a:effectLst/>
              <a:latin typeface="+mj-lt"/>
              <a:ea typeface="Calibri" panose="020F0502020204030204" pitchFamily="34" charset="0"/>
            </a:endParaRPr>
          </a:p>
          <a:p>
            <a:pPr>
              <a:lnSpc>
                <a:spcPct val="106000"/>
              </a:lnSpc>
              <a:spcAft>
                <a:spcPts val="800"/>
              </a:spcAft>
            </a:pPr>
            <a:r>
              <a:rPr lang="ru-RU" sz="1600" kern="1200" dirty="0">
                <a:solidFill>
                  <a:srgbClr val="000000"/>
                </a:solidFill>
                <a:effectLst/>
                <a:latin typeface="+mj-lt"/>
                <a:ea typeface="Calibri" panose="020F0502020204030204" pitchFamily="34" charset="0"/>
              </a:rPr>
              <a:t>Требование о</a:t>
            </a:r>
            <a:r>
              <a:rPr lang="ru-RU" sz="1600" b="1" kern="1200" dirty="0">
                <a:solidFill>
                  <a:srgbClr val="000000"/>
                </a:solidFill>
                <a:effectLst/>
                <a:latin typeface="+mj-lt"/>
                <a:ea typeface="Calibri" panose="020F0502020204030204" pitchFamily="34" charset="0"/>
              </a:rPr>
              <a:t> </a:t>
            </a:r>
            <a:r>
              <a:rPr lang="ru-RU" sz="1600" b="1" kern="1200" dirty="0" err="1">
                <a:solidFill>
                  <a:srgbClr val="000000"/>
                </a:solidFill>
                <a:effectLst/>
                <a:latin typeface="+mj-lt"/>
                <a:ea typeface="Calibri" panose="020F0502020204030204" pitchFamily="34" charset="0"/>
              </a:rPr>
              <a:t>неприостановлении</a:t>
            </a:r>
            <a:r>
              <a:rPr lang="ru-RU" sz="1600" b="1" kern="1200" dirty="0">
                <a:solidFill>
                  <a:srgbClr val="000000"/>
                </a:solidFill>
                <a:effectLst/>
                <a:latin typeface="+mj-lt"/>
                <a:ea typeface="Calibri" panose="020F0502020204030204" pitchFamily="34" charset="0"/>
              </a:rPr>
              <a:t> деятельности участника </a:t>
            </a:r>
            <a:r>
              <a:rPr lang="ru-RU" sz="1600" kern="1200" dirty="0">
                <a:solidFill>
                  <a:srgbClr val="000000"/>
                </a:solidFill>
                <a:effectLst/>
                <a:latin typeface="+mj-lt"/>
                <a:ea typeface="Calibri" panose="020F0502020204030204" pitchFamily="34" charset="0"/>
              </a:rPr>
              <a:t>– распространяется не только на дату подачи заявки на участие в закупке.</a:t>
            </a:r>
            <a:endParaRPr lang="ru-RU" sz="1600" dirty="0">
              <a:effectLst/>
              <a:latin typeface="+mj-lt"/>
              <a:ea typeface="Calibri" panose="020F0502020204030204" pitchFamily="34" charset="0"/>
            </a:endParaRPr>
          </a:p>
          <a:p>
            <a:pPr>
              <a:lnSpc>
                <a:spcPct val="106000"/>
              </a:lnSpc>
              <a:spcAft>
                <a:spcPts val="800"/>
              </a:spcAft>
            </a:pPr>
            <a:r>
              <a:rPr lang="ru-RU" sz="1600" kern="1200" dirty="0">
                <a:solidFill>
                  <a:srgbClr val="000000"/>
                </a:solidFill>
                <a:effectLst/>
                <a:latin typeface="+mj-lt"/>
                <a:ea typeface="Calibri" panose="020F0502020204030204" pitchFamily="34" charset="0"/>
              </a:rPr>
              <a:t>Требование, предусмотренное пунктом 10 части 1 статьи 31 Закона №44-ФЗ (</a:t>
            </a:r>
            <a:r>
              <a:rPr lang="ru-RU" sz="1600" i="1" kern="1200" dirty="0">
                <a:solidFill>
                  <a:srgbClr val="000000"/>
                </a:solidFill>
                <a:effectLst/>
                <a:latin typeface="+mj-lt"/>
                <a:ea typeface="Calibri" panose="020F0502020204030204" pitchFamily="34" charset="0"/>
              </a:rPr>
              <a:t>участник закупки не является офшорной компанией</a:t>
            </a:r>
            <a:r>
              <a:rPr lang="ru-RU" sz="1600" kern="1200" dirty="0">
                <a:solidFill>
                  <a:srgbClr val="000000"/>
                </a:solidFill>
                <a:effectLst/>
                <a:latin typeface="+mj-lt"/>
                <a:ea typeface="Calibri" panose="020F0502020204030204" pitchFamily="34" charset="0"/>
              </a:rPr>
              <a:t>) устанавливается в следующей редакции:</a:t>
            </a:r>
            <a:endParaRPr lang="ru-RU" sz="1600" dirty="0">
              <a:effectLst/>
              <a:latin typeface="+mj-lt"/>
              <a:ea typeface="Calibri" panose="020F0502020204030204" pitchFamily="34" charset="0"/>
            </a:endParaRPr>
          </a:p>
          <a:p>
            <a:pPr>
              <a:lnSpc>
                <a:spcPct val="106000"/>
              </a:lnSpc>
              <a:spcAft>
                <a:spcPts val="800"/>
              </a:spcAft>
            </a:pPr>
            <a:r>
              <a:rPr lang="ru-RU" sz="1600" kern="1200" dirty="0">
                <a:solidFill>
                  <a:srgbClr val="000000"/>
                </a:solidFill>
                <a:effectLst/>
                <a:latin typeface="+mj-lt"/>
                <a:ea typeface="Calibri" panose="020F0502020204030204" pitchFamily="34" charset="0"/>
              </a:rPr>
              <a:t>«</a:t>
            </a:r>
            <a:r>
              <a:rPr lang="ru-RU" sz="1600" i="1" kern="1200" dirty="0">
                <a:solidFill>
                  <a:srgbClr val="000000"/>
                </a:solidFill>
                <a:effectLst/>
                <a:latin typeface="+mj-lt"/>
                <a:ea typeface="Calibri" panose="020F0502020204030204" pitchFamily="34" charset="0"/>
              </a:rPr>
              <a:t>Участник закупки не является офшорной компанией, </a:t>
            </a:r>
            <a:r>
              <a:rPr lang="ru-RU" sz="1600" b="1" i="1" kern="1200" dirty="0">
                <a:solidFill>
                  <a:srgbClr val="000000"/>
                </a:solidFill>
                <a:effectLst/>
                <a:latin typeface="+mj-lt"/>
                <a:ea typeface="Calibri" panose="020F0502020204030204" pitchFamily="34" charset="0"/>
              </a:rPr>
              <a:t>не имеет в составе участников (членов) корпоративного юридического лица или в составе учредителей унитарного юридического лица офшорной компании, а также не имеет офшорных компаний в числе лиц, владеющих напрямую или косвенно (через юридическое лицо или через несколько юридических лиц) более чем десятью процентами голосующих акций хозяйственного общества либо долей, превышающей десять процентов в уставном (складочном) капитале хозяйственного товарищества или общества</a:t>
            </a:r>
            <a:r>
              <a:rPr lang="ru-RU" sz="1600" i="1" kern="1200" dirty="0">
                <a:solidFill>
                  <a:srgbClr val="000000"/>
                </a:solidFill>
                <a:effectLst/>
                <a:latin typeface="+mj-lt"/>
                <a:ea typeface="Calibri" panose="020F0502020204030204" pitchFamily="34" charset="0"/>
              </a:rPr>
              <a:t>.</a:t>
            </a:r>
            <a:r>
              <a:rPr lang="ru-RU" sz="1600" kern="1200" dirty="0">
                <a:solidFill>
                  <a:srgbClr val="000000"/>
                </a:solidFill>
                <a:effectLst/>
                <a:latin typeface="+mj-lt"/>
                <a:ea typeface="Calibri" panose="020F0502020204030204" pitchFamily="34" charset="0"/>
              </a:rPr>
              <a:t>»</a:t>
            </a:r>
            <a:endParaRPr lang="ru-RU" sz="1600" dirty="0">
              <a:effectLst/>
              <a:latin typeface="+mj-lt"/>
              <a:ea typeface="Calibri" panose="020F0502020204030204" pitchFamily="34" charset="0"/>
            </a:endParaRPr>
          </a:p>
          <a:p>
            <a:pPr>
              <a:lnSpc>
                <a:spcPct val="106000"/>
              </a:lnSpc>
              <a:spcAft>
                <a:spcPts val="800"/>
              </a:spcAft>
            </a:pPr>
            <a:endParaRPr lang="ru-RU" sz="16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33DF5566-58FE-4277-9FB4-278C25ACE31F}"/>
              </a:ext>
            </a:extLst>
          </p:cNvPr>
          <p:cNvSpPr txBox="1"/>
          <p:nvPr/>
        </p:nvSpPr>
        <p:spPr>
          <a:xfrm>
            <a:off x="490330" y="125413"/>
            <a:ext cx="6460435" cy="465320"/>
          </a:xfrm>
          <a:prstGeom prst="rect">
            <a:avLst/>
          </a:prstGeom>
          <a:noFill/>
        </p:spPr>
        <p:txBody>
          <a:bodyPr wrap="square">
            <a:spAutoFit/>
          </a:bodyPr>
          <a:lstStyle/>
          <a:p>
            <a:pPr algn="ctr">
              <a:lnSpc>
                <a:spcPct val="106000"/>
              </a:lnSpc>
              <a:spcAft>
                <a:spcPts val="800"/>
              </a:spcAft>
            </a:pP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Требования к участникам закупки:</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41422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020DC54-3527-461D-981E-8EB9286BB153}"/>
              </a:ext>
            </a:extLst>
          </p:cNvPr>
          <p:cNvSpPr>
            <a:spLocks noGrp="1"/>
          </p:cNvSpPr>
          <p:nvPr>
            <p:ph type="sldNum" sz="quarter" idx="12"/>
          </p:nvPr>
        </p:nvSpPr>
        <p:spPr/>
        <p:txBody>
          <a:bodyPr/>
          <a:lstStyle/>
          <a:p>
            <a:fld id="{2066355A-084C-D24E-9AD2-7E4FC41EA627}" type="slidenum">
              <a:rPr lang="en-US" smtClean="0"/>
              <a:pPr/>
              <a:t>53</a:t>
            </a:fld>
            <a:endParaRPr lang="en-US" dirty="0"/>
          </a:p>
        </p:txBody>
      </p:sp>
      <p:sp>
        <p:nvSpPr>
          <p:cNvPr id="8" name="TextBox 7">
            <a:extLst>
              <a:ext uri="{FF2B5EF4-FFF2-40B4-BE49-F238E27FC236}">
                <a16:creationId xmlns:a16="http://schemas.microsoft.com/office/drawing/2014/main" id="{3CAFFFE6-E62C-4195-A65C-C7302099EE80}"/>
              </a:ext>
            </a:extLst>
          </p:cNvPr>
          <p:cNvSpPr txBox="1"/>
          <p:nvPr/>
        </p:nvSpPr>
        <p:spPr>
          <a:xfrm>
            <a:off x="358836" y="902345"/>
            <a:ext cx="8165404" cy="4270977"/>
          </a:xfrm>
          <a:prstGeom prst="rect">
            <a:avLst/>
          </a:prstGeom>
          <a:noFill/>
        </p:spPr>
        <p:txBody>
          <a:bodyPr wrap="square">
            <a:spAutoFit/>
          </a:bodyPr>
          <a:lstStyle/>
          <a:p>
            <a:pPr>
              <a:lnSpc>
                <a:spcPct val="106000"/>
              </a:lnSpc>
              <a:spcAft>
                <a:spcPts val="800"/>
              </a:spcAft>
            </a:pPr>
            <a:r>
              <a:rPr lang="ru-RU" sz="1600" b="1" kern="1200" dirty="0">
                <a:solidFill>
                  <a:srgbClr val="000000"/>
                </a:solidFill>
                <a:effectLst/>
                <a:latin typeface="+mj-lt"/>
                <a:ea typeface="Calibri" panose="020F0502020204030204" pitchFamily="34" charset="0"/>
              </a:rPr>
              <a:t>Дополнительные требования </a:t>
            </a:r>
            <a:r>
              <a:rPr lang="ru-RU" sz="1600" kern="1200" dirty="0">
                <a:solidFill>
                  <a:srgbClr val="000000"/>
                </a:solidFill>
                <a:effectLst/>
                <a:latin typeface="+mj-lt"/>
                <a:ea typeface="Calibri" panose="020F0502020204030204" pitchFamily="34" charset="0"/>
              </a:rPr>
              <a:t>к участникам закупок могут быть установлены </a:t>
            </a:r>
            <a:r>
              <a:rPr lang="ru-RU" sz="1600" b="1" kern="1200" dirty="0">
                <a:solidFill>
                  <a:srgbClr val="000000"/>
                </a:solidFill>
                <a:effectLst/>
                <a:latin typeface="+mj-lt"/>
                <a:ea typeface="Calibri" panose="020F0502020204030204" pitchFamily="34" charset="0"/>
              </a:rPr>
              <a:t>вне зависимости от способа закупки </a:t>
            </a:r>
            <a:r>
              <a:rPr lang="ru-RU" sz="1600" kern="1200" dirty="0">
                <a:solidFill>
                  <a:srgbClr val="000000"/>
                </a:solidFill>
                <a:effectLst/>
                <a:latin typeface="+mj-lt"/>
                <a:ea typeface="Calibri" panose="020F0502020204030204" pitchFamily="34" charset="0"/>
              </a:rPr>
              <a:t>(</a:t>
            </a:r>
            <a:r>
              <a:rPr lang="ru-RU" sz="1600" i="1" kern="1200" dirty="0">
                <a:solidFill>
                  <a:srgbClr val="000000"/>
                </a:solidFill>
                <a:effectLst/>
                <a:latin typeface="+mj-lt"/>
                <a:ea typeface="Calibri" panose="020F0502020204030204" pitchFamily="34" charset="0"/>
              </a:rPr>
              <a:t>за исключением закупки у единственного поставщика</a:t>
            </a:r>
            <a:r>
              <a:rPr lang="ru-RU" sz="1600" kern="1200" dirty="0">
                <a:solidFill>
                  <a:srgbClr val="000000"/>
                </a:solidFill>
                <a:effectLst/>
                <a:latin typeface="+mj-lt"/>
                <a:ea typeface="Calibri" panose="020F0502020204030204" pitchFamily="34" charset="0"/>
              </a:rPr>
              <a:t>).</a:t>
            </a:r>
          </a:p>
          <a:p>
            <a:pPr>
              <a:lnSpc>
                <a:spcPct val="106000"/>
              </a:lnSpc>
              <a:spcAft>
                <a:spcPts val="800"/>
              </a:spcAft>
            </a:pPr>
            <a:r>
              <a:rPr lang="ru-RU" sz="1400" i="1" dirty="0">
                <a:solidFill>
                  <a:srgbClr val="000000"/>
                </a:solidFill>
                <a:latin typeface="+mj-lt"/>
                <a:ea typeface="Calibri" panose="020F0502020204030204" pitchFamily="34" charset="0"/>
              </a:rPr>
              <a:t>(дополнительные требования установлены в постановлении Правительства РФ №2571)</a:t>
            </a:r>
            <a:endParaRPr lang="ru-RU" sz="1400" i="1" dirty="0">
              <a:latin typeface="+mj-lt"/>
              <a:ea typeface="Calibri" panose="020F0502020204030204" pitchFamily="34" charset="0"/>
            </a:endParaRPr>
          </a:p>
          <a:p>
            <a:pPr>
              <a:lnSpc>
                <a:spcPct val="106000"/>
              </a:lnSpc>
              <a:spcAft>
                <a:spcPts val="800"/>
              </a:spcAft>
            </a:pPr>
            <a:r>
              <a:rPr lang="ru-RU" sz="1600" b="1" kern="1200" dirty="0">
                <a:solidFill>
                  <a:srgbClr val="FF0000"/>
                </a:solidFill>
                <a:effectLst/>
                <a:latin typeface="+mj-lt"/>
                <a:ea typeface="Calibri" panose="020F0502020204030204" pitchFamily="34" charset="0"/>
              </a:rPr>
              <a:t>«Универсальная </a:t>
            </a:r>
            <a:r>
              <a:rPr lang="ru-RU" sz="1600" b="1" kern="1200" dirty="0" err="1">
                <a:solidFill>
                  <a:srgbClr val="FF0000"/>
                </a:solidFill>
                <a:effectLst/>
                <a:latin typeface="+mj-lt"/>
                <a:ea typeface="Calibri" panose="020F0502020204030204" pitchFamily="34" charset="0"/>
              </a:rPr>
              <a:t>предквалификация</a:t>
            </a:r>
            <a:r>
              <a:rPr lang="ru-RU" sz="1600" b="1" kern="1200" dirty="0">
                <a:solidFill>
                  <a:srgbClr val="FF0000"/>
                </a:solidFill>
                <a:effectLst/>
                <a:latin typeface="+mj-lt"/>
                <a:ea typeface="Calibri" panose="020F0502020204030204" pitchFamily="34" charset="0"/>
              </a:rPr>
              <a:t>» </a:t>
            </a:r>
            <a:r>
              <a:rPr lang="ru-RU" sz="1600" kern="1200" dirty="0">
                <a:effectLst/>
                <a:latin typeface="+mj-lt"/>
                <a:ea typeface="Calibri" panose="020F0502020204030204" pitchFamily="34" charset="0"/>
              </a:rPr>
              <a:t>устанавливается</a:t>
            </a:r>
            <a:r>
              <a:rPr lang="ru-RU" sz="1600" b="1" kern="1200" dirty="0">
                <a:solidFill>
                  <a:srgbClr val="FF0000"/>
                </a:solidFill>
                <a:effectLst/>
                <a:latin typeface="+mj-lt"/>
                <a:ea typeface="Calibri" panose="020F0502020204030204" pitchFamily="34" charset="0"/>
              </a:rPr>
              <a:t> </a:t>
            </a:r>
            <a:r>
              <a:rPr lang="ru-RU" sz="1600" kern="1200" dirty="0">
                <a:solidFill>
                  <a:srgbClr val="000000"/>
                </a:solidFill>
                <a:effectLst/>
                <a:latin typeface="+mj-lt"/>
                <a:ea typeface="Calibri" panose="020F0502020204030204" pitchFamily="34" charset="0"/>
              </a:rPr>
              <a:t>частью </a:t>
            </a:r>
            <a:r>
              <a:rPr lang="ru-RU" sz="1600" b="1" kern="1200" dirty="0">
                <a:solidFill>
                  <a:srgbClr val="000000"/>
                </a:solidFill>
                <a:effectLst/>
                <a:latin typeface="+mj-lt"/>
                <a:ea typeface="Calibri" panose="020F0502020204030204" pitchFamily="34" charset="0"/>
              </a:rPr>
              <a:t>2.1</a:t>
            </a:r>
            <a:r>
              <a:rPr lang="ru-RU" sz="1600" kern="1200" dirty="0">
                <a:solidFill>
                  <a:srgbClr val="000000"/>
                </a:solidFill>
                <a:effectLst/>
                <a:latin typeface="+mj-lt"/>
                <a:ea typeface="Calibri" panose="020F0502020204030204" pitchFamily="34" charset="0"/>
              </a:rPr>
              <a:t> статьи </a:t>
            </a:r>
            <a:r>
              <a:rPr lang="ru-RU" sz="1600" b="1" kern="1200" dirty="0">
                <a:solidFill>
                  <a:srgbClr val="000000"/>
                </a:solidFill>
                <a:effectLst/>
                <a:latin typeface="+mj-lt"/>
                <a:ea typeface="Calibri" panose="020F0502020204030204" pitchFamily="34" charset="0"/>
              </a:rPr>
              <a:t>31</a:t>
            </a:r>
            <a:r>
              <a:rPr lang="ru-RU" sz="1600" kern="1200" dirty="0">
                <a:solidFill>
                  <a:srgbClr val="000000"/>
                </a:solidFill>
                <a:effectLst/>
                <a:latin typeface="+mj-lt"/>
                <a:ea typeface="Calibri" panose="020F0502020204030204" pitchFamily="34" charset="0"/>
              </a:rPr>
              <a:t> Закона №44-ФЗ и представляет из себя следующую формулировку:</a:t>
            </a:r>
            <a:endParaRPr lang="ru-RU" sz="1600" dirty="0">
              <a:effectLst/>
              <a:latin typeface="+mj-lt"/>
              <a:ea typeface="Calibri" panose="020F0502020204030204" pitchFamily="34" charset="0"/>
            </a:endParaRPr>
          </a:p>
          <a:p>
            <a:pPr>
              <a:lnSpc>
                <a:spcPct val="106000"/>
              </a:lnSpc>
              <a:spcAft>
                <a:spcPts val="800"/>
              </a:spcAft>
            </a:pPr>
            <a:r>
              <a:rPr lang="ru-RU" sz="1600" kern="1200" dirty="0">
                <a:solidFill>
                  <a:srgbClr val="000000"/>
                </a:solidFill>
                <a:effectLst/>
                <a:latin typeface="+mj-lt"/>
                <a:ea typeface="Calibri" panose="020F0502020204030204" pitchFamily="34" charset="0"/>
              </a:rPr>
              <a:t>«</a:t>
            </a:r>
            <a:r>
              <a:rPr lang="ru-RU" sz="1600" i="1" kern="1200" dirty="0">
                <a:solidFill>
                  <a:srgbClr val="000000"/>
                </a:solidFill>
                <a:effectLst/>
                <a:latin typeface="+mj-lt"/>
                <a:ea typeface="Calibri" panose="020F0502020204030204" pitchFamily="34" charset="0"/>
              </a:rPr>
              <a:t>Если при применении конкурентных способов НМЦК, сумма начальных (максимальных) цен контрактов (в случае проведения совместного конкурса или аукциона) составляет </a:t>
            </a:r>
            <a:r>
              <a:rPr lang="ru-RU" sz="1600" b="1" i="1" kern="1200" dirty="0">
                <a:solidFill>
                  <a:srgbClr val="000000"/>
                </a:solidFill>
                <a:effectLst/>
                <a:latin typeface="+mj-lt"/>
                <a:ea typeface="Calibri" panose="020F0502020204030204" pitchFamily="34" charset="0"/>
              </a:rPr>
              <a:t>20 млн. руб. и более</a:t>
            </a:r>
            <a:r>
              <a:rPr lang="ru-RU" sz="1600" i="1" kern="1200" dirty="0">
                <a:solidFill>
                  <a:srgbClr val="000000"/>
                </a:solidFill>
                <a:effectLst/>
                <a:latin typeface="+mj-lt"/>
                <a:ea typeface="Calibri" panose="020F0502020204030204" pitchFamily="34" charset="0"/>
              </a:rPr>
              <a:t>, заказчик (</a:t>
            </a:r>
            <a:r>
              <a:rPr lang="ru-RU" sz="1600" b="1" i="1" kern="1200" dirty="0">
                <a:solidFill>
                  <a:srgbClr val="000000"/>
                </a:solidFill>
                <a:effectLst/>
                <a:latin typeface="+mj-lt"/>
                <a:ea typeface="Calibri" panose="020F0502020204030204" pitchFamily="34" charset="0"/>
              </a:rPr>
              <a:t>за исключением случая установления дополнительных требований по части 2 статьи 31</a:t>
            </a:r>
            <a:r>
              <a:rPr lang="ru-RU" sz="1600" i="1" kern="1200" dirty="0">
                <a:solidFill>
                  <a:srgbClr val="000000"/>
                </a:solidFill>
                <a:effectLst/>
                <a:latin typeface="+mj-lt"/>
                <a:ea typeface="Calibri" panose="020F0502020204030204" pitchFamily="34" charset="0"/>
              </a:rPr>
              <a:t>) устанавливает дополнительное требование </a:t>
            </a:r>
            <a:r>
              <a:rPr lang="ru-RU" sz="1600" i="1" kern="1200" dirty="0">
                <a:solidFill>
                  <a:srgbClr val="FF0000"/>
                </a:solidFill>
                <a:effectLst/>
                <a:latin typeface="+mj-lt"/>
                <a:ea typeface="Calibri" panose="020F0502020204030204" pitchFamily="34" charset="0"/>
              </a:rPr>
              <a:t>об исполнении</a:t>
            </a:r>
            <a:r>
              <a:rPr lang="ru-RU" sz="1600" i="1" kern="1200" dirty="0">
                <a:solidFill>
                  <a:srgbClr val="000000"/>
                </a:solidFill>
                <a:effectLst/>
                <a:latin typeface="+mj-lt"/>
                <a:ea typeface="Calibri" panose="020F0502020204030204" pitchFamily="34" charset="0"/>
              </a:rPr>
              <a:t> участником закупки (с учетом правопреемства) в течение 3-х лет до даты подачи заявки на участие в закупке контракта или договора, заключенного в соответствии с Законом №223-ФЗ  при условии исполнения таким участником закупки требований об уплате неустоек (штрафов, пеней), предъявленных при исполнении таких контракта, договора. </a:t>
            </a:r>
            <a:r>
              <a:rPr lang="ru-RU" sz="1600" i="1" kern="1200" dirty="0">
                <a:solidFill>
                  <a:srgbClr val="FF0000"/>
                </a:solidFill>
                <a:effectLst/>
                <a:latin typeface="+mj-lt"/>
                <a:ea typeface="Calibri" panose="020F0502020204030204" pitchFamily="34" charset="0"/>
              </a:rPr>
              <a:t>Стоимость исполненных обязательств по таким контракту, договору должна составлять не менее</a:t>
            </a:r>
            <a:r>
              <a:rPr lang="ru-RU" sz="1600" i="1" kern="1200" dirty="0">
                <a:solidFill>
                  <a:srgbClr val="000000"/>
                </a:solidFill>
                <a:effectLst/>
                <a:latin typeface="+mj-lt"/>
                <a:ea typeface="Calibri" panose="020F0502020204030204" pitchFamily="34" charset="0"/>
              </a:rPr>
              <a:t> </a:t>
            </a:r>
            <a:r>
              <a:rPr lang="ru-RU" sz="1600" b="1" i="1" kern="1200" dirty="0">
                <a:solidFill>
                  <a:srgbClr val="000000"/>
                </a:solidFill>
                <a:effectLst/>
                <a:latin typeface="+mj-lt"/>
                <a:ea typeface="Calibri" panose="020F0502020204030204" pitchFamily="34" charset="0"/>
              </a:rPr>
              <a:t>20%</a:t>
            </a:r>
            <a:r>
              <a:rPr lang="ru-RU" sz="1600" i="1" kern="1200" dirty="0">
                <a:solidFill>
                  <a:srgbClr val="000000"/>
                </a:solidFill>
                <a:effectLst/>
                <a:latin typeface="+mj-lt"/>
                <a:ea typeface="Calibri" panose="020F0502020204030204" pitchFamily="34" charset="0"/>
              </a:rPr>
              <a:t> НМЦК.</a:t>
            </a:r>
            <a:r>
              <a:rPr lang="ru-RU" sz="1600" kern="1200" dirty="0">
                <a:solidFill>
                  <a:srgbClr val="000000"/>
                </a:solidFill>
                <a:effectLst/>
                <a:latin typeface="+mj-lt"/>
                <a:ea typeface="Calibri" panose="020F0502020204030204" pitchFamily="34" charset="0"/>
              </a:rPr>
              <a:t>»</a:t>
            </a:r>
            <a:endParaRPr lang="ru-RU" sz="16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C885C4E9-37ED-4C57-8AC6-B4F9464231D1}"/>
              </a:ext>
            </a:extLst>
          </p:cNvPr>
          <p:cNvSpPr txBox="1"/>
          <p:nvPr/>
        </p:nvSpPr>
        <p:spPr>
          <a:xfrm>
            <a:off x="358836" y="9697"/>
            <a:ext cx="6585303" cy="707886"/>
          </a:xfrm>
          <a:prstGeom prst="rect">
            <a:avLst/>
          </a:prstGeom>
          <a:noFill/>
        </p:spPr>
        <p:txBody>
          <a:bodyPr wrap="square">
            <a:spAutoFit/>
          </a:bodyPr>
          <a:lstStyle/>
          <a:p>
            <a:pPr algn="ct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Дополнительные требования к участникам закупок (по ч. 2 и ч. 2.1 ст. 31 Закона №44-ФЗ)</a:t>
            </a:r>
            <a:endParaRPr lang="ru-RU" sz="2000" dirty="0">
              <a:solidFill>
                <a:srgbClr val="0E779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3733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48C06DC-6656-429A-8EC5-D5E0E74CF64F}"/>
              </a:ext>
            </a:extLst>
          </p:cNvPr>
          <p:cNvSpPr>
            <a:spLocks noGrp="1"/>
          </p:cNvSpPr>
          <p:nvPr>
            <p:ph type="sldNum" sz="quarter" idx="12"/>
          </p:nvPr>
        </p:nvSpPr>
        <p:spPr/>
        <p:txBody>
          <a:bodyPr/>
          <a:lstStyle/>
          <a:p>
            <a:fld id="{2066355A-084C-D24E-9AD2-7E4FC41EA627}" type="slidenum">
              <a:rPr lang="en-US" smtClean="0"/>
              <a:pPr/>
              <a:t>54</a:t>
            </a:fld>
            <a:endParaRPr lang="en-US" dirty="0"/>
          </a:p>
        </p:txBody>
      </p:sp>
      <p:sp>
        <p:nvSpPr>
          <p:cNvPr id="4" name="TextBox 3">
            <a:extLst>
              <a:ext uri="{FF2B5EF4-FFF2-40B4-BE49-F238E27FC236}">
                <a16:creationId xmlns:a16="http://schemas.microsoft.com/office/drawing/2014/main" id="{A95029BD-65C6-4140-8ABE-CAFB1B161B83}"/>
              </a:ext>
            </a:extLst>
          </p:cNvPr>
          <p:cNvSpPr txBox="1"/>
          <p:nvPr/>
        </p:nvSpPr>
        <p:spPr>
          <a:xfrm>
            <a:off x="528319" y="2368024"/>
            <a:ext cx="8112443" cy="369332"/>
          </a:xfrm>
          <a:prstGeom prst="rect">
            <a:avLst/>
          </a:prstGeom>
          <a:noFill/>
        </p:spPr>
        <p:txBody>
          <a:bodyPr wrap="square">
            <a:spAutoFit/>
          </a:bodyPr>
          <a:lstStyle/>
          <a:p>
            <a:pPr>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Состав заявки </a:t>
            </a:r>
            <a:r>
              <a:rPr lang="ru-RU" sz="1800" kern="1200" dirty="0">
                <a:solidFill>
                  <a:srgbClr val="000000"/>
                </a:solidFill>
                <a:effectLst/>
                <a:latin typeface="Times New Roman" panose="02020603050405020304" pitchFamily="18" charset="0"/>
                <a:ea typeface="Times New Roman" panose="02020603050405020304" pitchFamily="18" charset="0"/>
              </a:rPr>
              <a:t>– для всех типов закупок определен статьей 43 Закона №44-ФЗ</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720DC7A-74D9-403A-B8B2-7E00AE2065B9}"/>
              </a:ext>
            </a:extLst>
          </p:cNvPr>
          <p:cNvSpPr txBox="1"/>
          <p:nvPr/>
        </p:nvSpPr>
        <p:spPr>
          <a:xfrm>
            <a:off x="358835" y="146637"/>
            <a:ext cx="6591929" cy="461665"/>
          </a:xfrm>
          <a:prstGeom prst="rect">
            <a:avLst/>
          </a:prstGeom>
          <a:noFill/>
        </p:spPr>
        <p:txBody>
          <a:bodyPr wrap="square">
            <a:spAutoFit/>
          </a:bodyPr>
          <a:lstStyle/>
          <a:p>
            <a:pPr algn="ctr">
              <a:spcAft>
                <a:spcPts val="1200"/>
              </a:spcAft>
            </a:pP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Состав заявки на участие в закупке</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16221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3D64629-7175-4234-8395-DE56FFAF0A73}"/>
              </a:ext>
            </a:extLst>
          </p:cNvPr>
          <p:cNvSpPr>
            <a:spLocks noGrp="1"/>
          </p:cNvSpPr>
          <p:nvPr>
            <p:ph type="sldNum" sz="quarter" idx="12"/>
          </p:nvPr>
        </p:nvSpPr>
        <p:spPr/>
        <p:txBody>
          <a:bodyPr/>
          <a:lstStyle/>
          <a:p>
            <a:fld id="{2066355A-084C-D24E-9AD2-7E4FC41EA627}" type="slidenum">
              <a:rPr lang="en-US" smtClean="0"/>
              <a:pPr/>
              <a:t>55</a:t>
            </a:fld>
            <a:endParaRPr lang="en-US" dirty="0"/>
          </a:p>
        </p:txBody>
      </p:sp>
      <p:sp>
        <p:nvSpPr>
          <p:cNvPr id="3" name="TextBox 2">
            <a:extLst>
              <a:ext uri="{FF2B5EF4-FFF2-40B4-BE49-F238E27FC236}">
                <a16:creationId xmlns:a16="http://schemas.microsoft.com/office/drawing/2014/main" id="{A9C51A2F-C668-4733-805A-7000224183F8}"/>
              </a:ext>
            </a:extLst>
          </p:cNvPr>
          <p:cNvSpPr txBox="1"/>
          <p:nvPr/>
        </p:nvSpPr>
        <p:spPr>
          <a:xfrm>
            <a:off x="358835" y="691458"/>
            <a:ext cx="8785164" cy="4416594"/>
          </a:xfrm>
          <a:prstGeom prst="rect">
            <a:avLst/>
          </a:prstGeom>
          <a:noFill/>
        </p:spPr>
        <p:txBody>
          <a:bodyPr wrap="square" rtlCol="0">
            <a:spAutoFit/>
          </a:bodyPr>
          <a:lstStyle/>
          <a:p>
            <a:pPr marL="342900" lvl="0" indent="-342900">
              <a:spcAft>
                <a:spcPts val="600"/>
              </a:spcAft>
              <a:buClr>
                <a:srgbClr val="0E779D"/>
              </a:buClr>
              <a:buFont typeface="Wingdings" panose="05000000000000000000" pitchFamily="2" charset="2"/>
              <a:buChar char=""/>
            </a:pPr>
            <a:r>
              <a:rPr lang="ru-RU" sz="1600" kern="1200" dirty="0">
                <a:solidFill>
                  <a:srgbClr val="000000"/>
                </a:solidFill>
                <a:effectLst/>
                <a:latin typeface="+mj-lt"/>
                <a:ea typeface="Times New Roman" panose="02020603050405020304" pitchFamily="18" charset="0"/>
              </a:rPr>
              <a:t>В составе заявки указываются </a:t>
            </a:r>
            <a:r>
              <a:rPr lang="ru-RU" sz="1600" b="1" kern="1200" dirty="0">
                <a:solidFill>
                  <a:srgbClr val="000000"/>
                </a:solidFill>
                <a:effectLst/>
                <a:latin typeface="+mj-lt"/>
                <a:ea typeface="Times New Roman" panose="02020603050405020304" pitchFamily="18" charset="0"/>
              </a:rPr>
              <a:t>реквизиты счета</a:t>
            </a:r>
            <a:r>
              <a:rPr lang="ru-RU" sz="1600" kern="1200" dirty="0">
                <a:solidFill>
                  <a:srgbClr val="000000"/>
                </a:solidFill>
                <a:effectLst/>
                <a:latin typeface="+mj-lt"/>
                <a:ea typeface="Times New Roman" panose="02020603050405020304" pitchFamily="18" charset="0"/>
              </a:rPr>
              <a:t> для оплаты по контракту.</a:t>
            </a:r>
            <a:endParaRPr lang="ru-RU" sz="1600" dirty="0">
              <a:effectLst/>
              <a:latin typeface="+mj-lt"/>
              <a:ea typeface="Calibri" panose="020F0502020204030204" pitchFamily="34" charset="0"/>
            </a:endParaRPr>
          </a:p>
          <a:p>
            <a:pPr marL="342900" lvl="0" indent="-342900">
              <a:spcAft>
                <a:spcPts val="600"/>
              </a:spcAft>
              <a:buClr>
                <a:srgbClr val="0E779D"/>
              </a:buClr>
              <a:buFont typeface="Wingdings" panose="05000000000000000000" pitchFamily="2" charset="2"/>
              <a:buChar char=""/>
            </a:pPr>
            <a:r>
              <a:rPr lang="ru-RU" sz="1600" b="1" kern="1200" dirty="0">
                <a:effectLst/>
                <a:latin typeface="+mj-lt"/>
                <a:ea typeface="Times New Roman" panose="02020603050405020304" pitchFamily="18" charset="0"/>
              </a:rPr>
              <a:t>Согласие участника закупки не предоставляется в составе заявки.</a:t>
            </a:r>
            <a:r>
              <a:rPr lang="ru-RU" sz="1600" kern="1200" dirty="0">
                <a:effectLst/>
                <a:latin typeface="+mj-lt"/>
                <a:ea typeface="Times New Roman" panose="02020603050405020304" pitchFamily="18" charset="0"/>
              </a:rPr>
              <a:t> Подача заявки на участие в закупке означает согласие</a:t>
            </a:r>
            <a:r>
              <a:rPr lang="ru-RU" sz="1600" dirty="0">
                <a:effectLst/>
                <a:latin typeface="+mj-lt"/>
                <a:ea typeface="Times New Roman" panose="02020603050405020304" pitchFamily="18" charset="0"/>
              </a:rPr>
              <a:t> такого </a:t>
            </a:r>
            <a:r>
              <a:rPr lang="ru-RU" sz="1600" kern="1200" dirty="0">
                <a:effectLst/>
                <a:latin typeface="+mj-lt"/>
                <a:ea typeface="Times New Roman" panose="02020603050405020304" pitchFamily="18" charset="0"/>
              </a:rPr>
              <a:t>участника, подавшего заявку, на поставку товара, выполнение работы, оказание услуги на условиях, предусмотренных извещением об осуществлении закупки, документацией о закупке (в случае закрытой закупки), и в соответствии с заявкой такого участника.</a:t>
            </a:r>
            <a:endParaRPr lang="ru-RU" sz="1600" dirty="0">
              <a:effectLst/>
              <a:latin typeface="+mj-lt"/>
              <a:ea typeface="Calibri" panose="020F0502020204030204" pitchFamily="34" charset="0"/>
            </a:endParaRPr>
          </a:p>
          <a:p>
            <a:pPr marL="342900" lvl="0" indent="-342900">
              <a:spcAft>
                <a:spcPts val="600"/>
              </a:spcAft>
              <a:buClr>
                <a:srgbClr val="0E779D"/>
              </a:buClr>
              <a:buFont typeface="Wingdings" panose="05000000000000000000" pitchFamily="2" charset="2"/>
              <a:buChar char=""/>
            </a:pPr>
            <a:r>
              <a:rPr lang="ru-RU" sz="1600" b="1" kern="1200" dirty="0">
                <a:solidFill>
                  <a:srgbClr val="000000"/>
                </a:solidFill>
                <a:effectLst/>
                <a:latin typeface="+mj-lt"/>
                <a:ea typeface="+mn-ea"/>
              </a:rPr>
              <a:t>Декларации о принадлежности в соответствии со статьями 28, 29 и 30 (СОНО) не предоставляются участником </a:t>
            </a:r>
            <a:r>
              <a:rPr lang="ru-RU" sz="1600" kern="1200" dirty="0">
                <a:solidFill>
                  <a:srgbClr val="000000"/>
                </a:solidFill>
                <a:effectLst/>
                <a:latin typeface="+mj-lt"/>
                <a:ea typeface="+mn-ea"/>
              </a:rPr>
              <a:t>- их будет направлять оператор площадки из ЕРУЗ.</a:t>
            </a:r>
          </a:p>
          <a:p>
            <a:pPr marL="342900" lvl="0" indent="-342900">
              <a:spcAft>
                <a:spcPts val="600"/>
              </a:spcAft>
              <a:buClr>
                <a:srgbClr val="0E779D"/>
              </a:buClr>
              <a:buFont typeface="Wingdings" panose="05000000000000000000" pitchFamily="2" charset="2"/>
              <a:buChar char=""/>
            </a:pPr>
            <a:r>
              <a:rPr lang="ru-RU" sz="1600" dirty="0">
                <a:solidFill>
                  <a:srgbClr val="000000"/>
                </a:solidFill>
                <a:latin typeface="+mj-lt"/>
              </a:rPr>
              <a:t>В составе «аккредитационных документов» заявки </a:t>
            </a:r>
            <a:r>
              <a:rPr lang="ru-RU" sz="1600" b="1" dirty="0">
                <a:solidFill>
                  <a:srgbClr val="FF0000"/>
                </a:solidFill>
                <a:effectLst>
                  <a:outerShdw blurRad="38100" dist="38100" dir="2700000" algn="tl">
                    <a:srgbClr val="000000">
                      <a:alpha val="43137"/>
                    </a:srgbClr>
                  </a:outerShdw>
                </a:effectLst>
                <a:latin typeface="+mj-lt"/>
              </a:rPr>
              <a:t>отсутствуют</a:t>
            </a:r>
            <a:r>
              <a:rPr lang="ru-RU" sz="1600" b="1" dirty="0">
                <a:solidFill>
                  <a:srgbClr val="000000"/>
                </a:solidFill>
                <a:latin typeface="+mj-lt"/>
              </a:rPr>
              <a:t> учредительные документы</a:t>
            </a:r>
            <a:r>
              <a:rPr lang="ru-RU" sz="1600" dirty="0">
                <a:solidFill>
                  <a:srgbClr val="000000"/>
                </a:solidFill>
                <a:latin typeface="+mj-lt"/>
              </a:rPr>
              <a:t>.</a:t>
            </a:r>
            <a:endParaRPr lang="ru-RU" sz="1600" dirty="0">
              <a:effectLst/>
              <a:latin typeface="+mj-lt"/>
              <a:ea typeface="Calibri" panose="020F0502020204030204" pitchFamily="34" charset="0"/>
            </a:endParaRPr>
          </a:p>
          <a:p>
            <a:pPr marL="342900" lvl="0" indent="-342900">
              <a:spcAft>
                <a:spcPts val="600"/>
              </a:spcAft>
              <a:buClr>
                <a:srgbClr val="0E779D"/>
              </a:buClr>
              <a:buFont typeface="Wingdings" panose="05000000000000000000" pitchFamily="2" charset="2"/>
              <a:buChar char=""/>
            </a:pPr>
            <a:r>
              <a:rPr lang="ru-RU" sz="1600" b="1" kern="1200" dirty="0">
                <a:solidFill>
                  <a:srgbClr val="000000"/>
                </a:solidFill>
                <a:effectLst/>
                <a:latin typeface="+mj-lt"/>
                <a:ea typeface="+mn-ea"/>
              </a:rPr>
              <a:t>Документы по части </a:t>
            </a:r>
            <a:r>
              <a:rPr lang="ru-RU" sz="1600" b="1" kern="1200" dirty="0">
                <a:solidFill>
                  <a:srgbClr val="FF0000"/>
                </a:solidFill>
                <a:effectLst/>
                <a:latin typeface="+mj-lt"/>
                <a:ea typeface="+mn-ea"/>
              </a:rPr>
              <a:t>2, 2.1 статьи 31 </a:t>
            </a:r>
            <a:r>
              <a:rPr lang="ru-RU" sz="1600" kern="1200" dirty="0">
                <a:solidFill>
                  <a:srgbClr val="000000"/>
                </a:solidFill>
                <a:effectLst/>
                <a:latin typeface="+mj-lt"/>
                <a:ea typeface="+mn-ea"/>
              </a:rPr>
              <a:t>– направляются (по состоянию на дату и время их направления) заказчику оператором электронной площадки из реестра участников закупок, аккредитованных на электронной площадке.</a:t>
            </a:r>
            <a:endParaRPr lang="ru-RU" sz="1600" dirty="0">
              <a:effectLst/>
              <a:latin typeface="+mj-lt"/>
              <a:ea typeface="Calibri" panose="020F0502020204030204" pitchFamily="34" charset="0"/>
            </a:endParaRPr>
          </a:p>
          <a:p>
            <a:pPr marL="342900" lvl="0" indent="-342900">
              <a:spcAft>
                <a:spcPts val="600"/>
              </a:spcAft>
              <a:buClr>
                <a:srgbClr val="0E779D"/>
              </a:buClr>
              <a:buFont typeface="Wingdings" panose="05000000000000000000" pitchFamily="2" charset="2"/>
              <a:buChar char=""/>
            </a:pPr>
            <a:r>
              <a:rPr lang="ru-RU" sz="1600" kern="1200" dirty="0">
                <a:solidFill>
                  <a:srgbClr val="000000"/>
                </a:solidFill>
                <a:effectLst/>
                <a:latin typeface="+mj-lt"/>
                <a:ea typeface="+mn-ea"/>
              </a:rPr>
              <a:t>В случае закупки товаров – в составе заявки представляются характеристики предлагаемого участником закупки товара, соответствующие показателям, установленным в описании объекта закупки. Ранее в составе заявки участник указывал конкретные показатели товара, соответствующие значениям, установленным в документации.</a:t>
            </a:r>
            <a:endParaRPr lang="ru-RU" sz="1600" dirty="0">
              <a:effectLst/>
              <a:latin typeface="+mj-lt"/>
              <a:ea typeface="Calibri" panose="020F0502020204030204" pitchFamily="34" charset="0"/>
            </a:endParaRPr>
          </a:p>
        </p:txBody>
      </p:sp>
      <p:sp>
        <p:nvSpPr>
          <p:cNvPr id="4" name="TextBox 3">
            <a:extLst>
              <a:ext uri="{FF2B5EF4-FFF2-40B4-BE49-F238E27FC236}">
                <a16:creationId xmlns:a16="http://schemas.microsoft.com/office/drawing/2014/main" id="{B53ACD87-51BD-4F72-90E8-7207BD8DBC84}"/>
              </a:ext>
            </a:extLst>
          </p:cNvPr>
          <p:cNvSpPr txBox="1"/>
          <p:nvPr/>
        </p:nvSpPr>
        <p:spPr>
          <a:xfrm>
            <a:off x="358835" y="146637"/>
            <a:ext cx="6591929" cy="723275"/>
          </a:xfrm>
          <a:prstGeom prst="rect">
            <a:avLst/>
          </a:prstGeom>
          <a:noFill/>
        </p:spPr>
        <p:txBody>
          <a:bodyPr wrap="square">
            <a:spAutoFit/>
          </a:bodyPr>
          <a:lstStyle/>
          <a:p>
            <a:pPr algn="ctr">
              <a:spcAft>
                <a:spcPts val="1200"/>
              </a:spcAft>
            </a:pP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Состав заявки на участие в закупке</a:t>
            </a:r>
            <a:r>
              <a:rPr lang="en-US"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(из нововведений):</a:t>
            </a:r>
          </a:p>
          <a:p>
            <a:pPr algn="ctr">
              <a:spcAft>
                <a:spcPts val="1200"/>
              </a:spcAft>
            </a:pPr>
            <a:endParaRPr lang="ru-RU"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7012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3D64629-7175-4234-8395-DE56FFAF0A73}"/>
              </a:ext>
            </a:extLst>
          </p:cNvPr>
          <p:cNvSpPr>
            <a:spLocks noGrp="1"/>
          </p:cNvSpPr>
          <p:nvPr>
            <p:ph type="sldNum" sz="quarter" idx="12"/>
          </p:nvPr>
        </p:nvSpPr>
        <p:spPr/>
        <p:txBody>
          <a:bodyPr/>
          <a:lstStyle/>
          <a:p>
            <a:fld id="{2066355A-084C-D24E-9AD2-7E4FC41EA627}" type="slidenum">
              <a:rPr lang="en-US" smtClean="0"/>
              <a:pPr/>
              <a:t>56</a:t>
            </a:fld>
            <a:endParaRPr lang="en-US" dirty="0"/>
          </a:p>
        </p:txBody>
      </p:sp>
      <p:sp>
        <p:nvSpPr>
          <p:cNvPr id="3" name="TextBox 2">
            <a:extLst>
              <a:ext uri="{FF2B5EF4-FFF2-40B4-BE49-F238E27FC236}">
                <a16:creationId xmlns:a16="http://schemas.microsoft.com/office/drawing/2014/main" id="{A9C51A2F-C668-4733-805A-7000224183F8}"/>
              </a:ext>
            </a:extLst>
          </p:cNvPr>
          <p:cNvSpPr txBox="1"/>
          <p:nvPr/>
        </p:nvSpPr>
        <p:spPr>
          <a:xfrm>
            <a:off x="358806" y="1171366"/>
            <a:ext cx="8785164" cy="3785652"/>
          </a:xfrm>
          <a:prstGeom prst="rect">
            <a:avLst/>
          </a:prstGeom>
          <a:noFill/>
        </p:spPr>
        <p:txBody>
          <a:bodyPr wrap="square" rtlCol="0">
            <a:spAutoFit/>
          </a:bodyPr>
          <a:lstStyle/>
          <a:p>
            <a:pPr marL="342900" lvl="0" indent="-342900">
              <a:buFont typeface="Wingdings" panose="05000000000000000000" pitchFamily="2" charset="2"/>
              <a:buChar char=""/>
            </a:pPr>
            <a:r>
              <a:rPr lang="ru-RU" sz="1600" kern="1200" dirty="0">
                <a:solidFill>
                  <a:srgbClr val="000000"/>
                </a:solidFill>
                <a:effectLst/>
                <a:latin typeface="+mj-lt"/>
                <a:ea typeface="+mn-ea"/>
              </a:rPr>
              <a:t>Оператор площадки возвращает заявку, поданную участником закупки, являющимся иностранным лицом, в случае установления в извещении запрета допуска работ, услуг, выполняемых, оказываемых иностранными лицами.</a:t>
            </a:r>
          </a:p>
          <a:p>
            <a:pPr marL="342900" lvl="0" indent="-342900">
              <a:buFont typeface="Wingdings" panose="05000000000000000000" pitchFamily="2" charset="2"/>
              <a:buChar char=""/>
            </a:pPr>
            <a:endParaRPr lang="ru-RU" sz="1600" kern="1200" dirty="0">
              <a:solidFill>
                <a:srgbClr val="000000"/>
              </a:solidFill>
              <a:effectLst/>
              <a:latin typeface="+mj-lt"/>
              <a:ea typeface="+mn-ea"/>
            </a:endParaRPr>
          </a:p>
          <a:p>
            <a:pPr marL="342900" indent="-342900">
              <a:buFont typeface="Wingdings" panose="05000000000000000000" pitchFamily="2" charset="2"/>
              <a:buChar char=""/>
            </a:pPr>
            <a:r>
              <a:rPr lang="ru-RU" sz="1600" kern="1200" dirty="0">
                <a:solidFill>
                  <a:srgbClr val="000000"/>
                </a:solidFill>
                <a:effectLst/>
                <a:latin typeface="+mj-lt"/>
                <a:ea typeface="+mn-ea"/>
              </a:rPr>
              <a:t>Оператор площадки возвращает заявку, поданную участником закупки предлагающего иностранный товар, в случае установления в извещении запрета на закупку иностранных товаров.</a:t>
            </a:r>
          </a:p>
          <a:p>
            <a:pPr marL="342900" lvl="0" indent="-342900">
              <a:buFont typeface="Wingdings" panose="05000000000000000000" pitchFamily="2" charset="2"/>
              <a:buChar char=""/>
            </a:pPr>
            <a:endParaRPr lang="ru-RU" sz="1600" kern="1200" dirty="0">
              <a:solidFill>
                <a:srgbClr val="000000"/>
              </a:solidFill>
              <a:effectLst/>
              <a:latin typeface="+mj-lt"/>
              <a:ea typeface="+mn-ea"/>
            </a:endParaRPr>
          </a:p>
          <a:p>
            <a:pPr marL="342900" indent="-342900">
              <a:buFont typeface="Wingdings" panose="05000000000000000000" pitchFamily="2" charset="2"/>
              <a:buChar char=""/>
            </a:pPr>
            <a:r>
              <a:rPr lang="ru-RU" sz="1600" kern="1200" dirty="0">
                <a:solidFill>
                  <a:srgbClr val="000000"/>
                </a:solidFill>
                <a:effectLst/>
                <a:latin typeface="+mj-lt"/>
                <a:ea typeface="+mn-ea"/>
              </a:rPr>
              <a:t>Оператор площадки возвращает заявку если участник не является СМП или СОНО при установленных ограничениях (ч. 3 ст. 30 44-ФЗ).</a:t>
            </a:r>
          </a:p>
          <a:p>
            <a:pPr marL="342900" indent="-342900">
              <a:buFont typeface="Wingdings" panose="05000000000000000000" pitchFamily="2" charset="2"/>
              <a:buChar char=""/>
            </a:pPr>
            <a:endParaRPr lang="ru-RU" sz="1600" dirty="0">
              <a:solidFill>
                <a:srgbClr val="000000"/>
              </a:solidFill>
              <a:latin typeface="+mj-lt"/>
            </a:endParaRPr>
          </a:p>
          <a:p>
            <a:pPr marL="342900" indent="-342900">
              <a:buFont typeface="Wingdings" panose="05000000000000000000" pitchFamily="2" charset="2"/>
              <a:buChar char=""/>
            </a:pPr>
            <a:r>
              <a:rPr lang="ru-RU" sz="1600" kern="1200" dirty="0">
                <a:solidFill>
                  <a:srgbClr val="000000"/>
                </a:solidFill>
                <a:effectLst/>
                <a:latin typeface="+mj-lt"/>
                <a:ea typeface="+mn-ea"/>
              </a:rPr>
              <a:t>Оператор площадки возвращает заявку если отсутствует обеспечение заявки.</a:t>
            </a:r>
            <a:endParaRPr lang="ru-RU" sz="1600" dirty="0">
              <a:effectLst/>
              <a:latin typeface="+mj-lt"/>
              <a:ea typeface="Calibri" panose="020F0502020204030204" pitchFamily="34" charset="0"/>
            </a:endParaRPr>
          </a:p>
          <a:p>
            <a:pPr marL="342900" indent="-342900">
              <a:buFont typeface="Wingdings" panose="05000000000000000000" pitchFamily="2" charset="2"/>
              <a:buChar char=""/>
            </a:pPr>
            <a:endParaRPr lang="ru-RU" sz="1600" dirty="0">
              <a:effectLst/>
              <a:latin typeface="+mj-lt"/>
              <a:ea typeface="Calibri" panose="020F0502020204030204" pitchFamily="34" charset="0"/>
            </a:endParaRPr>
          </a:p>
          <a:p>
            <a:pPr marL="342900" indent="-342900">
              <a:buFont typeface="Wingdings" panose="05000000000000000000" pitchFamily="2" charset="2"/>
              <a:buChar char=""/>
            </a:pPr>
            <a:r>
              <a:rPr lang="ru-RU" sz="1600" kern="1200" dirty="0">
                <a:solidFill>
                  <a:srgbClr val="000000"/>
                </a:solidFill>
                <a:effectLst/>
                <a:latin typeface="+mj-lt"/>
                <a:ea typeface="+mn-ea"/>
              </a:rPr>
              <a:t>Оператор проверяет поступившие заявки в течении часа с момента подачи.</a:t>
            </a:r>
            <a:endParaRPr lang="ru-RU" sz="1600" dirty="0">
              <a:effectLst/>
              <a:latin typeface="+mj-lt"/>
              <a:ea typeface="Calibri" panose="020F0502020204030204" pitchFamily="34" charset="0"/>
            </a:endParaRPr>
          </a:p>
          <a:p>
            <a:pPr marL="342900" lvl="0" indent="-342900">
              <a:buFont typeface="Wingdings" panose="05000000000000000000" pitchFamily="2" charset="2"/>
              <a:buChar char=""/>
            </a:pPr>
            <a:endParaRPr lang="ru-RU" sz="1600" dirty="0">
              <a:effectLst/>
              <a:latin typeface="+mj-lt"/>
              <a:ea typeface="Calibri" panose="020F0502020204030204" pitchFamily="34" charset="0"/>
            </a:endParaRPr>
          </a:p>
        </p:txBody>
      </p:sp>
      <p:sp>
        <p:nvSpPr>
          <p:cNvPr id="4" name="TextBox 3">
            <a:extLst>
              <a:ext uri="{FF2B5EF4-FFF2-40B4-BE49-F238E27FC236}">
                <a16:creationId xmlns:a16="http://schemas.microsoft.com/office/drawing/2014/main" id="{B53ACD87-51BD-4F72-90E8-7207BD8DBC84}"/>
              </a:ext>
            </a:extLst>
          </p:cNvPr>
          <p:cNvSpPr txBox="1"/>
          <p:nvPr/>
        </p:nvSpPr>
        <p:spPr>
          <a:xfrm>
            <a:off x="358835" y="146637"/>
            <a:ext cx="6591929" cy="723275"/>
          </a:xfrm>
          <a:prstGeom prst="rect">
            <a:avLst/>
          </a:prstGeom>
          <a:noFill/>
        </p:spPr>
        <p:txBody>
          <a:bodyPr wrap="square">
            <a:spAutoFit/>
          </a:bodyPr>
          <a:lstStyle/>
          <a:p>
            <a:pPr algn="ctr">
              <a:spcAft>
                <a:spcPts val="1200"/>
              </a:spcAft>
            </a:pP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Состав заявки на участие в закупке</a:t>
            </a:r>
            <a:r>
              <a:rPr lang="en-US"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(из нововведений):</a:t>
            </a:r>
          </a:p>
          <a:p>
            <a:pPr algn="ctr">
              <a:spcAft>
                <a:spcPts val="1200"/>
              </a:spcAft>
            </a:pPr>
            <a:endParaRPr lang="ru-RU"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33010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57</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921565" y="1060868"/>
            <a:ext cx="5634800" cy="830997"/>
          </a:xfrm>
          <a:prstGeom prst="rect">
            <a:avLst/>
          </a:prstGeom>
          <a:noFill/>
        </p:spPr>
        <p:txBody>
          <a:bodyPr wrap="square">
            <a:spAutoFit/>
          </a:bodyPr>
          <a:lstStyle/>
          <a:p>
            <a:pPr algn="ctr"/>
            <a:r>
              <a:rPr lang="ru-RU" sz="4800" b="1" dirty="0">
                <a:solidFill>
                  <a:srgbClr val="0E779D"/>
                </a:solidFill>
                <a:latin typeface="Trebuchet MS" panose="020B0603020202020204" pitchFamily="34" charset="0"/>
                <a:cs typeface="Arial" panose="020B0604020202020204" pitchFamily="34" charset="0"/>
              </a:rPr>
              <a:t>Контракт</a:t>
            </a:r>
            <a:endParaRPr lang="ru-RU" sz="1400" b="1" dirty="0">
              <a:latin typeface="Trebuchet MS" panose="020B0603020202020204" pitchFamily="34" charset="0"/>
              <a:cs typeface="Arial" panose="020B0604020202020204" pitchFamily="34" charset="0"/>
            </a:endParaRPr>
          </a:p>
        </p:txBody>
      </p:sp>
      <p:pic>
        <p:nvPicPr>
          <p:cNvPr id="5" name="Рисунок 4" descr="Контракт контур">
            <a:extLst>
              <a:ext uri="{FF2B5EF4-FFF2-40B4-BE49-F238E27FC236}">
                <a16:creationId xmlns:a16="http://schemas.microsoft.com/office/drawing/2014/main" id="{B37799ED-713A-4C88-AEE8-F04B504298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9570" y="102027"/>
            <a:ext cx="1917682" cy="1917682"/>
          </a:xfrm>
          <a:prstGeom prst="rect">
            <a:avLst/>
          </a:prstGeom>
        </p:spPr>
      </p:pic>
    </p:spTree>
    <p:extLst>
      <p:ext uri="{BB962C8B-B14F-4D97-AF65-F5344CB8AC3E}">
        <p14:creationId xmlns:p14="http://schemas.microsoft.com/office/powerpoint/2010/main" val="373395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58</a:t>
            </a:fld>
            <a:endParaRPr lang="en-US" dirty="0"/>
          </a:p>
        </p:txBody>
      </p:sp>
      <p:sp>
        <p:nvSpPr>
          <p:cNvPr id="5" name="TextBox 4">
            <a:extLst>
              <a:ext uri="{FF2B5EF4-FFF2-40B4-BE49-F238E27FC236}">
                <a16:creationId xmlns:a16="http://schemas.microsoft.com/office/drawing/2014/main" id="{0F02C895-2477-451A-AC7B-58640F7FC926}"/>
              </a:ext>
            </a:extLst>
          </p:cNvPr>
          <p:cNvSpPr txBox="1"/>
          <p:nvPr/>
        </p:nvSpPr>
        <p:spPr>
          <a:xfrm>
            <a:off x="358836" y="80933"/>
            <a:ext cx="6591929"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Контракт</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5E8B9630-3189-43EA-A66E-351466BFDEFE}"/>
              </a:ext>
            </a:extLst>
          </p:cNvPr>
          <p:cNvSpPr txBox="1"/>
          <p:nvPr/>
        </p:nvSpPr>
        <p:spPr>
          <a:xfrm>
            <a:off x="1179443" y="1651722"/>
            <a:ext cx="6044647" cy="1840056"/>
          </a:xfrm>
          <a:prstGeom prst="rect">
            <a:avLst/>
          </a:prstGeom>
          <a:noFill/>
          <a:ln w="28575">
            <a:solidFill>
              <a:srgbClr val="FF0000"/>
            </a:solidFill>
          </a:ln>
        </p:spPr>
        <p:txBody>
          <a:bodyPr wrap="square">
            <a:spAutoFit/>
          </a:bodyPr>
          <a:lstStyle/>
          <a:p>
            <a:pPr algn="ct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В контракт может быть включено условие </a:t>
            </a:r>
            <a:r>
              <a:rPr lang="ru-RU" sz="1800" b="1" kern="1200" dirty="0">
                <a:solidFill>
                  <a:srgbClr val="FF0000"/>
                </a:solidFill>
                <a:effectLst/>
                <a:latin typeface="Times New Roman" panose="02020603050405020304" pitchFamily="18" charset="0"/>
                <a:ea typeface="Calibri" panose="020F0502020204030204" pitchFamily="34" charset="0"/>
              </a:rPr>
              <a:t>об удержании суммы</a:t>
            </a:r>
            <a:r>
              <a:rPr lang="ru-RU" sz="1800" b="1" kern="1200" dirty="0">
                <a:solidFill>
                  <a:srgbClr val="000000"/>
                </a:solidFill>
                <a:effectLst/>
                <a:latin typeface="Times New Roman" panose="02020603050405020304" pitchFamily="18" charset="0"/>
                <a:ea typeface="Calibri" panose="020F0502020204030204" pitchFamily="34" charset="0"/>
              </a:rPr>
              <a:t> неисполненных поставщиком </a:t>
            </a:r>
            <a:r>
              <a:rPr lang="ru-RU" sz="1800" kern="1200" dirty="0">
                <a:solidFill>
                  <a:srgbClr val="000000"/>
                </a:solidFill>
                <a:effectLst/>
                <a:latin typeface="Times New Roman" panose="02020603050405020304" pitchFamily="18" charset="0"/>
                <a:ea typeface="Calibri" panose="020F0502020204030204" pitchFamily="34" charset="0"/>
              </a:rPr>
              <a:t>(подрядчиком, исполнителем) </a:t>
            </a:r>
            <a:r>
              <a:rPr lang="ru-RU" sz="1800" b="1" kern="1200" dirty="0">
                <a:solidFill>
                  <a:srgbClr val="FF0000"/>
                </a:solidFill>
                <a:effectLst/>
                <a:latin typeface="Times New Roman" panose="02020603050405020304" pitchFamily="18" charset="0"/>
                <a:ea typeface="Calibri" panose="020F0502020204030204" pitchFamily="34" charset="0"/>
              </a:rPr>
              <a:t>требований об уплате неустоек</a:t>
            </a:r>
            <a:r>
              <a:rPr lang="ru-RU" sz="1800" b="1" kern="1200" dirty="0">
                <a:solidFill>
                  <a:srgbClr val="000000"/>
                </a:solidFill>
                <a:effectLst/>
                <a:latin typeface="Times New Roman" panose="02020603050405020304" pitchFamily="18" charset="0"/>
                <a:ea typeface="Calibri" panose="020F0502020204030204" pitchFamily="34" charset="0"/>
              </a:rPr>
              <a:t> </a:t>
            </a:r>
            <a:r>
              <a:rPr lang="ru-RU" sz="1800" kern="1200" dirty="0">
                <a:solidFill>
                  <a:srgbClr val="000000"/>
                </a:solidFill>
                <a:effectLst/>
                <a:latin typeface="Times New Roman" panose="02020603050405020304" pitchFamily="18" charset="0"/>
                <a:ea typeface="Calibri" panose="020F0502020204030204" pitchFamily="34" charset="0"/>
              </a:rPr>
              <a:t>(штрафов, пеней), предъявленных заказчиком, из суммы, подлежащей оплате поставщику (подрядчику, исполнителю).</a:t>
            </a:r>
            <a:endParaRPr lang="ru-RU"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67868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5499B1B-A993-4D29-B095-A7EBA02CB229}"/>
              </a:ext>
            </a:extLst>
          </p:cNvPr>
          <p:cNvSpPr>
            <a:spLocks noGrp="1"/>
          </p:cNvSpPr>
          <p:nvPr>
            <p:ph type="sldNum" sz="quarter" idx="12"/>
          </p:nvPr>
        </p:nvSpPr>
        <p:spPr/>
        <p:txBody>
          <a:bodyPr/>
          <a:lstStyle/>
          <a:p>
            <a:fld id="{2066355A-084C-D24E-9AD2-7E4FC41EA627}" type="slidenum">
              <a:rPr lang="en-US" smtClean="0"/>
              <a:pPr/>
              <a:t>59</a:t>
            </a:fld>
            <a:endParaRPr lang="en-US" dirty="0"/>
          </a:p>
        </p:txBody>
      </p:sp>
      <p:sp>
        <p:nvSpPr>
          <p:cNvPr id="4" name="TextBox 3">
            <a:extLst>
              <a:ext uri="{FF2B5EF4-FFF2-40B4-BE49-F238E27FC236}">
                <a16:creationId xmlns:a16="http://schemas.microsoft.com/office/drawing/2014/main" id="{8ECDEBB6-E6FF-4568-8CD9-8E129706BACA}"/>
              </a:ext>
            </a:extLst>
          </p:cNvPr>
          <p:cNvSpPr txBox="1"/>
          <p:nvPr/>
        </p:nvSpPr>
        <p:spPr>
          <a:xfrm>
            <a:off x="358836" y="1730594"/>
            <a:ext cx="8666921" cy="185589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nSpc>
                <a:spcPct val="107000"/>
              </a:lnSpc>
              <a:buFont typeface="Wingdings" panose="05000000000000000000" pitchFamily="2"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Правительство Российской Федерации вправе установить </a:t>
            </a:r>
            <a:r>
              <a:rPr lang="ru-RU" sz="1800" b="1" kern="1200" dirty="0">
                <a:solidFill>
                  <a:srgbClr val="000000"/>
                </a:solidFill>
                <a:effectLst/>
                <a:latin typeface="Times New Roman" panose="02020603050405020304" pitchFamily="18" charset="0"/>
                <a:ea typeface="Calibri" panose="020F0502020204030204" pitchFamily="34" charset="0"/>
              </a:rPr>
              <a:t>типовые условия контрактов</a:t>
            </a:r>
            <a:r>
              <a:rPr lang="ru-RU" sz="1800" kern="1200" dirty="0">
                <a:solidFill>
                  <a:srgbClr val="000000"/>
                </a:solidFill>
                <a:effectLst/>
                <a:latin typeface="Times New Roman" panose="02020603050405020304" pitchFamily="18" charset="0"/>
                <a:ea typeface="Calibri" panose="020F0502020204030204" pitchFamily="34" charset="0"/>
              </a:rPr>
              <a:t>, подлежащие применению заказчиками при осуществлении закупок. </a:t>
            </a:r>
            <a:endParaRPr lang="en-US" sz="1800" kern="1200" dirty="0">
              <a:solidFill>
                <a:srgbClr val="000000"/>
              </a:solidFill>
              <a:effectLst/>
              <a:latin typeface="Times New Roman" panose="02020603050405020304" pitchFamily="18" charset="0"/>
              <a:ea typeface="Calibri" panose="020F0502020204030204" pitchFamily="34" charset="0"/>
            </a:endParaRPr>
          </a:p>
          <a:p>
            <a:pPr marL="342900" lvl="0" indent="-342900">
              <a:lnSpc>
                <a:spcPct val="107000"/>
              </a:lnSpc>
              <a:buFont typeface="Wingdings" panose="05000000000000000000" pitchFamily="2" charset="2"/>
              <a:buChar char=""/>
              <a:tabLst>
                <a:tab pos="457200" algn="l"/>
              </a:tabLst>
            </a:pPr>
            <a:endParaRPr lang="en-US" dirty="0">
              <a:solidFill>
                <a:srgbClr val="000000"/>
              </a:solidFill>
              <a:latin typeface="Times New Roman" panose="02020603050405020304" pitchFamily="18" charset="0"/>
              <a:ea typeface="Calibri" panose="020F0502020204030204" pitchFamily="34" charset="0"/>
            </a:endParaRPr>
          </a:p>
          <a:p>
            <a:pPr marL="342900" lvl="0" indent="-342900">
              <a:lnSpc>
                <a:spcPct val="107000"/>
              </a:lnSpc>
              <a:buFont typeface="Wingdings" panose="05000000000000000000" pitchFamily="2" charset="2"/>
              <a:buChar char=""/>
              <a:tabLst>
                <a:tab pos="457200" algn="l"/>
              </a:tabLst>
            </a:pPr>
            <a:r>
              <a:rPr lang="ru-RU" sz="1800" kern="1200" dirty="0">
                <a:solidFill>
                  <a:srgbClr val="000000"/>
                </a:solidFill>
                <a:effectLst/>
                <a:latin typeface="Times New Roman" panose="02020603050405020304" pitchFamily="18" charset="0"/>
                <a:ea typeface="Calibri" panose="020F0502020204030204" pitchFamily="34" charset="0"/>
              </a:rPr>
              <a:t>Типовые условия контрактов размещаются на официальном сайте (</a:t>
            </a:r>
            <a:r>
              <a:rPr lang="ru-RU" sz="1800" i="1" kern="1200" dirty="0">
                <a:solidFill>
                  <a:srgbClr val="000000"/>
                </a:solidFill>
                <a:effectLst/>
                <a:latin typeface="Times New Roman" panose="02020603050405020304" pitchFamily="18" charset="0"/>
                <a:ea typeface="Calibri" panose="020F0502020204030204" pitchFamily="34" charset="0"/>
              </a:rPr>
              <a:t>до размещения применяются типовые контракты/типовые условия контрактов, утвержденные ранее соответствующими ведомствами, не противоречащие Закону</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AE77600-95BD-4059-A9ED-17079FD015E8}"/>
              </a:ext>
            </a:extLst>
          </p:cNvPr>
          <p:cNvSpPr txBox="1"/>
          <p:nvPr/>
        </p:nvSpPr>
        <p:spPr>
          <a:xfrm>
            <a:off x="358836" y="134386"/>
            <a:ext cx="6591929" cy="400110"/>
          </a:xfrm>
          <a:prstGeom prst="rect">
            <a:avLst/>
          </a:prstGeom>
          <a:noFill/>
        </p:spPr>
        <p:txBody>
          <a:bodyPr wrap="square">
            <a:spAutoFit/>
          </a:bodyPr>
          <a:lstStyle/>
          <a:p>
            <a:pPr algn="ct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mn-ea"/>
              </a:rPr>
              <a:t>Типовые контракты</a:t>
            </a:r>
            <a:r>
              <a:rPr lang="en-US"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mn-ea"/>
              </a:rPr>
              <a:t> / </a:t>
            </a: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типовые условия контрактов</a:t>
            </a:r>
            <a:endParaRPr lang="ru-RU" sz="2000" dirty="0">
              <a:solidFill>
                <a:srgbClr val="0E779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818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7748560-45D4-4F74-B67B-CFF24496F07A}"/>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6</a:t>
            </a:fld>
            <a:endParaRPr lang="en-US" dirty="0"/>
          </a:p>
        </p:txBody>
      </p:sp>
      <p:sp>
        <p:nvSpPr>
          <p:cNvPr id="5" name="TextBox 4">
            <a:extLst>
              <a:ext uri="{FF2B5EF4-FFF2-40B4-BE49-F238E27FC236}">
                <a16:creationId xmlns:a16="http://schemas.microsoft.com/office/drawing/2014/main" id="{4DC35CDA-ABD4-479B-827F-96FAFBB47F45}"/>
              </a:ext>
            </a:extLst>
          </p:cNvPr>
          <p:cNvSpPr txBox="1"/>
          <p:nvPr/>
        </p:nvSpPr>
        <p:spPr>
          <a:xfrm>
            <a:off x="358836" y="1094422"/>
            <a:ext cx="8785164" cy="3231654"/>
          </a:xfrm>
          <a:prstGeom prst="rect">
            <a:avLst/>
          </a:prstGeom>
          <a:noFill/>
        </p:spPr>
        <p:txBody>
          <a:bodyPr wrap="square">
            <a:spAutoFit/>
          </a:bodyPr>
          <a:lstStyle/>
          <a:p>
            <a:pPr marL="285750" indent="-285750">
              <a:spcAft>
                <a:spcPts val="1200"/>
              </a:spcAft>
              <a:buClr>
                <a:srgbClr val="0E779D"/>
              </a:buClr>
              <a:buFont typeface="Wingdings" panose="05000000000000000000" pitchFamily="2" charset="2"/>
              <a:buChar char="Ø"/>
            </a:pPr>
            <a:r>
              <a:rPr lang="ru-RU" sz="1800" kern="1200" dirty="0">
                <a:effectLst/>
                <a:latin typeface="Times New Roman" panose="02020603050405020304" pitchFamily="18" charset="0"/>
                <a:ea typeface="Times New Roman" panose="02020603050405020304" pitchFamily="18" charset="0"/>
              </a:rPr>
              <a:t>Установлены новые правила осуществления закрытых закупок</a:t>
            </a:r>
          </a:p>
          <a:p>
            <a:pPr marL="285750" indent="-285750">
              <a:spcAft>
                <a:spcPts val="1200"/>
              </a:spcAft>
              <a:buClr>
                <a:srgbClr val="0E779D"/>
              </a:buClr>
              <a:buFont typeface="Wingdings" panose="05000000000000000000" pitchFamily="2" charset="2"/>
              <a:buChar char="Ø"/>
            </a:pPr>
            <a:r>
              <a:rPr lang="ru-RU" dirty="0">
                <a:latin typeface="Times New Roman" panose="02020603050405020304" pitchFamily="18" charset="0"/>
                <a:ea typeface="Times New Roman" panose="02020603050405020304" pitchFamily="18" charset="0"/>
              </a:rPr>
              <a:t>Банковская гарантия заменена на независимую гарантию</a:t>
            </a:r>
            <a:endParaRPr lang="ru-RU" sz="1800" kern="1200" dirty="0">
              <a:effectLst/>
              <a:latin typeface="Times New Roman" panose="02020603050405020304" pitchFamily="18" charset="0"/>
              <a:ea typeface="Times New Roman" panose="02020603050405020304" pitchFamily="18" charset="0"/>
            </a:endParaRPr>
          </a:p>
          <a:p>
            <a:pPr marL="285750" indent="-285750">
              <a:spcAft>
                <a:spcPts val="1200"/>
              </a:spcAft>
              <a:buClr>
                <a:srgbClr val="0E779D"/>
              </a:buClr>
              <a:buFont typeface="Wingdings" panose="05000000000000000000" pitchFamily="2" charset="2"/>
              <a:buChar char="Ø"/>
            </a:pPr>
            <a:r>
              <a:rPr lang="ru-RU" sz="1800" kern="1200" dirty="0">
                <a:effectLst/>
                <a:latin typeface="Times New Roman" panose="02020603050405020304" pitchFamily="18" charset="0"/>
                <a:ea typeface="Times New Roman" panose="02020603050405020304" pitchFamily="18" charset="0"/>
              </a:rPr>
              <a:t>Добавлены новые сроки внесения некоторой информации в реестр контрактов</a:t>
            </a:r>
            <a:endParaRPr lang="en-US" sz="1800" kern="1200" dirty="0">
              <a:effectLst/>
              <a:latin typeface="Times New Roman" panose="02020603050405020304" pitchFamily="18" charset="0"/>
              <a:ea typeface="Times New Roman" panose="02020603050405020304" pitchFamily="18" charset="0"/>
            </a:endParaRPr>
          </a:p>
          <a:p>
            <a:pPr marL="285750" indent="-285750">
              <a:spcAft>
                <a:spcPts val="1200"/>
              </a:spcAft>
              <a:buClr>
                <a:srgbClr val="0E779D"/>
              </a:buClr>
              <a:buFont typeface="Wingdings" panose="05000000000000000000" pitchFamily="2" charset="2"/>
              <a:buChar char="Ø"/>
            </a:pPr>
            <a:r>
              <a:rPr lang="ru-RU" sz="1800" kern="1200" dirty="0">
                <a:effectLst/>
                <a:latin typeface="Times New Roman" panose="02020603050405020304" pitchFamily="18" charset="0"/>
                <a:ea typeface="Times New Roman" panose="02020603050405020304" pitchFamily="18" charset="0"/>
              </a:rPr>
              <a:t>Установлен новый порядок обжалования действий/бездействий субъектов контроля</a:t>
            </a:r>
          </a:p>
          <a:p>
            <a:pPr marL="285750" indent="-285750">
              <a:spcAft>
                <a:spcPts val="1200"/>
              </a:spcAft>
              <a:buClr>
                <a:srgbClr val="0E779D"/>
              </a:buClr>
              <a:buFont typeface="Wingdings" panose="05000000000000000000" pitchFamily="2" charset="2"/>
              <a:buChar char="Ø"/>
            </a:pPr>
            <a:r>
              <a:rPr lang="ru-RU" dirty="0">
                <a:latin typeface="Times New Roman" panose="02020603050405020304" pitchFamily="18" charset="0"/>
                <a:ea typeface="Times New Roman" panose="02020603050405020304" pitchFamily="18" charset="0"/>
              </a:rPr>
              <a:t>Внесены новые понятия, используемые в законе</a:t>
            </a:r>
          </a:p>
          <a:p>
            <a:pPr marL="285750" indent="-285750">
              <a:spcAft>
                <a:spcPts val="1200"/>
              </a:spcAft>
              <a:buClr>
                <a:srgbClr val="0E779D"/>
              </a:buClr>
              <a:buFont typeface="Wingdings" panose="05000000000000000000" pitchFamily="2" charset="2"/>
              <a:buChar char="Ø"/>
            </a:pPr>
            <a:r>
              <a:rPr lang="ru-RU" sz="1800" kern="1200" dirty="0">
                <a:effectLst/>
                <a:latin typeface="Times New Roman" panose="02020603050405020304" pitchFamily="18" charset="0"/>
                <a:ea typeface="Times New Roman" panose="02020603050405020304" pitchFamily="18" charset="0"/>
              </a:rPr>
              <a:t>Оптимизирован подход к обеспечению контрактов жизненного цикла и их изменению</a:t>
            </a:r>
          </a:p>
          <a:p>
            <a:pPr marL="285750" indent="-285750">
              <a:spcAft>
                <a:spcPts val="1200"/>
              </a:spcAft>
              <a:buClr>
                <a:srgbClr val="0E779D"/>
              </a:buClr>
              <a:buFont typeface="Wingdings" panose="05000000000000000000" pitchFamily="2" charset="2"/>
              <a:buChar char="Ø"/>
            </a:pPr>
            <a:endParaRPr lang="ru-RU"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6368047-210D-4249-92C6-65D911432D09}"/>
              </a:ext>
            </a:extLst>
          </p:cNvPr>
          <p:cNvSpPr txBox="1"/>
          <p:nvPr/>
        </p:nvSpPr>
        <p:spPr>
          <a:xfrm>
            <a:off x="358836" y="-13013"/>
            <a:ext cx="6606207" cy="400110"/>
          </a:xfrm>
          <a:prstGeom prst="rect">
            <a:avLst/>
          </a:prstGeom>
          <a:noFill/>
        </p:spPr>
        <p:txBody>
          <a:bodyPr wrap="square">
            <a:spAutoFit/>
          </a:bodyPr>
          <a:lstStyle/>
          <a:p>
            <a:pPr algn="ctr">
              <a:spcAft>
                <a:spcPts val="1200"/>
              </a:spcAft>
            </a:pPr>
            <a:r>
              <a:rPr lang="ru-RU" sz="20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Общие изменения</a:t>
            </a:r>
            <a:endParaRPr lang="ru-RU" sz="12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681666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60</a:t>
            </a:fld>
            <a:endParaRPr lang="en-US" dirty="0"/>
          </a:p>
        </p:txBody>
      </p:sp>
      <p:sp>
        <p:nvSpPr>
          <p:cNvPr id="4" name="TextBox 3">
            <a:extLst>
              <a:ext uri="{FF2B5EF4-FFF2-40B4-BE49-F238E27FC236}">
                <a16:creationId xmlns:a16="http://schemas.microsoft.com/office/drawing/2014/main" id="{F3957096-404E-4D3C-890E-3AE856A173CE}"/>
              </a:ext>
            </a:extLst>
          </p:cNvPr>
          <p:cNvSpPr txBox="1"/>
          <p:nvPr/>
        </p:nvSpPr>
        <p:spPr>
          <a:xfrm>
            <a:off x="358835" y="89267"/>
            <a:ext cx="6553139" cy="461665"/>
          </a:xfrm>
          <a:prstGeom prst="rect">
            <a:avLst/>
          </a:prstGeom>
          <a:noFill/>
        </p:spPr>
        <p:txBody>
          <a:bodyPr wrap="square">
            <a:spAutoFit/>
          </a:bodyPr>
          <a:lstStyle/>
          <a:p>
            <a:pPr algn="ctr">
              <a:spcAft>
                <a:spcPts val="12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Оформление неустойки (штрафа, пени)</a:t>
            </a:r>
            <a:endParaRPr lang="ru-RU" sz="2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A029D8C-83F5-433D-A41D-6325D57E7293}"/>
              </a:ext>
            </a:extLst>
          </p:cNvPr>
          <p:cNvSpPr txBox="1"/>
          <p:nvPr/>
        </p:nvSpPr>
        <p:spPr>
          <a:xfrm>
            <a:off x="1126434" y="845309"/>
            <a:ext cx="7136641" cy="2308324"/>
          </a:xfrm>
          <a:prstGeom prst="rect">
            <a:avLst/>
          </a:prstGeom>
          <a:noFill/>
        </p:spPr>
        <p:txBody>
          <a:bodyPr wrap="square">
            <a:spAutoFit/>
          </a:bodyPr>
          <a:lstStyle/>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В случае обмена документами при применении мер ответственности и совершении иных действий в случае нарушения поставщиком (подрядчиком, исполнителем) или заказчиком условий контракта, в отношении контракта, заключенного </a:t>
            </a:r>
            <a:r>
              <a:rPr lang="ru-RU" sz="1800" u="sng" kern="1200" dirty="0">
                <a:solidFill>
                  <a:srgbClr val="000000"/>
                </a:solidFill>
                <a:effectLst/>
                <a:latin typeface="Times New Roman" panose="02020603050405020304" pitchFamily="18" charset="0"/>
                <a:ea typeface="Times New Roman" panose="02020603050405020304" pitchFamily="18" charset="0"/>
              </a:rPr>
              <a:t>по результатам электронных процедур</a:t>
            </a:r>
            <a:r>
              <a:rPr lang="ru-RU" sz="1800" kern="1200" dirty="0">
                <a:solidFill>
                  <a:srgbClr val="000000"/>
                </a:solidFill>
                <a:effectLst/>
                <a:latin typeface="Times New Roman" panose="02020603050405020304" pitchFamily="18" charset="0"/>
                <a:ea typeface="Times New Roman" panose="02020603050405020304" pitchFamily="18" charset="0"/>
              </a:rPr>
              <a:t>, закрытых электронных процедур, обмен информацией осуществляется с использованием ЕИС путем направления электронных уведомлений, подписанных усиленной электронной подписью. </a:t>
            </a:r>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вступает в силу с 01.07.2022</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p:txBody>
      </p:sp>
      <p:pic>
        <p:nvPicPr>
          <p:cNvPr id="5" name="Рисунок 4" descr="Летающие деньги со сплошной заливкой">
            <a:extLst>
              <a:ext uri="{FF2B5EF4-FFF2-40B4-BE49-F238E27FC236}">
                <a16:creationId xmlns:a16="http://schemas.microsoft.com/office/drawing/2014/main" id="{67FE90DD-C656-42AF-893C-1197B9DDEF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56382" y="3288947"/>
            <a:ext cx="1504122" cy="1504122"/>
          </a:xfrm>
          <a:prstGeom prst="rect">
            <a:avLst/>
          </a:prstGeom>
        </p:spPr>
      </p:pic>
    </p:spTree>
    <p:extLst>
      <p:ext uri="{BB962C8B-B14F-4D97-AF65-F5344CB8AC3E}">
        <p14:creationId xmlns:p14="http://schemas.microsoft.com/office/powerpoint/2010/main" val="34900763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61</a:t>
            </a:fld>
            <a:endParaRPr lang="en-US" dirty="0"/>
          </a:p>
        </p:txBody>
      </p:sp>
      <p:sp>
        <p:nvSpPr>
          <p:cNvPr id="4" name="TextBox 3">
            <a:extLst>
              <a:ext uri="{FF2B5EF4-FFF2-40B4-BE49-F238E27FC236}">
                <a16:creationId xmlns:a16="http://schemas.microsoft.com/office/drawing/2014/main" id="{F3957096-404E-4D3C-890E-3AE856A173CE}"/>
              </a:ext>
            </a:extLst>
          </p:cNvPr>
          <p:cNvSpPr txBox="1"/>
          <p:nvPr/>
        </p:nvSpPr>
        <p:spPr>
          <a:xfrm>
            <a:off x="358835" y="89267"/>
            <a:ext cx="6553139" cy="461665"/>
          </a:xfrm>
          <a:prstGeom prst="rect">
            <a:avLst/>
          </a:prstGeom>
          <a:noFill/>
        </p:spPr>
        <p:txBody>
          <a:bodyPr wrap="square">
            <a:spAutoFit/>
          </a:bodyPr>
          <a:lstStyle/>
          <a:p>
            <a:pPr algn="ctr">
              <a:spcAft>
                <a:spcPts val="12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Расторжение контракта</a:t>
            </a:r>
            <a:endParaRPr lang="ru-RU" sz="2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A029D8C-83F5-433D-A41D-6325D57E7293}"/>
              </a:ext>
            </a:extLst>
          </p:cNvPr>
          <p:cNvSpPr txBox="1"/>
          <p:nvPr/>
        </p:nvSpPr>
        <p:spPr>
          <a:xfrm>
            <a:off x="358835" y="823823"/>
            <a:ext cx="8281928" cy="4103688"/>
          </a:xfrm>
          <a:prstGeom prst="rect">
            <a:avLst/>
          </a:prstGeom>
          <a:noFill/>
        </p:spPr>
        <p:txBody>
          <a:bodyPr wrap="square">
            <a:spAutoFit/>
          </a:bodyPr>
          <a:lstStyle/>
          <a:p>
            <a:pPr>
              <a:spcAft>
                <a:spcPts val="800"/>
              </a:spcAft>
            </a:pPr>
            <a:r>
              <a:rPr lang="ru-RU" sz="1800" kern="1200" dirty="0">
                <a:solidFill>
                  <a:srgbClr val="000000"/>
                </a:solidFill>
                <a:effectLst/>
                <a:latin typeface="Times New Roman" panose="02020603050405020304" pitchFamily="18" charset="0"/>
                <a:ea typeface="Times New Roman" panose="02020603050405020304" pitchFamily="18" charset="0"/>
              </a:rPr>
              <a:t>Односторонний отказ от исполнения контракта по результатам электронной процедуры направляется через ЕИС, в иных случаях – лично под расписку или только по почте.</a:t>
            </a:r>
            <a:endParaRPr lang="ru-RU" sz="1800" dirty="0">
              <a:effectLst/>
              <a:latin typeface="Calibri" panose="020F0502020204030204" pitchFamily="34" charset="0"/>
              <a:ea typeface="Calibri" panose="020F0502020204030204" pitchFamily="34" charset="0"/>
            </a:endParaRPr>
          </a:p>
          <a:p>
            <a:pPr>
              <a:spcAft>
                <a:spcPts val="800"/>
              </a:spcAft>
            </a:pPr>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вступает в силу с 1 июля 2022</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a:p>
            <a:pPr>
              <a:spcAft>
                <a:spcPts val="800"/>
              </a:spcAft>
            </a:pPr>
            <a:r>
              <a:rPr lang="ru-RU" sz="1800" kern="1200" dirty="0">
                <a:solidFill>
                  <a:srgbClr val="000000"/>
                </a:solidFill>
                <a:effectLst/>
                <a:latin typeface="Times New Roman" panose="02020603050405020304" pitchFamily="18" charset="0"/>
                <a:ea typeface="+mn-ea"/>
              </a:rPr>
              <a:t>Соглашение о расторжении контракта, заключенного по результатам электронных процедур, закрытых электронных процедур, заключается с использованием единой информационной системы.</a:t>
            </a:r>
            <a:endParaRPr lang="ru-RU" sz="1800" dirty="0">
              <a:effectLst/>
              <a:latin typeface="Calibri" panose="020F0502020204030204" pitchFamily="34" charset="0"/>
              <a:ea typeface="Calibri" panose="020F0502020204030204" pitchFamily="34" charset="0"/>
            </a:endParaRPr>
          </a:p>
          <a:p>
            <a:pPr>
              <a:spcAft>
                <a:spcPts val="800"/>
              </a:spcAft>
            </a:pPr>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вступает в силу с 1 января 2024</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Заключение контракта со вторым (или последующим) участником электронной закупки после расторжения контракта производится через электронную площадку (</a:t>
            </a:r>
            <a:r>
              <a:rPr lang="ru-RU" sz="1800" i="1" kern="1200" dirty="0">
                <a:solidFill>
                  <a:srgbClr val="000000"/>
                </a:solidFill>
                <a:effectLst/>
                <a:latin typeface="Times New Roman" panose="02020603050405020304" pitchFamily="18" charset="0"/>
                <a:ea typeface="+mn-ea"/>
              </a:rPr>
              <a:t>как с победителем</a:t>
            </a:r>
            <a:r>
              <a:rPr lang="ru-RU" sz="1800" kern="1200" dirty="0">
                <a:solidFill>
                  <a:srgbClr val="000000"/>
                </a:solidFill>
                <a:effectLst/>
                <a:latin typeface="Times New Roman" panose="02020603050405020304" pitchFamily="18" charset="0"/>
                <a:ea typeface="+mn-ea"/>
              </a:rPr>
              <a:t>).</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до 01.07.2022 заключение происходит по правилам установленных закрытых не электронных закупок</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921862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62</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909686" y="1193815"/>
            <a:ext cx="7540337" cy="1569660"/>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Контракт жизненного</a:t>
            </a:r>
          </a:p>
          <a:p>
            <a:r>
              <a:rPr lang="ru-RU" sz="4800" b="1" dirty="0">
                <a:solidFill>
                  <a:srgbClr val="0E779D"/>
                </a:solidFill>
                <a:latin typeface="Trebuchet MS" panose="020B0603020202020204" pitchFamily="34" charset="0"/>
                <a:cs typeface="Arial" panose="020B0604020202020204" pitchFamily="34" charset="0"/>
              </a:rPr>
              <a:t>цикла</a:t>
            </a:r>
            <a:endParaRPr lang="ru-RU" sz="1400" b="1" dirty="0">
              <a:latin typeface="Trebuchet MS" panose="020B0603020202020204" pitchFamily="34" charset="0"/>
              <a:cs typeface="Arial" panose="020B0604020202020204" pitchFamily="34" charset="0"/>
            </a:endParaRPr>
          </a:p>
        </p:txBody>
      </p:sp>
      <p:pic>
        <p:nvPicPr>
          <p:cNvPr id="5" name="Рисунок 4" descr="Контракт контур">
            <a:extLst>
              <a:ext uri="{FF2B5EF4-FFF2-40B4-BE49-F238E27FC236}">
                <a16:creationId xmlns:a16="http://schemas.microsoft.com/office/drawing/2014/main" id="{B37799ED-713A-4C88-AEE8-F04B504298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0026" y="313042"/>
            <a:ext cx="1569660" cy="1569660"/>
          </a:xfrm>
          <a:prstGeom prst="rect">
            <a:avLst/>
          </a:prstGeom>
        </p:spPr>
      </p:pic>
      <p:pic>
        <p:nvPicPr>
          <p:cNvPr id="6" name="Рисунок 5" descr="Архитектура контур">
            <a:extLst>
              <a:ext uri="{FF2B5EF4-FFF2-40B4-BE49-F238E27FC236}">
                <a16:creationId xmlns:a16="http://schemas.microsoft.com/office/drawing/2014/main" id="{F2C156FA-C9C8-41DB-97EF-AD835C5981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1284" y="1657350"/>
            <a:ext cx="914400" cy="914400"/>
          </a:xfrm>
          <a:prstGeom prst="rect">
            <a:avLst/>
          </a:prstGeom>
        </p:spPr>
      </p:pic>
      <p:pic>
        <p:nvPicPr>
          <p:cNvPr id="8" name="Рисунок 7" descr="Дом со сплошной заливкой">
            <a:extLst>
              <a:ext uri="{FF2B5EF4-FFF2-40B4-BE49-F238E27FC236}">
                <a16:creationId xmlns:a16="http://schemas.microsoft.com/office/drawing/2014/main" id="{CDF998EE-C4D4-43D7-B02B-E80713B644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607" y="4107066"/>
            <a:ext cx="914400" cy="914400"/>
          </a:xfrm>
          <a:prstGeom prst="rect">
            <a:avLst/>
          </a:prstGeom>
        </p:spPr>
      </p:pic>
      <p:pic>
        <p:nvPicPr>
          <p:cNvPr id="10" name="Рисунок 9" descr="Линия со стрелкой: изгиб по часовой стрелке со сплошной заливкой">
            <a:extLst>
              <a:ext uri="{FF2B5EF4-FFF2-40B4-BE49-F238E27FC236}">
                <a16:creationId xmlns:a16="http://schemas.microsoft.com/office/drawing/2014/main" id="{44614177-77B5-43B3-A6BC-17CB4F7297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916689" y="2199328"/>
            <a:ext cx="914400" cy="914400"/>
          </a:xfrm>
          <a:prstGeom prst="rect">
            <a:avLst/>
          </a:prstGeom>
        </p:spPr>
      </p:pic>
      <p:pic>
        <p:nvPicPr>
          <p:cNvPr id="12" name="Рисунок 11" descr="Подъемный механизм контур">
            <a:extLst>
              <a:ext uri="{FF2B5EF4-FFF2-40B4-BE49-F238E27FC236}">
                <a16:creationId xmlns:a16="http://schemas.microsoft.com/office/drawing/2014/main" id="{F28C379D-5B75-4196-B5F6-5BC324A9BC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8091" y="2900918"/>
            <a:ext cx="914400" cy="914400"/>
          </a:xfrm>
          <a:prstGeom prst="rect">
            <a:avLst/>
          </a:prstGeom>
        </p:spPr>
      </p:pic>
      <p:pic>
        <p:nvPicPr>
          <p:cNvPr id="14" name="Рисунок 13" descr="Линия со стрелкой: изгиб по часовой стрелке со сплошной заливкой">
            <a:extLst>
              <a:ext uri="{FF2B5EF4-FFF2-40B4-BE49-F238E27FC236}">
                <a16:creationId xmlns:a16="http://schemas.microsoft.com/office/drawing/2014/main" id="{B6A24628-0875-4E2A-BB16-F1ED502F4F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flipH="1">
            <a:off x="231558" y="3421063"/>
            <a:ext cx="914400" cy="914400"/>
          </a:xfrm>
          <a:prstGeom prst="rect">
            <a:avLst/>
          </a:prstGeom>
        </p:spPr>
      </p:pic>
    </p:spTree>
    <p:extLst>
      <p:ext uri="{BB962C8B-B14F-4D97-AF65-F5344CB8AC3E}">
        <p14:creationId xmlns:p14="http://schemas.microsoft.com/office/powerpoint/2010/main" val="818294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FAE1341-FD16-4352-BCDF-EEDB5A7E7AB7}"/>
              </a:ext>
            </a:extLst>
          </p:cNvPr>
          <p:cNvSpPr>
            <a:spLocks noGrp="1"/>
          </p:cNvSpPr>
          <p:nvPr>
            <p:ph type="sldNum" sz="quarter" idx="12"/>
          </p:nvPr>
        </p:nvSpPr>
        <p:spPr/>
        <p:txBody>
          <a:bodyPr/>
          <a:lstStyle/>
          <a:p>
            <a:fld id="{2066355A-084C-D24E-9AD2-7E4FC41EA627}" type="slidenum">
              <a:rPr lang="en-US" smtClean="0"/>
              <a:pPr/>
              <a:t>63</a:t>
            </a:fld>
            <a:endParaRPr lang="en-US" dirty="0"/>
          </a:p>
        </p:txBody>
      </p:sp>
      <p:sp>
        <p:nvSpPr>
          <p:cNvPr id="4" name="TextBox 3">
            <a:extLst>
              <a:ext uri="{FF2B5EF4-FFF2-40B4-BE49-F238E27FC236}">
                <a16:creationId xmlns:a16="http://schemas.microsoft.com/office/drawing/2014/main" id="{BCCE78D9-E32C-4E5F-A422-FE5A2F61E7C8}"/>
              </a:ext>
            </a:extLst>
          </p:cNvPr>
          <p:cNvSpPr txBox="1"/>
          <p:nvPr/>
        </p:nvSpPr>
        <p:spPr>
          <a:xfrm>
            <a:off x="358836" y="1007417"/>
            <a:ext cx="8630419" cy="3615862"/>
          </a:xfrm>
          <a:prstGeom prst="rect">
            <a:avLst/>
          </a:prstGeom>
          <a:noFill/>
        </p:spPr>
        <p:txBody>
          <a:bodyPr wrap="square">
            <a:spAutoFit/>
          </a:bodyPr>
          <a:lstStyle/>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Заказчик вправе заключить контракт жизненного цикла</a:t>
            </a:r>
            <a:r>
              <a:rPr lang="ru-RU" sz="1800" kern="1200" dirty="0">
                <a:solidFill>
                  <a:srgbClr val="000000"/>
                </a:solidFill>
                <a:effectLst/>
                <a:latin typeface="Times New Roman" panose="02020603050405020304" pitchFamily="18" charset="0"/>
                <a:ea typeface="Calibri" panose="020F0502020204030204" pitchFamily="34" charset="0"/>
              </a:rPr>
              <a:t> в случае, если предметом такого контракта являются новые машины и оборудование, а также в иных случаях, установленных Правительством РФ.</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В контракте должна содержаться стоимость жизненного цикла товара или созданного в результате выполнения работы объекта, включающая</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1) </a:t>
            </a:r>
            <a:r>
              <a:rPr lang="ru-RU" sz="1800" b="1" kern="1200" dirty="0">
                <a:solidFill>
                  <a:srgbClr val="000000"/>
                </a:solidFill>
                <a:effectLst/>
                <a:latin typeface="Times New Roman" panose="02020603050405020304" pitchFamily="18" charset="0"/>
                <a:ea typeface="Calibri" panose="020F0502020204030204" pitchFamily="34" charset="0"/>
              </a:rPr>
              <a:t>стоимость товара или работы </a:t>
            </a:r>
            <a:r>
              <a:rPr lang="ru-RU" sz="1800" kern="1200" dirty="0">
                <a:solidFill>
                  <a:srgbClr val="000000"/>
                </a:solidFill>
                <a:effectLst/>
                <a:latin typeface="Times New Roman" panose="02020603050405020304" pitchFamily="18" charset="0"/>
                <a:ea typeface="Calibri" panose="020F0502020204030204" pitchFamily="34" charset="0"/>
              </a:rPr>
              <a:t>(в том числе при необходимости стоимость работ по подготовке проектной документации, стоимость работ по созданию товара);</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2) </a:t>
            </a:r>
            <a:r>
              <a:rPr lang="ru-RU" sz="1800" b="1" kern="1200" dirty="0">
                <a:solidFill>
                  <a:srgbClr val="000000"/>
                </a:solidFill>
                <a:effectLst/>
                <a:latin typeface="Times New Roman" panose="02020603050405020304" pitchFamily="18" charset="0"/>
                <a:ea typeface="Calibri" panose="020F0502020204030204" pitchFamily="34" charset="0"/>
              </a:rPr>
              <a:t>стоимость последующего обслуживания</a:t>
            </a:r>
            <a:r>
              <a:rPr lang="ru-RU" sz="1800" kern="1200" dirty="0">
                <a:solidFill>
                  <a:srgbClr val="000000"/>
                </a:solidFill>
                <a:effectLst/>
                <a:latin typeface="Times New Roman" panose="02020603050405020304" pitchFamily="18" charset="0"/>
                <a:ea typeface="Calibri" panose="020F0502020204030204" pitchFamily="34" charset="0"/>
              </a:rPr>
              <a:t>, при необходимости эксплуатации в течение срока службы, ремонта и (или) утилизации поставленного товара или созданного в результате выполнения работы объекта капитального строительства или товара. (</a:t>
            </a:r>
            <a:r>
              <a:rPr lang="ru-RU" sz="1800" i="1" kern="1200" dirty="0">
                <a:solidFill>
                  <a:srgbClr val="000000"/>
                </a:solidFill>
                <a:effectLst/>
                <a:latin typeface="Times New Roman" panose="02020603050405020304" pitchFamily="18" charset="0"/>
                <a:ea typeface="Calibri" panose="020F0502020204030204" pitchFamily="34" charset="0"/>
              </a:rPr>
              <a:t>по сути, это является аналогом стоимости гарантийных обязательств</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3D022BC-25CD-41EA-8B44-173036D8168A}"/>
              </a:ext>
            </a:extLst>
          </p:cNvPr>
          <p:cNvSpPr txBox="1"/>
          <p:nvPr/>
        </p:nvSpPr>
        <p:spPr>
          <a:xfrm>
            <a:off x="358836" y="94224"/>
            <a:ext cx="6611807" cy="461665"/>
          </a:xfrm>
          <a:prstGeom prst="rect">
            <a:avLst/>
          </a:prstGeom>
          <a:noFill/>
        </p:spPr>
        <p:txBody>
          <a:bodyPr wrap="square" rtlCol="0">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mn-ea"/>
              </a:rPr>
              <a:t>Контракт жизненного</a:t>
            </a:r>
            <a:r>
              <a:rPr lang="en-US" sz="2400" dirty="0">
                <a:solidFill>
                  <a:srgbClr val="0E779D"/>
                </a:solidFill>
                <a:effectLst>
                  <a:outerShdw blurRad="38100" dist="38100" dir="2700000" algn="tl">
                    <a:srgbClr val="000000">
                      <a:alpha val="43137"/>
                    </a:srgbClr>
                  </a:outerShdw>
                </a:effectLst>
                <a:latin typeface="Calibri" panose="020F0502020204030204" pitchFamily="34" charset="0"/>
              </a:rPr>
              <a:t> </a:t>
            </a: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цикла</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33912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FAE1341-FD16-4352-BCDF-EEDB5A7E7AB7}"/>
              </a:ext>
            </a:extLst>
          </p:cNvPr>
          <p:cNvSpPr>
            <a:spLocks noGrp="1"/>
          </p:cNvSpPr>
          <p:nvPr>
            <p:ph type="sldNum" sz="quarter" idx="12"/>
          </p:nvPr>
        </p:nvSpPr>
        <p:spPr/>
        <p:txBody>
          <a:bodyPr/>
          <a:lstStyle/>
          <a:p>
            <a:fld id="{2066355A-084C-D24E-9AD2-7E4FC41EA627}" type="slidenum">
              <a:rPr lang="en-US" smtClean="0"/>
              <a:pPr/>
              <a:t>64</a:t>
            </a:fld>
            <a:endParaRPr lang="en-US" dirty="0"/>
          </a:p>
        </p:txBody>
      </p:sp>
      <p:sp>
        <p:nvSpPr>
          <p:cNvPr id="4" name="TextBox 3">
            <a:extLst>
              <a:ext uri="{FF2B5EF4-FFF2-40B4-BE49-F238E27FC236}">
                <a16:creationId xmlns:a16="http://schemas.microsoft.com/office/drawing/2014/main" id="{BCCE78D9-E32C-4E5F-A422-FE5A2F61E7C8}"/>
              </a:ext>
            </a:extLst>
          </p:cNvPr>
          <p:cNvSpPr txBox="1"/>
          <p:nvPr/>
        </p:nvSpPr>
        <p:spPr>
          <a:xfrm>
            <a:off x="358836" y="1007417"/>
            <a:ext cx="8630419" cy="2862322"/>
          </a:xfrm>
          <a:prstGeom prst="rect">
            <a:avLst/>
          </a:prstGeom>
          <a:noFill/>
        </p:spPr>
        <p:txBody>
          <a:bodyPr wrap="square">
            <a:spAutoFit/>
          </a:bodyPr>
          <a:lstStyle/>
          <a:p>
            <a:pPr algn="just"/>
            <a:r>
              <a:rPr lang="ru-RU" sz="1800" kern="1200" dirty="0">
                <a:solidFill>
                  <a:srgbClr val="000000"/>
                </a:solidFill>
                <a:effectLst/>
                <a:latin typeface="Times New Roman" panose="02020603050405020304" pitchFamily="18" charset="0"/>
                <a:ea typeface="+mn-ea"/>
              </a:rPr>
              <a:t>При исполнении контракта жизненного цикла оформление документа о приемке поставленного товара или выполненной работы (в том числе при необходимости проектирования объекта капитального строительства, создания товара, который должен быть создан в результате выполнения работы) осуществляется после предоставления поставщиком (подрядчиком) в соответствии Федеральным законом №44-ФЗ в порядке и в сроки, которые установлены контрактом, </a:t>
            </a:r>
            <a:r>
              <a:rPr lang="ru-RU" sz="1800" b="1" kern="1200" dirty="0">
                <a:solidFill>
                  <a:srgbClr val="000000"/>
                </a:solidFill>
                <a:effectLst/>
                <a:latin typeface="Times New Roman" panose="02020603050405020304" pitchFamily="18" charset="0"/>
                <a:ea typeface="+mn-ea"/>
              </a:rPr>
              <a:t>обеспечения исполнения контракта</a:t>
            </a:r>
            <a:r>
              <a:rPr lang="ru-RU" sz="1800" kern="1200" dirty="0">
                <a:solidFill>
                  <a:srgbClr val="000000"/>
                </a:solidFill>
                <a:effectLst/>
                <a:latin typeface="Times New Roman" panose="02020603050405020304" pitchFamily="18" charset="0"/>
                <a:ea typeface="+mn-ea"/>
              </a:rPr>
              <a:t> в части последующего обслуживания, при необходимости эксплуатации в течение срока службы, ремонта и (или) утилизации поставленного товара или созданного в результате выполнения работы объекта капитального строительства или товара.</a:t>
            </a:r>
            <a:endParaRPr lang="ru-RU"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1279DA7-E778-4732-8D06-CF4155759A0F}"/>
              </a:ext>
            </a:extLst>
          </p:cNvPr>
          <p:cNvSpPr txBox="1"/>
          <p:nvPr/>
        </p:nvSpPr>
        <p:spPr>
          <a:xfrm>
            <a:off x="358836" y="84087"/>
            <a:ext cx="6611807" cy="461665"/>
          </a:xfrm>
          <a:prstGeom prst="rect">
            <a:avLst/>
          </a:prstGeom>
          <a:noFill/>
        </p:spPr>
        <p:txBody>
          <a:bodyPr wrap="square" rtlCol="0">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mn-ea"/>
              </a:rPr>
              <a:t>Контракт жизненного</a:t>
            </a:r>
            <a:r>
              <a:rPr lang="en-US" sz="2400" dirty="0">
                <a:solidFill>
                  <a:srgbClr val="0E779D"/>
                </a:solidFill>
                <a:effectLst>
                  <a:outerShdw blurRad="38100" dist="38100" dir="2700000" algn="tl">
                    <a:srgbClr val="000000">
                      <a:alpha val="43137"/>
                    </a:srgbClr>
                  </a:outerShdw>
                </a:effectLst>
                <a:latin typeface="Calibri" panose="020F0502020204030204" pitchFamily="34" charset="0"/>
              </a:rPr>
              <a:t> </a:t>
            </a: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цикла</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81581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AC81D48-AFE4-4106-A021-C3FD8E73BA06}"/>
              </a:ext>
            </a:extLst>
          </p:cNvPr>
          <p:cNvSpPr>
            <a:spLocks noGrp="1"/>
          </p:cNvSpPr>
          <p:nvPr>
            <p:ph type="sldNum" sz="quarter" idx="12"/>
          </p:nvPr>
        </p:nvSpPr>
        <p:spPr/>
        <p:txBody>
          <a:bodyPr/>
          <a:lstStyle/>
          <a:p>
            <a:fld id="{2066355A-084C-D24E-9AD2-7E4FC41EA627}" type="slidenum">
              <a:rPr lang="en-US" smtClean="0"/>
              <a:pPr/>
              <a:t>65</a:t>
            </a:fld>
            <a:endParaRPr lang="en-US" dirty="0"/>
          </a:p>
        </p:txBody>
      </p:sp>
      <p:sp>
        <p:nvSpPr>
          <p:cNvPr id="4" name="TextBox 3">
            <a:extLst>
              <a:ext uri="{FF2B5EF4-FFF2-40B4-BE49-F238E27FC236}">
                <a16:creationId xmlns:a16="http://schemas.microsoft.com/office/drawing/2014/main" id="{19F65734-DF48-46F6-9D07-3E6A0206F57C}"/>
              </a:ext>
            </a:extLst>
          </p:cNvPr>
          <p:cNvSpPr txBox="1"/>
          <p:nvPr/>
        </p:nvSpPr>
        <p:spPr>
          <a:xfrm>
            <a:off x="655982" y="999496"/>
            <a:ext cx="7248939" cy="2308324"/>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Times New Roman" panose="02020603050405020304" pitchFamily="18" charset="0"/>
              </a:rPr>
              <a:t>При заключении контракта жизненного цикла – обеспечение исполнения контракта устанавливается отдельно для каждой установленной стоимости обязательств по контракту.</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Для основных обязательств (</a:t>
            </a:r>
            <a:r>
              <a:rPr lang="ru-RU" sz="1800" i="1" kern="1200" dirty="0">
                <a:solidFill>
                  <a:srgbClr val="000000"/>
                </a:solidFill>
                <a:effectLst/>
                <a:latin typeface="Times New Roman" panose="02020603050405020304" pitchFamily="18" charset="0"/>
                <a:ea typeface="Times New Roman" panose="02020603050405020304" pitchFamily="18" charset="0"/>
              </a:rPr>
              <a:t>проектирование, создание, поставка, исполнение</a:t>
            </a:r>
            <a:r>
              <a:rPr lang="ru-RU" sz="1800" kern="1200" dirty="0">
                <a:solidFill>
                  <a:srgbClr val="000000"/>
                </a:solidFill>
                <a:effectLst/>
                <a:latin typeface="Times New Roman" panose="02020603050405020304" pitchFamily="18" charset="0"/>
                <a:ea typeface="Times New Roman" panose="02020603050405020304" pitchFamily="18" charset="0"/>
              </a:rPr>
              <a:t>) размер обеспечения устанавливается по общему сценарию (от 0,5% до 30%) от их стоимости, а в части последующего обслуживания, ремонта, эксплуатации, утилизации – в размере </a:t>
            </a:r>
            <a:r>
              <a:rPr lang="ru-RU" sz="1800" b="1" kern="1200" dirty="0">
                <a:solidFill>
                  <a:srgbClr val="000000"/>
                </a:solidFill>
                <a:effectLst/>
                <a:latin typeface="Times New Roman" panose="02020603050405020304" pitchFamily="18" charset="0"/>
                <a:ea typeface="Times New Roman" panose="02020603050405020304" pitchFamily="18" charset="0"/>
              </a:rPr>
              <a:t>до 10% от стоимости таких обязательств.</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07CBEC3E-333B-4F90-BB46-073EB0359E65}"/>
              </a:ext>
            </a:extLst>
          </p:cNvPr>
          <p:cNvSpPr txBox="1"/>
          <p:nvPr/>
        </p:nvSpPr>
        <p:spPr>
          <a:xfrm>
            <a:off x="358836" y="54466"/>
            <a:ext cx="6611807" cy="461665"/>
          </a:xfrm>
          <a:prstGeom prst="rect">
            <a:avLst/>
          </a:prstGeom>
          <a:noFill/>
        </p:spPr>
        <p:txBody>
          <a:bodyPr wrap="square" rtlCol="0">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ea typeface="+mn-ea"/>
              </a:rPr>
              <a:t>Контракт жизненного</a:t>
            </a:r>
            <a:r>
              <a:rPr lang="en-US" sz="2400" dirty="0">
                <a:solidFill>
                  <a:srgbClr val="0E779D"/>
                </a:solidFill>
                <a:effectLst>
                  <a:outerShdw blurRad="38100" dist="38100" dir="2700000" algn="tl">
                    <a:srgbClr val="000000">
                      <a:alpha val="43137"/>
                    </a:srgbClr>
                  </a:outerShdw>
                </a:effectLst>
                <a:latin typeface="Calibri" panose="020F0502020204030204" pitchFamily="34" charset="0"/>
              </a:rPr>
              <a:t> </a:t>
            </a: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цикла</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6" name="Рисунок 5" descr="Сейф со сплошной заливкой">
            <a:extLst>
              <a:ext uri="{FF2B5EF4-FFF2-40B4-BE49-F238E27FC236}">
                <a16:creationId xmlns:a16="http://schemas.microsoft.com/office/drawing/2014/main" id="{6502FF82-82AF-41D9-A196-9FC5A9B2B8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2699" y="2939057"/>
            <a:ext cx="2204443" cy="2204443"/>
          </a:xfrm>
          <a:prstGeom prst="rect">
            <a:avLst/>
          </a:prstGeom>
        </p:spPr>
      </p:pic>
    </p:spTree>
    <p:extLst>
      <p:ext uri="{BB962C8B-B14F-4D97-AF65-F5344CB8AC3E}">
        <p14:creationId xmlns:p14="http://schemas.microsoft.com/office/powerpoint/2010/main" val="63769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AC81D48-AFE4-4106-A021-C3FD8E73BA06}"/>
              </a:ext>
            </a:extLst>
          </p:cNvPr>
          <p:cNvSpPr>
            <a:spLocks noGrp="1"/>
          </p:cNvSpPr>
          <p:nvPr>
            <p:ph type="sldNum" sz="quarter" idx="12"/>
          </p:nvPr>
        </p:nvSpPr>
        <p:spPr/>
        <p:txBody>
          <a:bodyPr/>
          <a:lstStyle/>
          <a:p>
            <a:fld id="{2066355A-084C-D24E-9AD2-7E4FC41EA627}" type="slidenum">
              <a:rPr lang="en-US" smtClean="0"/>
              <a:pPr/>
              <a:t>66</a:t>
            </a:fld>
            <a:endParaRPr lang="en-US" dirty="0"/>
          </a:p>
        </p:txBody>
      </p:sp>
      <p:sp>
        <p:nvSpPr>
          <p:cNvPr id="4" name="TextBox 3">
            <a:extLst>
              <a:ext uri="{FF2B5EF4-FFF2-40B4-BE49-F238E27FC236}">
                <a16:creationId xmlns:a16="http://schemas.microsoft.com/office/drawing/2014/main" id="{19F65734-DF48-46F6-9D07-3E6A0206F57C}"/>
              </a:ext>
            </a:extLst>
          </p:cNvPr>
          <p:cNvSpPr txBox="1"/>
          <p:nvPr/>
        </p:nvSpPr>
        <p:spPr>
          <a:xfrm>
            <a:off x="1458766" y="1418411"/>
            <a:ext cx="5982329" cy="2031325"/>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mn-ea"/>
              </a:rPr>
              <a:t>Положения об изменении контрактов на строительство и капитальный ремонт предусмотренные частями 1.3, 8, 9 статьи 95 Закона №44-ФЗ применяются также к контрактам жизненного цикла, предусмотренным частями 16 и 16.1 статьи 34 Закона №44-ФЗ (проектирование и строительство) в отношении объектов капитального строительства.</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FAA57EE-D561-4157-9A97-7F0D80DC503F}"/>
              </a:ext>
            </a:extLst>
          </p:cNvPr>
          <p:cNvSpPr txBox="1"/>
          <p:nvPr/>
        </p:nvSpPr>
        <p:spPr>
          <a:xfrm>
            <a:off x="358836" y="84078"/>
            <a:ext cx="6598555"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Изменение контракта жизненного цикла </a:t>
            </a:r>
            <a:endParaRPr lang="ru-RU" sz="1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7" name="Рисунок 6" descr="Буфер обмена контур">
            <a:extLst>
              <a:ext uri="{FF2B5EF4-FFF2-40B4-BE49-F238E27FC236}">
                <a16:creationId xmlns:a16="http://schemas.microsoft.com/office/drawing/2014/main" id="{59C882B9-2DA9-4F5E-BEE9-007C0E30DE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436" y="3679544"/>
            <a:ext cx="914400" cy="914400"/>
          </a:xfrm>
          <a:prstGeom prst="rect">
            <a:avLst/>
          </a:prstGeom>
        </p:spPr>
      </p:pic>
      <p:pic>
        <p:nvPicPr>
          <p:cNvPr id="9" name="Рисунок 8" descr="Здание контур">
            <a:extLst>
              <a:ext uri="{FF2B5EF4-FFF2-40B4-BE49-F238E27FC236}">
                <a16:creationId xmlns:a16="http://schemas.microsoft.com/office/drawing/2014/main" id="{2B32C83E-4BA3-4CA5-811F-9AA46E9672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5705" y="3404646"/>
            <a:ext cx="914400" cy="914400"/>
          </a:xfrm>
          <a:prstGeom prst="rect">
            <a:avLst/>
          </a:prstGeom>
        </p:spPr>
      </p:pic>
    </p:spTree>
    <p:extLst>
      <p:ext uri="{BB962C8B-B14F-4D97-AF65-F5344CB8AC3E}">
        <p14:creationId xmlns:p14="http://schemas.microsoft.com/office/powerpoint/2010/main" val="2535524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31CE17B-923F-467E-A897-B39CB3A604E0}"/>
              </a:ext>
            </a:extLst>
          </p:cNvPr>
          <p:cNvSpPr>
            <a:spLocks noGrp="1"/>
          </p:cNvSpPr>
          <p:nvPr>
            <p:ph type="sldNum" sz="quarter" idx="12"/>
          </p:nvPr>
        </p:nvSpPr>
        <p:spPr/>
        <p:txBody>
          <a:bodyPr/>
          <a:lstStyle/>
          <a:p>
            <a:fld id="{2066355A-084C-D24E-9AD2-7E4FC41EA627}" type="slidenum">
              <a:rPr lang="en-US" smtClean="0"/>
              <a:pPr/>
              <a:t>67</a:t>
            </a:fld>
            <a:endParaRPr lang="en-US" dirty="0"/>
          </a:p>
        </p:txBody>
      </p:sp>
      <p:sp>
        <p:nvSpPr>
          <p:cNvPr id="4" name="TextBox 3">
            <a:extLst>
              <a:ext uri="{FF2B5EF4-FFF2-40B4-BE49-F238E27FC236}">
                <a16:creationId xmlns:a16="http://schemas.microsoft.com/office/drawing/2014/main" id="{9337D024-E303-44C9-8275-43A3608113D4}"/>
              </a:ext>
            </a:extLst>
          </p:cNvPr>
          <p:cNvSpPr txBox="1"/>
          <p:nvPr/>
        </p:nvSpPr>
        <p:spPr>
          <a:xfrm>
            <a:off x="358835" y="788505"/>
            <a:ext cx="8785165" cy="3970318"/>
          </a:xfrm>
          <a:prstGeom prst="rect">
            <a:avLst/>
          </a:prstGeom>
          <a:noFill/>
        </p:spPr>
        <p:txBody>
          <a:bodyPr wrap="square">
            <a:spAutoFit/>
          </a:bodyPr>
          <a:lstStyle/>
          <a:p>
            <a:r>
              <a:rPr lang="ru-RU" sz="1800" i="1" kern="1200" dirty="0">
                <a:solidFill>
                  <a:srgbClr val="000000"/>
                </a:solidFill>
                <a:effectLst/>
                <a:latin typeface="Times New Roman" panose="02020603050405020304" pitchFamily="18" charset="0"/>
                <a:ea typeface="+mn-ea"/>
              </a:rPr>
              <a:t>П. 12 ч. 1 ст. 95 Закона №44-ФЗ</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В контракт можно вносить изменение, если при исполнении контракта изменяется срок исполнения отдельного этапа (отдельных этапов) исполнения контракта в рамках срока исполнения контракта, предусмотренного при его заключении.</a:t>
            </a:r>
            <a:endParaRPr lang="ru-RU" sz="1800" dirty="0">
              <a:effectLst/>
              <a:latin typeface="Calibri" panose="020F0502020204030204" pitchFamily="34" charset="0"/>
              <a:ea typeface="Calibri" panose="020F0502020204030204" pitchFamily="34" charset="0"/>
            </a:endParaRPr>
          </a:p>
          <a:p>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r>
              <a:rPr lang="ru-RU" sz="1800" dirty="0">
                <a:effectLst/>
                <a:latin typeface="Times New Roman" panose="02020603050405020304" pitchFamily="18" charset="0"/>
                <a:ea typeface="Times New Roman" panose="02020603050405020304" pitchFamily="18" charset="0"/>
              </a:rPr>
              <a:t>В случае изменения объема обязательств по контракту, связанных с его изменением, предусмотренным положениями части 1 статьи 95 Закона №44-ФЗ – положениями части 1.3 данной статьи предусмотрены правила изменения размера и порядка обеспечения исполнения контракта.</a:t>
            </a:r>
            <a:endParaRPr lang="ru-RU" sz="1800" dirty="0">
              <a:effectLst/>
              <a:latin typeface="Calibri" panose="020F0502020204030204" pitchFamily="34" charset="0"/>
              <a:ea typeface="Calibri" panose="020F0502020204030204" pitchFamily="34" charset="0"/>
            </a:endParaRPr>
          </a:p>
          <a:p>
            <a:pPr algn="ctr"/>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pPr algn="just"/>
            <a:r>
              <a:rPr lang="ru-RU" sz="1800" kern="1200" dirty="0">
                <a:solidFill>
                  <a:srgbClr val="000000"/>
                </a:solidFill>
                <a:effectLst/>
                <a:latin typeface="Times New Roman" panose="02020603050405020304" pitchFamily="18" charset="0"/>
                <a:ea typeface="+mn-ea"/>
              </a:rPr>
              <a:t>Соглашение об изменении условий контракта, заключенного по результатам электронных процедур, закрытых электронных процедур, заключается с использованием единой информационной системы.</a:t>
            </a:r>
            <a:endParaRPr lang="ru-RU" sz="1800" dirty="0">
              <a:effectLst/>
              <a:latin typeface="Calibri" panose="020F0502020204030204" pitchFamily="34" charset="0"/>
              <a:ea typeface="Calibri" panose="020F0502020204030204" pitchFamily="34" charset="0"/>
            </a:endParaRPr>
          </a:p>
          <a:p>
            <a:pPr algn="just"/>
            <a:r>
              <a:rPr lang="ru-RU" sz="1800" b="1" kern="1200" dirty="0">
                <a:solidFill>
                  <a:srgbClr val="000000"/>
                </a:solidFill>
                <a:effectLst/>
                <a:latin typeface="Times New Roman" panose="02020603050405020304" pitchFamily="18" charset="0"/>
                <a:ea typeface="+mn-ea"/>
              </a:rPr>
              <a:t>(</a:t>
            </a:r>
            <a:r>
              <a:rPr lang="ru-RU" sz="1800" b="1" i="1" kern="1200" dirty="0">
                <a:solidFill>
                  <a:srgbClr val="000000"/>
                </a:solidFill>
                <a:effectLst/>
                <a:latin typeface="Times New Roman" panose="02020603050405020304" pitchFamily="18" charset="0"/>
                <a:ea typeface="+mn-ea"/>
              </a:rPr>
              <a:t>вступает в силу с 01.01.2024</a:t>
            </a:r>
            <a:r>
              <a:rPr lang="ru-RU" sz="1800" b="1" kern="1200" dirty="0">
                <a:solidFill>
                  <a:srgbClr val="000000"/>
                </a:solidFill>
                <a:effectLst/>
                <a:latin typeface="Times New Roman" panose="02020603050405020304" pitchFamily="18" charset="0"/>
                <a:ea typeface="+mn-ea"/>
              </a:rPr>
              <a:t>)</a:t>
            </a:r>
            <a:endParaRPr lang="ru-RU" sz="1800" b="1"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28C003B-9931-4B44-9625-6B86AC722C30}"/>
              </a:ext>
            </a:extLst>
          </p:cNvPr>
          <p:cNvSpPr txBox="1"/>
          <p:nvPr/>
        </p:nvSpPr>
        <p:spPr>
          <a:xfrm>
            <a:off x="358836" y="78885"/>
            <a:ext cx="6598555"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Изменение контракта </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87627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p:txBody>
          <a:bodyPr/>
          <a:lstStyle/>
          <a:p>
            <a:fld id="{2066355A-084C-D24E-9AD2-7E4FC41EA627}" type="slidenum">
              <a:rPr lang="en-US" smtClean="0"/>
              <a:pPr/>
              <a:t>68</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1909686" y="1358554"/>
            <a:ext cx="5002289" cy="830997"/>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Обеспечение</a:t>
            </a:r>
            <a:endParaRPr lang="ru-RU" sz="1400" b="1" dirty="0">
              <a:latin typeface="Trebuchet MS" panose="020B0603020202020204" pitchFamily="34" charset="0"/>
              <a:cs typeface="Arial" panose="020B0604020202020204" pitchFamily="34" charset="0"/>
            </a:endParaRPr>
          </a:p>
        </p:txBody>
      </p:sp>
      <p:pic>
        <p:nvPicPr>
          <p:cNvPr id="5" name="Рисунок 4" descr="Деньги контур">
            <a:extLst>
              <a:ext uri="{FF2B5EF4-FFF2-40B4-BE49-F238E27FC236}">
                <a16:creationId xmlns:a16="http://schemas.microsoft.com/office/drawing/2014/main" id="{850E1CA8-06C4-4940-866A-429BD1BE35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604" y="714815"/>
            <a:ext cx="1564151" cy="1564151"/>
          </a:xfrm>
          <a:prstGeom prst="rect">
            <a:avLst/>
          </a:prstGeom>
        </p:spPr>
      </p:pic>
      <p:pic>
        <p:nvPicPr>
          <p:cNvPr id="9" name="Рисунок 8" descr="Монеты контур">
            <a:extLst>
              <a:ext uri="{FF2B5EF4-FFF2-40B4-BE49-F238E27FC236}">
                <a16:creationId xmlns:a16="http://schemas.microsoft.com/office/drawing/2014/main" id="{A08D1809-D12C-4753-A78E-96693A0DF5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254" y="1919596"/>
            <a:ext cx="718740" cy="718740"/>
          </a:xfrm>
          <a:prstGeom prst="rect">
            <a:avLst/>
          </a:prstGeom>
        </p:spPr>
      </p:pic>
    </p:spTree>
    <p:extLst>
      <p:ext uri="{BB962C8B-B14F-4D97-AF65-F5344CB8AC3E}">
        <p14:creationId xmlns:p14="http://schemas.microsoft.com/office/powerpoint/2010/main" val="30083073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0909744-D300-4591-BCD5-7329AEDB9C98}"/>
              </a:ext>
            </a:extLst>
          </p:cNvPr>
          <p:cNvSpPr>
            <a:spLocks noGrp="1"/>
          </p:cNvSpPr>
          <p:nvPr>
            <p:ph type="sldNum" sz="quarter" idx="12"/>
          </p:nvPr>
        </p:nvSpPr>
        <p:spPr/>
        <p:txBody>
          <a:bodyPr/>
          <a:lstStyle/>
          <a:p>
            <a:fld id="{2066355A-084C-D24E-9AD2-7E4FC41EA627}" type="slidenum">
              <a:rPr lang="en-US" smtClean="0"/>
              <a:pPr/>
              <a:t>69</a:t>
            </a:fld>
            <a:endParaRPr lang="en-US" dirty="0"/>
          </a:p>
        </p:txBody>
      </p:sp>
      <p:sp>
        <p:nvSpPr>
          <p:cNvPr id="4" name="TextBox 3">
            <a:extLst>
              <a:ext uri="{FF2B5EF4-FFF2-40B4-BE49-F238E27FC236}">
                <a16:creationId xmlns:a16="http://schemas.microsoft.com/office/drawing/2014/main" id="{141F6596-024A-459D-BA69-C9C969E9F171}"/>
              </a:ext>
            </a:extLst>
          </p:cNvPr>
          <p:cNvSpPr txBox="1"/>
          <p:nvPr/>
        </p:nvSpPr>
        <p:spPr>
          <a:xfrm>
            <a:off x="409635" y="780442"/>
            <a:ext cx="8528955" cy="3631507"/>
          </a:xfrm>
          <a:prstGeom prst="rect">
            <a:avLst/>
          </a:prstGeom>
          <a:noFill/>
        </p:spPr>
        <p:txBody>
          <a:bodyPr wrap="square">
            <a:spAutoFit/>
          </a:bodyPr>
          <a:lstStyle/>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При применении антидемпинговых мер, при НМЦК более 15 млн. руб. размер обеспечения исполнения контракта должен составлять не менее </a:t>
            </a:r>
            <a:r>
              <a:rPr lang="ru-RU" sz="1800" b="1" kern="1200" dirty="0">
                <a:solidFill>
                  <a:srgbClr val="FF0000"/>
                </a:solidFill>
                <a:effectLst/>
                <a:latin typeface="Times New Roman" panose="02020603050405020304" pitchFamily="18" charset="0"/>
                <a:ea typeface="Calibri" panose="020F0502020204030204" pitchFamily="34" charset="0"/>
              </a:rPr>
              <a:t>10%</a:t>
            </a:r>
            <a:r>
              <a:rPr lang="ru-RU" sz="1800" b="1" kern="1200" dirty="0">
                <a:solidFill>
                  <a:srgbClr val="000000"/>
                </a:solidFill>
                <a:effectLst/>
                <a:latin typeface="Times New Roman" panose="02020603050405020304" pitchFamily="18" charset="0"/>
                <a:ea typeface="Calibri" panose="020F0502020204030204" pitchFamily="34" charset="0"/>
              </a:rPr>
              <a:t> от НМЦК. </a:t>
            </a:r>
            <a:r>
              <a:rPr lang="ru-RU" sz="1800" i="1" kern="1200" dirty="0">
                <a:solidFill>
                  <a:srgbClr val="000000"/>
                </a:solidFill>
                <a:effectLst/>
                <a:latin typeface="Times New Roman" panose="02020603050405020304" pitchFamily="18" charset="0"/>
                <a:ea typeface="Calibri" panose="020F0502020204030204" pitchFamily="34" charset="0"/>
              </a:rPr>
              <a:t>(от ЦК если закупка у СМП и СОНО)</a:t>
            </a:r>
            <a:endParaRPr lang="en-US" sz="1800" i="1" kern="1200" dirty="0">
              <a:solidFill>
                <a:srgbClr val="000000"/>
              </a:solidFill>
              <a:effectLst/>
              <a:latin typeface="Times New Roman" panose="02020603050405020304" pitchFamily="18" charset="0"/>
              <a:ea typeface="Calibri" panose="020F0502020204030204" pitchFamily="34" charset="0"/>
            </a:endParaRPr>
          </a:p>
          <a:p>
            <a:pPr>
              <a:lnSpc>
                <a:spcPct val="106000"/>
              </a:lnSpc>
              <a:spcAft>
                <a:spcPts val="800"/>
              </a:spcAft>
            </a:pPr>
            <a:endParaRPr lang="en-US" i="1" dirty="0">
              <a:solidFill>
                <a:srgbClr val="000000"/>
              </a:solidFill>
              <a:latin typeface="Times New Roman" panose="02020603050405020304" pitchFamily="18" charset="0"/>
              <a:ea typeface="Calibri" panose="020F0502020204030204" pitchFamily="34" charset="0"/>
            </a:endParaRPr>
          </a:p>
          <a:p>
            <a:pPr>
              <a:lnSpc>
                <a:spcPct val="106000"/>
              </a:lnSpc>
              <a:spcAft>
                <a:spcPts val="800"/>
              </a:spcAft>
            </a:pPr>
            <a:endParaRPr lang="en-US" sz="1800" i="1" kern="1200" dirty="0">
              <a:solidFill>
                <a:srgbClr val="000000"/>
              </a:solidFill>
              <a:effectLst/>
              <a:latin typeface="Times New Roman" panose="02020603050405020304" pitchFamily="18" charset="0"/>
              <a:ea typeface="Calibri" panose="020F0502020204030204" pitchFamily="34" charset="0"/>
            </a:endParaRPr>
          </a:p>
          <a:p>
            <a:pPr>
              <a:lnSpc>
                <a:spcPct val="106000"/>
              </a:lnSpc>
              <a:spcAft>
                <a:spcPts val="800"/>
              </a:spcAft>
            </a:pPr>
            <a:r>
              <a:rPr lang="ru-RU" sz="1800" b="1" kern="1200" dirty="0">
                <a:solidFill>
                  <a:srgbClr val="000000"/>
                </a:solidFill>
                <a:effectLst/>
                <a:latin typeface="Times New Roman" panose="02020603050405020304" pitchFamily="18" charset="0"/>
                <a:ea typeface="Calibri" panose="020F0502020204030204" pitchFamily="34" charset="0"/>
              </a:rPr>
              <a:t>Теперь вместо банковских гарантий Законом №44-ФЗ предусмотрено предоставление независимых гарантий, которые выдаются:</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1) банками;</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2) государственной корпорацией развития "ВЭБ.РФ";</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8DD38BF-D14C-4717-9456-C54D760E2C9E}"/>
              </a:ext>
            </a:extLst>
          </p:cNvPr>
          <p:cNvSpPr txBox="1"/>
          <p:nvPr/>
        </p:nvSpPr>
        <p:spPr>
          <a:xfrm>
            <a:off x="358835" y="87651"/>
            <a:ext cx="6611807" cy="400110"/>
          </a:xfrm>
          <a:prstGeom prst="rect">
            <a:avLst/>
          </a:prstGeom>
          <a:noFill/>
        </p:spPr>
        <p:txBody>
          <a:bodyPr wrap="square">
            <a:spAutoFit/>
          </a:bodyPr>
          <a:lstStyle/>
          <a:p>
            <a:pPr algn="ctr"/>
            <a:r>
              <a:rPr lang="ru-RU" sz="20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Обеспечение обязательств, предусмотренных Законом</a:t>
            </a:r>
            <a:endParaRPr lang="ru-RU" sz="12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7409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2B77CC6-7E44-4597-AF44-F65B6D8EC59C}"/>
              </a:ext>
            </a:extLst>
          </p:cNvPr>
          <p:cNvSpPr>
            <a:spLocks noGrp="1"/>
          </p:cNvSpPr>
          <p:nvPr>
            <p:ph type="sldNum" sz="quarter" idx="12"/>
          </p:nvPr>
        </p:nvSpPr>
        <p:spPr/>
        <p:txBody>
          <a:bodyPr/>
          <a:lstStyle/>
          <a:p>
            <a:fld id="{2066355A-084C-D24E-9AD2-7E4FC41EA627}" type="slidenum">
              <a:rPr lang="en-US" smtClean="0"/>
              <a:pPr/>
              <a:t>7</a:t>
            </a:fld>
            <a:endParaRPr lang="en-US" dirty="0"/>
          </a:p>
        </p:txBody>
      </p:sp>
      <p:sp>
        <p:nvSpPr>
          <p:cNvPr id="4" name="TextBox 3">
            <a:extLst>
              <a:ext uri="{FF2B5EF4-FFF2-40B4-BE49-F238E27FC236}">
                <a16:creationId xmlns:a16="http://schemas.microsoft.com/office/drawing/2014/main" id="{C57304F4-FD55-4388-999B-211B06AD6882}"/>
              </a:ext>
            </a:extLst>
          </p:cNvPr>
          <p:cNvSpPr txBox="1"/>
          <p:nvPr/>
        </p:nvSpPr>
        <p:spPr>
          <a:xfrm>
            <a:off x="491358" y="820428"/>
            <a:ext cx="7697787" cy="4238981"/>
          </a:xfrm>
          <a:prstGeom prst="rect">
            <a:avLst/>
          </a:prstGeom>
          <a:noFill/>
        </p:spPr>
        <p:txBody>
          <a:bodyPr wrap="square">
            <a:spAutoFit/>
          </a:bodyPr>
          <a:lstStyle/>
          <a:p>
            <a:pPr marL="342900" lvl="0" indent="-342900">
              <a:lnSpc>
                <a:spcPct val="106000"/>
              </a:lnSpc>
              <a:spcAft>
                <a:spcPts val="8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Calibri" panose="020F0502020204030204" pitchFamily="34" charset="0"/>
              </a:rPr>
              <a:t>При формировании и размещении информации и документов в единой информационной системе, на электронной площадке, специализированной электронной площадке, а также при составлении документов в соответствии с Федеральным законом №44-ФЗ применяются </a:t>
            </a:r>
            <a:r>
              <a:rPr lang="ru-RU" sz="1800" b="1" kern="1200" dirty="0">
                <a:solidFill>
                  <a:srgbClr val="000000"/>
                </a:solidFill>
                <a:effectLst/>
                <a:latin typeface="Times New Roman" panose="02020603050405020304" pitchFamily="18" charset="0"/>
                <a:ea typeface="Calibri" panose="020F0502020204030204" pitchFamily="34" charset="0"/>
              </a:rPr>
              <a:t>единые формы документов.</a:t>
            </a:r>
            <a:endParaRPr lang="ru-RU" sz="1800" dirty="0">
              <a:effectLst/>
              <a:latin typeface="Calibri" panose="020F0502020204030204" pitchFamily="34" charset="0"/>
              <a:ea typeface="Calibri" panose="020F0502020204030204" pitchFamily="34" charset="0"/>
            </a:endParaRPr>
          </a:p>
          <a:p>
            <a:pPr marL="90170">
              <a:lnSpc>
                <a:spcPct val="106000"/>
              </a:lnSpc>
            </a:pPr>
            <a:r>
              <a:rPr lang="ru-RU" sz="1800" dirty="0">
                <a:effectLst/>
                <a:latin typeface="Times New Roman" panose="02020603050405020304" pitchFamily="18" charset="0"/>
                <a:ea typeface="Times New Roman" panose="02020603050405020304" pitchFamily="18" charset="0"/>
              </a:rPr>
              <a:t> </a:t>
            </a:r>
            <a:endParaRPr lang="ru-RU" sz="1800" dirty="0">
              <a:effectLst/>
              <a:latin typeface="Calibri" panose="020F0502020204030204" pitchFamily="34" charset="0"/>
              <a:ea typeface="Calibri" panose="020F0502020204030204" pitchFamily="34" charset="0"/>
            </a:endParaRPr>
          </a:p>
          <a:p>
            <a:pPr marL="342900" lvl="0" indent="-342900">
              <a:lnSpc>
                <a:spcPct val="106000"/>
              </a:lnSpc>
              <a:buFont typeface="Wingdings" panose="05000000000000000000" pitchFamily="2" charset="2"/>
              <a:buChar char=""/>
            </a:pPr>
            <a:r>
              <a:rPr lang="ru-RU" sz="1800" kern="1200" dirty="0">
                <a:solidFill>
                  <a:srgbClr val="000000"/>
                </a:solidFill>
                <a:effectLst/>
                <a:latin typeface="Times New Roman" panose="02020603050405020304" pitchFamily="18" charset="0"/>
                <a:ea typeface="Calibri" panose="020F0502020204030204" pitchFamily="34" charset="0"/>
              </a:rPr>
              <a:t>Требования к указанным формам, порядок формирования, размещения информации и документов в единой информационной системе, на электронной площадке, специализированной электронной площадке, устанавливаются Правительством Российской Федерации.</a:t>
            </a:r>
            <a:endParaRPr lang="ru-RU" sz="1800" dirty="0">
              <a:effectLst/>
              <a:latin typeface="Calibri" panose="020F0502020204030204" pitchFamily="34" charset="0"/>
              <a:ea typeface="Calibri" panose="020F0502020204030204" pitchFamily="34" charset="0"/>
            </a:endParaRPr>
          </a:p>
          <a:p>
            <a:r>
              <a:rPr lang="ru-RU" sz="1800" b="1" kern="1200" dirty="0">
                <a:solidFill>
                  <a:srgbClr val="000000"/>
                </a:solidFill>
                <a:effectLst/>
                <a:latin typeface="Times New Roman" panose="02020603050405020304" pitchFamily="18" charset="0"/>
                <a:ea typeface="Calibri" panose="020F0502020204030204" pitchFamily="34" charset="0"/>
              </a:rPr>
              <a:t> </a:t>
            </a:r>
            <a:endParaRPr lang="ru-RU" sz="1800" dirty="0">
              <a:effectLst/>
              <a:latin typeface="Times New Roman" panose="02020603050405020304" pitchFamily="18" charset="0"/>
              <a:ea typeface="Times New Roman" panose="02020603050405020304" pitchFamily="18" charset="0"/>
            </a:endParaRPr>
          </a:p>
          <a:p>
            <a:r>
              <a:rPr lang="ru-RU" sz="1800" b="1" kern="1200" dirty="0">
                <a:solidFill>
                  <a:srgbClr val="000000"/>
                </a:solidFill>
                <a:effectLst/>
                <a:latin typeface="Times New Roman" panose="02020603050405020304" pitchFamily="18" charset="0"/>
                <a:ea typeface="Calibri" panose="020F0502020204030204" pitchFamily="34" charset="0"/>
              </a:rPr>
              <a:t>Приоритет</a:t>
            </a:r>
            <a:r>
              <a:rPr lang="ru-RU" sz="1800" kern="1200" dirty="0">
                <a:solidFill>
                  <a:srgbClr val="000000"/>
                </a:solidFill>
                <a:effectLst/>
                <a:latin typeface="Times New Roman" panose="02020603050405020304" pitchFamily="18" charset="0"/>
                <a:ea typeface="Calibri" panose="020F0502020204030204" pitchFamily="34" charset="0"/>
              </a:rPr>
              <a:t> имеет информация, содержащаяся в единой информационной системе (в случае противоречий с информацией, формируемой заказчиком или участником самостоятельно).</a:t>
            </a:r>
            <a:endParaRPr lang="ru-RU"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6BACEC3C-69C9-4C06-B494-3FFC5A420A23}"/>
              </a:ext>
            </a:extLst>
          </p:cNvPr>
          <p:cNvSpPr txBox="1"/>
          <p:nvPr/>
        </p:nvSpPr>
        <p:spPr>
          <a:xfrm>
            <a:off x="358836" y="-10569"/>
            <a:ext cx="6618434" cy="830997"/>
          </a:xfrm>
          <a:prstGeom prst="rect">
            <a:avLst/>
          </a:prstGeom>
          <a:noFill/>
        </p:spPr>
        <p:txBody>
          <a:bodyPr wrap="square" rtlCol="0">
            <a:spAutoFit/>
          </a:bodyPr>
          <a:lstStyle/>
          <a:p>
            <a:pPr algn="ctr"/>
            <a:r>
              <a:rPr lang="ru-RU" sz="2400" b="1"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Цифровизация контрактной системы (изменения в ст.5 44-ФЗ)</a:t>
            </a:r>
            <a:endParaRPr lang="ru-RU" sz="2400" dirty="0">
              <a:solidFill>
                <a:srgbClr val="0E779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01880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70</a:t>
            </a:fld>
            <a:endParaRPr lang="en-US" dirty="0"/>
          </a:p>
        </p:txBody>
      </p:sp>
      <p:sp>
        <p:nvSpPr>
          <p:cNvPr id="7" name="TextBox 6">
            <a:extLst>
              <a:ext uri="{FF2B5EF4-FFF2-40B4-BE49-F238E27FC236}">
                <a16:creationId xmlns:a16="http://schemas.microsoft.com/office/drawing/2014/main" id="{BA3D3509-94A8-42A1-9CA0-C7B60665DBD9}"/>
              </a:ext>
            </a:extLst>
          </p:cNvPr>
          <p:cNvSpPr txBox="1"/>
          <p:nvPr/>
        </p:nvSpPr>
        <p:spPr>
          <a:xfrm>
            <a:off x="472929" y="986193"/>
            <a:ext cx="8092123" cy="3806876"/>
          </a:xfrm>
          <a:prstGeom prst="rect">
            <a:avLst/>
          </a:prstGeom>
          <a:noFill/>
        </p:spPr>
        <p:txBody>
          <a:bodyPr wrap="square">
            <a:spAutoFit/>
          </a:bodyPr>
          <a:lstStyle/>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3) фондами содействия кредитованию (гарантийными фондами, фондами поручительств), являющимися участниками национальной гарантийной системы поддержки малого и среднего предпринимательства, предусмотренной Федеральным законом от 24 июля 2007 года N 209-ФЗ "О развитии малого и среднего предпринимательства в Российской Федерации" (</a:t>
            </a:r>
            <a:r>
              <a:rPr lang="ru-RU" sz="1800" b="1" kern="1200" dirty="0">
                <a:solidFill>
                  <a:srgbClr val="000000"/>
                </a:solidFill>
                <a:effectLst/>
                <a:latin typeface="Times New Roman" panose="02020603050405020304" pitchFamily="18" charset="0"/>
                <a:ea typeface="Calibri" panose="020F0502020204030204" pitchFamily="34" charset="0"/>
              </a:rPr>
              <a:t>региональные гарантийные организации)</a:t>
            </a:r>
            <a:r>
              <a:rPr lang="ru-RU" sz="1800" kern="1200" dirty="0">
                <a:solidFill>
                  <a:srgbClr val="000000"/>
                </a:solidFill>
                <a:effectLst/>
                <a:latin typeface="Times New Roman" panose="02020603050405020304" pitchFamily="18" charset="0"/>
                <a:ea typeface="Calibri" panose="020F0502020204030204" pitchFamily="34" charset="0"/>
              </a:rPr>
              <a:t> </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a:t>
            </a:r>
            <a:r>
              <a:rPr lang="ru-RU" sz="1800" i="1" kern="1200" dirty="0">
                <a:solidFill>
                  <a:srgbClr val="000000"/>
                </a:solidFill>
                <a:effectLst/>
                <a:latin typeface="Times New Roman" panose="02020603050405020304" pitchFamily="18" charset="0"/>
                <a:ea typeface="Calibri" panose="020F0502020204030204" pitchFamily="34" charset="0"/>
              </a:rPr>
              <a:t>могут предоставляться только</a:t>
            </a:r>
            <a:r>
              <a:rPr lang="ru-RU" sz="1800" kern="1200" dirty="0">
                <a:solidFill>
                  <a:srgbClr val="000000"/>
                </a:solidFill>
                <a:effectLst/>
                <a:latin typeface="Times New Roman" panose="02020603050405020304" pitchFamily="18" charset="0"/>
                <a:ea typeface="Calibri" panose="020F0502020204030204" pitchFamily="34" charset="0"/>
              </a:rPr>
              <a:t> </a:t>
            </a:r>
            <a:r>
              <a:rPr lang="ru-RU" sz="1800" i="1" kern="1200" dirty="0">
                <a:solidFill>
                  <a:srgbClr val="000000"/>
                </a:solidFill>
                <a:effectLst/>
                <a:latin typeface="Times New Roman" panose="02020603050405020304" pitchFamily="18" charset="0"/>
                <a:ea typeface="Calibri" panose="020F0502020204030204" pitchFamily="34" charset="0"/>
              </a:rPr>
              <a:t>при осуществлении закупок у СМП и СОНО</a:t>
            </a:r>
            <a:r>
              <a:rPr lang="ru-RU" sz="1800" kern="1200" dirty="0">
                <a:solidFill>
                  <a:srgbClr val="000000"/>
                </a:solidFill>
                <a:effectLst/>
                <a:latin typeface="Times New Roman" panose="02020603050405020304" pitchFamily="18" charset="0"/>
                <a:ea typeface="Calibri" panose="020F0502020204030204" pitchFamily="34" charset="0"/>
              </a:rPr>
              <a:t>);</a:t>
            </a:r>
            <a:endParaRPr lang="ru-RU" sz="1800" dirty="0">
              <a:effectLst/>
              <a:latin typeface="Calibri" panose="020F0502020204030204" pitchFamily="34" charset="0"/>
              <a:ea typeface="Calibri" panose="020F0502020204030204" pitchFamily="34" charset="0"/>
            </a:endParaRPr>
          </a:p>
          <a:p>
            <a:pPr>
              <a:lnSpc>
                <a:spcPct val="106000"/>
              </a:lnSpc>
              <a:spcAft>
                <a:spcPts val="800"/>
              </a:spcAft>
            </a:pPr>
            <a:r>
              <a:rPr lang="ru-RU" sz="1800" kern="1200" dirty="0">
                <a:solidFill>
                  <a:srgbClr val="000000"/>
                </a:solidFill>
                <a:effectLst/>
                <a:latin typeface="Times New Roman" panose="02020603050405020304" pitchFamily="18" charset="0"/>
                <a:ea typeface="Calibri" panose="020F0502020204030204" pitchFamily="34" charset="0"/>
              </a:rPr>
              <a:t>4) Евразийским банком развития (если участник закупки является юридическим лицом, зарегистрированным на территории государства - члена ЕАЭС, за исключением Российской Федерации, или физическим лицом, являющимся гражданином государства - члена ЕАЭС, за исключением Российской Федерации).</a:t>
            </a:r>
            <a:endParaRPr lang="ru-RU"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0698CD65-49CB-4BCB-B0EF-CBD2EE69BB18}"/>
              </a:ext>
            </a:extLst>
          </p:cNvPr>
          <p:cNvSpPr txBox="1"/>
          <p:nvPr/>
        </p:nvSpPr>
        <p:spPr>
          <a:xfrm>
            <a:off x="358835" y="140659"/>
            <a:ext cx="6611807" cy="923330"/>
          </a:xfrm>
          <a:prstGeom prst="rect">
            <a:avLst/>
          </a:prstGeom>
          <a:noFill/>
        </p:spPr>
        <p:txBody>
          <a:bodyPr wrap="square">
            <a:spAutoFit/>
          </a:bodyPr>
          <a:lstStyle/>
          <a:p>
            <a:pPr algn="ctr"/>
            <a:r>
              <a:rPr lang="ru-RU" b="1" kern="1200" dirty="0">
                <a:solidFill>
                  <a:srgbClr val="2182A5"/>
                </a:solidFill>
                <a:effectLst>
                  <a:outerShdw blurRad="38100" dist="38100" dir="2700000" algn="tl">
                    <a:srgbClr val="000000">
                      <a:alpha val="43137"/>
                    </a:srgbClr>
                  </a:outerShdw>
                </a:effectLst>
                <a:latin typeface="Times New Roman" panose="02020603050405020304" pitchFamily="18" charset="0"/>
              </a:rPr>
              <a:t>Теперь вместо банковских гарантий Законом №44-ФЗ предусмотрено предоставление независимых гарантий, которые выдаются:</a:t>
            </a:r>
          </a:p>
        </p:txBody>
      </p:sp>
    </p:spTree>
    <p:extLst>
      <p:ext uri="{BB962C8B-B14F-4D97-AF65-F5344CB8AC3E}">
        <p14:creationId xmlns:p14="http://schemas.microsoft.com/office/powerpoint/2010/main" val="10943849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143B855-B104-4D4C-8288-4099C5C4494A}"/>
              </a:ext>
            </a:extLst>
          </p:cNvPr>
          <p:cNvSpPr>
            <a:spLocks noGrp="1"/>
          </p:cNvSpPr>
          <p:nvPr>
            <p:ph type="sldNum" sz="quarter" idx="12"/>
          </p:nvPr>
        </p:nvSpPr>
        <p:spPr/>
        <p:txBody>
          <a:bodyPr/>
          <a:lstStyle/>
          <a:p>
            <a:fld id="{2066355A-084C-D24E-9AD2-7E4FC41EA627}" type="slidenum">
              <a:rPr lang="en-US" smtClean="0"/>
              <a:pPr/>
              <a:t>71</a:t>
            </a:fld>
            <a:endParaRPr lang="en-US" dirty="0"/>
          </a:p>
        </p:txBody>
      </p:sp>
      <p:sp>
        <p:nvSpPr>
          <p:cNvPr id="4" name="TextBox 3">
            <a:extLst>
              <a:ext uri="{FF2B5EF4-FFF2-40B4-BE49-F238E27FC236}">
                <a16:creationId xmlns:a16="http://schemas.microsoft.com/office/drawing/2014/main" id="{2AEDDD33-78BF-4F6A-8217-31EBB8AA1579}"/>
              </a:ext>
            </a:extLst>
          </p:cNvPr>
          <p:cNvSpPr txBox="1"/>
          <p:nvPr/>
        </p:nvSpPr>
        <p:spPr>
          <a:xfrm>
            <a:off x="528320" y="977994"/>
            <a:ext cx="8087360" cy="3718454"/>
          </a:xfrm>
          <a:prstGeom prst="rect">
            <a:avLst/>
          </a:prstGeom>
          <a:noFill/>
        </p:spPr>
        <p:txBody>
          <a:bodyPr wrap="square">
            <a:spAutoFit/>
          </a:bodyPr>
          <a:lstStyle/>
          <a:p>
            <a:pPr marL="342900" lvl="0" indent="-342900">
              <a:lnSpc>
                <a:spcPct val="106000"/>
              </a:lnSpc>
              <a:spcAft>
                <a:spcPts val="8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Calibri" panose="020F0502020204030204" pitchFamily="34" charset="0"/>
              </a:rPr>
              <a:t>Требование об обеспечении заявок обязательно устанавливается для любых конкурентных закупок при НМЦК от 1 млн. руб.</a:t>
            </a:r>
            <a:endParaRPr lang="en-US" sz="1800" kern="1200" dirty="0">
              <a:solidFill>
                <a:srgbClr val="000000"/>
              </a:solidFill>
              <a:effectLst/>
              <a:latin typeface="Times New Roman" panose="02020603050405020304" pitchFamily="18" charset="0"/>
              <a:ea typeface="Calibri" panose="020F0502020204030204" pitchFamily="34" charset="0"/>
            </a:endParaRPr>
          </a:p>
          <a:p>
            <a:pPr marL="342900" lvl="0" indent="-342900">
              <a:lnSpc>
                <a:spcPct val="106000"/>
              </a:lnSpc>
              <a:spcAft>
                <a:spcPts val="800"/>
              </a:spcAft>
              <a:buFont typeface="Wingdings" panose="05000000000000000000" pitchFamily="2" charset="2"/>
              <a:buChar char=""/>
            </a:pPr>
            <a:endParaRPr lang="ru-RU"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Calibri" panose="020F0502020204030204" pitchFamily="34" charset="0"/>
              </a:rPr>
              <a:t>Размер обеспечения заявок остается прежним, но УИС (учреждения и предприятия уголовно-исполнительной системы) и ОИ (организации инвалидов) предоставляют обеспечение своей заявки на участие в закупке в размере 0.5% НМЦК вне зависимости от того – установлены ли в закупке преференции для них или нет.</a:t>
            </a:r>
            <a:endParaRPr lang="en-US" sz="1800" kern="1200" dirty="0">
              <a:solidFill>
                <a:srgbClr val="000000"/>
              </a:solidFill>
              <a:effectLst/>
              <a:latin typeface="Times New Roman" panose="02020603050405020304" pitchFamily="18" charset="0"/>
              <a:ea typeface="Calibri" panose="020F0502020204030204" pitchFamily="34" charset="0"/>
            </a:endParaRPr>
          </a:p>
          <a:p>
            <a:pPr marL="342900" lvl="0" indent="-342900">
              <a:lnSpc>
                <a:spcPct val="106000"/>
              </a:lnSpc>
              <a:spcAft>
                <a:spcPts val="800"/>
              </a:spcAft>
              <a:buFont typeface="Wingdings" panose="05000000000000000000" pitchFamily="2" charset="2"/>
              <a:buChar char=""/>
            </a:pPr>
            <a:endParaRPr lang="ru-RU" sz="1800" dirty="0">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Calibri" panose="020F0502020204030204" pitchFamily="34" charset="0"/>
              </a:rPr>
              <a:t>Блокирование денежных средств на специальном счете участника производится после подачи заявки, а не по окончанию срока подачи.</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2C976EE-DBA1-4A59-B8F5-719511562283}"/>
              </a:ext>
            </a:extLst>
          </p:cNvPr>
          <p:cNvSpPr txBox="1"/>
          <p:nvPr/>
        </p:nvSpPr>
        <p:spPr>
          <a:xfrm>
            <a:off x="358835" y="132039"/>
            <a:ext cx="6598555" cy="465320"/>
          </a:xfrm>
          <a:prstGeom prst="rect">
            <a:avLst/>
          </a:prstGeom>
          <a:noFill/>
        </p:spPr>
        <p:txBody>
          <a:bodyPr wrap="square">
            <a:spAutoFit/>
          </a:bodyPr>
          <a:lstStyle/>
          <a:p>
            <a:pPr algn="ctr">
              <a:lnSpc>
                <a:spcPct val="106000"/>
              </a:lnSpc>
              <a:spcAft>
                <a:spcPts val="8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Обеспечение заявок на участие</a:t>
            </a:r>
            <a:endParaRPr lang="ru-RU" sz="1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48303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143B855-B104-4D4C-8288-4099C5C4494A}"/>
              </a:ext>
            </a:extLst>
          </p:cNvPr>
          <p:cNvSpPr>
            <a:spLocks noGrp="1"/>
          </p:cNvSpPr>
          <p:nvPr>
            <p:ph type="sldNum" sz="quarter" idx="12"/>
          </p:nvPr>
        </p:nvSpPr>
        <p:spPr/>
        <p:txBody>
          <a:bodyPr/>
          <a:lstStyle/>
          <a:p>
            <a:fld id="{2066355A-084C-D24E-9AD2-7E4FC41EA627}" type="slidenum">
              <a:rPr lang="en-US" smtClean="0"/>
              <a:pPr/>
              <a:t>72</a:t>
            </a:fld>
            <a:endParaRPr lang="en-US" dirty="0"/>
          </a:p>
        </p:txBody>
      </p:sp>
      <p:sp>
        <p:nvSpPr>
          <p:cNvPr id="4" name="TextBox 3">
            <a:extLst>
              <a:ext uri="{FF2B5EF4-FFF2-40B4-BE49-F238E27FC236}">
                <a16:creationId xmlns:a16="http://schemas.microsoft.com/office/drawing/2014/main" id="{2AEDDD33-78BF-4F6A-8217-31EBB8AA1579}"/>
              </a:ext>
            </a:extLst>
          </p:cNvPr>
          <p:cNvSpPr txBox="1"/>
          <p:nvPr/>
        </p:nvSpPr>
        <p:spPr>
          <a:xfrm>
            <a:off x="471481" y="1202881"/>
            <a:ext cx="7565963" cy="3133935"/>
          </a:xfrm>
          <a:prstGeom prst="rect">
            <a:avLst/>
          </a:prstGeom>
          <a:noFill/>
          <a:ln w="38100">
            <a:solidFill>
              <a:srgbClr val="FF0000"/>
            </a:solidFill>
          </a:ln>
        </p:spPr>
        <p:txBody>
          <a:bodyPr wrap="square">
            <a:spAutoFit/>
          </a:bodyPr>
          <a:lstStyle/>
          <a:p>
            <a:pPr marL="342900" lvl="0" indent="-342900">
              <a:lnSpc>
                <a:spcPct val="106000"/>
              </a:lnSpc>
              <a:spcAft>
                <a:spcPts val="800"/>
              </a:spcAft>
              <a:buClr>
                <a:srgbClr val="FF0000"/>
              </a:buClr>
              <a:buSzPts val="1600"/>
              <a:buFont typeface="Times New Roman" panose="02020603050405020304" pitchFamily="18" charset="0"/>
              <a:buChar char="!"/>
            </a:pPr>
            <a:r>
              <a:rPr lang="ru-RU" sz="1800" b="1" kern="1200" dirty="0">
                <a:solidFill>
                  <a:srgbClr val="000000"/>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rPr>
              <a:t>Срок действия независимой гарантии</a:t>
            </a:r>
            <a:r>
              <a:rPr lang="ru-RU" sz="1800" kern="1200" dirty="0">
                <a:solidFill>
                  <a:srgbClr val="000000"/>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rPr>
              <a:t> предоставляемой в качестве обеспечения заявки </a:t>
            </a:r>
            <a:r>
              <a:rPr lang="ru-RU" sz="1800" b="1" kern="1200" dirty="0">
                <a:solidFill>
                  <a:srgbClr val="000000"/>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rPr>
              <a:t>должен составлять не менее месяца</a:t>
            </a:r>
            <a:r>
              <a:rPr lang="ru-RU" sz="1800" kern="1200" dirty="0">
                <a:solidFill>
                  <a:srgbClr val="000000"/>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rPr>
              <a:t> с даты окончания срока подачи заявок.</a:t>
            </a:r>
          </a:p>
          <a:p>
            <a:pPr lvl="0">
              <a:lnSpc>
                <a:spcPct val="106000"/>
              </a:lnSpc>
              <a:spcAft>
                <a:spcPts val="800"/>
              </a:spcAft>
              <a:buClr>
                <a:srgbClr val="FF0000"/>
              </a:buClr>
              <a:buSzPts val="1600"/>
            </a:pPr>
            <a:endParaRPr lang="ru-RU" sz="1800" dirty="0">
              <a:effectLst>
                <a:outerShdw blurRad="50800" dist="38100" algn="tr" rotWithShape="0">
                  <a:prstClr val="black">
                    <a:alpha val="40000"/>
                  </a:prstClr>
                </a:outerShdw>
              </a:effectLst>
              <a:latin typeface="Calibri" panose="020F0502020204030204" pitchFamily="34" charset="0"/>
              <a:ea typeface="Calibri" panose="020F0502020204030204" pitchFamily="34" charset="0"/>
            </a:endParaRPr>
          </a:p>
          <a:p>
            <a:pPr marL="342900" lvl="0" indent="-342900">
              <a:buClr>
                <a:srgbClr val="FF0000"/>
              </a:buClr>
              <a:buSzPts val="1600"/>
              <a:buFont typeface="Times New Roman" panose="02020603050405020304" pitchFamily="18" charset="0"/>
              <a:buChar char="!"/>
            </a:pPr>
            <a:r>
              <a:rPr lang="ru-RU" sz="1800" kern="1200" dirty="0">
                <a:solidFill>
                  <a:srgbClr val="000000"/>
                </a:solidFill>
                <a:effectLst>
                  <a:outerShdw blurRad="50800" dist="38100" algn="tr" rotWithShape="0">
                    <a:prstClr val="black">
                      <a:alpha val="40000"/>
                    </a:prstClr>
                  </a:outerShdw>
                </a:effectLst>
                <a:latin typeface="Times New Roman" panose="02020603050405020304" pitchFamily="18" charset="0"/>
                <a:ea typeface="Calibri" panose="020F0502020204030204" pitchFamily="34" charset="0"/>
              </a:rPr>
              <a:t>В случае «третьего отклонения в квартал» участника при предоставлении таким участником обеспечения заявки в виде независимой гарантии - заказчик не позднее трех рабочих дней со дня, следующего за днем получения информации от оператора площадки, предъявляет требование об уплате денежной суммы по независимой гарантии, предоставленной таким участником закупки.</a:t>
            </a:r>
            <a:endParaRPr lang="ru-RU" sz="1800" dirty="0">
              <a:effectLst>
                <a:outerShdw blurRad="50800" dist="38100" algn="tr" rotWithShape="0">
                  <a:prstClr val="black">
                    <a:alpha val="40000"/>
                  </a:prstClr>
                </a:outerShdw>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530EA34-3875-401B-9FFC-1E600CC2DA93}"/>
              </a:ext>
            </a:extLst>
          </p:cNvPr>
          <p:cNvSpPr txBox="1"/>
          <p:nvPr/>
        </p:nvSpPr>
        <p:spPr>
          <a:xfrm>
            <a:off x="358835" y="132039"/>
            <a:ext cx="6598555" cy="465320"/>
          </a:xfrm>
          <a:prstGeom prst="rect">
            <a:avLst/>
          </a:prstGeom>
          <a:noFill/>
        </p:spPr>
        <p:txBody>
          <a:bodyPr wrap="square">
            <a:spAutoFit/>
          </a:bodyPr>
          <a:lstStyle/>
          <a:p>
            <a:pPr algn="ctr">
              <a:lnSpc>
                <a:spcPct val="106000"/>
              </a:lnSpc>
              <a:spcAft>
                <a:spcPts val="800"/>
              </a:spcAft>
            </a:pP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Обеспечение заявок на участие</a:t>
            </a:r>
            <a:endParaRPr lang="ru-RU" sz="1400"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6" name="Рисунок 5" descr="Восклицательный знак со сплошной заливкой">
            <a:extLst>
              <a:ext uri="{FF2B5EF4-FFF2-40B4-BE49-F238E27FC236}">
                <a16:creationId xmlns:a16="http://schemas.microsoft.com/office/drawing/2014/main" id="{4E4AE4B7-7EDD-4216-8045-17C1B7DAE2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16957" y="1202881"/>
            <a:ext cx="914400" cy="914400"/>
          </a:xfrm>
          <a:prstGeom prst="rect">
            <a:avLst/>
          </a:prstGeom>
        </p:spPr>
      </p:pic>
      <p:pic>
        <p:nvPicPr>
          <p:cNvPr id="7" name="Рисунок 6" descr="Восклицательный знак со сплошной заливкой">
            <a:extLst>
              <a:ext uri="{FF2B5EF4-FFF2-40B4-BE49-F238E27FC236}">
                <a16:creationId xmlns:a16="http://schemas.microsoft.com/office/drawing/2014/main" id="{B9504510-7359-497C-86D0-668EA3A76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16957" y="2720255"/>
            <a:ext cx="914400" cy="914400"/>
          </a:xfrm>
          <a:prstGeom prst="rect">
            <a:avLst/>
          </a:prstGeom>
        </p:spPr>
      </p:pic>
    </p:spTree>
    <p:extLst>
      <p:ext uri="{BB962C8B-B14F-4D97-AF65-F5344CB8AC3E}">
        <p14:creationId xmlns:p14="http://schemas.microsoft.com/office/powerpoint/2010/main" val="34778662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BAB8CD4-E279-4ACD-9C6E-A825914C31FA}"/>
              </a:ext>
            </a:extLst>
          </p:cNvPr>
          <p:cNvSpPr>
            <a:spLocks noGrp="1"/>
          </p:cNvSpPr>
          <p:nvPr>
            <p:ph type="sldNum" sz="quarter" idx="12"/>
          </p:nvPr>
        </p:nvSpPr>
        <p:spPr/>
        <p:txBody>
          <a:bodyPr/>
          <a:lstStyle/>
          <a:p>
            <a:fld id="{2066355A-084C-D24E-9AD2-7E4FC41EA627}" type="slidenum">
              <a:rPr lang="en-US" smtClean="0"/>
              <a:pPr/>
              <a:t>73</a:t>
            </a:fld>
            <a:endParaRPr lang="en-US" dirty="0"/>
          </a:p>
        </p:txBody>
      </p:sp>
      <p:sp>
        <p:nvSpPr>
          <p:cNvPr id="3" name="TextBox 2">
            <a:extLst>
              <a:ext uri="{FF2B5EF4-FFF2-40B4-BE49-F238E27FC236}">
                <a16:creationId xmlns:a16="http://schemas.microsoft.com/office/drawing/2014/main" id="{616F59D6-C329-4C92-8E17-94B4567FB0C8}"/>
              </a:ext>
            </a:extLst>
          </p:cNvPr>
          <p:cNvSpPr txBox="1"/>
          <p:nvPr/>
        </p:nvSpPr>
        <p:spPr>
          <a:xfrm>
            <a:off x="1657781" y="866185"/>
            <a:ext cx="5002289" cy="1569660"/>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Контроль и жалобы</a:t>
            </a:r>
            <a:endParaRPr lang="ru-RU" sz="1400" b="1" dirty="0">
              <a:latin typeface="Trebuchet MS" panose="020B0603020202020204" pitchFamily="34" charset="0"/>
              <a:cs typeface="Arial" panose="020B0604020202020204" pitchFamily="34" charset="0"/>
            </a:endParaRPr>
          </a:p>
        </p:txBody>
      </p:sp>
      <p:pic>
        <p:nvPicPr>
          <p:cNvPr id="5" name="Рисунок 4" descr="Судья мужской со сплошной заливкой">
            <a:extLst>
              <a:ext uri="{FF2B5EF4-FFF2-40B4-BE49-F238E27FC236}">
                <a16:creationId xmlns:a16="http://schemas.microsoft.com/office/drawing/2014/main" id="{A7046FC3-0F9F-4B7F-B20E-CBEFEAC222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074" y="1608113"/>
            <a:ext cx="914400" cy="914400"/>
          </a:xfrm>
          <a:prstGeom prst="rect">
            <a:avLst/>
          </a:prstGeom>
        </p:spPr>
      </p:pic>
      <p:pic>
        <p:nvPicPr>
          <p:cNvPr id="7" name="Рисунок 6" descr="Полицейский мужской со сплошной заливкой">
            <a:extLst>
              <a:ext uri="{FF2B5EF4-FFF2-40B4-BE49-F238E27FC236}">
                <a16:creationId xmlns:a16="http://schemas.microsoft.com/office/drawing/2014/main" id="{09305E51-CEE0-46AB-862D-B702AF0E54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074" y="736615"/>
            <a:ext cx="914400" cy="914400"/>
          </a:xfrm>
          <a:prstGeom prst="rect">
            <a:avLst/>
          </a:prstGeom>
        </p:spPr>
      </p:pic>
    </p:spTree>
    <p:extLst>
      <p:ext uri="{BB962C8B-B14F-4D97-AF65-F5344CB8AC3E}">
        <p14:creationId xmlns:p14="http://schemas.microsoft.com/office/powerpoint/2010/main" val="40106629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74</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1710556" y="1417180"/>
            <a:ext cx="6088348" cy="1477328"/>
          </a:xfrm>
          <a:prstGeom prst="rect">
            <a:avLst/>
          </a:prstGeom>
          <a:noFill/>
          <a:ln w="28575">
            <a:solidFill>
              <a:srgbClr val="2182A5"/>
            </a:solidFill>
          </a:ln>
        </p:spPr>
        <p:txBody>
          <a:bodyPr wrap="square">
            <a:spAutoFit/>
          </a:bodyPr>
          <a:lstStyle/>
          <a:p>
            <a:pPr>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Предусматривается включение банков, "ВЭБ.РФ", и региональных гарантийных организаций в число субъектов контроля, что позволит участникам обжаловать действия/бездействия банков при ведении специальных счетов или выдачи гарантий.</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5115830-22FE-4F2B-927B-8C4A99D8BDA1}"/>
              </a:ext>
            </a:extLst>
          </p:cNvPr>
          <p:cNvSpPr txBox="1"/>
          <p:nvPr/>
        </p:nvSpPr>
        <p:spPr>
          <a:xfrm>
            <a:off x="358835" y="140011"/>
            <a:ext cx="6591930" cy="461665"/>
          </a:xfrm>
          <a:prstGeom prst="rect">
            <a:avLst/>
          </a:prstGeom>
          <a:noFill/>
        </p:spPr>
        <p:txBody>
          <a:bodyPr wrap="square">
            <a:spAutoFit/>
          </a:bodyPr>
          <a:lstStyle/>
          <a:p>
            <a:pPr algn="ct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Контроль</a:t>
            </a:r>
            <a:endParaRPr lang="ru-RU" dirty="0">
              <a:solidFill>
                <a:srgbClr val="2182A5"/>
              </a:solidFill>
              <a:effectLst>
                <a:outerShdw blurRad="38100" dist="38100" dir="2700000" algn="tl">
                  <a:srgbClr val="000000">
                    <a:alpha val="43137"/>
                  </a:srgbClr>
                </a:outerShdw>
              </a:effectLst>
            </a:endParaRPr>
          </a:p>
        </p:txBody>
      </p:sp>
      <p:pic>
        <p:nvPicPr>
          <p:cNvPr id="7" name="Рисунок 6" descr="Банк со сплошной заливкой">
            <a:extLst>
              <a:ext uri="{FF2B5EF4-FFF2-40B4-BE49-F238E27FC236}">
                <a16:creationId xmlns:a16="http://schemas.microsoft.com/office/drawing/2014/main" id="{61C07243-2AD4-4730-B103-0CBC9AB987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0556" y="2898280"/>
            <a:ext cx="2245218" cy="2245218"/>
          </a:xfrm>
          <a:prstGeom prst="rect">
            <a:avLst/>
          </a:prstGeom>
        </p:spPr>
      </p:pic>
      <p:pic>
        <p:nvPicPr>
          <p:cNvPr id="9" name="Рисунок 8" descr="Сейф со сплошной заливкой">
            <a:extLst>
              <a:ext uri="{FF2B5EF4-FFF2-40B4-BE49-F238E27FC236}">
                <a16:creationId xmlns:a16="http://schemas.microsoft.com/office/drawing/2014/main" id="{098C4712-7FFB-4E2D-BFAC-4B8AF93D77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3687" y="2898281"/>
            <a:ext cx="2245217" cy="2245217"/>
          </a:xfrm>
          <a:prstGeom prst="rect">
            <a:avLst/>
          </a:prstGeom>
        </p:spPr>
      </p:pic>
    </p:spTree>
    <p:extLst>
      <p:ext uri="{BB962C8B-B14F-4D97-AF65-F5344CB8AC3E}">
        <p14:creationId xmlns:p14="http://schemas.microsoft.com/office/powerpoint/2010/main" val="670046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75</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431036" y="1249693"/>
            <a:ext cx="8281927" cy="3139321"/>
          </a:xfrm>
          <a:prstGeom prst="rect">
            <a:avLst/>
          </a:prstGeom>
          <a:noFill/>
        </p:spPr>
        <p:txBody>
          <a:bodyPr wrap="square">
            <a:spAutoFit/>
          </a:bodyPr>
          <a:lstStyle/>
          <a:p>
            <a:r>
              <a:rPr lang="ru-RU" sz="1800" b="1" kern="1200" dirty="0">
                <a:solidFill>
                  <a:srgbClr val="000000"/>
                </a:solidFill>
                <a:effectLst/>
                <a:latin typeface="Times New Roman" panose="02020603050405020304" pitchFamily="18" charset="0"/>
                <a:ea typeface="+mn-ea"/>
              </a:rPr>
              <a:t>Статья 105. Порядок подачи жалобы на действия (бездействие) субъектов контроля – представлена в новой редакции.</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 </a:t>
            </a:r>
            <a:endParaRPr lang="ru-RU" sz="1800" dirty="0">
              <a:effectLst/>
              <a:latin typeface="Calibri" panose="020F0502020204030204" pitchFamily="34" charset="0"/>
              <a:ea typeface="Calibri" panose="020F0502020204030204" pitchFamily="34" charset="0"/>
            </a:endParaRPr>
          </a:p>
          <a:p>
            <a:pPr marL="228600" algn="ctr"/>
            <a:r>
              <a:rPr lang="ru-RU" sz="1800" kern="1200" dirty="0">
                <a:solidFill>
                  <a:srgbClr val="000000"/>
                </a:solidFill>
                <a:effectLst/>
                <a:latin typeface="Times New Roman" panose="02020603050405020304" pitchFamily="18" charset="0"/>
                <a:ea typeface="Times New Roman" panose="02020603050405020304" pitchFamily="18" charset="0"/>
              </a:rPr>
              <a:t>С 1 января 2022 года </a:t>
            </a:r>
            <a:r>
              <a:rPr lang="ru-RU" sz="1800" u="sng" kern="1200" dirty="0">
                <a:solidFill>
                  <a:srgbClr val="000000"/>
                </a:solidFill>
                <a:effectLst/>
                <a:latin typeface="Times New Roman" panose="02020603050405020304" pitchFamily="18" charset="0"/>
                <a:ea typeface="Times New Roman" panose="02020603050405020304" pitchFamily="18" charset="0"/>
              </a:rPr>
              <a:t>при проведении электронных процедур</a:t>
            </a:r>
            <a:r>
              <a:rPr lang="ru-RU" sz="1800" kern="1200" dirty="0">
                <a:solidFill>
                  <a:srgbClr val="000000"/>
                </a:solidFill>
                <a:effectLst/>
                <a:latin typeface="Times New Roman" panose="02020603050405020304" pitchFamily="18" charset="0"/>
                <a:ea typeface="Times New Roman" panose="02020603050405020304" pitchFamily="18" charset="0"/>
              </a:rPr>
              <a:t> жалоба может быть подана в контрольные органы в сфере закупок, </a:t>
            </a:r>
            <a:r>
              <a:rPr lang="ru-RU" sz="1800" b="1" u="sng" kern="1200" dirty="0">
                <a:solidFill>
                  <a:srgbClr val="000000"/>
                </a:solidFill>
                <a:effectLst/>
                <a:latin typeface="Times New Roman" panose="02020603050405020304" pitchFamily="18" charset="0"/>
                <a:ea typeface="Times New Roman" panose="02020603050405020304" pitchFamily="18" charset="0"/>
              </a:rPr>
              <a:t>исключительно</a:t>
            </a:r>
            <a:r>
              <a:rPr lang="ru-RU" sz="1800" kern="1200" dirty="0">
                <a:solidFill>
                  <a:srgbClr val="000000"/>
                </a:solidFill>
                <a:effectLst/>
                <a:latin typeface="Times New Roman" panose="02020603050405020304" pitchFamily="18" charset="0"/>
                <a:ea typeface="Times New Roman" panose="02020603050405020304" pitchFamily="18" charset="0"/>
              </a:rPr>
              <a:t> с использованием единой информационной системы. Для этого жалобщик должен разместить свою жалобу в ЕИС.</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 </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С</a:t>
            </a:r>
            <a:r>
              <a:rPr lang="ru-RU" sz="1800" i="1" kern="1200" dirty="0">
                <a:solidFill>
                  <a:srgbClr val="000000"/>
                </a:solidFill>
                <a:effectLst/>
                <a:latin typeface="Times New Roman" panose="02020603050405020304" pitchFamily="18" charset="0"/>
                <a:ea typeface="+mn-ea"/>
              </a:rPr>
              <a:t> 01.01.2022 по 01.01.2023 – статья 105 Закона №44-ФЗ применяется с особенностями, предусмотренными частью 10 статьи 8 Закона №360-ФЗ</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mn-ea"/>
              </a:rPr>
              <a:t> </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55692F6-A517-43B9-9AED-9F58D6561DE3}"/>
              </a:ext>
            </a:extLst>
          </p:cNvPr>
          <p:cNvSpPr txBox="1"/>
          <p:nvPr/>
        </p:nvSpPr>
        <p:spPr>
          <a:xfrm>
            <a:off x="358835" y="140011"/>
            <a:ext cx="6591930" cy="461665"/>
          </a:xfrm>
          <a:prstGeom prst="rect">
            <a:avLst/>
          </a:prstGeom>
          <a:noFill/>
        </p:spPr>
        <p:txBody>
          <a:bodyPr wrap="square">
            <a:spAutoFit/>
          </a:bodyPr>
          <a:lstStyle/>
          <a:p>
            <a:pPr algn="ct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О</a:t>
            </a:r>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rPr>
              <a:t>бжалование</a:t>
            </a:r>
            <a:endParaRPr lang="ru-RU" dirty="0">
              <a:solidFill>
                <a:srgbClr val="2182A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9158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76</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431036" y="1249693"/>
            <a:ext cx="8281927" cy="2585323"/>
          </a:xfrm>
          <a:prstGeom prst="rect">
            <a:avLst/>
          </a:prstGeom>
          <a:noFill/>
        </p:spPr>
        <p:txBody>
          <a:bodyPr wrap="square">
            <a:spAutoFit/>
          </a:bodyPr>
          <a:lstStyle/>
          <a:p>
            <a:r>
              <a:rPr lang="ru-RU" sz="1800" b="1" u="sng" kern="1200" dirty="0">
                <a:solidFill>
                  <a:srgbClr val="000000"/>
                </a:solidFill>
                <a:effectLst/>
                <a:latin typeface="Times New Roman" panose="02020603050405020304" pitchFamily="18" charset="0"/>
                <a:ea typeface="+mn-ea"/>
              </a:rPr>
              <a:t>Особенности подачи жалобы в 2022 году:</a:t>
            </a:r>
          </a:p>
          <a:p>
            <a:endParaRPr lang="ru-RU" sz="1800" dirty="0">
              <a:effectLst/>
              <a:latin typeface="Calibri" panose="020F0502020204030204" pitchFamily="34" charset="0"/>
              <a:ea typeface="Calibri" panose="020F0502020204030204" pitchFamily="34" charset="0"/>
            </a:endParaRPr>
          </a:p>
          <a:p>
            <a:pPr marL="228600"/>
            <a:r>
              <a:rPr lang="ru-RU" sz="1800" i="1" kern="1200" dirty="0">
                <a:solidFill>
                  <a:srgbClr val="000000"/>
                </a:solidFill>
                <a:effectLst/>
                <a:latin typeface="Times New Roman" panose="02020603050405020304" pitchFamily="18" charset="0"/>
                <a:ea typeface="+mn-ea"/>
              </a:rPr>
              <a:t>Если в закупке установлено дополнительное требование к участнику по ч. 2.1 ст. 31 (универсальная </a:t>
            </a:r>
            <a:r>
              <a:rPr lang="ru-RU" sz="1800" i="1" kern="1200" dirty="0" err="1">
                <a:solidFill>
                  <a:srgbClr val="000000"/>
                </a:solidFill>
                <a:effectLst/>
                <a:latin typeface="Times New Roman" panose="02020603050405020304" pitchFamily="18" charset="0"/>
                <a:ea typeface="+mn-ea"/>
              </a:rPr>
              <a:t>предкваллификация</a:t>
            </a:r>
            <a:r>
              <a:rPr lang="ru-RU" sz="1800" i="1" kern="1200" dirty="0">
                <a:solidFill>
                  <a:srgbClr val="000000"/>
                </a:solidFill>
                <a:effectLst/>
                <a:latin typeface="Times New Roman" panose="02020603050405020304" pitchFamily="18" charset="0"/>
                <a:ea typeface="+mn-ea"/>
              </a:rPr>
              <a:t>), то в жалобе должен содержаться реестровый номер контракта/договора по 223-ФЗ, цена которого, удовлетворяет требованиям извещения (данное требование распространяется на электронные и неэлектронные закупки).</a:t>
            </a:r>
            <a:endParaRPr lang="ru-RU" sz="1800" dirty="0">
              <a:effectLst/>
              <a:latin typeface="Calibri" panose="020F0502020204030204" pitchFamily="34" charset="0"/>
              <a:ea typeface="Calibri" panose="020F0502020204030204" pitchFamily="34" charset="0"/>
            </a:endParaRPr>
          </a:p>
          <a:p>
            <a:pPr marL="228600"/>
            <a:r>
              <a:rPr lang="ru-RU" sz="1800" i="1" kern="1200" dirty="0">
                <a:solidFill>
                  <a:srgbClr val="000000"/>
                </a:solidFill>
                <a:effectLst/>
                <a:latin typeface="Times New Roman" panose="02020603050405020304" pitchFamily="18" charset="0"/>
                <a:ea typeface="+mn-ea"/>
              </a:rPr>
              <a:t>Участник не может разместить в ЕИС жалобу на электронную процедуру закупки если не соответствует требованию.</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55692F6-A517-43B9-9AED-9F58D6561DE3}"/>
              </a:ext>
            </a:extLst>
          </p:cNvPr>
          <p:cNvSpPr txBox="1"/>
          <p:nvPr/>
        </p:nvSpPr>
        <p:spPr>
          <a:xfrm>
            <a:off x="358835" y="140011"/>
            <a:ext cx="6591930" cy="461665"/>
          </a:xfrm>
          <a:prstGeom prst="rect">
            <a:avLst/>
          </a:prstGeom>
          <a:noFill/>
        </p:spPr>
        <p:txBody>
          <a:bodyPr wrap="square">
            <a:spAutoFit/>
          </a:bodyPr>
          <a:lstStyle/>
          <a:p>
            <a:pPr algn="ct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О</a:t>
            </a:r>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rPr>
              <a:t>бжалование</a:t>
            </a:r>
            <a:endParaRPr lang="ru-RU" dirty="0">
              <a:solidFill>
                <a:srgbClr val="2182A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58538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77</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431036" y="1249693"/>
            <a:ext cx="8281927" cy="3139321"/>
          </a:xfrm>
          <a:prstGeom prst="rect">
            <a:avLst/>
          </a:prstGeom>
          <a:noFill/>
        </p:spPr>
        <p:txBody>
          <a:bodyPr wrap="square">
            <a:spAutoFit/>
          </a:bodyPr>
          <a:lstStyle/>
          <a:p>
            <a:r>
              <a:rPr lang="ru-RU" sz="1800" kern="1200" dirty="0">
                <a:solidFill>
                  <a:srgbClr val="000000"/>
                </a:solidFill>
                <a:effectLst/>
                <a:latin typeface="Times New Roman" panose="02020603050405020304" pitchFamily="18" charset="0"/>
                <a:ea typeface="+mn-ea"/>
              </a:rPr>
              <a:t>С 1 января 2022 года в случае проведения электронной закупки – </a:t>
            </a:r>
            <a:r>
              <a:rPr lang="ru-RU" sz="1800" b="1" kern="1200" dirty="0">
                <a:solidFill>
                  <a:srgbClr val="000000"/>
                </a:solidFill>
                <a:effectLst/>
                <a:latin typeface="Times New Roman" panose="02020603050405020304" pitchFamily="18" charset="0"/>
                <a:ea typeface="+mn-ea"/>
              </a:rPr>
              <a:t>жалоба не может быть размещена в ЕИС (по сути подана) если:</a:t>
            </a:r>
          </a:p>
          <a:p>
            <a:endParaRPr lang="ru-RU"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ru-RU" sz="1800" kern="1200" dirty="0">
                <a:solidFill>
                  <a:srgbClr val="000000"/>
                </a:solidFill>
                <a:effectLst/>
                <a:latin typeface="Times New Roman" panose="02020603050405020304" pitchFamily="18" charset="0"/>
                <a:ea typeface="+mn-ea"/>
              </a:rPr>
              <a:t>Участник не зарегистрирован в ЕИС</a:t>
            </a:r>
          </a:p>
          <a:p>
            <a:pPr marL="342900" lvl="0" indent="-342900">
              <a:buFont typeface="+mj-lt"/>
              <a:buAutoNum type="arabicPeriod"/>
            </a:pPr>
            <a:endParaRPr lang="ru-RU"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ru-RU" sz="1800" kern="1200" dirty="0">
                <a:solidFill>
                  <a:srgbClr val="000000"/>
                </a:solidFill>
                <a:effectLst/>
                <a:latin typeface="Times New Roman" panose="02020603050405020304" pitchFamily="18" charset="0"/>
                <a:ea typeface="+mn-ea"/>
              </a:rPr>
              <a:t>Если участник или его руководитель находятся в РНП</a:t>
            </a:r>
          </a:p>
          <a:p>
            <a:pPr lvl="0"/>
            <a:endParaRPr lang="ru-RU" sz="1800" dirty="0">
              <a:effectLst/>
              <a:latin typeface="Calibri" panose="020F0502020204030204" pitchFamily="34" charset="0"/>
              <a:ea typeface="Calibri" panose="020F0502020204030204" pitchFamily="34" charset="0"/>
            </a:endParaRPr>
          </a:p>
          <a:p>
            <a:pPr lvl="0"/>
            <a:r>
              <a:rPr lang="ru-RU" sz="1800" kern="1200" dirty="0">
                <a:solidFill>
                  <a:srgbClr val="000000"/>
                </a:solidFill>
                <a:effectLst/>
                <a:latin typeface="Times New Roman" panose="02020603050405020304" pitchFamily="18" charset="0"/>
                <a:ea typeface="+mn-ea"/>
              </a:rPr>
              <a:t>3.   Если нарушен порядок подачи жалобы (подача после окончания регламентного срока, подача после окончания срока подачи заявок участником, не подавшим заявку и отсутствие указания на реестровый номер контракта/договора по 223-ФЗ предусмотренный ч. 2.1. ст. 31 т.д.)</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55692F6-A517-43B9-9AED-9F58D6561DE3}"/>
              </a:ext>
            </a:extLst>
          </p:cNvPr>
          <p:cNvSpPr txBox="1"/>
          <p:nvPr/>
        </p:nvSpPr>
        <p:spPr>
          <a:xfrm>
            <a:off x="358835" y="140011"/>
            <a:ext cx="6591930" cy="461665"/>
          </a:xfrm>
          <a:prstGeom prst="rect">
            <a:avLst/>
          </a:prstGeom>
          <a:noFill/>
        </p:spPr>
        <p:txBody>
          <a:bodyPr wrap="square">
            <a:spAutoFit/>
          </a:bodyPr>
          <a:lstStyle/>
          <a:p>
            <a:pPr algn="ctr"/>
            <a:r>
              <a:rPr lang="ru-RU" sz="2400" b="1" kern="1200" dirty="0">
                <a:solidFill>
                  <a:srgbClr val="2182A5"/>
                </a:solidFill>
                <a:effectLst>
                  <a:outerShdw blurRad="38100" dist="38100" dir="2700000" algn="tl">
                    <a:srgbClr val="000000">
                      <a:alpha val="43137"/>
                    </a:srgbClr>
                  </a:outerShdw>
                </a:effectLst>
                <a:latin typeface="Times New Roman" panose="02020603050405020304" pitchFamily="18" charset="0"/>
              </a:rPr>
              <a:t>О</a:t>
            </a:r>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rPr>
              <a:t>бжалование</a:t>
            </a:r>
            <a:endParaRPr lang="ru-RU" sz="2400" dirty="0">
              <a:solidFill>
                <a:srgbClr val="2182A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26654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78</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358836" y="745807"/>
            <a:ext cx="8281927" cy="4401205"/>
          </a:xfrm>
          <a:prstGeom prst="rect">
            <a:avLst/>
          </a:prstGeom>
          <a:noFill/>
        </p:spPr>
        <p:txBody>
          <a:bodyPr wrap="square">
            <a:spAutoFit/>
          </a:bodyPr>
          <a:lstStyle/>
          <a:p>
            <a:pPr>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Подача участником закупки жалобы на действия (бездействие) субъекта (субъектов) контроля (далее также – жалоба) в контрольный орган в сфере закупок допускается в период определения поставщика (подрядчика, исполнителя), но </a:t>
            </a:r>
            <a:r>
              <a:rPr lang="ru-RU" sz="1800" b="1" kern="1200" dirty="0">
                <a:solidFill>
                  <a:srgbClr val="000000"/>
                </a:solidFill>
                <a:effectLst/>
                <a:latin typeface="Times New Roman" panose="02020603050405020304" pitchFamily="18" charset="0"/>
                <a:ea typeface="Times New Roman" panose="02020603050405020304" pitchFamily="18" charset="0"/>
              </a:rPr>
              <a:t>не позднее пяти дней</a:t>
            </a:r>
            <a:r>
              <a:rPr lang="ru-RU" sz="1800" kern="1200" dirty="0">
                <a:solidFill>
                  <a:srgbClr val="000000"/>
                </a:solidFill>
                <a:effectLst/>
                <a:latin typeface="Times New Roman" panose="02020603050405020304" pitchFamily="18" charset="0"/>
                <a:ea typeface="Times New Roman" panose="02020603050405020304" pitchFamily="18" charset="0"/>
              </a:rPr>
              <a:t> со дня, следующего за днем размещения в ЕИС протокола подведения итогов, подписания такого протокола (при проведении закрытого конкурса, закрытого аукциона), с учетом следующих особенностей:</a:t>
            </a:r>
          </a:p>
          <a:p>
            <a:pPr>
              <a:spcAft>
                <a:spcPts val="600"/>
              </a:spcAft>
            </a:pPr>
            <a:endParaRPr lang="ru-RU" sz="900" dirty="0">
              <a:effectLst/>
              <a:latin typeface="Calibri" panose="020F0502020204030204" pitchFamily="34" charset="0"/>
              <a:ea typeface="Calibri" panose="020F0502020204030204" pitchFamily="34" charset="0"/>
            </a:endParaRPr>
          </a:p>
          <a:p>
            <a:pPr marL="228600">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1) </a:t>
            </a:r>
            <a:r>
              <a:rPr lang="ru-RU" sz="1800" b="1" kern="1200" dirty="0">
                <a:solidFill>
                  <a:srgbClr val="000000"/>
                </a:solidFill>
                <a:effectLst/>
                <a:latin typeface="Times New Roman" panose="02020603050405020304" pitchFamily="18" charset="0"/>
                <a:ea typeface="Times New Roman" panose="02020603050405020304" pitchFamily="18" charset="0"/>
              </a:rPr>
              <a:t>жалоба на положения извещения</a:t>
            </a:r>
            <a:r>
              <a:rPr lang="ru-RU" sz="1800" kern="1200" dirty="0">
                <a:solidFill>
                  <a:srgbClr val="000000"/>
                </a:solidFill>
                <a:effectLst/>
                <a:latin typeface="Times New Roman" panose="02020603050405020304" pitchFamily="18" charset="0"/>
                <a:ea typeface="Times New Roman" panose="02020603050405020304" pitchFamily="18" charset="0"/>
              </a:rPr>
              <a:t> об осуществлении закупки, документации о закупке (в случае, если Законом предусмотрена документация о закупке) может быть подана </a:t>
            </a:r>
            <a:r>
              <a:rPr lang="ru-RU" sz="1800" b="1" kern="1200" dirty="0">
                <a:solidFill>
                  <a:srgbClr val="000000"/>
                </a:solidFill>
                <a:effectLst/>
                <a:latin typeface="Times New Roman" panose="02020603050405020304" pitchFamily="18" charset="0"/>
                <a:ea typeface="Times New Roman" panose="02020603050405020304" pitchFamily="18" charset="0"/>
              </a:rPr>
              <a:t>до окончания срока подачи заявок</a:t>
            </a:r>
            <a:r>
              <a:rPr lang="ru-RU" sz="1800" kern="1200" dirty="0">
                <a:solidFill>
                  <a:srgbClr val="000000"/>
                </a:solidFill>
                <a:effectLst/>
                <a:latin typeface="Times New Roman" panose="02020603050405020304" pitchFamily="18" charset="0"/>
                <a:ea typeface="Times New Roman" panose="02020603050405020304" pitchFamily="18" charset="0"/>
              </a:rPr>
              <a:t> на участие в закупке. При этом участник закупки вправе подать </a:t>
            </a:r>
            <a:r>
              <a:rPr lang="ru-RU" sz="1800" b="1" kern="1200" dirty="0">
                <a:solidFill>
                  <a:srgbClr val="000000"/>
                </a:solidFill>
                <a:effectLst/>
                <a:latin typeface="Times New Roman" panose="02020603050405020304" pitchFamily="18" charset="0"/>
                <a:ea typeface="Times New Roman" panose="02020603050405020304" pitchFamily="18" charset="0"/>
              </a:rPr>
              <a:t>только одну жалобу</a:t>
            </a:r>
            <a:r>
              <a:rPr lang="ru-RU" sz="1800" kern="1200" dirty="0">
                <a:solidFill>
                  <a:srgbClr val="000000"/>
                </a:solidFill>
                <a:effectLst/>
                <a:latin typeface="Times New Roman" panose="02020603050405020304" pitchFamily="18" charset="0"/>
                <a:ea typeface="Times New Roman" panose="02020603050405020304" pitchFamily="18" charset="0"/>
              </a:rPr>
              <a:t> на положения извещения об осуществлении закупки, документации о закупке. </a:t>
            </a:r>
            <a:r>
              <a:rPr lang="ru-RU" sz="1800" b="1" kern="1200" dirty="0">
                <a:solidFill>
                  <a:srgbClr val="000000"/>
                </a:solidFill>
                <a:effectLst/>
                <a:latin typeface="Times New Roman" panose="02020603050405020304" pitchFamily="18" charset="0"/>
                <a:ea typeface="Times New Roman" panose="02020603050405020304" pitchFamily="18" charset="0"/>
              </a:rPr>
              <a:t>В случае внесения изменений в извещение, документацию, участник закупки вправе (снова) подать только одну жалобу на положения таких извещения, документации после внесения в них таких изменений</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465C729-042D-46D6-9925-BFD3B8C0966E}"/>
              </a:ext>
            </a:extLst>
          </p:cNvPr>
          <p:cNvSpPr txBox="1"/>
          <p:nvPr/>
        </p:nvSpPr>
        <p:spPr>
          <a:xfrm>
            <a:off x="358836" y="150290"/>
            <a:ext cx="4572000" cy="461665"/>
          </a:xfrm>
          <a:prstGeom prst="rect">
            <a:avLst/>
          </a:prstGeom>
          <a:noFill/>
        </p:spPr>
        <p:txBody>
          <a:bodyPr wrap="square">
            <a:spAutoFit/>
          </a:bodyPr>
          <a:lstStyle/>
          <a:p>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Порядок подачи жалобы:</a:t>
            </a:r>
            <a:endParaRPr lang="ru-RU"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23803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79</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358835" y="1309328"/>
            <a:ext cx="8281927" cy="3570208"/>
          </a:xfrm>
          <a:prstGeom prst="rect">
            <a:avLst/>
          </a:prstGeom>
          <a:noFill/>
        </p:spPr>
        <p:txBody>
          <a:bodyPr wrap="square">
            <a:spAutoFit/>
          </a:bodyPr>
          <a:lstStyle/>
          <a:p>
            <a:pPr marL="228600">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2) </a:t>
            </a:r>
            <a:r>
              <a:rPr lang="ru-RU" sz="1800" b="1" kern="1200" dirty="0">
                <a:solidFill>
                  <a:srgbClr val="000000"/>
                </a:solidFill>
                <a:effectLst/>
                <a:latin typeface="Times New Roman" panose="02020603050405020304" pitchFamily="18" charset="0"/>
                <a:ea typeface="Times New Roman" panose="02020603050405020304" pitchFamily="18" charset="0"/>
              </a:rPr>
              <a:t>жалоба на действия</a:t>
            </a:r>
            <a:r>
              <a:rPr lang="ru-RU" sz="1800" kern="1200" dirty="0">
                <a:solidFill>
                  <a:srgbClr val="000000"/>
                </a:solidFill>
                <a:effectLst/>
                <a:latin typeface="Times New Roman" panose="02020603050405020304" pitchFamily="18" charset="0"/>
                <a:ea typeface="Times New Roman" panose="02020603050405020304" pitchFamily="18" charset="0"/>
              </a:rPr>
              <a:t> (бездействие) субъекта (субъектов) контроля, совершенные </a:t>
            </a:r>
            <a:r>
              <a:rPr lang="ru-RU" sz="1800" b="1" kern="1200" dirty="0">
                <a:solidFill>
                  <a:srgbClr val="000000"/>
                </a:solidFill>
                <a:effectLst/>
                <a:latin typeface="Times New Roman" panose="02020603050405020304" pitchFamily="18" charset="0"/>
                <a:ea typeface="Times New Roman" panose="02020603050405020304" pitchFamily="18" charset="0"/>
              </a:rPr>
              <a:t>после даты и времени окончания срока подачи заявок</a:t>
            </a:r>
            <a:r>
              <a:rPr lang="ru-RU" sz="1800" kern="1200" dirty="0">
                <a:solidFill>
                  <a:srgbClr val="000000"/>
                </a:solidFill>
                <a:effectLst/>
                <a:latin typeface="Times New Roman" panose="02020603050405020304" pitchFamily="18" charset="0"/>
                <a:ea typeface="Times New Roman" panose="02020603050405020304" pitchFamily="18" charset="0"/>
              </a:rPr>
              <a:t> на участие в закупке, может быть подана </a:t>
            </a:r>
            <a:r>
              <a:rPr lang="ru-RU" sz="1800" b="1" kern="1200" dirty="0">
                <a:solidFill>
                  <a:srgbClr val="000000"/>
                </a:solidFill>
                <a:effectLst/>
                <a:latin typeface="Times New Roman" panose="02020603050405020304" pitchFamily="18" charset="0"/>
                <a:ea typeface="Times New Roman" panose="02020603050405020304" pitchFamily="18" charset="0"/>
              </a:rPr>
              <a:t>исключительно участником закупки, подавшим заявку</a:t>
            </a:r>
            <a:r>
              <a:rPr lang="ru-RU" sz="1800" kern="1200" dirty="0">
                <a:solidFill>
                  <a:srgbClr val="000000"/>
                </a:solidFill>
                <a:effectLst/>
                <a:latin typeface="Times New Roman" panose="02020603050405020304" pitchFamily="18" charset="0"/>
                <a:ea typeface="Times New Roman" panose="02020603050405020304" pitchFamily="18" charset="0"/>
              </a:rPr>
              <a:t> на участие в закупке;</a:t>
            </a:r>
          </a:p>
          <a:p>
            <a:pPr marL="228600">
              <a:spcAft>
                <a:spcPts val="600"/>
              </a:spcAft>
            </a:pPr>
            <a:endParaRPr lang="ru-RU" sz="1800" dirty="0">
              <a:effectLst/>
              <a:latin typeface="Calibri" panose="020F0502020204030204" pitchFamily="34" charset="0"/>
              <a:ea typeface="Calibri" panose="020F0502020204030204" pitchFamily="34" charset="0"/>
            </a:endParaRPr>
          </a:p>
          <a:p>
            <a:pPr marL="228600">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3) </a:t>
            </a:r>
            <a:r>
              <a:rPr lang="ru-RU" sz="1800" b="1" kern="1200" dirty="0">
                <a:solidFill>
                  <a:srgbClr val="000000"/>
                </a:solidFill>
                <a:effectLst/>
                <a:latin typeface="Times New Roman" panose="02020603050405020304" pitchFamily="18" charset="0"/>
                <a:ea typeface="Times New Roman" panose="02020603050405020304" pitchFamily="18" charset="0"/>
              </a:rPr>
              <a:t>жалоба на действия</a:t>
            </a:r>
            <a:r>
              <a:rPr lang="ru-RU" sz="1800" kern="1200" dirty="0">
                <a:solidFill>
                  <a:srgbClr val="000000"/>
                </a:solidFill>
                <a:effectLst/>
                <a:latin typeface="Times New Roman" panose="02020603050405020304" pitchFamily="18" charset="0"/>
                <a:ea typeface="Times New Roman" panose="02020603050405020304" pitchFamily="18" charset="0"/>
              </a:rPr>
              <a:t> (бездействие) </a:t>
            </a:r>
            <a:r>
              <a:rPr lang="ru-RU" sz="1800" b="1" kern="1200" dirty="0">
                <a:solidFill>
                  <a:srgbClr val="000000"/>
                </a:solidFill>
                <a:effectLst/>
                <a:latin typeface="Times New Roman" panose="02020603050405020304" pitchFamily="18" charset="0"/>
                <a:ea typeface="Times New Roman" panose="02020603050405020304" pitchFamily="18" charset="0"/>
              </a:rPr>
              <a:t>оператора электронной площадки</a:t>
            </a:r>
            <a:r>
              <a:rPr lang="ru-RU" sz="1800" kern="1200" dirty="0">
                <a:solidFill>
                  <a:srgbClr val="000000"/>
                </a:solidFill>
                <a:effectLst/>
                <a:latin typeface="Times New Roman" panose="02020603050405020304" pitchFamily="18" charset="0"/>
                <a:ea typeface="Times New Roman" panose="02020603050405020304" pitchFamily="18" charset="0"/>
              </a:rPr>
              <a:t>, оператора специализированной электронной площадки, совершенные </a:t>
            </a:r>
            <a:r>
              <a:rPr lang="ru-RU" sz="1800" b="1" kern="1200" dirty="0">
                <a:solidFill>
                  <a:srgbClr val="000000"/>
                </a:solidFill>
                <a:effectLst/>
                <a:latin typeface="Times New Roman" panose="02020603050405020304" pitchFamily="18" charset="0"/>
                <a:ea typeface="Times New Roman" panose="02020603050405020304" pitchFamily="18" charset="0"/>
              </a:rPr>
              <a:t>при аккредитации</a:t>
            </a:r>
            <a:r>
              <a:rPr lang="ru-RU" sz="1800" kern="1200" dirty="0">
                <a:solidFill>
                  <a:srgbClr val="000000"/>
                </a:solidFill>
                <a:effectLst/>
                <a:latin typeface="Times New Roman" panose="02020603050405020304" pitchFamily="18" charset="0"/>
                <a:ea typeface="Times New Roman" panose="02020603050405020304" pitchFamily="18" charset="0"/>
              </a:rPr>
              <a:t> участника закупки на электронной площадке, специализированной электронной площадке, </a:t>
            </a:r>
            <a:r>
              <a:rPr lang="ru-RU" sz="1800" b="1" kern="1200" dirty="0">
                <a:solidFill>
                  <a:srgbClr val="000000"/>
                </a:solidFill>
                <a:effectLst/>
                <a:latin typeface="Times New Roman" panose="02020603050405020304" pitchFamily="18" charset="0"/>
                <a:ea typeface="Times New Roman" panose="02020603050405020304" pitchFamily="18" charset="0"/>
              </a:rPr>
              <a:t>при размещении на электронной площадке предварительного предложения</a:t>
            </a:r>
            <a:r>
              <a:rPr lang="en-US" sz="1800" kern="1200" dirty="0">
                <a:solidFill>
                  <a:srgbClr val="000000"/>
                </a:solidFill>
                <a:effectLst/>
                <a:latin typeface="Times New Roman" panose="02020603050405020304" pitchFamily="18" charset="0"/>
                <a:ea typeface="Times New Roman" panose="02020603050405020304" pitchFamily="18" charset="0"/>
              </a:rPr>
              <a:t> </a:t>
            </a:r>
            <a:r>
              <a:rPr lang="ru-RU" sz="1800" kern="1200" dirty="0">
                <a:solidFill>
                  <a:srgbClr val="000000"/>
                </a:solidFill>
                <a:effectLst/>
                <a:latin typeface="Times New Roman" panose="02020603050405020304" pitchFamily="18" charset="0"/>
                <a:ea typeface="Times New Roman" panose="02020603050405020304" pitchFamily="18" charset="0"/>
              </a:rPr>
              <a:t>и</a:t>
            </a:r>
            <a:r>
              <a:rPr lang="en-US" sz="1800" kern="1200" dirty="0">
                <a:solidFill>
                  <a:srgbClr val="000000"/>
                </a:solidFill>
                <a:effectLst/>
                <a:latin typeface="Times New Roman" panose="02020603050405020304" pitchFamily="18" charset="0"/>
                <a:ea typeface="Times New Roman" panose="02020603050405020304" pitchFamily="18" charset="0"/>
              </a:rPr>
              <a:t> </a:t>
            </a:r>
            <a:r>
              <a:rPr lang="ru-RU" sz="1800" b="1" kern="1200" dirty="0">
                <a:solidFill>
                  <a:srgbClr val="000000"/>
                </a:solidFill>
                <a:effectLst/>
                <a:latin typeface="Times New Roman" panose="02020603050405020304" pitchFamily="18" charset="0"/>
                <a:ea typeface="Times New Roman" panose="02020603050405020304" pitchFamily="18" charset="0"/>
              </a:rPr>
              <a:t>при</a:t>
            </a:r>
            <a:r>
              <a:rPr lang="en-US" sz="1800" b="1" kern="1200" dirty="0">
                <a:solidFill>
                  <a:srgbClr val="000000"/>
                </a:solidFill>
                <a:effectLst/>
                <a:latin typeface="Times New Roman" panose="02020603050405020304" pitchFamily="18" charset="0"/>
                <a:ea typeface="Times New Roman" panose="02020603050405020304" pitchFamily="18" charset="0"/>
              </a:rPr>
              <a:t> </a:t>
            </a:r>
            <a:r>
              <a:rPr lang="ru-RU" sz="1800" b="1" kern="1200" dirty="0">
                <a:solidFill>
                  <a:srgbClr val="000000"/>
                </a:solidFill>
                <a:effectLst/>
                <a:latin typeface="Times New Roman" panose="02020603050405020304" pitchFamily="18" charset="0"/>
                <a:ea typeface="Times New Roman" panose="02020603050405020304" pitchFamily="18" charset="0"/>
              </a:rPr>
              <a:t>подаче заявки </a:t>
            </a:r>
            <a:r>
              <a:rPr lang="ru-RU" sz="1800" kern="1200" dirty="0">
                <a:solidFill>
                  <a:srgbClr val="000000"/>
                </a:solidFill>
                <a:effectLst/>
                <a:latin typeface="Times New Roman" panose="02020603050405020304" pitchFamily="18" charset="0"/>
                <a:ea typeface="Times New Roman" panose="02020603050405020304" pitchFamily="18" charset="0"/>
              </a:rPr>
              <a:t>может быть подана </a:t>
            </a:r>
            <a:r>
              <a:rPr lang="ru-RU" sz="1800" b="1" kern="1200" dirty="0">
                <a:solidFill>
                  <a:srgbClr val="000000"/>
                </a:solidFill>
                <a:effectLst/>
                <a:latin typeface="Times New Roman" panose="02020603050405020304" pitchFamily="18" charset="0"/>
                <a:ea typeface="Times New Roman" panose="02020603050405020304" pitchFamily="18" charset="0"/>
              </a:rPr>
              <a:t>не позднее пяти дней со дня совершения обжалуемых действий</a:t>
            </a:r>
            <a:r>
              <a:rPr lang="ru-RU" sz="1800" kern="1200" dirty="0">
                <a:solidFill>
                  <a:srgbClr val="000000"/>
                </a:solidFill>
                <a:effectLst/>
                <a:latin typeface="Times New Roman" panose="02020603050405020304" pitchFamily="18" charset="0"/>
                <a:ea typeface="Times New Roman" panose="02020603050405020304" pitchFamily="18" charset="0"/>
              </a:rPr>
              <a:t> (бездействия);</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5B9D2D5-D3F6-4990-B2C0-F085B0D84CE1}"/>
              </a:ext>
            </a:extLst>
          </p:cNvPr>
          <p:cNvSpPr txBox="1"/>
          <p:nvPr/>
        </p:nvSpPr>
        <p:spPr>
          <a:xfrm>
            <a:off x="358836" y="150290"/>
            <a:ext cx="4572000" cy="461665"/>
          </a:xfrm>
          <a:prstGeom prst="rect">
            <a:avLst/>
          </a:prstGeom>
          <a:noFill/>
        </p:spPr>
        <p:txBody>
          <a:bodyPr wrap="square">
            <a:spAutoFit/>
          </a:bodyPr>
          <a:lstStyle/>
          <a:p>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Порядок подачи жалобы:</a:t>
            </a:r>
            <a:endParaRPr lang="ru-RU"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4281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топка журналов на столе">
            <a:extLst>
              <a:ext uri="{FF2B5EF4-FFF2-40B4-BE49-F238E27FC236}">
                <a16:creationId xmlns:a16="http://schemas.microsoft.com/office/drawing/2014/main" id="{384A8C6B-6D16-4463-B600-E4AE882A2711}"/>
              </a:ext>
            </a:extLst>
          </p:cNvPr>
          <p:cNvPicPr>
            <a:picLocks noChangeAspect="1"/>
          </p:cNvPicPr>
          <p:nvPr/>
        </p:nvPicPr>
        <p:blipFill>
          <a:blip r:embed="rId2"/>
          <a:stretch>
            <a:fillRect/>
          </a:stretch>
        </p:blipFill>
        <p:spPr>
          <a:xfrm>
            <a:off x="358836" y="745140"/>
            <a:ext cx="8785164" cy="4398360"/>
          </a:xfrm>
          <a:prstGeom prst="rect">
            <a:avLst/>
          </a:prstGeom>
        </p:spPr>
      </p:pic>
      <p:sp>
        <p:nvSpPr>
          <p:cNvPr id="2" name="Номер слайда 1">
            <a:extLst>
              <a:ext uri="{FF2B5EF4-FFF2-40B4-BE49-F238E27FC236}">
                <a16:creationId xmlns:a16="http://schemas.microsoft.com/office/drawing/2014/main" id="{77CBE079-2852-4AD6-A156-0888A1A51F3F}"/>
              </a:ext>
            </a:extLst>
          </p:cNvPr>
          <p:cNvSpPr>
            <a:spLocks noGrp="1"/>
          </p:cNvSpPr>
          <p:nvPr>
            <p:ph type="sldNum" sz="quarter" idx="12"/>
          </p:nvPr>
        </p:nvSpPr>
        <p:spPr/>
        <p:txBody>
          <a:bodyPr/>
          <a:lstStyle/>
          <a:p>
            <a:fld id="{2066355A-084C-D24E-9AD2-7E4FC41EA627}" type="slidenum">
              <a:rPr lang="en-US" smtClean="0"/>
              <a:pPr/>
              <a:t>8</a:t>
            </a:fld>
            <a:endParaRPr lang="en-US" dirty="0"/>
          </a:p>
        </p:txBody>
      </p:sp>
      <p:sp>
        <p:nvSpPr>
          <p:cNvPr id="5" name="TextBox 4">
            <a:extLst>
              <a:ext uri="{FF2B5EF4-FFF2-40B4-BE49-F238E27FC236}">
                <a16:creationId xmlns:a16="http://schemas.microsoft.com/office/drawing/2014/main" id="{36319F36-92E7-4786-AD5A-044A31ED2266}"/>
              </a:ext>
            </a:extLst>
          </p:cNvPr>
          <p:cNvSpPr txBox="1"/>
          <p:nvPr/>
        </p:nvSpPr>
        <p:spPr>
          <a:xfrm>
            <a:off x="708917" y="941875"/>
            <a:ext cx="8076247" cy="2599238"/>
          </a:xfrm>
          <a:prstGeom prst="rect">
            <a:avLst/>
          </a:prstGeom>
          <a:noFill/>
        </p:spPr>
        <p:txBody>
          <a:bodyPr wrap="square">
            <a:spAutoFit/>
          </a:bodyPr>
          <a:lstStyle/>
          <a:p>
            <a:r>
              <a:rPr lang="ru-RU" sz="1800" kern="1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Документация о закупке формируется только для закрытых закупок.</a:t>
            </a:r>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r>
              <a:rPr lang="ru-RU"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ru-RU"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342900" lvl="0" indent="-342900">
              <a:lnSpc>
                <a:spcPct val="106000"/>
              </a:lnSpc>
              <a:spcAft>
                <a:spcPts val="800"/>
              </a:spcAft>
              <a:buFont typeface="Wingdings" panose="05000000000000000000" pitchFamily="2" charset="2"/>
              <a:buChar char=""/>
            </a:pPr>
            <a:r>
              <a:rPr lang="ru-RU" sz="1800" b="1"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Порядок аккредитации </a:t>
            </a:r>
            <a:r>
              <a:rPr lang="ru-RU"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и обмена сведениями об аккредитованных участниках между ЕРУЗ и электронными площадками устанавливается Правительством РФ</a:t>
            </a:r>
            <a:r>
              <a:rPr lang="en-US"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ru-RU" sz="1800" b="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(постановление №60 от 27.01.2022)</a:t>
            </a:r>
            <a:r>
              <a:rPr lang="ru-RU" sz="180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p>
          <a:p>
            <a:pPr marL="342900" lvl="0" indent="-342900">
              <a:lnSpc>
                <a:spcPct val="106000"/>
              </a:lnSpc>
              <a:spcAft>
                <a:spcPts val="800"/>
              </a:spcAft>
              <a:buFont typeface="Wingdings" panose="05000000000000000000" pitchFamily="2" charset="2"/>
              <a:buChar char=""/>
            </a:pPr>
            <a:endParaRPr lang="ru-RU"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marL="342900" lvl="0" indent="-342900">
              <a:lnSpc>
                <a:spcPct val="106000"/>
              </a:lnSpc>
              <a:spcAft>
                <a:spcPts val="800"/>
              </a:spcAft>
              <a:buFont typeface="Wingdings" panose="05000000000000000000" pitchFamily="2" charset="2"/>
              <a:buChar char=""/>
            </a:pPr>
            <a:r>
              <a:rPr lang="ru-RU" sz="18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Данное постановление также определяет порядок ведения реестра контрактов.</a:t>
            </a:r>
            <a:endParaRPr lang="ru-RU" sz="1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9108C070-3BF5-47D9-BF85-9A1D9B14320A}"/>
              </a:ext>
            </a:extLst>
          </p:cNvPr>
          <p:cNvSpPr txBox="1"/>
          <p:nvPr/>
        </p:nvSpPr>
        <p:spPr>
          <a:xfrm>
            <a:off x="358835" y="-77083"/>
            <a:ext cx="6591929" cy="461665"/>
          </a:xfrm>
          <a:prstGeom prst="rect">
            <a:avLst/>
          </a:prstGeom>
          <a:noFill/>
        </p:spPr>
        <p:txBody>
          <a:bodyPr wrap="square" rtlCol="0">
            <a:spAutoFit/>
          </a:bodyPr>
          <a:lstStyle/>
          <a:p>
            <a:pPr algn="ctr"/>
            <a:r>
              <a:rPr lang="ru-RU" sz="2400" b="1"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Цифровизация контрактной системы</a:t>
            </a:r>
            <a:endParaRPr lang="ru-RU" sz="2400" dirty="0">
              <a:solidFill>
                <a:srgbClr val="0E779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39511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694080C-3973-461D-A6DD-CB03FC5724BB}"/>
              </a:ext>
            </a:extLst>
          </p:cNvPr>
          <p:cNvSpPr>
            <a:spLocks noGrp="1"/>
          </p:cNvSpPr>
          <p:nvPr>
            <p:ph type="sldNum" sz="quarter" idx="12"/>
          </p:nvPr>
        </p:nvSpPr>
        <p:spPr/>
        <p:txBody>
          <a:bodyPr/>
          <a:lstStyle/>
          <a:p>
            <a:fld id="{2066355A-084C-D24E-9AD2-7E4FC41EA627}" type="slidenum">
              <a:rPr lang="en-US" smtClean="0"/>
              <a:pPr/>
              <a:t>80</a:t>
            </a:fld>
            <a:endParaRPr lang="en-US" dirty="0"/>
          </a:p>
        </p:txBody>
      </p:sp>
      <p:sp>
        <p:nvSpPr>
          <p:cNvPr id="4" name="TextBox 3">
            <a:extLst>
              <a:ext uri="{FF2B5EF4-FFF2-40B4-BE49-F238E27FC236}">
                <a16:creationId xmlns:a16="http://schemas.microsoft.com/office/drawing/2014/main" id="{78DFC44C-B6C6-48DA-92E2-350615C830F7}"/>
              </a:ext>
            </a:extLst>
          </p:cNvPr>
          <p:cNvSpPr txBox="1"/>
          <p:nvPr/>
        </p:nvSpPr>
        <p:spPr>
          <a:xfrm>
            <a:off x="358836" y="1349080"/>
            <a:ext cx="8281927" cy="3293209"/>
          </a:xfrm>
          <a:prstGeom prst="rect">
            <a:avLst/>
          </a:prstGeom>
          <a:noFill/>
        </p:spPr>
        <p:txBody>
          <a:bodyPr wrap="square">
            <a:spAutoFit/>
          </a:bodyPr>
          <a:lstStyle/>
          <a:p>
            <a:pPr marL="228600">
              <a:spcAft>
                <a:spcPts val="600"/>
              </a:spcAft>
            </a:pPr>
            <a:r>
              <a:rPr lang="ru-RU" sz="1800" kern="1200" dirty="0">
                <a:solidFill>
                  <a:srgbClr val="000000"/>
                </a:solidFill>
                <a:effectLst/>
                <a:latin typeface="Times New Roman" panose="02020603050405020304" pitchFamily="18" charset="0"/>
                <a:ea typeface="Times New Roman" panose="02020603050405020304" pitchFamily="18" charset="0"/>
              </a:rPr>
              <a:t>4) </a:t>
            </a:r>
            <a:r>
              <a:rPr lang="ru-RU" sz="1800" b="1" kern="1200" dirty="0">
                <a:solidFill>
                  <a:srgbClr val="000000"/>
                </a:solidFill>
                <a:effectLst/>
                <a:latin typeface="Times New Roman" panose="02020603050405020304" pitchFamily="18" charset="0"/>
                <a:ea typeface="Times New Roman" panose="02020603050405020304" pitchFamily="18" charset="0"/>
              </a:rPr>
              <a:t>жалоба на</a:t>
            </a:r>
            <a:r>
              <a:rPr lang="ru-RU" sz="1800" kern="1200" dirty="0">
                <a:solidFill>
                  <a:srgbClr val="000000"/>
                </a:solidFill>
                <a:effectLst/>
                <a:latin typeface="Times New Roman" panose="02020603050405020304" pitchFamily="18" charset="0"/>
                <a:ea typeface="Times New Roman" panose="02020603050405020304" pitchFamily="18" charset="0"/>
              </a:rPr>
              <a:t> действия (бездействие) субъекта (субъектов) контроля, совершенные </a:t>
            </a:r>
            <a:r>
              <a:rPr lang="ru-RU" sz="1800" b="1" kern="1200" dirty="0">
                <a:solidFill>
                  <a:srgbClr val="000000"/>
                </a:solidFill>
                <a:effectLst/>
                <a:latin typeface="Times New Roman" panose="02020603050405020304" pitchFamily="18" charset="0"/>
                <a:ea typeface="Times New Roman" panose="02020603050405020304" pitchFamily="18" charset="0"/>
              </a:rPr>
              <a:t>при заключении контракта</a:t>
            </a:r>
            <a:r>
              <a:rPr lang="ru-RU" sz="1800" kern="1200" dirty="0">
                <a:solidFill>
                  <a:srgbClr val="000000"/>
                </a:solidFill>
                <a:effectLst/>
                <a:latin typeface="Times New Roman" panose="02020603050405020304" pitchFamily="18" charset="0"/>
                <a:ea typeface="Times New Roman" panose="02020603050405020304" pitchFamily="18" charset="0"/>
              </a:rPr>
              <a:t> после размещения в ЕИС протокола подведения итогов определения поставщика (подрядчика, исполнителя), подписания такого протокола (при проведении закрытого конкурса, закрытого аукциона), </a:t>
            </a:r>
            <a:r>
              <a:rPr lang="ru-RU" sz="1800" b="1" kern="1200" dirty="0">
                <a:solidFill>
                  <a:srgbClr val="000000"/>
                </a:solidFill>
                <a:effectLst/>
                <a:latin typeface="Times New Roman" panose="02020603050405020304" pitchFamily="18" charset="0"/>
                <a:ea typeface="Times New Roman" panose="02020603050405020304" pitchFamily="18" charset="0"/>
              </a:rPr>
              <a:t>может быть подана участником закупки, с которым заключается контракт (а также участника, признанного уклонившимся от заключения контракта) не позднее даты заключения контракта</a:t>
            </a:r>
            <a:r>
              <a:rPr lang="ru-RU" sz="1800" kern="1200" dirty="0">
                <a:solidFill>
                  <a:srgbClr val="000000"/>
                </a:solidFill>
                <a:effectLst/>
                <a:latin typeface="Times New Roman" panose="02020603050405020304" pitchFamily="18" charset="0"/>
                <a:ea typeface="Times New Roman" panose="02020603050405020304" pitchFamily="18" charset="0"/>
              </a:rPr>
              <a:t>;</a:t>
            </a:r>
          </a:p>
          <a:p>
            <a:pPr marL="228600">
              <a:spcAft>
                <a:spcPts val="600"/>
              </a:spcAft>
            </a:pPr>
            <a:endParaRPr lang="ru-RU" sz="1800" dirty="0">
              <a:effectLst/>
              <a:latin typeface="Calibri" panose="020F0502020204030204" pitchFamily="34" charset="0"/>
              <a:ea typeface="Calibri" panose="020F0502020204030204" pitchFamily="34" charset="0"/>
            </a:endParaRPr>
          </a:p>
          <a:p>
            <a:pPr marL="228600">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5) </a:t>
            </a:r>
            <a:r>
              <a:rPr lang="ru-RU" sz="1800" b="1" kern="1200" dirty="0">
                <a:solidFill>
                  <a:srgbClr val="000000"/>
                </a:solidFill>
                <a:effectLst/>
                <a:latin typeface="Times New Roman" panose="02020603050405020304" pitchFamily="18" charset="0"/>
                <a:ea typeface="Times New Roman" panose="02020603050405020304" pitchFamily="18" charset="0"/>
              </a:rPr>
              <a:t>подача одной жалобы</a:t>
            </a:r>
            <a:r>
              <a:rPr lang="ru-RU" sz="1800" kern="1200" dirty="0">
                <a:solidFill>
                  <a:srgbClr val="000000"/>
                </a:solidFill>
                <a:effectLst/>
                <a:latin typeface="Times New Roman" panose="02020603050405020304" pitchFamily="18" charset="0"/>
                <a:ea typeface="Times New Roman" panose="02020603050405020304" pitchFamily="18" charset="0"/>
              </a:rPr>
              <a:t> на действия (бездействие) субъекта (субъектов) контроля, совершенные </a:t>
            </a:r>
            <a:r>
              <a:rPr lang="ru-RU" sz="1800" b="1" kern="1200" dirty="0">
                <a:solidFill>
                  <a:srgbClr val="000000"/>
                </a:solidFill>
                <a:effectLst/>
                <a:latin typeface="Times New Roman" panose="02020603050405020304" pitchFamily="18" charset="0"/>
                <a:ea typeface="Times New Roman" panose="02020603050405020304" pitchFamily="18" charset="0"/>
              </a:rPr>
              <a:t>при осуществлении нескольких закупок, не допускается</a:t>
            </a:r>
            <a:r>
              <a:rPr lang="ru-RU" sz="1800" kern="1200" dirty="0">
                <a:solidFill>
                  <a:srgbClr val="000000"/>
                </a:solidFill>
                <a:effectLst/>
                <a:latin typeface="Times New Roman" panose="02020603050405020304" pitchFamily="18" charset="0"/>
                <a:ea typeface="Times New Roman" panose="02020603050405020304" pitchFamily="18" charset="0"/>
              </a:rPr>
              <a:t>.</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5E6648DF-D24C-409D-9286-BD2040DF0587}"/>
              </a:ext>
            </a:extLst>
          </p:cNvPr>
          <p:cNvSpPr txBox="1"/>
          <p:nvPr/>
        </p:nvSpPr>
        <p:spPr>
          <a:xfrm>
            <a:off x="358836" y="150290"/>
            <a:ext cx="4572000" cy="461665"/>
          </a:xfrm>
          <a:prstGeom prst="rect">
            <a:avLst/>
          </a:prstGeom>
          <a:noFill/>
        </p:spPr>
        <p:txBody>
          <a:bodyPr wrap="square">
            <a:spAutoFit/>
          </a:bodyPr>
          <a:lstStyle/>
          <a:p>
            <a:r>
              <a:rPr lang="ru-RU" sz="2400" b="1"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Порядок подачи жалобы:</a:t>
            </a:r>
            <a:endParaRPr lang="ru-RU"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699205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3C514558-3E5D-4B75-8609-73E9858F426D}"/>
              </a:ext>
            </a:extLst>
          </p:cNvPr>
          <p:cNvSpPr>
            <a:spLocks noGrp="1"/>
          </p:cNvSpPr>
          <p:nvPr>
            <p:ph type="sldNum" sz="quarter" idx="12"/>
          </p:nvPr>
        </p:nvSpPr>
        <p:spPr/>
        <p:txBody>
          <a:bodyPr/>
          <a:lstStyle/>
          <a:p>
            <a:fld id="{2066355A-084C-D24E-9AD2-7E4FC41EA627}" type="slidenum">
              <a:rPr lang="en-US" smtClean="0"/>
              <a:pPr/>
              <a:t>81</a:t>
            </a:fld>
            <a:endParaRPr lang="en-US" dirty="0"/>
          </a:p>
        </p:txBody>
      </p:sp>
      <p:sp>
        <p:nvSpPr>
          <p:cNvPr id="3" name="TextBox 2">
            <a:extLst>
              <a:ext uri="{FF2B5EF4-FFF2-40B4-BE49-F238E27FC236}">
                <a16:creationId xmlns:a16="http://schemas.microsoft.com/office/drawing/2014/main" id="{3E6943AC-825E-4FE5-A683-195942C461FE}"/>
              </a:ext>
            </a:extLst>
          </p:cNvPr>
          <p:cNvSpPr txBox="1"/>
          <p:nvPr/>
        </p:nvSpPr>
        <p:spPr>
          <a:xfrm>
            <a:off x="1412384" y="825405"/>
            <a:ext cx="7540337" cy="1569660"/>
          </a:xfrm>
          <a:prstGeom prst="rect">
            <a:avLst/>
          </a:prstGeom>
          <a:noFill/>
        </p:spPr>
        <p:txBody>
          <a:bodyPr wrap="square">
            <a:spAutoFit/>
          </a:bodyPr>
          <a:lstStyle/>
          <a:p>
            <a:pPr algn="ctr"/>
            <a:r>
              <a:rPr lang="ru-RU" sz="4800" b="1" dirty="0">
                <a:solidFill>
                  <a:srgbClr val="0E779D"/>
                </a:solidFill>
                <a:latin typeface="Trebuchet MS" panose="020B0603020202020204" pitchFamily="34" charset="0"/>
                <a:cs typeface="Arial" panose="020B0604020202020204" pitchFamily="34" charset="0"/>
              </a:rPr>
              <a:t>Электронное актирование</a:t>
            </a:r>
            <a:endParaRPr lang="ru-RU" sz="1400" b="1" dirty="0">
              <a:latin typeface="Trebuchet MS" panose="020B0603020202020204" pitchFamily="34" charset="0"/>
              <a:cs typeface="Arial" panose="020B0604020202020204" pitchFamily="34" charset="0"/>
            </a:endParaRPr>
          </a:p>
        </p:txBody>
      </p:sp>
      <p:pic>
        <p:nvPicPr>
          <p:cNvPr id="5" name="Рисунок 4" descr="Компьютер контур">
            <a:extLst>
              <a:ext uri="{FF2B5EF4-FFF2-40B4-BE49-F238E27FC236}">
                <a16:creationId xmlns:a16="http://schemas.microsoft.com/office/drawing/2014/main" id="{9B8C5694-F8B4-4787-A7CC-782F8B9229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217" y="723070"/>
            <a:ext cx="1928192" cy="1928192"/>
          </a:xfrm>
          <a:prstGeom prst="rect">
            <a:avLst/>
          </a:prstGeom>
        </p:spPr>
      </p:pic>
    </p:spTree>
    <p:extLst>
      <p:ext uri="{BB962C8B-B14F-4D97-AF65-F5344CB8AC3E}">
        <p14:creationId xmlns:p14="http://schemas.microsoft.com/office/powerpoint/2010/main" val="13578947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E30A8D9-4343-448A-B3B6-E3FF1F2D8A21}"/>
              </a:ext>
            </a:extLst>
          </p:cNvPr>
          <p:cNvSpPr>
            <a:spLocks noGrp="1"/>
          </p:cNvSpPr>
          <p:nvPr>
            <p:ph type="sldNum" sz="quarter" idx="12"/>
          </p:nvPr>
        </p:nvSpPr>
        <p:spPr/>
        <p:txBody>
          <a:bodyPr/>
          <a:lstStyle/>
          <a:p>
            <a:fld id="{2066355A-084C-D24E-9AD2-7E4FC41EA627}" type="slidenum">
              <a:rPr lang="en-US" smtClean="0"/>
              <a:pPr/>
              <a:t>82</a:t>
            </a:fld>
            <a:endParaRPr lang="en-US" dirty="0"/>
          </a:p>
        </p:txBody>
      </p:sp>
      <p:sp>
        <p:nvSpPr>
          <p:cNvPr id="4" name="TextBox 3">
            <a:extLst>
              <a:ext uri="{FF2B5EF4-FFF2-40B4-BE49-F238E27FC236}">
                <a16:creationId xmlns:a16="http://schemas.microsoft.com/office/drawing/2014/main" id="{0543951D-8554-4F13-8419-A3DE62FF614F}"/>
              </a:ext>
            </a:extLst>
          </p:cNvPr>
          <p:cNvSpPr txBox="1"/>
          <p:nvPr/>
        </p:nvSpPr>
        <p:spPr>
          <a:xfrm>
            <a:off x="358836" y="95964"/>
            <a:ext cx="6585303"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Электронное актирование</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2F9132C-62E6-4A09-B829-EBD3648D1CDD}"/>
              </a:ext>
            </a:extLst>
          </p:cNvPr>
          <p:cNvSpPr txBox="1"/>
          <p:nvPr/>
        </p:nvSpPr>
        <p:spPr>
          <a:xfrm>
            <a:off x="684213" y="1205013"/>
            <a:ext cx="7739380" cy="3570208"/>
          </a:xfrm>
          <a:prstGeom prst="rect">
            <a:avLst/>
          </a:prstGeom>
          <a:noFill/>
          <a:ln w="28575">
            <a:solidFill>
              <a:srgbClr val="2182A5"/>
            </a:solidFill>
          </a:ln>
        </p:spPr>
        <p:txBody>
          <a:bodyPr wrap="square">
            <a:spAutoFit/>
          </a:bodyPr>
          <a:lstStyle/>
          <a:p>
            <a:pPr>
              <a:spcBef>
                <a:spcPts val="1200"/>
              </a:spcBef>
              <a:spcAft>
                <a:spcPts val="1200"/>
              </a:spcAft>
            </a:pPr>
            <a:r>
              <a:rPr lang="ru-RU" sz="1800" b="1" kern="1200" dirty="0">
                <a:solidFill>
                  <a:srgbClr val="000000"/>
                </a:solidFill>
                <a:effectLst/>
                <a:latin typeface="Times New Roman" panose="02020603050405020304" pitchFamily="18" charset="0"/>
                <a:ea typeface="Times New Roman" panose="02020603050405020304" pitchFamily="18" charset="0"/>
              </a:rPr>
              <a:t>В статью 94 Федерального закона №44-ФЗ добавлена новая часть 13, которая предусматривает формирование документа о приемке в электронной форме </a:t>
            </a:r>
            <a:r>
              <a:rPr lang="ru-RU" sz="1800" i="1" kern="1200" dirty="0">
                <a:solidFill>
                  <a:srgbClr val="000000"/>
                </a:solidFill>
                <a:effectLst/>
                <a:latin typeface="Times New Roman" panose="02020603050405020304" pitchFamily="18" charset="0"/>
                <a:ea typeface="Times New Roman" panose="02020603050405020304" pitchFamily="18" charset="0"/>
              </a:rPr>
              <a:t>(электронное актирование).</a:t>
            </a:r>
            <a:endParaRPr lang="ru-RU"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ru-RU" sz="1800" kern="1200" dirty="0">
                <a:solidFill>
                  <a:srgbClr val="000000"/>
                </a:solidFill>
                <a:effectLst/>
                <a:latin typeface="Times New Roman" panose="02020603050405020304" pitchFamily="18" charset="0"/>
                <a:ea typeface="Times New Roman" panose="02020603050405020304" pitchFamily="18" charset="0"/>
              </a:rPr>
              <a:t>Поставщик формирует в личном кабинете ЕРУЗ документ о приемке и может приложить к нему иные документы, которые будут являться неотъемлемой частью такого документа.</a:t>
            </a:r>
            <a:endParaRPr lang="en-US" sz="1800" kern="12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ru-RU" sz="1800" kern="1200" dirty="0">
                <a:solidFill>
                  <a:srgbClr val="000000"/>
                </a:solidFill>
                <a:effectLst/>
                <a:latin typeface="Times New Roman" panose="02020603050405020304" pitchFamily="18" charset="0"/>
                <a:ea typeface="Times New Roman" panose="02020603050405020304" pitchFamily="18" charset="0"/>
              </a:rPr>
              <a:t>При этом если есть расхождение информации между прикрепленными документами и информации, сформированной через ЕИС – приоритет отдается документу, сформированному через ЕИС.</a:t>
            </a:r>
            <a:endParaRPr lang="en-US" sz="1800" kern="12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ru-RU" sz="1800" b="1" kern="1200" dirty="0">
                <a:solidFill>
                  <a:srgbClr val="000000"/>
                </a:solidFill>
                <a:effectLst/>
                <a:latin typeface="Times New Roman" panose="02020603050405020304" pitchFamily="18" charset="0"/>
                <a:ea typeface="Times New Roman" panose="02020603050405020304" pitchFamily="18" charset="0"/>
              </a:rPr>
              <a:t>Срок формирования </a:t>
            </a:r>
            <a:r>
              <a:rPr lang="ru-RU" sz="1800" kern="1200" dirty="0">
                <a:solidFill>
                  <a:srgbClr val="000000"/>
                </a:solidFill>
                <a:effectLst/>
                <a:latin typeface="Times New Roman" panose="02020603050405020304" pitchFamily="18" charset="0"/>
                <a:ea typeface="Times New Roman" panose="02020603050405020304" pitchFamily="18" charset="0"/>
              </a:rPr>
              <a:t>документа о приемке и направления его заказчику устанавливается в контракте</a:t>
            </a:r>
            <a:r>
              <a:rPr lang="en-US" sz="1800" kern="1200" dirty="0">
                <a:solidFill>
                  <a:srgbClr val="000000"/>
                </a:solidFill>
                <a:effectLst/>
                <a:latin typeface="Times New Roman" panose="02020603050405020304" pitchFamily="18" charset="0"/>
                <a:ea typeface="Times New Roman" panose="02020603050405020304" pitchFamily="18" charset="0"/>
              </a:rPr>
              <a:t> </a:t>
            </a:r>
            <a:r>
              <a:rPr lang="ru-RU" sz="1800" kern="1200" dirty="0">
                <a:solidFill>
                  <a:srgbClr val="000000"/>
                </a:solidFill>
                <a:effectLst/>
                <a:latin typeface="Times New Roman" panose="02020603050405020304" pitchFamily="18" charset="0"/>
                <a:ea typeface="Times New Roman" panose="02020603050405020304" pitchFamily="18" charset="0"/>
              </a:rPr>
              <a:t>в</a:t>
            </a:r>
            <a:r>
              <a:rPr lang="en-US" sz="1800" kern="1200" dirty="0">
                <a:solidFill>
                  <a:srgbClr val="000000"/>
                </a:solidFill>
                <a:effectLst/>
                <a:latin typeface="Times New Roman" panose="02020603050405020304" pitchFamily="18" charset="0"/>
                <a:ea typeface="Times New Roman" panose="02020603050405020304" pitchFamily="18" charset="0"/>
              </a:rPr>
              <a:t> </a:t>
            </a:r>
            <a:r>
              <a:rPr lang="ru-RU" sz="1800" kern="1200" dirty="0">
                <a:solidFill>
                  <a:srgbClr val="000000"/>
                </a:solidFill>
                <a:effectLst/>
                <a:latin typeface="Times New Roman" panose="02020603050405020304" pitchFamily="18" charset="0"/>
                <a:ea typeface="Times New Roman" panose="02020603050405020304" pitchFamily="18" charset="0"/>
              </a:rPr>
              <a:t>качестве </a:t>
            </a:r>
            <a:r>
              <a:rPr lang="ru-RU" sz="1800" b="1" kern="1200" dirty="0">
                <a:solidFill>
                  <a:srgbClr val="000000"/>
                </a:solidFill>
                <a:effectLst/>
                <a:latin typeface="Times New Roman" panose="02020603050405020304" pitchFamily="18" charset="0"/>
                <a:ea typeface="Times New Roman" panose="02020603050405020304" pitchFamily="18" charset="0"/>
              </a:rPr>
              <a:t>срока исполнения контракта (отдельного этапа контракта).</a:t>
            </a:r>
            <a:endParaRPr lang="ru-RU" sz="18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048066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83</a:t>
            </a:fld>
            <a:endParaRPr lang="en-US" dirty="0"/>
          </a:p>
        </p:txBody>
      </p:sp>
      <p:sp>
        <p:nvSpPr>
          <p:cNvPr id="6" name="TextBox 5">
            <a:extLst>
              <a:ext uri="{FF2B5EF4-FFF2-40B4-BE49-F238E27FC236}">
                <a16:creationId xmlns:a16="http://schemas.microsoft.com/office/drawing/2014/main" id="{0A029D8C-83F5-433D-A41D-6325D57E7293}"/>
              </a:ext>
            </a:extLst>
          </p:cNvPr>
          <p:cNvSpPr txBox="1"/>
          <p:nvPr/>
        </p:nvSpPr>
        <p:spPr>
          <a:xfrm>
            <a:off x="650382" y="1125200"/>
            <a:ext cx="8281928" cy="2893100"/>
          </a:xfrm>
          <a:prstGeom prst="rect">
            <a:avLst/>
          </a:prstGeom>
          <a:noFill/>
          <a:ln w="28575">
            <a:solidFill>
              <a:srgbClr val="2182A5"/>
            </a:solidFill>
          </a:ln>
        </p:spPr>
        <p:txBody>
          <a:bodyPr wrap="square">
            <a:spAutoFit/>
          </a:bodyPr>
          <a:lstStyle/>
          <a:p>
            <a:pPr marL="342900" lvl="0" indent="-342900">
              <a:spcAft>
                <a:spcPts val="1200"/>
              </a:spcAft>
              <a:buFont typeface="Wingdings" panose="05000000000000000000" pitchFamily="2" charset="2"/>
              <a:buChar char=""/>
            </a:pPr>
            <a:r>
              <a:rPr lang="ru-RU" sz="1800" kern="1200" dirty="0">
                <a:solidFill>
                  <a:srgbClr val="000000"/>
                </a:solidFill>
                <a:effectLst/>
                <a:latin typeface="Times New Roman" panose="02020603050405020304" pitchFamily="18" charset="0"/>
                <a:ea typeface="Times New Roman" panose="02020603050405020304" pitchFamily="18" charset="0"/>
              </a:rPr>
              <a:t>Заказчик в срок, установленный в контракте, </a:t>
            </a:r>
            <a:r>
              <a:rPr lang="ru-RU" sz="1800" b="1" kern="1200" dirty="0">
                <a:solidFill>
                  <a:srgbClr val="000000"/>
                </a:solidFill>
                <a:effectLst/>
                <a:latin typeface="Times New Roman" panose="02020603050405020304" pitchFamily="18" charset="0"/>
                <a:ea typeface="Times New Roman" panose="02020603050405020304" pitchFamily="18" charset="0"/>
              </a:rPr>
              <a:t>но не позднее 20 рабочих дней</a:t>
            </a:r>
            <a:r>
              <a:rPr lang="ru-RU" sz="1800" kern="1200" dirty="0">
                <a:solidFill>
                  <a:srgbClr val="000000"/>
                </a:solidFill>
                <a:effectLst/>
                <a:latin typeface="Times New Roman" panose="02020603050405020304" pitchFamily="18" charset="0"/>
                <a:ea typeface="Times New Roman" panose="02020603050405020304" pitchFamily="18" charset="0"/>
              </a:rPr>
              <a:t> осуществляет одно из следующих действий:</a:t>
            </a:r>
            <a:endParaRPr lang="ru-RU" sz="1800" dirty="0">
              <a:effectLst/>
              <a:latin typeface="Calibri" panose="020F0502020204030204" pitchFamily="34" charset="0"/>
              <a:ea typeface="Calibri" panose="020F0502020204030204" pitchFamily="34" charset="0"/>
            </a:endParaRPr>
          </a:p>
          <a:p>
            <a:pPr>
              <a:spcAft>
                <a:spcPts val="1200"/>
              </a:spcAft>
            </a:pPr>
            <a:r>
              <a:rPr lang="ru-RU" sz="1800" kern="1200" dirty="0">
                <a:solidFill>
                  <a:srgbClr val="000000"/>
                </a:solidFill>
                <a:effectLst/>
                <a:latin typeface="Times New Roman" panose="02020603050405020304" pitchFamily="18" charset="0"/>
                <a:ea typeface="Times New Roman" panose="02020603050405020304" pitchFamily="18" charset="0"/>
              </a:rPr>
              <a:t>а) подписывает в ЕИС (без размещения на официальном сайте) усиленной электронной подписью лица, имеющего право действовать от имени заказчика, проект документа о приемке;</a:t>
            </a:r>
            <a:endParaRPr lang="ru-RU" sz="1800" dirty="0">
              <a:effectLst/>
              <a:latin typeface="Calibri" panose="020F0502020204030204" pitchFamily="34" charset="0"/>
              <a:ea typeface="Calibri" panose="020F0502020204030204" pitchFamily="34" charset="0"/>
            </a:endParaRPr>
          </a:p>
          <a:p>
            <a:r>
              <a:rPr lang="ru-RU" sz="1800" kern="1200" dirty="0">
                <a:solidFill>
                  <a:srgbClr val="000000"/>
                </a:solidFill>
                <a:effectLst/>
                <a:latin typeface="Times New Roman" panose="02020603050405020304" pitchFamily="18" charset="0"/>
                <a:ea typeface="Times New Roman" panose="02020603050405020304" pitchFamily="18" charset="0"/>
              </a:rPr>
              <a:t>б) формирует с использованием ЕИС, подписывает усиленной электронной подписью лица, имеющего право действовать от имени заказчика, мотивированный отказ от подписания документа о приемке с указанием причин такого отказа.</a:t>
            </a:r>
            <a:endParaRPr lang="ru-RU"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0A0E9BC-8967-4B9E-8236-1D3BF3BDD216}"/>
              </a:ext>
            </a:extLst>
          </p:cNvPr>
          <p:cNvSpPr txBox="1"/>
          <p:nvPr/>
        </p:nvSpPr>
        <p:spPr>
          <a:xfrm>
            <a:off x="358836" y="95964"/>
            <a:ext cx="6585303"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Электронное актирование</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51323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E917EA-1D9E-4FEE-9B37-E3FA7185FFBE}"/>
              </a:ext>
            </a:extLst>
          </p:cNvPr>
          <p:cNvSpPr>
            <a:spLocks noGrp="1"/>
          </p:cNvSpPr>
          <p:nvPr>
            <p:ph type="sldNum" sz="quarter" idx="12"/>
          </p:nvPr>
        </p:nvSpPr>
        <p:spPr/>
        <p:txBody>
          <a:bodyPr/>
          <a:lstStyle/>
          <a:p>
            <a:fld id="{2066355A-084C-D24E-9AD2-7E4FC41EA627}" type="slidenum">
              <a:rPr lang="en-US" smtClean="0"/>
              <a:pPr/>
              <a:t>84</a:t>
            </a:fld>
            <a:endParaRPr lang="en-US" dirty="0"/>
          </a:p>
        </p:txBody>
      </p:sp>
      <p:sp>
        <p:nvSpPr>
          <p:cNvPr id="6" name="TextBox 5">
            <a:extLst>
              <a:ext uri="{FF2B5EF4-FFF2-40B4-BE49-F238E27FC236}">
                <a16:creationId xmlns:a16="http://schemas.microsoft.com/office/drawing/2014/main" id="{0A029D8C-83F5-433D-A41D-6325D57E7293}"/>
              </a:ext>
            </a:extLst>
          </p:cNvPr>
          <p:cNvSpPr txBox="1"/>
          <p:nvPr/>
        </p:nvSpPr>
        <p:spPr>
          <a:xfrm>
            <a:off x="358835" y="719414"/>
            <a:ext cx="8281928" cy="4555093"/>
          </a:xfrm>
          <a:prstGeom prst="rect">
            <a:avLst/>
          </a:prstGeom>
          <a:noFill/>
        </p:spPr>
        <p:txBody>
          <a:bodyPr wrap="square">
            <a:spAutoFit/>
          </a:bodyPr>
          <a:lstStyle/>
          <a:p>
            <a:r>
              <a:rPr lang="ru-RU" sz="1400" b="1" kern="1200" dirty="0">
                <a:solidFill>
                  <a:srgbClr val="C00000"/>
                </a:solidFill>
                <a:effectLst/>
                <a:latin typeface="+mj-lt"/>
                <a:ea typeface="+mn-ea"/>
              </a:rPr>
              <a:t>ЕСЛИ У ЗАКАЗЧИКА СОЗДАНА ПРИЕМОЧНАЯ КОМИССИЯ – КАЖДЫЙ ЧЛЕН КОМИССИИ ПОДПИСЫВАЕТ ДОКУМЕНТЫ О ПРИЕМКЕ ИЛИ МОТИВИРОВАННЫЙ ОТКАЗ СВОЕЙ ЭЛЕКТРОННОЙ ПОДПИСЬЮ.</a:t>
            </a:r>
            <a:endParaRPr lang="en-US" sz="1400" b="1" kern="1200" dirty="0">
              <a:solidFill>
                <a:srgbClr val="C00000"/>
              </a:solidFill>
              <a:effectLst/>
              <a:latin typeface="+mj-lt"/>
              <a:ea typeface="+mn-ea"/>
            </a:endParaRPr>
          </a:p>
          <a:p>
            <a:endParaRPr lang="ru-RU" sz="900" dirty="0">
              <a:effectLst/>
              <a:latin typeface="+mj-lt"/>
              <a:ea typeface="Calibri" panose="020F0502020204030204" pitchFamily="34" charset="0"/>
            </a:endParaRPr>
          </a:p>
          <a:p>
            <a:r>
              <a:rPr lang="ru-RU" sz="1800" kern="1200" dirty="0">
                <a:solidFill>
                  <a:srgbClr val="000000"/>
                </a:solidFill>
                <a:effectLst/>
                <a:latin typeface="+mj-lt"/>
                <a:ea typeface="+mn-ea"/>
              </a:rPr>
              <a:t>Если среди членов приемочной комиссии есть </a:t>
            </a:r>
            <a:r>
              <a:rPr lang="ru-RU" sz="1800" b="1" kern="1200" dirty="0">
                <a:solidFill>
                  <a:srgbClr val="000000"/>
                </a:solidFill>
                <a:effectLst/>
                <a:latin typeface="+mj-lt"/>
                <a:ea typeface="+mn-ea"/>
              </a:rPr>
              <a:t>НЕ СОТРУДНИКИ</a:t>
            </a:r>
            <a:r>
              <a:rPr lang="ru-RU" sz="1800" kern="1200" dirty="0">
                <a:solidFill>
                  <a:srgbClr val="000000"/>
                </a:solidFill>
                <a:effectLst/>
                <a:latin typeface="+mj-lt"/>
                <a:ea typeface="+mn-ea"/>
              </a:rPr>
              <a:t> заказчика, то можно подписать документ без применения ЭП членов приемочной комиссии </a:t>
            </a:r>
            <a:endParaRPr lang="ru-RU" sz="1800" dirty="0">
              <a:effectLst/>
              <a:latin typeface="+mj-lt"/>
              <a:ea typeface="Calibri" panose="020F0502020204030204" pitchFamily="34" charset="0"/>
            </a:endParaRPr>
          </a:p>
          <a:p>
            <a:r>
              <a:rPr lang="ru-RU" sz="1800" kern="1200" dirty="0">
                <a:solidFill>
                  <a:srgbClr val="000000"/>
                </a:solidFill>
                <a:effectLst/>
                <a:latin typeface="+mj-lt"/>
                <a:ea typeface="+mn-ea"/>
              </a:rPr>
              <a:t>(</a:t>
            </a:r>
            <a:r>
              <a:rPr lang="ru-RU" sz="1800" i="1" kern="1200" dirty="0">
                <a:solidFill>
                  <a:srgbClr val="000000"/>
                </a:solidFill>
                <a:effectLst/>
                <a:latin typeface="+mj-lt"/>
                <a:ea typeface="+mn-ea"/>
              </a:rPr>
              <a:t>в данном случае прикладываются образы бумажных документов</a:t>
            </a:r>
            <a:r>
              <a:rPr lang="ru-RU" sz="1800" kern="1200" dirty="0">
                <a:solidFill>
                  <a:srgbClr val="000000"/>
                </a:solidFill>
                <a:effectLst/>
                <a:latin typeface="+mj-lt"/>
                <a:ea typeface="+mn-ea"/>
              </a:rPr>
              <a:t>).</a:t>
            </a:r>
            <a:endParaRPr lang="ru-RU" sz="1800" dirty="0">
              <a:effectLst/>
              <a:latin typeface="+mj-lt"/>
              <a:ea typeface="Calibri" panose="020F0502020204030204" pitchFamily="34" charset="0"/>
            </a:endParaRPr>
          </a:p>
          <a:p>
            <a:pPr marL="342900" lvl="0" indent="-342900">
              <a:spcAft>
                <a:spcPts val="1200"/>
              </a:spcAft>
              <a:buFont typeface="Wingdings" panose="05000000000000000000" pitchFamily="2" charset="2"/>
              <a:buChar char=""/>
            </a:pPr>
            <a:r>
              <a:rPr lang="ru-RU" sz="1800" kern="1200" dirty="0">
                <a:solidFill>
                  <a:srgbClr val="000000"/>
                </a:solidFill>
                <a:effectLst/>
                <a:latin typeface="+mj-lt"/>
                <a:ea typeface="Times New Roman" panose="02020603050405020304" pitchFamily="18" charset="0"/>
              </a:rPr>
              <a:t>В случае получения мотивированного отказа от подписания документа о приемке поставщик (подрядчик, исполнитель) вправе устранить причины, указанные в таком мотивированном отказе, и снова направить заказчику документ о приемке.</a:t>
            </a:r>
            <a:endParaRPr lang="ru-RU" sz="1800" dirty="0">
              <a:effectLst/>
              <a:latin typeface="+mj-lt"/>
              <a:ea typeface="Calibri" panose="020F0502020204030204" pitchFamily="34" charset="0"/>
            </a:endParaRPr>
          </a:p>
          <a:p>
            <a:pPr marL="342900" lvl="0" indent="-342900">
              <a:buFont typeface="Wingdings" panose="05000000000000000000" pitchFamily="2" charset="2"/>
              <a:buChar char=""/>
            </a:pPr>
            <a:r>
              <a:rPr lang="ru-RU" sz="1800" kern="1200" dirty="0">
                <a:solidFill>
                  <a:srgbClr val="000000"/>
                </a:solidFill>
                <a:effectLst/>
                <a:latin typeface="+mj-lt"/>
                <a:ea typeface="Times New Roman" panose="02020603050405020304" pitchFamily="18" charset="0"/>
              </a:rPr>
              <a:t>Документ о приемке считается подписанным в день его подписания заказчиком в ЕИС. Информация о подписании такого документа передается автоматически с использованием ЕИС в федеральный орган исполнительной власти, осуществляющий правоприменительные функции по кассовому обслуживанию исполнения бюджетов бюджетной системы Российской Федерации.</a:t>
            </a:r>
            <a:endParaRPr lang="ru-RU" sz="18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CB4E6DBB-5E17-4180-9E51-0CD02A7A1D07}"/>
              </a:ext>
            </a:extLst>
          </p:cNvPr>
          <p:cNvSpPr txBox="1"/>
          <p:nvPr/>
        </p:nvSpPr>
        <p:spPr>
          <a:xfrm>
            <a:off x="358836" y="95964"/>
            <a:ext cx="6585303" cy="461665"/>
          </a:xfrm>
          <a:prstGeom prst="rect">
            <a:avLst/>
          </a:prstGeom>
          <a:noFill/>
        </p:spPr>
        <p:txBody>
          <a:bodyPr wrap="square">
            <a:spAutoFit/>
          </a:bodyPr>
          <a:lstStyle/>
          <a:p>
            <a:pPr algn="ctr"/>
            <a:r>
              <a:rPr lang="ru-RU" sz="2400" b="1" kern="1200" dirty="0">
                <a:solidFill>
                  <a:srgbClr val="0E779D"/>
                </a:solidFill>
                <a:effectLst>
                  <a:outerShdw blurRad="38100" dist="38100" dir="2700000" algn="tl">
                    <a:srgbClr val="000000">
                      <a:alpha val="43137"/>
                    </a:srgbClr>
                  </a:outerShdw>
                </a:effectLst>
                <a:latin typeface="Times New Roman" panose="02020603050405020304" pitchFamily="18" charset="0"/>
              </a:rPr>
              <a:t>Электронное актирование</a:t>
            </a:r>
            <a:endParaRPr lang="ru-RU" sz="24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885206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06B6D26-CFB3-4A2B-A6CE-E4DE72244C37}"/>
              </a:ext>
            </a:extLst>
          </p:cNvPr>
          <p:cNvSpPr>
            <a:spLocks noGrp="1"/>
          </p:cNvSpPr>
          <p:nvPr>
            <p:ph type="sldNum" sz="quarter" idx="12"/>
          </p:nvPr>
        </p:nvSpPr>
        <p:spPr/>
        <p:txBody>
          <a:bodyPr/>
          <a:lstStyle/>
          <a:p>
            <a:fld id="{2066355A-084C-D24E-9AD2-7E4FC41EA627}" type="slidenum">
              <a:rPr lang="en-US" smtClean="0"/>
              <a:pPr/>
              <a:t>85</a:t>
            </a:fld>
            <a:endParaRPr lang="en-US" dirty="0"/>
          </a:p>
        </p:txBody>
      </p:sp>
      <p:sp>
        <p:nvSpPr>
          <p:cNvPr id="6" name="TextBox 5">
            <a:extLst>
              <a:ext uri="{FF2B5EF4-FFF2-40B4-BE49-F238E27FC236}">
                <a16:creationId xmlns:a16="http://schemas.microsoft.com/office/drawing/2014/main" id="{184284BD-BBD9-4A8F-BBBE-10A885E6A8A6}"/>
              </a:ext>
            </a:extLst>
          </p:cNvPr>
          <p:cNvSpPr txBox="1"/>
          <p:nvPr/>
        </p:nvSpPr>
        <p:spPr>
          <a:xfrm>
            <a:off x="2286000" y="1298976"/>
            <a:ext cx="4572000" cy="2308324"/>
          </a:xfrm>
          <a:prstGeom prst="rect">
            <a:avLst/>
          </a:prstGeom>
          <a:noFill/>
          <a:ln w="38100">
            <a:solidFill>
              <a:srgbClr val="2182A5"/>
            </a:solidFill>
            <a:prstDash val="dash"/>
          </a:ln>
        </p:spPr>
        <p:txBody>
          <a:bodyPr wrap="square">
            <a:spAutoFit/>
          </a:bodyPr>
          <a:lstStyle/>
          <a:p>
            <a:pPr algn="ctr"/>
            <a:r>
              <a:rPr lang="ru-RU" b="1" dirty="0"/>
              <a:t>Внесение исправлений в документ о приемке</a:t>
            </a:r>
            <a:r>
              <a:rPr lang="ru-RU" dirty="0"/>
              <a:t> осуществляется путем формирования, подписания усиленными электронными подписями лиц, имеющих право действовать от имени поставщика (подрядчика, исполнителя), заказчика, и размещения в ЕИС исправленного документа о приемке.</a:t>
            </a:r>
          </a:p>
        </p:txBody>
      </p:sp>
    </p:spTree>
    <p:extLst>
      <p:ext uri="{BB962C8B-B14F-4D97-AF65-F5344CB8AC3E}">
        <p14:creationId xmlns:p14="http://schemas.microsoft.com/office/powerpoint/2010/main" val="98425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F3DD212-FB31-4F3B-9FF0-20C34DB9C4CF}"/>
              </a:ext>
            </a:extLst>
          </p:cNvPr>
          <p:cNvSpPr>
            <a:spLocks noGrp="1"/>
          </p:cNvSpPr>
          <p:nvPr>
            <p:ph type="sldNum" sz="quarter" idx="12"/>
          </p:nvPr>
        </p:nvSpPr>
        <p:spPr/>
        <p:txBody>
          <a:bodyPr/>
          <a:lstStyle/>
          <a:p>
            <a:fld id="{2066355A-084C-D24E-9AD2-7E4FC41EA627}" type="slidenum">
              <a:rPr lang="en-US" smtClean="0"/>
              <a:pPr/>
              <a:t>86</a:t>
            </a:fld>
            <a:endParaRPr lang="en-US" dirty="0"/>
          </a:p>
        </p:txBody>
      </p:sp>
      <p:sp>
        <p:nvSpPr>
          <p:cNvPr id="3" name="Номер слайда 1">
            <a:extLst>
              <a:ext uri="{FF2B5EF4-FFF2-40B4-BE49-F238E27FC236}">
                <a16:creationId xmlns:a16="http://schemas.microsoft.com/office/drawing/2014/main" id="{086997CD-5529-4704-91C2-279A7A6E6DA1}"/>
              </a:ext>
            </a:extLst>
          </p:cNvPr>
          <p:cNvSpPr txBox="1">
            <a:spLocks/>
          </p:cNvSpPr>
          <p:nvPr/>
        </p:nvSpPr>
        <p:spPr>
          <a:xfrm>
            <a:off x="0" y="4793069"/>
            <a:ext cx="358836" cy="273844"/>
          </a:xfrm>
          <a:prstGeom prst="rect">
            <a:avLst/>
          </a:prstGeom>
        </p:spPr>
        <p:txBody>
          <a:bodyPr/>
          <a:lstStyle>
            <a:defPPr>
              <a:defRPr lang="en-US"/>
            </a:defPPr>
            <a:lvl1pPr marL="0" algn="ct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pPr/>
              <a:t>86</a:t>
            </a:fld>
            <a:endParaRPr lang="en-US" dirty="0"/>
          </a:p>
        </p:txBody>
      </p:sp>
      <p:sp>
        <p:nvSpPr>
          <p:cNvPr id="4" name="TextBox 3">
            <a:extLst>
              <a:ext uri="{FF2B5EF4-FFF2-40B4-BE49-F238E27FC236}">
                <a16:creationId xmlns:a16="http://schemas.microsoft.com/office/drawing/2014/main" id="{4095FF99-120E-4A95-A86D-D7F9F49ABFEF}"/>
              </a:ext>
            </a:extLst>
          </p:cNvPr>
          <p:cNvSpPr txBox="1"/>
          <p:nvPr/>
        </p:nvSpPr>
        <p:spPr>
          <a:xfrm>
            <a:off x="282021" y="0"/>
            <a:ext cx="1659484" cy="369332"/>
          </a:xfrm>
          <a:prstGeom prst="rect">
            <a:avLst/>
          </a:prstGeom>
          <a:noFill/>
        </p:spPr>
        <p:txBody>
          <a:bodyPr wrap="square" anchor="ctr">
            <a:spAutoFit/>
          </a:bodyPr>
          <a:lstStyle/>
          <a:p>
            <a:pPr algn="ctr"/>
            <a:r>
              <a:rPr lang="ru-RU" b="1" dirty="0">
                <a:solidFill>
                  <a:srgbClr val="2182A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Исполнитель</a:t>
            </a:r>
            <a:endParaRPr lang="ru-RU" dirty="0">
              <a:solidFill>
                <a:srgbClr val="2182A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pic>
        <p:nvPicPr>
          <p:cNvPr id="5" name="Рисунок 4" descr="Коробка контур">
            <a:extLst>
              <a:ext uri="{FF2B5EF4-FFF2-40B4-BE49-F238E27FC236}">
                <a16:creationId xmlns:a16="http://schemas.microsoft.com/office/drawing/2014/main" id="{B606F938-64EF-46CB-BF68-208AC8FF18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7556557">
            <a:off x="486562" y="289307"/>
            <a:ext cx="1188248" cy="1188248"/>
          </a:xfrm>
          <a:prstGeom prst="rect">
            <a:avLst/>
          </a:prstGeom>
        </p:spPr>
      </p:pic>
      <p:pic>
        <p:nvPicPr>
          <p:cNvPr id="6" name="Рисунок 5" descr="Запасы контур">
            <a:extLst>
              <a:ext uri="{FF2B5EF4-FFF2-40B4-BE49-F238E27FC236}">
                <a16:creationId xmlns:a16="http://schemas.microsoft.com/office/drawing/2014/main" id="{56AFF533-0AA9-45C6-B189-8BED857062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9144" y="1324531"/>
            <a:ext cx="1077686" cy="1077686"/>
          </a:xfrm>
          <a:prstGeom prst="rect">
            <a:avLst/>
          </a:prstGeom>
        </p:spPr>
      </p:pic>
      <p:pic>
        <p:nvPicPr>
          <p:cNvPr id="7" name="Рисунок 6" descr="Инструменты контур">
            <a:extLst>
              <a:ext uri="{FF2B5EF4-FFF2-40B4-BE49-F238E27FC236}">
                <a16:creationId xmlns:a16="http://schemas.microsoft.com/office/drawing/2014/main" id="{D2257CCE-DDB9-455A-8336-C85F047430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486" y="2507407"/>
            <a:ext cx="914400" cy="914400"/>
          </a:xfrm>
          <a:prstGeom prst="rect">
            <a:avLst/>
          </a:prstGeom>
        </p:spPr>
      </p:pic>
      <p:sp>
        <p:nvSpPr>
          <p:cNvPr id="8" name="TextBox 7">
            <a:extLst>
              <a:ext uri="{FF2B5EF4-FFF2-40B4-BE49-F238E27FC236}">
                <a16:creationId xmlns:a16="http://schemas.microsoft.com/office/drawing/2014/main" id="{BD77226B-7A54-44F7-946D-CBE2854A1BA0}"/>
              </a:ext>
            </a:extLst>
          </p:cNvPr>
          <p:cNvSpPr txBox="1"/>
          <p:nvPr/>
        </p:nvSpPr>
        <p:spPr>
          <a:xfrm>
            <a:off x="779250" y="483927"/>
            <a:ext cx="757788" cy="307777"/>
          </a:xfrm>
          <a:prstGeom prst="rect">
            <a:avLst/>
          </a:prstGeom>
          <a:noFill/>
        </p:spPr>
        <p:txBody>
          <a:bodyPr wrap="square" rtlCol="0">
            <a:spAutoFit/>
          </a:bodyPr>
          <a:lstStyle/>
          <a:p>
            <a:r>
              <a:rPr lang="ru-RU" sz="1400" b="1" dirty="0"/>
              <a:t>Товар</a:t>
            </a:r>
            <a:endParaRPr lang="ru-RU" sz="1100" b="1" dirty="0"/>
          </a:p>
        </p:txBody>
      </p:sp>
      <p:sp>
        <p:nvSpPr>
          <p:cNvPr id="9" name="TextBox 8">
            <a:extLst>
              <a:ext uri="{FF2B5EF4-FFF2-40B4-BE49-F238E27FC236}">
                <a16:creationId xmlns:a16="http://schemas.microsoft.com/office/drawing/2014/main" id="{200FE906-694D-4C57-AB4C-0799FCE9D2F7}"/>
              </a:ext>
            </a:extLst>
          </p:cNvPr>
          <p:cNvSpPr txBox="1"/>
          <p:nvPr/>
        </p:nvSpPr>
        <p:spPr>
          <a:xfrm>
            <a:off x="700298" y="2243759"/>
            <a:ext cx="1177536" cy="307777"/>
          </a:xfrm>
          <a:prstGeom prst="rect">
            <a:avLst/>
          </a:prstGeom>
          <a:noFill/>
        </p:spPr>
        <p:txBody>
          <a:bodyPr wrap="square" rtlCol="0">
            <a:spAutoFit/>
          </a:bodyPr>
          <a:lstStyle/>
          <a:p>
            <a:r>
              <a:rPr lang="ru-RU" sz="1400" dirty="0"/>
              <a:t>Товары</a:t>
            </a:r>
            <a:endParaRPr lang="ru-RU" dirty="0"/>
          </a:p>
        </p:txBody>
      </p:sp>
      <p:sp>
        <p:nvSpPr>
          <p:cNvPr id="10" name="TextBox 9">
            <a:extLst>
              <a:ext uri="{FF2B5EF4-FFF2-40B4-BE49-F238E27FC236}">
                <a16:creationId xmlns:a16="http://schemas.microsoft.com/office/drawing/2014/main" id="{D47B12E3-D3CE-40FA-BBFA-8567A96CDFE8}"/>
              </a:ext>
            </a:extLst>
          </p:cNvPr>
          <p:cNvSpPr txBox="1"/>
          <p:nvPr/>
        </p:nvSpPr>
        <p:spPr>
          <a:xfrm>
            <a:off x="713312" y="3283483"/>
            <a:ext cx="1177536" cy="307777"/>
          </a:xfrm>
          <a:prstGeom prst="rect">
            <a:avLst/>
          </a:prstGeom>
          <a:noFill/>
        </p:spPr>
        <p:txBody>
          <a:bodyPr wrap="square" rtlCol="0">
            <a:spAutoFit/>
          </a:bodyPr>
          <a:lstStyle/>
          <a:p>
            <a:r>
              <a:rPr lang="ru-RU" sz="1400" dirty="0"/>
              <a:t>Работы</a:t>
            </a:r>
            <a:endParaRPr lang="ru-RU" sz="1600" dirty="0"/>
          </a:p>
        </p:txBody>
      </p:sp>
      <p:pic>
        <p:nvPicPr>
          <p:cNvPr id="11" name="Рисунок 10" descr="Контракт контур">
            <a:extLst>
              <a:ext uri="{FF2B5EF4-FFF2-40B4-BE49-F238E27FC236}">
                <a16:creationId xmlns:a16="http://schemas.microsoft.com/office/drawing/2014/main" id="{8FC2A7BA-3097-4A5B-B5D5-5DF368EE62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0406" y="3523121"/>
            <a:ext cx="914400" cy="914400"/>
          </a:xfrm>
          <a:prstGeom prst="rect">
            <a:avLst/>
          </a:prstGeom>
        </p:spPr>
      </p:pic>
      <p:sp>
        <p:nvSpPr>
          <p:cNvPr id="12" name="TextBox 11">
            <a:extLst>
              <a:ext uri="{FF2B5EF4-FFF2-40B4-BE49-F238E27FC236}">
                <a16:creationId xmlns:a16="http://schemas.microsoft.com/office/drawing/2014/main" id="{B9170003-780E-4704-98C0-A9B8D3D4BA41}"/>
              </a:ext>
            </a:extLst>
          </p:cNvPr>
          <p:cNvSpPr txBox="1"/>
          <p:nvPr/>
        </p:nvSpPr>
        <p:spPr>
          <a:xfrm>
            <a:off x="780259" y="4351542"/>
            <a:ext cx="1043642" cy="307777"/>
          </a:xfrm>
          <a:prstGeom prst="rect">
            <a:avLst/>
          </a:prstGeom>
          <a:noFill/>
        </p:spPr>
        <p:txBody>
          <a:bodyPr wrap="square" rtlCol="0">
            <a:spAutoFit/>
          </a:bodyPr>
          <a:lstStyle/>
          <a:p>
            <a:r>
              <a:rPr lang="ru-RU" sz="1400" dirty="0"/>
              <a:t>Услуги</a:t>
            </a:r>
          </a:p>
        </p:txBody>
      </p:sp>
      <p:sp>
        <p:nvSpPr>
          <p:cNvPr id="13" name="Правая фигурная скобка 12">
            <a:extLst>
              <a:ext uri="{FF2B5EF4-FFF2-40B4-BE49-F238E27FC236}">
                <a16:creationId xmlns:a16="http://schemas.microsoft.com/office/drawing/2014/main" id="{3CCC194D-3589-45BC-82F5-458C59F2F568}"/>
              </a:ext>
            </a:extLst>
          </p:cNvPr>
          <p:cNvSpPr/>
          <p:nvPr/>
        </p:nvSpPr>
        <p:spPr>
          <a:xfrm>
            <a:off x="1864690" y="396654"/>
            <a:ext cx="1289990" cy="441756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14" name="TextBox 13">
            <a:extLst>
              <a:ext uri="{FF2B5EF4-FFF2-40B4-BE49-F238E27FC236}">
                <a16:creationId xmlns:a16="http://schemas.microsoft.com/office/drawing/2014/main" id="{681860F3-0E41-4357-84E4-85B7CE73F3E3}"/>
              </a:ext>
            </a:extLst>
          </p:cNvPr>
          <p:cNvSpPr txBox="1"/>
          <p:nvPr/>
        </p:nvSpPr>
        <p:spPr>
          <a:xfrm flipH="1">
            <a:off x="2014925" y="1243485"/>
            <a:ext cx="76531" cy="2308324"/>
          </a:xfrm>
          <a:prstGeom prst="rect">
            <a:avLst/>
          </a:prstGeom>
          <a:noFill/>
        </p:spPr>
        <p:txBody>
          <a:bodyPr wrap="square">
            <a:spAutoFit/>
          </a:bodyPr>
          <a:lstStyle/>
          <a:p>
            <a:r>
              <a:rPr lang="ru-RU" sz="3600" b="1" dirty="0"/>
              <a:t>Этап</a:t>
            </a:r>
            <a:endParaRPr lang="ru-RU" dirty="0"/>
          </a:p>
        </p:txBody>
      </p:sp>
      <p:cxnSp>
        <p:nvCxnSpPr>
          <p:cNvPr id="15" name="Прямая соединительная линия 14">
            <a:extLst>
              <a:ext uri="{FF2B5EF4-FFF2-40B4-BE49-F238E27FC236}">
                <a16:creationId xmlns:a16="http://schemas.microsoft.com/office/drawing/2014/main" id="{50E1B8ED-107B-4820-9606-42D1BCBC80B5}"/>
              </a:ext>
            </a:extLst>
          </p:cNvPr>
          <p:cNvCxnSpPr>
            <a:cxnSpLocks/>
            <a:stCxn id="13" idx="0"/>
            <a:endCxn id="13" idx="2"/>
          </p:cNvCxnSpPr>
          <p:nvPr/>
        </p:nvCxnSpPr>
        <p:spPr>
          <a:xfrm>
            <a:off x="1864690" y="396654"/>
            <a:ext cx="0" cy="4417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0A28BF16-D079-4305-B297-AC70F13160B4}"/>
              </a:ext>
            </a:extLst>
          </p:cNvPr>
          <p:cNvCxnSpPr>
            <a:cxnSpLocks/>
          </p:cNvCxnSpPr>
          <p:nvPr/>
        </p:nvCxnSpPr>
        <p:spPr>
          <a:xfrm>
            <a:off x="358836" y="395458"/>
            <a:ext cx="15058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B0C24B20-0B59-4E22-A583-52C5099FE832}"/>
              </a:ext>
            </a:extLst>
          </p:cNvPr>
          <p:cNvCxnSpPr>
            <a:endCxn id="13" idx="2"/>
          </p:cNvCxnSpPr>
          <p:nvPr/>
        </p:nvCxnSpPr>
        <p:spPr>
          <a:xfrm flipV="1">
            <a:off x="358836" y="4808634"/>
            <a:ext cx="1505854" cy="5587"/>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C3356D26-556A-4BCA-9AFB-17FF2D466172}"/>
              </a:ext>
            </a:extLst>
          </p:cNvPr>
          <p:cNvSpPr txBox="1"/>
          <p:nvPr/>
        </p:nvSpPr>
        <p:spPr>
          <a:xfrm>
            <a:off x="2553807" y="702123"/>
            <a:ext cx="1152780" cy="769441"/>
          </a:xfrm>
          <a:prstGeom prst="rect">
            <a:avLst/>
          </a:prstGeom>
          <a:noFill/>
        </p:spPr>
        <p:txBody>
          <a:bodyPr wrap="square" rtlCol="0">
            <a:spAutoFit/>
          </a:bodyPr>
          <a:lstStyle/>
          <a:p>
            <a:r>
              <a:rPr lang="ru-RU" sz="1100" dirty="0"/>
              <a:t>Срок установленный для исполнения контракта</a:t>
            </a:r>
          </a:p>
        </p:txBody>
      </p:sp>
      <p:sp>
        <p:nvSpPr>
          <p:cNvPr id="19" name="TextBox 18">
            <a:extLst>
              <a:ext uri="{FF2B5EF4-FFF2-40B4-BE49-F238E27FC236}">
                <a16:creationId xmlns:a16="http://schemas.microsoft.com/office/drawing/2014/main" id="{7D81B044-B57B-4611-B590-47B289860FDA}"/>
              </a:ext>
            </a:extLst>
          </p:cNvPr>
          <p:cNvSpPr txBox="1"/>
          <p:nvPr/>
        </p:nvSpPr>
        <p:spPr>
          <a:xfrm>
            <a:off x="2418261" y="3025605"/>
            <a:ext cx="1430381" cy="646331"/>
          </a:xfrm>
          <a:prstGeom prst="rect">
            <a:avLst/>
          </a:prstGeom>
          <a:noFill/>
        </p:spPr>
        <p:txBody>
          <a:bodyPr wrap="square" rtlCol="0">
            <a:spAutoFit/>
          </a:bodyPr>
          <a:lstStyle/>
          <a:p>
            <a:pPr marL="285750" indent="-285750">
              <a:buFont typeface="Wingdings" panose="05000000000000000000" pitchFamily="2" charset="2"/>
              <a:buChar char="Ø"/>
            </a:pPr>
            <a:r>
              <a:rPr lang="ru-RU" sz="1200" dirty="0"/>
              <a:t>Передача</a:t>
            </a:r>
          </a:p>
          <a:p>
            <a:pPr marL="285750" indent="-285750">
              <a:buFont typeface="Wingdings" panose="05000000000000000000" pitchFamily="2" charset="2"/>
              <a:buChar char="Ø"/>
            </a:pPr>
            <a:r>
              <a:rPr lang="ru-RU" sz="1200" dirty="0"/>
              <a:t>Осмотр</a:t>
            </a:r>
          </a:p>
          <a:p>
            <a:pPr marL="285750" indent="-285750">
              <a:buFont typeface="Wingdings" panose="05000000000000000000" pitchFamily="2" charset="2"/>
              <a:buChar char="Ø"/>
            </a:pPr>
            <a:r>
              <a:rPr lang="ru-RU" sz="1200" dirty="0"/>
              <a:t>Приемка</a:t>
            </a:r>
          </a:p>
        </p:txBody>
      </p:sp>
      <p:sp>
        <p:nvSpPr>
          <p:cNvPr id="20" name="TextBox 19">
            <a:extLst>
              <a:ext uri="{FF2B5EF4-FFF2-40B4-BE49-F238E27FC236}">
                <a16:creationId xmlns:a16="http://schemas.microsoft.com/office/drawing/2014/main" id="{13820B94-86D9-4349-A405-9E124941EFAA}"/>
              </a:ext>
            </a:extLst>
          </p:cNvPr>
          <p:cNvSpPr txBox="1"/>
          <p:nvPr/>
        </p:nvSpPr>
        <p:spPr>
          <a:xfrm>
            <a:off x="3322813" y="2143772"/>
            <a:ext cx="1539572" cy="9233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t>Электронный документ о приемке</a:t>
            </a:r>
          </a:p>
        </p:txBody>
      </p:sp>
      <p:sp>
        <p:nvSpPr>
          <p:cNvPr id="21" name="TextBox 20">
            <a:extLst>
              <a:ext uri="{FF2B5EF4-FFF2-40B4-BE49-F238E27FC236}">
                <a16:creationId xmlns:a16="http://schemas.microsoft.com/office/drawing/2014/main" id="{569BBB1C-227E-42E8-9E4B-57E985C9198B}"/>
              </a:ext>
            </a:extLst>
          </p:cNvPr>
          <p:cNvSpPr txBox="1"/>
          <p:nvPr/>
        </p:nvSpPr>
        <p:spPr>
          <a:xfrm>
            <a:off x="3454564" y="3298992"/>
            <a:ext cx="1763486" cy="1107996"/>
          </a:xfrm>
          <a:prstGeom prst="rect">
            <a:avLst/>
          </a:prstGeom>
          <a:noFill/>
        </p:spPr>
        <p:txBody>
          <a:bodyPr wrap="square" rtlCol="0">
            <a:spAutoFit/>
          </a:bodyPr>
          <a:lstStyle/>
          <a:p>
            <a:pPr marL="285750" indent="-285750">
              <a:buFont typeface="Wingdings" panose="05000000000000000000" pitchFamily="2" charset="2"/>
              <a:buChar char="q"/>
            </a:pPr>
            <a:r>
              <a:rPr lang="ru-RU" sz="1100" dirty="0"/>
              <a:t>Подтверждает выполнение обязательств по контракту</a:t>
            </a:r>
          </a:p>
          <a:p>
            <a:pPr marL="285750" indent="-285750">
              <a:buFont typeface="Wingdings" panose="05000000000000000000" pitchFamily="2" charset="2"/>
              <a:buChar char="q"/>
            </a:pPr>
            <a:r>
              <a:rPr lang="ru-RU" sz="1100" dirty="0"/>
              <a:t>После подписания будет оплата</a:t>
            </a:r>
          </a:p>
        </p:txBody>
      </p:sp>
      <p:sp>
        <p:nvSpPr>
          <p:cNvPr id="22" name="Стрелка: вправо 21" descr="Не более 20 р.д.">
            <a:extLst>
              <a:ext uri="{FF2B5EF4-FFF2-40B4-BE49-F238E27FC236}">
                <a16:creationId xmlns:a16="http://schemas.microsoft.com/office/drawing/2014/main" id="{E8CC4A70-AB6C-41D4-AB17-50B187947428}"/>
              </a:ext>
            </a:extLst>
          </p:cNvPr>
          <p:cNvSpPr/>
          <p:nvPr/>
        </p:nvSpPr>
        <p:spPr>
          <a:xfrm>
            <a:off x="4911635" y="2293357"/>
            <a:ext cx="894806" cy="6241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050" dirty="0"/>
              <a:t>Не более 20р.д</a:t>
            </a:r>
          </a:p>
        </p:txBody>
      </p:sp>
      <p:sp>
        <p:nvSpPr>
          <p:cNvPr id="23" name="TextBox 22">
            <a:extLst>
              <a:ext uri="{FF2B5EF4-FFF2-40B4-BE49-F238E27FC236}">
                <a16:creationId xmlns:a16="http://schemas.microsoft.com/office/drawing/2014/main" id="{E8DB1ABD-DF82-4D21-A3F1-F1F3A6C41426}"/>
              </a:ext>
            </a:extLst>
          </p:cNvPr>
          <p:cNvSpPr txBox="1"/>
          <p:nvPr/>
        </p:nvSpPr>
        <p:spPr>
          <a:xfrm>
            <a:off x="3719075" y="1664620"/>
            <a:ext cx="1031965" cy="369332"/>
          </a:xfrm>
          <a:prstGeom prst="rect">
            <a:avLst/>
          </a:prstGeom>
          <a:noFill/>
        </p:spPr>
        <p:txBody>
          <a:bodyPr wrap="square" rtlCol="0">
            <a:spAutoFit/>
          </a:bodyPr>
          <a:lstStyle/>
          <a:p>
            <a:r>
              <a:rPr lang="ru-RU" b="1" dirty="0">
                <a:solidFill>
                  <a:srgbClr val="2182A5"/>
                </a:solidFill>
                <a:effectLst>
                  <a:outerShdw blurRad="38100" dist="38100" dir="2700000" algn="tl">
                    <a:srgbClr val="000000">
                      <a:alpha val="43137"/>
                    </a:srgbClr>
                  </a:outerShdw>
                </a:effectLst>
              </a:rPr>
              <a:t>ЕИС</a:t>
            </a:r>
          </a:p>
        </p:txBody>
      </p:sp>
      <p:sp>
        <p:nvSpPr>
          <p:cNvPr id="24" name="TextBox 23">
            <a:extLst>
              <a:ext uri="{FF2B5EF4-FFF2-40B4-BE49-F238E27FC236}">
                <a16:creationId xmlns:a16="http://schemas.microsoft.com/office/drawing/2014/main" id="{BF611D14-C0EB-42F5-A1FD-7EAE57D57ABF}"/>
              </a:ext>
            </a:extLst>
          </p:cNvPr>
          <p:cNvSpPr txBox="1"/>
          <p:nvPr/>
        </p:nvSpPr>
        <p:spPr>
          <a:xfrm>
            <a:off x="5989322" y="1816842"/>
            <a:ext cx="1345473" cy="369332"/>
          </a:xfrm>
          <a:prstGeom prst="rect">
            <a:avLst/>
          </a:prstGeom>
          <a:noFill/>
        </p:spPr>
        <p:txBody>
          <a:bodyPr wrap="square" rtlCol="0">
            <a:spAutoFit/>
          </a:bodyPr>
          <a:lstStyle/>
          <a:p>
            <a:r>
              <a:rPr lang="ru-RU" b="1" dirty="0">
                <a:solidFill>
                  <a:srgbClr val="0E779D"/>
                </a:solidFill>
                <a:effectLst>
                  <a:outerShdw blurRad="38100" dist="38100" dir="2700000" algn="tl">
                    <a:srgbClr val="000000">
                      <a:alpha val="43137"/>
                    </a:srgbClr>
                  </a:outerShdw>
                </a:effectLst>
              </a:rPr>
              <a:t>Заказчик</a:t>
            </a:r>
          </a:p>
        </p:txBody>
      </p:sp>
      <p:sp>
        <p:nvSpPr>
          <p:cNvPr id="25" name="TextBox 24">
            <a:extLst>
              <a:ext uri="{FF2B5EF4-FFF2-40B4-BE49-F238E27FC236}">
                <a16:creationId xmlns:a16="http://schemas.microsoft.com/office/drawing/2014/main" id="{7D5B21F0-3AF7-491B-AAA4-E07DF8A792D9}"/>
              </a:ext>
            </a:extLst>
          </p:cNvPr>
          <p:cNvSpPr txBox="1"/>
          <p:nvPr/>
        </p:nvSpPr>
        <p:spPr>
          <a:xfrm>
            <a:off x="5855691" y="2282271"/>
            <a:ext cx="14271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t>Подписание заказчика</a:t>
            </a:r>
          </a:p>
        </p:txBody>
      </p:sp>
      <p:sp>
        <p:nvSpPr>
          <p:cNvPr id="26" name="TextBox 25">
            <a:extLst>
              <a:ext uri="{FF2B5EF4-FFF2-40B4-BE49-F238E27FC236}">
                <a16:creationId xmlns:a16="http://schemas.microsoft.com/office/drawing/2014/main" id="{825035C1-D3DE-4DF6-965B-C7C4D2AB26E4}"/>
              </a:ext>
            </a:extLst>
          </p:cNvPr>
          <p:cNvSpPr txBox="1"/>
          <p:nvPr/>
        </p:nvSpPr>
        <p:spPr>
          <a:xfrm>
            <a:off x="5783602" y="3024699"/>
            <a:ext cx="1539572" cy="1277273"/>
          </a:xfrm>
          <a:prstGeom prst="rect">
            <a:avLst/>
          </a:prstGeom>
          <a:noFill/>
        </p:spPr>
        <p:txBody>
          <a:bodyPr wrap="square" rtlCol="0">
            <a:spAutoFit/>
          </a:bodyPr>
          <a:lstStyle/>
          <a:p>
            <a:pPr marL="171450" indent="-171450">
              <a:buFont typeface="Wingdings" panose="05000000000000000000" pitchFamily="2" charset="2"/>
              <a:buChar char="q"/>
            </a:pPr>
            <a:r>
              <a:rPr lang="ru-RU" sz="1100" dirty="0"/>
              <a:t>Подтверждение факта исполнения</a:t>
            </a:r>
          </a:p>
          <a:p>
            <a:pPr marL="171450" indent="-171450">
              <a:buFont typeface="Wingdings" panose="05000000000000000000" pitchFamily="2" charset="2"/>
              <a:buChar char="q"/>
            </a:pPr>
            <a:r>
              <a:rPr lang="ru-RU" sz="1100" dirty="0"/>
              <a:t>Передача на оплату</a:t>
            </a:r>
          </a:p>
          <a:p>
            <a:pPr marL="171450" indent="-171450">
              <a:buFont typeface="Wingdings" panose="05000000000000000000" pitchFamily="2" charset="2"/>
              <a:buChar char="q"/>
            </a:pPr>
            <a:r>
              <a:rPr lang="ru-RU" sz="1100" dirty="0"/>
              <a:t>Формирование сведения об исполнении контракта</a:t>
            </a:r>
          </a:p>
        </p:txBody>
      </p:sp>
      <p:pic>
        <p:nvPicPr>
          <p:cNvPr id="27" name="Рисунок 26" descr="Офисный рабочий мужской контур">
            <a:extLst>
              <a:ext uri="{FF2B5EF4-FFF2-40B4-BE49-F238E27FC236}">
                <a16:creationId xmlns:a16="http://schemas.microsoft.com/office/drawing/2014/main" id="{B14A106B-4937-4A01-8556-CD317639F0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33229" y="3892227"/>
            <a:ext cx="914400" cy="914400"/>
          </a:xfrm>
          <a:prstGeom prst="rect">
            <a:avLst/>
          </a:prstGeom>
        </p:spPr>
      </p:pic>
      <p:pic>
        <p:nvPicPr>
          <p:cNvPr id="28" name="Рисунок 27" descr="Деньги контур">
            <a:extLst>
              <a:ext uri="{FF2B5EF4-FFF2-40B4-BE49-F238E27FC236}">
                <a16:creationId xmlns:a16="http://schemas.microsoft.com/office/drawing/2014/main" id="{D2AAD765-B417-423B-AC39-2A288B92FA7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57600" y="4248033"/>
            <a:ext cx="914400" cy="914400"/>
          </a:xfrm>
          <a:prstGeom prst="rect">
            <a:avLst/>
          </a:prstGeom>
        </p:spPr>
      </p:pic>
      <p:sp>
        <p:nvSpPr>
          <p:cNvPr id="29" name="Стрелка: влево 28">
            <a:extLst>
              <a:ext uri="{FF2B5EF4-FFF2-40B4-BE49-F238E27FC236}">
                <a16:creationId xmlns:a16="http://schemas.microsoft.com/office/drawing/2014/main" id="{9635AB38-08FD-40FC-B9D3-ABCC952814A9}"/>
              </a:ext>
            </a:extLst>
          </p:cNvPr>
          <p:cNvSpPr/>
          <p:nvPr/>
        </p:nvSpPr>
        <p:spPr>
          <a:xfrm rot="666251">
            <a:off x="2592502" y="4285768"/>
            <a:ext cx="999920" cy="70622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a:t>Оплата</a:t>
            </a:r>
            <a:endParaRPr lang="ru-RU" dirty="0"/>
          </a:p>
        </p:txBody>
      </p:sp>
      <p:sp>
        <p:nvSpPr>
          <p:cNvPr id="30" name="Стрелка: влево 29">
            <a:extLst>
              <a:ext uri="{FF2B5EF4-FFF2-40B4-BE49-F238E27FC236}">
                <a16:creationId xmlns:a16="http://schemas.microsoft.com/office/drawing/2014/main" id="{54D98309-1E4A-4609-BDF7-34F93BBA3C78}"/>
              </a:ext>
            </a:extLst>
          </p:cNvPr>
          <p:cNvSpPr/>
          <p:nvPr/>
        </p:nvSpPr>
        <p:spPr>
          <a:xfrm rot="20581680">
            <a:off x="4545948" y="4174175"/>
            <a:ext cx="1358511" cy="67987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a:t>Не более 7 </a:t>
            </a:r>
            <a:r>
              <a:rPr lang="ru-RU" sz="1100" dirty="0" err="1"/>
              <a:t>р.д</a:t>
            </a:r>
            <a:r>
              <a:rPr lang="ru-RU" sz="1100" dirty="0"/>
              <a:t>. (с 01.07.2022)</a:t>
            </a:r>
          </a:p>
        </p:txBody>
      </p:sp>
      <p:sp>
        <p:nvSpPr>
          <p:cNvPr id="31" name="Стрелка: вправо 30">
            <a:extLst>
              <a:ext uri="{FF2B5EF4-FFF2-40B4-BE49-F238E27FC236}">
                <a16:creationId xmlns:a16="http://schemas.microsoft.com/office/drawing/2014/main" id="{AC51F0B4-13D4-4F53-A52D-041884EEF9FF}"/>
              </a:ext>
            </a:extLst>
          </p:cNvPr>
          <p:cNvSpPr/>
          <p:nvPr/>
        </p:nvSpPr>
        <p:spPr>
          <a:xfrm>
            <a:off x="7323174" y="2143772"/>
            <a:ext cx="688200" cy="923330"/>
          </a:xfrm>
          <a:prstGeom prst="rightArrow">
            <a:avLst>
              <a:gd name="adj1" fmla="val 50000"/>
              <a:gd name="adj2" fmla="val 489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100" dirty="0"/>
              <a:t>День в день</a:t>
            </a:r>
          </a:p>
        </p:txBody>
      </p:sp>
      <p:sp>
        <p:nvSpPr>
          <p:cNvPr id="32" name="TextBox 31">
            <a:extLst>
              <a:ext uri="{FF2B5EF4-FFF2-40B4-BE49-F238E27FC236}">
                <a16:creationId xmlns:a16="http://schemas.microsoft.com/office/drawing/2014/main" id="{58F31313-3D52-4A70-83CE-28F8435106BB}"/>
              </a:ext>
            </a:extLst>
          </p:cNvPr>
          <p:cNvSpPr txBox="1"/>
          <p:nvPr/>
        </p:nvSpPr>
        <p:spPr>
          <a:xfrm>
            <a:off x="8069491" y="1713173"/>
            <a:ext cx="983069" cy="160043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400" dirty="0"/>
              <a:t>Карточка контракта</a:t>
            </a:r>
          </a:p>
          <a:p>
            <a:endParaRPr lang="ru-RU" sz="1400" dirty="0"/>
          </a:p>
          <a:p>
            <a:endParaRPr lang="ru-RU" sz="1400" dirty="0"/>
          </a:p>
          <a:p>
            <a:endParaRPr lang="ru-RU" sz="1400" dirty="0"/>
          </a:p>
          <a:p>
            <a:endParaRPr lang="ru-RU" sz="1400" dirty="0"/>
          </a:p>
          <a:p>
            <a:r>
              <a:rPr lang="ru-RU" sz="1400" dirty="0"/>
              <a:t>          ____  </a:t>
            </a:r>
          </a:p>
        </p:txBody>
      </p:sp>
      <p:pic>
        <p:nvPicPr>
          <p:cNvPr id="33" name="Рисунок 32" descr="Подпись контур">
            <a:extLst>
              <a:ext uri="{FF2B5EF4-FFF2-40B4-BE49-F238E27FC236}">
                <a16:creationId xmlns:a16="http://schemas.microsoft.com/office/drawing/2014/main" id="{AC7170E9-E942-48EB-B025-3C893D8CD29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61026" y="2865908"/>
            <a:ext cx="367437" cy="367437"/>
          </a:xfrm>
          <a:prstGeom prst="rect">
            <a:avLst/>
          </a:prstGeom>
        </p:spPr>
      </p:pic>
    </p:spTree>
    <p:extLst>
      <p:ext uri="{BB962C8B-B14F-4D97-AF65-F5344CB8AC3E}">
        <p14:creationId xmlns:p14="http://schemas.microsoft.com/office/powerpoint/2010/main" val="15600531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E225AF9-2A13-4DB6-8228-94AFE4860248}"/>
              </a:ext>
            </a:extLst>
          </p:cNvPr>
          <p:cNvSpPr>
            <a:spLocks noGrp="1"/>
          </p:cNvSpPr>
          <p:nvPr>
            <p:ph type="sldNum" sz="quarter" idx="12"/>
          </p:nvPr>
        </p:nvSpPr>
        <p:spPr/>
        <p:txBody>
          <a:bodyPr/>
          <a:lstStyle/>
          <a:p>
            <a:fld id="{2066355A-084C-D24E-9AD2-7E4FC41EA627}" type="slidenum">
              <a:rPr lang="en-US" smtClean="0"/>
              <a:pPr/>
              <a:t>87</a:t>
            </a:fld>
            <a:endParaRPr lang="en-US" dirty="0"/>
          </a:p>
        </p:txBody>
      </p:sp>
      <p:sp>
        <p:nvSpPr>
          <p:cNvPr id="3" name="Прямоугольник 2">
            <a:extLst>
              <a:ext uri="{FF2B5EF4-FFF2-40B4-BE49-F238E27FC236}">
                <a16:creationId xmlns:a16="http://schemas.microsoft.com/office/drawing/2014/main" id="{D9594037-3F3C-4306-95CE-D3A2538328FD}"/>
              </a:ext>
            </a:extLst>
          </p:cNvPr>
          <p:cNvSpPr/>
          <p:nvPr/>
        </p:nvSpPr>
        <p:spPr>
          <a:xfrm>
            <a:off x="1009625" y="689854"/>
            <a:ext cx="7335765" cy="1569660"/>
          </a:xfrm>
          <a:prstGeom prst="rect">
            <a:avLst/>
          </a:prstGeom>
        </p:spPr>
        <p:txBody>
          <a:bodyPr wrap="square">
            <a:spAutoFit/>
          </a:bodyPr>
          <a:lstStyle/>
          <a:p>
            <a:pPr indent="450215" algn="ctr">
              <a:spcBef>
                <a:spcPct val="20000"/>
              </a:spcBef>
              <a:spcAft>
                <a:spcPts val="600"/>
              </a:spcAft>
              <a:tabLst>
                <a:tab pos="90170" algn="l"/>
                <a:tab pos="630555" algn="l"/>
              </a:tabLst>
            </a:pPr>
            <a:r>
              <a:rPr lang="ru-RU" sz="4800" b="1" dirty="0">
                <a:solidFill>
                  <a:srgbClr val="0E779D"/>
                </a:solidFill>
                <a:ea typeface="Times New Roman" panose="02020603050405020304" pitchFamily="18" charset="0"/>
                <a:cs typeface="Arial" panose="020B0604020202020204" pitchFamily="34" charset="0"/>
              </a:rPr>
              <a:t>Как использовать электронное актирование</a:t>
            </a:r>
            <a:endParaRPr lang="ru-RU" sz="4800" b="1" dirty="0">
              <a:ea typeface="Times New Roman" panose="02020603050405020304" pitchFamily="18" charset="0"/>
            </a:endParaRPr>
          </a:p>
        </p:txBody>
      </p:sp>
      <p:pic>
        <p:nvPicPr>
          <p:cNvPr id="6" name="Рисунок 5" descr="Программист мужской со сплошной заливкой">
            <a:extLst>
              <a:ext uri="{FF2B5EF4-FFF2-40B4-BE49-F238E27FC236}">
                <a16:creationId xmlns:a16="http://schemas.microsoft.com/office/drawing/2014/main" id="{60B3C83A-E89D-4926-AD4C-5E5FBE5A74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424" y="2209775"/>
            <a:ext cx="2411755" cy="2411755"/>
          </a:xfrm>
          <a:prstGeom prst="rect">
            <a:avLst/>
          </a:prstGeom>
        </p:spPr>
      </p:pic>
    </p:spTree>
    <p:extLst>
      <p:ext uri="{BB962C8B-B14F-4D97-AF65-F5344CB8AC3E}">
        <p14:creationId xmlns:p14="http://schemas.microsoft.com/office/powerpoint/2010/main" val="21432712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7F89A74-2153-405C-8F97-C6B35F9D6285}"/>
              </a:ext>
            </a:extLst>
          </p:cNvPr>
          <p:cNvSpPr>
            <a:spLocks noGrp="1"/>
          </p:cNvSpPr>
          <p:nvPr>
            <p:ph type="sldNum" sz="quarter" idx="12"/>
          </p:nvPr>
        </p:nvSpPr>
        <p:spPr/>
        <p:txBody>
          <a:bodyPr/>
          <a:lstStyle/>
          <a:p>
            <a:fld id="{2066355A-084C-D24E-9AD2-7E4FC41EA627}" type="slidenum">
              <a:rPr lang="en-US" smtClean="0"/>
              <a:pPr/>
              <a:t>88</a:t>
            </a:fld>
            <a:endParaRPr lang="en-US" dirty="0"/>
          </a:p>
        </p:txBody>
      </p:sp>
      <p:sp>
        <p:nvSpPr>
          <p:cNvPr id="3" name="Прямоугольник 2">
            <a:extLst>
              <a:ext uri="{FF2B5EF4-FFF2-40B4-BE49-F238E27FC236}">
                <a16:creationId xmlns:a16="http://schemas.microsoft.com/office/drawing/2014/main" id="{0C353B69-D183-4860-A00C-28D859E14EF2}"/>
              </a:ext>
            </a:extLst>
          </p:cNvPr>
          <p:cNvSpPr/>
          <p:nvPr/>
        </p:nvSpPr>
        <p:spPr>
          <a:xfrm>
            <a:off x="179418" y="144255"/>
            <a:ext cx="7677126" cy="461665"/>
          </a:xfrm>
          <a:prstGeom prst="rect">
            <a:avLst/>
          </a:prstGeom>
        </p:spPr>
        <p:txBody>
          <a:bodyPr wrap="square">
            <a:spAutoFit/>
          </a:bodyPr>
          <a:lstStyle/>
          <a:p>
            <a:pPr marL="450850" indent="-1588">
              <a:spcBef>
                <a:spcPct val="20000"/>
              </a:spcBef>
              <a:spcAft>
                <a:spcPts val="600"/>
              </a:spcAft>
              <a:tabLst>
                <a:tab pos="90170" algn="l"/>
                <a:tab pos="630555" algn="l"/>
              </a:tabLst>
            </a:pPr>
            <a:r>
              <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ШАГ №1 – Иметь личный кабинет в ЕРУЗ</a:t>
            </a:r>
            <a:endPar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endParaRPr>
          </a:p>
        </p:txBody>
      </p:sp>
      <p:pic>
        <p:nvPicPr>
          <p:cNvPr id="5" name="Рисунок 4">
            <a:extLst>
              <a:ext uri="{FF2B5EF4-FFF2-40B4-BE49-F238E27FC236}">
                <a16:creationId xmlns:a16="http://schemas.microsoft.com/office/drawing/2014/main" id="{2F65B77D-FF90-470D-8558-274576F1AE2B}"/>
              </a:ext>
            </a:extLst>
          </p:cNvPr>
          <p:cNvPicPr>
            <a:picLocks noChangeAspect="1"/>
          </p:cNvPicPr>
          <p:nvPr/>
        </p:nvPicPr>
        <p:blipFill>
          <a:blip r:embed="rId2"/>
          <a:stretch>
            <a:fillRect/>
          </a:stretch>
        </p:blipFill>
        <p:spPr>
          <a:xfrm>
            <a:off x="719138" y="855181"/>
            <a:ext cx="6079320" cy="4131960"/>
          </a:xfrm>
          <a:prstGeom prst="rect">
            <a:avLst/>
          </a:prstGeom>
        </p:spPr>
      </p:pic>
    </p:spTree>
    <p:extLst>
      <p:ext uri="{BB962C8B-B14F-4D97-AF65-F5344CB8AC3E}">
        <p14:creationId xmlns:p14="http://schemas.microsoft.com/office/powerpoint/2010/main" val="16485827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7F89A74-2153-405C-8F97-C6B35F9D6285}"/>
              </a:ext>
            </a:extLst>
          </p:cNvPr>
          <p:cNvSpPr>
            <a:spLocks noGrp="1"/>
          </p:cNvSpPr>
          <p:nvPr>
            <p:ph type="sldNum" sz="quarter" idx="12"/>
          </p:nvPr>
        </p:nvSpPr>
        <p:spPr/>
        <p:txBody>
          <a:bodyPr/>
          <a:lstStyle/>
          <a:p>
            <a:fld id="{2066355A-084C-D24E-9AD2-7E4FC41EA627}" type="slidenum">
              <a:rPr lang="en-US" smtClean="0"/>
              <a:pPr/>
              <a:t>89</a:t>
            </a:fld>
            <a:endParaRPr lang="en-US" dirty="0"/>
          </a:p>
        </p:txBody>
      </p:sp>
      <p:sp>
        <p:nvSpPr>
          <p:cNvPr id="3" name="Прямоугольник 2">
            <a:extLst>
              <a:ext uri="{FF2B5EF4-FFF2-40B4-BE49-F238E27FC236}">
                <a16:creationId xmlns:a16="http://schemas.microsoft.com/office/drawing/2014/main" id="{0C353B69-D183-4860-A00C-28D859E14EF2}"/>
              </a:ext>
            </a:extLst>
          </p:cNvPr>
          <p:cNvSpPr/>
          <p:nvPr/>
        </p:nvSpPr>
        <p:spPr>
          <a:xfrm>
            <a:off x="179418" y="144255"/>
            <a:ext cx="7677126" cy="461665"/>
          </a:xfrm>
          <a:prstGeom prst="rect">
            <a:avLst/>
          </a:prstGeom>
        </p:spPr>
        <p:txBody>
          <a:bodyPr wrap="square">
            <a:spAutoFit/>
          </a:bodyPr>
          <a:lstStyle/>
          <a:p>
            <a:pPr marL="450850" indent="-1588">
              <a:spcBef>
                <a:spcPct val="20000"/>
              </a:spcBef>
              <a:spcAft>
                <a:spcPts val="600"/>
              </a:spcAft>
              <a:tabLst>
                <a:tab pos="90170" algn="l"/>
                <a:tab pos="630555" algn="l"/>
              </a:tabLst>
            </a:pPr>
            <a:r>
              <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ШАГ №</a:t>
            </a:r>
            <a:r>
              <a:rPr lang="en-US" sz="24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2</a:t>
            </a:r>
            <a:r>
              <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 Заключить</a:t>
            </a:r>
            <a:r>
              <a:rPr lang="en-US" sz="24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контракт</a:t>
            </a:r>
            <a:endPar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endParaRPr>
          </a:p>
        </p:txBody>
      </p:sp>
      <p:pic>
        <p:nvPicPr>
          <p:cNvPr id="6" name="Рисунок 5">
            <a:extLst>
              <a:ext uri="{FF2B5EF4-FFF2-40B4-BE49-F238E27FC236}">
                <a16:creationId xmlns:a16="http://schemas.microsoft.com/office/drawing/2014/main" id="{2A9CB957-B21F-454D-972D-99E1F4F434D5}"/>
              </a:ext>
            </a:extLst>
          </p:cNvPr>
          <p:cNvPicPr>
            <a:picLocks noChangeAspect="1"/>
          </p:cNvPicPr>
          <p:nvPr/>
        </p:nvPicPr>
        <p:blipFill>
          <a:blip r:embed="rId2"/>
          <a:stretch>
            <a:fillRect/>
          </a:stretch>
        </p:blipFill>
        <p:spPr>
          <a:xfrm>
            <a:off x="733436" y="1095375"/>
            <a:ext cx="7677127" cy="3486717"/>
          </a:xfrm>
          <a:prstGeom prst="rect">
            <a:avLst/>
          </a:prstGeom>
        </p:spPr>
      </p:pic>
    </p:spTree>
    <p:extLst>
      <p:ext uri="{BB962C8B-B14F-4D97-AF65-F5344CB8AC3E}">
        <p14:creationId xmlns:p14="http://schemas.microsoft.com/office/powerpoint/2010/main" val="6005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55A0A95-4737-4961-823F-E0D1F30E674C}"/>
              </a:ext>
            </a:extLst>
          </p:cNvPr>
          <p:cNvSpPr>
            <a:spLocks noGrp="1"/>
          </p:cNvSpPr>
          <p:nvPr>
            <p:ph type="sldNum" sz="quarter" idx="12"/>
          </p:nvPr>
        </p:nvSpPr>
        <p:spPr>
          <a:xfrm>
            <a:off x="-1" y="4793069"/>
            <a:ext cx="417443" cy="273844"/>
          </a:xfrm>
        </p:spPr>
        <p:txBody>
          <a:bodyPr/>
          <a:lstStyle/>
          <a:p>
            <a:fld id="{2066355A-084C-D24E-9AD2-7E4FC41EA627}" type="slidenum">
              <a:rPr lang="en-US" smtClean="0"/>
              <a:pPr/>
              <a:t>9</a:t>
            </a:fld>
            <a:endParaRPr lang="en-US" dirty="0"/>
          </a:p>
        </p:txBody>
      </p:sp>
      <p:sp>
        <p:nvSpPr>
          <p:cNvPr id="3" name="TextBox 2">
            <a:extLst>
              <a:ext uri="{FF2B5EF4-FFF2-40B4-BE49-F238E27FC236}">
                <a16:creationId xmlns:a16="http://schemas.microsoft.com/office/drawing/2014/main" id="{F6781E62-9BE6-4DFF-AF50-C45ECCA688AE}"/>
              </a:ext>
            </a:extLst>
          </p:cNvPr>
          <p:cNvSpPr txBox="1"/>
          <p:nvPr/>
        </p:nvSpPr>
        <p:spPr>
          <a:xfrm>
            <a:off x="4022036" y="864353"/>
            <a:ext cx="4863548" cy="3046988"/>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Осуществление закупок по новым правилам</a:t>
            </a:r>
            <a:endParaRPr lang="ru-RU" sz="1400" b="1" dirty="0">
              <a:latin typeface="Trebuchet MS" panose="020B0603020202020204" pitchFamily="34" charset="0"/>
              <a:cs typeface="Arial" panose="020B0604020202020204" pitchFamily="34" charset="0"/>
            </a:endParaRPr>
          </a:p>
        </p:txBody>
      </p:sp>
      <p:pic>
        <p:nvPicPr>
          <p:cNvPr id="5" name="Рисунок 4" descr="Люди открытия руки">
            <a:extLst>
              <a:ext uri="{FF2B5EF4-FFF2-40B4-BE49-F238E27FC236}">
                <a16:creationId xmlns:a16="http://schemas.microsoft.com/office/drawing/2014/main" id="{7D7BFC27-B146-42D3-AA43-09B5213512F5}"/>
              </a:ext>
            </a:extLst>
          </p:cNvPr>
          <p:cNvPicPr>
            <a:picLocks noChangeAspect="1"/>
          </p:cNvPicPr>
          <p:nvPr/>
        </p:nvPicPr>
        <p:blipFill>
          <a:blip r:embed="rId2"/>
          <a:stretch>
            <a:fillRect/>
          </a:stretch>
        </p:blipFill>
        <p:spPr>
          <a:xfrm>
            <a:off x="417442" y="1033963"/>
            <a:ext cx="3525080" cy="2643450"/>
          </a:xfrm>
          <a:prstGeom prst="rect">
            <a:avLst/>
          </a:prstGeom>
        </p:spPr>
      </p:pic>
    </p:spTree>
    <p:extLst>
      <p:ext uri="{BB962C8B-B14F-4D97-AF65-F5344CB8AC3E}">
        <p14:creationId xmlns:p14="http://schemas.microsoft.com/office/powerpoint/2010/main" val="23114009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7F89A74-2153-405C-8F97-C6B35F9D6285}"/>
              </a:ext>
            </a:extLst>
          </p:cNvPr>
          <p:cNvSpPr>
            <a:spLocks noGrp="1"/>
          </p:cNvSpPr>
          <p:nvPr>
            <p:ph type="sldNum" sz="quarter" idx="12"/>
          </p:nvPr>
        </p:nvSpPr>
        <p:spPr/>
        <p:txBody>
          <a:bodyPr/>
          <a:lstStyle/>
          <a:p>
            <a:fld id="{2066355A-084C-D24E-9AD2-7E4FC41EA627}" type="slidenum">
              <a:rPr lang="en-US" smtClean="0"/>
              <a:pPr/>
              <a:t>90</a:t>
            </a:fld>
            <a:endParaRPr lang="en-US" dirty="0"/>
          </a:p>
        </p:txBody>
      </p:sp>
      <p:sp>
        <p:nvSpPr>
          <p:cNvPr id="3" name="Прямоугольник 2">
            <a:extLst>
              <a:ext uri="{FF2B5EF4-FFF2-40B4-BE49-F238E27FC236}">
                <a16:creationId xmlns:a16="http://schemas.microsoft.com/office/drawing/2014/main" id="{0C353B69-D183-4860-A00C-28D859E14EF2}"/>
              </a:ext>
            </a:extLst>
          </p:cNvPr>
          <p:cNvSpPr/>
          <p:nvPr/>
        </p:nvSpPr>
        <p:spPr>
          <a:xfrm>
            <a:off x="112743" y="0"/>
            <a:ext cx="7677126" cy="830997"/>
          </a:xfrm>
          <a:prstGeom prst="rect">
            <a:avLst/>
          </a:prstGeom>
        </p:spPr>
        <p:txBody>
          <a:bodyPr wrap="square">
            <a:spAutoFit/>
          </a:bodyPr>
          <a:lstStyle/>
          <a:p>
            <a:pPr marL="450850" indent="-1588">
              <a:spcBef>
                <a:spcPct val="20000"/>
              </a:spcBef>
              <a:spcAft>
                <a:spcPts val="600"/>
              </a:spcAft>
              <a:tabLst>
                <a:tab pos="90170" algn="l"/>
                <a:tab pos="630555" algn="l"/>
              </a:tabLst>
            </a:pPr>
            <a:r>
              <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ШАГ №3 – Заказчик «включает» электронное актирование</a:t>
            </a:r>
            <a:endPar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endParaRPr>
          </a:p>
        </p:txBody>
      </p:sp>
      <p:pic>
        <p:nvPicPr>
          <p:cNvPr id="5" name="Рисунок 4">
            <a:extLst>
              <a:ext uri="{FF2B5EF4-FFF2-40B4-BE49-F238E27FC236}">
                <a16:creationId xmlns:a16="http://schemas.microsoft.com/office/drawing/2014/main" id="{729BF15C-88ED-4474-AEA7-51C438BA8BB3}"/>
              </a:ext>
            </a:extLst>
          </p:cNvPr>
          <p:cNvPicPr>
            <a:picLocks noChangeAspect="1"/>
          </p:cNvPicPr>
          <p:nvPr/>
        </p:nvPicPr>
        <p:blipFill>
          <a:blip r:embed="rId2"/>
          <a:stretch>
            <a:fillRect/>
          </a:stretch>
        </p:blipFill>
        <p:spPr>
          <a:xfrm>
            <a:off x="719138" y="1016669"/>
            <a:ext cx="7677126" cy="3776400"/>
          </a:xfrm>
          <a:prstGeom prst="rect">
            <a:avLst/>
          </a:prstGeom>
        </p:spPr>
      </p:pic>
    </p:spTree>
    <p:extLst>
      <p:ext uri="{BB962C8B-B14F-4D97-AF65-F5344CB8AC3E}">
        <p14:creationId xmlns:p14="http://schemas.microsoft.com/office/powerpoint/2010/main" val="35559126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7F89A74-2153-405C-8F97-C6B35F9D6285}"/>
              </a:ext>
            </a:extLst>
          </p:cNvPr>
          <p:cNvSpPr>
            <a:spLocks noGrp="1"/>
          </p:cNvSpPr>
          <p:nvPr>
            <p:ph type="sldNum" sz="quarter" idx="12"/>
          </p:nvPr>
        </p:nvSpPr>
        <p:spPr/>
        <p:txBody>
          <a:bodyPr/>
          <a:lstStyle/>
          <a:p>
            <a:fld id="{2066355A-084C-D24E-9AD2-7E4FC41EA627}" type="slidenum">
              <a:rPr lang="en-US" smtClean="0"/>
              <a:pPr/>
              <a:t>91</a:t>
            </a:fld>
            <a:endParaRPr lang="en-US" dirty="0"/>
          </a:p>
        </p:txBody>
      </p:sp>
      <p:sp>
        <p:nvSpPr>
          <p:cNvPr id="3" name="Прямоугольник 2">
            <a:extLst>
              <a:ext uri="{FF2B5EF4-FFF2-40B4-BE49-F238E27FC236}">
                <a16:creationId xmlns:a16="http://schemas.microsoft.com/office/drawing/2014/main" id="{0C353B69-D183-4860-A00C-28D859E14EF2}"/>
              </a:ext>
            </a:extLst>
          </p:cNvPr>
          <p:cNvSpPr/>
          <p:nvPr/>
        </p:nvSpPr>
        <p:spPr>
          <a:xfrm>
            <a:off x="112743" y="0"/>
            <a:ext cx="7078632" cy="830997"/>
          </a:xfrm>
          <a:prstGeom prst="rect">
            <a:avLst/>
          </a:prstGeom>
        </p:spPr>
        <p:txBody>
          <a:bodyPr wrap="square">
            <a:spAutoFit/>
          </a:bodyPr>
          <a:lstStyle/>
          <a:p>
            <a:pPr marL="450850" indent="-1588">
              <a:spcBef>
                <a:spcPct val="20000"/>
              </a:spcBef>
              <a:spcAft>
                <a:spcPts val="600"/>
              </a:spcAft>
              <a:tabLst>
                <a:tab pos="90170" algn="l"/>
                <a:tab pos="630555" algn="l"/>
              </a:tabLst>
            </a:pPr>
            <a:r>
              <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ШАГ №4 – Изучить материалы по формированию первичного документа в ЕИС</a:t>
            </a:r>
            <a:endPar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endParaRPr>
          </a:p>
        </p:txBody>
      </p:sp>
      <p:pic>
        <p:nvPicPr>
          <p:cNvPr id="5" name="Рисунок 4">
            <a:extLst>
              <a:ext uri="{FF2B5EF4-FFF2-40B4-BE49-F238E27FC236}">
                <a16:creationId xmlns:a16="http://schemas.microsoft.com/office/drawing/2014/main" id="{ECA1D3F6-026B-4578-A2B3-2492E228F0DD}"/>
              </a:ext>
            </a:extLst>
          </p:cNvPr>
          <p:cNvPicPr>
            <a:picLocks noChangeAspect="1"/>
          </p:cNvPicPr>
          <p:nvPr/>
        </p:nvPicPr>
        <p:blipFill>
          <a:blip r:embed="rId2"/>
          <a:stretch>
            <a:fillRect/>
          </a:stretch>
        </p:blipFill>
        <p:spPr>
          <a:xfrm>
            <a:off x="424916" y="803080"/>
            <a:ext cx="6389057" cy="4340420"/>
          </a:xfrm>
          <a:prstGeom prst="rect">
            <a:avLst/>
          </a:prstGeom>
        </p:spPr>
      </p:pic>
    </p:spTree>
    <p:extLst>
      <p:ext uri="{BB962C8B-B14F-4D97-AF65-F5344CB8AC3E}">
        <p14:creationId xmlns:p14="http://schemas.microsoft.com/office/powerpoint/2010/main" val="9527947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7F89A74-2153-405C-8F97-C6B35F9D6285}"/>
              </a:ext>
            </a:extLst>
          </p:cNvPr>
          <p:cNvSpPr>
            <a:spLocks noGrp="1"/>
          </p:cNvSpPr>
          <p:nvPr>
            <p:ph type="sldNum" sz="quarter" idx="12"/>
          </p:nvPr>
        </p:nvSpPr>
        <p:spPr/>
        <p:txBody>
          <a:bodyPr/>
          <a:lstStyle/>
          <a:p>
            <a:fld id="{2066355A-084C-D24E-9AD2-7E4FC41EA627}" type="slidenum">
              <a:rPr lang="en-US" smtClean="0"/>
              <a:pPr/>
              <a:t>92</a:t>
            </a:fld>
            <a:endParaRPr lang="en-US" dirty="0"/>
          </a:p>
        </p:txBody>
      </p:sp>
      <p:sp>
        <p:nvSpPr>
          <p:cNvPr id="3" name="Прямоугольник 2">
            <a:extLst>
              <a:ext uri="{FF2B5EF4-FFF2-40B4-BE49-F238E27FC236}">
                <a16:creationId xmlns:a16="http://schemas.microsoft.com/office/drawing/2014/main" id="{0C353B69-D183-4860-A00C-28D859E14EF2}"/>
              </a:ext>
            </a:extLst>
          </p:cNvPr>
          <p:cNvSpPr/>
          <p:nvPr/>
        </p:nvSpPr>
        <p:spPr>
          <a:xfrm>
            <a:off x="0" y="0"/>
            <a:ext cx="7078632" cy="769441"/>
          </a:xfrm>
          <a:prstGeom prst="rect">
            <a:avLst/>
          </a:prstGeom>
        </p:spPr>
        <p:txBody>
          <a:bodyPr wrap="square">
            <a:spAutoFit/>
          </a:bodyPr>
          <a:lstStyle/>
          <a:p>
            <a:pPr marL="450850" indent="-1588">
              <a:spcBef>
                <a:spcPct val="20000"/>
              </a:spcBef>
              <a:spcAft>
                <a:spcPts val="600"/>
              </a:spcAft>
              <a:tabLst>
                <a:tab pos="90170" algn="l"/>
                <a:tab pos="630555" algn="l"/>
              </a:tabLst>
            </a:pPr>
            <a:r>
              <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ШАГ №5 – </a:t>
            </a:r>
            <a:r>
              <a:rPr lang="ru-RU" sz="20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Настроить систему документооборота или бухгалтерскую систему на взаимодействие с ЕИС </a:t>
            </a:r>
            <a:endPar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endParaRPr>
          </a:p>
        </p:txBody>
      </p:sp>
      <p:pic>
        <p:nvPicPr>
          <p:cNvPr id="5" name="Рисунок 4">
            <a:extLst>
              <a:ext uri="{FF2B5EF4-FFF2-40B4-BE49-F238E27FC236}">
                <a16:creationId xmlns:a16="http://schemas.microsoft.com/office/drawing/2014/main" id="{ED2D13D1-AC30-4440-86BE-E0E275151D66}"/>
              </a:ext>
            </a:extLst>
          </p:cNvPr>
          <p:cNvPicPr>
            <a:picLocks noChangeAspect="1"/>
          </p:cNvPicPr>
          <p:nvPr/>
        </p:nvPicPr>
        <p:blipFill>
          <a:blip r:embed="rId2"/>
          <a:stretch>
            <a:fillRect/>
          </a:stretch>
        </p:blipFill>
        <p:spPr>
          <a:xfrm>
            <a:off x="0" y="889143"/>
            <a:ext cx="9144000" cy="3784224"/>
          </a:xfrm>
          <a:prstGeom prst="rect">
            <a:avLst/>
          </a:prstGeom>
        </p:spPr>
      </p:pic>
    </p:spTree>
    <p:extLst>
      <p:ext uri="{BB962C8B-B14F-4D97-AF65-F5344CB8AC3E}">
        <p14:creationId xmlns:p14="http://schemas.microsoft.com/office/powerpoint/2010/main" val="35795527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7F89A74-2153-405C-8F97-C6B35F9D6285}"/>
              </a:ext>
            </a:extLst>
          </p:cNvPr>
          <p:cNvSpPr>
            <a:spLocks noGrp="1"/>
          </p:cNvSpPr>
          <p:nvPr>
            <p:ph type="sldNum" sz="quarter" idx="12"/>
          </p:nvPr>
        </p:nvSpPr>
        <p:spPr/>
        <p:txBody>
          <a:bodyPr/>
          <a:lstStyle/>
          <a:p>
            <a:fld id="{2066355A-084C-D24E-9AD2-7E4FC41EA627}" type="slidenum">
              <a:rPr lang="en-US" smtClean="0"/>
              <a:pPr/>
              <a:t>93</a:t>
            </a:fld>
            <a:endParaRPr lang="en-US" dirty="0"/>
          </a:p>
        </p:txBody>
      </p:sp>
      <p:sp>
        <p:nvSpPr>
          <p:cNvPr id="3" name="Прямоугольник 2">
            <a:extLst>
              <a:ext uri="{FF2B5EF4-FFF2-40B4-BE49-F238E27FC236}">
                <a16:creationId xmlns:a16="http://schemas.microsoft.com/office/drawing/2014/main" id="{0C353B69-D183-4860-A00C-28D859E14EF2}"/>
              </a:ext>
            </a:extLst>
          </p:cNvPr>
          <p:cNvSpPr/>
          <p:nvPr/>
        </p:nvSpPr>
        <p:spPr>
          <a:xfrm>
            <a:off x="0" y="0"/>
            <a:ext cx="7078632" cy="830997"/>
          </a:xfrm>
          <a:prstGeom prst="rect">
            <a:avLst/>
          </a:prstGeom>
        </p:spPr>
        <p:txBody>
          <a:bodyPr wrap="square">
            <a:spAutoFit/>
          </a:bodyPr>
          <a:lstStyle/>
          <a:p>
            <a:pPr marL="450850" indent="-1588">
              <a:spcBef>
                <a:spcPct val="20000"/>
              </a:spcBef>
              <a:spcAft>
                <a:spcPts val="600"/>
              </a:spcAft>
              <a:tabLst>
                <a:tab pos="90170" algn="l"/>
                <a:tab pos="630555" algn="l"/>
              </a:tabLst>
            </a:pPr>
            <a:r>
              <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Появляется возможность выгрузить сведения о контрактах</a:t>
            </a:r>
            <a:endPar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endParaRPr>
          </a:p>
        </p:txBody>
      </p:sp>
      <p:pic>
        <p:nvPicPr>
          <p:cNvPr id="6" name="Рисунок 5">
            <a:extLst>
              <a:ext uri="{FF2B5EF4-FFF2-40B4-BE49-F238E27FC236}">
                <a16:creationId xmlns:a16="http://schemas.microsoft.com/office/drawing/2014/main" id="{053C97E2-8543-4D35-B1CC-71992DCA71B6}"/>
              </a:ext>
            </a:extLst>
          </p:cNvPr>
          <p:cNvPicPr>
            <a:picLocks noChangeAspect="1"/>
          </p:cNvPicPr>
          <p:nvPr/>
        </p:nvPicPr>
        <p:blipFill>
          <a:blip r:embed="rId2"/>
          <a:stretch>
            <a:fillRect/>
          </a:stretch>
        </p:blipFill>
        <p:spPr>
          <a:xfrm>
            <a:off x="358836" y="831273"/>
            <a:ext cx="1789591" cy="2978727"/>
          </a:xfrm>
          <a:prstGeom prst="rect">
            <a:avLst/>
          </a:prstGeom>
        </p:spPr>
      </p:pic>
      <p:pic>
        <p:nvPicPr>
          <p:cNvPr id="8" name="Рисунок 7">
            <a:extLst>
              <a:ext uri="{FF2B5EF4-FFF2-40B4-BE49-F238E27FC236}">
                <a16:creationId xmlns:a16="http://schemas.microsoft.com/office/drawing/2014/main" id="{BCA1BBC2-16E9-4465-A8CF-E122EAAF8FAD}"/>
              </a:ext>
            </a:extLst>
          </p:cNvPr>
          <p:cNvPicPr>
            <a:picLocks noChangeAspect="1"/>
          </p:cNvPicPr>
          <p:nvPr/>
        </p:nvPicPr>
        <p:blipFill>
          <a:blip r:embed="rId3"/>
          <a:stretch>
            <a:fillRect/>
          </a:stretch>
        </p:blipFill>
        <p:spPr>
          <a:xfrm>
            <a:off x="2966255" y="804226"/>
            <a:ext cx="5340927" cy="4229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02649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7F89A74-2153-405C-8F97-C6B35F9D6285}"/>
              </a:ext>
            </a:extLst>
          </p:cNvPr>
          <p:cNvSpPr>
            <a:spLocks noGrp="1"/>
          </p:cNvSpPr>
          <p:nvPr>
            <p:ph type="sldNum" sz="quarter" idx="12"/>
          </p:nvPr>
        </p:nvSpPr>
        <p:spPr/>
        <p:txBody>
          <a:bodyPr/>
          <a:lstStyle/>
          <a:p>
            <a:fld id="{2066355A-084C-D24E-9AD2-7E4FC41EA627}" type="slidenum">
              <a:rPr lang="en-US" smtClean="0"/>
              <a:pPr/>
              <a:t>94</a:t>
            </a:fld>
            <a:endParaRPr lang="en-US" dirty="0"/>
          </a:p>
        </p:txBody>
      </p:sp>
      <p:sp>
        <p:nvSpPr>
          <p:cNvPr id="3" name="Прямоугольник 2">
            <a:extLst>
              <a:ext uri="{FF2B5EF4-FFF2-40B4-BE49-F238E27FC236}">
                <a16:creationId xmlns:a16="http://schemas.microsoft.com/office/drawing/2014/main" id="{0C353B69-D183-4860-A00C-28D859E14EF2}"/>
              </a:ext>
            </a:extLst>
          </p:cNvPr>
          <p:cNvSpPr/>
          <p:nvPr/>
        </p:nvSpPr>
        <p:spPr>
          <a:xfrm>
            <a:off x="179418" y="1971585"/>
            <a:ext cx="7078632" cy="1569660"/>
          </a:xfrm>
          <a:prstGeom prst="rect">
            <a:avLst/>
          </a:prstGeom>
        </p:spPr>
        <p:txBody>
          <a:bodyPr wrap="square">
            <a:spAutoFit/>
          </a:bodyPr>
          <a:lstStyle/>
          <a:p>
            <a:pPr marL="450850" indent="-1588">
              <a:spcBef>
                <a:spcPct val="20000"/>
              </a:spcBef>
              <a:spcAft>
                <a:spcPts val="600"/>
              </a:spcAft>
              <a:tabLst>
                <a:tab pos="90170" algn="l"/>
                <a:tab pos="630555" algn="l"/>
              </a:tabLst>
            </a:pPr>
            <a:r>
              <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ШАГ №6 – Добросовестно и своевременно исполнить обязательства по контракту, сформировать и подписать первичный документ о приемке</a:t>
            </a:r>
            <a:endParaRPr lang="ru-RU" sz="2400" b="1" dirty="0">
              <a:solidFill>
                <a:srgbClr val="FF0000"/>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8479679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1CB327B-6F1F-49C5-AE22-E489E88D7B14}"/>
              </a:ext>
            </a:extLst>
          </p:cNvPr>
          <p:cNvSpPr>
            <a:spLocks noGrp="1"/>
          </p:cNvSpPr>
          <p:nvPr>
            <p:ph type="sldNum" sz="quarter" idx="12"/>
          </p:nvPr>
        </p:nvSpPr>
        <p:spPr/>
        <p:txBody>
          <a:bodyPr/>
          <a:lstStyle/>
          <a:p>
            <a:fld id="{2066355A-084C-D24E-9AD2-7E4FC41EA627}" type="slidenum">
              <a:rPr lang="en-US" smtClean="0"/>
              <a:pPr/>
              <a:t>95</a:t>
            </a:fld>
            <a:endParaRPr lang="en-US" dirty="0"/>
          </a:p>
        </p:txBody>
      </p:sp>
      <p:pic>
        <p:nvPicPr>
          <p:cNvPr id="4" name="Рисунок 3">
            <a:extLst>
              <a:ext uri="{FF2B5EF4-FFF2-40B4-BE49-F238E27FC236}">
                <a16:creationId xmlns:a16="http://schemas.microsoft.com/office/drawing/2014/main" id="{DE2FDAE4-3C86-48C1-8938-590091196037}"/>
              </a:ext>
            </a:extLst>
          </p:cNvPr>
          <p:cNvPicPr>
            <a:picLocks noChangeAspect="1"/>
          </p:cNvPicPr>
          <p:nvPr/>
        </p:nvPicPr>
        <p:blipFill>
          <a:blip r:embed="rId2"/>
          <a:stretch>
            <a:fillRect/>
          </a:stretch>
        </p:blipFill>
        <p:spPr>
          <a:xfrm>
            <a:off x="595744" y="1603445"/>
            <a:ext cx="8167255" cy="2397975"/>
          </a:xfrm>
          <a:prstGeom prst="rect">
            <a:avLst/>
          </a:prstGeom>
        </p:spPr>
      </p:pic>
    </p:spTree>
    <p:extLst>
      <p:ext uri="{BB962C8B-B14F-4D97-AF65-F5344CB8AC3E}">
        <p14:creationId xmlns:p14="http://schemas.microsoft.com/office/powerpoint/2010/main" val="9496430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E37A5BE-7E75-4228-BFFF-5C782D9C2BF9}"/>
              </a:ext>
            </a:extLst>
          </p:cNvPr>
          <p:cNvSpPr>
            <a:spLocks noGrp="1"/>
          </p:cNvSpPr>
          <p:nvPr>
            <p:ph type="sldNum" sz="quarter" idx="12"/>
          </p:nvPr>
        </p:nvSpPr>
        <p:spPr/>
        <p:txBody>
          <a:bodyPr/>
          <a:lstStyle/>
          <a:p>
            <a:fld id="{2066355A-084C-D24E-9AD2-7E4FC41EA627}" type="slidenum">
              <a:rPr lang="en-US" smtClean="0"/>
              <a:pPr/>
              <a:t>96</a:t>
            </a:fld>
            <a:endParaRPr lang="en-US" dirty="0"/>
          </a:p>
        </p:txBody>
      </p:sp>
      <p:pic>
        <p:nvPicPr>
          <p:cNvPr id="4" name="Рисунок 3">
            <a:extLst>
              <a:ext uri="{FF2B5EF4-FFF2-40B4-BE49-F238E27FC236}">
                <a16:creationId xmlns:a16="http://schemas.microsoft.com/office/drawing/2014/main" id="{69BC46BD-35B1-42CB-9660-04975673403B}"/>
              </a:ext>
            </a:extLst>
          </p:cNvPr>
          <p:cNvPicPr>
            <a:picLocks noChangeAspect="1"/>
          </p:cNvPicPr>
          <p:nvPr/>
        </p:nvPicPr>
        <p:blipFill>
          <a:blip r:embed="rId2"/>
          <a:stretch>
            <a:fillRect/>
          </a:stretch>
        </p:blipFill>
        <p:spPr>
          <a:xfrm>
            <a:off x="588093" y="1641764"/>
            <a:ext cx="8285743" cy="2523102"/>
          </a:xfrm>
          <a:prstGeom prst="rect">
            <a:avLst/>
          </a:prstGeom>
        </p:spPr>
      </p:pic>
      <p:sp>
        <p:nvSpPr>
          <p:cNvPr id="6" name="TextBox 5">
            <a:extLst>
              <a:ext uri="{FF2B5EF4-FFF2-40B4-BE49-F238E27FC236}">
                <a16:creationId xmlns:a16="http://schemas.microsoft.com/office/drawing/2014/main" id="{ED56A0C0-DF32-48CB-9221-7AB458DAFDE3}"/>
              </a:ext>
            </a:extLst>
          </p:cNvPr>
          <p:cNvSpPr txBox="1"/>
          <p:nvPr/>
        </p:nvSpPr>
        <p:spPr>
          <a:xfrm>
            <a:off x="588093" y="4436504"/>
            <a:ext cx="4695754" cy="369332"/>
          </a:xfrm>
          <a:prstGeom prst="rect">
            <a:avLst/>
          </a:prstGeom>
          <a:noFill/>
        </p:spPr>
        <p:txBody>
          <a:bodyPr wrap="square">
            <a:spAutoFit/>
          </a:bodyPr>
          <a:lstStyle/>
          <a:p>
            <a:r>
              <a:rPr lang="ru-RU" dirty="0"/>
              <a:t>Файл в формате </a:t>
            </a:r>
            <a:r>
              <a:rPr lang="ru-RU" dirty="0" err="1"/>
              <a:t>xml</a:t>
            </a:r>
            <a:r>
              <a:rPr lang="ru-RU" dirty="0"/>
              <a:t>, не превышающий 50 Мб</a:t>
            </a:r>
          </a:p>
        </p:txBody>
      </p:sp>
      <p:cxnSp>
        <p:nvCxnSpPr>
          <p:cNvPr id="8" name="Прямая со стрелкой 7">
            <a:extLst>
              <a:ext uri="{FF2B5EF4-FFF2-40B4-BE49-F238E27FC236}">
                <a16:creationId xmlns:a16="http://schemas.microsoft.com/office/drawing/2014/main" id="{C00F618B-819B-4841-BDF4-CAE8CD4F22E1}"/>
              </a:ext>
            </a:extLst>
          </p:cNvPr>
          <p:cNvCxnSpPr/>
          <p:nvPr/>
        </p:nvCxnSpPr>
        <p:spPr>
          <a:xfrm flipH="1">
            <a:off x="2756950" y="3987609"/>
            <a:ext cx="4695754" cy="5018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4777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3142BC2-E49F-4946-80C1-B1F6CC0B04E4}"/>
              </a:ext>
            </a:extLst>
          </p:cNvPr>
          <p:cNvSpPr>
            <a:spLocks noGrp="1"/>
          </p:cNvSpPr>
          <p:nvPr>
            <p:ph type="sldNum" sz="quarter" idx="12"/>
          </p:nvPr>
        </p:nvSpPr>
        <p:spPr/>
        <p:txBody>
          <a:bodyPr/>
          <a:lstStyle/>
          <a:p>
            <a:fld id="{2066355A-084C-D24E-9AD2-7E4FC41EA627}" type="slidenum">
              <a:rPr lang="en-US" smtClean="0"/>
              <a:pPr/>
              <a:t>97</a:t>
            </a:fld>
            <a:endParaRPr lang="en-US" dirty="0"/>
          </a:p>
        </p:txBody>
      </p:sp>
      <p:pic>
        <p:nvPicPr>
          <p:cNvPr id="4" name="Рисунок 3">
            <a:extLst>
              <a:ext uri="{FF2B5EF4-FFF2-40B4-BE49-F238E27FC236}">
                <a16:creationId xmlns:a16="http://schemas.microsoft.com/office/drawing/2014/main" id="{DFB83C1E-87F4-4BC0-9576-0E5E708E27DA}"/>
              </a:ext>
            </a:extLst>
          </p:cNvPr>
          <p:cNvPicPr>
            <a:picLocks noChangeAspect="1"/>
          </p:cNvPicPr>
          <p:nvPr/>
        </p:nvPicPr>
        <p:blipFill>
          <a:blip r:embed="rId2"/>
          <a:stretch>
            <a:fillRect/>
          </a:stretch>
        </p:blipFill>
        <p:spPr>
          <a:xfrm>
            <a:off x="415637" y="783961"/>
            <a:ext cx="8492836" cy="4282952"/>
          </a:xfrm>
          <a:prstGeom prst="rect">
            <a:avLst/>
          </a:prstGeom>
        </p:spPr>
      </p:pic>
    </p:spTree>
    <p:extLst>
      <p:ext uri="{BB962C8B-B14F-4D97-AF65-F5344CB8AC3E}">
        <p14:creationId xmlns:p14="http://schemas.microsoft.com/office/powerpoint/2010/main" val="35629690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027F5E9-1410-4FC5-A578-182B2A608EA8}"/>
              </a:ext>
            </a:extLst>
          </p:cNvPr>
          <p:cNvSpPr>
            <a:spLocks noGrp="1"/>
          </p:cNvSpPr>
          <p:nvPr>
            <p:ph type="sldNum" sz="quarter" idx="12"/>
          </p:nvPr>
        </p:nvSpPr>
        <p:spPr/>
        <p:txBody>
          <a:bodyPr/>
          <a:lstStyle/>
          <a:p>
            <a:fld id="{2066355A-084C-D24E-9AD2-7E4FC41EA627}" type="slidenum">
              <a:rPr lang="en-US" smtClean="0"/>
              <a:pPr/>
              <a:t>98</a:t>
            </a:fld>
            <a:endParaRPr lang="en-US" dirty="0"/>
          </a:p>
        </p:txBody>
      </p:sp>
      <p:sp>
        <p:nvSpPr>
          <p:cNvPr id="4" name="TextBox 3">
            <a:extLst>
              <a:ext uri="{FF2B5EF4-FFF2-40B4-BE49-F238E27FC236}">
                <a16:creationId xmlns:a16="http://schemas.microsoft.com/office/drawing/2014/main" id="{E82E6AD6-A118-470D-BE97-0DF2AE574D82}"/>
              </a:ext>
            </a:extLst>
          </p:cNvPr>
          <p:cNvSpPr txBox="1"/>
          <p:nvPr/>
        </p:nvSpPr>
        <p:spPr>
          <a:xfrm>
            <a:off x="719137" y="1280722"/>
            <a:ext cx="7706405" cy="1754326"/>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rPr>
              <a:t>Заказчик может:</a:t>
            </a:r>
          </a:p>
          <a:p>
            <a:pPr marL="342900" lvl="0" indent="-342900">
              <a:buFont typeface="+mj-lt"/>
              <a:buAutoNum type="arabicPeriod"/>
            </a:pPr>
            <a:r>
              <a:rPr lang="ru-RU" sz="1800" b="1" dirty="0">
                <a:effectLst/>
                <a:latin typeface="Times New Roman" panose="02020603050405020304" pitchFamily="18" charset="0"/>
                <a:ea typeface="Times New Roman" panose="02020603050405020304" pitchFamily="18" charset="0"/>
              </a:rPr>
              <a:t>Принять</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подписать первичный передаточный документ</a:t>
            </a:r>
          </a:p>
          <a:p>
            <a:pPr marL="342900" lvl="0" indent="-342900">
              <a:buFont typeface="+mj-lt"/>
              <a:buAutoNum type="arabicPeriod"/>
            </a:pPr>
            <a:r>
              <a:rPr lang="ru-RU" sz="1800" b="1" dirty="0">
                <a:effectLst/>
                <a:latin typeface="Times New Roman" panose="02020603050405020304" pitchFamily="18" charset="0"/>
                <a:ea typeface="Times New Roman" panose="02020603050405020304" pitchFamily="18" charset="0"/>
              </a:rPr>
              <a:t>Частично принять </a:t>
            </a:r>
            <a:r>
              <a:rPr lang="ru-RU" sz="1800" dirty="0">
                <a:effectLst/>
                <a:latin typeface="Times New Roman" panose="02020603050405020304" pitchFamily="18" charset="0"/>
                <a:ea typeface="Times New Roman" panose="02020603050405020304" pitchFamily="18" charset="0"/>
              </a:rPr>
              <a:t>– поставщик может согласиться с претензией и сформировать </a:t>
            </a:r>
            <a:r>
              <a:rPr lang="ru-RU" sz="1800" b="1" dirty="0">
                <a:effectLst/>
                <a:latin typeface="Times New Roman" panose="02020603050405020304" pitchFamily="18" charset="0"/>
                <a:ea typeface="Times New Roman" panose="02020603050405020304" pitchFamily="18" charset="0"/>
              </a:rPr>
              <a:t>корректировочный</a:t>
            </a:r>
            <a:r>
              <a:rPr lang="ru-RU" sz="1800" dirty="0">
                <a:effectLst/>
                <a:latin typeface="Times New Roman" panose="02020603050405020304" pitchFamily="18" charset="0"/>
                <a:ea typeface="Times New Roman" panose="02020603050405020304" pitchFamily="18" charset="0"/>
              </a:rPr>
              <a:t> документ. Есть возможность корректировки несущественных условий приемки.</a:t>
            </a:r>
          </a:p>
          <a:p>
            <a:pPr marL="342900" lvl="0" indent="-342900">
              <a:buFont typeface="+mj-lt"/>
              <a:buAutoNum type="arabicPeriod"/>
            </a:pPr>
            <a:r>
              <a:rPr lang="ru-RU" sz="1800" b="1" dirty="0">
                <a:effectLst/>
                <a:latin typeface="Times New Roman" panose="02020603050405020304" pitchFamily="18" charset="0"/>
                <a:ea typeface="Times New Roman" panose="02020603050405020304" pitchFamily="18" charset="0"/>
              </a:rPr>
              <a:t>Сформировать мотивированный отказ</a:t>
            </a:r>
            <a:r>
              <a:rPr lang="ru-RU" sz="1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938855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AC60382-3AD2-4F11-83EE-D94A9ED07ED5}"/>
              </a:ext>
            </a:extLst>
          </p:cNvPr>
          <p:cNvSpPr>
            <a:spLocks noGrp="1"/>
          </p:cNvSpPr>
          <p:nvPr>
            <p:ph type="sldNum" sz="quarter" idx="12"/>
          </p:nvPr>
        </p:nvSpPr>
        <p:spPr/>
        <p:txBody>
          <a:bodyPr/>
          <a:lstStyle/>
          <a:p>
            <a:fld id="{2066355A-084C-D24E-9AD2-7E4FC41EA627}" type="slidenum">
              <a:rPr lang="en-US" smtClean="0"/>
              <a:pPr/>
              <a:t>99</a:t>
            </a:fld>
            <a:endParaRPr lang="en-US" dirty="0"/>
          </a:p>
        </p:txBody>
      </p:sp>
      <p:sp>
        <p:nvSpPr>
          <p:cNvPr id="3" name="TextBox 2">
            <a:extLst>
              <a:ext uri="{FF2B5EF4-FFF2-40B4-BE49-F238E27FC236}">
                <a16:creationId xmlns:a16="http://schemas.microsoft.com/office/drawing/2014/main" id="{DE2FA786-02A5-4F54-9E32-9F5F86FF4CE8}"/>
              </a:ext>
            </a:extLst>
          </p:cNvPr>
          <p:cNvSpPr txBox="1"/>
          <p:nvPr/>
        </p:nvSpPr>
        <p:spPr>
          <a:xfrm>
            <a:off x="1828800" y="1565839"/>
            <a:ext cx="5946561" cy="2308324"/>
          </a:xfrm>
          <a:prstGeom prst="rect">
            <a:avLst/>
          </a:prstGeom>
          <a:noFill/>
        </p:spPr>
        <p:txBody>
          <a:bodyPr wrap="square">
            <a:spAutoFit/>
          </a:bodyPr>
          <a:lstStyle/>
          <a:p>
            <a:r>
              <a:rPr lang="ru-RU" sz="4800" b="1" dirty="0">
                <a:solidFill>
                  <a:srgbClr val="0E779D"/>
                </a:solidFill>
                <a:latin typeface="Trebuchet MS" panose="020B0603020202020204" pitchFamily="34" charset="0"/>
                <a:cs typeface="Arial" panose="020B0604020202020204" pitchFamily="34" charset="0"/>
              </a:rPr>
              <a:t>Антикризисные</a:t>
            </a:r>
          </a:p>
          <a:p>
            <a:r>
              <a:rPr lang="ru-RU" sz="4800" b="1" dirty="0">
                <a:solidFill>
                  <a:srgbClr val="0E779D"/>
                </a:solidFill>
                <a:latin typeface="Trebuchet MS" panose="020B0603020202020204" pitchFamily="34" charset="0"/>
                <a:cs typeface="Arial" panose="020B0604020202020204" pitchFamily="34" charset="0"/>
              </a:rPr>
              <a:t>		поправки в</a:t>
            </a:r>
          </a:p>
          <a:p>
            <a:r>
              <a:rPr lang="ru-RU" sz="4800" b="1" dirty="0">
                <a:solidFill>
                  <a:srgbClr val="0E779D"/>
                </a:solidFill>
                <a:latin typeface="Trebuchet MS" panose="020B0603020202020204" pitchFamily="34" charset="0"/>
                <a:cs typeface="Arial" panose="020B0604020202020204" pitchFamily="34" charset="0"/>
              </a:rPr>
              <a:t>		44-ФЗ</a:t>
            </a:r>
            <a:endParaRPr lang="ru-RU" sz="1400" b="1" dirty="0">
              <a:latin typeface="Trebuchet MS" panose="020B0603020202020204" pitchFamily="34" charset="0"/>
              <a:cs typeface="Arial" panose="020B0604020202020204" pitchFamily="34" charset="0"/>
            </a:endParaRPr>
          </a:p>
        </p:txBody>
      </p:sp>
      <p:pic>
        <p:nvPicPr>
          <p:cNvPr id="5" name="Рисунок 4" descr="Сердечно-легочная реанимация со сплошной заливкой">
            <a:extLst>
              <a:ext uri="{FF2B5EF4-FFF2-40B4-BE49-F238E27FC236}">
                <a16:creationId xmlns:a16="http://schemas.microsoft.com/office/drawing/2014/main" id="{16933350-C720-4033-867A-7EDC22CA4C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20521" y="2720001"/>
            <a:ext cx="914400" cy="914400"/>
          </a:xfrm>
          <a:prstGeom prst="rect">
            <a:avLst/>
          </a:prstGeom>
        </p:spPr>
      </p:pic>
    </p:spTree>
    <p:extLst>
      <p:ext uri="{BB962C8B-B14F-4D97-AF65-F5344CB8AC3E}">
        <p14:creationId xmlns:p14="http://schemas.microsoft.com/office/powerpoint/2010/main" val="2207619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F234D57DC5BCA94C9524E988D38C7DCD" ma:contentTypeVersion="5" ma:contentTypeDescription="Создание документа." ma:contentTypeScope="" ma:versionID="39a538572ee1d045977648b632b7b767">
  <xsd:schema xmlns:xsd="http://www.w3.org/2001/XMLSchema" xmlns:xs="http://www.w3.org/2001/XMLSchema" xmlns:p="http://schemas.microsoft.com/office/2006/metadata/properties" xmlns:ns3="21b517fd-8158-473b-8291-8b7a8f0ee724" targetNamespace="http://schemas.microsoft.com/office/2006/metadata/properties" ma:root="true" ma:fieldsID="bab9c734b243e2fb3e938a8aa7065fd5" ns3:_="">
    <xsd:import namespace="21b517fd-8158-473b-8291-8b7a8f0ee72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517fd-8158-473b-8291-8b7a8f0e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21b517fd-8158-473b-8291-8b7a8f0ee724"/>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132F892-3B7D-4319-8A64-DF6A93622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b517fd-8158-473b-8291-8b7a8f0ee7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50647</TotalTime>
  <Words>11823</Words>
  <Application>Microsoft Office PowerPoint</Application>
  <PresentationFormat>Экран (16:9)</PresentationFormat>
  <Paragraphs>829</Paragraphs>
  <Slides>141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141</vt:i4>
      </vt:variant>
    </vt:vector>
  </HeadingPairs>
  <TitlesOfParts>
    <vt:vector size="147" baseType="lpstr">
      <vt:lpstr>Arial</vt:lpstr>
      <vt:lpstr>Calibri</vt:lpstr>
      <vt:lpstr>Times New Roman</vt:lpstr>
      <vt:lpstr>Trebuchet MS</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Василий Некрасов</dc:creator>
  <cp:lastModifiedBy>Некрасов Василий</cp:lastModifiedBy>
  <cp:revision>1777</cp:revision>
  <cp:lastPrinted>2020-01-15T07:29:06Z</cp:lastPrinted>
  <dcterms:created xsi:type="dcterms:W3CDTF">2010-04-12T23:12:02Z</dcterms:created>
  <dcterms:modified xsi:type="dcterms:W3CDTF">2022-06-23T15:36:45Z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0x010100F234D57DC5BCA94C9524E988D38C7DCD</vt:lpwstr>
  </property>
</Properties>
</file>