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805" r:id="rId2"/>
    <p:sldId id="4086" r:id="rId3"/>
    <p:sldId id="3651" r:id="rId4"/>
    <p:sldId id="3652" r:id="rId5"/>
    <p:sldId id="3643" r:id="rId6"/>
    <p:sldId id="4088" r:id="rId7"/>
    <p:sldId id="4093" r:id="rId8"/>
    <p:sldId id="4094" r:id="rId9"/>
    <p:sldId id="4095" r:id="rId10"/>
    <p:sldId id="4092" r:id="rId11"/>
    <p:sldId id="4084" r:id="rId12"/>
    <p:sldId id="803" r:id="rId13"/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4" r:id="rId31"/>
    <p:sldId id="276" r:id="rId32"/>
    <p:sldId id="273" r:id="rId33"/>
    <p:sldId id="275" r:id="rId34"/>
    <p:sldId id="277" r:id="rId35"/>
    <p:sldId id="278" r:id="rId36"/>
    <p:sldId id="804" r:id="rId37"/>
    <p:sldId id="279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802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06559-FB06-4DF9-AEDC-400D40B703E4}" v="2" dt="2022-06-08T08:17:02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2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Бондаренко Владимир" userId="2c945066-29d8-432a-ba82-31cdddab6bed" providerId="ADAL" clId="{4C606559-FB06-4DF9-AEDC-400D40B703E4}"/>
    <pc:docChg chg="custSel addSld delSld modSld">
      <pc:chgData name="Бондаренко Владимир" userId="2c945066-29d8-432a-ba82-31cdddab6bed" providerId="ADAL" clId="{4C606559-FB06-4DF9-AEDC-400D40B703E4}" dt="2022-06-08T08:18:13.210" v="9" actId="47"/>
      <pc:docMkLst>
        <pc:docMk/>
      </pc:docMkLst>
      <pc:sldChg chg="addSp delSp mod">
        <pc:chgData name="Бондаренко Владимир" userId="2c945066-29d8-432a-ba82-31cdddab6bed" providerId="ADAL" clId="{4C606559-FB06-4DF9-AEDC-400D40B703E4}" dt="2022-06-08T08:17:39.426" v="4" actId="478"/>
        <pc:sldMkLst>
          <pc:docMk/>
          <pc:sldMk cId="555686188" sldId="4084"/>
        </pc:sldMkLst>
        <pc:picChg chg="add del">
          <ac:chgData name="Бондаренко Владимир" userId="2c945066-29d8-432a-ba82-31cdddab6bed" providerId="ADAL" clId="{4C606559-FB06-4DF9-AEDC-400D40B703E4}" dt="2022-06-08T08:17:31.114" v="2" actId="478"/>
          <ac:picMkLst>
            <pc:docMk/>
            <pc:sldMk cId="555686188" sldId="4084"/>
            <ac:picMk id="4" creationId="{35744AB7-58C7-43EA-9BF1-C1C549A522FD}"/>
          </ac:picMkLst>
        </pc:picChg>
        <pc:picChg chg="add del">
          <ac:chgData name="Бондаренко Владимир" userId="2c945066-29d8-432a-ba82-31cdddab6bed" providerId="ADAL" clId="{4C606559-FB06-4DF9-AEDC-400D40B703E4}" dt="2022-06-08T08:17:39.426" v="4" actId="478"/>
          <ac:picMkLst>
            <pc:docMk/>
            <pc:sldMk cId="555686188" sldId="4084"/>
            <ac:picMk id="7" creationId="{A551CF36-672D-4F13-A7D6-7021861B2ECE}"/>
          </ac:picMkLst>
        </pc:picChg>
      </pc:sldChg>
      <pc:sldChg chg="del">
        <pc:chgData name="Бондаренко Владимир" userId="2c945066-29d8-432a-ba82-31cdddab6bed" providerId="ADAL" clId="{4C606559-FB06-4DF9-AEDC-400D40B703E4}" dt="2022-06-08T08:18:13.210" v="9" actId="47"/>
        <pc:sldMkLst>
          <pc:docMk/>
          <pc:sldMk cId="1074267171" sldId="4096"/>
        </pc:sldMkLst>
      </pc:sldChg>
      <pc:sldChg chg="addSp delSp new del mod">
        <pc:chgData name="Бондаренко Владимир" userId="2c945066-29d8-432a-ba82-31cdddab6bed" providerId="ADAL" clId="{4C606559-FB06-4DF9-AEDC-400D40B703E4}" dt="2022-06-08T08:18:04.376" v="8" actId="47"/>
        <pc:sldMkLst>
          <pc:docMk/>
          <pc:sldMk cId="2501510915" sldId="4097"/>
        </pc:sldMkLst>
        <pc:picChg chg="add del">
          <ac:chgData name="Бондаренко Владимир" userId="2c945066-29d8-432a-ba82-31cdddab6bed" providerId="ADAL" clId="{4C606559-FB06-4DF9-AEDC-400D40B703E4}" dt="2022-06-08T08:18:01.905" v="7" actId="478"/>
          <ac:picMkLst>
            <pc:docMk/>
            <pc:sldMk cId="2501510915" sldId="4097"/>
            <ac:picMk id="3" creationId="{C2B466C1-BE50-4DE1-8094-7CF0519EFB7B}"/>
          </ac:picMkLst>
        </pc:picChg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3392982623" sldId="4097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127218231" sldId="4098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357005392" sldId="4099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1795947810" sldId="4100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2827116541" sldId="4101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4250776077" sldId="4102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3026586692" sldId="4103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3473444759" sldId="4104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704093038" sldId="4105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167143404" sldId="4106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1944827770" sldId="4107"/>
        </pc:sldMkLst>
      </pc:sldChg>
      <pc:sldChg chg="del">
        <pc:chgData name="Бондаренко Владимир" userId="2c945066-29d8-432a-ba82-31cdddab6bed" providerId="ADAL" clId="{4C606559-FB06-4DF9-AEDC-400D40B703E4}" dt="2022-06-08T08:17:02.330" v="0"/>
        <pc:sldMkLst>
          <pc:docMk/>
          <pc:sldMk cId="3601347279" sldId="410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.rostovtsev\AppData\Local\Temp\7zO80972753\ITADM-670-SALE_2021-01-14-1251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144867700409"/>
          <c:y val="7.2508878730059997E-2"/>
          <c:w val="0.66093183941522105"/>
          <c:h val="0.804812395732413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КЛЮЧЕВЫЕ АКЦИОНЕРЫ  АО «СПБМТСБ»
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0E77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A64-4A27-938C-5190745ED001}"/>
              </c:ext>
            </c:extLst>
          </c:dPt>
          <c:dPt>
            <c:idx val="1"/>
            <c:bubble3D val="0"/>
            <c:spPr>
              <a:solidFill>
                <a:srgbClr val="2182A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A64-4A27-938C-5190745ED001}"/>
              </c:ext>
            </c:extLst>
          </c:dPt>
          <c:dPt>
            <c:idx val="2"/>
            <c:bubble3D val="0"/>
            <c:spPr>
              <a:solidFill>
                <a:srgbClr val="4697B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64-4A27-938C-5190745ED001}"/>
              </c:ext>
            </c:extLst>
          </c:dPt>
          <c:dPt>
            <c:idx val="3"/>
            <c:bubble3D val="0"/>
            <c:spPr>
              <a:solidFill>
                <a:srgbClr val="59A1B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A64-4A27-938C-5190745ED001}"/>
              </c:ext>
            </c:extLst>
          </c:dPt>
          <c:dPt>
            <c:idx val="4"/>
            <c:bubble3D val="0"/>
            <c:spPr>
              <a:solidFill>
                <a:srgbClr val="6BACC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A64-4A27-938C-5190745ED001}"/>
              </c:ext>
            </c:extLst>
          </c:dPt>
          <c:dPt>
            <c:idx val="5"/>
            <c:bubble3D val="0"/>
            <c:spPr>
              <a:solidFill>
                <a:srgbClr val="7EB6C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A64-4A27-938C-5190745ED001}"/>
              </c:ext>
            </c:extLst>
          </c:dPt>
          <c:dPt>
            <c:idx val="6"/>
            <c:bubble3D val="0"/>
            <c:spPr>
              <a:solidFill>
                <a:srgbClr val="91C1D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A64-4A27-938C-5190745ED001}"/>
              </c:ext>
            </c:extLst>
          </c:dPt>
          <c:dPt>
            <c:idx val="7"/>
            <c:bubble3D val="0"/>
            <c:spPr>
              <a:solidFill>
                <a:srgbClr val="B6D6E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A64-4A27-938C-5190745ED001}"/>
              </c:ext>
            </c:extLst>
          </c:dPt>
          <c:dPt>
            <c:idx val="9"/>
            <c:bubble3D val="0"/>
            <c:spPr>
              <a:solidFill>
                <a:schemeClr val="accent5">
                  <a:tint val="43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A64-4A27-938C-5190745ED001}"/>
              </c:ext>
            </c:extLst>
          </c:dPt>
          <c:dLbls>
            <c:spPr>
              <a:noFill/>
              <a:ln>
                <a:noFill/>
              </a:ln>
              <a:effectLst>
                <a:outerShdw sx="1000" sy="1000" algn="ctr" rotWithShape="0">
                  <a:srgbClr val="000000">
                    <a:alpha val="0"/>
                  </a:srgbClr>
                </a:outerShdw>
              </a:effectLst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/>
                    <a:latin typeface="+mn-lt"/>
                    <a:ea typeface="Myriad Pro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</c:ext>
            </c:extLst>
          </c:dLbls>
          <c:cat>
            <c:strRef>
              <c:f>Лист1!$A$2:$A$9</c:f>
              <c:strCache>
                <c:ptCount val="8"/>
                <c:pt idx="0">
                  <c:v>1 Роснефть</c:v>
                </c:pt>
                <c:pt idx="1">
                  <c:v>2 Транснефть</c:v>
                </c:pt>
                <c:pt idx="2">
                  <c:v>3 Газпром</c:v>
                </c:pt>
                <c:pt idx="3">
                  <c:v>4 Зарубежнефть</c:v>
                </c:pt>
                <c:pt idx="4">
                  <c:v>5 Сургутнефтегаз</c:v>
                </c:pt>
                <c:pt idx="5">
                  <c:v>6 Tatneft</c:v>
                </c:pt>
                <c:pt idx="6">
                  <c:v>7 РЖД</c:v>
                </c:pt>
                <c:pt idx="7">
                  <c:v>9 Другие акционеры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23</c:v>
                </c:pt>
                <c:pt idx="1">
                  <c:v>20</c:v>
                </c:pt>
                <c:pt idx="2">
                  <c:v>10</c:v>
                </c:pt>
                <c:pt idx="3">
                  <c:v>10</c:v>
                </c:pt>
                <c:pt idx="4">
                  <c:v>8</c:v>
                </c:pt>
                <c:pt idx="5">
                  <c:v>8</c:v>
                </c:pt>
                <c:pt idx="6">
                  <c:v>5</c:v>
                </c:pt>
                <c:pt idx="7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A64-4A27-938C-5190745ED00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735300946819299E-2"/>
          <c:y val="4.2143977201920702E-2"/>
          <c:w val="0.95281861493083098"/>
          <c:h val="0.92867942319675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2015 г.</c:v>
                </c:pt>
              </c:strCache>
            </c:strRef>
          </c:tx>
          <c:spPr>
            <a:solidFill>
              <a:srgbClr val="B6D6E1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1257787574554701E-7"/>
                  <c:y val="3.56625014547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23096702143704"/>
                      <c:h val="0.208568948392928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186-4EDE-AB72-1D42C7DE2C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Лист1!$A$2</c:f>
              <c:numCache>
                <c:formatCode>0.00</c:formatCode>
                <c:ptCount val="1"/>
                <c:pt idx="0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86-4EDE-AB72-1D42C7DE2C81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2016 г.</c:v>
                </c:pt>
              </c:strCache>
            </c:strRef>
          </c:tx>
          <c:spPr>
            <a:solidFill>
              <a:srgbClr val="BAD9E4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6.8852628805971298E-4"/>
                  <c:y val="4.35123290379252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58202311448945"/>
                      <c:h val="0.244503068110620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3186-4EDE-AB72-1D42C7DE2C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Лист1!$B$2</c:f>
              <c:numCache>
                <c:formatCode>0.00</c:formatCode>
                <c:ptCount val="1"/>
                <c:pt idx="0">
                  <c:v>1.42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186-4EDE-AB72-1D42C7DE2C81}"/>
            </c:ext>
          </c:extLst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2017 г.</c:v>
                </c:pt>
              </c:strCache>
            </c:strRef>
          </c:tx>
          <c:spPr>
            <a:solidFill>
              <a:srgbClr val="90C2D4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3.5478917541209099E-3"/>
                  <c:y val="3.26342467784440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76373506373031"/>
                      <c:h val="0.262451794234917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186-4EDE-AB72-1D42C7DE2C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Лист1!$C$2</c:f>
              <c:numCache>
                <c:formatCode>0.00</c:formatCode>
                <c:ptCount val="1"/>
                <c:pt idx="0">
                  <c:v>1.93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186-4EDE-AB72-1D42C7DE2C81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2018 г.</c:v>
                </c:pt>
              </c:strCache>
            </c:strRef>
          </c:tx>
          <c:spPr>
            <a:solidFill>
              <a:srgbClr val="4BACC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BACC6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186-4EDE-AB72-1D42C7DE2C81}"/>
              </c:ext>
            </c:extLst>
          </c:dPt>
          <c:dLbls>
            <c:dLbl>
              <c:idx val="0"/>
              <c:layout>
                <c:manualLayout>
                  <c:x val="-4.7535418420596599E-3"/>
                  <c:y val="-1.4676044763029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2,20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38085545676221"/>
                      <c:h val="0.1800010043698057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3186-4EDE-AB72-1D42C7DE2C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Лист1!$D$2</c:f>
              <c:numCache>
                <c:formatCode>0.00</c:formatCode>
                <c:ptCount val="1"/>
                <c:pt idx="0">
                  <c:v>2.12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186-4EDE-AB72-1D42C7DE2C81}"/>
            </c:ext>
          </c:extLst>
        </c:ser>
        <c:ser>
          <c:idx val="4"/>
          <c:order val="4"/>
          <c:tx>
            <c:strRef>
              <c:f>Лист1!$E$1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58A2BC"/>
            </a:solidFill>
            <a:ln w="38100" cap="flat" cmpd="sng" algn="ctr">
              <a:solidFill>
                <a:srgbClr val="003366">
                  <a:alpha val="49804"/>
                </a:srgbClr>
              </a:solidFill>
              <a:prstDash val="solid"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8A2BC"/>
              </a:solidFill>
              <a:ln w="38100" cap="flat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3186-4EDE-AB72-1D42C7DE2C81}"/>
              </c:ext>
            </c:extLst>
          </c:dPt>
          <c:dLbls>
            <c:dLbl>
              <c:idx val="0"/>
              <c:layout>
                <c:manualLayout>
                  <c:x val="-3.5743475549211202E-3"/>
                  <c:y val="-2.85816682787966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186-4EDE-AB72-1D42C7DE2C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85A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Лист1!$E$2</c:f>
              <c:numCache>
                <c:formatCode>0.00</c:formatCode>
                <c:ptCount val="1"/>
                <c:pt idx="0">
                  <c:v>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186-4EDE-AB72-1D42C7DE2C81}"/>
            </c:ext>
          </c:extLst>
        </c:ser>
        <c:ser>
          <c:idx val="5"/>
          <c:order val="5"/>
          <c:tx>
            <c:strRef>
              <c:f>Лист1!$F$1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85A4"/>
            </a:solidFill>
          </c:spPr>
          <c:invertIfNegative val="0"/>
          <c:dLbls>
            <c:dLbl>
              <c:idx val="0"/>
              <c:layout>
                <c:manualLayout>
                  <c:x val="7.2752922862997461E-3"/>
                  <c:y val="1.07121866622181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186-4EDE-AB72-1D42C7DE2C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Лист1!$F$2</c:f>
              <c:numCache>
                <c:formatCode>0.00</c:formatCode>
                <c:ptCount val="1"/>
                <c:pt idx="0">
                  <c:v>3.07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186-4EDE-AB72-1D42C7DE2C81}"/>
            </c:ext>
          </c:extLst>
        </c:ser>
        <c:ser>
          <c:idx val="6"/>
          <c:order val="6"/>
          <c:tx>
            <c:strRef>
              <c:f>Лист1!$G$1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006076"/>
            </a:solidFill>
          </c:spPr>
          <c:invertIfNegative val="0"/>
          <c:dLbls>
            <c:dLbl>
              <c:idx val="0"/>
              <c:layout>
                <c:manualLayout>
                  <c:x val="-1.10763509441499E-3"/>
                  <c:y val="-5.954024554335276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="1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172485820962558E-2"/>
                      <c:h val="0.156458941988027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3186-4EDE-AB72-1D42C7DE2C81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Лист1!$G$2</c:f>
              <c:numCache>
                <c:formatCode>0.00</c:formatCode>
                <c:ptCount val="1"/>
                <c:pt idx="0">
                  <c:v>3.96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186-4EDE-AB72-1D42C7DE2C8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1499295184"/>
        <c:axId val="-1208114784"/>
      </c:barChart>
      <c:catAx>
        <c:axId val="-1499295184"/>
        <c:scaling>
          <c:orientation val="minMax"/>
        </c:scaling>
        <c:delete val="1"/>
        <c:axPos val="b"/>
        <c:majorTickMark val="out"/>
        <c:minorTickMark val="none"/>
        <c:tickLblPos val="nextTo"/>
        <c:crossAx val="-1208114784"/>
        <c:crosses val="autoZero"/>
        <c:auto val="1"/>
        <c:lblAlgn val="ctr"/>
        <c:lblOffset val="100"/>
        <c:noMultiLvlLbl val="0"/>
      </c:catAx>
      <c:valAx>
        <c:axId val="-1208114784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-149929518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735300946819323E-2"/>
          <c:y val="4.2143977201920729E-2"/>
          <c:w val="0.95281861493083131"/>
          <c:h val="0.928679423196750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2015 г.</c:v>
                </c:pt>
              </c:strCache>
            </c:strRef>
          </c:tx>
          <c:spPr>
            <a:solidFill>
              <a:srgbClr val="CDE3EB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1.1257787574554701E-7"/>
                  <c:y val="3.56625014547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23096702143704"/>
                      <c:h val="0.208568948392928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339-4C16-94FD-2BE029BB3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Лист1!$A$2</c:f>
              <c:numCache>
                <c:formatCode>_-* #\ ##0.00_-;\-* #\ ##0.00_-;_-* "-"??_-;_-@_-</c:formatCode>
                <c:ptCount val="1"/>
                <c:pt idx="0">
                  <c:v>3.4009999999999998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39-4C16-94FD-2BE029BB3E43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2016 г.</c:v>
                </c:pt>
              </c:strCache>
            </c:strRef>
          </c:tx>
          <c:spPr>
            <a:solidFill>
              <a:srgbClr val="BAD9E4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6.2832822093467538E-3"/>
                  <c:y val="5.56356339921190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58202311448945"/>
                      <c:h val="0.244503068110620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339-4C16-94FD-2BE029BB3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Лист1!$B$2</c:f>
              <c:numCache>
                <c:formatCode>_-* #\ ##0.00_-;\-* #\ ##0.00_-;_-* "-"??_-;_-@_-</c:formatCode>
                <c:ptCount val="1"/>
                <c:pt idx="0">
                  <c:v>14.007999999999999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39-4C16-94FD-2BE029BB3E43}"/>
            </c:ext>
          </c:extLst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2017 г.</c:v>
                </c:pt>
              </c:strCache>
            </c:strRef>
          </c:tx>
          <c:spPr>
            <a:solidFill>
              <a:srgbClr val="90C2D4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1.1543840701768897E-3"/>
                  <c:y val="5.6880641552371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76373506373031"/>
                      <c:h val="0.262451794234917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6339-4C16-94FD-2BE029BB3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Лист1!$C$2</c:f>
              <c:numCache>
                <c:formatCode>_-* #\ ##0.00_-;\-* #\ ##0.00_-;_-* "-"??_-;_-@_-</c:formatCode>
                <c:ptCount val="1"/>
                <c:pt idx="0">
                  <c:v>28.606000000000002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339-4C16-94FD-2BE029BB3E43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2018 г.</c:v>
                </c:pt>
              </c:strCache>
            </c:strRef>
          </c:tx>
          <c:spPr>
            <a:solidFill>
              <a:srgbClr val="4BACC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BACC6"/>
              </a:soli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6339-4C16-94FD-2BE029BB3E43}"/>
              </c:ext>
            </c:extLst>
          </c:dPt>
          <c:dLbls>
            <c:dLbl>
              <c:idx val="0"/>
              <c:layout>
                <c:manualLayout>
                  <c:x val="3.3167633364980786E-5"/>
                  <c:y val="1.6717036533585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68,27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438085545676221"/>
                      <c:h val="0.1800010043698057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6339-4C16-94FD-2BE029BB3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Лист1!$D$2</c:f>
              <c:numCache>
                <c:formatCode>_-* #\ ##0.00_-;\-* #\ ##0.00_-;_-* "-"??_-;_-@_-</c:formatCode>
                <c:ptCount val="1"/>
                <c:pt idx="0">
                  <c:v>68.27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339-4C16-94FD-2BE029BB3E43}"/>
            </c:ext>
          </c:extLst>
        </c:ser>
        <c:ser>
          <c:idx val="4"/>
          <c:order val="4"/>
          <c:tx>
            <c:strRef>
              <c:f>Лист1!$E$1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58A2BC"/>
            </a:solidFill>
            <a:ln w="38100" cap="flat" cmpd="sng" algn="ctr">
              <a:solidFill>
                <a:srgbClr val="003366">
                  <a:alpha val="49804"/>
                </a:srgbClr>
              </a:solidFill>
              <a:prstDash val="solid"/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8A2BC"/>
              </a:solidFill>
              <a:ln w="38100" cap="flat" cmpd="sng" algn="ctr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6339-4C16-94FD-2BE029BB3E43}"/>
              </c:ext>
            </c:extLst>
          </c:dPt>
          <c:dLbls>
            <c:dLbl>
              <c:idx val="0"/>
              <c:layout>
                <c:manualLayout>
                  <c:x val="-1.5541109208578808E-2"/>
                  <c:y val="7.787919632220423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39-4C16-94FD-2BE029BB3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85A4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Лист1!$E$2</c:f>
              <c:numCache>
                <c:formatCode>_-* #\ ##0.00_-;\-* #\ ##0.00_-;_-* "-"??_-;_-@_-</c:formatCode>
                <c:ptCount val="1"/>
                <c:pt idx="0">
                  <c:v>172.74700000000001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339-4C16-94FD-2BE029BB3E43}"/>
            </c:ext>
          </c:extLst>
        </c:ser>
        <c:ser>
          <c:idx val="5"/>
          <c:order val="5"/>
          <c:tx>
            <c:strRef>
              <c:f>Лист1!$F$1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85A4"/>
            </a:solidFill>
          </c:spPr>
          <c:invertIfNegative val="0"/>
          <c:dLbls>
            <c:dLbl>
              <c:idx val="0"/>
              <c:layout>
                <c:manualLayout>
                  <c:x val="-6.9203513206183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39-4C16-94FD-2BE029BB3E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Лист1!$F$2</c:f>
              <c:numCache>
                <c:formatCode>_-* #\ ##0.00_-;\-* #\ ##0.00_-;_-* "-"??_-;_-@_-</c:formatCode>
                <c:ptCount val="1"/>
                <c:pt idx="0">
                  <c:v>282.74900000000002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339-4C16-94FD-2BE029BB3E43}"/>
            </c:ext>
          </c:extLst>
        </c:ser>
        <c:ser>
          <c:idx val="6"/>
          <c:order val="6"/>
          <c:tx>
            <c:strRef>
              <c:f>Лист1!$G$1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607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Лист1!$G$2</c:f>
              <c:numCache>
                <c:formatCode>_-* #\ ##0.00_-;\-* #\ ##0.00_-;_-* "-"??_-;_-@_-</c:formatCode>
                <c:ptCount val="1"/>
                <c:pt idx="0">
                  <c:v>392.428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339-4C16-94FD-2BE029BB3E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6976768"/>
        <c:axId val="111821568"/>
      </c:barChart>
      <c:catAx>
        <c:axId val="106976768"/>
        <c:scaling>
          <c:orientation val="minMax"/>
        </c:scaling>
        <c:delete val="1"/>
        <c:axPos val="b"/>
        <c:majorTickMark val="out"/>
        <c:minorTickMark val="none"/>
        <c:tickLblPos val="nextTo"/>
        <c:crossAx val="111821568"/>
        <c:crosses val="autoZero"/>
        <c:auto val="1"/>
        <c:lblAlgn val="ctr"/>
        <c:lblOffset val="100"/>
        <c:noMultiLvlLbl val="0"/>
      </c:catAx>
      <c:valAx>
        <c:axId val="111821568"/>
        <c:scaling>
          <c:orientation val="minMax"/>
        </c:scaling>
        <c:delete val="1"/>
        <c:axPos val="l"/>
        <c:numFmt formatCode="_-* #\ ##0.00_-;\-* #\ ##0.00_-;_-* &quot;-&quot;??_-;_-@_-" sourceLinked="1"/>
        <c:majorTickMark val="out"/>
        <c:minorTickMark val="none"/>
        <c:tickLblPos val="nextTo"/>
        <c:crossAx val="1069767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>
                <a:solidFill>
                  <a:schemeClr val="bg2">
                    <a:lumMod val="10000"/>
                  </a:schemeClr>
                </a:solidFill>
              </a:rPr>
              <a:t>Количество опубликованных лотов, шт.</a:t>
            </a:r>
            <a:r>
              <a:rPr lang="ru-RU" sz="1200" b="1" baseline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sz="1200" b="1">
              <a:solidFill>
                <a:schemeClr val="bg2">
                  <a:lumMod val="10000"/>
                </a:schemeClr>
              </a:solidFill>
            </a:endParaRPr>
          </a:p>
        </c:rich>
      </c:tx>
      <c:layout>
        <c:manualLayout>
          <c:xMode val="edge"/>
          <c:yMode val="edge"/>
          <c:x val="9.2769485220200759E-2"/>
          <c:y val="3.82655751436465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2224823436124924"/>
          <c:y val="0.33918204131264884"/>
          <c:w val="0.45178768857558521"/>
          <c:h val="0.396074916162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опубликованных процедур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F8-4276-BA80-76CF061E2FC8}"/>
              </c:ext>
            </c:extLst>
          </c:dPt>
          <c:dPt>
            <c:idx val="1"/>
            <c:invertIfNegative val="0"/>
            <c:bubble3D val="0"/>
            <c:spPr>
              <a:solidFill>
                <a:srgbClr val="0E77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F8-4276-BA80-76CF061E2F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1568</c:v>
                </c:pt>
                <c:pt idx="1">
                  <c:v>6987</c:v>
                </c:pt>
                <c:pt idx="2">
                  <c:v>11423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F8-4276-BA80-76CF061E2F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43"/>
        <c:axId val="427638543"/>
        <c:axId val="427762191"/>
      </c:barChart>
      <c:catAx>
        <c:axId val="427638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7762191"/>
        <c:crosses val="autoZero"/>
        <c:auto val="1"/>
        <c:lblAlgn val="ctr"/>
        <c:lblOffset val="100"/>
        <c:noMultiLvlLbl val="0"/>
      </c:catAx>
      <c:valAx>
        <c:axId val="42776219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76385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</a:rPr>
              <a:t>Объем</a:t>
            </a:r>
            <a:r>
              <a:rPr lang="ru-RU" sz="1200" b="1" baseline="0" dirty="0">
                <a:solidFill>
                  <a:schemeClr val="bg2">
                    <a:lumMod val="10000"/>
                  </a:schemeClr>
                </a:solidFill>
              </a:rPr>
              <a:t> размещенного имущества</a:t>
            </a:r>
            <a:r>
              <a:rPr lang="ru-RU" sz="1200" b="1" dirty="0">
                <a:solidFill>
                  <a:schemeClr val="bg2">
                    <a:lumMod val="10000"/>
                  </a:schemeClr>
                </a:solidFill>
              </a:rPr>
              <a:t>, млрд руб.</a:t>
            </a:r>
          </a:p>
        </c:rich>
      </c:tx>
      <c:layout>
        <c:manualLayout>
          <c:xMode val="edge"/>
          <c:yMode val="edge"/>
          <c:x val="0.13504299385075305"/>
          <c:y val="3.70088933449219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730938470877703"/>
          <c:y val="0.26786802447360664"/>
          <c:w val="0.446848838923113"/>
          <c:h val="0.396074916162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завершенных закупок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D1-4A05-B1C9-83CBB339F1C2}"/>
              </c:ext>
            </c:extLst>
          </c:dPt>
          <c:dPt>
            <c:idx val="1"/>
            <c:invertIfNegative val="0"/>
            <c:bubble3D val="0"/>
            <c:spPr>
              <a:solidFill>
                <a:srgbClr val="0E779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D1-4A05-B1C9-83CBB339F1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15.2</c:v>
                </c:pt>
                <c:pt idx="1">
                  <c:v>18.8</c:v>
                </c:pt>
                <c:pt idx="2">
                  <c:v>25.7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D1-4A05-B1C9-83CBB339F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43"/>
        <c:axId val="427638543"/>
        <c:axId val="427762191"/>
      </c:barChart>
      <c:catAx>
        <c:axId val="427638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7762191"/>
        <c:crosses val="autoZero"/>
        <c:auto val="1"/>
        <c:lblAlgn val="ctr"/>
        <c:lblOffset val="100"/>
        <c:noMultiLvlLbl val="0"/>
      </c:catAx>
      <c:valAx>
        <c:axId val="42776219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763854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102158483455666E-2"/>
          <c:y val="4.7807940070676701E-2"/>
          <c:w val="0.48105748609884863"/>
          <c:h val="0.8764961548174184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959467314216308"/>
          <c:y val="0.13451817972209282"/>
          <c:w val="0.39540356381857777"/>
          <c:h val="0.86501597519257278"/>
        </c:manualLayout>
      </c:layout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2">
                  <a:lumMod val="1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w="9525" cap="flat" cmpd="sng" algn="ctr">
      <a:noFill/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[ITADM-670-SALE_2021-01-14-1251.csv]Лист1!Сводная таблица2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circle"/>
          <c:size val="6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8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9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0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1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3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5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6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7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8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9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0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1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2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3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4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5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6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7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8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29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0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1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2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3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4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5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6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7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8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39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0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1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2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pattFill prst="pct7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Text" lastClr="000000">
                  <a:lumMod val="65000"/>
                  <a:lumOff val="35000"/>
                </a:sysClr>
              </a:bgClr>
            </a:patt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4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5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6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7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8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49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0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1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2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3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4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5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6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7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8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59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0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1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2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3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4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5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6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7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8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69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0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1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2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3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4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5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6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7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8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79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80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81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82"/>
        <c:spPr>
          <a:solidFill>
            <a:schemeClr val="accent1"/>
          </a:solidFill>
          <a:ln>
            <a:noFill/>
          </a:ln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c:spPr>
      </c:pivotFmt>
    </c:pivotFmts>
    <c:plotArea>
      <c:layout/>
      <c:doughnutChart>
        <c:varyColors val="1"/>
        <c:ser>
          <c:idx val="0"/>
          <c:order val="0"/>
          <c:tx>
            <c:strRef>
              <c:f>Лист1!$B$3</c:f>
              <c:strCache>
                <c:ptCount val="1"/>
                <c:pt idx="0">
                  <c:v>Итог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5A6-490B-A02A-DA6808E119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5A6-490B-A02A-DA6808E1192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5A6-490B-A02A-DA6808E1192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5A6-490B-A02A-DA6808E1192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5A6-490B-A02A-DA6808E1192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5A6-490B-A02A-DA6808E1192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5A6-490B-A02A-DA6808E1192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5A6-490B-A02A-DA6808E1192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5A6-490B-A02A-DA6808E1192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5A6-490B-A02A-DA6808E1192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B5A6-490B-A02A-DA6808E1192E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B5A6-490B-A02A-DA6808E1192E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B5A6-490B-A02A-DA6808E1192E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B5A6-490B-A02A-DA6808E1192E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B5A6-490B-A02A-DA6808E1192E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F-B5A6-490B-A02A-DA6808E1192E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1-B5A6-490B-A02A-DA6808E1192E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B5A6-490B-A02A-DA6808E1192E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B5A6-490B-A02A-DA6808E1192E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7-B5A6-490B-A02A-DA6808E1192E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9-B5A6-490B-A02A-DA6808E1192E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B-B5A6-490B-A02A-DA6808E1192E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D-B5A6-490B-A02A-DA6808E1192E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F-B5A6-490B-A02A-DA6808E1192E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1-B5A6-490B-A02A-DA6808E1192E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3-B5A6-490B-A02A-DA6808E1192E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5-B5A6-490B-A02A-DA6808E1192E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7-B5A6-490B-A02A-DA6808E1192E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9-B5A6-490B-A02A-DA6808E1192E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B-B5A6-490B-A02A-DA6808E1192E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D-B5A6-490B-A02A-DA6808E1192E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3F-B5A6-490B-A02A-DA6808E1192E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1-B5A6-490B-A02A-DA6808E1192E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3-B5A6-490B-A02A-DA6808E1192E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5-B5A6-490B-A02A-DA6808E1192E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7-B5A6-490B-A02A-DA6808E1192E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9-B5A6-490B-A02A-DA6808E1192E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B-B5A6-490B-A02A-DA6808E1192E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D-B5A6-490B-A02A-DA6808E1192E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4F-B5A6-490B-A02A-DA6808E1192E}"/>
              </c:ext>
            </c:extLst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Лист1!$A$4:$A$14</c:f>
              <c:strCache>
                <c:ptCount val="10"/>
                <c:pt idx="0">
                  <c:v>Иное</c:v>
                </c:pt>
                <c:pt idx="1">
                  <c:v>Лом металлов</c:v>
                </c:pt>
                <c:pt idx="2">
                  <c:v>Грузовой автотранспорт</c:v>
                </c:pt>
                <c:pt idx="3">
                  <c:v>Коммерческая недвижимость</c:v>
                </c:pt>
                <c:pt idx="4">
                  <c:v>Оборудование и спецтехника</c:v>
                </c:pt>
                <c:pt idx="5">
                  <c:v>Легковой транспорт</c:v>
                </c:pt>
                <c:pt idx="6">
                  <c:v>Жилая недвижимость</c:v>
                </c:pt>
                <c:pt idx="7">
                  <c:v>Прочий транспорт и техника</c:v>
                </c:pt>
                <c:pt idx="8">
                  <c:v>Земельные участки</c:v>
                </c:pt>
                <c:pt idx="9">
                  <c:v>Строительные материалы</c:v>
                </c:pt>
              </c:strCache>
            </c:strRef>
          </c:cat>
          <c:val>
            <c:numRef>
              <c:f>Лист1!$B$4:$B$14</c:f>
              <c:numCache>
                <c:formatCode>General</c:formatCode>
                <c:ptCount val="10"/>
                <c:pt idx="0">
                  <c:v>3527</c:v>
                </c:pt>
                <c:pt idx="1">
                  <c:v>1537</c:v>
                </c:pt>
                <c:pt idx="2">
                  <c:v>1401</c:v>
                </c:pt>
                <c:pt idx="3">
                  <c:v>1340</c:v>
                </c:pt>
                <c:pt idx="4">
                  <c:v>1121</c:v>
                </c:pt>
                <c:pt idx="5">
                  <c:v>363</c:v>
                </c:pt>
                <c:pt idx="6">
                  <c:v>328</c:v>
                </c:pt>
                <c:pt idx="7">
                  <c:v>187</c:v>
                </c:pt>
                <c:pt idx="8">
                  <c:v>155</c:v>
                </c:pt>
                <c:pt idx="9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B5A6-490B-A02A-DA6808E1192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112044695697433"/>
          <c:y val="9.5818721218701691E-2"/>
          <c:w val="0.33333333333333331"/>
          <c:h val="0.8686377223680373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0.06191</cdr:x>
      <cdr:y>0.33733</cdr:y>
    </cdr:from>
    <cdr:to>
      <cdr:x>0.50602</cdr:x>
      <cdr:y>0.33733</cdr:y>
    </cdr:to>
    <cdr:cxnSp macro="">
      <cdr:nvCxnSpPr>
        <cdr:cNvPr id="2" name="Прямая соединительная линия 1">
          <a:extLst xmlns:a="http://schemas.openxmlformats.org/drawingml/2006/main">
            <a:ext uri="{FF2B5EF4-FFF2-40B4-BE49-F238E27FC236}">
              <a16:creationId xmlns:a16="http://schemas.microsoft.com/office/drawing/2014/main" id="{3B36174B-870A-4A96-B13D-5818D356FA45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159197" y="1066363"/>
          <a:ext cx="1142003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0.03661</cdr:x>
      <cdr:y>0.3638</cdr:y>
    </cdr:from>
    <cdr:to>
      <cdr:x>0.30105</cdr:x>
      <cdr:y>0.46116</cdr:y>
    </cdr:to>
    <cdr:sp macro="" textlink="">
      <cdr:nvSpPr>
        <cdr:cNvPr id="4" name="TextBox 19">
          <a:extLst xmlns:a="http://schemas.openxmlformats.org/drawingml/2006/main">
            <a:ext uri="{FF2B5EF4-FFF2-40B4-BE49-F238E27FC236}">
              <a16:creationId xmlns:a16="http://schemas.microsoft.com/office/drawing/2014/main" id="{F8065860-69E8-4617-9039-C63892954ABA}"/>
            </a:ext>
          </a:extLst>
        </cdr:cNvPr>
        <cdr:cNvSpPr txBox="1"/>
      </cdr:nvSpPr>
      <cdr:spPr>
        <a:xfrm xmlns:a="http://schemas.openxmlformats.org/drawingml/2006/main">
          <a:off x="94133" y="1150050"/>
          <a:ext cx="679994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rgbClr val="00B050"/>
              </a:solidFill>
            </a:rPr>
            <a:t>+63%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0.04584</cdr:x>
      <cdr:y>0.37038</cdr:y>
    </cdr:from>
    <cdr:to>
      <cdr:x>0.20305</cdr:x>
      <cdr:y>0.37038</cdr:y>
    </cdr:to>
    <cdr:cxnSp macro="">
      <cdr:nvCxnSpPr>
        <cdr:cNvPr id="2" name="Прямая соединительная линия 1">
          <a:extLst xmlns:a="http://schemas.openxmlformats.org/drawingml/2006/main">
            <a:ext uri="{FF2B5EF4-FFF2-40B4-BE49-F238E27FC236}">
              <a16:creationId xmlns:a16="http://schemas.microsoft.com/office/drawing/2014/main" id="{53A5DF66-8646-4E69-9B5A-7DAF4FCBA8C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>
          <a:off x="117866" y="1289771"/>
          <a:ext cx="404261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A210E-F961-467C-A110-5E55C74D1981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0696D-7F16-4816-A63D-7B4122CEDA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18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5847-B507-4813-8F39-234D10CE957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6559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DD61C-9FD8-42CB-BB79-AED4210F61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251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5847-B507-4813-8F39-234D10CE957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6559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85847-B507-4813-8F39-234D10CE9578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43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DD61C-9FD8-42CB-BB79-AED4210F61C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8533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DD61C-9FD8-42CB-BB79-AED4210F61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736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DD61C-9FD8-42CB-BB79-AED4210F61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3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DD61C-9FD8-42CB-BB79-AED4210F61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50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DD61C-9FD8-42CB-BB79-AED4210F61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017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DD61C-9FD8-42CB-BB79-AED4210F61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625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DD61C-9FD8-42CB-BB79-AED4210F61C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84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DD61C-9FD8-42CB-BB79-AED4210F61C6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8522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C951C0-CC83-4CB7-B5D1-69FC3E620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D7DD7B-DAB2-4BCD-91AF-EEC1F0FCA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76053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EC4932-3026-4332-AC35-BF2EC8A94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F17A-C628-411B-9D72-A2D7A1B20479}" type="datetimeFigureOut">
              <a:rPr lang="ru-RU" smtClean="0"/>
              <a:t>08.06.2022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41B282-DFA7-400E-ABD2-1D7E193CC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8A36E8-920F-4192-B2DA-DD0049AD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1D5F7-5B61-48C3-862E-12AEBFB6D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7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5">
            <a:extLst>
              <a:ext uri="{FF2B5EF4-FFF2-40B4-BE49-F238E27FC236}">
                <a16:creationId xmlns:a16="http://schemas.microsoft.com/office/drawing/2014/main" id="{9B1388A0-DC47-4A28-B0B2-F438AF4E17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584" y="146052"/>
            <a:ext cx="1682749" cy="4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: скругленные углы 140">
            <a:extLst>
              <a:ext uri="{FF2B5EF4-FFF2-40B4-BE49-F238E27FC236}">
                <a16:creationId xmlns:a16="http://schemas.microsoft.com/office/drawing/2014/main" id="{21D8A8F0-4F5E-4079-8082-3FE1E274A5C8}"/>
              </a:ext>
            </a:extLst>
          </p:cNvPr>
          <p:cNvSpPr/>
          <p:nvPr userDrawn="1"/>
        </p:nvSpPr>
        <p:spPr>
          <a:xfrm flipH="1">
            <a:off x="2118" y="-6351"/>
            <a:ext cx="266700" cy="6853768"/>
          </a:xfrm>
          <a:prstGeom prst="roundRect">
            <a:avLst>
              <a:gd name="adj" fmla="val 0"/>
            </a:avLst>
          </a:prstGeom>
          <a:solidFill>
            <a:srgbClr val="008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anchor="ctr"/>
          <a:lstStyle/>
          <a:p>
            <a:pPr algn="ctr" eaLnBrk="1" hangingPunct="1">
              <a:defRPr/>
            </a:pPr>
            <a:endParaRPr lang="ru-RU" sz="2400" dirty="0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28F59E98-ED6A-41A5-90EE-7358B3AAFCA2}"/>
              </a:ext>
            </a:extLst>
          </p:cNvPr>
          <p:cNvSpPr txBox="1">
            <a:spLocks/>
          </p:cNvSpPr>
          <p:nvPr userDrawn="1"/>
        </p:nvSpPr>
        <p:spPr>
          <a:xfrm>
            <a:off x="9448800" y="650551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B7E8EF1-4A3B-416A-8AA6-9203DE637D65}" type="slidenum">
              <a:rPr lang="ru-RU" smtClean="0">
                <a:solidFill>
                  <a:srgbClr val="187794">
                    <a:tint val="75000"/>
                  </a:srgbClr>
                </a:solidFill>
                <a:latin typeface="Calibri"/>
              </a:rPr>
              <a:pPr>
                <a:defRPr/>
              </a:pPr>
              <a:t>‹#›</a:t>
            </a:fld>
            <a:endParaRPr lang="ru-RU" dirty="0">
              <a:solidFill>
                <a:srgbClr val="187794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50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10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chart" Target="../charts/chart1.xml"/><Relationship Id="rId7" Type="http://schemas.openxmlformats.org/officeDocument/2006/relationships/image" Target="../media/image8.wmf"/><Relationship Id="rId12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wmf"/><Relationship Id="rId12" Type="http://schemas.openxmlformats.org/officeDocument/2006/relationships/image" Target="../media/image22.jpeg"/><Relationship Id="rId17" Type="http://schemas.openxmlformats.org/officeDocument/2006/relationships/image" Target="../media/image27.w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wmf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wmf"/><Relationship Id="rId19" Type="http://schemas.openxmlformats.org/officeDocument/2006/relationships/image" Target="../media/image29.wmf"/><Relationship Id="rId4" Type="http://schemas.openxmlformats.org/officeDocument/2006/relationships/image" Target="../media/image14.wmf"/><Relationship Id="rId9" Type="http://schemas.openxmlformats.org/officeDocument/2006/relationships/image" Target="../media/image19.wmf"/><Relationship Id="rId14" Type="http://schemas.openxmlformats.org/officeDocument/2006/relationships/image" Target="../media/image24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hyperlink" Target="https://raex-a.ru/project/etp/2021/analytics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D57B60-3F35-484C-9255-37A6F98EC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" b="770"/>
          <a:stretch/>
        </p:blipFill>
        <p:spPr>
          <a:xfrm>
            <a:off x="17930" y="0"/>
            <a:ext cx="12174070" cy="68356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CC07C9-D376-A84D-8BDE-CE98BCE84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43" y="4548554"/>
            <a:ext cx="6268743" cy="2309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D2BD0B-DE9A-4842-BB0D-C384FC4DD00E}"/>
              </a:ext>
            </a:extLst>
          </p:cNvPr>
          <p:cNvSpPr txBox="1"/>
          <p:nvPr/>
        </p:nvSpPr>
        <p:spPr>
          <a:xfrm>
            <a:off x="7058617" y="3775930"/>
            <a:ext cx="58498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Трансформация государственных </a:t>
            </a:r>
            <a:r>
              <a:rPr lang="ru-RU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имущественных торгов </a:t>
            </a:r>
          </a:p>
          <a:p>
            <a:r>
              <a:rPr lang="ru-RU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Векторы развития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D9A56A-B271-F841-9923-3E8FCEC13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92295" y="446956"/>
            <a:ext cx="2829011" cy="6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70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59FACF-E1E3-4E43-AA87-3CC5C6E3E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620" y="145983"/>
            <a:ext cx="1682105" cy="451807"/>
          </a:xfrm>
          <a:prstGeom prst="rect">
            <a:avLst/>
          </a:prstGeom>
        </p:spPr>
      </p:pic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C39E65C9-B570-414A-8B7F-B4CB5A361005}"/>
              </a:ext>
            </a:extLst>
          </p:cNvPr>
          <p:cNvSpPr txBox="1">
            <a:spLocks/>
          </p:cNvSpPr>
          <p:nvPr/>
        </p:nvSpPr>
        <p:spPr>
          <a:xfrm>
            <a:off x="420763" y="-32986"/>
            <a:ext cx="8693739" cy="100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ru-RU" sz="2200" dirty="0">
                <a:solidFill>
                  <a:prstClr val="black"/>
                </a:solidFill>
                <a:latin typeface="+mn-lt"/>
                <a:ea typeface="Cambria" panose="02040503050406030204" pitchFamily="18" charset="0"/>
                <a:cs typeface="Calibri Light" panose="020F0302020204030204" pitchFamily="34" charset="0"/>
              </a:rPr>
              <a:t>ПРОЦЕСС ПРИВЛЕЧЕНИЯ ПОКУПАТЕЛЕЙ И ПРОДВИЖЕНИЯ РЕАЛИЗУЕМЫХ АКТИВОВ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191D54-EA06-401A-8952-D90175CB49D6}"/>
              </a:ext>
            </a:extLst>
          </p:cNvPr>
          <p:cNvSpPr txBox="1"/>
          <p:nvPr/>
        </p:nvSpPr>
        <p:spPr>
          <a:xfrm>
            <a:off x="0" y="6536938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b="1">
                <a:solidFill>
                  <a:prstClr val="white">
                    <a:lumMod val="65000"/>
                  </a:prstClr>
                </a:solidFill>
                <a:latin typeface="Calibri"/>
              </a:rPr>
              <a:t>10</a:t>
            </a:r>
          </a:p>
        </p:txBody>
      </p:sp>
      <p:sp>
        <p:nvSpPr>
          <p:cNvPr id="60" name="Прямоугольник: скругленные углы 140">
            <a:extLst>
              <a:ext uri="{FF2B5EF4-FFF2-40B4-BE49-F238E27FC236}">
                <a16:creationId xmlns:a16="http://schemas.microsoft.com/office/drawing/2014/main" id="{A1E2944F-766C-4234-883B-4FAFDE5DF78B}"/>
              </a:ext>
            </a:extLst>
          </p:cNvPr>
          <p:cNvSpPr/>
          <p:nvPr/>
        </p:nvSpPr>
        <p:spPr>
          <a:xfrm flipH="1">
            <a:off x="0" y="1"/>
            <a:ext cx="268819" cy="6859449"/>
          </a:xfrm>
          <a:prstGeom prst="roundRect">
            <a:avLst>
              <a:gd name="adj" fmla="val 0"/>
            </a:avLst>
          </a:prstGeom>
          <a:solidFill>
            <a:srgbClr val="008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7D715-0189-49A7-A462-8CEB13352B79}"/>
              </a:ext>
            </a:extLst>
          </p:cNvPr>
          <p:cNvSpPr txBox="1"/>
          <p:nvPr/>
        </p:nvSpPr>
        <p:spPr>
          <a:xfrm>
            <a:off x="11730261" y="6410355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10</a:t>
            </a:r>
          </a:p>
        </p:txBody>
      </p:sp>
      <p:sp>
        <p:nvSpPr>
          <p:cNvPr id="119" name="Равнобедренный треугольник 118">
            <a:extLst>
              <a:ext uri="{FF2B5EF4-FFF2-40B4-BE49-F238E27FC236}">
                <a16:creationId xmlns:a16="http://schemas.microsoft.com/office/drawing/2014/main" id="{BB8FEBC1-BC1E-4C32-AA74-45359EB3781B}"/>
              </a:ext>
            </a:extLst>
          </p:cNvPr>
          <p:cNvSpPr/>
          <p:nvPr/>
        </p:nvSpPr>
        <p:spPr>
          <a:xfrm rot="18612131">
            <a:off x="491855" y="5445900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Равнобедренный треугольник 119">
            <a:extLst>
              <a:ext uri="{FF2B5EF4-FFF2-40B4-BE49-F238E27FC236}">
                <a16:creationId xmlns:a16="http://schemas.microsoft.com/office/drawing/2014/main" id="{0792BCFC-1DD1-4679-AA2A-5CC44E1292C4}"/>
              </a:ext>
            </a:extLst>
          </p:cNvPr>
          <p:cNvSpPr/>
          <p:nvPr/>
        </p:nvSpPr>
        <p:spPr>
          <a:xfrm rot="18612131">
            <a:off x="455754" y="6205872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Равнобедренный треугольник 120">
            <a:extLst>
              <a:ext uri="{FF2B5EF4-FFF2-40B4-BE49-F238E27FC236}">
                <a16:creationId xmlns:a16="http://schemas.microsoft.com/office/drawing/2014/main" id="{ACBE95E1-DECC-46C7-841F-8A288D29A640}"/>
              </a:ext>
            </a:extLst>
          </p:cNvPr>
          <p:cNvSpPr/>
          <p:nvPr/>
        </p:nvSpPr>
        <p:spPr>
          <a:xfrm rot="18612131">
            <a:off x="388229" y="4561494"/>
            <a:ext cx="492755" cy="37392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Равнобедренный треугольник 122">
            <a:extLst>
              <a:ext uri="{FF2B5EF4-FFF2-40B4-BE49-F238E27FC236}">
                <a16:creationId xmlns:a16="http://schemas.microsoft.com/office/drawing/2014/main" id="{F06441EB-A197-4597-B8DC-6289B14DB0C0}"/>
              </a:ext>
            </a:extLst>
          </p:cNvPr>
          <p:cNvSpPr/>
          <p:nvPr/>
        </p:nvSpPr>
        <p:spPr>
          <a:xfrm rot="18612131">
            <a:off x="468196" y="5813810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F3606DE7-EBE9-4DAF-90D1-953EB5AB4532}"/>
              </a:ext>
            </a:extLst>
          </p:cNvPr>
          <p:cNvCxnSpPr>
            <a:cxnSpLocks/>
          </p:cNvCxnSpPr>
          <p:nvPr/>
        </p:nvCxnSpPr>
        <p:spPr>
          <a:xfrm flipH="1">
            <a:off x="7383718" y="4242455"/>
            <a:ext cx="2431428" cy="8908"/>
          </a:xfrm>
          <a:prstGeom prst="line">
            <a:avLst/>
          </a:prstGeom>
          <a:ln>
            <a:solidFill>
              <a:srgbClr val="7EB6CA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4DC72C8-501C-485E-A9A5-69F69F1A440A}"/>
              </a:ext>
            </a:extLst>
          </p:cNvPr>
          <p:cNvGrpSpPr/>
          <p:nvPr/>
        </p:nvGrpSpPr>
        <p:grpSpPr>
          <a:xfrm>
            <a:off x="3736999" y="1554705"/>
            <a:ext cx="4368923" cy="3857103"/>
            <a:chOff x="2291777" y="841936"/>
            <a:chExt cx="3276692" cy="2892826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DEA595E4-5237-4122-BC2C-0A21676BC067}"/>
                </a:ext>
              </a:extLst>
            </p:cNvPr>
            <p:cNvGrpSpPr/>
            <p:nvPr/>
          </p:nvGrpSpPr>
          <p:grpSpPr>
            <a:xfrm>
              <a:off x="2291777" y="1186349"/>
              <a:ext cx="3276692" cy="2548413"/>
              <a:chOff x="2165512" y="737227"/>
              <a:chExt cx="3890433" cy="3025744"/>
            </a:xfrm>
          </p:grpSpPr>
          <p:sp>
            <p:nvSpPr>
              <p:cNvPr id="51" name="Шестиугольник 50">
                <a:extLst>
                  <a:ext uri="{FF2B5EF4-FFF2-40B4-BE49-F238E27FC236}">
                    <a16:creationId xmlns:a16="http://schemas.microsoft.com/office/drawing/2014/main" id="{37957037-6537-4473-95A5-1E943CC96918}"/>
                  </a:ext>
                </a:extLst>
              </p:cNvPr>
              <p:cNvSpPr/>
              <p:nvPr/>
            </p:nvSpPr>
            <p:spPr>
              <a:xfrm rot="16200000">
                <a:off x="3127772" y="853061"/>
                <a:ext cx="1679585" cy="1447918"/>
              </a:xfrm>
              <a:prstGeom prst="hexagon">
                <a:avLst/>
              </a:prstGeom>
              <a:solidFill>
                <a:srgbClr val="2182A5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Шестиугольник 51">
                <a:extLst>
                  <a:ext uri="{FF2B5EF4-FFF2-40B4-BE49-F238E27FC236}">
                    <a16:creationId xmlns:a16="http://schemas.microsoft.com/office/drawing/2014/main" id="{EE729991-73AC-45F4-B2D2-ADC8E3785156}"/>
                  </a:ext>
                </a:extLst>
              </p:cNvPr>
              <p:cNvSpPr/>
              <p:nvPr/>
            </p:nvSpPr>
            <p:spPr>
              <a:xfrm rot="16200000">
                <a:off x="4492194" y="2093024"/>
                <a:ext cx="1679584" cy="1447918"/>
              </a:xfrm>
              <a:prstGeom prst="hexagon">
                <a:avLst/>
              </a:prstGeom>
              <a:solidFill>
                <a:srgbClr val="2182A5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Шестиугольник 52">
                <a:extLst>
                  <a:ext uri="{FF2B5EF4-FFF2-40B4-BE49-F238E27FC236}">
                    <a16:creationId xmlns:a16="http://schemas.microsoft.com/office/drawing/2014/main" id="{4B6AAF09-EF41-4463-9274-37EA2C043F9E}"/>
                  </a:ext>
                </a:extLst>
              </p:cNvPr>
              <p:cNvSpPr/>
              <p:nvPr/>
            </p:nvSpPr>
            <p:spPr>
              <a:xfrm rot="16200000">
                <a:off x="2096562" y="1474045"/>
                <a:ext cx="999767" cy="861868"/>
              </a:xfrm>
              <a:prstGeom prst="hexagon">
                <a:avLst/>
              </a:prstGeom>
              <a:solidFill>
                <a:srgbClr val="2182A5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Шестиугольник 53">
                <a:extLst>
                  <a:ext uri="{FF2B5EF4-FFF2-40B4-BE49-F238E27FC236}">
                    <a16:creationId xmlns:a16="http://schemas.microsoft.com/office/drawing/2014/main" id="{563F6B26-B512-44C6-962B-4EAA0F204D69}"/>
                  </a:ext>
                </a:extLst>
              </p:cNvPr>
              <p:cNvSpPr/>
              <p:nvPr/>
            </p:nvSpPr>
            <p:spPr>
              <a:xfrm rot="16200000">
                <a:off x="2869688" y="2553614"/>
                <a:ext cx="1298939" cy="1119775"/>
              </a:xfrm>
              <a:prstGeom prst="hexagon">
                <a:avLst/>
              </a:prstGeom>
              <a:solidFill>
                <a:srgbClr val="2182A5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5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F10C45B0-4741-41DC-8010-91AEB2A13BBB}"/>
                </a:ext>
              </a:extLst>
            </p:cNvPr>
            <p:cNvCxnSpPr>
              <a:stCxn id="51" idx="0"/>
            </p:cNvCxnSpPr>
            <p:nvPr/>
          </p:nvCxnSpPr>
          <p:spPr>
            <a:xfrm flipV="1">
              <a:off x="3809544" y="844062"/>
              <a:ext cx="0" cy="342287"/>
            </a:xfrm>
            <a:prstGeom prst="line">
              <a:avLst/>
            </a:prstGeom>
            <a:ln>
              <a:solidFill>
                <a:srgbClr val="7EB6CA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ED27BA9C-B2DD-4F25-A59F-A2DCC7F06DC7}"/>
                </a:ext>
              </a:extLst>
            </p:cNvPr>
            <p:cNvCxnSpPr>
              <a:cxnSpLocks/>
            </p:cNvCxnSpPr>
            <p:nvPr/>
          </p:nvCxnSpPr>
          <p:spPr>
            <a:xfrm>
              <a:off x="2736741" y="841936"/>
              <a:ext cx="1060999" cy="2127"/>
            </a:xfrm>
            <a:prstGeom prst="line">
              <a:avLst/>
            </a:prstGeom>
            <a:ln>
              <a:solidFill>
                <a:srgbClr val="7EB6CA"/>
              </a:solidFill>
              <a:prstDash val="sysDot"/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51119B7-D77B-4D75-AE40-EFF2B5982C93}"/>
              </a:ext>
            </a:extLst>
          </p:cNvPr>
          <p:cNvSpPr txBox="1"/>
          <p:nvPr/>
        </p:nvSpPr>
        <p:spPr>
          <a:xfrm>
            <a:off x="1207227" y="4439598"/>
            <a:ext cx="212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Недвижимость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A385ACE5-1980-4609-A9A8-4832C99F908C}"/>
              </a:ext>
            </a:extLst>
          </p:cNvPr>
          <p:cNvSpPr/>
          <p:nvPr/>
        </p:nvSpPr>
        <p:spPr>
          <a:xfrm>
            <a:off x="1245683" y="4814966"/>
            <a:ext cx="27886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ЦИАН</a:t>
            </a: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Домофонд.ру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Авито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Соц. Сети</a:t>
            </a: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dirty="0">
                <a:solidFill>
                  <a:prstClr val="black"/>
                </a:solidFill>
                <a:latin typeface="Calibri"/>
              </a:rPr>
              <a:t>Юла</a:t>
            </a: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Яндекс.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Недвижи</a:t>
            </a:r>
            <a:r>
              <a:rPr lang="ru-RU" sz="1600" dirty="0" err="1">
                <a:solidFill>
                  <a:prstClr val="black"/>
                </a:solidFill>
                <a:latin typeface="Calibri"/>
              </a:rPr>
              <a:t>мость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другие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7" name="Рисунок 56" descr="Загородная сцена">
            <a:extLst>
              <a:ext uri="{FF2B5EF4-FFF2-40B4-BE49-F238E27FC236}">
                <a16:creationId xmlns:a16="http://schemas.microsoft.com/office/drawing/2014/main" id="{C2265B8F-CDA2-4DB5-98B6-6D7153198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1144" y="4260024"/>
            <a:ext cx="779011" cy="77901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8CAD3FA-910C-43AC-9CC6-383CEF5D99B3}"/>
              </a:ext>
            </a:extLst>
          </p:cNvPr>
          <p:cNvSpPr txBox="1"/>
          <p:nvPr/>
        </p:nvSpPr>
        <p:spPr>
          <a:xfrm>
            <a:off x="1207228" y="2844222"/>
            <a:ext cx="212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НВЛ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3AC61CD-278D-46E6-8292-5175724D1E19}"/>
              </a:ext>
            </a:extLst>
          </p:cNvPr>
          <p:cNvSpPr/>
          <p:nvPr/>
        </p:nvSpPr>
        <p:spPr>
          <a:xfrm>
            <a:off x="1207228" y="3224855"/>
            <a:ext cx="2352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Nelikvidi.com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Metaprom.ru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Доска объявлений – неликвиды России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CD77599-6352-42F5-BFE8-692089234EBF}"/>
              </a:ext>
            </a:extLst>
          </p:cNvPr>
          <p:cNvSpPr txBox="1"/>
          <p:nvPr/>
        </p:nvSpPr>
        <p:spPr>
          <a:xfrm>
            <a:off x="1207228" y="1016813"/>
            <a:ext cx="300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Транспортные средства 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8EF66E37-735A-4A05-B1A0-A40D55A16259}"/>
              </a:ext>
            </a:extLst>
          </p:cNvPr>
          <p:cNvSpPr/>
          <p:nvPr/>
        </p:nvSpPr>
        <p:spPr>
          <a:xfrm>
            <a:off x="1207228" y="1407466"/>
            <a:ext cx="20123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Авито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Drom.ru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Nelikvidi.com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Metaprom.ru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28589" marR="0" lvl="0" indent="-228589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2A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Соц. сети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C577848C-E9C8-403C-873D-742085E8053C}"/>
              </a:ext>
            </a:extLst>
          </p:cNvPr>
          <p:cNvSpPr/>
          <p:nvPr/>
        </p:nvSpPr>
        <p:spPr>
          <a:xfrm>
            <a:off x="8676818" y="5002339"/>
            <a:ext cx="32416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Обзвон и рассылка по базам ЭТП ТЭК-Торг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(например, по местоположению имущества)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49B0968-38E8-4566-8493-0A1F34E0FD67}"/>
              </a:ext>
            </a:extLst>
          </p:cNvPr>
          <p:cNvSpPr txBox="1"/>
          <p:nvPr/>
        </p:nvSpPr>
        <p:spPr>
          <a:xfrm>
            <a:off x="8207205" y="1395317"/>
            <a:ext cx="3840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Персональные инструменты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продвижения, посредством ЭТП 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FCAC033-4E95-450B-98C2-124EA3125951}"/>
              </a:ext>
            </a:extLst>
          </p:cNvPr>
          <p:cNvSpPr/>
          <p:nvPr/>
        </p:nvSpPr>
        <p:spPr>
          <a:xfrm>
            <a:off x="8836601" y="3059297"/>
            <a:ext cx="292203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Переговоры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85A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рассылка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списку Организатора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(при необходимости)</a:t>
            </a: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C578E3BD-3A65-446D-9841-5E412DEA159D}"/>
              </a:ext>
            </a:extLst>
          </p:cNvPr>
          <p:cNvCxnSpPr/>
          <p:nvPr/>
        </p:nvCxnSpPr>
        <p:spPr>
          <a:xfrm flipH="1">
            <a:off x="9815144" y="4257456"/>
            <a:ext cx="0" cy="456384"/>
          </a:xfrm>
          <a:prstGeom prst="line">
            <a:avLst/>
          </a:prstGeom>
          <a:ln>
            <a:solidFill>
              <a:srgbClr val="7EB6CA"/>
            </a:solidFill>
            <a:prstDash val="sysDot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A2621E36-B1ED-4964-ABEC-B010F491413B}"/>
              </a:ext>
            </a:extLst>
          </p:cNvPr>
          <p:cNvCxnSpPr>
            <a:cxnSpLocks/>
          </p:cNvCxnSpPr>
          <p:nvPr/>
        </p:nvCxnSpPr>
        <p:spPr>
          <a:xfrm flipH="1" flipV="1">
            <a:off x="7773655" y="2559438"/>
            <a:ext cx="2353572" cy="2000"/>
          </a:xfrm>
          <a:prstGeom prst="line">
            <a:avLst/>
          </a:prstGeom>
          <a:ln>
            <a:solidFill>
              <a:srgbClr val="7EB6CA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6B125D45-AEC7-4CD5-8614-115E2EE69055}"/>
              </a:ext>
            </a:extLst>
          </p:cNvPr>
          <p:cNvCxnSpPr/>
          <p:nvPr/>
        </p:nvCxnSpPr>
        <p:spPr>
          <a:xfrm flipH="1">
            <a:off x="10127227" y="2579882"/>
            <a:ext cx="0" cy="456384"/>
          </a:xfrm>
          <a:prstGeom prst="line">
            <a:avLst/>
          </a:prstGeom>
          <a:ln>
            <a:solidFill>
              <a:srgbClr val="7EB6CA"/>
            </a:solidFill>
            <a:prstDash val="sysDot"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E6C1D0B8-0BE1-47AB-AAD9-23C0285ADE48}"/>
              </a:ext>
            </a:extLst>
          </p:cNvPr>
          <p:cNvCxnSpPr/>
          <p:nvPr/>
        </p:nvCxnSpPr>
        <p:spPr>
          <a:xfrm>
            <a:off x="5257132" y="5423040"/>
            <a:ext cx="0" cy="456383"/>
          </a:xfrm>
          <a:prstGeom prst="line">
            <a:avLst/>
          </a:prstGeom>
          <a:ln>
            <a:solidFill>
              <a:srgbClr val="7EB6CA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DDEDEED1-66C7-4813-B4A8-E660968D50A8}"/>
              </a:ext>
            </a:extLst>
          </p:cNvPr>
          <p:cNvCxnSpPr/>
          <p:nvPr/>
        </p:nvCxnSpPr>
        <p:spPr>
          <a:xfrm>
            <a:off x="4220934" y="5874220"/>
            <a:ext cx="1046291" cy="0"/>
          </a:xfrm>
          <a:prstGeom prst="line">
            <a:avLst/>
          </a:prstGeom>
          <a:ln>
            <a:solidFill>
              <a:srgbClr val="7EB6CA"/>
            </a:solidFill>
            <a:prstDash val="sysDot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C17D5084-9838-4ABC-BD8D-0780F1B0889F}"/>
              </a:ext>
            </a:extLst>
          </p:cNvPr>
          <p:cNvCxnSpPr>
            <a:cxnSpLocks/>
          </p:cNvCxnSpPr>
          <p:nvPr/>
        </p:nvCxnSpPr>
        <p:spPr>
          <a:xfrm>
            <a:off x="3219537" y="3340069"/>
            <a:ext cx="523146" cy="11010"/>
          </a:xfrm>
          <a:prstGeom prst="line">
            <a:avLst/>
          </a:prstGeom>
          <a:ln>
            <a:solidFill>
              <a:srgbClr val="7EB6CA"/>
            </a:solidFill>
            <a:prstDash val="sysDot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4" name="Рисунок 73" descr="Центр обработки вызовов">
            <a:extLst>
              <a:ext uri="{FF2B5EF4-FFF2-40B4-BE49-F238E27FC236}">
                <a16:creationId xmlns:a16="http://schemas.microsoft.com/office/drawing/2014/main" id="{AA046585-2582-492E-A129-2827F85EDF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32577" y="3853205"/>
            <a:ext cx="762521" cy="740060"/>
          </a:xfrm>
          <a:prstGeom prst="rect">
            <a:avLst/>
          </a:prstGeom>
        </p:spPr>
      </p:pic>
      <p:sp>
        <p:nvSpPr>
          <p:cNvPr id="75" name="Rounded Rectangle 25">
            <a:extLst>
              <a:ext uri="{FF2B5EF4-FFF2-40B4-BE49-F238E27FC236}">
                <a16:creationId xmlns:a16="http://schemas.microsoft.com/office/drawing/2014/main" id="{20DCDF4B-F5F9-4404-AF10-5F8246CECFE1}"/>
              </a:ext>
            </a:extLst>
          </p:cNvPr>
          <p:cNvSpPr/>
          <p:nvPr/>
        </p:nvSpPr>
        <p:spPr>
          <a:xfrm>
            <a:off x="5435547" y="2664484"/>
            <a:ext cx="674572" cy="494355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76" name="Рисунок 75" descr="Поиск запасов">
            <a:extLst>
              <a:ext uri="{FF2B5EF4-FFF2-40B4-BE49-F238E27FC236}">
                <a16:creationId xmlns:a16="http://schemas.microsoft.com/office/drawing/2014/main" id="{E59E85EE-03AE-4324-8940-5095DB5943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3216" y="2899561"/>
            <a:ext cx="784552" cy="784552"/>
          </a:xfrm>
          <a:prstGeom prst="rect">
            <a:avLst/>
          </a:prstGeom>
        </p:spPr>
      </p:pic>
      <p:sp>
        <p:nvSpPr>
          <p:cNvPr id="77" name="Шестиугольник 76">
            <a:extLst>
              <a:ext uri="{FF2B5EF4-FFF2-40B4-BE49-F238E27FC236}">
                <a16:creationId xmlns:a16="http://schemas.microsoft.com/office/drawing/2014/main" id="{5D86EF6C-3011-4FC4-9B13-504BB96119C5}"/>
              </a:ext>
            </a:extLst>
          </p:cNvPr>
          <p:cNvSpPr/>
          <p:nvPr/>
        </p:nvSpPr>
        <p:spPr>
          <a:xfrm rot="16200000">
            <a:off x="6738748" y="2151626"/>
            <a:ext cx="1122729" cy="967871"/>
          </a:xfrm>
          <a:prstGeom prst="hexagon">
            <a:avLst/>
          </a:prstGeom>
          <a:solidFill>
            <a:srgbClr val="2182A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" name="Graphic 6" descr="Handshake">
            <a:extLst>
              <a:ext uri="{FF2B5EF4-FFF2-40B4-BE49-F238E27FC236}">
                <a16:creationId xmlns:a16="http://schemas.microsoft.com/office/drawing/2014/main" id="{47CF7DAA-A575-4BED-8001-5D2093603B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63382" y="2245229"/>
            <a:ext cx="883375" cy="883375"/>
          </a:xfrm>
          <a:prstGeom prst="rect">
            <a:avLst/>
          </a:prstGeom>
        </p:spPr>
      </p:pic>
      <p:sp>
        <p:nvSpPr>
          <p:cNvPr id="79" name="Diamond 5">
            <a:extLst>
              <a:ext uri="{FF2B5EF4-FFF2-40B4-BE49-F238E27FC236}">
                <a16:creationId xmlns:a16="http://schemas.microsoft.com/office/drawing/2014/main" id="{4263CA62-24AD-4468-98A2-013255CEEBCE}"/>
              </a:ext>
            </a:extLst>
          </p:cNvPr>
          <p:cNvSpPr/>
          <p:nvPr/>
        </p:nvSpPr>
        <p:spPr>
          <a:xfrm>
            <a:off x="6816176" y="4061844"/>
            <a:ext cx="476355" cy="477763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622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AEC13DB4-4C6B-4CC1-8CC1-12502BD71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010" y="3539041"/>
            <a:ext cx="1914990" cy="143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029448-D7AE-4741-82AC-BB5EFE4BEFCF}"/>
              </a:ext>
            </a:extLst>
          </p:cNvPr>
          <p:cNvSpPr txBox="1"/>
          <p:nvPr/>
        </p:nvSpPr>
        <p:spPr>
          <a:xfrm>
            <a:off x="1193501" y="1026092"/>
            <a:ext cx="693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Calibri"/>
              </a:rPr>
              <a:t>Инструменты маркетинга и рекламы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591578-1074-4D8D-92D4-8B312F4F1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0" y="2091800"/>
            <a:ext cx="302895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442EBD-8DD0-44E8-83E6-998D19653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180" y="1597021"/>
            <a:ext cx="3838575" cy="185737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0051C2C-235F-48DB-920A-159CA1086F85}"/>
              </a:ext>
            </a:extLst>
          </p:cNvPr>
          <p:cNvSpPr/>
          <p:nvPr/>
        </p:nvSpPr>
        <p:spPr>
          <a:xfrm>
            <a:off x="4183436" y="1801024"/>
            <a:ext cx="29220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Создание Лэндингов объектов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39392C4-0A3E-45DA-9B5B-663B03D77B81}"/>
              </a:ext>
            </a:extLst>
          </p:cNvPr>
          <p:cNvSpPr/>
          <p:nvPr/>
        </p:nvSpPr>
        <p:spPr>
          <a:xfrm>
            <a:off x="7653483" y="4087886"/>
            <a:ext cx="29220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Контекстная реклама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5F33E72-5969-4C31-A22B-18A6AF1E7354}"/>
              </a:ext>
            </a:extLst>
          </p:cNvPr>
          <p:cNvSpPr/>
          <p:nvPr/>
        </p:nvSpPr>
        <p:spPr>
          <a:xfrm>
            <a:off x="5238406" y="5480866"/>
            <a:ext cx="3393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Продвижение объекта с соц. сетях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BD2F663-E1FB-47FF-9D76-DCD1BB7C25A1}"/>
              </a:ext>
            </a:extLst>
          </p:cNvPr>
          <p:cNvCxnSpPr>
            <a:cxnSpLocks/>
          </p:cNvCxnSpPr>
          <p:nvPr/>
        </p:nvCxnSpPr>
        <p:spPr>
          <a:xfrm>
            <a:off x="4462000" y="2204753"/>
            <a:ext cx="0" cy="464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E671DCC2-F316-4FBA-8145-E2E46006BEEE}"/>
              </a:ext>
            </a:extLst>
          </p:cNvPr>
          <p:cNvCxnSpPr>
            <a:cxnSpLocks/>
          </p:cNvCxnSpPr>
          <p:nvPr/>
        </p:nvCxnSpPr>
        <p:spPr>
          <a:xfrm>
            <a:off x="7076721" y="2054984"/>
            <a:ext cx="496518" cy="394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4ED755A-D07C-4654-AA52-9F92C9453AAF}"/>
              </a:ext>
            </a:extLst>
          </p:cNvPr>
          <p:cNvCxnSpPr/>
          <p:nvPr/>
        </p:nvCxnSpPr>
        <p:spPr>
          <a:xfrm>
            <a:off x="9728467" y="3645600"/>
            <a:ext cx="0" cy="408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8F65A22-B366-4F5E-9712-31FC07A2BF6D}"/>
              </a:ext>
            </a:extLst>
          </p:cNvPr>
          <p:cNvCxnSpPr/>
          <p:nvPr/>
        </p:nvCxnSpPr>
        <p:spPr>
          <a:xfrm>
            <a:off x="3920782" y="5647241"/>
            <a:ext cx="12626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05F367-3F57-425C-9344-59CF1DCDA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497" y="2979104"/>
            <a:ext cx="3393917" cy="1741204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19D4299-EA47-4F45-8ED5-090558258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35" y="5388453"/>
            <a:ext cx="517576" cy="51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Название 1">
            <a:extLst>
              <a:ext uri="{FF2B5EF4-FFF2-40B4-BE49-F238E27FC236}">
                <a16:creationId xmlns:a16="http://schemas.microsoft.com/office/drawing/2014/main" id="{137BB5BC-62BF-4576-9EDF-C680CF42624E}"/>
              </a:ext>
            </a:extLst>
          </p:cNvPr>
          <p:cNvSpPr txBox="1">
            <a:spLocks/>
          </p:cNvSpPr>
          <p:nvPr/>
        </p:nvSpPr>
        <p:spPr>
          <a:xfrm>
            <a:off x="420763" y="-32986"/>
            <a:ext cx="8693739" cy="100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ru-RU" sz="2200" dirty="0">
                <a:solidFill>
                  <a:prstClr val="black"/>
                </a:solidFill>
                <a:latin typeface="+mn-lt"/>
                <a:ea typeface="Cambria" panose="02040503050406030204" pitchFamily="18" charset="0"/>
                <a:cs typeface="Calibri Light" panose="020F0302020204030204" pitchFamily="34" charset="0"/>
              </a:rPr>
              <a:t>ПРОЦЕСС ПРИВЛЕЧЕНИЯ ПОКУПАТЕЛЕЙ И ПРОДВИЖЕНИЯ РЕАЛИЗУЕМЫХ АКТИВОВ</a:t>
            </a:r>
          </a:p>
        </p:txBody>
      </p:sp>
    </p:spTree>
    <p:extLst>
      <p:ext uri="{BB962C8B-B14F-4D97-AF65-F5344CB8AC3E}">
        <p14:creationId xmlns:p14="http://schemas.microsoft.com/office/powerpoint/2010/main" val="555686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D57B60-3F35-484C-9255-37A6F98EC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" b="770"/>
          <a:stretch/>
        </p:blipFill>
        <p:spPr>
          <a:xfrm>
            <a:off x="17930" y="0"/>
            <a:ext cx="12174070" cy="68356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CC07C9-D376-A84D-8BDE-CE98BCE84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43" y="4548554"/>
            <a:ext cx="6268743" cy="2309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D2BD0B-DE9A-4842-BB0D-C384FC4DD00E}"/>
              </a:ext>
            </a:extLst>
          </p:cNvPr>
          <p:cNvSpPr txBox="1"/>
          <p:nvPr/>
        </p:nvSpPr>
        <p:spPr>
          <a:xfrm>
            <a:off x="6595451" y="3763724"/>
            <a:ext cx="5249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 организатора</a:t>
            </a: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секции</a:t>
            </a:r>
          </a:p>
          <a:p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ПРОДАЖА ИМУЩЕСТВА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D9A56A-B271-F841-9923-3E8FCEC13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92295" y="446956"/>
            <a:ext cx="2829011" cy="6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49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7FE131-8D39-4FDC-93B6-3F5D226A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89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7F4FE-5569-4131-ACF4-4A2D7BE69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18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7F3A76-5772-414E-935E-9AED7745F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4" cy="560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76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907470-CB6D-4F2D-B005-00402E7C9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868" cy="603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07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9F4C60-46FB-461D-8CE5-343CD4F97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19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307F88-3558-416E-B418-E3BF23640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4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3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0C416B-4BC4-478F-A523-E317F7390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2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9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1">
            <a:extLst>
              <a:ext uri="{FF2B5EF4-FFF2-40B4-BE49-F238E27FC236}">
                <a16:creationId xmlns:a16="http://schemas.microsoft.com/office/drawing/2014/main" id="{E315950A-DE4F-44D4-9DD2-66767B109FF6}"/>
              </a:ext>
            </a:extLst>
          </p:cNvPr>
          <p:cNvSpPr txBox="1">
            <a:spLocks/>
          </p:cNvSpPr>
          <p:nvPr/>
        </p:nvSpPr>
        <p:spPr>
          <a:xfrm>
            <a:off x="828213" y="1101718"/>
            <a:ext cx="8520663" cy="1003199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555"/>
            <a:r>
              <a:rPr lang="en-US" sz="2131" dirty="0">
                <a:solidFill>
                  <a:prstClr val="black"/>
                </a:solidFill>
                <a:latin typeface="Calibri"/>
              </a:rPr>
              <a:t> </a:t>
            </a:r>
            <a:endParaRPr lang="ru-RU" sz="2131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48A5B9-A9B0-4DA8-8D46-498C6621067D}"/>
              </a:ext>
            </a:extLst>
          </p:cNvPr>
          <p:cNvSpPr/>
          <p:nvPr/>
        </p:nvSpPr>
        <p:spPr>
          <a:xfrm>
            <a:off x="830323" y="1458414"/>
            <a:ext cx="5037235" cy="83099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609555">
              <a:spcBef>
                <a:spcPct val="20000"/>
              </a:spcBef>
              <a:spcAft>
                <a:spcPts val="800"/>
              </a:spcAft>
            </a:pPr>
            <a:r>
              <a:rPr lang="ru-RU" sz="2400" b="1" dirty="0">
                <a:solidFill>
                  <a:srgbClr val="0E779D"/>
                </a:solidFill>
                <a:latin typeface="Calibri"/>
                <a:cs typeface="Arial" panose="020B0604020202020204" pitchFamily="34" charset="0"/>
              </a:rPr>
              <a:t>АО «ТЭК-Торг» – 100% дочернее</a:t>
            </a:r>
            <a:br>
              <a:rPr lang="ru-RU" sz="2400" b="1" dirty="0">
                <a:solidFill>
                  <a:srgbClr val="0E779D"/>
                </a:solidFill>
                <a:latin typeface="Calibri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E779D"/>
                </a:solidFill>
                <a:latin typeface="Calibri"/>
                <a:cs typeface="Arial" panose="020B0604020202020204" pitchFamily="34" charset="0"/>
              </a:rPr>
              <a:t>общество АО «СПбМТСБ»</a:t>
            </a:r>
            <a:endParaRPr lang="ru-RU" sz="1867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2B9158-0A75-4B52-B86E-F9E85C696985}"/>
              </a:ext>
            </a:extLst>
          </p:cNvPr>
          <p:cNvSpPr/>
          <p:nvPr/>
        </p:nvSpPr>
        <p:spPr>
          <a:xfrm>
            <a:off x="828213" y="2716160"/>
            <a:ext cx="4672071" cy="35394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320670"/>
            <a:r>
              <a:rPr lang="ru-RU" altLang="ru-RU" sz="1600" b="1" dirty="0">
                <a:solidFill>
                  <a:srgbClr val="E7E6E6">
                    <a:lumMod val="10000"/>
                  </a:srgbClr>
                </a:solidFill>
                <a:latin typeface="Calibri"/>
              </a:rPr>
              <a:t>АО «СПбМТСБ» </a:t>
            </a:r>
            <a:r>
              <a:rPr lang="ru-RU" altLang="ru-RU" sz="1600" dirty="0">
                <a:solidFill>
                  <a:srgbClr val="E7E6E6">
                    <a:lumMod val="10000"/>
                  </a:srgbClr>
                </a:solidFill>
                <a:latin typeface="Calibri"/>
              </a:rPr>
              <a:t>создана по решению П</a:t>
            </a:r>
            <a:r>
              <a:rPr lang="ru-RU" sz="1600" dirty="0">
                <a:solidFill>
                  <a:srgbClr val="000000"/>
                </a:solidFill>
                <a:latin typeface="Reg"/>
              </a:rPr>
              <a:t>резидента Российской Федерации В. В. Путина и Правительства Российской Федерации</a:t>
            </a:r>
            <a:endParaRPr lang="ru-RU" altLang="ru-RU" sz="1600" dirty="0">
              <a:solidFill>
                <a:srgbClr val="E7E6E6">
                  <a:lumMod val="10000"/>
                </a:srgbClr>
              </a:solidFill>
              <a:latin typeface="Calibri"/>
            </a:endParaRPr>
          </a:p>
          <a:p>
            <a:pPr defTabSz="1320670"/>
            <a:endParaRPr lang="ru-RU" altLang="ru-RU" sz="1600" dirty="0">
              <a:solidFill>
                <a:srgbClr val="E7E6E6">
                  <a:lumMod val="10000"/>
                </a:srgbClr>
              </a:solidFill>
              <a:latin typeface="Calibri"/>
            </a:endParaRPr>
          </a:p>
          <a:p>
            <a:pPr defTabSz="1320670"/>
            <a:r>
              <a:rPr lang="ru-RU" sz="1600" b="1" dirty="0">
                <a:solidFill>
                  <a:srgbClr val="E7E6E6">
                    <a:lumMod val="10000"/>
                  </a:srgbClr>
                </a:solidFill>
                <a:latin typeface="Calibri"/>
              </a:rPr>
              <a:t>АО </a:t>
            </a:r>
            <a:r>
              <a:rPr lang="ru-RU" altLang="ru-RU" sz="1600" b="1" dirty="0">
                <a:solidFill>
                  <a:srgbClr val="E7E6E6">
                    <a:lumMod val="10000"/>
                  </a:srgbClr>
                </a:solidFill>
                <a:latin typeface="Calibri"/>
              </a:rPr>
              <a:t>«СПбМТСБ» - </a:t>
            </a:r>
            <a:r>
              <a:rPr lang="ru-RU" altLang="ru-RU" sz="1600" dirty="0">
                <a:solidFill>
                  <a:srgbClr val="E7E6E6">
                    <a:lumMod val="10000"/>
                  </a:srgbClr>
                </a:solidFill>
                <a:latin typeface="Calibri"/>
              </a:rPr>
              <a:t>крупнейшая товарная биржа России, через которую осуществляется 99% объемов организованных торгов нефтью и нефтепродуктами, газом, лесом, минеральными удобрениями и энергетическим углем в России </a:t>
            </a:r>
          </a:p>
          <a:p>
            <a:pPr defTabSz="1320670"/>
            <a:endParaRPr lang="ru-RU" altLang="ru-RU" sz="1600" dirty="0">
              <a:solidFill>
                <a:srgbClr val="E7E6E6">
                  <a:lumMod val="10000"/>
                </a:srgbClr>
              </a:solidFill>
              <a:latin typeface="Calibri"/>
            </a:endParaRPr>
          </a:p>
          <a:p>
            <a:pPr defTabSz="1320670"/>
            <a:r>
              <a:rPr lang="ru-RU" altLang="ru-RU" sz="1600" b="1" dirty="0">
                <a:solidFill>
                  <a:srgbClr val="E7E6E6">
                    <a:lumMod val="10000"/>
                  </a:srgbClr>
                </a:solidFill>
                <a:latin typeface="Calibri"/>
              </a:rPr>
              <a:t>АО «ТЭК-Торг» </a:t>
            </a:r>
            <a:r>
              <a:rPr lang="ru-RU" altLang="ru-RU" sz="1600" dirty="0">
                <a:solidFill>
                  <a:srgbClr val="E7E6E6">
                    <a:lumMod val="10000"/>
                  </a:srgbClr>
                </a:solidFill>
                <a:latin typeface="Calibri"/>
              </a:rPr>
              <a:t>специализируется на организации внебиржевых торгов, в том числе в рамках 44-ФЗ, 223-ФЗ, 178-ФЗ и коммерческих торгов</a:t>
            </a:r>
          </a:p>
          <a:p>
            <a:pPr defTabSz="1320670"/>
            <a:endParaRPr lang="ru-RU" altLang="ru-RU" sz="1600" dirty="0">
              <a:solidFill>
                <a:srgbClr val="E7E6E6">
                  <a:lumMod val="10000"/>
                </a:srgbClr>
              </a:solidFill>
              <a:latin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481828-C3EB-4362-8B7E-C2917F2864AE}"/>
              </a:ext>
            </a:extLst>
          </p:cNvPr>
          <p:cNvSpPr txBox="1"/>
          <p:nvPr/>
        </p:nvSpPr>
        <p:spPr>
          <a:xfrm>
            <a:off x="6096001" y="1498979"/>
            <a:ext cx="5373057" cy="9095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1400" b="0">
                <a:solidFill>
                  <a:srgbClr val="17375E"/>
                </a:solidFill>
                <a:latin typeface="+mj-lt"/>
              </a:defRPr>
            </a:lvl1pPr>
          </a:lstStyle>
          <a:p>
            <a:pPr defTabSz="1320670">
              <a:spcBef>
                <a:spcPts val="1733"/>
              </a:spcBef>
              <a:defRPr sz="2200" b="0" i="0" u="none" strike="noStrike" kern="1200" baseline="0">
                <a:solidFill>
                  <a:prstClr val="black">
                    <a:lumMod val="50000"/>
                    <a:lumOff val="50000"/>
                  </a:prstClr>
                </a:solidFill>
                <a:latin typeface="Myriad Pro" panose="020B0503030403020204" pitchFamily="34" charset="0"/>
                <a:ea typeface="+mn-ea"/>
                <a:cs typeface="+mn-cs"/>
              </a:defRPr>
            </a:pPr>
            <a:r>
              <a:rPr lang="ru-RU" sz="2400" b="1" dirty="0">
                <a:solidFill>
                  <a:srgbClr val="0E779D"/>
                </a:solidFill>
                <a:latin typeface="Calibri"/>
                <a:cs typeface="Arial" panose="020B0604020202020204" pitchFamily="34" charset="0"/>
              </a:rPr>
              <a:t>Ключевые акционеры АО «СПбМТСБ»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3C964232-A961-419E-81A7-9A0299639BB6}"/>
              </a:ext>
            </a:extLst>
          </p:cNvPr>
          <p:cNvGrpSpPr/>
          <p:nvPr/>
        </p:nvGrpSpPr>
        <p:grpSpPr>
          <a:xfrm>
            <a:off x="6389019" y="2094869"/>
            <a:ext cx="5033581" cy="4251047"/>
            <a:chOff x="4499270" y="1436331"/>
            <a:chExt cx="3603021" cy="2938573"/>
          </a:xfrm>
        </p:grpSpPr>
        <p:graphicFrame>
          <p:nvGraphicFramePr>
            <p:cNvPr id="41" name="Диаграмма 40">
              <a:extLst>
                <a:ext uri="{FF2B5EF4-FFF2-40B4-BE49-F238E27FC236}">
                  <a16:creationId xmlns:a16="http://schemas.microsoft.com/office/drawing/2014/main" id="{66277DCE-7584-4845-AB9C-E5A845F0631C}"/>
                </a:ext>
              </a:extLst>
            </p:cNvPr>
            <p:cNvGraphicFramePr/>
            <p:nvPr/>
          </p:nvGraphicFramePr>
          <p:xfrm>
            <a:off x="4499270" y="1436331"/>
            <a:ext cx="3603021" cy="29385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1D1AD58-BB39-4BFA-A326-62D5F395F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2434" y="2548948"/>
              <a:ext cx="895407" cy="573137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2BBF2B8-7AB3-473A-8D9E-AB954CDF88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630" y="2885429"/>
            <a:ext cx="675908" cy="42218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E0C3FAB-432C-47BD-AB5F-813C1233F0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774" y="5235905"/>
            <a:ext cx="757465" cy="37342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21590ED-2B5C-41E8-9D51-35CF806A2F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61" y="5314497"/>
            <a:ext cx="825176" cy="31023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A7490EB-19A4-44A7-8568-BF8751283F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04" y="4480561"/>
            <a:ext cx="699373" cy="39578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8768076-EDB4-4B42-B061-134A76DB2A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489" y="4312287"/>
            <a:ext cx="967465" cy="23524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CB85D1B-2523-4C85-B699-E953474B5D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7"/>
          <a:stretch/>
        </p:blipFill>
        <p:spPr>
          <a:xfrm>
            <a:off x="6147203" y="3022301"/>
            <a:ext cx="688348" cy="29825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761C15E-1A11-4408-B510-047084BFC8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05" y="3913325"/>
            <a:ext cx="839233" cy="230767"/>
          </a:xfrm>
          <a:prstGeom prst="rect">
            <a:avLst/>
          </a:prstGeom>
        </p:spPr>
      </p:pic>
      <p:sp>
        <p:nvSpPr>
          <p:cNvPr id="51" name="Rectangle 25">
            <a:extLst>
              <a:ext uri="{FF2B5EF4-FFF2-40B4-BE49-F238E27FC236}">
                <a16:creationId xmlns:a16="http://schemas.microsoft.com/office/drawing/2014/main" id="{0504E23A-4D6F-4974-B623-D6C97ED64089}"/>
              </a:ext>
            </a:extLst>
          </p:cNvPr>
          <p:cNvSpPr/>
          <p:nvPr/>
        </p:nvSpPr>
        <p:spPr>
          <a:xfrm>
            <a:off x="6147201" y="2158759"/>
            <a:ext cx="1611088" cy="451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320670"/>
            <a:r>
              <a:rPr lang="ru-RU" sz="1467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Другие</a:t>
            </a:r>
          </a:p>
          <a:p>
            <a:pPr defTabSz="1320670"/>
            <a:r>
              <a:rPr lang="ru-RU" sz="1467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акционеры</a:t>
            </a:r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CC54CB34-DD23-4D9B-A6C8-7C23802D9E27}"/>
              </a:ext>
            </a:extLst>
          </p:cNvPr>
          <p:cNvCxnSpPr/>
          <p:nvPr/>
        </p:nvCxnSpPr>
        <p:spPr>
          <a:xfrm>
            <a:off x="6147201" y="2717980"/>
            <a:ext cx="2340555" cy="0"/>
          </a:xfrm>
          <a:prstGeom prst="line">
            <a:avLst/>
          </a:prstGeom>
          <a:ln w="15875">
            <a:solidFill>
              <a:srgbClr val="CBE0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4B2E2D96-4D68-4D34-9158-EF39C8063F87}"/>
              </a:ext>
            </a:extLst>
          </p:cNvPr>
          <p:cNvCxnSpPr>
            <a:cxnSpLocks/>
          </p:cNvCxnSpPr>
          <p:nvPr/>
        </p:nvCxnSpPr>
        <p:spPr>
          <a:xfrm>
            <a:off x="6147201" y="3503279"/>
            <a:ext cx="1355920" cy="0"/>
          </a:xfrm>
          <a:prstGeom prst="line">
            <a:avLst/>
          </a:prstGeom>
          <a:ln w="15875">
            <a:solidFill>
              <a:srgbClr val="B6D6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DE0723CA-80FB-42CE-8FDB-DD85346A1E74}"/>
              </a:ext>
            </a:extLst>
          </p:cNvPr>
          <p:cNvCxnSpPr>
            <a:cxnSpLocks/>
          </p:cNvCxnSpPr>
          <p:nvPr/>
        </p:nvCxnSpPr>
        <p:spPr>
          <a:xfrm>
            <a:off x="6147204" y="4270244"/>
            <a:ext cx="1170277" cy="0"/>
          </a:xfrm>
          <a:prstGeom prst="line">
            <a:avLst/>
          </a:prstGeom>
          <a:ln w="15875">
            <a:solidFill>
              <a:srgbClr val="91C1D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062089D2-45A8-4C91-A4EB-78AFCAE49686}"/>
              </a:ext>
            </a:extLst>
          </p:cNvPr>
          <p:cNvCxnSpPr>
            <a:cxnSpLocks/>
          </p:cNvCxnSpPr>
          <p:nvPr/>
        </p:nvCxnSpPr>
        <p:spPr>
          <a:xfrm>
            <a:off x="6147201" y="5015663"/>
            <a:ext cx="1543843" cy="0"/>
          </a:xfrm>
          <a:prstGeom prst="line">
            <a:avLst/>
          </a:prstGeom>
          <a:ln w="15875">
            <a:solidFill>
              <a:srgbClr val="7EB6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06350A4A-B200-4DFF-BE95-83BC691D358C}"/>
              </a:ext>
            </a:extLst>
          </p:cNvPr>
          <p:cNvCxnSpPr>
            <a:cxnSpLocks/>
          </p:cNvCxnSpPr>
          <p:nvPr/>
        </p:nvCxnSpPr>
        <p:spPr>
          <a:xfrm>
            <a:off x="9599419" y="3503279"/>
            <a:ext cx="2111119" cy="0"/>
          </a:xfrm>
          <a:prstGeom prst="line">
            <a:avLst/>
          </a:prstGeom>
          <a:ln w="15875">
            <a:solidFill>
              <a:srgbClr val="0E779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8B032570-C5F6-44B2-88D7-54F19DB696A4}"/>
              </a:ext>
            </a:extLst>
          </p:cNvPr>
          <p:cNvCxnSpPr>
            <a:cxnSpLocks/>
          </p:cNvCxnSpPr>
          <p:nvPr/>
        </p:nvCxnSpPr>
        <p:spPr>
          <a:xfrm>
            <a:off x="10356669" y="4676641"/>
            <a:ext cx="1396440" cy="10072"/>
          </a:xfrm>
          <a:prstGeom prst="line">
            <a:avLst/>
          </a:prstGeom>
          <a:ln w="15875">
            <a:solidFill>
              <a:srgbClr val="2182A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8691950A-1BA5-4782-A74E-2E5F4B387036}"/>
              </a:ext>
            </a:extLst>
          </p:cNvPr>
          <p:cNvCxnSpPr>
            <a:cxnSpLocks/>
          </p:cNvCxnSpPr>
          <p:nvPr/>
        </p:nvCxnSpPr>
        <p:spPr>
          <a:xfrm>
            <a:off x="8902783" y="5730968"/>
            <a:ext cx="2850327" cy="10195"/>
          </a:xfrm>
          <a:prstGeom prst="line">
            <a:avLst/>
          </a:prstGeom>
          <a:ln w="15875">
            <a:solidFill>
              <a:srgbClr val="4697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1FA32DF4-B05A-4CE4-9C35-4182F8954530}"/>
              </a:ext>
            </a:extLst>
          </p:cNvPr>
          <p:cNvCxnSpPr>
            <a:cxnSpLocks/>
          </p:cNvCxnSpPr>
          <p:nvPr/>
        </p:nvCxnSpPr>
        <p:spPr>
          <a:xfrm flipV="1">
            <a:off x="6123063" y="5741162"/>
            <a:ext cx="2499828" cy="6759"/>
          </a:xfrm>
          <a:prstGeom prst="line">
            <a:avLst/>
          </a:prstGeom>
          <a:ln w="15875">
            <a:solidFill>
              <a:srgbClr val="59A1B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D7863C9D-52C6-4258-AD89-E4062C7612C0}"/>
              </a:ext>
            </a:extLst>
          </p:cNvPr>
          <p:cNvCxnSpPr>
            <a:cxnSpLocks/>
          </p:cNvCxnSpPr>
          <p:nvPr/>
        </p:nvCxnSpPr>
        <p:spPr>
          <a:xfrm>
            <a:off x="5759269" y="1616364"/>
            <a:ext cx="0" cy="4396509"/>
          </a:xfrm>
          <a:prstGeom prst="line">
            <a:avLst/>
          </a:prstGeom>
          <a:ln>
            <a:solidFill>
              <a:srgbClr val="B6D6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4B9FF81-8BD9-4AB2-9EF4-8DEABEA293FF}"/>
              </a:ext>
            </a:extLst>
          </p:cNvPr>
          <p:cNvSpPr txBox="1"/>
          <p:nvPr/>
        </p:nvSpPr>
        <p:spPr>
          <a:xfrm>
            <a:off x="11730261" y="6410355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2</a:t>
            </a:r>
          </a:p>
        </p:txBody>
      </p:sp>
      <p:sp>
        <p:nvSpPr>
          <p:cNvPr id="29" name="Прямоугольник: скругленные углы 140">
            <a:extLst>
              <a:ext uri="{FF2B5EF4-FFF2-40B4-BE49-F238E27FC236}">
                <a16:creationId xmlns:a16="http://schemas.microsoft.com/office/drawing/2014/main" id="{9FD242B4-0E65-42CB-90CD-BD0961783AB1}"/>
              </a:ext>
            </a:extLst>
          </p:cNvPr>
          <p:cNvSpPr/>
          <p:nvPr/>
        </p:nvSpPr>
        <p:spPr>
          <a:xfrm flipH="1">
            <a:off x="1505" y="-5747"/>
            <a:ext cx="267419" cy="6853641"/>
          </a:xfrm>
          <a:prstGeom prst="roundRect">
            <a:avLst>
              <a:gd name="adj" fmla="val 0"/>
            </a:avLst>
          </a:prstGeom>
          <a:solidFill>
            <a:srgbClr val="008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94F7DA3-CCEE-49EF-8269-E7A6593D156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8" y="145982"/>
            <a:ext cx="1682105" cy="451807"/>
          </a:xfrm>
          <a:prstGeom prst="rect">
            <a:avLst/>
          </a:prstGeom>
        </p:spPr>
      </p:pic>
      <p:sp>
        <p:nvSpPr>
          <p:cNvPr id="33" name="Название 1">
            <a:extLst>
              <a:ext uri="{FF2B5EF4-FFF2-40B4-BE49-F238E27FC236}">
                <a16:creationId xmlns:a16="http://schemas.microsoft.com/office/drawing/2014/main" id="{8356E6C1-F22E-45A4-9BDB-831DE823644F}"/>
              </a:ext>
            </a:extLst>
          </p:cNvPr>
          <p:cNvSpPr txBox="1">
            <a:spLocks/>
          </p:cNvSpPr>
          <p:nvPr/>
        </p:nvSpPr>
        <p:spPr>
          <a:xfrm>
            <a:off x="447301" y="-143353"/>
            <a:ext cx="8520663" cy="100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ru-RU" sz="2133" dirty="0">
                <a:solidFill>
                  <a:prstClr val="black"/>
                </a:solidFill>
                <a:latin typeface="+mn-lt"/>
                <a:ea typeface="Cambria" panose="02040503050406030204" pitchFamily="18" charset="0"/>
                <a:cs typeface="Calibri Light" panose="020F0302020204030204" pitchFamily="34" charset="0"/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40592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DF1264-559E-4D82-B8F6-CCD4CAAC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1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35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D1C917-5614-423B-875F-2A3990F48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87" y="0"/>
            <a:ext cx="10963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79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6D15D0-5BD6-46AB-B3C2-4DCC995F0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88" y="0"/>
            <a:ext cx="10606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37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173906-59A8-47FC-8B9B-4C30CD89A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65" y="0"/>
            <a:ext cx="9638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15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8C83CC-518C-4780-A4F7-715EBD3B3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9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35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5E80A0-427C-445F-BF77-7594DE6EE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3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F2CEF6-82C5-4E9C-ADDF-C9FD57F11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98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716367-9DC1-43A2-8D84-564D54891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36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FC49E2-6C33-4313-85CC-A5F234981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4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01EBA5-D39A-43B1-9F0B-D2A1637E9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2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5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59FACF-E1E3-4E43-AA87-3CC5C6E3E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620" y="145983"/>
            <a:ext cx="1682105" cy="451807"/>
          </a:xfrm>
          <a:prstGeom prst="rect">
            <a:avLst/>
          </a:prstGeom>
        </p:spPr>
      </p:pic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C39E65C9-B570-414A-8B7F-B4CB5A361005}"/>
              </a:ext>
            </a:extLst>
          </p:cNvPr>
          <p:cNvSpPr txBox="1">
            <a:spLocks/>
          </p:cNvSpPr>
          <p:nvPr/>
        </p:nvSpPr>
        <p:spPr>
          <a:xfrm>
            <a:off x="447301" y="-143353"/>
            <a:ext cx="8520663" cy="100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ru-RU" sz="2133" dirty="0">
                <a:solidFill>
                  <a:prstClr val="black"/>
                </a:solidFill>
                <a:latin typeface="+mn-lt"/>
                <a:ea typeface="Cambria" panose="02040503050406030204" pitchFamily="18" charset="0"/>
                <a:cs typeface="Calibri Light" panose="020F0302020204030204" pitchFamily="34" charset="0"/>
              </a:rPr>
              <a:t>О КОМПАНИИ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191D54-EA06-401A-8952-D90175CB49D6}"/>
              </a:ext>
            </a:extLst>
          </p:cNvPr>
          <p:cNvSpPr txBox="1"/>
          <p:nvPr/>
        </p:nvSpPr>
        <p:spPr>
          <a:xfrm>
            <a:off x="0" y="6536938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b="1">
                <a:solidFill>
                  <a:prstClr val="white">
                    <a:lumMod val="65000"/>
                  </a:prstClr>
                </a:solidFill>
                <a:latin typeface="Calibri"/>
              </a:rPr>
              <a:t>10</a:t>
            </a:r>
          </a:p>
        </p:txBody>
      </p:sp>
      <p:sp>
        <p:nvSpPr>
          <p:cNvPr id="60" name="Прямоугольник: скругленные углы 140">
            <a:extLst>
              <a:ext uri="{FF2B5EF4-FFF2-40B4-BE49-F238E27FC236}">
                <a16:creationId xmlns:a16="http://schemas.microsoft.com/office/drawing/2014/main" id="{A1E2944F-766C-4234-883B-4FAFDE5DF78B}"/>
              </a:ext>
            </a:extLst>
          </p:cNvPr>
          <p:cNvSpPr/>
          <p:nvPr/>
        </p:nvSpPr>
        <p:spPr>
          <a:xfrm flipH="1">
            <a:off x="0" y="1"/>
            <a:ext cx="268819" cy="6859449"/>
          </a:xfrm>
          <a:prstGeom prst="roundRect">
            <a:avLst>
              <a:gd name="adj" fmla="val 0"/>
            </a:avLst>
          </a:prstGeom>
          <a:solidFill>
            <a:srgbClr val="008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6" name="Группа 110">
            <a:extLst>
              <a:ext uri="{FF2B5EF4-FFF2-40B4-BE49-F238E27FC236}">
                <a16:creationId xmlns:a16="http://schemas.microsoft.com/office/drawing/2014/main" id="{AC8111C8-8F53-4B18-86B3-526BBC8CC01C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7411510" y="2387602"/>
            <a:ext cx="2156884" cy="1864783"/>
            <a:chOff x="5246455" y="-384680"/>
            <a:chExt cx="2745173" cy="1865040"/>
          </a:xfrm>
        </p:grpSpPr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41E3D946-E357-4F19-BC6D-066DDBFB3370}"/>
                </a:ext>
              </a:extLst>
            </p:cNvPr>
            <p:cNvSpPr/>
            <p:nvPr/>
          </p:nvSpPr>
          <p:spPr>
            <a:xfrm>
              <a:off x="5246455" y="-384680"/>
              <a:ext cx="2737090" cy="18629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0AEA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anchor="ctr"/>
            <a:lstStyle/>
            <a:p>
              <a:pPr algn="ctr" defTabSz="914354">
                <a:defRPr/>
              </a:pPr>
              <a:r>
                <a:rPr lang="ru-RU" dirty="0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7C14F620-ABFE-4FBF-9F06-C0D98ECB4365}"/>
                </a:ext>
              </a:extLst>
            </p:cNvPr>
            <p:cNvSpPr/>
            <p:nvPr/>
          </p:nvSpPr>
          <p:spPr>
            <a:xfrm>
              <a:off x="5246455" y="495975"/>
              <a:ext cx="2745173" cy="984385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anchor="ctr"/>
            <a:lstStyle/>
            <a:p>
              <a:pPr algn="ctr" defTabSz="914354">
                <a:defRPr/>
              </a:pPr>
              <a:r>
                <a:rPr lang="ru-RU" dirty="0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</p:grpSp>
      <p:grpSp>
        <p:nvGrpSpPr>
          <p:cNvPr id="49" name="Группа 6">
            <a:extLst>
              <a:ext uri="{FF2B5EF4-FFF2-40B4-BE49-F238E27FC236}">
                <a16:creationId xmlns:a16="http://schemas.microsoft.com/office/drawing/2014/main" id="{00FE93A3-B7A9-4F54-9BEC-4E23BE9776F9}"/>
              </a:ext>
            </a:extLst>
          </p:cNvPr>
          <p:cNvGrpSpPr>
            <a:grpSpLocks/>
          </p:cNvGrpSpPr>
          <p:nvPr/>
        </p:nvGrpSpPr>
        <p:grpSpPr bwMode="auto">
          <a:xfrm>
            <a:off x="490179" y="2375076"/>
            <a:ext cx="9199032" cy="1877307"/>
            <a:chOff x="533944" y="4620945"/>
            <a:chExt cx="9201252" cy="1876847"/>
          </a:xfrm>
        </p:grpSpPr>
        <p:grpSp>
          <p:nvGrpSpPr>
            <p:cNvPr id="50" name="Группа 74">
              <a:extLst>
                <a:ext uri="{FF2B5EF4-FFF2-40B4-BE49-F238E27FC236}">
                  <a16:creationId xmlns:a16="http://schemas.microsoft.com/office/drawing/2014/main" id="{629BDF44-563D-4742-82F5-345033E9A7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944" y="4620945"/>
              <a:ext cx="2157403" cy="1876847"/>
              <a:chOff x="5246458" y="-371742"/>
              <a:chExt cx="2792508" cy="1876847"/>
            </a:xfrm>
          </p:grpSpPr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id="{401F419A-22CC-4B69-ACC0-44326D3B49AF}"/>
                  </a:ext>
                </a:extLst>
              </p:cNvPr>
              <p:cNvSpPr/>
              <p:nvPr/>
            </p:nvSpPr>
            <p:spPr>
              <a:xfrm>
                <a:off x="5246458" y="-367266"/>
                <a:ext cx="2781546" cy="18723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0AEA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7" tIns="60959" rIns="121917" bIns="60959" anchor="ctr"/>
              <a:lstStyle/>
              <a:p>
                <a:pPr algn="ctr" defTabSz="914354">
                  <a:defRPr/>
                </a:pPr>
                <a:r>
                  <a:rPr lang="ru-RU" dirty="0">
                    <a:solidFill>
                      <a:prstClr val="white"/>
                    </a:solidFill>
                    <a:latin typeface="Arial"/>
                  </a:rPr>
                  <a:t> </a:t>
                </a:r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78D8E00E-7A97-4B58-8557-E8D645782980}"/>
                  </a:ext>
                </a:extLst>
              </p:cNvPr>
              <p:cNvSpPr/>
              <p:nvPr/>
            </p:nvSpPr>
            <p:spPr>
              <a:xfrm>
                <a:off x="5246458" y="-371742"/>
                <a:ext cx="2792508" cy="976066"/>
              </a:xfrm>
              <a:prstGeom prst="rect">
                <a:avLst/>
              </a:prstGeom>
              <a:solidFill>
                <a:srgbClr val="0085A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7" tIns="60959" rIns="121917" bIns="60959" anchor="ctr"/>
              <a:lstStyle/>
              <a:p>
                <a:pPr algn="ctr" defTabSz="914354">
                  <a:defRPr/>
                </a:pPr>
                <a:r>
                  <a:rPr lang="ru-RU" dirty="0">
                    <a:solidFill>
                      <a:prstClr val="white"/>
                    </a:solidFill>
                    <a:latin typeface="Arial"/>
                  </a:rPr>
                  <a:t> </a:t>
                </a:r>
              </a:p>
            </p:txBody>
          </p:sp>
        </p:grpSp>
        <p:pic>
          <p:nvPicPr>
            <p:cNvPr id="51" name="Рисунок 69">
              <a:extLst>
                <a:ext uri="{FF2B5EF4-FFF2-40B4-BE49-F238E27FC236}">
                  <a16:creationId xmlns:a16="http://schemas.microsoft.com/office/drawing/2014/main" id="{050B607B-67E4-4DC8-8EE1-4E565A5D1D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2522" y="5673955"/>
              <a:ext cx="734536" cy="766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154B548E-CC37-485E-B648-6116B4176F06}"/>
                </a:ext>
              </a:extLst>
            </p:cNvPr>
            <p:cNvSpPr/>
            <p:nvPr/>
          </p:nvSpPr>
          <p:spPr>
            <a:xfrm>
              <a:off x="7495222" y="4627052"/>
              <a:ext cx="2239974" cy="8993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ГОСУДАРСТВЕННЫЕ ЗАКУПКИ</a:t>
              </a:r>
              <a:br>
                <a:rPr lang="ru-RU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по 44-ФЗ</a:t>
              </a:r>
            </a:p>
          </p:txBody>
        </p:sp>
      </p:grp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E89D0B9-256A-44B6-9B38-6B77A2286C59}"/>
              </a:ext>
            </a:extLst>
          </p:cNvPr>
          <p:cNvSpPr/>
          <p:nvPr/>
        </p:nvSpPr>
        <p:spPr>
          <a:xfrm>
            <a:off x="958851" y="5526617"/>
            <a:ext cx="3481916" cy="878416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ru-RU" sz="3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F4EF7A6-9EFE-4D56-AA08-109BE0045411}"/>
              </a:ext>
            </a:extLst>
          </p:cNvPr>
          <p:cNvSpPr/>
          <p:nvPr/>
        </p:nvSpPr>
        <p:spPr>
          <a:xfrm>
            <a:off x="958851" y="2442636"/>
            <a:ext cx="3481916" cy="87841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ru-RU" sz="3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9683F9A-DE6F-4024-8210-6C268377E3AC}"/>
              </a:ext>
            </a:extLst>
          </p:cNvPr>
          <p:cNvSpPr/>
          <p:nvPr/>
        </p:nvSpPr>
        <p:spPr>
          <a:xfrm>
            <a:off x="958851" y="3471336"/>
            <a:ext cx="3481916" cy="87841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ru-RU" sz="3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D104E88A-8E61-4B45-AEFA-7437F667E1F5}"/>
              </a:ext>
            </a:extLst>
          </p:cNvPr>
          <p:cNvSpPr/>
          <p:nvPr/>
        </p:nvSpPr>
        <p:spPr>
          <a:xfrm>
            <a:off x="958851" y="4500036"/>
            <a:ext cx="3481916" cy="878417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ru-RU" sz="3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44AB51AC-EF46-4B7D-AD94-AE8A8A90E6E3}"/>
              </a:ext>
            </a:extLst>
          </p:cNvPr>
          <p:cNvSpPr/>
          <p:nvPr/>
        </p:nvSpPr>
        <p:spPr>
          <a:xfrm>
            <a:off x="1457365" y="608214"/>
            <a:ext cx="1166284" cy="11387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ru-RU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F658B8C-9CE3-44EF-9879-4FF7B6C53BD1}"/>
              </a:ext>
            </a:extLst>
          </p:cNvPr>
          <p:cNvSpPr/>
          <p:nvPr/>
        </p:nvSpPr>
        <p:spPr bwMode="auto">
          <a:xfrm>
            <a:off x="620185" y="279599"/>
            <a:ext cx="352532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>
              <a:defRPr/>
            </a:pPr>
            <a:r>
              <a:rPr lang="en-US" sz="8800" b="1" dirty="0">
                <a:solidFill>
                  <a:srgbClr val="0085A4"/>
                </a:solidFill>
                <a:latin typeface="Calibri"/>
              </a:rPr>
              <a:t>10</a:t>
            </a:r>
            <a:r>
              <a:rPr lang="ru-RU" sz="8800" b="1" dirty="0">
                <a:solidFill>
                  <a:srgbClr val="0085A4"/>
                </a:solidFill>
                <a:latin typeface="Calibri"/>
              </a:rPr>
              <a:t> </a:t>
            </a:r>
            <a:r>
              <a:rPr lang="ru-RU" altLang="ru-RU" sz="4267" b="1" dirty="0">
                <a:solidFill>
                  <a:srgbClr val="0085A4"/>
                </a:solidFill>
              </a:rPr>
              <a:t>СЕКЦИЙ</a:t>
            </a:r>
            <a:endParaRPr lang="ru-RU" sz="8800" dirty="0">
              <a:solidFill>
                <a:srgbClr val="0085A4"/>
              </a:solidFill>
              <a:latin typeface="Calibri"/>
            </a:endParaRPr>
          </a:p>
        </p:txBody>
      </p:sp>
      <p:sp>
        <p:nvSpPr>
          <p:cNvPr id="69" name="Прямоугольник 40">
            <a:extLst>
              <a:ext uri="{FF2B5EF4-FFF2-40B4-BE49-F238E27FC236}">
                <a16:creationId xmlns:a16="http://schemas.microsoft.com/office/drawing/2014/main" id="{17AFC86D-CCE5-4BA5-BBCC-500F5CC6B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186" y="1552916"/>
            <a:ext cx="7865533" cy="6667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None/>
            </a:pPr>
            <a:r>
              <a:rPr lang="ru-RU" altLang="ru-RU" sz="2133" dirty="0">
                <a:solidFill>
                  <a:srgbClr val="000000"/>
                </a:solidFill>
              </a:rPr>
              <a:t>На ЭТП ТЭК-Торг проводят закупки крупнейшие компании РФ</a:t>
            </a:r>
            <a:br>
              <a:rPr lang="ru-RU" altLang="ru-RU" sz="2133" dirty="0">
                <a:solidFill>
                  <a:srgbClr val="000000"/>
                </a:solidFill>
              </a:rPr>
            </a:b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70" name="Picture 2" descr="Картинки по запросу силовые машины логотип">
            <a:extLst>
              <a:ext uri="{FF2B5EF4-FFF2-40B4-BE49-F238E27FC236}">
                <a16:creationId xmlns:a16="http://schemas.microsoft.com/office/drawing/2014/main" id="{94E34572-5072-4854-BEDD-0B9932216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901" y="4705352"/>
            <a:ext cx="527051" cy="55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" name="Группа 12">
            <a:extLst>
              <a:ext uri="{FF2B5EF4-FFF2-40B4-BE49-F238E27FC236}">
                <a16:creationId xmlns:a16="http://schemas.microsoft.com/office/drawing/2014/main" id="{20868131-BA0F-4D71-83F1-07FD8B3077A9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84735" y="2379004"/>
            <a:ext cx="4355815" cy="1883429"/>
            <a:chOff x="2434270" y="-352250"/>
            <a:chExt cx="4164660" cy="1883400"/>
          </a:xfrm>
        </p:grpSpPr>
        <p:grpSp>
          <p:nvGrpSpPr>
            <p:cNvPr id="77" name="Группа 4">
              <a:extLst>
                <a:ext uri="{FF2B5EF4-FFF2-40B4-BE49-F238E27FC236}">
                  <a16:creationId xmlns:a16="http://schemas.microsoft.com/office/drawing/2014/main" id="{7F886B0E-956C-435B-A0D9-A41E8D671E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2984" y="-352250"/>
              <a:ext cx="2035946" cy="1883400"/>
              <a:chOff x="5201530" y="-401078"/>
              <a:chExt cx="2756903" cy="1883400"/>
            </a:xfrm>
          </p:grpSpPr>
          <p:sp>
            <p:nvSpPr>
              <p:cNvPr id="99" name="Прямоугольник 98">
                <a:extLst>
                  <a:ext uri="{FF2B5EF4-FFF2-40B4-BE49-F238E27FC236}">
                    <a16:creationId xmlns:a16="http://schemas.microsoft.com/office/drawing/2014/main" id="{E9705B4F-EBD8-4237-9C3F-E8F17343E119}"/>
                  </a:ext>
                </a:extLst>
              </p:cNvPr>
              <p:cNvSpPr/>
              <p:nvPr/>
            </p:nvSpPr>
            <p:spPr>
              <a:xfrm>
                <a:off x="5201569" y="-401078"/>
                <a:ext cx="2756864" cy="1862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0AEA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7" tIns="60959" rIns="121917" bIns="60959" anchor="ctr"/>
              <a:lstStyle/>
              <a:p>
                <a:pPr algn="ctr" defTabSz="914354">
                  <a:defRPr/>
                </a:pPr>
                <a:r>
                  <a:rPr lang="ru-RU" dirty="0">
                    <a:solidFill>
                      <a:prstClr val="white"/>
                    </a:solidFill>
                    <a:latin typeface="Arial"/>
                  </a:rPr>
                  <a:t> </a:t>
                </a:r>
              </a:p>
            </p:txBody>
          </p:sp>
          <p:sp>
            <p:nvSpPr>
              <p:cNvPr id="100" name="Прямоугольник 99">
                <a:extLst>
                  <a:ext uri="{FF2B5EF4-FFF2-40B4-BE49-F238E27FC236}">
                    <a16:creationId xmlns:a16="http://schemas.microsoft.com/office/drawing/2014/main" id="{562E363C-8BC8-4FDF-A9F5-5B73ECAC76AE}"/>
                  </a:ext>
                </a:extLst>
              </p:cNvPr>
              <p:cNvSpPr/>
              <p:nvPr/>
            </p:nvSpPr>
            <p:spPr>
              <a:xfrm>
                <a:off x="5201530" y="493853"/>
                <a:ext cx="2756867" cy="988469"/>
              </a:xfrm>
              <a:prstGeom prst="rect">
                <a:avLst/>
              </a:prstGeom>
              <a:solidFill>
                <a:srgbClr val="0085A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7" tIns="60959" rIns="121917" bIns="60959" anchor="ctr"/>
              <a:lstStyle/>
              <a:p>
                <a:pPr algn="ctr" defTabSz="914354">
                  <a:defRPr/>
                </a:pPr>
                <a:r>
                  <a:rPr lang="ru-RU" dirty="0">
                    <a:solidFill>
                      <a:prstClr val="white"/>
                    </a:solidFill>
                    <a:latin typeface="Arial"/>
                  </a:rPr>
                  <a:t> </a:t>
                </a:r>
              </a:p>
            </p:txBody>
          </p:sp>
        </p:grpSp>
        <p:grpSp>
          <p:nvGrpSpPr>
            <p:cNvPr id="79" name="Группа 9">
              <a:extLst>
                <a:ext uri="{FF2B5EF4-FFF2-40B4-BE49-F238E27FC236}">
                  <a16:creationId xmlns:a16="http://schemas.microsoft.com/office/drawing/2014/main" id="{50B36325-3DE7-4D0A-B651-809D80B9C3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4270" y="-274751"/>
              <a:ext cx="1473311" cy="1793070"/>
              <a:chOff x="2434270" y="-274751"/>
              <a:chExt cx="1473311" cy="1793070"/>
            </a:xfrm>
          </p:grpSpPr>
          <p:pic>
            <p:nvPicPr>
              <p:cNvPr id="90" name="Рисунок 44">
                <a:extLst>
                  <a:ext uri="{FF2B5EF4-FFF2-40B4-BE49-F238E27FC236}">
                    <a16:creationId xmlns:a16="http://schemas.microsoft.com/office/drawing/2014/main" id="{3E01492A-C281-4EF3-A4AE-94DD164578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2457711" y="-274751"/>
                <a:ext cx="552509" cy="750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" name="Прямоугольник 97">
                <a:extLst>
                  <a:ext uri="{FF2B5EF4-FFF2-40B4-BE49-F238E27FC236}">
                    <a16:creationId xmlns:a16="http://schemas.microsoft.com/office/drawing/2014/main" id="{4F44EFF5-8630-48C2-A0D4-0FA1636F7E22}"/>
                  </a:ext>
                </a:extLst>
              </p:cNvPr>
              <p:cNvSpPr/>
              <p:nvPr/>
            </p:nvSpPr>
            <p:spPr>
              <a:xfrm flipH="1" flipV="1">
                <a:off x="2434270" y="620867"/>
                <a:ext cx="1473311" cy="8974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354">
                  <a:defRPr/>
                </a:pPr>
                <a:r>
                  <a:rPr lang="ru-RU" sz="16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РОСНЕФТЬ</a:t>
                </a:r>
              </a:p>
            </p:txBody>
          </p:sp>
        </p:grpSp>
      </p:grpSp>
      <p:grpSp>
        <p:nvGrpSpPr>
          <p:cNvPr id="101" name="Группа 21">
            <a:extLst>
              <a:ext uri="{FF2B5EF4-FFF2-40B4-BE49-F238E27FC236}">
                <a16:creationId xmlns:a16="http://schemas.microsoft.com/office/drawing/2014/main" id="{B3A2F4C5-6D53-4219-A47F-02093AFEF286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10119" y="4432302"/>
            <a:ext cx="2349500" cy="1900767"/>
            <a:chOff x="1746384" y="2233595"/>
            <a:chExt cx="2350709" cy="1899369"/>
          </a:xfrm>
        </p:grpSpPr>
        <p:grpSp>
          <p:nvGrpSpPr>
            <p:cNvPr id="102" name="Группа 90">
              <a:extLst>
                <a:ext uri="{FF2B5EF4-FFF2-40B4-BE49-F238E27FC236}">
                  <a16:creationId xmlns:a16="http://schemas.microsoft.com/office/drawing/2014/main" id="{41C648FF-B6D4-44C9-9DF8-EB8F732AF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6384" y="2233595"/>
              <a:ext cx="2350709" cy="1899369"/>
              <a:chOff x="4596165" y="-373011"/>
              <a:chExt cx="2247022" cy="1899369"/>
            </a:xfrm>
          </p:grpSpPr>
          <p:grpSp>
            <p:nvGrpSpPr>
              <p:cNvPr id="104" name="Группа 92">
                <a:extLst>
                  <a:ext uri="{FF2B5EF4-FFF2-40B4-BE49-F238E27FC236}">
                    <a16:creationId xmlns:a16="http://schemas.microsoft.com/office/drawing/2014/main" id="{9B5382F8-9A33-43B3-9EBE-E4CF312EBA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6165" y="-356091"/>
                <a:ext cx="2036490" cy="1882449"/>
                <a:chOff x="5246459" y="-404919"/>
                <a:chExt cx="2757638" cy="1882449"/>
              </a:xfrm>
            </p:grpSpPr>
            <p:sp>
              <p:nvSpPr>
                <p:cNvPr id="106" name="Прямоугольник 105">
                  <a:extLst>
                    <a:ext uri="{FF2B5EF4-FFF2-40B4-BE49-F238E27FC236}">
                      <a16:creationId xmlns:a16="http://schemas.microsoft.com/office/drawing/2014/main" id="{54281C81-1E69-456E-9C6D-AFA6BEA3594E}"/>
                    </a:ext>
                  </a:extLst>
                </p:cNvPr>
                <p:cNvSpPr/>
                <p:nvPr/>
              </p:nvSpPr>
              <p:spPr>
                <a:xfrm>
                  <a:off x="5246459" y="-383767"/>
                  <a:ext cx="2757638" cy="18612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0AEA5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917" tIns="60959" rIns="121917" bIns="60959" anchor="ctr"/>
                <a:lstStyle/>
                <a:p>
                  <a:pPr algn="ctr" defTabSz="914354">
                    <a:defRPr/>
                  </a:pPr>
                  <a:r>
                    <a:rPr lang="ru-RU" dirty="0">
                      <a:solidFill>
                        <a:prstClr val="white"/>
                      </a:solidFill>
                      <a:latin typeface="Arial"/>
                    </a:rPr>
                    <a:t> </a:t>
                  </a:r>
                </a:p>
              </p:txBody>
            </p:sp>
            <p:sp>
              <p:nvSpPr>
                <p:cNvPr id="107" name="Прямоугольник 106">
                  <a:extLst>
                    <a:ext uri="{FF2B5EF4-FFF2-40B4-BE49-F238E27FC236}">
                      <a16:creationId xmlns:a16="http://schemas.microsoft.com/office/drawing/2014/main" id="{CC80DC37-DADF-4054-A6C8-A06B7BB3D89C}"/>
                    </a:ext>
                  </a:extLst>
                </p:cNvPr>
                <p:cNvSpPr/>
                <p:nvPr/>
              </p:nvSpPr>
              <p:spPr>
                <a:xfrm>
                  <a:off x="5246459" y="-404919"/>
                  <a:ext cx="2753527" cy="930649"/>
                </a:xfrm>
                <a:prstGeom prst="rect">
                  <a:avLst/>
                </a:prstGeom>
                <a:solidFill>
                  <a:srgbClr val="0085A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917" tIns="60959" rIns="121917" bIns="60959" anchor="ctr"/>
                <a:lstStyle/>
                <a:p>
                  <a:pPr algn="ctr" defTabSz="914354">
                    <a:defRPr/>
                  </a:pPr>
                  <a:r>
                    <a:rPr lang="ru-RU" dirty="0">
                      <a:solidFill>
                        <a:prstClr val="white"/>
                      </a:solidFill>
                      <a:latin typeface="Arial"/>
                    </a:rPr>
                    <a:t> </a:t>
                  </a:r>
                </a:p>
              </p:txBody>
            </p:sp>
          </p:grpSp>
          <p:sp>
            <p:nvSpPr>
              <p:cNvPr id="105" name="Прямоугольник 104">
                <a:extLst>
                  <a:ext uri="{FF2B5EF4-FFF2-40B4-BE49-F238E27FC236}">
                    <a16:creationId xmlns:a16="http://schemas.microsoft.com/office/drawing/2014/main" id="{2CBA5BA4-6118-4C40-B3EA-C57C844BF90D}"/>
                  </a:ext>
                </a:extLst>
              </p:cNvPr>
              <p:cNvSpPr/>
              <p:nvPr/>
            </p:nvSpPr>
            <p:spPr>
              <a:xfrm flipV="1">
                <a:off x="4701431" y="-373011"/>
                <a:ext cx="2141756" cy="89892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354">
                  <a:defRPr/>
                </a:pPr>
                <a:r>
                  <a:rPr lang="ru-RU" sz="16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ГАЗПРОМ БУРЕНИЕ</a:t>
                </a:r>
              </a:p>
            </p:txBody>
          </p:sp>
        </p:grpSp>
        <p:pic>
          <p:nvPicPr>
            <p:cNvPr id="103" name="Рисунок 39">
              <a:extLst>
                <a:ext uri="{FF2B5EF4-FFF2-40B4-BE49-F238E27FC236}">
                  <a16:creationId xmlns:a16="http://schemas.microsoft.com/office/drawing/2014/main" id="{EB9B9354-1703-4481-8449-E635A0D1F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1935688" y="3393675"/>
              <a:ext cx="1172444" cy="578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" name="Группа 26">
            <a:extLst>
              <a:ext uri="{FF2B5EF4-FFF2-40B4-BE49-F238E27FC236}">
                <a16:creationId xmlns:a16="http://schemas.microsoft.com/office/drawing/2014/main" id="{FD9857C4-8829-4837-B308-8B6980C0B3C3}"/>
              </a:ext>
            </a:extLst>
          </p:cNvPr>
          <p:cNvGrpSpPr>
            <a:grpSpLocks/>
          </p:cNvGrpSpPr>
          <p:nvPr/>
        </p:nvGrpSpPr>
        <p:grpSpPr bwMode="auto">
          <a:xfrm>
            <a:off x="7408335" y="4442886"/>
            <a:ext cx="2343151" cy="1873249"/>
            <a:chOff x="12679084" y="1298829"/>
            <a:chExt cx="2341938" cy="1873789"/>
          </a:xfrm>
        </p:grpSpPr>
        <p:grpSp>
          <p:nvGrpSpPr>
            <p:cNvPr id="109" name="Группа 123">
              <a:extLst>
                <a:ext uri="{FF2B5EF4-FFF2-40B4-BE49-F238E27FC236}">
                  <a16:creationId xmlns:a16="http://schemas.microsoft.com/office/drawing/2014/main" id="{5663E1BA-5380-4F09-9AA7-7B9BB424E1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79084" y="1298829"/>
              <a:ext cx="2341938" cy="1873789"/>
              <a:chOff x="4596170" y="-335852"/>
              <a:chExt cx="2238638" cy="1873789"/>
            </a:xfrm>
          </p:grpSpPr>
          <p:grpSp>
            <p:nvGrpSpPr>
              <p:cNvPr id="111" name="Группа 125">
                <a:extLst>
                  <a:ext uri="{FF2B5EF4-FFF2-40B4-BE49-F238E27FC236}">
                    <a16:creationId xmlns:a16="http://schemas.microsoft.com/office/drawing/2014/main" id="{418D7BC8-CBB8-4D6D-87D6-37AFF66A3A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6170" y="-335852"/>
                <a:ext cx="2052239" cy="1873789"/>
                <a:chOff x="5246459" y="-384680"/>
                <a:chExt cx="2778962" cy="1873789"/>
              </a:xfrm>
            </p:grpSpPr>
            <p:sp>
              <p:nvSpPr>
                <p:cNvPr id="113" name="Прямоугольник 112">
                  <a:extLst>
                    <a:ext uri="{FF2B5EF4-FFF2-40B4-BE49-F238E27FC236}">
                      <a16:creationId xmlns:a16="http://schemas.microsoft.com/office/drawing/2014/main" id="{B0BBA0CD-53E5-4AA0-B14A-0803C4227FFA}"/>
                    </a:ext>
                  </a:extLst>
                </p:cNvPr>
                <p:cNvSpPr/>
                <p:nvPr/>
              </p:nvSpPr>
              <p:spPr>
                <a:xfrm>
                  <a:off x="5246459" y="-384680"/>
                  <a:ext cx="2779438" cy="18632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0AEA5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917" tIns="60959" rIns="121917" bIns="60959" anchor="ctr"/>
                <a:lstStyle/>
                <a:p>
                  <a:pPr algn="ctr" defTabSz="914354">
                    <a:defRPr/>
                  </a:pPr>
                  <a:r>
                    <a:rPr lang="ru-RU" dirty="0">
                      <a:solidFill>
                        <a:prstClr val="white"/>
                      </a:solidFill>
                      <a:latin typeface="Arial"/>
                    </a:rPr>
                    <a:t> </a:t>
                  </a:r>
                </a:p>
              </p:txBody>
            </p:sp>
            <p:sp>
              <p:nvSpPr>
                <p:cNvPr id="114" name="Прямоугольник 113">
                  <a:extLst>
                    <a:ext uri="{FF2B5EF4-FFF2-40B4-BE49-F238E27FC236}">
                      <a16:creationId xmlns:a16="http://schemas.microsoft.com/office/drawing/2014/main" id="{08ED409C-7929-40A6-98F0-BFB67E8897F5}"/>
                    </a:ext>
                  </a:extLst>
                </p:cNvPr>
                <p:cNvSpPr/>
                <p:nvPr/>
              </p:nvSpPr>
              <p:spPr>
                <a:xfrm>
                  <a:off x="5260152" y="551156"/>
                  <a:ext cx="2765745" cy="937953"/>
                </a:xfrm>
                <a:prstGeom prst="rect">
                  <a:avLst/>
                </a:prstGeom>
                <a:solidFill>
                  <a:srgbClr val="0085A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917" tIns="60959" rIns="121917" bIns="60959" anchor="ctr"/>
                <a:lstStyle/>
                <a:p>
                  <a:pPr algn="ctr" defTabSz="914354">
                    <a:defRPr/>
                  </a:pPr>
                  <a:r>
                    <a:rPr lang="ru-RU" dirty="0">
                      <a:solidFill>
                        <a:prstClr val="white"/>
                      </a:solidFill>
                      <a:latin typeface="Arial"/>
                    </a:rPr>
                    <a:t> </a:t>
                  </a:r>
                </a:p>
              </p:txBody>
            </p:sp>
          </p:grpSp>
          <p:sp>
            <p:nvSpPr>
              <p:cNvPr id="112" name="Прямоугольник 111">
                <a:extLst>
                  <a:ext uri="{FF2B5EF4-FFF2-40B4-BE49-F238E27FC236}">
                    <a16:creationId xmlns:a16="http://schemas.microsoft.com/office/drawing/2014/main" id="{10F0314A-7882-48BF-BE91-04C90ABF2DB3}"/>
                  </a:ext>
                </a:extLst>
              </p:cNvPr>
              <p:cNvSpPr/>
              <p:nvPr/>
            </p:nvSpPr>
            <p:spPr>
              <a:xfrm>
                <a:off x="4693238" y="627508"/>
                <a:ext cx="2141570" cy="8977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354">
                  <a:defRPr/>
                </a:pPr>
                <a:r>
                  <a:rPr lang="ru-RU" sz="16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ИНТЕРНЕТ-МАГАЗИН</a:t>
                </a:r>
              </a:p>
            </p:txBody>
          </p:sp>
        </p:grpSp>
        <p:pic>
          <p:nvPicPr>
            <p:cNvPr id="110" name="Рисунок 5" descr="Тележка для покупок">
              <a:extLst>
                <a:ext uri="{FF2B5EF4-FFF2-40B4-BE49-F238E27FC236}">
                  <a16:creationId xmlns:a16="http://schemas.microsoft.com/office/drawing/2014/main" id="{66783F21-D1B8-4BF8-BBE3-68DFE0EAB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29290" y="1457624"/>
              <a:ext cx="674867" cy="67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5" name="Группа 29">
            <a:extLst>
              <a:ext uri="{FF2B5EF4-FFF2-40B4-BE49-F238E27FC236}">
                <a16:creationId xmlns:a16="http://schemas.microsoft.com/office/drawing/2014/main" id="{9C1050A4-45DF-4F4F-8C98-54138837947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120219" y="2391835"/>
            <a:ext cx="2353733" cy="3924300"/>
            <a:chOff x="9093821" y="2760673"/>
            <a:chExt cx="2354469" cy="3915211"/>
          </a:xfrm>
        </p:grpSpPr>
        <p:grpSp>
          <p:nvGrpSpPr>
            <p:cNvPr id="116" name="Группа 137">
              <a:extLst>
                <a:ext uri="{FF2B5EF4-FFF2-40B4-BE49-F238E27FC236}">
                  <a16:creationId xmlns:a16="http://schemas.microsoft.com/office/drawing/2014/main" id="{86F0DBA6-2584-4E41-873E-F27808155D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93821" y="2760673"/>
              <a:ext cx="2354469" cy="3915211"/>
              <a:chOff x="4606366" y="-2391025"/>
              <a:chExt cx="2250615" cy="3915211"/>
            </a:xfrm>
          </p:grpSpPr>
          <p:grpSp>
            <p:nvGrpSpPr>
              <p:cNvPr id="118" name="Группа 139">
                <a:extLst>
                  <a:ext uri="{FF2B5EF4-FFF2-40B4-BE49-F238E27FC236}">
                    <a16:creationId xmlns:a16="http://schemas.microsoft.com/office/drawing/2014/main" id="{57AB79A0-F44C-4D5D-ABE6-238DA8805A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3035" y="-2391025"/>
                <a:ext cx="2033946" cy="3915211"/>
                <a:chOff x="5553662" y="-2439853"/>
                <a:chExt cx="2754193" cy="3915211"/>
              </a:xfrm>
            </p:grpSpPr>
            <p:sp>
              <p:nvSpPr>
                <p:cNvPr id="120" name="Прямоугольник 119">
                  <a:extLst>
                    <a:ext uri="{FF2B5EF4-FFF2-40B4-BE49-F238E27FC236}">
                      <a16:creationId xmlns:a16="http://schemas.microsoft.com/office/drawing/2014/main" id="{B226F8EC-908B-4DE9-9400-086DDE65B617}"/>
                    </a:ext>
                  </a:extLst>
                </p:cNvPr>
                <p:cNvSpPr/>
                <p:nvPr/>
              </p:nvSpPr>
              <p:spPr>
                <a:xfrm>
                  <a:off x="5569961" y="-2439853"/>
                  <a:ext cx="2754338" cy="39025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0AEA5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917" tIns="60959" rIns="121917" bIns="60959" anchor="ctr"/>
                <a:lstStyle/>
                <a:p>
                  <a:pPr algn="ctr" defTabSz="914354">
                    <a:defRPr/>
                  </a:pPr>
                  <a:r>
                    <a:rPr lang="ru-RU" dirty="0">
                      <a:solidFill>
                        <a:prstClr val="white"/>
                      </a:solidFill>
                      <a:latin typeface="Arial"/>
                    </a:rPr>
                    <a:t> </a:t>
                  </a:r>
                </a:p>
              </p:txBody>
            </p:sp>
            <p:sp>
              <p:nvSpPr>
                <p:cNvPr id="121" name="Прямоугольник 120">
                  <a:extLst>
                    <a:ext uri="{FF2B5EF4-FFF2-40B4-BE49-F238E27FC236}">
                      <a16:creationId xmlns:a16="http://schemas.microsoft.com/office/drawing/2014/main" id="{65038AF6-A919-48BF-B7EE-10556C9CE159}"/>
                    </a:ext>
                  </a:extLst>
                </p:cNvPr>
                <p:cNvSpPr/>
                <p:nvPr/>
              </p:nvSpPr>
              <p:spPr>
                <a:xfrm>
                  <a:off x="5569961" y="497610"/>
                  <a:ext cx="2754338" cy="981971"/>
                </a:xfrm>
                <a:prstGeom prst="rect">
                  <a:avLst/>
                </a:prstGeom>
                <a:solidFill>
                  <a:srgbClr val="0085A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917" tIns="60959" rIns="121917" bIns="60959" anchor="ctr"/>
                <a:lstStyle/>
                <a:p>
                  <a:pPr algn="ctr" defTabSz="914354">
                    <a:defRPr/>
                  </a:pPr>
                  <a:r>
                    <a:rPr lang="ru-RU" dirty="0">
                      <a:solidFill>
                        <a:prstClr val="white"/>
                      </a:solidFill>
                      <a:latin typeface="Arial"/>
                    </a:rPr>
                    <a:t> </a:t>
                  </a:r>
                </a:p>
              </p:txBody>
            </p:sp>
          </p:grpSp>
          <p:sp>
            <p:nvSpPr>
              <p:cNvPr id="119" name="Прямоугольник 118">
                <a:extLst>
                  <a:ext uri="{FF2B5EF4-FFF2-40B4-BE49-F238E27FC236}">
                    <a16:creationId xmlns:a16="http://schemas.microsoft.com/office/drawing/2014/main" id="{6803ECDA-C087-48F0-9D0C-1C86C4E833AF}"/>
                  </a:ext>
                </a:extLst>
              </p:cNvPr>
              <p:cNvSpPr/>
              <p:nvPr/>
            </p:nvSpPr>
            <p:spPr>
              <a:xfrm rot="10800000">
                <a:off x="4610414" y="611904"/>
                <a:ext cx="2141323" cy="8974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354">
                  <a:defRPr/>
                </a:pPr>
                <a:r>
                  <a:rPr lang="ru-RU" sz="16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КОММЕРЧЕСКИЕ</a:t>
                </a:r>
                <a:br>
                  <a:rPr lang="ru-RU" sz="16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ru-RU" sz="16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ЗАКУПКИ + 223 ФЗ</a:t>
                </a:r>
              </a:p>
            </p:txBody>
          </p:sp>
        </p:grpSp>
        <p:pic>
          <p:nvPicPr>
            <p:cNvPr id="117" name="Рисунок 28">
              <a:extLst>
                <a:ext uri="{FF2B5EF4-FFF2-40B4-BE49-F238E27FC236}">
                  <a16:creationId xmlns:a16="http://schemas.microsoft.com/office/drawing/2014/main" id="{274D4D6C-3F19-41CB-BEA5-E30609694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9885" y="5080830"/>
              <a:ext cx="501467" cy="501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" name="Группа 1">
            <a:extLst>
              <a:ext uri="{FF2B5EF4-FFF2-40B4-BE49-F238E27FC236}">
                <a16:creationId xmlns:a16="http://schemas.microsoft.com/office/drawing/2014/main" id="{4121CDB4-2F2A-48E7-A7BB-032ABA545A93}"/>
              </a:ext>
            </a:extLst>
          </p:cNvPr>
          <p:cNvGrpSpPr>
            <a:grpSpLocks/>
          </p:cNvGrpSpPr>
          <p:nvPr/>
        </p:nvGrpSpPr>
        <p:grpSpPr bwMode="auto">
          <a:xfrm>
            <a:off x="5304369" y="3460751"/>
            <a:ext cx="1807633" cy="2681816"/>
            <a:chOff x="6476681" y="2478278"/>
            <a:chExt cx="1808127" cy="2682260"/>
          </a:xfrm>
        </p:grpSpPr>
        <p:pic>
          <p:nvPicPr>
            <p:cNvPr id="123" name="Рисунок 32">
              <a:extLst>
                <a:ext uri="{FF2B5EF4-FFF2-40B4-BE49-F238E27FC236}">
                  <a16:creationId xmlns:a16="http://schemas.microsoft.com/office/drawing/2014/main" id="{2BB2D100-E004-46D7-8EF5-85BBDED55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859" y="3548538"/>
              <a:ext cx="886146" cy="33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Рисунок 33">
              <a:extLst>
                <a:ext uri="{FF2B5EF4-FFF2-40B4-BE49-F238E27FC236}">
                  <a16:creationId xmlns:a16="http://schemas.microsoft.com/office/drawing/2014/main" id="{22E84210-8966-4149-815C-94B19EC57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494" r="-4236"/>
            <a:stretch>
              <a:fillRect/>
            </a:stretch>
          </p:blipFill>
          <p:spPr bwMode="auto">
            <a:xfrm>
              <a:off x="6533381" y="3889950"/>
              <a:ext cx="1101234" cy="546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6">
              <a:extLst>
                <a:ext uri="{FF2B5EF4-FFF2-40B4-BE49-F238E27FC236}">
                  <a16:creationId xmlns:a16="http://schemas.microsoft.com/office/drawing/2014/main" id="{132F7A19-039E-4C94-9CA1-C304AB040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681" y="4609852"/>
              <a:ext cx="853156" cy="550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3" descr="C:\Users\Anna Chukhanova\Desktop\Railwaystroy.jpg">
              <a:extLst>
                <a:ext uri="{FF2B5EF4-FFF2-40B4-BE49-F238E27FC236}">
                  <a16:creationId xmlns:a16="http://schemas.microsoft.com/office/drawing/2014/main" id="{5DCB2B4E-216B-4F76-8325-F45B7EC81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184" y="3266016"/>
              <a:ext cx="1213437" cy="145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" name="Рисунок 31">
              <a:extLst>
                <a:ext uri="{FF2B5EF4-FFF2-40B4-BE49-F238E27FC236}">
                  <a16:creationId xmlns:a16="http://schemas.microsoft.com/office/drawing/2014/main" id="{615357C0-9A12-4E36-AB70-22E6F5EBF0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8266" y="2478278"/>
              <a:ext cx="849492" cy="418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2" descr="ФГУП «Охрана» Росгвардии">
              <a:extLst>
                <a:ext uri="{FF2B5EF4-FFF2-40B4-BE49-F238E27FC236}">
                  <a16:creationId xmlns:a16="http://schemas.microsoft.com/office/drawing/2014/main" id="{9BB50C22-F3DE-4A32-A1B5-B4C8F071C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4181" y="4445152"/>
              <a:ext cx="740627" cy="6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9" name="Группа 16">
            <a:extLst>
              <a:ext uri="{FF2B5EF4-FFF2-40B4-BE49-F238E27FC236}">
                <a16:creationId xmlns:a16="http://schemas.microsoft.com/office/drawing/2014/main" id="{DF0C2A5E-7C31-444E-9A2F-EA6DCF4DECE9}"/>
              </a:ext>
            </a:extLst>
          </p:cNvPr>
          <p:cNvGrpSpPr>
            <a:grpSpLocks/>
          </p:cNvGrpSpPr>
          <p:nvPr/>
        </p:nvGrpSpPr>
        <p:grpSpPr bwMode="auto">
          <a:xfrm>
            <a:off x="2813053" y="4442884"/>
            <a:ext cx="2366433" cy="1879600"/>
            <a:chOff x="7354514" y="2623706"/>
            <a:chExt cx="2366128" cy="1880288"/>
          </a:xfrm>
        </p:grpSpPr>
        <p:grpSp>
          <p:nvGrpSpPr>
            <p:cNvPr id="130" name="Группа 117">
              <a:extLst>
                <a:ext uri="{FF2B5EF4-FFF2-40B4-BE49-F238E27FC236}">
                  <a16:creationId xmlns:a16="http://schemas.microsoft.com/office/drawing/2014/main" id="{366078F8-27AA-40C1-AA6A-B7ACDAADD555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7354514" y="2623706"/>
              <a:ext cx="2152041" cy="1880288"/>
              <a:chOff x="5246458" y="-423322"/>
              <a:chExt cx="2785568" cy="1872511"/>
            </a:xfrm>
          </p:grpSpPr>
          <p:sp>
            <p:nvSpPr>
              <p:cNvPr id="133" name="Прямоугольник 132">
                <a:extLst>
                  <a:ext uri="{FF2B5EF4-FFF2-40B4-BE49-F238E27FC236}">
                    <a16:creationId xmlns:a16="http://schemas.microsoft.com/office/drawing/2014/main" id="{2F5CFDF8-F75A-4922-B5B8-951FF2448B38}"/>
                  </a:ext>
                </a:extLst>
              </p:cNvPr>
              <p:cNvSpPr/>
              <p:nvPr/>
            </p:nvSpPr>
            <p:spPr>
              <a:xfrm>
                <a:off x="5246458" y="-385366"/>
                <a:ext cx="2785996" cy="18345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0AEA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7" tIns="60959" rIns="121917" bIns="60959" anchor="ctr"/>
              <a:lstStyle/>
              <a:p>
                <a:pPr algn="ctr" defTabSz="914354">
                  <a:defRPr/>
                </a:pPr>
                <a:r>
                  <a:rPr lang="ru-RU" dirty="0">
                    <a:solidFill>
                      <a:prstClr val="white"/>
                    </a:solidFill>
                    <a:latin typeface="Arial"/>
                  </a:rPr>
                  <a:t> </a:t>
                </a:r>
              </a:p>
            </p:txBody>
          </p:sp>
          <p:sp>
            <p:nvSpPr>
              <p:cNvPr id="134" name="Прямоугольник 133">
                <a:extLst>
                  <a:ext uri="{FF2B5EF4-FFF2-40B4-BE49-F238E27FC236}">
                    <a16:creationId xmlns:a16="http://schemas.microsoft.com/office/drawing/2014/main" id="{8A0F69E2-0A6C-4F37-BC83-DA40B8AB9DD0}"/>
                  </a:ext>
                </a:extLst>
              </p:cNvPr>
              <p:cNvSpPr/>
              <p:nvPr/>
            </p:nvSpPr>
            <p:spPr>
              <a:xfrm>
                <a:off x="5246458" y="-423322"/>
                <a:ext cx="2785996" cy="940473"/>
              </a:xfrm>
              <a:prstGeom prst="rect">
                <a:avLst/>
              </a:prstGeom>
              <a:solidFill>
                <a:srgbClr val="0085A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7" tIns="60959" rIns="121917" bIns="60959" anchor="ctr"/>
              <a:lstStyle/>
              <a:p>
                <a:pPr algn="ctr" defTabSz="914354">
                  <a:defRPr/>
                </a:pPr>
                <a:r>
                  <a:rPr lang="ru-RU" dirty="0">
                    <a:solidFill>
                      <a:prstClr val="white"/>
                    </a:solidFill>
                    <a:latin typeface="Arial"/>
                  </a:rPr>
                  <a:t> </a:t>
                </a:r>
              </a:p>
            </p:txBody>
          </p:sp>
        </p:grpSp>
        <p:pic>
          <p:nvPicPr>
            <p:cNvPr id="131" name="Рисунок 85">
              <a:extLst>
                <a:ext uri="{FF2B5EF4-FFF2-40B4-BE49-F238E27FC236}">
                  <a16:creationId xmlns:a16="http://schemas.microsoft.com/office/drawing/2014/main" id="{6C697597-D89D-49D6-BCC2-FF81D7018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0785" y="2870587"/>
              <a:ext cx="1083025" cy="48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2" name="Прямоугольник 131">
              <a:extLst>
                <a:ext uri="{FF2B5EF4-FFF2-40B4-BE49-F238E27FC236}">
                  <a16:creationId xmlns:a16="http://schemas.microsoft.com/office/drawing/2014/main" id="{F1F29BC1-2099-4B65-9A9C-E0D2BA501161}"/>
                </a:ext>
              </a:extLst>
            </p:cNvPr>
            <p:cNvSpPr/>
            <p:nvPr/>
          </p:nvSpPr>
          <p:spPr>
            <a:xfrm>
              <a:off x="7481498" y="3599846"/>
              <a:ext cx="2239144" cy="8999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РЖД</a:t>
              </a:r>
            </a:p>
          </p:txBody>
        </p:sp>
      </p:grpSp>
      <p:grpSp>
        <p:nvGrpSpPr>
          <p:cNvPr id="135" name="Группа 22">
            <a:extLst>
              <a:ext uri="{FF2B5EF4-FFF2-40B4-BE49-F238E27FC236}">
                <a16:creationId xmlns:a16="http://schemas.microsoft.com/office/drawing/2014/main" id="{34296285-01E9-442F-967A-0FB1510394B7}"/>
              </a:ext>
            </a:extLst>
          </p:cNvPr>
          <p:cNvGrpSpPr>
            <a:grpSpLocks/>
          </p:cNvGrpSpPr>
          <p:nvPr/>
        </p:nvGrpSpPr>
        <p:grpSpPr bwMode="auto">
          <a:xfrm>
            <a:off x="9728202" y="2379136"/>
            <a:ext cx="2114551" cy="1132417"/>
            <a:chOff x="6923953" y="-57785"/>
            <a:chExt cx="2115465" cy="966224"/>
          </a:xfrm>
        </p:grpSpPr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4DB06BCE-3757-473C-BD87-9F7B4A43212C}"/>
                </a:ext>
              </a:extLst>
            </p:cNvPr>
            <p:cNvSpPr/>
            <p:nvPr/>
          </p:nvSpPr>
          <p:spPr>
            <a:xfrm>
              <a:off x="6923953" y="-48754"/>
              <a:ext cx="2115465" cy="9571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0AEA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anchor="ctr"/>
            <a:lstStyle/>
            <a:p>
              <a:pPr algn="ctr" defTabSz="914354">
                <a:defRPr/>
              </a:pPr>
              <a:r>
                <a:rPr lang="ru-RU" dirty="0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137" name="Прямоугольник 136">
              <a:extLst>
                <a:ext uri="{FF2B5EF4-FFF2-40B4-BE49-F238E27FC236}">
                  <a16:creationId xmlns:a16="http://schemas.microsoft.com/office/drawing/2014/main" id="{FB87BC72-FC7D-49D1-BB24-51289E793AF7}"/>
                </a:ext>
              </a:extLst>
            </p:cNvPr>
            <p:cNvSpPr/>
            <p:nvPr/>
          </p:nvSpPr>
          <p:spPr>
            <a:xfrm>
              <a:off x="6923953" y="-57785"/>
              <a:ext cx="2115465" cy="500270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anchor="ctr"/>
            <a:lstStyle/>
            <a:p>
              <a:pPr algn="ctr" defTabSz="914354">
                <a:defRPr/>
              </a:pPr>
              <a:r>
                <a:rPr lang="ru-RU" dirty="0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</p:grp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63D9596C-7DC6-44E2-8BEB-948758B56054}"/>
              </a:ext>
            </a:extLst>
          </p:cNvPr>
          <p:cNvSpPr/>
          <p:nvPr/>
        </p:nvSpPr>
        <p:spPr>
          <a:xfrm>
            <a:off x="9787467" y="2402417"/>
            <a:ext cx="1384300" cy="556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54">
              <a:lnSpc>
                <a:spcPts val="1300"/>
              </a:lnSpc>
              <a:defRPr/>
            </a:pPr>
            <a:r>
              <a:rPr lang="ru-RU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ПРОДАЖА ИМУЩЕСТВА</a:t>
            </a:r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40E15973-7955-4486-9F13-639C473ADEB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155" y="3005575"/>
            <a:ext cx="441959" cy="443775"/>
          </a:xfrm>
          <a:prstGeom prst="rect">
            <a:avLst/>
          </a:prstGeom>
        </p:spPr>
      </p:pic>
      <p:grpSp>
        <p:nvGrpSpPr>
          <p:cNvPr id="140" name="Группа 46">
            <a:extLst>
              <a:ext uri="{FF2B5EF4-FFF2-40B4-BE49-F238E27FC236}">
                <a16:creationId xmlns:a16="http://schemas.microsoft.com/office/drawing/2014/main" id="{8041380F-D8AB-4B1D-9248-B22442E053F9}"/>
              </a:ext>
            </a:extLst>
          </p:cNvPr>
          <p:cNvGrpSpPr>
            <a:grpSpLocks/>
          </p:cNvGrpSpPr>
          <p:nvPr/>
        </p:nvGrpSpPr>
        <p:grpSpPr bwMode="auto">
          <a:xfrm>
            <a:off x="9728202" y="5107520"/>
            <a:ext cx="2146300" cy="1198033"/>
            <a:chOff x="9708984" y="5208757"/>
            <a:chExt cx="2146936" cy="1199627"/>
          </a:xfrm>
        </p:grpSpPr>
        <p:sp>
          <p:nvSpPr>
            <p:cNvPr id="141" name="Прямоугольник 140">
              <a:extLst>
                <a:ext uri="{FF2B5EF4-FFF2-40B4-BE49-F238E27FC236}">
                  <a16:creationId xmlns:a16="http://schemas.microsoft.com/office/drawing/2014/main" id="{E9EC3261-F248-46FF-91E0-A0C46BBE87B4}"/>
                </a:ext>
              </a:extLst>
            </p:cNvPr>
            <p:cNvSpPr/>
            <p:nvPr/>
          </p:nvSpPr>
          <p:spPr>
            <a:xfrm>
              <a:off x="9708984" y="5212996"/>
              <a:ext cx="2129998" cy="119538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0AEA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anchor="ctr"/>
            <a:lstStyle/>
            <a:p>
              <a:pPr algn="ctr" defTabSz="914354">
                <a:defRPr/>
              </a:pPr>
              <a:r>
                <a:rPr lang="ru-RU" dirty="0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BCA07F4F-F2F0-407B-BBC9-AC54517901C3}"/>
                </a:ext>
              </a:extLst>
            </p:cNvPr>
            <p:cNvSpPr/>
            <p:nvPr/>
          </p:nvSpPr>
          <p:spPr>
            <a:xfrm rot="10800000">
              <a:off x="9708984" y="5208757"/>
              <a:ext cx="2146936" cy="623128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anchor="ctr"/>
            <a:lstStyle/>
            <a:p>
              <a:pPr algn="ctr" defTabSz="914354">
                <a:defRPr/>
              </a:pPr>
              <a:r>
                <a:rPr lang="ru-RU" dirty="0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</p:grpSp>
      <p:pic>
        <p:nvPicPr>
          <p:cNvPr id="143" name="Рисунок 36">
            <a:extLst>
              <a:ext uri="{FF2B5EF4-FFF2-40B4-BE49-F238E27FC236}">
                <a16:creationId xmlns:a16="http://schemas.microsoft.com/office/drawing/2014/main" id="{8DE18F61-1473-4A1F-A680-656157BA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7169" y="5793317"/>
            <a:ext cx="336551" cy="45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592DB1E4-B2A6-4552-BCF4-9AA2143C9F2A}"/>
              </a:ext>
            </a:extLst>
          </p:cNvPr>
          <p:cNvSpPr/>
          <p:nvPr/>
        </p:nvSpPr>
        <p:spPr>
          <a:xfrm>
            <a:off x="9776885" y="5084235"/>
            <a:ext cx="1598083" cy="641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54">
              <a:defRPr/>
            </a:pPr>
            <a:r>
              <a:rPr lang="ru-RU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РЕАЛИЗАЦИЯ УВС</a:t>
            </a:r>
          </a:p>
        </p:txBody>
      </p:sp>
      <p:grpSp>
        <p:nvGrpSpPr>
          <p:cNvPr id="145" name="Группа 45">
            <a:extLst>
              <a:ext uri="{FF2B5EF4-FFF2-40B4-BE49-F238E27FC236}">
                <a16:creationId xmlns:a16="http://schemas.microsoft.com/office/drawing/2014/main" id="{0A220725-1E35-4D9E-9361-19F33AC5C3E6}"/>
              </a:ext>
            </a:extLst>
          </p:cNvPr>
          <p:cNvGrpSpPr>
            <a:grpSpLocks/>
          </p:cNvGrpSpPr>
          <p:nvPr/>
        </p:nvGrpSpPr>
        <p:grpSpPr bwMode="auto">
          <a:xfrm>
            <a:off x="9721853" y="3710517"/>
            <a:ext cx="2230967" cy="1193800"/>
            <a:chOff x="9720628" y="3957284"/>
            <a:chExt cx="2228899" cy="1193748"/>
          </a:xfrm>
        </p:grpSpPr>
        <p:grpSp>
          <p:nvGrpSpPr>
            <p:cNvPr id="146" name="Группа 109">
              <a:extLst>
                <a:ext uri="{FF2B5EF4-FFF2-40B4-BE49-F238E27FC236}">
                  <a16:creationId xmlns:a16="http://schemas.microsoft.com/office/drawing/2014/main" id="{A06E9511-C225-4E61-B642-7081388F7F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0628" y="3957284"/>
              <a:ext cx="2129867" cy="1193748"/>
              <a:chOff x="6840577" y="-197858"/>
              <a:chExt cx="2129867" cy="822325"/>
            </a:xfrm>
          </p:grpSpPr>
          <p:sp>
            <p:nvSpPr>
              <p:cNvPr id="149" name="Прямоугольник 148">
                <a:extLst>
                  <a:ext uri="{FF2B5EF4-FFF2-40B4-BE49-F238E27FC236}">
                    <a16:creationId xmlns:a16="http://schemas.microsoft.com/office/drawing/2014/main" id="{0038676B-BFD4-4382-AB09-8A7BAEC1EF3C}"/>
                  </a:ext>
                </a:extLst>
              </p:cNvPr>
              <p:cNvSpPr/>
              <p:nvPr/>
            </p:nvSpPr>
            <p:spPr>
              <a:xfrm>
                <a:off x="6840577" y="-197858"/>
                <a:ext cx="2129507" cy="8223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B0AEA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7" tIns="60959" rIns="121917" bIns="60959" anchor="ctr"/>
              <a:lstStyle/>
              <a:p>
                <a:pPr algn="ctr" defTabSz="914354">
                  <a:defRPr/>
                </a:pPr>
                <a:r>
                  <a:rPr lang="ru-RU" dirty="0">
                    <a:solidFill>
                      <a:prstClr val="white"/>
                    </a:solidFill>
                    <a:latin typeface="Arial"/>
                  </a:rPr>
                  <a:t> </a:t>
                </a:r>
              </a:p>
            </p:txBody>
          </p:sp>
          <p:sp>
            <p:nvSpPr>
              <p:cNvPr id="150" name="Прямоугольник 149">
                <a:extLst>
                  <a:ext uri="{FF2B5EF4-FFF2-40B4-BE49-F238E27FC236}">
                    <a16:creationId xmlns:a16="http://schemas.microsoft.com/office/drawing/2014/main" id="{ADFE1B7B-B4C0-4F0F-A80D-7D6378F67946}"/>
                  </a:ext>
                </a:extLst>
              </p:cNvPr>
              <p:cNvSpPr/>
              <p:nvPr/>
            </p:nvSpPr>
            <p:spPr>
              <a:xfrm>
                <a:off x="6840577" y="-196400"/>
                <a:ext cx="2129507" cy="406789"/>
              </a:xfrm>
              <a:prstGeom prst="rect">
                <a:avLst/>
              </a:prstGeom>
              <a:solidFill>
                <a:srgbClr val="0085A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7" tIns="60959" rIns="121917" bIns="60959" anchor="ctr"/>
              <a:lstStyle/>
              <a:p>
                <a:pPr algn="ctr" defTabSz="914354">
                  <a:defRPr/>
                </a:pPr>
                <a:r>
                  <a:rPr lang="ru-RU" dirty="0">
                    <a:solidFill>
                      <a:prstClr val="white"/>
                    </a:solidFill>
                    <a:latin typeface="Arial"/>
                  </a:rPr>
                  <a:t> </a:t>
                </a:r>
              </a:p>
            </p:txBody>
          </p:sp>
        </p:grpSp>
        <p:sp>
          <p:nvSpPr>
            <p:cNvPr id="148" name="TextBox 136">
              <a:extLst>
                <a:ext uri="{FF2B5EF4-FFF2-40B4-BE49-F238E27FC236}">
                  <a16:creationId xmlns:a16="http://schemas.microsoft.com/office/drawing/2014/main" id="{EE788391-2688-4676-A4FB-1B80B177F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85849" y="4029108"/>
              <a:ext cx="2163678" cy="27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54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ru-RU" altLang="ru-RU" sz="1200" b="1" dirty="0">
                  <a:solidFill>
                    <a:srgbClr val="FFFFFF"/>
                  </a:solidFill>
                  <a:cs typeface="Calibri" panose="020F0502020204030204" pitchFamily="34" charset="0"/>
                </a:rPr>
                <a:t>ФИНАНСОВЫЕ ПРОДУКТЫ</a:t>
              </a:r>
            </a:p>
          </p:txBody>
        </p:sp>
      </p:grpSp>
      <p:pic>
        <p:nvPicPr>
          <p:cNvPr id="151" name="Picture 2" descr="Картинки по запросу силовые машины логотип">
            <a:extLst>
              <a:ext uri="{FF2B5EF4-FFF2-40B4-BE49-F238E27FC236}">
                <a16:creationId xmlns:a16="http://schemas.microsoft.com/office/drawing/2014/main" id="{AEA34303-3EE9-4E35-82D2-F1E7175E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2" y="4555068"/>
            <a:ext cx="529167" cy="5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Рисунок 41">
            <a:extLst>
              <a:ext uri="{FF2B5EF4-FFF2-40B4-BE49-F238E27FC236}">
                <a16:creationId xmlns:a16="http://schemas.microsoft.com/office/drawing/2014/main" id="{D6D174C9-EE6A-4F82-9A93-B48BCA3F5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062" y="3462308"/>
            <a:ext cx="820319" cy="76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Прямоугольник 152">
            <a:extLst>
              <a:ext uri="{FF2B5EF4-FFF2-40B4-BE49-F238E27FC236}">
                <a16:creationId xmlns:a16="http://schemas.microsoft.com/office/drawing/2014/main" id="{64E77116-C52A-4D9B-B8D9-F13D21673977}"/>
              </a:ext>
            </a:extLst>
          </p:cNvPr>
          <p:cNvSpPr/>
          <p:nvPr/>
        </p:nvSpPr>
        <p:spPr bwMode="auto">
          <a:xfrm>
            <a:off x="2881841" y="2380999"/>
            <a:ext cx="1568451" cy="899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54">
              <a:defRPr/>
            </a:pPr>
            <a:r>
              <a:rPr lang="ru-RU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ИНТЕР РАО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5006E2A-3D61-4D70-A60E-6B05741D85B9}"/>
              </a:ext>
            </a:extLst>
          </p:cNvPr>
          <p:cNvSpPr txBox="1"/>
          <p:nvPr/>
        </p:nvSpPr>
        <p:spPr>
          <a:xfrm>
            <a:off x="11730261" y="6410355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defTabSz="914377">
              <a:defRPr sz="1200">
                <a:solidFill>
                  <a:schemeClr val="bg1">
                    <a:lumMod val="65000"/>
                  </a:schemeClr>
                </a:solidFill>
                <a:latin typeface="Calibri"/>
              </a:defRPr>
            </a:lvl1pPr>
          </a:lstStyle>
          <a:p>
            <a:r>
              <a:rPr lang="ru-RU" dirty="0"/>
              <a:t>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F4F488-FA6F-4215-8A74-87C815A01DB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74155" y="4355483"/>
            <a:ext cx="1644952" cy="4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90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49E3A5-7247-41EB-A0C7-0A707557A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9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77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AF511B-85B9-4BA3-8C52-37B0CBECA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1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B597E3-EA82-4EAD-BA2C-2169BB551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9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34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D0BF50-94F0-4DF5-8611-CBB3D4F28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0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25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0218E9-6EA3-4D4F-87A5-A3764DC72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23" y="0"/>
            <a:ext cx="12325646" cy="55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26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51E146-E6D3-44F9-B2FE-AB7E1D0F3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2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84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D57B60-3F35-484C-9255-37A6F98EC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" b="770"/>
          <a:stretch/>
        </p:blipFill>
        <p:spPr>
          <a:xfrm>
            <a:off x="17930" y="0"/>
            <a:ext cx="12174070" cy="68356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CC07C9-D376-A84D-8BDE-CE98BCE84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43" y="4548554"/>
            <a:ext cx="6268743" cy="2309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D2BD0B-DE9A-4842-BB0D-C384FC4DD00E}"/>
              </a:ext>
            </a:extLst>
          </p:cNvPr>
          <p:cNvSpPr txBox="1"/>
          <p:nvPr/>
        </p:nvSpPr>
        <p:spPr>
          <a:xfrm>
            <a:off x="6595451" y="3963779"/>
            <a:ext cx="5249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Электронный Аукцион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D9A56A-B271-F841-9923-3E8FCEC13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92295" y="446956"/>
            <a:ext cx="2829011" cy="6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38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49DA69-C45A-4ADC-890C-6A32CC91F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40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4962FB-4BE6-4CE4-917F-6E8915541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39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AAACDD-716C-4D22-AE69-FE16549A4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85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18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59FACF-E1E3-4E43-AA87-3CC5C6E3E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620" y="145983"/>
            <a:ext cx="1682105" cy="4518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64A9BFB-1440-4C51-8C85-552F1892473B}"/>
              </a:ext>
            </a:extLst>
          </p:cNvPr>
          <p:cNvGrpSpPr/>
          <p:nvPr/>
        </p:nvGrpSpPr>
        <p:grpSpPr>
          <a:xfrm>
            <a:off x="406604" y="5169458"/>
            <a:ext cx="3772771" cy="1338353"/>
            <a:chOff x="838763" y="1153130"/>
            <a:chExt cx="3772771" cy="133835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5B268C0-F3A9-4217-937E-2E337B1678CE}"/>
                </a:ext>
              </a:extLst>
            </p:cNvPr>
            <p:cNvSpPr/>
            <p:nvPr/>
          </p:nvSpPr>
          <p:spPr>
            <a:xfrm>
              <a:off x="838763" y="1173554"/>
              <a:ext cx="2659825" cy="1317929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EED2D75A-C9F4-4977-B48E-6694771AA346}"/>
                </a:ext>
              </a:extLst>
            </p:cNvPr>
            <p:cNvSpPr/>
            <p:nvPr/>
          </p:nvSpPr>
          <p:spPr>
            <a:xfrm>
              <a:off x="999208" y="1153130"/>
              <a:ext cx="361232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defTabSz="914377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/>
                </a:rPr>
                <a:t>&gt;</a:t>
              </a:r>
              <a:r>
                <a:rPr lang="ru-RU" sz="4000" b="1" dirty="0">
                  <a:solidFill>
                    <a:prstClr val="white"/>
                  </a:solidFill>
                  <a:latin typeface="Arial"/>
                </a:rPr>
                <a:t>720 000</a:t>
              </a:r>
            </a:p>
            <a:p>
              <a:pPr defTabSz="914377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Arial"/>
                  <a:cs typeface="Arial" panose="020B0604020202020204" pitchFamily="34" charset="0"/>
                </a:rPr>
                <a:t>ПОСТАВЩИКОВ</a:t>
              </a:r>
              <a:br>
                <a:rPr lang="ru-RU" sz="1600" b="1" dirty="0">
                  <a:solidFill>
                    <a:prstClr val="white"/>
                  </a:solidFill>
                  <a:latin typeface="Arial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prstClr val="white"/>
                  </a:solidFill>
                  <a:latin typeface="Arial"/>
                  <a:cs typeface="Arial" panose="020B0604020202020204" pitchFamily="34" charset="0"/>
                </a:rPr>
                <a:t>в БАЗЕ ЭТП ТЭК-Торг</a:t>
              </a:r>
              <a:endParaRPr lang="ru-RU" sz="1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DCE2646-41AA-4343-8E8D-D6803862D6EE}"/>
              </a:ext>
            </a:extLst>
          </p:cNvPr>
          <p:cNvGrpSpPr/>
          <p:nvPr/>
        </p:nvGrpSpPr>
        <p:grpSpPr>
          <a:xfrm>
            <a:off x="6144452" y="5182187"/>
            <a:ext cx="3954417" cy="1320419"/>
            <a:chOff x="788356" y="1410326"/>
            <a:chExt cx="3954417" cy="1320417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99B7224-1D69-4836-B466-D4345721D8CD}"/>
                </a:ext>
              </a:extLst>
            </p:cNvPr>
            <p:cNvSpPr/>
            <p:nvPr/>
          </p:nvSpPr>
          <p:spPr>
            <a:xfrm>
              <a:off x="788356" y="1410326"/>
              <a:ext cx="2659825" cy="1320417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66C6CB20-1E0A-48BF-91E3-FD540E68712D}"/>
                </a:ext>
              </a:extLst>
            </p:cNvPr>
            <p:cNvSpPr/>
            <p:nvPr/>
          </p:nvSpPr>
          <p:spPr>
            <a:xfrm>
              <a:off x="944267" y="1448793"/>
              <a:ext cx="3798506" cy="1200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defTabSz="914354">
                <a:defRPr/>
              </a:pPr>
              <a:r>
                <a:rPr lang="ru-RU" sz="4000" b="1" dirty="0">
                  <a:solidFill>
                    <a:prstClr val="white"/>
                  </a:solidFill>
                  <a:latin typeface="Calibri"/>
                </a:rPr>
                <a:t>3,2</a:t>
              </a:r>
              <a:r>
                <a:rPr lang="ru-RU" sz="2000" b="1" dirty="0">
                  <a:solidFill>
                    <a:prstClr val="white"/>
                  </a:solidFill>
                  <a:latin typeface="Calibri"/>
                </a:rPr>
                <a:t> заявки/лот</a:t>
              </a:r>
              <a:endParaRPr lang="en-US" sz="2000" b="1" dirty="0">
                <a:solidFill>
                  <a:prstClr val="white"/>
                </a:solidFill>
                <a:latin typeface="Calibri"/>
              </a:endParaRPr>
            </a:p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СРЕДНЯЯ </a:t>
              </a:r>
              <a:b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КОНКУРЕНЦИЯ</a:t>
              </a:r>
              <a:endParaRPr lang="ru-RU" sz="16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8D580AD7-D617-40FC-B8F2-4AEE07DE01F7}"/>
              </a:ext>
            </a:extLst>
          </p:cNvPr>
          <p:cNvGrpSpPr/>
          <p:nvPr/>
        </p:nvGrpSpPr>
        <p:grpSpPr>
          <a:xfrm>
            <a:off x="8967963" y="5169458"/>
            <a:ext cx="3825901" cy="1326127"/>
            <a:chOff x="838763" y="1165357"/>
            <a:chExt cx="3825901" cy="1326126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4F7EAE1F-0B15-45FC-9AC0-22AA45D3F4E9}"/>
                </a:ext>
              </a:extLst>
            </p:cNvPr>
            <p:cNvSpPr/>
            <p:nvPr/>
          </p:nvSpPr>
          <p:spPr>
            <a:xfrm>
              <a:off x="838763" y="1171066"/>
              <a:ext cx="2659825" cy="1320417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0F135480-714D-4246-B394-EE4C5CF90770}"/>
                </a:ext>
              </a:extLst>
            </p:cNvPr>
            <p:cNvSpPr/>
            <p:nvPr/>
          </p:nvSpPr>
          <p:spPr>
            <a:xfrm>
              <a:off x="1052339" y="1165357"/>
              <a:ext cx="3612325" cy="1200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defTabSz="914354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libri"/>
                </a:rPr>
                <a:t>&gt;</a:t>
              </a:r>
              <a:r>
                <a:rPr lang="ru-RU" sz="4000" b="1" dirty="0">
                  <a:solidFill>
                    <a:prstClr val="white"/>
                  </a:solidFill>
                  <a:latin typeface="Calibri"/>
                </a:rPr>
                <a:t>59</a:t>
              </a:r>
              <a:r>
                <a:rPr lang="en-US" sz="4000" b="1" dirty="0">
                  <a:solidFill>
                    <a:prstClr val="white"/>
                  </a:solidFill>
                  <a:latin typeface="Calibri"/>
                </a:rPr>
                <a:t>%</a:t>
              </a:r>
              <a:endParaRPr lang="ru-RU" sz="4000" b="1" dirty="0">
                <a:solidFill>
                  <a:prstClr val="white"/>
                </a:solidFill>
                <a:latin typeface="Calibri"/>
              </a:endParaRPr>
            </a:p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ДОЛЯ МСП</a:t>
              </a:r>
            </a:p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на ЭТП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F7067F2-695E-4DEE-B4BF-F81E16059819}"/>
              </a:ext>
            </a:extLst>
          </p:cNvPr>
          <p:cNvGrpSpPr/>
          <p:nvPr/>
        </p:nvGrpSpPr>
        <p:grpSpPr>
          <a:xfrm>
            <a:off x="3228014" y="5186188"/>
            <a:ext cx="2785711" cy="1325315"/>
            <a:chOff x="838763" y="1171066"/>
            <a:chExt cx="2785711" cy="1320417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26CB12FB-102A-4CFC-9082-9F1C9168C1A8}"/>
                </a:ext>
              </a:extLst>
            </p:cNvPr>
            <p:cNvSpPr/>
            <p:nvPr/>
          </p:nvSpPr>
          <p:spPr>
            <a:xfrm>
              <a:off x="838763" y="1171066"/>
              <a:ext cx="2764402" cy="1320417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9412C8B7-3E88-406D-B9F4-24BA91EB1FDD}"/>
                </a:ext>
              </a:extLst>
            </p:cNvPr>
            <p:cNvSpPr/>
            <p:nvPr/>
          </p:nvSpPr>
          <p:spPr>
            <a:xfrm>
              <a:off x="890755" y="1181772"/>
              <a:ext cx="2733719" cy="119589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914354">
                <a:defRPr/>
              </a:pPr>
              <a:r>
                <a:rPr lang="ru-RU" sz="4000" b="1" dirty="0">
                  <a:solidFill>
                    <a:prstClr val="white"/>
                  </a:solidFill>
                  <a:latin typeface="Calibri"/>
                </a:rPr>
                <a:t>15,5</a:t>
              </a:r>
              <a:r>
                <a:rPr lang="ru-RU" sz="2400" b="1" dirty="0">
                  <a:solidFill>
                    <a:prstClr val="white"/>
                  </a:solidFill>
                  <a:latin typeface="Calibri"/>
                </a:rPr>
                <a:t> трлн руб. </a:t>
              </a:r>
            </a:p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ОПУБЛИКОВАННЫХ</a:t>
              </a:r>
            </a:p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ЗАКУПОК</a:t>
              </a:r>
            </a:p>
          </p:txBody>
        </p:sp>
      </p:grpSp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C39E65C9-B570-414A-8B7F-B4CB5A361005}"/>
              </a:ext>
            </a:extLst>
          </p:cNvPr>
          <p:cNvSpPr txBox="1">
            <a:spLocks/>
          </p:cNvSpPr>
          <p:nvPr/>
        </p:nvSpPr>
        <p:spPr>
          <a:xfrm>
            <a:off x="420309" y="-143353"/>
            <a:ext cx="8547656" cy="100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ru-RU" sz="2133" dirty="0">
                <a:solidFill>
                  <a:prstClr val="black"/>
                </a:solidFill>
                <a:latin typeface="+mn-lt"/>
                <a:ea typeface="Cambria" panose="02040503050406030204" pitchFamily="18" charset="0"/>
                <a:cs typeface="Calibri Light" panose="020F0302020204030204" pitchFamily="34" charset="0"/>
              </a:rPr>
              <a:t>ОБ ЭЛЕКТРОННОЙ ПЛОЩАДКЕ ТЭК-ТОРГ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191D54-EA06-401A-8952-D90175CB49D6}"/>
              </a:ext>
            </a:extLst>
          </p:cNvPr>
          <p:cNvSpPr txBox="1"/>
          <p:nvPr/>
        </p:nvSpPr>
        <p:spPr>
          <a:xfrm>
            <a:off x="0" y="6536938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b="1">
                <a:solidFill>
                  <a:prstClr val="white">
                    <a:lumMod val="65000"/>
                  </a:prstClr>
                </a:solidFill>
                <a:latin typeface="Calibri"/>
              </a:rPr>
              <a:t>10</a:t>
            </a:r>
          </a:p>
        </p:txBody>
      </p:sp>
      <p:sp>
        <p:nvSpPr>
          <p:cNvPr id="60" name="Прямоугольник: скругленные углы 140">
            <a:extLst>
              <a:ext uri="{FF2B5EF4-FFF2-40B4-BE49-F238E27FC236}">
                <a16:creationId xmlns:a16="http://schemas.microsoft.com/office/drawing/2014/main" id="{A1E2944F-766C-4234-883B-4FAFDE5DF78B}"/>
              </a:ext>
            </a:extLst>
          </p:cNvPr>
          <p:cNvSpPr/>
          <p:nvPr/>
        </p:nvSpPr>
        <p:spPr>
          <a:xfrm flipH="1">
            <a:off x="0" y="1"/>
            <a:ext cx="268819" cy="6859449"/>
          </a:xfrm>
          <a:prstGeom prst="roundRect">
            <a:avLst>
              <a:gd name="adj" fmla="val 0"/>
            </a:avLst>
          </a:prstGeom>
          <a:solidFill>
            <a:srgbClr val="008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7D715-0189-49A7-A462-8CEB13352B79}"/>
              </a:ext>
            </a:extLst>
          </p:cNvPr>
          <p:cNvSpPr txBox="1"/>
          <p:nvPr/>
        </p:nvSpPr>
        <p:spPr>
          <a:xfrm>
            <a:off x="11730261" y="6410355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4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76B77DB-EA83-46DB-B485-D583F0C38397}"/>
              </a:ext>
            </a:extLst>
          </p:cNvPr>
          <p:cNvGrpSpPr/>
          <p:nvPr/>
        </p:nvGrpSpPr>
        <p:grpSpPr>
          <a:xfrm>
            <a:off x="6236366" y="865785"/>
            <a:ext cx="5732935" cy="4089315"/>
            <a:chOff x="6650819" y="851110"/>
            <a:chExt cx="5236903" cy="4089315"/>
          </a:xfrm>
        </p:grpSpPr>
        <p:graphicFrame>
          <p:nvGraphicFramePr>
            <p:cNvPr id="61" name="Диаграмма 60">
              <a:extLst>
                <a:ext uri="{FF2B5EF4-FFF2-40B4-BE49-F238E27FC236}">
                  <a16:creationId xmlns:a16="http://schemas.microsoft.com/office/drawing/2014/main" id="{F3A24B0C-1CBA-41B1-9CE8-471D2998819E}"/>
                </a:ext>
              </a:extLst>
            </p:cNvPr>
            <p:cNvGraphicFramePr/>
            <p:nvPr/>
          </p:nvGraphicFramePr>
          <p:xfrm>
            <a:off x="6650819" y="2108012"/>
            <a:ext cx="5236903" cy="24517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C8FFF68B-C693-41C7-A76C-CFB1CF27DC21}"/>
                </a:ext>
              </a:extLst>
            </p:cNvPr>
            <p:cNvSpPr/>
            <p:nvPr/>
          </p:nvSpPr>
          <p:spPr>
            <a:xfrm>
              <a:off x="6858803" y="1840304"/>
              <a:ext cx="2209227" cy="769634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defTabSz="914377">
                <a:defRPr/>
              </a:pPr>
              <a:r>
                <a:rPr lang="ru-RU" sz="1467" i="1" dirty="0">
                  <a:solidFill>
                    <a:prstClr val="black"/>
                  </a:solidFill>
                  <a:latin typeface="Arial"/>
                </a:rPr>
                <a:t>Объем опубликованных</a:t>
              </a:r>
            </a:p>
            <a:p>
              <a:pPr defTabSz="914377">
                <a:defRPr/>
              </a:pPr>
              <a:r>
                <a:rPr lang="ru-RU" sz="1467" i="1" dirty="0">
                  <a:solidFill>
                    <a:prstClr val="black"/>
                  </a:solidFill>
                  <a:latin typeface="Arial"/>
                </a:rPr>
                <a:t>на ЭТП закупок,</a:t>
              </a:r>
            </a:p>
            <a:p>
              <a:pPr defTabSz="914377">
                <a:defRPr/>
              </a:pPr>
              <a:r>
                <a:rPr lang="ru-RU" sz="1467" i="1" dirty="0">
                  <a:solidFill>
                    <a:prstClr val="black"/>
                  </a:solidFill>
                  <a:latin typeface="Arial"/>
                </a:rPr>
                <a:t>трлн руб.</a:t>
              </a:r>
            </a:p>
          </p:txBody>
        </p:sp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55BA7FD-1014-4341-89AB-A053216A18FC}"/>
                </a:ext>
              </a:extLst>
            </p:cNvPr>
            <p:cNvGrpSpPr/>
            <p:nvPr/>
          </p:nvGrpSpPr>
          <p:grpSpPr>
            <a:xfrm>
              <a:off x="6993095" y="4542836"/>
              <a:ext cx="4006656" cy="397589"/>
              <a:chOff x="6808511" y="6526821"/>
              <a:chExt cx="4006656" cy="397589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49456D8-44BE-4B11-8D25-3F77452488AC}"/>
                  </a:ext>
                </a:extLst>
              </p:cNvPr>
              <p:cNvSpPr txBox="1"/>
              <p:nvPr/>
            </p:nvSpPr>
            <p:spPr>
              <a:xfrm>
                <a:off x="6808511" y="6543221"/>
                <a:ext cx="748723" cy="37965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867" dirty="0">
                    <a:solidFill>
                      <a:prstClr val="black"/>
                    </a:solidFill>
                    <a:latin typeface="Arial"/>
                  </a:rPr>
                  <a:t>2015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98BE8C8-363E-4AEB-A4B0-D4A9CB6CCDCE}"/>
                  </a:ext>
                </a:extLst>
              </p:cNvPr>
              <p:cNvSpPr txBox="1"/>
              <p:nvPr/>
            </p:nvSpPr>
            <p:spPr>
              <a:xfrm>
                <a:off x="7477846" y="6543221"/>
                <a:ext cx="748723" cy="37965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867" dirty="0">
                    <a:solidFill>
                      <a:prstClr val="black"/>
                    </a:solidFill>
                    <a:latin typeface="Arial"/>
                  </a:rPr>
                  <a:t>2016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431D7A4-2646-4E9C-99D9-82B4BB06C02C}"/>
                  </a:ext>
                </a:extLst>
              </p:cNvPr>
              <p:cNvSpPr txBox="1"/>
              <p:nvPr/>
            </p:nvSpPr>
            <p:spPr>
              <a:xfrm>
                <a:off x="8139041" y="6526821"/>
                <a:ext cx="748723" cy="37965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867" dirty="0">
                    <a:solidFill>
                      <a:prstClr val="black"/>
                    </a:solidFill>
                    <a:latin typeface="Arial"/>
                  </a:rPr>
                  <a:t>2017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6A55388-DFC2-4989-8E68-1F0D5023F133}"/>
                  </a:ext>
                </a:extLst>
              </p:cNvPr>
              <p:cNvSpPr txBox="1"/>
              <p:nvPr/>
            </p:nvSpPr>
            <p:spPr>
              <a:xfrm>
                <a:off x="8781966" y="6544754"/>
                <a:ext cx="748723" cy="37965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867" dirty="0">
                    <a:solidFill>
                      <a:prstClr val="black"/>
                    </a:solidFill>
                    <a:latin typeface="Arial"/>
                  </a:rPr>
                  <a:t>2018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79DC706-233F-4710-831C-6A302FBBBD6A}"/>
                  </a:ext>
                </a:extLst>
              </p:cNvPr>
              <p:cNvSpPr txBox="1"/>
              <p:nvPr/>
            </p:nvSpPr>
            <p:spPr>
              <a:xfrm>
                <a:off x="9451301" y="6535303"/>
                <a:ext cx="748723" cy="37965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867" dirty="0">
                    <a:solidFill>
                      <a:prstClr val="black"/>
                    </a:solidFill>
                    <a:latin typeface="Arial"/>
                  </a:rPr>
                  <a:t>2019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E093F78-7F08-4C98-B7E6-706D2EA4CDC8}"/>
                  </a:ext>
                </a:extLst>
              </p:cNvPr>
              <p:cNvSpPr txBox="1"/>
              <p:nvPr/>
            </p:nvSpPr>
            <p:spPr>
              <a:xfrm>
                <a:off x="10066444" y="6535303"/>
                <a:ext cx="748723" cy="37965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867" dirty="0">
                    <a:solidFill>
                      <a:prstClr val="black"/>
                    </a:solidFill>
                    <a:latin typeface="Arial"/>
                  </a:rPr>
                  <a:t>2020</a:t>
                </a:r>
              </a:p>
            </p:txBody>
          </p:sp>
        </p:grp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D651069D-461F-4ADB-9247-522CFD95E98E}"/>
                </a:ext>
              </a:extLst>
            </p:cNvPr>
            <p:cNvSpPr/>
            <p:nvPr/>
          </p:nvSpPr>
          <p:spPr>
            <a:xfrm>
              <a:off x="6795011" y="851110"/>
              <a:ext cx="4702113" cy="400110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defTabSz="990502">
                <a:spcBef>
                  <a:spcPts val="1300"/>
                </a:spcBef>
                <a:defRPr sz="2200" b="0" i="0" u="none" strike="noStrike" kern="1200" baseline="0">
                  <a:solidFill>
                    <a:prstClr val="black">
                      <a:lumMod val="50000"/>
                      <a:lumOff val="50000"/>
                    </a:prst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r>
                <a:rPr lang="ru-RU" sz="2000" b="1" dirty="0">
                  <a:solidFill>
                    <a:srgbClr val="0E779D"/>
                  </a:solidFill>
                  <a:latin typeface="Arial"/>
                  <a:cs typeface="Arial" panose="020B0604020202020204" pitchFamily="34" charset="0"/>
                </a:rPr>
                <a:t>Стабильная динамика роста</a:t>
              </a:r>
            </a:p>
          </p:txBody>
        </p:sp>
      </p:grpSp>
      <p:sp>
        <p:nvSpPr>
          <p:cNvPr id="74" name="Полилиния 8">
            <a:extLst>
              <a:ext uri="{FF2B5EF4-FFF2-40B4-BE49-F238E27FC236}">
                <a16:creationId xmlns:a16="http://schemas.microsoft.com/office/drawing/2014/main" id="{5F05BA96-EAF0-4507-9696-B2753F0C7305}"/>
              </a:ext>
            </a:extLst>
          </p:cNvPr>
          <p:cNvSpPr/>
          <p:nvPr/>
        </p:nvSpPr>
        <p:spPr>
          <a:xfrm>
            <a:off x="6970530" y="1590426"/>
            <a:ext cx="4279371" cy="2091255"/>
          </a:xfrm>
          <a:custGeom>
            <a:avLst/>
            <a:gdLst>
              <a:gd name="connsiteX0" fmla="*/ 0 w 2519680"/>
              <a:gd name="connsiteY0" fmla="*/ 2204720 h 2204720"/>
              <a:gd name="connsiteX1" fmla="*/ 538480 w 2519680"/>
              <a:gd name="connsiteY1" fmla="*/ 1595120 h 2204720"/>
              <a:gd name="connsiteX2" fmla="*/ 741680 w 2519680"/>
              <a:gd name="connsiteY2" fmla="*/ 1198880 h 2204720"/>
              <a:gd name="connsiteX3" fmla="*/ 1300480 w 2519680"/>
              <a:gd name="connsiteY3" fmla="*/ 944880 h 2204720"/>
              <a:gd name="connsiteX4" fmla="*/ 1625600 w 2519680"/>
              <a:gd name="connsiteY4" fmla="*/ 254000 h 2204720"/>
              <a:gd name="connsiteX5" fmla="*/ 2519680 w 2519680"/>
              <a:gd name="connsiteY5" fmla="*/ 0 h 2204720"/>
              <a:gd name="connsiteX0" fmla="*/ 0 w 2519680"/>
              <a:gd name="connsiteY0" fmla="*/ 2204720 h 2204720"/>
              <a:gd name="connsiteX1" fmla="*/ 538480 w 2519680"/>
              <a:gd name="connsiteY1" fmla="*/ 1595120 h 2204720"/>
              <a:gd name="connsiteX2" fmla="*/ 741680 w 2519680"/>
              <a:gd name="connsiteY2" fmla="*/ 1198880 h 2204720"/>
              <a:gd name="connsiteX3" fmla="*/ 1300480 w 2519680"/>
              <a:gd name="connsiteY3" fmla="*/ 944880 h 2204720"/>
              <a:gd name="connsiteX4" fmla="*/ 1625600 w 2519680"/>
              <a:gd name="connsiteY4" fmla="*/ 254000 h 2204720"/>
              <a:gd name="connsiteX5" fmla="*/ 2519680 w 2519680"/>
              <a:gd name="connsiteY5" fmla="*/ 0 h 2204720"/>
              <a:gd name="connsiteX0" fmla="*/ 0 w 2519680"/>
              <a:gd name="connsiteY0" fmla="*/ 2204720 h 2204720"/>
              <a:gd name="connsiteX1" fmla="*/ 538480 w 2519680"/>
              <a:gd name="connsiteY1" fmla="*/ 1595120 h 2204720"/>
              <a:gd name="connsiteX2" fmla="*/ 741680 w 2519680"/>
              <a:gd name="connsiteY2" fmla="*/ 1198880 h 2204720"/>
              <a:gd name="connsiteX3" fmla="*/ 1300480 w 2519680"/>
              <a:gd name="connsiteY3" fmla="*/ 944880 h 2204720"/>
              <a:gd name="connsiteX4" fmla="*/ 1625600 w 2519680"/>
              <a:gd name="connsiteY4" fmla="*/ 254000 h 2204720"/>
              <a:gd name="connsiteX5" fmla="*/ 2519680 w 2519680"/>
              <a:gd name="connsiteY5" fmla="*/ 0 h 2204720"/>
              <a:gd name="connsiteX0" fmla="*/ 0 w 2519680"/>
              <a:gd name="connsiteY0" fmla="*/ 2204720 h 2204720"/>
              <a:gd name="connsiteX1" fmla="*/ 538480 w 2519680"/>
              <a:gd name="connsiteY1" fmla="*/ 1595120 h 2204720"/>
              <a:gd name="connsiteX2" fmla="*/ 741680 w 2519680"/>
              <a:gd name="connsiteY2" fmla="*/ 1198880 h 2204720"/>
              <a:gd name="connsiteX3" fmla="*/ 1300480 w 2519680"/>
              <a:gd name="connsiteY3" fmla="*/ 944880 h 2204720"/>
              <a:gd name="connsiteX4" fmla="*/ 1625600 w 2519680"/>
              <a:gd name="connsiteY4" fmla="*/ 254000 h 2204720"/>
              <a:gd name="connsiteX5" fmla="*/ 2519680 w 2519680"/>
              <a:gd name="connsiteY5" fmla="*/ 0 h 2204720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625600 w 2473764"/>
              <a:gd name="connsiteY4" fmla="*/ 836558 h 2787278"/>
              <a:gd name="connsiteX5" fmla="*/ 2473764 w 2473764"/>
              <a:gd name="connsiteY5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625600 w 2473764"/>
              <a:gd name="connsiteY4" fmla="*/ 836558 h 2787278"/>
              <a:gd name="connsiteX5" fmla="*/ 2473764 w 2473764"/>
              <a:gd name="connsiteY5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625600 w 2473764"/>
              <a:gd name="connsiteY4" fmla="*/ 836558 h 2787278"/>
              <a:gd name="connsiteX5" fmla="*/ 1921449 w 2473764"/>
              <a:gd name="connsiteY5" fmla="*/ 510544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625600 w 2473764"/>
              <a:gd name="connsiteY4" fmla="*/ 836558 h 2787278"/>
              <a:gd name="connsiteX5" fmla="*/ 1921449 w 2473764"/>
              <a:gd name="connsiteY5" fmla="*/ 510544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83858 w 2473764"/>
              <a:gd name="connsiteY4" fmla="*/ 1059476 h 2787278"/>
              <a:gd name="connsiteX5" fmla="*/ 1921449 w 2473764"/>
              <a:gd name="connsiteY5" fmla="*/ 510544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83858 w 2473764"/>
              <a:gd name="connsiteY4" fmla="*/ 1059476 h 2787278"/>
              <a:gd name="connsiteX5" fmla="*/ 1921449 w 2473764"/>
              <a:gd name="connsiteY5" fmla="*/ 510544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83858 w 2473764"/>
              <a:gd name="connsiteY4" fmla="*/ 1059476 h 2787278"/>
              <a:gd name="connsiteX5" fmla="*/ 1905796 w 2473764"/>
              <a:gd name="connsiteY5" fmla="*/ 525405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83858 w 2473764"/>
              <a:gd name="connsiteY4" fmla="*/ 1059476 h 2787278"/>
              <a:gd name="connsiteX5" fmla="*/ 1921449 w 2473764"/>
              <a:gd name="connsiteY5" fmla="*/ 807768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83858 w 2473764"/>
              <a:gd name="connsiteY4" fmla="*/ 1059476 h 2787278"/>
              <a:gd name="connsiteX5" fmla="*/ 1921449 w 2473764"/>
              <a:gd name="connsiteY5" fmla="*/ 852351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62987 w 2473764"/>
              <a:gd name="connsiteY4" fmla="*/ 1118921 h 2787278"/>
              <a:gd name="connsiteX5" fmla="*/ 1921449 w 2473764"/>
              <a:gd name="connsiteY5" fmla="*/ 852351 h 2787278"/>
              <a:gd name="connsiteX6" fmla="*/ 2473764 w 2473764"/>
              <a:gd name="connsiteY6" fmla="*/ 0 h 2787278"/>
              <a:gd name="connsiteX0" fmla="*/ 0 w 2473764"/>
              <a:gd name="connsiteY0" fmla="*/ 3039918 h 3039918"/>
              <a:gd name="connsiteX1" fmla="*/ 538480 w 2473764"/>
              <a:gd name="connsiteY1" fmla="*/ 2430318 h 3039918"/>
              <a:gd name="connsiteX2" fmla="*/ 741680 w 2473764"/>
              <a:gd name="connsiteY2" fmla="*/ 2034078 h 3039918"/>
              <a:gd name="connsiteX3" fmla="*/ 1300480 w 2473764"/>
              <a:gd name="connsiteY3" fmla="*/ 1780078 h 3039918"/>
              <a:gd name="connsiteX4" fmla="*/ 1562987 w 2473764"/>
              <a:gd name="connsiteY4" fmla="*/ 1371561 h 3039918"/>
              <a:gd name="connsiteX5" fmla="*/ 1921449 w 2473764"/>
              <a:gd name="connsiteY5" fmla="*/ 1104991 h 3039918"/>
              <a:gd name="connsiteX6" fmla="*/ 2473764 w 2473764"/>
              <a:gd name="connsiteY6" fmla="*/ 0 h 3039918"/>
              <a:gd name="connsiteX0" fmla="*/ 0 w 2463329"/>
              <a:gd name="connsiteY0" fmla="*/ 3262836 h 3262836"/>
              <a:gd name="connsiteX1" fmla="*/ 538480 w 2463329"/>
              <a:gd name="connsiteY1" fmla="*/ 2653236 h 3262836"/>
              <a:gd name="connsiteX2" fmla="*/ 741680 w 2463329"/>
              <a:gd name="connsiteY2" fmla="*/ 2256996 h 3262836"/>
              <a:gd name="connsiteX3" fmla="*/ 1300480 w 2463329"/>
              <a:gd name="connsiteY3" fmla="*/ 2002996 h 3262836"/>
              <a:gd name="connsiteX4" fmla="*/ 1562987 w 2463329"/>
              <a:gd name="connsiteY4" fmla="*/ 1594479 h 3262836"/>
              <a:gd name="connsiteX5" fmla="*/ 1921449 w 2463329"/>
              <a:gd name="connsiteY5" fmla="*/ 1327909 h 3262836"/>
              <a:gd name="connsiteX6" fmla="*/ 2463329 w 2463329"/>
              <a:gd name="connsiteY6" fmla="*/ 0 h 3262836"/>
              <a:gd name="connsiteX0" fmla="*/ 0 w 2463329"/>
              <a:gd name="connsiteY0" fmla="*/ 3262836 h 3262836"/>
              <a:gd name="connsiteX1" fmla="*/ 538480 w 2463329"/>
              <a:gd name="connsiteY1" fmla="*/ 2653236 h 3262836"/>
              <a:gd name="connsiteX2" fmla="*/ 741680 w 2463329"/>
              <a:gd name="connsiteY2" fmla="*/ 2256996 h 3262836"/>
              <a:gd name="connsiteX3" fmla="*/ 1159601 w 2463329"/>
              <a:gd name="connsiteY3" fmla="*/ 2047580 h 3262836"/>
              <a:gd name="connsiteX4" fmla="*/ 1562987 w 2463329"/>
              <a:gd name="connsiteY4" fmla="*/ 1594479 h 3262836"/>
              <a:gd name="connsiteX5" fmla="*/ 1921449 w 2463329"/>
              <a:gd name="connsiteY5" fmla="*/ 1327909 h 3262836"/>
              <a:gd name="connsiteX6" fmla="*/ 2463329 w 2463329"/>
              <a:gd name="connsiteY6" fmla="*/ 0 h 3262836"/>
              <a:gd name="connsiteX0" fmla="*/ 0 w 2463329"/>
              <a:gd name="connsiteY0" fmla="*/ 3262836 h 3262836"/>
              <a:gd name="connsiteX1" fmla="*/ 538480 w 2463329"/>
              <a:gd name="connsiteY1" fmla="*/ 2653236 h 3262836"/>
              <a:gd name="connsiteX2" fmla="*/ 741680 w 2463329"/>
              <a:gd name="connsiteY2" fmla="*/ 2256996 h 3262836"/>
              <a:gd name="connsiteX3" fmla="*/ 1159601 w 2463329"/>
              <a:gd name="connsiteY3" fmla="*/ 2047580 h 3262836"/>
              <a:gd name="connsiteX4" fmla="*/ 1552552 w 2463329"/>
              <a:gd name="connsiteY4" fmla="*/ 1505312 h 3262836"/>
              <a:gd name="connsiteX5" fmla="*/ 1921449 w 2463329"/>
              <a:gd name="connsiteY5" fmla="*/ 1327909 h 3262836"/>
              <a:gd name="connsiteX6" fmla="*/ 2463329 w 2463329"/>
              <a:gd name="connsiteY6" fmla="*/ 0 h 326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3329" h="3262836">
                <a:moveTo>
                  <a:pt x="0" y="3262836"/>
                </a:moveTo>
                <a:lnTo>
                  <a:pt x="538480" y="2653236"/>
                </a:lnTo>
                <a:lnTo>
                  <a:pt x="741680" y="2256996"/>
                </a:lnTo>
                <a:lnTo>
                  <a:pt x="1159601" y="2047580"/>
                </a:lnTo>
                <a:lnTo>
                  <a:pt x="1552552" y="1505312"/>
                </a:lnTo>
                <a:lnTo>
                  <a:pt x="1921449" y="1327909"/>
                </a:lnTo>
                <a:lnTo>
                  <a:pt x="2463329" y="0"/>
                </a:lnTo>
              </a:path>
            </a:pathLst>
          </a:custGeom>
          <a:ln w="47625">
            <a:solidFill>
              <a:schemeClr val="accent6">
                <a:lumMod val="60000"/>
                <a:lumOff val="40000"/>
              </a:schemeClr>
            </a:solidFill>
            <a:prstDash val="solid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20606">
              <a:defRPr/>
            </a:pPr>
            <a:endParaRPr lang="ru-RU" sz="2667" dirty="0">
              <a:solidFill>
                <a:srgbClr val="191919"/>
              </a:solidFill>
              <a:latin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D37DD9B-C1E8-4DB1-9767-D4050178165E}"/>
              </a:ext>
            </a:extLst>
          </p:cNvPr>
          <p:cNvSpPr txBox="1"/>
          <p:nvPr/>
        </p:nvSpPr>
        <p:spPr>
          <a:xfrm>
            <a:off x="10893420" y="4564866"/>
            <a:ext cx="819641" cy="37965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7">
              <a:defRPr/>
            </a:pPr>
            <a:r>
              <a:rPr lang="ru-RU" sz="1867" dirty="0">
                <a:solidFill>
                  <a:prstClr val="black"/>
                </a:solidFill>
                <a:latin typeface="Arial"/>
              </a:rPr>
              <a:t>2021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727694FF-035E-4B3F-8ABC-163D78526FA6}"/>
              </a:ext>
            </a:extLst>
          </p:cNvPr>
          <p:cNvSpPr/>
          <p:nvPr/>
        </p:nvSpPr>
        <p:spPr>
          <a:xfrm>
            <a:off x="1808299" y="1131219"/>
            <a:ext cx="3781088" cy="52835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4377">
              <a:lnSpc>
                <a:spcPts val="1733"/>
              </a:lnSpc>
              <a:buClr>
                <a:srgbClr val="0085A4"/>
              </a:buClr>
              <a:defRPr/>
            </a:pPr>
            <a:endParaRPr lang="ru-RU" sz="1600" dirty="0">
              <a:cs typeface="Arial" panose="020B0604020202020204" pitchFamily="34" charset="0"/>
            </a:endParaRPr>
          </a:p>
          <a:p>
            <a:pPr defTabSz="914377">
              <a:lnSpc>
                <a:spcPts val="1733"/>
              </a:lnSpc>
              <a:buClr>
                <a:srgbClr val="0085A4"/>
              </a:buClr>
              <a:defRPr/>
            </a:pPr>
            <a:endParaRPr lang="ru-RU" sz="1600" b="1" dirty="0"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C2E24C4-5C3A-4245-943A-DB488A4B1A05}"/>
              </a:ext>
            </a:extLst>
          </p:cNvPr>
          <p:cNvSpPr txBox="1"/>
          <p:nvPr/>
        </p:nvSpPr>
        <p:spPr>
          <a:xfrm>
            <a:off x="483127" y="788707"/>
            <a:ext cx="581748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457189">
              <a:lnSpc>
                <a:spcPct val="150000"/>
              </a:lnSpc>
              <a:defRPr/>
            </a:pPr>
            <a:r>
              <a:rPr lang="ru-RU" sz="2000" b="1" dirty="0">
                <a:solidFill>
                  <a:srgbClr val="0E779D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80 регионов из 85 уже работают с ТЭК-Торг </a:t>
            </a: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9F856A4E-3F76-48C4-B03B-ABA019804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19" y="1493373"/>
            <a:ext cx="5982058" cy="328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72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CF7861-0C74-4B70-9A73-671751BF1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26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19228C-F282-460F-BFFC-FB01D2F7B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3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01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57C2D-CBCE-40B9-8037-AD6762A4F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0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14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437879-B310-4114-AC94-F7DE4760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4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56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BCD2DA-037C-4A91-B45F-A27487D7C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84" y="0"/>
            <a:ext cx="11631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00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97F78-9626-4B1E-B66F-44539875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008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2D8AA5-FEF1-4CD0-9F46-DE41C5A4C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94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36DD61-3C14-412A-9D88-91AEC0342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9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53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BC7008-0686-492C-8150-71A6C2743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9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45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71052-3A68-4F37-AA0A-D3D0AB3DE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6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86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59FACF-E1E3-4E43-AA87-3CC5C6E3E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620" y="145983"/>
            <a:ext cx="1682105" cy="45180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64A9BFB-1440-4C51-8C85-552F1892473B}"/>
              </a:ext>
            </a:extLst>
          </p:cNvPr>
          <p:cNvGrpSpPr/>
          <p:nvPr/>
        </p:nvGrpSpPr>
        <p:grpSpPr>
          <a:xfrm>
            <a:off x="406604" y="5169458"/>
            <a:ext cx="3772771" cy="1338353"/>
            <a:chOff x="838763" y="1153130"/>
            <a:chExt cx="3772771" cy="1338353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25B268C0-F3A9-4217-937E-2E337B1678CE}"/>
                </a:ext>
              </a:extLst>
            </p:cNvPr>
            <p:cNvSpPr/>
            <p:nvPr/>
          </p:nvSpPr>
          <p:spPr>
            <a:xfrm>
              <a:off x="838763" y="1173554"/>
              <a:ext cx="2659825" cy="1317929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EED2D75A-C9F4-4977-B48E-6694771AA346}"/>
                </a:ext>
              </a:extLst>
            </p:cNvPr>
            <p:cNvSpPr/>
            <p:nvPr/>
          </p:nvSpPr>
          <p:spPr>
            <a:xfrm>
              <a:off x="999208" y="1153130"/>
              <a:ext cx="361232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defTabSz="914377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/>
                </a:rPr>
                <a:t>&gt;</a:t>
              </a:r>
              <a:r>
                <a:rPr lang="ru-RU" sz="4000" b="1" dirty="0">
                  <a:solidFill>
                    <a:prstClr val="white"/>
                  </a:solidFill>
                  <a:latin typeface="Arial"/>
                </a:rPr>
                <a:t>720 000</a:t>
              </a:r>
            </a:p>
            <a:p>
              <a:pPr defTabSz="914377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Arial"/>
                  <a:cs typeface="Arial" panose="020B0604020202020204" pitchFamily="34" charset="0"/>
                </a:rPr>
                <a:t>ПОСТАВЩИКОВ</a:t>
              </a:r>
              <a:br>
                <a:rPr lang="ru-RU" sz="1600" b="1" dirty="0">
                  <a:solidFill>
                    <a:prstClr val="white"/>
                  </a:solidFill>
                  <a:latin typeface="Arial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prstClr val="white"/>
                  </a:solidFill>
                  <a:latin typeface="Arial"/>
                  <a:cs typeface="Arial" panose="020B0604020202020204" pitchFamily="34" charset="0"/>
                </a:rPr>
                <a:t>в БАЗЕ ЭТП ТЭК-Торг</a:t>
              </a:r>
              <a:endParaRPr lang="ru-RU" sz="1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8DCE2646-41AA-4343-8E8D-D6803862D6EE}"/>
              </a:ext>
            </a:extLst>
          </p:cNvPr>
          <p:cNvGrpSpPr/>
          <p:nvPr/>
        </p:nvGrpSpPr>
        <p:grpSpPr>
          <a:xfrm>
            <a:off x="6144452" y="5182187"/>
            <a:ext cx="3954417" cy="1320419"/>
            <a:chOff x="788356" y="1410326"/>
            <a:chExt cx="3954417" cy="1320417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F99B7224-1D69-4836-B466-D4345721D8CD}"/>
                </a:ext>
              </a:extLst>
            </p:cNvPr>
            <p:cNvSpPr/>
            <p:nvPr/>
          </p:nvSpPr>
          <p:spPr>
            <a:xfrm>
              <a:off x="788356" y="1410326"/>
              <a:ext cx="2659825" cy="1320417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66C6CB20-1E0A-48BF-91E3-FD540E68712D}"/>
                </a:ext>
              </a:extLst>
            </p:cNvPr>
            <p:cNvSpPr/>
            <p:nvPr/>
          </p:nvSpPr>
          <p:spPr>
            <a:xfrm>
              <a:off x="944267" y="1448793"/>
              <a:ext cx="3798506" cy="1200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defTabSz="914354">
                <a:defRPr/>
              </a:pPr>
              <a:r>
                <a:rPr lang="ru-RU" sz="4000" b="1" dirty="0">
                  <a:solidFill>
                    <a:prstClr val="white"/>
                  </a:solidFill>
                  <a:latin typeface="Calibri"/>
                </a:rPr>
                <a:t>3,2</a:t>
              </a:r>
              <a:r>
                <a:rPr lang="ru-RU" sz="2000" b="1" dirty="0">
                  <a:solidFill>
                    <a:prstClr val="white"/>
                  </a:solidFill>
                  <a:latin typeface="Calibri"/>
                </a:rPr>
                <a:t> заявки/лот</a:t>
              </a:r>
              <a:endParaRPr lang="en-US" sz="2000" b="1" dirty="0">
                <a:solidFill>
                  <a:prstClr val="white"/>
                </a:solidFill>
                <a:latin typeface="Calibri"/>
              </a:endParaRPr>
            </a:p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СРЕДНЯЯ </a:t>
              </a:r>
              <a:b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</a:b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КОНКУРЕНЦИЯ</a:t>
              </a:r>
              <a:endParaRPr lang="ru-RU" sz="16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8D580AD7-D617-40FC-B8F2-4AEE07DE01F7}"/>
              </a:ext>
            </a:extLst>
          </p:cNvPr>
          <p:cNvGrpSpPr/>
          <p:nvPr/>
        </p:nvGrpSpPr>
        <p:grpSpPr>
          <a:xfrm>
            <a:off x="8967963" y="5169458"/>
            <a:ext cx="3825901" cy="1326127"/>
            <a:chOff x="838763" y="1165357"/>
            <a:chExt cx="3825901" cy="1326126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4F7EAE1F-0B15-45FC-9AC0-22AA45D3F4E9}"/>
                </a:ext>
              </a:extLst>
            </p:cNvPr>
            <p:cNvSpPr/>
            <p:nvPr/>
          </p:nvSpPr>
          <p:spPr>
            <a:xfrm>
              <a:off x="838763" y="1171066"/>
              <a:ext cx="2659825" cy="1320417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0F135480-714D-4246-B394-EE4C5CF90770}"/>
                </a:ext>
              </a:extLst>
            </p:cNvPr>
            <p:cNvSpPr/>
            <p:nvPr/>
          </p:nvSpPr>
          <p:spPr>
            <a:xfrm>
              <a:off x="1052339" y="1165357"/>
              <a:ext cx="3612325" cy="1200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defTabSz="914354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libri"/>
                </a:rPr>
                <a:t>&gt;</a:t>
              </a:r>
              <a:r>
                <a:rPr lang="ru-RU" sz="4000" b="1" dirty="0">
                  <a:solidFill>
                    <a:prstClr val="white"/>
                  </a:solidFill>
                  <a:latin typeface="Calibri"/>
                </a:rPr>
                <a:t>59</a:t>
              </a:r>
              <a:r>
                <a:rPr lang="en-US" sz="4000" b="1" dirty="0">
                  <a:solidFill>
                    <a:prstClr val="white"/>
                  </a:solidFill>
                  <a:latin typeface="Calibri"/>
                </a:rPr>
                <a:t>%</a:t>
              </a:r>
              <a:endParaRPr lang="ru-RU" sz="4000" b="1" dirty="0">
                <a:solidFill>
                  <a:prstClr val="white"/>
                </a:solidFill>
                <a:latin typeface="Calibri"/>
              </a:endParaRPr>
            </a:p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ДОЛЯ МСП</a:t>
              </a:r>
            </a:p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на ЭТП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F7067F2-695E-4DEE-B4BF-F81E16059819}"/>
              </a:ext>
            </a:extLst>
          </p:cNvPr>
          <p:cNvGrpSpPr/>
          <p:nvPr/>
        </p:nvGrpSpPr>
        <p:grpSpPr>
          <a:xfrm>
            <a:off x="3228014" y="5186188"/>
            <a:ext cx="2785711" cy="1325315"/>
            <a:chOff x="838763" y="1171066"/>
            <a:chExt cx="2785711" cy="1320417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26CB12FB-102A-4CFC-9082-9F1C9168C1A8}"/>
                </a:ext>
              </a:extLst>
            </p:cNvPr>
            <p:cNvSpPr/>
            <p:nvPr/>
          </p:nvSpPr>
          <p:spPr>
            <a:xfrm>
              <a:off x="838763" y="1171066"/>
              <a:ext cx="2764402" cy="1320417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9412C8B7-3E88-406D-B9F4-24BA91EB1FDD}"/>
                </a:ext>
              </a:extLst>
            </p:cNvPr>
            <p:cNvSpPr/>
            <p:nvPr/>
          </p:nvSpPr>
          <p:spPr>
            <a:xfrm>
              <a:off x="890755" y="1181772"/>
              <a:ext cx="2733719" cy="119589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914354">
                <a:defRPr/>
              </a:pPr>
              <a:r>
                <a:rPr lang="ru-RU" sz="4000" b="1" dirty="0">
                  <a:solidFill>
                    <a:prstClr val="white"/>
                  </a:solidFill>
                  <a:latin typeface="Calibri"/>
                </a:rPr>
                <a:t>15,5</a:t>
              </a:r>
              <a:r>
                <a:rPr lang="ru-RU" sz="2400" b="1" dirty="0">
                  <a:solidFill>
                    <a:prstClr val="white"/>
                  </a:solidFill>
                  <a:latin typeface="Calibri"/>
                </a:rPr>
                <a:t> трлн руб. </a:t>
              </a:r>
            </a:p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ОПУБЛИКОВАННЫХ</a:t>
              </a:r>
            </a:p>
            <a:p>
              <a:pPr defTabSz="914354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</a:rPr>
                <a:t>ЗАКУПОК</a:t>
              </a:r>
            </a:p>
          </p:txBody>
        </p:sp>
      </p:grpSp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C39E65C9-B570-414A-8B7F-B4CB5A361005}"/>
              </a:ext>
            </a:extLst>
          </p:cNvPr>
          <p:cNvSpPr txBox="1">
            <a:spLocks/>
          </p:cNvSpPr>
          <p:nvPr/>
        </p:nvSpPr>
        <p:spPr>
          <a:xfrm>
            <a:off x="420309" y="-143353"/>
            <a:ext cx="8547656" cy="100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ru-RU" sz="2133" dirty="0">
                <a:solidFill>
                  <a:prstClr val="black"/>
                </a:solidFill>
                <a:latin typeface="+mn-lt"/>
                <a:ea typeface="Cambria" panose="02040503050406030204" pitchFamily="18" charset="0"/>
                <a:cs typeface="Calibri Light" panose="020F0302020204030204" pitchFamily="34" charset="0"/>
              </a:rPr>
              <a:t>ОБ ЭЛЕКТРОННОЙ ПЛОЩАДКЕ ТЭК-ТОРГ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191D54-EA06-401A-8952-D90175CB49D6}"/>
              </a:ext>
            </a:extLst>
          </p:cNvPr>
          <p:cNvSpPr txBox="1"/>
          <p:nvPr/>
        </p:nvSpPr>
        <p:spPr>
          <a:xfrm>
            <a:off x="0" y="6536938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b="1">
                <a:solidFill>
                  <a:prstClr val="white">
                    <a:lumMod val="65000"/>
                  </a:prstClr>
                </a:solidFill>
                <a:latin typeface="Calibri"/>
              </a:rPr>
              <a:t>10</a:t>
            </a:r>
          </a:p>
        </p:txBody>
      </p:sp>
      <p:sp>
        <p:nvSpPr>
          <p:cNvPr id="60" name="Прямоугольник: скругленные углы 140">
            <a:extLst>
              <a:ext uri="{FF2B5EF4-FFF2-40B4-BE49-F238E27FC236}">
                <a16:creationId xmlns:a16="http://schemas.microsoft.com/office/drawing/2014/main" id="{A1E2944F-766C-4234-883B-4FAFDE5DF78B}"/>
              </a:ext>
            </a:extLst>
          </p:cNvPr>
          <p:cNvSpPr/>
          <p:nvPr/>
        </p:nvSpPr>
        <p:spPr>
          <a:xfrm flipH="1">
            <a:off x="0" y="1"/>
            <a:ext cx="268819" cy="6859449"/>
          </a:xfrm>
          <a:prstGeom prst="roundRect">
            <a:avLst>
              <a:gd name="adj" fmla="val 0"/>
            </a:avLst>
          </a:prstGeom>
          <a:solidFill>
            <a:srgbClr val="008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160A7C25-D7F5-46EB-BE69-E0E3D1E73C9D}"/>
              </a:ext>
            </a:extLst>
          </p:cNvPr>
          <p:cNvSpPr/>
          <p:nvPr/>
        </p:nvSpPr>
        <p:spPr>
          <a:xfrm>
            <a:off x="411395" y="946119"/>
            <a:ext cx="5683903" cy="1403071"/>
          </a:xfrm>
          <a:prstGeom prst="rect">
            <a:avLst/>
          </a:prstGeom>
          <a:solidFill>
            <a:schemeClr val="bg1"/>
          </a:solidFill>
          <a:ln>
            <a:solidFill>
              <a:srgbClr val="B0AE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914377">
              <a:defRPr/>
            </a:pPr>
            <a:r>
              <a:rPr lang="ru-RU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52C57FBD-4C0F-44B2-A152-76EFBF0A8CAC}"/>
              </a:ext>
            </a:extLst>
          </p:cNvPr>
          <p:cNvSpPr/>
          <p:nvPr/>
        </p:nvSpPr>
        <p:spPr>
          <a:xfrm>
            <a:off x="429225" y="1781009"/>
            <a:ext cx="6138739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lnSpc>
                <a:spcPts val="1733"/>
              </a:lnSpc>
              <a:defRPr/>
            </a:pPr>
            <a:r>
              <a:rPr lang="ru-RU" sz="1500" b="1" cap="small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ПО УРОВНЮ УДОВЛЕТВОРЕННОСТИ КОРПОРАТИВНЫХ ЗАКАЗЧИКОВ КАЧЕСТВОМ ИХ УСЛУГ *</a:t>
            </a: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89A2B55A-B3CE-4D3B-9452-CE2F5686EE52}"/>
              </a:ext>
            </a:extLst>
          </p:cNvPr>
          <p:cNvGrpSpPr/>
          <p:nvPr/>
        </p:nvGrpSpPr>
        <p:grpSpPr>
          <a:xfrm>
            <a:off x="411391" y="946118"/>
            <a:ext cx="5683903" cy="756334"/>
            <a:chOff x="838762" y="1171066"/>
            <a:chExt cx="5316168" cy="1030595"/>
          </a:xfrm>
          <a:effectLst/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017A3C5-B480-4B4A-96A6-D6A9B16B42D9}"/>
                </a:ext>
              </a:extLst>
            </p:cNvPr>
            <p:cNvSpPr/>
            <p:nvPr/>
          </p:nvSpPr>
          <p:spPr>
            <a:xfrm>
              <a:off x="838762" y="1171066"/>
              <a:ext cx="5316168" cy="1030595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 dirty="0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3EB081BF-9C03-475C-B41C-0B11308FAC90}"/>
                </a:ext>
              </a:extLst>
            </p:cNvPr>
            <p:cNvSpPr/>
            <p:nvPr/>
          </p:nvSpPr>
          <p:spPr>
            <a:xfrm>
              <a:off x="993858" y="1185909"/>
              <a:ext cx="5161072" cy="9645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ru-RU" sz="4000" b="1" dirty="0">
                  <a:solidFill>
                    <a:prstClr val="white"/>
                  </a:solidFill>
                  <a:latin typeface="Arial"/>
                </a:rPr>
                <a:t>Входит в ТОП-3 ЭТП</a:t>
              </a:r>
              <a:endParaRPr lang="ru-RU" sz="4000" b="1" dirty="0">
                <a:solidFill>
                  <a:prstClr val="white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B46DBC07-F879-49AE-BA83-777A0195A539}"/>
              </a:ext>
            </a:extLst>
          </p:cNvPr>
          <p:cNvSpPr/>
          <p:nvPr/>
        </p:nvSpPr>
        <p:spPr>
          <a:xfrm>
            <a:off x="409185" y="2468729"/>
            <a:ext cx="5675691" cy="855687"/>
          </a:xfrm>
          <a:prstGeom prst="rect">
            <a:avLst/>
          </a:prstGeom>
          <a:solidFill>
            <a:schemeClr val="bg1"/>
          </a:solidFill>
          <a:ln>
            <a:solidFill>
              <a:srgbClr val="B0AE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914377">
              <a:defRPr/>
            </a:pPr>
            <a:r>
              <a:rPr lang="ru-RU" sz="1300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D33AD8F-D29F-4D9E-A688-73EB4C4B0AF9}"/>
              </a:ext>
            </a:extLst>
          </p:cNvPr>
          <p:cNvSpPr/>
          <p:nvPr/>
        </p:nvSpPr>
        <p:spPr>
          <a:xfrm>
            <a:off x="1559878" y="2540149"/>
            <a:ext cx="4524999" cy="73270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44" indent="-285744" defTabSz="914377">
              <a:lnSpc>
                <a:spcPts val="1733"/>
              </a:lnSpc>
              <a:buClr>
                <a:srgbClr val="0085A4"/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По технической стабильности и скорости работы ЭТП </a:t>
            </a:r>
          </a:p>
          <a:p>
            <a:pPr marL="285744" indent="-285744" defTabSz="914377">
              <a:lnSpc>
                <a:spcPts val="1733"/>
              </a:lnSpc>
              <a:buClr>
                <a:srgbClr val="0085A4"/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По уровню информационной безопасности</a:t>
            </a:r>
          </a:p>
        </p:txBody>
      </p: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6A7AAF9E-DCF2-457F-82AF-CDE1D827829D}"/>
              </a:ext>
            </a:extLst>
          </p:cNvPr>
          <p:cNvGrpSpPr/>
          <p:nvPr/>
        </p:nvGrpSpPr>
        <p:grpSpPr>
          <a:xfrm>
            <a:off x="412863" y="2473461"/>
            <a:ext cx="1137187" cy="847709"/>
            <a:chOff x="844819" y="1115777"/>
            <a:chExt cx="4050864" cy="1315337"/>
          </a:xfrm>
          <a:effectLst/>
        </p:grpSpPr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97CDCB45-5B43-4487-93D0-FCF1A77013F8}"/>
                </a:ext>
              </a:extLst>
            </p:cNvPr>
            <p:cNvSpPr/>
            <p:nvPr/>
          </p:nvSpPr>
          <p:spPr>
            <a:xfrm>
              <a:off x="844819" y="1115777"/>
              <a:ext cx="4050864" cy="1315337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 sz="1051" dirty="0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A9D9B131-3DB7-45FC-BCA4-B09513AFE896}"/>
                </a:ext>
              </a:extLst>
            </p:cNvPr>
            <p:cNvSpPr/>
            <p:nvPr/>
          </p:nvSpPr>
          <p:spPr>
            <a:xfrm>
              <a:off x="984944" y="1311252"/>
              <a:ext cx="3582534" cy="1002871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 defTabSz="914377">
                <a:defRPr/>
              </a:pPr>
              <a:r>
                <a:rPr lang="ru-RU" sz="3600" b="1" dirty="0">
                  <a:solidFill>
                    <a:prstClr val="white"/>
                  </a:solidFill>
                  <a:latin typeface="Arial"/>
                  <a:cs typeface="Arial" panose="020B0604020202020204" pitchFamily="34" charset="0"/>
                </a:rPr>
                <a:t>№1</a:t>
              </a:r>
              <a:endParaRPr lang="ru-RU" sz="1600" b="1" dirty="0">
                <a:solidFill>
                  <a:prstClr val="white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29E115C0-3071-4AD1-84F4-2779F74C9B0E}"/>
              </a:ext>
            </a:extLst>
          </p:cNvPr>
          <p:cNvSpPr/>
          <p:nvPr/>
        </p:nvSpPr>
        <p:spPr>
          <a:xfrm>
            <a:off x="420309" y="3463809"/>
            <a:ext cx="5675691" cy="1614539"/>
          </a:xfrm>
          <a:prstGeom prst="rect">
            <a:avLst/>
          </a:prstGeom>
          <a:solidFill>
            <a:schemeClr val="bg1"/>
          </a:solidFill>
          <a:ln>
            <a:solidFill>
              <a:srgbClr val="B0AEA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914377">
              <a:defRPr/>
            </a:pPr>
            <a:r>
              <a:rPr lang="ru-RU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F6E616DC-5FB1-49F1-BB68-B0AB82524E5C}"/>
              </a:ext>
            </a:extLst>
          </p:cNvPr>
          <p:cNvSpPr/>
          <p:nvPr/>
        </p:nvSpPr>
        <p:spPr>
          <a:xfrm>
            <a:off x="1559878" y="3470160"/>
            <a:ext cx="4545039" cy="160473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44" indent="-285744" defTabSz="914377">
              <a:lnSpc>
                <a:spcPts val="1733"/>
              </a:lnSpc>
              <a:buClr>
                <a:srgbClr val="0085A4"/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По удобству и полноте возможностей контрольных и аналитических инструментов</a:t>
            </a:r>
          </a:p>
          <a:p>
            <a:pPr marL="285744" indent="-285744" defTabSz="914377">
              <a:lnSpc>
                <a:spcPts val="1733"/>
              </a:lnSpc>
              <a:buClr>
                <a:srgbClr val="0085A4"/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По гибкости и широте торгово-закупочного функционала</a:t>
            </a:r>
          </a:p>
          <a:p>
            <a:pPr marL="285744" indent="-285744" defTabSz="914377">
              <a:lnSpc>
                <a:spcPts val="1733"/>
              </a:lnSpc>
              <a:buClr>
                <a:srgbClr val="0085A4"/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По широте и качеству дополнительных сервисов, предоставляемых ЭТП</a:t>
            </a:r>
          </a:p>
          <a:p>
            <a:pPr marL="285744" indent="-285744" defTabSz="914377">
              <a:lnSpc>
                <a:spcPts val="1733"/>
              </a:lnSpc>
              <a:buClr>
                <a:srgbClr val="0085A4"/>
              </a:buClr>
              <a:buFont typeface="Wingdings" panose="05000000000000000000" pitchFamily="2" charset="2"/>
              <a:buChar char="§"/>
              <a:defRPr/>
            </a:pPr>
            <a:r>
              <a:rPr lang="ru-RU" sz="14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По удобству навигации по сайту ЭТП</a:t>
            </a:r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84AFD2A9-465A-4E4C-956F-65B2A6024E36}"/>
              </a:ext>
            </a:extLst>
          </p:cNvPr>
          <p:cNvGrpSpPr/>
          <p:nvPr/>
        </p:nvGrpSpPr>
        <p:grpSpPr>
          <a:xfrm>
            <a:off x="422691" y="3463811"/>
            <a:ext cx="1137187" cy="847709"/>
            <a:chOff x="838763" y="1135087"/>
            <a:chExt cx="4050864" cy="1315337"/>
          </a:xfrm>
          <a:effectLst/>
        </p:grpSpPr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4F4D5BF6-AF34-45F7-9BA9-BF5A49EB0232}"/>
                </a:ext>
              </a:extLst>
            </p:cNvPr>
            <p:cNvSpPr/>
            <p:nvPr/>
          </p:nvSpPr>
          <p:spPr>
            <a:xfrm>
              <a:off x="838763" y="1135087"/>
              <a:ext cx="4050864" cy="1315337"/>
            </a:xfrm>
            <a:prstGeom prst="rect">
              <a:avLst/>
            </a:prstGeom>
            <a:solidFill>
              <a:srgbClr val="0085A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9" rIns="121917" bIns="60959" rtlCol="0" anchor="ctr"/>
            <a:lstStyle/>
            <a:p>
              <a:pPr algn="ctr" defTabSz="914377">
                <a:defRPr/>
              </a:pPr>
              <a:r>
                <a:rPr lang="ru-RU" sz="1051" dirty="0">
                  <a:solidFill>
                    <a:prstClr val="white"/>
                  </a:solidFill>
                  <a:latin typeface="Arial"/>
                </a:rPr>
                <a:t> </a:t>
              </a: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CD2D16F-89EE-4F73-8111-80B37389ABB6}"/>
                </a:ext>
              </a:extLst>
            </p:cNvPr>
            <p:cNvSpPr/>
            <p:nvPr/>
          </p:nvSpPr>
          <p:spPr>
            <a:xfrm>
              <a:off x="984944" y="1311254"/>
              <a:ext cx="3582534" cy="1002871"/>
            </a:xfrm>
            <a:prstGeom prst="rect">
              <a:avLst/>
            </a:prstGeom>
            <a:noFill/>
          </p:spPr>
          <p:txBody>
            <a:bodyPr wrap="square" lIns="91440" tIns="45720" rIns="91440" bIns="45720" anchor="ctr">
              <a:spAutoFit/>
            </a:bodyPr>
            <a:lstStyle/>
            <a:p>
              <a:pPr algn="ctr" defTabSz="914377">
                <a:defRPr/>
              </a:pPr>
              <a:r>
                <a:rPr lang="ru-RU" sz="3600" b="1" dirty="0">
                  <a:solidFill>
                    <a:prstClr val="white"/>
                  </a:solidFill>
                  <a:latin typeface="Arial"/>
                  <a:cs typeface="Arial" panose="020B0604020202020204" pitchFamily="34" charset="0"/>
                </a:rPr>
                <a:t>№2</a:t>
              </a:r>
              <a:endParaRPr lang="ru-RU" sz="1600" b="1" dirty="0">
                <a:solidFill>
                  <a:prstClr val="white"/>
                </a:solidFill>
                <a:latin typeface="Arial"/>
                <a:cs typeface="Arial" panose="020B0604020202020204" pitchFamily="34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BB510EAE-DEF4-49AE-8483-108DB74316DB}"/>
              </a:ext>
            </a:extLst>
          </p:cNvPr>
          <p:cNvSpPr txBox="1"/>
          <p:nvPr/>
        </p:nvSpPr>
        <p:spPr>
          <a:xfrm>
            <a:off x="406604" y="6580210"/>
            <a:ext cx="9262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prstClr val="black"/>
                </a:solidFill>
                <a:latin typeface="Arial"/>
              </a:rPr>
              <a:t>* Рейтинг качества услуг ЭТП по оценкам крупнейших заказчиков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 (RAEX, 2021 </a:t>
            </a:r>
            <a:r>
              <a:rPr lang="ru-RU" sz="1200" dirty="0">
                <a:solidFill>
                  <a:prstClr val="black"/>
                </a:solidFill>
                <a:latin typeface="Arial"/>
              </a:rPr>
              <a:t>год</a:t>
            </a:r>
            <a:r>
              <a:rPr lang="en-US" sz="1200" dirty="0">
                <a:solidFill>
                  <a:prstClr val="black"/>
                </a:solidFill>
                <a:latin typeface="Arial"/>
              </a:rPr>
              <a:t>) </a:t>
            </a:r>
            <a:r>
              <a:rPr lang="ru-RU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/>
                <a:hlinkClick r:id="rId4"/>
              </a:rPr>
              <a:t>https://raex-a.ru/project/etp/2021/analytics</a:t>
            </a:r>
            <a:r>
              <a:rPr lang="ru-RU" sz="12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7D715-0189-49A7-A462-8CEB13352B79}"/>
              </a:ext>
            </a:extLst>
          </p:cNvPr>
          <p:cNvSpPr txBox="1"/>
          <p:nvPr/>
        </p:nvSpPr>
        <p:spPr>
          <a:xfrm>
            <a:off x="11730261" y="6410355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5</a:t>
            </a:r>
          </a:p>
        </p:txBody>
      </p:sp>
      <p:grpSp>
        <p:nvGrpSpPr>
          <p:cNvPr id="49" name="Группа 110">
            <a:extLst>
              <a:ext uri="{FF2B5EF4-FFF2-40B4-BE49-F238E27FC236}">
                <a16:creationId xmlns:a16="http://schemas.microsoft.com/office/drawing/2014/main" id="{A19C524D-097C-49CC-92EC-1594BFF48BFF}"/>
              </a:ext>
            </a:extLst>
          </p:cNvPr>
          <p:cNvGrpSpPr/>
          <p:nvPr/>
        </p:nvGrpSpPr>
        <p:grpSpPr>
          <a:xfrm>
            <a:off x="6246784" y="937450"/>
            <a:ext cx="5464819" cy="4008795"/>
            <a:chOff x="6650819" y="1289331"/>
            <a:chExt cx="4910097" cy="3222235"/>
          </a:xfrm>
        </p:grpSpPr>
        <p:graphicFrame>
          <p:nvGraphicFramePr>
            <p:cNvPr id="50" name="Диаграмма 49">
              <a:extLst>
                <a:ext uri="{FF2B5EF4-FFF2-40B4-BE49-F238E27FC236}">
                  <a16:creationId xmlns:a16="http://schemas.microsoft.com/office/drawing/2014/main" id="{218A454E-1F15-4575-91E5-9400C529892A}"/>
                </a:ext>
              </a:extLst>
            </p:cNvPr>
            <p:cNvGraphicFramePr/>
            <p:nvPr/>
          </p:nvGraphicFramePr>
          <p:xfrm>
            <a:off x="6650819" y="1927398"/>
            <a:ext cx="4910097" cy="23020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6199B125-9900-459C-97C0-C020F53F0AB6}"/>
                </a:ext>
              </a:extLst>
            </p:cNvPr>
            <p:cNvSpPr/>
            <p:nvPr/>
          </p:nvSpPr>
          <p:spPr>
            <a:xfrm>
              <a:off x="6783396" y="1839812"/>
              <a:ext cx="2209227" cy="413551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defTabSz="914377">
                <a:lnSpc>
                  <a:spcPts val="1733"/>
                </a:lnSpc>
                <a:buClr>
                  <a:srgbClr val="0085A4"/>
                </a:buClr>
                <a:defRPr/>
              </a:pPr>
              <a:r>
                <a:rPr lang="ru-RU" sz="1200" i="1" dirty="0">
                  <a:cs typeface="Arial" panose="020B0604020202020204" pitchFamily="34" charset="0"/>
                </a:rPr>
                <a:t>Количество опубликованных</a:t>
              </a:r>
            </a:p>
            <a:p>
              <a:pPr defTabSz="914377">
                <a:lnSpc>
                  <a:spcPts val="1733"/>
                </a:lnSpc>
                <a:buClr>
                  <a:srgbClr val="0085A4"/>
                </a:buClr>
                <a:defRPr/>
              </a:pPr>
              <a:r>
                <a:rPr lang="ru-RU" sz="1200" i="1" dirty="0">
                  <a:cs typeface="Arial" panose="020B0604020202020204" pitchFamily="34" charset="0"/>
                </a:rPr>
                <a:t>на ЭТП закупок</a:t>
              </a:r>
            </a:p>
          </p:txBody>
        </p:sp>
        <p:grpSp>
          <p:nvGrpSpPr>
            <p:cNvPr id="52" name="Группа 113">
              <a:extLst>
                <a:ext uri="{FF2B5EF4-FFF2-40B4-BE49-F238E27FC236}">
                  <a16:creationId xmlns:a16="http://schemas.microsoft.com/office/drawing/2014/main" id="{4921107D-A205-4D57-8BA9-65B945B08E24}"/>
                </a:ext>
              </a:extLst>
            </p:cNvPr>
            <p:cNvGrpSpPr/>
            <p:nvPr/>
          </p:nvGrpSpPr>
          <p:grpSpPr>
            <a:xfrm>
              <a:off x="7020802" y="4173405"/>
              <a:ext cx="4444666" cy="338161"/>
              <a:chOff x="6836218" y="6157390"/>
              <a:chExt cx="4444666" cy="338161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6C6E718-8DB7-4793-B866-4786FAB2EBC4}"/>
                  </a:ext>
                </a:extLst>
              </p:cNvPr>
              <p:cNvSpPr txBox="1"/>
              <p:nvPr/>
            </p:nvSpPr>
            <p:spPr>
              <a:xfrm>
                <a:off x="6836218" y="6157390"/>
                <a:ext cx="748723" cy="338161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400" dirty="0">
                    <a:solidFill>
                      <a:prstClr val="black"/>
                    </a:solidFill>
                    <a:latin typeface="Arial"/>
                  </a:rPr>
                  <a:t>2015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B6FC371-73EB-40B0-82CD-E0D196451476}"/>
                  </a:ext>
                </a:extLst>
              </p:cNvPr>
              <p:cNvSpPr txBox="1"/>
              <p:nvPr/>
            </p:nvSpPr>
            <p:spPr>
              <a:xfrm>
                <a:off x="7438047" y="6157390"/>
                <a:ext cx="742487" cy="338161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400" dirty="0">
                    <a:solidFill>
                      <a:prstClr val="black"/>
                    </a:solidFill>
                    <a:latin typeface="Arial"/>
                  </a:rPr>
                  <a:t>2016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DA249A1-A454-4B57-B739-0BE1AA48974B}"/>
                  </a:ext>
                </a:extLst>
              </p:cNvPr>
              <p:cNvSpPr txBox="1"/>
              <p:nvPr/>
            </p:nvSpPr>
            <p:spPr>
              <a:xfrm>
                <a:off x="8042165" y="6157390"/>
                <a:ext cx="748723" cy="338161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400" dirty="0">
                    <a:solidFill>
                      <a:prstClr val="black"/>
                    </a:solidFill>
                    <a:latin typeface="Arial"/>
                  </a:rPr>
                  <a:t>2017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66EA78A-A2B6-4193-9F57-8429AC11425D}"/>
                  </a:ext>
                </a:extLst>
              </p:cNvPr>
              <p:cNvSpPr txBox="1"/>
              <p:nvPr/>
            </p:nvSpPr>
            <p:spPr>
              <a:xfrm>
                <a:off x="8677623" y="6157390"/>
                <a:ext cx="748723" cy="338161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400" dirty="0">
                    <a:solidFill>
                      <a:prstClr val="black"/>
                    </a:solidFill>
                    <a:latin typeface="Arial"/>
                  </a:rPr>
                  <a:t>2018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9420B5D-C216-48F0-B737-EB3B9D513A74}"/>
                  </a:ext>
                </a:extLst>
              </p:cNvPr>
              <p:cNvSpPr txBox="1"/>
              <p:nvPr/>
            </p:nvSpPr>
            <p:spPr>
              <a:xfrm>
                <a:off x="9252288" y="6157390"/>
                <a:ext cx="748723" cy="338161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400" dirty="0">
                    <a:solidFill>
                      <a:prstClr val="black"/>
                    </a:solidFill>
                    <a:latin typeface="Arial"/>
                  </a:rPr>
                  <a:t>2019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923046E-FA04-4539-B49E-2376522F5F4F}"/>
                  </a:ext>
                </a:extLst>
              </p:cNvPr>
              <p:cNvSpPr txBox="1"/>
              <p:nvPr/>
            </p:nvSpPr>
            <p:spPr>
              <a:xfrm>
                <a:off x="9875044" y="6157390"/>
                <a:ext cx="748723" cy="338161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400" dirty="0">
                    <a:solidFill>
                      <a:prstClr val="black"/>
                    </a:solidFill>
                    <a:latin typeface="Arial"/>
                  </a:rPr>
                  <a:t>2020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75BC9A1-5810-4607-84CC-18EEFFD0992B}"/>
                  </a:ext>
                </a:extLst>
              </p:cNvPr>
              <p:cNvSpPr txBox="1"/>
              <p:nvPr/>
            </p:nvSpPr>
            <p:spPr>
              <a:xfrm>
                <a:off x="10532161" y="6157390"/>
                <a:ext cx="748723" cy="338161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defTabSz="914377">
                  <a:defRPr/>
                </a:pPr>
                <a:r>
                  <a:rPr lang="ru-RU" sz="1400" dirty="0">
                    <a:solidFill>
                      <a:prstClr val="black"/>
                    </a:solidFill>
                    <a:latin typeface="Arial"/>
                  </a:rPr>
                  <a:t>2021</a:t>
                </a:r>
              </a:p>
            </p:txBody>
          </p:sp>
        </p:grp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97922DE5-5A19-465E-A75D-045067A942B6}"/>
                </a:ext>
              </a:extLst>
            </p:cNvPr>
            <p:cNvSpPr/>
            <p:nvPr/>
          </p:nvSpPr>
          <p:spPr>
            <a:xfrm>
              <a:off x="6769629" y="1289331"/>
              <a:ext cx="4687294" cy="473424"/>
            </a:xfrm>
            <a:prstGeom prst="rect">
              <a:avLst/>
            </a:prstGeom>
          </p:spPr>
          <p:txBody>
            <a:bodyPr wrap="square" lIns="91440" tIns="45720" rIns="91440" bIns="45720">
              <a:spAutoFit/>
            </a:bodyPr>
            <a:lstStyle/>
            <a:p>
              <a:pPr defTabSz="990502">
                <a:spcBef>
                  <a:spcPts val="1300"/>
                </a:spcBef>
                <a:defRPr sz="2200" b="0" i="0" u="none" strike="noStrike" kern="1200" baseline="0">
                  <a:solidFill>
                    <a:prstClr val="black">
                      <a:lumMod val="50000"/>
                      <a:lumOff val="50000"/>
                    </a:prstClr>
                  </a:solidFill>
                  <a:latin typeface="Myriad Pro" panose="020B0503030403020204" pitchFamily="34" charset="0"/>
                  <a:ea typeface="+mn-ea"/>
                  <a:cs typeface="+mn-cs"/>
                </a:defRPr>
              </a:pPr>
              <a:r>
                <a:rPr lang="ru-RU" b="1" dirty="0">
                  <a:solidFill>
                    <a:srgbClr val="0E779D"/>
                  </a:solidFill>
                  <a:latin typeface="Arial"/>
                  <a:cs typeface="Arial" panose="020B0604020202020204" pitchFamily="34" charset="0"/>
                </a:rPr>
                <a:t>Стабильная динамика роста</a:t>
              </a:r>
            </a:p>
          </p:txBody>
        </p:sp>
      </p:grpSp>
      <p:sp>
        <p:nvSpPr>
          <p:cNvPr id="69" name="Полилиния 8">
            <a:extLst>
              <a:ext uri="{FF2B5EF4-FFF2-40B4-BE49-F238E27FC236}">
                <a16:creationId xmlns:a16="http://schemas.microsoft.com/office/drawing/2014/main" id="{9027BBFB-CC4B-4F1A-82CC-D2B6837772BE}"/>
              </a:ext>
            </a:extLst>
          </p:cNvPr>
          <p:cNvSpPr/>
          <p:nvPr/>
        </p:nvSpPr>
        <p:spPr>
          <a:xfrm>
            <a:off x="7132632" y="1080083"/>
            <a:ext cx="4048279" cy="2779148"/>
          </a:xfrm>
          <a:custGeom>
            <a:avLst/>
            <a:gdLst>
              <a:gd name="connsiteX0" fmla="*/ 0 w 2519680"/>
              <a:gd name="connsiteY0" fmla="*/ 2204720 h 2204720"/>
              <a:gd name="connsiteX1" fmla="*/ 538480 w 2519680"/>
              <a:gd name="connsiteY1" fmla="*/ 1595120 h 2204720"/>
              <a:gd name="connsiteX2" fmla="*/ 741680 w 2519680"/>
              <a:gd name="connsiteY2" fmla="*/ 1198880 h 2204720"/>
              <a:gd name="connsiteX3" fmla="*/ 1300480 w 2519680"/>
              <a:gd name="connsiteY3" fmla="*/ 944880 h 2204720"/>
              <a:gd name="connsiteX4" fmla="*/ 1625600 w 2519680"/>
              <a:gd name="connsiteY4" fmla="*/ 254000 h 2204720"/>
              <a:gd name="connsiteX5" fmla="*/ 2519680 w 2519680"/>
              <a:gd name="connsiteY5" fmla="*/ 0 h 2204720"/>
              <a:gd name="connsiteX0" fmla="*/ 0 w 2519680"/>
              <a:gd name="connsiteY0" fmla="*/ 2204720 h 2204720"/>
              <a:gd name="connsiteX1" fmla="*/ 538480 w 2519680"/>
              <a:gd name="connsiteY1" fmla="*/ 1595120 h 2204720"/>
              <a:gd name="connsiteX2" fmla="*/ 741680 w 2519680"/>
              <a:gd name="connsiteY2" fmla="*/ 1198880 h 2204720"/>
              <a:gd name="connsiteX3" fmla="*/ 1300480 w 2519680"/>
              <a:gd name="connsiteY3" fmla="*/ 944880 h 2204720"/>
              <a:gd name="connsiteX4" fmla="*/ 1625600 w 2519680"/>
              <a:gd name="connsiteY4" fmla="*/ 254000 h 2204720"/>
              <a:gd name="connsiteX5" fmla="*/ 2519680 w 2519680"/>
              <a:gd name="connsiteY5" fmla="*/ 0 h 2204720"/>
              <a:gd name="connsiteX0" fmla="*/ 0 w 2519680"/>
              <a:gd name="connsiteY0" fmla="*/ 2204720 h 2204720"/>
              <a:gd name="connsiteX1" fmla="*/ 538480 w 2519680"/>
              <a:gd name="connsiteY1" fmla="*/ 1595120 h 2204720"/>
              <a:gd name="connsiteX2" fmla="*/ 741680 w 2519680"/>
              <a:gd name="connsiteY2" fmla="*/ 1198880 h 2204720"/>
              <a:gd name="connsiteX3" fmla="*/ 1300480 w 2519680"/>
              <a:gd name="connsiteY3" fmla="*/ 944880 h 2204720"/>
              <a:gd name="connsiteX4" fmla="*/ 1625600 w 2519680"/>
              <a:gd name="connsiteY4" fmla="*/ 254000 h 2204720"/>
              <a:gd name="connsiteX5" fmla="*/ 2519680 w 2519680"/>
              <a:gd name="connsiteY5" fmla="*/ 0 h 2204720"/>
              <a:gd name="connsiteX0" fmla="*/ 0 w 2519680"/>
              <a:gd name="connsiteY0" fmla="*/ 2204720 h 2204720"/>
              <a:gd name="connsiteX1" fmla="*/ 538480 w 2519680"/>
              <a:gd name="connsiteY1" fmla="*/ 1595120 h 2204720"/>
              <a:gd name="connsiteX2" fmla="*/ 741680 w 2519680"/>
              <a:gd name="connsiteY2" fmla="*/ 1198880 h 2204720"/>
              <a:gd name="connsiteX3" fmla="*/ 1300480 w 2519680"/>
              <a:gd name="connsiteY3" fmla="*/ 944880 h 2204720"/>
              <a:gd name="connsiteX4" fmla="*/ 1625600 w 2519680"/>
              <a:gd name="connsiteY4" fmla="*/ 254000 h 2204720"/>
              <a:gd name="connsiteX5" fmla="*/ 2519680 w 2519680"/>
              <a:gd name="connsiteY5" fmla="*/ 0 h 2204720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625600 w 2473764"/>
              <a:gd name="connsiteY4" fmla="*/ 836558 h 2787278"/>
              <a:gd name="connsiteX5" fmla="*/ 2473764 w 2473764"/>
              <a:gd name="connsiteY5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625600 w 2473764"/>
              <a:gd name="connsiteY4" fmla="*/ 836558 h 2787278"/>
              <a:gd name="connsiteX5" fmla="*/ 2473764 w 2473764"/>
              <a:gd name="connsiteY5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625600 w 2473764"/>
              <a:gd name="connsiteY4" fmla="*/ 836558 h 2787278"/>
              <a:gd name="connsiteX5" fmla="*/ 1921449 w 2473764"/>
              <a:gd name="connsiteY5" fmla="*/ 510544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625600 w 2473764"/>
              <a:gd name="connsiteY4" fmla="*/ 836558 h 2787278"/>
              <a:gd name="connsiteX5" fmla="*/ 1921449 w 2473764"/>
              <a:gd name="connsiteY5" fmla="*/ 510544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83858 w 2473764"/>
              <a:gd name="connsiteY4" fmla="*/ 1059476 h 2787278"/>
              <a:gd name="connsiteX5" fmla="*/ 1921449 w 2473764"/>
              <a:gd name="connsiteY5" fmla="*/ 510544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83858 w 2473764"/>
              <a:gd name="connsiteY4" fmla="*/ 1059476 h 2787278"/>
              <a:gd name="connsiteX5" fmla="*/ 1921449 w 2473764"/>
              <a:gd name="connsiteY5" fmla="*/ 510544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83858 w 2473764"/>
              <a:gd name="connsiteY4" fmla="*/ 1059476 h 2787278"/>
              <a:gd name="connsiteX5" fmla="*/ 1905796 w 2473764"/>
              <a:gd name="connsiteY5" fmla="*/ 525405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83858 w 2473764"/>
              <a:gd name="connsiteY4" fmla="*/ 1059476 h 2787278"/>
              <a:gd name="connsiteX5" fmla="*/ 1921449 w 2473764"/>
              <a:gd name="connsiteY5" fmla="*/ 807768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83858 w 2473764"/>
              <a:gd name="connsiteY4" fmla="*/ 1059476 h 2787278"/>
              <a:gd name="connsiteX5" fmla="*/ 1921449 w 2473764"/>
              <a:gd name="connsiteY5" fmla="*/ 852351 h 2787278"/>
              <a:gd name="connsiteX6" fmla="*/ 2473764 w 2473764"/>
              <a:gd name="connsiteY6" fmla="*/ 0 h 2787278"/>
              <a:gd name="connsiteX0" fmla="*/ 0 w 2473764"/>
              <a:gd name="connsiteY0" fmla="*/ 2787278 h 2787278"/>
              <a:gd name="connsiteX1" fmla="*/ 538480 w 2473764"/>
              <a:gd name="connsiteY1" fmla="*/ 2177678 h 2787278"/>
              <a:gd name="connsiteX2" fmla="*/ 741680 w 2473764"/>
              <a:gd name="connsiteY2" fmla="*/ 1781438 h 2787278"/>
              <a:gd name="connsiteX3" fmla="*/ 1300480 w 2473764"/>
              <a:gd name="connsiteY3" fmla="*/ 1527438 h 2787278"/>
              <a:gd name="connsiteX4" fmla="*/ 1562987 w 2473764"/>
              <a:gd name="connsiteY4" fmla="*/ 1118921 h 2787278"/>
              <a:gd name="connsiteX5" fmla="*/ 1921449 w 2473764"/>
              <a:gd name="connsiteY5" fmla="*/ 852351 h 2787278"/>
              <a:gd name="connsiteX6" fmla="*/ 2473764 w 2473764"/>
              <a:gd name="connsiteY6" fmla="*/ 0 h 2787278"/>
              <a:gd name="connsiteX0" fmla="*/ 0 w 2473764"/>
              <a:gd name="connsiteY0" fmla="*/ 3039918 h 3039918"/>
              <a:gd name="connsiteX1" fmla="*/ 538480 w 2473764"/>
              <a:gd name="connsiteY1" fmla="*/ 2430318 h 3039918"/>
              <a:gd name="connsiteX2" fmla="*/ 741680 w 2473764"/>
              <a:gd name="connsiteY2" fmla="*/ 2034078 h 3039918"/>
              <a:gd name="connsiteX3" fmla="*/ 1300480 w 2473764"/>
              <a:gd name="connsiteY3" fmla="*/ 1780078 h 3039918"/>
              <a:gd name="connsiteX4" fmla="*/ 1562987 w 2473764"/>
              <a:gd name="connsiteY4" fmla="*/ 1371561 h 3039918"/>
              <a:gd name="connsiteX5" fmla="*/ 1921449 w 2473764"/>
              <a:gd name="connsiteY5" fmla="*/ 1104991 h 3039918"/>
              <a:gd name="connsiteX6" fmla="*/ 2473764 w 2473764"/>
              <a:gd name="connsiteY6" fmla="*/ 0 h 3039918"/>
              <a:gd name="connsiteX0" fmla="*/ 0 w 2463329"/>
              <a:gd name="connsiteY0" fmla="*/ 3262836 h 3262836"/>
              <a:gd name="connsiteX1" fmla="*/ 538480 w 2463329"/>
              <a:gd name="connsiteY1" fmla="*/ 2653236 h 3262836"/>
              <a:gd name="connsiteX2" fmla="*/ 741680 w 2463329"/>
              <a:gd name="connsiteY2" fmla="*/ 2256996 h 3262836"/>
              <a:gd name="connsiteX3" fmla="*/ 1300480 w 2463329"/>
              <a:gd name="connsiteY3" fmla="*/ 2002996 h 3262836"/>
              <a:gd name="connsiteX4" fmla="*/ 1562987 w 2463329"/>
              <a:gd name="connsiteY4" fmla="*/ 1594479 h 3262836"/>
              <a:gd name="connsiteX5" fmla="*/ 1921449 w 2463329"/>
              <a:gd name="connsiteY5" fmla="*/ 1327909 h 3262836"/>
              <a:gd name="connsiteX6" fmla="*/ 2463329 w 2463329"/>
              <a:gd name="connsiteY6" fmla="*/ 0 h 3262836"/>
              <a:gd name="connsiteX0" fmla="*/ 0 w 2463329"/>
              <a:gd name="connsiteY0" fmla="*/ 3262836 h 3262836"/>
              <a:gd name="connsiteX1" fmla="*/ 538480 w 2463329"/>
              <a:gd name="connsiteY1" fmla="*/ 2653236 h 3262836"/>
              <a:gd name="connsiteX2" fmla="*/ 741680 w 2463329"/>
              <a:gd name="connsiteY2" fmla="*/ 2256996 h 3262836"/>
              <a:gd name="connsiteX3" fmla="*/ 1159601 w 2463329"/>
              <a:gd name="connsiteY3" fmla="*/ 2047580 h 3262836"/>
              <a:gd name="connsiteX4" fmla="*/ 1562987 w 2463329"/>
              <a:gd name="connsiteY4" fmla="*/ 1594479 h 3262836"/>
              <a:gd name="connsiteX5" fmla="*/ 1921449 w 2463329"/>
              <a:gd name="connsiteY5" fmla="*/ 1327909 h 3262836"/>
              <a:gd name="connsiteX6" fmla="*/ 2463329 w 2463329"/>
              <a:gd name="connsiteY6" fmla="*/ 0 h 3262836"/>
              <a:gd name="connsiteX0" fmla="*/ 0 w 2463329"/>
              <a:gd name="connsiteY0" fmla="*/ 3262836 h 3262836"/>
              <a:gd name="connsiteX1" fmla="*/ 538480 w 2463329"/>
              <a:gd name="connsiteY1" fmla="*/ 2653236 h 3262836"/>
              <a:gd name="connsiteX2" fmla="*/ 741680 w 2463329"/>
              <a:gd name="connsiteY2" fmla="*/ 2256996 h 3262836"/>
              <a:gd name="connsiteX3" fmla="*/ 1159601 w 2463329"/>
              <a:gd name="connsiteY3" fmla="*/ 2047580 h 3262836"/>
              <a:gd name="connsiteX4" fmla="*/ 1552552 w 2463329"/>
              <a:gd name="connsiteY4" fmla="*/ 1505312 h 3262836"/>
              <a:gd name="connsiteX5" fmla="*/ 1921449 w 2463329"/>
              <a:gd name="connsiteY5" fmla="*/ 1327909 h 3262836"/>
              <a:gd name="connsiteX6" fmla="*/ 2463329 w 2463329"/>
              <a:gd name="connsiteY6" fmla="*/ 0 h 3262836"/>
              <a:gd name="connsiteX0" fmla="*/ 0 w 2463329"/>
              <a:gd name="connsiteY0" fmla="*/ 3262836 h 3262836"/>
              <a:gd name="connsiteX1" fmla="*/ 538480 w 2463329"/>
              <a:gd name="connsiteY1" fmla="*/ 2653236 h 3262836"/>
              <a:gd name="connsiteX2" fmla="*/ 741680 w 2463329"/>
              <a:gd name="connsiteY2" fmla="*/ 2256996 h 3262836"/>
              <a:gd name="connsiteX3" fmla="*/ 1159601 w 2463329"/>
              <a:gd name="connsiteY3" fmla="*/ 2047580 h 3262836"/>
              <a:gd name="connsiteX4" fmla="*/ 1552552 w 2463329"/>
              <a:gd name="connsiteY4" fmla="*/ 1505312 h 3262836"/>
              <a:gd name="connsiteX5" fmla="*/ 1921449 w 2463329"/>
              <a:gd name="connsiteY5" fmla="*/ 1327909 h 3262836"/>
              <a:gd name="connsiteX6" fmla="*/ 2219791 w 2463329"/>
              <a:gd name="connsiteY6" fmla="*/ 617509 h 3262836"/>
              <a:gd name="connsiteX7" fmla="*/ 2463329 w 2463329"/>
              <a:gd name="connsiteY7" fmla="*/ 0 h 3262836"/>
              <a:gd name="connsiteX0" fmla="*/ 0 w 2978239"/>
              <a:gd name="connsiteY0" fmla="*/ 3239102 h 3239102"/>
              <a:gd name="connsiteX1" fmla="*/ 538480 w 2978239"/>
              <a:gd name="connsiteY1" fmla="*/ 2629502 h 3239102"/>
              <a:gd name="connsiteX2" fmla="*/ 741680 w 2978239"/>
              <a:gd name="connsiteY2" fmla="*/ 2233262 h 3239102"/>
              <a:gd name="connsiteX3" fmla="*/ 1159601 w 2978239"/>
              <a:gd name="connsiteY3" fmla="*/ 2023846 h 3239102"/>
              <a:gd name="connsiteX4" fmla="*/ 1552552 w 2978239"/>
              <a:gd name="connsiteY4" fmla="*/ 1481578 h 3239102"/>
              <a:gd name="connsiteX5" fmla="*/ 1921449 w 2978239"/>
              <a:gd name="connsiteY5" fmla="*/ 1304175 h 3239102"/>
              <a:gd name="connsiteX6" fmla="*/ 2219791 w 2978239"/>
              <a:gd name="connsiteY6" fmla="*/ 593775 h 3239102"/>
              <a:gd name="connsiteX7" fmla="*/ 2978239 w 2978239"/>
              <a:gd name="connsiteY7" fmla="*/ 0 h 3239102"/>
              <a:gd name="connsiteX0" fmla="*/ 0 w 2978239"/>
              <a:gd name="connsiteY0" fmla="*/ 3239102 h 3239102"/>
              <a:gd name="connsiteX1" fmla="*/ 538480 w 2978239"/>
              <a:gd name="connsiteY1" fmla="*/ 2629502 h 3239102"/>
              <a:gd name="connsiteX2" fmla="*/ 741680 w 2978239"/>
              <a:gd name="connsiteY2" fmla="*/ 2233262 h 3239102"/>
              <a:gd name="connsiteX3" fmla="*/ 1159601 w 2978239"/>
              <a:gd name="connsiteY3" fmla="*/ 2023846 h 3239102"/>
              <a:gd name="connsiteX4" fmla="*/ 1552552 w 2978239"/>
              <a:gd name="connsiteY4" fmla="*/ 1481578 h 3239102"/>
              <a:gd name="connsiteX5" fmla="*/ 1921449 w 2978239"/>
              <a:gd name="connsiteY5" fmla="*/ 1304175 h 3239102"/>
              <a:gd name="connsiteX6" fmla="*/ 2421580 w 2978239"/>
              <a:gd name="connsiteY6" fmla="*/ 380171 h 3239102"/>
              <a:gd name="connsiteX7" fmla="*/ 2978239 w 2978239"/>
              <a:gd name="connsiteY7" fmla="*/ 0 h 3239102"/>
              <a:gd name="connsiteX0" fmla="*/ 0 w 2964323"/>
              <a:gd name="connsiteY0" fmla="*/ 2858931 h 2858931"/>
              <a:gd name="connsiteX1" fmla="*/ 538480 w 2964323"/>
              <a:gd name="connsiteY1" fmla="*/ 2249331 h 2858931"/>
              <a:gd name="connsiteX2" fmla="*/ 741680 w 2964323"/>
              <a:gd name="connsiteY2" fmla="*/ 1853091 h 2858931"/>
              <a:gd name="connsiteX3" fmla="*/ 1159601 w 2964323"/>
              <a:gd name="connsiteY3" fmla="*/ 1643675 h 2858931"/>
              <a:gd name="connsiteX4" fmla="*/ 1552552 w 2964323"/>
              <a:gd name="connsiteY4" fmla="*/ 1101407 h 2858931"/>
              <a:gd name="connsiteX5" fmla="*/ 1921449 w 2964323"/>
              <a:gd name="connsiteY5" fmla="*/ 924004 h 2858931"/>
              <a:gd name="connsiteX6" fmla="*/ 2421580 w 2964323"/>
              <a:gd name="connsiteY6" fmla="*/ 0 h 2858931"/>
              <a:gd name="connsiteX7" fmla="*/ 2964323 w 2964323"/>
              <a:gd name="connsiteY7" fmla="*/ 141974 h 2858931"/>
              <a:gd name="connsiteX0" fmla="*/ 0 w 2734701"/>
              <a:gd name="connsiteY0" fmla="*/ 3974423 h 3974423"/>
              <a:gd name="connsiteX1" fmla="*/ 308858 w 2734701"/>
              <a:gd name="connsiteY1" fmla="*/ 2249331 h 3974423"/>
              <a:gd name="connsiteX2" fmla="*/ 512058 w 2734701"/>
              <a:gd name="connsiteY2" fmla="*/ 1853091 h 3974423"/>
              <a:gd name="connsiteX3" fmla="*/ 929979 w 2734701"/>
              <a:gd name="connsiteY3" fmla="*/ 1643675 h 3974423"/>
              <a:gd name="connsiteX4" fmla="*/ 1322930 w 2734701"/>
              <a:gd name="connsiteY4" fmla="*/ 1101407 h 3974423"/>
              <a:gd name="connsiteX5" fmla="*/ 1691827 w 2734701"/>
              <a:gd name="connsiteY5" fmla="*/ 924004 h 3974423"/>
              <a:gd name="connsiteX6" fmla="*/ 2191958 w 2734701"/>
              <a:gd name="connsiteY6" fmla="*/ 0 h 3974423"/>
              <a:gd name="connsiteX7" fmla="*/ 2734701 w 2734701"/>
              <a:gd name="connsiteY7" fmla="*/ 141974 h 3974423"/>
              <a:gd name="connsiteX0" fmla="*/ 0 w 2734701"/>
              <a:gd name="connsiteY0" fmla="*/ 3974423 h 3974423"/>
              <a:gd name="connsiteX1" fmla="*/ 461939 w 2734701"/>
              <a:gd name="connsiteY1" fmla="*/ 3792032 h 3974423"/>
              <a:gd name="connsiteX2" fmla="*/ 512058 w 2734701"/>
              <a:gd name="connsiteY2" fmla="*/ 1853091 h 3974423"/>
              <a:gd name="connsiteX3" fmla="*/ 929979 w 2734701"/>
              <a:gd name="connsiteY3" fmla="*/ 1643675 h 3974423"/>
              <a:gd name="connsiteX4" fmla="*/ 1322930 w 2734701"/>
              <a:gd name="connsiteY4" fmla="*/ 1101407 h 3974423"/>
              <a:gd name="connsiteX5" fmla="*/ 1691827 w 2734701"/>
              <a:gd name="connsiteY5" fmla="*/ 924004 h 3974423"/>
              <a:gd name="connsiteX6" fmla="*/ 2191958 w 2734701"/>
              <a:gd name="connsiteY6" fmla="*/ 0 h 3974423"/>
              <a:gd name="connsiteX7" fmla="*/ 2734701 w 2734701"/>
              <a:gd name="connsiteY7" fmla="*/ 141974 h 3974423"/>
              <a:gd name="connsiteX0" fmla="*/ 0 w 2734701"/>
              <a:gd name="connsiteY0" fmla="*/ 3974423 h 3974423"/>
              <a:gd name="connsiteX1" fmla="*/ 461939 w 2734701"/>
              <a:gd name="connsiteY1" fmla="*/ 3792032 h 3974423"/>
              <a:gd name="connsiteX2" fmla="*/ 873886 w 2734701"/>
              <a:gd name="connsiteY2" fmla="*/ 3561930 h 3974423"/>
              <a:gd name="connsiteX3" fmla="*/ 929979 w 2734701"/>
              <a:gd name="connsiteY3" fmla="*/ 1643675 h 3974423"/>
              <a:gd name="connsiteX4" fmla="*/ 1322930 w 2734701"/>
              <a:gd name="connsiteY4" fmla="*/ 1101407 h 3974423"/>
              <a:gd name="connsiteX5" fmla="*/ 1691827 w 2734701"/>
              <a:gd name="connsiteY5" fmla="*/ 924004 h 3974423"/>
              <a:gd name="connsiteX6" fmla="*/ 2191958 w 2734701"/>
              <a:gd name="connsiteY6" fmla="*/ 0 h 3974423"/>
              <a:gd name="connsiteX7" fmla="*/ 2734701 w 2734701"/>
              <a:gd name="connsiteY7" fmla="*/ 141974 h 3974423"/>
              <a:gd name="connsiteX0" fmla="*/ 0 w 2734701"/>
              <a:gd name="connsiteY0" fmla="*/ 3974423 h 3974423"/>
              <a:gd name="connsiteX1" fmla="*/ 461939 w 2734701"/>
              <a:gd name="connsiteY1" fmla="*/ 3792032 h 3974423"/>
              <a:gd name="connsiteX2" fmla="*/ 873886 w 2734701"/>
              <a:gd name="connsiteY2" fmla="*/ 3561930 h 3974423"/>
              <a:gd name="connsiteX3" fmla="*/ 1347473 w 2734701"/>
              <a:gd name="connsiteY3" fmla="*/ 3115175 h 3974423"/>
              <a:gd name="connsiteX4" fmla="*/ 1322930 w 2734701"/>
              <a:gd name="connsiteY4" fmla="*/ 1101407 h 3974423"/>
              <a:gd name="connsiteX5" fmla="*/ 1691827 w 2734701"/>
              <a:gd name="connsiteY5" fmla="*/ 924004 h 3974423"/>
              <a:gd name="connsiteX6" fmla="*/ 2191958 w 2734701"/>
              <a:gd name="connsiteY6" fmla="*/ 0 h 3974423"/>
              <a:gd name="connsiteX7" fmla="*/ 2734701 w 2734701"/>
              <a:gd name="connsiteY7" fmla="*/ 141974 h 3974423"/>
              <a:gd name="connsiteX0" fmla="*/ 0 w 2734701"/>
              <a:gd name="connsiteY0" fmla="*/ 3974423 h 3974423"/>
              <a:gd name="connsiteX1" fmla="*/ 461939 w 2734701"/>
              <a:gd name="connsiteY1" fmla="*/ 3792032 h 3974423"/>
              <a:gd name="connsiteX2" fmla="*/ 873886 w 2734701"/>
              <a:gd name="connsiteY2" fmla="*/ 3561930 h 3974423"/>
              <a:gd name="connsiteX3" fmla="*/ 1347473 w 2734701"/>
              <a:gd name="connsiteY3" fmla="*/ 3115175 h 3974423"/>
              <a:gd name="connsiteX4" fmla="*/ 1886547 w 2734701"/>
              <a:gd name="connsiteY4" fmla="*/ 1647285 h 3974423"/>
              <a:gd name="connsiteX5" fmla="*/ 1691827 w 2734701"/>
              <a:gd name="connsiteY5" fmla="*/ 924004 h 3974423"/>
              <a:gd name="connsiteX6" fmla="*/ 2191958 w 2734701"/>
              <a:gd name="connsiteY6" fmla="*/ 0 h 3974423"/>
              <a:gd name="connsiteX7" fmla="*/ 2734701 w 2734701"/>
              <a:gd name="connsiteY7" fmla="*/ 141974 h 3974423"/>
              <a:gd name="connsiteX0" fmla="*/ 0 w 2734701"/>
              <a:gd name="connsiteY0" fmla="*/ 3974423 h 3974423"/>
              <a:gd name="connsiteX1" fmla="*/ 461939 w 2734701"/>
              <a:gd name="connsiteY1" fmla="*/ 3792032 h 3974423"/>
              <a:gd name="connsiteX2" fmla="*/ 873886 w 2734701"/>
              <a:gd name="connsiteY2" fmla="*/ 3561930 h 3974423"/>
              <a:gd name="connsiteX3" fmla="*/ 1347473 w 2734701"/>
              <a:gd name="connsiteY3" fmla="*/ 3115175 h 3974423"/>
              <a:gd name="connsiteX4" fmla="*/ 1886547 w 2734701"/>
              <a:gd name="connsiteY4" fmla="*/ 1647285 h 3974423"/>
              <a:gd name="connsiteX5" fmla="*/ 2359818 w 2734701"/>
              <a:gd name="connsiteY5" fmla="*/ 734133 h 3974423"/>
              <a:gd name="connsiteX6" fmla="*/ 2191958 w 2734701"/>
              <a:gd name="connsiteY6" fmla="*/ 0 h 3974423"/>
              <a:gd name="connsiteX7" fmla="*/ 2734701 w 2734701"/>
              <a:gd name="connsiteY7" fmla="*/ 141974 h 3974423"/>
              <a:gd name="connsiteX0" fmla="*/ 0 w 2734701"/>
              <a:gd name="connsiteY0" fmla="*/ 3832448 h 3832448"/>
              <a:gd name="connsiteX1" fmla="*/ 461939 w 2734701"/>
              <a:gd name="connsiteY1" fmla="*/ 3650057 h 3832448"/>
              <a:gd name="connsiteX2" fmla="*/ 873886 w 2734701"/>
              <a:gd name="connsiteY2" fmla="*/ 3419955 h 3832448"/>
              <a:gd name="connsiteX3" fmla="*/ 1347473 w 2734701"/>
              <a:gd name="connsiteY3" fmla="*/ 2973200 h 3832448"/>
              <a:gd name="connsiteX4" fmla="*/ 1886547 w 2734701"/>
              <a:gd name="connsiteY4" fmla="*/ 1505310 h 3832448"/>
              <a:gd name="connsiteX5" fmla="*/ 2359818 w 2734701"/>
              <a:gd name="connsiteY5" fmla="*/ 592158 h 3832448"/>
              <a:gd name="connsiteX6" fmla="*/ 2734701 w 2734701"/>
              <a:gd name="connsiteY6" fmla="*/ -1 h 3832448"/>
              <a:gd name="connsiteX0" fmla="*/ 0 w 2901699"/>
              <a:gd name="connsiteY0" fmla="*/ 4686867 h 4686867"/>
              <a:gd name="connsiteX1" fmla="*/ 461939 w 2901699"/>
              <a:gd name="connsiteY1" fmla="*/ 4504476 h 4686867"/>
              <a:gd name="connsiteX2" fmla="*/ 873886 w 2901699"/>
              <a:gd name="connsiteY2" fmla="*/ 4274374 h 4686867"/>
              <a:gd name="connsiteX3" fmla="*/ 1347473 w 2901699"/>
              <a:gd name="connsiteY3" fmla="*/ 3827619 h 4686867"/>
              <a:gd name="connsiteX4" fmla="*/ 1886547 w 2901699"/>
              <a:gd name="connsiteY4" fmla="*/ 2359729 h 4686867"/>
              <a:gd name="connsiteX5" fmla="*/ 2359818 w 2901699"/>
              <a:gd name="connsiteY5" fmla="*/ 1446577 h 4686867"/>
              <a:gd name="connsiteX6" fmla="*/ 2901699 w 2901699"/>
              <a:gd name="connsiteY6" fmla="*/ 0 h 468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1699" h="4686867">
                <a:moveTo>
                  <a:pt x="0" y="4686867"/>
                </a:moveTo>
                <a:lnTo>
                  <a:pt x="461939" y="4504476"/>
                </a:lnTo>
                <a:lnTo>
                  <a:pt x="873886" y="4274374"/>
                </a:lnTo>
                <a:lnTo>
                  <a:pt x="1347473" y="3827619"/>
                </a:lnTo>
                <a:lnTo>
                  <a:pt x="1886547" y="2359729"/>
                </a:lnTo>
                <a:lnTo>
                  <a:pt x="2359818" y="1446577"/>
                </a:lnTo>
                <a:lnTo>
                  <a:pt x="2901699" y="0"/>
                </a:lnTo>
              </a:path>
            </a:pathLst>
          </a:custGeom>
          <a:ln w="47625">
            <a:solidFill>
              <a:schemeClr val="accent6">
                <a:lumMod val="60000"/>
                <a:lumOff val="40000"/>
              </a:schemeClr>
            </a:solidFill>
            <a:prstDash val="solid"/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20606">
              <a:defRPr/>
            </a:pPr>
            <a:endParaRPr lang="ru-RU" sz="2667" dirty="0">
              <a:solidFill>
                <a:srgbClr val="19191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399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6204B8-8A28-4E53-AD5D-C6448AC4E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18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A3E7DB-ED3E-49E2-B50D-D18D71098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7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121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78A667-2605-45A7-891E-9E7E06C95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4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E3106-BBC8-4AAA-906C-165AB740E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2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01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D74E3F-C62A-4366-8751-E931C75CC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73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" y="0"/>
            <a:ext cx="5345085" cy="6858000"/>
          </a:xfrm>
          <a:prstGeom prst="rect">
            <a:avLst/>
          </a:prstGeom>
          <a:solidFill>
            <a:srgbClr val="0E779D"/>
          </a:solidFill>
          <a:ln>
            <a:solidFill>
              <a:srgbClr val="0E779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dirty="0">
                <a:solidFill>
                  <a:srgbClr val="00A0E3"/>
                </a:solidFill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957466-B50B-814D-A99B-D8B527866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5877"/>
            <a:ext cx="5345085" cy="321212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97DB72-9E72-4588-B16B-D1535E31E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105" y="2151614"/>
            <a:ext cx="3533520" cy="23602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27C31A-0D14-411A-8854-B0C82477B0BF}"/>
              </a:ext>
            </a:extLst>
          </p:cNvPr>
          <p:cNvSpPr txBox="1"/>
          <p:nvPr/>
        </p:nvSpPr>
        <p:spPr>
          <a:xfrm>
            <a:off x="686144" y="1233377"/>
            <a:ext cx="3972801" cy="1508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Бондаренко Владимир</a:t>
            </a:r>
          </a:p>
          <a:p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департамента </a:t>
            </a: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имущественных торгов</a:t>
            </a:r>
          </a:p>
          <a:p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B3D225-840C-5D47-869F-AB0D8085665D}"/>
              </a:ext>
            </a:extLst>
          </p:cNvPr>
          <p:cNvSpPr/>
          <p:nvPr/>
        </p:nvSpPr>
        <p:spPr>
          <a:xfrm>
            <a:off x="717648" y="3045712"/>
            <a:ext cx="39097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v.bondarenko@tektorg.ru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+7 (495) 734-81-18 доб. 4236</a:t>
            </a: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Моб.: +7 (924) 632-62-66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www.tektorg.ru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1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1C07B0BD-245A-404E-8B91-ACD9F9A4A32E}"/>
              </a:ext>
            </a:extLst>
          </p:cNvPr>
          <p:cNvSpPr/>
          <p:nvPr/>
        </p:nvSpPr>
        <p:spPr>
          <a:xfrm>
            <a:off x="487566" y="787575"/>
            <a:ext cx="5142898" cy="3187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59FACF-E1E3-4E43-AA87-3CC5C6E3E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620" y="145983"/>
            <a:ext cx="1682105" cy="451807"/>
          </a:xfrm>
          <a:prstGeom prst="rect">
            <a:avLst/>
          </a:prstGeom>
        </p:spPr>
      </p:pic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C39E65C9-B570-414A-8B7F-B4CB5A361005}"/>
              </a:ext>
            </a:extLst>
          </p:cNvPr>
          <p:cNvSpPr txBox="1">
            <a:spLocks/>
          </p:cNvSpPr>
          <p:nvPr/>
        </p:nvSpPr>
        <p:spPr>
          <a:xfrm>
            <a:off x="420309" y="-143353"/>
            <a:ext cx="8547656" cy="100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ru-RU" sz="2133" dirty="0">
                <a:solidFill>
                  <a:prstClr val="black"/>
                </a:solidFill>
                <a:latin typeface="+mn-lt"/>
                <a:ea typeface="Cambria" panose="02040503050406030204" pitchFamily="18" charset="0"/>
                <a:cs typeface="Calibri Light" panose="020F0302020204030204" pitchFamily="34" charset="0"/>
              </a:rPr>
              <a:t>ПОКАЗАТЕЛИ СЕКЦИИ «ПРОДАЖА ИМУЩЕСТВА»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191D54-EA06-401A-8952-D90175CB49D6}"/>
              </a:ext>
            </a:extLst>
          </p:cNvPr>
          <p:cNvSpPr txBox="1"/>
          <p:nvPr/>
        </p:nvSpPr>
        <p:spPr>
          <a:xfrm>
            <a:off x="0" y="6536938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b="1">
                <a:solidFill>
                  <a:prstClr val="white">
                    <a:lumMod val="65000"/>
                  </a:prstClr>
                </a:solidFill>
                <a:latin typeface="Calibri"/>
              </a:rPr>
              <a:t>10</a:t>
            </a:r>
          </a:p>
        </p:txBody>
      </p:sp>
      <p:sp>
        <p:nvSpPr>
          <p:cNvPr id="60" name="Прямоугольник: скругленные углы 140">
            <a:extLst>
              <a:ext uri="{FF2B5EF4-FFF2-40B4-BE49-F238E27FC236}">
                <a16:creationId xmlns:a16="http://schemas.microsoft.com/office/drawing/2014/main" id="{A1E2944F-766C-4234-883B-4FAFDE5DF78B}"/>
              </a:ext>
            </a:extLst>
          </p:cNvPr>
          <p:cNvSpPr/>
          <p:nvPr/>
        </p:nvSpPr>
        <p:spPr>
          <a:xfrm flipH="1">
            <a:off x="0" y="1"/>
            <a:ext cx="268819" cy="6859449"/>
          </a:xfrm>
          <a:prstGeom prst="roundRect">
            <a:avLst>
              <a:gd name="adj" fmla="val 0"/>
            </a:avLst>
          </a:prstGeom>
          <a:solidFill>
            <a:srgbClr val="008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7D715-0189-49A7-A462-8CEB13352B79}"/>
              </a:ext>
            </a:extLst>
          </p:cNvPr>
          <p:cNvSpPr txBox="1"/>
          <p:nvPr/>
        </p:nvSpPr>
        <p:spPr>
          <a:xfrm>
            <a:off x="11730261" y="6410355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6</a:t>
            </a:r>
          </a:p>
        </p:txBody>
      </p:sp>
      <p:graphicFrame>
        <p:nvGraphicFramePr>
          <p:cNvPr id="61" name="Диаграмма 60">
            <a:extLst>
              <a:ext uri="{FF2B5EF4-FFF2-40B4-BE49-F238E27FC236}">
                <a16:creationId xmlns:a16="http://schemas.microsoft.com/office/drawing/2014/main" id="{59AAB2F6-2A9F-4C5E-AFA0-0EDEC50AD5A0}"/>
              </a:ext>
            </a:extLst>
          </p:cNvPr>
          <p:cNvGraphicFramePr/>
          <p:nvPr/>
        </p:nvGraphicFramePr>
        <p:xfrm>
          <a:off x="561796" y="743700"/>
          <a:ext cx="2571449" cy="3161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2" name="Диаграмма 61">
            <a:extLst>
              <a:ext uri="{FF2B5EF4-FFF2-40B4-BE49-F238E27FC236}">
                <a16:creationId xmlns:a16="http://schemas.microsoft.com/office/drawing/2014/main" id="{D17DD5AC-80EA-4039-8659-F785A6A4055D}"/>
              </a:ext>
            </a:extLst>
          </p:cNvPr>
          <p:cNvGraphicFramePr/>
          <p:nvPr/>
        </p:nvGraphicFramePr>
        <p:xfrm>
          <a:off x="3285373" y="725166"/>
          <a:ext cx="2437209" cy="3596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5BCFEFC3-BBD2-47B1-B0EC-C5DD59E21E49}"/>
              </a:ext>
            </a:extLst>
          </p:cNvPr>
          <p:cNvSpPr txBox="1"/>
          <p:nvPr/>
        </p:nvSpPr>
        <p:spPr>
          <a:xfrm>
            <a:off x="487566" y="3622936"/>
            <a:ext cx="3254417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solidFill>
                  <a:schemeClr val="bg2">
                    <a:lumMod val="10000"/>
                  </a:schemeClr>
                </a:solidFill>
              </a:rPr>
              <a:t>Данные за </a:t>
            </a:r>
            <a:r>
              <a:rPr lang="ru-RU" sz="1050" b="1" dirty="0">
                <a:solidFill>
                  <a:schemeClr val="bg2">
                    <a:lumMod val="10000"/>
                  </a:schemeClr>
                </a:solidFill>
              </a:rPr>
              <a:t>январь – декабрь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1051" dirty="0">
                <a:solidFill>
                  <a:srgbClr val="E7E6E6">
                    <a:lumMod val="10000"/>
                  </a:srgbClr>
                </a:solidFill>
                <a:latin typeface="Calibri"/>
              </a:rPr>
              <a:t>соответствующего года </a:t>
            </a:r>
            <a:endParaRPr lang="ru-RU" sz="1050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id="{703E1371-23BF-4648-B141-C9C9534F5906}"/>
              </a:ext>
            </a:extLst>
          </p:cNvPr>
          <p:cNvGraphicFramePr/>
          <p:nvPr/>
        </p:nvGraphicFramePr>
        <p:xfrm>
          <a:off x="6049837" y="803285"/>
          <a:ext cx="5808152" cy="3187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0" name="Диаграмма 69">
            <a:extLst>
              <a:ext uri="{FF2B5EF4-FFF2-40B4-BE49-F238E27FC236}">
                <a16:creationId xmlns:a16="http://schemas.microsoft.com/office/drawing/2014/main" id="{0DA68543-446A-4C13-B359-46FF236BFED3}"/>
              </a:ext>
            </a:extLst>
          </p:cNvPr>
          <p:cNvGraphicFramePr>
            <a:graphicFrameLocks/>
          </p:cNvGraphicFramePr>
          <p:nvPr/>
        </p:nvGraphicFramePr>
        <p:xfrm>
          <a:off x="6117306" y="725166"/>
          <a:ext cx="5797963" cy="3165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53959F25-215B-4875-BCA8-2C44B4D9B24D}"/>
              </a:ext>
            </a:extLst>
          </p:cNvPr>
          <p:cNvSpPr txBox="1"/>
          <p:nvPr/>
        </p:nvSpPr>
        <p:spPr>
          <a:xfrm>
            <a:off x="8706644" y="801189"/>
            <a:ext cx="2375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solidFill>
                  <a:schemeClr val="bg2">
                    <a:lumMod val="10000"/>
                  </a:schemeClr>
                </a:solidFill>
              </a:rPr>
              <a:t>Распределение лотов по категориям </a:t>
            </a:r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F3C18650-364C-45A0-9C4B-FF41A8EA3888}"/>
              </a:ext>
            </a:extLst>
          </p:cNvPr>
          <p:cNvCxnSpPr>
            <a:cxnSpLocks/>
          </p:cNvCxnSpPr>
          <p:nvPr/>
        </p:nvCxnSpPr>
        <p:spPr>
          <a:xfrm flipH="1">
            <a:off x="717328" y="2830166"/>
            <a:ext cx="404261" cy="0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BED3BF2B-E531-4B3F-BFBA-E2E8DFA317AB}"/>
              </a:ext>
            </a:extLst>
          </p:cNvPr>
          <p:cNvCxnSpPr>
            <a:cxnSpLocks/>
          </p:cNvCxnSpPr>
          <p:nvPr/>
        </p:nvCxnSpPr>
        <p:spPr>
          <a:xfrm flipH="1">
            <a:off x="721178" y="2296246"/>
            <a:ext cx="785631" cy="0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4534956-6D3C-4C79-AA51-9F97F3379075}"/>
              </a:ext>
            </a:extLst>
          </p:cNvPr>
          <p:cNvSpPr txBox="1"/>
          <p:nvPr/>
        </p:nvSpPr>
        <p:spPr>
          <a:xfrm>
            <a:off x="603503" y="2375521"/>
            <a:ext cx="6799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</a:rPr>
              <a:t>+346%</a:t>
            </a: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0DCD7ECD-3E33-412A-840C-F4CF993BD2BC}"/>
              </a:ext>
            </a:extLst>
          </p:cNvPr>
          <p:cNvCxnSpPr>
            <a:cxnSpLocks/>
          </p:cNvCxnSpPr>
          <p:nvPr/>
        </p:nvCxnSpPr>
        <p:spPr>
          <a:xfrm flipH="1">
            <a:off x="3403239" y="2296246"/>
            <a:ext cx="404261" cy="0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6642BD57-FAED-4F1B-8E6E-5B315D203D0E}"/>
              </a:ext>
            </a:extLst>
          </p:cNvPr>
          <p:cNvCxnSpPr>
            <a:cxnSpLocks/>
          </p:cNvCxnSpPr>
          <p:nvPr/>
        </p:nvCxnSpPr>
        <p:spPr>
          <a:xfrm flipH="1">
            <a:off x="3439423" y="1748893"/>
            <a:ext cx="965242" cy="0"/>
          </a:xfrm>
          <a:prstGeom prst="line">
            <a:avLst/>
          </a:prstGeom>
          <a:ln w="1905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5D8BD09A-699D-46DC-AE15-F937811D437D}"/>
              </a:ext>
            </a:extLst>
          </p:cNvPr>
          <p:cNvSpPr txBox="1"/>
          <p:nvPr/>
        </p:nvSpPr>
        <p:spPr>
          <a:xfrm>
            <a:off x="3371005" y="2000122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</a:rPr>
              <a:t>+20%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D7063DF-C618-4B04-B71E-913D24D77BE1}"/>
              </a:ext>
            </a:extLst>
          </p:cNvPr>
          <p:cNvSpPr txBox="1"/>
          <p:nvPr/>
        </p:nvSpPr>
        <p:spPr>
          <a:xfrm>
            <a:off x="3371005" y="1732588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0B050"/>
                </a:solidFill>
              </a:rPr>
              <a:t>+36%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5D46A023-7D29-4915-B837-D202B9E03AA2}"/>
              </a:ext>
            </a:extLst>
          </p:cNvPr>
          <p:cNvSpPr/>
          <p:nvPr/>
        </p:nvSpPr>
        <p:spPr>
          <a:xfrm>
            <a:off x="487565" y="4048932"/>
            <a:ext cx="5142899" cy="27256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FC53A3E7-BD66-4AF2-9BB9-10CE2B5AF80C}"/>
              </a:ext>
            </a:extLst>
          </p:cNvPr>
          <p:cNvGrpSpPr/>
          <p:nvPr/>
        </p:nvGrpSpPr>
        <p:grpSpPr>
          <a:xfrm flipH="1">
            <a:off x="679277" y="4791287"/>
            <a:ext cx="2760146" cy="1854120"/>
            <a:chOff x="3364982" y="1445615"/>
            <a:chExt cx="2398818" cy="2689994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98" name="Round Same Side Corner Rectangle 10">
              <a:extLst>
                <a:ext uri="{FF2B5EF4-FFF2-40B4-BE49-F238E27FC236}">
                  <a16:creationId xmlns:a16="http://schemas.microsoft.com/office/drawing/2014/main" id="{9537257D-BE1E-431C-BB46-683C8EF7F283}"/>
                </a:ext>
              </a:extLst>
            </p:cNvPr>
            <p:cNvSpPr/>
            <p:nvPr/>
          </p:nvSpPr>
          <p:spPr>
            <a:xfrm rot="5400000">
              <a:off x="4364013" y="446584"/>
              <a:ext cx="400756" cy="239881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defTabSz="609570"/>
              <a:endParaRPr lang="en-US" sz="2400">
                <a:solidFill>
                  <a:prstClr val="white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99" name="Round Same Side Corner Rectangle 11">
              <a:extLst>
                <a:ext uri="{FF2B5EF4-FFF2-40B4-BE49-F238E27FC236}">
                  <a16:creationId xmlns:a16="http://schemas.microsoft.com/office/drawing/2014/main" id="{16C096B0-CDB0-4ED3-B3D5-5F67C0AC1E5D}"/>
                </a:ext>
              </a:extLst>
            </p:cNvPr>
            <p:cNvSpPr/>
            <p:nvPr/>
          </p:nvSpPr>
          <p:spPr>
            <a:xfrm rot="5400000">
              <a:off x="4364012" y="1013012"/>
              <a:ext cx="400758" cy="238692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defTabSz="609570"/>
              <a:endParaRPr lang="en-US" sz="2400">
                <a:solidFill>
                  <a:prstClr val="white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00" name="Round Same Side Corner Rectangle 12">
              <a:extLst>
                <a:ext uri="{FF2B5EF4-FFF2-40B4-BE49-F238E27FC236}">
                  <a16:creationId xmlns:a16="http://schemas.microsoft.com/office/drawing/2014/main" id="{D9DD9F0F-0C44-4456-9065-D7300325F358}"/>
                </a:ext>
              </a:extLst>
            </p:cNvPr>
            <p:cNvSpPr/>
            <p:nvPr/>
          </p:nvSpPr>
          <p:spPr>
            <a:xfrm rot="5400000">
              <a:off x="4347011" y="1598434"/>
              <a:ext cx="400760" cy="2359987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defTabSz="609570"/>
              <a:endParaRPr lang="en-US" sz="2400">
                <a:solidFill>
                  <a:prstClr val="white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01" name="Round Same Side Corner Rectangle 13">
              <a:extLst>
                <a:ext uri="{FF2B5EF4-FFF2-40B4-BE49-F238E27FC236}">
                  <a16:creationId xmlns:a16="http://schemas.microsoft.com/office/drawing/2014/main" id="{DB179910-A452-4426-A6A8-D0C6AA7DD998}"/>
                </a:ext>
              </a:extLst>
            </p:cNvPr>
            <p:cNvSpPr/>
            <p:nvPr/>
          </p:nvSpPr>
          <p:spPr>
            <a:xfrm rot="5400000">
              <a:off x="4369035" y="2177491"/>
              <a:ext cx="388062" cy="237441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defTabSz="609570"/>
              <a:endParaRPr lang="en-US" sz="2400">
                <a:solidFill>
                  <a:prstClr val="white"/>
                </a:solidFill>
                <a:latin typeface="Lato Light" panose="020F0502020204030203" pitchFamily="34" charset="0"/>
              </a:endParaRPr>
            </a:p>
          </p:txBody>
        </p:sp>
        <p:sp>
          <p:nvSpPr>
            <p:cNvPr id="102" name="Round Same Side Corner Rectangle 14">
              <a:extLst>
                <a:ext uri="{FF2B5EF4-FFF2-40B4-BE49-F238E27FC236}">
                  <a16:creationId xmlns:a16="http://schemas.microsoft.com/office/drawing/2014/main" id="{2FCF1774-3258-4C63-AFDE-A8FA4E0192D0}"/>
                </a:ext>
              </a:extLst>
            </p:cNvPr>
            <p:cNvSpPr/>
            <p:nvPr/>
          </p:nvSpPr>
          <p:spPr>
            <a:xfrm rot="5400000">
              <a:off x="4352742" y="2730496"/>
              <a:ext cx="423296" cy="238693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rtlCol="0" anchor="ctr"/>
            <a:lstStyle/>
            <a:p>
              <a:pPr defTabSz="609570"/>
              <a:endParaRPr lang="en-US" sz="2400">
                <a:solidFill>
                  <a:prstClr val="white"/>
                </a:solidFill>
                <a:latin typeface="Lato Light" panose="020F0502020204030203" pitchFamily="34" charset="0"/>
              </a:endParaRP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859534E1-A9ED-4DE8-B5F2-484D05EC619E}"/>
              </a:ext>
            </a:extLst>
          </p:cNvPr>
          <p:cNvGrpSpPr/>
          <p:nvPr/>
        </p:nvGrpSpPr>
        <p:grpSpPr>
          <a:xfrm>
            <a:off x="3506654" y="4792541"/>
            <a:ext cx="1890954" cy="1843775"/>
            <a:chOff x="2132704" y="2116230"/>
            <a:chExt cx="2399117" cy="2674987"/>
          </a:xfrm>
          <a:solidFill>
            <a:srgbClr val="0085A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1E87B6CC-18EA-43C5-9E7F-51A55CEDAAB7}"/>
                </a:ext>
              </a:extLst>
            </p:cNvPr>
            <p:cNvGrpSpPr/>
            <p:nvPr/>
          </p:nvGrpSpPr>
          <p:grpSpPr>
            <a:xfrm>
              <a:off x="2132704" y="2116230"/>
              <a:ext cx="2399117" cy="2674987"/>
              <a:chOff x="2111569" y="1460619"/>
              <a:chExt cx="2399117" cy="2674987"/>
            </a:xfrm>
            <a:grpFill/>
          </p:grpSpPr>
          <p:sp>
            <p:nvSpPr>
              <p:cNvPr id="110" name="Round Same Side Corner Rectangle 10">
                <a:extLst>
                  <a:ext uri="{FF2B5EF4-FFF2-40B4-BE49-F238E27FC236}">
                    <a16:creationId xmlns:a16="http://schemas.microsoft.com/office/drawing/2014/main" id="{32593595-3299-45F2-AD1C-EB31A8FEECE7}"/>
                  </a:ext>
                </a:extLst>
              </p:cNvPr>
              <p:cNvSpPr/>
              <p:nvPr/>
            </p:nvSpPr>
            <p:spPr>
              <a:xfrm rot="5400000">
                <a:off x="3110899" y="461588"/>
                <a:ext cx="400756" cy="239881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2860" rIns="45720" bIns="22860" rtlCol="0" anchor="ctr"/>
              <a:lstStyle/>
              <a:p>
                <a:pPr algn="ctr" defTabSz="609570"/>
                <a:endParaRPr lang="en-US" sz="2400">
                  <a:solidFill>
                    <a:prstClr val="white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11" name="Round Same Side Corner Rectangle 11">
                <a:extLst>
                  <a:ext uri="{FF2B5EF4-FFF2-40B4-BE49-F238E27FC236}">
                    <a16:creationId xmlns:a16="http://schemas.microsoft.com/office/drawing/2014/main" id="{400B8BE5-22D6-4E7B-8EB9-1DC68F2BDDB1}"/>
                  </a:ext>
                </a:extLst>
              </p:cNvPr>
              <p:cNvSpPr/>
              <p:nvPr/>
            </p:nvSpPr>
            <p:spPr>
              <a:xfrm rot="5400000">
                <a:off x="2780737" y="1342669"/>
                <a:ext cx="400758" cy="17276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2860" rIns="45720" bIns="22860" rtlCol="0" anchor="ctr"/>
              <a:lstStyle/>
              <a:p>
                <a:pPr algn="ctr" defTabSz="609570"/>
                <a:endParaRPr lang="en-US" sz="2400">
                  <a:solidFill>
                    <a:prstClr val="white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12" name="Round Same Side Corner Rectangle 12">
                <a:extLst>
                  <a:ext uri="{FF2B5EF4-FFF2-40B4-BE49-F238E27FC236}">
                    <a16:creationId xmlns:a16="http://schemas.microsoft.com/office/drawing/2014/main" id="{6BBB4A1A-01D5-4963-82C0-43BFFD7D0AD8}"/>
                  </a:ext>
                </a:extLst>
              </p:cNvPr>
              <p:cNvSpPr/>
              <p:nvPr/>
            </p:nvSpPr>
            <p:spPr>
              <a:xfrm rot="5400000">
                <a:off x="2568337" y="2135563"/>
                <a:ext cx="400760" cy="131429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2860" rIns="45720" bIns="22860" rtlCol="0" anchor="ctr"/>
              <a:lstStyle/>
              <a:p>
                <a:pPr algn="ctr" defTabSz="609570"/>
                <a:endParaRPr lang="en-US" sz="2400">
                  <a:solidFill>
                    <a:prstClr val="white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13" name="Round Same Side Corner Rectangle 13">
                <a:extLst>
                  <a:ext uri="{FF2B5EF4-FFF2-40B4-BE49-F238E27FC236}">
                    <a16:creationId xmlns:a16="http://schemas.microsoft.com/office/drawing/2014/main" id="{20E0BFFB-911A-4D6B-9AC1-F3A1254A87EC}"/>
                  </a:ext>
                </a:extLst>
              </p:cNvPr>
              <p:cNvSpPr/>
              <p:nvPr/>
            </p:nvSpPr>
            <p:spPr>
              <a:xfrm rot="5400000">
                <a:off x="2318271" y="2955813"/>
                <a:ext cx="400755" cy="8050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2860" rIns="45720" bIns="22860" rtlCol="0" anchor="ctr"/>
              <a:lstStyle/>
              <a:p>
                <a:pPr algn="ctr" defTabSz="609570"/>
                <a:endParaRPr lang="en-US" sz="2400">
                  <a:solidFill>
                    <a:prstClr val="white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114" name="Round Same Side Corner Rectangle 14">
                <a:extLst>
                  <a:ext uri="{FF2B5EF4-FFF2-40B4-BE49-F238E27FC236}">
                    <a16:creationId xmlns:a16="http://schemas.microsoft.com/office/drawing/2014/main" id="{192267A5-A971-468C-9E9B-CF721521F680}"/>
                  </a:ext>
                </a:extLst>
              </p:cNvPr>
              <p:cNvSpPr/>
              <p:nvPr/>
            </p:nvSpPr>
            <p:spPr>
              <a:xfrm rot="5400000">
                <a:off x="3047003" y="2782618"/>
                <a:ext cx="423294" cy="228268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45720" tIns="22860" rIns="45720" bIns="22860" rtlCol="0" anchor="ctr"/>
              <a:lstStyle/>
              <a:p>
                <a:pPr algn="ctr" defTabSz="609570"/>
                <a:endParaRPr lang="en-US" sz="2400">
                  <a:solidFill>
                    <a:prstClr val="white"/>
                  </a:solidFill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E2ADE28-7A8A-4F6D-B690-2B52D370C515}"/>
                </a:ext>
              </a:extLst>
            </p:cNvPr>
            <p:cNvSpPr txBox="1"/>
            <p:nvPr/>
          </p:nvSpPr>
          <p:spPr>
            <a:xfrm>
              <a:off x="3866058" y="2141038"/>
              <a:ext cx="499657" cy="348881"/>
            </a:xfrm>
            <a:prstGeom prst="rect">
              <a:avLst/>
            </a:prstGeom>
            <a:grpFill/>
          </p:spPr>
          <p:txBody>
            <a:bodyPr wrap="square" lIns="45720" tIns="22860" rIns="45720" bIns="22860" rtlCol="0" anchor="ctr" anchorCtr="0">
              <a:spAutoFit/>
            </a:bodyPr>
            <a:lstStyle/>
            <a:p>
              <a:pPr algn="r" defTabSz="609570"/>
              <a:r>
                <a:rPr lang="ru-RU" sz="1333" b="1">
                  <a:solidFill>
                    <a:prstClr val="white"/>
                  </a:solidFill>
                  <a:latin typeface="Calibri"/>
                  <a:ea typeface="League Spartan" charset="0"/>
                  <a:cs typeface="Poppins" pitchFamily="2" charset="77"/>
                </a:rPr>
                <a:t>42</a:t>
              </a:r>
              <a:r>
                <a:rPr lang="en-US" sz="1333" b="1">
                  <a:solidFill>
                    <a:prstClr val="white"/>
                  </a:solidFill>
                  <a:latin typeface="Calibri"/>
                  <a:ea typeface="League Spartan" charset="0"/>
                  <a:cs typeface="Poppins" pitchFamily="2" charset="77"/>
                </a:rPr>
                <a:t>%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A008FF0-053C-4F68-B12C-EBFE7DC6381B}"/>
                </a:ext>
              </a:extLst>
            </p:cNvPr>
            <p:cNvSpPr txBox="1"/>
            <p:nvPr/>
          </p:nvSpPr>
          <p:spPr>
            <a:xfrm>
              <a:off x="3152070" y="2713705"/>
              <a:ext cx="499656" cy="348881"/>
            </a:xfrm>
            <a:prstGeom prst="rect">
              <a:avLst/>
            </a:prstGeom>
            <a:grpFill/>
          </p:spPr>
          <p:txBody>
            <a:bodyPr wrap="square" lIns="45720" tIns="22860" rIns="45720" bIns="22860" rtlCol="0" anchor="ctr" anchorCtr="0">
              <a:spAutoFit/>
            </a:bodyPr>
            <a:lstStyle/>
            <a:p>
              <a:pPr algn="r" defTabSz="609570"/>
              <a:r>
                <a:rPr lang="ru-RU" sz="1333" b="1">
                  <a:solidFill>
                    <a:prstClr val="white"/>
                  </a:solidFill>
                  <a:latin typeface="Calibri"/>
                  <a:ea typeface="League Spartan" charset="0"/>
                  <a:cs typeface="Poppins" pitchFamily="2" charset="77"/>
                </a:rPr>
                <a:t>29</a:t>
              </a:r>
              <a:r>
                <a:rPr lang="en-US" sz="1333" b="1">
                  <a:solidFill>
                    <a:prstClr val="white"/>
                  </a:solidFill>
                  <a:latin typeface="Calibri"/>
                  <a:ea typeface="League Spartan" charset="0"/>
                  <a:cs typeface="Poppins" pitchFamily="2" charset="77"/>
                </a:rPr>
                <a:t>%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FE6C389-A280-45AF-A747-69A338F68112}"/>
                </a:ext>
              </a:extLst>
            </p:cNvPr>
            <p:cNvSpPr txBox="1"/>
            <p:nvPr/>
          </p:nvSpPr>
          <p:spPr>
            <a:xfrm>
              <a:off x="2804092" y="3285658"/>
              <a:ext cx="499655" cy="348881"/>
            </a:xfrm>
            <a:prstGeom prst="rect">
              <a:avLst/>
            </a:prstGeom>
            <a:grpFill/>
          </p:spPr>
          <p:txBody>
            <a:bodyPr wrap="square" lIns="45720" tIns="22860" rIns="45720" bIns="22860" rtlCol="0" anchor="ctr" anchorCtr="0">
              <a:spAutoFit/>
            </a:bodyPr>
            <a:lstStyle/>
            <a:p>
              <a:pPr algn="r" defTabSz="609570"/>
              <a:r>
                <a:rPr lang="ru-RU" sz="1333" b="1">
                  <a:solidFill>
                    <a:prstClr val="white"/>
                  </a:solidFill>
                  <a:latin typeface="Calibri"/>
                  <a:ea typeface="League Spartan" charset="0"/>
                  <a:cs typeface="Poppins" pitchFamily="2" charset="77"/>
                </a:rPr>
                <a:t>14</a:t>
              </a:r>
              <a:r>
                <a:rPr lang="en-US" sz="1333" b="1">
                  <a:solidFill>
                    <a:prstClr val="white"/>
                  </a:solidFill>
                  <a:latin typeface="Calibri"/>
                  <a:ea typeface="League Spartan" charset="0"/>
                  <a:cs typeface="Poppins" pitchFamily="2" charset="77"/>
                </a:rPr>
                <a:t>%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948E6C04-6125-41B9-9152-1D76F98FDCE1}"/>
                </a:ext>
              </a:extLst>
            </p:cNvPr>
            <p:cNvSpPr txBox="1"/>
            <p:nvPr/>
          </p:nvSpPr>
          <p:spPr>
            <a:xfrm>
              <a:off x="2417792" y="3859744"/>
              <a:ext cx="386300" cy="348881"/>
            </a:xfrm>
            <a:prstGeom prst="rect">
              <a:avLst/>
            </a:prstGeom>
            <a:grpFill/>
          </p:spPr>
          <p:txBody>
            <a:bodyPr wrap="square" lIns="45720" tIns="22860" rIns="45720" bIns="22860" rtlCol="0" anchor="ctr" anchorCtr="0">
              <a:spAutoFit/>
            </a:bodyPr>
            <a:lstStyle/>
            <a:p>
              <a:pPr algn="r" defTabSz="609570"/>
              <a:r>
                <a:rPr lang="ru-RU" sz="1333" b="1">
                  <a:solidFill>
                    <a:prstClr val="white"/>
                  </a:solidFill>
                  <a:latin typeface="Calibri"/>
                  <a:ea typeface="League Spartan" charset="0"/>
                  <a:cs typeface="Poppins" pitchFamily="2" charset="77"/>
                </a:rPr>
                <a:t>9</a:t>
              </a:r>
              <a:r>
                <a:rPr lang="en-US" sz="1333" b="1">
                  <a:solidFill>
                    <a:prstClr val="white"/>
                  </a:solidFill>
                  <a:latin typeface="Calibri"/>
                  <a:ea typeface="League Spartan" charset="0"/>
                  <a:cs typeface="Poppins" pitchFamily="2" charset="77"/>
                </a:rPr>
                <a:t>%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5AA4D94-3890-44DD-877C-B29760CB87BD}"/>
                </a:ext>
              </a:extLst>
            </p:cNvPr>
            <p:cNvSpPr txBox="1"/>
            <p:nvPr/>
          </p:nvSpPr>
          <p:spPr>
            <a:xfrm>
              <a:off x="3725488" y="4432085"/>
              <a:ext cx="499655" cy="348882"/>
            </a:xfrm>
            <a:prstGeom prst="rect">
              <a:avLst/>
            </a:prstGeom>
            <a:grpFill/>
          </p:spPr>
          <p:txBody>
            <a:bodyPr wrap="square" lIns="45720" tIns="22860" rIns="45720" bIns="22860" rtlCol="0" anchor="ctr" anchorCtr="0">
              <a:spAutoFit/>
            </a:bodyPr>
            <a:lstStyle/>
            <a:p>
              <a:pPr algn="r" defTabSz="609570"/>
              <a:r>
                <a:rPr lang="ru-RU" sz="1333" b="1">
                  <a:solidFill>
                    <a:prstClr val="white"/>
                  </a:solidFill>
                  <a:latin typeface="Calibri"/>
                  <a:ea typeface="League Spartan" charset="0"/>
                  <a:cs typeface="Poppins" pitchFamily="2" charset="77"/>
                </a:rPr>
                <a:t>32</a:t>
              </a:r>
              <a:r>
                <a:rPr lang="en-US" sz="1333" b="1">
                  <a:solidFill>
                    <a:prstClr val="white"/>
                  </a:solidFill>
                  <a:latin typeface="Calibri"/>
                  <a:ea typeface="League Spartan" charset="0"/>
                  <a:cs typeface="Poppins" pitchFamily="2" charset="77"/>
                </a:rPr>
                <a:t>%</a:t>
              </a:r>
            </a:p>
          </p:txBody>
        </p: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A02F7858-1AF7-433F-8176-7069A9986591}"/>
              </a:ext>
            </a:extLst>
          </p:cNvPr>
          <p:cNvSpPr txBox="1"/>
          <p:nvPr/>
        </p:nvSpPr>
        <p:spPr>
          <a:xfrm>
            <a:off x="2094799" y="5186033"/>
            <a:ext cx="1590822" cy="221342"/>
          </a:xfrm>
          <a:prstGeom prst="rect">
            <a:avLst/>
          </a:prstGeom>
          <a:noFill/>
        </p:spPr>
        <p:txBody>
          <a:bodyPr wrap="square" lIns="45720" tIns="22860" rIns="45720" bIns="22860" rtlCol="0" anchor="ctr" anchorCtr="0">
            <a:spAutoFit/>
          </a:bodyPr>
          <a:lstStyle/>
          <a:p>
            <a:pPr defTabSz="609570"/>
            <a:r>
              <a:rPr lang="ru-RU" sz="1100" b="1">
                <a:solidFill>
                  <a:prstClr val="black"/>
                </a:solidFill>
                <a:latin typeface="Calibri"/>
                <a:ea typeface="League Spartan" charset="0"/>
                <a:cs typeface="Poppins" pitchFamily="2" charset="77"/>
              </a:rPr>
              <a:t>Земельные участки</a:t>
            </a:r>
            <a:endParaRPr lang="en-US" sz="1100" b="1">
              <a:solidFill>
                <a:prstClr val="white"/>
              </a:solidFill>
              <a:latin typeface="Calibri"/>
              <a:ea typeface="League Spartan" charset="0"/>
              <a:cs typeface="Poppins" pitchFamily="2" charset="77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40BCD11-A565-46BE-8DC7-DDF6AEA1AE4C}"/>
              </a:ext>
            </a:extLst>
          </p:cNvPr>
          <p:cNvSpPr txBox="1"/>
          <p:nvPr/>
        </p:nvSpPr>
        <p:spPr>
          <a:xfrm>
            <a:off x="1760596" y="4817520"/>
            <a:ext cx="20469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0"/>
            <a:r>
              <a:rPr lang="ru-RU" sz="1100" b="1">
                <a:solidFill>
                  <a:prstClr val="black"/>
                </a:solidFill>
                <a:latin typeface="Calibri"/>
              </a:rPr>
              <a:t>Вторсырье, отходы, лом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06B9FEF-7CB6-4BF3-A2BF-4A84AACE9F01}"/>
              </a:ext>
            </a:extLst>
          </p:cNvPr>
          <p:cNvSpPr txBox="1"/>
          <p:nvPr/>
        </p:nvSpPr>
        <p:spPr>
          <a:xfrm>
            <a:off x="1196541" y="5568943"/>
            <a:ext cx="2452226" cy="246927"/>
          </a:xfrm>
          <a:prstGeom prst="rect">
            <a:avLst/>
          </a:prstGeom>
          <a:noFill/>
        </p:spPr>
        <p:txBody>
          <a:bodyPr wrap="square" lIns="45720" tIns="22860" rIns="45720" bIns="22860" rtlCol="0" anchor="ctr" anchorCtr="0">
            <a:spAutoFit/>
          </a:bodyPr>
          <a:lstStyle/>
          <a:p>
            <a:pPr algn="ctr" defTabSz="609570">
              <a:lnSpc>
                <a:spcPts val="1733"/>
              </a:lnSpc>
            </a:pPr>
            <a:r>
              <a:rPr lang="ru-RU" sz="1100" b="1">
                <a:solidFill>
                  <a:prstClr val="black"/>
                </a:solidFill>
                <a:latin typeface="Calibri"/>
                <a:ea typeface="League Spartan" charset="0"/>
                <a:cs typeface="Poppins" pitchFamily="2" charset="77"/>
              </a:rPr>
              <a:t>Недвижимость коммерческая</a:t>
            </a:r>
            <a:endParaRPr lang="en-US" sz="1100" b="1">
              <a:solidFill>
                <a:prstClr val="white"/>
              </a:solidFill>
              <a:latin typeface="Calibri"/>
              <a:ea typeface="League Spartan" charset="0"/>
              <a:cs typeface="Poppins" pitchFamily="2" charset="77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EBDC654-A7D0-48DD-A318-7A368BA0120A}"/>
              </a:ext>
            </a:extLst>
          </p:cNvPr>
          <p:cNvSpPr txBox="1"/>
          <p:nvPr/>
        </p:nvSpPr>
        <p:spPr>
          <a:xfrm>
            <a:off x="2741498" y="6380025"/>
            <a:ext cx="871907" cy="215444"/>
          </a:xfrm>
          <a:prstGeom prst="rect">
            <a:avLst/>
          </a:prstGeom>
          <a:noFill/>
        </p:spPr>
        <p:txBody>
          <a:bodyPr wrap="square" lIns="45720" tIns="22860" rIns="45720" bIns="22860" rtlCol="0" anchor="ctr" anchorCtr="0">
            <a:spAutoFit/>
          </a:bodyPr>
          <a:lstStyle/>
          <a:p>
            <a:pPr algn="ctr" defTabSz="609570"/>
            <a:r>
              <a:rPr lang="ru-RU" sz="1100" b="1">
                <a:solidFill>
                  <a:prstClr val="black"/>
                </a:solidFill>
                <a:latin typeface="Calibri"/>
                <a:ea typeface="League Spartan" charset="0"/>
                <a:cs typeface="Poppins" pitchFamily="2" charset="77"/>
              </a:rPr>
              <a:t>Иное </a:t>
            </a:r>
            <a:endParaRPr lang="en-US" sz="1100" b="1">
              <a:solidFill>
                <a:prstClr val="white"/>
              </a:solidFill>
              <a:latin typeface="Calibri"/>
              <a:ea typeface="League Spartan" charset="0"/>
              <a:cs typeface="Poppins" pitchFamily="2" charset="77"/>
            </a:endParaRPr>
          </a:p>
        </p:txBody>
      </p:sp>
      <p:sp>
        <p:nvSpPr>
          <p:cNvPr id="119" name="Равнобедренный треугольник 118">
            <a:extLst>
              <a:ext uri="{FF2B5EF4-FFF2-40B4-BE49-F238E27FC236}">
                <a16:creationId xmlns:a16="http://schemas.microsoft.com/office/drawing/2014/main" id="{BB8FEBC1-BC1E-4C32-AA74-45359EB3781B}"/>
              </a:ext>
            </a:extLst>
          </p:cNvPr>
          <p:cNvSpPr/>
          <p:nvPr/>
        </p:nvSpPr>
        <p:spPr>
          <a:xfrm rot="18612131">
            <a:off x="491855" y="5445900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Равнобедренный треугольник 119">
            <a:extLst>
              <a:ext uri="{FF2B5EF4-FFF2-40B4-BE49-F238E27FC236}">
                <a16:creationId xmlns:a16="http://schemas.microsoft.com/office/drawing/2014/main" id="{0792BCFC-1DD1-4679-AA2A-5CC44E1292C4}"/>
              </a:ext>
            </a:extLst>
          </p:cNvPr>
          <p:cNvSpPr/>
          <p:nvPr/>
        </p:nvSpPr>
        <p:spPr>
          <a:xfrm rot="18612131">
            <a:off x="455754" y="6205872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Равнобедренный треугольник 120">
            <a:extLst>
              <a:ext uri="{FF2B5EF4-FFF2-40B4-BE49-F238E27FC236}">
                <a16:creationId xmlns:a16="http://schemas.microsoft.com/office/drawing/2014/main" id="{ACBE95E1-DECC-46C7-841F-8A288D29A640}"/>
              </a:ext>
            </a:extLst>
          </p:cNvPr>
          <p:cNvSpPr/>
          <p:nvPr/>
        </p:nvSpPr>
        <p:spPr>
          <a:xfrm rot="18612131">
            <a:off x="388229" y="4561494"/>
            <a:ext cx="492755" cy="37392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CBA59D0-80A3-4C9E-AF71-040DB4F10417}"/>
              </a:ext>
            </a:extLst>
          </p:cNvPr>
          <p:cNvSpPr txBox="1"/>
          <p:nvPr/>
        </p:nvSpPr>
        <p:spPr>
          <a:xfrm>
            <a:off x="842680" y="5999573"/>
            <a:ext cx="2795250" cy="246927"/>
          </a:xfrm>
          <a:prstGeom prst="rect">
            <a:avLst/>
          </a:prstGeom>
          <a:noFill/>
        </p:spPr>
        <p:txBody>
          <a:bodyPr wrap="square" lIns="45720" tIns="22860" rIns="45720" bIns="22860" rtlCol="0" anchor="ctr" anchorCtr="0">
            <a:spAutoFit/>
          </a:bodyPr>
          <a:lstStyle/>
          <a:p>
            <a:pPr defTabSz="609570">
              <a:lnSpc>
                <a:spcPts val="1733"/>
              </a:lnSpc>
            </a:pPr>
            <a:r>
              <a:rPr lang="ru-RU" sz="1100" b="1">
                <a:solidFill>
                  <a:prstClr val="black"/>
                </a:solidFill>
                <a:latin typeface="Calibri"/>
                <a:ea typeface="League Spartan" charset="0"/>
                <a:cs typeface="Poppins" pitchFamily="2" charset="77"/>
              </a:rPr>
              <a:t>Транспортные средства (коммерческие) </a:t>
            </a:r>
            <a:endParaRPr lang="en-US" sz="1100" b="1">
              <a:solidFill>
                <a:prstClr val="white"/>
              </a:solidFill>
              <a:latin typeface="Calibri"/>
              <a:ea typeface="League Spartan" charset="0"/>
              <a:cs typeface="Poppins" pitchFamily="2" charset="77"/>
            </a:endParaRPr>
          </a:p>
        </p:txBody>
      </p:sp>
      <p:sp>
        <p:nvSpPr>
          <p:cNvPr id="123" name="Равнобедренный треугольник 122">
            <a:extLst>
              <a:ext uri="{FF2B5EF4-FFF2-40B4-BE49-F238E27FC236}">
                <a16:creationId xmlns:a16="http://schemas.microsoft.com/office/drawing/2014/main" id="{F06441EB-A197-4597-B8DC-6289B14DB0C0}"/>
              </a:ext>
            </a:extLst>
          </p:cNvPr>
          <p:cNvSpPr/>
          <p:nvPr/>
        </p:nvSpPr>
        <p:spPr>
          <a:xfrm rot="18612131">
            <a:off x="468196" y="5813810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Равнобедренный треугольник 123">
            <a:extLst>
              <a:ext uri="{FF2B5EF4-FFF2-40B4-BE49-F238E27FC236}">
                <a16:creationId xmlns:a16="http://schemas.microsoft.com/office/drawing/2014/main" id="{DC276ED4-3B7E-4EA0-A986-2C844135BBA0}"/>
              </a:ext>
            </a:extLst>
          </p:cNvPr>
          <p:cNvSpPr/>
          <p:nvPr/>
        </p:nvSpPr>
        <p:spPr>
          <a:xfrm rot="18612131">
            <a:off x="474724" y="5063235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Равнобедренный треугольник 124">
            <a:extLst>
              <a:ext uri="{FF2B5EF4-FFF2-40B4-BE49-F238E27FC236}">
                <a16:creationId xmlns:a16="http://schemas.microsoft.com/office/drawing/2014/main" id="{B9B99382-4E9C-4150-B1CF-873C9B4BBF11}"/>
              </a:ext>
            </a:extLst>
          </p:cNvPr>
          <p:cNvSpPr/>
          <p:nvPr/>
        </p:nvSpPr>
        <p:spPr>
          <a:xfrm rot="18612131">
            <a:off x="501409" y="4653597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BC60D6A-60BB-4BA3-9071-0ED9C30950C1}"/>
              </a:ext>
            </a:extLst>
          </p:cNvPr>
          <p:cNvSpPr txBox="1"/>
          <p:nvPr/>
        </p:nvSpPr>
        <p:spPr>
          <a:xfrm>
            <a:off x="936437" y="4210381"/>
            <a:ext cx="4186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/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Calibri"/>
              </a:rPr>
              <a:t>Среднее увеличение стоимости реализуемого имущества в ходе проведения торгов, в %</a:t>
            </a:r>
          </a:p>
        </p:txBody>
      </p:sp>
      <p:sp>
        <p:nvSpPr>
          <p:cNvPr id="127" name="Rectangle 7">
            <a:extLst>
              <a:ext uri="{FF2B5EF4-FFF2-40B4-BE49-F238E27FC236}">
                <a16:creationId xmlns:a16="http://schemas.microsoft.com/office/drawing/2014/main" id="{BCBC4A2B-B5AE-4A80-9AEC-3D0738137A4D}"/>
              </a:ext>
            </a:extLst>
          </p:cNvPr>
          <p:cNvSpPr/>
          <p:nvPr/>
        </p:nvSpPr>
        <p:spPr>
          <a:xfrm>
            <a:off x="9084003" y="5366344"/>
            <a:ext cx="2704024" cy="1078729"/>
          </a:xfrm>
          <a:prstGeom prst="rect">
            <a:avLst/>
          </a:prstGeom>
          <a:solidFill>
            <a:srgbClr val="0E77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 defTabSz="914354"/>
            <a:endParaRPr lang="en-US" sz="2400">
              <a:solidFill>
                <a:prstClr val="white"/>
              </a:solidFill>
              <a:latin typeface="Lato Light" panose="020F0502020204030203" pitchFamily="34" charset="0"/>
            </a:endParaRPr>
          </a:p>
        </p:txBody>
      </p:sp>
      <p:sp>
        <p:nvSpPr>
          <p:cNvPr id="128" name="Rectangle 7">
            <a:extLst>
              <a:ext uri="{FF2B5EF4-FFF2-40B4-BE49-F238E27FC236}">
                <a16:creationId xmlns:a16="http://schemas.microsoft.com/office/drawing/2014/main" id="{B44C3A11-6155-4455-8059-E6C2B0858393}"/>
              </a:ext>
            </a:extLst>
          </p:cNvPr>
          <p:cNvSpPr/>
          <p:nvPr/>
        </p:nvSpPr>
        <p:spPr>
          <a:xfrm>
            <a:off x="6047322" y="5367349"/>
            <a:ext cx="2812432" cy="1078729"/>
          </a:xfrm>
          <a:prstGeom prst="rect">
            <a:avLst/>
          </a:prstGeom>
          <a:solidFill>
            <a:srgbClr val="0E77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 defTabSz="914354"/>
            <a:endParaRPr lang="en-US" sz="2400">
              <a:solidFill>
                <a:prstClr val="white"/>
              </a:solidFill>
              <a:latin typeface="Lato Light" panose="020F0502020204030203" pitchFamily="34" charset="0"/>
            </a:endParaRPr>
          </a:p>
        </p:txBody>
      </p:sp>
      <p:sp>
        <p:nvSpPr>
          <p:cNvPr id="133" name="Прямоугольник 46">
            <a:extLst>
              <a:ext uri="{FF2B5EF4-FFF2-40B4-BE49-F238E27FC236}">
                <a16:creationId xmlns:a16="http://schemas.microsoft.com/office/drawing/2014/main" id="{261813DC-8B58-440B-BE44-B56880AC4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4641" y="5437708"/>
            <a:ext cx="2232222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897" tIns="51949" rIns="103897" bIns="51949" anchor="ctr" anchorCtr="0">
            <a:noAutofit/>
          </a:bodyPr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sz="28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51,6 </a:t>
            </a:r>
            <a:r>
              <a:rPr lang="ru-RU" sz="14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млрд руб.</a:t>
            </a:r>
            <a:endParaRPr lang="ru-RU" sz="2800" b="1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34" name="Прямоугольник 48">
            <a:extLst>
              <a:ext uri="{FF2B5EF4-FFF2-40B4-BE49-F238E27FC236}">
                <a16:creationId xmlns:a16="http://schemas.microsoft.com/office/drawing/2014/main" id="{C392454D-9D49-4254-9556-12D801F8D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435" y="5928184"/>
            <a:ext cx="281243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97" tIns="51949" rIns="103897" bIns="51949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Общая сумма реализованного имущества в Секции «Продажа имущества» за  2017-2020 гг.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E93ABED-691F-47B8-8CFE-77C08450C2FC}"/>
              </a:ext>
            </a:extLst>
          </p:cNvPr>
          <p:cNvSpPr txBox="1"/>
          <p:nvPr/>
        </p:nvSpPr>
        <p:spPr>
          <a:xfrm>
            <a:off x="9894630" y="5761302"/>
            <a:ext cx="719587" cy="25281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914308">
              <a:lnSpc>
                <a:spcPct val="70000"/>
              </a:lnSpc>
            </a:pPr>
            <a:r>
              <a:rPr lang="ru-RU" altLang="ru-RU" sz="1400" b="1">
                <a:solidFill>
                  <a:schemeClr val="bg1"/>
                </a:solidFill>
              </a:rPr>
              <a:t>тыс.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421B3B-258F-44C4-A8A2-8BBFAB516AC1}"/>
              </a:ext>
            </a:extLst>
          </p:cNvPr>
          <p:cNvSpPr txBox="1"/>
          <p:nvPr/>
        </p:nvSpPr>
        <p:spPr>
          <a:xfrm>
            <a:off x="9249565" y="5541966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cs typeface="Calibri" panose="020F0502020204030204" pitchFamily="34" charset="0"/>
              </a:rPr>
              <a:t>580</a:t>
            </a:r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8843C134-E680-49BB-A958-003C2D7AB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1399" y="5980305"/>
            <a:ext cx="3298499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Покупателей зарегистрировано </a:t>
            </a:r>
          </a:p>
          <a:p>
            <a:r>
              <a:rPr lang="ru-RU" altLang="ru-RU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в Секции</a:t>
            </a:r>
          </a:p>
        </p:txBody>
      </p:sp>
      <p:sp>
        <p:nvSpPr>
          <p:cNvPr id="142" name="Rectangle 7">
            <a:extLst>
              <a:ext uri="{FF2B5EF4-FFF2-40B4-BE49-F238E27FC236}">
                <a16:creationId xmlns:a16="http://schemas.microsoft.com/office/drawing/2014/main" id="{E5FAFE69-10B4-44CB-B196-E37CE60BCC3A}"/>
              </a:ext>
            </a:extLst>
          </p:cNvPr>
          <p:cNvSpPr/>
          <p:nvPr/>
        </p:nvSpPr>
        <p:spPr>
          <a:xfrm>
            <a:off x="6049013" y="4118873"/>
            <a:ext cx="2799614" cy="1078729"/>
          </a:xfrm>
          <a:prstGeom prst="rect">
            <a:avLst/>
          </a:prstGeom>
          <a:solidFill>
            <a:srgbClr val="0E77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 defTabSz="914354"/>
            <a:endParaRPr lang="en-US" sz="2400">
              <a:solidFill>
                <a:prstClr val="white"/>
              </a:solidFill>
              <a:latin typeface="Lato Light" panose="020F0502020204030203" pitchFamily="34" charset="0"/>
            </a:endParaRPr>
          </a:p>
        </p:txBody>
      </p:sp>
      <p:sp>
        <p:nvSpPr>
          <p:cNvPr id="143" name="Rectangle 7">
            <a:extLst>
              <a:ext uri="{FF2B5EF4-FFF2-40B4-BE49-F238E27FC236}">
                <a16:creationId xmlns:a16="http://schemas.microsoft.com/office/drawing/2014/main" id="{16338520-26F2-4533-8BFC-62D5C95DCABD}"/>
              </a:ext>
            </a:extLst>
          </p:cNvPr>
          <p:cNvSpPr/>
          <p:nvPr/>
        </p:nvSpPr>
        <p:spPr>
          <a:xfrm>
            <a:off x="9084003" y="4116318"/>
            <a:ext cx="2694802" cy="1078729"/>
          </a:xfrm>
          <a:prstGeom prst="rect">
            <a:avLst/>
          </a:prstGeom>
          <a:solidFill>
            <a:srgbClr val="0E77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19" tIns="22859" rIns="45719" bIns="22859" rtlCol="0" anchor="ctr"/>
          <a:lstStyle/>
          <a:p>
            <a:pPr algn="ctr" defTabSz="914354"/>
            <a:endParaRPr lang="en-US" sz="2400">
              <a:solidFill>
                <a:prstClr val="white"/>
              </a:solidFill>
              <a:latin typeface="Lato Light" panose="020F0502020204030203" pitchFamily="34" charset="0"/>
            </a:endParaRPr>
          </a:p>
        </p:txBody>
      </p:sp>
      <p:sp>
        <p:nvSpPr>
          <p:cNvPr id="144" name="Прямоугольник 46">
            <a:extLst>
              <a:ext uri="{FF2B5EF4-FFF2-40B4-BE49-F238E27FC236}">
                <a16:creationId xmlns:a16="http://schemas.microsoft.com/office/drawing/2014/main" id="{A6E9A91D-A2B6-4114-8A3D-AAB341F18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118" y="4288620"/>
            <a:ext cx="2806603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897" tIns="51949" rIns="103897" bIns="51949" anchor="ctr" anchorCtr="0">
            <a:noAutofit/>
          </a:bodyPr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7024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25 %</a:t>
            </a:r>
            <a:endParaRPr lang="en-US" altLang="ru-RU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5" name="Прямоугольник 48">
            <a:extLst>
              <a:ext uri="{FF2B5EF4-FFF2-40B4-BE49-F238E27FC236}">
                <a16:creationId xmlns:a16="http://schemas.microsoft.com/office/drawing/2014/main" id="{3436DC07-ADC7-41F6-8145-8EC208187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307" y="4806596"/>
            <a:ext cx="267539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97" tIns="51949" rIns="103897" bIns="51949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7024"/>
            <a:endParaRPr lang="ru-RU" altLang="ru-RU" sz="12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6" name="Прямоугольник 46">
            <a:extLst>
              <a:ext uri="{FF2B5EF4-FFF2-40B4-BE49-F238E27FC236}">
                <a16:creationId xmlns:a16="http://schemas.microsoft.com/office/drawing/2014/main" id="{9526C3E8-BAB1-48A2-BAEB-0C19E4D46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469" y="4296229"/>
            <a:ext cx="1667224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3897" tIns="51949" rIns="103897" bIns="51949" anchor="ctr" anchorCtr="0">
            <a:noAutofit/>
          </a:bodyPr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7024"/>
            <a:r>
              <a:rPr lang="ru-RU" altLang="ru-RU" sz="2800" b="1" dirty="0">
                <a:solidFill>
                  <a:schemeClr val="bg1"/>
                </a:solidFill>
                <a:latin typeface="+mn-lt"/>
              </a:rPr>
              <a:t>3,7</a:t>
            </a:r>
            <a:endParaRPr lang="en-US" altLang="ru-RU" sz="2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7" name="Прямоугольник 48">
            <a:extLst>
              <a:ext uri="{FF2B5EF4-FFF2-40B4-BE49-F238E27FC236}">
                <a16:creationId xmlns:a16="http://schemas.microsoft.com/office/drawing/2014/main" id="{B2A84310-0533-4643-BA91-C87B55913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2437" y="4685360"/>
            <a:ext cx="2661644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97" tIns="51949" rIns="103897" bIns="51949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7024"/>
            <a:r>
              <a:rPr lang="ru-RU" altLang="ru-RU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Средняя конкуренция</a:t>
            </a:r>
          </a:p>
        </p:txBody>
      </p:sp>
      <p:sp>
        <p:nvSpPr>
          <p:cNvPr id="148" name="Прямоугольник 48">
            <a:extLst>
              <a:ext uri="{FF2B5EF4-FFF2-40B4-BE49-F238E27FC236}">
                <a16:creationId xmlns:a16="http://schemas.microsoft.com/office/drawing/2014/main" id="{7EAEAD0F-55F0-41DA-8B99-9EE625926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7307" y="4767332"/>
            <a:ext cx="3365349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897" tIns="51949" rIns="103897" bIns="51949" anchor="ctr"/>
          <a:lstStyle>
            <a:lvl1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912813"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717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289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861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3325" indent="-85725" defTabSz="912813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12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Среднее увеличение стоимости лота</a:t>
            </a:r>
          </a:p>
          <a:p>
            <a:r>
              <a:rPr lang="ru-RU" altLang="ru-RU" sz="12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по результатам торгов на ЭТП ТЭК-Торг</a:t>
            </a:r>
          </a:p>
        </p:txBody>
      </p:sp>
    </p:spTree>
    <p:extLst>
      <p:ext uri="{BB962C8B-B14F-4D97-AF65-F5344CB8AC3E}">
        <p14:creationId xmlns:p14="http://schemas.microsoft.com/office/powerpoint/2010/main" val="211243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5D3011-DCFE-446A-BE32-6DE9E86BB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028" y="1277889"/>
            <a:ext cx="6839296" cy="430222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59FACF-E1E3-4E43-AA87-3CC5C6E3E4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620" y="145983"/>
            <a:ext cx="1682105" cy="451807"/>
          </a:xfrm>
          <a:prstGeom prst="rect">
            <a:avLst/>
          </a:prstGeom>
        </p:spPr>
      </p:pic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C39E65C9-B570-414A-8B7F-B4CB5A361005}"/>
              </a:ext>
            </a:extLst>
          </p:cNvPr>
          <p:cNvSpPr txBox="1">
            <a:spLocks/>
          </p:cNvSpPr>
          <p:nvPr/>
        </p:nvSpPr>
        <p:spPr>
          <a:xfrm>
            <a:off x="420764" y="-32986"/>
            <a:ext cx="8547656" cy="100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ru-RU" sz="2133" dirty="0">
                <a:solidFill>
                  <a:prstClr val="black"/>
                </a:solidFill>
                <a:latin typeface="+mn-lt"/>
                <a:ea typeface="Cambria" panose="02040503050406030204" pitchFamily="18" charset="0"/>
                <a:cs typeface="Calibri Light" panose="020F0302020204030204" pitchFamily="34" charset="0"/>
              </a:rPr>
              <a:t>ПРОДАЖА И АРЕНДА ГОСУДАРСТВЕННОГО И МУНИЦИПАЛЬНОГО ИМУЩЕСТВА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191D54-EA06-401A-8952-D90175CB49D6}"/>
              </a:ext>
            </a:extLst>
          </p:cNvPr>
          <p:cNvSpPr txBox="1"/>
          <p:nvPr/>
        </p:nvSpPr>
        <p:spPr>
          <a:xfrm>
            <a:off x="0" y="6536938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b="1">
                <a:solidFill>
                  <a:prstClr val="white">
                    <a:lumMod val="65000"/>
                  </a:prstClr>
                </a:solidFill>
                <a:latin typeface="Calibri"/>
              </a:rPr>
              <a:t>10</a:t>
            </a:r>
          </a:p>
        </p:txBody>
      </p:sp>
      <p:sp>
        <p:nvSpPr>
          <p:cNvPr id="60" name="Прямоугольник: скругленные углы 140">
            <a:extLst>
              <a:ext uri="{FF2B5EF4-FFF2-40B4-BE49-F238E27FC236}">
                <a16:creationId xmlns:a16="http://schemas.microsoft.com/office/drawing/2014/main" id="{A1E2944F-766C-4234-883B-4FAFDE5DF78B}"/>
              </a:ext>
            </a:extLst>
          </p:cNvPr>
          <p:cNvSpPr/>
          <p:nvPr/>
        </p:nvSpPr>
        <p:spPr>
          <a:xfrm flipH="1">
            <a:off x="0" y="1"/>
            <a:ext cx="268819" cy="6859449"/>
          </a:xfrm>
          <a:prstGeom prst="roundRect">
            <a:avLst>
              <a:gd name="adj" fmla="val 0"/>
            </a:avLst>
          </a:prstGeom>
          <a:solidFill>
            <a:srgbClr val="008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7D715-0189-49A7-A462-8CEB13352B79}"/>
              </a:ext>
            </a:extLst>
          </p:cNvPr>
          <p:cNvSpPr txBox="1"/>
          <p:nvPr/>
        </p:nvSpPr>
        <p:spPr>
          <a:xfrm>
            <a:off x="11730261" y="6410355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7</a:t>
            </a:r>
          </a:p>
        </p:txBody>
      </p:sp>
      <p:sp>
        <p:nvSpPr>
          <p:cNvPr id="119" name="Равнобедренный треугольник 118">
            <a:extLst>
              <a:ext uri="{FF2B5EF4-FFF2-40B4-BE49-F238E27FC236}">
                <a16:creationId xmlns:a16="http://schemas.microsoft.com/office/drawing/2014/main" id="{BB8FEBC1-BC1E-4C32-AA74-45359EB3781B}"/>
              </a:ext>
            </a:extLst>
          </p:cNvPr>
          <p:cNvSpPr/>
          <p:nvPr/>
        </p:nvSpPr>
        <p:spPr>
          <a:xfrm rot="18612131">
            <a:off x="491855" y="5445900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Равнобедренный треугольник 119">
            <a:extLst>
              <a:ext uri="{FF2B5EF4-FFF2-40B4-BE49-F238E27FC236}">
                <a16:creationId xmlns:a16="http://schemas.microsoft.com/office/drawing/2014/main" id="{0792BCFC-1DD1-4679-AA2A-5CC44E1292C4}"/>
              </a:ext>
            </a:extLst>
          </p:cNvPr>
          <p:cNvSpPr/>
          <p:nvPr/>
        </p:nvSpPr>
        <p:spPr>
          <a:xfrm rot="18612131">
            <a:off x="455754" y="6205872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Равнобедренный треугольник 120">
            <a:extLst>
              <a:ext uri="{FF2B5EF4-FFF2-40B4-BE49-F238E27FC236}">
                <a16:creationId xmlns:a16="http://schemas.microsoft.com/office/drawing/2014/main" id="{ACBE95E1-DECC-46C7-841F-8A288D29A640}"/>
              </a:ext>
            </a:extLst>
          </p:cNvPr>
          <p:cNvSpPr/>
          <p:nvPr/>
        </p:nvSpPr>
        <p:spPr>
          <a:xfrm rot="18612131">
            <a:off x="388229" y="4561494"/>
            <a:ext cx="492755" cy="37392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Равнобедренный треугольник 122">
            <a:extLst>
              <a:ext uri="{FF2B5EF4-FFF2-40B4-BE49-F238E27FC236}">
                <a16:creationId xmlns:a16="http://schemas.microsoft.com/office/drawing/2014/main" id="{F06441EB-A197-4597-B8DC-6289B14DB0C0}"/>
              </a:ext>
            </a:extLst>
          </p:cNvPr>
          <p:cNvSpPr/>
          <p:nvPr/>
        </p:nvSpPr>
        <p:spPr>
          <a:xfrm rot="18612131">
            <a:off x="468196" y="5813810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4" name="Равнобедренный треугольник 123">
            <a:extLst>
              <a:ext uri="{FF2B5EF4-FFF2-40B4-BE49-F238E27FC236}">
                <a16:creationId xmlns:a16="http://schemas.microsoft.com/office/drawing/2014/main" id="{DC276ED4-3B7E-4EA0-A986-2C844135BBA0}"/>
              </a:ext>
            </a:extLst>
          </p:cNvPr>
          <p:cNvSpPr/>
          <p:nvPr/>
        </p:nvSpPr>
        <p:spPr>
          <a:xfrm rot="18612131">
            <a:off x="474724" y="5063235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Равнобедренный треугольник 124">
            <a:extLst>
              <a:ext uri="{FF2B5EF4-FFF2-40B4-BE49-F238E27FC236}">
                <a16:creationId xmlns:a16="http://schemas.microsoft.com/office/drawing/2014/main" id="{B9B99382-4E9C-4150-B1CF-873C9B4BBF11}"/>
              </a:ext>
            </a:extLst>
          </p:cNvPr>
          <p:cNvSpPr/>
          <p:nvPr/>
        </p:nvSpPr>
        <p:spPr>
          <a:xfrm rot="18612131">
            <a:off x="501409" y="4653597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44C38D83-396C-4A06-B923-5AF6448B8E90}"/>
              </a:ext>
            </a:extLst>
          </p:cNvPr>
          <p:cNvSpPr txBox="1">
            <a:spLocks/>
          </p:cNvSpPr>
          <p:nvPr/>
        </p:nvSpPr>
        <p:spPr>
          <a:xfrm>
            <a:off x="420764" y="1533446"/>
            <a:ext cx="4446511" cy="856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187794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j-ea"/>
                <a:cs typeface="Segoe UI Light" panose="020B0502040204020203" pitchFamily="34" charset="0"/>
              </a:rPr>
              <a:t>На ЭТП ТЭК-Торг проводятся следующие типы торгов по реализации гос. имущества (178-ФЗ, ПП860)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EA1EB53-13E3-44FE-8988-7CDDD137D979}"/>
              </a:ext>
            </a:extLst>
          </p:cNvPr>
          <p:cNvSpPr txBox="1"/>
          <p:nvPr/>
        </p:nvSpPr>
        <p:spPr>
          <a:xfrm>
            <a:off x="1193190" y="3169583"/>
            <a:ext cx="4213714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90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Аукцион</a:t>
            </a:r>
          </a:p>
          <a:p>
            <a:pPr marL="0" marR="0" lvl="0" indent="0" algn="l" defTabSz="990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Публичное предложение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90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Продажа без объявления цены</a:t>
            </a:r>
          </a:p>
          <a:p>
            <a:pPr marL="0" marR="0" lvl="0" indent="0" algn="l" defTabSz="990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Конкурс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90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Специализированный Аукцион</a:t>
            </a:r>
          </a:p>
          <a:p>
            <a:pPr marL="0" marR="0" lvl="0" indent="0" algn="l" defTabSz="990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6B941663-3F3E-46DD-B398-CBDF8191FC47}"/>
              </a:ext>
            </a:extLst>
          </p:cNvPr>
          <p:cNvSpPr/>
          <p:nvPr/>
        </p:nvSpPr>
        <p:spPr>
          <a:xfrm flipV="1">
            <a:off x="635933" y="3293058"/>
            <a:ext cx="181156" cy="94614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414783B9-A914-45E7-A11B-85048561811B}"/>
              </a:ext>
            </a:extLst>
          </p:cNvPr>
          <p:cNvSpPr/>
          <p:nvPr/>
        </p:nvSpPr>
        <p:spPr>
          <a:xfrm flipV="1">
            <a:off x="634081" y="3599441"/>
            <a:ext cx="181156" cy="94614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586EB98-6D85-482B-A037-883C4118CB84}"/>
              </a:ext>
            </a:extLst>
          </p:cNvPr>
          <p:cNvSpPr/>
          <p:nvPr/>
        </p:nvSpPr>
        <p:spPr>
          <a:xfrm flipV="1">
            <a:off x="632282" y="3904228"/>
            <a:ext cx="181156" cy="94614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80AB817-0107-449D-8152-8200D09A243E}"/>
              </a:ext>
            </a:extLst>
          </p:cNvPr>
          <p:cNvSpPr/>
          <p:nvPr/>
        </p:nvSpPr>
        <p:spPr>
          <a:xfrm flipV="1">
            <a:off x="641269" y="4209750"/>
            <a:ext cx="181156" cy="94614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53B8462-3B9F-42D5-B9E6-DD195ABD140A}"/>
              </a:ext>
            </a:extLst>
          </p:cNvPr>
          <p:cNvSpPr/>
          <p:nvPr/>
        </p:nvSpPr>
        <p:spPr>
          <a:xfrm flipV="1">
            <a:off x="641269" y="4515272"/>
            <a:ext cx="181156" cy="94614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871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359FACF-E1E3-4E43-AA87-3CC5C6E3E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620" y="145983"/>
            <a:ext cx="1682105" cy="451807"/>
          </a:xfrm>
          <a:prstGeom prst="rect">
            <a:avLst/>
          </a:prstGeom>
        </p:spPr>
      </p:pic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C39E65C9-B570-414A-8B7F-B4CB5A361005}"/>
              </a:ext>
            </a:extLst>
          </p:cNvPr>
          <p:cNvSpPr txBox="1">
            <a:spLocks/>
          </p:cNvSpPr>
          <p:nvPr/>
        </p:nvSpPr>
        <p:spPr>
          <a:xfrm>
            <a:off x="420764" y="-32986"/>
            <a:ext cx="8547656" cy="100319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>
              <a:defRPr/>
            </a:pPr>
            <a:r>
              <a:rPr lang="ru-RU" sz="2133" dirty="0">
                <a:solidFill>
                  <a:prstClr val="black"/>
                </a:solidFill>
                <a:latin typeface="+mn-lt"/>
                <a:ea typeface="Cambria" panose="02040503050406030204" pitchFamily="18" charset="0"/>
                <a:cs typeface="Calibri Light" panose="020F0302020204030204" pitchFamily="34" charset="0"/>
              </a:rPr>
              <a:t>ПРОДАЖА И АРЕНДА ГОСУДАРСТВЕННОГО И МУНИЦИПАЛЬНОГО ИМУЩЕСТВА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191D54-EA06-401A-8952-D90175CB49D6}"/>
              </a:ext>
            </a:extLst>
          </p:cNvPr>
          <p:cNvSpPr txBox="1"/>
          <p:nvPr/>
        </p:nvSpPr>
        <p:spPr>
          <a:xfrm>
            <a:off x="0" y="6536938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b="1">
                <a:solidFill>
                  <a:prstClr val="white">
                    <a:lumMod val="65000"/>
                  </a:prstClr>
                </a:solidFill>
                <a:latin typeface="Calibri"/>
              </a:rPr>
              <a:t>10</a:t>
            </a:r>
          </a:p>
        </p:txBody>
      </p:sp>
      <p:sp>
        <p:nvSpPr>
          <p:cNvPr id="60" name="Прямоугольник: скругленные углы 140">
            <a:extLst>
              <a:ext uri="{FF2B5EF4-FFF2-40B4-BE49-F238E27FC236}">
                <a16:creationId xmlns:a16="http://schemas.microsoft.com/office/drawing/2014/main" id="{A1E2944F-766C-4234-883B-4FAFDE5DF78B}"/>
              </a:ext>
            </a:extLst>
          </p:cNvPr>
          <p:cNvSpPr/>
          <p:nvPr/>
        </p:nvSpPr>
        <p:spPr>
          <a:xfrm flipH="1">
            <a:off x="0" y="1"/>
            <a:ext cx="268819" cy="6859449"/>
          </a:xfrm>
          <a:prstGeom prst="roundRect">
            <a:avLst>
              <a:gd name="adj" fmla="val 0"/>
            </a:avLst>
          </a:prstGeom>
          <a:solidFill>
            <a:srgbClr val="008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anchor="ctr"/>
          <a:lstStyle/>
          <a:p>
            <a:pPr algn="ctr" defTabSz="60957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7D715-0189-49A7-A462-8CEB13352B79}"/>
              </a:ext>
            </a:extLst>
          </p:cNvPr>
          <p:cNvSpPr txBox="1"/>
          <p:nvPr/>
        </p:nvSpPr>
        <p:spPr>
          <a:xfrm>
            <a:off x="11730261" y="6410355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8</a:t>
            </a:r>
          </a:p>
        </p:txBody>
      </p:sp>
      <p:sp>
        <p:nvSpPr>
          <p:cNvPr id="119" name="Равнобедренный треугольник 118">
            <a:extLst>
              <a:ext uri="{FF2B5EF4-FFF2-40B4-BE49-F238E27FC236}">
                <a16:creationId xmlns:a16="http://schemas.microsoft.com/office/drawing/2014/main" id="{BB8FEBC1-BC1E-4C32-AA74-45359EB3781B}"/>
              </a:ext>
            </a:extLst>
          </p:cNvPr>
          <p:cNvSpPr/>
          <p:nvPr/>
        </p:nvSpPr>
        <p:spPr>
          <a:xfrm rot="18612131">
            <a:off x="491855" y="5445900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Равнобедренный треугольник 119">
            <a:extLst>
              <a:ext uri="{FF2B5EF4-FFF2-40B4-BE49-F238E27FC236}">
                <a16:creationId xmlns:a16="http://schemas.microsoft.com/office/drawing/2014/main" id="{0792BCFC-1DD1-4679-AA2A-5CC44E1292C4}"/>
              </a:ext>
            </a:extLst>
          </p:cNvPr>
          <p:cNvSpPr/>
          <p:nvPr/>
        </p:nvSpPr>
        <p:spPr>
          <a:xfrm rot="18612131">
            <a:off x="455754" y="6205872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Равнобедренный треугольник 122">
            <a:extLst>
              <a:ext uri="{FF2B5EF4-FFF2-40B4-BE49-F238E27FC236}">
                <a16:creationId xmlns:a16="http://schemas.microsoft.com/office/drawing/2014/main" id="{F06441EB-A197-4597-B8DC-6289B14DB0C0}"/>
              </a:ext>
            </a:extLst>
          </p:cNvPr>
          <p:cNvSpPr/>
          <p:nvPr/>
        </p:nvSpPr>
        <p:spPr>
          <a:xfrm rot="18612131">
            <a:off x="468196" y="5813810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5" name="Равнобедренный треугольник 124">
            <a:extLst>
              <a:ext uri="{FF2B5EF4-FFF2-40B4-BE49-F238E27FC236}">
                <a16:creationId xmlns:a16="http://schemas.microsoft.com/office/drawing/2014/main" id="{B9B99382-4E9C-4150-B1CF-873C9B4BBF11}"/>
              </a:ext>
            </a:extLst>
          </p:cNvPr>
          <p:cNvSpPr/>
          <p:nvPr/>
        </p:nvSpPr>
        <p:spPr>
          <a:xfrm rot="18612131">
            <a:off x="501409" y="4653597"/>
            <a:ext cx="523148" cy="36702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09B40E33-299B-42A8-9D53-7B45C2476011}"/>
              </a:ext>
            </a:extLst>
          </p:cNvPr>
          <p:cNvSpPr txBox="1">
            <a:spLocks/>
          </p:cNvSpPr>
          <p:nvPr/>
        </p:nvSpPr>
        <p:spPr>
          <a:xfrm>
            <a:off x="601121" y="711397"/>
            <a:ext cx="11170115" cy="856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187794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 sz="2400" dirty="0"/>
              <a:t>Разработаны Аукционы и Конкурсы для проведения процедур реализации: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EC363D-E16E-41EE-AE89-A8D0B80A7B66}"/>
              </a:ext>
            </a:extLst>
          </p:cNvPr>
          <p:cNvSpPr txBox="1"/>
          <p:nvPr/>
        </p:nvSpPr>
        <p:spPr>
          <a:xfrm>
            <a:off x="850175" y="1540901"/>
            <a:ext cx="11257079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Право заключения договора на установку и эксплуатацию рекламной конструкции на земельном участке, здании или ином недвижимом имуществе, находящемся в государственной или муниципальной собственности.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Продажи и аренды земельного участка, находящегося в государственной или муниципальной собственности.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Право заключения договора размещения нестационарного торгового объекта.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Право заключения договора пользования рыбоводным участком.</a:t>
            </a:r>
          </a:p>
          <a:p>
            <a:pPr>
              <a:buSzPts val="1000"/>
              <a:tabLst>
                <a:tab pos="457200" algn="l"/>
              </a:tabLst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Право заключения договора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 пользования участками недр</a:t>
            </a:r>
          </a:p>
          <a:p>
            <a:pPr>
              <a:buSzPts val="1000"/>
              <a:tabLst>
                <a:tab pos="4572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На право заключения договоров аренды, договоров безвозмездного пользования, договоров доверительного управления </a:t>
            </a:r>
          </a:p>
          <a:p>
            <a:pPr>
              <a:buSzPts val="1000"/>
              <a:tabLst>
                <a:tab pos="4572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имуществом, иных договоров, предусматривающих переход прав в отношении государственного или муниципального имущества</a:t>
            </a:r>
          </a:p>
          <a:p>
            <a:pPr>
              <a:buSzPts val="1000"/>
              <a:tabLst>
                <a:tab pos="4572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Продажа и аренда лесных участков и насаждений</a:t>
            </a:r>
          </a:p>
          <a:p>
            <a:pPr>
              <a:buSzPts val="1000"/>
              <a:tabLst>
                <a:tab pos="457200" algn="l"/>
              </a:tabLst>
              <a:defRPr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</a:rPr>
              <a:t>Иные виды торгов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78A071B-5C34-41B2-92DC-8185195722F2}"/>
              </a:ext>
            </a:extLst>
          </p:cNvPr>
          <p:cNvSpPr/>
          <p:nvPr/>
        </p:nvSpPr>
        <p:spPr>
          <a:xfrm flipV="1">
            <a:off x="585963" y="5293010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BDE208F-E300-40BA-A613-C2434A75199D}"/>
              </a:ext>
            </a:extLst>
          </p:cNvPr>
          <p:cNvSpPr/>
          <p:nvPr/>
        </p:nvSpPr>
        <p:spPr>
          <a:xfrm flipV="1">
            <a:off x="586999" y="3786652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1387263-AD9D-423D-B697-B2B4F43D0ABC}"/>
              </a:ext>
            </a:extLst>
          </p:cNvPr>
          <p:cNvSpPr/>
          <p:nvPr/>
        </p:nvSpPr>
        <p:spPr>
          <a:xfrm flipV="1">
            <a:off x="586999" y="2565379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42BF833A-3411-445F-B6A2-70596AEEC16A}"/>
              </a:ext>
            </a:extLst>
          </p:cNvPr>
          <p:cNvSpPr/>
          <p:nvPr/>
        </p:nvSpPr>
        <p:spPr>
          <a:xfrm flipV="1">
            <a:off x="591483" y="3478191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7257B220-AFA9-46B9-B9C3-60F1EC0236E8}"/>
              </a:ext>
            </a:extLst>
          </p:cNvPr>
          <p:cNvSpPr/>
          <p:nvPr/>
        </p:nvSpPr>
        <p:spPr>
          <a:xfrm flipV="1">
            <a:off x="586999" y="4082928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2B3412D2-7A02-4744-AE0B-106949C0915A}"/>
              </a:ext>
            </a:extLst>
          </p:cNvPr>
          <p:cNvSpPr/>
          <p:nvPr/>
        </p:nvSpPr>
        <p:spPr>
          <a:xfrm flipV="1">
            <a:off x="591224" y="1638206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60CA4F38-7D81-490D-BDEA-1E41D023989D}"/>
              </a:ext>
            </a:extLst>
          </p:cNvPr>
          <p:cNvSpPr/>
          <p:nvPr/>
        </p:nvSpPr>
        <p:spPr>
          <a:xfrm flipV="1">
            <a:off x="587115" y="3181915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AA967F26-601D-4BFE-93FB-DE8480023ACF}"/>
              </a:ext>
            </a:extLst>
          </p:cNvPr>
          <p:cNvSpPr/>
          <p:nvPr/>
        </p:nvSpPr>
        <p:spPr>
          <a:xfrm flipV="1">
            <a:off x="585963" y="5609701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4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1">
            <a:extLst>
              <a:ext uri="{FF2B5EF4-FFF2-40B4-BE49-F238E27FC236}">
                <a16:creationId xmlns:a16="http://schemas.microsoft.com/office/drawing/2014/main" id="{E315950A-DE4F-44D4-9DD2-66767B109FF6}"/>
              </a:ext>
            </a:extLst>
          </p:cNvPr>
          <p:cNvSpPr txBox="1">
            <a:spLocks/>
          </p:cNvSpPr>
          <p:nvPr/>
        </p:nvSpPr>
        <p:spPr>
          <a:xfrm>
            <a:off x="828213" y="1101718"/>
            <a:ext cx="8520663" cy="1003199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555"/>
            <a:r>
              <a:rPr lang="en-US" sz="2131" dirty="0">
                <a:solidFill>
                  <a:prstClr val="black"/>
                </a:solidFill>
                <a:latin typeface="Calibri"/>
              </a:rPr>
              <a:t> </a:t>
            </a:r>
            <a:endParaRPr lang="ru-RU" sz="2131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B9FF81-8BD9-4AB2-9EF4-8DEABEA293FF}"/>
              </a:ext>
            </a:extLst>
          </p:cNvPr>
          <p:cNvSpPr txBox="1"/>
          <p:nvPr/>
        </p:nvSpPr>
        <p:spPr>
          <a:xfrm>
            <a:off x="11730261" y="6410355"/>
            <a:ext cx="49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ru-RU" sz="1200" dirty="0">
                <a:solidFill>
                  <a:schemeClr val="bg1">
                    <a:lumMod val="65000"/>
                  </a:schemeClr>
                </a:solidFill>
                <a:latin typeface="Calibri"/>
              </a:rPr>
              <a:t>9</a:t>
            </a:r>
          </a:p>
        </p:txBody>
      </p:sp>
      <p:sp>
        <p:nvSpPr>
          <p:cNvPr id="29" name="Прямоугольник: скругленные углы 140">
            <a:extLst>
              <a:ext uri="{FF2B5EF4-FFF2-40B4-BE49-F238E27FC236}">
                <a16:creationId xmlns:a16="http://schemas.microsoft.com/office/drawing/2014/main" id="{9FD242B4-0E65-42CB-90CD-BD0961783AB1}"/>
              </a:ext>
            </a:extLst>
          </p:cNvPr>
          <p:cNvSpPr/>
          <p:nvPr/>
        </p:nvSpPr>
        <p:spPr>
          <a:xfrm flipH="1">
            <a:off x="1505" y="-5747"/>
            <a:ext cx="267419" cy="6853641"/>
          </a:xfrm>
          <a:prstGeom prst="roundRect">
            <a:avLst>
              <a:gd name="adj" fmla="val 0"/>
            </a:avLst>
          </a:prstGeom>
          <a:solidFill>
            <a:srgbClr val="008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1" rIns="68580" bIns="34291" rtlCol="0" anchor="ctr"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94F7DA3-CCEE-49EF-8269-E7A6593D1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8" y="145982"/>
            <a:ext cx="1682105" cy="451807"/>
          </a:xfrm>
          <a:prstGeom prst="rect">
            <a:avLst/>
          </a:prstGeom>
        </p:spPr>
      </p:pic>
      <p:sp>
        <p:nvSpPr>
          <p:cNvPr id="33" name="Название 1">
            <a:extLst>
              <a:ext uri="{FF2B5EF4-FFF2-40B4-BE49-F238E27FC236}">
                <a16:creationId xmlns:a16="http://schemas.microsoft.com/office/drawing/2014/main" id="{8356E6C1-F22E-45A4-9BDB-831DE823644F}"/>
              </a:ext>
            </a:extLst>
          </p:cNvPr>
          <p:cNvSpPr txBox="1">
            <a:spLocks/>
          </p:cNvSpPr>
          <p:nvPr/>
        </p:nvSpPr>
        <p:spPr>
          <a:xfrm>
            <a:off x="409201" y="-5747"/>
            <a:ext cx="8810999" cy="1003199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ru-RU"/>
            </a:defPPr>
            <a:lvl1pPr defTabSz="457189">
              <a:spcBef>
                <a:spcPct val="0"/>
              </a:spcBef>
              <a:buNone/>
              <a:defRPr sz="2133">
                <a:solidFill>
                  <a:prstClr val="black"/>
                </a:solidFill>
                <a:ea typeface="Cambria" panose="02040503050406030204" pitchFamily="18" charset="0"/>
                <a:cs typeface="Calibri Light" panose="020F0302020204030204" pitchFamily="34" charset="0"/>
              </a:defRPr>
            </a:lvl1pPr>
          </a:lstStyle>
          <a:p>
            <a:r>
              <a:rPr lang="ru-RU" dirty="0"/>
              <a:t>ПРОДАЖА И АРЕНДА КОРПОРАТИВНОГО И КОММЕРЧЕСКОГО ИМУЩЕСТВА</a:t>
            </a:r>
          </a:p>
          <a:p>
            <a:r>
              <a:rPr lang="ru-RU" dirty="0"/>
              <a:t>ПРОДАЖА АРЕСТОВАННОГО И КОНФИСКОВАННОГО ИМУЩЕСТВА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3366D2DA-D0A1-4D28-89ED-F026E9521B4F}"/>
              </a:ext>
            </a:extLst>
          </p:cNvPr>
          <p:cNvSpPr txBox="1">
            <a:spLocks/>
          </p:cNvSpPr>
          <p:nvPr/>
        </p:nvSpPr>
        <p:spPr>
          <a:xfrm>
            <a:off x="587175" y="883659"/>
            <a:ext cx="11170115" cy="856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187794">
                    <a:lumMod val="95000"/>
                    <a:lumOff val="5000"/>
                  </a:srgbClr>
                </a:solidFill>
                <a:effectLst/>
                <a:uLnTx/>
                <a:uFillTx/>
                <a:latin typeface="Calibri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ru-RU" dirty="0"/>
              <a:t>Реализованные типы торгов: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AEB869-CEF9-4D2C-9DD6-D240189DEB39}"/>
              </a:ext>
            </a:extLst>
          </p:cNvPr>
          <p:cNvSpPr txBox="1"/>
          <p:nvPr/>
        </p:nvSpPr>
        <p:spPr>
          <a:xfrm>
            <a:off x="882301" y="1740048"/>
            <a:ext cx="1042739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defRPr>
            </a:lvl1pPr>
          </a:lstStyle>
          <a:p>
            <a:r>
              <a:rPr lang="ru-RU" dirty="0"/>
              <a:t>Тендер с онлайн подачей ценовых предложений (на повышение)</a:t>
            </a:r>
          </a:p>
          <a:p>
            <a:r>
              <a:rPr lang="ru-RU" dirty="0"/>
              <a:t>Тендер с онлайн подачей ценовых предложений (на понижение)</a:t>
            </a:r>
          </a:p>
          <a:p>
            <a:r>
              <a:rPr lang="ru-RU" dirty="0"/>
              <a:t>Запрос предложений</a:t>
            </a:r>
          </a:p>
          <a:p>
            <a:r>
              <a:rPr lang="ru-RU" dirty="0"/>
              <a:t>Открытый аукцион с закрытой формой подачи предложений о цене</a:t>
            </a:r>
          </a:p>
          <a:p>
            <a:r>
              <a:rPr lang="ru-RU" dirty="0"/>
              <a:t>Открытый аукцион с открытой формой подачи предложений о цене</a:t>
            </a:r>
          </a:p>
          <a:p>
            <a:r>
              <a:rPr lang="ru-RU" dirty="0"/>
              <a:t>Аукцион ПП1041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807D9255-830D-41B7-AA4B-A7163C3B907A}"/>
              </a:ext>
            </a:extLst>
          </p:cNvPr>
          <p:cNvSpPr/>
          <p:nvPr/>
        </p:nvSpPr>
        <p:spPr>
          <a:xfrm flipV="1">
            <a:off x="574544" y="1823411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A29EB3BC-F188-43CF-8329-F180717081B7}"/>
              </a:ext>
            </a:extLst>
          </p:cNvPr>
          <p:cNvSpPr/>
          <p:nvPr/>
        </p:nvSpPr>
        <p:spPr>
          <a:xfrm flipV="1">
            <a:off x="574544" y="2156679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EC34860C-F52C-42E4-9A22-820D7F67AF32}"/>
              </a:ext>
            </a:extLst>
          </p:cNvPr>
          <p:cNvSpPr/>
          <p:nvPr/>
        </p:nvSpPr>
        <p:spPr>
          <a:xfrm flipV="1">
            <a:off x="560598" y="2449472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49614CC3-2439-44A8-A951-BBE0868E92A2}"/>
              </a:ext>
            </a:extLst>
          </p:cNvPr>
          <p:cNvSpPr/>
          <p:nvPr/>
        </p:nvSpPr>
        <p:spPr>
          <a:xfrm flipV="1">
            <a:off x="560598" y="2742925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6CC3DD50-1282-4F82-85B2-98A51B3C404B}"/>
              </a:ext>
            </a:extLst>
          </p:cNvPr>
          <p:cNvSpPr/>
          <p:nvPr/>
        </p:nvSpPr>
        <p:spPr>
          <a:xfrm flipV="1">
            <a:off x="574544" y="3038626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F70238F7-2F52-4231-A4BE-543AF52F3610}"/>
              </a:ext>
            </a:extLst>
          </p:cNvPr>
          <p:cNvSpPr/>
          <p:nvPr/>
        </p:nvSpPr>
        <p:spPr>
          <a:xfrm flipV="1">
            <a:off x="574544" y="3368000"/>
            <a:ext cx="84118" cy="106145"/>
          </a:xfrm>
          <a:prstGeom prst="ellipse">
            <a:avLst/>
          </a:prstGeom>
          <a:solidFill>
            <a:srgbClr val="0085A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9EE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Рисунок 1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B2F84D6-CA12-47DE-9996-BF19E2F5E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64" y="3368000"/>
            <a:ext cx="8353345" cy="32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920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882</Words>
  <Application>Microsoft Office PowerPoint</Application>
  <PresentationFormat>Широкоэкранный</PresentationFormat>
  <Paragraphs>253</Paragraphs>
  <Slides>55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3" baseType="lpstr">
      <vt:lpstr>Arial</vt:lpstr>
      <vt:lpstr>Calibri</vt:lpstr>
      <vt:lpstr>Calibri Light</vt:lpstr>
      <vt:lpstr>Lato Light</vt:lpstr>
      <vt:lpstr>Reg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Бондаренко Владимир</dc:creator>
  <cp:lastModifiedBy>Бондаренко Владимир</cp:lastModifiedBy>
  <cp:revision>9</cp:revision>
  <dcterms:created xsi:type="dcterms:W3CDTF">2022-06-08T06:00:50Z</dcterms:created>
  <dcterms:modified xsi:type="dcterms:W3CDTF">2022-06-08T08:18:28Z</dcterms:modified>
</cp:coreProperties>
</file>