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  <p:sldMasterId id="2147483660" r:id="rId2"/>
  </p:sldMasterIdLst>
  <p:notesMasterIdLst>
    <p:notesMasterId r:id="rId190"/>
  </p:notesMasterIdLst>
  <p:sldIdLst>
    <p:sldId id="1002" r:id="rId3"/>
    <p:sldId id="2834" r:id="rId4"/>
    <p:sldId id="2907" r:id="rId5"/>
    <p:sldId id="3203" r:id="rId6"/>
    <p:sldId id="2835" r:id="rId7"/>
    <p:sldId id="2836" r:id="rId8"/>
    <p:sldId id="2837" r:id="rId9"/>
    <p:sldId id="2838" r:id="rId10"/>
    <p:sldId id="2839" r:id="rId11"/>
    <p:sldId id="2840" r:id="rId12"/>
    <p:sldId id="3107" r:id="rId13"/>
    <p:sldId id="3159" r:id="rId14"/>
    <p:sldId id="3057" r:id="rId15"/>
    <p:sldId id="2849" r:id="rId16"/>
    <p:sldId id="3139" r:id="rId17"/>
    <p:sldId id="2850" r:id="rId18"/>
    <p:sldId id="2859" r:id="rId19"/>
    <p:sldId id="2860" r:id="rId20"/>
    <p:sldId id="3122" r:id="rId21"/>
    <p:sldId id="3034" r:id="rId22"/>
    <p:sldId id="3056" r:id="rId23"/>
    <p:sldId id="3123" r:id="rId24"/>
    <p:sldId id="2865" r:id="rId25"/>
    <p:sldId id="2866" r:id="rId26"/>
    <p:sldId id="3124" r:id="rId27"/>
    <p:sldId id="3054" r:id="rId28"/>
    <p:sldId id="2878" r:id="rId29"/>
    <p:sldId id="3035" r:id="rId30"/>
    <p:sldId id="2880" r:id="rId31"/>
    <p:sldId id="3204" r:id="rId32"/>
    <p:sldId id="3205" r:id="rId33"/>
    <p:sldId id="3206" r:id="rId34"/>
    <p:sldId id="3125" r:id="rId35"/>
    <p:sldId id="3126" r:id="rId36"/>
    <p:sldId id="2882" r:id="rId37"/>
    <p:sldId id="2883" r:id="rId38"/>
    <p:sldId id="2884" r:id="rId39"/>
    <p:sldId id="3127" r:id="rId40"/>
    <p:sldId id="3128" r:id="rId41"/>
    <p:sldId id="3115" r:id="rId42"/>
    <p:sldId id="3059" r:id="rId43"/>
    <p:sldId id="2885" r:id="rId44"/>
    <p:sldId id="2886" r:id="rId45"/>
    <p:sldId id="3129" r:id="rId46"/>
    <p:sldId id="2888" r:id="rId47"/>
    <p:sldId id="2887" r:id="rId48"/>
    <p:sldId id="2822" r:id="rId49"/>
    <p:sldId id="2889" r:id="rId50"/>
    <p:sldId id="2903" r:id="rId51"/>
    <p:sldId id="2904" r:id="rId52"/>
    <p:sldId id="2952" r:id="rId53"/>
    <p:sldId id="2708" r:id="rId54"/>
    <p:sldId id="3144" r:id="rId55"/>
    <p:sldId id="3157" r:id="rId56"/>
    <p:sldId id="2709" r:id="rId57"/>
    <p:sldId id="3031" r:id="rId58"/>
    <p:sldId id="2816" r:id="rId59"/>
    <p:sldId id="2832" r:id="rId60"/>
    <p:sldId id="2831" r:id="rId61"/>
    <p:sldId id="3149" r:id="rId62"/>
    <p:sldId id="3160" r:id="rId63"/>
    <p:sldId id="3032" r:id="rId64"/>
    <p:sldId id="3147" r:id="rId65"/>
    <p:sldId id="3150" r:id="rId66"/>
    <p:sldId id="3141" r:id="rId67"/>
    <p:sldId id="3152" r:id="rId68"/>
    <p:sldId id="3154" r:id="rId69"/>
    <p:sldId id="3155" r:id="rId70"/>
    <p:sldId id="3156" r:id="rId71"/>
    <p:sldId id="3207" r:id="rId72"/>
    <p:sldId id="3208" r:id="rId73"/>
    <p:sldId id="2820" r:id="rId74"/>
    <p:sldId id="2979" r:id="rId75"/>
    <p:sldId id="2981" r:id="rId76"/>
    <p:sldId id="2984" r:id="rId77"/>
    <p:sldId id="2985" r:id="rId78"/>
    <p:sldId id="2987" r:id="rId79"/>
    <p:sldId id="2988" r:id="rId80"/>
    <p:sldId id="2726" r:id="rId81"/>
    <p:sldId id="2745" r:id="rId82"/>
    <p:sldId id="2991" r:id="rId83"/>
    <p:sldId id="3099" r:id="rId84"/>
    <p:sldId id="3164" r:id="rId85"/>
    <p:sldId id="3098" r:id="rId86"/>
    <p:sldId id="2993" r:id="rId87"/>
    <p:sldId id="2994" r:id="rId88"/>
    <p:sldId id="2998" r:id="rId89"/>
    <p:sldId id="2999" r:id="rId90"/>
    <p:sldId id="3131" r:id="rId91"/>
    <p:sldId id="3004" r:id="rId92"/>
    <p:sldId id="3005" r:id="rId93"/>
    <p:sldId id="3132" r:id="rId94"/>
    <p:sldId id="3137" r:id="rId95"/>
    <p:sldId id="3002" r:id="rId96"/>
    <p:sldId id="3000" r:id="rId97"/>
    <p:sldId id="3001" r:id="rId98"/>
    <p:sldId id="3044" r:id="rId99"/>
    <p:sldId id="3190" r:id="rId100"/>
    <p:sldId id="3191" r:id="rId101"/>
    <p:sldId id="3014" r:id="rId102"/>
    <p:sldId id="3045" r:id="rId103"/>
    <p:sldId id="3192" r:id="rId104"/>
    <p:sldId id="3193" r:id="rId105"/>
    <p:sldId id="3194" r:id="rId106"/>
    <p:sldId id="3195" r:id="rId107"/>
    <p:sldId id="3196" r:id="rId108"/>
    <p:sldId id="3197" r:id="rId109"/>
    <p:sldId id="3198" r:id="rId110"/>
    <p:sldId id="3199" r:id="rId111"/>
    <p:sldId id="3200" r:id="rId112"/>
    <p:sldId id="3201" r:id="rId113"/>
    <p:sldId id="3047" r:id="rId114"/>
    <p:sldId id="3012" r:id="rId115"/>
    <p:sldId id="3138" r:id="rId116"/>
    <p:sldId id="3006" r:id="rId117"/>
    <p:sldId id="3007" r:id="rId118"/>
    <p:sldId id="3008" r:id="rId119"/>
    <p:sldId id="3186" r:id="rId120"/>
    <p:sldId id="3010" r:id="rId121"/>
    <p:sldId id="3187" r:id="rId122"/>
    <p:sldId id="3188" r:id="rId123"/>
    <p:sldId id="3163" r:id="rId124"/>
    <p:sldId id="3165" r:id="rId125"/>
    <p:sldId id="3052" r:id="rId126"/>
    <p:sldId id="3209" r:id="rId127"/>
    <p:sldId id="3210" r:id="rId128"/>
    <p:sldId id="3211" r:id="rId129"/>
    <p:sldId id="3212" r:id="rId130"/>
    <p:sldId id="3213" r:id="rId131"/>
    <p:sldId id="3214" r:id="rId132"/>
    <p:sldId id="3215" r:id="rId133"/>
    <p:sldId id="3216" r:id="rId134"/>
    <p:sldId id="3217" r:id="rId135"/>
    <p:sldId id="3218" r:id="rId136"/>
    <p:sldId id="3219" r:id="rId137"/>
    <p:sldId id="3220" r:id="rId138"/>
    <p:sldId id="3221" r:id="rId139"/>
    <p:sldId id="3222" r:id="rId140"/>
    <p:sldId id="3223" r:id="rId141"/>
    <p:sldId id="3224" r:id="rId142"/>
    <p:sldId id="3225" r:id="rId143"/>
    <p:sldId id="3226" r:id="rId144"/>
    <p:sldId id="3227" r:id="rId145"/>
    <p:sldId id="3228" r:id="rId146"/>
    <p:sldId id="3229" r:id="rId147"/>
    <p:sldId id="3230" r:id="rId148"/>
    <p:sldId id="3231" r:id="rId149"/>
    <p:sldId id="3232" r:id="rId150"/>
    <p:sldId id="3233" r:id="rId151"/>
    <p:sldId id="3234" r:id="rId152"/>
    <p:sldId id="3235" r:id="rId153"/>
    <p:sldId id="3236" r:id="rId154"/>
    <p:sldId id="3237" r:id="rId155"/>
    <p:sldId id="3238" r:id="rId156"/>
    <p:sldId id="3239" r:id="rId157"/>
    <p:sldId id="3240" r:id="rId158"/>
    <p:sldId id="3241" r:id="rId159"/>
    <p:sldId id="3242" r:id="rId160"/>
    <p:sldId id="3243" r:id="rId161"/>
    <p:sldId id="3244" r:id="rId162"/>
    <p:sldId id="3245" r:id="rId163"/>
    <p:sldId id="3246" r:id="rId164"/>
    <p:sldId id="3247" r:id="rId165"/>
    <p:sldId id="3248" r:id="rId166"/>
    <p:sldId id="3249" r:id="rId167"/>
    <p:sldId id="3250" r:id="rId168"/>
    <p:sldId id="3251" r:id="rId169"/>
    <p:sldId id="3252" r:id="rId170"/>
    <p:sldId id="3110" r:id="rId171"/>
    <p:sldId id="3166" r:id="rId172"/>
    <p:sldId id="3167" r:id="rId173"/>
    <p:sldId id="3168" r:id="rId174"/>
    <p:sldId id="3169" r:id="rId175"/>
    <p:sldId id="3170" r:id="rId176"/>
    <p:sldId id="3171" r:id="rId177"/>
    <p:sldId id="3172" r:id="rId178"/>
    <p:sldId id="3173" r:id="rId179"/>
    <p:sldId id="3174" r:id="rId180"/>
    <p:sldId id="3175" r:id="rId181"/>
    <p:sldId id="3176" r:id="rId182"/>
    <p:sldId id="3177" r:id="rId183"/>
    <p:sldId id="3178" r:id="rId184"/>
    <p:sldId id="3179" r:id="rId185"/>
    <p:sldId id="3180" r:id="rId186"/>
    <p:sldId id="3183" r:id="rId187"/>
    <p:sldId id="3184" r:id="rId188"/>
    <p:sldId id="1837" r:id="rId18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1"/>
      <p:bold r:id="rId192"/>
      <p:italic r:id="rId193"/>
      <p:boldItalic r:id="rId194"/>
    </p:embeddedFont>
    <p:embeddedFont>
      <p:font typeface="Trebuchet MS" panose="020B0603020202020204" pitchFamily="34" charset="0"/>
      <p:regular r:id="rId195"/>
      <p:bold r:id="rId196"/>
      <p:italic r:id="rId197"/>
      <p:boldItalic r:id="rId198"/>
    </p:embeddedFont>
    <p:embeddedFont>
      <p:font typeface="Calibri Light" panose="020F0302020204030204" pitchFamily="34" charset="0"/>
      <p:regular r:id="rId199"/>
      <p:italic r:id="rId200"/>
    </p:embeddedFont>
    <p:embeddedFont>
      <p:font typeface="Arial Unicode MS" panose="020B0604020202020204" pitchFamily="34" charset="-128"/>
      <p:regular r:id="rId201"/>
    </p:embeddedFont>
    <p:embeddedFont>
      <p:font typeface="Open Sans" panose="020B0604020202020204" charset="0"/>
      <p:regular r:id="rId202"/>
      <p:bold r:id="rId203"/>
      <p:italic r:id="rId204"/>
      <p:boldItalic r:id="rId205"/>
    </p:embeddedFont>
    <p:embeddedFont>
      <p:font typeface="Times New Roman CYR" panose="02020603050405020304" pitchFamily="18" charset="0"/>
      <p:regular r:id="rId206"/>
      <p:bold r:id="rId207"/>
      <p:italic r:id="rId208"/>
      <p:boldItalic r:id="rId209"/>
    </p:embeddedFont>
    <p:embeddedFont>
      <p:font typeface="Open Sans Light" panose="020B0604020202020204" charset="0"/>
      <p:regular r:id="rId210"/>
      <p:italic r:id="rId211"/>
    </p:embeddedFont>
    <p:embeddedFont>
      <p:font typeface="Open Sans Semibold" panose="020B0604020202020204" charset="0"/>
      <p:bold r:id="rId212"/>
      <p:boldItalic r:id="rId2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>
        <p:scale>
          <a:sx n="125" d="100"/>
          <a:sy n="125" d="100"/>
        </p:scale>
        <p:origin x="-12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font" Target="fonts/font1.fntdata"/><Relationship Id="rId205" Type="http://schemas.openxmlformats.org/officeDocument/2006/relationships/font" Target="fonts/font15.fntdata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slide" Target="slides/slide179.xml"/><Relationship Id="rId186" Type="http://schemas.openxmlformats.org/officeDocument/2006/relationships/slide" Target="slides/slide184.xml"/><Relationship Id="rId216" Type="http://schemas.openxmlformats.org/officeDocument/2006/relationships/theme" Target="theme/theme1.xml"/><Relationship Id="rId211" Type="http://schemas.openxmlformats.org/officeDocument/2006/relationships/font" Target="fonts/font21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font" Target="fonts/font2.fntdata"/><Relationship Id="rId197" Type="http://schemas.openxmlformats.org/officeDocument/2006/relationships/font" Target="fonts/font7.fntdata"/><Relationship Id="rId206" Type="http://schemas.openxmlformats.org/officeDocument/2006/relationships/font" Target="fonts/font16.fntdata"/><Relationship Id="rId201" Type="http://schemas.openxmlformats.org/officeDocument/2006/relationships/font" Target="fonts/font11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12" Type="http://schemas.openxmlformats.org/officeDocument/2006/relationships/font" Target="fonts/font22.fntdata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font" Target="fonts/font8.fntdata"/><Relationship Id="rId172" Type="http://schemas.openxmlformats.org/officeDocument/2006/relationships/slide" Target="slides/slide170.xml"/><Relationship Id="rId193" Type="http://schemas.openxmlformats.org/officeDocument/2006/relationships/font" Target="fonts/font3.fntdata"/><Relationship Id="rId202" Type="http://schemas.openxmlformats.org/officeDocument/2006/relationships/font" Target="fonts/font12.fntdata"/><Relationship Id="rId207" Type="http://schemas.openxmlformats.org/officeDocument/2006/relationships/font" Target="fonts/font17.fntdata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3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font" Target="fonts/font4.fntdata"/><Relationship Id="rId199" Type="http://schemas.openxmlformats.org/officeDocument/2006/relationships/font" Target="fonts/font9.fntdata"/><Relationship Id="rId203" Type="http://schemas.openxmlformats.org/officeDocument/2006/relationships/font" Target="fonts/font13.fntdata"/><Relationship Id="rId208" Type="http://schemas.openxmlformats.org/officeDocument/2006/relationships/font" Target="fonts/font1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14" Type="http://schemas.openxmlformats.org/officeDocument/2006/relationships/presProps" Target="presProps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font" Target="fonts/font5.fntdata"/><Relationship Id="rId209" Type="http://schemas.openxmlformats.org/officeDocument/2006/relationships/font" Target="fonts/font19.fntdata"/><Relationship Id="rId190" Type="http://schemas.openxmlformats.org/officeDocument/2006/relationships/notesMaster" Target="notesMasters/notesMaster1.xml"/><Relationship Id="rId204" Type="http://schemas.openxmlformats.org/officeDocument/2006/relationships/font" Target="fonts/font14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font" Target="fonts/font20.fntdata"/><Relationship Id="rId215" Type="http://schemas.openxmlformats.org/officeDocument/2006/relationships/viewProps" Target="viewProp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font" Target="fonts/font6.fntdata"/><Relationship Id="rId200" Type="http://schemas.openxmlformats.org/officeDocument/2006/relationships/font" Target="fonts/font10.fntdata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0563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41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98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31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93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42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639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553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556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552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920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07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46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2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589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537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622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495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923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099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244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811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8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370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158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336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587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030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874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241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25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83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08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33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25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89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03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3568" y="2132856"/>
            <a:ext cx="6912767" cy="1656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Trebuchet MS"/>
              <a:buNone/>
              <a:defRPr sz="3200" b="1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t="36999" r="36132" b="27869"/>
          <a:stretch/>
        </p:blipFill>
        <p:spPr>
          <a:xfrm>
            <a:off x="3852307" y="4453982"/>
            <a:ext cx="5300493" cy="2409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3568" y="4005064"/>
            <a:ext cx="6912767" cy="62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l="53927" t="40865"/>
          <a:stretch/>
        </p:blipFill>
        <p:spPr>
          <a:xfrm>
            <a:off x="-11608" y="-9844"/>
            <a:ext cx="2051467" cy="15884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7452320" y="6309319"/>
            <a:ext cx="108012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info@otc.ru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5652119" y="6335742"/>
            <a:ext cx="1728191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+7 (499) 653-76-58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11560" y="6309319"/>
            <a:ext cx="1008112" cy="28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4211960" y="6309319"/>
            <a:ext cx="100811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Open Sans"/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www.otc.ru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548679"/>
            <a:ext cx="1152128" cy="50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5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6912768" cy="1656184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квардраты низ.png"/>
          <p:cNvPicPr>
            <a:picLocks noChangeAspect="1"/>
          </p:cNvPicPr>
          <p:nvPr userDrawn="1"/>
        </p:nvPicPr>
        <p:blipFill>
          <a:blip r:embed="rId3" cstate="print"/>
          <a:srcRect t="36999" r="36132" b="27869"/>
          <a:stretch>
            <a:fillRect/>
          </a:stretch>
        </p:blipFill>
        <p:spPr>
          <a:xfrm>
            <a:off x="3852353" y="4453990"/>
            <a:ext cx="5300493" cy="240929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912768" cy="62292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 marL="34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2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5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8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2" name="Рисунок 11" descr="Квадраты верх.png"/>
          <p:cNvPicPr>
            <a:picLocks noChangeAspect="1"/>
          </p:cNvPicPr>
          <p:nvPr userDrawn="1"/>
        </p:nvPicPr>
        <p:blipFill>
          <a:blip r:embed="rId4" cstate="print"/>
          <a:srcRect l="53927" t="40865"/>
          <a:stretch>
            <a:fillRect/>
          </a:stretch>
        </p:blipFill>
        <p:spPr>
          <a:xfrm>
            <a:off x="-11608" y="-9843"/>
            <a:ext cx="2051467" cy="158844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52320" y="6309325"/>
            <a:ext cx="1080120" cy="195884"/>
          </a:xfrm>
          <a:prstGeom prst="rect">
            <a:avLst/>
          </a:prstGeom>
          <a:noFill/>
        </p:spPr>
        <p:txBody>
          <a:bodyPr wrap="square" lIns="68256" tIns="34130" rIns="68256" bIns="34130" rtlCol="0">
            <a:spAutoFit/>
          </a:bodyPr>
          <a:lstStyle/>
          <a:p>
            <a:pPr algn="ctr" defTabSz="682662"/>
            <a:r>
              <a:rPr lang="en-US" sz="825" kern="1200" dirty="0" err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info@otc.ru</a:t>
            </a:r>
            <a:endParaRPr lang="ru-RU" sz="825" kern="120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652120" y="6335744"/>
            <a:ext cx="1728192" cy="195884"/>
          </a:xfrm>
          <a:prstGeom prst="rect">
            <a:avLst/>
          </a:prstGeom>
          <a:noFill/>
        </p:spPr>
        <p:txBody>
          <a:bodyPr wrap="square" lIns="68256" tIns="34130" rIns="68256" bIns="34130" rtlCol="0">
            <a:spAutoFit/>
          </a:bodyPr>
          <a:lstStyle/>
          <a:p>
            <a:pPr algn="ctr" defTabSz="682662"/>
            <a:r>
              <a:rPr lang="ru-RU" sz="825" kern="1200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+7 (499) 653-76-58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611565" y="6309368"/>
            <a:ext cx="1008112" cy="288031"/>
          </a:xfrm>
        </p:spPr>
        <p:txBody>
          <a:bodyPr/>
          <a:lstStyle>
            <a:lvl1pPr algn="l"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632175C0-18E0-4F4C-AFD9-8D587C77F3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211964" y="6309327"/>
            <a:ext cx="1008112" cy="207426"/>
          </a:xfrm>
          <a:prstGeom prst="rect">
            <a:avLst/>
          </a:prstGeom>
          <a:noFill/>
        </p:spPr>
        <p:txBody>
          <a:bodyPr wrap="square" lIns="68256" tIns="34130" rIns="68256" bIns="34130" rtlCol="0">
            <a:spAutoFit/>
          </a:bodyPr>
          <a:lstStyle/>
          <a:p>
            <a:pPr defTabSz="682662">
              <a:defRPr/>
            </a:pPr>
            <a:r>
              <a:rPr lang="en-US" sz="9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www.otc.ru</a:t>
            </a:r>
            <a:endParaRPr lang="ru-RU" sz="900" kern="1200" dirty="0">
              <a:solidFill>
                <a:prstClr val="black">
                  <a:lumMod val="65000"/>
                  <a:lumOff val="35000"/>
                </a:prst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8" name="Рисунок 27" descr="OTC_logo_grey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24328" y="548687"/>
            <a:ext cx="1152128" cy="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5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7" y="548680"/>
            <a:ext cx="6840760" cy="868958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1pPr>
            <a:lvl2pPr>
              <a:buFont typeface="Arial" pitchFamily="34" charset="0"/>
              <a:buChar char="•"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825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3pPr>
            <a:lvl4pPr>
              <a:buFont typeface="Arial" pitchFamily="34" charset="0"/>
              <a:buChar char="•"/>
              <a:defRPr sz="825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4pPr>
            <a:lvl5pPr>
              <a:buFont typeface="Arial" pitchFamily="34" charset="0"/>
              <a:buChar char="•"/>
              <a:defRPr sz="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08306" y="6021336"/>
            <a:ext cx="1413520" cy="365125"/>
          </a:xfrm>
        </p:spPr>
        <p:txBody>
          <a:bodyPr/>
          <a:lstStyle>
            <a:lvl1pPr>
              <a:defRPr>
                <a:latin typeface="Trebuchet MS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Квадраты верх.png"/>
          <p:cNvPicPr>
            <a:picLocks noChangeAspect="1"/>
          </p:cNvPicPr>
          <p:nvPr userDrawn="1"/>
        </p:nvPicPr>
        <p:blipFill>
          <a:blip r:embed="rId2" cstate="print"/>
          <a:srcRect l="53927" t="40865"/>
          <a:stretch>
            <a:fillRect/>
          </a:stretch>
        </p:blipFill>
        <p:spPr>
          <a:xfrm>
            <a:off x="-11605" y="-9833"/>
            <a:ext cx="2051464" cy="158843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95538" y="5949283"/>
            <a:ext cx="1440160" cy="513279"/>
          </a:xfrm>
          <a:prstGeom prst="rect">
            <a:avLst/>
          </a:prstGeom>
          <a:noFill/>
        </p:spPr>
        <p:txBody>
          <a:bodyPr wrap="square" lIns="68256" tIns="34130" rIns="68256" bIns="34130" rtlCol="0">
            <a:spAutoFit/>
          </a:bodyPr>
          <a:lstStyle/>
          <a:p>
            <a:pPr defTabSz="682662">
              <a:lnSpc>
                <a:spcPct val="150000"/>
              </a:lnSpc>
            </a:pPr>
            <a:r>
              <a:rPr lang="ru-RU" sz="67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Закупки и снабжение</a:t>
            </a:r>
          </a:p>
          <a:p>
            <a:pPr defTabSz="682662"/>
            <a:r>
              <a:rPr lang="ru-RU" sz="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Удобная площадка для </a:t>
            </a:r>
            <a:br>
              <a:rPr lang="ru-RU" sz="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ru-RU" sz="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организации закупок</a:t>
            </a:r>
          </a:p>
          <a:p>
            <a:pPr defTabSz="682662"/>
            <a:endParaRPr lang="ru-RU" sz="675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7744" y="5949293"/>
            <a:ext cx="1944216" cy="420946"/>
          </a:xfrm>
          <a:prstGeom prst="rect">
            <a:avLst/>
          </a:prstGeom>
          <a:noFill/>
        </p:spPr>
        <p:txBody>
          <a:bodyPr wrap="square" lIns="68256" tIns="34130" rIns="68256" bIns="34130" rtlCol="0">
            <a:spAutoFit/>
          </a:bodyPr>
          <a:lstStyle/>
          <a:p>
            <a:pPr defTabSz="682662">
              <a:lnSpc>
                <a:spcPct val="150000"/>
              </a:lnSpc>
            </a:pPr>
            <a:r>
              <a:rPr lang="ru-RU" sz="67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Продажи и участие в тендерах</a:t>
            </a:r>
          </a:p>
          <a:p>
            <a:pPr defTabSz="682662"/>
            <a:r>
              <a:rPr lang="ru-RU" sz="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Доступ к тысячам торгов ежедневно</a:t>
            </a:r>
          </a:p>
          <a:p>
            <a:pPr defTabSz="682662"/>
            <a:endParaRPr lang="ru-RU" sz="675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16016" y="5949282"/>
            <a:ext cx="2232248" cy="513279"/>
          </a:xfrm>
          <a:prstGeom prst="rect">
            <a:avLst/>
          </a:prstGeom>
          <a:noFill/>
        </p:spPr>
        <p:txBody>
          <a:bodyPr wrap="square" lIns="68256" tIns="34130" rIns="68256" bIns="34130" rtlCol="0">
            <a:spAutoFit/>
          </a:bodyPr>
          <a:lstStyle/>
          <a:p>
            <a:pPr defTabSz="682662">
              <a:lnSpc>
                <a:spcPct val="150000"/>
              </a:lnSpc>
            </a:pPr>
            <a:r>
              <a:rPr lang="ru-RU" sz="67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Финансовые услуги</a:t>
            </a:r>
          </a:p>
          <a:p>
            <a:pPr defTabSz="682662"/>
            <a:r>
              <a:rPr lang="ru-RU" sz="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Тендерные займы и банковские гарантии,</a:t>
            </a:r>
          </a:p>
          <a:p>
            <a:pPr defTabSz="682662"/>
            <a:r>
              <a:rPr lang="ru-RU" sz="6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быстро выдаем по низким ставкам</a:t>
            </a:r>
          </a:p>
          <a:p>
            <a:pPr defTabSz="682662"/>
            <a:endParaRPr lang="ru-RU" sz="675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8" name="Рисунок 17" descr="OTC_logo_gre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548687"/>
            <a:ext cx="1152128" cy="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13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26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3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653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066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479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8931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306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7DAD-57AC-4840-ABBF-0AE7F06103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0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E68D-D948-410D-A531-51460F2EB4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330" indent="0">
              <a:buNone/>
              <a:defRPr sz="1500" b="1"/>
            </a:lvl2pPr>
            <a:lvl3pPr marL="682662" indent="0">
              <a:buNone/>
              <a:defRPr sz="1350" b="1"/>
            </a:lvl3pPr>
            <a:lvl4pPr marL="1023995" indent="0">
              <a:buNone/>
              <a:defRPr sz="1200" b="1"/>
            </a:lvl4pPr>
            <a:lvl5pPr marL="1365323" indent="0">
              <a:buNone/>
              <a:defRPr sz="1200" b="1"/>
            </a:lvl5pPr>
            <a:lvl6pPr marL="1706657" indent="0">
              <a:buNone/>
              <a:defRPr sz="1200" b="1"/>
            </a:lvl6pPr>
            <a:lvl7pPr marL="2047988" indent="0">
              <a:buNone/>
              <a:defRPr sz="1200" b="1"/>
            </a:lvl7pPr>
            <a:lvl8pPr marL="2389310" indent="0">
              <a:buNone/>
              <a:defRPr sz="1200" b="1"/>
            </a:lvl8pPr>
            <a:lvl9pPr marL="27306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330" indent="0">
              <a:buNone/>
              <a:defRPr sz="1500" b="1"/>
            </a:lvl2pPr>
            <a:lvl3pPr marL="682662" indent="0">
              <a:buNone/>
              <a:defRPr sz="1350" b="1"/>
            </a:lvl3pPr>
            <a:lvl4pPr marL="1023995" indent="0">
              <a:buNone/>
              <a:defRPr sz="1200" b="1"/>
            </a:lvl4pPr>
            <a:lvl5pPr marL="1365323" indent="0">
              <a:buNone/>
              <a:defRPr sz="1200" b="1"/>
            </a:lvl5pPr>
            <a:lvl6pPr marL="1706657" indent="0">
              <a:buNone/>
              <a:defRPr sz="1200" b="1"/>
            </a:lvl6pPr>
            <a:lvl7pPr marL="2047988" indent="0">
              <a:buNone/>
              <a:defRPr sz="1200" b="1"/>
            </a:lvl7pPr>
            <a:lvl8pPr marL="2389310" indent="0">
              <a:buNone/>
              <a:defRPr sz="1200" b="1"/>
            </a:lvl8pPr>
            <a:lvl9pPr marL="27306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8E0D-CEA3-42F0-BF22-DBEDA490A2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2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628-72AB-4C54-8BDD-6270DEC5D6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49FF-60D5-4DA5-8FF2-68EFF52E7B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7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6" y="27309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1330" indent="0">
              <a:buNone/>
              <a:defRPr sz="900"/>
            </a:lvl2pPr>
            <a:lvl3pPr marL="682662" indent="0">
              <a:buNone/>
              <a:defRPr sz="750"/>
            </a:lvl3pPr>
            <a:lvl4pPr marL="1023995" indent="0">
              <a:buNone/>
              <a:defRPr sz="675"/>
            </a:lvl4pPr>
            <a:lvl5pPr marL="1365323" indent="0">
              <a:buNone/>
              <a:defRPr sz="675"/>
            </a:lvl5pPr>
            <a:lvl6pPr marL="1706657" indent="0">
              <a:buNone/>
              <a:defRPr sz="675"/>
            </a:lvl6pPr>
            <a:lvl7pPr marL="2047988" indent="0">
              <a:buNone/>
              <a:defRPr sz="675"/>
            </a:lvl7pPr>
            <a:lvl8pPr marL="2389310" indent="0">
              <a:buNone/>
              <a:defRPr sz="675"/>
            </a:lvl8pPr>
            <a:lvl9pPr marL="273064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237D-DC14-4F07-A842-B45DD4ABED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5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1330" indent="0">
              <a:buNone/>
              <a:defRPr sz="2100"/>
            </a:lvl2pPr>
            <a:lvl3pPr marL="682662" indent="0">
              <a:buNone/>
              <a:defRPr sz="1800"/>
            </a:lvl3pPr>
            <a:lvl4pPr marL="1023995" indent="0">
              <a:buNone/>
              <a:defRPr sz="1500"/>
            </a:lvl4pPr>
            <a:lvl5pPr marL="1365323" indent="0">
              <a:buNone/>
              <a:defRPr sz="1500"/>
            </a:lvl5pPr>
            <a:lvl6pPr marL="1706657" indent="0">
              <a:buNone/>
              <a:defRPr sz="1500"/>
            </a:lvl6pPr>
            <a:lvl7pPr marL="2047988" indent="0">
              <a:buNone/>
              <a:defRPr sz="1500"/>
            </a:lvl7pPr>
            <a:lvl8pPr marL="2389310" indent="0">
              <a:buNone/>
              <a:defRPr sz="1500"/>
            </a:lvl8pPr>
            <a:lvl9pPr marL="273064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1330" indent="0">
              <a:buNone/>
              <a:defRPr sz="900"/>
            </a:lvl2pPr>
            <a:lvl3pPr marL="682662" indent="0">
              <a:buNone/>
              <a:defRPr sz="750"/>
            </a:lvl3pPr>
            <a:lvl4pPr marL="1023995" indent="0">
              <a:buNone/>
              <a:defRPr sz="675"/>
            </a:lvl4pPr>
            <a:lvl5pPr marL="1365323" indent="0">
              <a:buNone/>
              <a:defRPr sz="675"/>
            </a:lvl5pPr>
            <a:lvl6pPr marL="1706657" indent="0">
              <a:buNone/>
              <a:defRPr sz="675"/>
            </a:lvl6pPr>
            <a:lvl7pPr marL="2047988" indent="0">
              <a:buNone/>
              <a:defRPr sz="675"/>
            </a:lvl7pPr>
            <a:lvl8pPr marL="2389310" indent="0">
              <a:buNone/>
              <a:defRPr sz="675"/>
            </a:lvl8pPr>
            <a:lvl9pPr marL="273064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92-2643-46E6-9A1F-DBFACC2861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36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CAD-4476-4C1B-B1AC-01AD1FB755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3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6840760" cy="8689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Trebuchet MS"/>
              <a:buNone/>
              <a:defRPr sz="2400" b="0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061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4000" algn="l" rtl="0">
              <a:spcBef>
                <a:spcPts val="28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9550" algn="l" rtl="0">
              <a:spcBef>
                <a:spcPts val="24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8750" algn="l" rtl="0">
              <a:spcBef>
                <a:spcPts val="220"/>
              </a:spcBef>
              <a:buClr>
                <a:srgbClr val="262626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1925" algn="l" rtl="0">
              <a:spcBef>
                <a:spcPts val="210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77800" algn="l" rtl="0">
              <a:spcBef>
                <a:spcPts val="160"/>
              </a:spcBef>
              <a:buClr>
                <a:srgbClr val="262626"/>
              </a:buClr>
              <a:buSzPct val="100000"/>
              <a:buFont typeface="Arial"/>
              <a:buChar char="•"/>
              <a:defRPr sz="800" b="0" i="0" u="none" strike="noStrike" cap="none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308303" y="6021287"/>
            <a:ext cx="141352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&lt;#&gt;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 l="53927" t="40865"/>
          <a:stretch/>
        </p:blipFill>
        <p:spPr>
          <a:xfrm>
            <a:off x="-11605" y="-9833"/>
            <a:ext cx="2051463" cy="15884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395536" y="5949280"/>
            <a:ext cx="1440160" cy="684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9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Закупки и снабжение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Удобная площадка для </a:t>
            </a:r>
            <a:br>
              <a:rPr lang="ru-RU" sz="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организации закупок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2267743" y="5949280"/>
            <a:ext cx="1944216" cy="5616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Продажи и участие в тендерах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Доступ к тысячам торгов ежедневно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4716016" y="5949280"/>
            <a:ext cx="2232248" cy="684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Финансовые услуги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Тендерные займы и банковские гарантии,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быстро выдаем по низким ставкам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548679"/>
            <a:ext cx="1152128" cy="50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8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475-B5DA-4076-80D6-5BDD2E0135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18F2-4BDA-48C5-AB36-5765B9120B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6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08" tIns="45506" rIns="91008" bIns="455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008" tIns="45506" rIns="91008" bIns="455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91008" tIns="45506" rIns="91008" bIns="4550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662"/>
            <a:fld id="{9BFA8898-ABB4-410C-840D-E85F582593AF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2662"/>
              <a:t>16.06.2022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91008" tIns="45506" rIns="91008" bIns="4550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662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91008" tIns="45506" rIns="91008" bIns="4550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2662"/>
            <a:fld id="{7EB518F2-4BDA-48C5-AB36-5765B9120B6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2662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37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266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995" indent="-255995" algn="l" defTabSz="6826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4663" indent="-213338" algn="l" defTabSz="68266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31" indent="-170665" algn="l" defTabSz="6826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644" indent="-170665" algn="l" defTabSz="6826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87" indent="-170665" algn="l" defTabSz="6826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319" indent="-170665" algn="l" defTabSz="682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651" indent="-170665" algn="l" defTabSz="682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981" indent="-170665" algn="l" defTabSz="682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316" indent="-170665" algn="l" defTabSz="682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330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2662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95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5323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6657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7988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9310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0646" algn="l" defTabSz="682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zakupki.mos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s://otc.ru/academy/purchases/video/aktualnye-voprosy-po-provedeniyu-zakupok-malogo-obema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OTC.RU" TargetMode="External"/><Relationship Id="rId4" Type="http://schemas.openxmlformats.org/officeDocument/2006/relationships/hyperlink" Target="https://vk.com/zakaz4iki22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11560" y="913304"/>
            <a:ext cx="7231707" cy="2447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Форма годовой отчетности по закупкам у </a:t>
            </a:r>
            <a:r>
              <a:rPr lang="ru-RU" sz="2800" dirty="0" smtClean="0"/>
              <a:t>СМСП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Осуществление закупок у СМСП через электронные магазины.</a:t>
            </a:r>
            <a:endParaRPr sz="3600" i="0" u="none" strike="noStrike" cap="none" dirty="0">
              <a:solidFill>
                <a:srgbClr val="262626"/>
              </a:solidFill>
              <a:sym typeface="Trebuchet MS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2815811" y="5083910"/>
            <a:ext cx="2823203" cy="846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ru-RU" sz="1600" dirty="0" smtClean="0"/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ru-RU" dirty="0"/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1600" dirty="0" smtClean="0"/>
              <a:t>г. Москва 2022 г.</a:t>
            </a:r>
            <a:endParaRPr sz="1600" b="0" i="0" u="none" strike="noStrike" cap="none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Shape 96"/>
          <p:cNvSpPr txBox="1">
            <a:spLocks/>
          </p:cNvSpPr>
          <p:nvPr/>
        </p:nvSpPr>
        <p:spPr>
          <a:xfrm>
            <a:off x="2312261" y="4297878"/>
            <a:ext cx="3830301" cy="1014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algn="ctr">
              <a:spcBef>
                <a:spcPts val="0"/>
              </a:spcBef>
              <a:buSzPct val="25000"/>
            </a:pPr>
            <a:r>
              <a:rPr lang="ru-RU" dirty="0" smtClean="0"/>
              <a:t>Альбицкий Павел Константинович</a:t>
            </a:r>
          </a:p>
          <a:p>
            <a:pPr algn="ctr">
              <a:spcBef>
                <a:spcPts val="0"/>
              </a:spcBef>
              <a:buSzPct val="25000"/>
            </a:pPr>
            <a:endParaRPr lang="ru-RU" dirty="0" smtClean="0"/>
          </a:p>
          <a:p>
            <a:pPr algn="ctr">
              <a:spcBef>
                <a:spcPts val="0"/>
              </a:spcBef>
              <a:buSzPct val="25000"/>
            </a:pPr>
            <a:r>
              <a:rPr lang="ru-RU" dirty="0" smtClean="0"/>
              <a:t>Директор департамента обучения и </a:t>
            </a:r>
          </a:p>
          <a:p>
            <a:pPr algn="ctr">
              <a:spcBef>
                <a:spcPts val="0"/>
              </a:spcBef>
              <a:buSzPct val="25000"/>
            </a:pPr>
            <a:r>
              <a:rPr lang="ru-RU" dirty="0" smtClean="0"/>
              <a:t>правовой экспертизы АО «ОТС»</a:t>
            </a:r>
          </a:p>
          <a:p>
            <a:pPr algn="ctr">
              <a:spcBef>
                <a:spcPts val="0"/>
              </a:spcBef>
              <a:buSzPct val="25000"/>
            </a:pPr>
            <a:endParaRPr lang="ru-RU" dirty="0" smtClean="0"/>
          </a:p>
          <a:p>
            <a:pPr algn="ctr">
              <a:spcBef>
                <a:spcPts val="0"/>
              </a:spcBef>
              <a:buSzPct val="25000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04352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 - санкции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6681" y="154366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Штраф за % у МСП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2212761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2212762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Прямого основания по КоАП нет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775075"/>
            <a:ext cx="2949221" cy="2306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Штраф за </a:t>
            </a:r>
            <a:r>
              <a:rPr lang="ru-RU" sz="2400" b="1" dirty="0" err="1" smtClean="0">
                <a:solidFill>
                  <a:schemeClr val="tx2"/>
                </a:solidFill>
              </a:rPr>
              <a:t>неразмещение</a:t>
            </a:r>
            <a:r>
              <a:rPr lang="ru-RU" sz="2400" b="1" dirty="0" smtClean="0">
                <a:solidFill>
                  <a:schemeClr val="tx2"/>
                </a:solidFill>
              </a:rPr>
              <a:t> по КоАП РФ + штраф за отступление от порядка закупок по № 44-ФЗ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173803"/>
            <a:ext cx="8350771" cy="584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Татарстанского УФАС от 09.04.2021 г. № 04-04/4172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800" y="1909257"/>
            <a:ext cx="8350771" cy="390017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dirty="0"/>
              <a:t>Частью 2 статьи 48 «Закупки у единственного поставщика (исполнителя, подрядчика) Положения закупка у единственного поставщика может осуществляться в электронной и не электронной форме. При закупке у единственного поставщика в электронной форме извещение, технические требования, проект договора </a:t>
            </a:r>
            <a:r>
              <a:rPr lang="ru-RU" sz="1800" b="1" dirty="0">
                <a:solidFill>
                  <a:srgbClr val="FF0000"/>
                </a:solidFill>
              </a:rPr>
              <a:t>размещаются на электронной торговой площадке</a:t>
            </a:r>
            <a:r>
              <a:rPr lang="ru-RU" sz="1800" dirty="0"/>
              <a:t>. Рассматриваются предложения участников, поступившие только на электронную торговую площадку. Договор заключается с участником, предложению которого будет присвоен максимальный балл по итогам оценки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dirty="0"/>
              <a:t>Порядок проведения закупки у единственного поставщика на электронной торговой площадке определяется регламентом оператора электронной торговой площадки</a:t>
            </a:r>
            <a:r>
              <a:rPr lang="ru-RU" sz="1800" dirty="0" smtClean="0"/>
              <a:t>.</a:t>
            </a:r>
            <a:endParaRPr lang="ru-RU" altLang="ru-RU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ru-RU" sz="1800" dirty="0" smtClean="0"/>
              <a:t>положения </a:t>
            </a:r>
            <a:r>
              <a:rPr lang="ru-RU" sz="1800" dirty="0"/>
              <a:t>пункта 6.1 статьи 3 Закона о закупках в части неправомерности включения при описании предмета закупки требований и указания в отношении товарных знаков, знаков обслуживания, фирменных наименований </a:t>
            </a:r>
            <a:r>
              <a:rPr lang="ru-RU" sz="1800" b="1" dirty="0">
                <a:solidFill>
                  <a:srgbClr val="FF0000"/>
                </a:solidFill>
              </a:rPr>
              <a:t>относятся к процедуре проведения конкурентных закупок.</a:t>
            </a:r>
            <a:endParaRPr lang="ru-RU" altLang="ru-RU" sz="1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Единственный поставщик в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Эл.форме</a:t>
            </a:r>
            <a:endParaRPr lang="ru-RU" altLang="ru-RU" sz="2800" b="1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6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400" y="1310326"/>
            <a:ext cx="7818501" cy="499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УФАС по республике Коми от 15.04.2021 г. № 01-119/2633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075" y="1925185"/>
            <a:ext cx="8598305" cy="390017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Закупка  не более 400 </a:t>
            </a:r>
            <a:r>
              <a:rPr lang="ru-RU" sz="1800" dirty="0"/>
              <a:t>000,00 </a:t>
            </a:r>
            <a:r>
              <a:rPr lang="ru-RU" sz="1800" dirty="0" smtClean="0"/>
              <a:t>рублей </a:t>
            </a:r>
            <a:r>
              <a:rPr lang="ru-RU" sz="1800" dirty="0"/>
              <a:t>(включая НДС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r>
              <a:rPr lang="ru-RU" sz="1800" dirty="0" smtClean="0"/>
              <a:t>Заказчик</a:t>
            </a:r>
            <a:r>
              <a:rPr lang="ru-RU" sz="1800" dirty="0"/>
              <a:t> вправе осуществить закупку у </a:t>
            </a:r>
            <a:r>
              <a:rPr lang="ru-RU" sz="1800" dirty="0" smtClean="0"/>
              <a:t>ЕП с использованием электронного магазина.</a:t>
            </a:r>
            <a:endParaRPr lang="ru-RU" sz="1800" dirty="0"/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dirty="0" smtClean="0"/>
              <a:t>Закупка осуществлена </a:t>
            </a:r>
            <a:r>
              <a:rPr lang="ru-RU" sz="1800" dirty="0"/>
              <a:t>у </a:t>
            </a:r>
            <a:r>
              <a:rPr lang="ru-RU" sz="1800" dirty="0" smtClean="0"/>
              <a:t>ЕП посредством электронного </a:t>
            </a:r>
            <a:r>
              <a:rPr lang="ru-RU" sz="1800" dirty="0"/>
              <a:t>магазина в соответствии с Положением о закупке, Законом о закупках, регламентом работы электронной площадки и носит информационный характер. Ресурс электронного магазина использован учреждением в целях анализа имеющихся поставщиков на рынке. При осуществлении неконкурентной закупки у единственного поставщика учреждение вправе предложить заключить договор конкретному поставщику или принять предложение от конкретного надежного поставщика. 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Согласно </a:t>
            </a:r>
            <a:r>
              <a:rPr lang="ru-RU" sz="1800" b="1" dirty="0">
                <a:solidFill>
                  <a:srgbClr val="FF0000"/>
                </a:solidFill>
              </a:rPr>
              <a:t>позиции </a:t>
            </a:r>
            <a:r>
              <a:rPr lang="ru-RU" sz="1800" b="1" dirty="0" smtClean="0">
                <a:solidFill>
                  <a:srgbClr val="FF0000"/>
                </a:solidFill>
              </a:rPr>
              <a:t>ВС РФ</a:t>
            </a:r>
            <a:r>
              <a:rPr lang="ru-RU" sz="1800" dirty="0" smtClean="0"/>
              <a:t>, </a:t>
            </a:r>
            <a:r>
              <a:rPr lang="ru-RU" sz="1800" dirty="0"/>
              <a:t>правила </a:t>
            </a:r>
            <a:r>
              <a:rPr lang="ru-RU" sz="1800" dirty="0" smtClean="0"/>
              <a:t>ст. </a:t>
            </a:r>
            <a:r>
              <a:rPr lang="ru-RU" sz="1800" dirty="0"/>
              <a:t>17 </a:t>
            </a:r>
            <a:r>
              <a:rPr lang="ru-RU" sz="1800" dirty="0" smtClean="0"/>
              <a:t>№ 135-ФЗ применяются </a:t>
            </a:r>
            <a:r>
              <a:rPr lang="ru-RU" sz="1800" dirty="0"/>
              <a:t>к конкурентным </a:t>
            </a:r>
            <a:r>
              <a:rPr lang="ru-RU" sz="1800" dirty="0" smtClean="0"/>
              <a:t>закупкам, </a:t>
            </a:r>
            <a:r>
              <a:rPr lang="ru-RU" sz="1800" dirty="0"/>
              <a:t>осуществляемым в соответствии с </a:t>
            </a:r>
            <a:r>
              <a:rPr lang="ru-RU" sz="1800" dirty="0" smtClean="0"/>
              <a:t>№ 223-ФЗ. </a:t>
            </a:r>
            <a:r>
              <a:rPr lang="ru-RU" sz="1800" dirty="0"/>
              <a:t>Действия хозяйствующих субъектов при осуществлении закупки </a:t>
            </a:r>
            <a:r>
              <a:rPr lang="ru-RU" sz="1800" dirty="0" smtClean="0"/>
              <a:t>у</a:t>
            </a:r>
            <a:r>
              <a:rPr lang="ru-RU" sz="1800" b="1" dirty="0">
                <a:solidFill>
                  <a:srgbClr val="FF0000"/>
                </a:solidFill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ЕП согласно </a:t>
            </a:r>
            <a:r>
              <a:rPr lang="ru-RU" sz="1800" b="1" dirty="0">
                <a:solidFill>
                  <a:srgbClr val="FF0000"/>
                </a:solidFill>
              </a:rPr>
              <a:t>положению о </a:t>
            </a:r>
            <a:r>
              <a:rPr lang="ru-RU" sz="1800" b="1" dirty="0" smtClean="0">
                <a:solidFill>
                  <a:srgbClr val="FF0000"/>
                </a:solidFill>
              </a:rPr>
              <a:t>закупке</a:t>
            </a:r>
            <a:r>
              <a:rPr lang="ru-RU" sz="1800" dirty="0" smtClean="0"/>
              <a:t> </a:t>
            </a:r>
            <a:r>
              <a:rPr lang="ru-RU" sz="1800" dirty="0"/>
              <a:t>не могут быть рассмотрены на предмет нарушения </a:t>
            </a:r>
            <a:r>
              <a:rPr lang="ru-RU" sz="1800" dirty="0" smtClean="0"/>
              <a:t>ст. </a:t>
            </a:r>
            <a:r>
              <a:rPr lang="ru-RU" sz="1800" dirty="0"/>
              <a:t>17 </a:t>
            </a:r>
            <a:r>
              <a:rPr lang="ru-RU" sz="1800" dirty="0" smtClean="0"/>
              <a:t>№ 135-ФЗ.</a:t>
            </a:r>
            <a:endParaRPr lang="ru-RU" sz="1800" dirty="0"/>
          </a:p>
          <a:p>
            <a:r>
              <a:rPr lang="ru-RU" sz="1800" dirty="0" smtClean="0"/>
              <a:t> Отсутствует нарушение </a:t>
            </a:r>
            <a:r>
              <a:rPr lang="ru-RU" sz="1800" dirty="0"/>
              <a:t>пункта 2 части 1 статьи 17 </a:t>
            </a:r>
            <a:r>
              <a:rPr lang="ru-RU" sz="1800" dirty="0" smtClean="0"/>
              <a:t>№ 135-ФЗ.</a:t>
            </a:r>
            <a:endParaRPr lang="ru-RU" sz="1800" dirty="0"/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ru-RU" alt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Маркет</a:t>
            </a:r>
            <a:endParaRPr lang="ru-RU" altLang="ru-RU" sz="2800" b="1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55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20650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Пример описания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131" y="963848"/>
            <a:ext cx="78617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latin typeface="+mj-lt"/>
                <a:ea typeface="Calibri" panose="020F0502020204030204" pitchFamily="34" charset="0"/>
              </a:rPr>
              <a:t>Заказчик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вправе осуществить закупку товаров, работ, услуг у единственного поставщика (подрядчика, исполнителя) путем проведения процедуры с использованием электронного магазина в случае, если начальная (максимальная) цена договора не превышает 1 000 000 (один миллион) рублей, включая НДС и другие налоги и обязательные платежи.  </a:t>
            </a:r>
            <a:endParaRPr lang="ru-RU" sz="16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+mj-lt"/>
                <a:ea typeface="Calibri" panose="020F0502020204030204" pitchFamily="34" charset="0"/>
              </a:rPr>
              <a:t>Проведение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закупки у единственного поставщика (исполнителя, подрядчика) с использованием электронного магазина осуществляется в порядке, установленном регламентом электронного магазина. При этом способ определения поставщика (подрядчика, исполнителя), порядок проведения закупки определяется в соответствии с регламентом электронного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магазина.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Результаты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состоявшийся закупки у единственного поставщика (исполнителя, подрядчика) с использованием электронного магазина признаются обоснованием цены договора, заключаемого с единственным поставщиком (исполнителем, подрядчиком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20650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Пример описания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131" y="963848"/>
            <a:ext cx="786173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latin typeface="+mj-lt"/>
                <a:ea typeface="Calibri" panose="020F0502020204030204" pitchFamily="34" charset="0"/>
              </a:rPr>
              <a:t>Заказчик </a:t>
            </a:r>
            <a:r>
              <a:rPr lang="ru-RU" sz="1600" dirty="0" smtClean="0"/>
              <a:t>вправе </a:t>
            </a:r>
            <a:r>
              <a:rPr lang="ru-RU" sz="1600" dirty="0"/>
              <a:t>принять решение о проведении закупки у единственного поставщика (исполнителя, подрядчика) по основаниям, предусмотренным пунктами ___ настоящего Положения в электронной форме с использованием электронного магазина</a:t>
            </a:r>
            <a:r>
              <a:rPr lang="ru-RU" sz="1600" dirty="0" smtClean="0"/>
              <a:t>.)</a:t>
            </a:r>
            <a:endParaRPr lang="ru-RU" sz="16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+mj-lt"/>
                <a:ea typeface="Calibri" panose="020F0502020204030204" pitchFamily="34" charset="0"/>
              </a:rPr>
              <a:t>Проведение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закупки у единственного поставщика (исполнителя, подрядчика) с использованием электронного магазина осуществляется в порядке, установленном регламентом электронного магазина. При этом способ определения поставщика (подрядчика, исполнителя), порядок проведения закупки определяется в соответствии с регламентом электронного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магазина.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Результаты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состоявшийся закупки у единственного поставщика (исполнителя, подрядчика) с использованием электронного магазина признаются обоснованием цены договора, заключаемого с единственным поставщиком (исполнителем, подрядчиком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367" y="5276625"/>
            <a:ext cx="7818501" cy="499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Омского УФАС от 29.03.2022 г. №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055/07/3-207/2022 – по регламенту</a:t>
            </a:r>
            <a:endParaRPr lang="ru-RU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367" y="5932878"/>
            <a:ext cx="7818501" cy="499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Московского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УФАС от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28.03.2022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г. №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077/04/7.32.3-3045/2022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– по регламенту</a:t>
            </a:r>
          </a:p>
        </p:txBody>
      </p:sp>
    </p:spTree>
    <p:extLst>
      <p:ext uri="{BB962C8B-B14F-4D97-AF65-F5344CB8AC3E}">
        <p14:creationId xmlns:p14="http://schemas.microsoft.com/office/powerpoint/2010/main" val="7466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3287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Пример описания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131" y="858744"/>
            <a:ext cx="78617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/>
              <a:t>Закупки</a:t>
            </a:r>
            <a:r>
              <a:rPr lang="ru-RU" sz="1600" dirty="0"/>
              <a:t>, участниками которых могут быть только СМСП (</a:t>
            </a:r>
            <a:r>
              <a:rPr lang="ru-RU" sz="1600" dirty="0" err="1"/>
              <a:t>самозанятые</a:t>
            </a:r>
            <a:r>
              <a:rPr lang="ru-RU" sz="1600" dirty="0"/>
              <a:t>), заказчик вправе осуществлять путем проведения как конкурентных процедур в соответствии с настоящим Положением, так и путем проведения неконкурентных процедур (закупки у единственного поставщика (подрядчика, исполнителя). 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случае если закупка, участниками которой могут быть только СМСП (</a:t>
            </a:r>
            <a:r>
              <a:rPr lang="ru-RU" sz="1600" dirty="0" err="1"/>
              <a:t>самозанятые</a:t>
            </a:r>
            <a:r>
              <a:rPr lang="ru-RU" sz="1600" dirty="0"/>
              <a:t>), осуществляется у единственного поставщика (подрядчика, исполнителя), при осуществлении такой закупки заказчик должен соблюдать требования, предусмотренные Постановлением Правительства РФ № </a:t>
            </a:r>
            <a:r>
              <a:rPr lang="ru-RU" sz="1600" dirty="0" smtClean="0"/>
              <a:t>1352.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При </a:t>
            </a:r>
            <a:r>
              <a:rPr lang="ru-RU" sz="1600" dirty="0"/>
              <a:t>проведении закупки у единственного поставщика (подрядчика, исполнителя), участниками которой могут быть только СМСП (</a:t>
            </a:r>
            <a:r>
              <a:rPr lang="ru-RU" sz="1600" dirty="0" err="1"/>
              <a:t>самозанятые</a:t>
            </a:r>
            <a:r>
              <a:rPr lang="ru-RU" sz="1600" dirty="0"/>
              <a:t>), заказчик принимает решение отказе от заключения договора в </a:t>
            </a:r>
            <a:r>
              <a:rPr lang="ru-RU" sz="1600" dirty="0" smtClean="0"/>
              <a:t>случае: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Отсутствия </a:t>
            </a:r>
            <a:r>
              <a:rPr lang="ru-RU" sz="1600" dirty="0"/>
              <a:t>информация о контрагенте, с которым заключается договор, в едином реестре </a:t>
            </a:r>
            <a:r>
              <a:rPr lang="ru-RU" sz="1600" dirty="0" smtClean="0"/>
              <a:t>СМСП;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Отсутствия </a:t>
            </a:r>
            <a:r>
              <a:rPr lang="ru-RU" sz="1600" dirty="0"/>
              <a:t>информация на сайте ФНС России о том, что контрагент, с которым заключается договор, применяет специальный налоговый режим «Налог на профессиональный доход</a:t>
            </a:r>
            <a:r>
              <a:rPr lang="ru-RU" sz="1600" dirty="0" smtClean="0"/>
              <a:t>».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При </a:t>
            </a:r>
            <a:r>
              <a:rPr lang="ru-RU" sz="1600" dirty="0"/>
              <a:t>проведении закупки у единственного поставщика (подрядчика, исполнителя), участниками которой могут быть только СМСП (</a:t>
            </a:r>
            <a:r>
              <a:rPr lang="ru-RU" sz="1600" dirty="0" err="1"/>
              <a:t>самозанятые</a:t>
            </a:r>
            <a:r>
              <a:rPr lang="ru-RU" sz="1600" dirty="0"/>
              <a:t>), заказчик вправе размесить извещение о проведении такой закупки в Единой информационной системе.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0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Малые 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6681" y="154366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Закупки у ЕП на </a:t>
            </a:r>
            <a:r>
              <a:rPr lang="ru-RU" sz="2400" b="1" dirty="0" err="1" smtClean="0">
                <a:solidFill>
                  <a:schemeClr val="bg2"/>
                </a:solidFill>
              </a:rPr>
              <a:t>маркете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2212761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2212762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До 100 / 500 </a:t>
            </a:r>
            <a:r>
              <a:rPr lang="ru-RU" sz="2400" b="1" dirty="0" err="1" smtClean="0">
                <a:solidFill>
                  <a:schemeClr val="bg2"/>
                </a:solidFill>
              </a:rPr>
              <a:t>т.р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Выше 100 / 500 </a:t>
            </a:r>
            <a:r>
              <a:rPr lang="ru-RU" sz="2400" b="1" dirty="0" err="1" smtClean="0">
                <a:solidFill>
                  <a:schemeClr val="bg2"/>
                </a:solidFill>
              </a:rPr>
              <a:t>т.р</a:t>
            </a:r>
            <a:r>
              <a:rPr lang="ru-RU" sz="2400" b="1" dirty="0" smtClean="0">
                <a:solidFill>
                  <a:schemeClr val="bg2"/>
                </a:solidFill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879067"/>
            <a:ext cx="8350771" cy="584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Определение Верховного Суда РФ от 11.09.2017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308-КГ17-12196 по делу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А53-21994/2016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800" y="2547237"/>
            <a:ext cx="8350771" cy="390017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Обществу предписано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внести изменения в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Положение </a:t>
            </a:r>
            <a:r>
              <a:rPr lang="ru-RU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относительно 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максимальной цены договора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при которой выбор поставщика может осуществляться путем прямой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закупки.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Заказчик обязан </a:t>
            </a:r>
            <a:r>
              <a:rPr lang="ru-RU" alt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установить в положении о закупке порядок закупки указанными способами. Соответствующее </a:t>
            </a:r>
            <a:r>
              <a:rPr lang="ru-RU" alt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положение о </a:t>
            </a:r>
            <a:r>
              <a:rPr lang="ru-RU" alt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закупке обществом утверждено.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Общество при </a:t>
            </a:r>
            <a:r>
              <a:rPr lang="ru-RU" alt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определении способа закупки 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действовало в пределах своих прав</a:t>
            </a:r>
            <a:r>
              <a:rPr lang="ru-RU" alt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установленных названным законом, и потому признал ненормативные акты антимонопольного органа незаконными</a:t>
            </a:r>
            <a:r>
              <a:rPr lang="ru-RU" alt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dirty="0"/>
              <a:t> 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dirty="0" smtClean="0"/>
              <a:t>Судом отмечено</a:t>
            </a:r>
            <a:r>
              <a:rPr lang="ru-RU" sz="1800" dirty="0"/>
              <a:t>, что предписание управления является неисполнимым ввиду не указания антимонопольным органом со ссылкой на нормативные правовые акты </a:t>
            </a:r>
            <a:r>
              <a:rPr lang="ru-RU" sz="1800" b="1" dirty="0">
                <a:solidFill>
                  <a:srgbClr val="FF0000"/>
                </a:solidFill>
              </a:rPr>
              <a:t>конкретной максимальной цены договора, при которой выбор поставщика может осуществляться путем прямой закупки.</a:t>
            </a:r>
            <a:endParaRPr lang="ru-RU" altLang="ru-RU" sz="1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Ограничение по цене - можно</a:t>
            </a:r>
            <a:endParaRPr lang="ru-RU" altLang="ru-RU" sz="2800" b="1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59665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Сумма закупки у ЕП (в </a:t>
            </a:r>
            <a:r>
              <a:rPr lang="ru-RU" altLang="ru-RU" sz="2000" b="1" i="1" dirty="0" err="1" smtClean="0">
                <a:latin typeface="Trebuchet MS" panose="020B0603020202020204" pitchFamily="34" charset="0"/>
              </a:rPr>
              <a:t>т.ч</a:t>
            </a:r>
            <a:r>
              <a:rPr lang="ru-RU" altLang="ru-RU" sz="2000" b="1" i="1" dirty="0" smtClean="0">
                <a:latin typeface="Trebuchet MS" panose="020B0603020202020204" pitchFamily="34" charset="0"/>
              </a:rPr>
              <a:t>. на </a:t>
            </a:r>
            <a:r>
              <a:rPr lang="ru-RU" altLang="ru-RU" sz="2000" b="1" i="1" dirty="0" err="1" smtClean="0">
                <a:latin typeface="Trebuchet MS" panose="020B0603020202020204" pitchFamily="34" charset="0"/>
              </a:rPr>
              <a:t>маркете</a:t>
            </a:r>
            <a:r>
              <a:rPr lang="ru-RU" altLang="ru-RU" sz="2000" b="1" i="1" dirty="0" smtClean="0">
                <a:latin typeface="Trebuchet MS" panose="020B0603020202020204" pitchFamily="34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91067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173804"/>
            <a:ext cx="8350771" cy="449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Новгородского УФАС от 13.01.2021 г. № 50/03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99" y="1623528"/>
            <a:ext cx="8350771" cy="390017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sz="1800" dirty="0"/>
              <a:t>Положения о закупках указано, что закупка у единственного поставщика может проводиться в случае осуществления закупок товаров, работ, услуг, стоимость которых </a:t>
            </a:r>
            <a:r>
              <a:rPr lang="ru-RU" sz="1800" b="1" dirty="0">
                <a:solidFill>
                  <a:srgbClr val="FF0000"/>
                </a:solidFill>
              </a:rPr>
              <a:t>не превышает 1 (один) миллион рублей</a:t>
            </a:r>
            <a:r>
              <a:rPr lang="ru-RU" sz="1800" dirty="0"/>
              <a:t>, с использованием региональной автоматизированной информационной системы Правительства Москвы «Портал поставщиков» (далее – Портал </a:t>
            </a:r>
            <a:r>
              <a:rPr lang="ru-RU" sz="1800" dirty="0" smtClean="0"/>
              <a:t>поставщиков).</a:t>
            </a:r>
          </a:p>
          <a:p>
            <a:pPr algn="just"/>
            <a:r>
              <a:rPr lang="ru-RU" sz="1800" dirty="0"/>
              <a:t>Информация о рассматриваемой закупке у единственного поставщика </a:t>
            </a:r>
            <a:r>
              <a:rPr lang="ru-RU" sz="1800" dirty="0" smtClean="0"/>
              <a:t>была </a:t>
            </a:r>
            <a:r>
              <a:rPr lang="ru-RU" sz="1800" dirty="0"/>
              <a:t>размещена заказчиком на Портале поставщиков 24.12.2020, начальная цена </a:t>
            </a:r>
            <a:r>
              <a:rPr lang="ru-RU" sz="1800" b="1" dirty="0">
                <a:solidFill>
                  <a:srgbClr val="FF0000"/>
                </a:solidFill>
              </a:rPr>
              <a:t>составила 884 808, 75 рублей</a:t>
            </a:r>
            <a:r>
              <a:rPr lang="ru-RU" sz="1800" dirty="0"/>
              <a:t>. Единственное предложение о цене договора было сделано </a:t>
            </a:r>
            <a:r>
              <a:rPr lang="ru-RU" sz="1800" dirty="0" err="1"/>
              <a:t>Волотовским</a:t>
            </a:r>
            <a:r>
              <a:rPr lang="ru-RU" sz="1800" dirty="0"/>
              <a:t> районным потребительским обществом.</a:t>
            </a:r>
          </a:p>
          <a:p>
            <a:pPr algn="just"/>
            <a:r>
              <a:rPr lang="ru-RU" sz="1800" dirty="0"/>
              <a:t>Таким образом, в данном случае заказчиком были соблюдены требования </a:t>
            </a:r>
            <a:r>
              <a:rPr lang="ru-RU" sz="1800" dirty="0" smtClean="0"/>
              <a:t>Положения </a:t>
            </a:r>
            <a:r>
              <a:rPr lang="ru-RU" sz="1800" dirty="0"/>
              <a:t>о закупке.</a:t>
            </a:r>
          </a:p>
          <a:p>
            <a:pPr algn="just"/>
            <a:r>
              <a:rPr lang="ru-RU" sz="1800" dirty="0"/>
              <a:t>Следовательно, осуществление рассматриваемой закупки у единственного исполнителя заказчиком – МАОУ «ВСШ» является правомерным, процедура ее осуществления была соблюдена.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не является дроблением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Ограничение по цене - можно</a:t>
            </a:r>
          </a:p>
        </p:txBody>
      </p:sp>
    </p:spTree>
    <p:extLst>
      <p:ext uri="{BB962C8B-B14F-4D97-AF65-F5344CB8AC3E}">
        <p14:creationId xmlns:p14="http://schemas.microsoft.com/office/powerpoint/2010/main" val="14267755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8" y="1649665"/>
            <a:ext cx="8350771" cy="449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Новгородского УФАС от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27.08.2021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г. № 5288/03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98" y="2202026"/>
            <a:ext cx="8350771" cy="3900177"/>
          </a:xfrm>
        </p:spPr>
        <p:txBody>
          <a:bodyPr/>
          <a:lstStyle/>
          <a:p>
            <a:pPr marL="203200" indent="0" algn="just">
              <a:buNone/>
            </a:pPr>
            <a:r>
              <a:rPr lang="ru-RU" sz="1800" dirty="0"/>
              <a:t>Согласно </a:t>
            </a:r>
            <a:r>
              <a:rPr lang="ru-RU" sz="1800" dirty="0" err="1" smtClean="0"/>
              <a:t>ПоЗ</a:t>
            </a:r>
            <a:r>
              <a:rPr lang="ru-RU" sz="1800" dirty="0" smtClean="0"/>
              <a:t> закупка </a:t>
            </a:r>
            <a:r>
              <a:rPr lang="ru-RU" sz="1800" dirty="0"/>
              <a:t>у единственного поставщика может проводиться в случае осуществления закупок товаров, работ, услуг, стоимость которых </a:t>
            </a:r>
            <a:r>
              <a:rPr lang="ru-RU" sz="1800" b="1" dirty="0">
                <a:solidFill>
                  <a:srgbClr val="FF0000"/>
                </a:solidFill>
              </a:rPr>
              <a:t>не превышает одного миллиона рублей</a:t>
            </a:r>
            <a:r>
              <a:rPr lang="ru-RU" sz="1800" dirty="0"/>
              <a:t>, с использованием автоматизированной информационной системы Правительства Москвы «Портал поставщиков».</a:t>
            </a:r>
          </a:p>
          <a:p>
            <a:pPr algn="just"/>
            <a:r>
              <a:rPr lang="ru-RU" sz="1800" dirty="0" smtClean="0"/>
              <a:t>На </a:t>
            </a:r>
            <a:r>
              <a:rPr lang="ru-RU" sz="1800" dirty="0"/>
              <a:t>основании вышеизложенного, </a:t>
            </a:r>
            <a:r>
              <a:rPr lang="ru-RU" sz="1800" dirty="0" err="1" smtClean="0"/>
              <a:t>ПоЗ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содержит </a:t>
            </a:r>
            <a:r>
              <a:rPr lang="ru-RU" sz="1800" b="1" dirty="0">
                <a:solidFill>
                  <a:srgbClr val="FF0000"/>
                </a:solidFill>
              </a:rPr>
              <a:t>исчерпывающий перечень </a:t>
            </a:r>
            <a:r>
              <a:rPr lang="ru-RU" sz="1800" dirty="0"/>
              <a:t>случаев осуществления закупок у единственного поставщика, в число которых входит и проведенная заказчиком  </a:t>
            </a:r>
            <a:r>
              <a:rPr lang="ru-RU" sz="1800" dirty="0" smtClean="0"/>
              <a:t>закупка </a:t>
            </a:r>
            <a:r>
              <a:rPr lang="ru-RU" sz="1800" dirty="0"/>
              <a:t>по потребности у единственного поставщика </a:t>
            </a:r>
            <a:r>
              <a:rPr lang="ru-RU" sz="1800" dirty="0" smtClean="0"/>
              <a:t>на </a:t>
            </a:r>
            <a:r>
              <a:rPr lang="ru-RU" sz="1800" dirty="0"/>
              <a:t>организацию </a:t>
            </a:r>
            <a:r>
              <a:rPr lang="ru-RU" sz="1800" b="1" dirty="0">
                <a:solidFill>
                  <a:srgbClr val="FF0000"/>
                </a:solidFill>
              </a:rPr>
              <a:t>бесплатного горячего питания </a:t>
            </a:r>
            <a:r>
              <a:rPr lang="ru-RU" sz="1800" dirty="0"/>
              <a:t>обучающихся в МАОУ СШ № 2 г. Окуловка (1-4 классы</a:t>
            </a:r>
            <a:r>
              <a:rPr lang="ru-RU" sz="1800" dirty="0" smtClean="0"/>
              <a:t>), </a:t>
            </a:r>
            <a:r>
              <a:rPr lang="ru-RU" sz="1800" dirty="0"/>
              <a:t>позволяющая принять участие в такой закупке любому зарегистрированному на Портале поставщиков участнику.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Ограничение по цене - можно</a:t>
            </a:r>
          </a:p>
        </p:txBody>
      </p:sp>
    </p:spTree>
    <p:extLst>
      <p:ext uri="{BB962C8B-B14F-4D97-AF65-F5344CB8AC3E}">
        <p14:creationId xmlns:p14="http://schemas.microsoft.com/office/powerpoint/2010/main" val="3743580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173804"/>
            <a:ext cx="8350771" cy="4497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Магаданского УФАС от 13.12.2020 г. № 01-10/3596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99" y="1623528"/>
            <a:ext cx="8350771" cy="39001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Закупка у </a:t>
            </a:r>
            <a:r>
              <a:rPr lang="ru-RU" sz="1800" dirty="0"/>
              <a:t>единственного поставщика осуществляется Заказчиком после применения процедуры конъюнктурного анализа при одновременном соблюдении следующих условий:</a:t>
            </a:r>
          </a:p>
          <a:p>
            <a:pPr marL="354013" indent="0" algn="just" defTabSz="895350">
              <a:tabLst>
                <a:tab pos="719138" algn="l"/>
              </a:tabLst>
            </a:pPr>
            <a:r>
              <a:rPr lang="ru-RU" sz="1800" dirty="0" smtClean="0"/>
              <a:t>   для </a:t>
            </a:r>
            <a:r>
              <a:rPr lang="ru-RU" sz="1800" dirty="0"/>
              <a:t>заказчика важно осуществление закупки в сокращенные сроки;</a:t>
            </a:r>
          </a:p>
          <a:p>
            <a:pPr marL="354013" indent="0" algn="just"/>
            <a:r>
              <a:rPr lang="ru-RU" sz="1800" dirty="0" smtClean="0"/>
              <a:t>   данный </a:t>
            </a:r>
            <a:r>
              <a:rPr lang="ru-RU" sz="1800" dirty="0"/>
              <a:t>способ закупки основывается на информации, полученной из открытых источников, а также по запросам, направленным потенциальным </a:t>
            </a:r>
            <a:r>
              <a:rPr lang="ru-RU" sz="1800" dirty="0" smtClean="0"/>
              <a:t>контрагентам.</a:t>
            </a:r>
          </a:p>
          <a:p>
            <a:pPr marL="0" indent="0" algn="just">
              <a:buNone/>
            </a:pPr>
            <a:r>
              <a:rPr lang="ru-RU" sz="1800" dirty="0" smtClean="0"/>
              <a:t>Возможность осуществления </a:t>
            </a:r>
            <a:r>
              <a:rPr lang="ru-RU" sz="1800" dirty="0"/>
              <a:t>закупки </a:t>
            </a:r>
            <a:r>
              <a:rPr lang="ru-RU" sz="1800" b="1" dirty="0">
                <a:solidFill>
                  <a:srgbClr val="FF0000"/>
                </a:solidFill>
              </a:rPr>
              <a:t>ценой до 10 млн рублей</a:t>
            </a:r>
            <a:r>
              <a:rPr lang="ru-RU" sz="1800" dirty="0"/>
              <a:t> неконкурентным способом предусмотрена подпунктом 1 пункта 7.1 Положения о закупке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Комиссия Магаданского УФАС приходит к выводу о том, что Заказчиком не были нарушены нормы пункта 7.3 Положения о закупках. Довод жалобы не нашел подтверждения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+ Было исследование рынка (коммерческие предложения)</a:t>
            </a:r>
            <a:endParaRPr lang="ru-RU" sz="18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Ограничение по цене - можно</a:t>
            </a:r>
          </a:p>
        </p:txBody>
      </p:sp>
    </p:spTree>
    <p:extLst>
      <p:ext uri="{BB962C8B-B14F-4D97-AF65-F5344CB8AC3E}">
        <p14:creationId xmlns:p14="http://schemas.microsoft.com/office/powerpoint/2010/main" val="1444070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388918" y="151605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 - санкции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405" y="1901528"/>
            <a:ext cx="82375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 проведении </a:t>
            </a:r>
            <a:r>
              <a:rPr lang="ru-RU" sz="1600" dirty="0"/>
              <a:t>процедуры по закупке у единственного поставщика Заказчиком в соответствии с Положением о закупках товаров, работ, услуг, то есть на основании Федерального закона №223-ФЗ, осуществило закупку у единственного поставщика что не соответствует требованиям Федерального закона от 05.04.2013 №</a:t>
            </a:r>
            <a:r>
              <a:rPr lang="ru-RU" sz="1600" dirty="0" smtClean="0"/>
              <a:t>44-ФЗ.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just"/>
            <a:r>
              <a:rPr lang="ru-RU" sz="1600" dirty="0"/>
              <a:t>Данное суждение позволило суду прийти к выводу, что действия заявителя по планированию закупки в разделе Федерального закона N 223-ФЗ в Единой информационной системе, а также публикация извещения на сайте электронной торговой площадки, аккредитованной в соответствии с Федеральным законом N 223-ФЗ являются законными и не нарушают требований ч. 8.1 ст. 3 Федерального закона N 223-ФЗ.</a:t>
            </a:r>
          </a:p>
          <a:p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405" y="1143181"/>
            <a:ext cx="8171608" cy="611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Постановление Камчатского УФАС о </a:t>
            </a:r>
            <a:r>
              <a:rPr lang="ru-RU" sz="1600" dirty="0">
                <a:solidFill>
                  <a:srgbClr val="1F497D"/>
                </a:solidFill>
              </a:rPr>
              <a:t>назначении административного наказания по делу </a:t>
            </a:r>
            <a:r>
              <a:rPr lang="ru-RU" sz="1600" dirty="0" smtClean="0">
                <a:solidFill>
                  <a:srgbClr val="1F497D"/>
                </a:solidFill>
              </a:rPr>
              <a:t/>
            </a:r>
            <a:br>
              <a:rPr lang="ru-RU" sz="1600" dirty="0" smtClean="0">
                <a:solidFill>
                  <a:srgbClr val="1F497D"/>
                </a:solidFill>
              </a:rPr>
            </a:br>
            <a:r>
              <a:rPr lang="ru-RU" sz="1600" dirty="0" smtClean="0">
                <a:solidFill>
                  <a:srgbClr val="1F497D"/>
                </a:solidFill>
              </a:rPr>
              <a:t>№ 041/04/7.32.3-137/2019 от 05.07.2019 г. – 50 000 </a:t>
            </a:r>
            <a:r>
              <a:rPr lang="ru-RU" sz="1600" dirty="0" err="1" smtClean="0">
                <a:solidFill>
                  <a:srgbClr val="1F497D"/>
                </a:solidFill>
              </a:rPr>
              <a:t>руб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405" y="3230707"/>
            <a:ext cx="8171608" cy="611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Постановление 2 ААС от 12.11.2019 г. </a:t>
            </a:r>
            <a:r>
              <a:rPr lang="ru-RU" sz="1600" dirty="0">
                <a:solidFill>
                  <a:srgbClr val="1F497D"/>
                </a:solidFill>
              </a:rPr>
              <a:t>по делу № А29-10745/2018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405" y="4010428"/>
            <a:ext cx="8171608" cy="611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Постановление 17 ААС от </a:t>
            </a:r>
            <a:r>
              <a:rPr lang="ru-RU" sz="1600" dirty="0" smtClean="0">
                <a:solidFill>
                  <a:srgbClr val="1F497D"/>
                </a:solidFill>
              </a:rPr>
              <a:t>19.01.2021 </a:t>
            </a:r>
            <a:r>
              <a:rPr lang="ru-RU" sz="1600" dirty="0">
                <a:solidFill>
                  <a:srgbClr val="1F497D"/>
                </a:solidFill>
              </a:rPr>
              <a:t>г. № 17АП-13929/2020-АК по делу № А60-33297/2020 </a:t>
            </a:r>
          </a:p>
        </p:txBody>
      </p:sp>
    </p:spTree>
    <p:extLst>
      <p:ext uri="{BB962C8B-B14F-4D97-AF65-F5344CB8AC3E}">
        <p14:creationId xmlns:p14="http://schemas.microsoft.com/office/powerpoint/2010/main" val="10004787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173803"/>
            <a:ext cx="8350771" cy="584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Решение Кемеровского УФАС от 23.06.2021 г.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№ 05/6218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98" y="1823764"/>
            <a:ext cx="8350771" cy="39001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Создание сайта </a:t>
            </a:r>
            <a:r>
              <a:rPr lang="ru-RU" sz="1800" dirty="0"/>
              <a:t>1 189 000 </a:t>
            </a:r>
            <a:r>
              <a:rPr lang="ru-RU" sz="1800" dirty="0" smtClean="0"/>
              <a:t>рублей.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Согласно протоколу НМЦ </a:t>
            </a:r>
            <a:r>
              <a:rPr lang="ru-RU" sz="1800" dirty="0"/>
              <a:t>составляет 1 189 000 руб. Рассмотрено было 3 </a:t>
            </a:r>
            <a:r>
              <a:rPr lang="ru-RU" sz="1800" b="1" dirty="0">
                <a:solidFill>
                  <a:srgbClr val="FF0000"/>
                </a:solidFill>
              </a:rPr>
              <a:t>коммерческих предложения по следующим ценам</a:t>
            </a:r>
            <a:r>
              <a:rPr lang="ru-RU" sz="1800" dirty="0"/>
              <a:t>: 1 346 400 руб., 1 189 000 руб., 1 232 900 </a:t>
            </a:r>
            <a:r>
              <a:rPr lang="ru-RU" sz="1800" dirty="0" smtClean="0"/>
              <a:t>руб. Директором утверждено </a:t>
            </a:r>
            <a:r>
              <a:rPr lang="ru-RU" sz="1800" dirty="0"/>
              <a:t>извещение о проведении закупки на выполнение работ по созданию сайта, цена договора – 1 189 000,00 </a:t>
            </a:r>
            <a:r>
              <a:rPr lang="ru-RU" sz="1800" dirty="0" smtClean="0"/>
              <a:t>руб. </a:t>
            </a:r>
            <a:r>
              <a:rPr lang="ru-RU" sz="1800" dirty="0"/>
              <a:t>В виду особенностей выбранного способа закупки, размещение извещения носит информационный характер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Нарушение: в порядке размещения (договор до размещения извещения) + нарушены требования </a:t>
            </a:r>
            <a:r>
              <a:rPr lang="ru-RU" sz="1800" dirty="0" err="1" smtClean="0"/>
              <a:t>ПоЗ</a:t>
            </a:r>
            <a:r>
              <a:rPr lang="ru-RU" sz="1800" dirty="0" smtClean="0"/>
              <a:t> по сумме в зависимости от источника финансирования.</a:t>
            </a:r>
            <a:endParaRPr lang="ru-RU" sz="1800" dirty="0"/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ru-RU" altLang="ru-RU" sz="1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Обоснование выбора ЕП</a:t>
            </a:r>
            <a:endParaRPr lang="ru-RU" altLang="ru-RU" sz="2800" b="1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43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173803"/>
            <a:ext cx="8350771" cy="584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Чувашского УФАС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НВ/3914/20 от 22.05.2020 г.</a:t>
            </a:r>
            <a:endParaRPr lang="ru-RU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800" y="1909257"/>
            <a:ext cx="8350771" cy="3900177"/>
          </a:xfrm>
        </p:spPr>
        <p:txBody>
          <a:bodyPr/>
          <a:lstStyle/>
          <a:p>
            <a:pPr algn="just"/>
            <a:r>
              <a:rPr lang="ru-RU" sz="1800" dirty="0"/>
              <a:t>Комиссией Чувашского УФАС России установлено, что письмом от 19/01-11 от 28.04.2020 Заказчиком направлены запросы о предоставлении коммерческих предложений в адреса организаций занимающихся поставкой светодиодных экранов (Группа компаний «</a:t>
            </a:r>
            <a:r>
              <a:rPr lang="ru-RU" sz="1800" dirty="0" err="1"/>
              <a:t>Iliona</a:t>
            </a:r>
            <a:r>
              <a:rPr lang="ru-RU" sz="1800" dirty="0"/>
              <a:t>», Группа компаний «</a:t>
            </a:r>
            <a:r>
              <a:rPr lang="ru-RU" sz="1800" dirty="0" err="1"/>
              <a:t>Creativa</a:t>
            </a:r>
            <a:r>
              <a:rPr lang="ru-RU" sz="1800" dirty="0"/>
              <a:t>», ООО «Сфера </a:t>
            </a:r>
            <a:r>
              <a:rPr lang="ru-RU" sz="1800" dirty="0" err="1"/>
              <a:t>Принт</a:t>
            </a:r>
            <a:r>
              <a:rPr lang="ru-RU" sz="1800" dirty="0"/>
              <a:t>», Группа компаний «</a:t>
            </a:r>
            <a:r>
              <a:rPr lang="ru-RU" sz="1800" dirty="0" err="1"/>
              <a:t>LEDpro</a:t>
            </a:r>
            <a:r>
              <a:rPr lang="ru-RU" sz="1800" dirty="0"/>
              <a:t>», Группа компаний «Саунд ЕКБ», ООО «Музыкант», ИП Зобов Сергей Николаевич, ООО «</a:t>
            </a:r>
            <a:r>
              <a:rPr lang="ru-RU" sz="1800" dirty="0" err="1"/>
              <a:t>Виджибокс</a:t>
            </a:r>
            <a:r>
              <a:rPr lang="ru-RU" sz="1800" dirty="0"/>
              <a:t>», ООО «</a:t>
            </a:r>
            <a:r>
              <a:rPr lang="ru-RU" sz="1800" dirty="0" err="1"/>
              <a:t>Пролайт</a:t>
            </a:r>
            <a:r>
              <a:rPr lang="ru-RU" sz="1800" dirty="0"/>
              <a:t> 21»).</a:t>
            </a:r>
          </a:p>
          <a:p>
            <a:pPr algn="just"/>
            <a:r>
              <a:rPr lang="ru-RU" sz="1800" dirty="0"/>
              <a:t>За период с 28.04.2020 по 08.05.2020 в адрес Заказчика поступило пять коммерческих </a:t>
            </a:r>
            <a:r>
              <a:rPr lang="ru-RU" sz="1800" dirty="0" smtClean="0"/>
              <a:t>предложении.</a:t>
            </a:r>
          </a:p>
          <a:p>
            <a:pPr algn="just"/>
            <a:r>
              <a:rPr lang="ru-RU" sz="1800" dirty="0"/>
              <a:t>Исходя из представленных коммерческих предложений, сформирована цена договора.</a:t>
            </a:r>
          </a:p>
          <a:p>
            <a:pPr algn="just"/>
            <a:r>
              <a:rPr lang="ru-RU" sz="1800" dirty="0" smtClean="0"/>
              <a:t>На </a:t>
            </a:r>
            <a:r>
              <a:rPr lang="ru-RU" sz="1800" dirty="0"/>
              <a:t>основании изложенного, комиссия не находит оснований для признания жалобы ООО «Байкал» обоснованной.</a:t>
            </a:r>
          </a:p>
          <a:p>
            <a:pPr algn="just"/>
            <a:endParaRPr lang="ru-RU" sz="18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Маркет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– простое обоснование</a:t>
            </a:r>
            <a:endParaRPr lang="ru-RU" altLang="ru-RU" sz="2800" b="1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89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9799" y="1173803"/>
            <a:ext cx="8350771" cy="584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Решение Архангельского УФАС от 28.07.2021 г.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№ 3509-03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798" y="1823764"/>
            <a:ext cx="8350771" cy="39001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Опубликована закупочная </a:t>
            </a:r>
            <a:r>
              <a:rPr lang="ru-RU" sz="1800" dirty="0"/>
              <a:t>сессия </a:t>
            </a:r>
            <a:r>
              <a:rPr lang="ru-RU" sz="1800" dirty="0" smtClean="0"/>
              <a:t>«</a:t>
            </a:r>
            <a:r>
              <a:rPr lang="ru-RU" sz="1800" dirty="0"/>
              <a:t>Оказание услуг по техническому обслуживанию и ремонту легковых автомобилей</a:t>
            </a:r>
            <a:r>
              <a:rPr lang="ru-RU" sz="1800" dirty="0" smtClean="0"/>
              <a:t>».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Заказчик вправе провести закупку через ЕАТ на сумму не более 100 000 руб.</a:t>
            </a:r>
            <a:endParaRPr lang="ru-RU" altLang="ru-RU" sz="1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800" dirty="0"/>
              <a:t>Участник ООО </a:t>
            </a:r>
            <a:r>
              <a:rPr lang="ru-RU" sz="1800" dirty="0" smtClean="0"/>
              <a:t>«…» </a:t>
            </a:r>
            <a:r>
              <a:rPr lang="ru-RU" sz="1800" b="1" dirty="0">
                <a:solidFill>
                  <a:srgbClr val="FF0000"/>
                </a:solidFill>
              </a:rPr>
              <a:t>не подтвердил то</a:t>
            </a:r>
            <a:r>
              <a:rPr lang="ru-RU" sz="1800" dirty="0"/>
              <a:t>, что он является дилером по ремонту и техническому обслуживанию а/м премиум класса марки MERCEDES-BENZ GLS450 и HYUNDAI H1, которые входят в перечень транспортных средств согласно приложению № 1 к договору. </a:t>
            </a:r>
            <a:endParaRPr lang="ru-RU" altLang="ru-RU" sz="1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99800" y="362036"/>
            <a:ext cx="657972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Маркет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– дополнительные требования </a:t>
            </a:r>
            <a:endParaRPr lang="ru-RU" altLang="ru-RU" sz="2800" b="1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75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5557" y="1613670"/>
            <a:ext cx="7912886" cy="46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Решение </a:t>
            </a:r>
            <a:r>
              <a:rPr lang="ru-RU" sz="1600" dirty="0" smtClean="0">
                <a:solidFill>
                  <a:schemeClr val="bg2"/>
                </a:solidFill>
              </a:rPr>
              <a:t>Кемеровского УФАС </a:t>
            </a:r>
            <a:r>
              <a:rPr lang="ru-RU" sz="1600" dirty="0">
                <a:solidFill>
                  <a:schemeClr val="bg2"/>
                </a:solidFill>
              </a:rPr>
              <a:t>№ 042/07/3-1827/2020 </a:t>
            </a:r>
            <a:r>
              <a:rPr lang="ru-RU" sz="1600" dirty="0" smtClean="0">
                <a:solidFill>
                  <a:schemeClr val="bg2"/>
                </a:solidFill>
              </a:rPr>
              <a:t>от 20.11.2020 </a:t>
            </a:r>
            <a:r>
              <a:rPr lang="ru-RU" sz="1600" dirty="0">
                <a:solidFill>
                  <a:schemeClr val="bg2"/>
                </a:solidFill>
              </a:rPr>
              <a:t>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7" name="Shape 102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6840760" cy="524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dirty="0" smtClean="0"/>
              <a:t>Нет обязанности заключать договор</a:t>
            </a:r>
            <a:endParaRPr sz="2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557" y="1735745"/>
            <a:ext cx="81822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Закупка </a:t>
            </a:r>
            <a:r>
              <a:rPr lang="ru-RU" sz="1600" dirty="0"/>
              <a:t>посредством использования электронного магазина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Закупка проводилась на  Портале поставщиков по адресу: </a:t>
            </a:r>
            <a:r>
              <a:rPr lang="ru-RU" sz="1600" dirty="0">
                <a:hlinkClick r:id="rId3"/>
              </a:rPr>
              <a:t>http://zakupki.mos.ru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Не являются </a:t>
            </a:r>
            <a:r>
              <a:rPr lang="ru-RU" sz="1600" dirty="0"/>
              <a:t>торгами или публичным конкурсом, не регулируются статьями 447 – 449, 1057 – 1061  </a:t>
            </a:r>
            <a:r>
              <a:rPr lang="ru-RU" sz="1600" dirty="0" smtClean="0"/>
              <a:t>ГК РФ и заказчик не </a:t>
            </a:r>
            <a:r>
              <a:rPr lang="ru-RU" sz="1600" dirty="0"/>
              <a:t>имеет обязанности заключения договора по результатам их проведения</a:t>
            </a:r>
            <a:r>
              <a:rPr lang="ru-RU" sz="1600" dirty="0" smtClean="0"/>
              <a:t>.</a:t>
            </a:r>
          </a:p>
          <a:p>
            <a:pPr algn="just"/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/>
              <a:t>На основании изложенного, </a:t>
            </a:r>
            <a:r>
              <a:rPr lang="ru-RU" sz="1600" dirty="0" smtClean="0"/>
              <a:t>комиссия УФАС </a:t>
            </a:r>
            <a:r>
              <a:rPr lang="ru-RU" sz="1600" dirty="0"/>
              <a:t>России приходит к выводу, что довод Заявителя относительно того, что у Заказчика существует обязанность заключить договор с победителем котировочной </a:t>
            </a:r>
            <a:r>
              <a:rPr lang="ru-RU" sz="1600" dirty="0" smtClean="0"/>
              <a:t>сессии, </a:t>
            </a:r>
            <a:r>
              <a:rPr lang="ru-RU" sz="1600" dirty="0"/>
              <a:t> </a:t>
            </a:r>
            <a:r>
              <a:rPr lang="ru-RU" sz="1600" b="1" dirty="0">
                <a:solidFill>
                  <a:srgbClr val="FF0000"/>
                </a:solidFill>
              </a:rPr>
              <a:t>необоснованный, в связи с тем, что согласно Положению Заказчик не имеет такой обязанности.</a:t>
            </a:r>
          </a:p>
          <a:p>
            <a:pPr algn="just"/>
            <a:r>
              <a:rPr lang="ru-RU" sz="1600" dirty="0"/>
              <a:t>Также Комиссия Кемеровского УФАС России поясняет, что </a:t>
            </a:r>
            <a:r>
              <a:rPr lang="ru-RU" sz="1600" b="1" dirty="0">
                <a:solidFill>
                  <a:srgbClr val="FF0000"/>
                </a:solidFill>
              </a:rPr>
              <a:t>не вправе обязать Заказчика заключить договор по результатам котировочной сессии.</a:t>
            </a:r>
          </a:p>
          <a:p>
            <a:pPr algn="just"/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Малые 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6681" y="154366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Размещение в </a:t>
            </a:r>
            <a:r>
              <a:rPr lang="ru-RU" sz="2400" b="1" dirty="0" err="1" smtClean="0">
                <a:solidFill>
                  <a:schemeClr val="bg2"/>
                </a:solidFill>
              </a:rPr>
              <a:t>маркете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2212761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2212762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До момента планирования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После планирования до договора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938" y="2756700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До 100 / 500 </a:t>
            </a:r>
            <a:r>
              <a:rPr lang="ru-RU" sz="1800" dirty="0" err="1" smtClean="0"/>
              <a:t>т.р</a:t>
            </a:r>
            <a:r>
              <a:rPr lang="ru-RU" sz="1800" dirty="0" smtClean="0"/>
              <a:t>.: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/>
              <a:t>С </a:t>
            </a:r>
            <a:r>
              <a:rPr lang="ru-RU" sz="1800" dirty="0"/>
              <a:t>2022 г. входит в 25 % (5 % закупок), если не публикуется в ЕИС</a:t>
            </a:r>
            <a:r>
              <a:rPr lang="ru-RU" sz="1800" dirty="0" smtClean="0"/>
              <a:t>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Выше 100 / 500 </a:t>
            </a:r>
            <a:r>
              <a:rPr lang="ru-RU" sz="1800" dirty="0" err="1" smtClean="0"/>
              <a:t>т.р</a:t>
            </a:r>
            <a:r>
              <a:rPr lang="ru-RU" sz="1800" dirty="0" smtClean="0"/>
              <a:t>.:</a:t>
            </a:r>
          </a:p>
          <a:p>
            <a:pPr algn="just"/>
            <a:r>
              <a:rPr lang="ru-RU" sz="1800" dirty="0" smtClean="0"/>
              <a:t>- разместить </a:t>
            </a:r>
            <a:r>
              <a:rPr lang="ru-RU" sz="1800" b="1" dirty="0">
                <a:solidFill>
                  <a:srgbClr val="FF0000"/>
                </a:solidFill>
              </a:rPr>
              <a:t>информацию о закупке у </a:t>
            </a:r>
            <a:r>
              <a:rPr lang="ru-RU" sz="1800" b="1" dirty="0" smtClean="0">
                <a:solidFill>
                  <a:srgbClr val="FF0000"/>
                </a:solidFill>
              </a:rPr>
              <a:t>ЕП в </a:t>
            </a:r>
            <a:r>
              <a:rPr lang="ru-RU" sz="1800" b="1" dirty="0">
                <a:solidFill>
                  <a:srgbClr val="FF0000"/>
                </a:solidFill>
              </a:rPr>
              <a:t>ЕИС </a:t>
            </a:r>
            <a:r>
              <a:rPr lang="ru-RU" sz="1800" dirty="0"/>
              <a:t>(позиция плана закупки, запись в реестре договоров) в </a:t>
            </a:r>
            <a:r>
              <a:rPr lang="ru-RU" sz="1800" dirty="0" smtClean="0"/>
              <a:t>порядке, а выбор </a:t>
            </a:r>
            <a:r>
              <a:rPr lang="ru-RU" sz="1800" dirty="0"/>
              <a:t>контрагента осуществить в электронном магазине в соответствии с его регламентом. </a:t>
            </a:r>
            <a:endParaRPr lang="ru-RU" sz="1800" dirty="0" smtClean="0"/>
          </a:p>
          <a:p>
            <a:pPr algn="just"/>
            <a:r>
              <a:rPr lang="ru-RU" sz="1800" dirty="0" smtClean="0"/>
              <a:t>- при этом </a:t>
            </a:r>
            <a:r>
              <a:rPr lang="ru-RU" sz="1800" dirty="0"/>
              <a:t>должно быть установлено, что претендовать на заключение договора может только контрагент из числа субъектов МСП.</a:t>
            </a:r>
          </a:p>
          <a:p>
            <a:pPr algn="just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938" y="2189286"/>
            <a:ext cx="8496944" cy="4155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2"/>
                </a:solidFill>
              </a:rPr>
              <a:t>Маркет</a:t>
            </a:r>
            <a:r>
              <a:rPr lang="ru-RU" sz="1600" dirty="0" smtClean="0">
                <a:solidFill>
                  <a:schemeClr val="bg2"/>
                </a:solidFill>
              </a:rPr>
              <a:t> «малых закупок» – ОТС-</a:t>
            </a:r>
            <a:r>
              <a:rPr lang="ru-RU" sz="1600" dirty="0" err="1" smtClean="0">
                <a:solidFill>
                  <a:schemeClr val="bg2"/>
                </a:solidFill>
              </a:rPr>
              <a:t>маркет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ЕП у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26663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Вывод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74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Неконкурентные закупки у МСП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7731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5557" y="1184028"/>
            <a:ext cx="7912886" cy="46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Решение </a:t>
            </a:r>
            <a:r>
              <a:rPr lang="ru-RU" sz="1600" dirty="0">
                <a:solidFill>
                  <a:schemeClr val="bg2"/>
                </a:solidFill>
              </a:rPr>
              <a:t>ФАС России № 223ФЗ-1026/18 от 11 января 2019 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7" name="Shape 102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6840760" cy="868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dirty="0" smtClean="0"/>
              <a:t>Иной способ закупки - можно</a:t>
            </a:r>
            <a:endParaRPr sz="2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557" y="1651246"/>
            <a:ext cx="81822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Неконкурентная закупка у МСП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соответствии с </a:t>
            </a:r>
            <a:r>
              <a:rPr lang="ru-RU" sz="1600" dirty="0" smtClean="0"/>
              <a:t>Положением </a:t>
            </a:r>
            <a:r>
              <a:rPr lang="ru-RU" sz="1600" dirty="0"/>
              <a:t>о закупках, маркетинговые исследования – способ неконкурентной закупки, при котором Заказчик выбирает наиболее выгодные для себя условия исполнения договора из числа предложенных участниками закупки в соответствии с документацией о маркетинговых исследованиях в электронной форме (запросом о возможности осуществить поставку товаров (выполнить работы, оказать услуги), заказом, направляемым потенциальным поставщикам (подрядчикам, исполнителям) путем размещения в специализированных информационных системах или на Интернет-платформах).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Согласно </a:t>
            </a:r>
            <a:r>
              <a:rPr lang="ru-RU" sz="1600" b="1" dirty="0" smtClean="0">
                <a:solidFill>
                  <a:srgbClr val="FF0000"/>
                </a:solidFill>
              </a:rPr>
              <a:t>Положения </a:t>
            </a:r>
            <a:r>
              <a:rPr lang="ru-RU" sz="1600" b="1" dirty="0">
                <a:solidFill>
                  <a:srgbClr val="FF0000"/>
                </a:solidFill>
              </a:rPr>
              <a:t>о закупках Маркетинговые исследования могут проводиться Заказчиком в случае, если условия закупки исходя из ее </a:t>
            </a:r>
            <a:r>
              <a:rPr lang="ru-RU" sz="2400" b="1" u="sng" dirty="0">
                <a:solidFill>
                  <a:srgbClr val="FF0000"/>
                </a:solidFill>
              </a:rPr>
              <a:t>специфики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(особенностей не предполагают одновременного соблюдения условий, </a:t>
            </a:r>
            <a:r>
              <a:rPr lang="ru-RU" sz="1600" dirty="0" smtClean="0"/>
              <a:t>предусмотренных статьей </a:t>
            </a:r>
            <a:r>
              <a:rPr lang="ru-RU" sz="1600" dirty="0"/>
              <a:t>3 Федерального закона от 18 июля 2011 г. № </a:t>
            </a:r>
            <a:r>
              <a:rPr lang="ru-RU" sz="1600" dirty="0" smtClean="0"/>
              <a:t>223-ФЗ.</a:t>
            </a: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691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0" y="1259802"/>
            <a:ext cx="8396539" cy="46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Решение УФАС </a:t>
            </a:r>
            <a:r>
              <a:rPr lang="ru-RU" sz="1600" dirty="0" smtClean="0">
                <a:solidFill>
                  <a:schemeClr val="bg2"/>
                </a:solidFill>
              </a:rPr>
              <a:t>республики Коми </a:t>
            </a:r>
            <a:r>
              <a:rPr lang="ru-RU" sz="1600" dirty="0">
                <a:solidFill>
                  <a:schemeClr val="bg2"/>
                </a:solidFill>
              </a:rPr>
              <a:t>№ 01-122/3635 от </a:t>
            </a:r>
            <a:r>
              <a:rPr lang="ru-RU" sz="1600" dirty="0" smtClean="0">
                <a:solidFill>
                  <a:schemeClr val="bg2"/>
                </a:solidFill>
              </a:rPr>
              <a:t>20.05.2021 </a:t>
            </a:r>
            <a:r>
              <a:rPr lang="ru-RU" sz="1600" dirty="0">
                <a:solidFill>
                  <a:schemeClr val="bg2"/>
                </a:solidFill>
              </a:rPr>
              <a:t>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7" name="Shape 102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6840760" cy="868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dirty="0"/>
              <a:t>Иной способ закупки</a:t>
            </a:r>
            <a:endParaRPr sz="2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0" y="1874841"/>
            <a:ext cx="8396539" cy="46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Решение </a:t>
            </a:r>
            <a:r>
              <a:rPr lang="ru-RU" sz="1600" dirty="0" smtClean="0">
                <a:solidFill>
                  <a:schemeClr val="bg2"/>
                </a:solidFill>
              </a:rPr>
              <a:t>Московского УФАС </a:t>
            </a:r>
            <a:r>
              <a:rPr lang="ru-RU" sz="1600" dirty="0">
                <a:solidFill>
                  <a:schemeClr val="bg2"/>
                </a:solidFill>
              </a:rPr>
              <a:t>№ 077/07/00-21600/2020 от </a:t>
            </a:r>
            <a:r>
              <a:rPr lang="ru-RU" sz="1600" dirty="0" smtClean="0">
                <a:solidFill>
                  <a:schemeClr val="bg2"/>
                </a:solidFill>
              </a:rPr>
              <a:t>17.12.2020 </a:t>
            </a:r>
            <a:r>
              <a:rPr lang="ru-RU" sz="1600" dirty="0">
                <a:solidFill>
                  <a:schemeClr val="bg2"/>
                </a:solidFill>
              </a:rPr>
              <a:t>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39" y="2489880"/>
            <a:ext cx="8396539" cy="46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Решение Костромского УФАС № 389/05 от </a:t>
            </a:r>
            <a:r>
              <a:rPr lang="ru-RU" sz="1600" dirty="0" smtClean="0">
                <a:solidFill>
                  <a:schemeClr val="bg2"/>
                </a:solidFill>
              </a:rPr>
              <a:t>08.02.2021 </a:t>
            </a:r>
            <a:r>
              <a:rPr lang="ru-RU" sz="1600" dirty="0">
                <a:solidFill>
                  <a:schemeClr val="bg2"/>
                </a:solidFill>
              </a:rPr>
              <a:t>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38" y="3104919"/>
            <a:ext cx="8396539" cy="46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Решение Краснодарского УФАС № </a:t>
            </a:r>
            <a:r>
              <a:rPr lang="ru-RU" sz="1600" dirty="0">
                <a:solidFill>
                  <a:schemeClr val="bg2"/>
                </a:solidFill>
              </a:rPr>
              <a:t>223ФЗ-1026/18 от 11 января 2019 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37" y="4907291"/>
            <a:ext cx="8396539" cy="9077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Решение Вологодского УФАС № 035/10/18.1-95/2022 от </a:t>
            </a:r>
            <a:r>
              <a:rPr lang="ru-RU" sz="1600" dirty="0" smtClean="0">
                <a:solidFill>
                  <a:schemeClr val="bg2"/>
                </a:solidFill>
              </a:rPr>
              <a:t>15.03.2022 </a:t>
            </a:r>
            <a:r>
              <a:rPr lang="ru-RU" sz="1600" dirty="0">
                <a:solidFill>
                  <a:schemeClr val="bg2"/>
                </a:solidFill>
              </a:rPr>
              <a:t>г</a:t>
            </a:r>
            <a:r>
              <a:rPr lang="ru-RU" sz="1600" dirty="0" smtClean="0">
                <a:solidFill>
                  <a:schemeClr val="bg2"/>
                </a:solidFill>
              </a:rPr>
              <a:t>. – маркетинговые исследования, хотя тут нарушение, потому что требовали документы на товар.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36" y="3719957"/>
            <a:ext cx="8396539" cy="694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Решение Якутского УФАС № </a:t>
            </a:r>
            <a:r>
              <a:rPr lang="ru-RU" sz="1600" dirty="0">
                <a:solidFill>
                  <a:schemeClr val="bg2"/>
                </a:solidFill>
              </a:rPr>
              <a:t>014/07/3-567/2022 от </a:t>
            </a:r>
            <a:r>
              <a:rPr lang="ru-RU" sz="1600" dirty="0" smtClean="0">
                <a:solidFill>
                  <a:schemeClr val="bg2"/>
                </a:solidFill>
              </a:rPr>
              <a:t>12 мая 2022 </a:t>
            </a:r>
            <a:r>
              <a:rPr lang="ru-RU" sz="1600" dirty="0">
                <a:solidFill>
                  <a:schemeClr val="bg2"/>
                </a:solidFill>
              </a:rPr>
              <a:t>г. - </a:t>
            </a:r>
            <a:r>
              <a:rPr lang="ru-RU" sz="1600" dirty="0" smtClean="0">
                <a:solidFill>
                  <a:schemeClr val="bg2"/>
                </a:solidFill>
              </a:rPr>
              <a:t>состязательная закупка до 20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63832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5557" y="1184027"/>
            <a:ext cx="7912886" cy="625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Решение </a:t>
            </a:r>
            <a:r>
              <a:rPr lang="ru-RU" sz="1600" dirty="0" smtClean="0">
                <a:solidFill>
                  <a:schemeClr val="bg2"/>
                </a:solidFill>
              </a:rPr>
              <a:t>Арбитражного суда </a:t>
            </a:r>
            <a:r>
              <a:rPr lang="ru-RU" sz="1600" dirty="0">
                <a:solidFill>
                  <a:schemeClr val="bg2"/>
                </a:solidFill>
              </a:rPr>
              <a:t>Свердловской области  № А60-28011/2019 </a:t>
            </a:r>
            <a:r>
              <a:rPr lang="ru-RU" sz="1600" dirty="0" smtClean="0">
                <a:solidFill>
                  <a:schemeClr val="bg2"/>
                </a:solidFill>
              </a:rPr>
              <a:t/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от </a:t>
            </a:r>
            <a:r>
              <a:rPr lang="ru-RU" sz="1600" dirty="0">
                <a:solidFill>
                  <a:schemeClr val="bg2"/>
                </a:solidFill>
              </a:rPr>
              <a:t>14 августа 2019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7" name="Shape 102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6840760" cy="868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dirty="0" smtClean="0"/>
              <a:t>Иной способ закупки</a:t>
            </a:r>
            <a:endParaRPr sz="2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557" y="1651246"/>
            <a:ext cx="81822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Маркетинговые исследования только для субъекты МСП.</a:t>
            </a:r>
          </a:p>
          <a:p>
            <a:pPr algn="just"/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/>
              <a:t>Норма закона распространяет </a:t>
            </a:r>
            <a:r>
              <a:rPr lang="ru-RU" sz="1600" dirty="0"/>
              <a:t>своё действие исключительно на проведение конкурентных закупок и устанавливает возможные формы/процедуры закупок только для конкурентных способов отбора поставщиков. Основания, установленные законом, для распространения данных правил </a:t>
            </a:r>
            <a:r>
              <a:rPr lang="ru-RU" sz="1600" b="1" dirty="0">
                <a:solidFill>
                  <a:srgbClr val="FF0000"/>
                </a:solidFill>
              </a:rPr>
              <a:t>на неконкурентные формы закупок отсутствуют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/>
              <a:t>Не установлены </a:t>
            </a:r>
            <a:r>
              <a:rPr lang="ru-RU" sz="1600" dirty="0"/>
              <a:t>требования к форме проведения неконкурентных закупок только среди малого и среднего предпринимательства, тем самым предоставляя право заказчику самостоятельно определить способ такой закупки. Тем самым заказчик </a:t>
            </a:r>
            <a:r>
              <a:rPr lang="ru-RU" sz="1600" b="1" dirty="0">
                <a:solidFill>
                  <a:srgbClr val="FF0000"/>
                </a:solidFill>
              </a:rPr>
              <a:t>вправе провести закупку только среди субъектов малого и среднего предпринимательства</a:t>
            </a:r>
            <a:r>
              <a:rPr lang="ru-RU" sz="1600" dirty="0"/>
              <a:t> неконкурентным способом в форме маркетинговых исследований.</a:t>
            </a: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144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01" y="464067"/>
            <a:ext cx="7373088" cy="86895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Нет отчета по МСП + штрафы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899" y="1902373"/>
            <a:ext cx="83984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ходе проведенной было установлено, что заказчиком не размещены отчеты об объеме закупок у МСП (</a:t>
            </a:r>
            <a:r>
              <a:rPr lang="ru-RU" sz="1600" b="1" dirty="0" err="1">
                <a:solidFill>
                  <a:srgbClr val="FF0000"/>
                </a:solidFill>
              </a:rPr>
              <a:t>неразмещение</a:t>
            </a:r>
            <a:r>
              <a:rPr lang="ru-RU" sz="1600" b="1" dirty="0">
                <a:solidFill>
                  <a:srgbClr val="FF0000"/>
                </a:solidFill>
              </a:rPr>
              <a:t> годового отчета – штраф по ч. 5 ст. 7.32.3 КоАП РФ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соответствии с ч. 8.1 ст. 3 № 223-ФЗ в случае </a:t>
            </a:r>
            <a:r>
              <a:rPr lang="ru-RU" sz="1600" dirty="0" err="1"/>
              <a:t>неразмещения</a:t>
            </a:r>
            <a:r>
              <a:rPr lang="ru-RU" sz="1600" dirty="0"/>
              <a:t> указанного отчета в ЕИС положение о закупке данного заказчика с 1 февраля года, следующего за прошедшим календарным годом, и до завершения этого года признается неразмещенным в соответствии с № 223-ФЗ. В данном случае в течение указанного периода заказчики руководствуются отдельными положениями № 44-ФЗ.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Согласно сведениям ЕИС в период до даты начала проверки </a:t>
            </a:r>
            <a:r>
              <a:rPr lang="ru-RU" sz="1600" b="1" dirty="0">
                <a:solidFill>
                  <a:srgbClr val="FF0000"/>
                </a:solidFill>
              </a:rPr>
              <a:t>заказчиком размещено 54 закупки, проводимые в соответствии с требованиями № 223-ФЗ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Учитывая изложенное, закупки должны были быть проведены в соответствии с требованиями № 44-ФЗ, действия заказчика нарушают нормы ч. 8.1 ст. 3 № 223-ФЗ (</a:t>
            </a:r>
            <a:r>
              <a:rPr lang="ru-RU" sz="1600" b="1" dirty="0">
                <a:solidFill>
                  <a:srgbClr val="FF0000"/>
                </a:solidFill>
              </a:rPr>
              <a:t>штраф по ч. 3 ст. 7.32.3 КоАП РФ – 50 000 руб</a:t>
            </a:r>
            <a:r>
              <a:rPr lang="ru-RU" sz="1600" dirty="0"/>
              <a:t>.)</a:t>
            </a:r>
            <a:endParaRPr lang="ru-RU" sz="16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899" y="1169220"/>
            <a:ext cx="8398409" cy="585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Trebuchet MS" panose="020B0603020202020204" pitchFamily="34" charset="0"/>
              </a:rPr>
              <a:t>Постановление Московского УФАС от </a:t>
            </a:r>
            <a:r>
              <a:rPr lang="ru-RU" sz="16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16.03.2022 </a:t>
            </a:r>
            <a:r>
              <a:rPr lang="ru-RU" sz="1600" dirty="0">
                <a:solidFill>
                  <a:schemeClr val="tx2"/>
                </a:solidFill>
                <a:latin typeface="Trebuchet MS" panose="020B0603020202020204" pitchFamily="34" charset="0"/>
              </a:rPr>
              <a:t>г. № 077/07/7.32.3-3418/2022</a:t>
            </a:r>
          </a:p>
        </p:txBody>
      </p:sp>
    </p:spTree>
    <p:extLst>
      <p:ext uri="{BB962C8B-B14F-4D97-AF65-F5344CB8AC3E}">
        <p14:creationId xmlns:p14="http://schemas.microsoft.com/office/powerpoint/2010/main" val="23749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7904" y="239223"/>
            <a:ext cx="7373088" cy="622626"/>
          </a:xfrm>
        </p:spPr>
        <p:txBody>
          <a:bodyPr>
            <a:normAutofit/>
          </a:bodyPr>
          <a:lstStyle/>
          <a:p>
            <a:pPr algn="just"/>
            <a:r>
              <a:rPr lang="ru-RU" sz="2800" b="0" dirty="0" smtClean="0"/>
              <a:t>Маркетинговые исследования – можно</a:t>
            </a:r>
            <a:endParaRPr lang="ru-RU" sz="2800" b="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904" y="953553"/>
            <a:ext cx="8398409" cy="677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19 ААС от 15.04.2022 по делу № А14-13765/2021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903" y="1723218"/>
            <a:ext cx="83984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Техническое предложение </a:t>
            </a:r>
            <a:r>
              <a:rPr lang="ru-RU" dirty="0"/>
              <a:t>участника содержит предложение эквивалентного оборудования, вместе с тем, согласно техническому заданию, поставка эквивалента не допустима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r>
              <a:rPr lang="ru-RU" dirty="0" smtClean="0"/>
              <a:t>УФАС: признаки </a:t>
            </a:r>
            <a:r>
              <a:rPr lang="ru-RU" dirty="0"/>
              <a:t>нарушения заказчиком пункта 2 части 1 статьи 17 Закона 135-ФЗ.</a:t>
            </a:r>
          </a:p>
          <a:p>
            <a:endParaRPr lang="ru-RU" dirty="0"/>
          </a:p>
          <a:p>
            <a:r>
              <a:rPr lang="ru-RU" dirty="0" smtClean="0"/>
              <a:t>Суд против: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законодательством </a:t>
            </a:r>
            <a:r>
              <a:rPr lang="ru-RU" dirty="0"/>
              <a:t>заказчику предоставлено право самостоятельно определять способы закупки товаров (работ, услуг) в соответствии с положением о </a:t>
            </a:r>
            <a:r>
              <a:rPr lang="ru-RU" dirty="0" smtClean="0"/>
              <a:t>закупках,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способы </a:t>
            </a:r>
            <a:r>
              <a:rPr lang="ru-RU" b="1" dirty="0">
                <a:solidFill>
                  <a:srgbClr val="FF0000"/>
                </a:solidFill>
              </a:rPr>
              <a:t>неконкурентной закупки устанавливаются положением о </a:t>
            </a:r>
            <a:r>
              <a:rPr lang="ru-RU" b="1" dirty="0" smtClean="0">
                <a:solidFill>
                  <a:srgbClr val="FF0000"/>
                </a:solidFill>
              </a:rPr>
              <a:t>закупке</a:t>
            </a:r>
            <a:r>
              <a:rPr lang="ru-RU" dirty="0" smtClean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заказчик </a:t>
            </a:r>
            <a:r>
              <a:rPr lang="ru-RU" dirty="0"/>
              <a:t>вправе предусмотреть в положении о закупке неконкурентные способы закупки, к проведению которых положения части 3 статьи 3 Закона 223-ФЗ не </a:t>
            </a:r>
            <a:r>
              <a:rPr lang="ru-RU" dirty="0" smtClean="0"/>
              <a:t>применяются,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силу Положения о закупке заказчика маркетинговые исследования относятся к числу неконкурентных </a:t>
            </a:r>
            <a:r>
              <a:rPr lang="ru-RU" dirty="0" smtClean="0"/>
              <a:t>способов,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заявка </a:t>
            </a:r>
            <a:r>
              <a:rPr lang="ru-RU" dirty="0"/>
              <a:t>была отклонена по основанию несоответствия продукции, указанной в заявке на участие в закупке, требованиям документации: техническое предложение участника содержит предложение эквивалентного оборудования, вместе с тем, согласно техническому заданию, поставка эквивалента не </a:t>
            </a:r>
            <a:r>
              <a:rPr lang="ru-RU" dirty="0" smtClean="0"/>
              <a:t>допустима,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антимонопольный </a:t>
            </a:r>
            <a:r>
              <a:rPr lang="ru-RU" dirty="0"/>
              <a:t>орган </a:t>
            </a:r>
            <a:r>
              <a:rPr lang="ru-RU" b="1" dirty="0">
                <a:solidFill>
                  <a:srgbClr val="FF0000"/>
                </a:solidFill>
              </a:rPr>
              <a:t>неправомерно дал оценку </a:t>
            </a:r>
            <a:r>
              <a:rPr lang="ru-RU" dirty="0"/>
              <a:t>спорной неконкурентной закупке – </a:t>
            </a:r>
            <a:r>
              <a:rPr lang="ru-RU" b="1" dirty="0">
                <a:solidFill>
                  <a:srgbClr val="FF0000"/>
                </a:solidFill>
              </a:rPr>
              <a:t>маркетинговым исследованиям – как конкурентной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применив положения Закона 223-ФЗ</a:t>
            </a:r>
            <a:r>
              <a:rPr lang="ru-RU" dirty="0"/>
              <a:t>, устанавливающего требования для проведения конкурентной закупки, при этом </a:t>
            </a:r>
            <a:r>
              <a:rPr lang="ru-RU" b="1" dirty="0">
                <a:solidFill>
                  <a:srgbClr val="FF0000"/>
                </a:solidFill>
              </a:rPr>
              <a:t>не аргументировав неприменение</a:t>
            </a:r>
            <a:r>
              <a:rPr lang="ru-RU" dirty="0"/>
              <a:t> к проводимым заказчиком открытым маркетинговым исследованиям в электронной форме </a:t>
            </a:r>
            <a:r>
              <a:rPr lang="ru-RU" b="1" dirty="0">
                <a:solidFill>
                  <a:srgbClr val="FF0000"/>
                </a:solidFill>
              </a:rPr>
              <a:t>законодательства</a:t>
            </a:r>
            <a:r>
              <a:rPr lang="ru-RU" dirty="0"/>
              <a:t>, регламентирующего данный вид закупок.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4391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Размещение информации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9801" y="1861267"/>
            <a:ext cx="8257700" cy="792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Вывод: </a:t>
            </a:r>
            <a:r>
              <a:rPr lang="en-US" sz="1600" dirty="0" smtClean="0">
                <a:solidFill>
                  <a:schemeClr val="bg2"/>
                </a:solidFill>
              </a:rPr>
              <a:t>&lt;</a:t>
            </a:r>
            <a:r>
              <a:rPr lang="ru-RU" sz="1600" dirty="0" smtClean="0">
                <a:solidFill>
                  <a:schemeClr val="bg2"/>
                </a:solidFill>
              </a:rPr>
              <a:t>…</a:t>
            </a:r>
            <a:r>
              <a:rPr lang="en-US" sz="1600" dirty="0" smtClean="0">
                <a:solidFill>
                  <a:schemeClr val="bg2"/>
                </a:solidFill>
              </a:rPr>
              <a:t>&gt;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dirty="0">
                <a:solidFill>
                  <a:schemeClr val="bg2"/>
                </a:solidFill>
              </a:rPr>
              <a:t>информация, размещение которой в ЕИС </a:t>
            </a:r>
            <a:r>
              <a:rPr lang="ru-RU" sz="1600" b="1" dirty="0">
                <a:solidFill>
                  <a:srgbClr val="FF0000"/>
                </a:solidFill>
              </a:rPr>
              <a:t>предусмотрено № 223-ФЗ и положением о закупке </a:t>
            </a:r>
            <a:r>
              <a:rPr lang="en-US" sz="1600" dirty="0" smtClean="0">
                <a:solidFill>
                  <a:schemeClr val="bg2"/>
                </a:solidFill>
              </a:rPr>
              <a:t>&lt;</a:t>
            </a:r>
            <a:r>
              <a:rPr lang="ru-RU" sz="1600" dirty="0">
                <a:solidFill>
                  <a:schemeClr val="bg2"/>
                </a:solidFill>
              </a:rPr>
              <a:t>…</a:t>
            </a:r>
            <a:r>
              <a:rPr lang="en-US" sz="1600" dirty="0" smtClean="0">
                <a:solidFill>
                  <a:schemeClr val="bg2"/>
                </a:solidFill>
              </a:rPr>
              <a:t>&gt;</a:t>
            </a:r>
            <a:r>
              <a:rPr lang="ru-RU" sz="1600" dirty="0" smtClean="0">
                <a:solidFill>
                  <a:schemeClr val="bg2"/>
                </a:solidFill>
              </a:rPr>
              <a:t> - иная информация / «неконкурентные закупки»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801" y="2833825"/>
            <a:ext cx="8257700" cy="489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Иная неконкурентная более 500 </a:t>
            </a:r>
            <a:r>
              <a:rPr lang="ru-RU" sz="1600" b="1" dirty="0" err="1" smtClean="0">
                <a:solidFill>
                  <a:schemeClr val="bg2"/>
                </a:solidFill>
              </a:rPr>
              <a:t>тыс.руб</a:t>
            </a:r>
            <a:r>
              <a:rPr lang="ru-RU" sz="1600" b="1" dirty="0" smtClean="0">
                <a:solidFill>
                  <a:schemeClr val="bg2"/>
                </a:solidFill>
              </a:rPr>
              <a:t>: </a:t>
            </a:r>
            <a:r>
              <a:rPr lang="ru-RU" sz="1600" b="1" dirty="0">
                <a:solidFill>
                  <a:schemeClr val="bg2"/>
                </a:solidFill>
              </a:rPr>
              <a:t>ПЗ – </a:t>
            </a:r>
            <a:r>
              <a:rPr lang="ru-RU" sz="1600" b="1" strike="sngStrike" dirty="0">
                <a:solidFill>
                  <a:srgbClr val="FF0000"/>
                </a:solidFill>
              </a:rPr>
              <a:t>Из + Док + ПД + </a:t>
            </a:r>
            <a:r>
              <a:rPr lang="ru-RU" sz="1600" b="1" dirty="0">
                <a:solidFill>
                  <a:schemeClr val="bg2"/>
                </a:solidFill>
              </a:rPr>
              <a:t>иное – РД - </a:t>
            </a:r>
            <a:r>
              <a:rPr lang="ru-RU" sz="1600" b="1" dirty="0" smtClean="0">
                <a:solidFill>
                  <a:schemeClr val="bg2"/>
                </a:solidFill>
              </a:rPr>
              <a:t>ЕО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801" y="4814152"/>
            <a:ext cx="8257700" cy="489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Иная неконкурентная до 500 </a:t>
            </a:r>
            <a:r>
              <a:rPr lang="ru-RU" sz="1600" b="1" dirty="0" err="1" smtClean="0">
                <a:solidFill>
                  <a:schemeClr val="bg2"/>
                </a:solidFill>
              </a:rPr>
              <a:t>тыс.руб</a:t>
            </a:r>
            <a:r>
              <a:rPr lang="ru-RU" sz="1600" b="1" dirty="0" smtClean="0">
                <a:solidFill>
                  <a:schemeClr val="bg2"/>
                </a:solidFill>
              </a:rPr>
              <a:t>: </a:t>
            </a:r>
            <a:r>
              <a:rPr lang="ru-RU" sz="1600" b="1" strike="sngStrike" dirty="0">
                <a:solidFill>
                  <a:srgbClr val="FF0000"/>
                </a:solidFill>
              </a:rPr>
              <a:t>ПЗ – Из + Док + ПД + иное – РД </a:t>
            </a:r>
            <a:r>
              <a:rPr lang="ru-RU" sz="1600" b="1" dirty="0">
                <a:solidFill>
                  <a:schemeClr val="bg2"/>
                </a:solidFill>
              </a:rPr>
              <a:t>- </a:t>
            </a:r>
            <a:r>
              <a:rPr lang="ru-RU" sz="1600" b="1" dirty="0" smtClean="0">
                <a:solidFill>
                  <a:schemeClr val="bg2"/>
                </a:solidFill>
              </a:rPr>
              <a:t>ЕО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64712" y="5191640"/>
            <a:ext cx="324639" cy="39720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9801" y="3701045"/>
            <a:ext cx="7814454" cy="814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Извещение должно быть! </a:t>
            </a:r>
            <a:r>
              <a:rPr lang="ru-RU" dirty="0" smtClean="0">
                <a:solidFill>
                  <a:schemeClr val="bg2"/>
                </a:solidFill>
              </a:rPr>
              <a:t>Решение ФАС России № </a:t>
            </a:r>
            <a:r>
              <a:rPr lang="ru-RU" dirty="0">
                <a:solidFill>
                  <a:schemeClr val="bg2"/>
                </a:solidFill>
              </a:rPr>
              <a:t>223ФЗ-822/19 от </a:t>
            </a:r>
            <a:r>
              <a:rPr lang="ru-RU" dirty="0" smtClean="0">
                <a:solidFill>
                  <a:schemeClr val="bg2"/>
                </a:solidFill>
              </a:rPr>
              <a:t>09.08.2019: неконкурентная </a:t>
            </a:r>
            <a:r>
              <a:rPr lang="ru-RU" dirty="0">
                <a:solidFill>
                  <a:schemeClr val="bg2"/>
                </a:solidFill>
              </a:rPr>
              <a:t>закупка </a:t>
            </a:r>
            <a:r>
              <a:rPr lang="ru-RU" dirty="0" smtClean="0">
                <a:solidFill>
                  <a:schemeClr val="bg2"/>
                </a:solidFill>
              </a:rPr>
              <a:t>- Запрос </a:t>
            </a:r>
            <a:r>
              <a:rPr lang="ru-RU" dirty="0">
                <a:solidFill>
                  <a:schemeClr val="bg2"/>
                </a:solidFill>
              </a:rPr>
              <a:t>оферт подлежит опубликованию в ЕИС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135048" y="3225440"/>
            <a:ext cx="324639" cy="39720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93964" y="5663025"/>
            <a:ext cx="2363537" cy="4572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Например, закупка в электронном магазине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96646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Размещение информации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86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9801" y="461437"/>
            <a:ext cx="818228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Минфина № 24-04-07/98482 от 11.11.2020 г.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25373" y="-116429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ЭТП не для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5" y="1122397"/>
            <a:ext cx="7735078" cy="50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9801" y="461437"/>
            <a:ext cx="818228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Письмо Минфина от 27 мая 2022 г. № 24-07-07/49882</a:t>
            </a:r>
          </a:p>
        </p:txBody>
      </p:sp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25373" y="-116429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ЭТП не для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548" y="6160578"/>
            <a:ext cx="8396539" cy="350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Решение Якутского УФАС № </a:t>
            </a:r>
            <a:r>
              <a:rPr lang="ru-RU" sz="1600" dirty="0">
                <a:solidFill>
                  <a:schemeClr val="bg2"/>
                </a:solidFill>
              </a:rPr>
              <a:t>014/07/3-567/2022 от </a:t>
            </a:r>
            <a:r>
              <a:rPr lang="ru-RU" sz="1600" dirty="0" smtClean="0">
                <a:solidFill>
                  <a:schemeClr val="bg2"/>
                </a:solidFill>
              </a:rPr>
              <a:t>12 мая 2022 </a:t>
            </a:r>
            <a:r>
              <a:rPr lang="ru-RU" sz="1600" dirty="0">
                <a:solidFill>
                  <a:schemeClr val="bg2"/>
                </a:solidFill>
              </a:rPr>
              <a:t>г. </a:t>
            </a:r>
            <a:r>
              <a:rPr lang="ru-RU" sz="1600" smtClean="0">
                <a:solidFill>
                  <a:schemeClr val="bg2"/>
                </a:solidFill>
              </a:rPr>
              <a:t>– любая ЭТП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801" y="1047421"/>
            <a:ext cx="81822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частью 1 статьи </a:t>
            </a:r>
            <a:r>
              <a:rPr lang="ru-RU" dirty="0" smtClean="0"/>
              <a:t>3.5 N </a:t>
            </a:r>
            <a:r>
              <a:rPr lang="ru-RU" dirty="0"/>
              <a:t>223-ФЗ закрытый конкурс, закрытый аукцион, закрытый запрос котировок, закрытый запрос предложений или иная конкурентная закупка, осуществляемая закрытым способом, проводится, в том числе в случае, если в отношении такой закупки Правительством Российской Федерации принято решение в соответствии с частью 16 статьи 4 Закона N 223-ФЗ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При этом закрытая конкурентная закупка в электронной форме проводится исключительно на электронной площадке, оператор которой включен в предусмотренный частью 4 статьи </a:t>
            </a:r>
            <a:r>
              <a:rPr lang="ru-RU" dirty="0" smtClean="0"/>
              <a:t>3.5 </a:t>
            </a:r>
            <a:r>
              <a:rPr lang="ru-RU" dirty="0"/>
              <a:t>Закона N 223-ФЗ перечень операторов электронных площадок, являющийся приложением N 2 к распоряжению Правительства Российской Федерации от 12.07.2018 N 1447-р.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Порядок проведения заказчиком неконкурентных закупок определяется в соответствии с частями 3 </a:t>
            </a:r>
            <a:r>
              <a:rPr lang="ru-RU" dirty="0" smtClean="0"/>
              <a:t>– 3.2 </a:t>
            </a:r>
            <a:r>
              <a:rPr lang="ru-RU" dirty="0"/>
              <a:t>статьи 3 Закона N 223-ФЗ положением о закупке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Требования к электронной площадке, используемой заказчиком для проведения неконкурентных закупок в электронной форме, а также к порядку проведения таких закупок, в том числе с использованием любых электронных площадок, положениями Закона N 223-ФЗ не урегулированы.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этой связи заказчик в настоящее время </a:t>
            </a:r>
            <a:r>
              <a:rPr lang="ru-RU" b="1" dirty="0">
                <a:solidFill>
                  <a:srgbClr val="FF0000"/>
                </a:solidFill>
              </a:rPr>
              <a:t>вправе использовать любую электронную площадку для проведения неконкурентных закупок. </a:t>
            </a:r>
            <a:r>
              <a:rPr lang="ru-RU" dirty="0"/>
              <a:t>При этом с учетом положений части 16 статьи 4 Закона N 223-ФЗ при проведении неконкурентных закупок следует учитывать необходимость обеспечения принятия мер по защите размещаемых и формируемых информации и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6142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№ 452-ФЗ от 22.12.2020 г.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1" y="1849411"/>
            <a:ext cx="4231857" cy="260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1658" y="1849411"/>
            <a:ext cx="410019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«Состав заявки»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часть 19.1 –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19.8 </a:t>
            </a: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статьи 3.4 № 223-ФЗ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0800000">
            <a:off x="6582269" y="4053125"/>
            <a:ext cx="398967" cy="96674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42201" y="5131836"/>
            <a:ext cx="3595309" cy="7168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Определяется </a:t>
            </a:r>
            <a:r>
              <a:rPr lang="ru-RU" sz="1600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ПоЗ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72065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Требования статьи 3.4 № 223-ФЗ</a:t>
            </a:r>
            <a:endParaRPr lang="ru-RU" sz="2000" b="1" i="1" dirty="0"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9759" y="1022996"/>
            <a:ext cx="41001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«Порядок процедуры»</a:t>
            </a: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Статья 3.4 № 223-ФЗ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>
                <a:latin typeface="Trebuchet MS" panose="020B0603020202020204" pitchFamily="34" charset="0"/>
              </a:rPr>
              <a:t>Отчетность по закупкам у субъектов МСП</a:t>
            </a:r>
            <a:endParaRPr lang="ru-RU" sz="2000" b="1" i="1" dirty="0">
              <a:solidFill>
                <a:srgbClr val="262626"/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529345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2119999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соответствии </a:t>
            </a:r>
            <a:r>
              <a:rPr lang="ru-RU" sz="1600" dirty="0"/>
              <a:t>с </a:t>
            </a:r>
            <a:r>
              <a:rPr lang="ru-RU" sz="1600" dirty="0" smtClean="0"/>
              <a:t>п.4 ч.19 ст.4 № 223-ФЗ размещают </a:t>
            </a:r>
            <a:r>
              <a:rPr lang="ru-RU" sz="1600" dirty="0"/>
              <a:t>в </a:t>
            </a:r>
            <a:r>
              <a:rPr lang="ru-RU" sz="1600" dirty="0" smtClean="0"/>
              <a:t>ЕИС сведения </a:t>
            </a:r>
            <a:r>
              <a:rPr lang="ru-RU" sz="1600" dirty="0"/>
              <a:t>о количестве и об общей стоимости договоров, заключенных заказчиками по результатам закупок у субъектов </a:t>
            </a:r>
            <a:r>
              <a:rPr lang="ru-RU" sz="1600" dirty="0" smtClean="0"/>
              <a:t>МСП, </a:t>
            </a:r>
            <a:r>
              <a:rPr lang="ru-RU" sz="1600" dirty="0"/>
              <a:t>в срок, установленный </a:t>
            </a:r>
            <a:r>
              <a:rPr lang="ru-RU" sz="1600" dirty="0" smtClean="0"/>
              <a:t>№ 223-ФЗ.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Составляют годовой </a:t>
            </a:r>
            <a:r>
              <a:rPr lang="ru-RU" sz="1600" dirty="0"/>
              <a:t>отчет о закупке </a:t>
            </a:r>
            <a:r>
              <a:rPr lang="ru-RU" sz="1600" dirty="0" smtClean="0"/>
              <a:t>у </a:t>
            </a:r>
            <a:r>
              <a:rPr lang="ru-RU" sz="1600" dirty="0"/>
              <a:t>субъектов </a:t>
            </a:r>
            <a:r>
              <a:rPr lang="ru-RU" sz="1600" dirty="0" smtClean="0"/>
              <a:t>МСП в </a:t>
            </a:r>
            <a:r>
              <a:rPr lang="ru-RU" sz="1600" dirty="0"/>
              <a:t>соответствии с требованиями к содержанию годового отчета о закупке товаров, работ, услуг отдельными видами юридических лиц у субъектов </a:t>
            </a:r>
            <a:r>
              <a:rPr lang="ru-RU" sz="1600" dirty="0" smtClean="0"/>
              <a:t>МСП, </a:t>
            </a:r>
            <a:r>
              <a:rPr lang="ru-RU" sz="1600" dirty="0"/>
              <a:t>утвержденными </a:t>
            </a:r>
            <a:r>
              <a:rPr lang="ru-RU" sz="1600" dirty="0" smtClean="0"/>
              <a:t>ПП № </a:t>
            </a:r>
            <a:r>
              <a:rPr lang="ru-RU" sz="1600" dirty="0"/>
              <a:t>1352, и размещают указанный отчет в соответствии с </a:t>
            </a:r>
            <a:r>
              <a:rPr lang="ru-RU" sz="1600" dirty="0" smtClean="0"/>
              <a:t>ч.21 ст.4 № 223-ФЗ в ЕИС в </a:t>
            </a:r>
            <a:r>
              <a:rPr lang="ru-RU" sz="1600" dirty="0"/>
              <a:t>срок, установленный </a:t>
            </a:r>
            <a:r>
              <a:rPr lang="ru-RU" sz="1600" dirty="0" smtClean="0"/>
              <a:t>№ 223-ФЗ.</a:t>
            </a:r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Датой </a:t>
            </a:r>
            <a:r>
              <a:rPr lang="ru-RU" sz="1600" dirty="0"/>
              <a:t>составления </a:t>
            </a:r>
            <a:r>
              <a:rPr lang="ru-RU" sz="1600" dirty="0" smtClean="0"/>
              <a:t>отчета </a:t>
            </a:r>
            <a:r>
              <a:rPr lang="ru-RU" sz="1600" dirty="0"/>
              <a:t>является дата размещения </a:t>
            </a:r>
            <a:r>
              <a:rPr lang="ru-RU" sz="1600" dirty="0" smtClean="0"/>
              <a:t>отчета </a:t>
            </a:r>
            <a:r>
              <a:rPr lang="ru-RU" sz="1600" dirty="0"/>
              <a:t>в </a:t>
            </a:r>
            <a:r>
              <a:rPr lang="ru-RU" sz="1600" dirty="0" smtClean="0"/>
              <a:t>ЕИС.</a:t>
            </a:r>
          </a:p>
          <a:p>
            <a:pPr algn="just"/>
            <a:r>
              <a:rPr lang="ru-RU" sz="1600" dirty="0"/>
              <a:t>Годовой отчет подписывается электронной подписью </a:t>
            </a:r>
            <a:r>
              <a:rPr lang="ru-RU" sz="1600" dirty="0" smtClean="0"/>
              <a:t>и </a:t>
            </a:r>
            <a:r>
              <a:rPr lang="ru-RU" sz="1600" dirty="0"/>
              <a:t>размещается в </a:t>
            </a:r>
            <a:r>
              <a:rPr lang="ru-RU" sz="1600" dirty="0" smtClean="0"/>
              <a:t>ЕИС в </a:t>
            </a:r>
            <a:r>
              <a:rPr lang="ru-RU" sz="1600" dirty="0"/>
              <a:t>виде документа, составленного </a:t>
            </a:r>
            <a:r>
              <a:rPr lang="ru-RU" sz="1600" b="1" dirty="0">
                <a:solidFill>
                  <a:srgbClr val="FF0000"/>
                </a:solidFill>
              </a:rPr>
              <a:t>с использованием </a:t>
            </a:r>
            <a:r>
              <a:rPr lang="ru-RU" sz="1600" b="1" dirty="0" smtClean="0">
                <a:solidFill>
                  <a:srgbClr val="FF0000"/>
                </a:solidFill>
              </a:rPr>
              <a:t>функционала ЕИС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отчетность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669250"/>
            <a:ext cx="6246605" cy="374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ч.21 ст.4 № 223-ФЗ в ЕИС в </a:t>
            </a:r>
            <a:r>
              <a:rPr lang="ru-RU" sz="1600" dirty="0" smtClean="0">
                <a:solidFill>
                  <a:schemeClr val="bg2"/>
                </a:solidFill>
              </a:rPr>
              <a:t>срок - не </a:t>
            </a:r>
            <a:r>
              <a:rPr lang="ru-RU" sz="1600" dirty="0">
                <a:solidFill>
                  <a:schemeClr val="bg2"/>
                </a:solidFill>
              </a:rPr>
              <a:t>позднее 1 февраля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04496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latin typeface="Trebuchet MS" panose="020B0603020202020204" pitchFamily="34" charset="0"/>
              </a:rPr>
              <a:t>Информация о годовом объеме закупок у субъектов МСП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7" y="3146597"/>
            <a:ext cx="6246605" cy="374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Все заказчики, применяющие ПП РФ № 1352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067" y="2530909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Для размещения информации о внесении изменений в годовой отчет представитель заказчика </a:t>
            </a:r>
            <a:r>
              <a:rPr lang="ru-RU" sz="1600" dirty="0" smtClean="0"/>
              <a:t>формирует </a:t>
            </a:r>
            <a:r>
              <a:rPr lang="ru-RU" sz="1600" dirty="0"/>
              <a:t>измененную редакцию годового отчета, а также размещает электронный вид документа, предусмотренного пунктом 5 настоящего Положения.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345" y="1380187"/>
            <a:ext cx="8240389" cy="972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Внесение изменений в информацию о </a:t>
            </a:r>
            <a:r>
              <a:rPr lang="ru-RU" sz="1600" dirty="0">
                <a:solidFill>
                  <a:schemeClr val="bg2"/>
                </a:solidFill>
              </a:rPr>
              <a:t>годовом объеме закупок у субъектов </a:t>
            </a:r>
            <a:r>
              <a:rPr lang="ru-RU" sz="1600" dirty="0" smtClean="0">
                <a:solidFill>
                  <a:schemeClr val="bg2"/>
                </a:solidFill>
              </a:rPr>
              <a:t>МСП – ПП РФ № 908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отчетность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1505" y="3840697"/>
            <a:ext cx="7104067" cy="1244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Изменение размещенной в единой информационной системе информации о закупке осуществляется в соответствии с настоящим Положением с размещением </a:t>
            </a:r>
            <a:r>
              <a:rPr lang="ru-RU" sz="1600" b="1" dirty="0">
                <a:solidFill>
                  <a:srgbClr val="FF0000"/>
                </a:solidFill>
              </a:rPr>
              <a:t>документа, содержащего перечень внесенных </a:t>
            </a:r>
            <a:r>
              <a:rPr lang="ru-RU" sz="1600" b="1" dirty="0" smtClean="0">
                <a:solidFill>
                  <a:srgbClr val="FF0000"/>
                </a:solidFill>
              </a:rPr>
              <a:t>изменений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606"/>
            <a:ext cx="9144000" cy="24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515"/>
            <a:ext cx="9144000" cy="459444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03214" y="1234342"/>
            <a:ext cx="1511453" cy="454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Тысячи рублей</a:t>
            </a:r>
            <a:endParaRPr lang="ru-RU" sz="1200" dirty="0">
              <a:solidFill>
                <a:schemeClr val="bg2"/>
              </a:solidFill>
            </a:endParaRPr>
          </a:p>
        </p:txBody>
      </p:sp>
      <p:cxnSp>
        <p:nvCxnSpPr>
          <p:cNvPr id="6" name="Прямая со стрелкой 5"/>
          <p:cNvCxnSpPr>
            <a:stCxn id="5" idx="2"/>
          </p:cNvCxnSpPr>
          <p:nvPr/>
        </p:nvCxnSpPr>
        <p:spPr>
          <a:xfrm flipH="1">
            <a:off x="3803215" y="1688840"/>
            <a:ext cx="755726" cy="189567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Левая фигурная скобка 8"/>
          <p:cNvSpPr/>
          <p:nvPr/>
        </p:nvSpPr>
        <p:spPr>
          <a:xfrm rot="5400000">
            <a:off x="6976846" y="314793"/>
            <a:ext cx="223259" cy="3905774"/>
          </a:xfrm>
          <a:prstGeom prst="leftBrace">
            <a:avLst>
              <a:gd name="adj1" fmla="val 5119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54469" y="1626264"/>
            <a:ext cx="1511453" cy="454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Нужно для отчета</a:t>
            </a:r>
            <a:endParaRPr lang="ru-RU" sz="12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4558941" y="1688840"/>
            <a:ext cx="1045028" cy="19050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03878" y="1296955"/>
            <a:ext cx="1511453" cy="611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(в том числе до 100 </a:t>
            </a:r>
            <a:r>
              <a:rPr lang="ru-RU" sz="1200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тыс.руб</a:t>
            </a:r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.)</a:t>
            </a:r>
            <a:endParaRPr lang="ru-RU" sz="1200" dirty="0">
              <a:solidFill>
                <a:schemeClr val="bg2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90465" y="1908282"/>
            <a:ext cx="166114" cy="175864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913899" y="1296954"/>
            <a:ext cx="1511453" cy="611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Исключения по п.7 ПП РФ № 1352</a:t>
            </a:r>
            <a:endParaRPr lang="ru-RU" sz="1200" dirty="0">
              <a:solidFill>
                <a:schemeClr val="bg2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010137" y="1908282"/>
            <a:ext cx="659488" cy="223451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Кто обязан поддерживать субъектов МСП</a:t>
            </a:r>
            <a:endParaRPr lang="ru-RU" sz="2000" b="1" i="1" dirty="0">
              <a:solidFill>
                <a:srgbClr val="262626"/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197310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5437" y="1266250"/>
            <a:ext cx="5497126" cy="9451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</a:t>
            </a:r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– (исключения по п.7 ПП РФ № 1352 – договоры субподряда с обязательным привлечением субподрядчиков из числа МСП) </a:t>
            </a:r>
          </a:p>
          <a:p>
            <a:pPr algn="ctr"/>
            <a:r>
              <a:rPr lang="ru-RU" sz="1200" i="1" dirty="0" smtClean="0">
                <a:solidFill>
                  <a:schemeClr val="bg2"/>
                </a:solidFill>
              </a:rPr>
              <a:t>«за </a:t>
            </a:r>
            <a:r>
              <a:rPr lang="ru-RU" sz="1200" i="1" dirty="0">
                <a:solidFill>
                  <a:schemeClr val="bg2"/>
                </a:solidFill>
              </a:rPr>
              <a:t>вычетом </a:t>
            </a:r>
            <a:r>
              <a:rPr lang="ru-RU" sz="1200" i="1" dirty="0" smtClean="0">
                <a:solidFill>
                  <a:schemeClr val="bg2"/>
                </a:solidFill>
              </a:rPr>
              <a:t>договоров … ,</a:t>
            </a:r>
            <a:r>
              <a:rPr lang="ru-RU" sz="1200" i="1" dirty="0">
                <a:solidFill>
                  <a:schemeClr val="bg2"/>
                </a:solidFill>
              </a:rPr>
              <a:t>не включающих договоры, </a:t>
            </a:r>
            <a:r>
              <a:rPr lang="ru-RU" sz="1200" i="1" dirty="0" smtClean="0">
                <a:solidFill>
                  <a:schemeClr val="bg2"/>
                </a:solidFill>
              </a:rPr>
              <a:t>…»</a:t>
            </a:r>
            <a:endParaRPr lang="ru-RU" sz="1200" i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743"/>
            <a:ext cx="9144000" cy="400379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423805" y="2211355"/>
            <a:ext cx="244750" cy="131207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174235" y="2864636"/>
            <a:ext cx="2140965" cy="295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Стоимостной объем договоров, за вычетом договоров, по которым в ЕИС проставлен признак «Исключение» из которых исключены договоры субподряда с субъектом МСП по результатам закупок, проведенных с требованиями о привлечении МСП в качестве субподрядчика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99359" y="2864636"/>
            <a:ext cx="1460481" cy="29576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? </a:t>
            </a:r>
          </a:p>
          <a:p>
            <a:pPr algn="ctr"/>
            <a:r>
              <a:rPr lang="ru-RU" sz="1200" b="1" i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Логика</a:t>
            </a:r>
            <a:r>
              <a:rPr lang="ru-RU" sz="1200" b="1" i="1" dirty="0">
                <a:solidFill>
                  <a:schemeClr val="bg2"/>
                </a:solidFill>
                <a:latin typeface="Trebuchet MS" panose="020B0603020202020204" pitchFamily="34" charset="0"/>
              </a:rPr>
              <a:t>: просто </a:t>
            </a:r>
            <a:r>
              <a:rPr lang="ru-RU" sz="1200" b="1" i="1">
                <a:solidFill>
                  <a:schemeClr val="bg2"/>
                </a:solidFill>
                <a:latin typeface="Trebuchet MS" panose="020B0603020202020204" pitchFamily="34" charset="0"/>
              </a:rPr>
              <a:t>не </a:t>
            </a:r>
            <a:r>
              <a:rPr lang="ru-RU" sz="1200" b="1" i="1" smtClean="0">
                <a:solidFill>
                  <a:schemeClr val="bg2"/>
                </a:solidFill>
                <a:latin typeface="Trebuchet MS" panose="020B0603020202020204" pitchFamily="34" charset="0"/>
              </a:rPr>
              <a:t>учитываются </a:t>
            </a:r>
            <a:r>
              <a:rPr lang="ru-RU" sz="1200" b="1" i="1" dirty="0">
                <a:solidFill>
                  <a:schemeClr val="bg2"/>
                </a:solidFill>
                <a:latin typeface="Trebuchet MS" panose="020B0603020202020204" pitchFamily="34" charset="0"/>
              </a:rPr>
              <a:t>в исключениях </a:t>
            </a:r>
            <a:r>
              <a:rPr lang="ru-RU" sz="1200" b="1" i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субподрядные </a:t>
            </a:r>
            <a:r>
              <a:rPr lang="ru-RU" sz="1200" b="1" i="1" dirty="0">
                <a:solidFill>
                  <a:schemeClr val="bg2"/>
                </a:solidFill>
                <a:latin typeface="Trebuchet MS" panose="020B0603020202020204" pitchFamily="34" charset="0"/>
              </a:rPr>
              <a:t>договоры, даже если в них предмет договора, попадающий под исключения</a:t>
            </a:r>
            <a:endParaRPr lang="ru-RU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3345" y="1405693"/>
            <a:ext cx="8400737" cy="547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</a:rPr>
              <a:t>Письмо Минфина от </a:t>
            </a:r>
            <a:r>
              <a:rPr lang="ru-RU" sz="2000" dirty="0" smtClean="0">
                <a:solidFill>
                  <a:schemeClr val="bg2"/>
                </a:solidFill>
              </a:rPr>
              <a:t>27.01.2022 г. </a:t>
            </a:r>
            <a:r>
              <a:rPr lang="ru-RU" sz="2000" dirty="0">
                <a:solidFill>
                  <a:schemeClr val="bg2"/>
                </a:solidFill>
              </a:rPr>
              <a:t>№</a:t>
            </a:r>
            <a:r>
              <a:rPr lang="ru-RU" sz="2000" dirty="0" smtClean="0">
                <a:solidFill>
                  <a:schemeClr val="bg2"/>
                </a:solidFill>
              </a:rPr>
              <a:t>29-01-12/5221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3" y="2056622"/>
            <a:ext cx="82391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715" y="1145536"/>
            <a:ext cx="2269318" cy="731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с МСП по итогам закупки «на общих основаниях»</a:t>
            </a:r>
            <a:endParaRPr lang="ru-RU" sz="1200" i="1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482"/>
            <a:ext cx="9144000" cy="4643111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14" idx="2"/>
          </p:cNvCxnSpPr>
          <p:nvPr/>
        </p:nvCxnSpPr>
        <p:spPr>
          <a:xfrm flipH="1">
            <a:off x="765110" y="1877354"/>
            <a:ext cx="978264" cy="2471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116851" y="4600363"/>
            <a:ext cx="2170357" cy="146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с малым бизнесом по итогам закупки «на общих основаниях» (т.е. строка 3 – средний бизнес)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34428" y="1143795"/>
            <a:ext cx="3739596" cy="731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 том числе: закупки по исключением, заключенные с МСП; закупки, которые можно не размещать в ЕИС (до 100 </a:t>
            </a:r>
            <a:r>
              <a:rPr lang="ru-RU" sz="1200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тыс.руб</a:t>
            </a:r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.).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30419" y="1143795"/>
            <a:ext cx="1868348" cy="731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включаются «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спецторги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»</a:t>
            </a:r>
          </a:p>
          <a:p>
            <a:pPr algn="ctr"/>
            <a:r>
              <a:rPr lang="ru-RU" sz="1200" i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(строка 5 и 6)</a:t>
            </a:r>
            <a:endParaRPr lang="ru-RU" sz="1200" i="1" dirty="0">
              <a:solidFill>
                <a:schemeClr val="bg2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14465" y="5332630"/>
            <a:ext cx="290238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80" y="1621884"/>
            <a:ext cx="2269318" cy="731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с МСП по итогам «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спецторгов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»</a:t>
            </a:r>
            <a:endParaRPr lang="ru-RU" sz="1200" i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585"/>
            <a:ext cx="9144000" cy="385539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116851" y="4600363"/>
            <a:ext cx="2170357" cy="146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с малым бизнесом по итогам «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спецторгов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» (т.е. строка 5 – средний бизнес)</a:t>
            </a:r>
            <a:endParaRPr lang="ru-RU" sz="1200" i="1" dirty="0">
              <a:solidFill>
                <a:schemeClr val="bg2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214465" y="5332630"/>
            <a:ext cx="290238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043404" y="2353702"/>
            <a:ext cx="363894" cy="71606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827704" y="1621884"/>
            <a:ext cx="3739596" cy="731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 том числе: ЕП с признаком в ЕИС «закупка только у субъектов МСП»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40906" y="1621884"/>
            <a:ext cx="2123176" cy="731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включаются «закупки на общих основаниях»</a:t>
            </a:r>
          </a:p>
          <a:p>
            <a:pPr algn="ctr"/>
            <a:r>
              <a:rPr lang="ru-RU" sz="1200" i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(строка 3 и 4)</a:t>
            </a:r>
            <a:endParaRPr lang="ru-RU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1331008"/>
            <a:ext cx="8294915" cy="539586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083204" y="1636557"/>
            <a:ext cx="1812118" cy="16944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субподряда с субъектами МСП (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пп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 «в»), когда было обязательное требование о привлечении МСП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16852" y="4600363"/>
            <a:ext cx="1850572" cy="146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Trebuchet MS" panose="020B0603020202020204" pitchFamily="34" charset="0"/>
              </a:rPr>
              <a:t>Всего договоров субподряда с 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малым бизнесом (т.е. строка 7 – средний бизнес)</a:t>
            </a:r>
            <a:endParaRPr lang="ru-RU" sz="1200" i="1" dirty="0">
              <a:solidFill>
                <a:schemeClr val="bg2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14465" y="5332630"/>
            <a:ext cx="290238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512479" y="2480572"/>
            <a:ext cx="2570725" cy="13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145214" y="1686011"/>
            <a:ext cx="1420289" cy="1589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включаются «закупки на общих основаниях» и «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спецторги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»</a:t>
            </a:r>
          </a:p>
          <a:p>
            <a:pPr algn="ctr"/>
            <a:r>
              <a:rPr lang="ru-RU" sz="1200" i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(строка 3, 4, 5, 6)</a:t>
            </a:r>
            <a:endParaRPr lang="ru-RU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8" y="750927"/>
            <a:ext cx="8565503" cy="5927944"/>
          </a:xfrm>
          <a:prstGeom prst="rect">
            <a:avLst/>
          </a:prstGeom>
        </p:spPr>
      </p:pic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335868" y="89967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8893" y="955424"/>
            <a:ext cx="1865142" cy="2515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Договоры субподряда с субъектами МСП в рамках исполнения договоров, заключенных по закупкам 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пп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 «ю» п. 7 ПП РФ № 1352, в которых было требование о привлечении субподрядчиков из числа МСП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3463" y="4600362"/>
            <a:ext cx="1850572" cy="146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Детализация только для малого бизнеса</a:t>
            </a:r>
          </a:p>
          <a:p>
            <a:pPr algn="ctr"/>
            <a:endParaRPr lang="ru-RU" sz="12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(т.е. строка 9 – средний бизнес)</a:t>
            </a:r>
            <a:endParaRPr lang="ru-RU" sz="1200" i="1" dirty="0">
              <a:solidFill>
                <a:schemeClr val="bg2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01077" y="5309488"/>
            <a:ext cx="290238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01077" y="2354794"/>
            <a:ext cx="290238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368672" y="1418645"/>
            <a:ext cx="1420289" cy="1589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включаются «закупки на общих основаниях» и «</a:t>
            </a:r>
            <a:r>
              <a:rPr lang="ru-RU" sz="1200" b="1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спецторги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»</a:t>
            </a:r>
          </a:p>
          <a:p>
            <a:pPr algn="ctr"/>
            <a:r>
              <a:rPr lang="ru-RU" sz="1200" i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(строка 3, 4, 5, 6)</a:t>
            </a:r>
            <a:endParaRPr lang="ru-RU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626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Состав отчета - Итоги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7" y="1566765"/>
            <a:ext cx="8515350" cy="4191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241435" y="2417022"/>
            <a:ext cx="866868" cy="4847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Min 25 %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41435" y="3179705"/>
            <a:ext cx="866868" cy="4847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Min 20 %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1435" y="4050563"/>
            <a:ext cx="866868" cy="4847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важно</a:t>
            </a:r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41435" y="4921421"/>
            <a:ext cx="866868" cy="4847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важно</a:t>
            </a:r>
            <a:endParaRPr lang="ru-RU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26022" y="275742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Функционал ЕИС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4" y="936702"/>
            <a:ext cx="7242147" cy="574796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77417" y="1981791"/>
            <a:ext cx="1475801" cy="1293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Можно сформировать на основании реестра договоров </a:t>
            </a:r>
            <a:endParaRPr lang="ru-RU" sz="1200" i="1" dirty="0">
              <a:solidFill>
                <a:schemeClr val="bg2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7141028" y="1682990"/>
            <a:ext cx="510074" cy="38840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577416" y="5495731"/>
            <a:ext cx="1475801" cy="11055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Trebuchet MS" panose="020B0603020202020204" pitchFamily="34" charset="0"/>
              </a:rPr>
              <a:t>Есть возможность прикрепить электронную версию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7416" y="3594226"/>
            <a:ext cx="1475801" cy="1293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Trebuchet MS" panose="020B0603020202020204" pitchFamily="34" charset="0"/>
              </a:rPr>
              <a:t>Есть возможность </a:t>
            </a:r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исправлять информацию из реестра договоров</a:t>
            </a:r>
            <a:endParaRPr lang="ru-RU" sz="12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10" idx="1"/>
          </p:cNvCxnSpPr>
          <p:nvPr/>
        </p:nvCxnSpPr>
        <p:spPr>
          <a:xfrm flipH="1">
            <a:off x="6307494" y="4240853"/>
            <a:ext cx="1269922" cy="3591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4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066" y="174792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 нажатии на кнопку «Заполнить по данным Реестра договоров», отображается запрос на подтверждение </a:t>
            </a:r>
            <a:r>
              <a:rPr lang="ru-RU" sz="1600" dirty="0" smtClean="0"/>
              <a:t>действий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344" y="1187507"/>
            <a:ext cx="8240389" cy="419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Годовой отчет </a:t>
            </a:r>
            <a:r>
              <a:rPr lang="ru-RU" sz="1600" dirty="0" smtClean="0">
                <a:solidFill>
                  <a:schemeClr val="bg2"/>
                </a:solidFill>
              </a:rPr>
              <a:t>включает </a:t>
            </a:r>
            <a:r>
              <a:rPr lang="ru-RU" sz="1600" dirty="0">
                <a:solidFill>
                  <a:schemeClr val="bg2"/>
                </a:solidFill>
              </a:rPr>
              <a:t>следующие сведения:</a:t>
            </a: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отчетность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4" y="2473724"/>
            <a:ext cx="5998827" cy="42763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227932" y="3416945"/>
            <a:ext cx="1475801" cy="1293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Все равно нужно что-то вносить вручную</a:t>
            </a:r>
            <a:endParaRPr lang="ru-RU" sz="12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>
            <a:off x="5029200" y="4063572"/>
            <a:ext cx="2198732" cy="6466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1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288735"/>
            <a:ext cx="7496175" cy="118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865685"/>
            <a:ext cx="7419975" cy="2343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" y="1190971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Непрерывный учет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77221" y="5234473"/>
            <a:ext cx="1626820" cy="1407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Учет статуса на момент заключения договора:</a:t>
            </a:r>
          </a:p>
          <a:p>
            <a:pPr algn="ctr"/>
            <a:r>
              <a:rPr lang="ru-RU" sz="12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средний / малый (микро)</a:t>
            </a:r>
            <a:endParaRPr lang="ru-RU" sz="1200" b="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8" idx="1"/>
          </p:cNvCxnSpPr>
          <p:nvPr/>
        </p:nvCxnSpPr>
        <p:spPr>
          <a:xfrm flipH="1" flipV="1">
            <a:off x="2939143" y="5268483"/>
            <a:ext cx="4438078" cy="66957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40880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Снижение планки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857" y="1789267"/>
            <a:ext cx="81822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пункт </a:t>
            </a:r>
            <a:r>
              <a:rPr lang="ru-RU" sz="1600" dirty="0"/>
              <a:t>2 изложить в следующей редакции: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БЫЛО: пункт 2</a:t>
            </a:r>
            <a:r>
              <a:rPr lang="ru-RU" sz="1600" dirty="0"/>
              <a:t>. </a:t>
            </a:r>
            <a:endParaRPr lang="ru-RU" sz="1600" dirty="0" smtClean="0"/>
          </a:p>
          <a:p>
            <a:pPr algn="just"/>
            <a:r>
              <a:rPr lang="ru-RU" sz="1600" dirty="0" smtClean="0"/>
              <a:t>Настоящее </a:t>
            </a:r>
            <a:r>
              <a:rPr lang="ru-RU" sz="1600" dirty="0"/>
              <a:t>постановление применяется в </a:t>
            </a:r>
            <a:r>
              <a:rPr lang="ru-RU" sz="1600" dirty="0" smtClean="0"/>
              <a:t>отношении: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СТАЛО: пункт 2</a:t>
            </a:r>
            <a:r>
              <a:rPr lang="ru-RU" sz="1600" dirty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Установить</a:t>
            </a:r>
            <a:r>
              <a:rPr lang="ru-RU" sz="1600" dirty="0"/>
              <a:t>, что юридические лица, указанные в части 2 статьи 1 Федерального закона «О закупках товаров, работ, услуг отдельными видами юридических лиц» и являющиеся субъектами малого и среднего предпринимательства, </a:t>
            </a:r>
            <a:r>
              <a:rPr lang="ru-RU" sz="1600" b="1" dirty="0">
                <a:solidFill>
                  <a:srgbClr val="FF0000"/>
                </a:solidFill>
              </a:rPr>
              <a:t>вправе не применять настоящее постановление.</a:t>
            </a:r>
          </a:p>
          <a:p>
            <a:pPr algn="just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68514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ПП </a:t>
            </a:r>
            <a:r>
              <a:rPr lang="ru-RU" sz="2000" b="1" i="1" dirty="0">
                <a:solidFill>
                  <a:srgbClr val="FFFFFF"/>
                </a:solidFill>
                <a:latin typeface="Trebuchet MS" panose="020B0603020202020204" pitchFamily="34" charset="0"/>
              </a:rPr>
              <a:t>РФ от 7 июля 2021 г. № </a:t>
            </a:r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1128 с 1 января 2022 г.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67165" y="4394964"/>
            <a:ext cx="409669" cy="5624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15838" y="5012694"/>
            <a:ext cx="6356562" cy="565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Исключение: заказчик является субъектом МСП по № 209-ФЗ</a:t>
            </a:r>
            <a:endParaRPr 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3345" y="2284687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Да, может.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r>
              <a:rPr lang="ru-RU" sz="1600" dirty="0" smtClean="0"/>
              <a:t>Например: </a:t>
            </a:r>
          </a:p>
          <a:p>
            <a:pPr algn="just"/>
            <a:r>
              <a:rPr lang="ru-RU" sz="1600" dirty="0" smtClean="0"/>
              <a:t>ц</a:t>
            </a:r>
            <a:r>
              <a:rPr lang="ru-RU" sz="1600" dirty="0"/>
              <a:t>) закупки услуг образовательных организаций (за исключением услуг образовательных организаций, созданных в организационно-правовой форме потребительских кооперативов</a:t>
            </a:r>
            <a:r>
              <a:rPr lang="ru-RU" sz="1600" dirty="0" smtClean="0"/>
              <a:t>);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ЕИС признак</a:t>
            </a:r>
            <a:r>
              <a:rPr lang="ru-RU" sz="1600" dirty="0" smtClean="0"/>
              <a:t>: «</a:t>
            </a:r>
            <a:r>
              <a:rPr lang="ru-RU" sz="1600" dirty="0"/>
              <a:t>исключения по </a:t>
            </a:r>
            <a:r>
              <a:rPr lang="ru-RU" sz="1600" dirty="0" smtClean="0"/>
              <a:t>п.7»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Договор заключен с МСП (т.е. «на общих основаниях»).</a:t>
            </a:r>
            <a:endParaRPr lang="ru-RU" sz="1600" dirty="0"/>
          </a:p>
          <a:p>
            <a:pPr algn="just"/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61558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Может ли исключение быть закупкой на общих основаниях 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1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3345" y="228468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Да, может.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r>
              <a:rPr lang="ru-RU" sz="1600" dirty="0" smtClean="0"/>
              <a:t>Например: </a:t>
            </a:r>
          </a:p>
          <a:p>
            <a:pPr algn="just"/>
            <a:r>
              <a:rPr lang="ru-RU" sz="1600" dirty="0" smtClean="0"/>
              <a:t>ц</a:t>
            </a:r>
            <a:r>
              <a:rPr lang="ru-RU" sz="1600" dirty="0"/>
              <a:t>) закупки услуг образовательных организаций (за исключением услуг образовательных организаций, созданных в организационно-правовой форме потребительских кооперативов</a:t>
            </a:r>
            <a:r>
              <a:rPr lang="ru-RU" sz="1600" dirty="0" smtClean="0"/>
              <a:t>);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ЕИС перечень ТРУ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ЕИС признак</a:t>
            </a:r>
            <a:r>
              <a:rPr lang="ru-RU" sz="1600" dirty="0" smtClean="0"/>
              <a:t>: «</a:t>
            </a:r>
            <a:r>
              <a:rPr lang="ru-RU" sz="1600" dirty="0"/>
              <a:t>исключения по </a:t>
            </a:r>
            <a:r>
              <a:rPr lang="ru-RU" sz="1600" dirty="0" smtClean="0"/>
              <a:t>п.7»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ЕИС признак: «закупка только у МСП»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Договор заключен с МСП (т.е. «</a:t>
            </a:r>
            <a:r>
              <a:rPr lang="ru-RU" sz="1600" dirty="0" err="1" smtClean="0"/>
              <a:t>спецторги</a:t>
            </a:r>
            <a:r>
              <a:rPr lang="ru-RU" sz="1600" dirty="0" smtClean="0"/>
              <a:t>»).</a:t>
            </a:r>
            <a:endParaRPr lang="ru-RU" sz="1600" dirty="0"/>
          </a:p>
          <a:p>
            <a:pPr algn="just"/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3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61558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Может ли исключение быть «</a:t>
            </a:r>
            <a:r>
              <a:rPr lang="ru-RU" sz="2000" b="1" i="1" dirty="0" err="1" smtClean="0">
                <a:latin typeface="Trebuchet MS" panose="020B0603020202020204" pitchFamily="34" charset="0"/>
              </a:rPr>
              <a:t>спецторгами</a:t>
            </a:r>
            <a:r>
              <a:rPr lang="ru-RU" sz="2000" b="1" i="1" dirty="0" smtClean="0">
                <a:latin typeface="Trebuchet MS" panose="020B0603020202020204" pitchFamily="34" charset="0"/>
              </a:rPr>
              <a:t>» 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994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5544" y="2305952"/>
            <a:ext cx="76767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этом запрет на осуществление закупок, участниками которых </a:t>
            </a:r>
            <a:r>
              <a:rPr lang="ru-RU" sz="1600" dirty="0" smtClean="0"/>
              <a:t>являются только </a:t>
            </a:r>
            <a:r>
              <a:rPr lang="ru-RU" sz="1600" dirty="0"/>
              <a:t>субъекты МСП, из предусмотренного пунктом 7 Положения </a:t>
            </a:r>
            <a:r>
              <a:rPr lang="ru-RU" sz="1600" dirty="0" smtClean="0"/>
              <a:t>перечня закупок </a:t>
            </a:r>
            <a:r>
              <a:rPr lang="ru-RU" sz="1600" dirty="0"/>
              <a:t>Постановлением № 1352 не установлен (при условии </a:t>
            </a:r>
            <a:r>
              <a:rPr lang="ru-RU" sz="1600" dirty="0" smtClean="0"/>
              <a:t>соблюдения при </a:t>
            </a:r>
            <a:r>
              <a:rPr lang="ru-RU" sz="1600" dirty="0"/>
              <a:t>осуществлении соответствующих закупок требований Закона № </a:t>
            </a:r>
            <a:r>
              <a:rPr lang="ru-RU" sz="1600" dirty="0" smtClean="0"/>
              <a:t>223-ФЗ и </a:t>
            </a:r>
            <a:r>
              <a:rPr lang="ru-RU" sz="1600" dirty="0"/>
              <a:t>Постановления № 1352).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3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5544" y="1344915"/>
            <a:ext cx="7676707" cy="54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Письмо Минфина от 08.02.2022 г. № 24-07-07/8404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4673" y="1700680"/>
            <a:ext cx="2949221" cy="875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Отчет у МСП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1878816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1878817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44113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Отчет по сумме договора ?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44113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Отчет по 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фактической оплате ?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88681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Отчет по договору / оплате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5400286"/>
            <a:ext cx="8976049" cy="13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730" y="813215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0"/>
            <a:r>
              <a:rPr lang="ru-RU" sz="1600" b="1" dirty="0" smtClean="0"/>
              <a:t>Пункт 5.</a:t>
            </a:r>
            <a:r>
              <a:rPr lang="ru-RU" sz="1600" dirty="0" smtClean="0"/>
              <a:t> Годовой </a:t>
            </a:r>
            <a:r>
              <a:rPr lang="ru-RU" sz="1600" dirty="0"/>
              <a:t>объем закупок у субъектов малого и среднего предпринимательства устанавливается в размере не менее чем 20 </a:t>
            </a:r>
            <a:r>
              <a:rPr lang="ru-RU" sz="1600" dirty="0" smtClean="0"/>
              <a:t>% совокупного </a:t>
            </a:r>
            <a:r>
              <a:rPr lang="ru-RU" sz="1600" dirty="0"/>
              <a:t>годового стоимостного объема </a:t>
            </a:r>
            <a:r>
              <a:rPr lang="ru-RU" sz="1600" b="1" u="sng" dirty="0">
                <a:solidFill>
                  <a:srgbClr val="FF0000"/>
                </a:solidFill>
              </a:rPr>
              <a:t>договоров, заключенных заказчиками по результатам </a:t>
            </a:r>
            <a:r>
              <a:rPr lang="ru-RU" sz="1600" b="1" u="sng" dirty="0" smtClean="0">
                <a:solidFill>
                  <a:srgbClr val="FF0000"/>
                </a:solidFill>
              </a:rPr>
              <a:t>закупок</a:t>
            </a:r>
            <a:r>
              <a:rPr lang="ru-RU" sz="1600" dirty="0" smtClean="0"/>
              <a:t>.</a:t>
            </a:r>
          </a:p>
          <a:p>
            <a:pPr algn="just" defTabSz="914210"/>
            <a:endParaRPr lang="ru-RU" sz="1600" dirty="0" smtClean="0"/>
          </a:p>
          <a:p>
            <a:pPr algn="just" defTabSz="914210"/>
            <a:r>
              <a:rPr lang="ru-RU" sz="1600" b="1" dirty="0" smtClean="0"/>
              <a:t>Пункт 6.</a:t>
            </a:r>
            <a:r>
              <a:rPr lang="ru-RU" sz="1600" dirty="0" smtClean="0"/>
              <a:t> При </a:t>
            </a:r>
            <a:r>
              <a:rPr lang="ru-RU" sz="1600" b="1" dirty="0">
                <a:solidFill>
                  <a:srgbClr val="FF0000"/>
                </a:solidFill>
              </a:rPr>
              <a:t>расчете годового объема закупок у субъектов </a:t>
            </a:r>
            <a:r>
              <a:rPr lang="ru-RU" sz="1600" b="1" dirty="0" smtClean="0">
                <a:solidFill>
                  <a:srgbClr val="FF0000"/>
                </a:solidFill>
              </a:rPr>
              <a:t>МСП </a:t>
            </a:r>
            <a:r>
              <a:rPr lang="ru-RU" sz="1600" dirty="0"/>
              <a:t>учитываются </a:t>
            </a:r>
            <a:r>
              <a:rPr lang="ru-RU" sz="1600" b="1" u="sng" dirty="0">
                <a:solidFill>
                  <a:srgbClr val="FF0000"/>
                </a:solidFill>
              </a:rPr>
              <a:t>договоры, заключенные </a:t>
            </a:r>
            <a:r>
              <a:rPr lang="ru-RU" sz="1600" dirty="0"/>
              <a:t>заказчиками с субъектами </a:t>
            </a:r>
            <a:r>
              <a:rPr lang="ru-RU" sz="1600" dirty="0" smtClean="0"/>
              <a:t>МСП по </a:t>
            </a:r>
            <a:r>
              <a:rPr lang="ru-RU" sz="1600" dirty="0"/>
              <a:t>результатам закупок, осуществленных в соответствии с подпунктами </a:t>
            </a:r>
            <a:r>
              <a:rPr lang="ru-RU" sz="1600" b="1" dirty="0" smtClean="0">
                <a:solidFill>
                  <a:srgbClr val="FF0000"/>
                </a:solidFill>
              </a:rPr>
              <a:t>«а»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ru-RU" sz="1600" b="1" dirty="0" smtClean="0">
                <a:solidFill>
                  <a:srgbClr val="FF0000"/>
                </a:solidFill>
              </a:rPr>
              <a:t>«б» </a:t>
            </a:r>
            <a:r>
              <a:rPr lang="ru-RU" sz="1600" dirty="0"/>
              <a:t>пункта 4 </a:t>
            </a:r>
            <a:r>
              <a:rPr lang="ru-RU" sz="1600" dirty="0" smtClean="0"/>
              <a:t>Положения</a:t>
            </a:r>
            <a:r>
              <a:rPr lang="ru-RU" sz="1600" dirty="0"/>
              <a:t>, а также договоры, </a:t>
            </a:r>
            <a:r>
              <a:rPr lang="ru-RU" sz="1600" b="1" dirty="0">
                <a:solidFill>
                  <a:srgbClr val="FF0000"/>
                </a:solidFill>
              </a:rPr>
              <a:t>заключенные поставщиками </a:t>
            </a:r>
            <a:r>
              <a:rPr lang="ru-RU" sz="1600" dirty="0"/>
              <a:t>(исполнителями, подрядчиками) непосредственно с субъектами </a:t>
            </a:r>
            <a:r>
              <a:rPr lang="ru-RU" sz="1600" dirty="0" smtClean="0"/>
              <a:t>МСП </a:t>
            </a:r>
            <a:r>
              <a:rPr lang="ru-RU" sz="1600" dirty="0"/>
              <a:t>в целях исполнения договоров, заключенных поставщиками (исполнителями, подрядчиками) с заказчиками по результатам закупок, осуществленных в соответствии с подпунктом </a:t>
            </a:r>
            <a:r>
              <a:rPr lang="ru-RU" sz="1600" b="1" dirty="0" smtClean="0">
                <a:solidFill>
                  <a:srgbClr val="FF0000"/>
                </a:solidFill>
              </a:rPr>
              <a:t>«в»</a:t>
            </a:r>
            <a:r>
              <a:rPr lang="ru-RU" sz="1600" dirty="0" smtClean="0"/>
              <a:t> </a:t>
            </a:r>
            <a:r>
              <a:rPr lang="ru-RU" sz="1600" dirty="0"/>
              <a:t>пункта 4 </a:t>
            </a:r>
            <a:r>
              <a:rPr lang="ru-RU" sz="1600" dirty="0" smtClean="0"/>
              <a:t>Положения</a:t>
            </a:r>
            <a:r>
              <a:rPr lang="ru-RU" sz="1600" dirty="0"/>
              <a:t>, с учетом </a:t>
            </a:r>
            <a:r>
              <a:rPr lang="ru-RU" sz="1600" dirty="0" smtClean="0"/>
              <a:t>особенностей</a:t>
            </a:r>
            <a:r>
              <a:rPr lang="ru-RU" sz="1600" dirty="0"/>
              <a:t> </a:t>
            </a:r>
            <a:r>
              <a:rPr lang="ru-RU" sz="1600" dirty="0" smtClean="0"/>
              <a:t>…</a:t>
            </a:r>
          </a:p>
          <a:p>
            <a:pPr algn="just" defTabSz="914210"/>
            <a:endParaRPr lang="ru-RU" sz="1600" dirty="0"/>
          </a:p>
          <a:p>
            <a:pPr algn="just" defTabSz="914210"/>
            <a:r>
              <a:rPr lang="ru-RU" sz="1600" b="1" dirty="0" smtClean="0"/>
              <a:t>Пункт 6.1. </a:t>
            </a:r>
            <a:r>
              <a:rPr lang="ru-RU" sz="1600" dirty="0" smtClean="0"/>
              <a:t>В </a:t>
            </a:r>
            <a:r>
              <a:rPr lang="ru-RU" sz="1600" dirty="0"/>
              <a:t>случае </a:t>
            </a:r>
            <a:r>
              <a:rPr lang="ru-RU" sz="1600" b="1" dirty="0">
                <a:solidFill>
                  <a:srgbClr val="FF0000"/>
                </a:solidFill>
              </a:rPr>
              <a:t>планирования</a:t>
            </a:r>
            <a:r>
              <a:rPr lang="ru-RU" sz="1600" dirty="0"/>
              <a:t> заключения, </a:t>
            </a:r>
            <a:r>
              <a:rPr lang="ru-RU" sz="1600" b="1" dirty="0">
                <a:solidFill>
                  <a:srgbClr val="FF0000"/>
                </a:solidFill>
              </a:rPr>
              <a:t>заключения</a:t>
            </a:r>
            <a:r>
              <a:rPr lang="ru-RU" sz="1600" dirty="0"/>
              <a:t> договоров по результатам закупок, предусмотренных подпунктами «а» и «б» пункта 4 Положения, срок исполнения которых </a:t>
            </a:r>
            <a:r>
              <a:rPr lang="ru-RU" sz="1600" b="1" dirty="0">
                <a:solidFill>
                  <a:srgbClr val="FF0000"/>
                </a:solidFill>
              </a:rPr>
              <a:t>превышает один календарный год</a:t>
            </a:r>
            <a:r>
              <a:rPr lang="ru-RU" sz="1600" dirty="0"/>
              <a:t>, при расчете годового объема закупок у субъектов МСП учитываются совокупные годовые стоимостные объемы закупок, рассчитанные </a:t>
            </a:r>
            <a:r>
              <a:rPr lang="ru-RU" sz="1600" b="1" dirty="0">
                <a:solidFill>
                  <a:srgbClr val="FF0000"/>
                </a:solidFill>
              </a:rPr>
              <a:t>на соответствующий календарный год согласно сведениям</a:t>
            </a:r>
            <a:r>
              <a:rPr lang="ru-RU" sz="1600" dirty="0"/>
              <a:t>, содержащимся в плане закупки (плане закупки инновационной продукции, высокотехнологичной продукции, лекарственных средств), проектах таких планов или </a:t>
            </a:r>
            <a:r>
              <a:rPr lang="ru-RU" sz="1600" b="1" u="sng" dirty="0">
                <a:solidFill>
                  <a:srgbClr val="FF0000"/>
                </a:solidFill>
              </a:rPr>
              <a:t>в заключенных по результатам закупки договорах</a:t>
            </a:r>
            <a:r>
              <a:rPr lang="ru-RU" sz="1600" u="sng" dirty="0"/>
              <a:t>, </a:t>
            </a:r>
            <a:r>
              <a:rPr lang="ru-RU" sz="1600" b="1" u="sng" dirty="0">
                <a:solidFill>
                  <a:srgbClr val="FF0000"/>
                </a:solidFill>
              </a:rPr>
              <a:t>об объемах оплаты договора в течение каждого года его исполнения</a:t>
            </a:r>
            <a:r>
              <a:rPr lang="ru-RU" sz="1600" b="1" u="sng" dirty="0" smtClean="0">
                <a:solidFill>
                  <a:srgbClr val="FF0000"/>
                </a:solidFill>
              </a:rPr>
              <a:t>.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107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Долгий </a:t>
            </a: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договор в ЕИС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5" y="1501366"/>
            <a:ext cx="5201856" cy="3091899"/>
          </a:xfrm>
          <a:prstGeom prst="rect">
            <a:avLst/>
          </a:prstGeom>
        </p:spPr>
      </p:pic>
      <p:pic>
        <p:nvPicPr>
          <p:cNvPr id="4" name="a0615a22-8d36-478d-965d-deb911e5697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85" y="2105246"/>
            <a:ext cx="4301896" cy="38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813215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17.11.2021 г. № НК-11/14844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6" y="1575865"/>
            <a:ext cx="8339513" cy="455403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47249" y="3237723"/>
            <a:ext cx="1683600" cy="9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1336" y="3676261"/>
            <a:ext cx="3847399" cy="124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16825" y="3676261"/>
            <a:ext cx="243528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91336" y="4086808"/>
            <a:ext cx="5601554" cy="311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92617" y="4488025"/>
            <a:ext cx="507593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86196" y="5347449"/>
            <a:ext cx="256591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72278" y="5794310"/>
            <a:ext cx="3542522" cy="411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72278" y="6199645"/>
            <a:ext cx="7256106" cy="3195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147249" y="5776658"/>
            <a:ext cx="1683600" cy="176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5197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776482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17.11.2021 г. № НК-11/14844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437442"/>
            <a:ext cx="8593494" cy="2528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4077309"/>
            <a:ext cx="8593494" cy="249217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4055629" y="4385388"/>
            <a:ext cx="3539489" cy="1244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53573" y="5322954"/>
            <a:ext cx="1807519" cy="4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95560" y="6569040"/>
            <a:ext cx="1807519" cy="4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61092" y="6137203"/>
            <a:ext cx="138514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426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1000417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17.11.2021 г. № НК-11/14844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853209"/>
            <a:ext cx="8830849" cy="434124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545694" y="3470988"/>
            <a:ext cx="5489588" cy="4043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16298" y="3041780"/>
            <a:ext cx="3094241" cy="3421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63418" y="5262465"/>
            <a:ext cx="3431904" cy="435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545694" y="5728458"/>
            <a:ext cx="5349628" cy="217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8502" y="6194452"/>
            <a:ext cx="1548959" cy="217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2480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1000417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03.11.2021 г. № НК-11/14296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2033116"/>
            <a:ext cx="8658808" cy="342116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16298" y="4578222"/>
            <a:ext cx="4521824" cy="1243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35232" y="5016249"/>
            <a:ext cx="261282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5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95489" y="1780952"/>
            <a:ext cx="6611987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Письмо Минфина от 29.12.2021 г. № 24-04-09/107427</a:t>
            </a:r>
            <a:endParaRPr lang="ru-RU" sz="1600" dirty="0">
              <a:solidFill>
                <a:srgbClr val="1F497D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Название 2"/>
          <p:cNvSpPr txBox="1">
            <a:spLocks/>
          </p:cNvSpPr>
          <p:nvPr/>
        </p:nvSpPr>
        <p:spPr bwMode="auto">
          <a:xfrm>
            <a:off x="467543" y="542568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Фонды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6" y="2665445"/>
            <a:ext cx="83343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518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1000417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03.11.2021 г. № НК-11/14296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7" y="1737263"/>
            <a:ext cx="8518849" cy="428142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586204" y="3359021"/>
            <a:ext cx="5047861" cy="9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1667" y="3785120"/>
            <a:ext cx="2873378" cy="310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1667" y="4712277"/>
            <a:ext cx="842918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46500" y="5579706"/>
            <a:ext cx="4648014" cy="34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871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Отчет у МСП по оплате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801" y="1120786"/>
            <a:ext cx="818228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Минфина № 24-01-08/105706 от 03.12.2020 г.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742267"/>
            <a:ext cx="8273143" cy="4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4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4673" y="1700680"/>
            <a:ext cx="2949221" cy="875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Отчет у МСП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1878816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1878817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44113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Отчет по сумме договора ?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44113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Отчет по 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фактической оплате ?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6276" y="3017720"/>
            <a:ext cx="3587007" cy="2453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17958" y="3017720"/>
            <a:ext cx="3587007" cy="2453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5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1522931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03.11.2021 г. № НК-11/14296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13215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Договор расторгнут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2517304"/>
            <a:ext cx="8742784" cy="1223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3837700"/>
            <a:ext cx="8830849" cy="121105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483568" y="2873829"/>
            <a:ext cx="3545632" cy="9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5943" y="5048751"/>
            <a:ext cx="7791061" cy="453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35722" y="4626963"/>
            <a:ext cx="3191070" cy="3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4050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1522931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03.11.2021 г. № НК-11/14296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13215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Рамочный договор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5" y="2275552"/>
            <a:ext cx="8607039" cy="345426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777274" y="4861248"/>
            <a:ext cx="4053575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737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1867216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03.11.2021 г. № НК-11/14296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13215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Рамочный договор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65" y="2648777"/>
            <a:ext cx="8285584" cy="287209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613897" y="3396342"/>
            <a:ext cx="7216952" cy="933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53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3345" y="2284687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Исключения по </a:t>
            </a:r>
            <a:r>
              <a:rPr lang="ru-RU" sz="1600" dirty="0" err="1" smtClean="0"/>
              <a:t>пп</a:t>
            </a:r>
            <a:r>
              <a:rPr lang="ru-RU" sz="1600" dirty="0" smtClean="0"/>
              <a:t>. «е», «ж» п. 7 № 1352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Есть в исключениях;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Нет в строках отчетности.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r>
              <a:rPr lang="ru-RU" sz="1600" dirty="0"/>
              <a:t>Письмо </a:t>
            </a:r>
            <a:r>
              <a:rPr lang="ru-RU" sz="1600" dirty="0" err="1"/>
              <a:t>Минэка</a:t>
            </a:r>
            <a:r>
              <a:rPr lang="ru-RU" sz="1600" dirty="0"/>
              <a:t> РФ от 22 января 2016 г. № Д28и-171</a:t>
            </a:r>
          </a:p>
          <a:p>
            <a:pPr algn="just"/>
            <a:r>
              <a:rPr lang="ru-RU" sz="1600" dirty="0"/>
              <a:t>Таким образом, объем закупок у субъектов малого и среднего предпринимательства рассчитываются в соответствии с порядком расчета, указанном в пункте 7 Положения, при этом в Форме не указываются закупки, сведения о которых составляют государственную тайну, при условии, что такие сведения содержатся в документации о закупке или в проекте договора и закупки, в отношении которых принято решение Правительства Российской Федерации в соответствии с частью 16 статьи 4 № 223-ФЗ.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7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61558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Закрытые закупки 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25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7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7363" y="1943276"/>
            <a:ext cx="8400737" cy="547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Письмо Минфина № 29-01-12/102294 от 15.12.2021 г. 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59" y="2860901"/>
            <a:ext cx="8387289" cy="15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7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4673" y="1700680"/>
            <a:ext cx="2949221" cy="875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Закрытые закупки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1878816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1878817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44113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Не учитывать в строке «1»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44113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Учитывать в строке «1», но не учитывать в строке «2»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8514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Вопрос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3718" y="1876090"/>
            <a:ext cx="6356562" cy="1420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F497D"/>
                </a:solidFill>
              </a:rPr>
              <a:t>Договор заключен </a:t>
            </a:r>
            <a:r>
              <a:rPr lang="ru-RU" sz="2000" dirty="0">
                <a:solidFill>
                  <a:srgbClr val="1F497D"/>
                </a:solidFill>
              </a:rPr>
              <a:t>в конце 2022 года, </a:t>
            </a:r>
            <a:r>
              <a:rPr lang="ru-RU" sz="2000" dirty="0" smtClean="0">
                <a:solidFill>
                  <a:srgbClr val="1F497D"/>
                </a:solidFill>
              </a:rPr>
              <a:t>а </a:t>
            </a:r>
            <a:r>
              <a:rPr lang="ru-RU" sz="2000" dirty="0">
                <a:solidFill>
                  <a:srgbClr val="1F497D"/>
                </a:solidFill>
              </a:rPr>
              <a:t>оплата по нему в 2023 </a:t>
            </a:r>
            <a:r>
              <a:rPr lang="ru-RU" sz="2000" dirty="0" smtClean="0">
                <a:solidFill>
                  <a:srgbClr val="1F497D"/>
                </a:solidFill>
              </a:rPr>
              <a:t>году. </a:t>
            </a:r>
          </a:p>
          <a:p>
            <a:pPr algn="ctr"/>
            <a:r>
              <a:rPr lang="ru-RU" sz="2000" dirty="0" smtClean="0">
                <a:solidFill>
                  <a:srgbClr val="1F497D"/>
                </a:solidFill>
              </a:rPr>
              <a:t>В расчет </a:t>
            </a:r>
            <a:r>
              <a:rPr lang="ru-RU" sz="2000" dirty="0">
                <a:solidFill>
                  <a:srgbClr val="1F497D"/>
                </a:solidFill>
              </a:rPr>
              <a:t>закупок у </a:t>
            </a:r>
            <a:r>
              <a:rPr lang="ru-RU" sz="2000" dirty="0" smtClean="0">
                <a:solidFill>
                  <a:srgbClr val="1F497D"/>
                </a:solidFill>
              </a:rPr>
              <a:t>МСП </a:t>
            </a:r>
            <a:r>
              <a:rPr lang="ru-RU" sz="2000" dirty="0">
                <a:solidFill>
                  <a:srgbClr val="1F497D"/>
                </a:solidFill>
              </a:rPr>
              <a:t>за какой год он попадает?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3284" y="3673785"/>
          <a:ext cx="8817429" cy="2011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76"/>
                <a:gridCol w="2236728"/>
                <a:gridCol w="1349399"/>
                <a:gridCol w="1169775"/>
                <a:gridCol w="2249422"/>
                <a:gridCol w="1439529"/>
              </a:tblGrid>
              <a:tr h="150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  <a:r>
                        <a:rPr lang="ru-RU" sz="1000" dirty="0" smtClean="0">
                          <a:effectLst/>
                        </a:rPr>
                        <a:t>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Общий стоимостной объем договоров, заключенных заказчиком по результатам закупок в отчетном году (тыс. рублей)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договоров, заключенных заказчиком по результатам закупок в отчетном году (единиц)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заключено договоров по результатам закупок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10 000,00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8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2"/>
          <p:cNvSpPr txBox="1">
            <a:spLocks/>
          </p:cNvSpPr>
          <p:nvPr/>
        </p:nvSpPr>
        <p:spPr bwMode="auto">
          <a:xfrm>
            <a:off x="463345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Кто применяет ПП № 1352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5770" y="2095345"/>
            <a:ext cx="3871120" cy="1054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Единый реестр субъектов МСП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31281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Проверка 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" y="3241856"/>
            <a:ext cx="8826759" cy="34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8514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Вопрос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3718" y="1876090"/>
            <a:ext cx="6356562" cy="1420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F497D"/>
                </a:solidFill>
              </a:rPr>
              <a:t>Договор заключен в конце 2022 года, а оплата по нему в 2023 году. </a:t>
            </a:r>
          </a:p>
          <a:p>
            <a:pPr algn="ctr"/>
            <a:r>
              <a:rPr lang="ru-RU" sz="2000" dirty="0">
                <a:solidFill>
                  <a:srgbClr val="1F497D"/>
                </a:solidFill>
              </a:rPr>
              <a:t>В расчет закупок у </a:t>
            </a:r>
            <a:r>
              <a:rPr lang="ru-RU" sz="2000" dirty="0" smtClean="0">
                <a:solidFill>
                  <a:srgbClr val="1F497D"/>
                </a:solidFill>
              </a:rPr>
              <a:t>МСП </a:t>
            </a:r>
            <a:r>
              <a:rPr lang="ru-RU" sz="2000" dirty="0">
                <a:solidFill>
                  <a:srgbClr val="1F497D"/>
                </a:solidFill>
              </a:rPr>
              <a:t>за какой год он попадает?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3284" y="3673785"/>
          <a:ext cx="8817429" cy="2011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76"/>
                <a:gridCol w="2236728"/>
                <a:gridCol w="1349399"/>
                <a:gridCol w="1169775"/>
                <a:gridCol w="2249422"/>
                <a:gridCol w="1439529"/>
              </a:tblGrid>
              <a:tr h="150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  <a:r>
                        <a:rPr lang="ru-RU" sz="1000" dirty="0" smtClean="0">
                          <a:effectLst/>
                        </a:rPr>
                        <a:t>показателя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Общий стоимостной объем договоров, заключенных заказчиком по результатам закупок в отчетном году (тыс. рублей)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договоров, заключенных заказчиком по результатам закупок в отчетном году (единиц)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заключено договоров по результатам закупок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10 000,00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Особенность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8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Пример заполнения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0818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98" y="123140"/>
            <a:ext cx="89107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 № 1: 1 000 000,00 – исполнение 2021 г. – заключен не с МСП</a:t>
            </a: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 № 2: 5 000 000,00 – исполнение 2021 г. – 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заключен с МСП (</a:t>
            </a:r>
            <a:r>
              <a:rPr lang="ru-RU" b="1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пп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. «а»)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 № 3: 4 000 000,00 – исполнение 2021 – 2022 г. (2 000 000,00 / 2 000 000,00) – 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заключен с МСП («</a:t>
            </a:r>
            <a:r>
              <a:rPr lang="ru-RU" b="1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спецторги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 № 4: 700 000,00 – исполнение 2021 г. (расторжение без оплат) – 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заключен с МСП «</a:t>
            </a:r>
            <a:r>
              <a:rPr lang="ru-RU" b="1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микропредприятие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» («</a:t>
            </a:r>
            <a:r>
              <a:rPr lang="ru-RU" b="1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спецторги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 № 5: 1 500 000,00 – исполнение 2021 г. – водоснабжение – заключен не с МСП</a:t>
            </a: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 № 6: 2 000 000,00 – исполнение 2021 г. – водоотведение – заключен не с МСП</a:t>
            </a: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Договоры № 7: 400 000,00 – 6 договоров (до 100 </a:t>
            </a:r>
            <a:r>
              <a:rPr lang="ru-RU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.) – исполнение 2021 г. – 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заключен с МСП «</a:t>
            </a:r>
            <a:r>
              <a:rPr lang="ru-RU" b="1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микропредприятие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Договоры № 8: 300 000,00 – 4 договора (до 100 </a:t>
            </a:r>
            <a:r>
              <a:rPr lang="ru-RU" dirty="0" err="1">
                <a:latin typeface="Times New Roman CYR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.) – исполнение 2021 г. – заключен не с МСП </a:t>
            </a:r>
            <a:endParaRPr lang="ru-RU" sz="1600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21298" y="2695589"/>
          <a:ext cx="8817429" cy="4022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76"/>
                <a:gridCol w="2236728"/>
                <a:gridCol w="1349399"/>
                <a:gridCol w="1169775"/>
                <a:gridCol w="2249422"/>
                <a:gridCol w="1439529"/>
              </a:tblGrid>
              <a:tr h="150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Общий стоимостной объем договоров, заключенных заказчиком по результатам закупок в отчетном году (тыс. рублей)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договоров, заключенных заказчиком по результатам закупок в отчетном году (единиц)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1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заключено договоров по результатам закупок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14 </a:t>
                      </a:r>
                      <a:r>
                        <a:rPr lang="ru-RU" sz="1000" b="1" dirty="0" smtClean="0">
                          <a:effectLst/>
                        </a:rPr>
                        <a:t>900,00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16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12 </a:t>
                      </a:r>
                      <a:r>
                        <a:rPr lang="ru-RU" sz="1000" b="1" dirty="0" smtClean="0">
                          <a:effectLst/>
                        </a:rPr>
                        <a:t>900,00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0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договоры, заключенные по результатам закупок товаров, работ или услуг, которые относятся к сфере деятельности субъектов естественных монополий в соответствии с Федеральным законом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"О естественных монополиях"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3 </a:t>
                      </a:r>
                      <a:r>
                        <a:rPr lang="ru-RU" sz="1000" b="1" dirty="0" smtClean="0">
                          <a:effectLst/>
                        </a:rPr>
                        <a:t>500,00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3 </a:t>
                      </a:r>
                      <a:r>
                        <a:rPr lang="ru-RU" sz="1000" b="1" dirty="0" smtClean="0">
                          <a:effectLst/>
                        </a:rPr>
                        <a:t>500,00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заключено договоров за вычетом договоров, …</a:t>
                      </a:r>
                      <a:endParaRPr lang="ru-RU" sz="11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11 </a:t>
                      </a: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14</a:t>
                      </a:r>
                      <a:endParaRPr lang="ru-RU" sz="11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9 </a:t>
                      </a: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79" marR="639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8968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63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910"/>
                <a:gridCol w="2398035"/>
                <a:gridCol w="1399377"/>
                <a:gridCol w="1213100"/>
                <a:gridCol w="2332733"/>
                <a:gridCol w="1492845"/>
              </a:tblGrid>
              <a:tr h="1231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Общий стоимостной объем договоров, заключенных заказчиком по результатам закупок в отчетном году (тыс. рублей)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договоров, заключенных заказчиком по результатам закупок в отчетном году (единиц)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0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 заключено договоров по результатам закупок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14 </a:t>
                      </a:r>
                      <a:r>
                        <a:rPr lang="ru-RU" sz="1000" b="1" dirty="0" smtClean="0">
                          <a:effectLst/>
                        </a:rPr>
                        <a:t>900,00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16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12 900 </a:t>
                      </a:r>
                      <a:r>
                        <a:rPr lang="ru-RU" sz="1000" b="1" dirty="0" smtClean="0">
                          <a:effectLst/>
                        </a:rPr>
                        <a:t>,</a:t>
                      </a:r>
                      <a:r>
                        <a:rPr lang="ru-RU" sz="1000" b="1" dirty="0">
                          <a:effectLst/>
                        </a:rPr>
                        <a:t>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из них: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…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8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договоры, заключенные по результатам закупок товаров, работ или услуг, которые относятся к сфере деятельности субъектов естественных монополий в соответствии с Федеральным законом </a:t>
                      </a:r>
                      <a:r>
                        <a:rPr lang="ru-RU" sz="800" dirty="0" smtClean="0">
                          <a:effectLst/>
                        </a:rPr>
                        <a:t>"</a:t>
                      </a:r>
                      <a:r>
                        <a:rPr lang="ru-RU" sz="800" dirty="0">
                          <a:effectLst/>
                        </a:rPr>
                        <a:t>О естественных монополиях"</a:t>
                      </a:r>
                      <a:endParaRPr lang="ru-RU" sz="8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3 </a:t>
                      </a:r>
                      <a:r>
                        <a:rPr lang="ru-RU" sz="1000" b="1" dirty="0" smtClean="0">
                          <a:effectLst/>
                        </a:rPr>
                        <a:t>500,00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3 </a:t>
                      </a:r>
                      <a:r>
                        <a:rPr lang="ru-RU" sz="1000" b="1" dirty="0" smtClean="0">
                          <a:effectLst/>
                        </a:rPr>
                        <a:t>500,00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…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 заключено договоров за вычетом договоров, …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11 </a:t>
                      </a: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14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9 </a:t>
                      </a: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 заключено договоров с субъектами малого и среднего предпринимательства … («на общих основаниях»)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5 </a:t>
                      </a: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(5 000 000,00 + 400 000,00)</a:t>
                      </a:r>
                      <a:endParaRPr lang="ru-RU" sz="1000" b="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5 </a:t>
                      </a: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4. 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 заключено договоров с субъектами малого предпринимательства  … («на общих основаниях»)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6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 заключено договоров с субъектами малого и среднего предпринимательства … («</a:t>
                      </a:r>
                      <a:r>
                        <a:rPr lang="ru-RU" sz="700" dirty="0" err="1">
                          <a:effectLst/>
                        </a:rPr>
                        <a:t>спецторги</a:t>
                      </a:r>
                      <a:r>
                        <a:rPr lang="ru-RU" sz="700" dirty="0">
                          <a:effectLst/>
                        </a:rPr>
                        <a:t>»)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4 </a:t>
                      </a:r>
                      <a:r>
                        <a:rPr lang="ru-RU" sz="1000" b="1" dirty="0" smtClean="0">
                          <a:effectLst/>
                        </a:rPr>
                        <a:t>700,00</a:t>
                      </a:r>
                      <a:endParaRPr lang="ru-RU" sz="1000" b="1" dirty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(4 000 000,00 + 700 000,00)</a:t>
                      </a:r>
                      <a:endParaRPr lang="ru-RU" sz="900" b="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2 </a:t>
                      </a:r>
                      <a:r>
                        <a:rPr lang="ru-RU" sz="1000" b="1" dirty="0" smtClean="0">
                          <a:effectLst/>
                        </a:rPr>
                        <a:t>700,00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 заключено договоров с субъектами малого предпринимательства … («</a:t>
                      </a:r>
                      <a:r>
                        <a:rPr lang="ru-RU" sz="700" dirty="0" err="1">
                          <a:effectLst/>
                        </a:rPr>
                        <a:t>спецторги</a:t>
                      </a:r>
                      <a:r>
                        <a:rPr lang="ru-RU" sz="700" dirty="0">
                          <a:effectLst/>
                        </a:rPr>
                        <a:t>»)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700,00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700,00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Субподряд с субъектами малого и среднего предпринимательства …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Субподряд с субъектами малого предпринимательства …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Субподряд с субъектами малого и среднего предпринимательства </a:t>
                      </a:r>
                      <a:r>
                        <a:rPr lang="ru-RU" sz="700" dirty="0" err="1">
                          <a:effectLst/>
                        </a:rPr>
                        <a:t>пп</a:t>
                      </a:r>
                      <a:r>
                        <a:rPr lang="ru-RU" sz="700" dirty="0">
                          <a:effectLst/>
                        </a:rPr>
                        <a:t>. «ю» п. 7 ПП РФ № 1352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</a:t>
                      </a:r>
                      <a:endParaRPr lang="ru-RU" sz="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Субподряд с субъектами малого предпринимательства </a:t>
                      </a:r>
                      <a:r>
                        <a:rPr lang="ru-RU" sz="700" dirty="0" err="1">
                          <a:effectLst/>
                        </a:rPr>
                        <a:t>пп</a:t>
                      </a:r>
                      <a:r>
                        <a:rPr lang="ru-RU" sz="700" dirty="0">
                          <a:effectLst/>
                        </a:rPr>
                        <a:t>. «ю» п. 7 ПП РФ № 1352</a:t>
                      </a:r>
                      <a:endParaRPr lang="ru-RU" sz="7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0</a:t>
                      </a:r>
                      <a:endParaRPr lang="ru-RU" sz="1000" b="1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31" marR="370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7025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31845" y="619238"/>
          <a:ext cx="8089640" cy="568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916"/>
                <a:gridCol w="6592809"/>
                <a:gridCol w="1069915"/>
              </a:tblGrid>
              <a:tr h="455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показателя</a:t>
                      </a:r>
                      <a:endParaRPr lang="ru-RU" sz="1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(процент)</a:t>
                      </a:r>
                      <a:endParaRPr lang="ru-RU" sz="1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Годовой объем закупок у субъектов малого и среднего предпринимательства (рассчитывается как отношение суммы показателей, указанных в графе 5 позиций 3, 5, 7 и 9 настоящей формы, к показателю, указанному в графе 5 позиции 2 настоящей формы)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86,17 %</a:t>
                      </a:r>
                      <a:endParaRPr lang="ru-RU" sz="16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Годовой объем закупок у субъектов малого и среднего предпринимательства по результатам проведения торгов, иных способов закупки, предусмотренных положением о закупке, в которых участниками закупок являются только субъекты малого и среднего предпринимательства (рассчитывается как отношение показателя, указанного в графе 5 позиции 5 настоящей формы, к показателю, указанному в графе 5 позиции 2 настоящей формы)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28,72 %</a:t>
                      </a:r>
                      <a:endParaRPr lang="ru-RU" sz="16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0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</a:t>
                      </a:r>
                      <a:endParaRPr lang="ru-RU" sz="1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Годовой объем закупок у субъектов малого предпринимательства (рассчитывается как отношение суммы показателей, указанных в графе 5 позиций 4, 6, 8 и 10 настоящей формы, к показателю, указанному в графе 5 позиции 2 настоящей формы)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11,7 %</a:t>
                      </a:r>
                      <a:endParaRPr lang="ru-RU" sz="16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2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</a:t>
                      </a:r>
                      <a:endParaRPr lang="ru-RU" sz="16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Годовой объем закупок у субъектов малого предпринимательства по результатам проведения торгов, иных способов закупки, предусмотренных положением о закупке, в которых участниками закупок являются только субъекты малого и среднего предпринимательства (рассчитывается как отношение показателя, указанного в графе 5 позиции 6 настоящей формы, к показателю, указанному в графе 5 позиции 2 настоящей формы)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7,45 %</a:t>
                      </a:r>
                      <a:endParaRPr lang="ru-RU" sz="1600" b="1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79889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481"/>
            <a:ext cx="9144000" cy="5811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1394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Рекомендации Корпорации МСП по заполнению отчета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908621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52"/>
            <a:ext cx="9144000" cy="2368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2239"/>
            <a:ext cx="9144000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054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602"/>
            <a:ext cx="9144000" cy="3050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9158"/>
            <a:ext cx="9144000" cy="26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218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Рекомендации Корпорации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7248"/>
            <a:ext cx="9144000" cy="24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Электронный магазин ПП РФ № 2323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6571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Как поддержать субъектов МСП</a:t>
            </a:r>
            <a:endParaRPr lang="ru-RU" sz="2000" b="1" i="1" dirty="0">
              <a:solidFill>
                <a:srgbClr val="262626"/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49736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60" y="1116749"/>
            <a:ext cx="5257800" cy="1133475"/>
          </a:xfrm>
          <a:prstGeom prst="rect">
            <a:avLst/>
          </a:prstGeom>
        </p:spPr>
      </p:pic>
      <p:pic>
        <p:nvPicPr>
          <p:cNvPr id="1026" name="Picture 2" descr="http://risovach.ru/upload/2019/06/mem/sasha-belyy_211559532_ori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58" y="2475914"/>
            <a:ext cx="5429004" cy="31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0224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Что нас ждет с 1 июля 2022 г.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55" y="877599"/>
            <a:ext cx="5257800" cy="1133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99" y="2221710"/>
            <a:ext cx="81672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 В </a:t>
            </a:r>
            <a:r>
              <a:rPr lang="ru-RU" dirty="0"/>
              <a:t>ПП 1352 вносятся изменения (п. 20.1);</a:t>
            </a:r>
          </a:p>
          <a:p>
            <a:pPr lvl="0" algn="just"/>
            <a:r>
              <a:rPr lang="ru-RU" dirty="0" smtClean="0"/>
              <a:t>2. Для </a:t>
            </a:r>
            <a:r>
              <a:rPr lang="ru-RU" dirty="0"/>
              <a:t>«</a:t>
            </a:r>
            <a:r>
              <a:rPr lang="ru-RU" dirty="0" err="1"/>
              <a:t>спецторгов</a:t>
            </a:r>
            <a:r>
              <a:rPr lang="ru-RU" dirty="0"/>
              <a:t>» (только у МСП) заказчик вправе включить в </a:t>
            </a:r>
            <a:r>
              <a:rPr lang="ru-RU" dirty="0" err="1"/>
              <a:t>ПоЗ</a:t>
            </a:r>
            <a:r>
              <a:rPr lang="ru-RU" dirty="0"/>
              <a:t> новый способ закупки: неконкурентная закупка </a:t>
            </a:r>
            <a:r>
              <a:rPr lang="ru-RU" u="sng" dirty="0"/>
              <a:t>без определенного названия</a:t>
            </a:r>
            <a:r>
              <a:rPr lang="ru-RU" dirty="0"/>
              <a:t> (т.е. по </a:t>
            </a:r>
            <a:r>
              <a:rPr lang="ru-RU" dirty="0" err="1"/>
              <a:t>ПоЗ</a:t>
            </a:r>
            <a:r>
              <a:rPr lang="ru-RU" dirty="0"/>
              <a:t> я сам устанавливаю ей наименование).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Заказчику не </a:t>
            </a:r>
            <a:r>
              <a:rPr lang="ru-RU" b="1" dirty="0"/>
              <a:t>запрещено использовать закупки у ЕП среди МСП и иные неконкурентные закупки среди МСП, потому что в ПП № 2323 речь о праве включения дополнительного неконкурентного способа закупки. </a:t>
            </a:r>
          </a:p>
          <a:p>
            <a:pPr lvl="0" algn="just"/>
            <a:r>
              <a:rPr lang="ru-RU" dirty="0" smtClean="0"/>
              <a:t>3. Такая </a:t>
            </a:r>
            <a:r>
              <a:rPr lang="ru-RU" dirty="0"/>
              <a:t>закупка проводится в электронной форме на ФЕДЕРАЛЬНЫХ ЭТП;</a:t>
            </a:r>
          </a:p>
          <a:p>
            <a:pPr lvl="0" algn="just"/>
            <a:r>
              <a:rPr lang="ru-RU" dirty="0" smtClean="0"/>
              <a:t>4. Предельная </a:t>
            </a:r>
            <a:r>
              <a:rPr lang="ru-RU" dirty="0"/>
              <a:t>цена договора – 20 млн. руб.;</a:t>
            </a:r>
          </a:p>
          <a:p>
            <a:pPr lvl="0" algn="just"/>
            <a:r>
              <a:rPr lang="ru-RU" dirty="0" smtClean="0"/>
              <a:t>5. Порядок </a:t>
            </a:r>
            <a:r>
              <a:rPr lang="ru-RU" dirty="0"/>
              <a:t>проведения: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Участники </a:t>
            </a:r>
            <a:r>
              <a:rPr lang="ru-RU" dirty="0"/>
              <a:t>размещают на ЭТП предварительное предложение о товарах (работах, услугах</a:t>
            </a:r>
            <a:r>
              <a:rPr lang="ru-RU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Заказчик </a:t>
            </a:r>
            <a:r>
              <a:rPr lang="ru-RU" dirty="0"/>
              <a:t>размещает на ЭТП информацию о том, что он закупает + требования к товарам (работам, услугам), </a:t>
            </a:r>
            <a:r>
              <a:rPr lang="ru-RU" dirty="0" smtClean="0"/>
              <a:t>участнику;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Оператор </a:t>
            </a:r>
            <a:r>
              <a:rPr lang="ru-RU" dirty="0"/>
              <a:t>ЭТП выбирает предварительные предложения, которые подходят под требования </a:t>
            </a:r>
            <a:r>
              <a:rPr lang="ru-RU" dirty="0" smtClean="0"/>
              <a:t>заказчика;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Заказчик </a:t>
            </a:r>
            <a:r>
              <a:rPr lang="ru-RU" dirty="0"/>
              <a:t>по критериям оценки, которые установлены в его </a:t>
            </a:r>
            <a:r>
              <a:rPr lang="ru-RU" dirty="0" err="1"/>
              <a:t>ПоЗ</a:t>
            </a:r>
            <a:r>
              <a:rPr lang="ru-RU" dirty="0"/>
              <a:t>, выбирает победителя среди тех, кого ему направил оператор </a:t>
            </a:r>
            <a:r>
              <a:rPr lang="ru-RU" dirty="0" smtClean="0"/>
              <a:t>ЭТП;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Заключение </a:t>
            </a:r>
            <a:r>
              <a:rPr lang="ru-RU" dirty="0"/>
              <a:t>договора на ЭТП с тем участником, кто был выбран заказчиком победителем, на условиях заказчика и предложения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3153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ЗМО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6681" y="1355833"/>
            <a:ext cx="2949221" cy="1794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Закупки по ПП РФ № 2323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1.Указать в </a:t>
            </a:r>
            <a:r>
              <a:rPr lang="ru-RU" sz="2400" b="1" dirty="0" err="1" smtClean="0">
                <a:solidFill>
                  <a:schemeClr val="bg2"/>
                </a:solidFill>
              </a:rPr>
              <a:t>ПоЗ</a:t>
            </a:r>
            <a:endParaRPr lang="ru-RU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2212761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2212762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Право заказчика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Обязанность заказчика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ЗМО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6681" y="1086862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Обязанность заказчика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172917" y="2915310"/>
            <a:ext cx="756433" cy="9419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6681" y="4078613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НЕТ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ЗМО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6681" y="362037"/>
            <a:ext cx="2949221" cy="2788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Закупки по ПП РФ № 2323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2.Использовать только 2323 для МСП </a:t>
            </a: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2212761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2212762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Право заказчика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Обязанность заказчика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ЗМО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6681" y="1086862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Обязанность заказчика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172917" y="2915310"/>
            <a:ext cx="756433" cy="9419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6681" y="4078613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НЕТ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ЗМО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6632" y="1201672"/>
            <a:ext cx="2949221" cy="952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Право заказчика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0883" y="2447148"/>
            <a:ext cx="7840717" cy="758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№ 223-ФЗ поменяли (в части состава </a:t>
            </a:r>
            <a:r>
              <a:rPr lang="ru-RU" sz="2400" dirty="0" err="1" smtClean="0">
                <a:solidFill>
                  <a:schemeClr val="bg2"/>
                </a:solidFill>
              </a:rPr>
              <a:t>ПоЗ</a:t>
            </a:r>
            <a:r>
              <a:rPr lang="ru-RU" sz="2400" dirty="0" smtClean="0">
                <a:solidFill>
                  <a:schemeClr val="bg2"/>
                </a:solidFill>
              </a:rPr>
              <a:t>) ?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0883" y="3345783"/>
            <a:ext cx="7840717" cy="758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ПП РФ № 1352 поменяли (в части ЕП) ?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0883" y="4629807"/>
            <a:ext cx="7840717" cy="11727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Если сейчас будет только ПП РФ № 2323, то почему раньше можно были и ЕП и иные для МСП ?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13592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Право заказчика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72" y="1992765"/>
            <a:ext cx="8097655" cy="377355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23172" y="1074714"/>
            <a:ext cx="8097655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Письмо Минфина от 21.01.2022 г. № 24-07-07/3495</a:t>
            </a:r>
            <a:endParaRPr lang="ru-RU" b="1" dirty="0">
              <a:solidFill>
                <a:schemeClr val="bg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062952" y="4897821"/>
            <a:ext cx="155787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3172" y="5311478"/>
            <a:ext cx="6232191" cy="1630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13592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Право заказчика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3172" y="1074714"/>
            <a:ext cx="8097655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Письмо Минфина от 26.01.2022 г. № 24-07-07/4836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2008996"/>
            <a:ext cx="8324850" cy="183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" y="4271305"/>
            <a:ext cx="83248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13592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Право заказчика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" y="1912180"/>
            <a:ext cx="8097655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Письмо Минфина от 26.01.2022 г. № 24-07-07/4836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72" y="2646472"/>
            <a:ext cx="8372475" cy="1228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72" y="3924628"/>
            <a:ext cx="82962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6963" y="1278948"/>
            <a:ext cx="6659944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Закупки у субъектов </a:t>
            </a:r>
            <a:r>
              <a:rPr lang="ru-RU" sz="1600" dirty="0" smtClean="0">
                <a:solidFill>
                  <a:srgbClr val="1F497D"/>
                </a:solidFill>
              </a:rPr>
              <a:t>МСП осуществляются </a:t>
            </a:r>
            <a:r>
              <a:rPr lang="ru-RU" sz="1600" dirty="0">
                <a:solidFill>
                  <a:srgbClr val="1F497D"/>
                </a:solidFill>
              </a:rPr>
              <a:t>путем проведения предусмотренных положением </a:t>
            </a:r>
            <a:r>
              <a:rPr lang="ru-RU" sz="1600" dirty="0" smtClean="0">
                <a:solidFill>
                  <a:srgbClr val="1F497D"/>
                </a:solidFill>
              </a:rPr>
              <a:t>торгов</a:t>
            </a:r>
            <a:r>
              <a:rPr lang="ru-RU" sz="1600" dirty="0">
                <a:solidFill>
                  <a:srgbClr val="1F497D"/>
                </a:solidFill>
              </a:rPr>
              <a:t>, </a:t>
            </a:r>
            <a:r>
              <a:rPr lang="ru-RU" sz="1600" b="1" dirty="0">
                <a:solidFill>
                  <a:srgbClr val="FF0000"/>
                </a:solidFill>
              </a:rPr>
              <a:t>иных способов </a:t>
            </a:r>
            <a:r>
              <a:rPr lang="ru-RU" sz="1600" b="1" dirty="0" smtClean="0">
                <a:solidFill>
                  <a:srgbClr val="FF0000"/>
                </a:solidFill>
              </a:rPr>
              <a:t>закупки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3255" y="2344620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Участниками которых </a:t>
            </a:r>
            <a:r>
              <a:rPr lang="ru-RU" sz="1600" dirty="0">
                <a:solidFill>
                  <a:srgbClr val="1F497D"/>
                </a:solidFill>
              </a:rPr>
              <a:t>являются любые лица, </a:t>
            </a:r>
            <a:r>
              <a:rPr lang="ru-RU" sz="1600" dirty="0" smtClean="0">
                <a:solidFill>
                  <a:srgbClr val="1F497D"/>
                </a:solidFill>
              </a:rPr>
              <a:t>в </a:t>
            </a:r>
            <a:r>
              <a:rPr lang="ru-RU" sz="1600" dirty="0">
                <a:solidFill>
                  <a:srgbClr val="1F497D"/>
                </a:solidFill>
              </a:rPr>
              <a:t>том числе субъекты малого и среднего </a:t>
            </a:r>
            <a:r>
              <a:rPr lang="ru-RU" sz="1600" dirty="0" smtClean="0">
                <a:solidFill>
                  <a:srgbClr val="1F497D"/>
                </a:solidFill>
              </a:rPr>
              <a:t>предпринимательства </a:t>
            </a:r>
            <a:r>
              <a:rPr lang="ru-RU" sz="1600" b="1" dirty="0" smtClean="0">
                <a:solidFill>
                  <a:srgbClr val="FF0000"/>
                </a:solidFill>
              </a:rPr>
              <a:t>(«на общих основаниях»)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3255" y="3332398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Участниками которых </a:t>
            </a:r>
            <a:r>
              <a:rPr lang="ru-RU" sz="1600" dirty="0">
                <a:solidFill>
                  <a:srgbClr val="1F497D"/>
                </a:solidFill>
              </a:rPr>
              <a:t>являются только субъекты малого и среднего </a:t>
            </a:r>
            <a:r>
              <a:rPr lang="ru-RU" sz="1600" dirty="0" smtClean="0">
                <a:solidFill>
                  <a:srgbClr val="1F497D"/>
                </a:solidFill>
              </a:rPr>
              <a:t>предпринимательства </a:t>
            </a:r>
            <a:r>
              <a:rPr lang="ru-RU" sz="1600" b="1" dirty="0" smtClean="0">
                <a:solidFill>
                  <a:srgbClr val="FF0000"/>
                </a:solidFill>
              </a:rPr>
              <a:t>(«</a:t>
            </a:r>
            <a:r>
              <a:rPr lang="ru-RU" sz="1600" b="1" dirty="0" err="1" smtClean="0">
                <a:solidFill>
                  <a:srgbClr val="FF0000"/>
                </a:solidFill>
              </a:rPr>
              <a:t>спецторги</a:t>
            </a:r>
            <a:r>
              <a:rPr lang="ru-RU" sz="1600" b="1" dirty="0" smtClean="0">
                <a:solidFill>
                  <a:srgbClr val="FF0000"/>
                </a:solidFill>
              </a:rPr>
              <a:t>»)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3255" y="4320176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В отношении </a:t>
            </a:r>
            <a:r>
              <a:rPr lang="ru-RU" sz="1600" dirty="0">
                <a:solidFill>
                  <a:srgbClr val="1F497D"/>
                </a:solidFill>
              </a:rPr>
              <a:t>участников которых заказчиком устанавливается требование о привлечении к исполнению договора субподрядчиков (соисполнителей) из числа субъектов малого и среднего предпринимательства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6965" y="2344619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«а»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964" y="3332397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«б»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963" y="4320175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«в»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1659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Почему лучше выбирать альтернативы 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14" y="1338661"/>
            <a:ext cx="5257800" cy="11334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635360" y="2572647"/>
            <a:ext cx="350308" cy="802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310" y="3475287"/>
            <a:ext cx="2900900" cy="791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Что это за закупка по </a:t>
            </a:r>
          </a:p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№ 223-ФЗ ? 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1048" y="4377927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Закупка у единственного поставщика ?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1048" y="5173888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Закупка иная неконкурентная ?</a:t>
            </a:r>
            <a:endParaRPr lang="ru-R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1659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Почему лучше выбирать альтернативы 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14" y="1338661"/>
            <a:ext cx="5257800" cy="11334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635360" y="2572647"/>
            <a:ext cx="350308" cy="802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310" y="3475287"/>
            <a:ext cx="2900900" cy="791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Нужно ли размещать в ЕИС ? 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1048" y="4377927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Размещать нужно, потому что более 100 </a:t>
            </a:r>
            <a:r>
              <a:rPr lang="ru-RU" sz="1800" b="1" dirty="0" err="1" smtClean="0">
                <a:solidFill>
                  <a:schemeClr val="bg2"/>
                </a:solidFill>
              </a:rPr>
              <a:t>т.р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1048" y="5173888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Нужно ли делать извещение ?</a:t>
            </a:r>
            <a:endParaRPr lang="ru-R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23171" y="517666"/>
            <a:ext cx="8097655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Письмо Минфина от 26.01.2022 г. № 24-07-07/4836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0" y="1308374"/>
            <a:ext cx="8334375" cy="461962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057192" y="3572874"/>
            <a:ext cx="2182705" cy="7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204857" y="3955430"/>
            <a:ext cx="1035040" cy="7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900196" y="4748531"/>
            <a:ext cx="792444" cy="75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03241" y="5477069"/>
            <a:ext cx="1072361" cy="858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124147" y="5927999"/>
            <a:ext cx="2351298" cy="858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1659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Почему лучше выбирать альтернативы 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14" y="1338661"/>
            <a:ext cx="5257800" cy="11334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635360" y="2572647"/>
            <a:ext cx="350308" cy="802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310" y="3475287"/>
            <a:ext cx="2900900" cy="791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Что писать в </a:t>
            </a:r>
            <a:r>
              <a:rPr lang="ru-RU" sz="1800" b="1" dirty="0" err="1" smtClean="0">
                <a:solidFill>
                  <a:schemeClr val="bg2"/>
                </a:solidFill>
              </a:rPr>
              <a:t>ПоЗ</a:t>
            </a:r>
            <a:r>
              <a:rPr lang="ru-RU" sz="1800" b="1" dirty="0" smtClean="0">
                <a:solidFill>
                  <a:schemeClr val="bg2"/>
                </a:solidFill>
              </a:rPr>
              <a:t> ? 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1048" y="4377927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Писать что хотим ?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1048" y="5173888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Копировать функционал ?</a:t>
            </a:r>
            <a:endParaRPr lang="ru-R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6769" y="107762"/>
            <a:ext cx="8097655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Письмо Минфина от 26.01.2022 г. № 24-07-07/4836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31" y="761361"/>
            <a:ext cx="7368538" cy="60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1659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Почему лучше выбирать альтернативы 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14" y="1338661"/>
            <a:ext cx="5257800" cy="11334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635360" y="2572647"/>
            <a:ext cx="350308" cy="802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3310" y="3475287"/>
            <a:ext cx="2900900" cy="791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Поиск поставщиков ? 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1048" y="4377927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Заказчик идет за поставщиком ?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81048" y="5173888"/>
            <a:ext cx="5465380" cy="6355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Поставщик идет за заказчиком ?</a:t>
            </a:r>
            <a:endParaRPr lang="ru-R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1659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Вывод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14" y="1338661"/>
            <a:ext cx="5257800" cy="11334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635360" y="2572647"/>
            <a:ext cx="350308" cy="802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7824" y="3505258"/>
            <a:ext cx="5465380" cy="10667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2"/>
                </a:solidFill>
              </a:rPr>
              <a:t>Не решена проблема неконкурентных закупок у ЕП среди МСП (например, размещения извещения) 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7824" y="4705280"/>
            <a:ext cx="5465380" cy="1066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</a:rPr>
              <a:t>При уже существующих альтернативах </a:t>
            </a:r>
            <a:r>
              <a:rPr lang="ru-RU" sz="1800" b="1" dirty="0" smtClean="0">
                <a:solidFill>
                  <a:schemeClr val="bg2"/>
                </a:solidFill>
              </a:rPr>
              <a:t>смысл нового способа закупки теряется</a:t>
            </a:r>
            <a:endParaRPr lang="ru-RU" sz="1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919543" y="1110301"/>
            <a:ext cx="7369051" cy="1512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ru-RU" altLang="ru-RU" i="1" dirty="0" smtClean="0"/>
              <a:t>Спасибо за внимание!</a:t>
            </a:r>
            <a:br>
              <a:rPr lang="ru-RU" altLang="ru-RU" i="1" dirty="0" smtClean="0"/>
            </a:b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b="0" i="1" dirty="0" smtClean="0">
                <a:hlinkClick r:id="rId3"/>
              </a:rPr>
              <a:t>Академия закупок ОТС</a:t>
            </a:r>
            <a:r>
              <a:rPr lang="ru-RU" altLang="ru-RU" sz="2000" b="0" i="1" dirty="0" smtClean="0"/>
              <a:t/>
            </a:r>
            <a:br>
              <a:rPr lang="ru-RU" altLang="ru-RU" sz="2000" b="0" i="1" dirty="0" smtClean="0"/>
            </a:br>
            <a:r>
              <a:rPr lang="ru-RU" altLang="ru-RU" sz="2000" b="0" i="1" dirty="0"/>
              <a:t/>
            </a:r>
            <a:br>
              <a:rPr lang="ru-RU" altLang="ru-RU" sz="2000" b="0" i="1" dirty="0"/>
            </a:br>
            <a:r>
              <a:rPr lang="ru-RU" altLang="ru-RU" sz="2000" b="0" i="1" dirty="0" smtClean="0"/>
              <a:t>Мы в социальных сетях: </a:t>
            </a:r>
            <a:br>
              <a:rPr lang="ru-RU" altLang="ru-RU" sz="2000" b="0" i="1" dirty="0" smtClean="0"/>
            </a:br>
            <a:r>
              <a:rPr lang="ru-RU" altLang="ru-RU" sz="2000" b="0" i="1" dirty="0" smtClean="0">
                <a:hlinkClick r:id="rId4"/>
              </a:rPr>
              <a:t>ВКонтакте</a:t>
            </a:r>
            <a:r>
              <a:rPr lang="ru-RU" altLang="ru-RU" sz="2000" b="0" i="1" dirty="0" smtClean="0"/>
              <a:t/>
            </a:r>
            <a:br>
              <a:rPr lang="ru-RU" altLang="ru-RU" sz="2000" b="0" i="1" dirty="0" smtClean="0"/>
            </a:br>
            <a:r>
              <a:rPr lang="en-US" altLang="ru-RU" sz="2000" b="0" i="1" dirty="0" smtClean="0">
                <a:hlinkClick r:id="rId5"/>
              </a:rPr>
              <a:t>Facebook</a:t>
            </a:r>
            <a:endParaRPr sz="3200" b="0" i="0" u="none" strike="noStrike" cap="none" dirty="0">
              <a:solidFill>
                <a:srgbClr val="262626"/>
              </a:solidFill>
              <a:sym typeface="Trebuchet MS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919543" y="5083430"/>
            <a:ext cx="6912767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Альбицкий Павел Константинович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ru-RU" dirty="0" smtClean="0"/>
              <a:t>г. Москва 2022 г.</a:t>
            </a:r>
            <a:endParaRPr sz="1600" b="0" i="0" u="none" strike="noStrike" cap="none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04300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Объем с 1 января 2022 года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11" y="1592077"/>
            <a:ext cx="7282620" cy="290914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Прямоугольник 11"/>
          <p:cNvSpPr/>
          <p:nvPr/>
        </p:nvSpPr>
        <p:spPr>
          <a:xfrm>
            <a:off x="5698775" y="3321802"/>
            <a:ext cx="67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0"/>
            <a:r>
              <a:rPr lang="ru-RU" dirty="0" smtClean="0">
                <a:solidFill>
                  <a:schemeClr val="bg1"/>
                </a:solidFill>
              </a:rPr>
              <a:t>20%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5906" y="2584983"/>
            <a:ext cx="67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0"/>
            <a:r>
              <a:rPr lang="ru-RU" dirty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0107" y="2817131"/>
            <a:ext cx="37991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 defTabSz="914210"/>
            <a:r>
              <a:rPr lang="ru-RU" dirty="0" smtClean="0">
                <a:solidFill>
                  <a:schemeClr val="bg1"/>
                </a:solidFill>
              </a:rPr>
              <a:t>25%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3003" y="3999769"/>
            <a:ext cx="604585" cy="50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«б»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70290" y="1348380"/>
            <a:ext cx="604585" cy="50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«а»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94190" y="1348380"/>
            <a:ext cx="604585" cy="50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«в»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026" y="1978277"/>
            <a:ext cx="604585" cy="50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«а»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3025" y="2642034"/>
            <a:ext cx="604585" cy="50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«б»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0302" y="3302198"/>
            <a:ext cx="604585" cy="50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«в»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15818" y="1880305"/>
            <a:ext cx="941770" cy="936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55484" y="1885474"/>
            <a:ext cx="214828" cy="7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255295" y="3418467"/>
            <a:ext cx="370611" cy="488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99801" y="4949208"/>
            <a:ext cx="8221289" cy="7124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Взаимозаменяемый: можно на 25 % провести закупок только у МСП («б») и перекрыть весь норматив 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endParaRPr lang="ru-RU" dirty="0" smtClean="0"/>
          </a:p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endParaRPr lang="ru-RU" dirty="0" smtClean="0"/>
          </a:p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endParaRPr lang="ru-RU" dirty="0" smtClean="0"/>
          </a:p>
          <a:p>
            <a:pPr marL="88900" indent="0" algn="just">
              <a:buNone/>
            </a:pPr>
            <a:endParaRPr sz="1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07723"/>
            <a:ext cx="7659511" cy="857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Осуществление закупок у субъектов МСП + </a:t>
            </a:r>
            <a:r>
              <a:rPr lang="ru-RU" sz="24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самозанятые</a:t>
            </a:r>
            <a:endParaRPr lang="ru-RU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4599985"/>
            <a:ext cx="7659511" cy="508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ПП РФ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от 11 декабря 2014 г. № 1352 </a:t>
            </a:r>
            <a:endParaRPr lang="ru-RU" sz="1600" dirty="0" smtClean="0">
              <a:solidFill>
                <a:srgbClr val="1F497D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6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2550586"/>
            <a:ext cx="7659511" cy="1818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Правительство Российской Федерации вправе установить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особенности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 участия субъектов малого и среднего предпринимательства в закупке, осуществляемой отдельными заказчиками,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годовой объем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закупки, который данные заказчики обязаны осуществить у таких субъектов,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порядок расчета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указанного объема, а также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форму годового отчета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о закупке у субъектов малого и среднего предпринимательства и требования к содержанию этого </a:t>
            </a:r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отчета</a:t>
            </a:r>
            <a:endParaRPr lang="ru-RU" sz="1600" dirty="0">
              <a:solidFill>
                <a:srgbClr val="1F497D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222413" y="1502122"/>
            <a:ext cx="499621" cy="1839390"/>
          </a:xfrm>
          <a:prstGeom prst="curvedLeftArrow">
            <a:avLst>
              <a:gd name="adj1" fmla="val 25000"/>
              <a:gd name="adj2" fmla="val 72823"/>
              <a:gd name="adj3" fmla="val 40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240030" y="3641367"/>
            <a:ext cx="499621" cy="1839390"/>
          </a:xfrm>
          <a:prstGeom prst="curvedLeftArrow">
            <a:avLst>
              <a:gd name="adj1" fmla="val 25000"/>
              <a:gd name="adj2" fmla="val 72823"/>
              <a:gd name="adj3" fmla="val 40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713" y="5236050"/>
            <a:ext cx="7662998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Федеральный закон № 474-ФЗ от 27 декабря 2019 г. – «</a:t>
            </a:r>
            <a:r>
              <a:rPr lang="ru-RU" sz="1600" dirty="0" err="1" smtClean="0">
                <a:solidFill>
                  <a:srgbClr val="1F497D"/>
                </a:solidFill>
              </a:rPr>
              <a:t>Самозанятые</a:t>
            </a:r>
            <a:r>
              <a:rPr lang="ru-RU" sz="1600" dirty="0" smtClean="0">
                <a:solidFill>
                  <a:srgbClr val="1F497D"/>
                </a:solidFill>
              </a:rPr>
              <a:t> = МСП»</a:t>
            </a:r>
            <a:endParaRPr 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717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730" y="813215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0"/>
            <a:r>
              <a:rPr lang="ru-RU" sz="1600" b="1" dirty="0" smtClean="0"/>
              <a:t>Пункт 5.</a:t>
            </a:r>
            <a:r>
              <a:rPr lang="ru-RU" sz="1600" dirty="0" smtClean="0"/>
              <a:t> Годовой </a:t>
            </a:r>
            <a:r>
              <a:rPr lang="ru-RU" sz="1600" dirty="0"/>
              <a:t>объем закупок у субъектов малого и среднего предпринимательства устанавливается в размере не менее чем 20 </a:t>
            </a:r>
            <a:r>
              <a:rPr lang="ru-RU" sz="1600" dirty="0" smtClean="0"/>
              <a:t>% совокупного </a:t>
            </a:r>
            <a:r>
              <a:rPr lang="ru-RU" sz="1600" dirty="0"/>
              <a:t>годового стоимостного объема </a:t>
            </a:r>
            <a:r>
              <a:rPr lang="ru-RU" sz="1600" b="1" u="sng" dirty="0">
                <a:solidFill>
                  <a:srgbClr val="FF0000"/>
                </a:solidFill>
              </a:rPr>
              <a:t>договоров, заключенных заказчиками по результатам </a:t>
            </a:r>
            <a:r>
              <a:rPr lang="ru-RU" sz="1600" b="1" u="sng" dirty="0" smtClean="0">
                <a:solidFill>
                  <a:srgbClr val="FF0000"/>
                </a:solidFill>
              </a:rPr>
              <a:t>закупок</a:t>
            </a:r>
            <a:r>
              <a:rPr lang="ru-RU" sz="1600" dirty="0" smtClean="0"/>
              <a:t>.</a:t>
            </a:r>
          </a:p>
          <a:p>
            <a:pPr algn="just" defTabSz="914210"/>
            <a:endParaRPr lang="ru-RU" sz="1600" dirty="0" smtClean="0"/>
          </a:p>
          <a:p>
            <a:pPr algn="just" defTabSz="914210"/>
            <a:r>
              <a:rPr lang="ru-RU" sz="1600" b="1" dirty="0" smtClean="0"/>
              <a:t>Пункт 6.</a:t>
            </a:r>
            <a:r>
              <a:rPr lang="ru-RU" sz="1600" dirty="0" smtClean="0"/>
              <a:t> При </a:t>
            </a:r>
            <a:r>
              <a:rPr lang="ru-RU" sz="1600" b="1" dirty="0">
                <a:solidFill>
                  <a:srgbClr val="FF0000"/>
                </a:solidFill>
              </a:rPr>
              <a:t>расчете годового объема закупок у субъектов </a:t>
            </a:r>
            <a:r>
              <a:rPr lang="ru-RU" sz="1600" b="1" dirty="0" smtClean="0">
                <a:solidFill>
                  <a:srgbClr val="FF0000"/>
                </a:solidFill>
              </a:rPr>
              <a:t>МСП </a:t>
            </a:r>
            <a:r>
              <a:rPr lang="ru-RU" sz="1600" dirty="0"/>
              <a:t>учитываются </a:t>
            </a:r>
            <a:r>
              <a:rPr lang="ru-RU" sz="1600" b="1" u="sng" dirty="0">
                <a:solidFill>
                  <a:srgbClr val="FF0000"/>
                </a:solidFill>
              </a:rPr>
              <a:t>договоры, заключенные </a:t>
            </a:r>
            <a:r>
              <a:rPr lang="ru-RU" sz="1600" dirty="0"/>
              <a:t>заказчиками с субъектами </a:t>
            </a:r>
            <a:r>
              <a:rPr lang="ru-RU" sz="1600" dirty="0" smtClean="0"/>
              <a:t>МСП по </a:t>
            </a:r>
            <a:r>
              <a:rPr lang="ru-RU" sz="1600" dirty="0"/>
              <a:t>результатам закупок, осуществленных в соответствии с подпунктами </a:t>
            </a:r>
            <a:r>
              <a:rPr lang="ru-RU" sz="1600" b="1" dirty="0" smtClean="0">
                <a:solidFill>
                  <a:srgbClr val="FF0000"/>
                </a:solidFill>
              </a:rPr>
              <a:t>«а»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ru-RU" sz="1600" b="1" dirty="0" smtClean="0">
                <a:solidFill>
                  <a:srgbClr val="FF0000"/>
                </a:solidFill>
              </a:rPr>
              <a:t>«б» </a:t>
            </a:r>
            <a:r>
              <a:rPr lang="ru-RU" sz="1600" dirty="0"/>
              <a:t>пункта 4 </a:t>
            </a:r>
            <a:r>
              <a:rPr lang="ru-RU" sz="1600" dirty="0" smtClean="0"/>
              <a:t>Положения</a:t>
            </a:r>
            <a:r>
              <a:rPr lang="ru-RU" sz="1600" dirty="0"/>
              <a:t>, а также договоры, </a:t>
            </a:r>
            <a:r>
              <a:rPr lang="ru-RU" sz="1600" b="1" dirty="0">
                <a:solidFill>
                  <a:srgbClr val="FF0000"/>
                </a:solidFill>
              </a:rPr>
              <a:t>заключенные поставщиками </a:t>
            </a:r>
            <a:r>
              <a:rPr lang="ru-RU" sz="1600" dirty="0"/>
              <a:t>(исполнителями, подрядчиками) непосредственно с субъектами </a:t>
            </a:r>
            <a:r>
              <a:rPr lang="ru-RU" sz="1600" dirty="0" smtClean="0"/>
              <a:t>МСП </a:t>
            </a:r>
            <a:r>
              <a:rPr lang="ru-RU" sz="1600" dirty="0"/>
              <a:t>в целях исполнения договоров, заключенных поставщиками (исполнителями, подрядчиками) с заказчиками по результатам закупок, осуществленных в соответствии с подпунктом </a:t>
            </a:r>
            <a:r>
              <a:rPr lang="ru-RU" sz="1600" b="1" dirty="0" smtClean="0">
                <a:solidFill>
                  <a:srgbClr val="FF0000"/>
                </a:solidFill>
              </a:rPr>
              <a:t>«в»</a:t>
            </a:r>
            <a:r>
              <a:rPr lang="ru-RU" sz="1600" dirty="0" smtClean="0"/>
              <a:t> </a:t>
            </a:r>
            <a:r>
              <a:rPr lang="ru-RU" sz="1600" dirty="0"/>
              <a:t>пункта 4 </a:t>
            </a:r>
            <a:r>
              <a:rPr lang="ru-RU" sz="1600" dirty="0" smtClean="0"/>
              <a:t>Положения</a:t>
            </a:r>
            <a:r>
              <a:rPr lang="ru-RU" sz="1600" dirty="0"/>
              <a:t>, с учетом </a:t>
            </a:r>
            <a:r>
              <a:rPr lang="ru-RU" sz="1600" dirty="0" smtClean="0"/>
              <a:t>особенностей</a:t>
            </a:r>
            <a:r>
              <a:rPr lang="ru-RU" sz="1600" dirty="0"/>
              <a:t> </a:t>
            </a:r>
            <a:r>
              <a:rPr lang="ru-RU" sz="1600" dirty="0" smtClean="0"/>
              <a:t>…</a:t>
            </a:r>
          </a:p>
          <a:p>
            <a:pPr algn="just" defTabSz="914210"/>
            <a:endParaRPr lang="ru-RU" sz="1600" dirty="0"/>
          </a:p>
          <a:p>
            <a:pPr algn="just" defTabSz="914210"/>
            <a:r>
              <a:rPr lang="ru-RU" sz="1600" b="1" dirty="0" smtClean="0"/>
              <a:t>Пункт 6.1. </a:t>
            </a:r>
            <a:r>
              <a:rPr lang="ru-RU" sz="1600" dirty="0" smtClean="0"/>
              <a:t>В </a:t>
            </a:r>
            <a:r>
              <a:rPr lang="ru-RU" sz="1600" dirty="0"/>
              <a:t>случае </a:t>
            </a:r>
            <a:r>
              <a:rPr lang="ru-RU" sz="1600" b="1" dirty="0">
                <a:solidFill>
                  <a:srgbClr val="FF0000"/>
                </a:solidFill>
              </a:rPr>
              <a:t>планирования</a:t>
            </a:r>
            <a:r>
              <a:rPr lang="ru-RU" sz="1600" dirty="0"/>
              <a:t> заключения, </a:t>
            </a:r>
            <a:r>
              <a:rPr lang="ru-RU" sz="1600" b="1" dirty="0">
                <a:solidFill>
                  <a:srgbClr val="FF0000"/>
                </a:solidFill>
              </a:rPr>
              <a:t>заключения</a:t>
            </a:r>
            <a:r>
              <a:rPr lang="ru-RU" sz="1600" dirty="0"/>
              <a:t> договоров по результатам закупок, предусмотренных подпунктами «а» и «б» пункта 4 Положения, срок исполнения которых </a:t>
            </a:r>
            <a:r>
              <a:rPr lang="ru-RU" sz="1600" b="1" dirty="0">
                <a:solidFill>
                  <a:srgbClr val="FF0000"/>
                </a:solidFill>
              </a:rPr>
              <a:t>превышает один календарный год</a:t>
            </a:r>
            <a:r>
              <a:rPr lang="ru-RU" sz="1600" dirty="0"/>
              <a:t>, при расчете годового объема закупок у субъектов МСП учитываются совокупные годовые стоимостные объемы закупок, рассчитанные </a:t>
            </a:r>
            <a:r>
              <a:rPr lang="ru-RU" sz="1600" b="1" dirty="0">
                <a:solidFill>
                  <a:srgbClr val="FF0000"/>
                </a:solidFill>
              </a:rPr>
              <a:t>на соответствующий календарный год согласно сведениям</a:t>
            </a:r>
            <a:r>
              <a:rPr lang="ru-RU" sz="1600" dirty="0"/>
              <a:t>, содержащимся в плане закупки (плане закупки инновационной продукции, высокотехнологичной продукции, лекарственных средств), проектах таких планов или </a:t>
            </a:r>
            <a:r>
              <a:rPr lang="ru-RU" sz="1600" b="1" u="sng" dirty="0">
                <a:solidFill>
                  <a:srgbClr val="FF0000"/>
                </a:solidFill>
              </a:rPr>
              <a:t>в заключенных по результатам закупки договорах</a:t>
            </a:r>
            <a:r>
              <a:rPr lang="ru-RU" sz="1600" u="sng" dirty="0"/>
              <a:t>, </a:t>
            </a:r>
            <a:r>
              <a:rPr lang="ru-RU" sz="1600" b="1" u="sng" dirty="0">
                <a:solidFill>
                  <a:srgbClr val="FF0000"/>
                </a:solidFill>
              </a:rPr>
              <a:t>об объемах оплаты договора в течение каждого года его исполнения</a:t>
            </a:r>
            <a:r>
              <a:rPr lang="ru-RU" sz="1600" b="1" u="sng" dirty="0" smtClean="0">
                <a:solidFill>
                  <a:srgbClr val="FF0000"/>
                </a:solidFill>
              </a:rPr>
              <a:t>.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объем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91336" y="152255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Определения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336" y="813215"/>
            <a:ext cx="8339513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Письмо Корпорации МСП от 17.11.2021 г. № НК-11/14844</a:t>
            </a: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6" y="1575865"/>
            <a:ext cx="8339513" cy="455403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47249" y="3237723"/>
            <a:ext cx="1683600" cy="933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1336" y="3676261"/>
            <a:ext cx="3847399" cy="1244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16825" y="3676261"/>
            <a:ext cx="243528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91336" y="4086808"/>
            <a:ext cx="5601554" cy="311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92617" y="4488025"/>
            <a:ext cx="507593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86196" y="5347449"/>
            <a:ext cx="256591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72278" y="5794310"/>
            <a:ext cx="3542522" cy="411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72278" y="6199645"/>
            <a:ext cx="7256106" cy="3195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147249" y="5776658"/>
            <a:ext cx="1683600" cy="176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7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Долгий </a:t>
            </a: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договор в ЕИС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5" y="1501366"/>
            <a:ext cx="5201856" cy="3091899"/>
          </a:xfrm>
          <a:prstGeom prst="rect">
            <a:avLst/>
          </a:prstGeom>
        </p:spPr>
      </p:pic>
      <p:pic>
        <p:nvPicPr>
          <p:cNvPr id="4" name="a0615a22-8d36-478d-965d-deb911e5697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85" y="2105246"/>
            <a:ext cx="4301896" cy="38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5634" y="4694880"/>
            <a:ext cx="4253551" cy="129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</a:rPr>
              <a:t>ПП РФ № 60 с 03.02.2022 г. </a:t>
            </a:r>
            <a:r>
              <a:rPr lang="ru-RU" dirty="0" smtClean="0">
                <a:solidFill>
                  <a:srgbClr val="1F497D"/>
                </a:solidFill>
              </a:rPr>
              <a:t>если </a:t>
            </a:r>
            <a:r>
              <a:rPr lang="ru-RU" dirty="0">
                <a:solidFill>
                  <a:srgbClr val="1F497D"/>
                </a:solidFill>
              </a:rPr>
              <a:t>сделка заключена на срок свыше года, требуется включать данные об объемах оплаты договора в течение каждого календарного года его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7263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3344" y="2672389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0"/>
            <a:r>
              <a:rPr lang="ru-RU" sz="1600" dirty="0"/>
              <a:t>При расчете </a:t>
            </a:r>
            <a:r>
              <a:rPr lang="ru-RU" sz="1600" b="1" dirty="0" smtClean="0">
                <a:solidFill>
                  <a:srgbClr val="FF0000"/>
                </a:solidFill>
              </a:rPr>
              <a:t>совокупного </a:t>
            </a:r>
            <a:r>
              <a:rPr lang="ru-RU" sz="1600" b="1" dirty="0">
                <a:solidFill>
                  <a:srgbClr val="FF0000"/>
                </a:solidFill>
              </a:rPr>
              <a:t>годового стоимостного объема договоров</a:t>
            </a:r>
            <a:r>
              <a:rPr lang="ru-RU" sz="1600" dirty="0"/>
              <a:t>, заключенных заказчиками, в том числе с субъектами </a:t>
            </a:r>
            <a:r>
              <a:rPr lang="ru-RU" sz="1600" dirty="0" smtClean="0"/>
              <a:t>МСП, </a:t>
            </a:r>
            <a:r>
              <a:rPr lang="ru-RU" sz="1600" dirty="0"/>
              <a:t>по результатам </a:t>
            </a:r>
            <a:r>
              <a:rPr lang="ru-RU" sz="1600" dirty="0" smtClean="0"/>
              <a:t>закупок…</a:t>
            </a:r>
          </a:p>
          <a:p>
            <a:pPr algn="just" defTabSz="914210"/>
            <a:r>
              <a:rPr lang="ru-RU" sz="1600" dirty="0" smtClean="0"/>
              <a:t>А также при расчете: </a:t>
            </a:r>
          </a:p>
          <a:p>
            <a:pPr marL="285750" indent="-285750" algn="just" defTabSz="914210">
              <a:buFont typeface="Arial" panose="020B0604020202020204" pitchFamily="34" charset="0"/>
              <a:buChar char="•"/>
            </a:pPr>
            <a:r>
              <a:rPr lang="ru-RU" sz="1600" dirty="0" smtClean="0"/>
              <a:t>совокупного </a:t>
            </a:r>
            <a:r>
              <a:rPr lang="ru-RU" sz="1600" dirty="0"/>
              <a:t>годового стоимостного объема закупок, планируемых к осуществлению в соответствии с проектом плана закупки или утвержденным планом закупки, </a:t>
            </a:r>
          </a:p>
          <a:p>
            <a:pPr marL="285750" indent="-285750" algn="just" defTabSz="914210">
              <a:buFont typeface="Arial" panose="020B0604020202020204" pitchFamily="34" charset="0"/>
              <a:buChar char="•"/>
            </a:pPr>
            <a:r>
              <a:rPr lang="ru-RU" sz="1600" dirty="0" smtClean="0"/>
              <a:t>годового </a:t>
            </a:r>
            <a:r>
              <a:rPr lang="ru-RU" sz="1600" dirty="0"/>
              <a:t>объема закупки инновационной продукции, высокотехнологичной продукции у субъектов малого и среднего предпринимательства </a:t>
            </a:r>
          </a:p>
          <a:p>
            <a:pPr marL="285750" indent="-285750" algn="just" defTabSz="914210">
              <a:buFont typeface="Arial" panose="020B0604020202020204" pitchFamily="34" charset="0"/>
              <a:buChar char="•"/>
            </a:pPr>
            <a:r>
              <a:rPr lang="ru-RU" sz="1600" dirty="0" smtClean="0"/>
              <a:t>годового </a:t>
            </a:r>
            <a:r>
              <a:rPr lang="ru-RU" sz="1600" dirty="0"/>
              <a:t>объема закупки инновационной продукции, высокотехнологичной </a:t>
            </a:r>
            <a:r>
              <a:rPr lang="ru-RU" sz="1600" dirty="0" smtClean="0"/>
              <a:t>продукции (</a:t>
            </a:r>
            <a:r>
              <a:rPr lang="ru-RU" sz="1600" dirty="0"/>
              <a:t>в части первого года его реализации) </a:t>
            </a:r>
            <a:endParaRPr lang="ru-RU" sz="1600" dirty="0" smtClean="0"/>
          </a:p>
          <a:p>
            <a:pPr algn="just" defTabSz="914210"/>
            <a:endParaRPr lang="ru-RU" sz="1600" dirty="0" smtClean="0"/>
          </a:p>
          <a:p>
            <a:pPr algn="just" defTabSz="914210"/>
            <a:r>
              <a:rPr lang="ru-RU" sz="1600" dirty="0" smtClean="0"/>
              <a:t>Не учитываются следующие закупки: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объем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403" y="1835181"/>
            <a:ext cx="8152825" cy="7782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Совокупный годовой стоимостный объем договоров, заключенных заказчиком по результатам закупки рассчитывается </a:t>
            </a:r>
            <a:r>
              <a:rPr lang="ru-RU" sz="1600" dirty="0" smtClean="0">
                <a:solidFill>
                  <a:srgbClr val="1F497D"/>
                </a:solidFill>
              </a:rPr>
              <a:t>с учетом </a:t>
            </a:r>
            <a:r>
              <a:rPr lang="ru-RU" sz="1600" dirty="0">
                <a:solidFill>
                  <a:srgbClr val="1F497D"/>
                </a:solidFill>
              </a:rPr>
              <a:t>п.7 ПП </a:t>
            </a:r>
            <a:r>
              <a:rPr lang="ru-RU" sz="1600" dirty="0" smtClean="0">
                <a:solidFill>
                  <a:srgbClr val="1F497D"/>
                </a:solidFill>
              </a:rPr>
              <a:t>№ 1352</a:t>
            </a:r>
            <a:r>
              <a:rPr lang="ru-RU" sz="1600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365043" y="5532120"/>
            <a:ext cx="418287" cy="4343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41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Как рассчитать объем закупок у МСП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1101" y="5257298"/>
            <a:ext cx="4367127" cy="549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В ЕИС отметка: «исключения по п.7»</a:t>
            </a:r>
            <a:endParaRPr 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5300" y="117088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а) закупки для обеспечения обороны страны и безопасности государства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 fontAlgn="base"/>
            <a:r>
              <a:rPr lang="ru-RU" sz="1600" dirty="0"/>
              <a:t>б) закупки в области использования атомной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 fontAlgn="base"/>
            <a:r>
              <a:rPr lang="ru-RU" sz="1600" dirty="0"/>
              <a:t>в) закупки, которые относятся к сфере деятельности субъектов естественных монополий в соответствии с Федеральным законом </a:t>
            </a:r>
            <a:r>
              <a:rPr lang="ru-RU" sz="1600" dirty="0" smtClean="0"/>
              <a:t>«О </a:t>
            </a:r>
            <a:r>
              <a:rPr lang="ru-RU" sz="1600" dirty="0"/>
              <a:t>естественных </a:t>
            </a:r>
            <a:r>
              <a:rPr lang="ru-RU" sz="1600" dirty="0" smtClean="0"/>
              <a:t>монополиях»;</a:t>
            </a:r>
            <a:endParaRPr lang="ru-RU" sz="1600" dirty="0"/>
          </a:p>
          <a:p>
            <a:pPr algn="just" fontAlgn="base"/>
            <a:r>
              <a:rPr lang="ru-RU" sz="1600" dirty="0"/>
              <a:t>г) закупки, которые осуществляются за пределами территории Российской Федерации и предметом которых является поставка товаров, выполнение (оказание) работ (услуг) за пределами территории Российской Федерации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 fontAlgn="base"/>
            <a:r>
              <a:rPr lang="ru-RU" sz="1600" dirty="0"/>
              <a:t>е) закупки, сведения о которых составляют государственную тайну, при условии, что такие сведения содержатся в документации о закупке или в проекте договора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 fontAlgn="base"/>
            <a:r>
              <a:rPr lang="ru-RU" sz="1600" dirty="0"/>
              <a:t>з) закупки услуг по водоснабжению, водоотведению, теплоснабжению и газоснабжению (за исключением услуг по реализации сжиженного газа), а также по подключению (присоединению) к сетям инженерно-технического обеспечения по регулируемым в соответствии с законодательством Российской Федерации ценам (тарифам</a:t>
            </a:r>
            <a:r>
              <a:rPr lang="ru-RU" sz="1600" dirty="0" smtClean="0"/>
              <a:t>);</a:t>
            </a:r>
            <a:endParaRPr lang="ru-RU" sz="1600" dirty="0"/>
          </a:p>
          <a:p>
            <a:pPr algn="just" fontAlgn="base"/>
            <a:r>
              <a:rPr lang="ru-RU" sz="1600" dirty="0"/>
              <a:t>л) закупки, предметом которых является аренда и (или) приобретение в собственность объектов недвижимого имущества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 fontAlgn="base"/>
            <a:r>
              <a:rPr lang="ru-RU" sz="1600" dirty="0"/>
              <a:t>м) закупки энергоносителей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Исключения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4423" y="5695202"/>
            <a:ext cx="1430599" cy="850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Все буквы алфавита + с цифрами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Объем закупок у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91942" y="1487450"/>
          <a:ext cx="7766257" cy="373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088"/>
                <a:gridCol w="5300501"/>
                <a:gridCol w="1644668"/>
              </a:tblGrid>
              <a:tr h="5805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Стоимостной объем договоров, заключенных заказчиком в течение </a:t>
                      </a: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года </a:t>
                      </a:r>
                    </a:p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50" b="1" u="sng" spc="10" dirty="0" smtClean="0">
                          <a:solidFill>
                            <a:schemeClr val="tx1"/>
                          </a:solidFill>
                          <a:effectLst/>
                        </a:rPr>
                        <a:t>в том числе мелкие закупки</a:t>
                      </a: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110 млн. руб.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Стоимостной объем договоров, заключенных заказчиком по п.7 ПП № 1352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10 млн. руб.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9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2.1.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Закупки у субъектов естественных монополий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6 млн. руб.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9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2.2.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Закупки услуг по водоснабжению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3 млн. руб.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9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2.3.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Закупки энергоносителей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1 млн. руб.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Совокупный годовой стоимостной объем договоров, заключенных заказчиком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100 млн. руб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Годовой объем закупок у субъектов МСП ≥ </a:t>
                      </a: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Не менее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Годовой объем закупок у субъектов МСП (только среди субъектов МСП) ≥ </a:t>
                      </a: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Не менее </a:t>
                      </a:r>
                      <a:b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="0" spc="10" dirty="0" smtClean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r>
                        <a:rPr lang="ru-RU" sz="1050" b="0" spc="10" dirty="0">
                          <a:solidFill>
                            <a:schemeClr val="tx1"/>
                          </a:solidFill>
                          <a:effectLst/>
                        </a:rPr>
                        <a:t>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91942" y="5508791"/>
            <a:ext cx="5674568" cy="312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Плавающее значение в течение года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40880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Переходный период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857" y="1789267"/>
            <a:ext cx="8182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Не применяется к отношениям, возникшим до 01.01.2022 г.</a:t>
            </a:r>
          </a:p>
          <a:p>
            <a:pPr algn="just"/>
            <a:endParaRPr lang="ru-RU" sz="1600" b="1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Пример: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Заказчик применяет ПП РФ № 1352 с 01.01.2022 г.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В 2021 г. проведена закупка на 2021-2022 гг.</a:t>
            </a:r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68514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ПП </a:t>
            </a:r>
            <a:r>
              <a:rPr lang="ru-RU" sz="2000" b="1" i="1" dirty="0">
                <a:solidFill>
                  <a:srgbClr val="FFFFFF"/>
                </a:solidFill>
                <a:latin typeface="Trebuchet MS" panose="020B0603020202020204" pitchFamily="34" charset="0"/>
              </a:rPr>
              <a:t>РФ от 7 июля 2021 г. № </a:t>
            </a:r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1128 с 1 января 2022 г.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634631" y="3090227"/>
            <a:ext cx="298876" cy="5673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1914" y="3777306"/>
            <a:ext cx="6356562" cy="1429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«С чистого листа»</a:t>
            </a:r>
          </a:p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Договор не войдет в совокупный стоимостной объем договоров для расчета % закупок у МСП в 2022 году !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1914" y="5326186"/>
            <a:ext cx="635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0303"/>
                </a:solidFill>
                <a:latin typeface="Roboto"/>
              </a:rPr>
              <a:t>Минфин от 07.12.2021 г. № 29-01-12/99260 </a:t>
            </a:r>
            <a:endParaRPr lang="ru-RU" dirty="0" smtClean="0">
              <a:solidFill>
                <a:srgbClr val="030303"/>
              </a:solidFill>
              <a:latin typeface="Roboto"/>
            </a:endParaRPr>
          </a:p>
          <a:p>
            <a:r>
              <a:rPr lang="ru-RU" dirty="0" smtClean="0">
                <a:solidFill>
                  <a:srgbClr val="030303"/>
                </a:solidFill>
                <a:latin typeface="Roboto"/>
              </a:rPr>
              <a:t>Корпорация </a:t>
            </a:r>
            <a:r>
              <a:rPr lang="ru-RU" dirty="0">
                <a:solidFill>
                  <a:srgbClr val="030303"/>
                </a:solidFill>
                <a:latin typeface="Roboto"/>
              </a:rPr>
              <a:t>МСП от 07.12.2021 г. № НК-12/16260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5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Механизмы поддержки</a:t>
            </a:r>
            <a:endParaRPr lang="ru-RU" sz="2000" b="1" i="1" dirty="0">
              <a:solidFill>
                <a:srgbClr val="262626"/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929973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6963" y="1278948"/>
            <a:ext cx="6659944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F497D"/>
                </a:solidFill>
              </a:rPr>
              <a:t>Закупки у субъектов </a:t>
            </a:r>
            <a:r>
              <a:rPr lang="ru-RU" sz="1600" dirty="0" smtClean="0">
                <a:solidFill>
                  <a:srgbClr val="1F497D"/>
                </a:solidFill>
              </a:rPr>
              <a:t>МСП осуществляются </a:t>
            </a:r>
            <a:r>
              <a:rPr lang="ru-RU" sz="1600" dirty="0">
                <a:solidFill>
                  <a:srgbClr val="1F497D"/>
                </a:solidFill>
              </a:rPr>
              <a:t>путем проведения предусмотренных положением </a:t>
            </a:r>
            <a:r>
              <a:rPr lang="ru-RU" sz="1600" dirty="0" smtClean="0">
                <a:solidFill>
                  <a:srgbClr val="1F497D"/>
                </a:solidFill>
              </a:rPr>
              <a:t>торгов</a:t>
            </a:r>
            <a:r>
              <a:rPr lang="ru-RU" sz="1600" dirty="0">
                <a:solidFill>
                  <a:srgbClr val="1F497D"/>
                </a:solidFill>
              </a:rPr>
              <a:t>, </a:t>
            </a:r>
            <a:r>
              <a:rPr lang="ru-RU" sz="1600" b="1" dirty="0">
                <a:solidFill>
                  <a:srgbClr val="FF0000"/>
                </a:solidFill>
              </a:rPr>
              <a:t>иных способов </a:t>
            </a:r>
            <a:r>
              <a:rPr lang="ru-RU" sz="1600" b="1" dirty="0" smtClean="0">
                <a:solidFill>
                  <a:srgbClr val="FF0000"/>
                </a:solidFill>
              </a:rPr>
              <a:t>закупки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3255" y="2344620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Участниками которых </a:t>
            </a:r>
            <a:r>
              <a:rPr lang="ru-RU" sz="1600" dirty="0">
                <a:solidFill>
                  <a:srgbClr val="1F497D"/>
                </a:solidFill>
              </a:rPr>
              <a:t>являются любые лица, </a:t>
            </a:r>
            <a:r>
              <a:rPr lang="ru-RU" sz="1600" dirty="0" smtClean="0">
                <a:solidFill>
                  <a:srgbClr val="1F497D"/>
                </a:solidFill>
              </a:rPr>
              <a:t>в </a:t>
            </a:r>
            <a:r>
              <a:rPr lang="ru-RU" sz="1600" dirty="0">
                <a:solidFill>
                  <a:srgbClr val="1F497D"/>
                </a:solidFill>
              </a:rPr>
              <a:t>том числе субъекты малого и среднего </a:t>
            </a:r>
            <a:r>
              <a:rPr lang="ru-RU" sz="1600" dirty="0" smtClean="0">
                <a:solidFill>
                  <a:srgbClr val="1F497D"/>
                </a:solidFill>
              </a:rPr>
              <a:t>предпринимательства </a:t>
            </a:r>
            <a:r>
              <a:rPr lang="ru-RU" sz="1600" b="1" dirty="0" smtClean="0">
                <a:solidFill>
                  <a:srgbClr val="FF0000"/>
                </a:solidFill>
              </a:rPr>
              <a:t>(«на общих основаниях»)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3255" y="3332398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Участниками которых </a:t>
            </a:r>
            <a:r>
              <a:rPr lang="ru-RU" sz="1600" dirty="0">
                <a:solidFill>
                  <a:srgbClr val="1F497D"/>
                </a:solidFill>
              </a:rPr>
              <a:t>являются только субъекты малого и среднего </a:t>
            </a:r>
            <a:r>
              <a:rPr lang="ru-RU" sz="1600" dirty="0" smtClean="0">
                <a:solidFill>
                  <a:srgbClr val="1F497D"/>
                </a:solidFill>
              </a:rPr>
              <a:t>предпринимательства </a:t>
            </a:r>
            <a:r>
              <a:rPr lang="ru-RU" sz="1600" b="1" dirty="0" smtClean="0">
                <a:solidFill>
                  <a:srgbClr val="FF0000"/>
                </a:solidFill>
              </a:rPr>
              <a:t>(«</a:t>
            </a:r>
            <a:r>
              <a:rPr lang="ru-RU" sz="1600" b="1" dirty="0" err="1" smtClean="0">
                <a:solidFill>
                  <a:srgbClr val="FF0000"/>
                </a:solidFill>
              </a:rPr>
              <a:t>спецторги</a:t>
            </a:r>
            <a:r>
              <a:rPr lang="ru-RU" sz="1600" b="1" dirty="0" smtClean="0">
                <a:solidFill>
                  <a:srgbClr val="FF0000"/>
                </a:solidFill>
              </a:rPr>
              <a:t>»)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3255" y="4320176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В отношении </a:t>
            </a:r>
            <a:r>
              <a:rPr lang="ru-RU" sz="1600" dirty="0">
                <a:solidFill>
                  <a:srgbClr val="1F497D"/>
                </a:solidFill>
              </a:rPr>
              <a:t>участников которых заказчиком устанавливается требование о привлечении к исполнению договора субподрядчиков (соисполнителей) из числа субъектов малого и среднего предпринимательства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6965" y="2344619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«а»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964" y="3332397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«б»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6963" y="4320175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«в»</a:t>
            </a:r>
            <a:endParaRPr lang="ru-RU" sz="1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«а»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5" y="1635960"/>
            <a:ext cx="7653367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1F497D"/>
                </a:solidFill>
              </a:rPr>
              <a:t>Участниками которых </a:t>
            </a:r>
            <a:r>
              <a:rPr lang="ru-RU" sz="1600" dirty="0">
                <a:solidFill>
                  <a:srgbClr val="1F497D"/>
                </a:solidFill>
              </a:rPr>
              <a:t>являются любые лица, </a:t>
            </a:r>
            <a:r>
              <a:rPr lang="ru-RU" sz="1600" dirty="0" smtClean="0">
                <a:solidFill>
                  <a:srgbClr val="1F497D"/>
                </a:solidFill>
              </a:rPr>
              <a:t>в </a:t>
            </a:r>
            <a:r>
              <a:rPr lang="ru-RU" sz="1600" dirty="0">
                <a:solidFill>
                  <a:srgbClr val="1F497D"/>
                </a:solidFill>
              </a:rPr>
              <a:t>том числе субъекты малого и среднего </a:t>
            </a:r>
            <a:r>
              <a:rPr lang="ru-RU" sz="1600" dirty="0" smtClean="0">
                <a:solidFill>
                  <a:srgbClr val="1F497D"/>
                </a:solidFill>
              </a:rPr>
              <a:t>предпринимательства </a:t>
            </a:r>
            <a:r>
              <a:rPr lang="ru-RU" sz="1600" b="1" dirty="0">
                <a:solidFill>
                  <a:srgbClr val="FF0000"/>
                </a:solidFill>
              </a:rPr>
              <a:t>(«на общих основаниях</a:t>
            </a:r>
            <a:r>
              <a:rPr lang="ru-RU" sz="1600" b="1" dirty="0" smtClean="0">
                <a:solidFill>
                  <a:srgbClr val="FF0000"/>
                </a:solidFill>
              </a:rPr>
              <a:t>»)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345" y="1635959"/>
            <a:ext cx="638875" cy="833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«а»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345" y="264495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0"/>
            <a:r>
              <a:rPr lang="ru-RU" sz="1600" dirty="0" smtClean="0"/>
              <a:t>Никаких специальных требований к таким закупкам нет!</a:t>
            </a:r>
          </a:p>
          <a:p>
            <a:pPr algn="just" defTabSz="914210"/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algn="just" defTabSz="914210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Нет обязанности указывать в извещении / документации специальных условий для проведения закупки по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</a:rPr>
              <a:t>пп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. «а» п. 4 ПП РФ № 1352.</a:t>
            </a:r>
          </a:p>
          <a:p>
            <a:pPr algn="just" defTabSz="914210"/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342900" indent="-342900" algn="just" defTabSz="91421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Провели закупку «на общих основаниях» (участники – любые лица).</a:t>
            </a:r>
          </a:p>
          <a:p>
            <a:pPr marL="342900" indent="-342900" algn="just" defTabSz="91421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Победитель МСП</a:t>
            </a:r>
          </a:p>
          <a:p>
            <a:pPr marL="342900" indent="-342900" algn="just" defTabSz="91421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Заключен договор</a:t>
            </a:r>
          </a:p>
          <a:p>
            <a:pPr marL="342900" indent="-342900" algn="just" defTabSz="91421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Договор учтен в 2 % объема закупок у МСП.</a:t>
            </a:r>
          </a:p>
          <a:p>
            <a:pPr marL="342900" indent="-342900" algn="just" defTabSz="914210">
              <a:buAutoNum type="arabicPeriod"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algn="just" defTabSz="914210"/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Пункт 6.2. </a:t>
            </a:r>
            <a:r>
              <a:rPr lang="ru-RU" sz="1600" dirty="0" smtClean="0"/>
              <a:t>При </a:t>
            </a:r>
            <a:r>
              <a:rPr lang="ru-RU" sz="1600" dirty="0"/>
              <a:t>формировании годового отчета </a:t>
            </a:r>
            <a:r>
              <a:rPr lang="ru-RU" sz="1600" dirty="0" smtClean="0"/>
              <a:t>… </a:t>
            </a:r>
            <a:r>
              <a:rPr lang="ru-RU" sz="1600" dirty="0"/>
              <a:t>заказчиками могут быть использованы сведения единого реестра субъектов </a:t>
            </a:r>
            <a:r>
              <a:rPr lang="ru-RU" sz="1600" dirty="0" smtClean="0"/>
              <a:t>МСП … </a:t>
            </a:r>
            <a:r>
              <a:rPr lang="ru-RU" sz="1600" b="1" dirty="0" smtClean="0">
                <a:solidFill>
                  <a:srgbClr val="FF0000"/>
                </a:solidFill>
              </a:rPr>
              <a:t>вне </a:t>
            </a:r>
            <a:r>
              <a:rPr lang="ru-RU" sz="1600" b="1" dirty="0">
                <a:solidFill>
                  <a:srgbClr val="FF0000"/>
                </a:solidFill>
              </a:rPr>
              <a:t>зависимости </a:t>
            </a:r>
            <a:r>
              <a:rPr lang="ru-RU" sz="1600" dirty="0"/>
              <a:t>от представления участниками закупки сведений или </a:t>
            </a:r>
            <a:r>
              <a:rPr lang="ru-RU" sz="1600" dirty="0" smtClean="0"/>
              <a:t>документов...</a:t>
            </a:r>
            <a:endParaRPr lang="ru-RU" sz="1600" dirty="0" smtClean="0">
              <a:solidFill>
                <a:schemeClr val="tx1"/>
              </a:solidFill>
              <a:latin typeface="+mn-lt"/>
            </a:endParaRPr>
          </a:p>
          <a:p>
            <a:pPr algn="just" defTabSz="914210"/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1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Самозанятые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=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8041" y="1802575"/>
            <a:ext cx="8109428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Федеральный закон № 474-ФЗ от 27 декабря 2019 г. – «</a:t>
            </a:r>
            <a:r>
              <a:rPr lang="ru-RU" sz="1600" dirty="0" err="1" smtClean="0">
                <a:solidFill>
                  <a:srgbClr val="1F497D"/>
                </a:solidFill>
              </a:rPr>
              <a:t>Самозанятые</a:t>
            </a:r>
            <a:r>
              <a:rPr lang="ru-RU" sz="1600" dirty="0" smtClean="0">
                <a:solidFill>
                  <a:srgbClr val="1F497D"/>
                </a:solidFill>
              </a:rPr>
              <a:t> = МСП»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8041" y="2487535"/>
            <a:ext cx="501609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ИП = МСП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8041" y="3149473"/>
            <a:ext cx="501609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1F497D"/>
                </a:solidFill>
              </a:rPr>
              <a:t>Физ.лицо</a:t>
            </a:r>
            <a:r>
              <a:rPr lang="ru-RU" sz="1600" dirty="0" smtClean="0">
                <a:solidFill>
                  <a:srgbClr val="1F497D"/>
                </a:solidFill>
              </a:rPr>
              <a:t> (</a:t>
            </a:r>
            <a:r>
              <a:rPr lang="ru-RU" sz="1600" dirty="0" err="1" smtClean="0">
                <a:solidFill>
                  <a:srgbClr val="1F497D"/>
                </a:solidFill>
              </a:rPr>
              <a:t>самозанятый</a:t>
            </a:r>
            <a:r>
              <a:rPr lang="ru-RU" sz="1600" dirty="0" smtClean="0">
                <a:solidFill>
                  <a:srgbClr val="1F497D"/>
                </a:solidFill>
              </a:rPr>
              <a:t>) = «МСП»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041" y="3811411"/>
            <a:ext cx="501609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1F497D"/>
                </a:solidFill>
              </a:rPr>
              <a:t>Физ.лицо</a:t>
            </a:r>
            <a:r>
              <a:rPr lang="ru-RU" sz="1600" dirty="0" smtClean="0">
                <a:solidFill>
                  <a:srgbClr val="1F497D"/>
                </a:solidFill>
              </a:rPr>
              <a:t> (не </a:t>
            </a:r>
            <a:r>
              <a:rPr lang="ru-RU" sz="1600" dirty="0" err="1" smtClean="0">
                <a:solidFill>
                  <a:srgbClr val="1F497D"/>
                </a:solidFill>
              </a:rPr>
              <a:t>самозанятый</a:t>
            </a:r>
            <a:r>
              <a:rPr lang="ru-RU" sz="1600" dirty="0" smtClean="0">
                <a:solidFill>
                  <a:srgbClr val="1F497D"/>
                </a:solidFill>
              </a:rPr>
              <a:t>) = не «МСП»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6518" y="5462152"/>
            <a:ext cx="6812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Все, о чем говорим дальше, применимо для </a:t>
            </a:r>
            <a:r>
              <a:rPr lang="ru-RU" sz="1600" b="1" dirty="0" err="1" smtClean="0"/>
              <a:t>самозанятых</a:t>
            </a:r>
            <a:r>
              <a:rPr lang="ru-RU" sz="1600" b="1" dirty="0" smtClean="0"/>
              <a:t> !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224855"/>
            <a:ext cx="8496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Заказчики </a:t>
            </a:r>
            <a:r>
              <a:rPr lang="ru-RU" sz="1600" b="1" dirty="0">
                <a:solidFill>
                  <a:srgbClr val="FF0000"/>
                </a:solidFill>
              </a:rPr>
              <a:t>вправе</a:t>
            </a:r>
            <a:r>
              <a:rPr lang="ru-RU" sz="1600" dirty="0"/>
              <a:t> установить в </a:t>
            </a:r>
            <a:r>
              <a:rPr lang="ru-RU" sz="1600" b="1" dirty="0">
                <a:solidFill>
                  <a:srgbClr val="FF0000"/>
                </a:solidFill>
              </a:rPr>
              <a:t>извещении </a:t>
            </a:r>
            <a:r>
              <a:rPr lang="ru-RU" sz="1600" dirty="0"/>
              <a:t>о закупке, </a:t>
            </a:r>
            <a:r>
              <a:rPr lang="ru-RU" sz="1600" b="1" dirty="0">
                <a:solidFill>
                  <a:srgbClr val="FF0000"/>
                </a:solidFill>
              </a:rPr>
              <a:t>документации </a:t>
            </a:r>
            <a:r>
              <a:rPr lang="ru-RU" sz="1600" dirty="0"/>
              <a:t>о закупке и соответствующем </a:t>
            </a:r>
            <a:r>
              <a:rPr lang="ru-RU" sz="1600" b="1" dirty="0">
                <a:solidFill>
                  <a:srgbClr val="FF0000"/>
                </a:solidFill>
              </a:rPr>
              <a:t>проекте договора </a:t>
            </a:r>
            <a:r>
              <a:rPr lang="ru-RU" sz="1600" dirty="0"/>
              <a:t>требование к участникам закупки о привлечении к исполнению договора субподрядчиков (соисполнителей) из числа субъектов </a:t>
            </a:r>
            <a:r>
              <a:rPr lang="ru-RU" sz="1600" dirty="0" smtClean="0"/>
              <a:t>МСП. </a:t>
            </a:r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1600" dirty="0" smtClean="0"/>
              <a:t>Участники </a:t>
            </a:r>
            <a:r>
              <a:rPr lang="ru-RU" sz="1600" dirty="0"/>
              <a:t>такой закупки представляют в </a:t>
            </a:r>
            <a:r>
              <a:rPr lang="ru-RU" sz="1600" b="1" dirty="0">
                <a:solidFill>
                  <a:srgbClr val="FF0000"/>
                </a:solidFill>
              </a:rPr>
              <a:t>составе заявки </a:t>
            </a:r>
            <a:r>
              <a:rPr lang="ru-RU" sz="1600" dirty="0"/>
              <a:t>на участие в закупке </a:t>
            </a:r>
            <a:r>
              <a:rPr lang="ru-RU" sz="1600" b="1" dirty="0">
                <a:solidFill>
                  <a:srgbClr val="FF0000"/>
                </a:solidFill>
              </a:rPr>
              <a:t>план привлечения</a:t>
            </a:r>
            <a:r>
              <a:rPr lang="ru-RU" sz="1600" dirty="0"/>
              <a:t> субподрядчиков (соисполнителей) из числа субъектов </a:t>
            </a:r>
            <a:r>
              <a:rPr lang="ru-RU" sz="1600" dirty="0" smtClean="0"/>
              <a:t>МСП.</a:t>
            </a:r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«в»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84491"/>
            <a:ext cx="8496944" cy="7023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Привлечение субподрядчиков из числа субъектов МСП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230" y="3794515"/>
            <a:ext cx="480592" cy="23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089388"/>
            <a:ext cx="8496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План привлечения субподрядчиков (соисполнителей) из числа субъектов </a:t>
            </a:r>
            <a:r>
              <a:rPr lang="ru-RU" sz="1600" dirty="0" smtClean="0"/>
              <a:t>МСП </a:t>
            </a:r>
            <a:r>
              <a:rPr lang="ru-RU" sz="1600" dirty="0"/>
              <a:t>содержит следующие сведения</a:t>
            </a:r>
            <a:r>
              <a:rPr lang="ru-RU" sz="1600" dirty="0" smtClean="0"/>
              <a:t>:</a:t>
            </a:r>
            <a:endParaRPr lang="ru-RU" sz="16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Наименование, </a:t>
            </a:r>
            <a:r>
              <a:rPr lang="ru-RU" sz="1600" dirty="0"/>
              <a:t>фирменное наименование (при наличии), место нахождения (для юридического лица), фамилия, имя, отчество (при наличии), паспортные данные, место жительства (для индивидуального предпринимателя), почтовый адрес, номер контактного телефона, адрес электронной почты субъекта </a:t>
            </a:r>
            <a:r>
              <a:rPr lang="ru-RU" sz="1600" dirty="0" smtClean="0"/>
              <a:t>МСП -субподрядчика </a:t>
            </a:r>
            <a:r>
              <a:rPr lang="ru-RU" sz="1600" dirty="0"/>
              <a:t>(соисполнителя</a:t>
            </a:r>
            <a:r>
              <a:rPr lang="ru-RU" sz="1600" dirty="0" smtClean="0"/>
              <a:t>);</a:t>
            </a:r>
            <a:endParaRPr lang="ru-RU" sz="16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Предмет договора</a:t>
            </a:r>
            <a:r>
              <a:rPr lang="ru-RU" sz="1600" dirty="0"/>
              <a:t>, заключаемого с субъектом </a:t>
            </a:r>
            <a:r>
              <a:rPr lang="ru-RU" sz="1600" dirty="0" smtClean="0"/>
              <a:t>МСП </a:t>
            </a:r>
            <a:r>
              <a:rPr lang="ru-RU" sz="1600" dirty="0"/>
              <a:t>- субподрядчиком (соисполнителем), с указанием количества поставляемого им товара, объема выполняемых им работ, оказываемых им </a:t>
            </a:r>
            <a:r>
              <a:rPr lang="ru-RU" sz="1600" dirty="0" smtClean="0"/>
              <a:t>услуг;</a:t>
            </a:r>
            <a:endParaRPr lang="ru-RU" sz="16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Место, </a:t>
            </a:r>
            <a:r>
              <a:rPr lang="ru-RU" sz="1600" dirty="0"/>
              <a:t>условия и сроки (периоды) поставки товара, выполнения работы, оказания услуги субъектом </a:t>
            </a:r>
            <a:r>
              <a:rPr lang="ru-RU" sz="1600" dirty="0" smtClean="0"/>
              <a:t>МСП - </a:t>
            </a:r>
            <a:r>
              <a:rPr lang="ru-RU" sz="1600" dirty="0"/>
              <a:t>субподрядчиком (соисполнителем</a:t>
            </a:r>
            <a:r>
              <a:rPr lang="ru-RU" sz="1600" dirty="0" smtClean="0"/>
              <a:t>);</a:t>
            </a:r>
            <a:endParaRPr lang="ru-RU" sz="16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Цена договора</a:t>
            </a:r>
            <a:r>
              <a:rPr lang="ru-RU" sz="1600" dirty="0"/>
              <a:t>, заключаемого с субъектом </a:t>
            </a:r>
            <a:r>
              <a:rPr lang="ru-RU" sz="1600" dirty="0" smtClean="0"/>
              <a:t>МСП </a:t>
            </a:r>
            <a:r>
              <a:rPr lang="ru-RU" sz="1600" dirty="0"/>
              <a:t>- субподрядчиком (соисполнителем).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«в»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84491"/>
            <a:ext cx="8496944" cy="7023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План привлечения субподрядчиков из числа субъектов МСП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62043" y="5486400"/>
            <a:ext cx="2291145" cy="11514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+ отдельно подтверждение статуса МСП субподрядчика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700" y="2027620"/>
            <a:ext cx="8496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Привлечение к исполнению договора, заключенного по результатам закупки, осуществляемой в соответствии с подпунктом </a:t>
            </a:r>
            <a:r>
              <a:rPr lang="ru-RU" sz="1600" dirty="0" smtClean="0"/>
              <a:t>«в» </a:t>
            </a:r>
            <a:r>
              <a:rPr lang="ru-RU" sz="1600" dirty="0"/>
              <a:t>пункта 4 настоящего Положения, субподрядчиков </a:t>
            </a:r>
            <a:r>
              <a:rPr lang="ru-RU" sz="1600" dirty="0" smtClean="0"/>
              <a:t>из </a:t>
            </a:r>
            <a:r>
              <a:rPr lang="ru-RU" sz="1600" dirty="0"/>
              <a:t>числа субъектов </a:t>
            </a:r>
            <a:r>
              <a:rPr lang="ru-RU" sz="1600" dirty="0" smtClean="0"/>
              <a:t>МСП </a:t>
            </a:r>
            <a:r>
              <a:rPr lang="ru-RU" sz="1600" dirty="0" smtClean="0">
                <a:solidFill>
                  <a:srgbClr val="FF0000"/>
                </a:solidFill>
              </a:rPr>
              <a:t>является </a:t>
            </a:r>
            <a:r>
              <a:rPr lang="ru-RU" sz="1600" dirty="0">
                <a:solidFill>
                  <a:srgbClr val="FF0000"/>
                </a:solidFill>
              </a:rPr>
              <a:t>обязательным </a:t>
            </a:r>
            <a:r>
              <a:rPr lang="ru-RU" sz="1600" dirty="0" smtClean="0">
                <a:solidFill>
                  <a:srgbClr val="FF0000"/>
                </a:solidFill>
              </a:rPr>
              <a:t>условием договора</a:t>
            </a:r>
            <a:r>
              <a:rPr lang="ru-RU" sz="1600" dirty="0" smtClean="0"/>
              <a:t>. </a:t>
            </a:r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 smtClean="0"/>
          </a:p>
          <a:p>
            <a:pPr algn="just" fontAlgn="base"/>
            <a:r>
              <a:rPr lang="ru-RU" sz="1600" dirty="0" smtClean="0"/>
              <a:t>В </a:t>
            </a:r>
            <a:r>
              <a:rPr lang="ru-RU" sz="1600" dirty="0"/>
              <a:t>такой договор также должно быть включено обязательное условие об ответственности </a:t>
            </a:r>
            <a:r>
              <a:rPr lang="ru-RU" sz="1600" dirty="0" smtClean="0"/>
              <a:t>за </a:t>
            </a:r>
            <a:r>
              <a:rPr lang="ru-RU" sz="1600" dirty="0"/>
              <a:t>неисполнение условия о привлечении к исполнению договора субподрядчиков (соисполнителей) из числа субъектов </a:t>
            </a:r>
            <a:r>
              <a:rPr lang="ru-RU" sz="1600" dirty="0" smtClean="0"/>
              <a:t>МСП.</a:t>
            </a:r>
          </a:p>
          <a:p>
            <a:pPr algn="just" fontAlgn="base"/>
            <a:endParaRPr lang="ru-RU" sz="1600" dirty="0" smtClean="0"/>
          </a:p>
          <a:p>
            <a:pPr algn="just" fontAlgn="base"/>
            <a:r>
              <a:rPr lang="ru-RU" sz="1600" dirty="0"/>
              <a:t>По согласованию с заказчиком поставщик </a:t>
            </a:r>
            <a:r>
              <a:rPr lang="ru-RU" sz="1600" dirty="0" smtClean="0"/>
              <a:t>вправе </a:t>
            </a:r>
            <a:r>
              <a:rPr lang="ru-RU" sz="1600" dirty="0"/>
              <a:t>осуществить замену субподрядчика </a:t>
            </a:r>
            <a:r>
              <a:rPr lang="ru-RU" sz="1600" dirty="0" smtClean="0"/>
              <a:t>- </a:t>
            </a:r>
            <a:r>
              <a:rPr lang="ru-RU" sz="1600" dirty="0"/>
              <a:t>субъекта </a:t>
            </a:r>
            <a:r>
              <a:rPr lang="ru-RU" sz="1600" dirty="0" smtClean="0"/>
              <a:t>МСП, </a:t>
            </a:r>
            <a:r>
              <a:rPr lang="ru-RU" sz="1600" dirty="0"/>
              <a:t>с которым заключается либо ранее был заключен договор субподряда, на другого субподрядчика </a:t>
            </a:r>
            <a:r>
              <a:rPr lang="ru-RU" sz="1600" dirty="0" smtClean="0"/>
              <a:t>- </a:t>
            </a:r>
            <a:r>
              <a:rPr lang="ru-RU" sz="1600" dirty="0"/>
              <a:t>субъекта </a:t>
            </a:r>
            <a:r>
              <a:rPr lang="ru-RU" sz="1600" dirty="0" smtClean="0"/>
              <a:t>МСП </a:t>
            </a:r>
            <a:r>
              <a:rPr lang="ru-RU" sz="1600" dirty="0"/>
              <a:t>при условии сохранения цены договора, заключаемого или заключенного между поставщиком </a:t>
            </a:r>
            <a:r>
              <a:rPr lang="ru-RU" sz="1600" dirty="0" smtClean="0"/>
              <a:t>и субподрядчиком, </a:t>
            </a:r>
            <a:r>
              <a:rPr lang="ru-RU" sz="1600" dirty="0"/>
              <a:t>либо цены такого договора за вычетом сумм, выплаченных </a:t>
            </a:r>
            <a:r>
              <a:rPr lang="ru-RU" sz="1600" dirty="0" smtClean="0"/>
              <a:t>поставщиком </a:t>
            </a:r>
            <a:r>
              <a:rPr lang="ru-RU" sz="1600" dirty="0"/>
              <a:t>в счет исполненных обязательств, в случае если договор субподряда был частично исполнен.</a:t>
            </a:r>
          </a:p>
          <a:p>
            <a:r>
              <a:rPr lang="ru-RU" sz="1600" dirty="0"/>
              <a:t> </a:t>
            </a:r>
          </a:p>
          <a:p>
            <a:pPr algn="just" fontAlgn="base"/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«в»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84491"/>
            <a:ext cx="8496944" cy="7023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Привлечение субподрядчиков из числа субъектов МСП - договор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699" y="2901623"/>
            <a:ext cx="5969923" cy="364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Отдельная или общая за неисполнение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8851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5300" y="1170887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Для проведения торгов, иных способов закупки, предусмотренных положением о закупке, в соответствии </a:t>
            </a:r>
            <a:r>
              <a:rPr lang="ru-RU" sz="1600" b="1" dirty="0">
                <a:solidFill>
                  <a:srgbClr val="FF0000"/>
                </a:solidFill>
              </a:rPr>
              <a:t>с подпунктом </a:t>
            </a:r>
            <a:r>
              <a:rPr lang="ru-RU" sz="1600" b="1" dirty="0" smtClean="0">
                <a:solidFill>
                  <a:srgbClr val="FF0000"/>
                </a:solidFill>
              </a:rPr>
              <a:t>«б» </a:t>
            </a:r>
            <a:r>
              <a:rPr lang="ru-RU" sz="1600" b="1" dirty="0">
                <a:solidFill>
                  <a:srgbClr val="FF0000"/>
                </a:solidFill>
              </a:rPr>
              <a:t>пункта 4 </a:t>
            </a:r>
            <a:r>
              <a:rPr lang="ru-RU" sz="1600" dirty="0" smtClean="0"/>
              <a:t>ПП РФ № 1352 заказчики </a:t>
            </a:r>
            <a:r>
              <a:rPr lang="ru-RU" sz="1600" b="1" dirty="0">
                <a:solidFill>
                  <a:srgbClr val="FF0000"/>
                </a:solidFill>
              </a:rPr>
              <a:t>обязаны утвердить перечень</a:t>
            </a:r>
            <a:r>
              <a:rPr lang="ru-RU" sz="1600" dirty="0"/>
              <a:t>. При этом допускается осуществление закупки товаров, работ, услуг, включенных в перечень, у любых лиц, указанных в части 5 статьи 3 Федерального закона, в том числе у субъектов малого и среднего предпринимательства. </a:t>
            </a:r>
            <a:endParaRPr lang="ru-RU" sz="1600" dirty="0" smtClean="0"/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b="1" dirty="0" smtClean="0">
              <a:solidFill>
                <a:srgbClr val="FF0000"/>
              </a:solidFill>
            </a:endParaRPr>
          </a:p>
          <a:p>
            <a:pPr algn="just" fontAlgn="base"/>
            <a:r>
              <a:rPr lang="ru-RU" sz="1600" b="1" dirty="0" smtClean="0">
                <a:solidFill>
                  <a:srgbClr val="FF0000"/>
                </a:solidFill>
              </a:rPr>
              <a:t>Нельзя комбинировать товары из перечня и не из перечня.</a:t>
            </a:r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300" y="3592565"/>
            <a:ext cx="7755633" cy="8363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Заказчик размещает перечень в ЕИС, а также на сайте заказчика в информационно-телекоммуникационной сети «Интернет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»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3928" y="3908530"/>
            <a:ext cx="8176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AutoNum type="arabicPeriod"/>
            </a:pPr>
            <a:r>
              <a:rPr lang="ru-RU" sz="1600" dirty="0" smtClean="0"/>
              <a:t>В январе 2022 г. включили код ОКПД 2 в Перечень.</a:t>
            </a:r>
          </a:p>
          <a:p>
            <a:pPr marL="342900" indent="-342900" algn="just" fontAlgn="base">
              <a:buAutoNum type="arabicPeriod"/>
            </a:pPr>
            <a:r>
              <a:rPr lang="ru-RU" sz="1600" dirty="0" smtClean="0"/>
              <a:t>Провели закупку у МСП («</a:t>
            </a:r>
            <a:r>
              <a:rPr lang="ru-RU" sz="1600" dirty="0" err="1" smtClean="0"/>
              <a:t>спецторги</a:t>
            </a:r>
            <a:r>
              <a:rPr lang="ru-RU" sz="1600" dirty="0" smtClean="0"/>
              <a:t>»).</a:t>
            </a:r>
          </a:p>
          <a:p>
            <a:pPr marL="342900" indent="-342900" algn="just" fontAlgn="base">
              <a:buAutoNum type="arabicPeriod"/>
            </a:pPr>
            <a:r>
              <a:rPr lang="ru-RU" sz="1600" dirty="0" smtClean="0"/>
              <a:t>В феврале 2022 г. исключили код ОКПД 2 из </a:t>
            </a:r>
            <a:r>
              <a:rPr lang="ru-RU" sz="1600" smtClean="0"/>
              <a:t>Перечня.</a:t>
            </a:r>
          </a:p>
          <a:p>
            <a:pPr marL="342900" indent="-342900" algn="just" fontAlgn="base">
              <a:buFontTx/>
              <a:buAutoNum type="arabicPeriod"/>
            </a:pPr>
            <a:r>
              <a:rPr lang="ru-RU" sz="1600"/>
              <a:t>В ЕИС можно указать срок действия позиции Перечня</a:t>
            </a:r>
          </a:p>
          <a:p>
            <a:pPr algn="just" fontAlgn="base"/>
            <a:endParaRPr lang="ru-RU" sz="1600" dirty="0" smtClean="0"/>
          </a:p>
          <a:p>
            <a:pPr marL="342900" indent="-342900" algn="just" fontAlgn="base">
              <a:buAutoNum type="arabicPeriod"/>
            </a:pPr>
            <a:endParaRPr lang="ru-RU" sz="1600" dirty="0" smtClean="0"/>
          </a:p>
          <a:p>
            <a:pPr marL="342900" indent="-342900" algn="just" fontAlgn="base">
              <a:buAutoNum type="arabicPeriod"/>
            </a:pPr>
            <a:endParaRPr lang="ru-RU" sz="1600" dirty="0"/>
          </a:p>
          <a:p>
            <a:pPr marL="342900" indent="-342900" algn="just" fontAlgn="base">
              <a:buAutoNum type="arabicPeriod"/>
            </a:pPr>
            <a:endParaRPr lang="ru-RU" sz="1600" dirty="0" smtClean="0"/>
          </a:p>
          <a:p>
            <a:pPr algn="just" fontAlgn="base"/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928" y="1241251"/>
            <a:ext cx="7755633" cy="484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Пример про корректировку Перечня 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928" y="1934988"/>
            <a:ext cx="6611987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Письмо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МЭР от 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15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июля 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2015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Д28и-2050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3927" y="2614671"/>
            <a:ext cx="6611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Перечень может изменяться (корректироваться) заказчиком без ограничений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3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5300" y="1170887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/>
              <a:t>Перечень </a:t>
            </a:r>
            <a:r>
              <a:rPr lang="ru-RU" sz="1600" dirty="0"/>
              <a:t>составляется на основании Общероссийского классификатора продукции по видам экономической деятельности (ОКПД 2) и включает в себя </a:t>
            </a:r>
            <a:r>
              <a:rPr lang="ru-RU" sz="1600" b="1" dirty="0">
                <a:solidFill>
                  <a:srgbClr val="FF0000"/>
                </a:solidFill>
              </a:rPr>
              <a:t>наименования товаров, работ, услуг </a:t>
            </a:r>
            <a:r>
              <a:rPr lang="ru-RU" sz="1600" dirty="0"/>
              <a:t>и соответствующий </a:t>
            </a:r>
            <a:r>
              <a:rPr lang="ru-RU" sz="1600" dirty="0" smtClean="0"/>
              <a:t>код: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С </a:t>
            </a:r>
            <a:r>
              <a:rPr lang="ru-RU" sz="1600" b="1" dirty="0" smtClean="0">
                <a:solidFill>
                  <a:srgbClr val="FF0000"/>
                </a:solidFill>
              </a:rPr>
              <a:t>обязательным</a:t>
            </a:r>
            <a:r>
              <a:rPr lang="ru-RU" sz="1600" dirty="0" smtClean="0"/>
              <a:t> </a:t>
            </a:r>
            <a:r>
              <a:rPr lang="ru-RU" sz="1600" dirty="0"/>
              <a:t>указанием разделов, </a:t>
            </a:r>
            <a:r>
              <a:rPr lang="ru-RU" sz="1600" dirty="0" smtClean="0"/>
              <a:t>классов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С </a:t>
            </a:r>
            <a:r>
              <a:rPr lang="ru-RU" sz="1600" b="1" dirty="0" smtClean="0">
                <a:solidFill>
                  <a:srgbClr val="FF0000"/>
                </a:solidFill>
              </a:rPr>
              <a:t>рекомендуемым</a:t>
            </a:r>
            <a:r>
              <a:rPr lang="ru-RU" sz="1600" dirty="0" smtClean="0"/>
              <a:t> </a:t>
            </a:r>
            <a:r>
              <a:rPr lang="ru-RU" sz="1600" dirty="0"/>
              <a:t>указанием подклассов, групп и подгрупп, видов продукции (услуг, работ), а также категорий и подкатегорий продукции (услуг, работ).</a:t>
            </a:r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4" y="3158360"/>
            <a:ext cx="2963025" cy="257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88" y="3158360"/>
            <a:ext cx="4984569" cy="26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075044" y="5916287"/>
            <a:ext cx="1727200" cy="671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Последующие элементы кода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3344" y="1046481"/>
            <a:ext cx="6611987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ООО «ГАЗПРОМ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МЕЖРЕГИОНГАЗ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МОСКВА» - 36 позиций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3344" y="1567149"/>
          <a:ext cx="7563056" cy="4290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256"/>
                <a:gridCol w="1287859"/>
                <a:gridCol w="5620941"/>
              </a:tblGrid>
              <a:tr h="6945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Код ОКПД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0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13.92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Изделия текстильные готовые (кроме одежды)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0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14.12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Спецодежда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83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17.12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Бумага и картон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16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17.12.14.160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Бумага для аппаратов и приборов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83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17.21.12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Мешки и сумки бумажные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40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17.22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Изделия хозяйственные и санитарно-гигиенические и туалетные принадлежности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83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17.23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Принадлежности канцелярские бумажные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83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17.23.1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Принадлежности канцелярские бумажные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4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19.20.21.100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Бензин автомобильный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4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19.20.21.300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Топливо дизельное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83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20.16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Пластмассы в первичных формах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16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20.41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Мыло и моющие средства, чистящие и полирующие средства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56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20.52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Клеи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56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22.11.1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Шины, покрышки и камеры резиновые новые.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40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</a:rPr>
                        <a:t>22.19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Изделия из резины прочие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4" marR="61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8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3344" y="1046481"/>
            <a:ext cx="6611987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ПАО «СБЕРБАНК РОССИИ» - 399 позиций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3344" y="1707441"/>
          <a:ext cx="8229600" cy="1383058"/>
        </p:xfrm>
        <a:graphic>
          <a:graphicData uri="http://schemas.openxmlformats.org/drawingml/2006/table">
            <a:tbl>
              <a:tblPr/>
              <a:tblGrid>
                <a:gridCol w="353853"/>
                <a:gridCol w="485284"/>
                <a:gridCol w="454953"/>
                <a:gridCol w="2092785"/>
                <a:gridCol w="1000897"/>
                <a:gridCol w="3841828"/>
              </a:tblGrid>
              <a:tr h="545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раздел</a:t>
                      </a:r>
                    </a:p>
                  </a:txBody>
                  <a:tcPr marL="72793" marR="6066" marT="6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класс</a:t>
                      </a:r>
                    </a:p>
                  </a:txBody>
                  <a:tcPr marL="72793" marR="6066" marT="6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класса</a:t>
                      </a:r>
                    </a:p>
                  </a:txBody>
                  <a:tcPr marL="72793" marR="6066" marT="6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 ОКПД2</a:t>
                      </a:r>
                    </a:p>
                  </a:txBody>
                  <a:tcPr marL="72793" marR="6066" marT="6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товаров, работ, услуг</a:t>
                      </a:r>
                    </a:p>
                  </a:txBody>
                  <a:tcPr marL="72793" marR="6066" marT="60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Текстиль и изделия текстильные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13.92.21.190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упаковочные прочие из текстильных материалов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Одежда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14.12.30.180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Бронежилеты 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бронеодежда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Текстиль и изделия текстильные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13.94.11.110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Шпагат из джута или прочих лубяных текстильных волокон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32.99.16.120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Штемпели для датирования, запечатывания или нумерации и аналогичные изделия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32.99.16.140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Подушки штемпельные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Одежда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14.12.30.110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Пальто, полупальто и плащи производственные и профессиональные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63344" y="3090499"/>
          <a:ext cx="8229600" cy="279038"/>
        </p:xfrm>
        <a:graphic>
          <a:graphicData uri="http://schemas.openxmlformats.org/drawingml/2006/table">
            <a:tbl>
              <a:tblPr/>
              <a:tblGrid>
                <a:gridCol w="353853"/>
                <a:gridCol w="485284"/>
                <a:gridCol w="454953"/>
                <a:gridCol w="2092785"/>
                <a:gridCol w="1000897"/>
                <a:gridCol w="3841828"/>
              </a:tblGrid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32.30.11.115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Лыжи детские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32.30.11.119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Лыжи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63344" y="3369537"/>
          <a:ext cx="8229600" cy="418557"/>
        </p:xfrm>
        <a:graphic>
          <a:graphicData uri="http://schemas.openxmlformats.org/drawingml/2006/table">
            <a:tbl>
              <a:tblPr/>
              <a:tblGrid>
                <a:gridCol w="353853"/>
                <a:gridCol w="485284"/>
                <a:gridCol w="454953"/>
                <a:gridCol w="2092785"/>
                <a:gridCol w="1000897"/>
                <a:gridCol w="3841828"/>
              </a:tblGrid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32.30.15.110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Инвентарь для спортивных игр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32.30.15.111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Инвентарь для баскетбола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32.30.15.112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Инвентарь для волейбола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63344" y="3788094"/>
          <a:ext cx="8229600" cy="418557"/>
        </p:xfrm>
        <a:graphic>
          <a:graphicData uri="http://schemas.openxmlformats.org/drawingml/2006/table">
            <a:tbl>
              <a:tblPr/>
              <a:tblGrid>
                <a:gridCol w="353853"/>
                <a:gridCol w="485284"/>
                <a:gridCol w="454953"/>
                <a:gridCol w="2092785"/>
                <a:gridCol w="1000897"/>
                <a:gridCol w="3841828"/>
              </a:tblGrid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32.30.16.134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Верши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32.30.16.135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Рачницы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Изделия готовые прочие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32.30.16.136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Бредни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63344" y="4206651"/>
          <a:ext cx="8229600" cy="691530"/>
        </p:xfrm>
        <a:graphic>
          <a:graphicData uri="http://schemas.openxmlformats.org/drawingml/2006/table">
            <a:tbl>
              <a:tblPr/>
              <a:tblGrid>
                <a:gridCol w="353853"/>
                <a:gridCol w="485284"/>
                <a:gridCol w="454953"/>
                <a:gridCol w="2092785"/>
                <a:gridCol w="1000897"/>
                <a:gridCol w="3841828"/>
              </a:tblGrid>
              <a:tr h="345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Услуги сухопутного и трубопроводного транспорта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49.32.11.000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Услуги такси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Услуги сухопутного и трубопроводного транспорта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49.32.12.000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Услуги по аренде легковых автомобилей с водителем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63344" y="4898181"/>
          <a:ext cx="8229600" cy="691530"/>
        </p:xfrm>
        <a:graphic>
          <a:graphicData uri="http://schemas.openxmlformats.org/drawingml/2006/table">
            <a:tbl>
              <a:tblPr/>
              <a:tblGrid>
                <a:gridCol w="353853"/>
                <a:gridCol w="485284"/>
                <a:gridCol w="454953"/>
                <a:gridCol w="2092785"/>
                <a:gridCol w="1000897"/>
                <a:gridCol w="3841828"/>
              </a:tblGrid>
              <a:tr h="230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Оборудование компьютерное, электронное и оптическое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26.20.16.120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Принтеры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Оборудование компьютерное, электронное и оптическое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26.20.21.120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Устройства запоминающие внешние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6066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Оборудование компьютерное, электронное и оптическое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26.20.17.120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Проекторы, подключаемые к компьютеру</a:t>
                      </a:r>
                    </a:p>
                  </a:txBody>
                  <a:tcPr marL="72793" marR="6066" marT="60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0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363" y="1668072"/>
            <a:ext cx="7755633" cy="10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Посмотреть свой объем закупок </a:t>
            </a:r>
          </a:p>
          <a:p>
            <a:pPr algn="ctr"/>
            <a:endParaRPr lang="ru-RU" sz="160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«Что и в каком объеме закупаем ?»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362" y="2936891"/>
            <a:ext cx="7755633" cy="10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Посмотреть, что попадает под исключения</a:t>
            </a:r>
          </a:p>
          <a:p>
            <a:pPr algn="ctr"/>
            <a:endParaRPr lang="ru-RU" sz="160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«Как можно сократить объем ?»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5362" y="4200927"/>
            <a:ext cx="7755633" cy="1064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Посмотреть и проверить потенциальных поставщиков</a:t>
            </a:r>
          </a:p>
          <a:p>
            <a:pPr algn="ctr"/>
            <a:endParaRPr lang="ru-RU" sz="160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«Придут ли на закупку ?»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926" y="2093566"/>
            <a:ext cx="7755633" cy="484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Сроки размещения Перечня / изменений в Перечень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5750" y="3625564"/>
            <a:ext cx="6611987" cy="1329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регламентированы</a:t>
            </a:r>
          </a:p>
          <a:p>
            <a:pPr algn="ctr"/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Фактически: до момента закупки 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2598" y="2667681"/>
            <a:ext cx="418287" cy="8623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Общее правило</a:t>
            </a:r>
            <a:endParaRPr lang="ru-RU" sz="2000" b="1" i="1" dirty="0">
              <a:solidFill>
                <a:srgbClr val="262626"/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870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700" y="1770912"/>
            <a:ext cx="84969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/>
              <a:t>Размещена закупка, кода ОКПД 2 нет в Перечне, опубликованном в ЕИС.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Приказ № 516 </a:t>
            </a:r>
            <a:r>
              <a:rPr lang="ru-RU" sz="1600" dirty="0"/>
              <a:t>от </a:t>
            </a:r>
            <a:r>
              <a:rPr lang="ru-RU" sz="1600" dirty="0" smtClean="0"/>
              <a:t>25.06.2021 г.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------(размещение закупки)--------------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/>
              <a:t>Приказ </a:t>
            </a:r>
            <a:r>
              <a:rPr lang="ru-RU" sz="1600" dirty="0" smtClean="0"/>
              <a:t>№ 996 </a:t>
            </a:r>
            <a:r>
              <a:rPr lang="ru-RU" sz="1600" dirty="0"/>
              <a:t>от 30.11.2021 г. </a:t>
            </a:r>
            <a:r>
              <a:rPr lang="ru-RU" sz="1600" dirty="0" smtClean="0"/>
              <a:t>был </a:t>
            </a:r>
            <a:r>
              <a:rPr lang="ru-RU" sz="1600" dirty="0"/>
              <a:t>опубликован на сайте ЕИС </a:t>
            </a:r>
            <a:r>
              <a:rPr lang="ru-RU" sz="1600" dirty="0" smtClean="0"/>
              <a:t>06.12.2021.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FF0000"/>
              </a:solidFill>
            </a:endParaRPr>
          </a:p>
          <a:p>
            <a:pPr algn="just" fontAlgn="base"/>
            <a:r>
              <a:rPr lang="ru-RU" sz="1600" b="1" dirty="0" smtClean="0">
                <a:solidFill>
                  <a:srgbClr val="FF0000"/>
                </a:solidFill>
              </a:rPr>
              <a:t>Жалоба на то, что закупка МСП, но товар не в Перечне.</a:t>
            </a:r>
          </a:p>
          <a:p>
            <a:pPr algn="just" fontAlgn="base"/>
            <a:endParaRPr lang="ru-RU" sz="1600" b="1" dirty="0">
              <a:solidFill>
                <a:srgbClr val="FF0000"/>
              </a:solidFill>
            </a:endParaRPr>
          </a:p>
          <a:p>
            <a:pPr algn="just" fontAlgn="base"/>
            <a:r>
              <a:rPr lang="ru-RU" sz="1600" dirty="0"/>
              <a:t>усмотрено размещение в ЕИС перечня закупаемых у СМСП товаров, работ и услуг. Приказом от 25 июня 2021 года №516 утвержден перечень товаров, работ, услуг, закупаемых МУП «</a:t>
            </a:r>
            <a:r>
              <a:rPr lang="ru-RU" sz="1600" dirty="0" err="1"/>
              <a:t>Владимирводоканал</a:t>
            </a:r>
            <a:r>
              <a:rPr lang="ru-RU" sz="1600" dirty="0"/>
              <a:t>» у субъектов малого и среднего предпринимательства. Приказом от 30.11.2021 № 996 в данный перечень включен код ОКПД 82.91.12.000 «Услуги агентств по сбору платежей</a:t>
            </a:r>
            <a:r>
              <a:rPr lang="ru-RU" sz="1600" dirty="0" smtClean="0"/>
              <a:t>».</a:t>
            </a:r>
          </a:p>
          <a:p>
            <a:pPr algn="just" fontAlgn="base"/>
            <a:r>
              <a:rPr lang="ru-RU" sz="1600" dirty="0"/>
              <a:t>Ограничения по срокам внесения изменений в перечень товаров, работ, услуг, закупаемых у субъектов малого и среднего предпринимательства нормами действующего законодательства не </a:t>
            </a:r>
            <a:r>
              <a:rPr lang="ru-RU" sz="1600" dirty="0" smtClean="0"/>
              <a:t>предусмотрены.</a:t>
            </a:r>
          </a:p>
          <a:p>
            <a:pPr algn="just" fontAlgn="base"/>
            <a:r>
              <a:rPr lang="ru-RU" sz="1600" dirty="0"/>
              <a:t>При этом, конкретные сроки размещения такого перечня ни Законом о закупках, ни Постановлением №1352 не регламентированы.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148081"/>
            <a:ext cx="8582120" cy="521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Решение Владимирского УФАС от 23.12.2021 г. № 033/07/3-1123/2021 – нарушений нет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Перечень ТРУ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6526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Когда публиковать тем, кто применяет с 01.01.2022 г.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7389" y="2130182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Норма вступает в силу с 01.01.22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92293" y="3885618"/>
            <a:ext cx="535941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Нужно разместить перечень до момента публикации «</a:t>
            </a:r>
            <a:r>
              <a:rPr lang="ru-RU" sz="2400" b="1" dirty="0" err="1" smtClean="0">
                <a:solidFill>
                  <a:schemeClr val="bg2"/>
                </a:solidFill>
              </a:rPr>
              <a:t>спецторгов</a:t>
            </a:r>
            <a:r>
              <a:rPr lang="ru-RU" sz="2400" b="1" dirty="0" smtClean="0">
                <a:solidFill>
                  <a:schemeClr val="bg2"/>
                </a:solidFill>
              </a:rPr>
              <a:t>» (в том числе ПЗ)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512" y="2583542"/>
            <a:ext cx="66103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В случае если </a:t>
            </a:r>
            <a:r>
              <a:rPr lang="ru-RU" sz="1600" b="1" dirty="0" smtClean="0">
                <a:solidFill>
                  <a:srgbClr val="FF0000"/>
                </a:solidFill>
              </a:rPr>
              <a:t>НМЦД</a:t>
            </a:r>
            <a:r>
              <a:rPr lang="ru-RU" sz="1600" dirty="0" smtClean="0"/>
              <a:t> на </a:t>
            </a:r>
            <a:r>
              <a:rPr lang="ru-RU" sz="1600" dirty="0"/>
              <a:t>поставку товаров, выполнение работ, оказание услуг </a:t>
            </a:r>
            <a:r>
              <a:rPr lang="ru-RU" sz="1600" b="1" dirty="0">
                <a:solidFill>
                  <a:srgbClr val="FF0000"/>
                </a:solidFill>
              </a:rPr>
              <a:t>не превышает 200 миллионов рублей </a:t>
            </a:r>
            <a:r>
              <a:rPr lang="ru-RU" sz="1600" dirty="0"/>
              <a:t>и указанные товары, работы, услуги </a:t>
            </a:r>
            <a:r>
              <a:rPr lang="ru-RU" sz="1600" b="1" dirty="0">
                <a:solidFill>
                  <a:srgbClr val="FF0000"/>
                </a:solidFill>
              </a:rPr>
              <a:t>включены в перечень, заказчик обязан </a:t>
            </a:r>
            <a:r>
              <a:rPr lang="ru-RU" sz="1600" dirty="0"/>
              <a:t>осуществить закупки таких товаров, работ, услуг у субъектов </a:t>
            </a:r>
            <a:r>
              <a:rPr lang="ru-RU" sz="1600" dirty="0" smtClean="0"/>
              <a:t>МСП.</a:t>
            </a:r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1600" dirty="0"/>
              <a:t>В случае если </a:t>
            </a:r>
            <a:r>
              <a:rPr lang="ru-RU" sz="1600" dirty="0" smtClean="0"/>
              <a:t>НМЦД на </a:t>
            </a:r>
            <a:r>
              <a:rPr lang="ru-RU" sz="1600" dirty="0"/>
              <a:t>поставку товаров, выполнение работ, оказание услуг </a:t>
            </a:r>
            <a:r>
              <a:rPr lang="ru-RU" sz="1600" b="1" dirty="0">
                <a:solidFill>
                  <a:srgbClr val="FF0000"/>
                </a:solidFill>
              </a:rPr>
              <a:t>превышает 200 миллионов рублей</a:t>
            </a:r>
            <a:r>
              <a:rPr lang="ru-RU" sz="1600" dirty="0"/>
              <a:t>, но </a:t>
            </a:r>
            <a:r>
              <a:rPr lang="ru-RU" sz="1600" b="1" dirty="0">
                <a:solidFill>
                  <a:srgbClr val="FF0000"/>
                </a:solidFill>
              </a:rPr>
              <a:t>не превышает </a:t>
            </a:r>
            <a:r>
              <a:rPr lang="ru-RU" sz="1600" b="1" dirty="0" smtClean="0">
                <a:solidFill>
                  <a:srgbClr val="FF0000"/>
                </a:solidFill>
              </a:rPr>
              <a:t>800 </a:t>
            </a:r>
            <a:r>
              <a:rPr lang="ru-RU" sz="1600" b="1" dirty="0">
                <a:solidFill>
                  <a:srgbClr val="FF0000"/>
                </a:solidFill>
              </a:rPr>
              <a:t>миллионов рублей </a:t>
            </a:r>
            <a:r>
              <a:rPr lang="ru-RU" sz="1600" dirty="0"/>
              <a:t>и указанные товары, работы, услуги </a:t>
            </a:r>
            <a:r>
              <a:rPr lang="ru-RU" sz="1600" b="1" dirty="0">
                <a:solidFill>
                  <a:srgbClr val="FF0000"/>
                </a:solidFill>
              </a:rPr>
              <a:t>включены в перечень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FF0000"/>
                </a:solidFill>
              </a:rPr>
              <a:t>заказчик вправе </a:t>
            </a:r>
            <a:r>
              <a:rPr lang="ru-RU" sz="1600" dirty="0"/>
              <a:t>осуществить закупки таких товаров, работ, услуг у субъектов </a:t>
            </a:r>
            <a:r>
              <a:rPr lang="ru-RU" sz="1600" dirty="0" smtClean="0"/>
              <a:t>МСП.</a:t>
            </a:r>
          </a:p>
          <a:p>
            <a:pPr algn="just" fontAlgn="base"/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б»</a:t>
            </a:r>
            <a:r>
              <a:rPr lang="ru-RU" altLang="ru-RU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Исключение № 1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788" y="1805599"/>
            <a:ext cx="8496944" cy="546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Правило проведения закупок – требование должно быть в извещении и документации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(только среди субъектов МСП) 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843" y="2583542"/>
            <a:ext cx="1636889" cy="855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ОБЯЗАН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е более 200 млн. руб.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842" y="4217310"/>
            <a:ext cx="1636889" cy="15720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ВПРАВЕ</a:t>
            </a: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более 200 млн. руб.</a:t>
            </a:r>
          </a:p>
          <a:p>
            <a:pPr algn="ctr"/>
            <a:endParaRPr lang="ru-RU" sz="160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н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е более 800 млн. руб.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8740" y="1099607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latin typeface="Trebuchet MS" panose="020B0603020202020204" pitchFamily="34" charset="0"/>
              </a:rPr>
              <a:t>ПП № 937 с</a:t>
            </a:r>
            <a:r>
              <a:rPr lang="ru-RU" sz="2000" b="1" i="1" dirty="0" smtClean="0">
                <a:latin typeface="Trebuchet MS" panose="020B0603020202020204" pitchFamily="34" charset="0"/>
              </a:rPr>
              <a:t> </a:t>
            </a:r>
            <a:r>
              <a:rPr lang="ru-RU" sz="2000" b="1" i="1" dirty="0">
                <a:latin typeface="Trebuchet MS" panose="020B0603020202020204" pitchFamily="34" charset="0"/>
              </a:rPr>
              <a:t>1 октября 2021 </a:t>
            </a:r>
            <a:r>
              <a:rPr lang="ru-RU" sz="2000" b="1" i="1" dirty="0" smtClean="0">
                <a:latin typeface="Trebuchet MS" panose="020B0603020202020204" pitchFamily="34" charset="0"/>
              </a:rPr>
              <a:t>года</a:t>
            </a:r>
            <a:endParaRPr lang="ru-RU" sz="2000" b="1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237981"/>
            <a:ext cx="8496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Субъекты МСП </a:t>
            </a:r>
            <a:r>
              <a:rPr lang="ru-RU" sz="1600" dirty="0"/>
              <a:t>не подали заявок на участие в такой </a:t>
            </a:r>
            <a:r>
              <a:rPr lang="ru-RU" sz="1600" dirty="0" smtClean="0"/>
              <a:t>закупке;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Заявки всех </a:t>
            </a:r>
            <a:r>
              <a:rPr lang="ru-RU" sz="1600" dirty="0"/>
              <a:t>участников закупки, являющихся субъектами </a:t>
            </a:r>
            <a:r>
              <a:rPr lang="ru-RU" sz="1600" dirty="0" smtClean="0"/>
              <a:t>МСП, </a:t>
            </a:r>
            <a:r>
              <a:rPr lang="ru-RU" sz="1600" dirty="0"/>
              <a:t>отозваны или не соответствуют требованиям, предусмотренным документацией о </a:t>
            </a:r>
            <a:r>
              <a:rPr lang="ru-RU" sz="1600" dirty="0" smtClean="0"/>
              <a:t>закупке;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Заявка, </a:t>
            </a:r>
            <a:r>
              <a:rPr lang="ru-RU" sz="1600" dirty="0"/>
              <a:t>поданная единственным участником закупки, являющимся субъектом </a:t>
            </a:r>
            <a:r>
              <a:rPr lang="ru-RU" sz="1600" dirty="0" smtClean="0"/>
              <a:t>МСП, </a:t>
            </a:r>
            <a:r>
              <a:rPr lang="ru-RU" sz="1600" dirty="0"/>
              <a:t>не соответствует требованиям, предусмотренным документацией о </a:t>
            </a:r>
            <a:r>
              <a:rPr lang="ru-RU" sz="1600" dirty="0" smtClean="0"/>
              <a:t>закупке;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 smtClean="0"/>
              <a:t>Заказчиком в </a:t>
            </a:r>
            <a:r>
              <a:rPr lang="ru-RU" sz="1600" dirty="0"/>
              <a:t>порядке, установленном положением о закупке, принято решение </a:t>
            </a:r>
            <a:r>
              <a:rPr lang="ru-RU" sz="1600" b="1" dirty="0">
                <a:solidFill>
                  <a:srgbClr val="FF0000"/>
                </a:solidFill>
              </a:rPr>
              <a:t>(за исключением случая осуществления конкурентной закупки)</a:t>
            </a:r>
            <a:r>
              <a:rPr lang="ru-RU" sz="1600" dirty="0"/>
              <a:t> о том, что договор по результатам закупки не заключается.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«б»</a:t>
            </a:r>
            <a:r>
              <a:rPr lang="ru-RU" altLang="ru-RU" sz="2800" b="1" dirty="0">
                <a:solidFill>
                  <a:srgbClr val="FF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Исключение №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148081"/>
            <a:ext cx="8496944" cy="9977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Заказчик вправе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по истечении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срока приема заявок осуществить закупку в порядке, установленном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Положением 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закупке, без соблюдения правил, установленных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ПП № 1352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только среди субъектов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МСП)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6699" y="4401684"/>
            <a:ext cx="8496944" cy="1321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Если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договор по результатам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закупки не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заключен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, заказчик вправе отменить решение об определении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поставщика,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принятое по результатам такой закупки, и осуществить закупку в порядке, установленном положением о закупке,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без соблюдения правил, установленных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ПП № 1352.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49365" y="5825068"/>
            <a:ext cx="1554277" cy="8880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 смотря на перечень и НМЦД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362" y="1160961"/>
            <a:ext cx="7755633" cy="14865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При осуществлении закупки в соответствии с подпунктом "б" пункта 4 настоящего Положения заказчик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вправе по истечении срока приема заявок осуществить закупку в порядке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, установленном положением о закупке, без соблюдения правил, установленных настоящим Положением, в случаях, если: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362" y="2936891"/>
            <a:ext cx="7755633" cy="571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1. Провести повторную закупку у МСП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61" y="3631552"/>
            <a:ext cx="7755633" cy="571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2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 Провести повторную закупку не у МСП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361" y="4326213"/>
            <a:ext cx="7755633" cy="571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3. Провести повторную закупку у ЕП по </a:t>
            </a:r>
            <a:r>
              <a:rPr lang="ru-RU" sz="1600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ПоЗ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(среди МСП)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5361" y="5020874"/>
            <a:ext cx="7755633" cy="571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4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 Провести повторную закупку у ЕП по </a:t>
            </a:r>
            <a:r>
              <a:rPr lang="ru-RU" sz="1600" dirty="0" err="1" smtClean="0">
                <a:solidFill>
                  <a:schemeClr val="bg2"/>
                </a:solidFill>
                <a:latin typeface="Trebuchet MS" panose="020B0603020202020204" pitchFamily="34" charset="0"/>
              </a:rPr>
              <a:t>ПоЗ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(среди не МСП)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700" y="2247384"/>
            <a:ext cx="84969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/>
              <a:t>Наличие товаров </a:t>
            </a:r>
            <a:r>
              <a:rPr lang="ru-RU" sz="1600" b="1" dirty="0"/>
              <a:t>(работ, услуг) в </a:t>
            </a:r>
            <a:r>
              <a:rPr lang="ru-RU" sz="1600" b="1" dirty="0" smtClean="0"/>
              <a:t>перечне обязывает </a:t>
            </a:r>
            <a:r>
              <a:rPr lang="ru-RU" sz="1600" b="1" dirty="0"/>
              <a:t>заказчика провести такую закупку только среди субъектов </a:t>
            </a:r>
            <a:r>
              <a:rPr lang="ru-RU" sz="1600" b="1" dirty="0" smtClean="0"/>
              <a:t>МСП !</a:t>
            </a:r>
          </a:p>
          <a:p>
            <a:pPr algn="ctr" fontAlgn="base"/>
            <a:endParaRPr lang="ru-RU" sz="1600" b="1" dirty="0"/>
          </a:p>
          <a:p>
            <a:pPr algn="just" fontAlgn="base"/>
            <a:r>
              <a:rPr lang="ru-RU" sz="1600" dirty="0"/>
              <a:t>Даже если заказчик закупает товары из </a:t>
            </a:r>
            <a:r>
              <a:rPr lang="ru-RU" sz="1600" dirty="0" smtClean="0"/>
              <a:t>перечня путем </a:t>
            </a:r>
            <a:r>
              <a:rPr lang="ru-RU" sz="1600" dirty="0"/>
              <a:t>заключения прямого договора с </a:t>
            </a:r>
            <a:r>
              <a:rPr lang="ru-RU" sz="1600" b="1" dirty="0">
                <a:solidFill>
                  <a:srgbClr val="FF0000"/>
                </a:solidFill>
              </a:rPr>
              <a:t>единственным поставщиком на сумму до 100 тыс. руб</a:t>
            </a:r>
            <a:r>
              <a:rPr lang="ru-RU" sz="1600" dirty="0"/>
              <a:t>., контрагентом по договору должен выступать субъект МСП.</a:t>
            </a:r>
          </a:p>
          <a:p>
            <a:pPr algn="just" fontAlgn="base"/>
            <a:r>
              <a:rPr lang="ru-RU" sz="1600" dirty="0"/>
              <a:t>Вместе с тем указанное правило работает и в обратную сторону, если товара (работы, услуги) нет в Перечне, то такой товар нельзя купить путем проведения «</a:t>
            </a:r>
            <a:r>
              <a:rPr lang="ru-RU" sz="1600" dirty="0" err="1"/>
              <a:t>спецторгов</a:t>
            </a:r>
            <a:r>
              <a:rPr lang="ru-RU" sz="1600" dirty="0" smtClean="0"/>
              <a:t>».</a:t>
            </a:r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1600" b="1" dirty="0" smtClean="0">
                <a:solidFill>
                  <a:srgbClr val="FF0000"/>
                </a:solidFill>
              </a:rPr>
              <a:t>ЕСЛИ НЕ ПОПАЛИ ПОД ИСКЛЮЧЕНИЯ № 1 / № 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148081"/>
            <a:ext cx="8496944" cy="9977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При этом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допускается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осуществление закупки товаров, работ, услуг,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включенных в перечень, у любых лиц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, указанных в части 5 статьи 3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223-ФЗ,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в том числе у субъектов малого и среднего предпринимательства.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5161181"/>
            <a:ext cx="8496944" cy="814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Письмо МЭР от 28 августа 2015 г. № Д28и-2598 - Неправомерно осуществлять закупки ТРУ участниками которых могут только субъекты МСП, если такие товары не включены в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перечень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7" y="1445432"/>
            <a:ext cx="84969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/>
              <a:t>Для проведения торгов, иных способов закупки, предусмотренных положением о закупке, в соответствии с подпунктом «б» пункта 4 настоящего Положения заказчики обязаны утвердить перечень. При этом </a:t>
            </a:r>
            <a:r>
              <a:rPr lang="ru-RU" sz="1600" b="1" dirty="0">
                <a:solidFill>
                  <a:srgbClr val="FF0000"/>
                </a:solidFill>
              </a:rPr>
              <a:t>допускается</a:t>
            </a:r>
            <a:r>
              <a:rPr lang="ru-RU" sz="1600" dirty="0"/>
              <a:t> осуществление закупки товаров, работ, услуг, включенных в перечень, </a:t>
            </a:r>
            <a:r>
              <a:rPr lang="ru-RU" sz="1600" b="1" dirty="0">
                <a:solidFill>
                  <a:srgbClr val="FF0000"/>
                </a:solidFill>
              </a:rPr>
              <a:t>у любых лиц</a:t>
            </a:r>
            <a:r>
              <a:rPr lang="ru-RU" sz="1600" dirty="0"/>
              <a:t>, указанных в части 5 статьи 3 Федерального закона, в том числе у субъектов малого и среднего предпринимательства. </a:t>
            </a:r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  <a:p>
            <a:pPr algn="just" fontAlgn="base"/>
            <a:r>
              <a:rPr lang="ru-RU" sz="1600" dirty="0" smtClean="0"/>
              <a:t>В </a:t>
            </a:r>
            <a:r>
              <a:rPr lang="ru-RU" sz="1600" dirty="0"/>
              <a:t>случае если </a:t>
            </a:r>
            <a:r>
              <a:rPr lang="ru-RU" sz="1600" dirty="0" smtClean="0"/>
              <a:t>НМЦД … </a:t>
            </a:r>
            <a:r>
              <a:rPr lang="ru-RU" sz="1600" b="1" dirty="0" smtClean="0">
                <a:solidFill>
                  <a:srgbClr val="FF0000"/>
                </a:solidFill>
              </a:rPr>
              <a:t>превышает </a:t>
            </a:r>
            <a:r>
              <a:rPr lang="ru-RU" sz="1600" b="1" dirty="0">
                <a:solidFill>
                  <a:srgbClr val="FF0000"/>
                </a:solidFill>
              </a:rPr>
              <a:t>200 миллионов рублей, но не превышает 800 миллионов рублей </a:t>
            </a:r>
            <a:r>
              <a:rPr lang="ru-RU" sz="1600" dirty="0"/>
              <a:t>и указанные товары, работы, услуги </a:t>
            </a:r>
            <a:r>
              <a:rPr lang="ru-RU" sz="1600" b="1" dirty="0">
                <a:solidFill>
                  <a:srgbClr val="FF0000"/>
                </a:solidFill>
              </a:rPr>
              <a:t>включены в перечень</a:t>
            </a:r>
            <a:r>
              <a:rPr lang="ru-RU" sz="1600" dirty="0"/>
              <a:t>, заказчик вправе осуществить закупки таких товаров, работ, услуг у субъектов </a:t>
            </a:r>
            <a:r>
              <a:rPr lang="ru-RU" sz="1600" dirty="0" smtClean="0"/>
              <a:t>МСП.</a:t>
            </a:r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1600" dirty="0"/>
              <a:t>Если </a:t>
            </a:r>
            <a:r>
              <a:rPr lang="ru-RU" sz="1600" b="1" dirty="0">
                <a:solidFill>
                  <a:srgbClr val="FF0000"/>
                </a:solidFill>
              </a:rPr>
              <a:t>договор по результатам закупки не заключен</a:t>
            </a:r>
            <a:r>
              <a:rPr lang="ru-RU" sz="1600" dirty="0"/>
              <a:t>, заказчик вправе отменить решение об определении поставщика, принятое по результатам такой закупки, и осуществить закупку в порядке, установленном положением о закупке, без соблюдения правил, установленных ПП № 1352.</a:t>
            </a:r>
          </a:p>
          <a:p>
            <a:pPr algn="just" fontAlgn="base"/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«б»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7" y="1046481"/>
            <a:ext cx="2502489" cy="39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Пункт 8 ПП РФ № 1352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7" y="3046471"/>
            <a:ext cx="2502489" cy="39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Пункт 19 ПП РФ № 1352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696" y="4478490"/>
            <a:ext cx="2502489" cy="3989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Пункт 22 ПП РФ № 1352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088169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Конкурс проводится только для СМСП, с начальной (максимальной) ценой договора - </a:t>
            </a:r>
            <a:r>
              <a:rPr lang="ru-RU" sz="1600" b="1" dirty="0">
                <a:solidFill>
                  <a:srgbClr val="FF0000"/>
                </a:solidFill>
              </a:rPr>
              <a:t>956 000 000 </a:t>
            </a:r>
            <a:r>
              <a:rPr lang="ru-RU" sz="1600" dirty="0"/>
              <a:t>рублей.</a:t>
            </a:r>
            <a:endParaRPr lang="ru-RU" sz="1600" dirty="0" smtClean="0"/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1600" dirty="0" smtClean="0"/>
              <a:t>Ответственность: частью </a:t>
            </a:r>
            <a:r>
              <a:rPr lang="ru-RU" sz="1600" dirty="0"/>
              <a:t>7 статьи </a:t>
            </a:r>
            <a:r>
              <a:rPr lang="ru-RU" sz="1600" dirty="0" smtClean="0"/>
              <a:t>7.32.3 КоАП РФ</a:t>
            </a:r>
          </a:p>
          <a:p>
            <a:pPr algn="just" fontAlgn="base"/>
            <a:endParaRPr lang="ru-RU" sz="1600" dirty="0" smtClean="0"/>
          </a:p>
          <a:p>
            <a:pPr algn="just" fontAlgn="base"/>
            <a:r>
              <a:rPr lang="ru-RU" sz="1600" dirty="0"/>
              <a:t>+  Решение ФАС России от 22.01.2021 г. № </a:t>
            </a:r>
            <a:r>
              <a:rPr lang="ru-RU" sz="1600" dirty="0" smtClean="0"/>
              <a:t>223ФЗ-9/21 – выше 400 млн. руб. нельзя</a:t>
            </a:r>
          </a:p>
          <a:p>
            <a:pPr algn="just" fontAlgn="base"/>
            <a:r>
              <a:rPr lang="ru-RU" sz="1600" dirty="0" smtClean="0"/>
              <a:t>+ Решение Новосибирского УФАС от 07.07.2021 г. № 054/01/18.1-1331/2021 – до 200 млн. руб. обязан</a:t>
            </a:r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Перечень ТРУ - цена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385646"/>
            <a:ext cx="8496944" cy="539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ФАС РФ от 17.12.2020 г.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223ФЗ-956/20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4396493"/>
            <a:ext cx="8496944" cy="539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Иркутского УФАС от 18.05.2021 г. № 038/545/21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699" y="5047782"/>
            <a:ext cx="8496944" cy="539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Московского УФАС от 11.12.2020 г. № 077/07/00-21089/2020</a:t>
            </a:r>
          </a:p>
        </p:txBody>
      </p:sp>
    </p:spTree>
    <p:extLst>
      <p:ext uri="{BB962C8B-B14F-4D97-AF65-F5344CB8AC3E}">
        <p14:creationId xmlns:p14="http://schemas.microsoft.com/office/powerpoint/2010/main" val="13172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Способы поддержки «б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» - вывод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8144" y="1159912"/>
            <a:ext cx="5621011" cy="787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Если в перечне ТРУ для МСП</a:t>
            </a:r>
          </a:p>
          <a:p>
            <a:pPr algn="ctr"/>
            <a:r>
              <a:rPr lang="ru-RU" sz="1600" b="1" i="1" dirty="0" smtClean="0">
                <a:solidFill>
                  <a:schemeClr val="bg2"/>
                </a:solidFill>
              </a:rPr>
              <a:t>(если в перечне ТРУ + НМЦД до 200 млн. руб.)</a:t>
            </a:r>
            <a:endParaRPr lang="ru-RU" sz="1600" i="1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801" y="2083898"/>
            <a:ext cx="8257700" cy="3598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Закупка только среди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9801" y="3007884"/>
            <a:ext cx="3241069" cy="610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Конкурентная закупка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16432" y="3007884"/>
            <a:ext cx="3241069" cy="610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ЕП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958015" y="2529345"/>
            <a:ext cx="324639" cy="39720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974646" y="2529345"/>
            <a:ext cx="324639" cy="39720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974646" y="3699877"/>
            <a:ext cx="324639" cy="39720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16430" y="4178416"/>
            <a:ext cx="3241069" cy="911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Нормы № 1352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(например, срок оплаты) </a:t>
            </a:r>
            <a:br>
              <a:rPr lang="ru-RU" sz="1600" b="1" dirty="0" smtClean="0">
                <a:solidFill>
                  <a:schemeClr val="bg2"/>
                </a:solidFill>
              </a:rPr>
            </a:br>
            <a:r>
              <a:rPr lang="ru-RU" sz="1600" b="1" dirty="0" smtClean="0">
                <a:solidFill>
                  <a:schemeClr val="bg2"/>
                </a:solidFill>
              </a:rPr>
              <a:t>+ контрагент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9801" y="4179757"/>
            <a:ext cx="3241069" cy="610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Нормы № 1352 </a:t>
            </a:r>
            <a:br>
              <a:rPr lang="ru-RU" sz="1600" b="1" dirty="0" smtClean="0">
                <a:solidFill>
                  <a:schemeClr val="bg2"/>
                </a:solidFill>
              </a:rPr>
            </a:br>
            <a:r>
              <a:rPr lang="ru-RU" sz="1600" b="1" dirty="0" smtClean="0">
                <a:solidFill>
                  <a:schemeClr val="bg2"/>
                </a:solidFill>
              </a:rPr>
              <a:t>+ участники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958014" y="3699876"/>
            <a:ext cx="324639" cy="39720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9801" y="5496677"/>
            <a:ext cx="5478092" cy="492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+ отметка в ЕИС: «закупка только для МСП»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Особенности закупок у МСП – процедурные нормы</a:t>
            </a:r>
            <a:endParaRPr lang="ru-RU" sz="2000" b="1" i="1" dirty="0">
              <a:solidFill>
                <a:srgbClr val="262626"/>
              </a:solidFill>
              <a:latin typeface="Trebuchet MS" panose="020B0603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75455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724" y="2171843"/>
            <a:ext cx="4121626" cy="13044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Применяют ПП РФ № 1352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6064" y="2171842"/>
            <a:ext cx="4121626" cy="13044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Не применяют ПП РФ № 1352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7694" y="4342710"/>
            <a:ext cx="3195686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Обязаны закупать у МСП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7694" y="4839186"/>
            <a:ext cx="3195686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Обязаны разместить отчет 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0519" y="4344179"/>
            <a:ext cx="3195686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Не могут закупать у МСП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0519" y="4839186"/>
            <a:ext cx="3195686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Не размещают отчет 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172813" y="3567013"/>
            <a:ext cx="465448" cy="6849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11233" y="1238474"/>
            <a:ext cx="3964405" cy="758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Заказчики по № 223-ФЗ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514153" y="3567013"/>
            <a:ext cx="465448" cy="6849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0519" y="5315902"/>
            <a:ext cx="3195686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Сроки оплаты любые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7694" y="5315902"/>
            <a:ext cx="3195686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Сроки оплаты у МСП</a:t>
            </a:r>
            <a:endParaRPr 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1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801" y="1158333"/>
            <a:ext cx="8061481" cy="797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Особенности закупок у субъектов МСП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8638" y="2690687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Способы закупки по ст. 3.4 № 223-ФЗ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8639" y="3243160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Закупки у ЕП среди субъектов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8639" y="4348106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Обеспечение заявки и договора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58638" y="4900579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Подтверждение статуса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8637" y="5453052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Срок оплаты по договору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8639" y="3795633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Неконкурентные закупки у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8636" y="2138214"/>
            <a:ext cx="5406729" cy="417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Планирование закупок у МСП и реестр договоров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7" grpId="0" animBg="1"/>
      <p:bldP spid="18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Срок оплаты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5639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оплаты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801" y="1616372"/>
            <a:ext cx="8182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При осуществлении закупки в соответствии с подпунктом "а" пункта 4 </a:t>
            </a:r>
            <a:r>
              <a:rPr lang="ru-RU" sz="1600" dirty="0" smtClean="0"/>
              <a:t>срок </a:t>
            </a:r>
            <a:r>
              <a:rPr lang="ru-RU" sz="1600" dirty="0"/>
              <a:t>оплаты поставленных товаров (выполненных работ, оказанных услуг) по договору (отдельному этапу договора), заключенному по результатам закупки с субъектом малого и среднего предпринимательства, должен составлять не более 15 рабочих дней </a:t>
            </a:r>
            <a:r>
              <a:rPr lang="ru-RU" sz="1600" b="1" dirty="0">
                <a:solidFill>
                  <a:srgbClr val="FF0000"/>
                </a:solidFill>
              </a:rPr>
              <a:t>со дня подписания заказчиком документа о приемке поставленного товара (выполненной работы, оказанной услуги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  <a:r>
              <a:rPr lang="ru-RU" sz="1600" dirty="0" smtClean="0"/>
              <a:t>по </a:t>
            </a:r>
            <a:r>
              <a:rPr lang="ru-RU" sz="1600" dirty="0"/>
              <a:t>договору (отдельному этапу договора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При осуществлении закупки в соответствии с подпунктом "б" пункта 4  максимальный срок оплаты поставленных товаров (выполненных работ, оказанных услуг) по договору (отдельному этапу договора), заключенному по результатам закупки, должен составлять не более 15 рабочих дней </a:t>
            </a:r>
            <a:r>
              <a:rPr lang="ru-RU" sz="1600" b="1" dirty="0">
                <a:solidFill>
                  <a:srgbClr val="FF0000"/>
                </a:solidFill>
              </a:rPr>
              <a:t>со </a:t>
            </a:r>
            <a:r>
              <a:rPr lang="ru-RU" sz="1600" b="1" dirty="0" smtClean="0">
                <a:solidFill>
                  <a:srgbClr val="FF0000"/>
                </a:solidFill>
              </a:rPr>
              <a:t>дня </a:t>
            </a:r>
            <a:r>
              <a:rPr lang="ru-RU" sz="1600" b="1" dirty="0">
                <a:solidFill>
                  <a:srgbClr val="FF0000"/>
                </a:solidFill>
              </a:rPr>
              <a:t>подписания заказчиком документа о приемке поставленного товара (выполненной работы, оказанной услуги)</a:t>
            </a:r>
            <a:r>
              <a:rPr lang="ru-RU" sz="1600" dirty="0" smtClean="0"/>
              <a:t> по </a:t>
            </a:r>
            <a:r>
              <a:rPr lang="ru-RU" sz="1600" dirty="0"/>
              <a:t>договору (отдельному этапу договора).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363002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Срок оплаты по ПП РФ № 1352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72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оплаты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857" y="1980266"/>
            <a:ext cx="81822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СТАЛО: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При </a:t>
            </a:r>
            <a:r>
              <a:rPr lang="ru-RU" sz="1600" dirty="0"/>
              <a:t>осуществлении закупки </a:t>
            </a:r>
            <a:r>
              <a:rPr lang="ru-RU" sz="1600" dirty="0" smtClean="0"/>
              <a:t>…</a:t>
            </a:r>
            <a:r>
              <a:rPr lang="ru-RU" sz="1600" dirty="0"/>
              <a:t> </a:t>
            </a:r>
            <a:r>
              <a:rPr lang="ru-RU" sz="1600" dirty="0" smtClean="0"/>
              <a:t>срок </a:t>
            </a:r>
            <a:r>
              <a:rPr lang="ru-RU" sz="1600" dirty="0"/>
              <a:t>оплаты поставленных товаров (выполненных работ, оказанных услуг) по договору (отдельному этапу договора), </a:t>
            </a:r>
            <a:r>
              <a:rPr lang="ru-RU" sz="1600" dirty="0" smtClean="0"/>
              <a:t>… должен </a:t>
            </a:r>
            <a:r>
              <a:rPr lang="ru-RU" sz="1600" dirty="0"/>
              <a:t>составлять не более 7</a:t>
            </a:r>
            <a:r>
              <a:rPr lang="ru-RU" sz="1600" dirty="0" smtClean="0"/>
              <a:t> </a:t>
            </a:r>
            <a:r>
              <a:rPr lang="ru-RU" sz="1600" dirty="0"/>
              <a:t>рабочих дней </a:t>
            </a:r>
            <a:r>
              <a:rPr lang="ru-RU" sz="1600" b="1" dirty="0">
                <a:solidFill>
                  <a:srgbClr val="FF0000"/>
                </a:solidFill>
              </a:rPr>
              <a:t>со дня подписания заказчиком документа о приемке поставленного товара (выполненной работы, оказанной услуги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  <a:r>
              <a:rPr lang="ru-RU" sz="1600" dirty="0" smtClean="0"/>
              <a:t>по </a:t>
            </a:r>
            <a:r>
              <a:rPr lang="ru-RU" sz="1600" dirty="0"/>
              <a:t>договору (отдельному этапу договора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/>
          </a:p>
          <a:p>
            <a:r>
              <a:rPr lang="ru-RU" sz="16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363002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ПП РФ </a:t>
            </a:r>
            <a:r>
              <a:rPr lang="ru-RU" sz="2000" b="1" i="1" dirty="0">
                <a:latin typeface="Trebuchet MS" panose="020B0603020202020204" pitchFamily="34" charset="0"/>
              </a:rPr>
              <a:t>от 21.03.2022 № 417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64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01" y="464067"/>
            <a:ext cx="7373088" cy="86895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 изменение срока оплаты у МСП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899" y="1668616"/>
            <a:ext cx="83984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Закупка размещена 11.02.2022 г. (до изменений срока).</a:t>
            </a:r>
          </a:p>
          <a:p>
            <a:pPr algn="just"/>
            <a:r>
              <a:rPr lang="ru-RU" sz="1600" dirty="0" smtClean="0"/>
              <a:t>Оплата – в течение </a:t>
            </a:r>
            <a:r>
              <a:rPr lang="ru-RU" sz="1600" dirty="0"/>
              <a:t>15 (пятнадцати) рабочих </a:t>
            </a:r>
            <a:r>
              <a:rPr lang="ru-RU" sz="1600" dirty="0" smtClean="0"/>
              <a:t>дней.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23.03.2022 - срок </a:t>
            </a:r>
            <a:r>
              <a:rPr lang="ru-RU" sz="1600" b="1" dirty="0">
                <a:solidFill>
                  <a:srgbClr val="FF0000"/>
                </a:solidFill>
              </a:rPr>
              <a:t>оплаты </a:t>
            </a:r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>
                <a:solidFill>
                  <a:srgbClr val="FF0000"/>
                </a:solidFill>
              </a:rPr>
              <a:t>15 до 7 рабочих </a:t>
            </a:r>
            <a:r>
              <a:rPr lang="ru-RU" sz="1600" b="1" dirty="0" smtClean="0">
                <a:solidFill>
                  <a:srgbClr val="FF0000"/>
                </a:solidFill>
              </a:rPr>
              <a:t>дней, нарушений нет.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+ условие договора: </a:t>
            </a:r>
            <a:r>
              <a:rPr lang="ru-RU" sz="1600" dirty="0"/>
              <a:t>оплата поставленного товара может осуществляться </a:t>
            </a:r>
            <a:r>
              <a:rPr lang="ru-RU" sz="1600" dirty="0" smtClean="0"/>
              <a:t>заказчиком за </a:t>
            </a:r>
            <a:r>
              <a:rPr lang="ru-RU" sz="1600" dirty="0"/>
              <a:t>вычетом соответствующего размера неустоек (штрафов, пеней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При этом, нормы </a:t>
            </a:r>
            <a:r>
              <a:rPr lang="ru-RU" sz="1600" dirty="0" smtClean="0"/>
              <a:t>№ 223-ФЗ </a:t>
            </a:r>
            <a:r>
              <a:rPr lang="ru-RU" sz="1600" b="1" dirty="0" smtClean="0">
                <a:solidFill>
                  <a:srgbClr val="FF0000"/>
                </a:solidFill>
              </a:rPr>
              <a:t>не </a:t>
            </a:r>
            <a:r>
              <a:rPr lang="ru-RU" sz="1600" b="1" dirty="0">
                <a:solidFill>
                  <a:srgbClr val="FF0000"/>
                </a:solidFill>
              </a:rPr>
              <a:t>содержат указаний заказчику по списанию суммы неустоек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связи с неисполнением или ненадлежащим исполнением обязательств, предусмотренных договором. </a:t>
            </a:r>
            <a:endParaRPr lang="ru-RU" sz="1600" dirty="0" smtClean="0"/>
          </a:p>
          <a:p>
            <a:pPr algn="just"/>
            <a:r>
              <a:rPr lang="ru-RU" sz="1600" dirty="0" smtClean="0"/>
              <a:t>Кроме </a:t>
            </a:r>
            <a:r>
              <a:rPr lang="ru-RU" sz="1600" dirty="0"/>
              <a:t>того, на заседании </a:t>
            </a:r>
            <a:r>
              <a:rPr lang="ru-RU" sz="1600" dirty="0" smtClean="0"/>
              <a:t>представитель </a:t>
            </a:r>
            <a:r>
              <a:rPr lang="ru-RU" sz="1600" dirty="0"/>
              <a:t>заказчика пояснил, что вычет неустойки из оплаты по договору осуществляется только при согласии поставщика с размером и фактом начисления неустойки, исключительно после подписания сторонами акта приема-передачи в котором указываются сведения о фактически исполненных обязательствах по </a:t>
            </a:r>
            <a:r>
              <a:rPr lang="ru-RU" sz="1600" dirty="0" smtClean="0"/>
              <a:t>договору. </a:t>
            </a:r>
            <a:r>
              <a:rPr lang="ru-RU" sz="1600" b="1" dirty="0">
                <a:solidFill>
                  <a:srgbClr val="FF0000"/>
                </a:solidFill>
              </a:rPr>
              <a:t>Без согласия поставщика удержание суммы неустойки из оплаты </a:t>
            </a:r>
            <a:r>
              <a:rPr lang="ru-RU" sz="1600" b="1" dirty="0" smtClean="0">
                <a:solidFill>
                  <a:srgbClr val="FF0000"/>
                </a:solidFill>
              </a:rPr>
              <a:t>невозможно.</a:t>
            </a:r>
          </a:p>
          <a:p>
            <a:pPr algn="just"/>
            <a:r>
              <a:rPr lang="ru-RU" sz="1600" dirty="0" smtClean="0"/>
              <a:t>Нарушений нет.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899" y="1169221"/>
            <a:ext cx="8398409" cy="4178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Алтайского УФАС от 20 апреля 2022 г. № 1700/9</a:t>
            </a:r>
          </a:p>
        </p:txBody>
      </p:sp>
    </p:spTree>
    <p:extLst>
      <p:ext uri="{BB962C8B-B14F-4D97-AF65-F5344CB8AC3E}">
        <p14:creationId xmlns:p14="http://schemas.microsoft.com/office/powerpoint/2010/main" val="25801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Штраф за оплату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801" y="4986767"/>
            <a:ext cx="8182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Для должностных лиц организации заказчика </a:t>
            </a:r>
            <a:r>
              <a:rPr lang="ru-RU" sz="1600" dirty="0" smtClean="0"/>
              <a:t>– штраф от </a:t>
            </a:r>
            <a:r>
              <a:rPr lang="ru-RU" sz="1600" dirty="0"/>
              <a:t>30 до 50 тыс.; </a:t>
            </a:r>
            <a:endParaRPr lang="ru-RU" sz="1600" dirty="0" smtClean="0"/>
          </a:p>
          <a:p>
            <a:pPr algn="just"/>
            <a:r>
              <a:rPr lang="ru-RU" sz="1600" dirty="0" smtClean="0"/>
              <a:t>для </a:t>
            </a:r>
            <a:r>
              <a:rPr lang="ru-RU" sz="1600" dirty="0"/>
              <a:t>организации-заказчика - штраф от 50 до 100 тыс.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8856" y="2122726"/>
            <a:ext cx="7353464" cy="2646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2 января 2021 года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50" y="2354609"/>
            <a:ext cx="6574875" cy="21832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319491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Фактическая оплата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89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Штраф за оплату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2" y="4473200"/>
            <a:ext cx="8393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Вступил в силу с 02.01.2021 г. и не применяется к договорам, заключенным </a:t>
            </a:r>
            <a:r>
              <a:rPr lang="ru-RU" sz="1600" b="1" dirty="0" smtClean="0">
                <a:solidFill>
                  <a:srgbClr val="FF0000"/>
                </a:solidFill>
              </a:rPr>
              <a:t>до даты вступления</a:t>
            </a:r>
          </a:p>
          <a:p>
            <a:pPr algn="just"/>
            <a:endParaRPr lang="ru-RU" sz="1600" dirty="0" smtClean="0"/>
          </a:p>
          <a:p>
            <a:pPr algn="ctr"/>
            <a:r>
              <a:rPr lang="ru-RU" sz="1600" dirty="0" smtClean="0"/>
              <a:t>Постановление Кемеровского </a:t>
            </a:r>
            <a:r>
              <a:rPr lang="ru-RU" sz="1600" dirty="0"/>
              <a:t>УФАС </a:t>
            </a:r>
            <a:r>
              <a:rPr lang="ru-RU" sz="1600" dirty="0" smtClean="0"/>
              <a:t>от </a:t>
            </a:r>
            <a:r>
              <a:rPr lang="ru-RU" sz="1600" dirty="0"/>
              <a:t>17.02.2021 </a:t>
            </a:r>
            <a:r>
              <a:rPr lang="ru-RU" sz="1600" dirty="0" smtClean="0"/>
              <a:t>№</a:t>
            </a:r>
            <a:r>
              <a:rPr lang="ru-RU" sz="1600" dirty="0"/>
              <a:t> </a:t>
            </a:r>
            <a:r>
              <a:rPr lang="ru-RU" sz="1600" dirty="0" smtClean="0"/>
              <a:t>042/04/7.32.3-100/2021</a:t>
            </a:r>
          </a:p>
          <a:p>
            <a:pPr algn="ctr"/>
            <a:r>
              <a:rPr lang="ru-RU" sz="1600" dirty="0"/>
              <a:t>Постановление </a:t>
            </a:r>
            <a:r>
              <a:rPr lang="ru-RU" sz="1600" dirty="0" smtClean="0"/>
              <a:t>Омского </a:t>
            </a:r>
            <a:r>
              <a:rPr lang="ru-RU" sz="1600" dirty="0"/>
              <a:t>УФАС </a:t>
            </a:r>
            <a:r>
              <a:rPr lang="ru-RU" sz="1600" dirty="0" smtClean="0"/>
              <a:t>от </a:t>
            </a:r>
            <a:r>
              <a:rPr lang="ru-RU" sz="1600" dirty="0"/>
              <a:t>27.09.2021 </a:t>
            </a:r>
            <a:r>
              <a:rPr lang="ru-RU" sz="1600" dirty="0" smtClean="0"/>
              <a:t>№ </a:t>
            </a:r>
            <a:r>
              <a:rPr lang="ru-RU" sz="1600" dirty="0"/>
              <a:t>055/04/7.32.3-868/2021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1278" y="1170748"/>
            <a:ext cx="7353464" cy="2646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2 января 2021 года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72" y="1402631"/>
            <a:ext cx="6574875" cy="21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Фактическая оплата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241" y="3146537"/>
            <a:ext cx="8182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Вывод: не важно какой срок оплаты указан в договоре (проекте договора), фактический срок оплаты по договору должен быть не более 15 рабочих дней.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5682" y="1299276"/>
            <a:ext cx="7398746" cy="1702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В соответствии с пунктами 14 (3), 28, 32 (1) </a:t>
            </a:r>
            <a:r>
              <a:rPr lang="ru-RU" sz="1600" dirty="0" smtClean="0">
                <a:solidFill>
                  <a:schemeClr val="bg2"/>
                </a:solidFill>
              </a:rPr>
              <a:t>ПП РФ № 1352 срок </a:t>
            </a:r>
            <a:r>
              <a:rPr lang="ru-RU" sz="1600" dirty="0">
                <a:solidFill>
                  <a:schemeClr val="bg2"/>
                </a:solidFill>
              </a:rPr>
              <a:t>оплаты по договору с </a:t>
            </a:r>
            <a:r>
              <a:rPr lang="ru-RU" sz="1600" dirty="0" smtClean="0">
                <a:solidFill>
                  <a:schemeClr val="bg2"/>
                </a:solidFill>
              </a:rPr>
              <a:t>МСП </a:t>
            </a:r>
            <a:r>
              <a:rPr lang="ru-RU" sz="1600" b="1" dirty="0">
                <a:solidFill>
                  <a:srgbClr val="FF0000"/>
                </a:solidFill>
              </a:rPr>
              <a:t>вне зависимости от круга лиц</a:t>
            </a:r>
            <a:r>
              <a:rPr lang="ru-RU" sz="1600" dirty="0">
                <a:solidFill>
                  <a:schemeClr val="bg2"/>
                </a:solidFill>
              </a:rPr>
              <a:t>, среди которых проводилась закупка, должен составлять не более 15 рабочих дней со дня приемки по договору или его отдельному этапу</a:t>
            </a:r>
            <a:r>
              <a:rPr lang="ru-RU" sz="1600" dirty="0" smtClean="0">
                <a:solidFill>
                  <a:schemeClr val="bg2"/>
                </a:solidFill>
              </a:rPr>
              <a:t>.</a:t>
            </a:r>
          </a:p>
          <a:p>
            <a:pPr algn="ctr"/>
            <a:endParaRPr lang="ru-RU" sz="1600" dirty="0">
              <a:solidFill>
                <a:schemeClr val="bg2"/>
              </a:solidFill>
            </a:endParaRPr>
          </a:p>
          <a:p>
            <a:pPr algn="ctr"/>
            <a:r>
              <a:rPr lang="ru-RU" sz="1600" dirty="0">
                <a:solidFill>
                  <a:schemeClr val="bg2"/>
                </a:solidFill>
              </a:rPr>
              <a:t>(Определение </a:t>
            </a:r>
            <a:r>
              <a:rPr lang="ru-RU" sz="1600" dirty="0" smtClean="0">
                <a:solidFill>
                  <a:schemeClr val="bg2"/>
                </a:solidFill>
              </a:rPr>
              <a:t>Кемеровского УФАС №05/5838 от 15.06.2021 г.)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912" y="3964224"/>
            <a:ext cx="8496944" cy="606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Кемеровского УФАС от 18.03.2021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05/2378 / Постановление Кемеровского УФАС от 23.06.2021 г. № 05/6181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800" y="4803607"/>
            <a:ext cx="7946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Срок оплаты по договору с СМСП вне зависимости от круга лиц, среди которых проводилась закупка, должен составлять не более 15 рабочих дней со дня приемки по договору или его отдельному этапу.</a:t>
            </a:r>
          </a:p>
        </p:txBody>
      </p:sp>
    </p:spTree>
    <p:extLst>
      <p:ext uri="{BB962C8B-B14F-4D97-AF65-F5344CB8AC3E}">
        <p14:creationId xmlns:p14="http://schemas.microsoft.com/office/powerpoint/2010/main" val="21099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22491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Учреждение </a:t>
            </a:r>
            <a:r>
              <a:rPr lang="ru-RU" sz="1600" dirty="0"/>
              <a:t>по указанным выше </a:t>
            </a:r>
            <a:r>
              <a:rPr lang="ru-RU" sz="1600" dirty="0" smtClean="0"/>
              <a:t>договора (мелкие договоры), </a:t>
            </a:r>
            <a:r>
              <a:rPr lang="ru-RU" sz="1600" dirty="0"/>
              <a:t>заключенным с субъектами </a:t>
            </a:r>
            <a:r>
              <a:rPr lang="ru-RU" sz="1600" dirty="0" smtClean="0"/>
              <a:t>МСП, </a:t>
            </a:r>
            <a:r>
              <a:rPr lang="ru-RU" sz="1600" dirty="0"/>
              <a:t>не произвело оплату поставленных товаров в течение 15 рабочих дней с даты приемки поставленного </a:t>
            </a:r>
            <a:r>
              <a:rPr lang="ru-RU" sz="1600" dirty="0" smtClean="0"/>
              <a:t>товара – 30 000 руб.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Основная идея: «вне </a:t>
            </a:r>
            <a:r>
              <a:rPr lang="ru-RU" sz="1600" dirty="0"/>
              <a:t>зависимости от круга лиц, среди которых проводилась </a:t>
            </a:r>
            <a:r>
              <a:rPr lang="ru-RU" sz="1600" dirty="0" smtClean="0"/>
              <a:t>закупка»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Фактическая оплата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497278"/>
            <a:ext cx="8496944" cy="607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Новосибирского УФАС от 26.03.2021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054/04/7.32.3-410/2021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699" y="4104007"/>
            <a:ext cx="8496944" cy="607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Ленинградского УФАС от 07.07.2021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047/04/7.32.3-1417/2021 – </a:t>
            </a: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50 000 рублей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4908336"/>
            <a:ext cx="8496944" cy="960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Омского УФАС от 18.11.2021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055/04/7.32.3-970/2021 – 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3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0 000 рублей, Постановление Московского УФАС от 15.11.2021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077/04/7.32.3-19287/2021 – 50 </a:t>
            </a:r>
            <a:r>
              <a:rPr lang="ru-RU" sz="1600" smtClean="0">
                <a:solidFill>
                  <a:schemeClr val="bg2"/>
                </a:solidFill>
                <a:latin typeface="Trebuchet MS" panose="020B0603020202020204" pitchFamily="34" charset="0"/>
              </a:rPr>
              <a:t>000 руб.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1808251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Контрагент – субъект МСП.</a:t>
            </a:r>
          </a:p>
          <a:p>
            <a:pPr algn="just"/>
            <a:r>
              <a:rPr lang="ru-RU" sz="1600" dirty="0" smtClean="0"/>
              <a:t>Окончательный расчет осуществлен 22.12.2020, то есть с нарушением срока, установленного пунктом 3.7. Договора, более чем на 2 месяца (оплата должна была быть произведена не позднее 28.09.2020).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Согласно объяснениям представителя ГУП «…» на момент наступления срока оплаты по Договору у предприятия </a:t>
            </a:r>
            <a:r>
              <a:rPr lang="ru-RU" sz="1600" b="1" dirty="0" smtClean="0">
                <a:solidFill>
                  <a:srgbClr val="FF0000"/>
                </a:solidFill>
              </a:rPr>
              <a:t>отсутствовали денежные средства</a:t>
            </a:r>
            <a:r>
              <a:rPr lang="ru-RU" sz="1600" dirty="0" smtClean="0"/>
              <a:t>, необходимые для исполнения данных обязательств в полном объеме. Вместе с тем указанные пояснения не могут быть приняты во внимание, изложенные обстоятельства не освобождают от установленной законом обязанности и ответственности за ее неисполнение.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В действиях ГУП «…» содержатся признаки состава административного правонарушения, предусмотренного частью 9 статьи 7.32.3 КоАП РФ – 50 000 руб.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Фактическая оплата – нет денег не вариант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19219"/>
            <a:ext cx="8496944" cy="947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Ленинградского УФАС от 07.07.2021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047/04/7.32.3-1416/2021 +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Новосибирского УФАС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25.08.2021 № 054/04/7.32.3-1296/2021 </a:t>
            </a:r>
          </a:p>
        </p:txBody>
      </p:sp>
    </p:spTree>
    <p:extLst>
      <p:ext uri="{BB962C8B-B14F-4D97-AF65-F5344CB8AC3E}">
        <p14:creationId xmlns:p14="http://schemas.microsoft.com/office/powerpoint/2010/main" val="16799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у МСП без 1352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802" y="1538306"/>
            <a:ext cx="818228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Минфина № 24-04-07/99546 от 16.11.2020 г.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1" y="2216073"/>
            <a:ext cx="8546841" cy="23197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2189" y="5099230"/>
            <a:ext cx="8496944" cy="539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Решение Владимирского УФАС от 19.04.2021 г. № 033/07/3-331/2021</a:t>
            </a:r>
          </a:p>
        </p:txBody>
      </p:sp>
    </p:spTree>
    <p:extLst>
      <p:ext uri="{BB962C8B-B14F-4D97-AF65-F5344CB8AC3E}">
        <p14:creationId xmlns:p14="http://schemas.microsoft.com/office/powerpoint/2010/main" val="14723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07361" y="82307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оплаты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045" y="1189835"/>
            <a:ext cx="8597038" cy="490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Московского УФАС 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31.01.2022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г. № 077/04/7.32.3-699/2022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045" y="1850795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Open Sans" panose="020B0606030504020204" pitchFamily="34" charset="0"/>
              </a:rPr>
              <a:t>6 дней просрочки - заявлено </a:t>
            </a:r>
            <a:r>
              <a:rPr lang="ru-RU" dirty="0">
                <a:solidFill>
                  <a:schemeClr val="tx1"/>
                </a:solidFill>
                <a:latin typeface="Open Sans" panose="020B0606030504020204" pitchFamily="34" charset="0"/>
              </a:rPr>
              <a:t>ходатайство о прекращении производства по делу в связи с малозначительностью совершенного правонарушения, мотивируя указанное ходатайство незначительностью периода просрочки </a:t>
            </a:r>
            <a:r>
              <a:rPr lang="ru-RU" dirty="0" smtClean="0">
                <a:solidFill>
                  <a:schemeClr val="tx1"/>
                </a:solidFill>
                <a:latin typeface="Open Sans" panose="020B0606030504020204" pitchFamily="34" charset="0"/>
              </a:rPr>
              <a:t>оплаты – не приняли – 50 000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045" y="2759740"/>
            <a:ext cx="8597038" cy="490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Омского УФАС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28.03.2022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г.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055/04/7.32.3-176/2022 – 50 000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045" y="3420700"/>
            <a:ext cx="8597038" cy="490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Омского УФАС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12.04.2022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г.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055/04/7.32.3-197/2022 – 30 000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043" y="4679545"/>
            <a:ext cx="8597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Open Sans" panose="020B0606030504020204" pitchFamily="34" charset="0"/>
              </a:rPr>
              <a:t>Состав административного </a:t>
            </a: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правонарушения, предусмотренного ч. 9 ст. 7.32.3 КоАП РФ, 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является формальным, не требующим доказывания наступления вредных последствий</a:t>
            </a: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, отсутствие которых не влияет на степень общественной опасности данного нарушения.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044" y="4081660"/>
            <a:ext cx="8597039" cy="4906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Московского УФАС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12.01.2022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г.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077/04/7.32.3-21163/2021 –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5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0 000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9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7904" y="239223"/>
            <a:ext cx="7373088" cy="622626"/>
          </a:xfrm>
        </p:spPr>
        <p:txBody>
          <a:bodyPr>
            <a:normAutofit/>
          </a:bodyPr>
          <a:lstStyle/>
          <a:p>
            <a:pPr algn="just"/>
            <a:r>
              <a:rPr lang="ru-RU" sz="2800" b="0" dirty="0" smtClean="0"/>
              <a:t>Нарушили срок на 1 день</a:t>
            </a:r>
            <a:endParaRPr lang="ru-RU" sz="2800" b="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904" y="953553"/>
            <a:ext cx="8398409" cy="677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8 ААС от 05.04.2022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г. по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делу № А75-11183/2021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903" y="1723218"/>
            <a:ext cx="8398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 закупки </a:t>
            </a:r>
            <a:r>
              <a:rPr lang="ru-RU" dirty="0"/>
              <a:t>на 2021 год </a:t>
            </a:r>
            <a:r>
              <a:rPr lang="ru-RU" dirty="0" smtClean="0"/>
              <a:t>размещен 11 </a:t>
            </a:r>
            <a:r>
              <a:rPr lang="ru-RU" dirty="0"/>
              <a:t>января 2011 </a:t>
            </a:r>
            <a:r>
              <a:rPr lang="ru-RU" dirty="0" smtClean="0"/>
              <a:t>года – штраф по ч</a:t>
            </a:r>
            <a:r>
              <a:rPr lang="ru-RU" dirty="0"/>
              <a:t>. 4 ст. 7.32.3 КоАП </a:t>
            </a:r>
            <a:r>
              <a:rPr lang="ru-RU" dirty="0" smtClean="0"/>
              <a:t>РФ – </a:t>
            </a:r>
          </a:p>
          <a:p>
            <a:r>
              <a:rPr lang="ru-RU" dirty="0" smtClean="0"/>
              <a:t>10 </a:t>
            </a:r>
            <a:r>
              <a:rPr lang="ru-RU" dirty="0"/>
              <a:t>000 руб. </a:t>
            </a:r>
          </a:p>
          <a:p>
            <a:endParaRPr lang="ru-RU" dirty="0"/>
          </a:p>
          <a:p>
            <a:r>
              <a:rPr lang="ru-RU" dirty="0" smtClean="0"/>
              <a:t>Суд против: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суд усматривает </a:t>
            </a:r>
            <a:r>
              <a:rPr lang="ru-RU" b="1" dirty="0">
                <a:solidFill>
                  <a:srgbClr val="FF0000"/>
                </a:solidFill>
              </a:rPr>
              <a:t>малозначительность совершенного деяния </a:t>
            </a:r>
            <a:r>
              <a:rPr lang="ru-RU" dirty="0"/>
              <a:t>и наличие оснований для освобождения заявителя от административной </a:t>
            </a:r>
            <a:r>
              <a:rPr lang="ru-RU" dirty="0" smtClean="0"/>
              <a:t>ответственности,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судья</a:t>
            </a:r>
            <a:r>
              <a:rPr lang="ru-RU" dirty="0"/>
              <a:t>, орган, должностное лицо, уполномоченные решить дело об административном правонарушении, могут ограничиться устным </a:t>
            </a:r>
            <a:r>
              <a:rPr lang="ru-RU" dirty="0" smtClean="0"/>
              <a:t>замечанием,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малозначительность </a:t>
            </a:r>
            <a:r>
              <a:rPr lang="ru-RU" dirty="0"/>
              <a:t>административного правонарушения имеет место </a:t>
            </a:r>
            <a:r>
              <a:rPr lang="ru-RU" b="1" dirty="0">
                <a:solidFill>
                  <a:srgbClr val="FF0000"/>
                </a:solidFill>
              </a:rPr>
              <a:t>при отсутствии существенной угрозы охраняемым общественным </a:t>
            </a:r>
            <a:r>
              <a:rPr lang="ru-RU" b="1" dirty="0" smtClean="0">
                <a:solidFill>
                  <a:srgbClr val="FF0000"/>
                </a:solidFill>
              </a:rPr>
              <a:t>отношениям</a:t>
            </a:r>
            <a:r>
              <a:rPr lang="ru-RU" dirty="0" smtClean="0"/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заказчиком </a:t>
            </a:r>
            <a:r>
              <a:rPr lang="ru-RU" dirty="0"/>
              <a:t>нарушен срок утверждения и размещения плана закупок </a:t>
            </a:r>
            <a:r>
              <a:rPr lang="ru-RU" b="1" dirty="0">
                <a:solidFill>
                  <a:srgbClr val="FF0000"/>
                </a:solidFill>
              </a:rPr>
              <a:t>на один день</a:t>
            </a:r>
            <a:r>
              <a:rPr lang="ru-RU" dirty="0"/>
              <a:t>, он опубликован в первый рабочий день 2021 года, но административный орган не представил доказательств того, </a:t>
            </a:r>
            <a:r>
              <a:rPr lang="ru-RU" b="1" dirty="0">
                <a:solidFill>
                  <a:srgbClr val="FF0000"/>
                </a:solidFill>
              </a:rPr>
              <a:t>что на день опубликования была запланирована какая-либо закупка, на эффективность проведения которой повлияло позднее размещение плана закупок</a:t>
            </a:r>
            <a:r>
              <a:rPr lang="ru-RU" dirty="0"/>
              <a:t>, либо иным образом были нарушены права и законные интересы потенциальных участников закупок, государственные или общественные </a:t>
            </a:r>
            <a:r>
              <a:rPr lang="ru-RU" dirty="0" smtClean="0"/>
              <a:t>интересы,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превентивной </a:t>
            </a:r>
            <a:r>
              <a:rPr lang="ru-RU" dirty="0"/>
              <a:t>цели административного наказания послужит </a:t>
            </a:r>
            <a:r>
              <a:rPr lang="ru-RU" b="1" dirty="0">
                <a:solidFill>
                  <a:srgbClr val="FF0000"/>
                </a:solidFill>
              </a:rPr>
              <a:t>объявление заказчику устного замечания.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902" y="5876944"/>
            <a:ext cx="8398409" cy="677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Татарстанского УФАС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17.11.2020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016/04/7.32.3-2035/2020 – срок на 1 день – малозначительность (не содержит угроз)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11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1695517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Предупреждение.</a:t>
            </a:r>
          </a:p>
          <a:p>
            <a:pPr algn="just"/>
            <a:r>
              <a:rPr lang="ru-RU" sz="1600" dirty="0" smtClean="0"/>
              <a:t>Обоснование: несвоевременное </a:t>
            </a:r>
            <a:r>
              <a:rPr lang="ru-RU" sz="1600" dirty="0"/>
              <a:t>финансирование и сложности в работе в связи с принятием мер по борьбе с </a:t>
            </a:r>
            <a:r>
              <a:rPr lang="ru-RU" sz="1600" dirty="0" err="1" smtClean="0"/>
              <a:t>коронавирусом</a:t>
            </a:r>
            <a:r>
              <a:rPr lang="ru-RU" sz="1600" dirty="0" smtClean="0"/>
              <a:t> + первый раз.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Малозначительность не применяется.</a:t>
            </a:r>
          </a:p>
          <a:p>
            <a:pPr algn="just"/>
            <a:r>
              <a:rPr lang="ru-RU" sz="1600" dirty="0" smtClean="0"/>
              <a:t>Пренебрежительное отношение </a:t>
            </a:r>
            <a:r>
              <a:rPr lang="ru-RU" sz="1600" dirty="0"/>
              <a:t>к исполнению своих обязанностей означает существенную угрозу охраняемым общественным </a:t>
            </a:r>
            <a:r>
              <a:rPr lang="ru-RU" sz="1600" dirty="0" smtClean="0"/>
              <a:t>отношениям.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Отсутствует вина.</a:t>
            </a:r>
          </a:p>
          <a:p>
            <a:pPr algn="just"/>
            <a:r>
              <a:rPr lang="ru-RU" sz="1600" dirty="0" smtClean="0"/>
              <a:t>Несвоевременное финансирование </a:t>
            </a:r>
            <a:r>
              <a:rPr lang="ru-RU" sz="1600" dirty="0"/>
              <a:t>автономного </a:t>
            </a:r>
            <a:r>
              <a:rPr lang="ru-RU" sz="1600" dirty="0" smtClean="0"/>
              <a:t>учреждения – основание для нарушение сроков. 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Фактическая оплата – нет денег не вариант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19219"/>
            <a:ext cx="8496944" cy="607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Кемеровского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УФАС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13.05.2021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042/04/7.32.3-563/2021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2791543"/>
            <a:ext cx="8496944" cy="607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Якутского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УФАС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22.07.2021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014/04/7.32.3-1177/2021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699" y="4363867"/>
            <a:ext cx="8496944" cy="607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Новосибирского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УФАС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от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15.09.2021 № 054/04/7.32.3-1260/2021</a:t>
            </a:r>
          </a:p>
        </p:txBody>
      </p:sp>
    </p:spTree>
    <p:extLst>
      <p:ext uri="{BB962C8B-B14F-4D97-AF65-F5344CB8AC3E}">
        <p14:creationId xmlns:p14="http://schemas.microsoft.com/office/powerpoint/2010/main" val="10296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103571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 результатам проведения закупки между заказчиком и ООО "…" заключен договор. </a:t>
            </a:r>
          </a:p>
          <a:p>
            <a:pPr algn="just"/>
            <a:r>
              <a:rPr lang="ru-RU" sz="1600" dirty="0"/>
              <a:t>Согласно ПП № 1352 срок оплаты, заключенному по результатам закупки с СМСП, должен составлять не более 15 рабочих дней* со дня подписания заказчиком документа о приемке поставленного товара (выполненной работы, оказанной услуги) по договору (отдельному этапу договора). </a:t>
            </a:r>
          </a:p>
          <a:p>
            <a:pPr algn="just"/>
            <a:r>
              <a:rPr lang="ru-RU" sz="1600" dirty="0"/>
              <a:t>В соответствии с информацией из Единого реестра субъектов малого и среднего предпринимательства ООО "…" является СМП.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17.12.2020 заказчиком осуществлена приемка товара по договору, о чем свидетельствуют УПД от 17.12.2020.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Суд: таким образом, срок оплаты поставленного товара по договору - 15.01.2021, но заказчик не произвел вовремя оплату, в связи с чем был правомерно привлечен к административной ответственности по ч. 9 ст. 7.32.3 КоАП РФ. </a:t>
            </a:r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оплаты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46824"/>
            <a:ext cx="8496944" cy="6564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9 ААС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от 09.03.2022 по делу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А40-215164/2021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07361" y="82307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оплаты – штраф после договора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309" y="743267"/>
            <a:ext cx="8496944" cy="777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Московского УФАС 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31.01.2022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г.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077/04/7.32.3-158/2022 + постановление Московского УФАС от 01.02.2022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077/04/7.32.3-23226/2021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282" y="1595021"/>
            <a:ext cx="8810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 представленных пояснений также следует, что, по мнению ПАО «ИЛ», ч. 9 ст. 7.32.3 КоАП РФ не распространяет свое действие в отношении </a:t>
            </a:r>
            <a:r>
              <a:rPr lang="ru-RU" dirty="0" smtClean="0"/>
              <a:t>Договора … поскольку </a:t>
            </a:r>
            <a:r>
              <a:rPr lang="ru-RU" dirty="0"/>
              <a:t>он был заключен </a:t>
            </a:r>
            <a:r>
              <a:rPr lang="ru-RU" b="1" dirty="0">
                <a:solidFill>
                  <a:srgbClr val="FF0000"/>
                </a:solidFill>
              </a:rPr>
              <a:t>ранее введения в действие указанной нормы КоАП РФ.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Отклоняя </a:t>
            </a:r>
            <a:r>
              <a:rPr lang="ru-RU" dirty="0"/>
              <a:t>указанный довод, должностное лицо административного органа отмечает, что Федеральным законом от 22.12.2020 № 453-ФЗ введена часть 9 статьи 7.32.3 КоАП РФ, согласно которой для заказчиков, заключивших контракты и договоры в соответствии с Законом о закупках с субъектами малого и среднего предпринимательства, предусмотрена административная ответственность в виде штрафа за нарушение установленных законом сроков оплаты товаров, работ, услуг как по договору, так и по его отдельному этапу. </a:t>
            </a:r>
            <a:endParaRPr lang="ru-RU" dirty="0" smtClean="0"/>
          </a:p>
          <a:p>
            <a:pPr algn="just"/>
            <a:r>
              <a:rPr lang="ru-RU" dirty="0" smtClean="0"/>
              <a:t>Указанные </a:t>
            </a:r>
            <a:r>
              <a:rPr lang="ru-RU" dirty="0"/>
              <a:t>изменения в КоАП РФ вступили в силу 02.01.2021. </a:t>
            </a:r>
            <a:endParaRPr lang="ru-RU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образом, на момент наступления срока оплаты по договору </a:t>
            </a:r>
            <a:r>
              <a:rPr lang="ru-RU" b="1" dirty="0" smtClean="0">
                <a:solidFill>
                  <a:srgbClr val="FF0000"/>
                </a:solidFill>
              </a:rPr>
              <a:t>административная </a:t>
            </a:r>
            <a:r>
              <a:rPr lang="ru-RU" b="1" dirty="0">
                <a:solidFill>
                  <a:srgbClr val="FF0000"/>
                </a:solidFill>
              </a:rPr>
              <a:t>ответственность </a:t>
            </a:r>
            <a:r>
              <a:rPr lang="ru-RU" dirty="0"/>
              <a:t>за нарушение заказчиком установленного законодательством Российской Федерации в сфере закупок товаров, работ, услуг отдельными видами юридических лиц срока оплаты товаров, работ, услуг по договору (отдельному этапу договора), заключенному по результатам закупки с субъектом малого или среднего предпринимательства </a:t>
            </a:r>
            <a:r>
              <a:rPr lang="ru-RU" b="1" dirty="0">
                <a:solidFill>
                  <a:srgbClr val="FF0000"/>
                </a:solidFill>
              </a:rPr>
              <a:t>установлена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образом правонарушение </a:t>
            </a:r>
            <a:r>
              <a:rPr lang="ru-RU" b="1" dirty="0">
                <a:solidFill>
                  <a:srgbClr val="FF0000"/>
                </a:solidFill>
              </a:rPr>
              <a:t>было совершено после введения в действие ч. 9 ст. 7.32.3 КоАП РФ</a:t>
            </a:r>
            <a:r>
              <a:rPr lang="ru-RU" dirty="0"/>
              <a:t>. Применительно к рассматриваемой ситуации должностное лицо антимонопольного органа отмечает, что </a:t>
            </a:r>
            <a:r>
              <a:rPr lang="ru-RU" b="1" dirty="0">
                <a:solidFill>
                  <a:srgbClr val="FF0000"/>
                </a:solidFill>
              </a:rPr>
              <a:t>основание для освобождения от административной ответственности </a:t>
            </a:r>
            <a:r>
              <a:rPr lang="ru-RU" dirty="0"/>
              <a:t>наличествует в том случае, когда обязанность по оплате стоимости исполненных по договору обязательств возникла у заказчика до введения в действие указанной нормы, т.е. </a:t>
            </a:r>
            <a:r>
              <a:rPr lang="ru-RU" b="1" dirty="0">
                <a:solidFill>
                  <a:srgbClr val="FF0000"/>
                </a:solidFill>
              </a:rPr>
              <a:t>ранее 02.01.2021. </a:t>
            </a:r>
            <a:r>
              <a:rPr lang="ru-RU" dirty="0"/>
              <a:t>В данном же случае такая обязанность возникла у заказчика 11.10.2021, 31.10.2021, т. е. после вступления в действие ч. 9 ст. 7.32.3 КоАП РФ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Штраф – 50 000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456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07361" y="82307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приемки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309" y="657637"/>
            <a:ext cx="8496944" cy="465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Московского УФАС от 22.02.2022 г. № 077/04/7.32.3-1178/2022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282" y="1203587"/>
            <a:ext cx="8810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-apple-system"/>
              </a:rPr>
              <a:t>В договоре: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ежемесячно</a:t>
            </a:r>
            <a:r>
              <a:rPr lang="ru-RU" dirty="0" smtClean="0">
                <a:latin typeface="-apple-system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заказчик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в течение 10 рабочих дней со дня получения документов </a:t>
            </a:r>
            <a:r>
              <a:rPr lang="ru-RU" dirty="0">
                <a:latin typeface="-apple-system"/>
              </a:rPr>
              <a:t>на оплату обязан направить подрядчику подписанный акт или мотивированный отказ от приемки работ.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+ оплата выполненных работ на основании подписанных сторонами актов, справки по разделению сумм затрат в течение 15 рабочих дней с момента их подписания сторонами и получения Заказчиком счетов, счетов - фактур путем перечисления денежных средств на расчетный счет подрядчика.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Т.е. условиями договора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предусмотрен период (10 дней)</a:t>
            </a:r>
            <a:r>
              <a:rPr lang="ru-RU" dirty="0">
                <a:latin typeface="-apple-system"/>
              </a:rPr>
              <a:t>, в течение которого ПАО «...» вправе осуществлять проверку актов выполненных работ, фактически выполненные работы для принятия решения об их оплате или отказе от приемки работ.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/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Вроде все хорошо, но !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Прокуратура: доказательством приемки работ является акт выполненных работ, и 15-дневный срок оплаты рассчитывается с даты его фактического подписания.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Из представленных в ходе проведения проверочных мероприятий документов и сведений следует, что акты содержат лишь одну дату, указанную в реквизитах документах. Никакой иной даты представленные акты не содержат, в связи с чем расчет срока оплаты производился исходя из даты, указанной в актах. Как пояснил представитель ПАО «...» указанная дата является датой составления актов, при этом фактически акты были подписаны позже.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/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Вывод: представители ПАО «...»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имели возможность проставить фактическую дату при подписании каждого из актов приемки выполненных работ. </a:t>
            </a:r>
            <a:r>
              <a:rPr lang="ru-RU" b="1" dirty="0" err="1">
                <a:solidFill>
                  <a:srgbClr val="FF0000"/>
                </a:solidFill>
                <a:latin typeface="-apple-system"/>
              </a:rPr>
              <a:t>Неуказание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 данной даты создало условия для невозможности однозначного установления даты </a:t>
            </a:r>
            <a:r>
              <a:rPr lang="ru-RU" dirty="0">
                <a:latin typeface="-apple-system"/>
              </a:rPr>
              <a:t>приемки выполненных работ и как следствие расчета даты наступления обязанности по оплате выполненных работ. Без указания данной информации не представляется обоснованным сделать вывод о соблюдении установленных сроков оплаты.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8377" y="6214189"/>
            <a:ext cx="7989904" cy="5657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ч.4 ст. 1.5 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КоАП РФ Презумпция </a:t>
            </a:r>
            <a:r>
              <a:rPr lang="ru-RU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невиновности</a:t>
            </a:r>
            <a:r>
              <a:rPr lang="ru-RU" dirty="0">
                <a:solidFill>
                  <a:schemeClr val="bg2"/>
                </a:solidFill>
                <a:latin typeface="Trebuchet MS" panose="020B0603020202020204" pitchFamily="34" charset="0"/>
              </a:rPr>
              <a:t>. Неустранимые сомнения в виновности лица, привлекаемого к административной ответственности, толкуются в пользу этого лица. </a:t>
            </a:r>
          </a:p>
        </p:txBody>
      </p:sp>
    </p:spTree>
    <p:extLst>
      <p:ext uri="{BB962C8B-B14F-4D97-AF65-F5344CB8AC3E}">
        <p14:creationId xmlns:p14="http://schemas.microsoft.com/office/powerpoint/2010/main" val="728767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618591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приемки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137" y="1990396"/>
            <a:ext cx="84350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Договор: в </a:t>
            </a:r>
            <a:r>
              <a:rPr lang="ru-RU" dirty="0"/>
              <a:t>течение 3 (трех) дней с момента окончания оказания услуг Исполнитель представляет Заказчику Акт сдачи-приемки оказанных услуг в 2 (двух) экземплярах </a:t>
            </a:r>
            <a:r>
              <a:rPr lang="ru-RU" dirty="0" smtClean="0"/>
              <a:t>...</a:t>
            </a:r>
            <a:endParaRPr lang="ru-RU" dirty="0"/>
          </a:p>
          <a:p>
            <a:pPr algn="just"/>
            <a:r>
              <a:rPr lang="ru-RU" dirty="0" smtClean="0"/>
              <a:t>Договор: </a:t>
            </a:r>
            <a:r>
              <a:rPr lang="ru-RU" b="1" dirty="0" smtClean="0">
                <a:solidFill>
                  <a:srgbClr val="FF0000"/>
                </a:solidFill>
              </a:rPr>
              <a:t>заказчик в </a:t>
            </a:r>
            <a:r>
              <a:rPr lang="ru-RU" b="1" dirty="0">
                <a:solidFill>
                  <a:srgbClr val="FF0000"/>
                </a:solidFill>
              </a:rPr>
              <a:t>течение 15 (пятнадцати) календарных дней со дня получения документов, </a:t>
            </a:r>
            <a:r>
              <a:rPr lang="ru-RU" b="1" dirty="0" smtClean="0">
                <a:solidFill>
                  <a:srgbClr val="FF0000"/>
                </a:solidFill>
              </a:rPr>
              <a:t>указанных, </a:t>
            </a:r>
            <a:r>
              <a:rPr lang="ru-RU" b="1" dirty="0">
                <a:solidFill>
                  <a:srgbClr val="FF0000"/>
                </a:solidFill>
              </a:rPr>
              <a:t>осуществляет проверку </a:t>
            </a:r>
            <a:r>
              <a:rPr lang="ru-RU" dirty="0"/>
              <a:t>оказанных Исполнителем услуг по Договору на предмет соответствия оказанных услуг требованиям и условиям Договора, принимает оказанные услуги, передает Исполнителю подписанный со своей стороны Акт сдачи-приемки оказанных услуг по Договору или отказывает в приемке, направляя мотивированный отказ от приемки услуг. В соответствии с общими условиями закупки ее участниками могут быть только субъекты малого и среднего предпринимательства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Акт приемки-передачи от 18.08.2021 № 7 подписан </a:t>
            </a:r>
            <a:r>
              <a:rPr lang="ru-RU" dirty="0" smtClean="0"/>
              <a:t>31.08.2021</a:t>
            </a:r>
          </a:p>
          <a:p>
            <a:pPr algn="just"/>
            <a:r>
              <a:rPr lang="ru-RU" dirty="0" smtClean="0"/>
              <a:t>акты </a:t>
            </a:r>
            <a:r>
              <a:rPr lang="ru-RU" dirty="0"/>
              <a:t>приемки-передачи от 09.09.2021 подписаны </a:t>
            </a:r>
            <a:r>
              <a:rPr lang="ru-RU" dirty="0" smtClean="0"/>
              <a:t>01.10.2021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Оплата </a:t>
            </a:r>
            <a:r>
              <a:rPr lang="ru-RU" dirty="0"/>
              <a:t>по Договору должна быть произведена Заказчиком не позднее 20.09.2021 по акту № 7 </a:t>
            </a:r>
            <a:r>
              <a:rPr lang="ru-RU" dirty="0" smtClean="0"/>
              <a:t>и </a:t>
            </a:r>
            <a:r>
              <a:rPr lang="ru-RU" dirty="0"/>
              <a:t>21.10.2021 по остальным актам от 09.09.2021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Штраф – 50 000 руб.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210" y="1157368"/>
            <a:ext cx="8496944" cy="713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Московского УФАС от 11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.02.2022 г. № 077/04/7.32.3-1652/2022</a:t>
            </a:r>
          </a:p>
        </p:txBody>
      </p:sp>
    </p:spTree>
    <p:extLst>
      <p:ext uri="{BB962C8B-B14F-4D97-AF65-F5344CB8AC3E}">
        <p14:creationId xmlns:p14="http://schemas.microsoft.com/office/powerpoint/2010/main" val="27829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0" y="362036"/>
            <a:ext cx="6027123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Ответственность по срокам оплаты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6681" y="154366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Зависит от того, когда нарушение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51847" y="2212761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283470" y="2212762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170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ч.7 ст.7.32.3 КоАП РФ 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6852" y="3775075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ч.9 </a:t>
            </a:r>
            <a:r>
              <a:rPr lang="ru-RU" sz="2400" b="1" dirty="0">
                <a:solidFill>
                  <a:schemeClr val="bg2"/>
                </a:solidFill>
              </a:rPr>
              <a:t>ст.7.32.3 КоАП РФ </a:t>
            </a:r>
          </a:p>
        </p:txBody>
      </p:sp>
    </p:spTree>
    <p:extLst>
      <p:ext uri="{BB962C8B-B14F-4D97-AF65-F5344CB8AC3E}">
        <p14:creationId xmlns:p14="http://schemas.microsoft.com/office/powerpoint/2010/main" val="1376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01" y="464067"/>
            <a:ext cx="7373088" cy="86895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Срок не по ПП 1352 – жалоба на документацию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900" y="2583017"/>
            <a:ext cx="8398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/>
              <a:t>70</a:t>
            </a:r>
            <a:r>
              <a:rPr lang="ru-RU" sz="1600" dirty="0"/>
              <a:t>% по факту поставки Товара </a:t>
            </a:r>
            <a:r>
              <a:rPr lang="ru-RU" sz="1600" b="1" dirty="0">
                <a:solidFill>
                  <a:srgbClr val="FF0000"/>
                </a:solidFill>
              </a:rPr>
              <a:t>в течение 30 (Тридцати) рабочих дней </a:t>
            </a:r>
            <a:r>
              <a:rPr lang="ru-RU" sz="1600" dirty="0"/>
              <a:t>со дня подписания акта приема-передачи товара, накладной или УПД.    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algn="just"/>
            <a:r>
              <a:rPr lang="ru-RU" sz="1600" dirty="0"/>
              <a:t>Следовательно, Заказчиком установлены ненадлежащие сроки оплаты поставленных товаров, выполненных услуг по договорам для субъектов малого и среднего предпринимательства, что является нарушением Постановления Правительства РФ от 11.12.2014 № 1352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ИТОГО: ч. </a:t>
            </a:r>
            <a:r>
              <a:rPr lang="ru-RU" sz="1600" dirty="0"/>
              <a:t>7 </a:t>
            </a:r>
            <a:r>
              <a:rPr lang="ru-RU" sz="1600" dirty="0" smtClean="0"/>
              <a:t>ст. </a:t>
            </a:r>
            <a:r>
              <a:rPr lang="ru-RU" sz="1600" dirty="0"/>
              <a:t>7.32.3 КоАП </a:t>
            </a:r>
            <a:r>
              <a:rPr lang="ru-RU" sz="1600" dirty="0" smtClean="0"/>
              <a:t>РФ – 2 000 руб.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899" y="1631675"/>
            <a:ext cx="8398409" cy="652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Марийского УФАС от 27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апреля 2022 г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012/04/7.32.3-277/2022</a:t>
            </a:r>
          </a:p>
        </p:txBody>
      </p:sp>
    </p:spTree>
    <p:extLst>
      <p:ext uri="{BB962C8B-B14F-4D97-AF65-F5344CB8AC3E}">
        <p14:creationId xmlns:p14="http://schemas.microsoft.com/office/powerpoint/2010/main" val="9609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Срок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оплаты - вывод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357" y="1734884"/>
            <a:ext cx="8496944" cy="884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 договоре только для МСП: срок оплаты по ПП РФ № 1352</a:t>
            </a: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 рабочих дней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)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357" y="4208376"/>
            <a:ext cx="8496944" cy="884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Фактическая оплата МСП в течение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7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 рабочих дней с учетом штрафа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357" y="2717601"/>
            <a:ext cx="8496944" cy="884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В договоре не только для МСП: срок оплаты с учетом </a:t>
            </a:r>
            <a:r>
              <a:rPr lang="ru-RU" sz="1600" smtClean="0">
                <a:solidFill>
                  <a:schemeClr val="bg2"/>
                </a:solidFill>
                <a:latin typeface="Trebuchet MS" panose="020B0603020202020204" pitchFamily="34" charset="0"/>
              </a:rPr>
              <a:t>№ 223-ФЗ</a:t>
            </a:r>
          </a:p>
          <a:p>
            <a:pPr algn="ctr"/>
            <a:r>
              <a:rPr lang="ru-RU" sz="1600" smtClean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 рабочих дней или </a:t>
            </a:r>
            <a:r>
              <a:rPr lang="ru-RU" sz="1600" b="1" smtClean="0">
                <a:solidFill>
                  <a:srgbClr val="FF0000"/>
                </a:solidFill>
                <a:latin typeface="Trebuchet MS" panose="020B0603020202020204" pitchFamily="34" charset="0"/>
              </a:rPr>
              <a:t>больше</a:t>
            </a:r>
            <a:r>
              <a:rPr lang="ru-RU" sz="1600" smtClean="0">
                <a:solidFill>
                  <a:schemeClr val="bg2"/>
                </a:solidFill>
                <a:latin typeface="Trebuchet MS" panose="020B0603020202020204" pitchFamily="34" charset="0"/>
              </a:rPr>
              <a:t>)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Отчет у МСП без 1352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802" y="1538306"/>
            <a:ext cx="8182286" cy="530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Минфина № 24-04-07/97788 от 10.11.2020 г.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7" y="2219772"/>
            <a:ext cx="7869899" cy="36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1808251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В проекте договора может быть установлено условие: </a:t>
            </a:r>
            <a:endParaRPr lang="ru-RU" sz="1600" dirty="0" smtClean="0"/>
          </a:p>
          <a:p>
            <a:pPr algn="just"/>
            <a:r>
              <a:rPr lang="ru-RU" sz="1600" dirty="0" smtClean="0"/>
              <a:t>оплата </a:t>
            </a:r>
            <a:r>
              <a:rPr lang="ru-RU" sz="1600" dirty="0"/>
              <a:t>производится в течение 180 календарных дней со дня подписания документа о приемке, а расчет с субъектами МСП будет производиться </a:t>
            </a:r>
            <a:r>
              <a:rPr lang="ru-RU" sz="1600" b="1" dirty="0">
                <a:solidFill>
                  <a:srgbClr val="FF0000"/>
                </a:solidFill>
              </a:rPr>
              <a:t>в соответствии с ПП РФ № 1352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Вариант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4229001"/>
            <a:ext cx="8496944" cy="806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Арбитражного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суда Западно-Сибирского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округа от 4 октября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2019 г. по делу № А46-3937/2019</a:t>
            </a:r>
          </a:p>
        </p:txBody>
      </p:sp>
    </p:spTree>
    <p:extLst>
      <p:ext uri="{BB962C8B-B14F-4D97-AF65-F5344CB8AC3E}">
        <p14:creationId xmlns:p14="http://schemas.microsoft.com/office/powerpoint/2010/main" val="15024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180825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В проекте договора может быть установлено условие: </a:t>
            </a:r>
            <a:endParaRPr lang="ru-RU" sz="1600" dirty="0" smtClean="0"/>
          </a:p>
          <a:p>
            <a:pPr algn="just"/>
            <a:r>
              <a:rPr lang="ru-RU" sz="1600" dirty="0" smtClean="0"/>
              <a:t>оплата </a:t>
            </a:r>
            <a:r>
              <a:rPr lang="ru-RU" sz="1600" dirty="0"/>
              <a:t>осуществляется в течение 180 календарных дней со дня подписания документа о приемке, если договор будет заключен с участником, являющимся субъектом МСП, то оплата осуществляется </a:t>
            </a:r>
            <a:r>
              <a:rPr lang="ru-RU" sz="1600" b="1" dirty="0">
                <a:solidFill>
                  <a:srgbClr val="FF0000"/>
                </a:solidFill>
              </a:rPr>
              <a:t>в течение 7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рабочих дней </a:t>
            </a:r>
            <a:r>
              <a:rPr lang="ru-RU" sz="1600" dirty="0"/>
              <a:t>со дня подписания документа о </a:t>
            </a:r>
            <a:r>
              <a:rPr lang="ru-RU" sz="1600" dirty="0" smtClean="0"/>
              <a:t>приемке.</a:t>
            </a:r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Вариант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4354461"/>
            <a:ext cx="8496944" cy="8062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Арбитражного суда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Северо-Западного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округа от 19 декабря 2019 г.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 делу № А56-162955/2018</a:t>
            </a:r>
          </a:p>
        </p:txBody>
      </p:sp>
    </p:spTree>
    <p:extLst>
      <p:ext uri="{BB962C8B-B14F-4D97-AF65-F5344CB8AC3E}">
        <p14:creationId xmlns:p14="http://schemas.microsoft.com/office/powerpoint/2010/main" val="25109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317082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соответствии с пунктами пунктам 14(3), 28, 32(1) Положения № 1352 срок оплаты по договору с СМСП </a:t>
            </a:r>
            <a:r>
              <a:rPr lang="ru-RU" sz="1600" b="1" dirty="0">
                <a:solidFill>
                  <a:srgbClr val="FF0000"/>
                </a:solidFill>
              </a:rPr>
              <a:t>вне зависимости от круга лиц, среди которых проводилась закупка</a:t>
            </a:r>
            <a:r>
              <a:rPr lang="ru-RU" sz="1600" dirty="0"/>
              <a:t>, должен составлять не более 15 рабочих дней со дня приемки по договору или его отдельному этапу.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Заказчик не попадает под действие ПП РФ № 1352.</a:t>
            </a:r>
          </a:p>
          <a:p>
            <a:pPr algn="just"/>
            <a:r>
              <a:rPr lang="ru-RU" sz="1600" dirty="0"/>
              <a:t>Следовательно, вышеуказанное постановление, в том числе в части срока оплаты не превышающем 15 рабочих дней, не применятся в отношении МАОУ </a:t>
            </a:r>
            <a:r>
              <a:rPr lang="ru-RU" sz="1600" dirty="0" smtClean="0"/>
              <a:t>«…».</a:t>
            </a:r>
            <a:endParaRPr lang="ru-RU" sz="1600" dirty="0"/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5" y="385521"/>
            <a:ext cx="6177486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Не применяет № 1352 – нет ограничений по сроку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268362"/>
            <a:ext cx="8496944" cy="1680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Кемеровского УФАС от 06.07.2021 г. № 05/6756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о прекращении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производства по делу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042/04/7.32.3-1111/2021 об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административном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правонарушении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Кемеровского УФАС от 16.07.2021 г. № 05/7142 о прекращении производства по делу № 042/04/7.32.3-1040/2021 об административном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правонарушении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5397480"/>
            <a:ext cx="8496944" cy="607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Постановление Омского УФАС от 02.06.2021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б/н о прекращении производства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делу №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055/04/7.32.3-513/2021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об административном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правонарушении</a:t>
            </a:r>
            <a:endParaRPr lang="ru-RU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Конкурентные закупки у МСП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4859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Конкурентные закупки у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801" y="1225485"/>
            <a:ext cx="8257700" cy="2780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Закупка в </a:t>
            </a:r>
            <a:r>
              <a:rPr lang="ru-RU" sz="1600" dirty="0">
                <a:solidFill>
                  <a:schemeClr val="bg2"/>
                </a:solidFill>
              </a:rPr>
              <a:t>электронной </a:t>
            </a:r>
            <a:r>
              <a:rPr lang="ru-RU" sz="1600" dirty="0" smtClean="0">
                <a:solidFill>
                  <a:schemeClr val="bg2"/>
                </a:solidFill>
              </a:rPr>
              <a:t>форме - участники </a:t>
            </a:r>
            <a:r>
              <a:rPr lang="ru-RU" sz="1600" dirty="0">
                <a:solidFill>
                  <a:schemeClr val="bg2"/>
                </a:solidFill>
              </a:rPr>
              <a:t>только </a:t>
            </a:r>
            <a:r>
              <a:rPr lang="ru-RU" sz="1600" dirty="0" smtClean="0">
                <a:solidFill>
                  <a:schemeClr val="bg2"/>
                </a:solidFill>
              </a:rPr>
              <a:t>субъекты МСП:</a:t>
            </a:r>
            <a:endParaRPr lang="ru-RU" sz="1600" dirty="0">
              <a:solidFill>
                <a:schemeClr val="bg2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(ч.10</a:t>
            </a:r>
            <a:r>
              <a:rPr lang="ru-RU" sz="1600" dirty="0">
                <a:solidFill>
                  <a:schemeClr val="bg2"/>
                </a:solidFill>
              </a:rPr>
              <a:t> — 11 ст.3</a:t>
            </a:r>
            <a:r>
              <a:rPr lang="ru-RU" sz="1600" baseline="30000" dirty="0">
                <a:solidFill>
                  <a:schemeClr val="bg2"/>
                </a:solidFill>
              </a:rPr>
              <a:t>4</a:t>
            </a:r>
            <a:r>
              <a:rPr lang="ru-RU" sz="1600" dirty="0">
                <a:solidFill>
                  <a:schemeClr val="bg2"/>
                </a:solidFill>
              </a:rPr>
              <a:t> № </a:t>
            </a:r>
            <a:r>
              <a:rPr lang="ru-RU" sz="1600" dirty="0" smtClean="0">
                <a:solidFill>
                  <a:schemeClr val="bg2"/>
                </a:solidFill>
              </a:rPr>
              <a:t>223-ФЗ)</a:t>
            </a:r>
            <a:r>
              <a:rPr lang="ru-RU" sz="1600" dirty="0">
                <a:solidFill>
                  <a:schemeClr val="bg2"/>
                </a:solidFill>
              </a:rPr>
              <a:t> </a:t>
            </a:r>
            <a:endParaRPr lang="ru-RU" sz="1600" dirty="0" smtClean="0">
              <a:solidFill>
                <a:schemeClr val="bg2"/>
              </a:solidFill>
            </a:endParaRPr>
          </a:p>
          <a:p>
            <a:pPr algn="ctr"/>
            <a:endParaRPr lang="ru-RU" sz="1600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</a:rPr>
              <a:t>Конкурентная закупка с участием субъектов малого и среднего предпринимательства осуществляется путем проведения </a:t>
            </a:r>
            <a:r>
              <a:rPr lang="ru-RU" sz="1600" b="1" dirty="0">
                <a:solidFill>
                  <a:srgbClr val="FF0000"/>
                </a:solidFill>
              </a:rPr>
              <a:t>конкурса в электронной форме, аукциона в электронной форме, запроса котировок в электронной форме или запроса предложений в электронной форме.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9801" y="4208881"/>
            <a:ext cx="8257700" cy="1036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Осуществляется в </a:t>
            </a:r>
            <a:r>
              <a:rPr lang="ru-RU" sz="1600" b="1" dirty="0">
                <a:solidFill>
                  <a:schemeClr val="bg2"/>
                </a:solidFill>
              </a:rPr>
              <a:t>соответствии со статьями 3.2 и 3.3 </a:t>
            </a:r>
            <a:r>
              <a:rPr lang="ru-RU" sz="1600" b="1" dirty="0" smtClean="0">
                <a:solidFill>
                  <a:schemeClr val="bg2"/>
                </a:solidFill>
              </a:rPr>
              <a:t>№ 223-ФЗ </a:t>
            </a:r>
            <a:r>
              <a:rPr lang="ru-RU" sz="1600" b="1" dirty="0">
                <a:solidFill>
                  <a:schemeClr val="bg2"/>
                </a:solidFill>
              </a:rPr>
              <a:t>и с учетом требований, предусмотренных </a:t>
            </a:r>
            <a:r>
              <a:rPr lang="ru-RU" sz="1600" b="1" dirty="0" smtClean="0">
                <a:solidFill>
                  <a:schemeClr val="bg2"/>
                </a:solidFill>
              </a:rPr>
              <a:t>статьей 3.4</a:t>
            </a:r>
          </a:p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(заключение договора, состав протокола, состав документации и извещения)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7648" y="5747906"/>
            <a:ext cx="2336096" cy="884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4 способа закупки – перечень не может быть расширен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3137" y="1208208"/>
            <a:ext cx="8217359" cy="917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Конкурс по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223-ФЗ после 01.07.2018 г. </a:t>
            </a:r>
            <a:b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для участников из числа МСП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6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Конкурс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24904" y="2246967"/>
            <a:ext cx="348792" cy="432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136" y="2800229"/>
            <a:ext cx="8217360" cy="1071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не менее чем за семь дней </a:t>
            </a:r>
            <a:r>
              <a:rPr lang="ru-RU" sz="1800" dirty="0">
                <a:solidFill>
                  <a:schemeClr val="bg2"/>
                </a:solidFill>
              </a:rPr>
              <a:t>до даты окончания срока подачи заявок на участие в таком конкурсе в случае, если начальная (максимальная) цена договора не превышает тридцать миллионов рублей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136" y="3992574"/>
            <a:ext cx="8217359" cy="1071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не менее чем за пятнадцать дней </a:t>
            </a:r>
            <a:r>
              <a:rPr lang="ru-RU" sz="1800" dirty="0">
                <a:solidFill>
                  <a:schemeClr val="bg2"/>
                </a:solidFill>
              </a:rPr>
              <a:t>до даты окончания срока подачи заявок на участие в таком конкурсе в случае, если начальная (максимальная) цена договора превышает тридцать миллионов рублей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3137" y="1208208"/>
            <a:ext cx="8217359" cy="917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Аукцион по № 223-ФЗ после 01.07.2018 г. </a:t>
            </a:r>
            <a:b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для участников из числа МСП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6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Аукцион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24904" y="2246967"/>
            <a:ext cx="348792" cy="432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136" y="2800229"/>
            <a:ext cx="8217360" cy="1071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Не менее </a:t>
            </a:r>
            <a:r>
              <a:rPr lang="ru-RU" sz="1800" b="1" dirty="0">
                <a:solidFill>
                  <a:srgbClr val="FF0000"/>
                </a:solidFill>
              </a:rPr>
              <a:t>чем за семь дней </a:t>
            </a:r>
            <a:r>
              <a:rPr lang="ru-RU" sz="1800" dirty="0">
                <a:solidFill>
                  <a:schemeClr val="bg2"/>
                </a:solidFill>
              </a:rPr>
              <a:t>до даты окончания срока подачи заявок на участие в таком аукционе в случае, если начальная (максимальная) цена договора не превышает тридцать миллионов рублей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136" y="3992574"/>
            <a:ext cx="8217359" cy="1071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Не менее </a:t>
            </a:r>
            <a:r>
              <a:rPr lang="ru-RU" sz="1800" b="1" dirty="0">
                <a:solidFill>
                  <a:srgbClr val="FF0000"/>
                </a:solidFill>
              </a:rPr>
              <a:t>чем за пятнадцать дней </a:t>
            </a:r>
            <a:r>
              <a:rPr lang="ru-RU" sz="1800" dirty="0">
                <a:solidFill>
                  <a:schemeClr val="bg2"/>
                </a:solidFill>
              </a:rPr>
              <a:t>до даты окончания срока подачи заявок на участие в таком аукционе в случае, если начальная (максимальная) цена договора превышает тридцать миллионов рублей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3137" y="1208208"/>
            <a:ext cx="8217359" cy="917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Запрос предложений по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223-ФЗ после 01.07.2018 г. </a:t>
            </a:r>
            <a:b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для участников из числа МСП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5" y="385521"/>
            <a:ext cx="7210074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Запрос предложений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24904" y="2246967"/>
            <a:ext cx="348792" cy="432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136" y="2800229"/>
            <a:ext cx="8217360" cy="906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Не менее </a:t>
            </a:r>
            <a:r>
              <a:rPr lang="ru-RU" sz="1800" b="1" dirty="0">
                <a:solidFill>
                  <a:srgbClr val="FF0000"/>
                </a:solidFill>
              </a:rPr>
              <a:t>чем за пять рабочих дней до дня проведения такого запроса </a:t>
            </a:r>
            <a:r>
              <a:rPr lang="ru-RU" sz="1800" b="1" dirty="0" smtClean="0">
                <a:solidFill>
                  <a:srgbClr val="FF0000"/>
                </a:solidFill>
              </a:rPr>
              <a:t>предложений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136" y="3827567"/>
            <a:ext cx="8217360" cy="854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При </a:t>
            </a:r>
            <a:r>
              <a:rPr lang="ru-RU" sz="1800" b="1" dirty="0">
                <a:solidFill>
                  <a:srgbClr val="FF0000"/>
                </a:solidFill>
              </a:rPr>
              <a:t>этом начальная (максимальная) цена договора не должна превышать пятнадцать миллионов рублей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3137" y="1208208"/>
            <a:ext cx="8217359" cy="9175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Запрос котировок по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223-ФЗ после 01.07.2018 г. </a:t>
            </a:r>
            <a:b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для участников из числа МСП</a:t>
            </a:r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5" y="385521"/>
            <a:ext cx="7210074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Запрос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котировок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24904" y="2246967"/>
            <a:ext cx="348792" cy="432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136" y="2800229"/>
            <a:ext cx="8217360" cy="906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не менее чем за четыре рабочих дня до дня истечения срока подачи заявок на участие в таком запросе котировок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136" y="3827567"/>
            <a:ext cx="8217360" cy="854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При этом начальная (максимальная) цена договора не должна превышать семь миллионов рублей.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№ 452-ФЗ от 22.12.2020 г.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1" y="1849411"/>
            <a:ext cx="4231857" cy="260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1658" y="2121340"/>
            <a:ext cx="41001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«Состав заявки»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endParaRPr lang="ru-RU" dirty="0" smtClean="0"/>
          </a:p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endParaRPr lang="ru-RU" dirty="0" smtClean="0"/>
          </a:p>
          <a:p>
            <a:pPr marL="88900" indent="0" algn="just">
              <a:buNone/>
            </a:pPr>
            <a:endParaRPr lang="ru-RU" dirty="0"/>
          </a:p>
          <a:p>
            <a:pPr marL="88900" indent="0" algn="just">
              <a:buNone/>
            </a:pPr>
            <a:endParaRPr lang="ru-RU" dirty="0" smtClean="0"/>
          </a:p>
          <a:p>
            <a:pPr marL="88900" indent="0" algn="just">
              <a:buNone/>
            </a:pPr>
            <a:endParaRPr sz="1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07723"/>
            <a:ext cx="7659511" cy="857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Осуществление закупок у субъектов МСП (ч.8.1 ст.3 № 223-ФЗ)</a:t>
            </a:r>
            <a:endParaRPr lang="ru-RU" sz="1600" dirty="0">
              <a:solidFill>
                <a:srgbClr val="1F497D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6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 - санкции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2421817"/>
            <a:ext cx="7659511" cy="340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В случае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невыполнения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 заказчиком обязанности осуществить закупки у субъектов </a:t>
            </a:r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МСП в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течение календарного года в установленном </a:t>
            </a:r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объеме,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либо размещения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недостоверной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 информации о годовом объеме закупок у таких субъектов, включенной в </a:t>
            </a:r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отчет или </a:t>
            </a:r>
            <a:r>
              <a:rPr lang="ru-RU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неразмещения</a:t>
            </a:r>
            <a:r>
              <a:rPr lang="ru-RU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указанного отчета в </a:t>
            </a:r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ЕИС </a:t>
            </a:r>
          </a:p>
          <a:p>
            <a:pPr algn="ctr"/>
            <a:endParaRPr lang="ru-RU" sz="1600" dirty="0" smtClean="0">
              <a:solidFill>
                <a:srgbClr val="1F497D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положение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о закупке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такого заказчика с 1 февраля очередного года и до завершения такого года признается неразмещенным в соответствии с требованиями настоящего Федерального закона. В указанном случае заказчик при закупке руководствуется положениями Федерального закона от 5 апреля 2013 года </a:t>
            </a:r>
            <a:r>
              <a:rPr lang="ru-RU" sz="16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>
                <a:solidFill>
                  <a:srgbClr val="1F497D"/>
                </a:solidFill>
                <a:latin typeface="Trebuchet MS" panose="020B0603020202020204" pitchFamily="34" charset="0"/>
              </a:rPr>
              <a:t>44-ФЗ 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222413" y="1502122"/>
            <a:ext cx="499621" cy="2968278"/>
          </a:xfrm>
          <a:prstGeom prst="curvedLeftArrow">
            <a:avLst>
              <a:gd name="adj1" fmla="val 25000"/>
              <a:gd name="adj2" fmla="val 72823"/>
              <a:gd name="adj3" fmla="val 40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2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№ 452-ФЗ от 22.12.2020 г.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1" y="1849411"/>
            <a:ext cx="4231857" cy="260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1658" y="2121340"/>
            <a:ext cx="41001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ru-RU" alt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«Порядок процедуры»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НЕКОНКУРЕНТНЫЕ ЗАКУПКИ у МСП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1062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9961" y="1429552"/>
            <a:ext cx="8496944" cy="484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Минфина от 22 ноября 2021 г. № 24-04-09/94110 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2" y="2173652"/>
            <a:ext cx="8803643" cy="1139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11" y="3573108"/>
            <a:ext cx="8803643" cy="21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186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0162" y="1219694"/>
            <a:ext cx="8396539" cy="577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Решение Якутского УФАС № </a:t>
            </a:r>
            <a:r>
              <a:rPr lang="ru-RU" sz="1600" dirty="0">
                <a:solidFill>
                  <a:schemeClr val="bg2"/>
                </a:solidFill>
              </a:rPr>
              <a:t>014/07/3-567/2022 от </a:t>
            </a:r>
            <a:r>
              <a:rPr lang="ru-RU" sz="1600" dirty="0" smtClean="0">
                <a:solidFill>
                  <a:schemeClr val="bg2"/>
                </a:solidFill>
              </a:rPr>
              <a:t>12 мая 2022 </a:t>
            </a:r>
            <a:r>
              <a:rPr lang="ru-RU" sz="1600" dirty="0">
                <a:solidFill>
                  <a:schemeClr val="bg2"/>
                </a:solidFill>
              </a:rPr>
              <a:t>г. </a:t>
            </a:r>
            <a:endParaRPr lang="ru-RU" sz="1600" dirty="0" smtClean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776" y="2032421"/>
            <a:ext cx="79353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+mj-lt"/>
              </a:rPr>
              <a:t>Учитывая изложенное, положения Закона о закупках и Постановления № 1352 позволяют заказчикам, в отношении которых распространяется действие указанного постановления, организовать закупочную деятельность оптимальным образом в целях достижения установленного Положением годового объема закупок у субъектов МСП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/>
            <a:endParaRPr lang="ru-RU" sz="1600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+mj-lt"/>
              </a:rPr>
              <a:t>Таким образом, закупки у субъектов МСП можно осуществлять любым способом, предусмотренным положением о закупке заказчика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/>
            <a:endParaRPr lang="ru-RU" sz="1600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Законодательство не ограничивает заказчика в праве проводить неконкурентные закупки у субъектов </a:t>
            </a:r>
            <a:r>
              <a:rPr lang="ru-RU" sz="1600" dirty="0" smtClean="0">
                <a:latin typeface="+mj-lt"/>
              </a:rPr>
              <a:t>МСП. </a:t>
            </a:r>
            <a:r>
              <a:rPr lang="ru-RU" sz="1600" dirty="0">
                <a:latin typeface="+mj-lt"/>
              </a:rPr>
              <a:t>Заказчики, в отношении которых распространяется действие Положения, вправе организовать закупочную деятельность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оптимальным образом в целях достижения </a:t>
            </a:r>
            <a:r>
              <a:rPr lang="ru-RU" sz="1600" dirty="0">
                <a:latin typeface="+mj-lt"/>
              </a:rPr>
              <a:t>установленного этим Положением годового объема закупок у субъектов МСП.</a:t>
            </a:r>
            <a:endParaRPr lang="ru-RU" sz="16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6323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460396"/>
            <a:ext cx="9144000" cy="9521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i="1" dirty="0" smtClean="0">
                <a:latin typeface="Trebuchet MS" panose="020B0603020202020204" pitchFamily="34" charset="0"/>
              </a:rPr>
              <a:t>Закупки у ЕП среди МСП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02272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1808251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соответствии с подпунктом </a:t>
            </a:r>
            <a:r>
              <a:rPr lang="ru-RU" sz="1600" dirty="0" smtClean="0"/>
              <a:t>«б» </a:t>
            </a:r>
            <a:r>
              <a:rPr lang="ru-RU" sz="1600" dirty="0"/>
              <a:t>пункта 4 Положения заказчик обязан осуществить проведение </a:t>
            </a:r>
            <a:r>
              <a:rPr lang="ru-RU" sz="1600" b="1" dirty="0">
                <a:solidFill>
                  <a:srgbClr val="FF0000"/>
                </a:solidFill>
              </a:rPr>
              <a:t>торгов, иных способов закупок</a:t>
            </a:r>
            <a:r>
              <a:rPr lang="ru-RU" sz="1600" dirty="0"/>
              <a:t>, предусмотренных положением о закупке, в которых участниками закупок являются только субъекты малого и среднего </a:t>
            </a:r>
            <a:r>
              <a:rPr lang="ru-RU" sz="1600" dirty="0" smtClean="0"/>
              <a:t>предпринимательства.</a:t>
            </a:r>
            <a:endParaRPr lang="ru-RU" sz="1600" dirty="0"/>
          </a:p>
          <a:p>
            <a:pPr algn="just"/>
            <a:r>
              <a:rPr lang="ru-RU" sz="1600" dirty="0"/>
              <a:t>Такие </a:t>
            </a:r>
            <a:r>
              <a:rPr lang="ru-RU" sz="1600" b="1" dirty="0" smtClean="0">
                <a:solidFill>
                  <a:srgbClr val="FF0000"/>
                </a:solidFill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</a:rPr>
              <a:t>спецторги</a:t>
            </a:r>
            <a:r>
              <a:rPr lang="ru-RU" sz="1600" b="1" dirty="0" smtClean="0">
                <a:solidFill>
                  <a:srgbClr val="FF0000"/>
                </a:solidFill>
              </a:rPr>
              <a:t>» </a:t>
            </a:r>
            <a:r>
              <a:rPr lang="ru-RU" sz="1600" dirty="0"/>
              <a:t>осуществляются по перечню, утвержденному заказчиком с ограничением начальной (максимальной) цены договора.</a:t>
            </a:r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/>
          </a:p>
          <a:p>
            <a:pPr algn="just" fontAlgn="base"/>
            <a:r>
              <a:rPr lang="ru-RU" sz="1600" dirty="0" smtClean="0"/>
              <a:t>Заказчику необходимо </a:t>
            </a:r>
            <a:r>
              <a:rPr lang="ru-RU" sz="1600" dirty="0"/>
              <a:t>осуществлять у субъектов МСП общие закупки в размере 18 процентов совокупного годового стоимостного объема договоров и специализированные закупки в размере 10 процентов совокупного годового стоимостного объема договоров. </a:t>
            </a:r>
            <a:endParaRPr lang="ru-RU" sz="1600" dirty="0" smtClean="0"/>
          </a:p>
          <a:p>
            <a:pPr algn="just" fontAlgn="base"/>
            <a:r>
              <a:rPr lang="ru-RU" sz="1600" dirty="0" smtClean="0"/>
              <a:t>При </a:t>
            </a:r>
            <a:r>
              <a:rPr lang="ru-RU" sz="1600" dirty="0"/>
              <a:t>этом Постановление </a:t>
            </a:r>
            <a:r>
              <a:rPr lang="ru-RU" sz="1600" dirty="0" smtClean="0"/>
              <a:t>№ </a:t>
            </a:r>
            <a:r>
              <a:rPr lang="ru-RU" sz="1600" dirty="0"/>
              <a:t>1352 </a:t>
            </a:r>
            <a:r>
              <a:rPr lang="ru-RU" sz="1600" b="1" dirty="0">
                <a:solidFill>
                  <a:srgbClr val="FF0000"/>
                </a:solidFill>
              </a:rPr>
              <a:t>не ограничивает заказчика в праве выбора способа закупки.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 fontAlgn="base"/>
            <a:endParaRPr lang="ru-RU" sz="1600" dirty="0"/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малые 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356797"/>
            <a:ext cx="8496944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Письмо МЭР от 30 ноября 2015 г. № Д28и-3516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6699" y="3450886"/>
            <a:ext cx="8496944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Письмо МЭР от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30 сентября 2015 г.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№ ОГ-Д28-13056 </a:t>
            </a:r>
          </a:p>
        </p:txBody>
      </p:sp>
    </p:spTree>
    <p:extLst>
      <p:ext uri="{BB962C8B-B14F-4D97-AF65-F5344CB8AC3E}">
        <p14:creationId xmlns:p14="http://schemas.microsoft.com/office/powerpoint/2010/main" val="31904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699" y="2745511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/>
              <a:t>Годовой стоимостной </a:t>
            </a:r>
            <a:r>
              <a:rPr lang="ru-RU" sz="1600" dirty="0"/>
              <a:t>объем договоров включает в себя информацию о договорах (включая дополнительные соглашения к договорам), </a:t>
            </a:r>
            <a:r>
              <a:rPr lang="ru-RU" sz="1600" b="1" dirty="0">
                <a:solidFill>
                  <a:srgbClr val="FF0000"/>
                </a:solidFill>
              </a:rPr>
              <a:t>заключенных в текущем году</a:t>
            </a:r>
            <a:r>
              <a:rPr lang="ru-RU" sz="1600" dirty="0"/>
              <a:t>, вне зависимости от срока исполнения договора.</a:t>
            </a:r>
          </a:p>
          <a:p>
            <a:pPr algn="just" fontAlgn="base"/>
            <a:r>
              <a:rPr lang="ru-RU" sz="1600" dirty="0"/>
              <a:t>С учетом изложенного </a:t>
            </a:r>
            <a:r>
              <a:rPr lang="ru-RU" sz="1600" b="1" dirty="0">
                <a:solidFill>
                  <a:srgbClr val="FF0000"/>
                </a:solidFill>
              </a:rPr>
              <a:t>заказчик вправе </a:t>
            </a:r>
            <a:r>
              <a:rPr lang="ru-RU" sz="1600" dirty="0"/>
              <a:t>при расчете годового стоимостного объема договоров, заключенных заказчиками с субъектами МСП учитывать договоры, заключенные по результатам закупки с такими субъектами </a:t>
            </a:r>
            <a:r>
              <a:rPr lang="ru-RU" sz="1600" b="1" dirty="0">
                <a:solidFill>
                  <a:srgbClr val="FF0000"/>
                </a:solidFill>
              </a:rPr>
              <a:t>у единственного поставщика (подрядчика, исполнителя).</a:t>
            </a:r>
          </a:p>
          <a:p>
            <a:pPr algn="just" fontAlgn="base"/>
            <a:endParaRPr lang="ru-RU" sz="1600" dirty="0" smtClean="0"/>
          </a:p>
        </p:txBody>
      </p:sp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малые 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2008307"/>
            <a:ext cx="8496944" cy="405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Письмо МЭР от 17 января 2017 г. </a:t>
            </a:r>
            <a:r>
              <a:rPr lang="ru-RU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№ </a:t>
            </a:r>
            <a:r>
              <a:rPr lang="ru-RU" sz="1600" dirty="0">
                <a:solidFill>
                  <a:schemeClr val="bg2"/>
                </a:solidFill>
                <a:latin typeface="Trebuchet MS" panose="020B0603020202020204" pitchFamily="34" charset="0"/>
              </a:rPr>
              <a:t>Д28и-41</a:t>
            </a:r>
          </a:p>
        </p:txBody>
      </p:sp>
    </p:spTree>
    <p:extLst>
      <p:ext uri="{BB962C8B-B14F-4D97-AF65-F5344CB8AC3E}">
        <p14:creationId xmlns:p14="http://schemas.microsoft.com/office/powerpoint/2010/main" val="22827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710763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малые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495" y="1367920"/>
            <a:ext cx="8182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0693"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9801" y="2060037"/>
            <a:ext cx="8162285" cy="48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Корпорации МСП от 15.12.2016 № НК-12/11543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2957402"/>
            <a:ext cx="8785781" cy="16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710763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малые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495" y="1367920"/>
            <a:ext cx="8182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0693"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965" y="4499973"/>
            <a:ext cx="8625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«Закон </a:t>
            </a:r>
            <a:r>
              <a:rPr lang="ru-RU" sz="1600" b="1" dirty="0" smtClean="0">
                <a:solidFill>
                  <a:srgbClr val="C00000"/>
                </a:solidFill>
              </a:rPr>
              <a:t>не содержит ограничения для проведения неконкурентных процедур среди МСП (только у МСП)</a:t>
            </a:r>
            <a:r>
              <a:rPr lang="ru-RU" sz="1600" b="1" dirty="0" smtClean="0"/>
              <a:t>. При этом такая закупка учитывается в объеме закупок у МСП (минимум 15 %).»</a:t>
            </a:r>
            <a:endParaRPr lang="ru-RU" sz="1600" b="1" dirty="0"/>
          </a:p>
          <a:p>
            <a:pPr algn="just" defTabSz="410693"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801" y="4016704"/>
            <a:ext cx="3166767" cy="48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Минфин 22 октября 2018 г.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1" y="1855898"/>
            <a:ext cx="8410900" cy="205907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99801" y="1220524"/>
            <a:ext cx="5775269" cy="48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Корпорация </a:t>
            </a:r>
            <a:r>
              <a:rPr lang="ru-RU" sz="1600" dirty="0">
                <a:solidFill>
                  <a:schemeClr val="bg2"/>
                </a:solidFill>
              </a:rPr>
              <a:t>МСП от 10.05.2018 г. № б/н</a:t>
            </a:r>
          </a:p>
        </p:txBody>
      </p:sp>
    </p:spTree>
    <p:extLst>
      <p:ext uri="{BB962C8B-B14F-4D97-AF65-F5344CB8AC3E}">
        <p14:creationId xmlns:p14="http://schemas.microsoft.com/office/powerpoint/2010/main" val="15933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1356797"/>
            <a:ext cx="8496944" cy="5002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+ Процедурные </a:t>
            </a:r>
            <a:r>
              <a:rPr lang="ru-RU" sz="1600" b="1" dirty="0">
                <a:solidFill>
                  <a:schemeClr val="bg2"/>
                </a:solidFill>
              </a:rPr>
              <a:t>нормы </a:t>
            </a:r>
            <a:r>
              <a:rPr lang="ru-RU" sz="1600" b="1" dirty="0" smtClean="0">
                <a:solidFill>
                  <a:schemeClr val="bg2"/>
                </a:solidFill>
              </a:rPr>
              <a:t>ПП </a:t>
            </a:r>
            <a:r>
              <a:rPr lang="ru-RU" sz="1600" b="1" dirty="0">
                <a:solidFill>
                  <a:schemeClr val="bg2"/>
                </a:solidFill>
              </a:rPr>
              <a:t>№ 1352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1972740"/>
            <a:ext cx="6455344" cy="497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Перечень ТРУ, которые закупаются у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699" y="2550316"/>
            <a:ext cx="6455344" cy="497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НМЦД до 800 млн. руб.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6699" y="3127891"/>
            <a:ext cx="6455344" cy="614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В извещении и документации указание на участников из числа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6699" y="3822931"/>
            <a:ext cx="6455344" cy="614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Проверка контрагента по единому реестру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699" y="5313937"/>
            <a:ext cx="6455344" cy="614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В отчетность не идут закупки с </a:t>
            </a:r>
            <a:r>
              <a:rPr lang="ru-RU" sz="1600" dirty="0" err="1" smtClean="0">
                <a:solidFill>
                  <a:schemeClr val="bg2"/>
                </a:solidFill>
              </a:rPr>
              <a:t>гос.тайной</a:t>
            </a:r>
            <a:r>
              <a:rPr lang="ru-RU" sz="1600" dirty="0" smtClean="0">
                <a:solidFill>
                  <a:schemeClr val="bg2"/>
                </a:solidFill>
              </a:rPr>
              <a:t> и закупки по ч.16 ст.4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63345" y="385521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МСП - санкции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357" y="2507583"/>
            <a:ext cx="8237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1) </a:t>
            </a:r>
            <a:r>
              <a:rPr lang="ru-RU" sz="1600" dirty="0" smtClean="0"/>
              <a:t>Обоснования НМЦК, </a:t>
            </a:r>
            <a:r>
              <a:rPr lang="ru-RU" sz="1600" dirty="0"/>
              <a:t>цены </a:t>
            </a:r>
            <a:r>
              <a:rPr lang="ru-RU" sz="1600" dirty="0" smtClean="0"/>
              <a:t>контракта;</a:t>
            </a:r>
            <a:endParaRPr lang="ru-RU" sz="1600" dirty="0"/>
          </a:p>
          <a:p>
            <a:r>
              <a:rPr lang="ru-RU" sz="1600" dirty="0"/>
              <a:t>2) </a:t>
            </a:r>
            <a:r>
              <a:rPr lang="ru-RU" sz="1600" dirty="0" smtClean="0"/>
              <a:t>Выбора способа </a:t>
            </a:r>
            <a:r>
              <a:rPr lang="ru-RU" sz="1600" dirty="0"/>
              <a:t>определения поставщика (исполнителя, подрядчика);</a:t>
            </a:r>
          </a:p>
          <a:p>
            <a:r>
              <a:rPr lang="ru-RU" sz="1600" dirty="0"/>
              <a:t>3) осуществления закупок у </a:t>
            </a:r>
            <a:r>
              <a:rPr lang="ru-RU" sz="1600" dirty="0" smtClean="0"/>
              <a:t>СМП, СОНКО. Под СГОЗ заказчика </a:t>
            </a:r>
            <a:r>
              <a:rPr lang="ru-RU" sz="1600" dirty="0"/>
              <a:t>понимается совокупный объем цен договоров, заключенных </a:t>
            </a:r>
            <a:r>
              <a:rPr lang="ru-RU" sz="1600" dirty="0" smtClean="0"/>
              <a:t>с </a:t>
            </a:r>
            <a:r>
              <a:rPr lang="ru-RU" sz="1600" dirty="0"/>
              <a:t>1 февраля до окончания </a:t>
            </a:r>
            <a:r>
              <a:rPr lang="ru-RU" sz="1600" dirty="0" smtClean="0"/>
              <a:t>года</a:t>
            </a:r>
            <a:r>
              <a:rPr lang="ru-RU" sz="1600" dirty="0"/>
              <a:t>;</a:t>
            </a:r>
          </a:p>
          <a:p>
            <a:r>
              <a:rPr lang="ru-RU" sz="1600" dirty="0"/>
              <a:t>4) </a:t>
            </a:r>
            <a:r>
              <a:rPr lang="ru-RU" sz="1600" dirty="0" smtClean="0"/>
              <a:t>Применения требований </a:t>
            </a:r>
            <a:r>
              <a:rPr lang="ru-RU" sz="1600" dirty="0"/>
              <a:t>к участникам закупок;</a:t>
            </a:r>
          </a:p>
          <a:p>
            <a:r>
              <a:rPr lang="ru-RU" sz="1600" dirty="0"/>
              <a:t>5) </a:t>
            </a:r>
            <a:r>
              <a:rPr lang="ru-RU" sz="1600" dirty="0" smtClean="0"/>
              <a:t>Оценки заявок</a:t>
            </a:r>
            <a:r>
              <a:rPr lang="ru-RU" sz="1600" dirty="0"/>
              <a:t>, окончательных предложений участников закупок;</a:t>
            </a:r>
          </a:p>
          <a:p>
            <a:r>
              <a:rPr lang="ru-RU" sz="1600" dirty="0"/>
              <a:t>6) </a:t>
            </a:r>
            <a:r>
              <a:rPr lang="ru-RU" sz="1600" dirty="0" smtClean="0"/>
              <a:t>Создания и </a:t>
            </a:r>
            <a:r>
              <a:rPr lang="ru-RU" sz="1600" dirty="0"/>
              <a:t>функционирования комиссии по осуществлению закупок;</a:t>
            </a:r>
          </a:p>
          <a:p>
            <a:r>
              <a:rPr lang="ru-RU" sz="1600" dirty="0"/>
              <a:t>7) </a:t>
            </a:r>
            <a:r>
              <a:rPr lang="ru-RU" sz="1600" dirty="0" smtClean="0"/>
              <a:t>Определения поставщика </a:t>
            </a:r>
            <a:r>
              <a:rPr lang="ru-RU" sz="1600" dirty="0"/>
              <a:t>(исполнителя, </a:t>
            </a:r>
            <a:r>
              <a:rPr lang="ru-RU" sz="1600" dirty="0" smtClean="0"/>
              <a:t>подрядчика);</a:t>
            </a:r>
            <a:endParaRPr lang="ru-RU" sz="1600" dirty="0"/>
          </a:p>
          <a:p>
            <a:r>
              <a:rPr lang="ru-RU" sz="1600" dirty="0"/>
              <a:t>8) </a:t>
            </a:r>
            <a:r>
              <a:rPr lang="ru-RU" sz="1600" dirty="0" smtClean="0"/>
              <a:t>Осуществления закупки </a:t>
            </a:r>
            <a:r>
              <a:rPr lang="ru-RU" sz="1600" dirty="0"/>
              <a:t>у единственного поставщика (исполнителя, подрядчика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344" y="1189723"/>
            <a:ext cx="4551715" cy="4318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Если не набрали % закупок у МСП</a:t>
            </a: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3344" y="1764798"/>
            <a:ext cx="5153761" cy="6767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Положения № 44-ФЗ, применяемые при осуществлении закупок</a:t>
            </a:r>
            <a:endParaRPr 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938" y="25884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За счет </a:t>
            </a:r>
            <a:r>
              <a:rPr lang="ru-RU" sz="1800" dirty="0"/>
              <a:t>проверки по единому реестру субъектов МСП </a:t>
            </a:r>
            <a:r>
              <a:rPr lang="ru-RU" sz="1800" dirty="0" smtClean="0"/>
              <a:t>с </a:t>
            </a:r>
            <a:r>
              <a:rPr lang="ru-RU" sz="1800" dirty="0"/>
              <a:t>последующим отказом от заключения договора, если поставщике не является субъектом МСП</a:t>
            </a:r>
            <a:r>
              <a:rPr lang="ru-RU" sz="1800" dirty="0" smtClean="0"/>
              <a:t>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Следует иметь ввиду, что сведения о принадлежности контрагента к субъектам МСП, полученные на момент заключения договора, </a:t>
            </a:r>
            <a:r>
              <a:rPr lang="ru-RU" sz="1800" b="1" dirty="0">
                <a:solidFill>
                  <a:srgbClr val="FF0000"/>
                </a:solidFill>
              </a:rPr>
              <a:t>целесообразно хранить вместе с договором на случай изменения категории или утраты статуса субъекта МСП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938" y="1866878"/>
            <a:ext cx="4706967" cy="4155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Проверка статуса контрагента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8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ЕП у МСП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3756"/>
            <a:ext cx="6709409" cy="68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Извещение у ЕП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37121" y="2772343"/>
            <a:ext cx="350308" cy="802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358" y="3674270"/>
            <a:ext cx="2339834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Делаем + размещаем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02784" y="2772344"/>
            <a:ext cx="350308" cy="161261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0317" y="4508082"/>
            <a:ext cx="3015243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Делаем + не размещаем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76308" y="5341894"/>
            <a:ext cx="3015243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Не делаем + не размещаем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908775" y="2768162"/>
            <a:ext cx="350308" cy="24792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357" y="2008996"/>
            <a:ext cx="7949193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Извещение у ЕП среди МСП ? 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Извещение у ЕП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9801" y="1179657"/>
            <a:ext cx="7949193" cy="51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Письмо Минфина от 17.02.2022 г. № 29-01-12/11379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0" y="1910680"/>
            <a:ext cx="7949193" cy="1397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01" y="3528814"/>
            <a:ext cx="8044443" cy="31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2"/>
          <p:cNvSpPr txBox="1">
            <a:spLocks/>
          </p:cNvSpPr>
          <p:nvPr/>
        </p:nvSpPr>
        <p:spPr bwMode="auto">
          <a:xfrm>
            <a:off x="463344" y="385521"/>
            <a:ext cx="6298699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6699" y="2026649"/>
            <a:ext cx="8496944" cy="5002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+ Закупки Корпорации МСП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9" y="2642591"/>
            <a:ext cx="6455344" cy="1046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№ 31807055973 – закупка у ЕП только среди МСП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699" y="3856822"/>
            <a:ext cx="6455344" cy="10873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2"/>
                </a:solidFill>
              </a:rPr>
              <a:t>ПоЗ</a:t>
            </a:r>
            <a:r>
              <a:rPr lang="ru-RU" sz="1600" dirty="0" smtClean="0">
                <a:solidFill>
                  <a:schemeClr val="bg2"/>
                </a:solidFill>
              </a:rPr>
              <a:t> Корпорации МСП – проведение закупок у ЕП / малых закупок среди МСП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710763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малые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495" y="1367920"/>
            <a:ext cx="8182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0693"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 smtClean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10693">
              <a:buFont typeface="Wingdings" panose="05000000000000000000" pitchFamily="2" charset="2"/>
              <a:buChar char="Ø"/>
              <a:defRPr/>
            </a:pPr>
            <a:endParaRPr lang="ru-RU" altLang="ru-RU" sz="1600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881" y="4747870"/>
            <a:ext cx="6137130" cy="11092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Потому что проверка осуществляется по реестру договоров (+учитывается план закупок) – </a:t>
            </a:r>
            <a:r>
              <a:rPr lang="ru-RU" sz="1600" b="1" dirty="0" smtClean="0">
                <a:solidFill>
                  <a:srgbClr val="FF0000"/>
                </a:solidFill>
              </a:rPr>
              <a:t>по мнению корпорации МСП закупка только у МСП должна быть в плане закупки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2" y="1901321"/>
            <a:ext cx="8410900" cy="205907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99801" y="1220524"/>
            <a:ext cx="5889569" cy="48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Корпорация </a:t>
            </a:r>
            <a:r>
              <a:rPr lang="ru-RU" sz="1600" dirty="0">
                <a:solidFill>
                  <a:schemeClr val="bg2"/>
                </a:solidFill>
              </a:rPr>
              <a:t>МСП от 10.05.2018 г. № б/н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127627" y="3744359"/>
            <a:ext cx="276208" cy="91248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2"/>
          <p:cNvSpPr txBox="1">
            <a:spLocks/>
          </p:cNvSpPr>
          <p:nvPr/>
        </p:nvSpPr>
        <p:spPr bwMode="auto">
          <a:xfrm>
            <a:off x="463345" y="385521"/>
            <a:ext cx="6106788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Закупки по ПП № 1352 – малые закупки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913"/>
            <a:ext cx="9144000" cy="3050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14347" y="3428999"/>
            <a:ext cx="2139949" cy="1192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Т.е. единственный поставщик включается в % МСП, если размещается в ЕИС – «есть признак МСП»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938706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Размещение информации (не МСП)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801" y="2496850"/>
            <a:ext cx="8257700" cy="489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2"/>
                </a:solidFill>
              </a:rPr>
              <a:t>Ед.поставщик</a:t>
            </a:r>
            <a:r>
              <a:rPr 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более 500 </a:t>
            </a:r>
            <a:r>
              <a:rPr lang="ru-RU" sz="1600" b="1" dirty="0" err="1">
                <a:solidFill>
                  <a:schemeClr val="bg2"/>
                </a:solidFill>
              </a:rPr>
              <a:t>тыс.руб</a:t>
            </a:r>
            <a:r>
              <a:rPr lang="ru-RU" sz="1600" b="1" dirty="0">
                <a:solidFill>
                  <a:schemeClr val="bg2"/>
                </a:solidFill>
              </a:rPr>
              <a:t>.: ПЗ – Из </a:t>
            </a:r>
            <a:r>
              <a:rPr lang="ru-RU" sz="1600" b="1" dirty="0" smtClean="0">
                <a:solidFill>
                  <a:schemeClr val="bg2"/>
                </a:solidFill>
              </a:rPr>
              <a:t>+ </a:t>
            </a:r>
            <a:r>
              <a:rPr lang="ru-RU" sz="1600" b="1" dirty="0">
                <a:solidFill>
                  <a:schemeClr val="bg2"/>
                </a:solidFill>
              </a:rPr>
              <a:t>Док</a:t>
            </a:r>
            <a:r>
              <a:rPr lang="ru-RU" sz="1600" b="1" dirty="0" smtClean="0">
                <a:solidFill>
                  <a:schemeClr val="bg2"/>
                </a:solidFill>
              </a:rPr>
              <a:t> + </a:t>
            </a:r>
            <a:r>
              <a:rPr lang="ru-RU" sz="1600" b="1" dirty="0">
                <a:solidFill>
                  <a:schemeClr val="bg2"/>
                </a:solidFill>
              </a:rPr>
              <a:t>ПД + иное – РД - </a:t>
            </a:r>
            <a:r>
              <a:rPr lang="ru-RU" sz="1600" b="1" dirty="0" smtClean="0">
                <a:solidFill>
                  <a:schemeClr val="bg2"/>
                </a:solidFill>
              </a:rPr>
              <a:t>ЕО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9801" y="3095916"/>
            <a:ext cx="8257700" cy="489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2"/>
                </a:solidFill>
              </a:rPr>
              <a:t>Ед.поставщик</a:t>
            </a:r>
            <a:r>
              <a:rPr lang="ru-RU" sz="1600" b="1" dirty="0" smtClean="0">
                <a:solidFill>
                  <a:schemeClr val="bg2"/>
                </a:solidFill>
              </a:rPr>
              <a:t> </a:t>
            </a:r>
            <a:r>
              <a:rPr lang="ru-RU" sz="1600" b="1" dirty="0">
                <a:solidFill>
                  <a:schemeClr val="bg2"/>
                </a:solidFill>
              </a:rPr>
              <a:t>более 500 </a:t>
            </a:r>
            <a:r>
              <a:rPr lang="ru-RU" sz="1600" b="1" dirty="0" err="1">
                <a:solidFill>
                  <a:schemeClr val="bg2"/>
                </a:solidFill>
              </a:rPr>
              <a:t>тыс.руб</a:t>
            </a:r>
            <a:r>
              <a:rPr lang="ru-RU" sz="1600" b="1" dirty="0">
                <a:solidFill>
                  <a:schemeClr val="bg2"/>
                </a:solidFill>
              </a:rPr>
              <a:t>.: ПЗ – </a:t>
            </a:r>
            <a:r>
              <a:rPr lang="ru-RU" sz="1600" b="1" strike="sngStrike" dirty="0">
                <a:solidFill>
                  <a:srgbClr val="FF0000"/>
                </a:solidFill>
              </a:rPr>
              <a:t>Из </a:t>
            </a:r>
            <a:r>
              <a:rPr lang="ru-RU" sz="1600" b="1" strike="sngStrike" dirty="0" smtClean="0">
                <a:solidFill>
                  <a:srgbClr val="FF0000"/>
                </a:solidFill>
              </a:rPr>
              <a:t>+ </a:t>
            </a:r>
            <a:r>
              <a:rPr lang="ru-RU" sz="1600" b="1" strike="sngStrike" dirty="0">
                <a:solidFill>
                  <a:srgbClr val="FF0000"/>
                </a:solidFill>
              </a:rPr>
              <a:t>Док</a:t>
            </a:r>
            <a:r>
              <a:rPr lang="ru-RU" sz="1600" b="1" strike="sngStrike" dirty="0" smtClean="0">
                <a:solidFill>
                  <a:srgbClr val="FF0000"/>
                </a:solidFill>
              </a:rPr>
              <a:t> + </a:t>
            </a:r>
            <a:r>
              <a:rPr lang="ru-RU" sz="1600" b="1" strike="sngStrike" dirty="0">
                <a:solidFill>
                  <a:srgbClr val="FF0000"/>
                </a:solidFill>
              </a:rPr>
              <a:t>ПД + иное </a:t>
            </a:r>
            <a:r>
              <a:rPr lang="ru-RU" sz="1600" b="1" dirty="0">
                <a:solidFill>
                  <a:schemeClr val="bg2"/>
                </a:solidFill>
              </a:rPr>
              <a:t>– РД - </a:t>
            </a:r>
            <a:r>
              <a:rPr lang="ru-RU" sz="1600" b="1" dirty="0" smtClean="0">
                <a:solidFill>
                  <a:schemeClr val="bg2"/>
                </a:solidFill>
              </a:rPr>
              <a:t>ЕО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9801" y="3804316"/>
            <a:ext cx="8257700" cy="489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bg2"/>
                </a:solidFill>
              </a:rPr>
              <a:t>Ед.поставщик</a:t>
            </a:r>
            <a:r>
              <a:rPr lang="ru-RU" sz="1600" b="1" dirty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до 500 </a:t>
            </a:r>
            <a:r>
              <a:rPr lang="ru-RU" sz="1600" b="1" dirty="0" err="1">
                <a:solidFill>
                  <a:schemeClr val="bg2"/>
                </a:solidFill>
              </a:rPr>
              <a:t>тыс.руб</a:t>
            </a:r>
            <a:r>
              <a:rPr lang="ru-RU" sz="1600" b="1" dirty="0">
                <a:solidFill>
                  <a:schemeClr val="bg2"/>
                </a:solidFill>
              </a:rPr>
              <a:t>.</a:t>
            </a:r>
            <a:r>
              <a:rPr lang="ru-RU" sz="1600" b="1" dirty="0" smtClean="0">
                <a:solidFill>
                  <a:schemeClr val="bg2"/>
                </a:solidFill>
              </a:rPr>
              <a:t>: </a:t>
            </a:r>
            <a:r>
              <a:rPr lang="ru-RU" sz="1600" b="1" strike="sngStrike" dirty="0">
                <a:solidFill>
                  <a:srgbClr val="FF0000"/>
                </a:solidFill>
              </a:rPr>
              <a:t>ПЗ – Из + Док + ПД + иное – РД </a:t>
            </a:r>
            <a:r>
              <a:rPr lang="ru-RU" sz="1600" b="1" dirty="0">
                <a:solidFill>
                  <a:schemeClr val="bg2"/>
                </a:solidFill>
              </a:rPr>
              <a:t>- </a:t>
            </a:r>
            <a:r>
              <a:rPr lang="ru-RU" sz="1600" b="1" dirty="0" smtClean="0">
                <a:solidFill>
                  <a:schemeClr val="bg2"/>
                </a:solidFill>
              </a:rPr>
              <a:t>ЕО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341" y="6035838"/>
            <a:ext cx="1233160" cy="525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Читаем 100/500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8823489" y="2496850"/>
            <a:ext cx="216816" cy="108879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27443" y="2496850"/>
            <a:ext cx="226243" cy="108879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90547" y="4211795"/>
            <a:ext cx="276208" cy="91248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48133" y="4211795"/>
            <a:ext cx="276208" cy="91248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0547" y="5269147"/>
            <a:ext cx="3033794" cy="525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Нужно публиковать для </a:t>
            </a:r>
            <a:r>
              <a:rPr lang="ru-RU" sz="1600" b="1" dirty="0" err="1" smtClean="0">
                <a:solidFill>
                  <a:schemeClr val="bg2"/>
                </a:solidFill>
              </a:rPr>
              <a:t>спецторгов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2"/>
          <p:cNvSpPr txBox="1">
            <a:spLocks/>
          </p:cNvSpPr>
          <p:nvPr/>
        </p:nvSpPr>
        <p:spPr bwMode="auto">
          <a:xfrm>
            <a:off x="499801" y="362036"/>
            <a:ext cx="5153760" cy="6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085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508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45085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45085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450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700">
                <a:solidFill>
                  <a:srgbClr val="4C4C4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ЗМО</a:t>
            </a:r>
            <a:endParaRPr lang="ru-RU" altLang="ru-RU" sz="2800" b="1" dirty="0">
              <a:solidFill>
                <a:srgbClr val="FF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7946" y="193707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Закупка через электронный магазин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1973112" y="2606166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H="1">
            <a:off x="6304735" y="2606167"/>
            <a:ext cx="867266" cy="1395677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6435" y="416848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/>
                </a:solidFill>
              </a:rPr>
              <a:t>№ </a:t>
            </a:r>
            <a:r>
              <a:rPr lang="ru-RU" sz="2400" b="1" dirty="0" smtClean="0">
                <a:solidFill>
                  <a:schemeClr val="bg2"/>
                </a:solidFill>
              </a:rPr>
              <a:t>1 «ЕП» - специальный порядок проведения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58117" y="4168480"/>
            <a:ext cx="2949221" cy="1607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№ </a:t>
            </a:r>
            <a:r>
              <a:rPr lang="ru-RU" sz="2400" b="1" dirty="0">
                <a:solidFill>
                  <a:schemeClr val="bg2"/>
                </a:solidFill>
              </a:rPr>
              <a:t>2 «Иная неконкурентная»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26663"/>
            <a:ext cx="9144000" cy="506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i="1" dirty="0" smtClean="0">
                <a:latin typeface="Trebuchet MS" panose="020B0603020202020204" pitchFamily="34" charset="0"/>
              </a:rPr>
              <a:t>Закупки малого объема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7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5557" y="1355897"/>
            <a:ext cx="7912886" cy="4828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Варианты закупки у единственного поставщика</a:t>
            </a:r>
          </a:p>
        </p:txBody>
      </p:sp>
      <p:sp>
        <p:nvSpPr>
          <p:cNvPr id="7" name="Shape 102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6840760" cy="868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dirty="0" smtClean="0"/>
              <a:t>Иной способ закупки</a:t>
            </a:r>
            <a:endParaRPr sz="2400" b="0" i="0" u="none" strike="noStrike" cap="none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7" y="2027326"/>
            <a:ext cx="8652387" cy="33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39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64268</TotalTime>
  <Words>11127</Words>
  <Application>Microsoft Office PowerPoint</Application>
  <PresentationFormat>Экран (4:3)</PresentationFormat>
  <Paragraphs>1484</Paragraphs>
  <Slides>187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187</vt:i4>
      </vt:variant>
    </vt:vector>
  </HeadingPairs>
  <TitlesOfParts>
    <vt:vector size="202" baseType="lpstr">
      <vt:lpstr>Arial</vt:lpstr>
      <vt:lpstr>Roboto</vt:lpstr>
      <vt:lpstr>Calibri</vt:lpstr>
      <vt:lpstr>Trebuchet MS</vt:lpstr>
      <vt:lpstr>Calibri Light</vt:lpstr>
      <vt:lpstr>Wingdings</vt:lpstr>
      <vt:lpstr>Arial Unicode MS</vt:lpstr>
      <vt:lpstr>Open Sans</vt:lpstr>
      <vt:lpstr>Times New Roman</vt:lpstr>
      <vt:lpstr>Times New Roman CYR</vt:lpstr>
      <vt:lpstr>Open Sans Light</vt:lpstr>
      <vt:lpstr>Open Sans Semibold</vt:lpstr>
      <vt:lpstr>-apple-system</vt:lpstr>
      <vt:lpstr>Тема Office</vt:lpstr>
      <vt:lpstr>1_Тема Office</vt:lpstr>
      <vt:lpstr> Форма годовой отчетности по закупкам у СМСП  Осуществление закупок у СМСП через электронные магазины.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 отчета по МСП + штрафы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 изменение срока оплаты у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Нарушили срок на 1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 не по ПП 1352 – жалоба на документацию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Иной способ закупки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Нет обязанности заключать договор</vt:lpstr>
      <vt:lpstr>Презентация PowerPoint</vt:lpstr>
      <vt:lpstr>Презентация PowerPoint</vt:lpstr>
      <vt:lpstr>Презентация PowerPoint</vt:lpstr>
      <vt:lpstr>Иной способ закупки - можно</vt:lpstr>
      <vt:lpstr>Иной способ закупки</vt:lpstr>
      <vt:lpstr>Иной способ закупки</vt:lpstr>
      <vt:lpstr>Маркетинговые исследования – можно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Академия закупок ОТС  Мы в социальных сетях:  ВКонтакте Facebook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закупок строительных работ</dc:title>
  <dc:creator>User</dc:creator>
  <cp:lastModifiedBy>Колесникова Ирина Александровна</cp:lastModifiedBy>
  <cp:revision>1531</cp:revision>
  <dcterms:modified xsi:type="dcterms:W3CDTF">2022-06-16T12:03:47Z</dcterms:modified>
</cp:coreProperties>
</file>