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6">
  <p:sldMasterIdLst>
    <p:sldMasterId id="2147493455" r:id="rId4"/>
  </p:sldMasterIdLst>
  <p:notesMasterIdLst>
    <p:notesMasterId r:id="rId61"/>
  </p:notesMasterIdLst>
  <p:handoutMasterIdLst>
    <p:handoutMasterId r:id="rId62"/>
  </p:handoutMasterIdLst>
  <p:sldIdLst>
    <p:sldId id="256" r:id="rId5"/>
    <p:sldId id="1211" r:id="rId6"/>
    <p:sldId id="1213" r:id="rId7"/>
    <p:sldId id="1251" r:id="rId8"/>
    <p:sldId id="1252" r:id="rId9"/>
    <p:sldId id="1260" r:id="rId10"/>
    <p:sldId id="1261" r:id="rId11"/>
    <p:sldId id="1262" r:id="rId12"/>
    <p:sldId id="1360" r:id="rId13"/>
    <p:sldId id="1335" r:id="rId14"/>
    <p:sldId id="1263" r:id="rId15"/>
    <p:sldId id="1256" r:id="rId16"/>
    <p:sldId id="1257" r:id="rId17"/>
    <p:sldId id="1258" r:id="rId18"/>
    <p:sldId id="1259" r:id="rId19"/>
    <p:sldId id="1268" r:id="rId20"/>
    <p:sldId id="1269" r:id="rId21"/>
    <p:sldId id="1311" r:id="rId22"/>
    <p:sldId id="1312" r:id="rId23"/>
    <p:sldId id="1267" r:id="rId24"/>
    <p:sldId id="1264" r:id="rId25"/>
    <p:sldId id="1313" r:id="rId26"/>
    <p:sldId id="1314" r:id="rId27"/>
    <p:sldId id="1315" r:id="rId28"/>
    <p:sldId id="1156" r:id="rId29"/>
    <p:sldId id="1140" r:id="rId30"/>
    <p:sldId id="1316" r:id="rId31"/>
    <p:sldId id="1357" r:id="rId32"/>
    <p:sldId id="1265" r:id="rId33"/>
    <p:sldId id="1317" r:id="rId34"/>
    <p:sldId id="1318" r:id="rId35"/>
    <p:sldId id="1319" r:id="rId36"/>
    <p:sldId id="1157" r:id="rId37"/>
    <p:sldId id="1147" r:id="rId38"/>
    <p:sldId id="1359" r:id="rId39"/>
    <p:sldId id="1158" r:id="rId40"/>
    <p:sldId id="1159" r:id="rId41"/>
    <p:sldId id="1320" r:id="rId42"/>
    <p:sldId id="1321" r:id="rId43"/>
    <p:sldId id="1322" r:id="rId44"/>
    <p:sldId id="1163" r:id="rId45"/>
    <p:sldId id="1323" r:id="rId46"/>
    <p:sldId id="1324" r:id="rId47"/>
    <p:sldId id="1148" r:id="rId48"/>
    <p:sldId id="1266" r:id="rId49"/>
    <p:sldId id="1167" r:id="rId50"/>
    <p:sldId id="1168" r:id="rId51"/>
    <p:sldId id="1169" r:id="rId52"/>
    <p:sldId id="1170" r:id="rId53"/>
    <p:sldId id="1361" r:id="rId54"/>
    <p:sldId id="673" r:id="rId55"/>
    <p:sldId id="672" r:id="rId56"/>
    <p:sldId id="1362" r:id="rId57"/>
    <p:sldId id="1363" r:id="rId58"/>
    <p:sldId id="1364" r:id="rId59"/>
    <p:sldId id="367" r:id="rId60"/>
  </p:sldIdLst>
  <p:sldSz cx="9144000" cy="5143500" type="screen16x9"/>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31" userDrawn="1">
          <p15:clr>
            <a:srgbClr val="A4A3A4"/>
          </p15:clr>
        </p15:guide>
        <p15:guide id="2" pos="5443" userDrawn="1">
          <p15:clr>
            <a:srgbClr val="A4A3A4"/>
          </p15:clr>
        </p15:guide>
        <p15:guide id="3" pos="431" userDrawn="1">
          <p15:clr>
            <a:srgbClr val="A4A3A4"/>
          </p15:clr>
        </p15:guide>
        <p15:guide id="4" orient="horz" pos="758" userDrawn="1">
          <p15:clr>
            <a:srgbClr val="A4A3A4"/>
          </p15:clr>
        </p15:guide>
        <p15:guide id="5" pos="1610" userDrawn="1">
          <p15:clr>
            <a:srgbClr val="A4A3A4"/>
          </p15:clr>
        </p15:guide>
        <p15:guide id="6" pos="1791" userDrawn="1">
          <p15:clr>
            <a:srgbClr val="A4A3A4"/>
          </p15:clr>
        </p15:guide>
        <p15:guide id="7" pos="2993" userDrawn="1">
          <p15:clr>
            <a:srgbClr val="A4A3A4"/>
          </p15:clr>
        </p15:guide>
        <p15:guide id="8" pos="3175" userDrawn="1">
          <p15:clr>
            <a:srgbClr val="A4A3A4"/>
          </p15:clr>
        </p15:guide>
        <p15:guide id="9" pos="4354"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Тарасов Евгений Олегович" initials="ТЕО" lastIdx="3" clrIdx="0">
    <p:extLst>
      <p:ext uri="{19B8F6BF-5375-455C-9EA6-DF929625EA0E}">
        <p15:presenceInfo xmlns:p15="http://schemas.microsoft.com/office/powerpoint/2012/main" userId="S-1-5-21-1808683317-34634761-3914636862-2859" providerId="AD"/>
      </p:ext>
    </p:extLst>
  </p:cmAuthor>
  <p:cmAuthor id="2" name="Иванкина Оксана Александровна" initials="ИОА" lastIdx="4" clrIdx="1">
    <p:extLst>
      <p:ext uri="{19B8F6BF-5375-455C-9EA6-DF929625EA0E}">
        <p15:presenceInfo xmlns:p15="http://schemas.microsoft.com/office/powerpoint/2012/main" userId="S-1-5-21-1808683317-34634761-3914636862-370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779D"/>
    <a:srgbClr val="B6D6E1"/>
    <a:srgbClr val="2182A5"/>
    <a:srgbClr val="777777"/>
    <a:srgbClr val="338CAC"/>
    <a:srgbClr val="A3CBD9"/>
    <a:srgbClr val="59A1BB"/>
    <a:srgbClr val="6BACC3"/>
    <a:srgbClr val="91C1D2"/>
    <a:srgbClr val="7EB6C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Светлый стиль 2 — акцент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46" autoAdjust="0"/>
    <p:restoredTop sz="95535" autoAdjust="0"/>
  </p:normalViewPr>
  <p:slideViewPr>
    <p:cSldViewPr snapToGrid="0" snapToObjects="1">
      <p:cViewPr varScale="1">
        <p:scale>
          <a:sx n="141" d="100"/>
          <a:sy n="141" d="100"/>
        </p:scale>
        <p:origin x="648" y="114"/>
      </p:cViewPr>
      <p:guideLst>
        <p:guide orient="horz" pos="2731"/>
        <p:guide pos="5443"/>
        <p:guide pos="431"/>
        <p:guide orient="horz" pos="758"/>
        <p:guide pos="1610"/>
        <p:guide pos="1791"/>
        <p:guide pos="2993"/>
        <p:guide pos="3175"/>
        <p:guide pos="435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49" d="100"/>
        <a:sy n="149" d="100"/>
      </p:scale>
      <p:origin x="0" y="0"/>
    </p:cViewPr>
  </p:sorterViewPr>
  <p:notesViewPr>
    <p:cSldViewPr snapToGrid="0" snapToObjects="1" showGuides="1">
      <p:cViewPr varScale="1">
        <p:scale>
          <a:sx n="92" d="100"/>
          <a:sy n="92" d="100"/>
        </p:scale>
        <p:origin x="3750" y="78"/>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commentAuthors" Target="commentAuthor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theme" Target="theme/theme1.xml"/><Relationship Id="rId5" Type="http://schemas.openxmlformats.org/officeDocument/2006/relationships/slide" Target="slides/slide1.xml"/><Relationship Id="rId61" Type="http://schemas.openxmlformats.org/officeDocument/2006/relationships/notesMaster" Target="notesMasters/notesMaster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a:extLst>
              <a:ext uri="{FF2B5EF4-FFF2-40B4-BE49-F238E27FC236}">
                <a16:creationId xmlns:a16="http://schemas.microsoft.com/office/drawing/2014/main" id="{B2EA0081-9C18-4B68-8967-B5CEA6F6DB95}"/>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ru-RU"/>
          </a:p>
        </p:txBody>
      </p:sp>
      <p:sp>
        <p:nvSpPr>
          <p:cNvPr id="3" name="Дата 2">
            <a:extLst>
              <a:ext uri="{FF2B5EF4-FFF2-40B4-BE49-F238E27FC236}">
                <a16:creationId xmlns:a16="http://schemas.microsoft.com/office/drawing/2014/main" id="{8B19283A-78B1-446C-A7ED-C3E5CC04EB29}"/>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F38AB2DB-D736-454A-8D5F-7B7E69DEE7D0}" type="datetimeFigureOut">
              <a:rPr lang="ru-RU" smtClean="0"/>
              <a:pPr/>
              <a:t>07.06.2022</a:t>
            </a:fld>
            <a:endParaRPr lang="ru-RU"/>
          </a:p>
        </p:txBody>
      </p:sp>
      <p:sp>
        <p:nvSpPr>
          <p:cNvPr id="4" name="Нижний колонтитул 3">
            <a:extLst>
              <a:ext uri="{FF2B5EF4-FFF2-40B4-BE49-F238E27FC236}">
                <a16:creationId xmlns:a16="http://schemas.microsoft.com/office/drawing/2014/main" id="{3455EADE-F9C1-4848-9E2B-CA36AF35E6CC}"/>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a:extLst>
              <a:ext uri="{FF2B5EF4-FFF2-40B4-BE49-F238E27FC236}">
                <a16:creationId xmlns:a16="http://schemas.microsoft.com/office/drawing/2014/main" id="{61D135DE-EF85-44B3-8C32-6C82598EA6B4}"/>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EB39F4BB-6A0A-47C5-AD66-49A9BBC10ED2}" type="slidenum">
              <a:rPr lang="ru-RU" smtClean="0"/>
              <a:pPr/>
              <a:t>‹#›</a:t>
            </a:fld>
            <a:endParaRPr lang="ru-RU"/>
          </a:p>
        </p:txBody>
      </p:sp>
    </p:spTree>
    <p:extLst>
      <p:ext uri="{BB962C8B-B14F-4D97-AF65-F5344CB8AC3E}">
        <p14:creationId xmlns:p14="http://schemas.microsoft.com/office/powerpoint/2010/main" val="496583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41908B6B-4F33-48BF-8AD0-200A6C2A1239}" type="datetimeFigureOut">
              <a:rPr lang="ru-RU" smtClean="0"/>
              <a:pPr/>
              <a:t>07.06.2022</a:t>
            </a:fld>
            <a:endParaRPr lang="ru-RU"/>
          </a:p>
        </p:txBody>
      </p:sp>
      <p:sp>
        <p:nvSpPr>
          <p:cNvPr id="4" name="Образ слайда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28DDD61C-9FD8-42CB-BB79-AED4210F61C6}" type="slidenum">
              <a:rPr lang="ru-RU" smtClean="0"/>
              <a:pPr/>
              <a:t>‹#›</a:t>
            </a:fld>
            <a:endParaRPr lang="ru-RU"/>
          </a:p>
        </p:txBody>
      </p:sp>
    </p:spTree>
    <p:extLst>
      <p:ext uri="{BB962C8B-B14F-4D97-AF65-F5344CB8AC3E}">
        <p14:creationId xmlns:p14="http://schemas.microsoft.com/office/powerpoint/2010/main" val="25902484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Прямоугольник 4">
            <a:extLst>
              <a:ext uri="{FF2B5EF4-FFF2-40B4-BE49-F238E27FC236}">
                <a16:creationId xmlns:a16="http://schemas.microsoft.com/office/drawing/2014/main" id="{BBE405CA-9A1A-4684-A504-4C78A0A59989}"/>
              </a:ext>
            </a:extLst>
          </p:cNvPr>
          <p:cNvSpPr/>
          <p:nvPr userDrawn="1"/>
        </p:nvSpPr>
        <p:spPr>
          <a:xfrm>
            <a:off x="1" y="0"/>
            <a:ext cx="358763" cy="5143500"/>
          </a:xfrm>
          <a:prstGeom prst="rect">
            <a:avLst/>
          </a:prstGeom>
          <a:solidFill>
            <a:srgbClr val="0E779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dirty="0"/>
          </a:p>
        </p:txBody>
      </p:sp>
      <p:sp>
        <p:nvSpPr>
          <p:cNvPr id="7" name="Slide Number Placeholder 5">
            <a:extLst>
              <a:ext uri="{FF2B5EF4-FFF2-40B4-BE49-F238E27FC236}">
                <a16:creationId xmlns:a16="http://schemas.microsoft.com/office/drawing/2014/main" id="{22751D73-5A1D-4AC3-BFCE-6A8A43FC7A27}"/>
              </a:ext>
            </a:extLst>
          </p:cNvPr>
          <p:cNvSpPr>
            <a:spLocks noGrp="1"/>
          </p:cNvSpPr>
          <p:nvPr>
            <p:ph type="sldNum" sz="quarter" idx="12"/>
          </p:nvPr>
        </p:nvSpPr>
        <p:spPr>
          <a:xfrm>
            <a:off x="0" y="4793069"/>
            <a:ext cx="361284" cy="273844"/>
          </a:xfrm>
          <a:prstGeom prst="rect">
            <a:avLst/>
          </a:prstGeom>
        </p:spPr>
        <p:txBody>
          <a:bodyPr/>
          <a:lstStyle>
            <a:lvl1pPr algn="ctr">
              <a:defRPr sz="1100">
                <a:solidFill>
                  <a:schemeClr val="bg1"/>
                </a:solidFill>
              </a:defRPr>
            </a:lvl1pPr>
          </a:lstStyle>
          <a:p>
            <a:fld id="{2066355A-084C-D24E-9AD2-7E4FC41EA627}" type="slidenum">
              <a:rPr lang="en-US" smtClean="0"/>
              <a:pPr/>
              <a:t>‹#›</a:t>
            </a:fld>
            <a:endParaRPr lang="en-US" dirty="0"/>
          </a:p>
        </p:txBody>
      </p:sp>
      <p:pic>
        <p:nvPicPr>
          <p:cNvPr id="9" name="Рисунок 8" descr="Изображение выглядит как рисунок&#10;&#10;Автоматически созданное описание">
            <a:extLst>
              <a:ext uri="{FF2B5EF4-FFF2-40B4-BE49-F238E27FC236}">
                <a16:creationId xmlns:a16="http://schemas.microsoft.com/office/drawing/2014/main" id="{96C8515D-DFE7-488C-A461-EF6846AE227A}"/>
              </a:ext>
            </a:extLst>
          </p:cNvPr>
          <p:cNvPicPr>
            <a:picLocks noChangeAspect="1"/>
          </p:cNvPicPr>
          <p:nvPr userDrawn="1"/>
        </p:nvPicPr>
        <p:blipFill>
          <a:blip r:embed="rId2"/>
          <a:stretch>
            <a:fillRect/>
          </a:stretch>
        </p:blipFill>
        <p:spPr>
          <a:xfrm>
            <a:off x="7079674" y="111386"/>
            <a:ext cx="1967344" cy="528419"/>
          </a:xfrm>
          <a:prstGeom prst="rect">
            <a:avLst/>
          </a:prstGeom>
        </p:spPr>
      </p:pic>
    </p:spTree>
    <p:extLst>
      <p:ext uri="{BB962C8B-B14F-4D97-AF65-F5344CB8AC3E}">
        <p14:creationId xmlns:p14="http://schemas.microsoft.com/office/powerpoint/2010/main" val="1728351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Контент">
    <p:spTree>
      <p:nvGrpSpPr>
        <p:cNvPr id="1" name=""/>
        <p:cNvGrpSpPr/>
        <p:nvPr/>
      </p:nvGrpSpPr>
      <p:grpSpPr>
        <a:xfrm>
          <a:off x="0" y="0"/>
          <a:ext cx="0" cy="0"/>
          <a:chOff x="0" y="0"/>
          <a:chExt cx="0" cy="0"/>
        </a:xfrm>
      </p:grpSpPr>
      <p:sp>
        <p:nvSpPr>
          <p:cNvPr id="7" name="Прямоугольник 6">
            <a:extLst>
              <a:ext uri="{FF2B5EF4-FFF2-40B4-BE49-F238E27FC236}">
                <a16:creationId xmlns:a16="http://schemas.microsoft.com/office/drawing/2014/main" id="{08316644-B8F5-4A9C-9010-E9F1D60CA1D1}"/>
              </a:ext>
            </a:extLst>
          </p:cNvPr>
          <p:cNvSpPr/>
          <p:nvPr userDrawn="1"/>
        </p:nvSpPr>
        <p:spPr>
          <a:xfrm>
            <a:off x="1" y="0"/>
            <a:ext cx="358763" cy="5143500"/>
          </a:xfrm>
          <a:prstGeom prst="rect">
            <a:avLst/>
          </a:prstGeom>
          <a:solidFill>
            <a:srgbClr val="0E779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dirty="0"/>
          </a:p>
        </p:txBody>
      </p:sp>
      <p:sp>
        <p:nvSpPr>
          <p:cNvPr id="8" name="Slide Number Placeholder 5">
            <a:extLst>
              <a:ext uri="{FF2B5EF4-FFF2-40B4-BE49-F238E27FC236}">
                <a16:creationId xmlns:a16="http://schemas.microsoft.com/office/drawing/2014/main" id="{8CD635FF-37F7-4C94-A1D4-A39345C9DC63}"/>
              </a:ext>
            </a:extLst>
          </p:cNvPr>
          <p:cNvSpPr>
            <a:spLocks noGrp="1"/>
          </p:cNvSpPr>
          <p:nvPr>
            <p:ph type="sldNum" sz="quarter" idx="12"/>
          </p:nvPr>
        </p:nvSpPr>
        <p:spPr>
          <a:xfrm>
            <a:off x="0" y="4793069"/>
            <a:ext cx="358836" cy="273844"/>
          </a:xfrm>
          <a:prstGeom prst="rect">
            <a:avLst/>
          </a:prstGeom>
        </p:spPr>
        <p:txBody>
          <a:bodyPr/>
          <a:lstStyle>
            <a:lvl1pPr algn="ctr">
              <a:defRPr sz="1100">
                <a:solidFill>
                  <a:schemeClr val="bg1"/>
                </a:solidFill>
              </a:defRPr>
            </a:lvl1pPr>
          </a:lstStyle>
          <a:p>
            <a:fld id="{2066355A-084C-D24E-9AD2-7E4FC41EA627}" type="slidenum">
              <a:rPr lang="en-US" smtClean="0"/>
              <a:pPr/>
              <a:t>‹#›</a:t>
            </a:fld>
            <a:endParaRPr lang="en-US" dirty="0"/>
          </a:p>
        </p:txBody>
      </p:sp>
      <p:sp>
        <p:nvSpPr>
          <p:cNvPr id="5" name="Прямоугольник 4">
            <a:extLst>
              <a:ext uri="{FF2B5EF4-FFF2-40B4-BE49-F238E27FC236}">
                <a16:creationId xmlns:a16="http://schemas.microsoft.com/office/drawing/2014/main" id="{1A3C392A-24ED-4AAD-A452-2C8ED6CFF3E2}"/>
              </a:ext>
            </a:extLst>
          </p:cNvPr>
          <p:cNvSpPr/>
          <p:nvPr userDrawn="1"/>
        </p:nvSpPr>
        <p:spPr>
          <a:xfrm>
            <a:off x="358837" y="1"/>
            <a:ext cx="6595080" cy="751190"/>
          </a:xfrm>
          <a:prstGeom prst="rect">
            <a:avLst/>
          </a:prstGeom>
          <a:solidFill>
            <a:srgbClr val="B6D6E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dirty="0"/>
          </a:p>
        </p:txBody>
      </p:sp>
      <p:pic>
        <p:nvPicPr>
          <p:cNvPr id="9" name="Рисунок 8" descr="Изображение выглядит как рисунок&#10;&#10;Автоматически созданное описание">
            <a:extLst>
              <a:ext uri="{FF2B5EF4-FFF2-40B4-BE49-F238E27FC236}">
                <a16:creationId xmlns:a16="http://schemas.microsoft.com/office/drawing/2014/main" id="{E8DD20E9-F318-4375-BCEB-DAEC80584D09}"/>
              </a:ext>
            </a:extLst>
          </p:cNvPr>
          <p:cNvPicPr>
            <a:picLocks noChangeAspect="1"/>
          </p:cNvPicPr>
          <p:nvPr userDrawn="1"/>
        </p:nvPicPr>
        <p:blipFill>
          <a:blip r:embed="rId2"/>
          <a:stretch>
            <a:fillRect/>
          </a:stretch>
        </p:blipFill>
        <p:spPr>
          <a:xfrm>
            <a:off x="7079674" y="111386"/>
            <a:ext cx="1967344" cy="528419"/>
          </a:xfrm>
          <a:prstGeom prst="rect">
            <a:avLst/>
          </a:prstGeom>
        </p:spPr>
      </p:pic>
    </p:spTree>
    <p:extLst>
      <p:ext uri="{BB962C8B-B14F-4D97-AF65-F5344CB8AC3E}">
        <p14:creationId xmlns:p14="http://schemas.microsoft.com/office/powerpoint/2010/main" val="3220382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Пользовательский макет">
    <p:spTree>
      <p:nvGrpSpPr>
        <p:cNvPr id="1" name=""/>
        <p:cNvGrpSpPr/>
        <p:nvPr/>
      </p:nvGrpSpPr>
      <p:grpSpPr>
        <a:xfrm>
          <a:off x="0" y="0"/>
          <a:ext cx="0" cy="0"/>
          <a:chOff x="0" y="0"/>
          <a:chExt cx="0" cy="0"/>
        </a:xfrm>
      </p:grpSpPr>
      <p:sp>
        <p:nvSpPr>
          <p:cNvPr id="8" name="Прямоугольник 7">
            <a:extLst>
              <a:ext uri="{FF2B5EF4-FFF2-40B4-BE49-F238E27FC236}">
                <a16:creationId xmlns:a16="http://schemas.microsoft.com/office/drawing/2014/main" id="{F3F9326E-A8A5-441B-8205-132986742B83}"/>
              </a:ext>
            </a:extLst>
          </p:cNvPr>
          <p:cNvSpPr/>
          <p:nvPr userDrawn="1"/>
        </p:nvSpPr>
        <p:spPr>
          <a:xfrm>
            <a:off x="1" y="0"/>
            <a:ext cx="358763" cy="5143500"/>
          </a:xfrm>
          <a:prstGeom prst="rect">
            <a:avLst/>
          </a:prstGeom>
          <a:solidFill>
            <a:srgbClr val="0E779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dirty="0"/>
          </a:p>
        </p:txBody>
      </p:sp>
      <p:sp>
        <p:nvSpPr>
          <p:cNvPr id="5" name="Slide Number Placeholder 5">
            <a:extLst>
              <a:ext uri="{FF2B5EF4-FFF2-40B4-BE49-F238E27FC236}">
                <a16:creationId xmlns:a16="http://schemas.microsoft.com/office/drawing/2014/main" id="{E66B8721-796F-4556-8C71-DD901213F481}"/>
              </a:ext>
            </a:extLst>
          </p:cNvPr>
          <p:cNvSpPr>
            <a:spLocks noGrp="1"/>
          </p:cNvSpPr>
          <p:nvPr>
            <p:ph type="sldNum" sz="quarter" idx="12"/>
          </p:nvPr>
        </p:nvSpPr>
        <p:spPr>
          <a:xfrm>
            <a:off x="0" y="4793069"/>
            <a:ext cx="361284" cy="273844"/>
          </a:xfrm>
          <a:prstGeom prst="rect">
            <a:avLst/>
          </a:prstGeom>
        </p:spPr>
        <p:txBody>
          <a:bodyPr/>
          <a:lstStyle>
            <a:lvl1pPr algn="ctr">
              <a:defRPr sz="1100">
                <a:solidFill>
                  <a:schemeClr val="bg1"/>
                </a:solidFill>
              </a:defRPr>
            </a:lvl1pPr>
          </a:lstStyle>
          <a:p>
            <a:fld id="{2066355A-084C-D24E-9AD2-7E4FC41EA627}" type="slidenum">
              <a:rPr lang="en-US" smtClean="0"/>
              <a:pPr/>
              <a:t>‹#›</a:t>
            </a:fld>
            <a:endParaRPr lang="en-US" dirty="0"/>
          </a:p>
        </p:txBody>
      </p:sp>
      <p:sp>
        <p:nvSpPr>
          <p:cNvPr id="6" name="Прямоугольник 5">
            <a:extLst>
              <a:ext uri="{FF2B5EF4-FFF2-40B4-BE49-F238E27FC236}">
                <a16:creationId xmlns:a16="http://schemas.microsoft.com/office/drawing/2014/main" id="{7B08991A-A42D-421A-9727-1EB958E93288}"/>
              </a:ext>
            </a:extLst>
          </p:cNvPr>
          <p:cNvSpPr/>
          <p:nvPr userDrawn="1"/>
        </p:nvSpPr>
        <p:spPr>
          <a:xfrm>
            <a:off x="358837" y="1"/>
            <a:ext cx="6595080" cy="751190"/>
          </a:xfrm>
          <a:prstGeom prst="rect">
            <a:avLst/>
          </a:prstGeom>
          <a:solidFill>
            <a:srgbClr val="B6D6E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dirty="0"/>
          </a:p>
        </p:txBody>
      </p:sp>
      <p:pic>
        <p:nvPicPr>
          <p:cNvPr id="9" name="Рисунок 8" descr="Изображение выглядит как рисунок&#10;&#10;Автоматически созданное описание">
            <a:extLst>
              <a:ext uri="{FF2B5EF4-FFF2-40B4-BE49-F238E27FC236}">
                <a16:creationId xmlns:a16="http://schemas.microsoft.com/office/drawing/2014/main" id="{8F61E16B-B140-49E9-8914-968A2E02617A}"/>
              </a:ext>
            </a:extLst>
          </p:cNvPr>
          <p:cNvPicPr>
            <a:picLocks noChangeAspect="1"/>
          </p:cNvPicPr>
          <p:nvPr userDrawn="1"/>
        </p:nvPicPr>
        <p:blipFill>
          <a:blip r:embed="rId2"/>
          <a:stretch>
            <a:fillRect/>
          </a:stretch>
        </p:blipFill>
        <p:spPr>
          <a:xfrm>
            <a:off x="7079674" y="111386"/>
            <a:ext cx="1967344" cy="528419"/>
          </a:xfrm>
          <a:prstGeom prst="rect">
            <a:avLst/>
          </a:prstGeom>
        </p:spPr>
      </p:pic>
    </p:spTree>
    <p:extLst>
      <p:ext uri="{BB962C8B-B14F-4D97-AF65-F5344CB8AC3E}">
        <p14:creationId xmlns:p14="http://schemas.microsoft.com/office/powerpoint/2010/main" val="30502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Пользовательский макет">
    <p:spTree>
      <p:nvGrpSpPr>
        <p:cNvPr id="1" name=""/>
        <p:cNvGrpSpPr/>
        <p:nvPr/>
      </p:nvGrpSpPr>
      <p:grpSpPr>
        <a:xfrm>
          <a:off x="0" y="0"/>
          <a:ext cx="0" cy="0"/>
          <a:chOff x="0" y="0"/>
          <a:chExt cx="0" cy="0"/>
        </a:xfrm>
      </p:grpSpPr>
      <p:sp>
        <p:nvSpPr>
          <p:cNvPr id="7" name="Прямоугольник 6">
            <a:extLst>
              <a:ext uri="{FF2B5EF4-FFF2-40B4-BE49-F238E27FC236}">
                <a16:creationId xmlns:a16="http://schemas.microsoft.com/office/drawing/2014/main" id="{EA45C0CF-4837-4BD0-9911-34BB64F58A34}"/>
              </a:ext>
            </a:extLst>
          </p:cNvPr>
          <p:cNvSpPr/>
          <p:nvPr userDrawn="1"/>
        </p:nvSpPr>
        <p:spPr>
          <a:xfrm>
            <a:off x="1" y="0"/>
            <a:ext cx="358763" cy="5143500"/>
          </a:xfrm>
          <a:prstGeom prst="rect">
            <a:avLst/>
          </a:prstGeom>
          <a:solidFill>
            <a:srgbClr val="0E779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dirty="0"/>
          </a:p>
        </p:txBody>
      </p:sp>
      <p:sp>
        <p:nvSpPr>
          <p:cNvPr id="4" name="Slide Number Placeholder 5">
            <a:extLst>
              <a:ext uri="{FF2B5EF4-FFF2-40B4-BE49-F238E27FC236}">
                <a16:creationId xmlns:a16="http://schemas.microsoft.com/office/drawing/2014/main" id="{1EAE60FC-3796-45F8-A042-74F6D1F32D43}"/>
              </a:ext>
            </a:extLst>
          </p:cNvPr>
          <p:cNvSpPr>
            <a:spLocks noGrp="1"/>
          </p:cNvSpPr>
          <p:nvPr>
            <p:ph type="sldNum" sz="quarter" idx="12"/>
          </p:nvPr>
        </p:nvSpPr>
        <p:spPr>
          <a:xfrm>
            <a:off x="0" y="4793069"/>
            <a:ext cx="361284" cy="273844"/>
          </a:xfrm>
          <a:prstGeom prst="rect">
            <a:avLst/>
          </a:prstGeom>
        </p:spPr>
        <p:txBody>
          <a:bodyPr/>
          <a:lstStyle>
            <a:lvl1pPr algn="ctr">
              <a:defRPr sz="1100">
                <a:solidFill>
                  <a:schemeClr val="bg1"/>
                </a:solidFill>
              </a:defRPr>
            </a:lvl1pPr>
          </a:lstStyle>
          <a:p>
            <a:fld id="{2066355A-084C-D24E-9AD2-7E4FC41EA627}" type="slidenum">
              <a:rPr lang="en-US" smtClean="0"/>
              <a:pPr/>
              <a:t>‹#›</a:t>
            </a:fld>
            <a:endParaRPr lang="en-US" dirty="0"/>
          </a:p>
        </p:txBody>
      </p:sp>
      <p:sp>
        <p:nvSpPr>
          <p:cNvPr id="5" name="Прямоугольник 4">
            <a:extLst>
              <a:ext uri="{FF2B5EF4-FFF2-40B4-BE49-F238E27FC236}">
                <a16:creationId xmlns:a16="http://schemas.microsoft.com/office/drawing/2014/main" id="{A714F785-ADF9-4E04-A84E-D3F6E09178A2}"/>
              </a:ext>
            </a:extLst>
          </p:cNvPr>
          <p:cNvSpPr/>
          <p:nvPr userDrawn="1"/>
        </p:nvSpPr>
        <p:spPr>
          <a:xfrm>
            <a:off x="358837" y="1"/>
            <a:ext cx="6595080" cy="751190"/>
          </a:xfrm>
          <a:prstGeom prst="rect">
            <a:avLst/>
          </a:prstGeom>
          <a:solidFill>
            <a:srgbClr val="B6D6E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dirty="0"/>
          </a:p>
        </p:txBody>
      </p:sp>
      <p:pic>
        <p:nvPicPr>
          <p:cNvPr id="8" name="Рисунок 7" descr="Изображение выглядит как рисунок&#10;&#10;Автоматически созданное описание">
            <a:extLst>
              <a:ext uri="{FF2B5EF4-FFF2-40B4-BE49-F238E27FC236}">
                <a16:creationId xmlns:a16="http://schemas.microsoft.com/office/drawing/2014/main" id="{BEFF7512-4903-4377-B3FF-A498B55ADA81}"/>
              </a:ext>
            </a:extLst>
          </p:cNvPr>
          <p:cNvPicPr>
            <a:picLocks noChangeAspect="1"/>
          </p:cNvPicPr>
          <p:nvPr userDrawn="1"/>
        </p:nvPicPr>
        <p:blipFill>
          <a:blip r:embed="rId2"/>
          <a:stretch>
            <a:fillRect/>
          </a:stretch>
        </p:blipFill>
        <p:spPr>
          <a:xfrm>
            <a:off x="7079674" y="111386"/>
            <a:ext cx="1967344" cy="528419"/>
          </a:xfrm>
          <a:prstGeom prst="rect">
            <a:avLst/>
          </a:prstGeom>
        </p:spPr>
      </p:pic>
    </p:spTree>
    <p:extLst>
      <p:ext uri="{BB962C8B-B14F-4D97-AF65-F5344CB8AC3E}">
        <p14:creationId xmlns:p14="http://schemas.microsoft.com/office/powerpoint/2010/main" val="32629359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6" r:id="rId1"/>
    <p:sldLayoutId id="2147493457" r:id="rId2"/>
    <p:sldLayoutId id="2147493458" r:id="rId3"/>
    <p:sldLayoutId id="2147493459" r:id="rId4"/>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sv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Прямоугольник 6">
            <a:extLst>
              <a:ext uri="{FF2B5EF4-FFF2-40B4-BE49-F238E27FC236}">
                <a16:creationId xmlns:a16="http://schemas.microsoft.com/office/drawing/2014/main" id="{8A22D856-B1DB-4701-8E3A-B01172117B3A}"/>
              </a:ext>
            </a:extLst>
          </p:cNvPr>
          <p:cNvSpPr/>
          <p:nvPr/>
        </p:nvSpPr>
        <p:spPr>
          <a:xfrm>
            <a:off x="1" y="0"/>
            <a:ext cx="4008814" cy="5143500"/>
          </a:xfrm>
          <a:prstGeom prst="rect">
            <a:avLst/>
          </a:prstGeom>
          <a:solidFill>
            <a:srgbClr val="0E779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dirty="0"/>
          </a:p>
        </p:txBody>
      </p:sp>
      <p:sp>
        <p:nvSpPr>
          <p:cNvPr id="10" name="TextBox 9">
            <a:extLst>
              <a:ext uri="{FF2B5EF4-FFF2-40B4-BE49-F238E27FC236}">
                <a16:creationId xmlns:a16="http://schemas.microsoft.com/office/drawing/2014/main" id="{3FBAF20B-54C9-4523-BC3C-52DD464CF4B1}"/>
              </a:ext>
            </a:extLst>
          </p:cNvPr>
          <p:cNvSpPr txBox="1"/>
          <p:nvPr/>
        </p:nvSpPr>
        <p:spPr>
          <a:xfrm>
            <a:off x="0" y="394209"/>
            <a:ext cx="3931443" cy="2308324"/>
          </a:xfrm>
          <a:prstGeom prst="rect">
            <a:avLst/>
          </a:prstGeom>
          <a:noFill/>
        </p:spPr>
        <p:txBody>
          <a:bodyPr wrap="square" rtlCol="0">
            <a:spAutoFit/>
          </a:bodyPr>
          <a:lstStyle/>
          <a:p>
            <a:pPr algn="ctr"/>
            <a:r>
              <a:rPr lang="ru-RU" sz="2400" b="0" i="0" dirty="0">
                <a:solidFill>
                  <a:srgbClr val="FFFFFF"/>
                </a:solidFill>
                <a:effectLst/>
                <a:latin typeface="AktivGrotesk-Regular"/>
              </a:rPr>
              <a:t>Обзор антикризисных мер по оптимизации закупочного процесса в условиях недружественных действия иностранных государств.</a:t>
            </a:r>
            <a:endParaRPr lang="en-US" sz="2400" b="1"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10532BB7-82B6-4404-934D-0EAB164838BB}"/>
              </a:ext>
            </a:extLst>
          </p:cNvPr>
          <p:cNvSpPr txBox="1"/>
          <p:nvPr/>
        </p:nvSpPr>
        <p:spPr>
          <a:xfrm>
            <a:off x="719138" y="4806881"/>
            <a:ext cx="447558" cy="246221"/>
          </a:xfrm>
          <a:prstGeom prst="rect">
            <a:avLst/>
          </a:prstGeom>
          <a:noFill/>
        </p:spPr>
        <p:txBody>
          <a:bodyPr wrap="none" rtlCol="0">
            <a:spAutoFit/>
          </a:bodyPr>
          <a:lstStyle/>
          <a:p>
            <a:r>
              <a:rPr lang="ru-RU" sz="1000" dirty="0">
                <a:solidFill>
                  <a:schemeClr val="bg1"/>
                </a:solidFill>
              </a:rPr>
              <a:t>20</a:t>
            </a:r>
            <a:r>
              <a:rPr lang="en-US" sz="1000" dirty="0">
                <a:solidFill>
                  <a:schemeClr val="bg1"/>
                </a:solidFill>
              </a:rPr>
              <a:t>22</a:t>
            </a:r>
            <a:endParaRPr lang="ru-RU" sz="1000" dirty="0">
              <a:solidFill>
                <a:schemeClr val="bg1"/>
              </a:solidFill>
            </a:endParaRPr>
          </a:p>
        </p:txBody>
      </p:sp>
      <p:sp>
        <p:nvSpPr>
          <p:cNvPr id="6" name="TextBox 5"/>
          <p:cNvSpPr txBox="1"/>
          <p:nvPr/>
        </p:nvSpPr>
        <p:spPr>
          <a:xfrm>
            <a:off x="705933" y="3252604"/>
            <a:ext cx="2976661" cy="1446550"/>
          </a:xfrm>
          <a:prstGeom prst="rect">
            <a:avLst/>
          </a:prstGeom>
          <a:noFill/>
        </p:spPr>
        <p:txBody>
          <a:bodyPr wrap="square" rtlCol="0">
            <a:spAutoFit/>
          </a:bodyPr>
          <a:lstStyle/>
          <a:p>
            <a:r>
              <a:rPr lang="ru-RU" sz="2400" b="1" dirty="0">
                <a:solidFill>
                  <a:schemeClr val="bg1"/>
                </a:solidFill>
                <a:effectLst>
                  <a:outerShdw blurRad="38100" dist="38100" dir="2700000" algn="tl">
                    <a:srgbClr val="000000">
                      <a:alpha val="43137"/>
                    </a:srgbClr>
                  </a:outerShdw>
                </a:effectLst>
              </a:rPr>
              <a:t>Некрасов Василий Александрович</a:t>
            </a:r>
          </a:p>
          <a:p>
            <a:endParaRPr lang="ru-RU" sz="800" i="1" dirty="0">
              <a:solidFill>
                <a:schemeClr val="bg1"/>
              </a:solidFill>
            </a:endParaRPr>
          </a:p>
          <a:p>
            <a:r>
              <a:rPr lang="ru-RU" sz="1600" i="1" dirty="0">
                <a:solidFill>
                  <a:schemeClr val="bg1"/>
                </a:solidFill>
              </a:rPr>
              <a:t>Руководитель Департамента методологии АО «ТЭК-Торг»</a:t>
            </a:r>
          </a:p>
        </p:txBody>
      </p:sp>
      <p:pic>
        <p:nvPicPr>
          <p:cNvPr id="4" name="Рисунок 3">
            <a:extLst>
              <a:ext uri="{FF2B5EF4-FFF2-40B4-BE49-F238E27FC236}">
                <a16:creationId xmlns:a16="http://schemas.microsoft.com/office/drawing/2014/main" id="{85C307D8-E546-488C-8BE8-BC2832AFF6BC}"/>
              </a:ext>
            </a:extLst>
          </p:cNvPr>
          <p:cNvPicPr>
            <a:picLocks noChangeAspect="1"/>
          </p:cNvPicPr>
          <p:nvPr/>
        </p:nvPicPr>
        <p:blipFill>
          <a:blip r:embed="rId2"/>
          <a:stretch>
            <a:fillRect/>
          </a:stretch>
        </p:blipFill>
        <p:spPr>
          <a:xfrm>
            <a:off x="4090897" y="90398"/>
            <a:ext cx="5053102" cy="5053102"/>
          </a:xfrm>
          <a:prstGeom prst="rect">
            <a:avLst/>
          </a:prstGeom>
        </p:spPr>
      </p:pic>
    </p:spTree>
    <p:extLst>
      <p:ext uri="{BB962C8B-B14F-4D97-AF65-F5344CB8AC3E}">
        <p14:creationId xmlns:p14="http://schemas.microsoft.com/office/powerpoint/2010/main" val="3143406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F32F72BD-5DE6-4DE9-893F-E938C1E2E58B}"/>
              </a:ext>
            </a:extLst>
          </p:cNvPr>
          <p:cNvSpPr>
            <a:spLocks noGrp="1"/>
          </p:cNvSpPr>
          <p:nvPr>
            <p:ph type="sldNum" sz="quarter" idx="12"/>
          </p:nvPr>
        </p:nvSpPr>
        <p:spPr/>
        <p:txBody>
          <a:bodyPr/>
          <a:lstStyle/>
          <a:p>
            <a:fld id="{2066355A-084C-D24E-9AD2-7E4FC41EA627}" type="slidenum">
              <a:rPr lang="en-US" smtClean="0"/>
              <a:pPr/>
              <a:t>10</a:t>
            </a:fld>
            <a:endParaRPr lang="en-US" dirty="0"/>
          </a:p>
        </p:txBody>
      </p:sp>
      <p:sp>
        <p:nvSpPr>
          <p:cNvPr id="4" name="TextBox 3">
            <a:extLst>
              <a:ext uri="{FF2B5EF4-FFF2-40B4-BE49-F238E27FC236}">
                <a16:creationId xmlns:a16="http://schemas.microsoft.com/office/drawing/2014/main" id="{DE345361-F7B2-450F-8676-2BF63FE2CB01}"/>
              </a:ext>
            </a:extLst>
          </p:cNvPr>
          <p:cNvSpPr txBox="1"/>
          <p:nvPr/>
        </p:nvSpPr>
        <p:spPr>
          <a:xfrm>
            <a:off x="337223" y="833473"/>
            <a:ext cx="8612222" cy="1261884"/>
          </a:xfrm>
          <a:prstGeom prst="rect">
            <a:avLst/>
          </a:prstGeom>
          <a:noFill/>
        </p:spPr>
        <p:txBody>
          <a:bodyPr wrap="square" rtlCol="0">
            <a:spAutoFit/>
          </a:bodyPr>
          <a:lstStyle/>
          <a:p>
            <a:r>
              <a:rPr lang="ru-RU" b="1" u="sng" dirty="0"/>
              <a:t>46-ФЗ от 08.03.2022</a:t>
            </a:r>
          </a:p>
          <a:p>
            <a:r>
              <a:rPr lang="ru-RU" sz="1600" b="1" dirty="0"/>
              <a:t>ст. </a:t>
            </a:r>
            <a:r>
              <a:rPr lang="en-US" sz="1600" b="1" dirty="0"/>
              <a:t>15</a:t>
            </a:r>
          </a:p>
          <a:p>
            <a:pPr algn="just"/>
            <a:r>
              <a:rPr lang="ru-RU" sz="1400" b="1" u="none" strike="noStrike" baseline="0" dirty="0">
                <a:latin typeface="Arial" panose="020B0604020202020204" pitchFamily="34" charset="0"/>
              </a:rPr>
              <a:t>Постановление Правительства РФ от 10.03.2022 N 339 </a:t>
            </a:r>
            <a:r>
              <a:rPr lang="ru-RU" sz="1400" i="1" u="none" strike="noStrike" baseline="0" dirty="0">
                <a:latin typeface="Arial" panose="020B0604020202020204" pitchFamily="34" charset="0"/>
              </a:rPr>
              <a:t>"О случаях осуществления закупок товаров, работ, услуг для государственных и (или) муниципальных нужд у единственного поставщика (подрядчика, исполнителя) и порядке их осуществления"</a:t>
            </a:r>
            <a:endParaRPr lang="ru-RU" sz="1400" i="1" u="none" strike="noStrike" baseline="0" dirty="0">
              <a:latin typeface="Calibri" panose="020F0502020204030204" pitchFamily="34" charset="0"/>
            </a:endParaRPr>
          </a:p>
        </p:txBody>
      </p:sp>
      <p:sp>
        <p:nvSpPr>
          <p:cNvPr id="14" name="TextBox 13">
            <a:extLst>
              <a:ext uri="{FF2B5EF4-FFF2-40B4-BE49-F238E27FC236}">
                <a16:creationId xmlns:a16="http://schemas.microsoft.com/office/drawing/2014/main" id="{FBCBAABB-F1BF-4A0B-B5C7-543ACDDE91D9}"/>
              </a:ext>
            </a:extLst>
          </p:cNvPr>
          <p:cNvSpPr txBox="1"/>
          <p:nvPr/>
        </p:nvSpPr>
        <p:spPr>
          <a:xfrm>
            <a:off x="358835" y="140011"/>
            <a:ext cx="6591930" cy="461665"/>
          </a:xfrm>
          <a:prstGeom prst="rect">
            <a:avLst/>
          </a:prstGeom>
          <a:noFill/>
        </p:spPr>
        <p:txBody>
          <a:bodyPr wrap="square">
            <a:spAutoFit/>
          </a:bodyPr>
          <a:lstStyle/>
          <a:p>
            <a:r>
              <a:rPr lang="ru-RU" sz="2400" b="1" kern="1200" dirty="0">
                <a:solidFill>
                  <a:srgbClr val="2182A5"/>
                </a:solidFill>
                <a:effectLst>
                  <a:outerShdw blurRad="38100" dist="38100" dir="2700000" algn="tl">
                    <a:srgbClr val="000000">
                      <a:alpha val="43137"/>
                    </a:srgbClr>
                  </a:outerShdw>
                </a:effectLst>
                <a:latin typeface="Times New Roman" panose="02020603050405020304" pitchFamily="18" charset="0"/>
              </a:rPr>
              <a:t>Антикризисные поправки</a:t>
            </a:r>
            <a:endParaRPr lang="ru-RU" dirty="0">
              <a:solidFill>
                <a:srgbClr val="2182A5"/>
              </a:solidFill>
              <a:effectLst>
                <a:outerShdw blurRad="38100" dist="38100" dir="2700000" algn="tl">
                  <a:srgbClr val="000000">
                    <a:alpha val="43137"/>
                  </a:srgbClr>
                </a:outerShdw>
              </a:effectLst>
            </a:endParaRPr>
          </a:p>
        </p:txBody>
      </p:sp>
      <p:sp>
        <p:nvSpPr>
          <p:cNvPr id="6" name="TextBox 5">
            <a:extLst>
              <a:ext uri="{FF2B5EF4-FFF2-40B4-BE49-F238E27FC236}">
                <a16:creationId xmlns:a16="http://schemas.microsoft.com/office/drawing/2014/main" id="{212443B8-0ECA-477F-AFDC-EE2ABDC481F7}"/>
              </a:ext>
            </a:extLst>
          </p:cNvPr>
          <p:cNvSpPr txBox="1"/>
          <p:nvPr/>
        </p:nvSpPr>
        <p:spPr>
          <a:xfrm>
            <a:off x="358835" y="2327154"/>
            <a:ext cx="8612223" cy="830997"/>
          </a:xfrm>
          <a:prstGeom prst="rect">
            <a:avLst/>
          </a:prstGeom>
          <a:noFill/>
        </p:spPr>
        <p:txBody>
          <a:bodyPr wrap="square">
            <a:spAutoFit/>
          </a:bodyPr>
          <a:lstStyle/>
          <a:p>
            <a:pPr algn="just"/>
            <a:r>
              <a:rPr lang="ru-RU" sz="1600" b="0" i="0" u="none" strike="noStrike" baseline="0" dirty="0">
                <a:latin typeface="Arial" panose="020B0604020202020204" pitchFamily="34" charset="0"/>
              </a:rPr>
              <a:t>Определены случаи подготовки актов.</a:t>
            </a:r>
          </a:p>
          <a:p>
            <a:pPr algn="just"/>
            <a:endParaRPr lang="ru-RU" sz="1600" b="0" i="0" u="none" strike="noStrike" baseline="0" dirty="0">
              <a:latin typeface="Arial" panose="020B0604020202020204" pitchFamily="34" charset="0"/>
            </a:endParaRPr>
          </a:p>
          <a:p>
            <a:pPr algn="just"/>
            <a:endParaRPr lang="ru-RU" sz="1600" b="0" i="1" u="none" strike="noStrike" baseline="0" dirty="0">
              <a:latin typeface="Arial" panose="020B0604020202020204" pitchFamily="34" charset="0"/>
            </a:endParaRPr>
          </a:p>
        </p:txBody>
      </p:sp>
      <p:sp>
        <p:nvSpPr>
          <p:cNvPr id="7" name="TextBox 6">
            <a:extLst>
              <a:ext uri="{FF2B5EF4-FFF2-40B4-BE49-F238E27FC236}">
                <a16:creationId xmlns:a16="http://schemas.microsoft.com/office/drawing/2014/main" id="{06FFF679-425C-3B66-E7EF-6D694420B948}"/>
              </a:ext>
            </a:extLst>
          </p:cNvPr>
          <p:cNvSpPr txBox="1"/>
          <p:nvPr/>
        </p:nvSpPr>
        <p:spPr>
          <a:xfrm>
            <a:off x="337223" y="2820144"/>
            <a:ext cx="8129229" cy="2246769"/>
          </a:xfrm>
          <a:prstGeom prst="rect">
            <a:avLst/>
          </a:prstGeom>
          <a:noFill/>
        </p:spPr>
        <p:txBody>
          <a:bodyPr wrap="square">
            <a:spAutoFit/>
          </a:bodyPr>
          <a:lstStyle/>
          <a:p>
            <a:pPr algn="l"/>
            <a:r>
              <a:rPr lang="ru-RU" sz="1400" b="0" i="0" dirty="0">
                <a:effectLst/>
                <a:latin typeface="PT Serif" panose="020A0603040505020204" pitchFamily="18" charset="-52"/>
              </a:rPr>
              <a:t>в) поручением Председателя Правительства Российской Федерации в целях реализации решений Правительственной комиссии по повышению устойчивости российской экономики в условиях санкций определен единственный поставщик (подрядчик, исполнитель) товаров, работ, услуг для обеспечения федеральных нужд (в случае осуществления закупки у единственного поставщика (подрядчика, исполнителя) для обеспечения федеральных нужд);</a:t>
            </a:r>
          </a:p>
          <a:p>
            <a:pPr algn="l"/>
            <a:r>
              <a:rPr lang="ru-RU" sz="1400" b="0" i="0" dirty="0">
                <a:effectLst/>
                <a:latin typeface="PT Serif" panose="020A0603040505020204" pitchFamily="18" charset="-52"/>
              </a:rPr>
              <a:t>г) закупка осуществляется за счет средств резервного фонда Правительства Российской Федерации, резервных фондов высших исполнительных органов государственной власти субъектов Российской Федерации (в случае осуществления закупки у единственного поставщика (подрядчика, исполнителя) для обеспечения соответственно федеральных нужд или нужд субъекта Российской Федерации).</a:t>
            </a:r>
          </a:p>
        </p:txBody>
      </p:sp>
    </p:spTree>
    <p:extLst>
      <p:ext uri="{BB962C8B-B14F-4D97-AF65-F5344CB8AC3E}">
        <p14:creationId xmlns:p14="http://schemas.microsoft.com/office/powerpoint/2010/main" val="30045956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F32F72BD-5DE6-4DE9-893F-E938C1E2E58B}"/>
              </a:ext>
            </a:extLst>
          </p:cNvPr>
          <p:cNvSpPr>
            <a:spLocks noGrp="1"/>
          </p:cNvSpPr>
          <p:nvPr>
            <p:ph type="sldNum" sz="quarter" idx="12"/>
          </p:nvPr>
        </p:nvSpPr>
        <p:spPr/>
        <p:txBody>
          <a:bodyPr/>
          <a:lstStyle/>
          <a:p>
            <a:fld id="{2066355A-084C-D24E-9AD2-7E4FC41EA627}" type="slidenum">
              <a:rPr lang="en-US" smtClean="0"/>
              <a:pPr/>
              <a:t>11</a:t>
            </a:fld>
            <a:endParaRPr lang="en-US" dirty="0"/>
          </a:p>
        </p:txBody>
      </p:sp>
      <p:sp>
        <p:nvSpPr>
          <p:cNvPr id="4" name="TextBox 3">
            <a:extLst>
              <a:ext uri="{FF2B5EF4-FFF2-40B4-BE49-F238E27FC236}">
                <a16:creationId xmlns:a16="http://schemas.microsoft.com/office/drawing/2014/main" id="{DE345361-F7B2-450F-8676-2BF63FE2CB01}"/>
              </a:ext>
            </a:extLst>
          </p:cNvPr>
          <p:cNvSpPr txBox="1"/>
          <p:nvPr/>
        </p:nvSpPr>
        <p:spPr>
          <a:xfrm>
            <a:off x="337223" y="833473"/>
            <a:ext cx="8612222" cy="1261884"/>
          </a:xfrm>
          <a:prstGeom prst="rect">
            <a:avLst/>
          </a:prstGeom>
          <a:noFill/>
        </p:spPr>
        <p:txBody>
          <a:bodyPr wrap="square" rtlCol="0">
            <a:spAutoFit/>
          </a:bodyPr>
          <a:lstStyle/>
          <a:p>
            <a:r>
              <a:rPr lang="ru-RU" b="1" u="sng" dirty="0"/>
              <a:t>46-ФЗ от 08.03.2022</a:t>
            </a:r>
          </a:p>
          <a:p>
            <a:r>
              <a:rPr lang="ru-RU" sz="1600" b="1" dirty="0"/>
              <a:t>ст. </a:t>
            </a:r>
            <a:r>
              <a:rPr lang="en-US" sz="1600" b="1" dirty="0"/>
              <a:t>15</a:t>
            </a:r>
          </a:p>
          <a:p>
            <a:pPr algn="just"/>
            <a:r>
              <a:rPr lang="ru-RU" sz="1400" b="1" u="none" strike="noStrike" baseline="0" dirty="0">
                <a:latin typeface="Arial" panose="020B0604020202020204" pitchFamily="34" charset="0"/>
              </a:rPr>
              <a:t>Постановление Правительства РФ от 10.03.2022 N 339 </a:t>
            </a:r>
            <a:r>
              <a:rPr lang="ru-RU" sz="1400" i="1" u="none" strike="noStrike" baseline="0" dirty="0">
                <a:latin typeface="Arial" panose="020B0604020202020204" pitchFamily="34" charset="0"/>
              </a:rPr>
              <a:t>"О случаях осуществления закупок товаров, работ, услуг для государственных и (или) муниципальных нужд у единственного поставщика (подрядчика, исполнителя) и порядке их осуществления"</a:t>
            </a:r>
            <a:endParaRPr lang="ru-RU" sz="1400" i="1" u="none" strike="noStrike" baseline="0" dirty="0">
              <a:latin typeface="Calibri" panose="020F0502020204030204" pitchFamily="34" charset="0"/>
            </a:endParaRPr>
          </a:p>
        </p:txBody>
      </p:sp>
      <p:sp>
        <p:nvSpPr>
          <p:cNvPr id="14" name="TextBox 13">
            <a:extLst>
              <a:ext uri="{FF2B5EF4-FFF2-40B4-BE49-F238E27FC236}">
                <a16:creationId xmlns:a16="http://schemas.microsoft.com/office/drawing/2014/main" id="{FBCBAABB-F1BF-4A0B-B5C7-543ACDDE91D9}"/>
              </a:ext>
            </a:extLst>
          </p:cNvPr>
          <p:cNvSpPr txBox="1"/>
          <p:nvPr/>
        </p:nvSpPr>
        <p:spPr>
          <a:xfrm>
            <a:off x="358835" y="140011"/>
            <a:ext cx="6591930" cy="461665"/>
          </a:xfrm>
          <a:prstGeom prst="rect">
            <a:avLst/>
          </a:prstGeom>
          <a:noFill/>
        </p:spPr>
        <p:txBody>
          <a:bodyPr wrap="square">
            <a:spAutoFit/>
          </a:bodyPr>
          <a:lstStyle/>
          <a:p>
            <a:r>
              <a:rPr lang="ru-RU" sz="2400" b="1" kern="1200" dirty="0">
                <a:solidFill>
                  <a:srgbClr val="2182A5"/>
                </a:solidFill>
                <a:effectLst>
                  <a:outerShdw blurRad="38100" dist="38100" dir="2700000" algn="tl">
                    <a:srgbClr val="000000">
                      <a:alpha val="43137"/>
                    </a:srgbClr>
                  </a:outerShdw>
                </a:effectLst>
                <a:latin typeface="Times New Roman" panose="02020603050405020304" pitchFamily="18" charset="0"/>
              </a:rPr>
              <a:t>Антикризисные поправки</a:t>
            </a:r>
            <a:endParaRPr lang="ru-RU" dirty="0">
              <a:solidFill>
                <a:srgbClr val="2182A5"/>
              </a:solidFill>
              <a:effectLst>
                <a:outerShdw blurRad="38100" dist="38100" dir="2700000" algn="tl">
                  <a:srgbClr val="000000">
                    <a:alpha val="43137"/>
                  </a:srgbClr>
                </a:outerShdw>
              </a:effectLst>
            </a:endParaRPr>
          </a:p>
        </p:txBody>
      </p:sp>
      <p:sp>
        <p:nvSpPr>
          <p:cNvPr id="6" name="TextBox 5">
            <a:extLst>
              <a:ext uri="{FF2B5EF4-FFF2-40B4-BE49-F238E27FC236}">
                <a16:creationId xmlns:a16="http://schemas.microsoft.com/office/drawing/2014/main" id="{212443B8-0ECA-477F-AFDC-EE2ABDC481F7}"/>
              </a:ext>
            </a:extLst>
          </p:cNvPr>
          <p:cNvSpPr txBox="1"/>
          <p:nvPr/>
        </p:nvSpPr>
        <p:spPr>
          <a:xfrm>
            <a:off x="358835" y="2327154"/>
            <a:ext cx="8612223" cy="2062103"/>
          </a:xfrm>
          <a:prstGeom prst="rect">
            <a:avLst/>
          </a:prstGeom>
          <a:noFill/>
        </p:spPr>
        <p:txBody>
          <a:bodyPr wrap="square">
            <a:spAutoFit/>
          </a:bodyPr>
          <a:lstStyle/>
          <a:p>
            <a:pPr algn="just"/>
            <a:r>
              <a:rPr lang="ru-RU" sz="1600" b="0" i="0" u="none" strike="noStrike" baseline="0" dirty="0">
                <a:latin typeface="Arial" panose="020B0604020202020204" pitchFamily="34" charset="0"/>
              </a:rPr>
              <a:t>Требования к содержанию актов. (запрет на субподряд, возможность требовать обеспечение)</a:t>
            </a:r>
          </a:p>
          <a:p>
            <a:pPr algn="just"/>
            <a:endParaRPr lang="ru-RU" sz="1600" b="0" i="0" u="none" strike="noStrike" baseline="0" dirty="0">
              <a:latin typeface="Arial" panose="020B0604020202020204" pitchFamily="34" charset="0"/>
            </a:endParaRPr>
          </a:p>
          <a:p>
            <a:pPr algn="just"/>
            <a:r>
              <a:rPr lang="ru-RU" sz="1600" dirty="0">
                <a:latin typeface="Arial" panose="020B0604020202020204" pitchFamily="34" charset="0"/>
              </a:rPr>
              <a:t>Требования к заключаемым контрактам:</a:t>
            </a:r>
          </a:p>
          <a:p>
            <a:pPr marL="285750" indent="-285750" algn="just">
              <a:buFontTx/>
              <a:buChar char="-"/>
            </a:pPr>
            <a:r>
              <a:rPr lang="ru-RU" sz="1600" i="1" dirty="0">
                <a:latin typeface="Arial" panose="020B0604020202020204" pitchFamily="34" charset="0"/>
              </a:rPr>
              <a:t>Указание основания для акта</a:t>
            </a:r>
          </a:p>
          <a:p>
            <a:pPr marL="285750" indent="-285750" algn="just">
              <a:buFontTx/>
              <a:buChar char="-"/>
            </a:pPr>
            <a:r>
              <a:rPr lang="ru-RU" sz="1600" b="0" i="1" u="none" strike="noStrike" baseline="0" dirty="0">
                <a:latin typeface="Arial" panose="020B0604020202020204" pitchFamily="34" charset="0"/>
              </a:rPr>
              <a:t>Включается обоснование цены</a:t>
            </a:r>
          </a:p>
          <a:p>
            <a:pPr marL="285750" indent="-285750" algn="just">
              <a:buFontTx/>
              <a:buChar char="-"/>
            </a:pPr>
            <a:r>
              <a:rPr lang="ru-RU" sz="1600" i="1" dirty="0">
                <a:latin typeface="Arial" panose="020B0604020202020204" pitchFamily="34" charset="0"/>
              </a:rPr>
              <a:t>Включение в реестр контрактов</a:t>
            </a:r>
          </a:p>
          <a:p>
            <a:pPr marL="285750" indent="-285750" algn="just">
              <a:buFontTx/>
              <a:buChar char="-"/>
            </a:pPr>
            <a:r>
              <a:rPr lang="ru-RU" sz="1600" b="0" i="1" u="none" strike="noStrike" baseline="0" dirty="0">
                <a:latin typeface="Arial" panose="020B0604020202020204" pitchFamily="34" charset="0"/>
              </a:rPr>
              <a:t>Уведомление контрольного органа (3 </a:t>
            </a:r>
            <a:r>
              <a:rPr lang="ru-RU" sz="1600" b="0" i="1" u="none" strike="noStrike" baseline="0" dirty="0" err="1">
                <a:latin typeface="Arial" panose="020B0604020202020204" pitchFamily="34" charset="0"/>
              </a:rPr>
              <a:t>р.д</a:t>
            </a:r>
            <a:r>
              <a:rPr lang="ru-RU" sz="1600" b="0" i="1" u="none" strike="noStrike" baseline="0" dirty="0">
                <a:latin typeface="Arial" panose="020B0604020202020204" pitchFamily="34" charset="0"/>
              </a:rPr>
              <a:t>.)</a:t>
            </a:r>
          </a:p>
        </p:txBody>
      </p:sp>
    </p:spTree>
    <p:extLst>
      <p:ext uri="{BB962C8B-B14F-4D97-AF65-F5344CB8AC3E}">
        <p14:creationId xmlns:p14="http://schemas.microsoft.com/office/powerpoint/2010/main" val="26677230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F32F72BD-5DE6-4DE9-893F-E938C1E2E58B}"/>
              </a:ext>
            </a:extLst>
          </p:cNvPr>
          <p:cNvSpPr>
            <a:spLocks noGrp="1"/>
          </p:cNvSpPr>
          <p:nvPr>
            <p:ph type="sldNum" sz="quarter" idx="12"/>
          </p:nvPr>
        </p:nvSpPr>
        <p:spPr/>
        <p:txBody>
          <a:bodyPr/>
          <a:lstStyle/>
          <a:p>
            <a:fld id="{2066355A-084C-D24E-9AD2-7E4FC41EA627}" type="slidenum">
              <a:rPr lang="en-US" smtClean="0"/>
              <a:pPr/>
              <a:t>12</a:t>
            </a:fld>
            <a:endParaRPr lang="en-US" dirty="0"/>
          </a:p>
        </p:txBody>
      </p:sp>
      <p:sp>
        <p:nvSpPr>
          <p:cNvPr id="4" name="TextBox 3">
            <a:extLst>
              <a:ext uri="{FF2B5EF4-FFF2-40B4-BE49-F238E27FC236}">
                <a16:creationId xmlns:a16="http://schemas.microsoft.com/office/drawing/2014/main" id="{DE345361-F7B2-450F-8676-2BF63FE2CB01}"/>
              </a:ext>
            </a:extLst>
          </p:cNvPr>
          <p:cNvSpPr txBox="1"/>
          <p:nvPr/>
        </p:nvSpPr>
        <p:spPr>
          <a:xfrm>
            <a:off x="337223" y="833473"/>
            <a:ext cx="8612222" cy="1877437"/>
          </a:xfrm>
          <a:prstGeom prst="rect">
            <a:avLst/>
          </a:prstGeom>
          <a:noFill/>
        </p:spPr>
        <p:txBody>
          <a:bodyPr wrap="square" rtlCol="0">
            <a:spAutoFit/>
          </a:bodyPr>
          <a:lstStyle/>
          <a:p>
            <a:r>
              <a:rPr lang="ru-RU" b="1" u="sng" dirty="0"/>
              <a:t>26.03.2022г. официально опубликован Федеральный закон от 26.03.2022 №64-ФЗ</a:t>
            </a:r>
          </a:p>
          <a:p>
            <a:endParaRPr lang="ru-RU" sz="1400" b="1" i="0" u="sng" strike="noStrike" baseline="0" dirty="0">
              <a:latin typeface="Calibri" panose="020F0502020204030204" pitchFamily="34" charset="0"/>
            </a:endParaRPr>
          </a:p>
          <a:p>
            <a:r>
              <a:rPr lang="ru-RU" sz="1400" b="1" dirty="0">
                <a:latin typeface="Calibri" panose="020F0502020204030204" pitchFamily="34" charset="0"/>
              </a:rPr>
              <a:t>В ст. 112 добавлена часть </a:t>
            </a:r>
            <a:r>
              <a:rPr lang="ru-RU" sz="1400" b="1" i="0" dirty="0">
                <a:solidFill>
                  <a:srgbClr val="000000"/>
                </a:solidFill>
                <a:effectLst/>
                <a:latin typeface="Times New Roman" panose="02020603050405020304" pitchFamily="18" charset="0"/>
              </a:rPr>
              <a:t>71. </a:t>
            </a:r>
            <a:r>
              <a:rPr lang="ru-RU" sz="1400" b="0" i="0" dirty="0">
                <a:solidFill>
                  <a:srgbClr val="000000"/>
                </a:solidFill>
                <a:effectLst/>
                <a:latin typeface="Times New Roman" panose="02020603050405020304" pitchFamily="18" charset="0"/>
              </a:rPr>
              <a:t>«Установить, что в 2022 и 2023 годах при определении заказчиками из числа федеральных органов исполнительной власти или органов исполнительной власти субъектов Российской Федерации, подведомственных им государственных учреждений или государственных унитарных предприятий, а также муниципальных медицинских организаций объема закупок, предусмотренного частью 1 статьи 30 настоящего Федерального закона, в расчет совокупного годового объема закупок не включаются закупки лекарственных препаратов для медицинского применения и медицинских изделий.»</a:t>
            </a:r>
            <a:endParaRPr lang="ru-RU" sz="1400" b="0" i="0" u="none" strike="noStrike" baseline="0" dirty="0">
              <a:latin typeface="Calibri" panose="020F0502020204030204" pitchFamily="34" charset="0"/>
            </a:endParaRPr>
          </a:p>
        </p:txBody>
      </p:sp>
      <p:sp>
        <p:nvSpPr>
          <p:cNvPr id="14" name="TextBox 13">
            <a:extLst>
              <a:ext uri="{FF2B5EF4-FFF2-40B4-BE49-F238E27FC236}">
                <a16:creationId xmlns:a16="http://schemas.microsoft.com/office/drawing/2014/main" id="{FBCBAABB-F1BF-4A0B-B5C7-543ACDDE91D9}"/>
              </a:ext>
            </a:extLst>
          </p:cNvPr>
          <p:cNvSpPr txBox="1"/>
          <p:nvPr/>
        </p:nvSpPr>
        <p:spPr>
          <a:xfrm>
            <a:off x="358835" y="140011"/>
            <a:ext cx="6591930" cy="461665"/>
          </a:xfrm>
          <a:prstGeom prst="rect">
            <a:avLst/>
          </a:prstGeom>
          <a:noFill/>
        </p:spPr>
        <p:txBody>
          <a:bodyPr wrap="square">
            <a:spAutoFit/>
          </a:bodyPr>
          <a:lstStyle/>
          <a:p>
            <a:r>
              <a:rPr lang="ru-RU" sz="2400" b="1" kern="1200" dirty="0">
                <a:solidFill>
                  <a:srgbClr val="2182A5"/>
                </a:solidFill>
                <a:effectLst>
                  <a:outerShdw blurRad="38100" dist="38100" dir="2700000" algn="tl">
                    <a:srgbClr val="000000">
                      <a:alpha val="43137"/>
                    </a:srgbClr>
                  </a:outerShdw>
                </a:effectLst>
                <a:latin typeface="Times New Roman" panose="02020603050405020304" pitchFamily="18" charset="0"/>
              </a:rPr>
              <a:t>Антикризисные поправки</a:t>
            </a:r>
            <a:endParaRPr lang="ru-RU" dirty="0">
              <a:solidFill>
                <a:srgbClr val="2182A5"/>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305565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F32F72BD-5DE6-4DE9-893F-E938C1E2E58B}"/>
              </a:ext>
            </a:extLst>
          </p:cNvPr>
          <p:cNvSpPr>
            <a:spLocks noGrp="1"/>
          </p:cNvSpPr>
          <p:nvPr>
            <p:ph type="sldNum" sz="quarter" idx="12"/>
          </p:nvPr>
        </p:nvSpPr>
        <p:spPr/>
        <p:txBody>
          <a:bodyPr/>
          <a:lstStyle/>
          <a:p>
            <a:fld id="{2066355A-084C-D24E-9AD2-7E4FC41EA627}" type="slidenum">
              <a:rPr lang="en-US" smtClean="0"/>
              <a:pPr/>
              <a:t>13</a:t>
            </a:fld>
            <a:endParaRPr lang="en-US" dirty="0"/>
          </a:p>
        </p:txBody>
      </p:sp>
      <p:sp>
        <p:nvSpPr>
          <p:cNvPr id="14" name="TextBox 13">
            <a:extLst>
              <a:ext uri="{FF2B5EF4-FFF2-40B4-BE49-F238E27FC236}">
                <a16:creationId xmlns:a16="http://schemas.microsoft.com/office/drawing/2014/main" id="{FBCBAABB-F1BF-4A0B-B5C7-543ACDDE91D9}"/>
              </a:ext>
            </a:extLst>
          </p:cNvPr>
          <p:cNvSpPr txBox="1"/>
          <p:nvPr/>
        </p:nvSpPr>
        <p:spPr>
          <a:xfrm>
            <a:off x="358835" y="140011"/>
            <a:ext cx="6591930" cy="461665"/>
          </a:xfrm>
          <a:prstGeom prst="rect">
            <a:avLst/>
          </a:prstGeom>
          <a:noFill/>
        </p:spPr>
        <p:txBody>
          <a:bodyPr wrap="square">
            <a:spAutoFit/>
          </a:bodyPr>
          <a:lstStyle/>
          <a:p>
            <a:r>
              <a:rPr lang="ru-RU" sz="2400" b="1" kern="1200" dirty="0">
                <a:solidFill>
                  <a:srgbClr val="2182A5"/>
                </a:solidFill>
                <a:effectLst>
                  <a:outerShdw blurRad="38100" dist="38100" dir="2700000" algn="tl">
                    <a:srgbClr val="000000">
                      <a:alpha val="43137"/>
                    </a:srgbClr>
                  </a:outerShdw>
                </a:effectLst>
                <a:latin typeface="Times New Roman" panose="02020603050405020304" pitchFamily="18" charset="0"/>
              </a:rPr>
              <a:t>Антикризисные поправки</a:t>
            </a:r>
            <a:endParaRPr lang="ru-RU" dirty="0">
              <a:solidFill>
                <a:srgbClr val="2182A5"/>
              </a:solidFill>
              <a:effectLst>
                <a:outerShdw blurRad="38100" dist="38100" dir="2700000" algn="tl">
                  <a:srgbClr val="000000">
                    <a:alpha val="43137"/>
                  </a:srgbClr>
                </a:outerShdw>
              </a:effectLst>
            </a:endParaRPr>
          </a:p>
        </p:txBody>
      </p:sp>
      <p:sp>
        <p:nvSpPr>
          <p:cNvPr id="6" name="TextBox 5">
            <a:extLst>
              <a:ext uri="{FF2B5EF4-FFF2-40B4-BE49-F238E27FC236}">
                <a16:creationId xmlns:a16="http://schemas.microsoft.com/office/drawing/2014/main" id="{098F82F0-3E84-4B7C-9630-F8E4967960A7}"/>
              </a:ext>
            </a:extLst>
          </p:cNvPr>
          <p:cNvSpPr txBox="1"/>
          <p:nvPr/>
        </p:nvSpPr>
        <p:spPr>
          <a:xfrm>
            <a:off x="358836" y="986700"/>
            <a:ext cx="8785165" cy="3170099"/>
          </a:xfrm>
          <a:prstGeom prst="rect">
            <a:avLst/>
          </a:prstGeom>
          <a:noFill/>
        </p:spPr>
        <p:txBody>
          <a:bodyPr wrap="square">
            <a:spAutoFit/>
          </a:bodyPr>
          <a:lstStyle/>
          <a:p>
            <a:pPr marL="342900" lvl="0" indent="-342900" algn="just">
              <a:spcAft>
                <a:spcPts val="825"/>
              </a:spcAft>
              <a:tabLst>
                <a:tab pos="457200" algn="l"/>
              </a:tabLst>
            </a:pPr>
            <a:r>
              <a:rPr lang="ru-RU" sz="1800" b="1" dirty="0">
                <a:effectLst/>
                <a:latin typeface="Times New Roman" panose="02020603050405020304" pitchFamily="18" charset="0"/>
                <a:ea typeface="Times New Roman" panose="02020603050405020304" pitchFamily="18" charset="0"/>
              </a:rPr>
              <a:t>24.03.2022г. официально опубликовано Постановление Правительства РФ от 23.03.2022 №443</a:t>
            </a:r>
            <a:endParaRPr lang="ru-RU" sz="1800" b="1" dirty="0">
              <a:effectLst/>
              <a:latin typeface="Times New Roman" panose="02020603050405020304" pitchFamily="18" charset="0"/>
              <a:ea typeface="Calibri" panose="020F0502020204030204" pitchFamily="34" charset="0"/>
            </a:endParaRPr>
          </a:p>
          <a:p>
            <a:pPr algn="just">
              <a:spcAft>
                <a:spcPts val="825"/>
              </a:spcAft>
            </a:pPr>
            <a:r>
              <a:rPr lang="ru-RU" sz="1800" dirty="0">
                <a:effectLst/>
                <a:latin typeface="Times New Roman" panose="02020603050405020304" pitchFamily="18" charset="0"/>
                <a:ea typeface="Calibri" panose="020F0502020204030204" pitchFamily="34" charset="0"/>
              </a:rPr>
              <a:t>В соответствии с п. 28.1 ч.1 ст. 93 44-ФЗ Правительством РФ утверждено Положение о ведении реестра единственных поставщиков лекарственных препаратов для медицинского применения и медицинских изделий, которые не имеют аналогов в Российской Федерации и производство которых осуществляется производителями, происходящими из иностранного государства, не вводившего в отношении Российской Федерации ограничительных мер экономического характера.</a:t>
            </a:r>
          </a:p>
          <a:p>
            <a:pPr algn="just">
              <a:spcAft>
                <a:spcPts val="825"/>
              </a:spcAft>
            </a:pPr>
            <a:r>
              <a:rPr lang="ru-RU" sz="1800" b="1" dirty="0">
                <a:effectLst/>
                <a:latin typeface="Times New Roman" panose="02020603050405020304" pitchFamily="18" charset="0"/>
                <a:ea typeface="Calibri" panose="020F0502020204030204" pitchFamily="34" charset="0"/>
              </a:rPr>
              <a:t>Ведение Реестра осуществляется Минпромторгом России.</a:t>
            </a:r>
          </a:p>
          <a:p>
            <a:pPr algn="just">
              <a:spcAft>
                <a:spcPts val="825"/>
              </a:spcAft>
            </a:pPr>
            <a:r>
              <a:rPr lang="ru-RU" sz="1800" b="1" dirty="0">
                <a:effectLst/>
                <a:latin typeface="Times New Roman" panose="02020603050405020304" pitchFamily="18" charset="0"/>
                <a:ea typeface="Calibri" panose="020F0502020204030204" pitchFamily="34" charset="0"/>
              </a:rPr>
              <a:t>Постановление вступило в силу с 24.03.2022г. и действует до 01.08.2022г.</a:t>
            </a:r>
          </a:p>
        </p:txBody>
      </p:sp>
    </p:spTree>
    <p:extLst>
      <p:ext uri="{BB962C8B-B14F-4D97-AF65-F5344CB8AC3E}">
        <p14:creationId xmlns:p14="http://schemas.microsoft.com/office/powerpoint/2010/main" val="32958126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F32F72BD-5DE6-4DE9-893F-E938C1E2E58B}"/>
              </a:ext>
            </a:extLst>
          </p:cNvPr>
          <p:cNvSpPr>
            <a:spLocks noGrp="1"/>
          </p:cNvSpPr>
          <p:nvPr>
            <p:ph type="sldNum" sz="quarter" idx="12"/>
          </p:nvPr>
        </p:nvSpPr>
        <p:spPr/>
        <p:txBody>
          <a:bodyPr/>
          <a:lstStyle/>
          <a:p>
            <a:fld id="{2066355A-084C-D24E-9AD2-7E4FC41EA627}" type="slidenum">
              <a:rPr lang="en-US" smtClean="0"/>
              <a:pPr/>
              <a:t>14</a:t>
            </a:fld>
            <a:endParaRPr lang="en-US" dirty="0"/>
          </a:p>
        </p:txBody>
      </p:sp>
      <p:sp>
        <p:nvSpPr>
          <p:cNvPr id="14" name="TextBox 13">
            <a:extLst>
              <a:ext uri="{FF2B5EF4-FFF2-40B4-BE49-F238E27FC236}">
                <a16:creationId xmlns:a16="http://schemas.microsoft.com/office/drawing/2014/main" id="{FBCBAABB-F1BF-4A0B-B5C7-543ACDDE91D9}"/>
              </a:ext>
            </a:extLst>
          </p:cNvPr>
          <p:cNvSpPr txBox="1"/>
          <p:nvPr/>
        </p:nvSpPr>
        <p:spPr>
          <a:xfrm>
            <a:off x="358835" y="140011"/>
            <a:ext cx="6591930" cy="461665"/>
          </a:xfrm>
          <a:prstGeom prst="rect">
            <a:avLst/>
          </a:prstGeom>
          <a:noFill/>
        </p:spPr>
        <p:txBody>
          <a:bodyPr wrap="square">
            <a:spAutoFit/>
          </a:bodyPr>
          <a:lstStyle/>
          <a:p>
            <a:r>
              <a:rPr lang="ru-RU" sz="2400" b="1" kern="1200" dirty="0">
                <a:solidFill>
                  <a:srgbClr val="2182A5"/>
                </a:solidFill>
                <a:effectLst>
                  <a:outerShdw blurRad="38100" dist="38100" dir="2700000" algn="tl">
                    <a:srgbClr val="000000">
                      <a:alpha val="43137"/>
                    </a:srgbClr>
                  </a:outerShdw>
                </a:effectLst>
                <a:latin typeface="Times New Roman" panose="02020603050405020304" pitchFamily="18" charset="0"/>
              </a:rPr>
              <a:t>Антикризисные поправки</a:t>
            </a:r>
            <a:endParaRPr lang="ru-RU" dirty="0">
              <a:solidFill>
                <a:srgbClr val="2182A5"/>
              </a:solidFill>
              <a:effectLst>
                <a:outerShdw blurRad="38100" dist="38100" dir="2700000" algn="tl">
                  <a:srgbClr val="000000">
                    <a:alpha val="43137"/>
                  </a:srgbClr>
                </a:outerShdw>
              </a:effectLst>
            </a:endParaRPr>
          </a:p>
        </p:txBody>
      </p:sp>
      <p:sp>
        <p:nvSpPr>
          <p:cNvPr id="7" name="TextBox 6">
            <a:extLst>
              <a:ext uri="{FF2B5EF4-FFF2-40B4-BE49-F238E27FC236}">
                <a16:creationId xmlns:a16="http://schemas.microsoft.com/office/drawing/2014/main" id="{91964BE7-2A58-434B-BEE0-43A32F53F295}"/>
              </a:ext>
            </a:extLst>
          </p:cNvPr>
          <p:cNvSpPr txBox="1"/>
          <p:nvPr/>
        </p:nvSpPr>
        <p:spPr>
          <a:xfrm>
            <a:off x="358836" y="915472"/>
            <a:ext cx="8785165" cy="3600986"/>
          </a:xfrm>
          <a:prstGeom prst="rect">
            <a:avLst/>
          </a:prstGeom>
          <a:noFill/>
        </p:spPr>
        <p:txBody>
          <a:bodyPr wrap="square">
            <a:spAutoFit/>
          </a:bodyPr>
          <a:lstStyle/>
          <a:p>
            <a:pPr lvl="0" algn="just">
              <a:spcAft>
                <a:spcPts val="825"/>
              </a:spcAft>
              <a:tabLst>
                <a:tab pos="457200" algn="l"/>
              </a:tabLst>
            </a:pPr>
            <a:r>
              <a:rPr lang="ru-RU" sz="1600" b="1" dirty="0">
                <a:effectLst/>
                <a:latin typeface="Times New Roman" panose="02020603050405020304" pitchFamily="18" charset="0"/>
                <a:ea typeface="Times New Roman" panose="02020603050405020304" pitchFamily="18" charset="0"/>
              </a:rPr>
              <a:t>24.03.2022г. официально опубликовано Постановление Правительства РФ от 23.03.2022 №439</a:t>
            </a:r>
            <a:endParaRPr lang="ru-RU" sz="1600" b="1" dirty="0">
              <a:effectLst/>
              <a:latin typeface="Times New Roman" panose="02020603050405020304" pitchFamily="18" charset="0"/>
              <a:ea typeface="Calibri" panose="020F0502020204030204" pitchFamily="34" charset="0"/>
            </a:endParaRPr>
          </a:p>
          <a:p>
            <a:pPr algn="just">
              <a:spcAft>
                <a:spcPts val="825"/>
              </a:spcAft>
            </a:pPr>
            <a:r>
              <a:rPr lang="ru-RU" sz="1600" dirty="0">
                <a:effectLst/>
                <a:latin typeface="Times New Roman" panose="02020603050405020304" pitchFamily="18" charset="0"/>
                <a:ea typeface="Calibri" panose="020F0502020204030204" pitchFamily="34" charset="0"/>
              </a:rPr>
              <a:t>Постановлением внесены следующие изменения:</a:t>
            </a:r>
          </a:p>
          <a:p>
            <a:pPr algn="just">
              <a:spcAft>
                <a:spcPts val="825"/>
              </a:spcAft>
            </a:pPr>
            <a:r>
              <a:rPr lang="ru-RU" sz="1600" dirty="0">
                <a:effectLst/>
                <a:latin typeface="Times New Roman" panose="02020603050405020304" pitchFamily="18" charset="0"/>
                <a:ea typeface="Calibri" panose="020F0502020204030204" pitchFamily="34" charset="0"/>
              </a:rPr>
              <a:t>- положения о повторной государственной экспертизе проектной документации в части проверки достоверности определения сметной стоимости в случае увеличения цены контракта по решению органа исполнительной власти распространяются теперь на контракты, заключенные до 31.12.2022г. (изменения в Постановление Правительства РФ от 05.03.2007 №145);</a:t>
            </a:r>
          </a:p>
          <a:p>
            <a:pPr algn="just">
              <a:spcAft>
                <a:spcPts val="825"/>
              </a:spcAft>
            </a:pPr>
            <a:r>
              <a:rPr lang="ru-RU" sz="1600" dirty="0">
                <a:effectLst/>
                <a:latin typeface="Times New Roman" panose="02020603050405020304" pitchFamily="18" charset="0"/>
                <a:ea typeface="Calibri" panose="020F0502020204030204" pitchFamily="34" charset="0"/>
              </a:rPr>
              <a:t>- положения об изменении существенных условий контракта, предметом которого является выполнение работ по строительству, реконструкции, капитальному ремонту, сносу объекта капитального строительства, проведению работ по сохранению объектов культурного наследия, применяются к контрактам, заключенным до 31.12.2022г., ранее применялись к контрактам, заключенным до 01.01.2022г. (изменения в Постановление Правительства РФ от 19.12.2013 №1186);</a:t>
            </a:r>
          </a:p>
        </p:txBody>
      </p:sp>
    </p:spTree>
    <p:extLst>
      <p:ext uri="{BB962C8B-B14F-4D97-AF65-F5344CB8AC3E}">
        <p14:creationId xmlns:p14="http://schemas.microsoft.com/office/powerpoint/2010/main" val="1157439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F32F72BD-5DE6-4DE9-893F-E938C1E2E58B}"/>
              </a:ext>
            </a:extLst>
          </p:cNvPr>
          <p:cNvSpPr>
            <a:spLocks noGrp="1"/>
          </p:cNvSpPr>
          <p:nvPr>
            <p:ph type="sldNum" sz="quarter" idx="12"/>
          </p:nvPr>
        </p:nvSpPr>
        <p:spPr/>
        <p:txBody>
          <a:bodyPr/>
          <a:lstStyle/>
          <a:p>
            <a:fld id="{2066355A-084C-D24E-9AD2-7E4FC41EA627}" type="slidenum">
              <a:rPr lang="en-US" smtClean="0"/>
              <a:pPr/>
              <a:t>15</a:t>
            </a:fld>
            <a:endParaRPr lang="en-US" dirty="0"/>
          </a:p>
        </p:txBody>
      </p:sp>
      <p:sp>
        <p:nvSpPr>
          <p:cNvPr id="14" name="TextBox 13">
            <a:extLst>
              <a:ext uri="{FF2B5EF4-FFF2-40B4-BE49-F238E27FC236}">
                <a16:creationId xmlns:a16="http://schemas.microsoft.com/office/drawing/2014/main" id="{FBCBAABB-F1BF-4A0B-B5C7-543ACDDE91D9}"/>
              </a:ext>
            </a:extLst>
          </p:cNvPr>
          <p:cNvSpPr txBox="1"/>
          <p:nvPr/>
        </p:nvSpPr>
        <p:spPr>
          <a:xfrm>
            <a:off x="358835" y="140011"/>
            <a:ext cx="6591930" cy="461665"/>
          </a:xfrm>
          <a:prstGeom prst="rect">
            <a:avLst/>
          </a:prstGeom>
          <a:noFill/>
        </p:spPr>
        <p:txBody>
          <a:bodyPr wrap="square">
            <a:spAutoFit/>
          </a:bodyPr>
          <a:lstStyle/>
          <a:p>
            <a:r>
              <a:rPr lang="ru-RU" sz="2400" b="1" kern="1200" dirty="0">
                <a:solidFill>
                  <a:srgbClr val="2182A5"/>
                </a:solidFill>
                <a:effectLst>
                  <a:outerShdw blurRad="38100" dist="38100" dir="2700000" algn="tl">
                    <a:srgbClr val="000000">
                      <a:alpha val="43137"/>
                    </a:srgbClr>
                  </a:outerShdw>
                </a:effectLst>
                <a:latin typeface="Times New Roman" panose="02020603050405020304" pitchFamily="18" charset="0"/>
              </a:rPr>
              <a:t>Антикризисные поправки</a:t>
            </a:r>
            <a:endParaRPr lang="ru-RU" dirty="0">
              <a:solidFill>
                <a:srgbClr val="2182A5"/>
              </a:solidFill>
              <a:effectLst>
                <a:outerShdw blurRad="38100" dist="38100" dir="2700000" algn="tl">
                  <a:srgbClr val="000000">
                    <a:alpha val="43137"/>
                  </a:srgbClr>
                </a:outerShdw>
              </a:effectLst>
            </a:endParaRPr>
          </a:p>
        </p:txBody>
      </p:sp>
      <p:sp>
        <p:nvSpPr>
          <p:cNvPr id="7" name="TextBox 6">
            <a:extLst>
              <a:ext uri="{FF2B5EF4-FFF2-40B4-BE49-F238E27FC236}">
                <a16:creationId xmlns:a16="http://schemas.microsoft.com/office/drawing/2014/main" id="{91964BE7-2A58-434B-BEE0-43A32F53F295}"/>
              </a:ext>
            </a:extLst>
          </p:cNvPr>
          <p:cNvSpPr txBox="1"/>
          <p:nvPr/>
        </p:nvSpPr>
        <p:spPr>
          <a:xfrm>
            <a:off x="358836" y="915472"/>
            <a:ext cx="8785165" cy="3211135"/>
          </a:xfrm>
          <a:prstGeom prst="rect">
            <a:avLst/>
          </a:prstGeom>
          <a:noFill/>
        </p:spPr>
        <p:txBody>
          <a:bodyPr wrap="square">
            <a:spAutoFit/>
          </a:bodyPr>
          <a:lstStyle/>
          <a:p>
            <a:pPr lvl="0" algn="just">
              <a:spcAft>
                <a:spcPts val="825"/>
              </a:spcAft>
              <a:tabLst>
                <a:tab pos="457200" algn="l"/>
              </a:tabLst>
            </a:pPr>
            <a:r>
              <a:rPr lang="ru-RU" sz="1600" b="1" dirty="0">
                <a:effectLst/>
                <a:latin typeface="Times New Roman" panose="02020603050405020304" pitchFamily="18" charset="0"/>
                <a:ea typeface="Times New Roman" panose="02020603050405020304" pitchFamily="18" charset="0"/>
              </a:rPr>
              <a:t>24.03.2022г. официально опубликовано Постановление Правительства РФ от 23.03.2022 №439</a:t>
            </a:r>
            <a:endParaRPr lang="ru-RU" sz="1600" b="1" dirty="0">
              <a:effectLst/>
              <a:latin typeface="Times New Roman" panose="02020603050405020304" pitchFamily="18" charset="0"/>
              <a:ea typeface="Calibri" panose="020F0502020204030204" pitchFamily="34" charset="0"/>
            </a:endParaRPr>
          </a:p>
          <a:p>
            <a:pPr algn="just">
              <a:spcAft>
                <a:spcPts val="825"/>
              </a:spcAft>
            </a:pPr>
            <a:r>
              <a:rPr lang="ru-RU" sz="1600" dirty="0">
                <a:effectLst/>
                <a:latin typeface="Times New Roman" panose="02020603050405020304" pitchFamily="18" charset="0"/>
                <a:ea typeface="Calibri" panose="020F0502020204030204" pitchFamily="34" charset="0"/>
              </a:rPr>
              <a:t>Постановлением внесены следующие изменения:</a:t>
            </a:r>
          </a:p>
          <a:p>
            <a:pPr algn="just">
              <a:spcAft>
                <a:spcPts val="825"/>
              </a:spcAft>
            </a:pPr>
            <a:r>
              <a:rPr lang="ru-RU" sz="1600" dirty="0">
                <a:effectLst/>
                <a:latin typeface="Times New Roman" panose="02020603050405020304" pitchFamily="18" charset="0"/>
                <a:ea typeface="Calibri" panose="020F0502020204030204" pitchFamily="34" charset="0"/>
              </a:rPr>
              <a:t>- списание начисленных и неуплаченных сумм неустоек теперь осуществляется и по контрактам, обязательства по которым не были исполнены в полном объеме в связи с существенным увеличением в 2022 году цен на строительные ресурсы (изменения в Постановление Правительства РФ от 04.07.2018 №783);</a:t>
            </a:r>
          </a:p>
          <a:p>
            <a:pPr algn="just">
              <a:spcAft>
                <a:spcPts val="825"/>
              </a:spcAft>
            </a:pPr>
            <a:r>
              <a:rPr lang="ru-RU" sz="1600" dirty="0">
                <a:effectLst/>
                <a:latin typeface="Times New Roman" panose="02020603050405020304" pitchFamily="18" charset="0"/>
                <a:ea typeface="Calibri" panose="020F0502020204030204" pitchFamily="34" charset="0"/>
              </a:rPr>
              <a:t>- специальные положения по изменению существенных условий контрактов, введенные Постановлением Правительства РФ от 09.08.2021 №1315, в связи с существенным увеличением в 2021г. цен на строительные ресурсы теперь распространяются и на 2022г.</a:t>
            </a:r>
          </a:p>
          <a:p>
            <a:r>
              <a:rPr lang="ru-RU" sz="1600" b="1" dirty="0">
                <a:effectLst/>
                <a:latin typeface="Times New Roman" panose="02020603050405020304" pitchFamily="18" charset="0"/>
                <a:ea typeface="Calibri" panose="020F0502020204030204" pitchFamily="34" charset="0"/>
              </a:rPr>
              <a:t>Постановление вступило в силу с 24.03.2022г.</a:t>
            </a:r>
            <a:endParaRPr lang="ru-RU" sz="1600" b="1" dirty="0"/>
          </a:p>
        </p:txBody>
      </p:sp>
    </p:spTree>
    <p:extLst>
      <p:ext uri="{BB962C8B-B14F-4D97-AF65-F5344CB8AC3E}">
        <p14:creationId xmlns:p14="http://schemas.microsoft.com/office/powerpoint/2010/main" val="19199597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F32F72BD-5DE6-4DE9-893F-E938C1E2E58B}"/>
              </a:ext>
            </a:extLst>
          </p:cNvPr>
          <p:cNvSpPr>
            <a:spLocks noGrp="1"/>
          </p:cNvSpPr>
          <p:nvPr>
            <p:ph type="sldNum" sz="quarter" idx="12"/>
          </p:nvPr>
        </p:nvSpPr>
        <p:spPr/>
        <p:txBody>
          <a:bodyPr/>
          <a:lstStyle/>
          <a:p>
            <a:fld id="{2066355A-084C-D24E-9AD2-7E4FC41EA627}" type="slidenum">
              <a:rPr lang="en-US" smtClean="0"/>
              <a:pPr/>
              <a:t>16</a:t>
            </a:fld>
            <a:endParaRPr lang="en-US" dirty="0"/>
          </a:p>
        </p:txBody>
      </p:sp>
      <p:sp>
        <p:nvSpPr>
          <p:cNvPr id="14" name="TextBox 13">
            <a:extLst>
              <a:ext uri="{FF2B5EF4-FFF2-40B4-BE49-F238E27FC236}">
                <a16:creationId xmlns:a16="http://schemas.microsoft.com/office/drawing/2014/main" id="{FBCBAABB-F1BF-4A0B-B5C7-543ACDDE91D9}"/>
              </a:ext>
            </a:extLst>
          </p:cNvPr>
          <p:cNvSpPr txBox="1"/>
          <p:nvPr/>
        </p:nvSpPr>
        <p:spPr>
          <a:xfrm>
            <a:off x="358835" y="140011"/>
            <a:ext cx="6591930" cy="461665"/>
          </a:xfrm>
          <a:prstGeom prst="rect">
            <a:avLst/>
          </a:prstGeom>
          <a:noFill/>
        </p:spPr>
        <p:txBody>
          <a:bodyPr wrap="square">
            <a:spAutoFit/>
          </a:bodyPr>
          <a:lstStyle/>
          <a:p>
            <a:r>
              <a:rPr lang="ru-RU" sz="2400" b="1" kern="1200" dirty="0">
                <a:solidFill>
                  <a:srgbClr val="2182A5"/>
                </a:solidFill>
                <a:effectLst>
                  <a:outerShdw blurRad="38100" dist="38100" dir="2700000" algn="tl">
                    <a:srgbClr val="000000">
                      <a:alpha val="43137"/>
                    </a:srgbClr>
                  </a:outerShdw>
                </a:effectLst>
                <a:latin typeface="Times New Roman" panose="02020603050405020304" pitchFamily="18" charset="0"/>
              </a:rPr>
              <a:t>Антикризисные поправки</a:t>
            </a:r>
            <a:endParaRPr lang="ru-RU" dirty="0">
              <a:solidFill>
                <a:srgbClr val="2182A5"/>
              </a:solidFill>
              <a:effectLst>
                <a:outerShdw blurRad="38100" dist="38100" dir="2700000" algn="tl">
                  <a:srgbClr val="000000">
                    <a:alpha val="43137"/>
                  </a:srgbClr>
                </a:outerShdw>
              </a:effectLst>
            </a:endParaRPr>
          </a:p>
        </p:txBody>
      </p:sp>
      <p:sp>
        <p:nvSpPr>
          <p:cNvPr id="7" name="TextBox 6">
            <a:extLst>
              <a:ext uri="{FF2B5EF4-FFF2-40B4-BE49-F238E27FC236}">
                <a16:creationId xmlns:a16="http://schemas.microsoft.com/office/drawing/2014/main" id="{91964BE7-2A58-434B-BEE0-43A32F53F295}"/>
              </a:ext>
            </a:extLst>
          </p:cNvPr>
          <p:cNvSpPr txBox="1"/>
          <p:nvPr/>
        </p:nvSpPr>
        <p:spPr>
          <a:xfrm>
            <a:off x="358836" y="915472"/>
            <a:ext cx="8785165" cy="2021066"/>
          </a:xfrm>
          <a:prstGeom prst="rect">
            <a:avLst/>
          </a:prstGeom>
          <a:noFill/>
        </p:spPr>
        <p:txBody>
          <a:bodyPr wrap="square">
            <a:spAutoFit/>
          </a:bodyPr>
          <a:lstStyle/>
          <a:p>
            <a:pPr lvl="0" algn="just">
              <a:spcAft>
                <a:spcPts val="825"/>
              </a:spcAft>
              <a:tabLst>
                <a:tab pos="457200" algn="l"/>
              </a:tabLst>
            </a:pPr>
            <a:r>
              <a:rPr lang="ru-RU" sz="1600" b="1" dirty="0">
                <a:effectLst/>
                <a:latin typeface="Times New Roman" panose="02020603050405020304" pitchFamily="18" charset="0"/>
                <a:ea typeface="Times New Roman" panose="02020603050405020304" pitchFamily="18" charset="0"/>
              </a:rPr>
              <a:t>Постановление Правительства Российской Федерации от 16.04.2022 № 680 </a:t>
            </a:r>
            <a:r>
              <a:rPr lang="ru-RU" sz="1600" i="1" dirty="0">
                <a:effectLst/>
                <a:latin typeface="Times New Roman" panose="02020603050405020304" pitchFamily="18" charset="0"/>
                <a:ea typeface="Times New Roman" panose="02020603050405020304" pitchFamily="18" charset="0"/>
              </a:rPr>
              <a:t>«Об установлении порядка и случаев изменения существенных условий государственных и муниципальных контрактов, предметом которых является выполнение работ по строительству, реконструкции, капитальному ремонту, сносу объекта капитального строительства, проведение работ по сохранению объектов культурного наследия»</a:t>
            </a:r>
          </a:p>
          <a:p>
            <a:pPr lvl="0" algn="just">
              <a:spcAft>
                <a:spcPts val="825"/>
              </a:spcAft>
              <a:tabLst>
                <a:tab pos="457200" algn="l"/>
              </a:tabLst>
            </a:pPr>
            <a:endParaRPr lang="ru-RU" sz="1600" dirty="0">
              <a:latin typeface="Times New Roman" panose="02020603050405020304" pitchFamily="18" charset="0"/>
            </a:endParaRPr>
          </a:p>
          <a:p>
            <a:pPr lvl="0" algn="just">
              <a:spcAft>
                <a:spcPts val="825"/>
              </a:spcAft>
              <a:tabLst>
                <a:tab pos="457200" algn="l"/>
              </a:tabLst>
            </a:pPr>
            <a:r>
              <a:rPr lang="ru-RU" sz="1600" dirty="0">
                <a:latin typeface="Times New Roman" panose="02020603050405020304" pitchFamily="18" charset="0"/>
              </a:rPr>
              <a:t>Устанавливается перечень возможных изменений в строительные контракты.</a:t>
            </a:r>
            <a:endParaRPr lang="ru-RU" sz="1600" dirty="0"/>
          </a:p>
        </p:txBody>
      </p:sp>
    </p:spTree>
    <p:extLst>
      <p:ext uri="{BB962C8B-B14F-4D97-AF65-F5344CB8AC3E}">
        <p14:creationId xmlns:p14="http://schemas.microsoft.com/office/powerpoint/2010/main" val="10478249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F32F72BD-5DE6-4DE9-893F-E938C1E2E58B}"/>
              </a:ext>
            </a:extLst>
          </p:cNvPr>
          <p:cNvSpPr>
            <a:spLocks noGrp="1"/>
          </p:cNvSpPr>
          <p:nvPr>
            <p:ph type="sldNum" sz="quarter" idx="12"/>
          </p:nvPr>
        </p:nvSpPr>
        <p:spPr/>
        <p:txBody>
          <a:bodyPr/>
          <a:lstStyle/>
          <a:p>
            <a:fld id="{2066355A-084C-D24E-9AD2-7E4FC41EA627}" type="slidenum">
              <a:rPr lang="en-US" smtClean="0"/>
              <a:pPr/>
              <a:t>17</a:t>
            </a:fld>
            <a:endParaRPr lang="en-US" dirty="0"/>
          </a:p>
        </p:txBody>
      </p:sp>
      <p:sp>
        <p:nvSpPr>
          <p:cNvPr id="14" name="TextBox 13">
            <a:extLst>
              <a:ext uri="{FF2B5EF4-FFF2-40B4-BE49-F238E27FC236}">
                <a16:creationId xmlns:a16="http://schemas.microsoft.com/office/drawing/2014/main" id="{FBCBAABB-F1BF-4A0B-B5C7-543ACDDE91D9}"/>
              </a:ext>
            </a:extLst>
          </p:cNvPr>
          <p:cNvSpPr txBox="1"/>
          <p:nvPr/>
        </p:nvSpPr>
        <p:spPr>
          <a:xfrm>
            <a:off x="358835" y="140011"/>
            <a:ext cx="6591930" cy="461665"/>
          </a:xfrm>
          <a:prstGeom prst="rect">
            <a:avLst/>
          </a:prstGeom>
          <a:noFill/>
        </p:spPr>
        <p:txBody>
          <a:bodyPr wrap="square">
            <a:spAutoFit/>
          </a:bodyPr>
          <a:lstStyle/>
          <a:p>
            <a:r>
              <a:rPr lang="ru-RU" sz="2400" b="1" kern="1200" dirty="0">
                <a:solidFill>
                  <a:srgbClr val="2182A5"/>
                </a:solidFill>
                <a:effectLst>
                  <a:outerShdw blurRad="38100" dist="38100" dir="2700000" algn="tl">
                    <a:srgbClr val="000000">
                      <a:alpha val="43137"/>
                    </a:srgbClr>
                  </a:outerShdw>
                </a:effectLst>
                <a:latin typeface="Times New Roman" panose="02020603050405020304" pitchFamily="18" charset="0"/>
              </a:rPr>
              <a:t>Антикризисные поправки</a:t>
            </a:r>
            <a:endParaRPr lang="ru-RU" dirty="0">
              <a:solidFill>
                <a:srgbClr val="2182A5"/>
              </a:solidFill>
              <a:effectLst>
                <a:outerShdw blurRad="38100" dist="38100" dir="2700000" algn="tl">
                  <a:srgbClr val="000000">
                    <a:alpha val="43137"/>
                  </a:srgbClr>
                </a:outerShdw>
              </a:effectLst>
            </a:endParaRPr>
          </a:p>
        </p:txBody>
      </p:sp>
      <p:sp>
        <p:nvSpPr>
          <p:cNvPr id="6" name="TextBox 5">
            <a:extLst>
              <a:ext uri="{FF2B5EF4-FFF2-40B4-BE49-F238E27FC236}">
                <a16:creationId xmlns:a16="http://schemas.microsoft.com/office/drawing/2014/main" id="{CD52B3EB-B3BD-4300-9E63-1F3CC23D7654}"/>
              </a:ext>
            </a:extLst>
          </p:cNvPr>
          <p:cNvSpPr txBox="1"/>
          <p:nvPr/>
        </p:nvSpPr>
        <p:spPr>
          <a:xfrm>
            <a:off x="358835" y="739088"/>
            <a:ext cx="8785165" cy="2995692"/>
          </a:xfrm>
          <a:prstGeom prst="rect">
            <a:avLst/>
          </a:prstGeom>
          <a:noFill/>
        </p:spPr>
        <p:txBody>
          <a:bodyPr wrap="square">
            <a:spAutoFit/>
          </a:bodyPr>
          <a:lstStyle/>
          <a:p>
            <a:pPr marL="342900" lvl="0" indent="-342900" algn="just">
              <a:spcAft>
                <a:spcPts val="825"/>
              </a:spcAft>
              <a:tabLst>
                <a:tab pos="457200" algn="l"/>
              </a:tabLst>
            </a:pPr>
            <a:r>
              <a:rPr lang="ru-RU" sz="1600" b="1" dirty="0">
                <a:effectLst/>
                <a:latin typeface="Times New Roman" panose="02020603050405020304" pitchFamily="18" charset="0"/>
                <a:ea typeface="Times New Roman" panose="02020603050405020304" pitchFamily="18" charset="0"/>
              </a:rPr>
              <a:t>30.03.2022г. официально опубликовано Постановление Правительства РФ от 29.03.2022 №505</a:t>
            </a:r>
            <a:r>
              <a:rPr lang="ru-RU" sz="1600" dirty="0">
                <a:effectLst/>
                <a:latin typeface="Times New Roman" panose="02020603050405020304" pitchFamily="18" charset="0"/>
                <a:ea typeface="Times New Roman" panose="02020603050405020304" pitchFamily="18" charset="0"/>
              </a:rPr>
              <a:t> «О приостановлении действия отдельных положений некоторых актов Правительства Российской Федерации и установлении размеров авансовых платежей при заключении государственных (муниципальных) контрактов в 2022 году».</a:t>
            </a:r>
            <a:endParaRPr lang="ru-RU" sz="1600" dirty="0">
              <a:effectLst/>
              <a:latin typeface="Times New Roman" panose="02020603050405020304" pitchFamily="18" charset="0"/>
              <a:ea typeface="Calibri" panose="020F0502020204030204" pitchFamily="34" charset="0"/>
            </a:endParaRPr>
          </a:p>
          <a:p>
            <a:pPr algn="just">
              <a:spcAft>
                <a:spcPts val="825"/>
              </a:spcAft>
            </a:pPr>
            <a:r>
              <a:rPr lang="ru-RU" sz="1400" dirty="0">
                <a:effectLst/>
                <a:latin typeface="Times New Roman" panose="02020603050405020304" pitchFamily="18" charset="0"/>
                <a:ea typeface="Calibri" panose="020F0502020204030204" pitchFamily="34" charset="0"/>
              </a:rPr>
              <a:t>До 31.12.2022г. приостановлено действие следующих положений нормативных правовых актов Правительства РФ:</a:t>
            </a:r>
          </a:p>
          <a:p>
            <a:pPr marL="285750" indent="-285750" algn="just">
              <a:spcAft>
                <a:spcPts val="825"/>
              </a:spcAft>
              <a:buFontTx/>
              <a:buChar char="-"/>
            </a:pPr>
            <a:r>
              <a:rPr lang="ru-RU" sz="1400" dirty="0">
                <a:effectLst/>
                <a:latin typeface="Times New Roman" panose="02020603050405020304" pitchFamily="18" charset="0"/>
                <a:ea typeface="Calibri" panose="020F0502020204030204" pitchFamily="34" charset="0"/>
              </a:rPr>
              <a:t>устанавливающих право заказчиков предусматривать в государственных контрактах, финансируемых из федерального бюджета, авансовые платежи.</a:t>
            </a:r>
          </a:p>
          <a:p>
            <a:pPr marL="285750" indent="-285750" algn="just">
              <a:spcAft>
                <a:spcPts val="825"/>
              </a:spcAft>
              <a:buFontTx/>
              <a:buChar char="-"/>
            </a:pPr>
            <a:r>
              <a:rPr lang="ru-RU" sz="1400" dirty="0">
                <a:effectLst/>
                <a:latin typeface="Times New Roman" panose="02020603050405020304" pitchFamily="18" charset="0"/>
                <a:ea typeface="Calibri" panose="020F0502020204030204" pitchFamily="34" charset="0"/>
              </a:rPr>
              <a:t>Региональным заказчикам рекомендовано применять аналогичные правила в части авансовых платежей.</a:t>
            </a:r>
          </a:p>
          <a:p>
            <a:r>
              <a:rPr lang="ru-RU" sz="1400" dirty="0">
                <a:effectLst/>
                <a:latin typeface="Times New Roman" panose="02020603050405020304" pitchFamily="18" charset="0"/>
                <a:ea typeface="Calibri" panose="020F0502020204030204" pitchFamily="34" charset="0"/>
              </a:rPr>
              <a:t>Федеральные заказчики в соответствии с данным Постановлением вправе внести изменения в уже заключенные соглашения в части авансовых платежей.</a:t>
            </a:r>
            <a:endParaRPr lang="ru-RU" sz="1400" dirty="0"/>
          </a:p>
        </p:txBody>
      </p:sp>
    </p:spTree>
    <p:extLst>
      <p:ext uri="{BB962C8B-B14F-4D97-AF65-F5344CB8AC3E}">
        <p14:creationId xmlns:p14="http://schemas.microsoft.com/office/powerpoint/2010/main" val="31058045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F32F72BD-5DE6-4DE9-893F-E938C1E2E58B}"/>
              </a:ext>
            </a:extLst>
          </p:cNvPr>
          <p:cNvSpPr>
            <a:spLocks noGrp="1"/>
          </p:cNvSpPr>
          <p:nvPr>
            <p:ph type="sldNum" sz="quarter" idx="12"/>
          </p:nvPr>
        </p:nvSpPr>
        <p:spPr/>
        <p:txBody>
          <a:bodyPr/>
          <a:lstStyle/>
          <a:p>
            <a:fld id="{2066355A-084C-D24E-9AD2-7E4FC41EA627}" type="slidenum">
              <a:rPr lang="en-US" smtClean="0"/>
              <a:pPr/>
              <a:t>18</a:t>
            </a:fld>
            <a:endParaRPr lang="en-US" dirty="0"/>
          </a:p>
        </p:txBody>
      </p:sp>
      <p:sp>
        <p:nvSpPr>
          <p:cNvPr id="14" name="TextBox 13">
            <a:extLst>
              <a:ext uri="{FF2B5EF4-FFF2-40B4-BE49-F238E27FC236}">
                <a16:creationId xmlns:a16="http://schemas.microsoft.com/office/drawing/2014/main" id="{FBCBAABB-F1BF-4A0B-B5C7-543ACDDE91D9}"/>
              </a:ext>
            </a:extLst>
          </p:cNvPr>
          <p:cNvSpPr txBox="1"/>
          <p:nvPr/>
        </p:nvSpPr>
        <p:spPr>
          <a:xfrm>
            <a:off x="358835" y="140011"/>
            <a:ext cx="6591930" cy="461665"/>
          </a:xfrm>
          <a:prstGeom prst="rect">
            <a:avLst/>
          </a:prstGeom>
          <a:noFill/>
        </p:spPr>
        <p:txBody>
          <a:bodyPr wrap="square">
            <a:spAutoFit/>
          </a:bodyPr>
          <a:lstStyle/>
          <a:p>
            <a:r>
              <a:rPr lang="ru-RU" sz="2400" b="1" kern="1200" dirty="0">
                <a:solidFill>
                  <a:srgbClr val="2182A5"/>
                </a:solidFill>
                <a:effectLst>
                  <a:outerShdw blurRad="38100" dist="38100" dir="2700000" algn="tl">
                    <a:srgbClr val="000000">
                      <a:alpha val="43137"/>
                    </a:srgbClr>
                  </a:outerShdw>
                </a:effectLst>
                <a:latin typeface="Times New Roman" panose="02020603050405020304" pitchFamily="18" charset="0"/>
              </a:rPr>
              <a:t>Антикризисные поправки</a:t>
            </a:r>
            <a:endParaRPr lang="ru-RU" dirty="0">
              <a:solidFill>
                <a:srgbClr val="2182A5"/>
              </a:solidFill>
              <a:effectLst>
                <a:outerShdw blurRad="38100" dist="38100" dir="2700000" algn="tl">
                  <a:srgbClr val="000000">
                    <a:alpha val="43137"/>
                  </a:srgbClr>
                </a:outerShdw>
              </a:effectLst>
            </a:endParaRPr>
          </a:p>
        </p:txBody>
      </p:sp>
      <p:sp>
        <p:nvSpPr>
          <p:cNvPr id="6" name="TextBox 5">
            <a:extLst>
              <a:ext uri="{FF2B5EF4-FFF2-40B4-BE49-F238E27FC236}">
                <a16:creationId xmlns:a16="http://schemas.microsoft.com/office/drawing/2014/main" id="{CD52B3EB-B3BD-4300-9E63-1F3CC23D7654}"/>
              </a:ext>
            </a:extLst>
          </p:cNvPr>
          <p:cNvSpPr txBox="1"/>
          <p:nvPr/>
        </p:nvSpPr>
        <p:spPr>
          <a:xfrm>
            <a:off x="358835" y="739088"/>
            <a:ext cx="8785165" cy="2995692"/>
          </a:xfrm>
          <a:prstGeom prst="rect">
            <a:avLst/>
          </a:prstGeom>
          <a:noFill/>
        </p:spPr>
        <p:txBody>
          <a:bodyPr wrap="square">
            <a:spAutoFit/>
          </a:bodyPr>
          <a:lstStyle/>
          <a:p>
            <a:pPr marL="342900" lvl="0" indent="-342900" algn="just">
              <a:spcAft>
                <a:spcPts val="825"/>
              </a:spcAft>
              <a:tabLst>
                <a:tab pos="457200" algn="l"/>
              </a:tabLst>
            </a:pPr>
            <a:r>
              <a:rPr lang="ru-RU" sz="1800" b="1" dirty="0">
                <a:effectLst/>
                <a:latin typeface="Times New Roman" panose="02020603050405020304" pitchFamily="18" charset="0"/>
                <a:ea typeface="Times New Roman" panose="02020603050405020304" pitchFamily="18" charset="0"/>
              </a:rPr>
              <a:t>27.04.2022г. официально опубликован Приказ Министерства строительства и жилищно-коммунального хозяйства РФ от 25.02.2022 № 124/</a:t>
            </a:r>
            <a:r>
              <a:rPr lang="ru-RU" sz="1800" b="1" dirty="0" err="1">
                <a:effectLst/>
                <a:latin typeface="Times New Roman" panose="02020603050405020304" pitchFamily="18" charset="0"/>
                <a:ea typeface="Times New Roman" panose="02020603050405020304" pitchFamily="18" charset="0"/>
              </a:rPr>
              <a:t>пр</a:t>
            </a:r>
            <a:r>
              <a:rPr lang="ru-RU" sz="1800" dirty="0">
                <a:effectLst/>
                <a:latin typeface="Times New Roman" panose="02020603050405020304" pitchFamily="18" charset="0"/>
                <a:ea typeface="Times New Roman" panose="02020603050405020304" pitchFamily="18" charset="0"/>
              </a:rPr>
              <a:t> «О внесении изменения в Методику составления сметы контракта, предметом которого являются строительство, реконструкция объектов капитального строительства, утвержденную приказом Министерства строительства и жилищно-коммунального хозяйства Российской Федерации от 23 декабря 2019 г. № 841/</a:t>
            </a:r>
            <a:r>
              <a:rPr lang="ru-RU" sz="1800" dirty="0" err="1">
                <a:effectLst/>
                <a:latin typeface="Times New Roman" panose="02020603050405020304" pitchFamily="18" charset="0"/>
                <a:ea typeface="Times New Roman" panose="02020603050405020304" pitchFamily="18" charset="0"/>
              </a:rPr>
              <a:t>пр</a:t>
            </a:r>
            <a:r>
              <a:rPr lang="ru-RU" sz="1800" dirty="0">
                <a:effectLst/>
                <a:latin typeface="Times New Roman" panose="02020603050405020304" pitchFamily="18" charset="0"/>
                <a:ea typeface="Times New Roman" panose="02020603050405020304" pitchFamily="18" charset="0"/>
              </a:rPr>
              <a:t>».</a:t>
            </a:r>
            <a:endParaRPr lang="ru-RU" sz="1800" dirty="0">
              <a:effectLst/>
              <a:latin typeface="Times New Roman" panose="02020603050405020304" pitchFamily="18" charset="0"/>
              <a:ea typeface="Calibri" panose="020F0502020204030204" pitchFamily="34" charset="0"/>
            </a:endParaRPr>
          </a:p>
          <a:p>
            <a:r>
              <a:rPr lang="ru-RU" sz="1800" dirty="0">
                <a:effectLst/>
                <a:latin typeface="Times New Roman" panose="02020603050405020304" pitchFamily="18" charset="0"/>
                <a:ea typeface="Calibri" panose="020F0502020204030204" pitchFamily="34" charset="0"/>
              </a:rPr>
              <a:t>Изменения вносятся в части расчета коэффициента корректировки цены контракта, учитывающий рост стоимости работ, вызванный существенным возрастанием стоимости строительных ресурсов, который невозможно было предвидеть при заключении контракта.</a:t>
            </a:r>
            <a:endParaRPr lang="ru-RU" sz="1400" dirty="0"/>
          </a:p>
        </p:txBody>
      </p:sp>
    </p:spTree>
    <p:extLst>
      <p:ext uri="{BB962C8B-B14F-4D97-AF65-F5344CB8AC3E}">
        <p14:creationId xmlns:p14="http://schemas.microsoft.com/office/powerpoint/2010/main" val="15958876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F32F72BD-5DE6-4DE9-893F-E938C1E2E58B}"/>
              </a:ext>
            </a:extLst>
          </p:cNvPr>
          <p:cNvSpPr>
            <a:spLocks noGrp="1"/>
          </p:cNvSpPr>
          <p:nvPr>
            <p:ph type="sldNum" sz="quarter" idx="12"/>
          </p:nvPr>
        </p:nvSpPr>
        <p:spPr/>
        <p:txBody>
          <a:bodyPr/>
          <a:lstStyle/>
          <a:p>
            <a:fld id="{2066355A-084C-D24E-9AD2-7E4FC41EA627}" type="slidenum">
              <a:rPr lang="en-US" smtClean="0"/>
              <a:pPr/>
              <a:t>19</a:t>
            </a:fld>
            <a:endParaRPr lang="en-US" dirty="0"/>
          </a:p>
        </p:txBody>
      </p:sp>
      <p:sp>
        <p:nvSpPr>
          <p:cNvPr id="14" name="TextBox 13">
            <a:extLst>
              <a:ext uri="{FF2B5EF4-FFF2-40B4-BE49-F238E27FC236}">
                <a16:creationId xmlns:a16="http://schemas.microsoft.com/office/drawing/2014/main" id="{FBCBAABB-F1BF-4A0B-B5C7-543ACDDE91D9}"/>
              </a:ext>
            </a:extLst>
          </p:cNvPr>
          <p:cNvSpPr txBox="1"/>
          <p:nvPr/>
        </p:nvSpPr>
        <p:spPr>
          <a:xfrm>
            <a:off x="358835" y="140011"/>
            <a:ext cx="6591930" cy="461665"/>
          </a:xfrm>
          <a:prstGeom prst="rect">
            <a:avLst/>
          </a:prstGeom>
          <a:noFill/>
        </p:spPr>
        <p:txBody>
          <a:bodyPr wrap="square">
            <a:spAutoFit/>
          </a:bodyPr>
          <a:lstStyle/>
          <a:p>
            <a:r>
              <a:rPr lang="ru-RU" sz="2400" b="1" kern="1200" dirty="0">
                <a:solidFill>
                  <a:srgbClr val="2182A5"/>
                </a:solidFill>
                <a:effectLst>
                  <a:outerShdw blurRad="38100" dist="38100" dir="2700000" algn="tl">
                    <a:srgbClr val="000000">
                      <a:alpha val="43137"/>
                    </a:srgbClr>
                  </a:outerShdw>
                </a:effectLst>
                <a:latin typeface="Times New Roman" panose="02020603050405020304" pitchFamily="18" charset="0"/>
              </a:rPr>
              <a:t>Антикризисные поправки</a:t>
            </a:r>
            <a:endParaRPr lang="ru-RU" dirty="0">
              <a:solidFill>
                <a:srgbClr val="2182A5"/>
              </a:solidFill>
              <a:effectLst>
                <a:outerShdw blurRad="38100" dist="38100" dir="2700000" algn="tl">
                  <a:srgbClr val="000000">
                    <a:alpha val="43137"/>
                  </a:srgbClr>
                </a:outerShdw>
              </a:effectLst>
            </a:endParaRPr>
          </a:p>
        </p:txBody>
      </p:sp>
      <p:sp>
        <p:nvSpPr>
          <p:cNvPr id="6" name="TextBox 5">
            <a:extLst>
              <a:ext uri="{FF2B5EF4-FFF2-40B4-BE49-F238E27FC236}">
                <a16:creationId xmlns:a16="http://schemas.microsoft.com/office/drawing/2014/main" id="{CD52B3EB-B3BD-4300-9E63-1F3CC23D7654}"/>
              </a:ext>
            </a:extLst>
          </p:cNvPr>
          <p:cNvSpPr txBox="1"/>
          <p:nvPr/>
        </p:nvSpPr>
        <p:spPr>
          <a:xfrm>
            <a:off x="358835" y="739088"/>
            <a:ext cx="8785165" cy="3170099"/>
          </a:xfrm>
          <a:prstGeom prst="rect">
            <a:avLst/>
          </a:prstGeom>
          <a:noFill/>
        </p:spPr>
        <p:txBody>
          <a:bodyPr wrap="square">
            <a:spAutoFit/>
          </a:bodyPr>
          <a:lstStyle/>
          <a:p>
            <a:pPr algn="just">
              <a:spcAft>
                <a:spcPts val="825"/>
              </a:spcAft>
            </a:pPr>
            <a:r>
              <a:rPr lang="ru-RU" sz="1800" b="1" dirty="0">
                <a:effectLst/>
                <a:latin typeface="Times New Roman" panose="02020603050405020304" pitchFamily="18" charset="0"/>
                <a:ea typeface="Calibri" panose="020F0502020204030204" pitchFamily="34" charset="0"/>
              </a:rPr>
              <a:t>12.05.2022г. официально опубликовано Постановление Правительства РФ от 09.05.2022г. №838</a:t>
            </a:r>
            <a:r>
              <a:rPr lang="ru-RU" sz="1800" dirty="0">
                <a:effectLst/>
                <a:latin typeface="Times New Roman" panose="02020603050405020304" pitchFamily="18" charset="0"/>
                <a:ea typeface="Calibri" panose="020F0502020204030204" pitchFamily="34" charset="0"/>
              </a:rPr>
              <a:t> «О внесении изменений в пункт 1 постановления Правительства Российской Федерации от 28 ноября 2013г. №1087».</a:t>
            </a:r>
          </a:p>
          <a:p>
            <a:pPr algn="just">
              <a:spcAft>
                <a:spcPts val="825"/>
              </a:spcAft>
            </a:pPr>
            <a:r>
              <a:rPr lang="ru-RU" sz="1800" dirty="0">
                <a:effectLst/>
                <a:latin typeface="Times New Roman" panose="02020603050405020304" pitchFamily="18" charset="0"/>
                <a:ea typeface="Calibri" panose="020F0502020204030204" pitchFamily="34" charset="0"/>
              </a:rPr>
              <a:t>Перечень случаев, когда заключается контракт жизненного цикла, дополнен закупками самоходных машин и других видов техники.</a:t>
            </a:r>
          </a:p>
          <a:p>
            <a:pPr algn="just">
              <a:spcAft>
                <a:spcPts val="825"/>
              </a:spcAft>
            </a:pPr>
            <a:r>
              <a:rPr lang="ru-RU" sz="1800" dirty="0">
                <a:effectLst/>
                <a:latin typeface="Times New Roman" panose="02020603050405020304" pitchFamily="18" charset="0"/>
                <a:ea typeface="Calibri" panose="020F0502020204030204" pitchFamily="34" charset="0"/>
              </a:rPr>
              <a:t>Данные изменения были внесены в Постановление Правительства РФ №1087 в целях поддержки российских коммунальщиков, которые из-за санкций столкнулись с сокращением поставок импортных дорожно-коммунальной техники и отказом от их дальнейшего технического обслуживания</a:t>
            </a:r>
          </a:p>
          <a:p>
            <a:pPr algn="just">
              <a:spcAft>
                <a:spcPts val="825"/>
              </a:spcAft>
            </a:pPr>
            <a:r>
              <a:rPr lang="ru-RU" sz="1800" dirty="0">
                <a:effectLst/>
                <a:latin typeface="Times New Roman" panose="02020603050405020304" pitchFamily="18" charset="0"/>
                <a:ea typeface="Calibri" panose="020F0502020204030204" pitchFamily="34" charset="0"/>
              </a:rPr>
              <a:t>Постановление вступило в силу с 12.05.2022г.</a:t>
            </a:r>
          </a:p>
        </p:txBody>
      </p:sp>
    </p:spTree>
    <p:extLst>
      <p:ext uri="{BB962C8B-B14F-4D97-AF65-F5344CB8AC3E}">
        <p14:creationId xmlns:p14="http://schemas.microsoft.com/office/powerpoint/2010/main" val="1665736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6AC60382-3AD2-4F11-83EE-D94A9ED07ED5}"/>
              </a:ext>
            </a:extLst>
          </p:cNvPr>
          <p:cNvSpPr>
            <a:spLocks noGrp="1"/>
          </p:cNvSpPr>
          <p:nvPr>
            <p:ph type="sldNum" sz="quarter" idx="12"/>
          </p:nvPr>
        </p:nvSpPr>
        <p:spPr/>
        <p:txBody>
          <a:bodyPr/>
          <a:lstStyle/>
          <a:p>
            <a:fld id="{2066355A-084C-D24E-9AD2-7E4FC41EA627}" type="slidenum">
              <a:rPr lang="en-US" smtClean="0"/>
              <a:pPr/>
              <a:t>2</a:t>
            </a:fld>
            <a:endParaRPr lang="en-US" dirty="0"/>
          </a:p>
        </p:txBody>
      </p:sp>
      <p:sp>
        <p:nvSpPr>
          <p:cNvPr id="3" name="TextBox 2">
            <a:extLst>
              <a:ext uri="{FF2B5EF4-FFF2-40B4-BE49-F238E27FC236}">
                <a16:creationId xmlns:a16="http://schemas.microsoft.com/office/drawing/2014/main" id="{DE2FA786-02A5-4F54-9E32-9F5F86FF4CE8}"/>
              </a:ext>
            </a:extLst>
          </p:cNvPr>
          <p:cNvSpPr txBox="1"/>
          <p:nvPr/>
        </p:nvSpPr>
        <p:spPr>
          <a:xfrm>
            <a:off x="1828800" y="1565839"/>
            <a:ext cx="5946561" cy="2308324"/>
          </a:xfrm>
          <a:prstGeom prst="rect">
            <a:avLst/>
          </a:prstGeom>
          <a:noFill/>
        </p:spPr>
        <p:txBody>
          <a:bodyPr wrap="square">
            <a:spAutoFit/>
          </a:bodyPr>
          <a:lstStyle/>
          <a:p>
            <a:r>
              <a:rPr lang="ru-RU" sz="4800" b="1" dirty="0">
                <a:solidFill>
                  <a:srgbClr val="0E779D"/>
                </a:solidFill>
                <a:latin typeface="Trebuchet MS" panose="020B0603020202020204" pitchFamily="34" charset="0"/>
                <a:cs typeface="Arial" panose="020B0604020202020204" pitchFamily="34" charset="0"/>
              </a:rPr>
              <a:t>Антикризисные</a:t>
            </a:r>
          </a:p>
          <a:p>
            <a:r>
              <a:rPr lang="ru-RU" sz="4800" b="1" dirty="0">
                <a:solidFill>
                  <a:srgbClr val="0E779D"/>
                </a:solidFill>
                <a:latin typeface="Trebuchet MS" panose="020B0603020202020204" pitchFamily="34" charset="0"/>
                <a:cs typeface="Arial" panose="020B0604020202020204" pitchFamily="34" charset="0"/>
              </a:rPr>
              <a:t>		меры в</a:t>
            </a:r>
          </a:p>
          <a:p>
            <a:r>
              <a:rPr lang="ru-RU" sz="4800" b="1" dirty="0">
                <a:solidFill>
                  <a:srgbClr val="0E779D"/>
                </a:solidFill>
                <a:latin typeface="Trebuchet MS" panose="020B0603020202020204" pitchFamily="34" charset="0"/>
                <a:cs typeface="Arial" panose="020B0604020202020204" pitchFamily="34" charset="0"/>
              </a:rPr>
              <a:t>		44-ФЗ</a:t>
            </a:r>
            <a:endParaRPr lang="ru-RU" sz="1400" b="1" dirty="0">
              <a:latin typeface="Trebuchet MS" panose="020B0603020202020204" pitchFamily="34" charset="0"/>
              <a:cs typeface="Arial" panose="020B0604020202020204" pitchFamily="34" charset="0"/>
            </a:endParaRPr>
          </a:p>
        </p:txBody>
      </p:sp>
      <p:pic>
        <p:nvPicPr>
          <p:cNvPr id="5" name="Рисунок 4" descr="Сердечно-легочная реанимация со сплошной заливкой">
            <a:extLst>
              <a:ext uri="{FF2B5EF4-FFF2-40B4-BE49-F238E27FC236}">
                <a16:creationId xmlns:a16="http://schemas.microsoft.com/office/drawing/2014/main" id="{16933350-C720-4033-867A-7EDC22CA4C8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20521" y="2720001"/>
            <a:ext cx="914400" cy="914400"/>
          </a:xfrm>
          <a:prstGeom prst="rect">
            <a:avLst/>
          </a:prstGeom>
        </p:spPr>
      </p:pic>
    </p:spTree>
    <p:extLst>
      <p:ext uri="{BB962C8B-B14F-4D97-AF65-F5344CB8AC3E}">
        <p14:creationId xmlns:p14="http://schemas.microsoft.com/office/powerpoint/2010/main" val="22076198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6DB1A120-10E0-4099-AF0C-AB877C9F2398}"/>
              </a:ext>
            </a:extLst>
          </p:cNvPr>
          <p:cNvSpPr>
            <a:spLocks noGrp="1"/>
          </p:cNvSpPr>
          <p:nvPr>
            <p:ph type="sldNum" sz="quarter" idx="12"/>
          </p:nvPr>
        </p:nvSpPr>
        <p:spPr/>
        <p:txBody>
          <a:bodyPr/>
          <a:lstStyle/>
          <a:p>
            <a:fld id="{2066355A-084C-D24E-9AD2-7E4FC41EA627}" type="slidenum">
              <a:rPr lang="en-US" smtClean="0"/>
              <a:pPr/>
              <a:t>20</a:t>
            </a:fld>
            <a:endParaRPr lang="en-US" dirty="0"/>
          </a:p>
        </p:txBody>
      </p:sp>
      <p:sp>
        <p:nvSpPr>
          <p:cNvPr id="4" name="TextBox 3">
            <a:extLst>
              <a:ext uri="{FF2B5EF4-FFF2-40B4-BE49-F238E27FC236}">
                <a16:creationId xmlns:a16="http://schemas.microsoft.com/office/drawing/2014/main" id="{FD7BFF91-5340-408D-9872-82FDCD28E9EE}"/>
              </a:ext>
            </a:extLst>
          </p:cNvPr>
          <p:cNvSpPr txBox="1"/>
          <p:nvPr/>
        </p:nvSpPr>
        <p:spPr>
          <a:xfrm>
            <a:off x="2286000" y="1265686"/>
            <a:ext cx="4572000" cy="2308324"/>
          </a:xfrm>
          <a:prstGeom prst="rect">
            <a:avLst/>
          </a:prstGeom>
          <a:noFill/>
        </p:spPr>
        <p:txBody>
          <a:bodyPr wrap="square">
            <a:spAutoFit/>
          </a:bodyPr>
          <a:lstStyle/>
          <a:p>
            <a:pPr algn="ctr"/>
            <a:r>
              <a:rPr lang="ru-RU" sz="1800" b="1" dirty="0">
                <a:solidFill>
                  <a:schemeClr val="bg1"/>
                </a:solidFill>
                <a:effectLst>
                  <a:outerShdw blurRad="38100" dist="38100" dir="2700000" algn="tl">
                    <a:srgbClr val="000000">
                      <a:alpha val="43137"/>
                    </a:srgbClr>
                  </a:outerShdw>
                </a:effectLst>
                <a:highlight>
                  <a:srgbClr val="0E779D"/>
                </a:highlight>
                <a:latin typeface="Arial" panose="020B0604020202020204" pitchFamily="34" charset="0"/>
                <a:ea typeface="Calibri" panose="020F0502020204030204" pitchFamily="34" charset="0"/>
                <a:cs typeface="Arial" panose="020B0604020202020204" pitchFamily="34" charset="0"/>
              </a:rPr>
              <a:t>Очередные оптимизационные изменения</a:t>
            </a:r>
            <a:endParaRPr lang="en-US" sz="1800" b="1" dirty="0">
              <a:solidFill>
                <a:schemeClr val="bg1"/>
              </a:solidFill>
              <a:effectLst>
                <a:outerShdw blurRad="38100" dist="38100" dir="2700000" algn="tl">
                  <a:srgbClr val="000000">
                    <a:alpha val="43137"/>
                  </a:srgbClr>
                </a:outerShdw>
              </a:effectLst>
              <a:highlight>
                <a:srgbClr val="0E779D"/>
              </a:highlight>
              <a:latin typeface="Arial" panose="020B0604020202020204" pitchFamily="34" charset="0"/>
              <a:ea typeface="Calibri" panose="020F0502020204030204" pitchFamily="34" charset="0"/>
              <a:cs typeface="Arial" panose="020B0604020202020204" pitchFamily="34" charset="0"/>
            </a:endParaRPr>
          </a:p>
          <a:p>
            <a:pPr algn="ctr"/>
            <a:endParaRPr lang="en-US" b="1" dirty="0">
              <a:solidFill>
                <a:schemeClr val="bg1"/>
              </a:solidFill>
              <a:effectLst>
                <a:outerShdw blurRad="38100" dist="38100" dir="2700000" algn="tl">
                  <a:srgbClr val="000000">
                    <a:alpha val="43137"/>
                  </a:srgbClr>
                </a:outerShdw>
              </a:effectLst>
              <a:highlight>
                <a:srgbClr val="0E779D"/>
              </a:highlight>
              <a:latin typeface="Arial" panose="020B0604020202020204" pitchFamily="34" charset="0"/>
              <a:ea typeface="Calibri" panose="020F0502020204030204" pitchFamily="34" charset="0"/>
              <a:cs typeface="Arial" panose="020B0604020202020204" pitchFamily="34" charset="0"/>
            </a:endParaRPr>
          </a:p>
          <a:p>
            <a:pPr algn="ctr"/>
            <a:r>
              <a:rPr lang="ru-RU" sz="1800" b="1" dirty="0">
                <a:solidFill>
                  <a:schemeClr val="bg1"/>
                </a:solidFill>
                <a:effectLst>
                  <a:outerShdw blurRad="38100" dist="38100" dir="2700000" algn="tl">
                    <a:srgbClr val="000000">
                      <a:alpha val="43137"/>
                    </a:srgbClr>
                  </a:outerShdw>
                </a:effectLst>
                <a:highlight>
                  <a:srgbClr val="0E779D"/>
                </a:highlight>
                <a:latin typeface="Arial" panose="020B0604020202020204" pitchFamily="34" charset="0"/>
                <a:ea typeface="Calibri" panose="020F0502020204030204" pitchFamily="34" charset="0"/>
                <a:cs typeface="Arial" panose="020B0604020202020204" pitchFamily="34" charset="0"/>
              </a:rPr>
              <a:t>Федеральный закон №</a:t>
            </a:r>
            <a:r>
              <a:rPr lang="en-US" sz="1800" b="1" dirty="0">
                <a:solidFill>
                  <a:schemeClr val="bg1"/>
                </a:solidFill>
                <a:effectLst>
                  <a:outerShdw blurRad="38100" dist="38100" dir="2700000" algn="tl">
                    <a:srgbClr val="000000">
                      <a:alpha val="43137"/>
                    </a:srgbClr>
                  </a:outerShdw>
                </a:effectLst>
                <a:highlight>
                  <a:srgbClr val="0E779D"/>
                </a:highlight>
                <a:latin typeface="Arial" panose="020B0604020202020204" pitchFamily="34" charset="0"/>
                <a:ea typeface="Calibri" panose="020F0502020204030204" pitchFamily="34" charset="0"/>
                <a:cs typeface="Arial" panose="020B0604020202020204" pitchFamily="34" charset="0"/>
              </a:rPr>
              <a:t>104-</a:t>
            </a:r>
            <a:r>
              <a:rPr lang="ru-RU" sz="1800" b="1" dirty="0">
                <a:solidFill>
                  <a:schemeClr val="bg1"/>
                </a:solidFill>
                <a:effectLst>
                  <a:outerShdw blurRad="38100" dist="38100" dir="2700000" algn="tl">
                    <a:srgbClr val="000000">
                      <a:alpha val="43137"/>
                    </a:srgbClr>
                  </a:outerShdw>
                </a:effectLst>
                <a:highlight>
                  <a:srgbClr val="0E779D"/>
                </a:highlight>
                <a:latin typeface="Arial" panose="020B0604020202020204" pitchFamily="34" charset="0"/>
                <a:ea typeface="Calibri" panose="020F0502020204030204" pitchFamily="34" charset="0"/>
                <a:cs typeface="Arial" panose="020B0604020202020204" pitchFamily="34" charset="0"/>
              </a:rPr>
              <a:t>ФЗ от 16.04.2022</a:t>
            </a:r>
          </a:p>
          <a:p>
            <a:pPr algn="ctr"/>
            <a:endParaRPr lang="ru-RU" b="1" dirty="0">
              <a:solidFill>
                <a:schemeClr val="bg1"/>
              </a:solidFill>
              <a:effectLst>
                <a:outerShdw blurRad="38100" dist="38100" dir="2700000" algn="tl">
                  <a:srgbClr val="000000">
                    <a:alpha val="43137"/>
                  </a:srgbClr>
                </a:outerShdw>
              </a:effectLst>
              <a:highlight>
                <a:srgbClr val="0E779D"/>
              </a:highlight>
              <a:latin typeface="Arial" panose="020B0604020202020204" pitchFamily="34" charset="0"/>
              <a:ea typeface="Calibri" panose="020F0502020204030204" pitchFamily="34" charset="0"/>
              <a:cs typeface="Arial" panose="020B0604020202020204" pitchFamily="34" charset="0"/>
            </a:endParaRPr>
          </a:p>
          <a:p>
            <a:pPr algn="ctr"/>
            <a:r>
              <a:rPr lang="ru-RU" sz="1800" b="1" i="1" dirty="0">
                <a:solidFill>
                  <a:srgbClr val="0E779D"/>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(вступает в силу со дня опубликования – 16.04.2022)</a:t>
            </a:r>
            <a:endParaRPr lang="en-US" sz="1800" b="1" i="1" dirty="0">
              <a:solidFill>
                <a:srgbClr val="0E779D"/>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253316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21</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5" y="804208"/>
            <a:ext cx="7141995" cy="4524315"/>
          </a:xfrm>
          <a:prstGeom prst="rect">
            <a:avLst/>
          </a:prstGeom>
          <a:noFill/>
        </p:spPr>
        <p:txBody>
          <a:bodyPr wrap="square">
            <a:spAutoFit/>
          </a:bodyPr>
          <a:lstStyle/>
          <a:p>
            <a:r>
              <a:rPr lang="ru-RU" sz="1800" dirty="0">
                <a:effectLst/>
                <a:latin typeface="Times New Roman" panose="02020603050405020304" pitchFamily="18" charset="0"/>
                <a:ea typeface="Times New Roman" panose="02020603050405020304" pitchFamily="18" charset="0"/>
              </a:rPr>
              <a:t>Новое указание на </a:t>
            </a:r>
            <a:r>
              <a:rPr lang="ru-RU" sz="1800" b="1" dirty="0">
                <a:effectLst/>
                <a:latin typeface="Times New Roman" panose="02020603050405020304" pitchFamily="18" charset="0"/>
                <a:ea typeface="Times New Roman" panose="02020603050405020304" pitchFamily="18" charset="0"/>
              </a:rPr>
              <a:t>офшоры </a:t>
            </a:r>
            <a:r>
              <a:rPr lang="ru-RU" sz="1800" dirty="0">
                <a:effectLst/>
                <a:latin typeface="Times New Roman" panose="02020603050405020304" pitchFamily="18" charset="0"/>
                <a:ea typeface="Times New Roman" panose="02020603050405020304" pitchFamily="18" charset="0"/>
              </a:rPr>
              <a:t>в определении участника </a:t>
            </a:r>
            <a:r>
              <a:rPr lang="ru-RU" sz="1800" b="1" dirty="0">
                <a:effectLst/>
                <a:highlight>
                  <a:srgbClr val="FFFF00"/>
                </a:highlight>
                <a:latin typeface="Times New Roman" panose="02020603050405020304" pitchFamily="18" charset="0"/>
                <a:ea typeface="Times New Roman" panose="02020603050405020304" pitchFamily="18" charset="0"/>
              </a:rPr>
              <a:t>(с 01.01.2023)</a:t>
            </a:r>
          </a:p>
          <a:p>
            <a:endParaRPr lang="en-US" sz="1800" dirty="0">
              <a:effectLst/>
              <a:latin typeface="Times New Roman" panose="02020603050405020304" pitchFamily="18" charset="0"/>
              <a:ea typeface="Times New Roman" panose="02020603050405020304" pitchFamily="18" charset="0"/>
            </a:endParaRPr>
          </a:p>
          <a:p>
            <a:r>
              <a:rPr lang="ru-RU" sz="1800" dirty="0">
                <a:effectLst/>
                <a:latin typeface="Times New Roman" panose="02020603050405020304" pitchFamily="18" charset="0"/>
                <a:ea typeface="Times New Roman" panose="02020603050405020304" pitchFamily="18" charset="0"/>
              </a:rPr>
              <a:t>Дополнение к понятию контракта на поставку </a:t>
            </a:r>
            <a:r>
              <a:rPr lang="ru-RU" sz="1800" b="1" dirty="0">
                <a:effectLst/>
                <a:latin typeface="Times New Roman" panose="02020603050405020304" pitchFamily="18" charset="0"/>
                <a:ea typeface="Times New Roman" panose="02020603050405020304" pitchFamily="18" charset="0"/>
              </a:rPr>
              <a:t>товаров,</a:t>
            </a:r>
            <a:r>
              <a:rPr lang="ru-RU" sz="1800" b="1" dirty="0">
                <a:solidFill>
                  <a:srgbClr val="000000"/>
                </a:solidFill>
                <a:effectLst/>
                <a:latin typeface="Times New Roman" panose="02020603050405020304" pitchFamily="18" charset="0"/>
                <a:ea typeface="Times New Roman" panose="02020603050405020304" pitchFamily="18" charset="0"/>
              </a:rPr>
              <a:t> </a:t>
            </a:r>
            <a:r>
              <a:rPr lang="ru-RU" sz="1800" b="1" dirty="0">
                <a:effectLst/>
                <a:latin typeface="Times New Roman" panose="02020603050405020304" pitchFamily="18" charset="0"/>
                <a:ea typeface="Times New Roman" panose="02020603050405020304" pitchFamily="18" charset="0"/>
              </a:rPr>
              <a:t>необходимых для нормального жизнеобеспечения граждан</a:t>
            </a:r>
            <a:r>
              <a:rPr lang="ru-RU" sz="1800" dirty="0">
                <a:effectLst/>
                <a:latin typeface="Times New Roman" panose="02020603050405020304" pitchFamily="18" charset="0"/>
                <a:ea typeface="Times New Roman" panose="02020603050405020304" pitchFamily="18" charset="0"/>
              </a:rPr>
              <a:t> – </a:t>
            </a:r>
            <a:r>
              <a:rPr lang="ru-RU" sz="1800" i="1" dirty="0">
                <a:effectLst/>
                <a:latin typeface="Times New Roman" panose="02020603050405020304" pitchFamily="18" charset="0"/>
                <a:ea typeface="Times New Roman" panose="02020603050405020304" pitchFamily="18" charset="0"/>
              </a:rPr>
              <a:t>медицинские средства и технические средства реабилитации.</a:t>
            </a:r>
          </a:p>
          <a:p>
            <a:endParaRPr lang="ru-RU" dirty="0">
              <a:latin typeface="Times New Roman" panose="02020603050405020304" pitchFamily="18" charset="0"/>
              <a:ea typeface="Times New Roman" panose="02020603050405020304" pitchFamily="18" charset="0"/>
            </a:endParaRPr>
          </a:p>
          <a:p>
            <a:r>
              <a:rPr lang="ru-RU" sz="1800" b="1" dirty="0">
                <a:effectLst/>
                <a:latin typeface="Times New Roman" panose="02020603050405020304" pitchFamily="18" charset="0"/>
                <a:ea typeface="Times New Roman" panose="02020603050405020304" pitchFamily="18" charset="0"/>
              </a:rPr>
              <a:t>Независимый регистратор </a:t>
            </a:r>
            <a:r>
              <a:rPr lang="ru-RU" sz="1800" dirty="0">
                <a:effectLst/>
                <a:latin typeface="Times New Roman" panose="02020603050405020304" pitchFamily="18" charset="0"/>
                <a:ea typeface="Times New Roman" panose="02020603050405020304" pitchFamily="18" charset="0"/>
              </a:rPr>
              <a:t>будет работать на </a:t>
            </a:r>
            <a:r>
              <a:rPr lang="ru-RU" sz="1800" i="1" dirty="0">
                <a:effectLst/>
                <a:latin typeface="Times New Roman" panose="02020603050405020304" pitchFamily="18" charset="0"/>
                <a:ea typeface="Times New Roman" panose="02020603050405020304" pitchFamily="18" charset="0"/>
              </a:rPr>
              <a:t>специализированной площадке</a:t>
            </a:r>
            <a:r>
              <a:rPr lang="ru-RU" sz="1800" dirty="0">
                <a:effectLst/>
                <a:latin typeface="Times New Roman" panose="02020603050405020304" pitchFamily="18" charset="0"/>
                <a:ea typeface="Times New Roman" panose="02020603050405020304" pitchFamily="18" charset="0"/>
              </a:rPr>
              <a:t>. </a:t>
            </a:r>
            <a:r>
              <a:rPr lang="ru-RU" sz="1800" b="1" dirty="0">
                <a:effectLst/>
                <a:highlight>
                  <a:srgbClr val="FFFF00"/>
                </a:highlight>
                <a:latin typeface="Times New Roman" panose="02020603050405020304" pitchFamily="18" charset="0"/>
                <a:ea typeface="Times New Roman" panose="02020603050405020304" pitchFamily="18" charset="0"/>
              </a:rPr>
              <a:t>(с 01.01.2024)</a:t>
            </a:r>
          </a:p>
          <a:p>
            <a:r>
              <a:rPr lang="ru-RU" sz="1800" dirty="0">
                <a:effectLst/>
                <a:latin typeface="Times New Roman" panose="02020603050405020304" pitchFamily="18" charset="0"/>
                <a:ea typeface="Times New Roman" panose="02020603050405020304" pitchFamily="18" charset="0"/>
              </a:rPr>
              <a:t> </a:t>
            </a:r>
          </a:p>
          <a:p>
            <a:r>
              <a:rPr lang="ru-RU" sz="1800" b="1" dirty="0">
                <a:effectLst/>
                <a:latin typeface="Times New Roman" panose="02020603050405020304" pitchFamily="18" charset="0"/>
                <a:ea typeface="Times New Roman" panose="02020603050405020304" pitchFamily="18" charset="0"/>
              </a:rPr>
              <a:t>Информация о котировках с иностранных бирж </a:t>
            </a:r>
            <a:r>
              <a:rPr lang="ru-RU" sz="1800" dirty="0">
                <a:effectLst/>
                <a:latin typeface="Times New Roman" panose="02020603050405020304" pitchFamily="18" charset="0"/>
                <a:ea typeface="Times New Roman" panose="02020603050405020304" pitchFamily="18" charset="0"/>
              </a:rPr>
              <a:t>не применяется для обоснования НМЦК.</a:t>
            </a:r>
          </a:p>
          <a:p>
            <a:endParaRPr lang="en-US" sz="1800" i="1" dirty="0">
              <a:effectLst/>
              <a:latin typeface="Times New Roman" panose="02020603050405020304" pitchFamily="18" charset="0"/>
              <a:ea typeface="Times New Roman" panose="02020603050405020304" pitchFamily="18" charset="0"/>
            </a:endParaRPr>
          </a:p>
          <a:p>
            <a:r>
              <a:rPr lang="ru-RU" sz="1800" i="1" dirty="0">
                <a:effectLst/>
                <a:latin typeface="Times New Roman" panose="02020603050405020304" pitchFamily="18" charset="0"/>
                <a:ea typeface="Times New Roman" panose="02020603050405020304" pitchFamily="18" charset="0"/>
              </a:rPr>
              <a:t>Обоснование НМЦК, ЦК с использованием иностранной валюты не допустимо</a:t>
            </a:r>
            <a:r>
              <a:rPr lang="ru-RU" sz="1800" dirty="0">
                <a:effectLst/>
                <a:latin typeface="Times New Roman" panose="02020603050405020304" pitchFamily="18" charset="0"/>
                <a:ea typeface="Times New Roman" panose="02020603050405020304" pitchFamily="18" charset="0"/>
              </a:rPr>
              <a:t>, кроме заказчиков, действующих на территории иностранного государства (при обосновании). </a:t>
            </a:r>
            <a:r>
              <a:rPr lang="ru-RU" sz="1800" b="1" dirty="0">
                <a:effectLst/>
                <a:highlight>
                  <a:srgbClr val="FFFF00"/>
                </a:highlight>
                <a:latin typeface="Times New Roman" panose="02020603050405020304" pitchFamily="18" charset="0"/>
                <a:ea typeface="Times New Roman" panose="02020603050405020304" pitchFamily="18" charset="0"/>
              </a:rPr>
              <a:t>(с 01.04.2023)</a:t>
            </a:r>
          </a:p>
          <a:p>
            <a:endParaRPr lang="ru-RU" sz="1800" dirty="0">
              <a:effectLst/>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64CA2B93-C705-40A3-827E-733A4A68A40D}"/>
              </a:ext>
            </a:extLst>
          </p:cNvPr>
          <p:cNvSpPr txBox="1"/>
          <p:nvPr/>
        </p:nvSpPr>
        <p:spPr>
          <a:xfrm>
            <a:off x="358835" y="0"/>
            <a:ext cx="6110545" cy="584775"/>
          </a:xfrm>
          <a:prstGeom prst="rect">
            <a:avLst/>
          </a:prstGeom>
          <a:noFill/>
        </p:spPr>
        <p:txBody>
          <a:bodyPr wrap="square">
            <a:spAutoFit/>
          </a:bodyPr>
          <a:lstStyle/>
          <a:p>
            <a:pPr algn="ctr"/>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Общие изменения</a:t>
            </a:r>
          </a:p>
        </p:txBody>
      </p:sp>
    </p:spTree>
    <p:extLst>
      <p:ext uri="{BB962C8B-B14F-4D97-AF65-F5344CB8AC3E}">
        <p14:creationId xmlns:p14="http://schemas.microsoft.com/office/powerpoint/2010/main" val="3127292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22</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5" y="804208"/>
            <a:ext cx="7141995" cy="2585323"/>
          </a:xfrm>
          <a:prstGeom prst="rect">
            <a:avLst/>
          </a:prstGeom>
          <a:noFill/>
        </p:spPr>
        <p:txBody>
          <a:bodyPr wrap="square">
            <a:spAutoFit/>
          </a:bodyPr>
          <a:lstStyle/>
          <a:p>
            <a:r>
              <a:rPr lang="ru-RU" sz="1800" b="1" dirty="0">
                <a:effectLst/>
                <a:latin typeface="Times New Roman" panose="02020603050405020304" pitchFamily="18" charset="0"/>
                <a:ea typeface="Times New Roman" panose="02020603050405020304" pitchFamily="18" charset="0"/>
              </a:rPr>
              <a:t>Запрос котировок можно проводить без лимита</a:t>
            </a:r>
            <a:r>
              <a:rPr lang="ru-RU" sz="1800" dirty="0">
                <a:effectLst/>
                <a:latin typeface="Times New Roman" panose="02020603050405020304" pitchFamily="18" charset="0"/>
                <a:ea typeface="Times New Roman" panose="02020603050405020304" pitchFamily="18" charset="0"/>
              </a:rPr>
              <a:t> на поставку товаров,</a:t>
            </a:r>
            <a:r>
              <a:rPr lang="ru-RU" sz="1800" dirty="0">
                <a:solidFill>
                  <a:srgbClr val="000000"/>
                </a:solidFill>
                <a:effectLst/>
                <a:latin typeface="Times New Roman" panose="02020603050405020304" pitchFamily="18" charset="0"/>
                <a:ea typeface="Times New Roman" panose="02020603050405020304" pitchFamily="18" charset="0"/>
              </a:rPr>
              <a:t> </a:t>
            </a:r>
            <a:r>
              <a:rPr lang="ru-RU" sz="1800" dirty="0">
                <a:effectLst/>
                <a:latin typeface="Times New Roman" panose="02020603050405020304" pitchFamily="18" charset="0"/>
                <a:ea typeface="Times New Roman" panose="02020603050405020304" pitchFamily="18" charset="0"/>
              </a:rPr>
              <a:t>необходимых </a:t>
            </a:r>
            <a:r>
              <a:rPr lang="ru-RU" sz="1800" i="1" dirty="0">
                <a:effectLst/>
                <a:latin typeface="Times New Roman" panose="02020603050405020304" pitchFamily="18" charset="0"/>
                <a:ea typeface="Times New Roman" panose="02020603050405020304" pitchFamily="18" charset="0"/>
              </a:rPr>
              <a:t>для нормального жизнеобеспечения </a:t>
            </a:r>
            <a:r>
              <a:rPr lang="ru-RU" sz="1800" b="1" i="1" dirty="0">
                <a:effectLst/>
                <a:latin typeface="Times New Roman" panose="02020603050405020304" pitchFamily="18" charset="0"/>
                <a:ea typeface="Times New Roman" panose="02020603050405020304" pitchFamily="18" charset="0"/>
              </a:rPr>
              <a:t>граждан </a:t>
            </a:r>
            <a:r>
              <a:rPr lang="ru-RU" sz="1800" b="1" dirty="0">
                <a:effectLst/>
                <a:latin typeface="Times New Roman" panose="02020603050405020304" pitchFamily="18" charset="0"/>
                <a:ea typeface="Times New Roman" panose="02020603050405020304" pitchFamily="18" charset="0"/>
              </a:rPr>
              <a:t>в любых случаях </a:t>
            </a:r>
            <a:r>
              <a:rPr lang="ru-RU" sz="1800" dirty="0">
                <a:effectLst/>
                <a:latin typeface="Times New Roman" panose="02020603050405020304" pitchFamily="18" charset="0"/>
                <a:ea typeface="Times New Roman" panose="02020603050405020304" pitchFamily="18" charset="0"/>
              </a:rPr>
              <a:t>(ранее были прописаны условия, когда были проблемы с таким контрактом).</a:t>
            </a:r>
          </a:p>
          <a:p>
            <a:r>
              <a:rPr lang="ru-RU" sz="1800" dirty="0">
                <a:effectLst/>
                <a:latin typeface="Times New Roman" panose="02020603050405020304" pitchFamily="18" charset="0"/>
                <a:ea typeface="Times New Roman" panose="02020603050405020304" pitchFamily="18" charset="0"/>
              </a:rPr>
              <a:t> </a:t>
            </a:r>
          </a:p>
          <a:p>
            <a:r>
              <a:rPr lang="ru-RU" sz="1800" b="1" dirty="0">
                <a:solidFill>
                  <a:srgbClr val="FF0000"/>
                </a:solidFill>
                <a:effectLst/>
                <a:latin typeface="Times New Roman" panose="02020603050405020304" pitchFamily="18" charset="0"/>
                <a:ea typeface="Times New Roman" panose="02020603050405020304" pitchFamily="18" charset="0"/>
              </a:rPr>
              <a:t>п. 5 ч. 11 ст. 24 </a:t>
            </a:r>
            <a:r>
              <a:rPr lang="ru-RU" sz="1800" dirty="0">
                <a:effectLst/>
                <a:latin typeface="Times New Roman" panose="02020603050405020304" pitchFamily="18" charset="0"/>
                <a:ea typeface="Times New Roman" panose="02020603050405020304" pitchFamily="18" charset="0"/>
              </a:rPr>
              <a:t>Закрытые закупки осуществляют заказчики, в отношении свершаются недружественные действия иностранными государствами и введены санкции. </a:t>
            </a:r>
            <a:r>
              <a:rPr lang="ru-RU" sz="1800" b="1" dirty="0">
                <a:solidFill>
                  <a:srgbClr val="FF0000"/>
                </a:solidFill>
                <a:effectLst/>
                <a:latin typeface="Times New Roman" panose="02020603050405020304" pitchFamily="18" charset="0"/>
                <a:ea typeface="Times New Roman" panose="02020603050405020304" pitchFamily="18" charset="0"/>
              </a:rPr>
              <a:t>Заказчики, предусмотренные этим пунктом, не составляют отчет о закупках у СМП и СОНО</a:t>
            </a:r>
          </a:p>
        </p:txBody>
      </p:sp>
      <p:sp>
        <p:nvSpPr>
          <p:cNvPr id="7" name="TextBox 6">
            <a:extLst>
              <a:ext uri="{FF2B5EF4-FFF2-40B4-BE49-F238E27FC236}">
                <a16:creationId xmlns:a16="http://schemas.microsoft.com/office/drawing/2014/main" id="{E3B4E45E-703A-42E0-9369-9052172D832B}"/>
              </a:ext>
            </a:extLst>
          </p:cNvPr>
          <p:cNvSpPr txBox="1"/>
          <p:nvPr/>
        </p:nvSpPr>
        <p:spPr>
          <a:xfrm>
            <a:off x="358835" y="0"/>
            <a:ext cx="6110545" cy="584775"/>
          </a:xfrm>
          <a:prstGeom prst="rect">
            <a:avLst/>
          </a:prstGeom>
          <a:noFill/>
        </p:spPr>
        <p:txBody>
          <a:bodyPr wrap="square">
            <a:spAutoFit/>
          </a:bodyPr>
          <a:lstStyle/>
          <a:p>
            <a:pPr algn="ctr"/>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Общие изменения</a:t>
            </a:r>
          </a:p>
        </p:txBody>
      </p:sp>
    </p:spTree>
    <p:extLst>
      <p:ext uri="{BB962C8B-B14F-4D97-AF65-F5344CB8AC3E}">
        <p14:creationId xmlns:p14="http://schemas.microsoft.com/office/powerpoint/2010/main" val="36397555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23</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5" y="804208"/>
            <a:ext cx="7141995" cy="1477328"/>
          </a:xfrm>
          <a:prstGeom prst="rect">
            <a:avLst/>
          </a:prstGeom>
          <a:noFill/>
        </p:spPr>
        <p:txBody>
          <a:bodyPr wrap="square">
            <a:spAutoFit/>
          </a:bodyPr>
          <a:lstStyle/>
          <a:p>
            <a:r>
              <a:rPr lang="ru-RU" sz="1800" dirty="0">
                <a:effectLst/>
                <a:latin typeface="Times New Roman" panose="02020603050405020304" pitchFamily="18" charset="0"/>
                <a:ea typeface="Times New Roman" panose="02020603050405020304" pitchFamily="18" charset="0"/>
              </a:rPr>
              <a:t>Исправлена неточность в совместных закупах, вынуждавшая всех заключать контракт (даже организатора, осуществляющего исключительно полномочия по отбору победителя). </a:t>
            </a:r>
            <a:r>
              <a:rPr lang="ru-RU" sz="1800" dirty="0">
                <a:effectLst/>
                <a:highlight>
                  <a:srgbClr val="FFFF00"/>
                </a:highlight>
                <a:latin typeface="Times New Roman" panose="02020603050405020304" pitchFamily="18" charset="0"/>
                <a:ea typeface="Times New Roman" panose="02020603050405020304" pitchFamily="18" charset="0"/>
              </a:rPr>
              <a:t>(с 01.01.2023)</a:t>
            </a:r>
          </a:p>
          <a:p>
            <a:r>
              <a:rPr lang="ru-RU" sz="1800" dirty="0">
                <a:effectLst/>
                <a:latin typeface="Times New Roman" panose="02020603050405020304" pitchFamily="18" charset="0"/>
                <a:ea typeface="Times New Roman" panose="02020603050405020304" pitchFamily="18" charset="0"/>
              </a:rPr>
              <a:t> </a:t>
            </a:r>
          </a:p>
          <a:p>
            <a:r>
              <a:rPr lang="ru-RU" sz="1800" dirty="0">
                <a:effectLst/>
                <a:latin typeface="Times New Roman" panose="02020603050405020304" pitchFamily="18" charset="0"/>
                <a:ea typeface="Times New Roman" panose="02020603050405020304" pitchFamily="18" charset="0"/>
              </a:rPr>
              <a:t>Поправили изменение существенных условий контракта по </a:t>
            </a:r>
            <a:r>
              <a:rPr lang="ru-RU" sz="1800" b="1" dirty="0">
                <a:solidFill>
                  <a:srgbClr val="FF0000"/>
                </a:solidFill>
                <a:effectLst/>
                <a:latin typeface="Times New Roman" panose="02020603050405020304" pitchFamily="18" charset="0"/>
                <a:ea typeface="Times New Roman" panose="02020603050405020304" pitchFamily="18" charset="0"/>
              </a:rPr>
              <a:t>ч. 2 ст. 34</a:t>
            </a:r>
          </a:p>
        </p:txBody>
      </p:sp>
      <p:sp>
        <p:nvSpPr>
          <p:cNvPr id="4" name="TextBox 3">
            <a:extLst>
              <a:ext uri="{FF2B5EF4-FFF2-40B4-BE49-F238E27FC236}">
                <a16:creationId xmlns:a16="http://schemas.microsoft.com/office/drawing/2014/main" id="{4128A0CD-AB81-4A83-8DA6-117BEF87A13E}"/>
              </a:ext>
            </a:extLst>
          </p:cNvPr>
          <p:cNvSpPr txBox="1"/>
          <p:nvPr/>
        </p:nvSpPr>
        <p:spPr>
          <a:xfrm>
            <a:off x="358835" y="0"/>
            <a:ext cx="6110545" cy="584775"/>
          </a:xfrm>
          <a:prstGeom prst="rect">
            <a:avLst/>
          </a:prstGeom>
          <a:noFill/>
        </p:spPr>
        <p:txBody>
          <a:bodyPr wrap="square">
            <a:spAutoFit/>
          </a:bodyPr>
          <a:lstStyle/>
          <a:p>
            <a:pPr algn="ctr"/>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Общие изменения</a:t>
            </a:r>
          </a:p>
        </p:txBody>
      </p:sp>
    </p:spTree>
    <p:extLst>
      <p:ext uri="{BB962C8B-B14F-4D97-AF65-F5344CB8AC3E}">
        <p14:creationId xmlns:p14="http://schemas.microsoft.com/office/powerpoint/2010/main" val="15748382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24</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03834" y="655152"/>
            <a:ext cx="8785164" cy="2585323"/>
          </a:xfrm>
          <a:prstGeom prst="rect">
            <a:avLst/>
          </a:prstGeom>
          <a:noFill/>
        </p:spPr>
        <p:txBody>
          <a:bodyPr wrap="square">
            <a:spAutoFit/>
          </a:bodyPr>
          <a:lstStyle/>
          <a:p>
            <a:r>
              <a:rPr lang="ru-RU" sz="1800" dirty="0">
                <a:effectLst/>
                <a:latin typeface="Times New Roman" panose="02020603050405020304" pitchFamily="18" charset="0"/>
                <a:ea typeface="Times New Roman" panose="02020603050405020304" pitchFamily="18" charset="0"/>
              </a:rPr>
              <a:t>При применении антидемпинговых мер – </a:t>
            </a:r>
            <a:r>
              <a:rPr lang="ru-RU" sz="1800" i="1" u="sng" dirty="0">
                <a:effectLst/>
                <a:latin typeface="Times New Roman" panose="02020603050405020304" pitchFamily="18" charset="0"/>
                <a:ea typeface="Times New Roman" panose="02020603050405020304" pitchFamily="18" charset="0"/>
              </a:rPr>
              <a:t>убрали протокол решения комиссии </a:t>
            </a:r>
            <a:r>
              <a:rPr lang="ru-RU" sz="1800" dirty="0">
                <a:effectLst/>
                <a:latin typeface="Times New Roman" panose="02020603050405020304" pitchFamily="18" charset="0"/>
                <a:ea typeface="Times New Roman" panose="02020603050405020304" pitchFamily="18" charset="0"/>
              </a:rPr>
              <a:t>по осуществлению закупок о признании уклонистом при невыполнении антидемпинговых требований из </a:t>
            </a:r>
            <a:r>
              <a:rPr lang="ru-RU" sz="1800" b="1" dirty="0">
                <a:solidFill>
                  <a:srgbClr val="FF0000"/>
                </a:solidFill>
                <a:effectLst/>
                <a:latin typeface="Times New Roman" panose="02020603050405020304" pitchFamily="18" charset="0"/>
                <a:ea typeface="Times New Roman" panose="02020603050405020304" pitchFamily="18" charset="0"/>
              </a:rPr>
              <a:t>части 5 статьи 37</a:t>
            </a:r>
            <a:r>
              <a:rPr lang="ru-RU" sz="1800" dirty="0">
                <a:effectLst/>
                <a:latin typeface="Times New Roman" panose="02020603050405020304" pitchFamily="18" charset="0"/>
                <a:ea typeface="Times New Roman" panose="02020603050405020304" pitchFamily="18" charset="0"/>
              </a:rPr>
              <a:t>. </a:t>
            </a:r>
            <a:r>
              <a:rPr lang="ru-RU" sz="1800" dirty="0">
                <a:effectLst/>
                <a:highlight>
                  <a:srgbClr val="FFFF00"/>
                </a:highlight>
                <a:latin typeface="Times New Roman" panose="02020603050405020304" pitchFamily="18" charset="0"/>
                <a:ea typeface="Times New Roman" panose="02020603050405020304" pitchFamily="18" charset="0"/>
              </a:rPr>
              <a:t>(с 01.01.2023)</a:t>
            </a:r>
          </a:p>
          <a:p>
            <a:r>
              <a:rPr lang="ru-RU" sz="1800" dirty="0">
                <a:effectLst/>
                <a:latin typeface="Times New Roman" panose="02020603050405020304" pitchFamily="18" charset="0"/>
                <a:ea typeface="Times New Roman" panose="02020603050405020304" pitchFamily="18" charset="0"/>
              </a:rPr>
              <a:t> </a:t>
            </a:r>
          </a:p>
          <a:p>
            <a:r>
              <a:rPr lang="ru-RU" sz="1800" b="1" dirty="0">
                <a:effectLst/>
                <a:latin typeface="Times New Roman" panose="02020603050405020304" pitchFamily="18" charset="0"/>
                <a:ea typeface="Times New Roman" panose="02020603050405020304" pitchFamily="18" charset="0"/>
              </a:rPr>
              <a:t>В извещении </a:t>
            </a:r>
            <a:r>
              <a:rPr lang="ru-RU" sz="1800" dirty="0">
                <a:effectLst/>
                <a:latin typeface="Times New Roman" panose="02020603050405020304" pitchFamily="18" charset="0"/>
                <a:ea typeface="Times New Roman" panose="02020603050405020304" pitchFamily="18" charset="0"/>
              </a:rPr>
              <a:t>заменили требования к участнику по </a:t>
            </a:r>
            <a:r>
              <a:rPr lang="ru-RU" sz="1800" b="1" dirty="0">
                <a:solidFill>
                  <a:srgbClr val="FF0000"/>
                </a:solidFill>
                <a:effectLst/>
                <a:latin typeface="Times New Roman" panose="02020603050405020304" pitchFamily="18" charset="0"/>
                <a:ea typeface="Times New Roman" panose="02020603050405020304" pitchFamily="18" charset="0"/>
              </a:rPr>
              <a:t>п. 1 ч. 1 ст. 31</a:t>
            </a:r>
            <a:r>
              <a:rPr lang="ru-RU" sz="1800" dirty="0">
                <a:solidFill>
                  <a:srgbClr val="FF0000"/>
                </a:solidFill>
                <a:effectLst/>
                <a:latin typeface="Times New Roman" panose="02020603050405020304" pitchFamily="18" charset="0"/>
                <a:ea typeface="Times New Roman" panose="02020603050405020304" pitchFamily="18" charset="0"/>
              </a:rPr>
              <a:t> </a:t>
            </a:r>
            <a:r>
              <a:rPr lang="ru-RU" sz="1800" dirty="0">
                <a:effectLst/>
                <a:latin typeface="Times New Roman" panose="02020603050405020304" pitchFamily="18" charset="0"/>
                <a:ea typeface="Times New Roman" panose="02020603050405020304" pitchFamily="18" charset="0"/>
              </a:rPr>
              <a:t>на требования по </a:t>
            </a:r>
            <a:r>
              <a:rPr lang="ru-RU" sz="1800" b="1" dirty="0">
                <a:solidFill>
                  <a:srgbClr val="FF0000"/>
                </a:solidFill>
                <a:effectLst/>
                <a:latin typeface="Times New Roman" panose="02020603050405020304" pitchFamily="18" charset="0"/>
                <a:ea typeface="Times New Roman" panose="02020603050405020304" pitchFamily="18" charset="0"/>
              </a:rPr>
              <a:t>части 1 статьи 31 </a:t>
            </a:r>
            <a:r>
              <a:rPr lang="ru-RU" sz="1800" dirty="0">
                <a:effectLst/>
                <a:latin typeface="Times New Roman" panose="02020603050405020304" pitchFamily="18" charset="0"/>
                <a:ea typeface="Times New Roman" panose="02020603050405020304" pitchFamily="18" charset="0"/>
              </a:rPr>
              <a:t>и добавили </a:t>
            </a:r>
            <a:r>
              <a:rPr lang="ru-RU" sz="1800" i="1" u="sng" dirty="0">
                <a:effectLst/>
                <a:latin typeface="Times New Roman" panose="02020603050405020304" pitchFamily="18" charset="0"/>
                <a:ea typeface="Times New Roman" panose="02020603050405020304" pitchFamily="18" charset="0"/>
              </a:rPr>
              <a:t>указание на казначейское сопровождение </a:t>
            </a:r>
            <a:r>
              <a:rPr lang="ru-RU" sz="1800" dirty="0">
                <a:effectLst/>
                <a:latin typeface="Times New Roman" panose="02020603050405020304" pitchFamily="18" charset="0"/>
                <a:ea typeface="Times New Roman" panose="02020603050405020304" pitchFamily="18" charset="0"/>
              </a:rPr>
              <a:t>(было только банковское).</a:t>
            </a:r>
          </a:p>
          <a:p>
            <a:r>
              <a:rPr lang="ru-RU" sz="1800" dirty="0">
                <a:effectLst/>
                <a:latin typeface="Times New Roman" panose="02020603050405020304" pitchFamily="18" charset="0"/>
                <a:ea typeface="Times New Roman" panose="02020603050405020304" pitchFamily="18" charset="0"/>
              </a:rPr>
              <a:t> </a:t>
            </a:r>
          </a:p>
          <a:p>
            <a:endParaRPr lang="ru-RU" sz="1800" dirty="0">
              <a:effectLst/>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51F77816-088B-4354-BC52-835D1EE07371}"/>
              </a:ext>
            </a:extLst>
          </p:cNvPr>
          <p:cNvSpPr txBox="1"/>
          <p:nvPr/>
        </p:nvSpPr>
        <p:spPr>
          <a:xfrm>
            <a:off x="358835" y="0"/>
            <a:ext cx="6110545" cy="584775"/>
          </a:xfrm>
          <a:prstGeom prst="rect">
            <a:avLst/>
          </a:prstGeom>
          <a:noFill/>
        </p:spPr>
        <p:txBody>
          <a:bodyPr wrap="square">
            <a:spAutoFit/>
          </a:bodyPr>
          <a:lstStyle/>
          <a:p>
            <a:pPr algn="ctr"/>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Общие изменения</a:t>
            </a:r>
          </a:p>
        </p:txBody>
      </p:sp>
    </p:spTree>
    <p:extLst>
      <p:ext uri="{BB962C8B-B14F-4D97-AF65-F5344CB8AC3E}">
        <p14:creationId xmlns:p14="http://schemas.microsoft.com/office/powerpoint/2010/main" val="38154750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25</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03834" y="655152"/>
            <a:ext cx="8785164" cy="2862322"/>
          </a:xfrm>
          <a:prstGeom prst="rect">
            <a:avLst/>
          </a:prstGeom>
          <a:noFill/>
        </p:spPr>
        <p:txBody>
          <a:bodyPr wrap="square">
            <a:spAutoFit/>
          </a:bodyPr>
          <a:lstStyle/>
          <a:p>
            <a:r>
              <a:rPr lang="ru-RU" sz="1800" b="1" dirty="0">
                <a:effectLst/>
                <a:latin typeface="Times New Roman" panose="02020603050405020304" pitchFamily="18" charset="0"/>
                <a:ea typeface="Times New Roman" panose="02020603050405020304" pitchFamily="18" charset="0"/>
              </a:rPr>
              <a:t>В составе заявки</a:t>
            </a:r>
            <a:r>
              <a:rPr lang="ru-RU" sz="1800" dirty="0">
                <a:effectLst/>
                <a:latin typeface="Times New Roman" panose="02020603050405020304" pitchFamily="18" charset="0"/>
                <a:ea typeface="Times New Roman" panose="02020603050405020304" pitchFamily="18" charset="0"/>
              </a:rPr>
              <a:t> заменили информацию, указанную в </a:t>
            </a:r>
            <a:r>
              <a:rPr lang="ru-RU" sz="1800" b="1" dirty="0">
                <a:solidFill>
                  <a:srgbClr val="FF0000"/>
                </a:solidFill>
                <a:effectLst/>
                <a:latin typeface="Times New Roman" panose="02020603050405020304" pitchFamily="18" charset="0"/>
                <a:ea typeface="Times New Roman" panose="02020603050405020304" pitchFamily="18" charset="0"/>
              </a:rPr>
              <a:t>п. 2 и 3 ч. 3 ст. 104 </a:t>
            </a:r>
            <a:r>
              <a:rPr lang="ru-RU" sz="1800" dirty="0">
                <a:effectLst/>
                <a:latin typeface="Times New Roman" panose="02020603050405020304" pitchFamily="18" charset="0"/>
                <a:ea typeface="Times New Roman" panose="02020603050405020304" pitchFamily="18" charset="0"/>
              </a:rPr>
              <a:t>на текстовое описание.</a:t>
            </a:r>
          </a:p>
          <a:p>
            <a:r>
              <a:rPr lang="ru-RU" sz="1800" dirty="0">
                <a:effectLst/>
                <a:latin typeface="Times New Roman" panose="02020603050405020304" pitchFamily="18" charset="0"/>
                <a:ea typeface="Times New Roman" panose="02020603050405020304" pitchFamily="18" charset="0"/>
              </a:rPr>
              <a:t> </a:t>
            </a:r>
          </a:p>
          <a:p>
            <a:r>
              <a:rPr lang="ru-RU" sz="1800" dirty="0">
                <a:effectLst/>
                <a:latin typeface="Times New Roman" panose="02020603050405020304" pitchFamily="18" charset="0"/>
                <a:ea typeface="Times New Roman" panose="02020603050405020304" pitchFamily="18" charset="0"/>
              </a:rPr>
              <a:t>При </a:t>
            </a:r>
            <a:r>
              <a:rPr lang="ru-RU" sz="1800" i="1" u="sng" dirty="0">
                <a:effectLst/>
                <a:latin typeface="Times New Roman" panose="02020603050405020304" pitchFamily="18" charset="0"/>
                <a:ea typeface="Times New Roman" panose="02020603050405020304" pitchFamily="18" charset="0"/>
              </a:rPr>
              <a:t>третьем отклонении в квартал </a:t>
            </a:r>
            <a:r>
              <a:rPr lang="ru-RU" sz="1800" dirty="0">
                <a:effectLst/>
                <a:latin typeface="Times New Roman" panose="02020603050405020304" pitchFamily="18" charset="0"/>
                <a:ea typeface="Times New Roman" panose="02020603050405020304" pitchFamily="18" charset="0"/>
              </a:rPr>
              <a:t>на одной площадке – обеспечение заявки изымается </a:t>
            </a:r>
            <a:r>
              <a:rPr lang="ru-RU" sz="1800" b="1" dirty="0">
                <a:solidFill>
                  <a:srgbClr val="FF0000"/>
                </a:solidFill>
                <a:effectLst/>
                <a:latin typeface="Times New Roman" panose="02020603050405020304" pitchFamily="18" charset="0"/>
                <a:ea typeface="Times New Roman" panose="02020603050405020304" pitchFamily="18" charset="0"/>
              </a:rPr>
              <a:t>через 15 дней </a:t>
            </a:r>
            <a:r>
              <a:rPr lang="ru-RU" sz="1800" dirty="0">
                <a:effectLst/>
                <a:latin typeface="Times New Roman" panose="02020603050405020304" pitchFamily="18" charset="0"/>
                <a:ea typeface="Times New Roman" panose="02020603050405020304" pitchFamily="18" charset="0"/>
              </a:rPr>
              <a:t>(независимая гарантия, гарантия должна содержать такое условие). </a:t>
            </a:r>
            <a:r>
              <a:rPr lang="ru-RU" sz="1800" dirty="0">
                <a:effectLst/>
                <a:highlight>
                  <a:srgbClr val="FFFF00"/>
                </a:highlight>
                <a:latin typeface="Times New Roman" panose="02020603050405020304" pitchFamily="18" charset="0"/>
                <a:ea typeface="Times New Roman" panose="02020603050405020304" pitchFamily="18" charset="0"/>
              </a:rPr>
              <a:t>(с 01.01.2023)</a:t>
            </a:r>
          </a:p>
          <a:p>
            <a:endParaRPr lang="ru-RU" sz="1800" dirty="0">
              <a:effectLst/>
              <a:highlight>
                <a:srgbClr val="FFFF00"/>
              </a:highlight>
              <a:latin typeface="Times New Roman" panose="02020603050405020304" pitchFamily="18" charset="0"/>
              <a:ea typeface="Times New Roman" panose="02020603050405020304" pitchFamily="18" charset="0"/>
            </a:endParaRPr>
          </a:p>
          <a:p>
            <a:r>
              <a:rPr lang="ru-RU" sz="1800" dirty="0">
                <a:effectLst/>
                <a:latin typeface="Times New Roman" panose="02020603050405020304" pitchFamily="18" charset="0"/>
                <a:ea typeface="Times New Roman" panose="02020603050405020304" pitchFamily="18" charset="0"/>
              </a:rPr>
              <a:t>Информация о жалобах и проверках в части закрытых процедур не размещается на ОС и СМИ</a:t>
            </a:r>
            <a:r>
              <a:rPr lang="ru-RU" sz="1800" dirty="0">
                <a:effectLst/>
                <a:highlight>
                  <a:srgbClr val="FFFF00"/>
                </a:highlight>
                <a:latin typeface="Times New Roman" panose="02020603050405020304" pitchFamily="18" charset="0"/>
                <a:ea typeface="Times New Roman" panose="02020603050405020304" pitchFamily="18" charset="0"/>
              </a:rPr>
              <a:t> (с 01.04.2023)</a:t>
            </a:r>
          </a:p>
          <a:p>
            <a:endParaRPr lang="ru-RU"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679223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26</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03834" y="675777"/>
            <a:ext cx="8785164" cy="4247317"/>
          </a:xfrm>
          <a:prstGeom prst="rect">
            <a:avLst/>
          </a:prstGeom>
          <a:noFill/>
        </p:spPr>
        <p:txBody>
          <a:bodyPr wrap="square">
            <a:spAutoFit/>
          </a:bodyPr>
          <a:lstStyle/>
          <a:p>
            <a:r>
              <a:rPr lang="ru-RU" sz="1800" b="1" dirty="0">
                <a:effectLst/>
                <a:latin typeface="Times New Roman" panose="02020603050405020304" pitchFamily="18" charset="0"/>
                <a:ea typeface="Times New Roman" panose="02020603050405020304" pitchFamily="18" charset="0"/>
              </a:rPr>
              <a:t>Срок оплаты контракта по результатам закупки, извещение о которой было размещено в ЕИС</a:t>
            </a:r>
            <a:r>
              <a:rPr lang="ru-RU" sz="1800" dirty="0">
                <a:effectLst/>
                <a:latin typeface="Times New Roman" panose="02020603050405020304" pitchFamily="18" charset="0"/>
                <a:ea typeface="Times New Roman" panose="02020603050405020304" pitchFamily="18" charset="0"/>
              </a:rPr>
              <a:t> </a:t>
            </a:r>
            <a:r>
              <a:rPr lang="ru-RU" sz="1800" b="1" dirty="0">
                <a:effectLst/>
                <a:highlight>
                  <a:srgbClr val="FFFF00"/>
                </a:highlight>
                <a:latin typeface="Times New Roman" panose="02020603050405020304" pitchFamily="18" charset="0"/>
                <a:ea typeface="Times New Roman" panose="02020603050405020304" pitchFamily="18" charset="0"/>
              </a:rPr>
              <a:t>с 1 мая 2022</a:t>
            </a:r>
            <a:r>
              <a:rPr lang="ru-RU" sz="1800" b="1" dirty="0">
                <a:effectLst/>
                <a:latin typeface="Times New Roman" panose="02020603050405020304" pitchFamily="18" charset="0"/>
                <a:ea typeface="Times New Roman" panose="02020603050405020304" pitchFamily="18" charset="0"/>
              </a:rPr>
              <a:t> </a:t>
            </a:r>
            <a:r>
              <a:rPr lang="ru-RU" sz="1800" dirty="0">
                <a:effectLst/>
                <a:latin typeface="Times New Roman" panose="02020603050405020304" pitchFamily="18" charset="0"/>
                <a:ea typeface="Times New Roman" panose="02020603050405020304" pitchFamily="18" charset="0"/>
              </a:rPr>
              <a:t>– </a:t>
            </a:r>
            <a:r>
              <a:rPr lang="ru-RU" sz="1800" b="1" u="sng" dirty="0">
                <a:solidFill>
                  <a:srgbClr val="FF0000"/>
                </a:solidFill>
                <a:effectLst/>
                <a:latin typeface="Times New Roman" panose="02020603050405020304" pitchFamily="18" charset="0"/>
                <a:ea typeface="Times New Roman" panose="02020603050405020304" pitchFamily="18" charset="0"/>
              </a:rPr>
              <a:t>не более 7 </a:t>
            </a:r>
            <a:r>
              <a:rPr lang="ru-RU" sz="1800" b="1" u="sng" dirty="0" err="1">
                <a:solidFill>
                  <a:srgbClr val="FF0000"/>
                </a:solidFill>
                <a:effectLst/>
                <a:latin typeface="Times New Roman" panose="02020603050405020304" pitchFamily="18" charset="0"/>
                <a:ea typeface="Times New Roman" panose="02020603050405020304" pitchFamily="18" charset="0"/>
              </a:rPr>
              <a:t>р.д</a:t>
            </a:r>
            <a:r>
              <a:rPr lang="ru-RU" sz="1800" b="1" u="sng" dirty="0">
                <a:solidFill>
                  <a:srgbClr val="FF0000"/>
                </a:solidFill>
                <a:effectLst/>
                <a:latin typeface="Times New Roman" panose="02020603050405020304" pitchFamily="18" charset="0"/>
                <a:ea typeface="Times New Roman" panose="02020603050405020304" pitchFamily="18" charset="0"/>
              </a:rPr>
              <a:t>.</a:t>
            </a:r>
            <a:r>
              <a:rPr lang="ru-RU" sz="1800" dirty="0">
                <a:solidFill>
                  <a:srgbClr val="FF0000"/>
                </a:solidFill>
                <a:effectLst/>
                <a:latin typeface="Times New Roman" panose="02020603050405020304" pitchFamily="18" charset="0"/>
                <a:ea typeface="Times New Roman" panose="02020603050405020304" pitchFamily="18" charset="0"/>
              </a:rPr>
              <a:t> </a:t>
            </a:r>
            <a:r>
              <a:rPr lang="ru-RU" sz="1800" i="1" dirty="0">
                <a:effectLst/>
                <a:latin typeface="Times New Roman" panose="02020603050405020304" pitchFamily="18" charset="0"/>
                <a:ea typeface="Times New Roman" panose="02020603050405020304" pitchFamily="18" charset="0"/>
              </a:rPr>
              <a:t>(применяются в отношении заказчиков, </a:t>
            </a:r>
            <a:r>
              <a:rPr lang="ru-RU" sz="1800" i="1" u="sng" dirty="0">
                <a:effectLst/>
                <a:latin typeface="Times New Roman" panose="02020603050405020304" pitchFamily="18" charset="0"/>
                <a:ea typeface="Times New Roman" panose="02020603050405020304" pitchFamily="18" charset="0"/>
              </a:rPr>
              <a:t>не являющихся федеральными органами </a:t>
            </a:r>
            <a:r>
              <a:rPr lang="ru-RU" sz="1800" i="1" dirty="0">
                <a:effectLst/>
                <a:latin typeface="Times New Roman" panose="02020603050405020304" pitchFamily="18" charset="0"/>
                <a:ea typeface="Times New Roman" panose="02020603050405020304" pitchFamily="18" charset="0"/>
              </a:rPr>
              <a:t>исполнительной власти, автономными и бюджетными учреждениями, </a:t>
            </a:r>
            <a:r>
              <a:rPr lang="ru-RU" sz="1800" b="1" i="1"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созданными</a:t>
            </a:r>
            <a:r>
              <a:rPr lang="ru-RU" sz="1800" i="1" dirty="0">
                <a:effectLst/>
                <a:latin typeface="Times New Roman" panose="02020603050405020304" pitchFamily="18" charset="0"/>
                <a:ea typeface="Times New Roman" panose="02020603050405020304" pitchFamily="18" charset="0"/>
              </a:rPr>
              <a:t> Российской Федерацией</a:t>
            </a:r>
            <a:r>
              <a:rPr lang="ru-RU" sz="1800" i="1" dirty="0">
                <a:effectLst/>
                <a:highlight>
                  <a:srgbClr val="FFFF00"/>
                </a:highlight>
                <a:latin typeface="Times New Roman" panose="02020603050405020304" pitchFamily="18" charset="0"/>
                <a:ea typeface="Times New Roman" panose="02020603050405020304" pitchFamily="18" charset="0"/>
              </a:rPr>
              <a:t>, с 1 июля 2022 года </a:t>
            </a:r>
            <a:r>
              <a:rPr lang="ru-RU" sz="1800" i="1" dirty="0">
                <a:effectLst/>
                <a:latin typeface="Times New Roman" panose="02020603050405020304" pitchFamily="18" charset="0"/>
                <a:ea typeface="Times New Roman" panose="02020603050405020304" pitchFamily="18" charset="0"/>
              </a:rPr>
              <a:t>при определении такими заказчиками поставщиков (подрядчиков, исполнителей), если извещения об осуществлении закупок размещены в единой информационной системе либо приглашения принять участие в закупках направлены с </a:t>
            </a:r>
            <a:r>
              <a:rPr lang="ru-RU" sz="1800" i="1" dirty="0">
                <a:effectLst/>
                <a:highlight>
                  <a:srgbClr val="FFFF00"/>
                </a:highlight>
                <a:latin typeface="Times New Roman" panose="02020603050405020304" pitchFamily="18" charset="0"/>
                <a:ea typeface="Times New Roman" panose="02020603050405020304" pitchFamily="18" charset="0"/>
              </a:rPr>
              <a:t>1 июля 2022 года</a:t>
            </a:r>
            <a:r>
              <a:rPr lang="ru-RU" sz="1800" i="1" dirty="0">
                <a:effectLst/>
                <a:latin typeface="Times New Roman" panose="02020603050405020304" pitchFamily="18" charset="0"/>
                <a:ea typeface="Times New Roman" panose="02020603050405020304" pitchFamily="18" charset="0"/>
              </a:rPr>
              <a:t>, или при заключении такими заказчиками </a:t>
            </a:r>
            <a:r>
              <a:rPr lang="ru-RU" sz="1800" i="1" dirty="0">
                <a:effectLst/>
                <a:highlight>
                  <a:srgbClr val="FFFF00"/>
                </a:highlight>
                <a:latin typeface="Times New Roman" panose="02020603050405020304" pitchFamily="18" charset="0"/>
                <a:ea typeface="Times New Roman" panose="02020603050405020304" pitchFamily="18" charset="0"/>
              </a:rPr>
              <a:t>с 1 июля 2022 года </a:t>
            </a:r>
            <a:r>
              <a:rPr lang="ru-RU" sz="1800" i="1" dirty="0">
                <a:effectLst/>
                <a:latin typeface="Times New Roman" panose="02020603050405020304" pitchFamily="18" charset="0"/>
                <a:ea typeface="Times New Roman" panose="02020603050405020304" pitchFamily="18" charset="0"/>
              </a:rPr>
              <a:t>контрактов с единственными поставщиками (подрядчиками, исполнителями))</a:t>
            </a:r>
            <a:r>
              <a:rPr lang="ru-RU" sz="1800" dirty="0">
                <a:effectLst/>
                <a:latin typeface="Times New Roman" panose="02020603050405020304" pitchFamily="18" charset="0"/>
                <a:ea typeface="Times New Roman" panose="02020603050405020304" pitchFamily="18" charset="0"/>
              </a:rPr>
              <a:t> кроме:</a:t>
            </a:r>
          </a:p>
          <a:p>
            <a:pPr marL="342900" lvl="0" indent="-342900">
              <a:buFont typeface="+mj-lt"/>
              <a:buAutoNum type="arabicPeriod"/>
            </a:pPr>
            <a:r>
              <a:rPr lang="ru-RU" sz="1800" dirty="0">
                <a:effectLst/>
                <a:latin typeface="Times New Roman" panose="02020603050405020304" pitchFamily="18" charset="0"/>
                <a:ea typeface="Times New Roman" panose="02020603050405020304" pitchFamily="18" charset="0"/>
              </a:rPr>
              <a:t>Иной срок установлен законодательством РФ</a:t>
            </a:r>
          </a:p>
          <a:p>
            <a:pPr marL="342900" lvl="0" indent="-342900">
              <a:buFont typeface="+mj-lt"/>
              <a:buAutoNum type="arabicPeriod"/>
            </a:pPr>
            <a:r>
              <a:rPr lang="ru-RU" sz="1800" dirty="0">
                <a:effectLst/>
                <a:latin typeface="Times New Roman" panose="02020603050405020304" pitchFamily="18" charset="0"/>
                <a:ea typeface="Times New Roman" panose="02020603050405020304" pitchFamily="18" charset="0"/>
              </a:rPr>
              <a:t>Документ о приемке не оформляется через ЕИС – оплата не более </a:t>
            </a:r>
            <a:r>
              <a:rPr lang="ru-RU" sz="1800" b="1" dirty="0">
                <a:solidFill>
                  <a:srgbClr val="FF0000"/>
                </a:solidFill>
                <a:effectLst/>
                <a:latin typeface="Times New Roman" panose="02020603050405020304" pitchFamily="18" charset="0"/>
                <a:ea typeface="Times New Roman" panose="02020603050405020304" pitchFamily="18" charset="0"/>
              </a:rPr>
              <a:t>10 </a:t>
            </a:r>
            <a:r>
              <a:rPr lang="ru-RU" sz="1800" b="1" dirty="0" err="1">
                <a:solidFill>
                  <a:srgbClr val="FF0000"/>
                </a:solidFill>
                <a:effectLst/>
                <a:latin typeface="Times New Roman" panose="02020603050405020304" pitchFamily="18" charset="0"/>
                <a:ea typeface="Times New Roman" panose="02020603050405020304" pitchFamily="18" charset="0"/>
              </a:rPr>
              <a:t>р.д</a:t>
            </a:r>
            <a:r>
              <a:rPr lang="ru-RU" sz="1800" b="1" dirty="0">
                <a:solidFill>
                  <a:srgbClr val="FF0000"/>
                </a:solidFill>
                <a:effectLst/>
                <a:latin typeface="Times New Roman" panose="02020603050405020304" pitchFamily="18" charset="0"/>
                <a:ea typeface="Times New Roman" panose="02020603050405020304" pitchFamily="18" charset="0"/>
              </a:rPr>
              <a:t>.</a:t>
            </a:r>
            <a:r>
              <a:rPr lang="ru-RU" sz="1800" dirty="0">
                <a:effectLst/>
                <a:latin typeface="Times New Roman" panose="02020603050405020304" pitchFamily="18" charset="0"/>
                <a:ea typeface="Times New Roman" panose="02020603050405020304" pitchFamily="18" charset="0"/>
              </a:rPr>
              <a:t> в таком случае</a:t>
            </a:r>
          </a:p>
          <a:p>
            <a:pPr marL="342900" lvl="0" indent="-342900">
              <a:buFont typeface="+mj-lt"/>
              <a:buAutoNum type="arabicPeriod"/>
            </a:pPr>
            <a:r>
              <a:rPr lang="ru-RU" sz="1800" dirty="0">
                <a:effectLst/>
                <a:latin typeface="Times New Roman" panose="02020603050405020304" pitchFamily="18" charset="0"/>
                <a:ea typeface="Times New Roman" panose="02020603050405020304" pitchFamily="18" charset="0"/>
              </a:rPr>
              <a:t>Если предусмотрено казначейское сопровождение в том числе в части авансирования – оплата не более </a:t>
            </a:r>
            <a:r>
              <a:rPr lang="ru-RU" sz="1800" b="1" dirty="0">
                <a:solidFill>
                  <a:srgbClr val="FF0000"/>
                </a:solidFill>
                <a:effectLst/>
                <a:latin typeface="Times New Roman" panose="02020603050405020304" pitchFamily="18" charset="0"/>
                <a:ea typeface="Times New Roman" panose="02020603050405020304" pitchFamily="18" charset="0"/>
              </a:rPr>
              <a:t>10 </a:t>
            </a:r>
            <a:r>
              <a:rPr lang="ru-RU" sz="1800" b="1" dirty="0" err="1">
                <a:solidFill>
                  <a:srgbClr val="FF0000"/>
                </a:solidFill>
                <a:effectLst/>
                <a:latin typeface="Times New Roman" panose="02020603050405020304" pitchFamily="18" charset="0"/>
                <a:ea typeface="Times New Roman" panose="02020603050405020304" pitchFamily="18" charset="0"/>
              </a:rPr>
              <a:t>р.д</a:t>
            </a:r>
            <a:r>
              <a:rPr lang="ru-RU" sz="1800" b="1" dirty="0">
                <a:solidFill>
                  <a:srgbClr val="FF0000"/>
                </a:solidFill>
                <a:effectLst/>
                <a:latin typeface="Times New Roman" panose="02020603050405020304" pitchFamily="18" charset="0"/>
                <a:ea typeface="Times New Roman" panose="02020603050405020304" pitchFamily="18" charset="0"/>
              </a:rPr>
              <a:t>.</a:t>
            </a:r>
            <a:r>
              <a:rPr lang="ru-RU" sz="1800" dirty="0">
                <a:effectLst/>
                <a:latin typeface="Times New Roman" panose="02020603050405020304" pitchFamily="18" charset="0"/>
                <a:ea typeface="Times New Roman" panose="02020603050405020304" pitchFamily="18" charset="0"/>
              </a:rPr>
              <a:t> в таком случае</a:t>
            </a:r>
          </a:p>
          <a:p>
            <a:pPr marL="342900" lvl="0" indent="-342900">
              <a:buFont typeface="+mj-lt"/>
              <a:buAutoNum type="arabicPeriod"/>
            </a:pPr>
            <a:r>
              <a:rPr lang="ru-RU" sz="1800" dirty="0">
                <a:effectLst/>
                <a:latin typeface="Times New Roman" panose="02020603050405020304" pitchFamily="18" charset="0"/>
                <a:ea typeface="Times New Roman" panose="02020603050405020304" pitchFamily="18" charset="0"/>
              </a:rPr>
              <a:t>Правительством установлен иной срок</a:t>
            </a:r>
          </a:p>
        </p:txBody>
      </p:sp>
      <p:sp>
        <p:nvSpPr>
          <p:cNvPr id="6" name="TextBox 5">
            <a:extLst>
              <a:ext uri="{FF2B5EF4-FFF2-40B4-BE49-F238E27FC236}">
                <a16:creationId xmlns:a16="http://schemas.microsoft.com/office/drawing/2014/main" id="{64CA2B93-C705-40A3-827E-733A4A68A40D}"/>
              </a:ext>
            </a:extLst>
          </p:cNvPr>
          <p:cNvSpPr txBox="1"/>
          <p:nvPr/>
        </p:nvSpPr>
        <p:spPr>
          <a:xfrm>
            <a:off x="358835" y="0"/>
            <a:ext cx="6110545" cy="584775"/>
          </a:xfrm>
          <a:prstGeom prst="rect">
            <a:avLst/>
          </a:prstGeom>
          <a:noFill/>
        </p:spPr>
        <p:txBody>
          <a:bodyPr wrap="square">
            <a:spAutoFit/>
          </a:bodyPr>
          <a:lstStyle/>
          <a:p>
            <a:pPr lvl="0" algn="ctr">
              <a:spcBef>
                <a:spcPct val="20000"/>
              </a:spcBef>
              <a:spcAft>
                <a:spcPts val="600"/>
              </a:spcAft>
            </a:pPr>
            <a:r>
              <a:rPr lang="ru-RU" sz="3200" b="1" i="1" dirty="0">
                <a:solidFill>
                  <a:srgbClr val="0E779D"/>
                </a:solidFill>
                <a:effectLst>
                  <a:outerShdw blurRad="38100" dist="38100" dir="2700000" algn="tl">
                    <a:srgbClr val="000000">
                      <a:alpha val="43137"/>
                    </a:srgbClr>
                  </a:outerShdw>
                </a:effectLst>
                <a:cs typeface="Arial" panose="020B0604020202020204" pitchFamily="34" charset="0"/>
              </a:rPr>
              <a:t>Сроки оплаты контрактов </a:t>
            </a:r>
          </a:p>
        </p:txBody>
      </p:sp>
    </p:spTree>
    <p:extLst>
      <p:ext uri="{BB962C8B-B14F-4D97-AF65-F5344CB8AC3E}">
        <p14:creationId xmlns:p14="http://schemas.microsoft.com/office/powerpoint/2010/main" val="11467821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27</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03834" y="730779"/>
            <a:ext cx="8785164" cy="3693319"/>
          </a:xfrm>
          <a:prstGeom prst="rect">
            <a:avLst/>
          </a:prstGeom>
          <a:noFill/>
        </p:spPr>
        <p:txBody>
          <a:bodyPr wrap="square">
            <a:spAutoFit/>
          </a:bodyPr>
          <a:lstStyle/>
          <a:p>
            <a:pPr algn="ctr"/>
            <a:r>
              <a:rPr lang="ru-RU" sz="1800" b="1" dirty="0">
                <a:effectLst/>
                <a:latin typeface="Times New Roman" panose="02020603050405020304" pitchFamily="18" charset="0"/>
                <a:ea typeface="Times New Roman" panose="02020603050405020304" pitchFamily="18" charset="0"/>
              </a:rPr>
              <a:t>Срок оплаты контракта по закупкам у СМП и СОНО</a:t>
            </a:r>
            <a:r>
              <a:rPr lang="ru-RU" sz="1800" dirty="0">
                <a:effectLst/>
                <a:latin typeface="Times New Roman" panose="02020603050405020304" pitchFamily="18" charset="0"/>
                <a:ea typeface="Times New Roman" panose="02020603050405020304" pitchFamily="18" charset="0"/>
              </a:rPr>
              <a:t> </a:t>
            </a:r>
            <a:r>
              <a:rPr lang="ru-RU" sz="1800" dirty="0">
                <a:solidFill>
                  <a:srgbClr val="FF0000"/>
                </a:solidFill>
                <a:effectLst/>
                <a:latin typeface="Times New Roman" panose="02020603050405020304" pitchFamily="18" charset="0"/>
                <a:ea typeface="Times New Roman" panose="02020603050405020304" pitchFamily="18" charset="0"/>
              </a:rPr>
              <a:t>(ч. 8 ст. 30 ) </a:t>
            </a:r>
            <a:r>
              <a:rPr lang="ru-RU" sz="1800" dirty="0">
                <a:effectLst/>
                <a:latin typeface="Times New Roman" panose="02020603050405020304" pitchFamily="18" charset="0"/>
                <a:ea typeface="Times New Roman" panose="02020603050405020304" pitchFamily="18" charset="0"/>
              </a:rPr>
              <a:t>– утрачивает силу </a:t>
            </a:r>
            <a:r>
              <a:rPr lang="ru-RU" sz="1800" dirty="0">
                <a:effectLst/>
                <a:highlight>
                  <a:srgbClr val="FFFF00"/>
                </a:highlight>
                <a:latin typeface="Times New Roman" panose="02020603050405020304" pitchFamily="18" charset="0"/>
                <a:ea typeface="Times New Roman" panose="02020603050405020304" pitchFamily="18" charset="0"/>
              </a:rPr>
              <a:t>с 1 мая 2022 </a:t>
            </a:r>
          </a:p>
          <a:p>
            <a:endParaRPr lang="ru-RU" dirty="0">
              <a:latin typeface="Times New Roman" panose="02020603050405020304" pitchFamily="18" charset="0"/>
              <a:ea typeface="Times New Roman" panose="02020603050405020304" pitchFamily="18" charset="0"/>
            </a:endParaRPr>
          </a:p>
          <a:p>
            <a:pPr algn="just"/>
            <a:r>
              <a:rPr lang="ru-RU" sz="1800" b="1" dirty="0">
                <a:effectLst/>
                <a:latin typeface="Times New Roman" panose="02020603050405020304" pitchFamily="18" charset="0"/>
                <a:ea typeface="Times New Roman" panose="02020603050405020304" pitchFamily="18" charset="0"/>
              </a:rPr>
              <a:t>Срок оплаты по контрактам</a:t>
            </a:r>
            <a:r>
              <a:rPr lang="ru-RU" b="1" dirty="0">
                <a:latin typeface="Times New Roman" panose="02020603050405020304" pitchFamily="18" charset="0"/>
                <a:ea typeface="Times New Roman" panose="02020603050405020304" pitchFamily="18" charset="0"/>
              </a:rPr>
              <a:t>, в том числе заключаемых с единственным поставщиком</a:t>
            </a:r>
            <a:r>
              <a:rPr lang="ru-RU" sz="1800" b="1" dirty="0">
                <a:effectLst/>
                <a:latin typeface="Times New Roman" panose="02020603050405020304" pitchFamily="18" charset="0"/>
                <a:ea typeface="Times New Roman" panose="02020603050405020304" pitchFamily="18" charset="0"/>
              </a:rPr>
              <a:t> </a:t>
            </a:r>
            <a:r>
              <a:rPr lang="ru-RU" sz="1800" dirty="0">
                <a:solidFill>
                  <a:srgbClr val="FF0000"/>
                </a:solidFill>
                <a:effectLst/>
                <a:latin typeface="Times New Roman" panose="02020603050405020304" pitchFamily="18" charset="0"/>
                <a:ea typeface="Times New Roman" panose="02020603050405020304" pitchFamily="18" charset="0"/>
              </a:rPr>
              <a:t>(в рамках ст.6 ч.12 104-ФЗ) </a:t>
            </a:r>
            <a:r>
              <a:rPr lang="ru-RU" sz="1800" dirty="0">
                <a:effectLst/>
                <a:latin typeface="Times New Roman" panose="02020603050405020304" pitchFamily="18" charset="0"/>
                <a:ea typeface="Times New Roman" panose="02020603050405020304" pitchFamily="18" charset="0"/>
              </a:rPr>
              <a:t>(заказчикам </a:t>
            </a:r>
            <a:r>
              <a:rPr lang="ru-RU" sz="1800" b="1" dirty="0">
                <a:effectLst/>
                <a:latin typeface="Times New Roman" panose="02020603050405020304" pitchFamily="18" charset="0"/>
                <a:ea typeface="Times New Roman" panose="02020603050405020304" pitchFamily="18" charset="0"/>
              </a:rPr>
              <a:t>не являющимися федеральными органами исполнительной власти</a:t>
            </a:r>
            <a:r>
              <a:rPr lang="ru-RU" sz="1800" dirty="0">
                <a:effectLst/>
                <a:latin typeface="Times New Roman" panose="02020603050405020304" pitchFamily="18" charset="0"/>
                <a:ea typeface="Times New Roman" panose="02020603050405020304" pitchFamily="18" charset="0"/>
              </a:rPr>
              <a:t>, автономными и бюджетными учреждениями, созданными Российской Федерацией) </a:t>
            </a:r>
            <a:r>
              <a:rPr lang="ru-RU" sz="1800" dirty="0">
                <a:effectLst/>
                <a:highlight>
                  <a:srgbClr val="FFFF00"/>
                </a:highlight>
                <a:latin typeface="Times New Roman" panose="02020603050405020304" pitchFamily="18" charset="0"/>
                <a:ea typeface="Times New Roman" panose="02020603050405020304" pitchFamily="18" charset="0"/>
              </a:rPr>
              <a:t>с 1 мая по 30 июня 2022 года включительно</a:t>
            </a:r>
          </a:p>
          <a:p>
            <a:pPr algn="just"/>
            <a:r>
              <a:rPr lang="ru-RU" sz="1800" dirty="0">
                <a:effectLst/>
                <a:latin typeface="Times New Roman" panose="02020603050405020304" pitchFamily="18" charset="0"/>
                <a:ea typeface="Times New Roman" panose="02020603050405020304" pitchFamily="18" charset="0"/>
              </a:rPr>
              <a:t> – </a:t>
            </a:r>
            <a:r>
              <a:rPr lang="ru-RU" sz="1800" i="1" dirty="0">
                <a:effectLst/>
                <a:latin typeface="Times New Roman" panose="02020603050405020304" pitchFamily="18" charset="0"/>
                <a:ea typeface="Times New Roman" panose="02020603050405020304" pitchFamily="18" charset="0"/>
              </a:rPr>
              <a:t>не более 15 рабочих дней</a:t>
            </a:r>
            <a:r>
              <a:rPr lang="ru-RU" sz="1800" dirty="0">
                <a:effectLst/>
                <a:latin typeface="Times New Roman" panose="02020603050405020304" pitchFamily="18" charset="0"/>
                <a:ea typeface="Times New Roman" panose="02020603050405020304" pitchFamily="18" charset="0"/>
              </a:rPr>
              <a:t>. (кроме иных сроков, установленных законодательством; применения электронного актирования и по результатам закупки у СМП и СОНО – </a:t>
            </a:r>
            <a:r>
              <a:rPr lang="ru-RU" sz="1800" i="1" dirty="0">
                <a:effectLst/>
                <a:latin typeface="Times New Roman" panose="02020603050405020304" pitchFamily="18" charset="0"/>
                <a:ea typeface="Times New Roman" panose="02020603050405020304" pitchFamily="18" charset="0"/>
              </a:rPr>
              <a:t>10 р</a:t>
            </a:r>
            <a:r>
              <a:rPr lang="ru-RU" i="1" dirty="0">
                <a:latin typeface="Times New Roman" panose="02020603050405020304" pitchFamily="18" charset="0"/>
                <a:ea typeface="Times New Roman" panose="02020603050405020304" pitchFamily="18" charset="0"/>
              </a:rPr>
              <a:t>абочих </a:t>
            </a:r>
            <a:r>
              <a:rPr lang="ru-RU" sz="1800" i="1" dirty="0">
                <a:effectLst/>
                <a:latin typeface="Times New Roman" panose="02020603050405020304" pitchFamily="18" charset="0"/>
                <a:ea typeface="Times New Roman" panose="02020603050405020304" pitchFamily="18" charset="0"/>
              </a:rPr>
              <a:t>дней</a:t>
            </a:r>
            <a:r>
              <a:rPr lang="ru-RU" sz="1800" dirty="0">
                <a:effectLst/>
                <a:latin typeface="Times New Roman" panose="02020603050405020304" pitchFamily="18" charset="0"/>
                <a:ea typeface="Times New Roman" panose="02020603050405020304" pitchFamily="18" charset="0"/>
              </a:rPr>
              <a:t>)</a:t>
            </a:r>
          </a:p>
          <a:p>
            <a:endParaRPr lang="ru-RU" sz="1800" dirty="0">
              <a:effectLst/>
              <a:latin typeface="Times New Roman" panose="02020603050405020304" pitchFamily="18" charset="0"/>
              <a:ea typeface="Times New Roman" panose="02020603050405020304" pitchFamily="18" charset="0"/>
            </a:endParaRPr>
          </a:p>
          <a:p>
            <a:r>
              <a:rPr lang="ru-RU" sz="1800" dirty="0">
                <a:effectLst/>
                <a:latin typeface="Times New Roman" panose="02020603050405020304" pitchFamily="18" charset="0"/>
                <a:ea typeface="Times New Roman" panose="02020603050405020304" pitchFamily="18" charset="0"/>
              </a:rPr>
              <a:t> </a:t>
            </a:r>
          </a:p>
        </p:txBody>
      </p:sp>
      <p:sp>
        <p:nvSpPr>
          <p:cNvPr id="6" name="TextBox 5">
            <a:extLst>
              <a:ext uri="{FF2B5EF4-FFF2-40B4-BE49-F238E27FC236}">
                <a16:creationId xmlns:a16="http://schemas.microsoft.com/office/drawing/2014/main" id="{64CA2B93-C705-40A3-827E-733A4A68A40D}"/>
              </a:ext>
            </a:extLst>
          </p:cNvPr>
          <p:cNvSpPr txBox="1"/>
          <p:nvPr/>
        </p:nvSpPr>
        <p:spPr>
          <a:xfrm>
            <a:off x="358835" y="0"/>
            <a:ext cx="6110545" cy="584775"/>
          </a:xfrm>
          <a:prstGeom prst="rect">
            <a:avLst/>
          </a:prstGeom>
          <a:noFill/>
        </p:spPr>
        <p:txBody>
          <a:bodyPr wrap="square">
            <a:spAutoFit/>
          </a:bodyPr>
          <a:lstStyle/>
          <a:p>
            <a:pPr lvl="0" algn="ctr">
              <a:spcBef>
                <a:spcPct val="20000"/>
              </a:spcBef>
              <a:spcAft>
                <a:spcPts val="600"/>
              </a:spcAft>
            </a:pPr>
            <a:r>
              <a:rPr lang="ru-RU" sz="3200" b="1" i="1" dirty="0">
                <a:solidFill>
                  <a:srgbClr val="0E779D"/>
                </a:solidFill>
                <a:effectLst>
                  <a:outerShdw blurRad="38100" dist="38100" dir="2700000" algn="tl">
                    <a:srgbClr val="000000">
                      <a:alpha val="43137"/>
                    </a:srgbClr>
                  </a:outerShdw>
                </a:effectLst>
                <a:cs typeface="Arial" panose="020B0604020202020204" pitchFamily="34" charset="0"/>
              </a:rPr>
              <a:t>Сроки оплаты контрактов </a:t>
            </a:r>
          </a:p>
        </p:txBody>
      </p:sp>
    </p:spTree>
    <p:extLst>
      <p:ext uri="{BB962C8B-B14F-4D97-AF65-F5344CB8AC3E}">
        <p14:creationId xmlns:p14="http://schemas.microsoft.com/office/powerpoint/2010/main" val="16860837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19EDE808-26FB-6EA6-0797-32EF800E15B0}"/>
              </a:ext>
            </a:extLst>
          </p:cNvPr>
          <p:cNvSpPr>
            <a:spLocks noGrp="1"/>
          </p:cNvSpPr>
          <p:nvPr>
            <p:ph type="sldNum" sz="quarter" idx="12"/>
          </p:nvPr>
        </p:nvSpPr>
        <p:spPr/>
        <p:txBody>
          <a:bodyPr/>
          <a:lstStyle/>
          <a:p>
            <a:fld id="{2066355A-084C-D24E-9AD2-7E4FC41EA627}" type="slidenum">
              <a:rPr lang="en-US" smtClean="0"/>
              <a:pPr/>
              <a:t>28</a:t>
            </a:fld>
            <a:endParaRPr lang="en-US" dirty="0"/>
          </a:p>
        </p:txBody>
      </p:sp>
      <p:sp>
        <p:nvSpPr>
          <p:cNvPr id="4" name="TextBox 3">
            <a:extLst>
              <a:ext uri="{FF2B5EF4-FFF2-40B4-BE49-F238E27FC236}">
                <a16:creationId xmlns:a16="http://schemas.microsoft.com/office/drawing/2014/main" id="{D23D4343-799F-A3B5-BBD5-5DE296F959B0}"/>
              </a:ext>
            </a:extLst>
          </p:cNvPr>
          <p:cNvSpPr txBox="1"/>
          <p:nvPr/>
        </p:nvSpPr>
        <p:spPr>
          <a:xfrm>
            <a:off x="358836" y="0"/>
            <a:ext cx="6575364" cy="738664"/>
          </a:xfrm>
          <a:prstGeom prst="rect">
            <a:avLst/>
          </a:prstGeom>
          <a:noFill/>
        </p:spPr>
        <p:txBody>
          <a:bodyPr wrap="square">
            <a:spAutoFit/>
          </a:bodyPr>
          <a:lstStyle/>
          <a:p>
            <a:r>
              <a:rPr lang="ru-RU" sz="1400" b="1" dirty="0"/>
              <a:t>Письмо Казначейства России от 11.05.2022 N 07-04-05/14-11260 «О сроках оплаты поставленного товара, выполненной работы, оказанной услуги, отдельных этапов исполнения контракта»</a:t>
            </a:r>
          </a:p>
        </p:txBody>
      </p:sp>
      <p:sp>
        <p:nvSpPr>
          <p:cNvPr id="8" name="TextBox 7">
            <a:extLst>
              <a:ext uri="{FF2B5EF4-FFF2-40B4-BE49-F238E27FC236}">
                <a16:creationId xmlns:a16="http://schemas.microsoft.com/office/drawing/2014/main" id="{E0C9AAAC-9FE5-1989-54CC-7AC0217573FC}"/>
              </a:ext>
            </a:extLst>
          </p:cNvPr>
          <p:cNvSpPr txBox="1"/>
          <p:nvPr/>
        </p:nvSpPr>
        <p:spPr>
          <a:xfrm>
            <a:off x="358836" y="888429"/>
            <a:ext cx="7972364" cy="3985706"/>
          </a:xfrm>
          <a:prstGeom prst="rect">
            <a:avLst/>
          </a:prstGeom>
          <a:noFill/>
        </p:spPr>
        <p:txBody>
          <a:bodyPr wrap="square">
            <a:spAutoFit/>
          </a:bodyPr>
          <a:lstStyle/>
          <a:p>
            <a:pPr indent="360000">
              <a:spcAft>
                <a:spcPts val="600"/>
              </a:spcAft>
            </a:pPr>
            <a:r>
              <a:rPr lang="ru-RU" sz="1400" dirty="0"/>
              <a:t>Согласно части 13.1 статьи 34 Закона N 44-ФЗ с 01.05.2022 срок оплаты заказчиком поставленного товара, выполненной работы (ее результатов), оказанной услуги, отдельных этапов исполнения контракта должен составлять:</a:t>
            </a:r>
          </a:p>
          <a:p>
            <a:pPr indent="360000">
              <a:spcAft>
                <a:spcPts val="600"/>
              </a:spcAft>
            </a:pPr>
            <a:r>
              <a:rPr lang="ru-RU" sz="1400" dirty="0"/>
              <a:t>не более семи рабочих дней с даты подписания заказчиком документа о приемке товаров, работ (ее результатов), оказанных услуг (далее - документ о приемке), сформированного с использованием единой информационной системы в сфере закупок (далее - ГИС ЕИС),</a:t>
            </a:r>
          </a:p>
          <a:p>
            <a:pPr indent="360000">
              <a:spcAft>
                <a:spcPts val="600"/>
              </a:spcAft>
            </a:pPr>
            <a:r>
              <a:rPr lang="ru-RU" sz="1400" dirty="0"/>
              <a:t>не более десяти рабочих дней с даты подписания заказчиком документа о приемке, сформированного и подписанного без использования ГИС ЕИС, а также в случае если в соответствии с законодательством Российской Федерации расчеты по контракту подлежат казначейскому сопровождению.</a:t>
            </a:r>
          </a:p>
          <a:p>
            <a:pPr indent="360000">
              <a:spcAft>
                <a:spcPts val="600"/>
              </a:spcAft>
            </a:pPr>
            <a:r>
              <a:rPr lang="ru-RU" sz="1400" dirty="0"/>
              <a:t>Данная норма вступила в силу с 1 мая 2022 г. для федеральных органов исполнительной власти, включая территориальные органы федеральных органов исполнительной власти, федеральных бюджетных и автономных учреждений (далее соответственно - ФОИВ, ФАУ, ФБУ) в отношении контрактов, заключенных по результатам определения поставщика (подрядчика, исполнителя), извещения об осуществлении закупки по которым размещены в ГИС ЕИС либо приглашения принять участие в закупке направлены после 1 мая 2022 г., </a:t>
            </a:r>
            <a:r>
              <a:rPr lang="ru-RU" sz="1400" b="1" dirty="0"/>
              <a:t>а также в отношении контрактов, заключенных с единственным поставщиком (подрядчиком, исполнителем)</a:t>
            </a:r>
            <a:r>
              <a:rPr lang="ru-RU" sz="1400" dirty="0"/>
              <a:t> после 1 мая 2022 г.</a:t>
            </a:r>
          </a:p>
        </p:txBody>
      </p:sp>
    </p:spTree>
    <p:extLst>
      <p:ext uri="{BB962C8B-B14F-4D97-AF65-F5344CB8AC3E}">
        <p14:creationId xmlns:p14="http://schemas.microsoft.com/office/powerpoint/2010/main" val="35901572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29</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6" y="792655"/>
            <a:ext cx="8785164" cy="3139321"/>
          </a:xfrm>
          <a:prstGeom prst="rect">
            <a:avLst/>
          </a:prstGeom>
          <a:noFill/>
        </p:spPr>
        <p:txBody>
          <a:bodyPr wrap="square">
            <a:spAutoFit/>
          </a:bodyPr>
          <a:lstStyle/>
          <a:p>
            <a:r>
              <a:rPr lang="ru-RU" sz="1800" b="1" dirty="0">
                <a:effectLst/>
                <a:latin typeface="Times New Roman" panose="02020603050405020304" pitchFamily="18" charset="0"/>
                <a:ea typeface="Times New Roman" panose="02020603050405020304" pitchFamily="18" charset="0"/>
              </a:rPr>
              <a:t>Электронный конкурс</a:t>
            </a:r>
            <a:endParaRPr lang="ru-RU" sz="1800" dirty="0">
              <a:effectLst/>
              <a:latin typeface="Times New Roman" panose="02020603050405020304" pitchFamily="18" charset="0"/>
              <a:ea typeface="Times New Roman" panose="02020603050405020304" pitchFamily="18" charset="0"/>
            </a:endParaRPr>
          </a:p>
          <a:p>
            <a:r>
              <a:rPr lang="ru-RU" sz="1800" dirty="0">
                <a:effectLst/>
                <a:latin typeface="Times New Roman" panose="02020603050405020304" pitchFamily="18" charset="0"/>
                <a:ea typeface="Times New Roman" panose="02020603050405020304" pitchFamily="18" charset="0"/>
              </a:rPr>
              <a:t>С 16.04.2022:</a:t>
            </a:r>
          </a:p>
          <a:p>
            <a:r>
              <a:rPr lang="ru-RU" sz="1800" dirty="0">
                <a:effectLst/>
                <a:latin typeface="Times New Roman" panose="02020603050405020304" pitchFamily="18" charset="0"/>
                <a:ea typeface="Times New Roman" panose="02020603050405020304" pitchFamily="18" charset="0"/>
              </a:rPr>
              <a:t>Если первые части заявок не оценивается (кроме стройки), то </a:t>
            </a:r>
            <a:r>
              <a:rPr lang="ru-RU" sz="1800" b="1" dirty="0">
                <a:effectLst/>
                <a:latin typeface="Times New Roman" panose="02020603050405020304" pitchFamily="18" charset="0"/>
                <a:ea typeface="Times New Roman" panose="02020603050405020304" pitchFamily="18" charset="0"/>
              </a:rPr>
              <a:t>вторая часть заявки содержит характеристики объекта закупки и его страну происхождения </a:t>
            </a:r>
            <a:r>
              <a:rPr lang="ru-RU" sz="1800" dirty="0">
                <a:effectLst/>
                <a:latin typeface="Times New Roman" panose="02020603050405020304" pitchFamily="18" charset="0"/>
                <a:ea typeface="Times New Roman" panose="02020603050405020304" pitchFamily="18" charset="0"/>
              </a:rPr>
              <a:t>(для товара).</a:t>
            </a:r>
          </a:p>
          <a:p>
            <a:r>
              <a:rPr lang="ru-RU" sz="1800" dirty="0">
                <a:effectLst/>
                <a:latin typeface="Times New Roman" panose="02020603050405020304" pitchFamily="18" charset="0"/>
                <a:ea typeface="Times New Roman" panose="02020603050405020304" pitchFamily="18" charset="0"/>
              </a:rPr>
              <a:t> </a:t>
            </a:r>
          </a:p>
          <a:p>
            <a:r>
              <a:rPr lang="ru-RU" sz="1800" dirty="0">
                <a:effectLst/>
                <a:highlight>
                  <a:srgbClr val="FFFF00"/>
                </a:highlight>
                <a:latin typeface="Times New Roman" panose="02020603050405020304" pitchFamily="18" charset="0"/>
                <a:ea typeface="Times New Roman" panose="02020603050405020304" pitchFamily="18" charset="0"/>
              </a:rPr>
              <a:t>С 1 января 2023 года</a:t>
            </a:r>
            <a:r>
              <a:rPr lang="ru-RU" sz="1800" dirty="0">
                <a:effectLst/>
                <a:latin typeface="Times New Roman" panose="02020603050405020304" pitchFamily="18" charset="0"/>
                <a:ea typeface="Times New Roman" panose="02020603050405020304" pitchFamily="18" charset="0"/>
              </a:rPr>
              <a:t>:</a:t>
            </a:r>
          </a:p>
          <a:p>
            <a:r>
              <a:rPr lang="ru-RU" sz="1800" dirty="0">
                <a:effectLst/>
                <a:latin typeface="Times New Roman" panose="02020603050405020304" pitchFamily="18" charset="0"/>
                <a:ea typeface="Times New Roman" panose="02020603050405020304" pitchFamily="18" charset="0"/>
              </a:rPr>
              <a:t>Указывается возможность подать ЦП ниже нуля – предложение платы за право заключения контракта (указывается в качестве цены контракта).</a:t>
            </a:r>
          </a:p>
          <a:p>
            <a:r>
              <a:rPr lang="ru-RU" sz="1800" dirty="0">
                <a:effectLst/>
                <a:latin typeface="Times New Roman" panose="02020603050405020304" pitchFamily="18" charset="0"/>
                <a:ea typeface="Times New Roman" panose="02020603050405020304" pitchFamily="18" charset="0"/>
              </a:rPr>
              <a:t>В причинах отклонения за непредоставление документов участником в составе заявки – исключены слова о направлении таких документов оператору площадки.</a:t>
            </a:r>
          </a:p>
        </p:txBody>
      </p:sp>
      <p:sp>
        <p:nvSpPr>
          <p:cNvPr id="6" name="TextBox 5">
            <a:extLst>
              <a:ext uri="{FF2B5EF4-FFF2-40B4-BE49-F238E27FC236}">
                <a16:creationId xmlns:a16="http://schemas.microsoft.com/office/drawing/2014/main" id="{64CA2B93-C705-40A3-827E-733A4A68A40D}"/>
              </a:ext>
            </a:extLst>
          </p:cNvPr>
          <p:cNvSpPr txBox="1"/>
          <p:nvPr/>
        </p:nvSpPr>
        <p:spPr>
          <a:xfrm>
            <a:off x="358835" y="0"/>
            <a:ext cx="6110545" cy="584775"/>
          </a:xfrm>
          <a:prstGeom prst="rect">
            <a:avLst/>
          </a:prstGeom>
          <a:noFill/>
        </p:spPr>
        <p:txBody>
          <a:bodyPr wrap="square">
            <a:spAutoFit/>
          </a:bodyPr>
          <a:lstStyle/>
          <a:p>
            <a:pPr algn="ctr"/>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Изменения в процедурах</a:t>
            </a:r>
          </a:p>
        </p:txBody>
      </p:sp>
    </p:spTree>
    <p:extLst>
      <p:ext uri="{BB962C8B-B14F-4D97-AF65-F5344CB8AC3E}">
        <p14:creationId xmlns:p14="http://schemas.microsoft.com/office/powerpoint/2010/main" val="3901295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F32F72BD-5DE6-4DE9-893F-E938C1E2E58B}"/>
              </a:ext>
            </a:extLst>
          </p:cNvPr>
          <p:cNvSpPr>
            <a:spLocks noGrp="1"/>
          </p:cNvSpPr>
          <p:nvPr>
            <p:ph type="sldNum" sz="quarter" idx="12"/>
          </p:nvPr>
        </p:nvSpPr>
        <p:spPr/>
        <p:txBody>
          <a:bodyPr/>
          <a:lstStyle/>
          <a:p>
            <a:fld id="{2066355A-084C-D24E-9AD2-7E4FC41EA627}" type="slidenum">
              <a:rPr lang="en-US" smtClean="0"/>
              <a:pPr/>
              <a:t>3</a:t>
            </a:fld>
            <a:endParaRPr lang="en-US" dirty="0"/>
          </a:p>
        </p:txBody>
      </p:sp>
      <p:sp>
        <p:nvSpPr>
          <p:cNvPr id="4" name="TextBox 3">
            <a:extLst>
              <a:ext uri="{FF2B5EF4-FFF2-40B4-BE49-F238E27FC236}">
                <a16:creationId xmlns:a16="http://schemas.microsoft.com/office/drawing/2014/main" id="{DE345361-F7B2-450F-8676-2BF63FE2CB01}"/>
              </a:ext>
            </a:extLst>
          </p:cNvPr>
          <p:cNvSpPr txBox="1"/>
          <p:nvPr/>
        </p:nvSpPr>
        <p:spPr>
          <a:xfrm>
            <a:off x="337224" y="681863"/>
            <a:ext cx="8612222" cy="2616101"/>
          </a:xfrm>
          <a:prstGeom prst="rect">
            <a:avLst/>
          </a:prstGeom>
          <a:noFill/>
        </p:spPr>
        <p:txBody>
          <a:bodyPr wrap="square" rtlCol="0">
            <a:spAutoFit/>
          </a:bodyPr>
          <a:lstStyle/>
          <a:p>
            <a:r>
              <a:rPr lang="ru-RU" b="1" u="sng" dirty="0"/>
              <a:t>46-ФЗ от 08.03.2022</a:t>
            </a:r>
          </a:p>
          <a:p>
            <a:r>
              <a:rPr lang="ru-RU" b="1" dirty="0"/>
              <a:t>ст. 8</a:t>
            </a:r>
            <a:r>
              <a:rPr lang="ru-RU" dirty="0"/>
              <a:t> </a:t>
            </a:r>
            <a:r>
              <a:rPr lang="ru-RU" sz="1600" dirty="0"/>
              <a:t>– изменения в 44-ФЗ</a:t>
            </a:r>
          </a:p>
          <a:p>
            <a:pPr marL="285750" indent="-285750">
              <a:buClr>
                <a:srgbClr val="0E779D"/>
              </a:buClr>
              <a:buFont typeface="Wingdings" panose="05000000000000000000" pitchFamily="2" charset="2"/>
              <a:buChar char="Ø"/>
            </a:pPr>
            <a:r>
              <a:rPr lang="ru-RU" sz="1600" dirty="0"/>
              <a:t>Появляется возможность изменения любых существенных условий контракта по решению Правительства РФ, Правительства субъекта РФ или администрации (ч. 65.1 ст. 112 44-ФЗ).</a:t>
            </a:r>
          </a:p>
          <a:p>
            <a:pPr marL="285750" indent="-285750">
              <a:buClr>
                <a:srgbClr val="0E779D"/>
              </a:buClr>
              <a:buFont typeface="Wingdings" panose="05000000000000000000" pitchFamily="2" charset="2"/>
              <a:buChar char="Ø"/>
            </a:pPr>
            <a:r>
              <a:rPr lang="ru-RU" sz="1600" dirty="0"/>
              <a:t>Добавляются возможности закупок лекарственных средств и медицинских изделий (в части</a:t>
            </a:r>
            <a:r>
              <a:rPr lang="en-US" sz="1600" dirty="0"/>
              <a:t> </a:t>
            </a:r>
            <a:r>
              <a:rPr lang="ru-RU" sz="1600" dirty="0"/>
              <a:t>проведения запросов котировок и закупок у</a:t>
            </a:r>
            <a:r>
              <a:rPr lang="en-US" sz="1600" dirty="0"/>
              <a:t> </a:t>
            </a:r>
            <a:r>
              <a:rPr lang="ru-RU" sz="1600" dirty="0"/>
              <a:t>ЕП).</a:t>
            </a:r>
          </a:p>
          <a:p>
            <a:pPr marL="285750" indent="-285750">
              <a:buClr>
                <a:srgbClr val="0E779D"/>
              </a:buClr>
              <a:buFont typeface="Wingdings" panose="05000000000000000000" pitchFamily="2" charset="2"/>
              <a:buChar char="Ø"/>
            </a:pPr>
            <a:r>
              <a:rPr lang="ru-RU" sz="1600" dirty="0"/>
              <a:t>Добавляется право Правительства РФ установить случаи списания неустоек (ст. 34).</a:t>
            </a:r>
            <a:endParaRPr lang="en-US" sz="1600" dirty="0"/>
          </a:p>
          <a:p>
            <a:r>
              <a:rPr lang="ru-RU" sz="1600" b="1" dirty="0"/>
              <a:t>(Ст.15)</a:t>
            </a:r>
            <a:r>
              <a:rPr lang="ru-RU" sz="1600" dirty="0"/>
              <a:t> -  Правительство РФ и Правительство субъекта РФ вправе установить дополнительные случаи закупки у ЕП и правила таких закупок.</a:t>
            </a:r>
            <a:endParaRPr lang="en-US" sz="1600" dirty="0"/>
          </a:p>
          <a:p>
            <a:r>
              <a:rPr lang="ru-RU" sz="1600" dirty="0"/>
              <a:t>(</a:t>
            </a:r>
            <a:r>
              <a:rPr lang="ru-RU" sz="1600" b="1" dirty="0"/>
              <a:t>Ст. 18</a:t>
            </a:r>
            <a:r>
              <a:rPr lang="ru-RU" sz="1600" dirty="0"/>
              <a:t>) – Права на принятие решений Правительством РФ</a:t>
            </a:r>
          </a:p>
        </p:txBody>
      </p:sp>
      <p:sp>
        <p:nvSpPr>
          <p:cNvPr id="16" name="TextBox 15">
            <a:extLst>
              <a:ext uri="{FF2B5EF4-FFF2-40B4-BE49-F238E27FC236}">
                <a16:creationId xmlns:a16="http://schemas.microsoft.com/office/drawing/2014/main" id="{67AA0FE8-5DEC-4361-ADAE-05FD6A1F3496}"/>
              </a:ext>
            </a:extLst>
          </p:cNvPr>
          <p:cNvSpPr txBox="1"/>
          <p:nvPr/>
        </p:nvSpPr>
        <p:spPr>
          <a:xfrm>
            <a:off x="337223" y="3158151"/>
            <a:ext cx="8612221" cy="553998"/>
          </a:xfrm>
          <a:prstGeom prst="rect">
            <a:avLst/>
          </a:prstGeom>
          <a:noFill/>
        </p:spPr>
        <p:txBody>
          <a:bodyPr wrap="square">
            <a:spAutoFit/>
          </a:bodyPr>
          <a:lstStyle/>
          <a:p>
            <a:r>
              <a:rPr lang="ru-RU" sz="1600" b="1" u="sng" dirty="0"/>
              <a:t>ПП РФ от 06.03.2022 №297 </a:t>
            </a:r>
            <a:r>
              <a:rPr lang="ru-RU" sz="1400" dirty="0"/>
              <a:t>– установлена предельная цена и годовой объем на закупку </a:t>
            </a:r>
            <a:r>
              <a:rPr lang="ru-RU" sz="1400" dirty="0" err="1"/>
              <a:t>медизделий</a:t>
            </a:r>
            <a:r>
              <a:rPr lang="ru-RU" sz="1400" dirty="0"/>
              <a:t> путем проведения ЗК.</a:t>
            </a:r>
            <a:endParaRPr lang="ru-RU" sz="1600" dirty="0"/>
          </a:p>
        </p:txBody>
      </p:sp>
      <p:sp>
        <p:nvSpPr>
          <p:cNvPr id="13" name="TextBox 12">
            <a:extLst>
              <a:ext uri="{FF2B5EF4-FFF2-40B4-BE49-F238E27FC236}">
                <a16:creationId xmlns:a16="http://schemas.microsoft.com/office/drawing/2014/main" id="{E4210DF2-EBE2-4192-961F-C76E12A78274}"/>
              </a:ext>
            </a:extLst>
          </p:cNvPr>
          <p:cNvSpPr txBox="1"/>
          <p:nvPr/>
        </p:nvSpPr>
        <p:spPr>
          <a:xfrm>
            <a:off x="337224" y="4127326"/>
            <a:ext cx="8612221" cy="984885"/>
          </a:xfrm>
          <a:prstGeom prst="rect">
            <a:avLst/>
          </a:prstGeom>
          <a:noFill/>
        </p:spPr>
        <p:txBody>
          <a:bodyPr wrap="square">
            <a:spAutoFit/>
          </a:bodyPr>
          <a:lstStyle/>
          <a:p>
            <a:r>
              <a:rPr lang="ru-RU" sz="1600" b="1" u="sng" dirty="0"/>
              <a:t>ПП РФ от 10.03.2022 №339 </a:t>
            </a:r>
            <a:r>
              <a:rPr lang="ru-RU" sz="1400" dirty="0"/>
              <a:t>– утверждены дополнительные случаи осуществления закупок товаров, работ и услуг для государственных и муниципальных нужд у единственного поставщика, определенного актом Правительства РФ, актом высшего исполнительного органа субъекта РФ, актом местной администрации, а также порядок их осуществления, которые будут действовать до 31 декабря 2022 года.</a:t>
            </a:r>
            <a:endParaRPr lang="ru-RU" sz="1600" dirty="0"/>
          </a:p>
        </p:txBody>
      </p:sp>
      <p:sp>
        <p:nvSpPr>
          <p:cNvPr id="14" name="TextBox 13">
            <a:extLst>
              <a:ext uri="{FF2B5EF4-FFF2-40B4-BE49-F238E27FC236}">
                <a16:creationId xmlns:a16="http://schemas.microsoft.com/office/drawing/2014/main" id="{FBCBAABB-F1BF-4A0B-B5C7-543ACDDE91D9}"/>
              </a:ext>
            </a:extLst>
          </p:cNvPr>
          <p:cNvSpPr txBox="1"/>
          <p:nvPr/>
        </p:nvSpPr>
        <p:spPr>
          <a:xfrm>
            <a:off x="358835" y="140011"/>
            <a:ext cx="6591930" cy="461665"/>
          </a:xfrm>
          <a:prstGeom prst="rect">
            <a:avLst/>
          </a:prstGeom>
          <a:noFill/>
        </p:spPr>
        <p:txBody>
          <a:bodyPr wrap="square">
            <a:spAutoFit/>
          </a:bodyPr>
          <a:lstStyle/>
          <a:p>
            <a:r>
              <a:rPr lang="ru-RU" sz="2400" b="1" kern="1200" dirty="0">
                <a:solidFill>
                  <a:srgbClr val="2182A5"/>
                </a:solidFill>
                <a:effectLst>
                  <a:outerShdw blurRad="38100" dist="38100" dir="2700000" algn="tl">
                    <a:srgbClr val="000000">
                      <a:alpha val="43137"/>
                    </a:srgbClr>
                  </a:outerShdw>
                </a:effectLst>
                <a:latin typeface="Times New Roman" panose="02020603050405020304" pitchFamily="18" charset="0"/>
              </a:rPr>
              <a:t>Антикризисные поправки</a:t>
            </a:r>
            <a:endParaRPr lang="ru-RU" dirty="0">
              <a:solidFill>
                <a:srgbClr val="2182A5"/>
              </a:solidFill>
              <a:effectLst>
                <a:outerShdw blurRad="38100" dist="38100" dir="2700000" algn="tl">
                  <a:srgbClr val="000000">
                    <a:alpha val="43137"/>
                  </a:srgbClr>
                </a:outerShdw>
              </a:effectLst>
            </a:endParaRPr>
          </a:p>
        </p:txBody>
      </p:sp>
      <p:sp>
        <p:nvSpPr>
          <p:cNvPr id="7" name="TextBox 6">
            <a:extLst>
              <a:ext uri="{FF2B5EF4-FFF2-40B4-BE49-F238E27FC236}">
                <a16:creationId xmlns:a16="http://schemas.microsoft.com/office/drawing/2014/main" id="{C3A956C8-74FD-4C63-9F1B-83B57208890B}"/>
              </a:ext>
            </a:extLst>
          </p:cNvPr>
          <p:cNvSpPr txBox="1"/>
          <p:nvPr/>
        </p:nvSpPr>
        <p:spPr>
          <a:xfrm>
            <a:off x="337223" y="3645407"/>
            <a:ext cx="8612221" cy="553998"/>
          </a:xfrm>
          <a:prstGeom prst="rect">
            <a:avLst/>
          </a:prstGeom>
          <a:noFill/>
        </p:spPr>
        <p:txBody>
          <a:bodyPr wrap="square">
            <a:spAutoFit/>
          </a:bodyPr>
          <a:lstStyle/>
          <a:p>
            <a:r>
              <a:rPr lang="ru-RU" sz="1600" b="1" u="sng" dirty="0"/>
              <a:t>ПП РФ от </a:t>
            </a:r>
            <a:r>
              <a:rPr lang="en-US" sz="1600" b="1" u="sng" dirty="0"/>
              <a:t>10</a:t>
            </a:r>
            <a:r>
              <a:rPr lang="ru-RU" sz="1600" b="1" u="sng" dirty="0"/>
              <a:t>.03.2022 №</a:t>
            </a:r>
            <a:r>
              <a:rPr lang="en-US" sz="1600" b="1" u="sng" dirty="0"/>
              <a:t>340</a:t>
            </a:r>
            <a:r>
              <a:rPr lang="ru-RU" sz="1600" b="1" u="sng" dirty="0"/>
              <a:t> </a:t>
            </a:r>
            <a:r>
              <a:rPr lang="ru-RU" sz="1400" dirty="0"/>
              <a:t>– </a:t>
            </a:r>
            <a:r>
              <a:rPr lang="en-US" sz="1400" dirty="0"/>
              <a:t>(</a:t>
            </a:r>
            <a:r>
              <a:rPr lang="ru-RU" sz="1400" dirty="0"/>
              <a:t>Внесены изменения в ПП РФ №783) установлена возможность списания неустоек за любой год если неустойка возникла по независящим от сторон обстоятельств, </a:t>
            </a:r>
            <a:r>
              <a:rPr lang="ru-RU" sz="1400"/>
              <a:t>из-за санкций.</a:t>
            </a:r>
            <a:endParaRPr lang="ru-RU" sz="1600" dirty="0"/>
          </a:p>
        </p:txBody>
      </p:sp>
    </p:spTree>
    <p:extLst>
      <p:ext uri="{BB962C8B-B14F-4D97-AF65-F5344CB8AC3E}">
        <p14:creationId xmlns:p14="http://schemas.microsoft.com/office/powerpoint/2010/main" val="11598685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30</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6" y="792655"/>
            <a:ext cx="8785164" cy="923330"/>
          </a:xfrm>
          <a:prstGeom prst="rect">
            <a:avLst/>
          </a:prstGeom>
          <a:noFill/>
        </p:spPr>
        <p:txBody>
          <a:bodyPr wrap="square">
            <a:spAutoFit/>
          </a:bodyPr>
          <a:lstStyle/>
          <a:p>
            <a:r>
              <a:rPr lang="ru-RU" sz="1800" b="1" dirty="0">
                <a:effectLst/>
                <a:latin typeface="Times New Roman" panose="02020603050405020304" pitchFamily="18" charset="0"/>
                <a:ea typeface="Times New Roman" panose="02020603050405020304" pitchFamily="18" charset="0"/>
              </a:rPr>
              <a:t>Электронный аукцион</a:t>
            </a:r>
            <a:endParaRPr lang="ru-RU" sz="1800" dirty="0">
              <a:effectLst/>
              <a:latin typeface="Times New Roman" panose="02020603050405020304" pitchFamily="18" charset="0"/>
              <a:ea typeface="Times New Roman" panose="02020603050405020304" pitchFamily="18" charset="0"/>
            </a:endParaRPr>
          </a:p>
          <a:p>
            <a:r>
              <a:rPr lang="ru-RU" sz="1800" dirty="0">
                <a:effectLst/>
                <a:latin typeface="Times New Roman" panose="02020603050405020304" pitchFamily="18" charset="0"/>
                <a:ea typeface="Times New Roman" panose="02020603050405020304" pitchFamily="18" charset="0"/>
              </a:rPr>
              <a:t>С </a:t>
            </a:r>
            <a:r>
              <a:rPr lang="ru-RU" sz="1800" dirty="0">
                <a:effectLst/>
                <a:highlight>
                  <a:srgbClr val="FFFF00"/>
                </a:highlight>
                <a:latin typeface="Times New Roman" panose="02020603050405020304" pitchFamily="18" charset="0"/>
                <a:ea typeface="Times New Roman" panose="02020603050405020304" pitchFamily="18" charset="0"/>
              </a:rPr>
              <a:t>1 января 2023 </a:t>
            </a:r>
            <a:r>
              <a:rPr lang="ru-RU" sz="1800" dirty="0">
                <a:effectLst/>
                <a:latin typeface="Times New Roman" panose="02020603050405020304" pitchFamily="18" charset="0"/>
                <a:ea typeface="Times New Roman" panose="02020603050405020304" pitchFamily="18" charset="0"/>
              </a:rPr>
              <a:t>года:</a:t>
            </a:r>
          </a:p>
          <a:p>
            <a:r>
              <a:rPr lang="ru-RU" sz="1800" dirty="0">
                <a:effectLst/>
                <a:latin typeface="Times New Roman" panose="02020603050405020304" pitchFamily="18" charset="0"/>
                <a:ea typeface="Times New Roman" panose="02020603050405020304" pitchFamily="18" charset="0"/>
              </a:rPr>
              <a:t>Торги на повышение – без лимита в 100 млн. руб.</a:t>
            </a:r>
          </a:p>
        </p:txBody>
      </p:sp>
      <p:sp>
        <p:nvSpPr>
          <p:cNvPr id="6" name="TextBox 5">
            <a:extLst>
              <a:ext uri="{FF2B5EF4-FFF2-40B4-BE49-F238E27FC236}">
                <a16:creationId xmlns:a16="http://schemas.microsoft.com/office/drawing/2014/main" id="{64CA2B93-C705-40A3-827E-733A4A68A40D}"/>
              </a:ext>
            </a:extLst>
          </p:cNvPr>
          <p:cNvSpPr txBox="1"/>
          <p:nvPr/>
        </p:nvSpPr>
        <p:spPr>
          <a:xfrm>
            <a:off x="358835" y="0"/>
            <a:ext cx="6110545" cy="584775"/>
          </a:xfrm>
          <a:prstGeom prst="rect">
            <a:avLst/>
          </a:prstGeom>
          <a:noFill/>
        </p:spPr>
        <p:txBody>
          <a:bodyPr wrap="square">
            <a:spAutoFit/>
          </a:bodyPr>
          <a:lstStyle/>
          <a:p>
            <a:pPr algn="ctr"/>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Изменения в процедурах</a:t>
            </a:r>
          </a:p>
        </p:txBody>
      </p:sp>
    </p:spTree>
    <p:extLst>
      <p:ext uri="{BB962C8B-B14F-4D97-AF65-F5344CB8AC3E}">
        <p14:creationId xmlns:p14="http://schemas.microsoft.com/office/powerpoint/2010/main" val="16398850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31</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6" y="792655"/>
            <a:ext cx="8785164" cy="923330"/>
          </a:xfrm>
          <a:prstGeom prst="rect">
            <a:avLst/>
          </a:prstGeom>
          <a:noFill/>
        </p:spPr>
        <p:txBody>
          <a:bodyPr wrap="square">
            <a:spAutoFit/>
          </a:bodyPr>
          <a:lstStyle/>
          <a:p>
            <a:r>
              <a:rPr lang="ru-RU" sz="1800" b="1" dirty="0">
                <a:effectLst/>
                <a:latin typeface="Times New Roman" panose="02020603050405020304" pitchFamily="18" charset="0"/>
                <a:ea typeface="Times New Roman" panose="02020603050405020304" pitchFamily="18" charset="0"/>
              </a:rPr>
              <a:t>Электронный запрос котировок</a:t>
            </a:r>
            <a:endParaRPr lang="ru-RU" sz="1800" dirty="0">
              <a:effectLst/>
              <a:latin typeface="Times New Roman" panose="02020603050405020304" pitchFamily="18" charset="0"/>
              <a:ea typeface="Times New Roman" panose="02020603050405020304" pitchFamily="18" charset="0"/>
            </a:endParaRPr>
          </a:p>
          <a:p>
            <a:r>
              <a:rPr lang="ru-RU" sz="1800" dirty="0">
                <a:effectLst/>
                <a:latin typeface="Times New Roman" panose="02020603050405020304" pitchFamily="18" charset="0"/>
                <a:ea typeface="Times New Roman" panose="02020603050405020304" pitchFamily="18" charset="0"/>
              </a:rPr>
              <a:t>С </a:t>
            </a:r>
            <a:r>
              <a:rPr lang="ru-RU" sz="1800" dirty="0">
                <a:effectLst/>
                <a:highlight>
                  <a:srgbClr val="FFFF00"/>
                </a:highlight>
                <a:latin typeface="Times New Roman" panose="02020603050405020304" pitchFamily="18" charset="0"/>
                <a:ea typeface="Times New Roman" panose="02020603050405020304" pitchFamily="18" charset="0"/>
              </a:rPr>
              <a:t>16.04.2022</a:t>
            </a:r>
            <a:r>
              <a:rPr lang="ru-RU" sz="1800" dirty="0">
                <a:effectLst/>
                <a:latin typeface="Times New Roman" panose="02020603050405020304" pitchFamily="18" charset="0"/>
                <a:ea typeface="Times New Roman" panose="02020603050405020304" pitchFamily="18" charset="0"/>
              </a:rPr>
              <a:t>:</a:t>
            </a:r>
          </a:p>
          <a:p>
            <a:r>
              <a:rPr lang="ru-RU" sz="1800" dirty="0">
                <a:effectLst/>
                <a:latin typeface="Times New Roman" panose="02020603050405020304" pitchFamily="18" charset="0"/>
                <a:ea typeface="Times New Roman" panose="02020603050405020304" pitchFamily="18" charset="0"/>
              </a:rPr>
              <a:t>Направление проекта контракта победителю – не позднее 1 рабочего дня после итогов.</a:t>
            </a:r>
          </a:p>
        </p:txBody>
      </p:sp>
      <p:sp>
        <p:nvSpPr>
          <p:cNvPr id="6" name="TextBox 5">
            <a:extLst>
              <a:ext uri="{FF2B5EF4-FFF2-40B4-BE49-F238E27FC236}">
                <a16:creationId xmlns:a16="http://schemas.microsoft.com/office/drawing/2014/main" id="{64CA2B93-C705-40A3-827E-733A4A68A40D}"/>
              </a:ext>
            </a:extLst>
          </p:cNvPr>
          <p:cNvSpPr txBox="1"/>
          <p:nvPr/>
        </p:nvSpPr>
        <p:spPr>
          <a:xfrm>
            <a:off x="358835" y="0"/>
            <a:ext cx="6110545" cy="584775"/>
          </a:xfrm>
          <a:prstGeom prst="rect">
            <a:avLst/>
          </a:prstGeom>
          <a:noFill/>
        </p:spPr>
        <p:txBody>
          <a:bodyPr wrap="square">
            <a:spAutoFit/>
          </a:bodyPr>
          <a:lstStyle/>
          <a:p>
            <a:pPr algn="ctr"/>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Изменения в процедурах</a:t>
            </a:r>
          </a:p>
        </p:txBody>
      </p:sp>
    </p:spTree>
    <p:extLst>
      <p:ext uri="{BB962C8B-B14F-4D97-AF65-F5344CB8AC3E}">
        <p14:creationId xmlns:p14="http://schemas.microsoft.com/office/powerpoint/2010/main" val="31218290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32</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6" y="792655"/>
            <a:ext cx="8785164" cy="2308324"/>
          </a:xfrm>
          <a:prstGeom prst="rect">
            <a:avLst/>
          </a:prstGeom>
          <a:noFill/>
        </p:spPr>
        <p:txBody>
          <a:bodyPr wrap="square">
            <a:spAutoFit/>
          </a:bodyPr>
          <a:lstStyle/>
          <a:p>
            <a:r>
              <a:rPr lang="ru-RU" sz="1800" b="1" dirty="0">
                <a:effectLst/>
                <a:latin typeface="Times New Roman" panose="02020603050405020304" pitchFamily="18" charset="0"/>
                <a:ea typeface="Times New Roman" panose="02020603050405020304" pitchFamily="18" charset="0"/>
              </a:rPr>
              <a:t>Закупках у единственного поставщика</a:t>
            </a:r>
          </a:p>
          <a:p>
            <a:r>
              <a:rPr lang="ru-RU" sz="1800" dirty="0">
                <a:effectLst/>
                <a:latin typeface="Times New Roman" panose="02020603050405020304" pitchFamily="18" charset="0"/>
                <a:ea typeface="Times New Roman" panose="02020603050405020304" pitchFamily="18" charset="0"/>
              </a:rPr>
              <a:t>Скорректирован пункт 25</a:t>
            </a:r>
          </a:p>
          <a:p>
            <a:endParaRPr lang="en-US" sz="1800" dirty="0">
              <a:effectLst/>
              <a:latin typeface="Times New Roman" panose="02020603050405020304" pitchFamily="18" charset="0"/>
              <a:ea typeface="Times New Roman" panose="02020603050405020304" pitchFamily="18" charset="0"/>
            </a:endParaRPr>
          </a:p>
          <a:p>
            <a:r>
              <a:rPr lang="ru-RU" sz="1800" dirty="0">
                <a:effectLst/>
                <a:latin typeface="Times New Roman" panose="02020603050405020304" pitchFamily="18" charset="0"/>
                <a:ea typeface="Times New Roman" panose="02020603050405020304" pitchFamily="18" charset="0"/>
              </a:rPr>
              <a:t>В части 12 (закупка с полки) убрали возможность указания валюты для формирования цены контракта.</a:t>
            </a:r>
          </a:p>
          <a:p>
            <a:endParaRPr lang="en-US" sz="1800" dirty="0">
              <a:effectLst/>
              <a:latin typeface="Times New Roman" panose="02020603050405020304" pitchFamily="18" charset="0"/>
              <a:ea typeface="Times New Roman" panose="02020603050405020304" pitchFamily="18" charset="0"/>
            </a:endParaRPr>
          </a:p>
          <a:p>
            <a:r>
              <a:rPr lang="ru-RU" sz="1800" dirty="0">
                <a:effectLst/>
                <a:latin typeface="Times New Roman" panose="02020603050405020304" pitchFamily="18" charset="0"/>
                <a:ea typeface="Times New Roman" panose="02020603050405020304" pitchFamily="18" charset="0"/>
              </a:rPr>
              <a:t>Новый пункт с </a:t>
            </a:r>
            <a:r>
              <a:rPr lang="ru-RU" sz="1800" dirty="0">
                <a:effectLst/>
                <a:highlight>
                  <a:srgbClr val="FFFF00"/>
                </a:highlight>
                <a:latin typeface="Times New Roman" panose="02020603050405020304" pitchFamily="18" charset="0"/>
                <a:ea typeface="Times New Roman" panose="02020603050405020304" pitchFamily="18" charset="0"/>
              </a:rPr>
              <a:t>01.01.2023</a:t>
            </a:r>
          </a:p>
          <a:p>
            <a:r>
              <a:rPr lang="ru-RU" sz="1800" dirty="0">
                <a:effectLst/>
                <a:latin typeface="Times New Roman" panose="02020603050405020304" pitchFamily="18" charset="0"/>
                <a:ea typeface="Times New Roman" panose="02020603050405020304" pitchFamily="18" charset="0"/>
              </a:rPr>
              <a:t>61) Подготовка космонавтов и запуск космических кораблей и техники.</a:t>
            </a:r>
          </a:p>
        </p:txBody>
      </p:sp>
      <p:sp>
        <p:nvSpPr>
          <p:cNvPr id="6" name="TextBox 5">
            <a:extLst>
              <a:ext uri="{FF2B5EF4-FFF2-40B4-BE49-F238E27FC236}">
                <a16:creationId xmlns:a16="http://schemas.microsoft.com/office/drawing/2014/main" id="{64CA2B93-C705-40A3-827E-733A4A68A40D}"/>
              </a:ext>
            </a:extLst>
          </p:cNvPr>
          <p:cNvSpPr txBox="1"/>
          <p:nvPr/>
        </p:nvSpPr>
        <p:spPr>
          <a:xfrm>
            <a:off x="358835" y="0"/>
            <a:ext cx="6110545" cy="584775"/>
          </a:xfrm>
          <a:prstGeom prst="rect">
            <a:avLst/>
          </a:prstGeom>
          <a:noFill/>
        </p:spPr>
        <p:txBody>
          <a:bodyPr wrap="square">
            <a:spAutoFit/>
          </a:bodyPr>
          <a:lstStyle/>
          <a:p>
            <a:pPr algn="ctr"/>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Изменения в процедурах</a:t>
            </a:r>
          </a:p>
        </p:txBody>
      </p:sp>
    </p:spTree>
    <p:extLst>
      <p:ext uri="{BB962C8B-B14F-4D97-AF65-F5344CB8AC3E}">
        <p14:creationId xmlns:p14="http://schemas.microsoft.com/office/powerpoint/2010/main" val="32851279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33</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03834" y="655152"/>
            <a:ext cx="8785164" cy="2308324"/>
          </a:xfrm>
          <a:prstGeom prst="rect">
            <a:avLst/>
          </a:prstGeom>
          <a:noFill/>
        </p:spPr>
        <p:txBody>
          <a:bodyPr wrap="square">
            <a:spAutoFit/>
          </a:bodyPr>
          <a:lstStyle/>
          <a:p>
            <a:r>
              <a:rPr lang="ru-RU" sz="1800" dirty="0">
                <a:effectLst/>
                <a:latin typeface="Times New Roman" panose="02020603050405020304" pitchFamily="18" charset="0"/>
                <a:ea typeface="Times New Roman" panose="02020603050405020304" pitchFamily="18" charset="0"/>
              </a:rPr>
              <a:t>В случае одностороннего расторжения контракта заказчиком – сведения в РНП направляются не позднее </a:t>
            </a:r>
            <a:r>
              <a:rPr lang="ru-RU" sz="1800" b="1" dirty="0">
                <a:solidFill>
                  <a:srgbClr val="FF0000"/>
                </a:solidFill>
                <a:effectLst/>
                <a:latin typeface="Times New Roman" panose="02020603050405020304" pitchFamily="18" charset="0"/>
                <a:ea typeface="Times New Roman" panose="02020603050405020304" pitchFamily="18" charset="0"/>
              </a:rPr>
              <a:t>2х рабочих дней </a:t>
            </a:r>
            <a:r>
              <a:rPr lang="ru-RU" sz="1800" dirty="0">
                <a:effectLst/>
                <a:latin typeface="Times New Roman" panose="02020603050405020304" pitchFamily="18" charset="0"/>
                <a:ea typeface="Times New Roman" panose="02020603050405020304" pitchFamily="18" charset="0"/>
              </a:rPr>
              <a:t>с момента вступления в силу решения о расторжении.</a:t>
            </a:r>
          </a:p>
          <a:p>
            <a:endParaRPr lang="ru-RU" sz="1800" dirty="0">
              <a:effectLst/>
              <a:latin typeface="Times New Roman" panose="02020603050405020304" pitchFamily="18" charset="0"/>
              <a:ea typeface="Times New Roman" panose="02020603050405020304" pitchFamily="18" charset="0"/>
            </a:endParaRPr>
          </a:p>
          <a:p>
            <a:r>
              <a:rPr lang="ru-RU" sz="1800" dirty="0">
                <a:effectLst/>
                <a:highlight>
                  <a:srgbClr val="FFFF00"/>
                </a:highlight>
                <a:latin typeface="Times New Roman" panose="02020603050405020304" pitchFamily="18" charset="0"/>
                <a:ea typeface="Times New Roman" panose="02020603050405020304" pitchFamily="18" charset="0"/>
              </a:rPr>
              <a:t>С 01.07.2022:</a:t>
            </a:r>
          </a:p>
          <a:p>
            <a:r>
              <a:rPr lang="ru-RU" sz="1800" dirty="0">
                <a:effectLst/>
                <a:latin typeface="Times New Roman" panose="02020603050405020304" pitchFamily="18" charset="0"/>
                <a:ea typeface="Times New Roman" panose="02020603050405020304" pitchFamily="18" charset="0"/>
              </a:rPr>
              <a:t>В случае одностороннего расторжения контракта </a:t>
            </a:r>
            <a:r>
              <a:rPr lang="ru-RU" sz="1800" b="1" dirty="0">
                <a:effectLst/>
                <a:latin typeface="Times New Roman" panose="02020603050405020304" pitchFamily="18" charset="0"/>
                <a:ea typeface="Times New Roman" panose="02020603050405020304" pitchFamily="18" charset="0"/>
              </a:rPr>
              <a:t>исполнителем</a:t>
            </a:r>
            <a:r>
              <a:rPr lang="ru-RU" sz="1800" dirty="0">
                <a:effectLst/>
                <a:latin typeface="Times New Roman" panose="02020603050405020304" pitchFamily="18" charset="0"/>
                <a:ea typeface="Times New Roman" panose="02020603050405020304" pitchFamily="18" charset="0"/>
              </a:rPr>
              <a:t> – сведения в РНП направляются не позднее </a:t>
            </a:r>
            <a:r>
              <a:rPr lang="ru-RU" sz="1800" b="1" dirty="0">
                <a:solidFill>
                  <a:srgbClr val="FF0000"/>
                </a:solidFill>
                <a:effectLst/>
                <a:latin typeface="Times New Roman" panose="02020603050405020304" pitchFamily="18" charset="0"/>
                <a:ea typeface="Times New Roman" panose="02020603050405020304" pitchFamily="18" charset="0"/>
              </a:rPr>
              <a:t>2х рабочих дней </a:t>
            </a:r>
            <a:r>
              <a:rPr lang="ru-RU" sz="1800" dirty="0">
                <a:effectLst/>
                <a:latin typeface="Times New Roman" panose="02020603050405020304" pitchFamily="18" charset="0"/>
                <a:ea typeface="Times New Roman" panose="02020603050405020304" pitchFamily="18" charset="0"/>
              </a:rPr>
              <a:t>с момента вступления в силу решения о расторжении.</a:t>
            </a:r>
          </a:p>
        </p:txBody>
      </p:sp>
    </p:spTree>
    <p:extLst>
      <p:ext uri="{BB962C8B-B14F-4D97-AF65-F5344CB8AC3E}">
        <p14:creationId xmlns:p14="http://schemas.microsoft.com/office/powerpoint/2010/main" val="16680104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34</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6" y="682652"/>
            <a:ext cx="8785164" cy="3416320"/>
          </a:xfrm>
          <a:prstGeom prst="rect">
            <a:avLst/>
          </a:prstGeom>
          <a:noFill/>
        </p:spPr>
        <p:txBody>
          <a:bodyPr wrap="square">
            <a:spAutoFit/>
          </a:bodyPr>
          <a:lstStyle/>
          <a:p>
            <a:r>
              <a:rPr lang="ru-RU" sz="1800" b="1" dirty="0">
                <a:effectLst/>
                <a:latin typeface="Times New Roman" panose="02020603050405020304" pitchFamily="18" charset="0"/>
                <a:ea typeface="Times New Roman" panose="02020603050405020304" pitchFamily="18" charset="0"/>
              </a:rPr>
              <a:t>В части ведения реестра контракта.</a:t>
            </a:r>
            <a:endParaRPr lang="ru-RU" sz="1800" dirty="0">
              <a:effectLst/>
              <a:latin typeface="Times New Roman" panose="02020603050405020304" pitchFamily="18" charset="0"/>
              <a:ea typeface="Times New Roman" panose="02020603050405020304" pitchFamily="18" charset="0"/>
            </a:endParaRPr>
          </a:p>
          <a:p>
            <a:pPr algn="ctr"/>
            <a:r>
              <a:rPr lang="ru-RU" sz="1800" i="1" u="sng" dirty="0">
                <a:effectLst/>
                <a:latin typeface="Times New Roman" panose="02020603050405020304" pitchFamily="18" charset="0"/>
                <a:ea typeface="Times New Roman" panose="02020603050405020304" pitchFamily="18" charset="0"/>
              </a:rPr>
              <a:t>Не включается фирменное наименование в реестр</a:t>
            </a:r>
            <a:r>
              <a:rPr lang="ru-RU" sz="1800" dirty="0">
                <a:effectLst/>
                <a:latin typeface="Times New Roman" panose="02020603050405020304" pitchFamily="18" charset="0"/>
                <a:ea typeface="Times New Roman" panose="02020603050405020304" pitchFamily="18" charset="0"/>
              </a:rPr>
              <a:t>.</a:t>
            </a:r>
          </a:p>
          <a:p>
            <a:r>
              <a:rPr lang="ru-RU" sz="1800" dirty="0">
                <a:effectLst/>
                <a:latin typeface="Times New Roman" panose="02020603050405020304" pitchFamily="18" charset="0"/>
                <a:ea typeface="Times New Roman" panose="02020603050405020304" pitchFamily="18" charset="0"/>
              </a:rPr>
              <a:t>Информация о приемке направляется в реестр не позднее </a:t>
            </a:r>
            <a:r>
              <a:rPr lang="ru-RU" sz="1800" b="1" dirty="0">
                <a:solidFill>
                  <a:srgbClr val="FF0000"/>
                </a:solidFill>
                <a:effectLst/>
                <a:latin typeface="Times New Roman" panose="02020603050405020304" pitchFamily="18" charset="0"/>
                <a:ea typeface="Times New Roman" panose="02020603050405020304" pitchFamily="18" charset="0"/>
              </a:rPr>
              <a:t>1 рабочего дня со дня подписания</a:t>
            </a:r>
            <a:r>
              <a:rPr lang="ru-RU" sz="1800" dirty="0">
                <a:effectLst/>
                <a:latin typeface="Times New Roman" panose="02020603050405020304" pitchFamily="18" charset="0"/>
                <a:ea typeface="Times New Roman" panose="02020603050405020304" pitchFamily="18" charset="0"/>
              </a:rPr>
              <a:t>. А если документ о приемке подписан через ЕИС – то </a:t>
            </a:r>
            <a:r>
              <a:rPr lang="ru-RU" sz="1800" b="1" dirty="0">
                <a:solidFill>
                  <a:srgbClr val="FF0000"/>
                </a:solidFill>
                <a:effectLst/>
                <a:latin typeface="Times New Roman" panose="02020603050405020304" pitchFamily="18" charset="0"/>
                <a:ea typeface="Times New Roman" panose="02020603050405020304" pitchFamily="18" charset="0"/>
              </a:rPr>
              <a:t>день в день</a:t>
            </a:r>
            <a:r>
              <a:rPr lang="ru-RU" sz="1800" dirty="0">
                <a:effectLst/>
                <a:latin typeface="Times New Roman" panose="02020603050405020304" pitchFamily="18" charset="0"/>
                <a:ea typeface="Times New Roman" panose="02020603050405020304" pitchFamily="18" charset="0"/>
              </a:rPr>
              <a:t>.</a:t>
            </a:r>
          </a:p>
          <a:p>
            <a:r>
              <a:rPr lang="ru-RU" sz="1800" dirty="0">
                <a:effectLst/>
                <a:latin typeface="Times New Roman" panose="02020603050405020304" pitchFamily="18" charset="0"/>
                <a:ea typeface="Times New Roman" panose="02020603050405020304" pitchFamily="18" charset="0"/>
              </a:rPr>
              <a:t> </a:t>
            </a:r>
          </a:p>
          <a:p>
            <a:r>
              <a:rPr lang="ru-RU" sz="1800" dirty="0">
                <a:effectLst/>
                <a:latin typeface="Times New Roman" panose="02020603050405020304" pitchFamily="18" charset="0"/>
                <a:ea typeface="Times New Roman" panose="02020603050405020304" pitchFamily="18" charset="0"/>
              </a:rPr>
              <a:t>В части РНП </a:t>
            </a:r>
            <a:r>
              <a:rPr lang="ru-RU" sz="1800" dirty="0">
                <a:effectLst/>
                <a:highlight>
                  <a:srgbClr val="FFFF00"/>
                </a:highlight>
                <a:latin typeface="Times New Roman" panose="02020603050405020304" pitchFamily="18" charset="0"/>
                <a:ea typeface="Times New Roman" panose="02020603050405020304" pitchFamily="18" charset="0"/>
              </a:rPr>
              <a:t>с 01.07.2022:</a:t>
            </a:r>
          </a:p>
          <a:p>
            <a:r>
              <a:rPr lang="ru-RU" sz="1800" dirty="0">
                <a:effectLst/>
                <a:latin typeface="Times New Roman" panose="02020603050405020304" pitchFamily="18" charset="0"/>
                <a:ea typeface="Times New Roman" panose="02020603050405020304" pitchFamily="18" charset="0"/>
              </a:rPr>
              <a:t>Причина для включения в РНП – неисполнение или ненадлежащее исполнение обязательств, предусмотренных контрактом. (убирается упоминание суда или односторонний отказ заказчика)</a:t>
            </a:r>
          </a:p>
          <a:p>
            <a:r>
              <a:rPr lang="ru-RU" sz="1800" dirty="0">
                <a:effectLst/>
                <a:latin typeface="Times New Roman" panose="02020603050405020304" pitchFamily="18" charset="0"/>
                <a:ea typeface="Times New Roman" panose="02020603050405020304" pitchFamily="18" charset="0"/>
              </a:rPr>
              <a:t>Уточняются сроки направления сведений в РНП (</a:t>
            </a:r>
            <a:r>
              <a:rPr lang="ru-RU" sz="1800" b="1" dirty="0">
                <a:solidFill>
                  <a:srgbClr val="FF0000"/>
                </a:solidFill>
                <a:effectLst/>
                <a:latin typeface="Times New Roman" panose="02020603050405020304" pitchFamily="18" charset="0"/>
                <a:ea typeface="Times New Roman" panose="02020603050405020304" pitchFamily="18" charset="0"/>
              </a:rPr>
              <a:t>1 рабочий день</a:t>
            </a:r>
            <a:r>
              <a:rPr lang="ru-RU" sz="1800" dirty="0">
                <a:effectLst/>
                <a:latin typeface="Times New Roman" panose="02020603050405020304" pitchFamily="18" charset="0"/>
                <a:ea typeface="Times New Roman" panose="02020603050405020304" pitchFamily="18" charset="0"/>
              </a:rPr>
              <a:t> при признании уклонистом, </a:t>
            </a:r>
            <a:r>
              <a:rPr lang="ru-RU" sz="1800" b="1" dirty="0">
                <a:solidFill>
                  <a:srgbClr val="FF0000"/>
                </a:solidFill>
                <a:effectLst/>
                <a:latin typeface="Times New Roman" panose="02020603050405020304" pitchFamily="18" charset="0"/>
                <a:ea typeface="Times New Roman" panose="02020603050405020304" pitchFamily="18" charset="0"/>
              </a:rPr>
              <a:t>2 рабочих дня </a:t>
            </a:r>
            <a:r>
              <a:rPr lang="ru-RU" sz="1800" dirty="0">
                <a:effectLst/>
                <a:latin typeface="Times New Roman" panose="02020603050405020304" pitchFamily="18" charset="0"/>
                <a:ea typeface="Times New Roman" panose="02020603050405020304" pitchFamily="18" charset="0"/>
              </a:rPr>
              <a:t>от решения суда или вступления в силу отказа от исполнения)</a:t>
            </a:r>
          </a:p>
        </p:txBody>
      </p:sp>
    </p:spTree>
    <p:extLst>
      <p:ext uri="{BB962C8B-B14F-4D97-AF65-F5344CB8AC3E}">
        <p14:creationId xmlns:p14="http://schemas.microsoft.com/office/powerpoint/2010/main" val="32573914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91000AE6-FA07-E7B0-0FC2-080A2935E4CE}"/>
              </a:ext>
            </a:extLst>
          </p:cNvPr>
          <p:cNvSpPr>
            <a:spLocks noGrp="1"/>
          </p:cNvSpPr>
          <p:nvPr>
            <p:ph type="sldNum" sz="quarter" idx="12"/>
          </p:nvPr>
        </p:nvSpPr>
        <p:spPr/>
        <p:txBody>
          <a:bodyPr/>
          <a:lstStyle/>
          <a:p>
            <a:fld id="{2066355A-084C-D24E-9AD2-7E4FC41EA627}" type="slidenum">
              <a:rPr lang="en-US" smtClean="0"/>
              <a:pPr/>
              <a:t>35</a:t>
            </a:fld>
            <a:endParaRPr lang="en-US" dirty="0"/>
          </a:p>
        </p:txBody>
      </p:sp>
      <p:sp>
        <p:nvSpPr>
          <p:cNvPr id="4" name="TextBox 3">
            <a:extLst>
              <a:ext uri="{FF2B5EF4-FFF2-40B4-BE49-F238E27FC236}">
                <a16:creationId xmlns:a16="http://schemas.microsoft.com/office/drawing/2014/main" id="{02024C61-2209-7EF3-8030-D13472D30A6F}"/>
              </a:ext>
            </a:extLst>
          </p:cNvPr>
          <p:cNvSpPr txBox="1"/>
          <p:nvPr/>
        </p:nvSpPr>
        <p:spPr>
          <a:xfrm>
            <a:off x="358836" y="675729"/>
            <a:ext cx="8429564" cy="923330"/>
          </a:xfrm>
          <a:prstGeom prst="rect">
            <a:avLst/>
          </a:prstGeom>
          <a:noFill/>
        </p:spPr>
        <p:txBody>
          <a:bodyPr wrap="square">
            <a:spAutoFit/>
          </a:bodyPr>
          <a:lstStyle/>
          <a:p>
            <a:r>
              <a:rPr lang="ru-RU" sz="1800" b="1" dirty="0">
                <a:effectLst/>
                <a:latin typeface="Times New Roman" panose="02020603050405020304" pitchFamily="18" charset="0"/>
                <a:ea typeface="Calibri" panose="020F0502020204030204" pitchFamily="34" charset="0"/>
              </a:rPr>
              <a:t>25.05.2022г. официально опубликовано Постановление Правительства РФ от 23.05.2022г. №937 «О внесении изменений в постановление Правительства Российской Федерации от 29 декабря 2021 г. №2571»</a:t>
            </a:r>
            <a:endParaRPr lang="ru-RU" b="1" dirty="0"/>
          </a:p>
        </p:txBody>
      </p:sp>
      <p:sp>
        <p:nvSpPr>
          <p:cNvPr id="6" name="TextBox 5">
            <a:extLst>
              <a:ext uri="{FF2B5EF4-FFF2-40B4-BE49-F238E27FC236}">
                <a16:creationId xmlns:a16="http://schemas.microsoft.com/office/drawing/2014/main" id="{2B9891F5-8D07-B93D-D744-0C86DF03440F}"/>
              </a:ext>
            </a:extLst>
          </p:cNvPr>
          <p:cNvSpPr txBox="1"/>
          <p:nvPr/>
        </p:nvSpPr>
        <p:spPr>
          <a:xfrm>
            <a:off x="358836" y="1588423"/>
            <a:ext cx="8429564" cy="3642023"/>
          </a:xfrm>
          <a:prstGeom prst="rect">
            <a:avLst/>
          </a:prstGeom>
          <a:noFill/>
        </p:spPr>
        <p:txBody>
          <a:bodyPr wrap="square">
            <a:spAutoFit/>
          </a:bodyPr>
          <a:lstStyle/>
          <a:p>
            <a:pPr algn="just">
              <a:spcAft>
                <a:spcPts val="825"/>
              </a:spcAft>
            </a:pPr>
            <a:r>
              <a:rPr lang="ru-RU" sz="1600" dirty="0">
                <a:effectLst/>
                <a:latin typeface="Times New Roman" panose="02020603050405020304" pitchFamily="18" charset="0"/>
                <a:ea typeface="Calibri" panose="020F0502020204030204" pitchFamily="34" charset="0"/>
              </a:rPr>
              <a:t>в случае, если заказчик не устанавливает в соответствии с ч.1.1 ст. 31 44-ФЗ требование об отсутствии в РНП информации об участнике закупки, заказчик обязан установить требование об отсутствии в РНП информации об участнике закупки,</a:t>
            </a:r>
            <a:r>
              <a:rPr lang="ru-RU" sz="1400" dirty="0">
                <a:effectLst/>
                <a:latin typeface="Calibri" panose="020F0502020204030204" pitchFamily="34" charset="0"/>
                <a:ea typeface="Calibri" panose="020F0502020204030204" pitchFamily="34" charset="0"/>
              </a:rPr>
              <a:t> </a:t>
            </a:r>
            <a:r>
              <a:rPr lang="ru-RU" sz="1600" dirty="0">
                <a:effectLst/>
                <a:latin typeface="Times New Roman" panose="02020603050405020304" pitchFamily="18" charset="0"/>
                <a:ea typeface="Calibri" panose="020F0502020204030204" pitchFamily="34" charset="0"/>
              </a:rPr>
              <a:t>в том числе о лицах, информация о которых содержится в заявке на участие в закупке в соответствии с </a:t>
            </a:r>
            <a:r>
              <a:rPr lang="ru-RU" sz="1600" dirty="0" err="1">
                <a:effectLst/>
                <a:latin typeface="Times New Roman" panose="02020603050405020304" pitchFamily="18" charset="0"/>
                <a:ea typeface="Calibri" panose="020F0502020204030204" pitchFamily="34" charset="0"/>
              </a:rPr>
              <a:t>пп</a:t>
            </a:r>
            <a:r>
              <a:rPr lang="ru-RU" sz="1600" dirty="0">
                <a:effectLst/>
                <a:latin typeface="Times New Roman" panose="02020603050405020304" pitchFamily="18" charset="0"/>
                <a:ea typeface="Calibri" panose="020F0502020204030204" pitchFamily="34" charset="0"/>
              </a:rPr>
              <a:t>. "в" п. 1 ч. 1 ст. 43 44-ФЗ, в случае если такая информация включена в РНП в связи отказом от исполнения контракта по причине введения в отношении заказчика санкций и (или) мер ограничительного характера. </a:t>
            </a:r>
            <a:r>
              <a:rPr lang="ru-RU" sz="1600" i="1" dirty="0">
                <a:effectLst/>
                <a:latin typeface="Times New Roman" panose="02020603050405020304" pitchFamily="18" charset="0"/>
                <a:ea typeface="Calibri" panose="020F0502020204030204" pitchFamily="34" charset="0"/>
              </a:rPr>
              <a:t>Таким образом, требование об отсутствии информации об участнике в РНП в связи с отказом от исполнения контракта из-за санкций, введенных в отношения заказчика, применяется во всех госзакупках, а не только в закупках отдельных видов товаров, работ, услуг.</a:t>
            </a:r>
            <a:endParaRPr lang="ru-RU" sz="1600" dirty="0">
              <a:effectLst/>
              <a:latin typeface="Times New Roman" panose="02020603050405020304" pitchFamily="18" charset="0"/>
              <a:ea typeface="Calibri" panose="020F0502020204030204" pitchFamily="34" charset="0"/>
            </a:endParaRPr>
          </a:p>
          <a:p>
            <a:pPr algn="just">
              <a:spcAft>
                <a:spcPts val="825"/>
              </a:spcAft>
            </a:pPr>
            <a:r>
              <a:rPr lang="ru-RU" sz="1600" dirty="0">
                <a:effectLst/>
                <a:latin typeface="Times New Roman" panose="02020603050405020304" pitchFamily="18" charset="0"/>
                <a:ea typeface="Calibri" panose="020F0502020204030204" pitchFamily="34" charset="0"/>
              </a:rPr>
              <a:t>Постановление вступает в силу с 01.07.2022г. и применяется к закупкам, извещения об осуществлении которых размещены в ЕИС после дня вступления в силу Постановления, а в случае заключения контракта с единственным поставщиком – после дня вступления в силу Постановления.</a:t>
            </a:r>
          </a:p>
        </p:txBody>
      </p:sp>
    </p:spTree>
    <p:extLst>
      <p:ext uri="{BB962C8B-B14F-4D97-AF65-F5344CB8AC3E}">
        <p14:creationId xmlns:p14="http://schemas.microsoft.com/office/powerpoint/2010/main" val="29920138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36</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6" y="682652"/>
            <a:ext cx="8785164" cy="4247317"/>
          </a:xfrm>
          <a:prstGeom prst="rect">
            <a:avLst/>
          </a:prstGeom>
          <a:noFill/>
        </p:spPr>
        <p:txBody>
          <a:bodyPr wrap="square">
            <a:spAutoFit/>
          </a:bodyPr>
          <a:lstStyle/>
          <a:p>
            <a:r>
              <a:rPr lang="ru-RU" sz="1800" dirty="0">
                <a:effectLst/>
                <a:latin typeface="Times New Roman" panose="02020603050405020304" pitchFamily="18" charset="0"/>
                <a:ea typeface="Times New Roman" panose="02020603050405020304" pitchFamily="18" charset="0"/>
              </a:rPr>
              <a:t>В части обжалования действий субъекта контроля – жалоба на действия оператора площадки, специализированной площадки распространяется и на направление заявки на участие в закупке.</a:t>
            </a:r>
          </a:p>
          <a:p>
            <a:endParaRPr lang="en-US" sz="1800" dirty="0">
              <a:effectLst/>
              <a:latin typeface="Times New Roman" panose="02020603050405020304" pitchFamily="18" charset="0"/>
              <a:ea typeface="Times New Roman" panose="02020603050405020304" pitchFamily="18" charset="0"/>
            </a:endParaRPr>
          </a:p>
          <a:p>
            <a:r>
              <a:rPr lang="ru-RU" sz="1800" dirty="0">
                <a:effectLst/>
                <a:latin typeface="Times New Roman" panose="02020603050405020304" pitchFamily="18" charset="0"/>
                <a:ea typeface="Times New Roman" panose="02020603050405020304" pitchFamily="18" charset="0"/>
              </a:rPr>
              <a:t>Жалоба на заключение контракта (до момента заключения) подается также, участником, признанным уклонившимся.</a:t>
            </a:r>
          </a:p>
          <a:p>
            <a:r>
              <a:rPr lang="ru-RU" sz="1800" dirty="0">
                <a:effectLst/>
                <a:latin typeface="Times New Roman" panose="02020603050405020304" pitchFamily="18" charset="0"/>
                <a:ea typeface="Times New Roman" panose="02020603050405020304" pitchFamily="18" charset="0"/>
              </a:rPr>
              <a:t> </a:t>
            </a:r>
          </a:p>
          <a:p>
            <a:r>
              <a:rPr lang="ru-RU" sz="1800" b="1" dirty="0">
                <a:effectLst/>
                <a:latin typeface="Times New Roman" panose="02020603050405020304" pitchFamily="18" charset="0"/>
                <a:ea typeface="Times New Roman" panose="02020603050405020304" pitchFamily="18" charset="0"/>
              </a:rPr>
              <a:t>Изменения в статье 112:</a:t>
            </a:r>
          </a:p>
          <a:p>
            <a:r>
              <a:rPr lang="ru-RU" sz="1800" dirty="0">
                <a:effectLst/>
                <a:latin typeface="Times New Roman" panose="02020603050405020304" pitchFamily="18" charset="0"/>
                <a:ea typeface="Times New Roman" panose="02020603050405020304" pitchFamily="18" charset="0"/>
              </a:rPr>
              <a:t> </a:t>
            </a:r>
          </a:p>
          <a:p>
            <a:r>
              <a:rPr lang="ru-RU" sz="1800" b="1" dirty="0">
                <a:effectLst/>
                <a:latin typeface="Times New Roman" panose="02020603050405020304" pitchFamily="18" charset="0"/>
                <a:ea typeface="Times New Roman" panose="02020603050405020304" pitchFamily="18" charset="0"/>
              </a:rPr>
              <a:t>Часть 55 </a:t>
            </a:r>
            <a:r>
              <a:rPr lang="ru-RU" sz="1800" dirty="0">
                <a:effectLst/>
                <a:latin typeface="Times New Roman" panose="02020603050405020304" pitchFamily="18" charset="0"/>
                <a:ea typeface="Times New Roman" panose="02020603050405020304" pitchFamily="18" charset="0"/>
              </a:rPr>
              <a:t>– утратила силу (о возможности утверждения перечня ОКС, при которых возможно проектирование и строительство.</a:t>
            </a:r>
          </a:p>
          <a:p>
            <a:r>
              <a:rPr lang="ru-RU" sz="1800" b="1" dirty="0">
                <a:effectLst/>
                <a:latin typeface="Times New Roman" panose="02020603050405020304" pitchFamily="18" charset="0"/>
                <a:ea typeface="Times New Roman" panose="02020603050405020304" pitchFamily="18" charset="0"/>
              </a:rPr>
              <a:t>Часть 56 </a:t>
            </a:r>
            <a:r>
              <a:rPr lang="ru-RU" sz="1800" dirty="0">
                <a:effectLst/>
                <a:latin typeface="Times New Roman" panose="02020603050405020304" pitchFamily="18" charset="0"/>
                <a:ea typeface="Times New Roman" panose="02020603050405020304" pitchFamily="18" charset="0"/>
              </a:rPr>
              <a:t>– дает указание, что </a:t>
            </a:r>
            <a:r>
              <a:rPr lang="ru-RU" sz="1800" dirty="0">
                <a:effectLst/>
                <a:highlight>
                  <a:srgbClr val="FFFF00"/>
                </a:highlight>
                <a:latin typeface="Times New Roman" panose="02020603050405020304" pitchFamily="18" charset="0"/>
                <a:ea typeface="Times New Roman" panose="02020603050405020304" pitchFamily="18" charset="0"/>
              </a:rPr>
              <a:t>до 1 января 2024 </a:t>
            </a:r>
            <a:r>
              <a:rPr lang="ru-RU" sz="1800" dirty="0">
                <a:effectLst/>
                <a:latin typeface="Times New Roman" panose="02020603050405020304" pitchFamily="18" charset="0"/>
                <a:ea typeface="Times New Roman" panose="02020603050405020304" pitchFamily="18" charset="0"/>
              </a:rPr>
              <a:t>предметом контракта может быть одновременно подготовка проектной документации и (или) выполнение инженерных изысканий, выполнение работ по строительству, реконструкции и (или) капитальному ремонту объекта капитального строительства</a:t>
            </a:r>
          </a:p>
        </p:txBody>
      </p:sp>
    </p:spTree>
    <p:extLst>
      <p:ext uri="{BB962C8B-B14F-4D97-AF65-F5344CB8AC3E}">
        <p14:creationId xmlns:p14="http://schemas.microsoft.com/office/powerpoint/2010/main" val="32497755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37</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6" y="682652"/>
            <a:ext cx="8785164" cy="3724096"/>
          </a:xfrm>
          <a:prstGeom prst="rect">
            <a:avLst/>
          </a:prstGeom>
          <a:noFill/>
        </p:spPr>
        <p:txBody>
          <a:bodyPr wrap="square">
            <a:spAutoFit/>
          </a:bodyPr>
          <a:lstStyle/>
          <a:p>
            <a:r>
              <a:rPr lang="ru-RU" sz="1800" b="1" dirty="0">
                <a:effectLst/>
                <a:latin typeface="Times New Roman" panose="02020603050405020304" pitchFamily="18" charset="0"/>
                <a:ea typeface="Times New Roman" panose="02020603050405020304" pitchFamily="18" charset="0"/>
              </a:rPr>
              <a:t>Добавляется часть 63.1</a:t>
            </a:r>
          </a:p>
          <a:p>
            <a:pPr algn="just"/>
            <a:r>
              <a:rPr lang="ru-RU" sz="1800" dirty="0">
                <a:effectLst/>
                <a:highlight>
                  <a:srgbClr val="FFFF00"/>
                </a:highlight>
                <a:latin typeface="Times New Roman" panose="02020603050405020304" pitchFamily="18" charset="0"/>
                <a:ea typeface="Times New Roman" panose="02020603050405020304" pitchFamily="18" charset="0"/>
              </a:rPr>
              <a:t>До 1 января 2024 года </a:t>
            </a:r>
            <a:r>
              <a:rPr lang="ru-RU" sz="1800" dirty="0">
                <a:effectLst/>
                <a:latin typeface="Times New Roman" panose="02020603050405020304" pitchFamily="18" charset="0"/>
                <a:ea typeface="Times New Roman" panose="02020603050405020304" pitchFamily="18" charset="0"/>
              </a:rPr>
              <a:t>в случае, если проектной документацией объекта капитального строительства предусмотрено оборудование, необходимое для обеспечения эксплуатации такого объекта, предметом контракта наряду с выполнением работ по строительству, реконструкции и (или) капитальному ремонту объекта капитального строительства может являться поставка данного оборудования. В контракте должны быть указаны раздельно:</a:t>
            </a:r>
          </a:p>
          <a:p>
            <a:pPr algn="just">
              <a:spcBef>
                <a:spcPts val="1200"/>
              </a:spcBef>
            </a:pPr>
            <a:r>
              <a:rPr lang="ru-RU" sz="1800" dirty="0">
                <a:effectLst/>
                <a:latin typeface="Times New Roman" panose="02020603050405020304" pitchFamily="18" charset="0"/>
                <a:ea typeface="Times New Roman" panose="02020603050405020304" pitchFamily="18" charset="0"/>
              </a:rPr>
              <a:t>1) </a:t>
            </a:r>
            <a:r>
              <a:rPr lang="ru-RU" sz="1800" b="1" dirty="0">
                <a:effectLst/>
                <a:latin typeface="Times New Roman" panose="02020603050405020304" pitchFamily="18" charset="0"/>
                <a:ea typeface="Times New Roman" panose="02020603050405020304" pitchFamily="18" charset="0"/>
              </a:rPr>
              <a:t>стоимость работ </a:t>
            </a:r>
            <a:r>
              <a:rPr lang="ru-RU" sz="1800" dirty="0">
                <a:effectLst/>
                <a:latin typeface="Times New Roman" panose="02020603050405020304" pitchFamily="18" charset="0"/>
                <a:ea typeface="Times New Roman" panose="02020603050405020304" pitchFamily="18" charset="0"/>
              </a:rPr>
              <a:t>по строительству, реконструкции и (или) капитальному ремонту объекта капитального строительства;</a:t>
            </a:r>
          </a:p>
          <a:p>
            <a:pPr algn="just">
              <a:spcBef>
                <a:spcPts val="1200"/>
              </a:spcBef>
            </a:pPr>
            <a:r>
              <a:rPr lang="ru-RU" sz="1800" dirty="0">
                <a:effectLst/>
                <a:latin typeface="Times New Roman" panose="02020603050405020304" pitchFamily="18" charset="0"/>
                <a:ea typeface="Times New Roman" panose="02020603050405020304" pitchFamily="18" charset="0"/>
              </a:rPr>
              <a:t>2) </a:t>
            </a:r>
            <a:r>
              <a:rPr lang="ru-RU" sz="1800" b="1" dirty="0">
                <a:effectLst/>
                <a:latin typeface="Times New Roman" panose="02020603050405020304" pitchFamily="18" charset="0"/>
                <a:ea typeface="Times New Roman" panose="02020603050405020304" pitchFamily="18" charset="0"/>
              </a:rPr>
              <a:t>стоимость поставки </a:t>
            </a:r>
            <a:r>
              <a:rPr lang="ru-RU" sz="1800" dirty="0">
                <a:effectLst/>
                <a:latin typeface="Times New Roman" panose="02020603050405020304" pitchFamily="18" charset="0"/>
                <a:ea typeface="Times New Roman" panose="02020603050405020304" pitchFamily="18" charset="0"/>
              </a:rPr>
              <a:t>предусмотренного проектной документацией объекта капитального строительства оборудования, необходимого для обеспечения эксплуатации такого объекта капитального строительства.</a:t>
            </a:r>
          </a:p>
        </p:txBody>
      </p:sp>
      <p:sp>
        <p:nvSpPr>
          <p:cNvPr id="6" name="TextBox 5">
            <a:extLst>
              <a:ext uri="{FF2B5EF4-FFF2-40B4-BE49-F238E27FC236}">
                <a16:creationId xmlns:a16="http://schemas.microsoft.com/office/drawing/2014/main" id="{64CA2B93-C705-40A3-827E-733A4A68A40D}"/>
              </a:ext>
            </a:extLst>
          </p:cNvPr>
          <p:cNvSpPr txBox="1"/>
          <p:nvPr/>
        </p:nvSpPr>
        <p:spPr>
          <a:xfrm>
            <a:off x="358835" y="0"/>
            <a:ext cx="6110545" cy="584775"/>
          </a:xfrm>
          <a:prstGeom prst="rect">
            <a:avLst/>
          </a:prstGeom>
          <a:noFill/>
        </p:spPr>
        <p:txBody>
          <a:bodyPr wrap="square">
            <a:spAutoFit/>
          </a:bodyPr>
          <a:lstStyle/>
          <a:p>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В статье 112 44-ФЗ</a:t>
            </a:r>
          </a:p>
        </p:txBody>
      </p:sp>
    </p:spTree>
    <p:extLst>
      <p:ext uri="{BB962C8B-B14F-4D97-AF65-F5344CB8AC3E}">
        <p14:creationId xmlns:p14="http://schemas.microsoft.com/office/powerpoint/2010/main" val="36515752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38</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6" y="682652"/>
            <a:ext cx="8785164" cy="3139321"/>
          </a:xfrm>
          <a:prstGeom prst="rect">
            <a:avLst/>
          </a:prstGeom>
          <a:noFill/>
        </p:spPr>
        <p:txBody>
          <a:bodyPr wrap="square">
            <a:spAutoFit/>
          </a:bodyPr>
          <a:lstStyle/>
          <a:p>
            <a:r>
              <a:rPr lang="ru-RU" sz="1800" b="1" dirty="0">
                <a:effectLst/>
                <a:latin typeface="Times New Roman" panose="02020603050405020304" pitchFamily="18" charset="0"/>
                <a:ea typeface="Times New Roman" panose="02020603050405020304" pitchFamily="18" charset="0"/>
              </a:rPr>
              <a:t>Добавляется часть 64.1</a:t>
            </a:r>
          </a:p>
          <a:p>
            <a:r>
              <a:rPr lang="ru-RU" sz="1800" dirty="0">
                <a:effectLst/>
                <a:latin typeface="Times New Roman" panose="02020603050405020304" pitchFamily="18" charset="0"/>
                <a:ea typeface="Times New Roman" panose="02020603050405020304" pitchFamily="18" charset="0"/>
              </a:rPr>
              <a:t> </a:t>
            </a:r>
          </a:p>
          <a:p>
            <a:pPr algn="just"/>
            <a:r>
              <a:rPr lang="ru-RU" sz="1800" dirty="0">
                <a:effectLst/>
                <a:highlight>
                  <a:srgbClr val="FFFF00"/>
                </a:highlight>
                <a:latin typeface="Times New Roman" panose="02020603050405020304" pitchFamily="18" charset="0"/>
                <a:ea typeface="Times New Roman" panose="02020603050405020304" pitchFamily="18" charset="0"/>
              </a:rPr>
              <a:t>До 31 декабря 2022 года </a:t>
            </a:r>
            <a:r>
              <a:rPr lang="ru-RU" sz="1800" dirty="0">
                <a:effectLst/>
                <a:latin typeface="Times New Roman" panose="02020603050405020304" pitchFamily="18" charset="0"/>
                <a:ea typeface="Times New Roman" panose="02020603050405020304" pitchFamily="18" charset="0"/>
              </a:rPr>
              <a:t>заказчик вправе </a:t>
            </a:r>
            <a:r>
              <a:rPr lang="ru-RU" b="1" u="sng" dirty="0">
                <a:effectLst/>
                <a:latin typeface="Times New Roman" panose="02020603050405020304" pitchFamily="18" charset="0"/>
                <a:ea typeface="Times New Roman" panose="02020603050405020304" pitchFamily="18" charset="0"/>
              </a:rPr>
              <a:t>не</a:t>
            </a:r>
            <a:r>
              <a:rPr lang="ru-RU" sz="1800" b="1" dirty="0">
                <a:effectLst/>
                <a:latin typeface="Times New Roman" panose="02020603050405020304" pitchFamily="18" charset="0"/>
                <a:ea typeface="Times New Roman" panose="02020603050405020304" pitchFamily="18" charset="0"/>
              </a:rPr>
              <a:t> </a:t>
            </a:r>
            <a:r>
              <a:rPr lang="ru-RU" sz="1800" b="1" u="sng" dirty="0">
                <a:effectLst/>
                <a:latin typeface="Times New Roman" panose="02020603050405020304" pitchFamily="18" charset="0"/>
                <a:ea typeface="Times New Roman" panose="02020603050405020304" pitchFamily="18" charset="0"/>
              </a:rPr>
              <a:t>устанавливать</a:t>
            </a:r>
            <a:r>
              <a:rPr lang="ru-RU" sz="1800" b="1" dirty="0">
                <a:effectLst/>
                <a:latin typeface="Times New Roman" panose="02020603050405020304" pitchFamily="18" charset="0"/>
                <a:ea typeface="Times New Roman" panose="02020603050405020304" pitchFamily="18" charset="0"/>
              </a:rPr>
              <a:t> </a:t>
            </a:r>
            <a:r>
              <a:rPr lang="ru-RU" sz="1800" dirty="0">
                <a:effectLst/>
                <a:latin typeface="Times New Roman" panose="02020603050405020304" pitchFamily="18" charset="0"/>
                <a:ea typeface="Times New Roman" panose="02020603050405020304" pitchFamily="18" charset="0"/>
              </a:rPr>
              <a:t>требование обеспечения исполнения контракта, обеспечения гарантийных обязательств в извещении об осуществлении закупки, приглашении, документации о закупке (в случае, если настоящим Федеральным законом предусмотрена документация о закупке), проекте контракта. </a:t>
            </a:r>
          </a:p>
          <a:p>
            <a:pPr algn="just"/>
            <a:endParaRPr lang="ru-RU" dirty="0">
              <a:latin typeface="Times New Roman" panose="02020603050405020304" pitchFamily="18" charset="0"/>
              <a:ea typeface="Times New Roman" panose="02020603050405020304" pitchFamily="18" charset="0"/>
            </a:endParaRPr>
          </a:p>
          <a:p>
            <a:r>
              <a:rPr lang="ru-RU" sz="1800" dirty="0">
                <a:effectLst/>
                <a:latin typeface="Times New Roman" panose="02020603050405020304" pitchFamily="18" charset="0"/>
                <a:ea typeface="Times New Roman" panose="02020603050405020304" pitchFamily="18" charset="0"/>
              </a:rPr>
              <a:t>Положения настоящей части не применяются, если контрактом предусмотрена выплата аванса и при этом расчеты в части аванса не подлежат казначейскому сопровождению.</a:t>
            </a:r>
          </a:p>
          <a:p>
            <a:pPr algn="ctr"/>
            <a:r>
              <a:rPr lang="ru-RU" sz="1800" i="1" dirty="0">
                <a:effectLst/>
                <a:latin typeface="Times New Roman" panose="02020603050405020304" pitchFamily="18" charset="0"/>
                <a:ea typeface="Times New Roman" panose="02020603050405020304" pitchFamily="18" charset="0"/>
              </a:rPr>
              <a:t> </a:t>
            </a:r>
          </a:p>
        </p:txBody>
      </p:sp>
      <p:sp>
        <p:nvSpPr>
          <p:cNvPr id="8" name="TextBox 7">
            <a:extLst>
              <a:ext uri="{FF2B5EF4-FFF2-40B4-BE49-F238E27FC236}">
                <a16:creationId xmlns:a16="http://schemas.microsoft.com/office/drawing/2014/main" id="{0A08A123-EAA4-4E50-BAC0-D853C745C7DA}"/>
              </a:ext>
            </a:extLst>
          </p:cNvPr>
          <p:cNvSpPr txBox="1"/>
          <p:nvPr/>
        </p:nvSpPr>
        <p:spPr>
          <a:xfrm>
            <a:off x="358835" y="0"/>
            <a:ext cx="6110545" cy="584775"/>
          </a:xfrm>
          <a:prstGeom prst="rect">
            <a:avLst/>
          </a:prstGeom>
          <a:noFill/>
        </p:spPr>
        <p:txBody>
          <a:bodyPr wrap="square">
            <a:spAutoFit/>
          </a:bodyPr>
          <a:lstStyle/>
          <a:p>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В статье 112 44-ФЗ</a:t>
            </a:r>
          </a:p>
        </p:txBody>
      </p:sp>
    </p:spTree>
    <p:extLst>
      <p:ext uri="{BB962C8B-B14F-4D97-AF65-F5344CB8AC3E}">
        <p14:creationId xmlns:p14="http://schemas.microsoft.com/office/powerpoint/2010/main" val="26104307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39</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6" y="682652"/>
            <a:ext cx="8785164" cy="4154984"/>
          </a:xfrm>
          <a:prstGeom prst="rect">
            <a:avLst/>
          </a:prstGeom>
          <a:noFill/>
        </p:spPr>
        <p:txBody>
          <a:bodyPr wrap="square">
            <a:spAutoFit/>
          </a:bodyPr>
          <a:lstStyle/>
          <a:p>
            <a:r>
              <a:rPr lang="ru-RU" sz="1800" b="1" dirty="0">
                <a:effectLst/>
                <a:latin typeface="Times New Roman" panose="02020603050405020304" pitchFamily="18" charset="0"/>
                <a:ea typeface="Times New Roman" panose="02020603050405020304" pitchFamily="18" charset="0"/>
              </a:rPr>
              <a:t>Изменения в 247-ФЗ от 31.07.2020</a:t>
            </a:r>
          </a:p>
          <a:p>
            <a:r>
              <a:rPr lang="ru-RU" sz="1800" dirty="0">
                <a:effectLst/>
                <a:latin typeface="Times New Roman" panose="02020603050405020304" pitchFamily="18" charset="0"/>
                <a:ea typeface="Times New Roman" panose="02020603050405020304" pitchFamily="18" charset="0"/>
              </a:rPr>
              <a:t>Из-под действия контроля выводится контрактная система.</a:t>
            </a:r>
          </a:p>
          <a:p>
            <a:r>
              <a:rPr lang="ru-RU" sz="1800" dirty="0">
                <a:effectLst/>
                <a:latin typeface="Times New Roman" panose="02020603050405020304" pitchFamily="18" charset="0"/>
                <a:ea typeface="Times New Roman" panose="02020603050405020304" pitchFamily="18" charset="0"/>
              </a:rPr>
              <a:t> </a:t>
            </a:r>
          </a:p>
          <a:p>
            <a:r>
              <a:rPr lang="ru-RU" sz="1800" b="1" dirty="0">
                <a:effectLst/>
                <a:latin typeface="Times New Roman" panose="02020603050405020304" pitchFamily="18" charset="0"/>
                <a:ea typeface="Times New Roman" panose="02020603050405020304" pitchFamily="18" charset="0"/>
              </a:rPr>
              <a:t>Изменения в 360-ФЗ (появятся позже в 44-ФЗ)</a:t>
            </a:r>
          </a:p>
          <a:p>
            <a:r>
              <a:rPr lang="ru-RU" sz="1600" u="sng" dirty="0">
                <a:effectLst/>
                <a:latin typeface="Times New Roman" panose="02020603050405020304" pitchFamily="18" charset="0"/>
                <a:ea typeface="Times New Roman" panose="02020603050405020304" pitchFamily="18" charset="0"/>
              </a:rPr>
              <a:t>Ст. 93 дополняется частью 14 </a:t>
            </a:r>
            <a:r>
              <a:rPr lang="ru-RU" sz="1600" dirty="0">
                <a:effectLst/>
                <a:highlight>
                  <a:srgbClr val="FFFF00"/>
                </a:highlight>
                <a:latin typeface="Times New Roman" panose="02020603050405020304" pitchFamily="18" charset="0"/>
                <a:ea typeface="Times New Roman" panose="02020603050405020304" pitchFamily="18" charset="0"/>
              </a:rPr>
              <a:t>с 01.07.2023</a:t>
            </a:r>
          </a:p>
          <a:p>
            <a:pPr algn="just"/>
            <a:r>
              <a:rPr lang="ru-RU" sz="1600" dirty="0">
                <a:effectLst/>
                <a:latin typeface="Times New Roman" panose="02020603050405020304" pitchFamily="18" charset="0"/>
                <a:ea typeface="Times New Roman" panose="02020603050405020304" pitchFamily="18" charset="0"/>
              </a:rPr>
              <a:t>В случаях, предусмотренных пунктами 1 - 3, 5.2, 6 - 22, 26, 28 - 41, 45, 47 - 61 части 1 настоящей статьи, допускается заключение контракта с использованием единой информационной системы в порядке, установленном пунктом 3 части 5 настоящей статьи. В иных предусмотренных частью 1 настоящей статьи случаях закупки у единственного поставщика (подрядчика, исполнителя), за исключением случаев, указанных в пунктах 4, 5, 23 - 25, 42, 44 и 46 (в части контрактов, заключаемых с физическими лицами) части 1 настоящей статьи, заключение контракта осуществляется в порядке, установленном пунктом 3 части 5 настоящей статьи. При включении информации и документов о контракте, заключенном в порядке, установленном пунктом 3 части 5 настоящей статьи, в реестр контрактов, заключенных заказчиками, и при исполнении такого контракта применяются положения настоящего Федерального закона, касающиеся контракта, заключенного по результатам проведения электронной процедуры.</a:t>
            </a:r>
          </a:p>
        </p:txBody>
      </p:sp>
      <p:sp>
        <p:nvSpPr>
          <p:cNvPr id="6" name="TextBox 5">
            <a:extLst>
              <a:ext uri="{FF2B5EF4-FFF2-40B4-BE49-F238E27FC236}">
                <a16:creationId xmlns:a16="http://schemas.microsoft.com/office/drawing/2014/main" id="{64CA2B93-C705-40A3-827E-733A4A68A40D}"/>
              </a:ext>
            </a:extLst>
          </p:cNvPr>
          <p:cNvSpPr txBox="1"/>
          <p:nvPr/>
        </p:nvSpPr>
        <p:spPr>
          <a:xfrm>
            <a:off x="358835" y="0"/>
            <a:ext cx="6110545" cy="584775"/>
          </a:xfrm>
          <a:prstGeom prst="rect">
            <a:avLst/>
          </a:prstGeom>
          <a:noFill/>
        </p:spPr>
        <p:txBody>
          <a:bodyPr wrap="square">
            <a:spAutoFit/>
          </a:bodyPr>
          <a:lstStyle/>
          <a:p>
            <a:pPr algn="ctr"/>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Правки в иные ФЗ</a:t>
            </a:r>
          </a:p>
        </p:txBody>
      </p:sp>
    </p:spTree>
    <p:extLst>
      <p:ext uri="{BB962C8B-B14F-4D97-AF65-F5344CB8AC3E}">
        <p14:creationId xmlns:p14="http://schemas.microsoft.com/office/powerpoint/2010/main" val="888672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F32F72BD-5DE6-4DE9-893F-E938C1E2E58B}"/>
              </a:ext>
            </a:extLst>
          </p:cNvPr>
          <p:cNvSpPr>
            <a:spLocks noGrp="1"/>
          </p:cNvSpPr>
          <p:nvPr>
            <p:ph type="sldNum" sz="quarter" idx="12"/>
          </p:nvPr>
        </p:nvSpPr>
        <p:spPr/>
        <p:txBody>
          <a:bodyPr/>
          <a:lstStyle/>
          <a:p>
            <a:fld id="{2066355A-084C-D24E-9AD2-7E4FC41EA627}" type="slidenum">
              <a:rPr lang="en-US" smtClean="0"/>
              <a:pPr/>
              <a:t>4</a:t>
            </a:fld>
            <a:endParaRPr lang="en-US" dirty="0"/>
          </a:p>
        </p:txBody>
      </p:sp>
      <p:sp>
        <p:nvSpPr>
          <p:cNvPr id="4" name="TextBox 3">
            <a:extLst>
              <a:ext uri="{FF2B5EF4-FFF2-40B4-BE49-F238E27FC236}">
                <a16:creationId xmlns:a16="http://schemas.microsoft.com/office/drawing/2014/main" id="{DE345361-F7B2-450F-8676-2BF63FE2CB01}"/>
              </a:ext>
            </a:extLst>
          </p:cNvPr>
          <p:cNvSpPr txBox="1"/>
          <p:nvPr/>
        </p:nvSpPr>
        <p:spPr>
          <a:xfrm>
            <a:off x="337223" y="833473"/>
            <a:ext cx="8612222" cy="4278094"/>
          </a:xfrm>
          <a:prstGeom prst="rect">
            <a:avLst/>
          </a:prstGeom>
          <a:noFill/>
        </p:spPr>
        <p:txBody>
          <a:bodyPr wrap="square" rtlCol="0">
            <a:spAutoFit/>
          </a:bodyPr>
          <a:lstStyle/>
          <a:p>
            <a:r>
              <a:rPr lang="ru-RU" b="1" u="sng" dirty="0"/>
              <a:t>46-ФЗ от 08.03.2022</a:t>
            </a:r>
          </a:p>
          <a:p>
            <a:r>
              <a:rPr lang="ru-RU" sz="1600" b="1" dirty="0"/>
              <a:t>ст. 8</a:t>
            </a:r>
            <a:r>
              <a:rPr lang="ru-RU" sz="1600" dirty="0"/>
              <a:t> – </a:t>
            </a:r>
            <a:r>
              <a:rPr lang="ru-RU" sz="1400" dirty="0"/>
              <a:t>изменения в 44-ФЗ в части закупок лекарств и медицинских изделий:</a:t>
            </a:r>
          </a:p>
          <a:p>
            <a:pPr algn="just"/>
            <a:r>
              <a:rPr lang="ru-RU" sz="1400" b="0" i="0" u="none" strike="noStrike" baseline="0" dirty="0">
                <a:latin typeface="Calibri" panose="020F0502020204030204" pitchFamily="34" charset="0"/>
              </a:rPr>
              <a:t>(ст. 24) Заказчик вправе проводить в соответствии с настоящим Федеральным законом электронный запрос котировок:</a:t>
            </a:r>
          </a:p>
          <a:p>
            <a:pPr algn="just"/>
            <a:r>
              <a:rPr lang="ru-RU" sz="1400" b="0" i="0" u="none" strike="noStrike" baseline="0" dirty="0">
                <a:latin typeface="Calibri" panose="020F0502020204030204" pitchFamily="34" charset="0"/>
              </a:rPr>
              <a:t>1) в случае, если при осуществлении закупки начальная (максимальная) цена контракта не превышает три миллиона рублей. При этом годовой объем закупок, осуществляемых путем проведения электронного запроса котировок, не должен превышать двадцать процентов совокупного годового объема закупок заказчика или сто миллионов рублей в отношении заказчика, совокупный годовой объем закупок которого в прошедшем календарном году составил менее пятисот миллионов рублей. </a:t>
            </a:r>
            <a:r>
              <a:rPr lang="ru-RU" sz="1400" b="0" i="0" u="none" strike="noStrike" baseline="0" dirty="0">
                <a:solidFill>
                  <a:srgbClr val="FF0000"/>
                </a:solidFill>
                <a:latin typeface="Calibri" panose="020F0502020204030204" pitchFamily="34" charset="0"/>
              </a:rPr>
              <a:t>Правительство Российской Федерации вправе принять решение об увеличении начальной (максимальной) цены контракта и годового объема закупок в целях закупки отдельных наименований медицинских изделий;</a:t>
            </a:r>
          </a:p>
          <a:p>
            <a:pPr algn="just"/>
            <a:r>
              <a:rPr lang="ru-RU" sz="1400" b="1" u="sng" dirty="0"/>
              <a:t>ПП РФ от 06.03.2022 №297 </a:t>
            </a:r>
            <a:r>
              <a:rPr lang="ru-RU" sz="1400" dirty="0"/>
              <a:t>- Установлено, что при закупке медицинских изделий в части медицинского оборудования, расходных материалов к нему и технических средств реабилитации инвалидов (за исключением медицинских изделий одноразового применения, адсорбирующего белья, подгузников, </a:t>
            </a:r>
            <a:r>
              <a:rPr lang="ru-RU" sz="1400" dirty="0" err="1"/>
              <a:t>противопролежневых</a:t>
            </a:r>
            <a:r>
              <a:rPr lang="ru-RU" sz="1400" dirty="0"/>
              <a:t> матрасов и подушек) заказчик вправе проводить электронный запрос котировок в случае, если при осуществлении закупки НМЦК не превышает 50 млн. рублей.</a:t>
            </a:r>
          </a:p>
          <a:p>
            <a:pPr algn="just"/>
            <a:r>
              <a:rPr lang="ru-RU" sz="1400" dirty="0"/>
              <a:t>При этом годовой объем закупок таких медицинских изделий, осуществляемых путем проведения электронного запроса котировок, не должен превышать 750 млн. рублей.</a:t>
            </a:r>
          </a:p>
          <a:p>
            <a:pPr algn="just"/>
            <a:r>
              <a:rPr lang="ru-RU" sz="1400" dirty="0"/>
              <a:t>Постановление вступило в силу 08.03.2022г. и действует до 01.08.2022г.</a:t>
            </a:r>
          </a:p>
        </p:txBody>
      </p:sp>
      <p:sp>
        <p:nvSpPr>
          <p:cNvPr id="14" name="TextBox 13">
            <a:extLst>
              <a:ext uri="{FF2B5EF4-FFF2-40B4-BE49-F238E27FC236}">
                <a16:creationId xmlns:a16="http://schemas.microsoft.com/office/drawing/2014/main" id="{FBCBAABB-F1BF-4A0B-B5C7-543ACDDE91D9}"/>
              </a:ext>
            </a:extLst>
          </p:cNvPr>
          <p:cNvSpPr txBox="1"/>
          <p:nvPr/>
        </p:nvSpPr>
        <p:spPr>
          <a:xfrm>
            <a:off x="358835" y="140011"/>
            <a:ext cx="6591930" cy="461665"/>
          </a:xfrm>
          <a:prstGeom prst="rect">
            <a:avLst/>
          </a:prstGeom>
          <a:noFill/>
        </p:spPr>
        <p:txBody>
          <a:bodyPr wrap="square">
            <a:spAutoFit/>
          </a:bodyPr>
          <a:lstStyle/>
          <a:p>
            <a:r>
              <a:rPr lang="ru-RU" sz="2400" b="1" kern="1200" dirty="0">
                <a:solidFill>
                  <a:srgbClr val="2182A5"/>
                </a:solidFill>
                <a:effectLst>
                  <a:outerShdw blurRad="38100" dist="38100" dir="2700000" algn="tl">
                    <a:srgbClr val="000000">
                      <a:alpha val="43137"/>
                    </a:srgbClr>
                  </a:outerShdw>
                </a:effectLst>
                <a:latin typeface="Times New Roman" panose="02020603050405020304" pitchFamily="18" charset="0"/>
              </a:rPr>
              <a:t>Антикризисные поправки</a:t>
            </a:r>
            <a:endParaRPr lang="ru-RU" dirty="0">
              <a:solidFill>
                <a:srgbClr val="2182A5"/>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149606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40</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6" y="682652"/>
            <a:ext cx="8785164" cy="3416320"/>
          </a:xfrm>
          <a:prstGeom prst="rect">
            <a:avLst/>
          </a:prstGeom>
          <a:noFill/>
        </p:spPr>
        <p:txBody>
          <a:bodyPr wrap="square">
            <a:spAutoFit/>
          </a:bodyPr>
          <a:lstStyle/>
          <a:p>
            <a:r>
              <a:rPr lang="ru-RU" sz="1800" b="1" dirty="0">
                <a:effectLst/>
                <a:latin typeface="Times New Roman" panose="02020603050405020304" pitchFamily="18" charset="0"/>
                <a:ea typeface="Times New Roman" panose="02020603050405020304" pitchFamily="18" charset="0"/>
              </a:rPr>
              <a:t>Изменения в ст.8 360-ФЗ</a:t>
            </a:r>
          </a:p>
          <a:p>
            <a:r>
              <a:rPr lang="ru-RU" sz="1800" dirty="0">
                <a:effectLst/>
                <a:latin typeface="Times New Roman" panose="02020603050405020304" pitchFamily="18" charset="0"/>
                <a:ea typeface="Times New Roman" panose="02020603050405020304" pitchFamily="18" charset="0"/>
              </a:rPr>
              <a:t>При заключении контракта по пунктам 24 и 25 (без участника на площадке) контракт заключается с использованием ЕИС </a:t>
            </a:r>
            <a:r>
              <a:rPr lang="ru-RU" sz="1800" b="1" dirty="0">
                <a:effectLst/>
                <a:latin typeface="Times New Roman" panose="02020603050405020304" pitchFamily="18" charset="0"/>
                <a:ea typeface="Times New Roman" panose="02020603050405020304" pitchFamily="18" charset="0"/>
              </a:rPr>
              <a:t>с 01.07.2023</a:t>
            </a:r>
            <a:r>
              <a:rPr lang="ru-RU" sz="1800" dirty="0">
                <a:effectLst/>
                <a:latin typeface="Times New Roman" panose="02020603050405020304" pitchFamily="18" charset="0"/>
                <a:ea typeface="Times New Roman" panose="02020603050405020304" pitchFamily="18" charset="0"/>
              </a:rPr>
              <a:t> (ранее </a:t>
            </a:r>
            <a:r>
              <a:rPr lang="ru-RU" sz="1800" b="1" dirty="0">
                <a:solidFill>
                  <a:srgbClr val="FF0000"/>
                </a:solidFill>
                <a:effectLst/>
                <a:latin typeface="Times New Roman" panose="02020603050405020304" pitchFamily="18" charset="0"/>
                <a:ea typeface="Times New Roman" panose="02020603050405020304" pitchFamily="18" charset="0"/>
              </a:rPr>
              <a:t>01.04.2023</a:t>
            </a:r>
            <a:r>
              <a:rPr lang="ru-RU" sz="1800" dirty="0">
                <a:effectLst/>
                <a:latin typeface="Times New Roman" panose="02020603050405020304" pitchFamily="18" charset="0"/>
                <a:ea typeface="Times New Roman" panose="02020603050405020304" pitchFamily="18" charset="0"/>
              </a:rPr>
              <a:t>)</a:t>
            </a:r>
          </a:p>
          <a:p>
            <a:r>
              <a:rPr lang="ru-RU" sz="1800" dirty="0">
                <a:effectLst/>
                <a:latin typeface="Times New Roman" panose="02020603050405020304" pitchFamily="18" charset="0"/>
                <a:ea typeface="Times New Roman" panose="02020603050405020304" pitchFamily="18" charset="0"/>
              </a:rPr>
              <a:t> </a:t>
            </a:r>
          </a:p>
          <a:p>
            <a:r>
              <a:rPr lang="ru-RU" sz="1800" dirty="0">
                <a:effectLst/>
                <a:latin typeface="Times New Roman" panose="02020603050405020304" pitchFamily="18" charset="0"/>
                <a:ea typeface="Times New Roman" panose="02020603050405020304" pitchFamily="18" charset="0"/>
              </a:rPr>
              <a:t>С 1 января 2022 года </a:t>
            </a:r>
            <a:r>
              <a:rPr lang="ru-RU" sz="1800" b="1" dirty="0">
                <a:effectLst/>
                <a:latin typeface="Times New Roman" panose="02020603050405020304" pitchFamily="18" charset="0"/>
                <a:ea typeface="Times New Roman" panose="02020603050405020304" pitchFamily="18" charset="0"/>
              </a:rPr>
              <a:t>до 1 апреля 2023 года </a:t>
            </a:r>
            <a:r>
              <a:rPr lang="ru-RU" sz="1800" dirty="0">
                <a:effectLst/>
                <a:latin typeface="Times New Roman" panose="02020603050405020304" pitchFamily="18" charset="0"/>
                <a:ea typeface="Times New Roman" panose="02020603050405020304" pitchFamily="18" charset="0"/>
              </a:rPr>
              <a:t>заказчик включает в проект контракта информацию, предусмотренную подпунктами "а" и "б" (в части, касающейся цены каждого отдельного этапа исполнения контракта), подпунктом "в" (в части, касающейся цены единицы товара, работы, услуги) и подпунктом "д" пункта 1 части 2 статьи 51 Федерального закона от 5 апреля 2013 года N 44-ФЗ, </a:t>
            </a:r>
            <a:r>
              <a:rPr lang="ru-RU" sz="1800" b="1" dirty="0">
                <a:effectLst/>
                <a:latin typeface="Times New Roman" panose="02020603050405020304" pitchFamily="18" charset="0"/>
                <a:ea typeface="Times New Roman" panose="02020603050405020304" pitchFamily="18" charset="0"/>
              </a:rPr>
              <a:t>без использования единой информационной системы</a:t>
            </a:r>
            <a:r>
              <a:rPr lang="ru-RU" sz="1800" dirty="0">
                <a:effectLst/>
                <a:latin typeface="Times New Roman" panose="02020603050405020304" pitchFamily="18" charset="0"/>
                <a:ea typeface="Times New Roman" panose="02020603050405020304" pitchFamily="18" charset="0"/>
              </a:rPr>
              <a:t> в сфере закупок.</a:t>
            </a:r>
          </a:p>
          <a:p>
            <a:endParaRPr lang="ru-RU" sz="1800" dirty="0">
              <a:effectLst/>
              <a:latin typeface="Times New Roman" panose="02020603050405020304" pitchFamily="18" charset="0"/>
              <a:ea typeface="Times New Roman" panose="02020603050405020304" pitchFamily="18" charset="0"/>
            </a:endParaRPr>
          </a:p>
          <a:p>
            <a:r>
              <a:rPr lang="ru-RU" sz="1800" dirty="0">
                <a:effectLst/>
                <a:latin typeface="Times New Roman" panose="02020603050405020304" pitchFamily="18" charset="0"/>
                <a:ea typeface="Times New Roman" panose="02020603050405020304" pitchFamily="18" charset="0"/>
              </a:rPr>
              <a:t> </a:t>
            </a:r>
          </a:p>
        </p:txBody>
      </p:sp>
      <p:sp>
        <p:nvSpPr>
          <p:cNvPr id="6" name="TextBox 5">
            <a:extLst>
              <a:ext uri="{FF2B5EF4-FFF2-40B4-BE49-F238E27FC236}">
                <a16:creationId xmlns:a16="http://schemas.microsoft.com/office/drawing/2014/main" id="{64CA2B93-C705-40A3-827E-733A4A68A40D}"/>
              </a:ext>
            </a:extLst>
          </p:cNvPr>
          <p:cNvSpPr txBox="1"/>
          <p:nvPr/>
        </p:nvSpPr>
        <p:spPr>
          <a:xfrm>
            <a:off x="358835" y="0"/>
            <a:ext cx="6110545" cy="584775"/>
          </a:xfrm>
          <a:prstGeom prst="rect">
            <a:avLst/>
          </a:prstGeom>
          <a:noFill/>
        </p:spPr>
        <p:txBody>
          <a:bodyPr wrap="square">
            <a:spAutoFit/>
          </a:bodyPr>
          <a:lstStyle/>
          <a:p>
            <a:pPr algn="ctr"/>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Правки в иные ФЗ</a:t>
            </a:r>
          </a:p>
        </p:txBody>
      </p:sp>
    </p:spTree>
    <p:extLst>
      <p:ext uri="{BB962C8B-B14F-4D97-AF65-F5344CB8AC3E}">
        <p14:creationId xmlns:p14="http://schemas.microsoft.com/office/powerpoint/2010/main" val="30525218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41</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6" y="682652"/>
            <a:ext cx="8785164" cy="2031325"/>
          </a:xfrm>
          <a:prstGeom prst="rect">
            <a:avLst/>
          </a:prstGeom>
          <a:noFill/>
        </p:spPr>
        <p:txBody>
          <a:bodyPr wrap="square">
            <a:spAutoFit/>
          </a:bodyPr>
          <a:lstStyle/>
          <a:p>
            <a:r>
              <a:rPr lang="ru-RU" sz="1800" dirty="0">
                <a:effectLst/>
                <a:latin typeface="Times New Roman" panose="02020603050405020304" pitchFamily="18" charset="0"/>
                <a:ea typeface="Times New Roman" panose="02020603050405020304" pitchFamily="18" charset="0"/>
              </a:rPr>
              <a:t>В отношении закупок, извещения об осуществлении которых размещены в ЕИС в сфере закупок, приглашения принять участие в которых направлены с 1 </a:t>
            </a:r>
            <a:r>
              <a:rPr lang="ru-RU" sz="1800" b="1" dirty="0">
                <a:effectLst/>
                <a:latin typeface="Times New Roman" panose="02020603050405020304" pitchFamily="18" charset="0"/>
                <a:ea typeface="Times New Roman" panose="02020603050405020304" pitchFamily="18" charset="0"/>
              </a:rPr>
              <a:t>апреля 2022 года до 1 июля 2023</a:t>
            </a:r>
            <a:r>
              <a:rPr lang="ru-RU" sz="1800" dirty="0">
                <a:effectLst/>
                <a:latin typeface="Times New Roman" panose="02020603050405020304" pitchFamily="18" charset="0"/>
                <a:ea typeface="Times New Roman" panose="02020603050405020304" pitchFamily="18" charset="0"/>
              </a:rPr>
              <a:t> года, </a:t>
            </a:r>
            <a:r>
              <a:rPr lang="ru-RU" sz="1800" b="1" dirty="0">
                <a:effectLst/>
                <a:latin typeface="Times New Roman" panose="02020603050405020304" pitchFamily="18" charset="0"/>
                <a:ea typeface="Times New Roman" panose="02020603050405020304" pitchFamily="18" charset="0"/>
              </a:rPr>
              <a:t>заказчики </a:t>
            </a:r>
            <a:r>
              <a:rPr lang="ru-RU" sz="1800" b="1" dirty="0">
                <a:solidFill>
                  <a:srgbClr val="FF0000"/>
                </a:solidFill>
                <a:effectLst/>
                <a:latin typeface="Times New Roman" panose="02020603050405020304" pitchFamily="18" charset="0"/>
                <a:ea typeface="Times New Roman" panose="02020603050405020304" pitchFamily="18" charset="0"/>
              </a:rPr>
              <a:t>вправе</a:t>
            </a:r>
            <a:r>
              <a:rPr lang="ru-RU" sz="1800" dirty="0">
                <a:effectLst/>
                <a:latin typeface="Times New Roman" panose="02020603050405020304" pitchFamily="18" charset="0"/>
                <a:ea typeface="Times New Roman" panose="02020603050405020304" pitchFamily="18" charset="0"/>
              </a:rPr>
              <a:t> осуществлять предусмотренное пунктом 1 части 2 статьи 51 Федерального закона от 5 апреля 2013 года N 44-ФЗ "О контрактной системе в сфере закупок товаров, работ, услуг для обеспечения государственных и муниципальных нужд" (в редакции настоящего Федерального закона) </a:t>
            </a:r>
            <a:r>
              <a:rPr lang="ru-RU" sz="1800" b="1" dirty="0">
                <a:solidFill>
                  <a:srgbClr val="FF0000"/>
                </a:solidFill>
                <a:effectLst/>
                <a:latin typeface="Times New Roman" panose="02020603050405020304" pitchFamily="18" charset="0"/>
                <a:ea typeface="Times New Roman" panose="02020603050405020304" pitchFamily="18" charset="0"/>
              </a:rPr>
              <a:t>формирование проекта контракта</a:t>
            </a:r>
            <a:r>
              <a:rPr lang="ru-RU" sz="1800" b="1" dirty="0">
                <a:effectLst/>
                <a:latin typeface="Times New Roman" panose="02020603050405020304" pitchFamily="18" charset="0"/>
                <a:ea typeface="Times New Roman" panose="02020603050405020304" pitchFamily="18" charset="0"/>
              </a:rPr>
              <a:t> </a:t>
            </a:r>
            <a:r>
              <a:rPr lang="ru-RU" sz="1800" b="1" dirty="0">
                <a:solidFill>
                  <a:srgbClr val="FF0000"/>
                </a:solidFill>
                <a:effectLst/>
                <a:latin typeface="Times New Roman" panose="02020603050405020304" pitchFamily="18" charset="0"/>
                <a:ea typeface="Times New Roman" panose="02020603050405020304" pitchFamily="18" charset="0"/>
              </a:rPr>
              <a:t>БЕЗ использования ЕИС </a:t>
            </a:r>
            <a:r>
              <a:rPr lang="ru-RU" sz="1800" dirty="0">
                <a:effectLst/>
                <a:latin typeface="Times New Roman" panose="02020603050405020304" pitchFamily="18" charset="0"/>
                <a:ea typeface="Times New Roman" panose="02020603050405020304" pitchFamily="18" charset="0"/>
              </a:rPr>
              <a:t>в сфере закупок.</a:t>
            </a:r>
          </a:p>
        </p:txBody>
      </p:sp>
      <p:sp>
        <p:nvSpPr>
          <p:cNvPr id="6" name="TextBox 5">
            <a:extLst>
              <a:ext uri="{FF2B5EF4-FFF2-40B4-BE49-F238E27FC236}">
                <a16:creationId xmlns:a16="http://schemas.microsoft.com/office/drawing/2014/main" id="{64CA2B93-C705-40A3-827E-733A4A68A40D}"/>
              </a:ext>
            </a:extLst>
          </p:cNvPr>
          <p:cNvSpPr txBox="1"/>
          <p:nvPr/>
        </p:nvSpPr>
        <p:spPr>
          <a:xfrm>
            <a:off x="358835" y="0"/>
            <a:ext cx="6110545" cy="584775"/>
          </a:xfrm>
          <a:prstGeom prst="rect">
            <a:avLst/>
          </a:prstGeom>
          <a:noFill/>
        </p:spPr>
        <p:txBody>
          <a:bodyPr wrap="square">
            <a:spAutoFit/>
          </a:bodyPr>
          <a:lstStyle/>
          <a:p>
            <a:pPr algn="ctr"/>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Правки в </a:t>
            </a:r>
            <a:r>
              <a:rPr lang="en-US"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360-</a:t>
            </a:r>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ФЗ</a:t>
            </a:r>
          </a:p>
        </p:txBody>
      </p:sp>
    </p:spTree>
    <p:extLst>
      <p:ext uri="{BB962C8B-B14F-4D97-AF65-F5344CB8AC3E}">
        <p14:creationId xmlns:p14="http://schemas.microsoft.com/office/powerpoint/2010/main" val="34981666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42</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6" y="682652"/>
            <a:ext cx="8785164" cy="2585323"/>
          </a:xfrm>
          <a:prstGeom prst="rect">
            <a:avLst/>
          </a:prstGeom>
          <a:noFill/>
        </p:spPr>
        <p:txBody>
          <a:bodyPr wrap="square">
            <a:spAutoFit/>
          </a:bodyPr>
          <a:lstStyle/>
          <a:p>
            <a:r>
              <a:rPr lang="ru-RU" sz="1800" dirty="0">
                <a:effectLst/>
                <a:latin typeface="Times New Roman" panose="02020603050405020304" pitchFamily="18" charset="0"/>
                <a:ea typeface="Times New Roman" panose="02020603050405020304" pitchFamily="18" charset="0"/>
              </a:rPr>
              <a:t>В отношении закупок, извещения об осуществлении которых размещены в единой информационной системе в сфере закупок, приглашения принять участие в которых направлены с 1 января 2022 года до </a:t>
            </a:r>
            <a:r>
              <a:rPr lang="ru-RU" sz="1800" b="1" dirty="0">
                <a:effectLst/>
                <a:latin typeface="Times New Roman" panose="02020603050405020304" pitchFamily="18" charset="0"/>
                <a:ea typeface="Times New Roman" panose="02020603050405020304" pitchFamily="18" charset="0"/>
              </a:rPr>
              <a:t>1 июля 2023 </a:t>
            </a:r>
            <a:r>
              <a:rPr lang="ru-RU" sz="1800" dirty="0">
                <a:effectLst/>
                <a:latin typeface="Times New Roman" panose="02020603050405020304" pitchFamily="18" charset="0"/>
                <a:ea typeface="Times New Roman" panose="02020603050405020304" pitchFamily="18" charset="0"/>
              </a:rPr>
              <a:t>года, положения частей 2 и 4 статьи 51, касающиеся неразмещения информации и документов на официальном сайте, положения части 3 статьи 103 Федерального закона от 5 апреля 2013 года N 44-ФЗ "О контрактной системе в сфере закупок товаров, работ, услуг для обеспечения государственных и муниципальных нужд" (в редакции настоящего Федерального закона), касающиеся </a:t>
            </a:r>
            <a:r>
              <a:rPr lang="ru-RU" sz="1800" b="1" dirty="0">
                <a:effectLst/>
                <a:latin typeface="Times New Roman" panose="02020603050405020304" pitchFamily="18" charset="0"/>
                <a:ea typeface="Times New Roman" panose="02020603050405020304" pitchFamily="18" charset="0"/>
              </a:rPr>
              <a:t>направления контракта с использованием единой информационной системы в сфере закупок, </a:t>
            </a:r>
            <a:r>
              <a:rPr lang="ru-RU" sz="1800" b="1"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не применяются</a:t>
            </a:r>
            <a:r>
              <a:rPr lang="ru-RU" sz="1800" dirty="0">
                <a:effectLst/>
                <a:latin typeface="Times New Roman" panose="02020603050405020304" pitchFamily="18" charset="0"/>
                <a:ea typeface="Times New Roman" panose="02020603050405020304" pitchFamily="18" charset="0"/>
              </a:rPr>
              <a:t>.</a:t>
            </a:r>
          </a:p>
        </p:txBody>
      </p:sp>
      <p:sp>
        <p:nvSpPr>
          <p:cNvPr id="6" name="TextBox 5">
            <a:extLst>
              <a:ext uri="{FF2B5EF4-FFF2-40B4-BE49-F238E27FC236}">
                <a16:creationId xmlns:a16="http://schemas.microsoft.com/office/drawing/2014/main" id="{64CA2B93-C705-40A3-827E-733A4A68A40D}"/>
              </a:ext>
            </a:extLst>
          </p:cNvPr>
          <p:cNvSpPr txBox="1"/>
          <p:nvPr/>
        </p:nvSpPr>
        <p:spPr>
          <a:xfrm>
            <a:off x="358835" y="0"/>
            <a:ext cx="6110545" cy="584775"/>
          </a:xfrm>
          <a:prstGeom prst="rect">
            <a:avLst/>
          </a:prstGeom>
          <a:noFill/>
        </p:spPr>
        <p:txBody>
          <a:bodyPr wrap="square">
            <a:spAutoFit/>
          </a:bodyPr>
          <a:lstStyle/>
          <a:p>
            <a:pPr algn="ctr"/>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Правки в </a:t>
            </a:r>
            <a:r>
              <a:rPr lang="en-US"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360-</a:t>
            </a:r>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ФЗ</a:t>
            </a:r>
          </a:p>
        </p:txBody>
      </p:sp>
    </p:spTree>
    <p:extLst>
      <p:ext uri="{BB962C8B-B14F-4D97-AF65-F5344CB8AC3E}">
        <p14:creationId xmlns:p14="http://schemas.microsoft.com/office/powerpoint/2010/main" val="1305723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43</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6" y="682652"/>
            <a:ext cx="8785164" cy="3416320"/>
          </a:xfrm>
          <a:prstGeom prst="rect">
            <a:avLst/>
          </a:prstGeom>
          <a:noFill/>
        </p:spPr>
        <p:txBody>
          <a:bodyPr wrap="square">
            <a:spAutoFit/>
          </a:bodyPr>
          <a:lstStyle/>
          <a:p>
            <a:r>
              <a:rPr lang="ru-RU" sz="1800" b="1" dirty="0">
                <a:effectLst/>
                <a:latin typeface="Times New Roman" panose="02020603050405020304" pitchFamily="18" charset="0"/>
                <a:ea typeface="Times New Roman" panose="02020603050405020304" pitchFamily="18" charset="0"/>
              </a:rPr>
              <a:t>Новая часть 13.</a:t>
            </a:r>
          </a:p>
          <a:p>
            <a:r>
              <a:rPr lang="ru-RU" sz="1800" dirty="0">
                <a:effectLst/>
                <a:latin typeface="Times New Roman" panose="02020603050405020304" pitchFamily="18" charset="0"/>
                <a:ea typeface="Times New Roman" panose="02020603050405020304" pitchFamily="18" charset="0"/>
              </a:rPr>
              <a:t>В отношении закупок, извещения об осуществлении которых размещены в единой информационной системе в сфере закупок либо приглашения принять участие в которых направлены </a:t>
            </a:r>
            <a:r>
              <a:rPr lang="ru-RU" sz="1800" b="1"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до 1 января 2024 года</a:t>
            </a:r>
            <a:r>
              <a:rPr lang="ru-RU" sz="1800" dirty="0">
                <a:effectLst/>
                <a:latin typeface="Times New Roman" panose="02020603050405020304" pitchFamily="18" charset="0"/>
                <a:ea typeface="Times New Roman" panose="02020603050405020304" pitchFamily="18" charset="0"/>
              </a:rPr>
              <a:t>, положения </a:t>
            </a:r>
            <a:r>
              <a:rPr lang="ru-RU" sz="1800" b="1" dirty="0">
                <a:effectLst/>
                <a:latin typeface="Times New Roman" panose="02020603050405020304" pitchFamily="18" charset="0"/>
                <a:ea typeface="Times New Roman" panose="02020603050405020304" pitchFamily="18" charset="0"/>
              </a:rPr>
              <a:t>частей 1.7 и 8.1 статьи 95 </a:t>
            </a:r>
            <a:r>
              <a:rPr lang="ru-RU" sz="1800" dirty="0">
                <a:effectLst/>
                <a:latin typeface="Times New Roman" panose="02020603050405020304" pitchFamily="18" charset="0"/>
                <a:ea typeface="Times New Roman" panose="02020603050405020304" pitchFamily="18" charset="0"/>
              </a:rPr>
              <a:t>Федерального закона от 5 апреля 2013 года N 44-ФЗ "О контрактной системе в сфере закупок товаров, работ, услуг для обеспечения государственных и муниципальных нужд" </a:t>
            </a:r>
            <a:r>
              <a:rPr lang="ru-RU" sz="1800" b="1" dirty="0">
                <a:effectLst/>
                <a:latin typeface="Times New Roman" panose="02020603050405020304" pitchFamily="18" charset="0"/>
                <a:ea typeface="Times New Roman" panose="02020603050405020304" pitchFamily="18" charset="0"/>
              </a:rPr>
              <a:t>не применяются</a:t>
            </a:r>
            <a:r>
              <a:rPr lang="ru-RU" sz="1800" dirty="0">
                <a:effectLst/>
                <a:latin typeface="Times New Roman" panose="02020603050405020304" pitchFamily="18" charset="0"/>
                <a:ea typeface="Times New Roman" panose="02020603050405020304" pitchFamily="18" charset="0"/>
              </a:rPr>
              <a:t>.</a:t>
            </a:r>
          </a:p>
          <a:p>
            <a:r>
              <a:rPr lang="ru-RU" sz="1800" dirty="0">
                <a:effectLst/>
                <a:latin typeface="Times New Roman" panose="02020603050405020304" pitchFamily="18" charset="0"/>
                <a:ea typeface="Times New Roman" panose="02020603050405020304" pitchFamily="18" charset="0"/>
              </a:rPr>
              <a:t>(</a:t>
            </a:r>
            <a:r>
              <a:rPr lang="ru-RU" sz="1800" b="1" dirty="0">
                <a:effectLst/>
                <a:latin typeface="Times New Roman" panose="02020603050405020304" pitchFamily="18" charset="0"/>
                <a:ea typeface="Times New Roman" panose="02020603050405020304" pitchFamily="18" charset="0"/>
              </a:rPr>
              <a:t>заключение дополнительных соглашений, в том числе и о расторжении через ЕИС</a:t>
            </a:r>
            <a:r>
              <a:rPr lang="ru-RU" sz="1800" dirty="0">
                <a:effectLst/>
                <a:latin typeface="Times New Roman" panose="02020603050405020304" pitchFamily="18" charset="0"/>
                <a:ea typeface="Times New Roman" panose="02020603050405020304" pitchFamily="18" charset="0"/>
              </a:rPr>
              <a:t>)</a:t>
            </a:r>
          </a:p>
          <a:p>
            <a:r>
              <a:rPr lang="ru-RU" sz="1800" dirty="0">
                <a:effectLst/>
                <a:latin typeface="Times New Roman" panose="02020603050405020304" pitchFamily="18" charset="0"/>
                <a:ea typeface="Times New Roman" panose="02020603050405020304" pitchFamily="18" charset="0"/>
              </a:rPr>
              <a:t> </a:t>
            </a:r>
          </a:p>
          <a:p>
            <a:r>
              <a:rPr lang="ru-RU" sz="1800" dirty="0">
                <a:effectLst/>
                <a:latin typeface="Times New Roman" panose="02020603050405020304" pitchFamily="18" charset="0"/>
                <a:ea typeface="Times New Roman" panose="02020603050405020304" pitchFamily="18" charset="0"/>
              </a:rPr>
              <a:t>Изменены сроки вступления в силу некоторых положений.</a:t>
            </a:r>
          </a:p>
          <a:p>
            <a:r>
              <a:rPr lang="ru-RU" sz="1800" dirty="0">
                <a:effectLst/>
                <a:latin typeface="Times New Roman" panose="02020603050405020304" pitchFamily="18" charset="0"/>
                <a:ea typeface="Times New Roman" panose="02020603050405020304" pitchFamily="18" charset="0"/>
              </a:rPr>
              <a:t> </a:t>
            </a:r>
          </a:p>
        </p:txBody>
      </p:sp>
      <p:sp>
        <p:nvSpPr>
          <p:cNvPr id="6" name="TextBox 5">
            <a:extLst>
              <a:ext uri="{FF2B5EF4-FFF2-40B4-BE49-F238E27FC236}">
                <a16:creationId xmlns:a16="http://schemas.microsoft.com/office/drawing/2014/main" id="{64CA2B93-C705-40A3-827E-733A4A68A40D}"/>
              </a:ext>
            </a:extLst>
          </p:cNvPr>
          <p:cNvSpPr txBox="1"/>
          <p:nvPr/>
        </p:nvSpPr>
        <p:spPr>
          <a:xfrm>
            <a:off x="358835" y="0"/>
            <a:ext cx="6110545" cy="584775"/>
          </a:xfrm>
          <a:prstGeom prst="rect">
            <a:avLst/>
          </a:prstGeom>
          <a:noFill/>
        </p:spPr>
        <p:txBody>
          <a:bodyPr wrap="square">
            <a:spAutoFit/>
          </a:bodyPr>
          <a:lstStyle/>
          <a:p>
            <a:pPr algn="ctr"/>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Правки в иные ФЗ</a:t>
            </a:r>
          </a:p>
        </p:txBody>
      </p:sp>
    </p:spTree>
    <p:extLst>
      <p:ext uri="{BB962C8B-B14F-4D97-AF65-F5344CB8AC3E}">
        <p14:creationId xmlns:p14="http://schemas.microsoft.com/office/powerpoint/2010/main" val="361559633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44</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6" y="682652"/>
            <a:ext cx="8785164" cy="2862322"/>
          </a:xfrm>
          <a:prstGeom prst="rect">
            <a:avLst/>
          </a:prstGeom>
          <a:noFill/>
        </p:spPr>
        <p:txBody>
          <a:bodyPr wrap="square">
            <a:spAutoFit/>
          </a:bodyPr>
          <a:lstStyle/>
          <a:p>
            <a:r>
              <a:rPr lang="ru-RU" sz="1800" b="1" dirty="0">
                <a:effectLst/>
                <a:latin typeface="Times New Roman" panose="02020603050405020304" pitchFamily="18" charset="0"/>
                <a:ea typeface="Times New Roman" panose="02020603050405020304" pitchFamily="18" charset="0"/>
              </a:rPr>
              <a:t> </a:t>
            </a:r>
            <a:endParaRPr lang="ru-RU" sz="1800" dirty="0">
              <a:effectLst/>
              <a:latin typeface="Times New Roman" panose="02020603050405020304" pitchFamily="18" charset="0"/>
              <a:ea typeface="Times New Roman" panose="02020603050405020304" pitchFamily="18" charset="0"/>
            </a:endParaRPr>
          </a:p>
          <a:p>
            <a:r>
              <a:rPr lang="ru-RU" sz="1800" dirty="0">
                <a:effectLst/>
                <a:latin typeface="Times New Roman" panose="02020603050405020304" pitchFamily="18" charset="0"/>
                <a:ea typeface="Times New Roman" panose="02020603050405020304" pitchFamily="18" charset="0"/>
              </a:rPr>
              <a:t>1. Установить, что в период до 31 декабря 2022 года включительно Правительство Российской Федерации в дополнение к случаям, предусмотренным частью 1 статьи 93 Федерального закона от 5 апреля 2013 года N 44-ФЗ "О контрактной системе в сфере закупок товаров, работ, услуг для обеспечения государственных и муниципальных нужд", вправе устанавливать иные случаи осуществления закупок товаров, работ, услуг для государственных и (или) муниципальных нужд у единственного поставщика (подрядчика, исполнителя), а также определять порядок осуществления закупок в таких случаях.</a:t>
            </a:r>
          </a:p>
          <a:p>
            <a:r>
              <a:rPr lang="ru-RU" sz="1800" dirty="0">
                <a:effectLst/>
                <a:latin typeface="Times New Roman" panose="02020603050405020304" pitchFamily="18" charset="0"/>
                <a:ea typeface="Times New Roman" panose="02020603050405020304" pitchFamily="18" charset="0"/>
              </a:rPr>
              <a:t> </a:t>
            </a:r>
          </a:p>
        </p:txBody>
      </p:sp>
      <p:sp>
        <p:nvSpPr>
          <p:cNvPr id="6" name="TextBox 5">
            <a:extLst>
              <a:ext uri="{FF2B5EF4-FFF2-40B4-BE49-F238E27FC236}">
                <a16:creationId xmlns:a16="http://schemas.microsoft.com/office/drawing/2014/main" id="{64CA2B93-C705-40A3-827E-733A4A68A40D}"/>
              </a:ext>
            </a:extLst>
          </p:cNvPr>
          <p:cNvSpPr txBox="1"/>
          <p:nvPr/>
        </p:nvSpPr>
        <p:spPr>
          <a:xfrm>
            <a:off x="358835" y="0"/>
            <a:ext cx="6110545" cy="584775"/>
          </a:xfrm>
          <a:prstGeom prst="rect">
            <a:avLst/>
          </a:prstGeom>
          <a:noFill/>
        </p:spPr>
        <p:txBody>
          <a:bodyPr wrap="square">
            <a:spAutoFit/>
          </a:bodyPr>
          <a:lstStyle/>
          <a:p>
            <a:pPr algn="ctr"/>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Изменения в статье 15 46-ФЗ</a:t>
            </a:r>
          </a:p>
        </p:txBody>
      </p:sp>
    </p:spTree>
    <p:extLst>
      <p:ext uri="{BB962C8B-B14F-4D97-AF65-F5344CB8AC3E}">
        <p14:creationId xmlns:p14="http://schemas.microsoft.com/office/powerpoint/2010/main" val="10152518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45</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6" y="682652"/>
            <a:ext cx="8785164" cy="3139321"/>
          </a:xfrm>
          <a:prstGeom prst="rect">
            <a:avLst/>
          </a:prstGeom>
          <a:noFill/>
        </p:spPr>
        <p:txBody>
          <a:bodyPr wrap="square">
            <a:spAutoFit/>
          </a:bodyPr>
          <a:lstStyle/>
          <a:p>
            <a:pPr algn="just"/>
            <a:r>
              <a:rPr lang="ru-RU" sz="1800" dirty="0">
                <a:effectLst/>
                <a:latin typeface="Times New Roman" panose="02020603050405020304" pitchFamily="18" charset="0"/>
                <a:ea typeface="Times New Roman" panose="02020603050405020304" pitchFamily="18" charset="0"/>
              </a:rPr>
              <a:t>2. Установить, что в период до 31 декабря 2022 года включительно решением высшего исполнительного органа государственной власти субъекта Российской Федерации в дополнение к случаям, предусмотренным частью 1 статьи 93 Федерального закона от 5 апреля 2013 года N 44-ФЗ "О контрактной системе в сфере закупок товаров, работ, услуг для обеспечения государственных и муниципальных нужд", могут быть установлены иные случаи осуществления закупок товаров, работ, услуг для государственных и (или) муниципальных нужд у единственного поставщика (подрядчика, исполнителя) в целях обеспечения нужд соответствующего субъекта Российской Федерации </a:t>
            </a:r>
            <a:r>
              <a:rPr lang="ru-RU" sz="1800" b="1" dirty="0">
                <a:effectLst/>
                <a:latin typeface="Times New Roman" panose="02020603050405020304" pitchFamily="18" charset="0"/>
                <a:ea typeface="Times New Roman" panose="02020603050405020304" pitchFamily="18" charset="0"/>
              </a:rPr>
              <a:t>и муниципальных нужд муниципальных образований, находящихся на его территории</a:t>
            </a:r>
            <a:r>
              <a:rPr lang="ru-RU" sz="1800" dirty="0">
                <a:effectLst/>
                <a:latin typeface="Times New Roman" panose="02020603050405020304" pitchFamily="18" charset="0"/>
                <a:ea typeface="Times New Roman" panose="02020603050405020304" pitchFamily="18" charset="0"/>
              </a:rPr>
              <a:t>, а также определен порядок осуществления закупок в таких случаях.</a:t>
            </a:r>
          </a:p>
        </p:txBody>
      </p:sp>
      <p:sp>
        <p:nvSpPr>
          <p:cNvPr id="6" name="TextBox 5">
            <a:extLst>
              <a:ext uri="{FF2B5EF4-FFF2-40B4-BE49-F238E27FC236}">
                <a16:creationId xmlns:a16="http://schemas.microsoft.com/office/drawing/2014/main" id="{64CA2B93-C705-40A3-827E-733A4A68A40D}"/>
              </a:ext>
            </a:extLst>
          </p:cNvPr>
          <p:cNvSpPr txBox="1"/>
          <p:nvPr/>
        </p:nvSpPr>
        <p:spPr>
          <a:xfrm>
            <a:off x="358835" y="0"/>
            <a:ext cx="6110545" cy="584775"/>
          </a:xfrm>
          <a:prstGeom prst="rect">
            <a:avLst/>
          </a:prstGeom>
          <a:noFill/>
        </p:spPr>
        <p:txBody>
          <a:bodyPr wrap="square">
            <a:spAutoFit/>
          </a:bodyPr>
          <a:lstStyle/>
          <a:p>
            <a:pPr algn="ctr"/>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Изменения в статье 15 46-ФЗ</a:t>
            </a:r>
          </a:p>
        </p:txBody>
      </p:sp>
    </p:spTree>
    <p:extLst>
      <p:ext uri="{BB962C8B-B14F-4D97-AF65-F5344CB8AC3E}">
        <p14:creationId xmlns:p14="http://schemas.microsoft.com/office/powerpoint/2010/main" val="39986211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46</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6" y="682652"/>
            <a:ext cx="8785164" cy="2862322"/>
          </a:xfrm>
          <a:prstGeom prst="rect">
            <a:avLst/>
          </a:prstGeom>
          <a:noFill/>
        </p:spPr>
        <p:txBody>
          <a:bodyPr wrap="square">
            <a:spAutoFit/>
          </a:bodyPr>
          <a:lstStyle/>
          <a:p>
            <a:pPr algn="just"/>
            <a:r>
              <a:rPr lang="ru-RU" sz="1800" b="1" dirty="0">
                <a:effectLst/>
                <a:latin typeface="Times New Roman" panose="02020603050405020304" pitchFamily="18" charset="0"/>
                <a:ea typeface="Times New Roman" panose="02020603050405020304" pitchFamily="18" charset="0"/>
              </a:rPr>
              <a:t>Новые части:</a:t>
            </a:r>
          </a:p>
          <a:p>
            <a:pPr algn="just"/>
            <a:endParaRPr lang="ru-RU" sz="1800" dirty="0">
              <a:effectLst/>
              <a:latin typeface="Times New Roman" panose="02020603050405020304" pitchFamily="18" charset="0"/>
              <a:ea typeface="Times New Roman" panose="02020603050405020304" pitchFamily="18" charset="0"/>
            </a:endParaRPr>
          </a:p>
          <a:p>
            <a:pPr algn="just"/>
            <a:r>
              <a:rPr lang="ru-RU" sz="1800" dirty="0">
                <a:effectLst/>
                <a:latin typeface="Times New Roman" panose="02020603050405020304" pitchFamily="18" charset="0"/>
                <a:ea typeface="Times New Roman" panose="02020603050405020304" pitchFamily="18" charset="0"/>
              </a:rPr>
              <a:t>3. </a:t>
            </a:r>
            <a:r>
              <a:rPr lang="ru-RU" sz="1800" b="1" dirty="0">
                <a:effectLst/>
                <a:latin typeface="Times New Roman" panose="02020603050405020304" pitchFamily="18" charset="0"/>
                <a:ea typeface="Times New Roman" panose="02020603050405020304" pitchFamily="18" charset="0"/>
              </a:rPr>
              <a:t>При планировании </a:t>
            </a:r>
            <a:r>
              <a:rPr lang="ru-RU" sz="1800" dirty="0">
                <a:effectLst/>
                <a:latin typeface="Times New Roman" panose="02020603050405020304" pitchFamily="18" charset="0"/>
                <a:ea typeface="Times New Roman" panose="02020603050405020304" pitchFamily="18" charset="0"/>
              </a:rPr>
              <a:t>закупок у единственного поставщика (подрядчика, исполнителя) в случаях, установленных в соответствии с частями 1 и 2 настоящей статьи, и </a:t>
            </a:r>
            <a:r>
              <a:rPr lang="ru-RU" sz="1800" b="1" dirty="0">
                <a:effectLst/>
                <a:latin typeface="Times New Roman" panose="02020603050405020304" pitchFamily="18" charset="0"/>
                <a:ea typeface="Times New Roman" panose="02020603050405020304" pitchFamily="18" charset="0"/>
              </a:rPr>
              <a:t>при исполнении контрактов</a:t>
            </a:r>
            <a:r>
              <a:rPr lang="ru-RU" sz="1800" dirty="0">
                <a:effectLst/>
                <a:latin typeface="Times New Roman" panose="02020603050405020304" pitchFamily="18" charset="0"/>
                <a:ea typeface="Times New Roman" panose="02020603050405020304" pitchFamily="18" charset="0"/>
              </a:rPr>
              <a:t>, заключенных при осуществлении таких закупок, применяются положения Федерального закона от 5 апреля 2013 года N 44-ФЗ "О контрактной системе в сфере закупок товаров, работ, услуг для обеспечения государственных и муниципальных нужд", касающиеся закупок, осуществляемых </a:t>
            </a:r>
            <a:r>
              <a:rPr lang="ru-RU" sz="1800" b="1" dirty="0">
                <a:effectLst/>
                <a:latin typeface="Times New Roman" panose="02020603050405020304" pitchFamily="18" charset="0"/>
                <a:ea typeface="Times New Roman" panose="02020603050405020304" pitchFamily="18" charset="0"/>
              </a:rPr>
              <a:t>в соответствии с пунктом 2 части 1 статьи 93</a:t>
            </a:r>
            <a:r>
              <a:rPr lang="ru-RU" sz="1800" dirty="0">
                <a:effectLst/>
                <a:latin typeface="Times New Roman" panose="02020603050405020304" pitchFamily="18" charset="0"/>
                <a:ea typeface="Times New Roman" panose="02020603050405020304" pitchFamily="18" charset="0"/>
              </a:rPr>
              <a:t> указанного Федерального закона, с учетом положений частей 4 и 5 настоящей статьи.</a:t>
            </a:r>
          </a:p>
        </p:txBody>
      </p:sp>
      <p:sp>
        <p:nvSpPr>
          <p:cNvPr id="6" name="TextBox 5">
            <a:extLst>
              <a:ext uri="{FF2B5EF4-FFF2-40B4-BE49-F238E27FC236}">
                <a16:creationId xmlns:a16="http://schemas.microsoft.com/office/drawing/2014/main" id="{64CA2B93-C705-40A3-827E-733A4A68A40D}"/>
              </a:ext>
            </a:extLst>
          </p:cNvPr>
          <p:cNvSpPr txBox="1"/>
          <p:nvPr/>
        </p:nvSpPr>
        <p:spPr>
          <a:xfrm>
            <a:off x="358835" y="0"/>
            <a:ext cx="6110545" cy="584775"/>
          </a:xfrm>
          <a:prstGeom prst="rect">
            <a:avLst/>
          </a:prstGeom>
          <a:noFill/>
        </p:spPr>
        <p:txBody>
          <a:bodyPr wrap="square">
            <a:spAutoFit/>
          </a:bodyPr>
          <a:lstStyle/>
          <a:p>
            <a:pPr algn="ctr"/>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Изменения в статье 15 46-ФЗ</a:t>
            </a:r>
          </a:p>
        </p:txBody>
      </p:sp>
    </p:spTree>
    <p:extLst>
      <p:ext uri="{BB962C8B-B14F-4D97-AF65-F5344CB8AC3E}">
        <p14:creationId xmlns:p14="http://schemas.microsoft.com/office/powerpoint/2010/main" val="176253619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47</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6" y="682652"/>
            <a:ext cx="8785164" cy="3416320"/>
          </a:xfrm>
          <a:prstGeom prst="rect">
            <a:avLst/>
          </a:prstGeom>
          <a:noFill/>
        </p:spPr>
        <p:txBody>
          <a:bodyPr wrap="square">
            <a:spAutoFit/>
          </a:bodyPr>
          <a:lstStyle/>
          <a:p>
            <a:pPr algn="just"/>
            <a:r>
              <a:rPr lang="ru-RU" sz="1800" b="1" dirty="0">
                <a:effectLst/>
                <a:latin typeface="Times New Roman" panose="02020603050405020304" pitchFamily="18" charset="0"/>
                <a:ea typeface="Times New Roman" panose="02020603050405020304" pitchFamily="18" charset="0"/>
              </a:rPr>
              <a:t>Новые части:</a:t>
            </a:r>
          </a:p>
          <a:p>
            <a:pPr algn="just"/>
            <a:endParaRPr lang="ru-RU" sz="1800" dirty="0">
              <a:effectLst/>
              <a:latin typeface="Times New Roman" panose="02020603050405020304" pitchFamily="18" charset="0"/>
              <a:ea typeface="Times New Roman" panose="02020603050405020304" pitchFamily="18" charset="0"/>
            </a:endParaRPr>
          </a:p>
          <a:p>
            <a:pPr algn="just"/>
            <a:r>
              <a:rPr lang="ru-RU" sz="1800" dirty="0">
                <a:effectLst/>
                <a:latin typeface="Times New Roman" panose="02020603050405020304" pitchFamily="18" charset="0"/>
                <a:ea typeface="Times New Roman" panose="02020603050405020304" pitchFamily="18" charset="0"/>
              </a:rPr>
              <a:t>4. </a:t>
            </a:r>
            <a:r>
              <a:rPr lang="ru-RU" sz="1800" b="1" dirty="0">
                <a:effectLst/>
                <a:latin typeface="Times New Roman" panose="02020603050405020304" pitchFamily="18" charset="0"/>
                <a:ea typeface="Times New Roman" panose="02020603050405020304" pitchFamily="18" charset="0"/>
              </a:rPr>
              <a:t>Информация о контрактах</a:t>
            </a:r>
            <a:r>
              <a:rPr lang="ru-RU" sz="1800" dirty="0">
                <a:effectLst/>
                <a:latin typeface="Times New Roman" panose="02020603050405020304" pitchFamily="18" charset="0"/>
                <a:ea typeface="Times New Roman" panose="02020603050405020304" pitchFamily="18" charset="0"/>
              </a:rPr>
              <a:t>, заключенных при осуществлении закупок у единственного поставщика (подрядчика, исполнителя) в случаях, установленных в соответствии с частями 1 и 2 настоящей статьи, </a:t>
            </a:r>
            <a:r>
              <a:rPr lang="ru-RU" sz="1800" b="1" dirty="0">
                <a:effectLst/>
                <a:latin typeface="Times New Roman" panose="02020603050405020304" pitchFamily="18" charset="0"/>
                <a:ea typeface="Times New Roman" panose="02020603050405020304" pitchFamily="18" charset="0"/>
              </a:rPr>
              <a:t>включается в соответствующий реестр контрактов</a:t>
            </a:r>
            <a:r>
              <a:rPr lang="ru-RU" sz="1800" dirty="0">
                <a:effectLst/>
                <a:latin typeface="Times New Roman" panose="02020603050405020304" pitchFamily="18" charset="0"/>
                <a:ea typeface="Times New Roman" panose="02020603050405020304" pitchFamily="18" charset="0"/>
              </a:rPr>
              <a:t>, заключенных заказчиками, предусмотренный статьей 103 Федерального закона от 5 апреля 2013 года N 44-ФЗ "О контрактной системе в сфере закупок товаров, работ, услуг для обеспечения государственных и муниципальных нужд". Порядком, определенным в соответствии с частью 2 настоящей статьи, </a:t>
            </a:r>
            <a:r>
              <a:rPr lang="ru-RU" sz="1800" b="1" dirty="0">
                <a:effectLst/>
                <a:latin typeface="Times New Roman" panose="02020603050405020304" pitchFamily="18" charset="0"/>
                <a:ea typeface="Times New Roman" panose="02020603050405020304" pitchFamily="18" charset="0"/>
              </a:rPr>
              <a:t>может быть установлено условие </a:t>
            </a:r>
            <a:r>
              <a:rPr lang="ru-RU" sz="1800" dirty="0">
                <a:effectLst/>
                <a:latin typeface="Times New Roman" panose="02020603050405020304" pitchFamily="18" charset="0"/>
                <a:ea typeface="Times New Roman" panose="02020603050405020304" pitchFamily="18" charset="0"/>
              </a:rPr>
              <a:t>о размещении информации и документов в реестре контрактов, заключенных заказчиками, в порядке, установленном для заказчиков, предусмотренных </a:t>
            </a:r>
            <a:r>
              <a:rPr lang="ru-RU" sz="1800" b="1" dirty="0">
                <a:effectLst/>
                <a:latin typeface="Times New Roman" panose="02020603050405020304" pitchFamily="18" charset="0"/>
                <a:ea typeface="Times New Roman" panose="02020603050405020304" pitchFamily="18" charset="0"/>
              </a:rPr>
              <a:t>пунктом 5 части 11 статьи 24 </a:t>
            </a:r>
            <a:r>
              <a:rPr lang="ru-RU" sz="1800" dirty="0">
                <a:effectLst/>
                <a:latin typeface="Times New Roman" panose="02020603050405020304" pitchFamily="18" charset="0"/>
                <a:ea typeface="Times New Roman" panose="02020603050405020304" pitchFamily="18" charset="0"/>
              </a:rPr>
              <a:t>указанного Федерального закона.</a:t>
            </a:r>
          </a:p>
        </p:txBody>
      </p:sp>
      <p:sp>
        <p:nvSpPr>
          <p:cNvPr id="6" name="TextBox 5">
            <a:extLst>
              <a:ext uri="{FF2B5EF4-FFF2-40B4-BE49-F238E27FC236}">
                <a16:creationId xmlns:a16="http://schemas.microsoft.com/office/drawing/2014/main" id="{64CA2B93-C705-40A3-827E-733A4A68A40D}"/>
              </a:ext>
            </a:extLst>
          </p:cNvPr>
          <p:cNvSpPr txBox="1"/>
          <p:nvPr/>
        </p:nvSpPr>
        <p:spPr>
          <a:xfrm>
            <a:off x="358835" y="0"/>
            <a:ext cx="6110545" cy="584775"/>
          </a:xfrm>
          <a:prstGeom prst="rect">
            <a:avLst/>
          </a:prstGeom>
          <a:noFill/>
        </p:spPr>
        <p:txBody>
          <a:bodyPr wrap="square">
            <a:spAutoFit/>
          </a:bodyPr>
          <a:lstStyle/>
          <a:p>
            <a:pPr algn="ctr"/>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Изменения в статью 15 46-ФЗ</a:t>
            </a:r>
          </a:p>
        </p:txBody>
      </p:sp>
    </p:spTree>
    <p:extLst>
      <p:ext uri="{BB962C8B-B14F-4D97-AF65-F5344CB8AC3E}">
        <p14:creationId xmlns:p14="http://schemas.microsoft.com/office/powerpoint/2010/main" val="33930188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48</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6" y="682652"/>
            <a:ext cx="8785164" cy="3139321"/>
          </a:xfrm>
          <a:prstGeom prst="rect">
            <a:avLst/>
          </a:prstGeom>
          <a:noFill/>
        </p:spPr>
        <p:txBody>
          <a:bodyPr wrap="square">
            <a:spAutoFit/>
          </a:bodyPr>
          <a:lstStyle/>
          <a:p>
            <a:pPr algn="just"/>
            <a:r>
              <a:rPr lang="ru-RU" sz="1800" b="1" dirty="0">
                <a:effectLst/>
                <a:latin typeface="Times New Roman" panose="02020603050405020304" pitchFamily="18" charset="0"/>
                <a:ea typeface="Times New Roman" panose="02020603050405020304" pitchFamily="18" charset="0"/>
              </a:rPr>
              <a:t>Новые части:</a:t>
            </a:r>
          </a:p>
          <a:p>
            <a:pPr algn="just"/>
            <a:endParaRPr lang="ru-RU" sz="1800" b="1" dirty="0">
              <a:effectLst/>
              <a:latin typeface="Times New Roman" panose="02020603050405020304" pitchFamily="18" charset="0"/>
              <a:ea typeface="Times New Roman" panose="02020603050405020304" pitchFamily="18" charset="0"/>
            </a:endParaRPr>
          </a:p>
          <a:p>
            <a:pPr algn="just"/>
            <a:r>
              <a:rPr lang="ru-RU" sz="1800" dirty="0">
                <a:effectLst/>
                <a:latin typeface="Times New Roman" panose="02020603050405020304" pitchFamily="18" charset="0"/>
                <a:ea typeface="Times New Roman" panose="02020603050405020304" pitchFamily="18" charset="0"/>
              </a:rPr>
              <a:t>5. </a:t>
            </a:r>
            <a:r>
              <a:rPr lang="ru-RU" sz="1800" b="1" dirty="0">
                <a:effectLst/>
                <a:latin typeface="Times New Roman" panose="02020603050405020304" pitchFamily="18" charset="0"/>
                <a:ea typeface="Times New Roman" panose="02020603050405020304" pitchFamily="18" charset="0"/>
              </a:rPr>
              <a:t>При исполнении контрактов</a:t>
            </a:r>
            <a:r>
              <a:rPr lang="ru-RU" sz="1800" dirty="0">
                <a:effectLst/>
                <a:latin typeface="Times New Roman" panose="02020603050405020304" pitchFamily="18" charset="0"/>
                <a:ea typeface="Times New Roman" panose="02020603050405020304" pitchFamily="18" charset="0"/>
              </a:rPr>
              <a:t>, заключенных при осуществлении закупок у единственного поставщика (подрядчика, исполнителя) в случаях, установленных в соответствии с частями 1 и 2 настоящей статьи, </a:t>
            </a:r>
            <a:r>
              <a:rPr lang="ru-RU" sz="1800" b="1" dirty="0">
                <a:effectLst/>
                <a:latin typeface="Times New Roman" panose="02020603050405020304" pitchFamily="18" charset="0"/>
                <a:ea typeface="Times New Roman" panose="02020603050405020304" pitchFamily="18" charset="0"/>
              </a:rPr>
              <a:t>применяются положения частей 13 и 14 статьи 94 </a:t>
            </a:r>
            <a:r>
              <a:rPr lang="ru-RU" sz="1800" dirty="0">
                <a:effectLst/>
                <a:latin typeface="Times New Roman" panose="02020603050405020304" pitchFamily="18" charset="0"/>
                <a:ea typeface="Times New Roman" panose="02020603050405020304" pitchFamily="18" charset="0"/>
              </a:rPr>
              <a:t>Федерального закона от 5 апреля 2013 года N 44-ФЗ "О контрактной системе в сфере закупок товаров, работ, услуг для обеспечения государственных и муниципальных нужд". В </a:t>
            </a:r>
            <a:r>
              <a:rPr lang="ru-RU" sz="1800" b="1" dirty="0">
                <a:effectLst/>
                <a:latin typeface="Times New Roman" panose="02020603050405020304" pitchFamily="18" charset="0"/>
                <a:ea typeface="Times New Roman" panose="02020603050405020304" pitchFamily="18" charset="0"/>
              </a:rPr>
              <a:t>случае установления предусмотренного частью 4 </a:t>
            </a:r>
            <a:r>
              <a:rPr lang="ru-RU" sz="1800" dirty="0">
                <a:effectLst/>
                <a:latin typeface="Times New Roman" panose="02020603050405020304" pitchFamily="18" charset="0"/>
                <a:ea typeface="Times New Roman" panose="02020603050405020304" pitchFamily="18" charset="0"/>
              </a:rPr>
              <a:t>настоящей статьи условия о размещении информации и документов в реестре контрактов, заключенных заказчиками, </a:t>
            </a:r>
            <a:r>
              <a:rPr lang="ru-RU" sz="1800" b="1" dirty="0">
                <a:effectLst/>
                <a:latin typeface="Times New Roman" panose="02020603050405020304" pitchFamily="18" charset="0"/>
                <a:ea typeface="Times New Roman" panose="02020603050405020304" pitchFamily="18" charset="0"/>
              </a:rPr>
              <a:t>применяются положения части 15 статьи 94 </a:t>
            </a:r>
            <a:r>
              <a:rPr lang="ru-RU" sz="1800" dirty="0">
                <a:effectLst/>
                <a:latin typeface="Times New Roman" panose="02020603050405020304" pitchFamily="18" charset="0"/>
                <a:ea typeface="Times New Roman" panose="02020603050405020304" pitchFamily="18" charset="0"/>
              </a:rPr>
              <a:t>указанного Федерального закона.</a:t>
            </a:r>
          </a:p>
        </p:txBody>
      </p:sp>
      <p:sp>
        <p:nvSpPr>
          <p:cNvPr id="6" name="TextBox 5">
            <a:extLst>
              <a:ext uri="{FF2B5EF4-FFF2-40B4-BE49-F238E27FC236}">
                <a16:creationId xmlns:a16="http://schemas.microsoft.com/office/drawing/2014/main" id="{64CA2B93-C705-40A3-827E-733A4A68A40D}"/>
              </a:ext>
            </a:extLst>
          </p:cNvPr>
          <p:cNvSpPr txBox="1"/>
          <p:nvPr/>
        </p:nvSpPr>
        <p:spPr>
          <a:xfrm>
            <a:off x="358835" y="0"/>
            <a:ext cx="6110545" cy="584775"/>
          </a:xfrm>
          <a:prstGeom prst="rect">
            <a:avLst/>
          </a:prstGeom>
          <a:noFill/>
        </p:spPr>
        <p:txBody>
          <a:bodyPr wrap="square">
            <a:spAutoFit/>
          </a:bodyPr>
          <a:lstStyle/>
          <a:p>
            <a:pPr algn="ctr"/>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Изменения в статью 15 46-ФЗ</a:t>
            </a:r>
          </a:p>
        </p:txBody>
      </p:sp>
    </p:spTree>
    <p:extLst>
      <p:ext uri="{BB962C8B-B14F-4D97-AF65-F5344CB8AC3E}">
        <p14:creationId xmlns:p14="http://schemas.microsoft.com/office/powerpoint/2010/main" val="22849545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748560-45D4-4F74-B67B-CFF24496F07A}"/>
              </a:ext>
            </a:extLst>
          </p:cNvPr>
          <p:cNvSpPr>
            <a:spLocks noGrp="1"/>
          </p:cNvSpPr>
          <p:nvPr>
            <p:ph type="sldNum" sz="quarter" idx="12"/>
          </p:nvPr>
        </p:nvSpPr>
        <p:spPr>
          <a:xfrm>
            <a:off x="-1" y="4793069"/>
            <a:ext cx="417443" cy="273844"/>
          </a:xfrm>
        </p:spPr>
        <p:txBody>
          <a:bodyPr/>
          <a:lstStyle/>
          <a:p>
            <a:fld id="{2066355A-084C-D24E-9AD2-7E4FC41EA627}" type="slidenum">
              <a:rPr lang="en-US" smtClean="0"/>
              <a:pPr/>
              <a:t>49</a:t>
            </a:fld>
            <a:endParaRPr lang="en-US" dirty="0"/>
          </a:p>
        </p:txBody>
      </p:sp>
      <p:sp>
        <p:nvSpPr>
          <p:cNvPr id="5" name="TextBox 4">
            <a:extLst>
              <a:ext uri="{FF2B5EF4-FFF2-40B4-BE49-F238E27FC236}">
                <a16:creationId xmlns:a16="http://schemas.microsoft.com/office/drawing/2014/main" id="{4DC35CDA-ABD4-479B-827F-96FAFBB47F45}"/>
              </a:ext>
            </a:extLst>
          </p:cNvPr>
          <p:cNvSpPr txBox="1"/>
          <p:nvPr/>
        </p:nvSpPr>
        <p:spPr>
          <a:xfrm>
            <a:off x="358836" y="682652"/>
            <a:ext cx="8785164" cy="2031325"/>
          </a:xfrm>
          <a:prstGeom prst="rect">
            <a:avLst/>
          </a:prstGeom>
          <a:noFill/>
        </p:spPr>
        <p:txBody>
          <a:bodyPr wrap="square">
            <a:spAutoFit/>
          </a:bodyPr>
          <a:lstStyle/>
          <a:p>
            <a:pPr algn="just"/>
            <a:r>
              <a:rPr lang="ru-RU" sz="1800" b="1" dirty="0">
                <a:effectLst/>
                <a:latin typeface="Times New Roman" panose="02020603050405020304" pitchFamily="18" charset="0"/>
                <a:ea typeface="Times New Roman" panose="02020603050405020304" pitchFamily="18" charset="0"/>
              </a:rPr>
              <a:t>В заключительных положениях добавлено:</a:t>
            </a:r>
          </a:p>
          <a:p>
            <a:pPr algn="just"/>
            <a:endParaRPr lang="ru-RU" sz="1800" dirty="0">
              <a:effectLst/>
              <a:latin typeface="Times New Roman" panose="02020603050405020304" pitchFamily="18" charset="0"/>
              <a:ea typeface="Times New Roman" panose="02020603050405020304" pitchFamily="18" charset="0"/>
            </a:endParaRPr>
          </a:p>
          <a:p>
            <a:pPr algn="just"/>
            <a:r>
              <a:rPr lang="ru-RU" sz="1800" b="1" dirty="0">
                <a:effectLst/>
                <a:latin typeface="Times New Roman" panose="02020603050405020304" pitchFamily="18" charset="0"/>
                <a:ea typeface="Times New Roman" panose="02020603050405020304" pitchFamily="18" charset="0"/>
              </a:rPr>
              <a:t>При исполнении контрактов, заключенных в соответствии с пунктом 5.1 части 1 статьи 93</a:t>
            </a:r>
            <a:r>
              <a:rPr lang="ru-RU" sz="1800" dirty="0">
                <a:effectLst/>
                <a:latin typeface="Times New Roman" panose="02020603050405020304" pitchFamily="18" charset="0"/>
                <a:ea typeface="Times New Roman" panose="02020603050405020304" pitchFamily="18" charset="0"/>
              </a:rPr>
              <a:t> Федерального закона от 5 апреля 2013 года N 44-ФЗ "О контрактной системе в сфере закупок товаров, работ, услуг для обеспечения государственных и муниципальных нужд", </a:t>
            </a:r>
            <a:r>
              <a:rPr lang="ru-RU" sz="1800" b="1" dirty="0">
                <a:effectLst/>
                <a:latin typeface="Times New Roman" panose="02020603050405020304" pitchFamily="18" charset="0"/>
                <a:ea typeface="Times New Roman" panose="02020603050405020304" pitchFamily="18" charset="0"/>
              </a:rPr>
              <a:t>применяются положения частей 13 и 14 статьи 94 </a:t>
            </a:r>
            <a:r>
              <a:rPr lang="ru-RU" sz="1800" dirty="0">
                <a:effectLst/>
                <a:latin typeface="Times New Roman" panose="02020603050405020304" pitchFamily="18" charset="0"/>
                <a:ea typeface="Times New Roman" panose="02020603050405020304" pitchFamily="18" charset="0"/>
              </a:rPr>
              <a:t>указанного Федерального закона.</a:t>
            </a:r>
          </a:p>
        </p:txBody>
      </p:sp>
      <p:sp>
        <p:nvSpPr>
          <p:cNvPr id="6" name="TextBox 5">
            <a:extLst>
              <a:ext uri="{FF2B5EF4-FFF2-40B4-BE49-F238E27FC236}">
                <a16:creationId xmlns:a16="http://schemas.microsoft.com/office/drawing/2014/main" id="{64CA2B93-C705-40A3-827E-733A4A68A40D}"/>
              </a:ext>
            </a:extLst>
          </p:cNvPr>
          <p:cNvSpPr txBox="1"/>
          <p:nvPr/>
        </p:nvSpPr>
        <p:spPr>
          <a:xfrm>
            <a:off x="358835" y="0"/>
            <a:ext cx="6110545" cy="584775"/>
          </a:xfrm>
          <a:prstGeom prst="rect">
            <a:avLst/>
          </a:prstGeom>
          <a:noFill/>
        </p:spPr>
        <p:txBody>
          <a:bodyPr wrap="square">
            <a:spAutoFit/>
          </a:bodyPr>
          <a:lstStyle/>
          <a:p>
            <a:pPr algn="ctr"/>
            <a:r>
              <a:rPr lang="ru-RU" sz="3200" b="1" dirty="0">
                <a:solidFill>
                  <a:srgbClr val="0E779D"/>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Изменения в 46-ФЗ</a:t>
            </a:r>
          </a:p>
        </p:txBody>
      </p:sp>
    </p:spTree>
    <p:extLst>
      <p:ext uri="{BB962C8B-B14F-4D97-AF65-F5344CB8AC3E}">
        <p14:creationId xmlns:p14="http://schemas.microsoft.com/office/powerpoint/2010/main" val="529600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F32F72BD-5DE6-4DE9-893F-E938C1E2E58B}"/>
              </a:ext>
            </a:extLst>
          </p:cNvPr>
          <p:cNvSpPr>
            <a:spLocks noGrp="1"/>
          </p:cNvSpPr>
          <p:nvPr>
            <p:ph type="sldNum" sz="quarter" idx="12"/>
          </p:nvPr>
        </p:nvSpPr>
        <p:spPr/>
        <p:txBody>
          <a:bodyPr/>
          <a:lstStyle/>
          <a:p>
            <a:fld id="{2066355A-084C-D24E-9AD2-7E4FC41EA627}" type="slidenum">
              <a:rPr lang="en-US" smtClean="0"/>
              <a:pPr/>
              <a:t>5</a:t>
            </a:fld>
            <a:endParaRPr lang="en-US" dirty="0"/>
          </a:p>
        </p:txBody>
      </p:sp>
      <p:sp>
        <p:nvSpPr>
          <p:cNvPr id="4" name="TextBox 3">
            <a:extLst>
              <a:ext uri="{FF2B5EF4-FFF2-40B4-BE49-F238E27FC236}">
                <a16:creationId xmlns:a16="http://schemas.microsoft.com/office/drawing/2014/main" id="{DE345361-F7B2-450F-8676-2BF63FE2CB01}"/>
              </a:ext>
            </a:extLst>
          </p:cNvPr>
          <p:cNvSpPr txBox="1"/>
          <p:nvPr/>
        </p:nvSpPr>
        <p:spPr>
          <a:xfrm>
            <a:off x="337223" y="833473"/>
            <a:ext cx="8612222" cy="4278094"/>
          </a:xfrm>
          <a:prstGeom prst="rect">
            <a:avLst/>
          </a:prstGeom>
          <a:noFill/>
        </p:spPr>
        <p:txBody>
          <a:bodyPr wrap="square" rtlCol="0">
            <a:spAutoFit/>
          </a:bodyPr>
          <a:lstStyle/>
          <a:p>
            <a:r>
              <a:rPr lang="ru-RU" b="1" u="sng" dirty="0"/>
              <a:t>46-ФЗ от 08.03.2022</a:t>
            </a:r>
          </a:p>
          <a:p>
            <a:r>
              <a:rPr lang="ru-RU" sz="1600" b="1" dirty="0"/>
              <a:t>ст. 8</a:t>
            </a:r>
            <a:r>
              <a:rPr lang="ru-RU" sz="1600" dirty="0"/>
              <a:t> – </a:t>
            </a:r>
            <a:r>
              <a:rPr lang="ru-RU" sz="1400" dirty="0"/>
              <a:t>изменения в 44-ФЗ в части закупок лекарств и медицинских изделий:</a:t>
            </a:r>
          </a:p>
          <a:p>
            <a:pPr algn="just"/>
            <a:r>
              <a:rPr lang="ru-RU" sz="1400" b="0" i="0" u="none" strike="noStrike" baseline="0" dirty="0">
                <a:latin typeface="Calibri" panose="020F0502020204030204" pitchFamily="34" charset="0"/>
              </a:rPr>
              <a:t>(ч. 1 ст. 93)</a:t>
            </a:r>
          </a:p>
          <a:p>
            <a:pPr algn="just"/>
            <a:r>
              <a:rPr lang="ru-RU" sz="1400" b="0" i="0" u="none" strike="noStrike" baseline="0" dirty="0">
                <a:latin typeface="Calibri" panose="020F0502020204030204" pitchFamily="34" charset="0"/>
              </a:rPr>
              <a:t>п. 5.1) осуществление закупки лекарственных препаратов, медицинских изделий и расходных материалов государственной или муниципальной медицинской организацией, если такая закупка осуществляется в электронной форме в отношении лекарственных препаратов, медицинских изделий и расходных материалов, произведенных единственным на территории Российской Федерации или территориях иностранных государств, не вводивших в отношении Российской Федерации ограничительных мер экономического характера, производителем, а также если разрешение на осуществление такой закупки медицинской организацией установлено решением учредителя данной медицинской организации. При этом годовой объем закупок, которые заказчик вправе осуществить на основании настоящего пункта, не должен превышать в отношении лекарственных препаратов или расходных материалов 50 миллионов рублей, а в отношении медицинских изделий - 250 миллионов рублей;</a:t>
            </a:r>
          </a:p>
          <a:p>
            <a:pPr algn="just"/>
            <a:endParaRPr lang="ru-RU" sz="1400" b="0" i="0" u="none" strike="noStrike" baseline="0" dirty="0">
              <a:latin typeface="Calibri" panose="020F0502020204030204" pitchFamily="34" charset="0"/>
            </a:endParaRPr>
          </a:p>
          <a:p>
            <a:pPr algn="just"/>
            <a:r>
              <a:rPr lang="ru-RU" sz="1400" b="0" i="0" u="none" strike="noStrike" baseline="0" dirty="0">
                <a:latin typeface="Calibri" panose="020F0502020204030204" pitchFamily="34" charset="0"/>
              </a:rPr>
              <a:t>5.2) осуществление закупки технических средств реабилитации и услуг Фондом социального страхования Российской Федерации, если такая закупка осуществляется в электронной форме в отношении технических средств реабилитации и услуг, произведенных (оказанных) на территории Российской Федерации или произведенных на территориях иностранных государств, не вводивших в отношении Российской Федерации ограничительных мер экономического характера;</a:t>
            </a:r>
          </a:p>
        </p:txBody>
      </p:sp>
      <p:sp>
        <p:nvSpPr>
          <p:cNvPr id="14" name="TextBox 13">
            <a:extLst>
              <a:ext uri="{FF2B5EF4-FFF2-40B4-BE49-F238E27FC236}">
                <a16:creationId xmlns:a16="http://schemas.microsoft.com/office/drawing/2014/main" id="{FBCBAABB-F1BF-4A0B-B5C7-543ACDDE91D9}"/>
              </a:ext>
            </a:extLst>
          </p:cNvPr>
          <p:cNvSpPr txBox="1"/>
          <p:nvPr/>
        </p:nvSpPr>
        <p:spPr>
          <a:xfrm>
            <a:off x="358835" y="140011"/>
            <a:ext cx="6591930" cy="461665"/>
          </a:xfrm>
          <a:prstGeom prst="rect">
            <a:avLst/>
          </a:prstGeom>
          <a:noFill/>
        </p:spPr>
        <p:txBody>
          <a:bodyPr wrap="square">
            <a:spAutoFit/>
          </a:bodyPr>
          <a:lstStyle/>
          <a:p>
            <a:r>
              <a:rPr lang="ru-RU" sz="2400" b="1" kern="1200" dirty="0">
                <a:solidFill>
                  <a:srgbClr val="2182A5"/>
                </a:solidFill>
                <a:effectLst>
                  <a:outerShdw blurRad="38100" dist="38100" dir="2700000" algn="tl">
                    <a:srgbClr val="000000">
                      <a:alpha val="43137"/>
                    </a:srgbClr>
                  </a:outerShdw>
                </a:effectLst>
                <a:latin typeface="Times New Roman" panose="02020603050405020304" pitchFamily="18" charset="0"/>
              </a:rPr>
              <a:t>Антикризисные поправки</a:t>
            </a:r>
            <a:endParaRPr lang="ru-RU" dirty="0">
              <a:solidFill>
                <a:srgbClr val="2182A5"/>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4815077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Прямоугольник 6">
            <a:extLst>
              <a:ext uri="{FF2B5EF4-FFF2-40B4-BE49-F238E27FC236}">
                <a16:creationId xmlns:a16="http://schemas.microsoft.com/office/drawing/2014/main" id="{8A22D856-B1DB-4701-8E3A-B01172117B3A}"/>
              </a:ext>
            </a:extLst>
          </p:cNvPr>
          <p:cNvSpPr/>
          <p:nvPr/>
        </p:nvSpPr>
        <p:spPr>
          <a:xfrm>
            <a:off x="1" y="0"/>
            <a:ext cx="4008814" cy="5143500"/>
          </a:xfrm>
          <a:prstGeom prst="rect">
            <a:avLst/>
          </a:prstGeom>
          <a:solidFill>
            <a:srgbClr val="0E779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dirty="0"/>
          </a:p>
        </p:txBody>
      </p:sp>
      <p:sp>
        <p:nvSpPr>
          <p:cNvPr id="10" name="TextBox 9">
            <a:extLst>
              <a:ext uri="{FF2B5EF4-FFF2-40B4-BE49-F238E27FC236}">
                <a16:creationId xmlns:a16="http://schemas.microsoft.com/office/drawing/2014/main" id="{3FBAF20B-54C9-4523-BC3C-52DD464CF4B1}"/>
              </a:ext>
            </a:extLst>
          </p:cNvPr>
          <p:cNvSpPr txBox="1"/>
          <p:nvPr/>
        </p:nvSpPr>
        <p:spPr>
          <a:xfrm>
            <a:off x="0" y="394209"/>
            <a:ext cx="3931443" cy="2308324"/>
          </a:xfrm>
          <a:prstGeom prst="rect">
            <a:avLst/>
          </a:prstGeom>
          <a:noFill/>
        </p:spPr>
        <p:txBody>
          <a:bodyPr wrap="square" rtlCol="0">
            <a:spAutoFit/>
          </a:bodyPr>
          <a:lstStyle/>
          <a:p>
            <a:pPr algn="ctr"/>
            <a:r>
              <a:rPr lang="ru-RU" sz="2400" b="0" i="0" dirty="0">
                <a:solidFill>
                  <a:srgbClr val="FFFFFF"/>
                </a:solidFill>
                <a:effectLst/>
                <a:latin typeface="AktivGrotesk-Regular"/>
              </a:rPr>
              <a:t>Особенности закупок по частям 56 – 63 статьи 112 (капремонт под ключ), отличие текущего и капитального ремонта по 44-ФЗ.</a:t>
            </a:r>
            <a:endParaRPr lang="en-US" sz="2400" b="1"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10532BB7-82B6-4404-934D-0EAB164838BB}"/>
              </a:ext>
            </a:extLst>
          </p:cNvPr>
          <p:cNvSpPr txBox="1"/>
          <p:nvPr/>
        </p:nvSpPr>
        <p:spPr>
          <a:xfrm>
            <a:off x="719138" y="4806881"/>
            <a:ext cx="447558" cy="246221"/>
          </a:xfrm>
          <a:prstGeom prst="rect">
            <a:avLst/>
          </a:prstGeom>
          <a:noFill/>
        </p:spPr>
        <p:txBody>
          <a:bodyPr wrap="none" rtlCol="0">
            <a:spAutoFit/>
          </a:bodyPr>
          <a:lstStyle/>
          <a:p>
            <a:r>
              <a:rPr lang="ru-RU" sz="1000" dirty="0">
                <a:solidFill>
                  <a:schemeClr val="bg1"/>
                </a:solidFill>
              </a:rPr>
              <a:t>20</a:t>
            </a:r>
            <a:r>
              <a:rPr lang="en-US" sz="1000" dirty="0">
                <a:solidFill>
                  <a:schemeClr val="bg1"/>
                </a:solidFill>
              </a:rPr>
              <a:t>22</a:t>
            </a:r>
            <a:endParaRPr lang="ru-RU" sz="1000" dirty="0">
              <a:solidFill>
                <a:schemeClr val="bg1"/>
              </a:solidFill>
            </a:endParaRPr>
          </a:p>
        </p:txBody>
      </p:sp>
      <p:sp>
        <p:nvSpPr>
          <p:cNvPr id="6" name="TextBox 5"/>
          <p:cNvSpPr txBox="1"/>
          <p:nvPr/>
        </p:nvSpPr>
        <p:spPr>
          <a:xfrm>
            <a:off x="705933" y="3252604"/>
            <a:ext cx="2976661" cy="1446550"/>
          </a:xfrm>
          <a:prstGeom prst="rect">
            <a:avLst/>
          </a:prstGeom>
          <a:noFill/>
        </p:spPr>
        <p:txBody>
          <a:bodyPr wrap="square" rtlCol="0">
            <a:spAutoFit/>
          </a:bodyPr>
          <a:lstStyle/>
          <a:p>
            <a:r>
              <a:rPr lang="ru-RU" sz="2400" b="1" dirty="0">
                <a:solidFill>
                  <a:schemeClr val="bg1"/>
                </a:solidFill>
                <a:effectLst>
                  <a:outerShdw blurRad="38100" dist="38100" dir="2700000" algn="tl">
                    <a:srgbClr val="000000">
                      <a:alpha val="43137"/>
                    </a:srgbClr>
                  </a:outerShdw>
                </a:effectLst>
              </a:rPr>
              <a:t>Некрасов Василий Александрович</a:t>
            </a:r>
          </a:p>
          <a:p>
            <a:endParaRPr lang="ru-RU" sz="800" i="1" dirty="0">
              <a:solidFill>
                <a:schemeClr val="bg1"/>
              </a:solidFill>
            </a:endParaRPr>
          </a:p>
          <a:p>
            <a:r>
              <a:rPr lang="ru-RU" sz="1600" i="1" dirty="0">
                <a:solidFill>
                  <a:schemeClr val="bg1"/>
                </a:solidFill>
              </a:rPr>
              <a:t>Руководитель Департамента методологии АО «ТЭК-Торг»</a:t>
            </a:r>
          </a:p>
        </p:txBody>
      </p:sp>
      <p:pic>
        <p:nvPicPr>
          <p:cNvPr id="4" name="Рисунок 3">
            <a:extLst>
              <a:ext uri="{FF2B5EF4-FFF2-40B4-BE49-F238E27FC236}">
                <a16:creationId xmlns:a16="http://schemas.microsoft.com/office/drawing/2014/main" id="{85C307D8-E546-488C-8BE8-BC2832AFF6BC}"/>
              </a:ext>
            </a:extLst>
          </p:cNvPr>
          <p:cNvPicPr>
            <a:picLocks noChangeAspect="1"/>
          </p:cNvPicPr>
          <p:nvPr/>
        </p:nvPicPr>
        <p:blipFill>
          <a:blip r:embed="rId2"/>
          <a:stretch>
            <a:fillRect/>
          </a:stretch>
        </p:blipFill>
        <p:spPr>
          <a:xfrm>
            <a:off x="4090897" y="90398"/>
            <a:ext cx="5053102" cy="5053102"/>
          </a:xfrm>
          <a:prstGeom prst="rect">
            <a:avLst/>
          </a:prstGeom>
        </p:spPr>
      </p:pic>
    </p:spTree>
    <p:extLst>
      <p:ext uri="{BB962C8B-B14F-4D97-AF65-F5344CB8AC3E}">
        <p14:creationId xmlns:p14="http://schemas.microsoft.com/office/powerpoint/2010/main" val="254696294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D466FE2-D293-4CF0-B6F9-73A3264FCFFB}"/>
              </a:ext>
            </a:extLst>
          </p:cNvPr>
          <p:cNvSpPr>
            <a:spLocks noGrp="1"/>
          </p:cNvSpPr>
          <p:nvPr>
            <p:ph type="sldNum" sz="quarter" idx="12"/>
          </p:nvPr>
        </p:nvSpPr>
        <p:spPr>
          <a:xfrm>
            <a:off x="0" y="4793069"/>
            <a:ext cx="358836" cy="273844"/>
          </a:xfrm>
          <a:prstGeom prst="rect">
            <a:avLst/>
          </a:prstGeom>
        </p:spPr>
        <p:txBody>
          <a:bodyPr/>
          <a:lstStyle/>
          <a:p>
            <a:fld id="{2066355A-084C-D24E-9AD2-7E4FC41EA627}" type="slidenum">
              <a:rPr lang="en-US" smtClean="0"/>
              <a:pPr/>
              <a:t>51</a:t>
            </a:fld>
            <a:endParaRPr lang="en-US" dirty="0"/>
          </a:p>
        </p:txBody>
      </p:sp>
      <p:sp>
        <p:nvSpPr>
          <p:cNvPr id="3" name="TextBox 2">
            <a:extLst>
              <a:ext uri="{FF2B5EF4-FFF2-40B4-BE49-F238E27FC236}">
                <a16:creationId xmlns:a16="http://schemas.microsoft.com/office/drawing/2014/main" id="{D7371E55-EF27-400C-AC49-2089627DA901}"/>
              </a:ext>
            </a:extLst>
          </p:cNvPr>
          <p:cNvSpPr txBox="1"/>
          <p:nvPr/>
        </p:nvSpPr>
        <p:spPr>
          <a:xfrm>
            <a:off x="358836" y="739622"/>
            <a:ext cx="8785164" cy="3477875"/>
          </a:xfrm>
          <a:prstGeom prst="rect">
            <a:avLst/>
          </a:prstGeom>
          <a:noFill/>
          <a:ln w="38100">
            <a:noFill/>
          </a:ln>
        </p:spPr>
        <p:txBody>
          <a:bodyPr wrap="square" rtlCol="0">
            <a:spAutoFit/>
          </a:bodyPr>
          <a:lstStyle/>
          <a:p>
            <a:pPr algn="l" fontAlgn="base"/>
            <a:r>
              <a:rPr lang="ru-RU" sz="2000" i="0" dirty="0">
                <a:effectLst/>
                <a:latin typeface="+mj-lt"/>
              </a:rPr>
              <a:t>Работы, направленные на один и тот же объект, могут относиться как к текущему, так и к капитальному ремонту помещения, и различие в основном заключается в целях работ.</a:t>
            </a:r>
          </a:p>
          <a:p>
            <a:pPr algn="l" fontAlgn="base"/>
            <a:endParaRPr lang="ru-RU" sz="2000" i="0" dirty="0">
              <a:effectLst/>
              <a:latin typeface="+mj-lt"/>
            </a:endParaRPr>
          </a:p>
          <a:p>
            <a:pPr algn="l" fontAlgn="base"/>
            <a:r>
              <a:rPr lang="ru-RU" sz="2000" b="1" i="0" dirty="0">
                <a:solidFill>
                  <a:srgbClr val="FF0000"/>
                </a:solidFill>
                <a:effectLst/>
                <a:latin typeface="+mj-lt"/>
              </a:rPr>
              <a:t>Текущий ремонт </a:t>
            </a:r>
            <a:r>
              <a:rPr lang="ru-RU" sz="2000" i="0" dirty="0">
                <a:effectLst/>
                <a:latin typeface="+mj-lt"/>
              </a:rPr>
              <a:t>включает в себя </a:t>
            </a:r>
            <a:r>
              <a:rPr lang="ru-RU" sz="2000" b="1" i="0" dirty="0">
                <a:effectLst/>
                <a:latin typeface="+mj-lt"/>
              </a:rPr>
              <a:t>работы</a:t>
            </a:r>
            <a:r>
              <a:rPr lang="ru-RU" sz="2000" i="0" dirty="0">
                <a:effectLst/>
                <a:latin typeface="+mj-lt"/>
              </a:rPr>
              <a:t> по систематическому и своевременному предохранению помещения от износа и устранению мелких повреждений и неисправностей.</a:t>
            </a:r>
          </a:p>
          <a:p>
            <a:pPr algn="l" fontAlgn="base"/>
            <a:endParaRPr lang="ru-RU" sz="2000" i="0" dirty="0">
              <a:effectLst/>
              <a:latin typeface="+mj-lt"/>
            </a:endParaRPr>
          </a:p>
          <a:p>
            <a:pPr algn="l" fontAlgn="base"/>
            <a:r>
              <a:rPr lang="ru-RU" sz="2000" b="1" i="0" dirty="0">
                <a:solidFill>
                  <a:srgbClr val="FF0000"/>
                </a:solidFill>
                <a:effectLst/>
                <a:latin typeface="+mj-lt"/>
              </a:rPr>
              <a:t>Капитальный ремонт </a:t>
            </a:r>
            <a:r>
              <a:rPr lang="ru-RU" sz="2000" i="0" dirty="0">
                <a:effectLst/>
                <a:latin typeface="+mj-lt"/>
              </a:rPr>
              <a:t>- </a:t>
            </a:r>
            <a:r>
              <a:rPr lang="ru-RU" sz="2000" b="1" i="0" dirty="0">
                <a:effectLst/>
                <a:latin typeface="+mj-lt"/>
              </a:rPr>
              <a:t>более сложные работы</a:t>
            </a:r>
            <a:r>
              <a:rPr lang="ru-RU" sz="2000" i="0" dirty="0">
                <a:effectLst/>
                <a:latin typeface="+mj-lt"/>
              </a:rPr>
              <a:t>, в рамках которых, в частности, изношенные детали и конструкции меняются на новые или происходит замена отдельных элементов на более прочные и экономичные.</a:t>
            </a:r>
          </a:p>
        </p:txBody>
      </p:sp>
    </p:spTree>
    <p:extLst>
      <p:ext uri="{BB962C8B-B14F-4D97-AF65-F5344CB8AC3E}">
        <p14:creationId xmlns:p14="http://schemas.microsoft.com/office/powerpoint/2010/main" val="143318170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D466FE2-D293-4CF0-B6F9-73A3264FCFFB}"/>
              </a:ext>
            </a:extLst>
          </p:cNvPr>
          <p:cNvSpPr>
            <a:spLocks noGrp="1"/>
          </p:cNvSpPr>
          <p:nvPr>
            <p:ph type="sldNum" sz="quarter" idx="12"/>
          </p:nvPr>
        </p:nvSpPr>
        <p:spPr>
          <a:xfrm>
            <a:off x="0" y="4793069"/>
            <a:ext cx="358836" cy="273844"/>
          </a:xfrm>
          <a:prstGeom prst="rect">
            <a:avLst/>
          </a:prstGeom>
        </p:spPr>
        <p:txBody>
          <a:bodyPr/>
          <a:lstStyle/>
          <a:p>
            <a:fld id="{2066355A-084C-D24E-9AD2-7E4FC41EA627}" type="slidenum">
              <a:rPr lang="en-US" smtClean="0"/>
              <a:pPr/>
              <a:t>52</a:t>
            </a:fld>
            <a:endParaRPr lang="en-US" dirty="0"/>
          </a:p>
        </p:txBody>
      </p:sp>
      <p:sp>
        <p:nvSpPr>
          <p:cNvPr id="3" name="TextBox 2">
            <a:extLst>
              <a:ext uri="{FF2B5EF4-FFF2-40B4-BE49-F238E27FC236}">
                <a16:creationId xmlns:a16="http://schemas.microsoft.com/office/drawing/2014/main" id="{D7371E55-EF27-400C-AC49-2089627DA901}"/>
              </a:ext>
            </a:extLst>
          </p:cNvPr>
          <p:cNvSpPr txBox="1"/>
          <p:nvPr/>
        </p:nvSpPr>
        <p:spPr>
          <a:xfrm>
            <a:off x="358836" y="739622"/>
            <a:ext cx="8785164" cy="3785652"/>
          </a:xfrm>
          <a:prstGeom prst="rect">
            <a:avLst/>
          </a:prstGeom>
          <a:noFill/>
          <a:ln w="38100">
            <a:noFill/>
          </a:ln>
        </p:spPr>
        <p:txBody>
          <a:bodyPr wrap="square" rtlCol="0">
            <a:spAutoFit/>
          </a:bodyPr>
          <a:lstStyle/>
          <a:p>
            <a:pPr algn="l" fontAlgn="base"/>
            <a:r>
              <a:rPr lang="ru-RU" sz="2000" b="1" i="0" dirty="0">
                <a:solidFill>
                  <a:srgbClr val="FF0000"/>
                </a:solidFill>
                <a:effectLst/>
                <a:latin typeface="+mj-lt"/>
              </a:rPr>
              <a:t>Цель текущего ремонта </a:t>
            </a:r>
            <a:r>
              <a:rPr lang="ru-RU" sz="2000" b="0" i="0" dirty="0">
                <a:solidFill>
                  <a:srgbClr val="000000"/>
                </a:solidFill>
                <a:effectLst/>
                <a:latin typeface="+mj-lt"/>
              </a:rPr>
              <a:t>- устранение неисправностей (восстановление работоспособности) элементов и поддержание нормального уровня эксплуатационных показателей. Такой вывод можно сделать из определений текущего ремонта здания, которые встречаются в нормативных документах. Например, в п. 3.12 СП 255.1325800.2016. Свод правил. Здания и сооружения. Правила эксплуатации. Основные положения.</a:t>
            </a:r>
          </a:p>
          <a:p>
            <a:pPr algn="l" fontAlgn="base"/>
            <a:endParaRPr lang="ru-RU" sz="2000" dirty="0">
              <a:solidFill>
                <a:srgbClr val="000000"/>
              </a:solidFill>
              <a:latin typeface="+mj-lt"/>
            </a:endParaRPr>
          </a:p>
          <a:p>
            <a:pPr algn="l" fontAlgn="base"/>
            <a:endParaRPr lang="ru-RU" sz="2000" b="0" i="0" dirty="0">
              <a:solidFill>
                <a:srgbClr val="000000"/>
              </a:solidFill>
              <a:effectLst/>
              <a:latin typeface="+mj-lt"/>
            </a:endParaRPr>
          </a:p>
          <a:p>
            <a:pPr algn="l" fontAlgn="base"/>
            <a:r>
              <a:rPr lang="ru-RU" sz="2000" b="1" i="0" dirty="0">
                <a:solidFill>
                  <a:srgbClr val="FF0000"/>
                </a:solidFill>
                <a:effectLst/>
                <a:latin typeface="+mj-lt"/>
              </a:rPr>
              <a:t>Цель капитального ремонта </a:t>
            </a:r>
            <a:r>
              <a:rPr lang="ru-RU" sz="2000" b="0" i="0" dirty="0">
                <a:solidFill>
                  <a:srgbClr val="000000"/>
                </a:solidFill>
                <a:effectLst/>
                <a:latin typeface="+mj-lt"/>
              </a:rPr>
              <a:t>- устранение физического и морального износа объекта, восстановление утраченных первоначальных технических характеристик. К такому выводу можно прийти, проанализировав п. 14.2 ст. 1 </a:t>
            </a:r>
            <a:r>
              <a:rPr lang="ru-RU" sz="2000" b="0" i="0" dirty="0" err="1">
                <a:solidFill>
                  <a:srgbClr val="000000"/>
                </a:solidFill>
                <a:effectLst/>
                <a:latin typeface="+mj-lt"/>
              </a:rPr>
              <a:t>ГрК</a:t>
            </a:r>
            <a:r>
              <a:rPr lang="ru-RU" sz="2000" b="0" i="0" dirty="0">
                <a:solidFill>
                  <a:srgbClr val="000000"/>
                </a:solidFill>
                <a:effectLst/>
                <a:latin typeface="+mj-lt"/>
              </a:rPr>
              <a:t> РФ, Письмо Минстроя России от 27.02.2018 N 7026-АС/08.</a:t>
            </a:r>
          </a:p>
        </p:txBody>
      </p:sp>
    </p:spTree>
    <p:extLst>
      <p:ext uri="{BB962C8B-B14F-4D97-AF65-F5344CB8AC3E}">
        <p14:creationId xmlns:p14="http://schemas.microsoft.com/office/powerpoint/2010/main" val="49163954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51CF2208-23CF-6D48-B672-8E1086EB1B54}"/>
              </a:ext>
            </a:extLst>
          </p:cNvPr>
          <p:cNvSpPr>
            <a:spLocks noGrp="1"/>
          </p:cNvSpPr>
          <p:nvPr>
            <p:ph type="sldNum" sz="quarter" idx="12"/>
          </p:nvPr>
        </p:nvSpPr>
        <p:spPr/>
        <p:txBody>
          <a:bodyPr/>
          <a:lstStyle/>
          <a:p>
            <a:fld id="{2066355A-084C-D24E-9AD2-7E4FC41EA627}" type="slidenum">
              <a:rPr lang="en-US" smtClean="0"/>
              <a:pPr/>
              <a:t>53</a:t>
            </a:fld>
            <a:endParaRPr lang="en-US" dirty="0"/>
          </a:p>
        </p:txBody>
      </p:sp>
      <p:sp>
        <p:nvSpPr>
          <p:cNvPr id="4" name="TextBox 3">
            <a:extLst>
              <a:ext uri="{FF2B5EF4-FFF2-40B4-BE49-F238E27FC236}">
                <a16:creationId xmlns:a16="http://schemas.microsoft.com/office/drawing/2014/main" id="{2B928AFA-A494-A249-AF5B-4B1EF507B651}"/>
              </a:ext>
            </a:extLst>
          </p:cNvPr>
          <p:cNvSpPr txBox="1"/>
          <p:nvPr/>
        </p:nvSpPr>
        <p:spPr>
          <a:xfrm>
            <a:off x="580328" y="58227"/>
            <a:ext cx="6496716" cy="1077218"/>
          </a:xfrm>
          <a:prstGeom prst="rect">
            <a:avLst/>
          </a:prstGeom>
          <a:noFill/>
        </p:spPr>
        <p:txBody>
          <a:bodyPr wrap="square">
            <a:spAutoFit/>
          </a:bodyPr>
          <a:lstStyle/>
          <a:p>
            <a:r>
              <a:rPr lang="ru-RU" sz="1600" b="0" i="0" dirty="0">
                <a:solidFill>
                  <a:srgbClr val="000000"/>
                </a:solidFill>
                <a:effectLst/>
                <a:latin typeface="Times New Roman" panose="02020603050405020304" pitchFamily="18" charset="0"/>
              </a:rPr>
              <a:t>До 1 января 2024 года предметом контракта может быть одновременно подготовка проектной документации и (или) выполнение инженерных изысканий, выполнение работ по строительству, реконструкции и (или) капитальному ремонту объекта капитального строительства.</a:t>
            </a:r>
            <a:endParaRPr lang="ru-RU" sz="1600" dirty="0"/>
          </a:p>
        </p:txBody>
      </p:sp>
      <p:sp>
        <p:nvSpPr>
          <p:cNvPr id="8" name="TextBox 7">
            <a:extLst>
              <a:ext uri="{FF2B5EF4-FFF2-40B4-BE49-F238E27FC236}">
                <a16:creationId xmlns:a16="http://schemas.microsoft.com/office/drawing/2014/main" id="{D52BA454-5F7C-1707-B13E-E34625290A12}"/>
              </a:ext>
            </a:extLst>
          </p:cNvPr>
          <p:cNvSpPr txBox="1"/>
          <p:nvPr/>
        </p:nvSpPr>
        <p:spPr>
          <a:xfrm>
            <a:off x="580329" y="1305301"/>
            <a:ext cx="8563671" cy="1569660"/>
          </a:xfrm>
          <a:prstGeom prst="rect">
            <a:avLst/>
          </a:prstGeom>
          <a:noFill/>
        </p:spPr>
        <p:txBody>
          <a:bodyPr wrap="square">
            <a:spAutoFit/>
          </a:bodyPr>
          <a:lstStyle/>
          <a:p>
            <a:r>
              <a:rPr lang="ru-RU" sz="1600" dirty="0">
                <a:solidFill>
                  <a:srgbClr val="000000"/>
                </a:solidFill>
                <a:latin typeface="Times New Roman" panose="02020603050405020304" pitchFamily="18" charset="0"/>
              </a:rPr>
              <a:t> В случае, если проектной документацией объекта капитального строительства предусмотрено оборудование, необходимое для обеспечения эксплуатации такого объекта, предметом указанного контракта наряду с подготовкой проектной документации и (или) выполнением инженерных изысканий, выполнением работ по строительству, реконструкции и (или) капитальному ремонту объекта капитального строительства может являться поставка данного оборудования.</a:t>
            </a:r>
          </a:p>
        </p:txBody>
      </p:sp>
      <p:sp>
        <p:nvSpPr>
          <p:cNvPr id="10" name="TextBox 9">
            <a:extLst>
              <a:ext uri="{FF2B5EF4-FFF2-40B4-BE49-F238E27FC236}">
                <a16:creationId xmlns:a16="http://schemas.microsoft.com/office/drawing/2014/main" id="{9F97ABD0-B1BA-AE35-77BC-0B12CBF1BE5A}"/>
              </a:ext>
            </a:extLst>
          </p:cNvPr>
          <p:cNvSpPr txBox="1"/>
          <p:nvPr/>
        </p:nvSpPr>
        <p:spPr>
          <a:xfrm>
            <a:off x="580329" y="3000494"/>
            <a:ext cx="8563672" cy="584775"/>
          </a:xfrm>
          <a:prstGeom prst="rect">
            <a:avLst/>
          </a:prstGeom>
          <a:noFill/>
        </p:spPr>
        <p:txBody>
          <a:bodyPr wrap="square">
            <a:spAutoFit/>
          </a:bodyPr>
          <a:lstStyle/>
          <a:p>
            <a:r>
              <a:rPr lang="ru-RU" sz="1600" dirty="0">
                <a:solidFill>
                  <a:srgbClr val="000000"/>
                </a:solidFill>
                <a:latin typeface="Times New Roman" panose="02020603050405020304" pitchFamily="18" charset="0"/>
              </a:rPr>
              <a:t>Заказчик вправе осуществить закупку путем проведения электронного аукциона или электронного конкурса.</a:t>
            </a:r>
          </a:p>
        </p:txBody>
      </p:sp>
      <p:sp>
        <p:nvSpPr>
          <p:cNvPr id="11" name="TextBox 10">
            <a:extLst>
              <a:ext uri="{FF2B5EF4-FFF2-40B4-BE49-F238E27FC236}">
                <a16:creationId xmlns:a16="http://schemas.microsoft.com/office/drawing/2014/main" id="{0ACC5C2C-AAFE-2A3C-A446-FE2D7989660D}"/>
              </a:ext>
            </a:extLst>
          </p:cNvPr>
          <p:cNvSpPr txBox="1"/>
          <p:nvPr/>
        </p:nvSpPr>
        <p:spPr>
          <a:xfrm>
            <a:off x="580329" y="3858831"/>
            <a:ext cx="8613384" cy="584775"/>
          </a:xfrm>
          <a:prstGeom prst="rect">
            <a:avLst/>
          </a:prstGeom>
          <a:noFill/>
        </p:spPr>
        <p:txBody>
          <a:bodyPr wrap="square">
            <a:spAutoFit/>
          </a:bodyPr>
          <a:lstStyle/>
          <a:p>
            <a:r>
              <a:rPr lang="ru-RU" sz="1600" dirty="0">
                <a:solidFill>
                  <a:srgbClr val="000000"/>
                </a:solidFill>
                <a:latin typeface="Times New Roman" panose="02020603050405020304" pitchFamily="18" charset="0"/>
              </a:rPr>
              <a:t>Порядок определения НМЦК, методика составления сметы, порядок изменения цены (ч. 62 ст. 112 44-ФЗ) определяется Минстроем России (</a:t>
            </a:r>
            <a:r>
              <a:rPr lang="ru-RU" sz="1600" b="1" dirty="0">
                <a:solidFill>
                  <a:srgbClr val="000000"/>
                </a:solidFill>
                <a:latin typeface="Times New Roman" panose="02020603050405020304" pitchFamily="18" charset="0"/>
              </a:rPr>
              <a:t>приказ Минстроя №175/</a:t>
            </a:r>
            <a:r>
              <a:rPr lang="ru-RU" sz="1600" b="1" dirty="0" err="1">
                <a:solidFill>
                  <a:srgbClr val="000000"/>
                </a:solidFill>
                <a:latin typeface="Times New Roman" panose="02020603050405020304" pitchFamily="18" charset="0"/>
              </a:rPr>
              <a:t>пр</a:t>
            </a:r>
            <a:r>
              <a:rPr lang="ru-RU" sz="1600" b="1" dirty="0">
                <a:solidFill>
                  <a:srgbClr val="000000"/>
                </a:solidFill>
                <a:latin typeface="Times New Roman" panose="02020603050405020304" pitchFamily="18" charset="0"/>
              </a:rPr>
              <a:t> 30.03.2020</a:t>
            </a:r>
            <a:r>
              <a:rPr lang="ru-RU" sz="1600" dirty="0">
                <a:solidFill>
                  <a:srgbClr val="000000"/>
                </a:solidFill>
                <a:latin typeface="Times New Roman" panose="02020603050405020304" pitchFamily="18" charset="0"/>
              </a:rPr>
              <a:t>)</a:t>
            </a:r>
          </a:p>
        </p:txBody>
      </p:sp>
      <p:sp>
        <p:nvSpPr>
          <p:cNvPr id="12" name="Стрелка: шеврон 11">
            <a:extLst>
              <a:ext uri="{FF2B5EF4-FFF2-40B4-BE49-F238E27FC236}">
                <a16:creationId xmlns:a16="http://schemas.microsoft.com/office/drawing/2014/main" id="{A9251892-7762-9C1F-870F-C5F51C78DF42}"/>
              </a:ext>
            </a:extLst>
          </p:cNvPr>
          <p:cNvSpPr/>
          <p:nvPr/>
        </p:nvSpPr>
        <p:spPr>
          <a:xfrm>
            <a:off x="142240" y="182880"/>
            <a:ext cx="438088" cy="765387"/>
          </a:xfrm>
          <a:prstGeom prst="chevron">
            <a:avLst>
              <a:gd name="adj" fmla="val 42501"/>
            </a:avLst>
          </a:prstGeom>
          <a:solidFill>
            <a:srgbClr val="0E779D"/>
          </a:solidFill>
          <a:ln w="38100">
            <a:solidFill>
              <a:srgbClr val="B6D6E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solidFill>
                <a:schemeClr val="tx1"/>
              </a:solidFill>
            </a:endParaRPr>
          </a:p>
        </p:txBody>
      </p:sp>
      <p:sp>
        <p:nvSpPr>
          <p:cNvPr id="13" name="Стрелка: шеврон 12">
            <a:extLst>
              <a:ext uri="{FF2B5EF4-FFF2-40B4-BE49-F238E27FC236}">
                <a16:creationId xmlns:a16="http://schemas.microsoft.com/office/drawing/2014/main" id="{5D3EFCF2-5C1B-7D08-9A98-EE4B4CFB89AE}"/>
              </a:ext>
            </a:extLst>
          </p:cNvPr>
          <p:cNvSpPr/>
          <p:nvPr/>
        </p:nvSpPr>
        <p:spPr>
          <a:xfrm>
            <a:off x="142240" y="1389696"/>
            <a:ext cx="438088" cy="765387"/>
          </a:xfrm>
          <a:prstGeom prst="chevron">
            <a:avLst>
              <a:gd name="adj" fmla="val 42501"/>
            </a:avLst>
          </a:prstGeom>
          <a:solidFill>
            <a:srgbClr val="0E779D"/>
          </a:solidFill>
          <a:ln w="38100">
            <a:solidFill>
              <a:srgbClr val="B6D6E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solidFill>
                <a:schemeClr val="tx1"/>
              </a:solidFill>
            </a:endParaRPr>
          </a:p>
        </p:txBody>
      </p:sp>
      <p:sp>
        <p:nvSpPr>
          <p:cNvPr id="14" name="Стрелка: шеврон 13">
            <a:extLst>
              <a:ext uri="{FF2B5EF4-FFF2-40B4-BE49-F238E27FC236}">
                <a16:creationId xmlns:a16="http://schemas.microsoft.com/office/drawing/2014/main" id="{DD5A22A0-EDB9-8760-1A89-8AD94FBA5652}"/>
              </a:ext>
            </a:extLst>
          </p:cNvPr>
          <p:cNvSpPr/>
          <p:nvPr/>
        </p:nvSpPr>
        <p:spPr>
          <a:xfrm>
            <a:off x="142240" y="2878770"/>
            <a:ext cx="438088" cy="765387"/>
          </a:xfrm>
          <a:prstGeom prst="chevron">
            <a:avLst>
              <a:gd name="adj" fmla="val 42501"/>
            </a:avLst>
          </a:prstGeom>
          <a:solidFill>
            <a:srgbClr val="0E779D"/>
          </a:solidFill>
          <a:ln w="38100">
            <a:solidFill>
              <a:srgbClr val="B6D6E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solidFill>
                <a:schemeClr val="tx1"/>
              </a:solidFill>
            </a:endParaRPr>
          </a:p>
        </p:txBody>
      </p:sp>
      <p:sp>
        <p:nvSpPr>
          <p:cNvPr id="15" name="Стрелка: шеврон 14">
            <a:extLst>
              <a:ext uri="{FF2B5EF4-FFF2-40B4-BE49-F238E27FC236}">
                <a16:creationId xmlns:a16="http://schemas.microsoft.com/office/drawing/2014/main" id="{F73647BC-2AF4-0472-90AE-459CBE6E8FBA}"/>
              </a:ext>
            </a:extLst>
          </p:cNvPr>
          <p:cNvSpPr/>
          <p:nvPr/>
        </p:nvSpPr>
        <p:spPr>
          <a:xfrm>
            <a:off x="142240" y="3783824"/>
            <a:ext cx="438088" cy="765387"/>
          </a:xfrm>
          <a:prstGeom prst="chevron">
            <a:avLst>
              <a:gd name="adj" fmla="val 42501"/>
            </a:avLst>
          </a:prstGeom>
          <a:solidFill>
            <a:srgbClr val="0E779D"/>
          </a:solidFill>
          <a:ln w="38100">
            <a:solidFill>
              <a:srgbClr val="B6D6E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solidFill>
                <a:schemeClr val="tx1"/>
              </a:solidFill>
            </a:endParaRPr>
          </a:p>
        </p:txBody>
      </p:sp>
    </p:spTree>
    <p:extLst>
      <p:ext uri="{BB962C8B-B14F-4D97-AF65-F5344CB8AC3E}">
        <p14:creationId xmlns:p14="http://schemas.microsoft.com/office/powerpoint/2010/main" val="12451028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07E6494C-3D26-0ADB-0275-95121D9780A8}"/>
              </a:ext>
            </a:extLst>
          </p:cNvPr>
          <p:cNvSpPr>
            <a:spLocks noGrp="1"/>
          </p:cNvSpPr>
          <p:nvPr>
            <p:ph type="sldNum" sz="quarter" idx="12"/>
          </p:nvPr>
        </p:nvSpPr>
        <p:spPr/>
        <p:txBody>
          <a:bodyPr/>
          <a:lstStyle/>
          <a:p>
            <a:fld id="{2066355A-084C-D24E-9AD2-7E4FC41EA627}" type="slidenum">
              <a:rPr lang="en-US" smtClean="0"/>
              <a:pPr/>
              <a:t>54</a:t>
            </a:fld>
            <a:endParaRPr lang="en-US" dirty="0"/>
          </a:p>
        </p:txBody>
      </p:sp>
      <p:sp>
        <p:nvSpPr>
          <p:cNvPr id="6" name="TextBox 5">
            <a:extLst>
              <a:ext uri="{FF2B5EF4-FFF2-40B4-BE49-F238E27FC236}">
                <a16:creationId xmlns:a16="http://schemas.microsoft.com/office/drawing/2014/main" id="{EBED1B7B-B76C-E43C-E77E-4E4D861ED932}"/>
              </a:ext>
            </a:extLst>
          </p:cNvPr>
          <p:cNvSpPr txBox="1"/>
          <p:nvPr/>
        </p:nvSpPr>
        <p:spPr>
          <a:xfrm>
            <a:off x="361283" y="725090"/>
            <a:ext cx="7624477" cy="3416320"/>
          </a:xfrm>
          <a:prstGeom prst="rect">
            <a:avLst/>
          </a:prstGeom>
          <a:noFill/>
        </p:spPr>
        <p:txBody>
          <a:bodyPr wrap="square">
            <a:spAutoFit/>
          </a:bodyPr>
          <a:lstStyle/>
          <a:p>
            <a:r>
              <a:rPr lang="ru-RU" dirty="0"/>
              <a:t>Контракт должен содержать раздельно:</a:t>
            </a:r>
          </a:p>
          <a:p>
            <a:endParaRPr lang="ru-RU" dirty="0"/>
          </a:p>
          <a:p>
            <a:r>
              <a:rPr lang="ru-RU" dirty="0"/>
              <a:t>1) стоимость работ по подготовке проектной документации и (или) выполнению инженерных изысканий;</a:t>
            </a:r>
          </a:p>
          <a:p>
            <a:endParaRPr lang="ru-RU" dirty="0"/>
          </a:p>
          <a:p>
            <a:r>
              <a:rPr lang="ru-RU" dirty="0"/>
              <a:t>2) стоимость работ по строительству, реконструкции и (или) капитальному ремонту объекта капитального строительства;</a:t>
            </a:r>
          </a:p>
          <a:p>
            <a:endParaRPr lang="ru-RU" dirty="0"/>
          </a:p>
          <a:p>
            <a:r>
              <a:rPr lang="ru-RU" dirty="0"/>
              <a:t>3) стоимость поставки предусмотренного проектной документацией объекта капитального строительства оборудования, необходимого для обеспечения эксплуатации такого объекта капитального строительства, в случае, если поставка данного оборудования предусмотрена контрактом.</a:t>
            </a:r>
          </a:p>
        </p:txBody>
      </p:sp>
    </p:spTree>
    <p:extLst>
      <p:ext uri="{BB962C8B-B14F-4D97-AF65-F5344CB8AC3E}">
        <p14:creationId xmlns:p14="http://schemas.microsoft.com/office/powerpoint/2010/main" val="152692465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5BBC3982-E935-61E9-78FF-88E6AD7A5A32}"/>
              </a:ext>
            </a:extLst>
          </p:cNvPr>
          <p:cNvSpPr>
            <a:spLocks noGrp="1"/>
          </p:cNvSpPr>
          <p:nvPr>
            <p:ph type="sldNum" sz="quarter" idx="12"/>
          </p:nvPr>
        </p:nvSpPr>
        <p:spPr/>
        <p:txBody>
          <a:bodyPr/>
          <a:lstStyle/>
          <a:p>
            <a:fld id="{2066355A-084C-D24E-9AD2-7E4FC41EA627}" type="slidenum">
              <a:rPr lang="en-US" smtClean="0"/>
              <a:pPr/>
              <a:t>55</a:t>
            </a:fld>
            <a:endParaRPr lang="en-US" dirty="0"/>
          </a:p>
        </p:txBody>
      </p:sp>
      <p:sp>
        <p:nvSpPr>
          <p:cNvPr id="6" name="TextBox 5">
            <a:extLst>
              <a:ext uri="{FF2B5EF4-FFF2-40B4-BE49-F238E27FC236}">
                <a16:creationId xmlns:a16="http://schemas.microsoft.com/office/drawing/2014/main" id="{58338332-D6E7-97EF-1871-D841991CFCBD}"/>
              </a:ext>
            </a:extLst>
          </p:cNvPr>
          <p:cNvSpPr txBox="1"/>
          <p:nvPr/>
        </p:nvSpPr>
        <p:spPr>
          <a:xfrm>
            <a:off x="629919" y="2207746"/>
            <a:ext cx="7687733" cy="2031325"/>
          </a:xfrm>
          <a:prstGeom prst="rect">
            <a:avLst/>
          </a:prstGeom>
          <a:noFill/>
        </p:spPr>
        <p:txBody>
          <a:bodyPr wrap="square">
            <a:spAutoFit/>
          </a:bodyPr>
          <a:lstStyle/>
          <a:p>
            <a:r>
              <a:rPr lang="ru-RU" dirty="0"/>
              <a:t>Результатом выполненной работы по контракту, предметом которого являются одновременно подготовка проектной документации и (или) выполнение инженерных изысканий, выполнение работ по строительству, реконструкции объектов капитального строительства, является здание или сооружение, в отношении которых в соответствии с законодательством Российской Федерации о градостроительной деятельности получено разрешение на ввод их в эксплуатацию.</a:t>
            </a:r>
          </a:p>
        </p:txBody>
      </p:sp>
      <p:sp>
        <p:nvSpPr>
          <p:cNvPr id="7" name="TextBox 6">
            <a:extLst>
              <a:ext uri="{FF2B5EF4-FFF2-40B4-BE49-F238E27FC236}">
                <a16:creationId xmlns:a16="http://schemas.microsoft.com/office/drawing/2014/main" id="{1A7DFBE2-3DC3-8BE8-1F50-4D0A86BA258F}"/>
              </a:ext>
            </a:extLst>
          </p:cNvPr>
          <p:cNvSpPr txBox="1"/>
          <p:nvPr/>
        </p:nvSpPr>
        <p:spPr>
          <a:xfrm>
            <a:off x="541866" y="697293"/>
            <a:ext cx="7870613" cy="1200329"/>
          </a:xfrm>
          <a:prstGeom prst="rect">
            <a:avLst/>
          </a:prstGeom>
          <a:noFill/>
        </p:spPr>
        <p:txBody>
          <a:bodyPr wrap="square">
            <a:spAutoFit/>
          </a:bodyPr>
          <a:lstStyle/>
          <a:p>
            <a:r>
              <a:rPr lang="ru-RU" i="1" dirty="0"/>
              <a:t>Часть 62 статьи 112 Федерального закона №44-ФЗ устанавливает особенности изменения контракта на проектирование и строительство аналогичные положениям статьи 95, касающихся изменения контрактов на строительство.</a:t>
            </a:r>
          </a:p>
        </p:txBody>
      </p:sp>
    </p:spTree>
    <p:extLst>
      <p:ext uri="{BB962C8B-B14F-4D97-AF65-F5344CB8AC3E}">
        <p14:creationId xmlns:p14="http://schemas.microsoft.com/office/powerpoint/2010/main" val="378521793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азвание 1">
            <a:extLst>
              <a:ext uri="{FF2B5EF4-FFF2-40B4-BE49-F238E27FC236}">
                <a16:creationId xmlns:a16="http://schemas.microsoft.com/office/drawing/2014/main" id="{E315950A-DE4F-44D4-9DD2-66767B109FF6}"/>
              </a:ext>
            </a:extLst>
          </p:cNvPr>
          <p:cNvSpPr txBox="1">
            <a:spLocks/>
          </p:cNvSpPr>
          <p:nvPr/>
        </p:nvSpPr>
        <p:spPr>
          <a:xfrm>
            <a:off x="629070" y="0"/>
            <a:ext cx="6390497" cy="752399"/>
          </a:xfrm>
          <a:prstGeom prst="rect">
            <a:avLst/>
          </a:prstGeom>
        </p:spPr>
        <p:txBody>
          <a:bodyPr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endParaRPr lang="ru-RU" sz="1600" dirty="0"/>
          </a:p>
        </p:txBody>
      </p:sp>
      <p:sp>
        <p:nvSpPr>
          <p:cNvPr id="3" name="Номер слайда 2">
            <a:extLst>
              <a:ext uri="{FF2B5EF4-FFF2-40B4-BE49-F238E27FC236}">
                <a16:creationId xmlns:a16="http://schemas.microsoft.com/office/drawing/2014/main" id="{6A887A3F-B9B3-417B-9EAF-893E9039CD5C}"/>
              </a:ext>
            </a:extLst>
          </p:cNvPr>
          <p:cNvSpPr>
            <a:spLocks noGrp="1"/>
          </p:cNvSpPr>
          <p:nvPr>
            <p:ph type="sldNum" sz="quarter" idx="12"/>
          </p:nvPr>
        </p:nvSpPr>
        <p:spPr/>
        <p:txBody>
          <a:bodyPr/>
          <a:lstStyle/>
          <a:p>
            <a:fld id="{2066355A-084C-D24E-9AD2-7E4FC41EA627}" type="slidenum">
              <a:rPr lang="en-US" smtClean="0"/>
              <a:pPr/>
              <a:t>56</a:t>
            </a:fld>
            <a:endParaRPr lang="en-US" dirty="0"/>
          </a:p>
        </p:txBody>
      </p:sp>
      <p:sp>
        <p:nvSpPr>
          <p:cNvPr id="18" name="Прямоугольник 17">
            <a:extLst>
              <a:ext uri="{FF2B5EF4-FFF2-40B4-BE49-F238E27FC236}">
                <a16:creationId xmlns:a16="http://schemas.microsoft.com/office/drawing/2014/main" id="{93C2583B-FD23-4F5A-A267-1CB840D36232}"/>
              </a:ext>
            </a:extLst>
          </p:cNvPr>
          <p:cNvSpPr/>
          <p:nvPr/>
        </p:nvSpPr>
        <p:spPr>
          <a:xfrm>
            <a:off x="1536454" y="2084969"/>
            <a:ext cx="6457164" cy="584775"/>
          </a:xfrm>
          <a:prstGeom prst="rect">
            <a:avLst/>
          </a:prstGeom>
        </p:spPr>
        <p:txBody>
          <a:bodyPr wrap="square">
            <a:spAutoFit/>
          </a:bodyPr>
          <a:lstStyle/>
          <a:p>
            <a:pPr lvl="0" algn="ctr">
              <a:spcBef>
                <a:spcPct val="20000"/>
              </a:spcBef>
              <a:spcAft>
                <a:spcPts val="600"/>
              </a:spcAft>
            </a:pPr>
            <a:r>
              <a:rPr lang="ru-RU" sz="3200" b="1" dirty="0">
                <a:solidFill>
                  <a:srgbClr val="0E779D"/>
                </a:solidFill>
                <a:cs typeface="Arial" panose="020B0604020202020204" pitchFamily="34" charset="0"/>
              </a:rPr>
              <a:t>Спасибо за внимание</a:t>
            </a:r>
          </a:p>
        </p:txBody>
      </p:sp>
      <p:pic>
        <p:nvPicPr>
          <p:cNvPr id="10" name="Рисунок 9" descr="Молоток судьи">
            <a:extLst>
              <a:ext uri="{FF2B5EF4-FFF2-40B4-BE49-F238E27FC236}">
                <a16:creationId xmlns:a16="http://schemas.microsoft.com/office/drawing/2014/main" id="{BA575B93-970E-4A88-8785-6DC4709D723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774824" y="2782986"/>
            <a:ext cx="2437588" cy="2437588"/>
          </a:xfrm>
          <a:prstGeom prst="rect">
            <a:avLst/>
          </a:prstGeom>
        </p:spPr>
      </p:pic>
      <p:pic>
        <p:nvPicPr>
          <p:cNvPr id="6" name="Рисунок 5" descr="Лектор">
            <a:extLst>
              <a:ext uri="{FF2B5EF4-FFF2-40B4-BE49-F238E27FC236}">
                <a16:creationId xmlns:a16="http://schemas.microsoft.com/office/drawing/2014/main" id="{A724AB96-5FDB-4111-ACB5-15C7E0AC8BE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211977" y="1137373"/>
            <a:ext cx="914400" cy="914400"/>
          </a:xfrm>
          <a:prstGeom prst="rect">
            <a:avLst/>
          </a:prstGeom>
        </p:spPr>
      </p:pic>
      <p:sp>
        <p:nvSpPr>
          <p:cNvPr id="8" name="Прямоугольник 7">
            <a:extLst>
              <a:ext uri="{FF2B5EF4-FFF2-40B4-BE49-F238E27FC236}">
                <a16:creationId xmlns:a16="http://schemas.microsoft.com/office/drawing/2014/main" id="{85F744F6-BBAF-42C8-834A-4DC5FC1B342E}"/>
              </a:ext>
            </a:extLst>
          </p:cNvPr>
          <p:cNvSpPr/>
          <p:nvPr/>
        </p:nvSpPr>
        <p:spPr>
          <a:xfrm>
            <a:off x="358836" y="0"/>
            <a:ext cx="6734114" cy="9144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
        <p:nvSpPr>
          <p:cNvPr id="11" name="Прямоугольник 10">
            <a:extLst>
              <a:ext uri="{FF2B5EF4-FFF2-40B4-BE49-F238E27FC236}">
                <a16:creationId xmlns:a16="http://schemas.microsoft.com/office/drawing/2014/main" id="{222BCDBA-0328-4CD7-9C4F-6DA470ED65AD}"/>
              </a:ext>
            </a:extLst>
          </p:cNvPr>
          <p:cNvSpPr/>
          <p:nvPr/>
        </p:nvSpPr>
        <p:spPr>
          <a:xfrm>
            <a:off x="2409886" y="0"/>
            <a:ext cx="6734114" cy="9144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903572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F32F72BD-5DE6-4DE9-893F-E938C1E2E58B}"/>
              </a:ext>
            </a:extLst>
          </p:cNvPr>
          <p:cNvSpPr>
            <a:spLocks noGrp="1"/>
          </p:cNvSpPr>
          <p:nvPr>
            <p:ph type="sldNum" sz="quarter" idx="12"/>
          </p:nvPr>
        </p:nvSpPr>
        <p:spPr/>
        <p:txBody>
          <a:bodyPr/>
          <a:lstStyle/>
          <a:p>
            <a:fld id="{2066355A-084C-D24E-9AD2-7E4FC41EA627}" type="slidenum">
              <a:rPr lang="en-US" smtClean="0"/>
              <a:pPr/>
              <a:t>6</a:t>
            </a:fld>
            <a:endParaRPr lang="en-US" dirty="0"/>
          </a:p>
        </p:txBody>
      </p:sp>
      <p:sp>
        <p:nvSpPr>
          <p:cNvPr id="4" name="TextBox 3">
            <a:extLst>
              <a:ext uri="{FF2B5EF4-FFF2-40B4-BE49-F238E27FC236}">
                <a16:creationId xmlns:a16="http://schemas.microsoft.com/office/drawing/2014/main" id="{DE345361-F7B2-450F-8676-2BF63FE2CB01}"/>
              </a:ext>
            </a:extLst>
          </p:cNvPr>
          <p:cNvSpPr txBox="1"/>
          <p:nvPr/>
        </p:nvSpPr>
        <p:spPr>
          <a:xfrm>
            <a:off x="337223" y="833473"/>
            <a:ext cx="8612222" cy="2339102"/>
          </a:xfrm>
          <a:prstGeom prst="rect">
            <a:avLst/>
          </a:prstGeom>
          <a:noFill/>
        </p:spPr>
        <p:txBody>
          <a:bodyPr wrap="square" rtlCol="0">
            <a:spAutoFit/>
          </a:bodyPr>
          <a:lstStyle/>
          <a:p>
            <a:r>
              <a:rPr lang="ru-RU" b="1" u="sng" dirty="0"/>
              <a:t>46-ФЗ от 08.03.2022</a:t>
            </a:r>
          </a:p>
          <a:p>
            <a:r>
              <a:rPr lang="ru-RU" sz="1600" b="1" dirty="0"/>
              <a:t>ст. 8</a:t>
            </a:r>
            <a:r>
              <a:rPr lang="ru-RU" sz="1600" dirty="0"/>
              <a:t> – </a:t>
            </a:r>
            <a:r>
              <a:rPr lang="ru-RU" sz="1400" dirty="0"/>
              <a:t>изменения в 44-ФЗ в части закупок лекарств и медицинских изделий:</a:t>
            </a:r>
          </a:p>
          <a:p>
            <a:pPr algn="just"/>
            <a:r>
              <a:rPr lang="ru-RU" sz="1400" b="0" i="0" u="none" strike="noStrike" baseline="0" dirty="0">
                <a:latin typeface="Calibri" panose="020F0502020204030204" pitchFamily="34" charset="0"/>
              </a:rPr>
              <a:t>(ч. 1 ст. 93)</a:t>
            </a:r>
          </a:p>
          <a:p>
            <a:pPr algn="just"/>
            <a:r>
              <a:rPr lang="ru-RU" sz="1400" b="0" i="0" u="none" strike="noStrike" baseline="0" dirty="0">
                <a:latin typeface="Calibri" panose="020F0502020204030204" pitchFamily="34" charset="0"/>
              </a:rPr>
              <a:t>28.1) заключение контракта на поставку лекарственных препаратов или медицинских изделий, которые не имеют российских аналогов и производство которых осуществляется единственным производителем, происходящим из иностранного государства, не вводившего в отношении Российской Федерации ограничительных мер экономического характера, с поставщиком таких лекарственных препаратов или медицинских изделий, включенным в реестр единственных поставщиков таких лекарственных препаратов и медицинских изделий. Порядок ведения указанного реестра устанавливается Правительством Российской Федерации;</a:t>
            </a:r>
          </a:p>
        </p:txBody>
      </p:sp>
      <p:sp>
        <p:nvSpPr>
          <p:cNvPr id="14" name="TextBox 13">
            <a:extLst>
              <a:ext uri="{FF2B5EF4-FFF2-40B4-BE49-F238E27FC236}">
                <a16:creationId xmlns:a16="http://schemas.microsoft.com/office/drawing/2014/main" id="{FBCBAABB-F1BF-4A0B-B5C7-543ACDDE91D9}"/>
              </a:ext>
            </a:extLst>
          </p:cNvPr>
          <p:cNvSpPr txBox="1"/>
          <p:nvPr/>
        </p:nvSpPr>
        <p:spPr>
          <a:xfrm>
            <a:off x="358835" y="140011"/>
            <a:ext cx="6591930" cy="461665"/>
          </a:xfrm>
          <a:prstGeom prst="rect">
            <a:avLst/>
          </a:prstGeom>
          <a:noFill/>
        </p:spPr>
        <p:txBody>
          <a:bodyPr wrap="square">
            <a:spAutoFit/>
          </a:bodyPr>
          <a:lstStyle/>
          <a:p>
            <a:r>
              <a:rPr lang="ru-RU" sz="2400" b="1" kern="1200" dirty="0">
                <a:solidFill>
                  <a:srgbClr val="2182A5"/>
                </a:solidFill>
                <a:effectLst>
                  <a:outerShdw blurRad="38100" dist="38100" dir="2700000" algn="tl">
                    <a:srgbClr val="000000">
                      <a:alpha val="43137"/>
                    </a:srgbClr>
                  </a:outerShdw>
                </a:effectLst>
                <a:latin typeface="Times New Roman" panose="02020603050405020304" pitchFamily="18" charset="0"/>
              </a:rPr>
              <a:t>Антикризисные поправки</a:t>
            </a:r>
            <a:endParaRPr lang="ru-RU" dirty="0">
              <a:solidFill>
                <a:srgbClr val="2182A5"/>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2021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F32F72BD-5DE6-4DE9-893F-E938C1E2E58B}"/>
              </a:ext>
            </a:extLst>
          </p:cNvPr>
          <p:cNvSpPr>
            <a:spLocks noGrp="1"/>
          </p:cNvSpPr>
          <p:nvPr>
            <p:ph type="sldNum" sz="quarter" idx="12"/>
          </p:nvPr>
        </p:nvSpPr>
        <p:spPr/>
        <p:txBody>
          <a:bodyPr/>
          <a:lstStyle/>
          <a:p>
            <a:fld id="{2066355A-084C-D24E-9AD2-7E4FC41EA627}" type="slidenum">
              <a:rPr lang="en-US" smtClean="0"/>
              <a:pPr/>
              <a:t>7</a:t>
            </a:fld>
            <a:endParaRPr lang="en-US" dirty="0"/>
          </a:p>
        </p:txBody>
      </p:sp>
      <p:sp>
        <p:nvSpPr>
          <p:cNvPr id="4" name="TextBox 3">
            <a:extLst>
              <a:ext uri="{FF2B5EF4-FFF2-40B4-BE49-F238E27FC236}">
                <a16:creationId xmlns:a16="http://schemas.microsoft.com/office/drawing/2014/main" id="{DE345361-F7B2-450F-8676-2BF63FE2CB01}"/>
              </a:ext>
            </a:extLst>
          </p:cNvPr>
          <p:cNvSpPr txBox="1"/>
          <p:nvPr/>
        </p:nvSpPr>
        <p:spPr>
          <a:xfrm>
            <a:off x="337223" y="833473"/>
            <a:ext cx="8612222" cy="4062651"/>
          </a:xfrm>
          <a:prstGeom prst="rect">
            <a:avLst/>
          </a:prstGeom>
          <a:noFill/>
        </p:spPr>
        <p:txBody>
          <a:bodyPr wrap="square" rtlCol="0">
            <a:spAutoFit/>
          </a:bodyPr>
          <a:lstStyle/>
          <a:p>
            <a:r>
              <a:rPr lang="ru-RU" b="1" u="sng" dirty="0"/>
              <a:t>46-ФЗ от 08.03.2022</a:t>
            </a:r>
          </a:p>
          <a:p>
            <a:r>
              <a:rPr lang="ru-RU" sz="1600" b="1" dirty="0"/>
              <a:t>ст. </a:t>
            </a:r>
            <a:r>
              <a:rPr lang="en-US" sz="1600" b="1" dirty="0"/>
              <a:t>15</a:t>
            </a:r>
            <a:r>
              <a:rPr lang="ru-RU" sz="1600" b="1" dirty="0"/>
              <a:t> – </a:t>
            </a:r>
            <a:r>
              <a:rPr lang="ru-RU" b="1" u="sng" dirty="0">
                <a:solidFill>
                  <a:srgbClr val="FF0000"/>
                </a:solidFill>
                <a:effectLst>
                  <a:outerShdw blurRad="38100" dist="38100" dir="2700000" algn="tl">
                    <a:srgbClr val="000000">
                      <a:alpha val="43137"/>
                    </a:srgbClr>
                  </a:outerShdw>
                </a:effectLst>
              </a:rPr>
              <a:t>с 01.04.2022 внесены изменения !!!!!!!!!!</a:t>
            </a:r>
            <a:endParaRPr lang="en-US" b="1" u="sng" dirty="0">
              <a:solidFill>
                <a:srgbClr val="FF0000"/>
              </a:solidFill>
              <a:effectLst>
                <a:outerShdw blurRad="38100" dist="38100" dir="2700000" algn="tl">
                  <a:srgbClr val="000000">
                    <a:alpha val="43137"/>
                  </a:srgbClr>
                </a:outerShdw>
              </a:effectLst>
            </a:endParaRPr>
          </a:p>
          <a:p>
            <a:r>
              <a:rPr lang="ru-RU" sz="1400" b="0" i="0" u="none" strike="noStrike" baseline="0" dirty="0">
                <a:latin typeface="Calibri" panose="020F0502020204030204" pitchFamily="34" charset="0"/>
              </a:rPr>
              <a:t>1. Установить, что в период до 31 декабря 2022 года включительно </a:t>
            </a:r>
            <a:r>
              <a:rPr lang="ru-RU" sz="1400" b="1" i="0" u="none" strike="noStrike" baseline="0" dirty="0">
                <a:latin typeface="Calibri" panose="020F0502020204030204" pitchFamily="34" charset="0"/>
              </a:rPr>
              <a:t>Правительство Российской Федерации</a:t>
            </a:r>
            <a:r>
              <a:rPr lang="ru-RU" sz="1400" b="0" i="0" u="none" strike="noStrike" baseline="0" dirty="0">
                <a:latin typeface="Calibri" panose="020F0502020204030204" pitchFamily="34" charset="0"/>
              </a:rPr>
              <a:t> в дополнение к случаям, предусмотренным частью 1 статьи 93 Федерального закона от 5 апреля 2013 года N 44-ФЗ "О контрактной системе в сфере закупок товаров, работ, услуг для обеспечения государственных и муниципальных нужд", </a:t>
            </a:r>
            <a:r>
              <a:rPr lang="ru-RU" sz="1400" b="1" i="0" u="none" strike="noStrike" baseline="0" dirty="0">
                <a:latin typeface="Calibri" panose="020F0502020204030204" pitchFamily="34" charset="0"/>
              </a:rPr>
              <a:t>вправе устанавливать иные случаи</a:t>
            </a:r>
            <a:r>
              <a:rPr lang="ru-RU" sz="1400" b="0" i="0" u="none" strike="noStrike" baseline="0" dirty="0">
                <a:latin typeface="Calibri" panose="020F0502020204030204" pitchFamily="34" charset="0"/>
              </a:rPr>
              <a:t> </a:t>
            </a:r>
            <a:r>
              <a:rPr lang="ru-RU" sz="1400" b="1" i="0" u="none" strike="noStrike" baseline="0" dirty="0">
                <a:latin typeface="Calibri" panose="020F0502020204030204" pitchFamily="34" charset="0"/>
              </a:rPr>
              <a:t>осуществления закупок </a:t>
            </a:r>
            <a:r>
              <a:rPr lang="ru-RU" sz="1400" b="0" i="0" u="none" strike="noStrike" baseline="0" dirty="0">
                <a:latin typeface="Calibri" panose="020F0502020204030204" pitchFamily="34" charset="0"/>
              </a:rPr>
              <a:t>товаров, работ, услуг </a:t>
            </a:r>
            <a:r>
              <a:rPr lang="ru-RU" sz="1400" b="1" i="0" u="none" strike="noStrike" baseline="0" dirty="0">
                <a:solidFill>
                  <a:srgbClr val="FF0000"/>
                </a:solidFill>
                <a:effectLst>
                  <a:outerShdw blurRad="38100" dist="38100" dir="2700000" algn="tl">
                    <a:srgbClr val="000000">
                      <a:alpha val="43137"/>
                    </a:srgbClr>
                  </a:outerShdw>
                </a:effectLst>
                <a:latin typeface="Calibri" panose="020F0502020204030204" pitchFamily="34" charset="0"/>
              </a:rPr>
              <a:t>для государственных и (или) муниципальных нужд </a:t>
            </a:r>
            <a:r>
              <a:rPr lang="ru-RU" sz="1400" b="1" i="0" u="none" strike="noStrike" baseline="0" dirty="0">
                <a:latin typeface="Calibri" panose="020F0502020204030204" pitchFamily="34" charset="0"/>
              </a:rPr>
              <a:t>у единственного поставщика</a:t>
            </a:r>
            <a:r>
              <a:rPr lang="ru-RU" sz="1400" b="0" i="0" u="none" strike="noStrike" baseline="0" dirty="0">
                <a:latin typeface="Calibri" panose="020F0502020204030204" pitchFamily="34" charset="0"/>
              </a:rPr>
              <a:t> (подрядчика, исполнителя), </a:t>
            </a:r>
            <a:r>
              <a:rPr lang="ru-RU" sz="1400" b="1" i="0" u="none" strike="noStrike" baseline="0" dirty="0">
                <a:latin typeface="Calibri" panose="020F0502020204030204" pitchFamily="34" charset="0"/>
              </a:rPr>
              <a:t>а также определять порядок осуществления закупок в таких случаях</a:t>
            </a:r>
            <a:r>
              <a:rPr lang="ru-RU" sz="1400" b="0" i="0" u="none" strike="noStrike" baseline="0" dirty="0">
                <a:latin typeface="Calibri" panose="020F0502020204030204" pitchFamily="34" charset="0"/>
              </a:rPr>
              <a:t>.</a:t>
            </a:r>
          </a:p>
          <a:p>
            <a:endParaRPr lang="en-US" sz="1400" b="0" i="0" u="none" strike="noStrike" baseline="0" dirty="0">
              <a:latin typeface="Calibri" panose="020F0502020204030204" pitchFamily="34" charset="0"/>
            </a:endParaRPr>
          </a:p>
          <a:p>
            <a:r>
              <a:rPr lang="ru-RU" sz="1400" b="0" i="0" u="none" strike="noStrike" baseline="0" dirty="0">
                <a:latin typeface="Calibri" panose="020F0502020204030204" pitchFamily="34" charset="0"/>
              </a:rPr>
              <a:t>2. Установить, что в период до 31 декабря 2022 года включительно </a:t>
            </a:r>
            <a:r>
              <a:rPr lang="ru-RU" sz="1400" b="1" i="0" u="none" strike="noStrike" baseline="0" dirty="0">
                <a:latin typeface="Calibri" panose="020F0502020204030204" pitchFamily="34" charset="0"/>
              </a:rPr>
              <a:t>решением </a:t>
            </a:r>
            <a:r>
              <a:rPr lang="ru-RU" sz="1400" b="1" i="0" u="none" strike="noStrike" baseline="0" dirty="0">
                <a:solidFill>
                  <a:srgbClr val="FF0000"/>
                </a:solidFill>
                <a:latin typeface="Calibri" panose="020F0502020204030204" pitchFamily="34" charset="0"/>
              </a:rPr>
              <a:t>высшего исполнительного органа государственной власти субъекта </a:t>
            </a:r>
            <a:r>
              <a:rPr lang="ru-RU" sz="1400" b="1" i="0" u="none" strike="noStrike" baseline="0" dirty="0">
                <a:latin typeface="Calibri" panose="020F0502020204030204" pitchFamily="34" charset="0"/>
              </a:rPr>
              <a:t>Российской Федерации </a:t>
            </a:r>
            <a:r>
              <a:rPr lang="ru-RU" sz="1400" b="0" i="0" u="none" strike="noStrike" baseline="0" dirty="0">
                <a:latin typeface="Calibri" panose="020F0502020204030204" pitchFamily="34" charset="0"/>
              </a:rPr>
              <a:t>в дополнение к случаям, предусмотренным частью 1 статьи 93 Федерального закона от 5 апреля 2013 года N 44-ФЗ "О контрактной системе в сфере закупок товаров, работ, услуг для обеспечения государственных и муниципальных нужд", </a:t>
            </a:r>
            <a:r>
              <a:rPr lang="ru-RU" sz="1400" b="1" i="0" u="none" strike="noStrike" baseline="0" dirty="0">
                <a:latin typeface="Calibri" panose="020F0502020204030204" pitchFamily="34" charset="0"/>
              </a:rPr>
              <a:t>могут быть установлены иные случаи осуществления закупок товаров, работ, услуг для государственных и (или) муниципальных нужд у единственного поставщика </a:t>
            </a:r>
            <a:r>
              <a:rPr lang="ru-RU" sz="1400" b="0" i="0" u="none" strike="noStrike" baseline="0" dirty="0">
                <a:latin typeface="Calibri" panose="020F0502020204030204" pitchFamily="34" charset="0"/>
              </a:rPr>
              <a:t>(подрядчика, исполнителя) </a:t>
            </a:r>
            <a:r>
              <a:rPr lang="ru-RU" sz="1400" b="1" i="0" u="none" strike="noStrike" baseline="0" dirty="0">
                <a:latin typeface="Calibri" panose="020F0502020204030204" pitchFamily="34" charset="0"/>
              </a:rPr>
              <a:t>в целях обеспечения </a:t>
            </a:r>
            <a:r>
              <a:rPr lang="ru-RU" sz="1400" b="1" i="0" u="none" strike="noStrike" baseline="0" dirty="0">
                <a:solidFill>
                  <a:srgbClr val="FF0000"/>
                </a:solidFill>
                <a:latin typeface="Calibri" panose="020F0502020204030204" pitchFamily="34" charset="0"/>
              </a:rPr>
              <a:t>нужд соответствующего субъекта</a:t>
            </a:r>
            <a:r>
              <a:rPr lang="ru-RU" sz="1400" b="1" i="0" u="none" strike="noStrike" baseline="0" dirty="0">
                <a:latin typeface="Calibri" panose="020F0502020204030204" pitchFamily="34" charset="0"/>
              </a:rPr>
              <a:t> Российской Федерации</a:t>
            </a:r>
            <a:r>
              <a:rPr lang="ru-RU" sz="1400" b="0" i="0" u="none" strike="noStrike" baseline="0" dirty="0">
                <a:latin typeface="Calibri" panose="020F0502020204030204" pitchFamily="34" charset="0"/>
              </a:rPr>
              <a:t>, а также определен порядок осуществления закупок в таких случаях.</a:t>
            </a:r>
          </a:p>
          <a:p>
            <a:endParaRPr lang="ru-RU" sz="1400" b="0" i="0" u="none" strike="noStrike" baseline="0" dirty="0">
              <a:latin typeface="Calibri" panose="020F0502020204030204" pitchFamily="34" charset="0"/>
            </a:endParaRPr>
          </a:p>
        </p:txBody>
      </p:sp>
      <p:sp>
        <p:nvSpPr>
          <p:cNvPr id="14" name="TextBox 13">
            <a:extLst>
              <a:ext uri="{FF2B5EF4-FFF2-40B4-BE49-F238E27FC236}">
                <a16:creationId xmlns:a16="http://schemas.microsoft.com/office/drawing/2014/main" id="{FBCBAABB-F1BF-4A0B-B5C7-543ACDDE91D9}"/>
              </a:ext>
            </a:extLst>
          </p:cNvPr>
          <p:cNvSpPr txBox="1"/>
          <p:nvPr/>
        </p:nvSpPr>
        <p:spPr>
          <a:xfrm>
            <a:off x="358835" y="140011"/>
            <a:ext cx="6591930" cy="461665"/>
          </a:xfrm>
          <a:prstGeom prst="rect">
            <a:avLst/>
          </a:prstGeom>
          <a:noFill/>
        </p:spPr>
        <p:txBody>
          <a:bodyPr wrap="square">
            <a:spAutoFit/>
          </a:bodyPr>
          <a:lstStyle/>
          <a:p>
            <a:r>
              <a:rPr lang="ru-RU" sz="2400" b="1" kern="1200" dirty="0">
                <a:solidFill>
                  <a:srgbClr val="2182A5"/>
                </a:solidFill>
                <a:effectLst>
                  <a:outerShdw blurRad="38100" dist="38100" dir="2700000" algn="tl">
                    <a:srgbClr val="000000">
                      <a:alpha val="43137"/>
                    </a:srgbClr>
                  </a:outerShdw>
                </a:effectLst>
                <a:latin typeface="Times New Roman" panose="02020603050405020304" pitchFamily="18" charset="0"/>
              </a:rPr>
              <a:t>Антикризисные поправки</a:t>
            </a:r>
            <a:endParaRPr lang="ru-RU" dirty="0">
              <a:solidFill>
                <a:srgbClr val="2182A5"/>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83272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F32F72BD-5DE6-4DE9-893F-E938C1E2E58B}"/>
              </a:ext>
            </a:extLst>
          </p:cNvPr>
          <p:cNvSpPr>
            <a:spLocks noGrp="1"/>
          </p:cNvSpPr>
          <p:nvPr>
            <p:ph type="sldNum" sz="quarter" idx="12"/>
          </p:nvPr>
        </p:nvSpPr>
        <p:spPr/>
        <p:txBody>
          <a:bodyPr/>
          <a:lstStyle/>
          <a:p>
            <a:fld id="{2066355A-084C-D24E-9AD2-7E4FC41EA627}" type="slidenum">
              <a:rPr lang="en-US" smtClean="0"/>
              <a:pPr/>
              <a:t>8</a:t>
            </a:fld>
            <a:endParaRPr lang="en-US" dirty="0"/>
          </a:p>
        </p:txBody>
      </p:sp>
      <p:sp>
        <p:nvSpPr>
          <p:cNvPr id="4" name="TextBox 3">
            <a:extLst>
              <a:ext uri="{FF2B5EF4-FFF2-40B4-BE49-F238E27FC236}">
                <a16:creationId xmlns:a16="http://schemas.microsoft.com/office/drawing/2014/main" id="{DE345361-F7B2-450F-8676-2BF63FE2CB01}"/>
              </a:ext>
            </a:extLst>
          </p:cNvPr>
          <p:cNvSpPr txBox="1"/>
          <p:nvPr/>
        </p:nvSpPr>
        <p:spPr>
          <a:xfrm>
            <a:off x="337223" y="833473"/>
            <a:ext cx="8612222" cy="1723549"/>
          </a:xfrm>
          <a:prstGeom prst="rect">
            <a:avLst/>
          </a:prstGeom>
          <a:noFill/>
        </p:spPr>
        <p:txBody>
          <a:bodyPr wrap="square" rtlCol="0">
            <a:spAutoFit/>
          </a:bodyPr>
          <a:lstStyle/>
          <a:p>
            <a:r>
              <a:rPr lang="ru-RU" b="1" u="sng" dirty="0"/>
              <a:t>46-ФЗ от 08.03.2022</a:t>
            </a:r>
          </a:p>
          <a:p>
            <a:r>
              <a:rPr lang="ru-RU" sz="1600" b="1" dirty="0"/>
              <a:t>ст. </a:t>
            </a:r>
            <a:r>
              <a:rPr lang="en-US" sz="1600" b="1" dirty="0"/>
              <a:t>15</a:t>
            </a:r>
          </a:p>
          <a:p>
            <a:pPr algn="just"/>
            <a:r>
              <a:rPr lang="ru-RU" sz="1800" b="1" u="none" strike="noStrike" baseline="0" dirty="0">
                <a:latin typeface="Arial" panose="020B0604020202020204" pitchFamily="34" charset="0"/>
              </a:rPr>
              <a:t>Постановление Правительства РФ от 10.03.2022 N 339 </a:t>
            </a:r>
            <a:r>
              <a:rPr lang="ru-RU" sz="1800" i="1" u="none" strike="noStrike" baseline="0" dirty="0">
                <a:latin typeface="Arial" panose="020B0604020202020204" pitchFamily="34" charset="0"/>
              </a:rPr>
              <a:t>"О случаях осуществления закупок товаров, работ, услуг для государственных и (или) муниципальных нужд у единственного поставщика (подрядчика, исполнителя) и порядке их осуществления"</a:t>
            </a:r>
            <a:endParaRPr lang="ru-RU" sz="1400" i="1" u="none" strike="noStrike" baseline="0" dirty="0">
              <a:latin typeface="Calibri" panose="020F0502020204030204" pitchFamily="34" charset="0"/>
            </a:endParaRPr>
          </a:p>
        </p:txBody>
      </p:sp>
      <p:sp>
        <p:nvSpPr>
          <p:cNvPr id="14" name="TextBox 13">
            <a:extLst>
              <a:ext uri="{FF2B5EF4-FFF2-40B4-BE49-F238E27FC236}">
                <a16:creationId xmlns:a16="http://schemas.microsoft.com/office/drawing/2014/main" id="{FBCBAABB-F1BF-4A0B-B5C7-543ACDDE91D9}"/>
              </a:ext>
            </a:extLst>
          </p:cNvPr>
          <p:cNvSpPr txBox="1"/>
          <p:nvPr/>
        </p:nvSpPr>
        <p:spPr>
          <a:xfrm>
            <a:off x="358835" y="140011"/>
            <a:ext cx="6591930" cy="461665"/>
          </a:xfrm>
          <a:prstGeom prst="rect">
            <a:avLst/>
          </a:prstGeom>
          <a:noFill/>
        </p:spPr>
        <p:txBody>
          <a:bodyPr wrap="square">
            <a:spAutoFit/>
          </a:bodyPr>
          <a:lstStyle/>
          <a:p>
            <a:r>
              <a:rPr lang="ru-RU" sz="2400" b="1" kern="1200" dirty="0">
                <a:solidFill>
                  <a:srgbClr val="2182A5"/>
                </a:solidFill>
                <a:effectLst>
                  <a:outerShdw blurRad="38100" dist="38100" dir="2700000" algn="tl">
                    <a:srgbClr val="000000">
                      <a:alpha val="43137"/>
                    </a:srgbClr>
                  </a:outerShdw>
                </a:effectLst>
                <a:latin typeface="Times New Roman" panose="02020603050405020304" pitchFamily="18" charset="0"/>
              </a:rPr>
              <a:t>Антикризисные поправки</a:t>
            </a:r>
            <a:endParaRPr lang="ru-RU" dirty="0">
              <a:solidFill>
                <a:srgbClr val="2182A5"/>
              </a:solidFill>
              <a:effectLst>
                <a:outerShdw blurRad="38100" dist="38100" dir="2700000" algn="tl">
                  <a:srgbClr val="000000">
                    <a:alpha val="43137"/>
                  </a:srgbClr>
                </a:outerShdw>
              </a:effectLst>
            </a:endParaRPr>
          </a:p>
        </p:txBody>
      </p:sp>
      <p:sp>
        <p:nvSpPr>
          <p:cNvPr id="6" name="TextBox 5">
            <a:extLst>
              <a:ext uri="{FF2B5EF4-FFF2-40B4-BE49-F238E27FC236}">
                <a16:creationId xmlns:a16="http://schemas.microsoft.com/office/drawing/2014/main" id="{212443B8-0ECA-477F-AFDC-EE2ABDC481F7}"/>
              </a:ext>
            </a:extLst>
          </p:cNvPr>
          <p:cNvSpPr txBox="1"/>
          <p:nvPr/>
        </p:nvSpPr>
        <p:spPr>
          <a:xfrm>
            <a:off x="358835" y="2793926"/>
            <a:ext cx="8612223" cy="2308324"/>
          </a:xfrm>
          <a:prstGeom prst="rect">
            <a:avLst/>
          </a:prstGeom>
          <a:noFill/>
        </p:spPr>
        <p:txBody>
          <a:bodyPr wrap="square">
            <a:spAutoFit/>
          </a:bodyPr>
          <a:lstStyle/>
          <a:p>
            <a:pPr algn="just"/>
            <a:r>
              <a:rPr lang="ru-RU" dirty="0">
                <a:latin typeface="Arial" panose="020B0604020202020204" pitchFamily="34" charset="0"/>
              </a:rPr>
              <a:t>Д</a:t>
            </a:r>
            <a:r>
              <a:rPr lang="ru-RU" sz="1800" b="0" i="0" u="none" strike="noStrike" baseline="0" dirty="0">
                <a:latin typeface="Arial" panose="020B0604020202020204" pitchFamily="34" charset="0"/>
              </a:rPr>
              <a:t>о 31 декабря 2022 г. включительно </a:t>
            </a:r>
            <a:r>
              <a:rPr lang="ru-RU" sz="1800" b="1" i="0" u="none" strike="noStrike" baseline="0" dirty="0">
                <a:latin typeface="Arial" panose="020B0604020202020204" pitchFamily="34" charset="0"/>
              </a:rPr>
              <a:t>заказчик вправе осуществить закупку</a:t>
            </a:r>
          </a:p>
          <a:p>
            <a:pPr algn="just"/>
            <a:r>
              <a:rPr lang="ru-RU" sz="1800" b="0" i="0" u="none" strike="noStrike" baseline="0" dirty="0">
                <a:latin typeface="Arial" panose="020B0604020202020204" pitchFamily="34" charset="0"/>
              </a:rPr>
              <a:t>для обеспечения федеральных нужд, нужд субъекта Российской Федерации, муниципальных нужд </a:t>
            </a:r>
            <a:r>
              <a:rPr lang="ru-RU" sz="1800" b="1" i="0" u="none" strike="noStrike" baseline="0" dirty="0">
                <a:latin typeface="Arial" panose="020B0604020202020204" pitchFamily="34" charset="0"/>
              </a:rPr>
              <a:t>у единственного поставщика</a:t>
            </a:r>
            <a:r>
              <a:rPr lang="ru-RU" sz="1800" b="0" i="0" u="none" strike="noStrike" baseline="0" dirty="0">
                <a:latin typeface="Arial" panose="020B0604020202020204" pitchFamily="34" charset="0"/>
              </a:rPr>
              <a:t> </a:t>
            </a:r>
            <a:r>
              <a:rPr lang="ru-RU" sz="1800" b="1" i="0" u="none" strike="noStrike" baseline="0" dirty="0">
                <a:solidFill>
                  <a:srgbClr val="FF0000"/>
                </a:solidFill>
                <a:latin typeface="Arial" panose="020B0604020202020204" pitchFamily="34" charset="0"/>
              </a:rPr>
              <a:t>определенного</a:t>
            </a:r>
            <a:r>
              <a:rPr lang="ru-RU" sz="1800" b="1" i="0" u="none" strike="noStrike" baseline="0" dirty="0">
                <a:latin typeface="Arial" panose="020B0604020202020204" pitchFamily="34" charset="0"/>
              </a:rPr>
              <a:t> соответственно </a:t>
            </a:r>
            <a:r>
              <a:rPr lang="ru-RU" sz="1800" b="1" i="0" u="none" strike="noStrike" baseline="0" dirty="0">
                <a:solidFill>
                  <a:srgbClr val="FF0000"/>
                </a:solidFill>
                <a:latin typeface="Arial" panose="020B0604020202020204" pitchFamily="34" charset="0"/>
              </a:rPr>
              <a:t>актом</a:t>
            </a:r>
            <a:r>
              <a:rPr lang="ru-RU" sz="1800" b="0" i="0" u="none" strike="noStrike" baseline="0" dirty="0">
                <a:latin typeface="Arial" panose="020B0604020202020204" pitchFamily="34" charset="0"/>
              </a:rPr>
              <a:t> Правительства Российского Федерации, актом высшего исполнительного органа государственной власти субъекта Российской Федерации, муниципальным правовым актом местной администрации, изданными в соответствии с настоящим постановлением.</a:t>
            </a:r>
          </a:p>
          <a:p>
            <a:pPr algn="just"/>
            <a:endParaRPr lang="ru-RU" sz="1800" b="0" i="0" u="none" strike="noStrike" baseline="0" dirty="0">
              <a:latin typeface="Arial" panose="020B0604020202020204" pitchFamily="34" charset="0"/>
            </a:endParaRPr>
          </a:p>
        </p:txBody>
      </p:sp>
    </p:spTree>
    <p:extLst>
      <p:ext uri="{BB962C8B-B14F-4D97-AF65-F5344CB8AC3E}">
        <p14:creationId xmlns:p14="http://schemas.microsoft.com/office/powerpoint/2010/main" val="26760805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F32F72BD-5DE6-4DE9-893F-E938C1E2E58B}"/>
              </a:ext>
            </a:extLst>
          </p:cNvPr>
          <p:cNvSpPr>
            <a:spLocks noGrp="1"/>
          </p:cNvSpPr>
          <p:nvPr>
            <p:ph type="sldNum" sz="quarter" idx="12"/>
          </p:nvPr>
        </p:nvSpPr>
        <p:spPr/>
        <p:txBody>
          <a:bodyPr/>
          <a:lstStyle/>
          <a:p>
            <a:fld id="{2066355A-084C-D24E-9AD2-7E4FC41EA627}" type="slidenum">
              <a:rPr lang="en-US" smtClean="0"/>
              <a:pPr/>
              <a:t>9</a:t>
            </a:fld>
            <a:endParaRPr lang="en-US" dirty="0"/>
          </a:p>
        </p:txBody>
      </p:sp>
      <p:sp>
        <p:nvSpPr>
          <p:cNvPr id="4" name="TextBox 3">
            <a:extLst>
              <a:ext uri="{FF2B5EF4-FFF2-40B4-BE49-F238E27FC236}">
                <a16:creationId xmlns:a16="http://schemas.microsoft.com/office/drawing/2014/main" id="{DE345361-F7B2-450F-8676-2BF63FE2CB01}"/>
              </a:ext>
            </a:extLst>
          </p:cNvPr>
          <p:cNvSpPr txBox="1"/>
          <p:nvPr/>
        </p:nvSpPr>
        <p:spPr>
          <a:xfrm>
            <a:off x="337223" y="833473"/>
            <a:ext cx="8612222" cy="1261884"/>
          </a:xfrm>
          <a:prstGeom prst="rect">
            <a:avLst/>
          </a:prstGeom>
          <a:noFill/>
        </p:spPr>
        <p:txBody>
          <a:bodyPr wrap="square" rtlCol="0">
            <a:spAutoFit/>
          </a:bodyPr>
          <a:lstStyle/>
          <a:p>
            <a:r>
              <a:rPr lang="ru-RU" b="1" u="sng" dirty="0"/>
              <a:t>46-ФЗ от 08.03.2022</a:t>
            </a:r>
          </a:p>
          <a:p>
            <a:r>
              <a:rPr lang="ru-RU" sz="1600" b="1" dirty="0"/>
              <a:t>ст. </a:t>
            </a:r>
            <a:r>
              <a:rPr lang="en-US" sz="1600" b="1" dirty="0"/>
              <a:t>15</a:t>
            </a:r>
          </a:p>
          <a:p>
            <a:pPr algn="just"/>
            <a:r>
              <a:rPr lang="ru-RU" sz="1400" b="1" u="none" strike="noStrike" baseline="0" dirty="0">
                <a:latin typeface="Arial" panose="020B0604020202020204" pitchFamily="34" charset="0"/>
              </a:rPr>
              <a:t>Постановление Правительства РФ от 10.03.2022 N 339 </a:t>
            </a:r>
            <a:r>
              <a:rPr lang="ru-RU" sz="1400" i="1" u="none" strike="noStrike" baseline="0" dirty="0">
                <a:latin typeface="Arial" panose="020B0604020202020204" pitchFamily="34" charset="0"/>
              </a:rPr>
              <a:t>"О случаях осуществления закупок товаров, работ, услуг для государственных и (или) муниципальных нужд у единственного поставщика (подрядчика, исполнителя) и порядке их осуществления"</a:t>
            </a:r>
            <a:endParaRPr lang="ru-RU" sz="1400" i="1" u="none" strike="noStrike" baseline="0" dirty="0">
              <a:latin typeface="Calibri" panose="020F0502020204030204" pitchFamily="34" charset="0"/>
            </a:endParaRPr>
          </a:p>
        </p:txBody>
      </p:sp>
      <p:sp>
        <p:nvSpPr>
          <p:cNvPr id="14" name="TextBox 13">
            <a:extLst>
              <a:ext uri="{FF2B5EF4-FFF2-40B4-BE49-F238E27FC236}">
                <a16:creationId xmlns:a16="http://schemas.microsoft.com/office/drawing/2014/main" id="{FBCBAABB-F1BF-4A0B-B5C7-543ACDDE91D9}"/>
              </a:ext>
            </a:extLst>
          </p:cNvPr>
          <p:cNvSpPr txBox="1"/>
          <p:nvPr/>
        </p:nvSpPr>
        <p:spPr>
          <a:xfrm>
            <a:off x="358835" y="140011"/>
            <a:ext cx="6591930" cy="461665"/>
          </a:xfrm>
          <a:prstGeom prst="rect">
            <a:avLst/>
          </a:prstGeom>
          <a:noFill/>
        </p:spPr>
        <p:txBody>
          <a:bodyPr wrap="square">
            <a:spAutoFit/>
          </a:bodyPr>
          <a:lstStyle/>
          <a:p>
            <a:r>
              <a:rPr lang="ru-RU" sz="2400" b="1" kern="1200" dirty="0">
                <a:solidFill>
                  <a:srgbClr val="2182A5"/>
                </a:solidFill>
                <a:effectLst>
                  <a:outerShdw blurRad="38100" dist="38100" dir="2700000" algn="tl">
                    <a:srgbClr val="000000">
                      <a:alpha val="43137"/>
                    </a:srgbClr>
                  </a:outerShdw>
                </a:effectLst>
                <a:latin typeface="Times New Roman" panose="02020603050405020304" pitchFamily="18" charset="0"/>
              </a:rPr>
              <a:t>Антикризисные поправки</a:t>
            </a:r>
            <a:endParaRPr lang="ru-RU" dirty="0">
              <a:solidFill>
                <a:srgbClr val="2182A5"/>
              </a:solidFill>
              <a:effectLst>
                <a:outerShdw blurRad="38100" dist="38100" dir="2700000" algn="tl">
                  <a:srgbClr val="000000">
                    <a:alpha val="43137"/>
                  </a:srgbClr>
                </a:outerShdw>
              </a:effectLst>
            </a:endParaRPr>
          </a:p>
        </p:txBody>
      </p:sp>
      <p:sp>
        <p:nvSpPr>
          <p:cNvPr id="6" name="TextBox 5">
            <a:extLst>
              <a:ext uri="{FF2B5EF4-FFF2-40B4-BE49-F238E27FC236}">
                <a16:creationId xmlns:a16="http://schemas.microsoft.com/office/drawing/2014/main" id="{212443B8-0ECA-477F-AFDC-EE2ABDC481F7}"/>
              </a:ext>
            </a:extLst>
          </p:cNvPr>
          <p:cNvSpPr txBox="1"/>
          <p:nvPr/>
        </p:nvSpPr>
        <p:spPr>
          <a:xfrm>
            <a:off x="358835" y="2327154"/>
            <a:ext cx="8612223" cy="830997"/>
          </a:xfrm>
          <a:prstGeom prst="rect">
            <a:avLst/>
          </a:prstGeom>
          <a:noFill/>
        </p:spPr>
        <p:txBody>
          <a:bodyPr wrap="square">
            <a:spAutoFit/>
          </a:bodyPr>
          <a:lstStyle/>
          <a:p>
            <a:pPr algn="just"/>
            <a:r>
              <a:rPr lang="ru-RU" sz="1600" b="0" i="0" u="none" strike="noStrike" baseline="0" dirty="0">
                <a:latin typeface="Arial" panose="020B0604020202020204" pitchFamily="34" charset="0"/>
              </a:rPr>
              <a:t>Определены случаи подготовки актов.</a:t>
            </a:r>
          </a:p>
          <a:p>
            <a:pPr algn="just"/>
            <a:endParaRPr lang="ru-RU" sz="1600" b="0" i="0" u="none" strike="noStrike" baseline="0" dirty="0">
              <a:latin typeface="Arial" panose="020B0604020202020204" pitchFamily="34" charset="0"/>
            </a:endParaRPr>
          </a:p>
          <a:p>
            <a:pPr algn="just"/>
            <a:endParaRPr lang="ru-RU" sz="1600" b="0" i="1" u="none" strike="noStrike" baseline="0" dirty="0">
              <a:latin typeface="Arial" panose="020B0604020202020204" pitchFamily="34" charset="0"/>
            </a:endParaRPr>
          </a:p>
        </p:txBody>
      </p:sp>
      <p:sp>
        <p:nvSpPr>
          <p:cNvPr id="9" name="TextBox 8">
            <a:extLst>
              <a:ext uri="{FF2B5EF4-FFF2-40B4-BE49-F238E27FC236}">
                <a16:creationId xmlns:a16="http://schemas.microsoft.com/office/drawing/2014/main" id="{393D435D-BAEB-DD2D-0B1C-17D76A09D49B}"/>
              </a:ext>
            </a:extLst>
          </p:cNvPr>
          <p:cNvSpPr txBox="1"/>
          <p:nvPr/>
        </p:nvSpPr>
        <p:spPr>
          <a:xfrm>
            <a:off x="337223" y="2669410"/>
            <a:ext cx="8612222" cy="2462213"/>
          </a:xfrm>
          <a:prstGeom prst="rect">
            <a:avLst/>
          </a:prstGeom>
          <a:noFill/>
        </p:spPr>
        <p:txBody>
          <a:bodyPr wrap="square">
            <a:spAutoFit/>
          </a:bodyPr>
          <a:lstStyle/>
          <a:p>
            <a:pPr algn="l"/>
            <a:r>
              <a:rPr lang="ru-RU" sz="1400" b="0" i="0" dirty="0">
                <a:effectLst/>
                <a:latin typeface="PT Serif" panose="020A0603040505020204" pitchFamily="18" charset="-52"/>
              </a:rPr>
              <a:t>а) протокол заседания Правительства Российской Федерации, координационного или совещательного органа под председательством Председателя Правительства Российской Федерации, Правительственной комиссии по повышению устойчивости российской экономики в условиях санкций содержит решение, определяющее единственного поставщика (подрядчика, исполнителя) товаров, работ, услуг для обеспечения государственных и (или) муниципальных нужд;</a:t>
            </a:r>
          </a:p>
          <a:p>
            <a:pPr algn="l"/>
            <a:r>
              <a:rPr lang="ru-RU" sz="1400" b="0" i="0" dirty="0">
                <a:effectLst/>
                <a:latin typeface="PT Serif" panose="020A0603040505020204" pitchFamily="18" charset="-52"/>
              </a:rPr>
              <a:t>б) протокол заседания Правительства Российской Федерации, координационного или совещательного органа под председательством Председателя Правительства Российской Федерации, Правительственной комиссии по повышению устойчивости российской экономики в условиях санкций содержит решение, определяющее конкретную закупку для обеспечения государственных и (или) муниципальных нужд, которая может быть осуществлена заказчиками у единственного поставщика (подрядчика, исполнителя);</a:t>
            </a:r>
          </a:p>
        </p:txBody>
      </p:sp>
    </p:spTree>
    <p:extLst>
      <p:ext uri="{BB962C8B-B14F-4D97-AF65-F5344CB8AC3E}">
        <p14:creationId xmlns:p14="http://schemas.microsoft.com/office/powerpoint/2010/main" val="23782091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Документ" ma:contentTypeID="0x010100F234D57DC5BCA94C9524E988D38C7DCD" ma:contentTypeVersion="5" ma:contentTypeDescription="Создание документа." ma:contentTypeScope="" ma:versionID="39a538572ee1d045977648b632b7b767">
  <xsd:schema xmlns:xsd="http://www.w3.org/2001/XMLSchema" xmlns:xs="http://www.w3.org/2001/XMLSchema" xmlns:p="http://schemas.microsoft.com/office/2006/metadata/properties" xmlns:ns3="21b517fd-8158-473b-8291-8b7a8f0ee724" targetNamespace="http://schemas.microsoft.com/office/2006/metadata/properties" ma:root="true" ma:fieldsID="bab9c734b243e2fb3e938a8aa7065fd5" ns3:_="">
    <xsd:import namespace="21b517fd-8158-473b-8291-8b7a8f0ee72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b517fd-8158-473b-8291-8b7a8f0ee72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2.xml><?xml version="1.0" encoding="utf-8"?>
<ds:datastoreItem xmlns:ds="http://schemas.openxmlformats.org/officeDocument/2006/customXml" ds:itemID="{7132F892-3B7D-4319-8A64-DF6A936222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b517fd-8158-473b-8291-8b7a8f0ee72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B6F2769-7194-4217-93D3-3AF3A4742282}">
  <ds:schemaRefs>
    <ds:schemaRef ds:uri="http://purl.org/dc/elements/1.1/"/>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http://schemas.microsoft.com/office/2006/metadata/properties"/>
    <ds:schemaRef ds:uri="21b517fd-8158-473b-8291-8b7a8f0ee724"/>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49897</TotalTime>
  <Words>5751</Words>
  <Application>Microsoft Office PowerPoint</Application>
  <PresentationFormat>Экран (16:9)</PresentationFormat>
  <Paragraphs>352</Paragraphs>
  <Slides>56</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56</vt:i4>
      </vt:variant>
    </vt:vector>
  </HeadingPairs>
  <TitlesOfParts>
    <vt:vector size="64" baseType="lpstr">
      <vt:lpstr>AktivGrotesk-Regular</vt:lpstr>
      <vt:lpstr>Arial</vt:lpstr>
      <vt:lpstr>Calibri</vt:lpstr>
      <vt:lpstr>PT Serif</vt:lpstr>
      <vt:lpstr>Times New Roman</vt:lpstr>
      <vt:lpstr>Trebuchet MS</vt:lpstr>
      <vt:lpstr>Wingdings</vt:lpstr>
      <vt:lpstr>Office Theme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Василий Некрасов</dc:creator>
  <cp:lastModifiedBy>Некрасов Василий</cp:lastModifiedBy>
  <cp:revision>1771</cp:revision>
  <cp:lastPrinted>2020-01-15T07:29:06Z</cp:lastPrinted>
  <dcterms:created xsi:type="dcterms:W3CDTF">2010-04-12T23:12:02Z</dcterms:created>
  <dcterms:modified xsi:type="dcterms:W3CDTF">2022-06-07T15:02:08Z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0x010100F234D57DC5BCA94C9524E988D38C7DCD</vt:lpwstr>
  </property>
</Properties>
</file>