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4" r:id="rId6"/>
    <p:sldId id="264" r:id="rId7"/>
    <p:sldId id="280" r:id="rId8"/>
    <p:sldId id="261" r:id="rId9"/>
    <p:sldId id="276" r:id="rId10"/>
    <p:sldId id="277" r:id="rId11"/>
    <p:sldId id="263" r:id="rId12"/>
    <p:sldId id="265" r:id="rId13"/>
    <p:sldId id="262" r:id="rId14"/>
    <p:sldId id="260" r:id="rId15"/>
    <p:sldId id="279" r:id="rId16"/>
    <p:sldId id="281" r:id="rId17"/>
    <p:sldId id="266" r:id="rId18"/>
    <p:sldId id="282" r:id="rId19"/>
    <p:sldId id="286" r:id="rId20"/>
    <p:sldId id="284" r:id="rId21"/>
    <p:sldId id="283" r:id="rId22"/>
    <p:sldId id="287" r:id="rId23"/>
    <p:sldId id="289" r:id="rId24"/>
    <p:sldId id="288" r:id="rId25"/>
    <p:sldId id="290" r:id="rId26"/>
    <p:sldId id="273" r:id="rId27"/>
    <p:sldId id="272" r:id="rId28"/>
    <p:sldId id="267" r:id="rId29"/>
    <p:sldId id="268" r:id="rId3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94" autoAdjust="0"/>
    <p:restoredTop sz="94660"/>
  </p:normalViewPr>
  <p:slideViewPr>
    <p:cSldViewPr snapToGrid="0">
      <p:cViewPr varScale="1">
        <p:scale>
          <a:sx n="99" d="100"/>
          <a:sy n="99" d="100"/>
        </p:scale>
        <p:origin x="108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17692-3A84-47AD-91FE-E7222080F011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9854C-068A-4523-845B-DA96FB2344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963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17692-3A84-47AD-91FE-E7222080F011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9854C-068A-4523-845B-DA96FB2344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5724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17692-3A84-47AD-91FE-E7222080F011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9854C-068A-4523-845B-DA96FB2344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5082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17692-3A84-47AD-91FE-E7222080F011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9854C-068A-4523-845B-DA96FB2344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2647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17692-3A84-47AD-91FE-E7222080F011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9854C-068A-4523-845B-DA96FB2344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4660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17692-3A84-47AD-91FE-E7222080F011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9854C-068A-4523-845B-DA96FB2344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5454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17692-3A84-47AD-91FE-E7222080F011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9854C-068A-4523-845B-DA96FB2344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3974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17692-3A84-47AD-91FE-E7222080F011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9854C-068A-4523-845B-DA96FB2344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7890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17692-3A84-47AD-91FE-E7222080F011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9854C-068A-4523-845B-DA96FB2344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1074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17692-3A84-47AD-91FE-E7222080F011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9854C-068A-4523-845B-DA96FB2344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8752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17692-3A84-47AD-91FE-E7222080F011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9854C-068A-4523-845B-DA96FB2344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6704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C17692-3A84-47AD-91FE-E7222080F011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59854C-068A-4523-845B-DA96FB2344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8993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Совместные конкурсы и аукционы</a:t>
            </a:r>
            <a:endParaRPr lang="ru-RU" sz="4400" dirty="0"/>
          </a:p>
        </p:txBody>
      </p:sp>
      <p:pic>
        <p:nvPicPr>
          <p:cNvPr id="3" name="Picture 9" descr="C:\Users\Сервисный вход\Desktop\презентация\картинки\1392753692_mil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525" y="579438"/>
            <a:ext cx="1768475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70" y="552450"/>
            <a:ext cx="1452563" cy="130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4174" y="675761"/>
            <a:ext cx="1443038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653" y="4656299"/>
            <a:ext cx="1260475" cy="153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186" y="4774567"/>
            <a:ext cx="1184275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678" y="4774567"/>
            <a:ext cx="1344613" cy="130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4201" y="4852355"/>
            <a:ext cx="1344613" cy="122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12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3669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В заявке указывается участие в совместных торгах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1623" y="978794"/>
            <a:ext cx="10392177" cy="557497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61623" y="4018208"/>
            <a:ext cx="6611154" cy="57955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874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Заявка направляется в ГУОТ с заявлением о присоединении к совместной закупке (дополнительный файл).</a:t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>Заявление генерируется автоматически системой</a:t>
            </a:r>
            <a:endParaRPr lang="ru-RU" sz="32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0384" y="1825625"/>
            <a:ext cx="8494534" cy="455696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318197" y="2472744"/>
            <a:ext cx="8474299" cy="656822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99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5977" y="320429"/>
            <a:ext cx="11403623" cy="617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49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0779" y="809807"/>
            <a:ext cx="10914927" cy="585540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046751" y="2743200"/>
            <a:ext cx="334850" cy="3557015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685327" y="320491"/>
            <a:ext cx="6829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Заявка на участие в совместной закупке в работе специалиста ГУОТ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412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4795" y="434975"/>
            <a:ext cx="10975760" cy="588803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117465" y="2459865"/>
            <a:ext cx="4198512" cy="328411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36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altLang="ru-RU" sz="2800" dirty="0">
                <a:latin typeface="Century Gothic" panose="020B0502020202020204" pitchFamily="34" charset="0"/>
              </a:rPr>
              <a:t>В совместную закупку </a:t>
            </a:r>
            <a:r>
              <a:rPr lang="ru-RU" altLang="ru-RU" sz="2800" dirty="0" smtClean="0">
                <a:latin typeface="Century Gothic" panose="020B0502020202020204" pitchFamily="34" charset="0"/>
              </a:rPr>
              <a:t>продуктов питания включаются </a:t>
            </a:r>
            <a:r>
              <a:rPr lang="ru-RU" altLang="ru-RU" sz="2800" dirty="0">
                <a:latin typeface="Century Gothic" panose="020B0502020202020204" pitchFamily="34" charset="0"/>
              </a:rPr>
              <a:t>заявки заказчиков, территориально находящихся рядом, </a:t>
            </a:r>
            <a:r>
              <a:rPr lang="ru-RU" altLang="ru-RU" sz="2800" dirty="0" smtClean="0">
                <a:latin typeface="Century Gothic" panose="020B0502020202020204" pitchFamily="34" charset="0"/>
              </a:rPr>
              <a:t>анализируется расстояние по дорогам области</a:t>
            </a:r>
            <a:endParaRPr lang="ru-RU" sz="2800" dirty="0"/>
          </a:p>
        </p:txBody>
      </p:sp>
      <p:pic>
        <p:nvPicPr>
          <p:cNvPr id="4" name="Picture 2" descr="http://76.img.avito.st/1280x960/156411927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99" y="2034863"/>
            <a:ext cx="6864439" cy="414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085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3038" y="493914"/>
            <a:ext cx="4145924" cy="729579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Измерение расстояния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2197" y="1223493"/>
            <a:ext cx="9911211" cy="531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8399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5169" y="-150029"/>
            <a:ext cx="10945968" cy="1325563"/>
          </a:xfrm>
        </p:spPr>
        <p:txBody>
          <a:bodyPr/>
          <a:lstStyle/>
          <a:p>
            <a:pPr algn="ctr"/>
            <a:r>
              <a:rPr lang="ru-RU" dirty="0" smtClean="0"/>
              <a:t>Сводная заявка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7346" y="936982"/>
            <a:ext cx="10593791" cy="568312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87346" y="3683358"/>
            <a:ext cx="2055099" cy="309093"/>
          </a:xfrm>
          <a:prstGeom prst="rect">
            <a:avLst/>
          </a:prstGeom>
          <a:noFill/>
          <a:ln w="476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087346" y="1970468"/>
            <a:ext cx="6498310" cy="399245"/>
          </a:xfrm>
          <a:prstGeom prst="rect">
            <a:avLst/>
          </a:prstGeom>
          <a:noFill/>
          <a:ln w="508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06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60500"/>
          </a:xfrm>
        </p:spPr>
        <p:txBody>
          <a:bodyPr>
            <a:normAutofit/>
          </a:bodyPr>
          <a:lstStyle/>
          <a:p>
            <a:pPr marL="0" indent="0" algn="ctr" defTabSz="457200">
              <a:spcBef>
                <a:spcPct val="20000"/>
              </a:spcBef>
              <a:spcAft>
                <a:spcPts val="600"/>
              </a:spcAft>
              <a:defRPr/>
            </a:pPr>
            <a:r>
              <a:rPr lang="ru-RU" sz="2400" dirty="0"/>
              <a:t>Системой ГИС «Госзаказ» генерируется извещение содержащее:</a:t>
            </a:r>
            <a:br>
              <a:rPr lang="ru-RU" sz="2400" dirty="0"/>
            </a:br>
            <a:r>
              <a:rPr lang="ru-RU" sz="2400" dirty="0"/>
              <a:t>Общее техническое задание (Суммируются идентичные позиции товаров</a:t>
            </a:r>
            <a:r>
              <a:rPr lang="ru-RU" sz="2400" dirty="0" smtClean="0"/>
              <a:t>)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71429" y="1584993"/>
            <a:ext cx="8360740" cy="4909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6403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/>
              <a:t>Сроки и места поставки товаров для каждого заказчика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4662" y="1825625"/>
            <a:ext cx="870267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714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Статья 25 44-ФЗ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sz="3200" dirty="0" smtClean="0"/>
              <a:t>Совместные конкурсы </a:t>
            </a:r>
            <a:r>
              <a:rPr lang="ru-RU" sz="3200" dirty="0"/>
              <a:t>или </a:t>
            </a:r>
            <a:r>
              <a:rPr lang="ru-RU" sz="3200" dirty="0" smtClean="0"/>
              <a:t>аукционы проводятся заказчиками при осуществлении закупки одних и тех же товаров, работ, услуг. </a:t>
            </a:r>
          </a:p>
          <a:p>
            <a:pPr marL="0" indent="0" algn="ctr">
              <a:buNone/>
            </a:pPr>
            <a:endParaRPr lang="ru-RU" sz="3200" dirty="0" smtClean="0"/>
          </a:p>
          <a:p>
            <a:pPr marL="0" indent="0" algn="ctr">
              <a:buNone/>
            </a:pPr>
            <a:r>
              <a:rPr lang="ru-RU" sz="3200" dirty="0" smtClean="0"/>
              <a:t>Проведение </a:t>
            </a:r>
            <a:r>
              <a:rPr lang="ru-RU" sz="3200" dirty="0"/>
              <a:t>совместного конкурса или аукциона осуществляется организатором</a:t>
            </a:r>
            <a:r>
              <a:rPr lang="ru-RU" sz="3200" dirty="0" smtClean="0"/>
              <a:t>. </a:t>
            </a:r>
          </a:p>
          <a:p>
            <a:pPr marL="0" indent="0" algn="ctr">
              <a:buNone/>
            </a:pPr>
            <a:endParaRPr lang="ru-RU" sz="3200" dirty="0"/>
          </a:p>
          <a:p>
            <a:pPr marL="0" indent="0" algn="ctr">
              <a:buNone/>
            </a:pPr>
            <a:r>
              <a:rPr lang="ru-RU" sz="3200" dirty="0" smtClean="0"/>
              <a:t>Заказчики </a:t>
            </a:r>
            <a:r>
              <a:rPr lang="ru-RU" sz="3200" dirty="0"/>
              <a:t>могут как самостоятельно объединиться и выбрать организатора закупки путем подписания соглашения, так и направить </a:t>
            </a:r>
            <a:r>
              <a:rPr lang="ru-RU" sz="3200" dirty="0" smtClean="0"/>
              <a:t>свои </a:t>
            </a:r>
            <a:r>
              <a:rPr lang="ru-RU" sz="3200" dirty="0"/>
              <a:t>заявки в уполномоченный орган который будет в данном случае организатором, что также определяется соглашением.</a:t>
            </a:r>
          </a:p>
          <a:p>
            <a:pPr marL="0" indent="0" algn="ctr">
              <a:buNone/>
            </a:pPr>
            <a:endParaRPr lang="ru-RU" sz="3200" dirty="0" smtClean="0"/>
          </a:p>
        </p:txBody>
      </p:sp>
    </p:spTree>
    <p:extLst>
      <p:ext uri="{BB962C8B-B14F-4D97-AF65-F5344CB8AC3E}">
        <p14:creationId xmlns:p14="http://schemas.microsoft.com/office/powerpoint/2010/main" val="142849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/>
              <a:t>Разнарядка с количеством товара каждого заказчика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8051" y="1498038"/>
            <a:ext cx="9192126" cy="467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3468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Общая рекомендуемая форма заявки участника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0674" y="1825625"/>
            <a:ext cx="8989995" cy="450779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788894" y="2579571"/>
            <a:ext cx="673768" cy="3590223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29892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/>
              <a:t>Устанавливаются общие </a:t>
            </a:r>
            <a:r>
              <a:rPr lang="ru-RU" sz="2400" dirty="0" smtClean="0"/>
              <a:t>условия, </a:t>
            </a:r>
            <a:r>
              <a:rPr lang="ru-RU" sz="2400" dirty="0"/>
              <a:t>запреты и ограничения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8800" y="1482290"/>
            <a:ext cx="8816741" cy="484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610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/>
              <a:t>Подтягивается обоснование НМЦК и проект контракта каждого заказчика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1777" y="1231090"/>
            <a:ext cx="10372023" cy="5192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8576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Соглашение с заявлениями о присоединении к закупке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40334" y="1690688"/>
            <a:ext cx="7823944" cy="4882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0129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/>
              <a:t>Информационная карта </a:t>
            </a:r>
            <a:r>
              <a:rPr lang="ru-RU" sz="2400" dirty="0" smtClean="0"/>
              <a:t>совместной закупки и </a:t>
            </a:r>
            <a:r>
              <a:rPr lang="ru-RU" sz="2400" dirty="0"/>
              <a:t>приказ о комиссии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2269" y="1359327"/>
            <a:ext cx="8250523" cy="4962016"/>
          </a:xfrm>
          <a:prstGeom prst="rect">
            <a:avLst/>
          </a:prstGeom>
        </p:spPr>
      </p:pic>
      <p:sp>
        <p:nvSpPr>
          <p:cNvPr id="7" name="Стрелка вниз 6"/>
          <p:cNvSpPr/>
          <p:nvPr/>
        </p:nvSpPr>
        <p:spPr>
          <a:xfrm>
            <a:off x="9914892" y="5288606"/>
            <a:ext cx="1841678" cy="3219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9078840" y="5952011"/>
            <a:ext cx="31131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>
              <a:spcBef>
                <a:spcPct val="20000"/>
              </a:spcBef>
              <a:spcAft>
                <a:spcPts val="600"/>
              </a:spcAft>
              <a:buSzPct val="80000"/>
              <a:defRPr/>
            </a:pPr>
            <a:r>
              <a:rPr lang="ru-RU" dirty="0"/>
              <a:t>Публикация извещения в ЕИС</a:t>
            </a:r>
          </a:p>
        </p:txBody>
      </p:sp>
    </p:spTree>
    <p:extLst>
      <p:ext uri="{BB962C8B-B14F-4D97-AF65-F5344CB8AC3E}">
        <p14:creationId xmlns:p14="http://schemas.microsoft.com/office/powerpoint/2010/main" val="2104266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0780" y="1465018"/>
            <a:ext cx="9709597" cy="3416075"/>
          </a:xfrm>
        </p:spPr>
        <p:txBody>
          <a:bodyPr>
            <a:normAutofit fontScale="62500" lnSpcReduction="20000"/>
          </a:bodyPr>
          <a:lstStyle/>
          <a:p>
            <a:r>
              <a:rPr lang="ru-RU" sz="3500" dirty="0" smtClean="0"/>
              <a:t>Участник </a:t>
            </a:r>
            <a:r>
              <a:rPr lang="ru-RU" sz="3500" dirty="0"/>
              <a:t>закупки </a:t>
            </a:r>
            <a:r>
              <a:rPr lang="ru-RU" sz="3500" dirty="0" smtClean="0"/>
              <a:t>подает </a:t>
            </a:r>
            <a:r>
              <a:rPr lang="ru-RU" sz="3500" dirty="0"/>
              <a:t>предложение о сумме цен всех контрактов, заключаемых по результатам проведения совместного конкурса или аукциона, предусматривающее снижение </a:t>
            </a:r>
            <a:r>
              <a:rPr lang="ru-RU" sz="3500" dirty="0" smtClean="0"/>
              <a:t>суммы начальных (максимальных)цен всех таких контрактов.</a:t>
            </a:r>
          </a:p>
          <a:p>
            <a:endParaRPr lang="ru-RU" sz="3500" dirty="0" smtClean="0"/>
          </a:p>
          <a:p>
            <a:r>
              <a:rPr lang="ru-RU" sz="3500" dirty="0" smtClean="0"/>
              <a:t>Цена контракта каждого заказчика определяется </a:t>
            </a:r>
            <a:r>
              <a:rPr lang="ru-RU" sz="3500" dirty="0"/>
              <a:t>путем уменьшения начальной (максимальной) цены соответствующего контракта пропорционально предложенному участником закупки снижению суммы начальных (максимальных) цен всех контрактов</a:t>
            </a:r>
          </a:p>
          <a:p>
            <a:endParaRPr lang="ru-RU" sz="3500" dirty="0" smtClean="0"/>
          </a:p>
          <a:p>
            <a:r>
              <a:rPr lang="ru-RU" sz="3500" dirty="0" smtClean="0"/>
              <a:t>Контракт </a:t>
            </a:r>
            <a:r>
              <a:rPr lang="ru-RU" sz="3500" dirty="0"/>
              <a:t>по результатам проведения совместного конкурса или аукциона заключается </a:t>
            </a:r>
            <a:r>
              <a:rPr lang="ru-RU" sz="3500" dirty="0" smtClean="0"/>
              <a:t>каждым заказчиком самостоятельно.</a:t>
            </a:r>
          </a:p>
          <a:p>
            <a:endParaRPr lang="ru-RU" sz="3500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403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Результаты мониторинга закупок, проведенных в 2021 году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8352" y="2134718"/>
            <a:ext cx="10515600" cy="3647896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За 2021 год Главным управлением организации торгов Самаркой области было проведено 1780 процедур совместных торгов. </a:t>
            </a: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Начальная </a:t>
            </a:r>
            <a:r>
              <a:rPr lang="ru-RU" dirty="0"/>
              <a:t>(максимальная) цена по совместным торгам составила 4 461 269 130 рублей. </a:t>
            </a: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В </a:t>
            </a:r>
            <a:r>
              <a:rPr lang="ru-RU" dirty="0"/>
              <a:t>1780 процедурах совместных торгов были объединены 9330 заявок 639 разных заказчиков</a:t>
            </a:r>
          </a:p>
          <a:p>
            <a:pPr marL="0" indent="0" algn="ctr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83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54" y="978794"/>
            <a:ext cx="11449556" cy="5069380"/>
          </a:xfrm>
        </p:spPr>
      </p:pic>
    </p:spTree>
    <p:extLst>
      <p:ext uri="{BB962C8B-B14F-4D97-AF65-F5344CB8AC3E}">
        <p14:creationId xmlns:p14="http://schemas.microsoft.com/office/powerpoint/2010/main" val="85751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2442" y="885467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sz="3200" dirty="0" smtClean="0"/>
          </a:p>
          <a:p>
            <a:pPr marL="0" indent="0" algn="ctr">
              <a:buNone/>
            </a:pPr>
            <a:r>
              <a:rPr lang="ru-RU" sz="3200" dirty="0" smtClean="0"/>
              <a:t>Спасибо за внимание!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56851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0927" y="499101"/>
            <a:ext cx="10515600" cy="5657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В соответствии с порядком взаимодействия утвержденным Постановлением </a:t>
            </a:r>
            <a:r>
              <a:rPr lang="ru-RU" dirty="0"/>
              <a:t>Правительства Самарской области от 30.12.2013 N </a:t>
            </a:r>
            <a:r>
              <a:rPr lang="ru-RU" dirty="0" smtClean="0"/>
              <a:t>843</a:t>
            </a:r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 smtClean="0"/>
              <a:t>Главное управление организации торгов Самарской области проводит совместные конкурсы или аукционы соответствии с графиком, утверждаемым приказом руководителя ГУОТ СО</a:t>
            </a:r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 smtClean="0"/>
              <a:t>Совместные торги проводятся по группам регионального каталога с использованием типовых документов (ТЗ, контрактов и пр.)</a:t>
            </a:r>
            <a:endParaRPr lang="ru-RU" dirty="0"/>
          </a:p>
          <a:p>
            <a:pPr marL="0" indent="0" algn="ctr">
              <a:buNone/>
            </a:pPr>
            <a:endParaRPr lang="ru-RU" dirty="0" smtClean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417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796" y="553792"/>
            <a:ext cx="9950003" cy="5623171"/>
          </a:xfrm>
        </p:spPr>
      </p:pic>
    </p:spTree>
    <p:extLst>
      <p:ext uri="{BB962C8B-B14F-4D97-AF65-F5344CB8AC3E}">
        <p14:creationId xmlns:p14="http://schemas.microsoft.com/office/powerpoint/2010/main" val="205292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637" y="1160214"/>
            <a:ext cx="9272163" cy="5419928"/>
          </a:xfrm>
        </p:spPr>
      </p:pic>
      <p:sp>
        <p:nvSpPr>
          <p:cNvPr id="5" name="TextBox 4"/>
          <p:cNvSpPr txBox="1"/>
          <p:nvPr/>
        </p:nvSpPr>
        <p:spPr>
          <a:xfrm>
            <a:off x="1495136" y="315777"/>
            <a:ext cx="96831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График оптимизирован под количество поступающих заявок заказчиков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00749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0484" y="1365161"/>
            <a:ext cx="11331409" cy="506139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13645" y="4185634"/>
            <a:ext cx="1970468" cy="631065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988389" y="519672"/>
            <a:ext cx="10515600" cy="84548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График размещен на официальном сайте </a:t>
            </a:r>
            <a:br>
              <a:rPr lang="ru-RU" sz="3600" dirty="0" smtClean="0"/>
            </a:br>
            <a:r>
              <a:rPr lang="ru-RU" sz="3600" dirty="0" smtClean="0"/>
              <a:t>ГУОТ СО.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" name="Стрелка вниз 1"/>
          <p:cNvSpPr/>
          <p:nvPr/>
        </p:nvSpPr>
        <p:spPr>
          <a:xfrm rot="5400000">
            <a:off x="7807123" y="3567611"/>
            <a:ext cx="459403" cy="186711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44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72527"/>
            <a:ext cx="10636876" cy="665185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Новостная лента содержит в </a:t>
            </a:r>
            <a:r>
              <a:rPr lang="ru-RU" sz="2400" dirty="0" err="1" smtClean="0"/>
              <a:t>т.ч</a:t>
            </a:r>
            <a:r>
              <a:rPr lang="ru-RU" sz="2400" dirty="0" smtClean="0"/>
              <a:t>. изменения по срокам приема заявок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915353"/>
            <a:ext cx="10636876" cy="5423836"/>
          </a:xfrm>
        </p:spPr>
      </p:pic>
      <p:sp>
        <p:nvSpPr>
          <p:cNvPr id="5" name="Прямоугольник 4"/>
          <p:cNvSpPr/>
          <p:nvPr/>
        </p:nvSpPr>
        <p:spPr>
          <a:xfrm>
            <a:off x="3044142" y="3460830"/>
            <a:ext cx="8096083" cy="6475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5321" y="133306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П.2 ч.1 ст.25 44-фз </a:t>
            </a:r>
            <a:br>
              <a:rPr lang="ru-RU" sz="2400" dirty="0" smtClean="0"/>
            </a:br>
            <a:r>
              <a:rPr lang="ru-RU" sz="2400" dirty="0" smtClean="0"/>
              <a:t>Информация об организаторе подлежит включению заказчиками в планы-графики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2253" y="1168423"/>
            <a:ext cx="10341736" cy="554791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12253" y="5798915"/>
            <a:ext cx="4780209" cy="640521"/>
          </a:xfrm>
          <a:prstGeom prst="rect">
            <a:avLst/>
          </a:prstGeom>
          <a:noFill/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 rot="16200000">
            <a:off x="-1129681" y="5044197"/>
            <a:ext cx="3258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Контроль на этапе сохранения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86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6988" y="339367"/>
            <a:ext cx="10495208" cy="54927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Заполнение заявки на совместную закупку, аналогично единичной закупке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1687" y="1169731"/>
            <a:ext cx="10005811" cy="5367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00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557</TotalTime>
  <Words>382</Words>
  <Application>Microsoft Office PowerPoint</Application>
  <PresentationFormat>Широкоэкранный</PresentationFormat>
  <Paragraphs>49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Century Gothic</vt:lpstr>
      <vt:lpstr>Тема Office</vt:lpstr>
      <vt:lpstr>Совместные конкурсы и аукционы</vt:lpstr>
      <vt:lpstr>Статья 25 44-ФЗ</vt:lpstr>
      <vt:lpstr>Презентация PowerPoint</vt:lpstr>
      <vt:lpstr>Презентация PowerPoint</vt:lpstr>
      <vt:lpstr>Презентация PowerPoint</vt:lpstr>
      <vt:lpstr>График размещен на официальном сайте  ГУОТ СО. </vt:lpstr>
      <vt:lpstr>Новостная лента содержит в т.ч. изменения по срокам приема заявок</vt:lpstr>
      <vt:lpstr>П.2 ч.1 ст.25 44-фз  Информация об организаторе подлежит включению заказчиками в планы-графики </vt:lpstr>
      <vt:lpstr>Заполнение заявки на совместную закупку, аналогично единичной закупке</vt:lpstr>
      <vt:lpstr>В заявке указывается участие в совместных торгах</vt:lpstr>
      <vt:lpstr>Заявка направляется в ГУОТ с заявлением о присоединении к совместной закупке (дополнительный файл).  Заявление генерируется автоматически системой</vt:lpstr>
      <vt:lpstr>Презентация PowerPoint</vt:lpstr>
      <vt:lpstr>Презентация PowerPoint</vt:lpstr>
      <vt:lpstr>Презентация PowerPoint</vt:lpstr>
      <vt:lpstr>В совместную закупку продуктов питания включаются заявки заказчиков, территориально находящихся рядом, анализируется расстояние по дорогам области</vt:lpstr>
      <vt:lpstr>Измерение расстояния</vt:lpstr>
      <vt:lpstr>Сводная заявка</vt:lpstr>
      <vt:lpstr>Системой ГИС «Госзаказ» генерируется извещение содержащее: Общее техническое задание (Суммируются идентичные позиции товаров)</vt:lpstr>
      <vt:lpstr>Сроки и места поставки товаров для каждого заказчика</vt:lpstr>
      <vt:lpstr>Разнарядка с количеством товара каждого заказчика</vt:lpstr>
      <vt:lpstr>Общая рекомендуемая форма заявки участника</vt:lpstr>
      <vt:lpstr>Устанавливаются общие условия, запреты и ограничения</vt:lpstr>
      <vt:lpstr>Подтягивается обоснование НМЦК и проект контракта каждого заказчика</vt:lpstr>
      <vt:lpstr>Соглашение с заявлениями о присоединении к закупке</vt:lpstr>
      <vt:lpstr>Информационная карта совместной закупки и приказ о комиссии</vt:lpstr>
      <vt:lpstr>Презентация PowerPoint</vt:lpstr>
      <vt:lpstr>Результаты мониторинга закупок, проведенных в 2021 году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Совместные конкурсы и аукционы</dc:title>
  <dc:creator>Зубарев Александр Викторович</dc:creator>
  <cp:lastModifiedBy>Зубарев Александр Викторович</cp:lastModifiedBy>
  <cp:revision>33</cp:revision>
  <dcterms:created xsi:type="dcterms:W3CDTF">2022-06-04T14:34:05Z</dcterms:created>
  <dcterms:modified xsi:type="dcterms:W3CDTF">2022-06-08T05:30:18Z</dcterms:modified>
</cp:coreProperties>
</file>